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0"/>
  </p:notesMasterIdLst>
  <p:sldIdLst>
    <p:sldId id="258" r:id="rId2"/>
    <p:sldId id="383" r:id="rId3"/>
    <p:sldId id="268" r:id="rId4"/>
    <p:sldId id="319" r:id="rId5"/>
    <p:sldId id="414" r:id="rId6"/>
    <p:sldId id="415" r:id="rId7"/>
    <p:sldId id="416" r:id="rId8"/>
    <p:sldId id="407" r:id="rId9"/>
    <p:sldId id="412" r:id="rId10"/>
    <p:sldId id="420" r:id="rId11"/>
    <p:sldId id="354" r:id="rId12"/>
    <p:sldId id="421" r:id="rId13"/>
    <p:sldId id="417" r:id="rId14"/>
    <p:sldId id="409" r:id="rId15"/>
    <p:sldId id="418" r:id="rId16"/>
    <p:sldId id="419" r:id="rId17"/>
    <p:sldId id="296" r:id="rId18"/>
    <p:sldId id="297" r:id="rId19"/>
  </p:sldIdLst>
  <p:sldSz cx="9144000" cy="6858000" type="screen4x3"/>
  <p:notesSz cx="6858000" cy="9144000"/>
  <p:defaultTextStyle>
    <a:defPPr>
      <a:defRPr lang="en-US"/>
    </a:defPPr>
    <a:lvl1pPr marL="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1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8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4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9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5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1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7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C2F01D7-572E-D948-A34B-147F8D9850DF}">
          <p14:sldIdLst>
            <p14:sldId id="258"/>
            <p14:sldId id="383"/>
            <p14:sldId id="268"/>
            <p14:sldId id="319"/>
            <p14:sldId id="414"/>
            <p14:sldId id="415"/>
            <p14:sldId id="416"/>
            <p14:sldId id="407"/>
            <p14:sldId id="412"/>
            <p14:sldId id="420"/>
            <p14:sldId id="354"/>
            <p14:sldId id="421"/>
            <p14:sldId id="417"/>
            <p14:sldId id="409"/>
            <p14:sldId id="418"/>
            <p14:sldId id="419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96" autoAdjust="0"/>
  </p:normalViewPr>
  <p:slideViewPr>
    <p:cSldViewPr snapToGrid="0" snapToObjects="1">
      <p:cViewPr>
        <p:scale>
          <a:sx n="60" d="100"/>
          <a:sy n="60" d="100"/>
        </p:scale>
        <p:origin x="4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0C3A6-153B-4E23-85B0-80A1E8302B9A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9F120-58AE-4D76-9DDE-B6BDF015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2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21549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43098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64646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86195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607744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9293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50841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2390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4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42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68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21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12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021142"/>
            <a:ext cx="8229600" cy="1044142"/>
          </a:xfrm>
        </p:spPr>
        <p:txBody>
          <a:bodyPr>
            <a:spAutoFit/>
          </a:bodyPr>
          <a:lstStyle>
            <a:lvl1pPr>
              <a:defRPr sz="6200" baseline="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25303B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/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/>
            </a:lvl1pPr>
            <a:lvl2pPr>
              <a:defRPr sz="2000"/>
            </a:lvl2pPr>
            <a:lvl3pPr>
              <a:defRPr sz="17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318889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1973413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and 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>
                <a:solidFill>
                  <a:srgbClr val="FFFFFF"/>
                </a:solidFill>
              </a:defRPr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700">
                <a:solidFill>
                  <a:srgbClr val="FFFFFF"/>
                </a:solidFill>
              </a:defRPr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1060888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4257488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>
                <a:solidFill>
                  <a:srgbClr val="FFFFFF"/>
                </a:solidFill>
              </a:defRPr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700">
                <a:solidFill>
                  <a:srgbClr val="FFFFFF"/>
                </a:solidFill>
              </a:defRPr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252986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700782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>
                <a:solidFill>
                  <a:srgbClr val="FFFFFF"/>
                </a:solidFill>
              </a:defRPr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700">
                <a:solidFill>
                  <a:srgbClr val="FFFFFF"/>
                </a:solidFill>
              </a:defRPr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1082600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831952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Simp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>
                <a:solidFill>
                  <a:srgbClr val="FFFFFF"/>
                </a:solidFill>
              </a:defRPr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700">
                <a:solidFill>
                  <a:srgbClr val="FFFFFF"/>
                </a:solidFill>
              </a:defRPr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2866713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3554642"/>
            <a:ext cx="8229600" cy="2298885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947E8-9E91-4AB4-A1A3-78E4B56620EF}" type="datetime1">
              <a:rPr lang="ru-RU" smtClean="0"/>
              <a:t>14.06.2024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60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45686"/>
            <a:ext cx="9144000" cy="1766627"/>
          </a:xfrm>
        </p:spPr>
        <p:txBody>
          <a:bodyPr anchor="ctr"/>
          <a:lstStyle>
            <a:lvl1pPr marL="0" marR="0" indent="0" algn="ctr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/>
              <a:t>Drag image 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9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spAutoFit/>
          </a:bodyPr>
          <a:lstStyle>
            <a:lvl1pPr>
              <a:defRPr sz="55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69766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and 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25303B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/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/>
            </a:lvl1pPr>
            <a:lvl2pPr>
              <a:defRPr sz="2000"/>
            </a:lvl2pPr>
            <a:lvl3pPr>
              <a:defRPr sz="17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14567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1460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25303B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/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/>
            </a:lvl1pPr>
            <a:lvl2pPr>
              <a:defRPr sz="2000"/>
            </a:lvl2pPr>
            <a:lvl3pPr>
              <a:defRPr sz="17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388873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349355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25303B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/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/>
            </a:lvl1pPr>
            <a:lvl2pPr>
              <a:defRPr sz="2000"/>
            </a:lvl2pPr>
            <a:lvl3pPr>
              <a:defRPr sz="17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24653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79986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380179"/>
            <a:ext cx="8229600" cy="935975"/>
          </a:xfrm>
          <a:prstGeom prst="rect">
            <a:avLst/>
          </a:prstGeom>
        </p:spPr>
        <p:txBody>
          <a:bodyPr vert="horz" lIns="91429" tIns="45715" rIns="91429" bIns="45715" rtlCol="0" anchor="ctr">
            <a:spAutoFit/>
          </a:bodyPr>
          <a:lstStyle/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3554642"/>
            <a:ext cx="8229600" cy="611473"/>
          </a:xfrm>
          <a:prstGeom prst="rect">
            <a:avLst/>
          </a:prstGeom>
        </p:spPr>
        <p:txBody>
          <a:bodyPr vert="horz" lIns="91429" tIns="45715" rIns="91429" bIns="45715" rtlCol="0"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61989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49" r:id="rId4"/>
    <p:sldLayoutId id="2147483662" r:id="rId5"/>
    <p:sldLayoutId id="2147483661" r:id="rId6"/>
    <p:sldLayoutId id="2147483664" r:id="rId7"/>
    <p:sldLayoutId id="2147483663" r:id="rId8"/>
    <p:sldLayoutId id="2147483666" r:id="rId9"/>
    <p:sldLayoutId id="2147483665" r:id="rId10"/>
    <p:sldLayoutId id="2147483667" r:id="rId11"/>
    <p:sldLayoutId id="2147483668" r:id="rId12"/>
    <p:sldLayoutId id="2147483672" r:id="rId13"/>
    <p:sldLayoutId id="2147483670" r:id="rId14"/>
    <p:sldLayoutId id="2147483673" r:id="rId15"/>
    <p:sldLayoutId id="2147483671" r:id="rId16"/>
    <p:sldLayoutId id="2147483674" r:id="rId17"/>
    <p:sldLayoutId id="2147483669" r:id="rId18"/>
    <p:sldLayoutId id="2147483675" r:id="rId19"/>
  </p:sldLayoutIdLst>
  <p:hf hdr="0" ftr="0" dt="0"/>
  <p:txStyles>
    <p:titleStyle>
      <a:lvl1pPr algn="l" defTabSz="457146" rtl="0" eaLnBrk="1" latinLnBrk="0" hangingPunct="1">
        <a:spcBef>
          <a:spcPct val="0"/>
        </a:spcBef>
        <a:buNone/>
        <a:defRPr sz="55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0" indent="0" algn="l" defTabSz="457146" rtl="0" eaLnBrk="1" latinLnBrk="0" hangingPunct="1">
        <a:spcBef>
          <a:spcPct val="20000"/>
        </a:spcBef>
        <a:buFont typeface="Arial"/>
        <a:buNone/>
        <a:defRPr sz="3400" kern="1200" cap="all" baseline="0">
          <a:solidFill>
            <a:srgbClr val="25303B"/>
          </a:solidFill>
          <a:latin typeface="+mn-lt"/>
          <a:ea typeface="+mn-ea"/>
          <a:cs typeface="+mn-cs"/>
        </a:defRPr>
      </a:lvl1pPr>
      <a:lvl2pPr marL="742862" indent="-285716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5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0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7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2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8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4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0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1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5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1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7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1" y="2973829"/>
            <a:ext cx="8229600" cy="1138763"/>
          </a:xfrm>
        </p:spPr>
        <p:txBody>
          <a:bodyPr/>
          <a:lstStyle/>
          <a:p>
            <a:pPr algn="ctr"/>
            <a:r>
              <a:rPr lang="en-GB" sz="3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Beam-Recoil polarisation observables: challenging PWA </a:t>
            </a:r>
            <a:endParaRPr lang="en-GB" sz="3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8820" y="5317116"/>
            <a:ext cx="2846360" cy="454304"/>
          </a:xfrm>
          <a:prstGeom prst="rect">
            <a:avLst/>
          </a:prstGeom>
          <a:noFill/>
        </p:spPr>
        <p:txBody>
          <a:bodyPr wrap="none" lIns="64310" tIns="32155" rIns="64310" bIns="32155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Mikhail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Bashkanov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5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455995"/>
            <a:ext cx="6460293" cy="738654"/>
          </a:xfrm>
        </p:spPr>
        <p:txBody>
          <a:bodyPr/>
          <a:lstStyle/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Setup</a:t>
            </a:r>
            <a:endParaRPr lang="en-US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BCC276-3113-832D-68FA-68C15E429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14" r="2397"/>
          <a:stretch/>
        </p:blipFill>
        <p:spPr>
          <a:xfrm>
            <a:off x="0" y="1125396"/>
            <a:ext cx="5187950" cy="2762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665C0A-0EE6-5508-9BE6-E4FB7BF21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47" y="3887885"/>
            <a:ext cx="2966253" cy="27416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344F81-B894-BCC9-43AE-1CA71462D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550" y="4488148"/>
            <a:ext cx="4058002" cy="2141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1DD588-BC09-2EB7-BBE7-E5EFFFA88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551" y="1330517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6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455995"/>
            <a:ext cx="6275563" cy="738654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+mn-lt"/>
              </a:rPr>
              <a:t>Geometrical Acceptance</a:t>
            </a: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AutoShape 2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63" y="1042248"/>
            <a:ext cx="4820437" cy="26083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5" y="3913682"/>
            <a:ext cx="3415685" cy="2319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03" y="3955562"/>
            <a:ext cx="3292317" cy="22352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65818" y="3561667"/>
            <a:ext cx="683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23787" y="1810849"/>
                <a:ext cx="2214517" cy="43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>
                              <a:latin typeface="Cambria Math"/>
                            </a:rPr>
                            <m:t>𝚯</m:t>
                          </m:r>
                        </m:e>
                        <m:sub/>
                        <m:sup>
                          <m:r>
                            <a:rPr lang="en-US" sz="2000" b="1" i="0" smtClean="0">
                              <a:latin typeface="Cambria Math"/>
                            </a:rPr>
                            <m:t>𝐧</m:t>
                          </m:r>
                        </m:sup>
                      </m:sSubSup>
                      <m:r>
                        <a:rPr lang="en-US" sz="2000" b="1" i="0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𝚯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</a:rPr>
                            <m:t>𝐬𝐜𝐚𝐭𝐭</m:t>
                          </m:r>
                        </m:sub>
                        <m:sup>
                          <m:r>
                            <a:rPr lang="en-US" sz="2000" b="1" i="0" smtClean="0">
                              <a:latin typeface="Cambria Math"/>
                            </a:rPr>
                            <m:t>𝐩</m:t>
                          </m:r>
                        </m:sup>
                      </m:sSubSup>
                      <m:r>
                        <a:rPr lang="en-US" sz="2000" b="1" i="0" smtClean="0">
                          <a:latin typeface="Cambria Math"/>
                        </a:rPr>
                        <m:t>&gt;</m:t>
                      </m:r>
                      <m:r>
                        <a:rPr lang="en-US" sz="2000" b="1" i="0" smtClean="0">
                          <a:latin typeface="Cambria Math"/>
                        </a:rPr>
                        <m:t>𝟐𝟕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87" y="1810849"/>
                <a:ext cx="2214517" cy="433067"/>
              </a:xfrm>
              <a:prstGeom prst="rect">
                <a:avLst/>
              </a:prstGeom>
              <a:blipFill>
                <a:blip r:embed="rId6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993791" y="3582793"/>
            <a:ext cx="54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E52A6B-69AE-24D4-5C11-825C4C43B7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5377" y="6097327"/>
            <a:ext cx="4747026" cy="54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70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178896"/>
            <a:ext cx="6275563" cy="738654"/>
          </a:xfrm>
        </p:spPr>
        <p:txBody>
          <a:bodyPr/>
          <a:lstStyle/>
          <a:p>
            <a:pPr lvl="0"/>
            <a:r>
              <a:rPr lang="en-US" dirty="0" err="1">
                <a:solidFill>
                  <a:srgbClr val="000000"/>
                </a:solidFill>
                <a:latin typeface="+mn-lt"/>
              </a:rPr>
              <a:t>Analysing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power</a:t>
            </a: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AutoShape 2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40" y="1188188"/>
            <a:ext cx="3096589" cy="167555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EB3B281-EBBD-C53B-8B90-C34F16BED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2" y="4376848"/>
            <a:ext cx="5356225" cy="21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3C7E68-AA59-341B-CE4B-CE6DA348D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32" y="860751"/>
            <a:ext cx="4207568" cy="26221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4ABBB1-3972-E3EB-03E5-323FBE7EB0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060" y="4121261"/>
            <a:ext cx="2848348" cy="19209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FC7E66-F94C-98CC-122F-B1510D14E76F}"/>
              </a:ext>
            </a:extLst>
          </p:cNvPr>
          <p:cNvSpPr txBox="1"/>
          <p:nvPr/>
        </p:nvSpPr>
        <p:spPr>
          <a:xfrm>
            <a:off x="6019800" y="3733800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SAID database: np-&gt;</a:t>
            </a:r>
            <a:r>
              <a:rPr lang="en-GB" dirty="0" err="1"/>
              <a:t>pn</a:t>
            </a:r>
            <a:r>
              <a:rPr lang="en-GB" dirty="0"/>
              <a:t> Ay</a:t>
            </a:r>
          </a:p>
        </p:txBody>
      </p:sp>
    </p:spTree>
    <p:extLst>
      <p:ext uri="{BB962C8B-B14F-4D97-AF65-F5344CB8AC3E}">
        <p14:creationId xmlns:p14="http://schemas.microsoft.com/office/powerpoint/2010/main" val="2595268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Заголовок 2"/>
              <p:cNvSpPr>
                <a:spLocks noGrp="1"/>
              </p:cNvSpPr>
              <p:nvPr>
                <p:ph type="ctrTitle"/>
              </p:nvPr>
            </p:nvSpPr>
            <p:spPr>
              <a:xfrm>
                <a:off x="115436" y="125552"/>
                <a:ext cx="6275563" cy="1399540"/>
              </a:xfrm>
            </p:spPr>
            <p:txBody>
              <a:bodyPr/>
              <a:lstStyle/>
              <a:p>
                <a:pPr lvl="0"/>
                <a:r>
                  <a:rPr lang="en-GB" b="1" dirty="0">
                    <a:solidFill>
                      <a:srgbClr val="000000"/>
                    </a:solidFill>
                  </a:rPr>
                  <a:t>Previous results </a:t>
                </a:r>
                <a:br>
                  <a:rPr lang="en-GB" b="1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15436" y="125552"/>
                <a:ext cx="6275563" cy="1399540"/>
              </a:xfrm>
              <a:blipFill>
                <a:blip r:embed="rId3"/>
                <a:stretch>
                  <a:fillRect l="-3790" t="-8734" b="-20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AutoShape 2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3F7752-C063-4D16-861A-B7BF1C3A1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31" y="1534773"/>
            <a:ext cx="7651170" cy="524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92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Заголовок 2"/>
              <p:cNvSpPr>
                <a:spLocks noGrp="1"/>
              </p:cNvSpPr>
              <p:nvPr>
                <p:ph type="ctrTitle"/>
              </p:nvPr>
            </p:nvSpPr>
            <p:spPr>
              <a:xfrm>
                <a:off x="155575" y="111166"/>
                <a:ext cx="6275563" cy="738654"/>
              </a:xfrm>
            </p:spPr>
            <p:txBody>
              <a:bodyPr/>
              <a:lstStyle/>
              <a:p>
                <a:pPr lvl="0"/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5575" y="111166"/>
                <a:ext cx="6275563" cy="73865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AutoShape 2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C021FA-96F0-4F51-8D34-9EE5805AED45}"/>
              </a:ext>
            </a:extLst>
          </p:cNvPr>
          <p:cNvSpPr txBox="1"/>
          <p:nvPr/>
        </p:nvSpPr>
        <p:spPr>
          <a:xfrm>
            <a:off x="3253216" y="6352143"/>
            <a:ext cx="3719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1800" dirty="0">
                <a:solidFill>
                  <a:srgbClr val="FF0000"/>
                </a:solidFill>
                <a:latin typeface="Palatino" pitchFamily="18" charset="0"/>
              </a:rPr>
              <a:t>SAID22</a:t>
            </a:r>
            <a:r>
              <a:rPr lang="en-US" altLang="ru-RU" sz="1800" dirty="0">
                <a:latin typeface="Palatino" pitchFamily="18" charset="0"/>
              </a:rPr>
              <a:t>, </a:t>
            </a:r>
            <a:r>
              <a:rPr lang="en-US" altLang="ru-RU" sz="1800" dirty="0">
                <a:solidFill>
                  <a:srgbClr val="0000FF"/>
                </a:solidFill>
                <a:latin typeface="Palatino" pitchFamily="18" charset="0"/>
              </a:rPr>
              <a:t>SAID23</a:t>
            </a:r>
            <a:r>
              <a:rPr lang="en-US" altLang="ru-RU" sz="1800" dirty="0">
                <a:latin typeface="Palatino" pitchFamily="18" charset="0"/>
              </a:rPr>
              <a:t>, </a:t>
            </a:r>
            <a:r>
              <a:rPr lang="en-US" altLang="ru-RU" sz="1800" dirty="0" err="1">
                <a:solidFill>
                  <a:srgbClr val="FF0000"/>
                </a:solidFill>
                <a:latin typeface="Palatino" pitchFamily="18" charset="0"/>
              </a:rPr>
              <a:t>BnGa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4A2DAD-EE00-695F-F677-637DF7A97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1337906"/>
            <a:ext cx="7269614" cy="488613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C3A58-2B91-8C23-6460-19C584FA701E}"/>
              </a:ext>
            </a:extLst>
          </p:cNvPr>
          <p:cNvCxnSpPr/>
          <p:nvPr/>
        </p:nvCxnSpPr>
        <p:spPr>
          <a:xfrm>
            <a:off x="2209800" y="6559550"/>
            <a:ext cx="86995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A45F6D-C7CD-6805-3047-AC1EEF73D5F2}"/>
              </a:ext>
            </a:extLst>
          </p:cNvPr>
          <p:cNvCxnSpPr/>
          <p:nvPr/>
        </p:nvCxnSpPr>
        <p:spPr>
          <a:xfrm>
            <a:off x="5778500" y="6534150"/>
            <a:ext cx="86995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015551C-14B6-3676-0B26-7F2BB5FC692A}"/>
              </a:ext>
            </a:extLst>
          </p:cNvPr>
          <p:cNvSpPr txBox="1"/>
          <p:nvPr/>
        </p:nvSpPr>
        <p:spPr>
          <a:xfrm>
            <a:off x="685800" y="953049"/>
            <a:ext cx="5063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M. Bashkanov et. al, Phys. Let. B </a:t>
            </a:r>
            <a:r>
              <a:rPr lang="en-GB" b="0" i="0" dirty="0">
                <a:effectLst/>
                <a:highlight>
                  <a:srgbClr val="FFFFFF"/>
                </a:highlight>
                <a:latin typeface="-apple-system"/>
              </a:rPr>
              <a:t>847 (2023) 138283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6425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ctrTitle"/>
              </p:nvPr>
            </p:nvSpPr>
            <p:spPr>
              <a:xfrm>
                <a:off x="115436" y="455995"/>
                <a:ext cx="6275563" cy="738654"/>
              </a:xfrm>
            </p:spPr>
            <p:txBody>
              <a:bodyPr/>
              <a:lstStyle/>
              <a:p>
                <a:pPr lvl="0"/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15436" y="455995"/>
                <a:ext cx="6275563" cy="73865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AutoShape 2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C021FA-96F0-4F51-8D34-9EE5805AED45}"/>
              </a:ext>
            </a:extLst>
          </p:cNvPr>
          <p:cNvSpPr txBox="1"/>
          <p:nvPr/>
        </p:nvSpPr>
        <p:spPr>
          <a:xfrm>
            <a:off x="3253216" y="6352143"/>
            <a:ext cx="3719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1800" dirty="0">
                <a:solidFill>
                  <a:srgbClr val="FF0000"/>
                </a:solidFill>
                <a:latin typeface="Palatino" pitchFamily="18" charset="0"/>
              </a:rPr>
              <a:t>SAID22</a:t>
            </a:r>
            <a:r>
              <a:rPr lang="en-US" altLang="ru-RU" sz="1800" dirty="0">
                <a:latin typeface="Palatino" pitchFamily="18" charset="0"/>
              </a:rPr>
              <a:t>, </a:t>
            </a:r>
            <a:r>
              <a:rPr lang="en-US" altLang="ru-RU" sz="1800" dirty="0">
                <a:solidFill>
                  <a:srgbClr val="0000FF"/>
                </a:solidFill>
                <a:latin typeface="Palatino" pitchFamily="18" charset="0"/>
              </a:rPr>
              <a:t>SAID23</a:t>
            </a:r>
            <a:r>
              <a:rPr lang="en-US" altLang="ru-RU" sz="1800" dirty="0">
                <a:latin typeface="Palatino" pitchFamily="18" charset="0"/>
              </a:rPr>
              <a:t>, </a:t>
            </a:r>
            <a:r>
              <a:rPr lang="en-US" altLang="ru-RU" sz="1800" dirty="0" err="1">
                <a:solidFill>
                  <a:srgbClr val="FF0000"/>
                </a:solidFill>
                <a:latin typeface="Palatino" pitchFamily="18" charset="0"/>
              </a:rPr>
              <a:t>BnGa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C3A58-2B91-8C23-6460-19C584FA701E}"/>
              </a:ext>
            </a:extLst>
          </p:cNvPr>
          <p:cNvCxnSpPr/>
          <p:nvPr/>
        </p:nvCxnSpPr>
        <p:spPr>
          <a:xfrm>
            <a:off x="2209800" y="6559550"/>
            <a:ext cx="86995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A45F6D-C7CD-6805-3047-AC1EEF73D5F2}"/>
              </a:ext>
            </a:extLst>
          </p:cNvPr>
          <p:cNvCxnSpPr/>
          <p:nvPr/>
        </p:nvCxnSpPr>
        <p:spPr>
          <a:xfrm>
            <a:off x="5778500" y="6534150"/>
            <a:ext cx="86995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CDF3494-1412-5F96-14B0-A91579954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160" y="1241221"/>
            <a:ext cx="7037680" cy="47057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C5FE28-E18C-698C-4479-742DE3AD6541}"/>
              </a:ext>
            </a:extLst>
          </p:cNvPr>
          <p:cNvSpPr txBox="1"/>
          <p:nvPr/>
        </p:nvSpPr>
        <p:spPr>
          <a:xfrm>
            <a:off x="2581166" y="5940975"/>
            <a:ext cx="5063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M. Bashkanov et. al, Phys. Let. B </a:t>
            </a:r>
            <a:r>
              <a:rPr lang="en-GB" b="0" i="0" dirty="0">
                <a:effectLst/>
                <a:highlight>
                  <a:srgbClr val="FFFFFF"/>
                </a:highlight>
                <a:latin typeface="-apple-system"/>
              </a:rPr>
              <a:t>847 (2023) 138283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2064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Заголовок 2"/>
              <p:cNvSpPr>
                <a:spLocks noGrp="1"/>
              </p:cNvSpPr>
              <p:nvPr>
                <p:ph type="ctrTitle"/>
              </p:nvPr>
            </p:nvSpPr>
            <p:spPr>
              <a:xfrm>
                <a:off x="115436" y="132830"/>
                <a:ext cx="6787014" cy="1384984"/>
              </a:xfrm>
            </p:spPr>
            <p:txBody>
              <a:bodyPr/>
              <a:lstStyle/>
              <a:p>
                <a:pPr lvl="0"/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 consequences</a:t>
                </a:r>
              </a:p>
            </p:txBody>
          </p:sp>
        </mc:Choice>
        <mc:Fallback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15436" y="132830"/>
                <a:ext cx="6787014" cy="1384984"/>
              </a:xfrm>
              <a:blipFill>
                <a:blip r:embed="rId3"/>
                <a:stretch>
                  <a:fillRect r="-1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AutoShape 2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C021FA-96F0-4F51-8D34-9EE5805AED45}"/>
              </a:ext>
            </a:extLst>
          </p:cNvPr>
          <p:cNvSpPr txBox="1"/>
          <p:nvPr/>
        </p:nvSpPr>
        <p:spPr>
          <a:xfrm>
            <a:off x="3253216" y="6352143"/>
            <a:ext cx="3719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1800" dirty="0">
                <a:solidFill>
                  <a:srgbClr val="FF0000"/>
                </a:solidFill>
                <a:latin typeface="Palatino" pitchFamily="18" charset="0"/>
              </a:rPr>
              <a:t>SAID22</a:t>
            </a:r>
            <a:r>
              <a:rPr lang="en-US" altLang="ru-RU" sz="1800" dirty="0">
                <a:latin typeface="Palatino" pitchFamily="18" charset="0"/>
              </a:rPr>
              <a:t>, </a:t>
            </a:r>
            <a:r>
              <a:rPr lang="en-US" altLang="ru-RU" sz="1800" dirty="0">
                <a:solidFill>
                  <a:srgbClr val="0000FF"/>
                </a:solidFill>
                <a:latin typeface="Palatino" pitchFamily="18" charset="0"/>
              </a:rPr>
              <a:t>SAID23</a:t>
            </a:r>
            <a:r>
              <a:rPr lang="en-US" altLang="ru-RU" sz="1800" dirty="0">
                <a:latin typeface="Palatino" pitchFamily="18" charset="0"/>
              </a:rPr>
              <a:t>, </a:t>
            </a:r>
            <a:r>
              <a:rPr lang="en-US" altLang="ru-RU" sz="1800" dirty="0" err="1">
                <a:solidFill>
                  <a:srgbClr val="FF0000"/>
                </a:solidFill>
                <a:latin typeface="Palatino" pitchFamily="18" charset="0"/>
              </a:rPr>
              <a:t>BnGa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C3A58-2B91-8C23-6460-19C584FA701E}"/>
              </a:ext>
            </a:extLst>
          </p:cNvPr>
          <p:cNvCxnSpPr/>
          <p:nvPr/>
        </p:nvCxnSpPr>
        <p:spPr>
          <a:xfrm>
            <a:off x="2209800" y="6559550"/>
            <a:ext cx="86995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A45F6D-C7CD-6805-3047-AC1EEF73D5F2}"/>
              </a:ext>
            </a:extLst>
          </p:cNvPr>
          <p:cNvCxnSpPr/>
          <p:nvPr/>
        </p:nvCxnSpPr>
        <p:spPr>
          <a:xfrm>
            <a:off x="5778500" y="6534150"/>
            <a:ext cx="86995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733009A-9412-BAEE-0CB6-6685D65EA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383" y="1279318"/>
            <a:ext cx="6504234" cy="47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40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209" y="330729"/>
            <a:ext cx="4887260" cy="741274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454197" y="2121896"/>
            <a:ext cx="8539701" cy="1625050"/>
          </a:xfrm>
        </p:spPr>
        <p:txBody>
          <a:bodyPr/>
          <a:lstStyle/>
          <a:p>
            <a:r>
              <a:rPr lang="en-US" sz="2400" dirty="0"/>
              <a:t>Double-</a:t>
            </a:r>
            <a:r>
              <a:rPr lang="en-US" sz="2400" dirty="0" err="1"/>
              <a:t>polarisation</a:t>
            </a:r>
            <a:r>
              <a:rPr lang="en-US" sz="2400" dirty="0"/>
              <a:t> measurements is a powerful tool</a:t>
            </a:r>
          </a:p>
          <a:p>
            <a:pPr lvl="1"/>
            <a:r>
              <a:rPr lang="en-US" sz="2100" b="0" dirty="0"/>
              <a:t>Systematics</a:t>
            </a:r>
          </a:p>
          <a:p>
            <a:pPr lvl="1"/>
            <a:r>
              <a:rPr lang="en-US" sz="2100" dirty="0"/>
              <a:t>Baryon spectroscopy</a:t>
            </a:r>
          </a:p>
          <a:p>
            <a:pPr lvl="1"/>
            <a:r>
              <a:rPr lang="en-US" sz="2100" b="0" dirty="0"/>
              <a:t>Need other measurements besides Beam-Target</a:t>
            </a: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35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368730" y="2492375"/>
            <a:ext cx="5761038" cy="2592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Thank you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8391871" y="6200558"/>
            <a:ext cx="7521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</a:t>
            </a:r>
          </a:p>
        </p:txBody>
      </p:sp>
    </p:spTree>
    <p:extLst>
      <p:ext uri="{BB962C8B-B14F-4D97-AF65-F5344CB8AC3E}">
        <p14:creationId xmlns:p14="http://schemas.microsoft.com/office/powerpoint/2010/main" val="91617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4" y="117942"/>
            <a:ext cx="8219892" cy="676457"/>
          </a:xfrm>
        </p:spPr>
        <p:txBody>
          <a:bodyPr/>
          <a:lstStyle/>
          <a:p>
            <a:r>
              <a:rPr lang="en-US" sz="3796" dirty="0"/>
              <a:t>Lattice QCD</a:t>
            </a:r>
            <a:endParaRPr lang="ru-RU" sz="3796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3" y="1417358"/>
            <a:ext cx="8953913" cy="3848665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1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130183"/>
            <a:ext cx="6275563" cy="1390279"/>
          </a:xfrm>
        </p:spPr>
        <p:txBody>
          <a:bodyPr/>
          <a:lstStyle/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Baryon spectroscopy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1" name="Table 5">
                <a:extLst>
                  <a:ext uri="{FF2B5EF4-FFF2-40B4-BE49-F238E27FC236}">
                    <a16:creationId xmlns:a16="http://schemas.microsoft.com/office/drawing/2014/main" id="{58F5C393-C1AA-4890-B081-DF8E05C9D8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6556408"/>
                  </p:ext>
                </p:extLst>
              </p:nvPr>
            </p:nvGraphicFramePr>
            <p:xfrm>
              <a:off x="314386" y="1945449"/>
              <a:ext cx="3137940" cy="3807762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45980">
                      <a:extLst>
                        <a:ext uri="{9D8B030D-6E8A-4147-A177-3AD203B41FA5}">
                          <a16:colId xmlns:a16="http://schemas.microsoft.com/office/drawing/2014/main" val="1328799894"/>
                        </a:ext>
                      </a:extLst>
                    </a:gridCol>
                    <a:gridCol w="1045980">
                      <a:extLst>
                        <a:ext uri="{9D8B030D-6E8A-4147-A177-3AD203B41FA5}">
                          <a16:colId xmlns:a16="http://schemas.microsoft.com/office/drawing/2014/main" val="3526933018"/>
                        </a:ext>
                      </a:extLst>
                    </a:gridCol>
                    <a:gridCol w="1045980">
                      <a:extLst>
                        <a:ext uri="{9D8B030D-6E8A-4147-A177-3AD203B41FA5}">
                          <a16:colId xmlns:a16="http://schemas.microsoft.com/office/drawing/2014/main" val="4047798714"/>
                        </a:ext>
                      </a:extLst>
                    </a:gridCol>
                  </a:tblGrid>
                  <a:tr h="543966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Baryon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2004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2024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832212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>
                              <a:solidFill>
                                <a:srgbClr val="FF0000"/>
                              </a:solidFill>
                            </a:rPr>
                            <a:t>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666094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>
                              <a:solidFill>
                                <a:srgbClr val="FF0000"/>
                              </a:solidFill>
                            </a:rPr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0758343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9463098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>
                              <a:solidFill>
                                <a:srgbClr val="0000FF"/>
                              </a:solidFill>
                            </a:rPr>
                            <a:t>9*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337690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Ξ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102471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652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1" name="Table 5">
                <a:extLst>
                  <a:ext uri="{FF2B5EF4-FFF2-40B4-BE49-F238E27FC236}">
                    <a16:creationId xmlns:a16="http://schemas.microsoft.com/office/drawing/2014/main" id="{58F5C393-C1AA-4890-B081-DF8E05C9D8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6556408"/>
                  </p:ext>
                </p:extLst>
              </p:nvPr>
            </p:nvGraphicFramePr>
            <p:xfrm>
              <a:off x="314386" y="1945449"/>
              <a:ext cx="3137940" cy="3807762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45980">
                      <a:extLst>
                        <a:ext uri="{9D8B030D-6E8A-4147-A177-3AD203B41FA5}">
                          <a16:colId xmlns:a16="http://schemas.microsoft.com/office/drawing/2014/main" val="1328799894"/>
                        </a:ext>
                      </a:extLst>
                    </a:gridCol>
                    <a:gridCol w="1045980">
                      <a:extLst>
                        <a:ext uri="{9D8B030D-6E8A-4147-A177-3AD203B41FA5}">
                          <a16:colId xmlns:a16="http://schemas.microsoft.com/office/drawing/2014/main" val="3526933018"/>
                        </a:ext>
                      </a:extLst>
                    </a:gridCol>
                    <a:gridCol w="1045980">
                      <a:extLst>
                        <a:ext uri="{9D8B030D-6E8A-4147-A177-3AD203B41FA5}">
                          <a16:colId xmlns:a16="http://schemas.microsoft.com/office/drawing/2014/main" val="4047798714"/>
                        </a:ext>
                      </a:extLst>
                    </a:gridCol>
                  </a:tblGrid>
                  <a:tr h="543966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Baryon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2004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2024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832212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1" t="-104444" r="-201163" b="-49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>
                              <a:solidFill>
                                <a:srgbClr val="FF0000"/>
                              </a:solidFill>
                            </a:rPr>
                            <a:t>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666094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1" t="-206742" r="-201163" b="-403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>
                              <a:solidFill>
                                <a:srgbClr val="FF0000"/>
                              </a:solidFill>
                            </a:rPr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0758343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1" t="-306742" r="-201163" b="-303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9463098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1" t="-406742" r="-201163" b="-203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>
                              <a:solidFill>
                                <a:srgbClr val="0000FF"/>
                              </a:solidFill>
                            </a:rPr>
                            <a:t>9*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337690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1" t="-501111" r="-201163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102471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1" t="-607865" r="-201163" b="-2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652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D740156-608D-49BF-8431-D7B846054B55}"/>
              </a:ext>
            </a:extLst>
          </p:cNvPr>
          <p:cNvSpPr txBox="1"/>
          <p:nvPr/>
        </p:nvSpPr>
        <p:spPr>
          <a:xfrm>
            <a:off x="503852" y="920884"/>
            <a:ext cx="2948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Number of 3- and 4-star Resonances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01445B4-75E4-4BC1-9223-C738201680AC}"/>
                  </a:ext>
                </a:extLst>
              </p:cNvPr>
              <p:cNvSpPr txBox="1"/>
              <p:nvPr/>
            </p:nvSpPr>
            <p:spPr>
              <a:xfrm>
                <a:off x="267477" y="5783227"/>
                <a:ext cx="22028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/>
                  <a:t>*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GB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2250</m:t>
                        </m:r>
                      </m:e>
                    </m:d>
                  </m:oMath>
                </a14:m>
                <a:r>
                  <a:rPr lang="en-GB" sz="1400" dirty="0">
                    <a:solidFill>
                      <a:srgbClr val="0000FF"/>
                    </a:solidFill>
                  </a:rPr>
                  <a:t> was downgraded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01445B4-75E4-4BC1-9223-C73820168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77" y="5783227"/>
                <a:ext cx="2202847" cy="307777"/>
              </a:xfrm>
              <a:prstGeom prst="rect">
                <a:avLst/>
              </a:prstGeom>
              <a:blipFill>
                <a:blip r:embed="rId3"/>
                <a:stretch>
                  <a:fillRect l="-831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66DEA13-EF40-45FF-8800-B31AEE788C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637" r="52766" b="-637"/>
          <a:stretch/>
        </p:blipFill>
        <p:spPr>
          <a:xfrm>
            <a:off x="4443992" y="1422412"/>
            <a:ext cx="4319008" cy="212554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3710D7B-93C4-42FA-A78E-5B2D2CC5727A}"/>
              </a:ext>
            </a:extLst>
          </p:cNvPr>
          <p:cNvSpPr txBox="1"/>
          <p:nvPr/>
        </p:nvSpPr>
        <p:spPr>
          <a:xfrm>
            <a:off x="5231752" y="5794884"/>
            <a:ext cx="2598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1800" dirty="0">
                <a:latin typeface="Palatino" pitchFamily="18" charset="0"/>
              </a:rPr>
              <a:t>MAMI, ELSA, JLAB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6E7E6B-A0D7-4E38-8F02-15AC97F13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6497" y="3477208"/>
            <a:ext cx="5162031" cy="212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0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455995"/>
            <a:ext cx="6460293" cy="738654"/>
          </a:xfrm>
        </p:spPr>
        <p:txBody>
          <a:bodyPr/>
          <a:lstStyle/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full experiment</a:t>
            </a:r>
            <a:endParaRPr lang="en-US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9267E4-5FC5-4649-A84A-CFEEEAD00667}"/>
                  </a:ext>
                </a:extLst>
              </p:cNvPr>
              <p:cNvSpPr txBox="1"/>
              <p:nvPr/>
            </p:nvSpPr>
            <p:spPr>
              <a:xfrm>
                <a:off x="3061264" y="1505136"/>
                <a:ext cx="3009542" cy="644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 smtClean="0">
                              <a:latin typeface="Cambria Math"/>
                            </a:rPr>
                            <m:t>𝛾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acc>
                        <m:accPr>
                          <m:chr m:val="⃗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9267E4-5FC5-4649-A84A-CFEEEAD00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264" y="1505136"/>
                <a:ext cx="3009542" cy="644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E987213-DE98-48AA-91DC-75321309D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512" y="5697894"/>
            <a:ext cx="5610225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DBB458-4B4F-40E3-B8AF-E6B525E1A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32" y="2581469"/>
            <a:ext cx="6853983" cy="282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63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455995"/>
            <a:ext cx="6460293" cy="738654"/>
          </a:xfrm>
        </p:spPr>
        <p:txBody>
          <a:bodyPr/>
          <a:lstStyle/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Pion photoproduction</a:t>
            </a:r>
            <a:endParaRPr lang="en-US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1B8FFF-2881-5D8D-4BAD-C00E54A9E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30" y="1194649"/>
            <a:ext cx="6580440" cy="3932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FFAA08-24BE-864D-7479-55C0D4C1C329}"/>
              </a:ext>
            </a:extLst>
          </p:cNvPr>
          <p:cNvSpPr txBox="1"/>
          <p:nvPr/>
        </p:nvSpPr>
        <p:spPr>
          <a:xfrm>
            <a:off x="115436" y="5422900"/>
            <a:ext cx="7280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4 complex amplitudes -&gt; 8 observables to define everything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May be even less (</a:t>
            </a:r>
            <a:r>
              <a:rPr lang="en-GB" sz="1400" dirty="0"/>
              <a:t>Y. Wunderlich, F. Afzal, A. Thiel, R. Beck, Eur. Phys. J. A 53, 5, 86, 2017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753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455995"/>
            <a:ext cx="6460293" cy="738654"/>
          </a:xfrm>
        </p:spPr>
        <p:txBody>
          <a:bodyPr/>
          <a:lstStyle/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New observables</a:t>
            </a:r>
            <a:endParaRPr lang="en-US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C2CBB-5106-3FAD-EEC3-9482DCCEA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23" y="1234250"/>
            <a:ext cx="7626755" cy="4944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30D9D1-0849-B853-51EA-5237A7E8708F}"/>
              </a:ext>
            </a:extLst>
          </p:cNvPr>
          <p:cNvSpPr txBox="1"/>
          <p:nvPr/>
        </p:nvSpPr>
        <p:spPr>
          <a:xfrm>
            <a:off x="2413000" y="629971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From A. </a:t>
            </a:r>
            <a:r>
              <a:rPr lang="en-GB" dirty="0" err="1"/>
              <a:t>Sarantsev</a:t>
            </a:r>
            <a:r>
              <a:rPr lang="en-GB" dirty="0"/>
              <a:t>, </a:t>
            </a:r>
            <a:r>
              <a:rPr lang="en-GB" dirty="0" err="1"/>
              <a:t>Nstar</a:t>
            </a:r>
            <a:r>
              <a:rPr lang="en-GB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422544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455995"/>
            <a:ext cx="6460293" cy="738654"/>
          </a:xfrm>
        </p:spPr>
        <p:txBody>
          <a:bodyPr/>
          <a:lstStyle/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full experiment</a:t>
            </a:r>
            <a:endParaRPr lang="en-US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9267E4-5FC5-4649-A84A-CFEEEAD00667}"/>
                  </a:ext>
                </a:extLst>
              </p:cNvPr>
              <p:cNvSpPr txBox="1"/>
              <p:nvPr/>
            </p:nvSpPr>
            <p:spPr>
              <a:xfrm>
                <a:off x="3061264" y="1505136"/>
                <a:ext cx="3009542" cy="644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 smtClean="0">
                              <a:latin typeface="Cambria Math"/>
                            </a:rPr>
                            <m:t>𝛾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acc>
                        <m:accPr>
                          <m:chr m:val="⃗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9267E4-5FC5-4649-A84A-CFEEEAD00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264" y="1505136"/>
                <a:ext cx="3009542" cy="644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E987213-DE98-48AA-91DC-75321309D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512" y="5697894"/>
            <a:ext cx="5610225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DBB458-4B4F-40E3-B8AF-E6B525E1A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32" y="2581469"/>
            <a:ext cx="6853983" cy="282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58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455995"/>
            <a:ext cx="6460293" cy="738654"/>
          </a:xfrm>
        </p:spPr>
        <p:txBody>
          <a:bodyPr/>
          <a:lstStyle/>
          <a:p>
            <a:pPr lvl="0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observable</a:t>
            </a:r>
            <a:endParaRPr lang="en-US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вал 8">
                <a:extLst>
                  <a:ext uri="{FF2B5EF4-FFF2-40B4-BE49-F238E27FC236}">
                    <a16:creationId xmlns:a16="http://schemas.microsoft.com/office/drawing/2014/main" id="{D0703232-236C-4B48-A0D8-AD174904E21E}"/>
                  </a:ext>
                </a:extLst>
              </p:cNvPr>
              <p:cNvSpPr/>
              <p:nvPr/>
            </p:nvSpPr>
            <p:spPr>
              <a:xfrm>
                <a:off x="1273565" y="3501008"/>
                <a:ext cx="346107" cy="3600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𝜸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" name="Овал 8">
                <a:extLst>
                  <a:ext uri="{FF2B5EF4-FFF2-40B4-BE49-F238E27FC236}">
                    <a16:creationId xmlns:a16="http://schemas.microsoft.com/office/drawing/2014/main" id="{D0703232-236C-4B48-A0D8-AD174904E2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565" y="3501008"/>
                <a:ext cx="346107" cy="360040"/>
              </a:xfrm>
              <a:prstGeom prst="ellipse">
                <a:avLst/>
              </a:prstGeom>
              <a:blipFill>
                <a:blip r:embed="rId2"/>
                <a:stretch>
                  <a:fillRect l="-17544" b="-271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9">
            <a:extLst>
              <a:ext uri="{FF2B5EF4-FFF2-40B4-BE49-F238E27FC236}">
                <a16:creationId xmlns:a16="http://schemas.microsoft.com/office/drawing/2014/main" id="{8854436F-347E-4357-B640-1868E2C48040}"/>
              </a:ext>
            </a:extLst>
          </p:cNvPr>
          <p:cNvGrpSpPr/>
          <p:nvPr/>
        </p:nvGrpSpPr>
        <p:grpSpPr>
          <a:xfrm>
            <a:off x="3282169" y="3429000"/>
            <a:ext cx="3708609" cy="2405880"/>
            <a:chOff x="3282169" y="3429000"/>
            <a:chExt cx="3708609" cy="2405880"/>
          </a:xfrm>
        </p:grpSpPr>
        <p:sp>
          <p:nvSpPr>
            <p:cNvPr id="8" name="Прямоугольник 10">
              <a:extLst>
                <a:ext uri="{FF2B5EF4-FFF2-40B4-BE49-F238E27FC236}">
                  <a16:creationId xmlns:a16="http://schemas.microsoft.com/office/drawing/2014/main" id="{DD0C8166-0094-4622-966A-A82EAF31C0DF}"/>
                </a:ext>
              </a:extLst>
            </p:cNvPr>
            <p:cNvSpPr/>
            <p:nvPr/>
          </p:nvSpPr>
          <p:spPr>
            <a:xfrm>
              <a:off x="4932039" y="3429000"/>
              <a:ext cx="2058739" cy="64807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rgbClr val="FFFF00"/>
                </a:gs>
                <a:gs pos="100000">
                  <a:srgbClr val="D1FFD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2B39F9-B9C6-424C-9625-08F7F6D84A6B}"/>
                </a:ext>
              </a:extLst>
            </p:cNvPr>
            <p:cNvSpPr txBox="1"/>
            <p:nvPr/>
          </p:nvSpPr>
          <p:spPr>
            <a:xfrm>
              <a:off x="3282169" y="5373215"/>
              <a:ext cx="1102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Target</a:t>
              </a:r>
              <a:endParaRPr lang="ru-RU" sz="2400" b="1" dirty="0"/>
            </a:p>
          </p:txBody>
        </p:sp>
        <p:cxnSp>
          <p:nvCxnSpPr>
            <p:cNvPr id="10" name="Прямая со стрелкой 13">
              <a:extLst>
                <a:ext uri="{FF2B5EF4-FFF2-40B4-BE49-F238E27FC236}">
                  <a16:creationId xmlns:a16="http://schemas.microsoft.com/office/drawing/2014/main" id="{C1F4AC54-68E2-4D50-B9CC-38FA46203892}"/>
                </a:ext>
              </a:extLst>
            </p:cNvPr>
            <p:cNvCxnSpPr>
              <a:stCxn id="9" idx="0"/>
            </p:cNvCxnSpPr>
            <p:nvPr/>
          </p:nvCxnSpPr>
          <p:spPr>
            <a:xfrm flipV="1">
              <a:off x="3833570" y="4149081"/>
              <a:ext cx="1314494" cy="122413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вал 18">
                <a:extLst>
                  <a:ext uri="{FF2B5EF4-FFF2-40B4-BE49-F238E27FC236}">
                    <a16:creationId xmlns:a16="http://schemas.microsoft.com/office/drawing/2014/main" id="{925C82F6-7C2C-4ACB-9689-C738298DA944}"/>
                  </a:ext>
                </a:extLst>
              </p:cNvPr>
              <p:cNvSpPr/>
              <p:nvPr/>
            </p:nvSpPr>
            <p:spPr>
              <a:xfrm>
                <a:off x="5220072" y="3573016"/>
                <a:ext cx="504056" cy="504056"/>
              </a:xfrm>
              <a:prstGeom prst="ellipse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Овал 18">
                <a:extLst>
                  <a:ext uri="{FF2B5EF4-FFF2-40B4-BE49-F238E27FC236}">
                    <a16:creationId xmlns:a16="http://schemas.microsoft.com/office/drawing/2014/main" id="{925C82F6-7C2C-4ACB-9689-C738298DA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573016"/>
                <a:ext cx="504056" cy="50405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20">
            <a:extLst>
              <a:ext uri="{FF2B5EF4-FFF2-40B4-BE49-F238E27FC236}">
                <a16:creationId xmlns:a16="http://schemas.microsoft.com/office/drawing/2014/main" id="{DB40251F-5C46-4F41-8B78-960B634CBF94}"/>
              </a:ext>
            </a:extLst>
          </p:cNvPr>
          <p:cNvSpPr/>
          <p:nvPr/>
        </p:nvSpPr>
        <p:spPr>
          <a:xfrm>
            <a:off x="5389663" y="4869160"/>
            <a:ext cx="2206673" cy="28803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21">
            <a:extLst>
              <a:ext uri="{FF2B5EF4-FFF2-40B4-BE49-F238E27FC236}">
                <a16:creationId xmlns:a16="http://schemas.microsoft.com/office/drawing/2014/main" id="{8FB0BE06-B978-4A85-B89D-0C9B44F310A4}"/>
              </a:ext>
            </a:extLst>
          </p:cNvPr>
          <p:cNvCxnSpPr/>
          <p:nvPr/>
        </p:nvCxnSpPr>
        <p:spPr>
          <a:xfrm flipH="1" flipV="1">
            <a:off x="5472101" y="3807085"/>
            <a:ext cx="1980219" cy="286227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22">
            <a:extLst>
              <a:ext uri="{FF2B5EF4-FFF2-40B4-BE49-F238E27FC236}">
                <a16:creationId xmlns:a16="http://schemas.microsoft.com/office/drawing/2014/main" id="{721A6688-5B8D-45DC-B247-3A581A2958DA}"/>
              </a:ext>
            </a:extLst>
          </p:cNvPr>
          <p:cNvCxnSpPr/>
          <p:nvPr/>
        </p:nvCxnSpPr>
        <p:spPr>
          <a:xfrm flipH="1" flipV="1">
            <a:off x="6300192" y="4977172"/>
            <a:ext cx="2016224" cy="1205799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23">
            <a:extLst>
              <a:ext uri="{FF2B5EF4-FFF2-40B4-BE49-F238E27FC236}">
                <a16:creationId xmlns:a16="http://schemas.microsoft.com/office/drawing/2014/main" id="{3A58C384-CA57-4EE4-9880-40890861BD31}"/>
              </a:ext>
            </a:extLst>
          </p:cNvPr>
          <p:cNvCxnSpPr/>
          <p:nvPr/>
        </p:nvCxnSpPr>
        <p:spPr>
          <a:xfrm flipH="1">
            <a:off x="5859216" y="3736887"/>
            <a:ext cx="2898175" cy="7019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уга 24">
            <a:extLst>
              <a:ext uri="{FF2B5EF4-FFF2-40B4-BE49-F238E27FC236}">
                <a16:creationId xmlns:a16="http://schemas.microsoft.com/office/drawing/2014/main" id="{48295509-7D22-452F-B226-0C8B1E277431}"/>
              </a:ext>
            </a:extLst>
          </p:cNvPr>
          <p:cNvSpPr/>
          <p:nvPr/>
        </p:nvSpPr>
        <p:spPr>
          <a:xfrm rot="3414444">
            <a:off x="5517841" y="3463957"/>
            <a:ext cx="1152128" cy="1566131"/>
          </a:xfrm>
          <a:prstGeom prst="arc">
            <a:avLst>
              <a:gd name="adj1" fmla="val 16200000"/>
              <a:gd name="adj2" fmla="val 14274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BF9B0A-9B0C-459D-94DB-43BA9B1C3445}"/>
                  </a:ext>
                </a:extLst>
              </p:cNvPr>
              <p:cNvSpPr txBox="1"/>
              <p:nvPr/>
            </p:nvSpPr>
            <p:spPr>
              <a:xfrm>
                <a:off x="6886012" y="3985412"/>
                <a:ext cx="12766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Θ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𝜙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BF9B0A-9B0C-459D-94DB-43BA9B1C3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012" y="3985412"/>
                <a:ext cx="127663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Дуга 26">
            <a:extLst>
              <a:ext uri="{FF2B5EF4-FFF2-40B4-BE49-F238E27FC236}">
                <a16:creationId xmlns:a16="http://schemas.microsoft.com/office/drawing/2014/main" id="{AB2666D0-330C-4142-901B-8ECD1C84FC8A}"/>
              </a:ext>
            </a:extLst>
          </p:cNvPr>
          <p:cNvSpPr/>
          <p:nvPr/>
        </p:nvSpPr>
        <p:spPr>
          <a:xfrm rot="5400000">
            <a:off x="6438462" y="5108931"/>
            <a:ext cx="576064" cy="52856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ADD623-266D-47E2-B711-3EBB8F98CDAE}"/>
                  </a:ext>
                </a:extLst>
              </p:cNvPr>
              <p:cNvSpPr txBox="1"/>
              <p:nvPr/>
            </p:nvSpPr>
            <p:spPr>
              <a:xfrm>
                <a:off x="5490799" y="5576163"/>
                <a:ext cx="10133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𝚯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1" i="0" smtClean="0"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latin typeface="Cambria Math"/>
                        </a:rPr>
                        <m:t>𝝓</m:t>
                      </m:r>
                      <m:r>
                        <a:rPr lang="en-US" sz="2400" b="1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ADD623-266D-47E2-B711-3EBB8F98C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799" y="5576163"/>
                <a:ext cx="1013354" cy="461665"/>
              </a:xfrm>
              <a:prstGeom prst="rect">
                <a:avLst/>
              </a:prstGeom>
              <a:blipFill>
                <a:blip r:embed="rId5"/>
                <a:stretch>
                  <a:fillRect r="-120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D669E2-A96F-4AD4-B002-FE0C0A86261D}"/>
                  </a:ext>
                </a:extLst>
              </p:cNvPr>
              <p:cNvSpPr txBox="1"/>
              <p:nvPr/>
            </p:nvSpPr>
            <p:spPr>
              <a:xfrm>
                <a:off x="3253217" y="2193126"/>
                <a:ext cx="2360390" cy="677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eqArr>
                            <m:eqArr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⊙</m:t>
                              </m:r>
                            </m:e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sub>
                      </m:sSub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D669E2-A96F-4AD4-B002-FE0C0A862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217" y="2193126"/>
                <a:ext cx="2360390" cy="6771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5F8FD949-0B35-4666-B111-67350FCACBD9}"/>
              </a:ext>
            </a:extLst>
          </p:cNvPr>
          <p:cNvSpPr txBox="1"/>
          <p:nvPr/>
        </p:nvSpPr>
        <p:spPr>
          <a:xfrm>
            <a:off x="3431308" y="6207695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Polarimeter</a:t>
            </a:r>
            <a:endParaRPr lang="ru-RU" sz="2400" b="1" dirty="0"/>
          </a:p>
        </p:txBody>
      </p:sp>
      <p:cxnSp>
        <p:nvCxnSpPr>
          <p:cNvPr id="25" name="Прямая со стрелкой 30">
            <a:extLst>
              <a:ext uri="{FF2B5EF4-FFF2-40B4-BE49-F238E27FC236}">
                <a16:creationId xmlns:a16="http://schemas.microsoft.com/office/drawing/2014/main" id="{ABF471AB-63FD-4810-95D9-02C511FF6212}"/>
              </a:ext>
            </a:extLst>
          </p:cNvPr>
          <p:cNvCxnSpPr>
            <a:stCxn id="24" idx="0"/>
          </p:cNvCxnSpPr>
          <p:nvPr/>
        </p:nvCxnSpPr>
        <p:spPr>
          <a:xfrm flipV="1">
            <a:off x="4370829" y="5238223"/>
            <a:ext cx="1018834" cy="9694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31">
            <a:extLst>
              <a:ext uri="{FF2B5EF4-FFF2-40B4-BE49-F238E27FC236}">
                <a16:creationId xmlns:a16="http://schemas.microsoft.com/office/drawing/2014/main" id="{7D847A0A-9C73-4EF4-BDB3-4A6FB803E711}"/>
              </a:ext>
            </a:extLst>
          </p:cNvPr>
          <p:cNvSpPr/>
          <p:nvPr/>
        </p:nvSpPr>
        <p:spPr>
          <a:xfrm>
            <a:off x="6048164" y="4725144"/>
            <a:ext cx="504056" cy="5040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</a:t>
            </a:r>
            <a:endParaRPr lang="ru-RU" sz="2400" b="1" dirty="0"/>
          </a:p>
        </p:txBody>
      </p:sp>
      <p:cxnSp>
        <p:nvCxnSpPr>
          <p:cNvPr id="27" name="Прямая соединительная линия 32">
            <a:extLst>
              <a:ext uri="{FF2B5EF4-FFF2-40B4-BE49-F238E27FC236}">
                <a16:creationId xmlns:a16="http://schemas.microsoft.com/office/drawing/2014/main" id="{51BF166E-5779-457D-902A-8756743C7796}"/>
              </a:ext>
            </a:extLst>
          </p:cNvPr>
          <p:cNvCxnSpPr/>
          <p:nvPr/>
        </p:nvCxnSpPr>
        <p:spPr>
          <a:xfrm flipV="1">
            <a:off x="5389664" y="818754"/>
            <a:ext cx="1918639" cy="298833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7E2665B-7104-4C7B-8E1F-3120DFB141BA}"/>
              </a:ext>
            </a:extLst>
          </p:cNvPr>
          <p:cNvSpPr txBox="1"/>
          <p:nvPr/>
        </p:nvSpPr>
        <p:spPr>
          <a:xfrm>
            <a:off x="2207666" y="1580942"/>
            <a:ext cx="1732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Analysing power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75703F-A3AA-4150-8B77-73B06FDD3227}"/>
              </a:ext>
            </a:extLst>
          </p:cNvPr>
          <p:cNvSpPr txBox="1"/>
          <p:nvPr/>
        </p:nvSpPr>
        <p:spPr>
          <a:xfrm>
            <a:off x="4349821" y="1549184"/>
            <a:ext cx="1288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Polarisation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вал 14">
                <a:extLst>
                  <a:ext uri="{FF2B5EF4-FFF2-40B4-BE49-F238E27FC236}">
                    <a16:creationId xmlns:a16="http://schemas.microsoft.com/office/drawing/2014/main" id="{CC4C9113-2E6E-4035-8D6E-A5344FC3ABB7}"/>
                  </a:ext>
                </a:extLst>
              </p:cNvPr>
              <p:cNvSpPr/>
              <p:nvPr/>
            </p:nvSpPr>
            <p:spPr>
              <a:xfrm>
                <a:off x="5137635" y="3555057"/>
                <a:ext cx="504056" cy="50405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1" name="Овал 14">
                <a:extLst>
                  <a:ext uri="{FF2B5EF4-FFF2-40B4-BE49-F238E27FC236}">
                    <a16:creationId xmlns:a16="http://schemas.microsoft.com/office/drawing/2014/main" id="{CC4C9113-2E6E-4035-8D6E-A5344FC3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635" y="3555057"/>
                <a:ext cx="504056" cy="504055"/>
              </a:xfrm>
              <a:prstGeom prst="ellipse">
                <a:avLst/>
              </a:prstGeom>
              <a:blipFill>
                <a:blip r:embed="rId7"/>
                <a:stretch>
                  <a:fillRect l="-109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50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118E-6 L 0.0375 -0.02639 L 0.0691 0.02729 L 0.11875 -0.02639 L 0.15208 0.03516 L 0.19913 -0.02639 L 0.23923 0.03076 L 0.28281 -0.02963 L 0.33507 0.03516 L 0.37517 -0.02963 L 0.4085 0.02035 " pathEditMode="relative" ptsTypes="AAAAAAAAAAA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1657E-6 L 0.21771 -0.44609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2230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06201E-7 L 0.09063 0.1733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865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5E-6 1.48148E-6 L 0.23611 0.18889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944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4" grpId="1" animBg="1"/>
      <p:bldP spid="14" grpId="2" animBg="1"/>
      <p:bldP spid="15" grpId="0" animBg="1"/>
      <p:bldP spid="19" grpId="0" animBg="1"/>
      <p:bldP spid="20" grpId="0"/>
      <p:bldP spid="21" grpId="0" animBg="1"/>
      <p:bldP spid="22" grpId="0"/>
      <p:bldP spid="24" grpId="0"/>
      <p:bldP spid="26" grpId="0" animBg="1"/>
      <p:bldP spid="26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455995"/>
            <a:ext cx="6460293" cy="738654"/>
          </a:xfrm>
        </p:spPr>
        <p:txBody>
          <a:bodyPr/>
          <a:lstStyle/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Setup</a:t>
            </a:r>
            <a:endParaRPr lang="en-US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D7F72-1637-EF19-53C7-24BD03081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46" y="1757680"/>
            <a:ext cx="8587508" cy="35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98368"/>
      </p:ext>
    </p:extLst>
  </p:cSld>
  <p:clrMapOvr>
    <a:masterClrMapping/>
  </p:clrMapOvr>
</p:sld>
</file>

<file path=ppt/theme/theme1.xml><?xml version="1.0" encoding="utf-8"?>
<a:theme xmlns:a="http://schemas.openxmlformats.org/drawingml/2006/main" name="uoy-powerpoint-standardscreen">
  <a:themeElements>
    <a:clrScheme name="University of York Colour Palette">
      <a:dk1>
        <a:srgbClr val="25303B"/>
      </a:dk1>
      <a:lt1>
        <a:srgbClr val="FFFFFF"/>
      </a:lt1>
      <a:dk2>
        <a:srgbClr val="E3E6E5"/>
      </a:dk2>
      <a:lt2>
        <a:srgbClr val="00627D"/>
      </a:lt2>
      <a:accent1>
        <a:srgbClr val="5AB031"/>
      </a:accent1>
      <a:accent2>
        <a:srgbClr val="9067A9"/>
      </a:accent2>
      <a:accent3>
        <a:srgbClr val="E2388C"/>
      </a:accent3>
      <a:accent4>
        <a:srgbClr val="E62A32"/>
      </a:accent4>
      <a:accent5>
        <a:srgbClr val="F18626"/>
      </a:accent5>
      <a:accent6>
        <a:srgbClr val="00ABAA"/>
      </a:accent6>
      <a:hlink>
        <a:srgbClr val="0096D6"/>
      </a:hlink>
      <a:folHlink>
        <a:srgbClr val="E238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uoy-powerpoint-standardscreen</Template>
  <TotalTime>0</TotalTime>
  <Words>287</Words>
  <Application>Microsoft Office PowerPoint</Application>
  <PresentationFormat>On-screen Show (4:3)</PresentationFormat>
  <Paragraphs>95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-apple-system</vt:lpstr>
      <vt:lpstr>Arial</vt:lpstr>
      <vt:lpstr>Calibri</vt:lpstr>
      <vt:lpstr>Cambria</vt:lpstr>
      <vt:lpstr>Cambria Math</vt:lpstr>
      <vt:lpstr>Impact</vt:lpstr>
      <vt:lpstr>Palatino</vt:lpstr>
      <vt:lpstr>Symbol</vt:lpstr>
      <vt:lpstr>Times New Roman</vt:lpstr>
      <vt:lpstr>Wingdings</vt:lpstr>
      <vt:lpstr>uoy-powerpoint-standardscreen</vt:lpstr>
      <vt:lpstr>Beam-Recoil polarisation observables: challenging PWA </vt:lpstr>
      <vt:lpstr>Lattice QCD</vt:lpstr>
      <vt:lpstr>Baryon spectroscopy </vt:lpstr>
      <vt:lpstr>The full experiment</vt:lpstr>
      <vt:lpstr>Pion photoproduction</vt:lpstr>
      <vt:lpstr>New observables</vt:lpstr>
      <vt:lpstr>The full experiment</vt:lpstr>
      <vt:lpstr>Cx observable</vt:lpstr>
      <vt:lpstr>Setup</vt:lpstr>
      <vt:lpstr>Setup</vt:lpstr>
      <vt:lpstr>Geometrical Acceptance</vt:lpstr>
      <vt:lpstr>Analysing power</vt:lpstr>
      <vt:lpstr>Previous results  γp→pπ^0, C_x′</vt:lpstr>
      <vt:lpstr>γp→nπ^+ C_x′</vt:lpstr>
      <vt:lpstr>γp→nπ^+ C_x′</vt:lpstr>
      <vt:lpstr>γp→nπ^+ C_x′ consequences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2019-08-29T10:32:26Z</dcterms:created>
  <dcterms:modified xsi:type="dcterms:W3CDTF">2024-06-18T08:47:48Z</dcterms:modified>
</cp:coreProperties>
</file>