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77" r:id="rId2"/>
  </p:sldMasterIdLst>
  <p:notesMasterIdLst>
    <p:notesMasterId r:id="rId42"/>
  </p:notesMasterIdLst>
  <p:sldIdLst>
    <p:sldId id="3020" r:id="rId3"/>
    <p:sldId id="3080" r:id="rId4"/>
    <p:sldId id="5462" r:id="rId5"/>
    <p:sldId id="1709" r:id="rId6"/>
    <p:sldId id="967" r:id="rId7"/>
    <p:sldId id="3040" r:id="rId8"/>
    <p:sldId id="3042" r:id="rId9"/>
    <p:sldId id="3041" r:id="rId10"/>
    <p:sldId id="3043" r:id="rId11"/>
    <p:sldId id="3045" r:id="rId12"/>
    <p:sldId id="3046" r:id="rId13"/>
    <p:sldId id="3048" r:id="rId14"/>
    <p:sldId id="3049" r:id="rId15"/>
    <p:sldId id="5458" r:id="rId16"/>
    <p:sldId id="5459" r:id="rId17"/>
    <p:sldId id="3050" r:id="rId18"/>
    <p:sldId id="3051" r:id="rId19"/>
    <p:sldId id="3052" r:id="rId20"/>
    <p:sldId id="3053" r:id="rId21"/>
    <p:sldId id="3057" r:id="rId22"/>
    <p:sldId id="3058" r:id="rId23"/>
    <p:sldId id="747" r:id="rId24"/>
    <p:sldId id="3060" r:id="rId25"/>
    <p:sldId id="3061" r:id="rId26"/>
    <p:sldId id="3062" r:id="rId27"/>
    <p:sldId id="766" r:id="rId28"/>
    <p:sldId id="3065" r:id="rId29"/>
    <p:sldId id="5463" r:id="rId30"/>
    <p:sldId id="335" r:id="rId31"/>
    <p:sldId id="3086" r:id="rId32"/>
    <p:sldId id="309" r:id="rId33"/>
    <p:sldId id="5461" r:id="rId34"/>
    <p:sldId id="5460" r:id="rId35"/>
    <p:sldId id="363" r:id="rId36"/>
    <p:sldId id="5464" r:id="rId37"/>
    <p:sldId id="3068" r:id="rId38"/>
    <p:sldId id="3067" r:id="rId39"/>
    <p:sldId id="1013" r:id="rId40"/>
    <p:sldId id="299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900"/>
    <a:srgbClr val="0000FF"/>
    <a:srgbClr val="E4E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47" autoAdjust="0"/>
    <p:restoredTop sz="92735" autoAdjust="0"/>
  </p:normalViewPr>
  <p:slideViewPr>
    <p:cSldViewPr snapToGrid="0" snapToObjects="1">
      <p:cViewPr>
        <p:scale>
          <a:sx n="53" d="100"/>
          <a:sy n="53" d="100"/>
        </p:scale>
        <p:origin x="320" y="26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0" y="700088"/>
            <a:ext cx="6121400" cy="3443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81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0" y="700088"/>
            <a:ext cx="6121400" cy="3443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 Review the design of the CLAS12 spectrometer its components and its properties.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002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0" y="700088"/>
            <a:ext cx="6121400" cy="3443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 Highlight photograph of CLAS12.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790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5791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76524" y="80863"/>
            <a:ext cx="6838952" cy="47086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5355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7371" y="130175"/>
            <a:ext cx="8177259" cy="4699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3676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47" name="Line 99"/>
          <p:cNvSpPr>
            <a:spLocks noChangeShapeType="1"/>
          </p:cNvSpPr>
          <p:nvPr userDrawn="1"/>
        </p:nvSpPr>
        <p:spPr bwMode="auto">
          <a:xfrm flipV="1">
            <a:off x="0" y="6434139"/>
            <a:ext cx="12073467" cy="3175"/>
          </a:xfrm>
          <a:prstGeom prst="line">
            <a:avLst/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48" name="Line 100"/>
          <p:cNvSpPr>
            <a:spLocks noChangeShapeType="1"/>
          </p:cNvSpPr>
          <p:nvPr userDrawn="1"/>
        </p:nvSpPr>
        <p:spPr bwMode="auto">
          <a:xfrm flipV="1">
            <a:off x="0" y="261938"/>
            <a:ext cx="12132733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49" name="Line 101"/>
          <p:cNvSpPr>
            <a:spLocks noChangeShapeType="1"/>
          </p:cNvSpPr>
          <p:nvPr userDrawn="1"/>
        </p:nvSpPr>
        <p:spPr bwMode="auto">
          <a:xfrm flipV="1">
            <a:off x="101600" y="227013"/>
            <a:ext cx="12090400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24" name="Rectangle 76"/>
          <p:cNvSpPr>
            <a:spLocks noGrp="1" noChangeArrowheads="1"/>
          </p:cNvSpPr>
          <p:nvPr>
            <p:ph type="title"/>
          </p:nvPr>
        </p:nvSpPr>
        <p:spPr bwMode="auto">
          <a:xfrm>
            <a:off x="2779185" y="130175"/>
            <a:ext cx="5888567" cy="4699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Titel</a:t>
            </a:r>
          </a:p>
        </p:txBody>
      </p:sp>
      <p:sp>
        <p:nvSpPr>
          <p:cNvPr id="7" name="Text Box 97"/>
          <p:cNvSpPr txBox="1">
            <a:spLocks noChangeArrowheads="1"/>
          </p:cNvSpPr>
          <p:nvPr userDrawn="1"/>
        </p:nvSpPr>
        <p:spPr bwMode="auto">
          <a:xfrm>
            <a:off x="82551" y="6459538"/>
            <a:ext cx="4317999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GB" sz="1400" dirty="0">
              <a:solidFill>
                <a:srgbClr val="969696"/>
              </a:solidFill>
              <a:latin typeface="Arial" charset="0"/>
            </a:endParaRPr>
          </a:p>
        </p:txBody>
      </p:sp>
      <p:sp>
        <p:nvSpPr>
          <p:cNvPr id="8" name="Text Box 98"/>
          <p:cNvSpPr txBox="1">
            <a:spLocks noChangeArrowheads="1"/>
          </p:cNvSpPr>
          <p:nvPr userDrawn="1"/>
        </p:nvSpPr>
        <p:spPr bwMode="auto">
          <a:xfrm>
            <a:off x="10508807" y="6469065"/>
            <a:ext cx="1268306" cy="353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r" defTabSz="449263" hangingPunct="0">
              <a:lnSpc>
                <a:spcPts val="1413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/>
            </a:pPr>
            <a:r>
              <a:rPr lang="en-GB" sz="1200" dirty="0">
                <a:solidFill>
                  <a:srgbClr val="969696"/>
                </a:solidFill>
                <a:latin typeface="Arial" charset="0"/>
              </a:rPr>
              <a:t>     June 2o24</a:t>
            </a:r>
          </a:p>
          <a:p>
            <a:pPr algn="r" defTabSz="449263" hangingPunct="0">
              <a:lnSpc>
                <a:spcPts val="1413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/>
            </a:pPr>
            <a:r>
              <a:rPr lang="en-GB" sz="900" dirty="0">
                <a:solidFill>
                  <a:srgbClr val="969696"/>
                </a:solidFill>
                <a:latin typeface="Arial" charset="0"/>
              </a:rPr>
              <a:t>Patrick</a:t>
            </a:r>
            <a:r>
              <a:rPr lang="en-GB" sz="900" baseline="0" dirty="0">
                <a:solidFill>
                  <a:srgbClr val="969696"/>
                </a:solidFill>
                <a:latin typeface="Arial" charset="0"/>
              </a:rPr>
              <a:t> </a:t>
            </a:r>
            <a:r>
              <a:rPr lang="en-GB" sz="900" dirty="0">
                <a:solidFill>
                  <a:srgbClr val="969696"/>
                </a:solidFill>
                <a:latin typeface="Arial" charset="0"/>
              </a:rPr>
              <a:t>Achenbach</a:t>
            </a:r>
          </a:p>
        </p:txBody>
      </p:sp>
      <p:sp>
        <p:nvSpPr>
          <p:cNvPr id="9" name="Line 99"/>
          <p:cNvSpPr>
            <a:spLocks noChangeShapeType="1"/>
          </p:cNvSpPr>
          <p:nvPr userDrawn="1"/>
        </p:nvSpPr>
        <p:spPr bwMode="auto">
          <a:xfrm flipV="1">
            <a:off x="0" y="6434140"/>
            <a:ext cx="12073467" cy="3175"/>
          </a:xfrm>
          <a:prstGeom prst="line">
            <a:avLst/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2" name="Text Box 98">
            <a:extLst>
              <a:ext uri="{FF2B5EF4-FFF2-40B4-BE49-F238E27FC236}">
                <a16:creationId xmlns:a16="http://schemas.microsoft.com/office/drawing/2014/main" id="{785F4F7F-505F-871F-557C-70D6F534AD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33" y="6459539"/>
            <a:ext cx="4510589" cy="4117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l" defTabSz="449263" hangingPunct="0">
              <a:lnSpc>
                <a:spcPts val="1413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/>
            </a:pPr>
            <a:r>
              <a:rPr lang="en-GB" sz="1200" dirty="0">
                <a:solidFill>
                  <a:srgbClr val="969696"/>
                </a:solidFill>
                <a:latin typeface="Arial" charset="0"/>
              </a:rPr>
              <a:t>N* Physics with CLAS12 at Jefferson Lab</a:t>
            </a:r>
            <a:endParaRPr lang="en-GB" sz="900" dirty="0">
              <a:solidFill>
                <a:srgbClr val="969696"/>
              </a:solidFill>
              <a:latin typeface="Arial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422ECB4-7C22-5FA2-8915-4F8A5B6E6F54}"/>
              </a:ext>
            </a:extLst>
          </p:cNvPr>
          <p:cNvSpPr txBox="1"/>
          <p:nvPr userDrawn="1"/>
        </p:nvSpPr>
        <p:spPr>
          <a:xfrm>
            <a:off x="11682662" y="6481761"/>
            <a:ext cx="509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42F6BC5-9E5B-4604-894B-E77A69DCE419}" type="slidenum">
              <a:rPr lang="en-US" sz="1600" smtClean="0">
                <a:solidFill>
                  <a:schemeClr val="bg1">
                    <a:lumMod val="75000"/>
                  </a:schemeClr>
                </a:solidFill>
              </a:rPr>
              <a:pPr algn="r"/>
              <a:t>‹Nr.›</a:t>
            </a:fld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59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48" name="Line 100"/>
          <p:cNvSpPr>
            <a:spLocks noChangeShapeType="1"/>
          </p:cNvSpPr>
          <p:nvPr userDrawn="1"/>
        </p:nvSpPr>
        <p:spPr bwMode="auto">
          <a:xfrm flipV="1">
            <a:off x="0" y="261938"/>
            <a:ext cx="12132733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49" name="Line 101"/>
          <p:cNvSpPr>
            <a:spLocks noChangeShapeType="1"/>
          </p:cNvSpPr>
          <p:nvPr userDrawn="1"/>
        </p:nvSpPr>
        <p:spPr bwMode="auto">
          <a:xfrm flipV="1">
            <a:off x="101600" y="227013"/>
            <a:ext cx="12090400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24" name="Rectangle 76"/>
          <p:cNvSpPr>
            <a:spLocks noGrp="1" noChangeArrowheads="1"/>
          </p:cNvSpPr>
          <p:nvPr>
            <p:ph type="title"/>
          </p:nvPr>
        </p:nvSpPr>
        <p:spPr bwMode="auto">
          <a:xfrm>
            <a:off x="3151718" y="130175"/>
            <a:ext cx="5888567" cy="4699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0448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7.jpeg"/><Relationship Id="rId7" Type="http://schemas.openxmlformats.org/officeDocument/2006/relationships/image" Target="../media/image5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55.jpeg"/><Relationship Id="rId4" Type="http://schemas.openxmlformats.org/officeDocument/2006/relationships/image" Target="../media/image48.jpe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microsoft.com/office/2007/relationships/hdphoto" Target="../media/hdphoto5.wdp"/><Relationship Id="rId10" Type="http://schemas.openxmlformats.org/officeDocument/2006/relationships/image" Target="../media/image87.tmp"/><Relationship Id="rId4" Type="http://schemas.openxmlformats.org/officeDocument/2006/relationships/image" Target="../media/image84.png"/><Relationship Id="rId9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png"/><Relationship Id="rId7" Type="http://schemas.openxmlformats.org/officeDocument/2006/relationships/image" Target="../media/image4.e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7.jpeg"/><Relationship Id="rId7" Type="http://schemas.openxmlformats.org/officeDocument/2006/relationships/oleObject" Target="../embeddings/oleObject1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0" Type="http://schemas.openxmlformats.org/officeDocument/2006/relationships/image" Target="../media/image9.wmf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m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1894D1C-2A30-5DA3-1BBE-9EFFE633A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371" y="569178"/>
            <a:ext cx="8177259" cy="830997"/>
          </a:xfrm>
        </p:spPr>
        <p:txBody>
          <a:bodyPr/>
          <a:lstStyle/>
          <a:p>
            <a:r>
              <a:rPr lang="en-US" dirty="0"/>
              <a:t>N* Physics with CLAS12 </a:t>
            </a:r>
            <a:br>
              <a:rPr lang="en-US" dirty="0"/>
            </a:br>
            <a:r>
              <a:rPr lang="en-US" dirty="0"/>
              <a:t>at Jefferson Lab</a:t>
            </a:r>
          </a:p>
        </p:txBody>
      </p:sp>
      <p:sp>
        <p:nvSpPr>
          <p:cNvPr id="5" name="Untertitel 3">
            <a:extLst>
              <a:ext uri="{FF2B5EF4-FFF2-40B4-BE49-F238E27FC236}">
                <a16:creationId xmlns:a16="http://schemas.microsoft.com/office/drawing/2014/main" id="{41B9655B-02BF-5C8D-431C-D907B2A6FCA4}"/>
              </a:ext>
            </a:extLst>
          </p:cNvPr>
          <p:cNvSpPr txBox="1">
            <a:spLocks/>
          </p:cNvSpPr>
          <p:nvPr/>
        </p:nvSpPr>
        <p:spPr bwMode="auto">
          <a:xfrm>
            <a:off x="2484260" y="2753012"/>
            <a:ext cx="7188060" cy="215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Patrick Achenbach</a:t>
            </a:r>
            <a:r>
              <a:rPr lang="de-DE" sz="2000" kern="0" dirty="0"/>
              <a:t> (Jefferson Lab)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de-DE" sz="2000" kern="0" dirty="0"/>
          </a:p>
          <a:p>
            <a:pPr algn="ctr"/>
            <a:r>
              <a:rPr lang="en-US" sz="2000" i="1" kern="0" dirty="0"/>
              <a:t>On behalf of</a:t>
            </a:r>
            <a:br>
              <a:rPr lang="en-US" sz="2000" i="1" kern="0" dirty="0"/>
            </a:br>
            <a:r>
              <a:rPr lang="en-US" sz="2000" i="1" kern="0" dirty="0"/>
              <a:t>The CLAS Collaboration</a:t>
            </a:r>
          </a:p>
          <a:p>
            <a:pPr algn="ctr"/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kumimoji="0" lang="de-DE" sz="16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June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2o24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16767F4-B5BA-DDB3-C5A6-09CF40D882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930" y="2907530"/>
            <a:ext cx="4258581" cy="425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21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DB92C9-D478-9B0B-E40D-500B01253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Non-Perturbative QCD Phenomena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2D576B5-CED9-264C-5907-455819F65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59" y="759971"/>
            <a:ext cx="4079454" cy="4101828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A25F7C3D-CF5A-5877-1FAF-0A79C21B151E}"/>
              </a:ext>
            </a:extLst>
          </p:cNvPr>
          <p:cNvSpPr txBox="1"/>
          <p:nvPr/>
        </p:nvSpPr>
        <p:spPr>
          <a:xfrm>
            <a:off x="5361468" y="699606"/>
            <a:ext cx="6535892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For 𝑄 ≪ 1 GeV, 𝛼</a:t>
            </a:r>
            <a:r>
              <a:rPr lang="en-US" sz="2000" baseline="-25000" dirty="0">
                <a:latin typeface="+mj-lt"/>
              </a:rPr>
              <a:t>s</a:t>
            </a:r>
            <a:r>
              <a:rPr lang="en-US" sz="2000" dirty="0">
                <a:latin typeface="+mj-lt"/>
              </a:rPr>
              <a:t>(𝑄) ≳ 1, which is one of the crucial pieces leading to </a:t>
            </a:r>
            <a:r>
              <a:rPr lang="en-US" sz="2000" b="1" dirty="0">
                <a:latin typeface="+mj-lt"/>
              </a:rPr>
              <a:t>quark confinement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+mj-lt"/>
              </a:rPr>
              <a:t>Calculation of non-perturbative QCD phenomena can be performed numerically in </a:t>
            </a:r>
            <a:r>
              <a:rPr lang="en-US" sz="2000" b="1" dirty="0">
                <a:effectLst/>
                <a:latin typeface="+mj-lt"/>
              </a:rPr>
              <a:t>Lattice QCD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effectLst/>
                <a:latin typeface="+mj-lt"/>
              </a:rPr>
              <a:t>Continuum QCD</a:t>
            </a:r>
            <a:r>
              <a:rPr lang="en-US" sz="2000" dirty="0">
                <a:effectLst/>
                <a:latin typeface="+mj-lt"/>
              </a:rPr>
              <a:t> methods such as Dyson-Schwinger and Bethe-Salpeter equations (DSE/BSE) do not require a discretization of spacetime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+mj-lt"/>
              </a:rPr>
              <a:t>Data show that the QCD effective charge </a:t>
            </a:r>
            <a:r>
              <a:rPr lang="el-GR" sz="2000" dirty="0">
                <a:effectLst/>
                <a:latin typeface="+mj-lt"/>
              </a:rPr>
              <a:t>α</a:t>
            </a:r>
            <a:r>
              <a:rPr lang="en-US" sz="2000" baseline="-25000" dirty="0">
                <a:effectLst/>
                <a:latin typeface="+mj-lt"/>
              </a:rPr>
              <a:t>g1</a:t>
            </a:r>
            <a:r>
              <a:rPr lang="en-US" sz="2000" dirty="0">
                <a:effectLst/>
                <a:latin typeface="+mj-lt"/>
              </a:rPr>
              <a:t>(</a:t>
            </a:r>
            <a:r>
              <a:rPr lang="en-US" sz="2000" i="1" dirty="0">
                <a:effectLst/>
                <a:latin typeface="+mj-lt"/>
              </a:rPr>
              <a:t>Q</a:t>
            </a:r>
            <a:r>
              <a:rPr lang="en-US" sz="2000" dirty="0">
                <a:effectLst/>
                <a:latin typeface="+mj-lt"/>
              </a:rPr>
              <a:t>) becomes </a:t>
            </a:r>
            <a:r>
              <a:rPr lang="en-US" sz="2000" i="1" dirty="0">
                <a:effectLst/>
                <a:latin typeface="+mj-lt"/>
              </a:rPr>
              <a:t>Q</a:t>
            </a:r>
            <a:r>
              <a:rPr lang="en-US" sz="2000" dirty="0">
                <a:effectLst/>
                <a:latin typeface="+mj-lt"/>
              </a:rPr>
              <a:t>-independent at very low </a:t>
            </a:r>
            <a:r>
              <a:rPr lang="en-US" sz="2000" i="1" dirty="0">
                <a:effectLst/>
                <a:latin typeface="+mj-lt"/>
              </a:rPr>
              <a:t>Q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effectLst/>
                <a:latin typeface="+mj-lt"/>
              </a:rPr>
              <a:t>Data compare well with two recent predictions</a:t>
            </a:r>
            <a:r>
              <a:rPr lang="en-US" sz="2000" dirty="0">
                <a:effectLst/>
                <a:latin typeface="+mj-lt"/>
              </a:rPr>
              <a:t> based on DSE and on the </a:t>
            </a:r>
            <a:r>
              <a:rPr lang="en-US" sz="2000" dirty="0" err="1">
                <a:effectLst/>
                <a:latin typeface="+mj-lt"/>
              </a:rPr>
              <a:t>AdS</a:t>
            </a:r>
            <a:r>
              <a:rPr lang="en-US" sz="2000" dirty="0">
                <a:effectLst/>
                <a:latin typeface="+mj-lt"/>
              </a:rPr>
              <a:t>/CFT duality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sz="2000" dirty="0">
                <a:effectLst/>
                <a:latin typeface="+mj-lt"/>
              </a:rPr>
              <a:t>α</a:t>
            </a:r>
            <a:r>
              <a:rPr lang="en-US" sz="2000" baseline="-25000" dirty="0">
                <a:effectLst/>
                <a:latin typeface="+mj-lt"/>
              </a:rPr>
              <a:t>g1</a:t>
            </a:r>
            <a:r>
              <a:rPr lang="en-US" sz="2000" dirty="0">
                <a:effectLst/>
                <a:latin typeface="+mj-lt"/>
              </a:rPr>
              <a:t>(</a:t>
            </a:r>
            <a:r>
              <a:rPr lang="en-US" sz="2000" i="1" dirty="0">
                <a:effectLst/>
                <a:latin typeface="+mj-lt"/>
              </a:rPr>
              <a:t>Q</a:t>
            </a:r>
            <a:r>
              <a:rPr lang="en-US" sz="2000" dirty="0">
                <a:effectLst/>
                <a:latin typeface="+mj-lt"/>
              </a:rPr>
              <a:t>) approaches QCD running coupling </a:t>
            </a:r>
            <a:r>
              <a:rPr lang="el-GR" sz="2000" dirty="0">
                <a:effectLst/>
                <a:latin typeface="+mj-lt"/>
              </a:rPr>
              <a:t>α</a:t>
            </a:r>
            <a:r>
              <a:rPr lang="de-DE" sz="2000" baseline="-25000" dirty="0">
                <a:effectLst/>
                <a:latin typeface="+mj-lt"/>
              </a:rPr>
              <a:t>s</a:t>
            </a:r>
            <a:r>
              <a:rPr lang="en-US" sz="2000" dirty="0">
                <a:effectLst/>
                <a:latin typeface="+mj-lt"/>
              </a:rPr>
              <a:t>(</a:t>
            </a:r>
            <a:r>
              <a:rPr lang="en-US" sz="2000" i="1" dirty="0">
                <a:effectLst/>
                <a:latin typeface="+mj-lt"/>
              </a:rPr>
              <a:t>Q</a:t>
            </a:r>
            <a:r>
              <a:rPr lang="en-US" sz="2000" dirty="0">
                <a:effectLst/>
                <a:latin typeface="+mj-lt"/>
              </a:rPr>
              <a:t>) and characterizes </a:t>
            </a:r>
            <a:r>
              <a:rPr lang="en-US" sz="2000" b="1" dirty="0">
                <a:effectLst/>
                <a:latin typeface="+mj-lt"/>
              </a:rPr>
              <a:t>magnitude of the strong interaction</a:t>
            </a:r>
          </a:p>
        </p:txBody>
      </p:sp>
      <p:sp>
        <p:nvSpPr>
          <p:cNvPr id="44" name="TextBox 87">
            <a:extLst>
              <a:ext uri="{FF2B5EF4-FFF2-40B4-BE49-F238E27FC236}">
                <a16:creationId xmlns:a16="http://schemas.microsoft.com/office/drawing/2014/main" id="{053CDBB2-8391-86FF-7B08-09AA5B024BCE}"/>
              </a:ext>
            </a:extLst>
          </p:cNvPr>
          <p:cNvSpPr txBox="1"/>
          <p:nvPr/>
        </p:nvSpPr>
        <p:spPr>
          <a:xfrm>
            <a:off x="435942" y="4884446"/>
            <a:ext cx="5167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0000CC"/>
                </a:solidFill>
              </a:rPr>
              <a:t>[A. </a:t>
            </a:r>
            <a:r>
              <a:rPr lang="en-US" sz="1600" b="0" dirty="0" err="1">
                <a:solidFill>
                  <a:srgbClr val="0000CC"/>
                </a:solidFill>
              </a:rPr>
              <a:t>Deur</a:t>
            </a:r>
            <a:r>
              <a:rPr lang="en-US" sz="1600" b="0" dirty="0">
                <a:solidFill>
                  <a:srgbClr val="0000CC"/>
                </a:solidFill>
              </a:rPr>
              <a:t> et al., "Experimental Determination of the QCD Effective Charge </a:t>
            </a:r>
            <a:r>
              <a:rPr lang="el-GR" sz="1600" b="0" dirty="0">
                <a:solidFill>
                  <a:srgbClr val="0000CC"/>
                </a:solidFill>
              </a:rPr>
              <a:t>α</a:t>
            </a:r>
            <a:r>
              <a:rPr lang="en-US" sz="1600" b="0" baseline="-25000" dirty="0">
                <a:solidFill>
                  <a:srgbClr val="0000CC"/>
                </a:solidFill>
              </a:rPr>
              <a:t>g1</a:t>
            </a:r>
            <a:r>
              <a:rPr lang="en-US" sz="1600" b="0" dirty="0">
                <a:solidFill>
                  <a:srgbClr val="0000CC"/>
                </a:solidFill>
              </a:rPr>
              <a:t>(Q)", Particles 5, 171 (2022)]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36DD2C42-565F-161C-36E5-C03F5C8181A0}"/>
              </a:ext>
            </a:extLst>
          </p:cNvPr>
          <p:cNvSpPr txBox="1"/>
          <p:nvPr/>
        </p:nvSpPr>
        <p:spPr>
          <a:xfrm>
            <a:off x="875414" y="5831237"/>
            <a:ext cx="10441172" cy="36933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2000" dirty="0"/>
              <a:t>Experimental a</a:t>
            </a:r>
            <a:r>
              <a:rPr lang="en-US" sz="2000" b="0" dirty="0"/>
              <a:t>ccess to QCD observables through spin structure of neutron and proton </a:t>
            </a:r>
          </a:p>
        </p:txBody>
      </p:sp>
    </p:spTree>
    <p:extLst>
      <p:ext uri="{BB962C8B-B14F-4D97-AF65-F5344CB8AC3E}">
        <p14:creationId xmlns:p14="http://schemas.microsoft.com/office/powerpoint/2010/main" val="2044583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4CFFC5-4813-EB78-845C-BA08BAAF9D91}"/>
              </a:ext>
            </a:extLst>
          </p:cNvPr>
          <p:cNvSpPr txBox="1">
            <a:spLocks/>
          </p:cNvSpPr>
          <p:nvPr/>
        </p:nvSpPr>
        <p:spPr>
          <a:xfrm>
            <a:off x="210839" y="1165249"/>
            <a:ext cx="6196196" cy="124215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1pPr>
            <a:lvl2pPr marL="457200" indent="-2333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1">
                <a:solidFill>
                  <a:srgbClr val="333399"/>
                </a:solidFill>
                <a:latin typeface="+mn-lt"/>
                <a:ea typeface="ＭＳ Ｐゴシック" pitchFamily="-110" charset="-128"/>
              </a:defRPr>
            </a:lvl2pPr>
            <a:lvl3pPr marL="800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>
                <a:solidFill>
                  <a:srgbClr val="008000"/>
                </a:solidFill>
                <a:latin typeface="+mn-lt"/>
                <a:ea typeface="ＭＳ Ｐゴシック" pitchFamily="-110" charset="-128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>
                <a:solidFill>
                  <a:srgbClr val="CC0000"/>
                </a:solidFill>
                <a:latin typeface="+mn-lt"/>
                <a:ea typeface="ＭＳ Ｐゴシック" pitchFamily="-110" charset="-128"/>
              </a:defRPr>
            </a:lvl4pPr>
            <a:lvl5pPr marL="1487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>
                <a:solidFill>
                  <a:schemeClr val="hlink"/>
                </a:solidFill>
                <a:latin typeface="+mn-lt"/>
                <a:ea typeface="ＭＳ Ｐゴシック" pitchFamily="-110" charset="-128"/>
              </a:defRPr>
            </a:lvl5pPr>
            <a:lvl6pPr marL="1944688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1">
                <a:solidFill>
                  <a:schemeClr val="hlink"/>
                </a:solidFill>
                <a:latin typeface="+mn-lt"/>
              </a:defRPr>
            </a:lvl6pPr>
            <a:lvl7pPr marL="2401888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1">
                <a:solidFill>
                  <a:schemeClr val="hlink"/>
                </a:solidFill>
                <a:latin typeface="+mn-lt"/>
              </a:defRPr>
            </a:lvl7pPr>
            <a:lvl8pPr marL="2859088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1">
                <a:solidFill>
                  <a:schemeClr val="hlink"/>
                </a:solidFill>
                <a:latin typeface="+mn-lt"/>
              </a:defRPr>
            </a:lvl8pPr>
            <a:lvl9pPr marL="3316288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1">
                <a:solidFill>
                  <a:schemeClr val="hlink"/>
                </a:solidFill>
                <a:latin typeface="+mn-lt"/>
              </a:defRPr>
            </a:lvl9pPr>
          </a:lstStyle>
          <a:p>
            <a:pPr lvl="1">
              <a:spcBef>
                <a:spcPts val="3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GB" sz="2000" b="0" kern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F601AB-D757-3B76-4733-B39491D821EC}"/>
              </a:ext>
            </a:extLst>
          </p:cNvPr>
          <p:cNvSpPr txBox="1"/>
          <p:nvPr/>
        </p:nvSpPr>
        <p:spPr>
          <a:xfrm>
            <a:off x="263147" y="890197"/>
            <a:ext cx="619619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tx1"/>
              </a:buClr>
            </a:pPr>
            <a:r>
              <a:rPr lang="en-US" sz="2000" dirty="0">
                <a:latin typeface="+mj-lt"/>
              </a:rPr>
              <a:t>Concepts within </a:t>
            </a:r>
            <a:r>
              <a:rPr lang="en-US" sz="2000" b="1" dirty="0">
                <a:latin typeface="+mj-lt"/>
              </a:rPr>
              <a:t>Continuum Schwinger Method:</a:t>
            </a:r>
          </a:p>
          <a:p>
            <a:pPr marL="285750" indent="-28575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Dressed quark mass</a:t>
            </a:r>
            <a:r>
              <a:rPr lang="en-US" sz="2000" b="0" dirty="0">
                <a:latin typeface="+mj-lt"/>
              </a:rPr>
              <a:t> depends on its momentum</a:t>
            </a:r>
          </a:p>
          <a:p>
            <a:pPr marL="285750" indent="-28575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2000" b="0" dirty="0">
              <a:latin typeface="+mj-lt"/>
            </a:endParaRPr>
          </a:p>
          <a:p>
            <a:pPr marL="285750" indent="-28575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2000" b="0" dirty="0">
              <a:latin typeface="+mj-lt"/>
            </a:endParaRPr>
          </a:p>
          <a:p>
            <a:pPr marL="285750" indent="-28575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strike="noStrike" dirty="0">
                <a:latin typeface="Arial"/>
                <a:ea typeface="Arial"/>
                <a:cs typeface="Arial"/>
                <a:sym typeface="Arial"/>
              </a:rPr>
              <a:t>Emergence of hadron mass</a:t>
            </a:r>
            <a:r>
              <a:rPr lang="en-US" sz="2000" strike="noStrike" dirty="0">
                <a:latin typeface="Arial"/>
                <a:ea typeface="Arial"/>
                <a:cs typeface="Arial"/>
                <a:sym typeface="Arial"/>
              </a:rPr>
              <a:t> (EHM) from QCD</a:t>
            </a:r>
            <a:endParaRPr lang="en-US" sz="2000" b="0" dirty="0">
              <a:latin typeface="+mj-lt"/>
            </a:endParaRPr>
          </a:p>
          <a:p>
            <a:pPr marL="285750" indent="-28575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+mj-lt"/>
              </a:rPr>
              <a:t>Consistency on momentum evolution of dressed quark mass function to validate of insight into EHM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0A1B5E-E793-90E4-E407-103603926269}"/>
              </a:ext>
            </a:extLst>
          </p:cNvPr>
          <p:cNvSpPr txBox="1"/>
          <p:nvPr/>
        </p:nvSpPr>
        <p:spPr>
          <a:xfrm>
            <a:off x="7790327" y="1177937"/>
            <a:ext cx="4190833" cy="452432"/>
          </a:xfrm>
          <a:prstGeom prst="rect">
            <a:avLst/>
          </a:prstGeom>
          <a:noFill/>
        </p:spPr>
        <p:txBody>
          <a:bodyPr wrap="square" lIns="45720" rtlCol="0">
            <a:noAutofit/>
          </a:bodyPr>
          <a:lstStyle/>
          <a:p>
            <a:r>
              <a:rPr lang="en-US" b="0" dirty="0">
                <a:latin typeface="+mj-lt"/>
              </a:rPr>
              <a:t>Confinement</a:t>
            </a:r>
            <a:r>
              <a:rPr lang="en-US" dirty="0">
                <a:latin typeface="+mj-lt"/>
              </a:rPr>
              <a:t> &amp;</a:t>
            </a:r>
            <a:r>
              <a:rPr lang="en-US" b="0" dirty="0">
                <a:latin typeface="+mj-lt"/>
              </a:rPr>
              <a:t> constituent quark mass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C83630-2DCC-5B6E-2F49-AA2F8569DCF5}"/>
              </a:ext>
            </a:extLst>
          </p:cNvPr>
          <p:cNvSpPr txBox="1"/>
          <p:nvPr/>
        </p:nvSpPr>
        <p:spPr>
          <a:xfrm>
            <a:off x="8180317" y="354448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+mj-lt"/>
              </a:rPr>
              <a:t>Momentum (k), GeV</a:t>
            </a:r>
          </a:p>
        </p:txBody>
      </p:sp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10B77FF4-8A3A-2871-3D81-9C2B9173DD42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2127" y="1512692"/>
            <a:ext cx="4023360" cy="21031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B42457-A4D3-8021-8745-577CA53BA5C0}"/>
              </a:ext>
            </a:extLst>
          </p:cNvPr>
          <p:cNvSpPr txBox="1"/>
          <p:nvPr/>
        </p:nvSpPr>
        <p:spPr>
          <a:xfrm>
            <a:off x="10628748" y="3247177"/>
            <a:ext cx="1574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+mj-lt"/>
              </a:rPr>
              <a:t>Bare Higgs mass </a:t>
            </a:r>
          </a:p>
        </p:txBody>
      </p:sp>
      <p:pic>
        <p:nvPicPr>
          <p:cNvPr id="13" name="Picture 12" descr="BinosiGapEquation.jpg">
            <a:extLst>
              <a:ext uri="{FF2B5EF4-FFF2-40B4-BE49-F238E27FC236}">
                <a16:creationId xmlns:a16="http://schemas.microsoft.com/office/drawing/2014/main" id="{EC42F45C-DE68-F2EB-B872-46269B1293DD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1377071" y="1712307"/>
            <a:ext cx="1920029" cy="5675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2CFABC-AC79-4920-A3C1-D5D9702C9D67}"/>
              </a:ext>
            </a:extLst>
          </p:cNvPr>
          <p:cNvSpPr txBox="1"/>
          <p:nvPr/>
        </p:nvSpPr>
        <p:spPr>
          <a:xfrm>
            <a:off x="1086570" y="2304772"/>
            <a:ext cx="112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>
                <a:latin typeface="+mj-lt"/>
              </a:rPr>
              <a:t>dressed quark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3E03D1-9CDC-49F2-C739-EE93AB361CDB}"/>
              </a:ext>
            </a:extLst>
          </p:cNvPr>
          <p:cNvSpPr txBox="1"/>
          <p:nvPr/>
        </p:nvSpPr>
        <p:spPr>
          <a:xfrm>
            <a:off x="2214096" y="2307128"/>
            <a:ext cx="1001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>
                <a:latin typeface="+mj-lt"/>
              </a:rPr>
              <a:t>bare quark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E07BA2-E2FB-4C35-2658-AFA2F3DA2150}"/>
              </a:ext>
            </a:extLst>
          </p:cNvPr>
          <p:cNvSpPr txBox="1"/>
          <p:nvPr/>
        </p:nvSpPr>
        <p:spPr>
          <a:xfrm>
            <a:off x="1444417" y="1764749"/>
            <a:ext cx="768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1" dirty="0">
                <a:latin typeface="+mj-lt"/>
              </a:rPr>
              <a:t>M=M(p)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EEA890-BBDC-DE4A-55DC-5DFF9A0B3800}"/>
              </a:ext>
            </a:extLst>
          </p:cNvPr>
          <p:cNvSpPr txBox="1"/>
          <p:nvPr/>
        </p:nvSpPr>
        <p:spPr>
          <a:xfrm>
            <a:off x="2369304" y="1764749"/>
            <a:ext cx="842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1" dirty="0">
                <a:latin typeface="+mj-lt"/>
              </a:rPr>
              <a:t>m</a:t>
            </a:r>
            <a:r>
              <a:rPr lang="en-US" sz="1200" b="0" i="1" baseline="-25000" dirty="0">
                <a:latin typeface="+mj-lt"/>
              </a:rPr>
              <a:t>0</a:t>
            </a:r>
            <a:r>
              <a:rPr lang="en-US" sz="1200" b="0" i="1" dirty="0">
                <a:latin typeface="+mj-lt"/>
              </a:rPr>
              <a:t>=m</a:t>
            </a:r>
            <a:r>
              <a:rPr lang="en-US" sz="1400" b="0" i="1" baseline="-25000" dirty="0">
                <a:latin typeface="+mj-lt"/>
              </a:rPr>
              <a:t>HM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E8FA38-5E3B-B59C-B1A3-158B686348D4}"/>
              </a:ext>
            </a:extLst>
          </p:cNvPr>
          <p:cNvSpPr txBox="1"/>
          <p:nvPr/>
        </p:nvSpPr>
        <p:spPr>
          <a:xfrm>
            <a:off x="9083770" y="2501346"/>
            <a:ext cx="1413513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"/>
              </a:lnSpc>
            </a:pPr>
            <a:r>
              <a:rPr lang="en-US" dirty="0">
                <a:solidFill>
                  <a:srgbClr val="0000CC"/>
                </a:solidFill>
                <a:latin typeface="+mj-lt"/>
              </a:rPr>
              <a:t>Dressed</a:t>
            </a:r>
          </a:p>
          <a:p>
            <a:r>
              <a:rPr lang="en-US" dirty="0">
                <a:solidFill>
                  <a:srgbClr val="0000CC"/>
                </a:solidFill>
                <a:latin typeface="+mj-lt"/>
              </a:rPr>
              <a:t>        gluons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6A989-1247-1931-0534-D6532A454892}"/>
              </a:ext>
            </a:extLst>
          </p:cNvPr>
          <p:cNvSpPr txBox="1"/>
          <p:nvPr/>
        </p:nvSpPr>
        <p:spPr>
          <a:xfrm>
            <a:off x="7286764" y="2885653"/>
            <a:ext cx="1637517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"/>
              </a:lnSpc>
            </a:pPr>
            <a:r>
              <a:rPr lang="en-US" dirty="0">
                <a:solidFill>
                  <a:srgbClr val="00B050"/>
                </a:solidFill>
                <a:latin typeface="+mj-lt"/>
              </a:rPr>
              <a:t>Dressed </a:t>
            </a:r>
          </a:p>
          <a:p>
            <a:r>
              <a:rPr lang="en-US" dirty="0">
                <a:solidFill>
                  <a:srgbClr val="00B050"/>
                </a:solidFill>
                <a:latin typeface="+mj-lt"/>
              </a:rPr>
              <a:t>         quarks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5F688B6-D830-73B1-6D57-F61AA952F2E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444486" y="3316693"/>
            <a:ext cx="364008" cy="227791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86C8A7A-FDE9-0C61-735C-8A6AEC1E7907}"/>
              </a:ext>
            </a:extLst>
          </p:cNvPr>
          <p:cNvCxnSpPr>
            <a:cxnSpLocks/>
            <a:stCxn id="9" idx="1"/>
          </p:cNvCxnSpPr>
          <p:nvPr/>
        </p:nvCxnSpPr>
        <p:spPr bwMode="auto">
          <a:xfrm flipH="1">
            <a:off x="7343775" y="1404153"/>
            <a:ext cx="446552" cy="26947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itel 27">
            <a:extLst>
              <a:ext uri="{FF2B5EF4-FFF2-40B4-BE49-F238E27FC236}">
                <a16:creationId xmlns:a16="http://schemas.microsoft.com/office/drawing/2014/main" id="{91983ECE-D7C8-06FB-437B-F1513C0A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 Dynamics with Dressed Quarks</a:t>
            </a: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7B08C68A-1F0D-22C5-DE5E-80E56B519066}"/>
              </a:ext>
            </a:extLst>
          </p:cNvPr>
          <p:cNvSpPr txBox="1"/>
          <p:nvPr/>
        </p:nvSpPr>
        <p:spPr>
          <a:xfrm>
            <a:off x="3548900" y="1729154"/>
            <a:ext cx="1338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>
                <a:latin typeface="+mj-lt"/>
              </a:rPr>
              <a:t>dressing kernel</a:t>
            </a:r>
          </a:p>
        </p:txBody>
      </p:sp>
      <p:pic>
        <p:nvPicPr>
          <p:cNvPr id="30" name="Picture 21" descr="BinosiGapEquation.jpg">
            <a:extLst>
              <a:ext uri="{FF2B5EF4-FFF2-40B4-BE49-F238E27FC236}">
                <a16:creationId xmlns:a16="http://schemas.microsoft.com/office/drawing/2014/main" id="{75993878-C633-6C3A-55B8-7A13D798B7F1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107" y="2010894"/>
            <a:ext cx="1971593" cy="567550"/>
          </a:xfrm>
          <a:prstGeom prst="rect">
            <a:avLst/>
          </a:prstGeom>
        </p:spPr>
      </p:pic>
      <p:sp>
        <p:nvSpPr>
          <p:cNvPr id="32" name="TextBox 7">
            <a:extLst>
              <a:ext uri="{FF2B5EF4-FFF2-40B4-BE49-F238E27FC236}">
                <a16:creationId xmlns:a16="http://schemas.microsoft.com/office/drawing/2014/main" id="{BF579844-5F0B-0FE8-49A4-853E92B06E23}"/>
              </a:ext>
            </a:extLst>
          </p:cNvPr>
          <p:cNvSpPr txBox="1"/>
          <p:nvPr/>
        </p:nvSpPr>
        <p:spPr>
          <a:xfrm>
            <a:off x="6742418" y="3985841"/>
            <a:ext cx="4363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>
                <a:solidFill>
                  <a:srgbClr val="0000CC"/>
                </a:solidFill>
                <a:latin typeface="+mj-lt"/>
              </a:rPr>
              <a:t>[M. Ding, C.D. Roberts, </a:t>
            </a:r>
            <a:r>
              <a:rPr lang="en-US" sz="1400" dirty="0">
                <a:solidFill>
                  <a:srgbClr val="0000CC"/>
                </a:solidFill>
                <a:latin typeface="+mj-lt"/>
              </a:rPr>
              <a:t>S.M. </a:t>
            </a:r>
            <a:r>
              <a:rPr lang="en-US" sz="1400" b="0" dirty="0">
                <a:solidFill>
                  <a:srgbClr val="0000CC"/>
                </a:solidFill>
                <a:latin typeface="+mj-lt"/>
              </a:rPr>
              <a:t>Schmidt, Emergence of Hadron Mass and Structure, Particles 6, 57 (2023)]</a:t>
            </a:r>
          </a:p>
        </p:txBody>
      </p:sp>
      <p:sp>
        <p:nvSpPr>
          <p:cNvPr id="37" name="Rechteck 3">
            <a:extLst>
              <a:ext uri="{FF2B5EF4-FFF2-40B4-BE49-F238E27FC236}">
                <a16:creationId xmlns:a16="http://schemas.microsoft.com/office/drawing/2014/main" id="{8D5A47FA-1DB1-E143-2055-23CD385C8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520" y="5087049"/>
            <a:ext cx="8210960" cy="400099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Hadron masses are an emergent feature of QCD</a:t>
            </a:r>
          </a:p>
        </p:txBody>
      </p:sp>
    </p:spTree>
    <p:extLst>
      <p:ext uri="{BB962C8B-B14F-4D97-AF65-F5344CB8AC3E}">
        <p14:creationId xmlns:p14="http://schemas.microsoft.com/office/powerpoint/2010/main" val="4383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2169"/>
    </mc:Choice>
    <mc:Fallback xmlns="">
      <p:transition advTm="16216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of N* Physics at Electron Accelerators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56FC51-1C00-5E25-B452-9F494A3A68B4}"/>
              </a:ext>
            </a:extLst>
          </p:cNvPr>
          <p:cNvSpPr txBox="1"/>
          <p:nvPr/>
        </p:nvSpPr>
        <p:spPr>
          <a:xfrm>
            <a:off x="296560" y="880084"/>
            <a:ext cx="7211680" cy="332397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0" dirty="0"/>
              <a:t>Study of </a:t>
            </a:r>
            <a:r>
              <a:rPr lang="en-US" sz="2000" b="0" dirty="0">
                <a:solidFill>
                  <a:srgbClr val="0000CC"/>
                </a:solidFill>
              </a:rPr>
              <a:t>exclusive reaction channels</a:t>
            </a:r>
            <a:r>
              <a:rPr lang="en-US" sz="2000" b="0" dirty="0"/>
              <a:t> over a broad kinematic range: </a:t>
            </a:r>
            <a:r>
              <a:rPr lang="el-GR" sz="2000" b="0" dirty="0">
                <a:cs typeface="Symbol" charset="2"/>
              </a:rPr>
              <a:t>π</a:t>
            </a:r>
            <a:r>
              <a:rPr lang="en-US" sz="2000" b="0" dirty="0"/>
              <a:t>N, </a:t>
            </a:r>
            <a:r>
              <a:rPr lang="el-GR" sz="2000" b="0" dirty="0">
                <a:cs typeface="Symbol" charset="2"/>
              </a:rPr>
              <a:t>ω</a:t>
            </a:r>
            <a:r>
              <a:rPr lang="en-US" sz="2000" b="0" dirty="0"/>
              <a:t>N, </a:t>
            </a:r>
            <a:r>
              <a:rPr lang="el-GR" sz="2000" b="0" dirty="0">
                <a:cs typeface="Symbol" charset="2"/>
              </a:rPr>
              <a:t>φ</a:t>
            </a:r>
            <a:r>
              <a:rPr lang="en-US" sz="2000" b="0" dirty="0"/>
              <a:t>N, </a:t>
            </a:r>
            <a:r>
              <a:rPr lang="en-US" sz="2000" b="0" dirty="0" err="1">
                <a:cs typeface="Symbol" charset="2"/>
              </a:rPr>
              <a:t>ƞ</a:t>
            </a:r>
            <a:r>
              <a:rPr lang="en-US" sz="2000" b="0" dirty="0" err="1"/>
              <a:t>N</a:t>
            </a:r>
            <a:r>
              <a:rPr lang="en-US" sz="2000" b="0" dirty="0"/>
              <a:t>, </a:t>
            </a:r>
            <a:r>
              <a:rPr lang="en-US" sz="2000" b="0" dirty="0" err="1">
                <a:cs typeface="Symbol" charset="2"/>
              </a:rPr>
              <a:t>ƞ</a:t>
            </a:r>
            <a:r>
              <a:rPr lang="en-US" sz="2000" b="0" dirty="0" err="1"/>
              <a:t>’N</a:t>
            </a:r>
            <a:r>
              <a:rPr lang="en-US" sz="2000" b="0" dirty="0"/>
              <a:t>, </a:t>
            </a:r>
            <a:r>
              <a:rPr lang="el-GR" sz="2000" b="0" dirty="0">
                <a:cs typeface="Symbol" charset="2"/>
              </a:rPr>
              <a:t>ππ</a:t>
            </a:r>
            <a:r>
              <a:rPr lang="en-US" sz="2000" b="0" dirty="0"/>
              <a:t>N, K</a:t>
            </a:r>
            <a:r>
              <a:rPr lang="en-US" sz="2000" b="0" dirty="0">
                <a:cs typeface="Symbol" charset="2"/>
              </a:rPr>
              <a:t>Y</a:t>
            </a:r>
            <a:r>
              <a:rPr lang="en-US" sz="2000" b="0" dirty="0"/>
              <a:t>, K*Y, KY*</a:t>
            </a:r>
          </a:p>
          <a:p>
            <a:pPr marL="342900" indent="-3429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solidFill>
                  <a:srgbClr val="0000CC"/>
                </a:solidFill>
              </a:rPr>
              <a:t>Common efforts</a:t>
            </a:r>
            <a:r>
              <a:rPr lang="en-US" sz="2000" b="0" dirty="0"/>
              <a:t> at Jefferson Lab, ELSA, MAMI, and others</a:t>
            </a:r>
            <a:r>
              <a:rPr lang="en-US" sz="2000" dirty="0"/>
              <a:t>:</a:t>
            </a:r>
            <a:br>
              <a:rPr lang="en-US" sz="2000" dirty="0"/>
            </a:br>
            <a:r>
              <a:rPr lang="en-US" sz="2000" dirty="0"/>
              <a:t>- Separation of resonant and non-resonant contributions</a:t>
            </a:r>
            <a:endParaRPr lang="en-US" sz="2000" b="0" dirty="0"/>
          </a:p>
          <a:p>
            <a:pPr marL="342900" indent="-3429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0" dirty="0"/>
              <a:t>Extraction of </a:t>
            </a:r>
            <a:r>
              <a:rPr lang="en-US" sz="2000" b="0" dirty="0">
                <a:solidFill>
                  <a:srgbClr val="0000CC"/>
                </a:solidFill>
                <a:sym typeface="Wingdings"/>
              </a:rPr>
              <a:t>electrocouplings</a:t>
            </a:r>
            <a:r>
              <a:rPr lang="en-US" sz="2000" b="0" dirty="0"/>
              <a:t> from zero to high </a:t>
            </a:r>
            <a:r>
              <a:rPr lang="en-US" sz="2000" b="0" i="1" dirty="0"/>
              <a:t>Q</a:t>
            </a:r>
            <a:r>
              <a:rPr lang="en-US" sz="2000" b="0" i="1" baseline="30000" dirty="0"/>
              <a:t>2</a:t>
            </a:r>
            <a:r>
              <a:rPr lang="en-US" sz="2000" b="0" dirty="0">
                <a:cs typeface="Comic Sans MS"/>
                <a:sym typeface="Wingdings"/>
              </a:rPr>
              <a:t>:</a:t>
            </a:r>
            <a:br>
              <a:rPr lang="en-US" sz="2000" b="0" dirty="0">
                <a:cs typeface="Comic Sans MS"/>
                <a:sym typeface="Wingdings"/>
              </a:rPr>
            </a:br>
            <a:r>
              <a:rPr lang="en-US" sz="2000" b="0" dirty="0">
                <a:cs typeface="Comic Sans MS"/>
                <a:sym typeface="Wingdings"/>
              </a:rPr>
              <a:t>- Quark mass momentum dependence shapes N* states and </a:t>
            </a:r>
            <a:r>
              <a:rPr lang="en-US" sz="2000" b="0" i="1" dirty="0">
                <a:cs typeface="Comic Sans MS"/>
                <a:sym typeface="Wingdings"/>
              </a:rPr>
              <a:t>Q</a:t>
            </a:r>
            <a:r>
              <a:rPr lang="en-US" sz="2000" b="0" i="1" baseline="30000" dirty="0">
                <a:cs typeface="Comic Sans MS"/>
                <a:sym typeface="Wingdings"/>
              </a:rPr>
              <a:t>2</a:t>
            </a:r>
            <a:r>
              <a:rPr lang="en-US" sz="2000" b="0" dirty="0">
                <a:cs typeface="Comic Sans MS"/>
                <a:sym typeface="Wingdings"/>
              </a:rPr>
              <a:t> evolution of electrocouplings</a:t>
            </a:r>
            <a:endParaRPr lang="en-US" sz="2000" dirty="0">
              <a:sym typeface="Wingdings"/>
            </a:endParaRPr>
          </a:p>
          <a:p>
            <a:pPr marL="342900" indent="-3429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cs typeface="Comic Sans MS"/>
                <a:sym typeface="Wingdings"/>
              </a:rPr>
              <a:t>Many facets of </a:t>
            </a:r>
            <a:r>
              <a:rPr lang="en-US" sz="2000" b="0" dirty="0">
                <a:solidFill>
                  <a:srgbClr val="0000CC"/>
                </a:solidFill>
                <a:cs typeface="Comic Sans MS"/>
                <a:sym typeface="Wingdings"/>
              </a:rPr>
              <a:t>non-perturbative</a:t>
            </a:r>
            <a:r>
              <a:rPr lang="en-US" sz="2000" b="0" dirty="0">
                <a:cs typeface="Comic Sans MS"/>
                <a:sym typeface="Wingdings"/>
              </a:rPr>
              <a:t> strong interaction are reflected in N* states and </a:t>
            </a:r>
            <a:r>
              <a:rPr lang="en-US" sz="2000" b="0" dirty="0">
                <a:solidFill>
                  <a:srgbClr val="0000CC"/>
                </a:solidFill>
                <a:cs typeface="Comic Sans MS"/>
                <a:sym typeface="Wingdings"/>
              </a:rPr>
              <a:t>emergence from QCD</a:t>
            </a:r>
            <a:endParaRPr lang="en-US" sz="2000" b="0" dirty="0">
              <a:solidFill>
                <a:srgbClr val="0000CC"/>
              </a:solidFill>
              <a:cs typeface="Comic Sans MS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A3118F82-30D1-6101-CBBE-9F59F70C98C7}"/>
              </a:ext>
            </a:extLst>
          </p:cNvPr>
          <p:cNvSpPr txBox="1"/>
          <p:nvPr/>
        </p:nvSpPr>
        <p:spPr>
          <a:xfrm>
            <a:off x="2419796" y="4664708"/>
            <a:ext cx="7352409" cy="70788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  <a:buClr>
                <a:srgbClr val="C00000"/>
              </a:buClr>
            </a:pPr>
            <a:r>
              <a:rPr lang="en-US" sz="2000" b="0" dirty="0"/>
              <a:t>Goal </a:t>
            </a:r>
            <a:r>
              <a:rPr lang="en-US" sz="2000" dirty="0"/>
              <a:t>must be</a:t>
            </a:r>
            <a:r>
              <a:rPr lang="en-US" sz="2000" b="0" dirty="0"/>
              <a:t> to explore the </a:t>
            </a:r>
            <a:r>
              <a:rPr lang="en-US" sz="2000" b="0" i="1" dirty="0">
                <a:cs typeface="Comic Sans MS"/>
              </a:rPr>
              <a:t>spectrum</a:t>
            </a:r>
            <a:r>
              <a:rPr lang="en-US" sz="2000" b="0" dirty="0"/>
              <a:t> and </a:t>
            </a:r>
            <a:r>
              <a:rPr lang="en-US" sz="2000" b="0" i="1" dirty="0"/>
              <a:t>structure</a:t>
            </a:r>
            <a:r>
              <a:rPr lang="en-US" sz="2000" b="0" dirty="0"/>
              <a:t> of N* states and their connection to QCD dynamics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BB7BC4-AC99-7010-7789-0A80785C16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213" y="1234490"/>
            <a:ext cx="4043211" cy="314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7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815"/>
    </mc:Choice>
    <mc:Fallback xmlns="">
      <p:transition advTm="10181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1D5FF-1B93-55B8-1ECA-150196425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kern="0" dirty="0">
                <a:latin typeface="+mn-lt"/>
              </a:rPr>
              <a:t>CLAS12 </a:t>
            </a:r>
            <a:r>
              <a:rPr lang="en-US" dirty="0">
                <a:latin typeface="+mn-lt"/>
              </a:rPr>
              <a:t>f</a:t>
            </a:r>
            <a:r>
              <a:rPr lang="en-US" sz="2400" kern="0" dirty="0">
                <a:latin typeface="+mn-lt"/>
              </a:rPr>
              <a:t>or</a:t>
            </a:r>
            <a:r>
              <a:rPr lang="en-US" dirty="0">
                <a:latin typeface="+mn-lt"/>
              </a:rPr>
              <a:t> Jefferson Lab</a:t>
            </a:r>
            <a:r>
              <a:rPr lang="en-US" sz="2400" kern="0" dirty="0">
                <a:latin typeface="+mn-lt"/>
              </a:rPr>
              <a:t> Experimental Hall 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8E6C9-5871-FBD5-0AF2-2503AF72FB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2902450"/>
            <a:ext cx="4258581" cy="4258581"/>
          </a:xfrm>
          <a:prstGeom prst="rect">
            <a:avLst/>
          </a:prstGeom>
        </p:spPr>
      </p:pic>
      <p:sp>
        <p:nvSpPr>
          <p:cNvPr id="4" name="Untertitel 3">
            <a:extLst>
              <a:ext uri="{FF2B5EF4-FFF2-40B4-BE49-F238E27FC236}">
                <a16:creationId xmlns:a16="http://schemas.microsoft.com/office/drawing/2014/main" id="{A165AD10-2729-D4D8-83B3-ABBB99A4E200}"/>
              </a:ext>
            </a:extLst>
          </p:cNvPr>
          <p:cNvSpPr txBox="1">
            <a:spLocks/>
          </p:cNvSpPr>
          <p:nvPr/>
        </p:nvSpPr>
        <p:spPr bwMode="auto">
          <a:xfrm>
            <a:off x="2501970" y="1722236"/>
            <a:ext cx="7188060" cy="152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2000" b="0" i="1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Good physics needs good tools</a:t>
            </a:r>
          </a:p>
        </p:txBody>
      </p:sp>
    </p:spTree>
    <p:extLst>
      <p:ext uri="{BB962C8B-B14F-4D97-AF65-F5344CB8AC3E}">
        <p14:creationId xmlns:p14="http://schemas.microsoft.com/office/powerpoint/2010/main" val="3346804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>
            <a:extLst>
              <a:ext uri="{FF2B5EF4-FFF2-40B4-BE49-F238E27FC236}">
                <a16:creationId xmlns:a16="http://schemas.microsoft.com/office/drawing/2014/main" id="{36CE9F9E-35F9-6FC0-6F7E-C74843C120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486" y="640671"/>
            <a:ext cx="2916000" cy="24443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ABFE33-A675-6627-6931-9508C0839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360681"/>
            <a:ext cx="8956040" cy="6010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8046D225-5042-F950-B7C6-447B463B3881}"/>
              </a:ext>
            </a:extLst>
          </p:cNvPr>
          <p:cNvSpPr txBox="1"/>
          <p:nvPr/>
        </p:nvSpPr>
        <p:spPr>
          <a:xfrm>
            <a:off x="1062398" y="4400788"/>
            <a:ext cx="360000" cy="36000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A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070ECE33-15BF-512E-6A6A-8D51F9B4E24F}"/>
              </a:ext>
            </a:extLst>
          </p:cNvPr>
          <p:cNvSpPr txBox="1"/>
          <p:nvPr/>
        </p:nvSpPr>
        <p:spPr>
          <a:xfrm>
            <a:off x="718722" y="4946888"/>
            <a:ext cx="360000" cy="36000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B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5C1FB43-9C89-9552-5E4F-5149D59C1BFF}"/>
              </a:ext>
            </a:extLst>
          </p:cNvPr>
          <p:cNvSpPr txBox="1"/>
          <p:nvPr/>
        </p:nvSpPr>
        <p:spPr>
          <a:xfrm>
            <a:off x="761870" y="5486122"/>
            <a:ext cx="360000" cy="36000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2000" b="1" dirty="0">
                <a:latin typeface="+mj-lt"/>
              </a:rPr>
              <a:t>C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D11FE03D-8833-B79B-4747-9AF95A2BA1F8}"/>
              </a:ext>
            </a:extLst>
          </p:cNvPr>
          <p:cNvSpPr txBox="1"/>
          <p:nvPr/>
        </p:nvSpPr>
        <p:spPr>
          <a:xfrm>
            <a:off x="8519422" y="4019788"/>
            <a:ext cx="360000" cy="36000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D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2F0C3E9-24AB-1960-2E79-3F2431AFAF9E}"/>
              </a:ext>
            </a:extLst>
          </p:cNvPr>
          <p:cNvSpPr txBox="1"/>
          <p:nvPr/>
        </p:nvSpPr>
        <p:spPr>
          <a:xfrm>
            <a:off x="1600200" y="5216817"/>
            <a:ext cx="5762493" cy="40011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latin typeface="+mj-lt"/>
              </a:rPr>
              <a:t>3 electron</a:t>
            </a:r>
            <a:r>
              <a:rPr lang="en-US" sz="2000" b="1" i="0" u="none" strike="noStrike" baseline="0" dirty="0">
                <a:latin typeface="+mj-lt"/>
              </a:rPr>
              <a:t> beams, </a:t>
            </a:r>
            <a:r>
              <a:rPr lang="en-US" sz="2000" b="1" i="0" u="none" strike="noStrike" baseline="0" dirty="0" err="1">
                <a:latin typeface="+mj-lt"/>
              </a:rPr>
              <a:t>cw</a:t>
            </a:r>
            <a:r>
              <a:rPr lang="en-US" sz="2000" b="1" i="0" u="none" strike="noStrike" baseline="0" dirty="0">
                <a:latin typeface="+mj-lt"/>
              </a:rPr>
              <a:t>, E</a:t>
            </a:r>
            <a:r>
              <a:rPr lang="en-US" sz="2000" b="1" i="0" u="none" strike="noStrike" baseline="-25000" dirty="0">
                <a:latin typeface="+mj-lt"/>
              </a:rPr>
              <a:t>max</a:t>
            </a:r>
            <a:r>
              <a:rPr lang="en-US" sz="2000" b="1" i="0" u="none" strike="noStrike" baseline="0" dirty="0">
                <a:latin typeface="+mj-lt"/>
              </a:rPr>
              <a:t>= 10.6 GeV</a:t>
            </a:r>
            <a:r>
              <a:rPr lang="en-US" sz="2000" b="1" dirty="0">
                <a:latin typeface="+mj-lt"/>
              </a:rPr>
              <a:t>,</a:t>
            </a:r>
            <a:r>
              <a:rPr lang="en-US" sz="2000" b="1" i="0" u="none" strike="noStrike" baseline="0" dirty="0">
                <a:latin typeface="+mj-lt"/>
              </a:rPr>
              <a:t> P ~ 90%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29A8AAD-F2DA-A507-25AC-6F6FD94DC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9742" y="4750839"/>
            <a:ext cx="2232000" cy="1485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1D86129-27E7-1876-E2C8-28F18A17B753}"/>
              </a:ext>
            </a:extLst>
          </p:cNvPr>
          <p:cNvSpPr txBox="1"/>
          <p:nvPr/>
        </p:nvSpPr>
        <p:spPr>
          <a:xfrm>
            <a:off x="4949190" y="4009351"/>
            <a:ext cx="3414858" cy="40011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L</a:t>
            </a:r>
            <a:r>
              <a:rPr lang="en-US" sz="2000" b="1" i="0" u="none" strike="noStrike" baseline="0" dirty="0">
                <a:latin typeface="+mj-lt"/>
              </a:rPr>
              <a:t>inearly pol. photon beam</a:t>
            </a:r>
            <a:endParaRPr lang="en-US" sz="2000" b="1" dirty="0">
              <a:latin typeface="+mj-lt"/>
            </a:endParaRPr>
          </a:p>
        </p:txBody>
      </p:sp>
      <p:pic>
        <p:nvPicPr>
          <p:cNvPr id="2" name="Picture 10" descr="jlab_cryo_1">
            <a:extLst>
              <a:ext uri="{FF2B5EF4-FFF2-40B4-BE49-F238E27FC236}">
                <a16:creationId xmlns:a16="http://schemas.microsoft.com/office/drawing/2014/main" id="{97EEFD4E-0B55-9064-037F-6FE68861B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6691" y="1881415"/>
            <a:ext cx="1894513" cy="1543049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8" name="Text Box 29">
            <a:extLst>
              <a:ext uri="{FF2B5EF4-FFF2-40B4-BE49-F238E27FC236}">
                <a16:creationId xmlns:a16="http://schemas.microsoft.com/office/drawing/2014/main" id="{B5E74D80-7804-E1A4-6534-8C503D40E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2445" y="6251086"/>
            <a:ext cx="1257300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Recirculation arcs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2FBDFE5B-FB25-D982-93AE-1D6E48E1C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4032" y="3421826"/>
            <a:ext cx="1894513" cy="369332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Superconducting niobium radiofrequency cavities </a:t>
            </a:r>
          </a:p>
        </p:txBody>
      </p:sp>
      <p:pic>
        <p:nvPicPr>
          <p:cNvPr id="14" name="Picture 23">
            <a:extLst>
              <a:ext uri="{FF2B5EF4-FFF2-40B4-BE49-F238E27FC236}">
                <a16:creationId xmlns:a16="http://schemas.microsoft.com/office/drawing/2014/main" id="{0B7190B6-8694-D43A-40E9-A1AE00B0E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58264" y="3085700"/>
            <a:ext cx="2160000" cy="134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 Box 30">
            <a:extLst>
              <a:ext uri="{FF2B5EF4-FFF2-40B4-BE49-F238E27FC236}">
                <a16:creationId xmlns:a16="http://schemas.microsoft.com/office/drawing/2014/main" id="{B9839B30-37FC-8083-4120-793FEEBC2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5203" y="4409461"/>
            <a:ext cx="2086590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Cryomodules in the accelerator tunnel</a:t>
            </a: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E00FDAED-56E2-113B-6187-075F569A6D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231" y="322659"/>
            <a:ext cx="1359956" cy="108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 Box 29">
            <a:extLst>
              <a:ext uri="{FF2B5EF4-FFF2-40B4-BE49-F238E27FC236}">
                <a16:creationId xmlns:a16="http://schemas.microsoft.com/office/drawing/2014/main" id="{11AE98E6-9764-B2BA-C306-4E15513BA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5828" y="1383402"/>
            <a:ext cx="13680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Cryogenic refrigeration plant</a:t>
            </a:r>
          </a:p>
        </p:txBody>
      </p:sp>
      <p:sp>
        <p:nvSpPr>
          <p:cNvPr id="22" name="Text Box 30">
            <a:extLst>
              <a:ext uri="{FF2B5EF4-FFF2-40B4-BE49-F238E27FC236}">
                <a16:creationId xmlns:a16="http://schemas.microsoft.com/office/drawing/2014/main" id="{F888EB08-99C1-29DA-80C6-6A32D5CB5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8477" y="2666748"/>
            <a:ext cx="1656000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Heavy" panose="02000503020000020003" pitchFamily="2" charset="0"/>
                <a:cs typeface="Arial" panose="020B0604020202020204" pitchFamily="34" charset="0"/>
              </a:rPr>
              <a:t>CEBAF at 12-GeV schematics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46E8D47-3EE3-25C7-4732-7EF7339C8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 Operating the 12-GeV CEBAF</a:t>
            </a:r>
          </a:p>
        </p:txBody>
      </p:sp>
    </p:spTree>
    <p:extLst>
      <p:ext uri="{BB962C8B-B14F-4D97-AF65-F5344CB8AC3E}">
        <p14:creationId xmlns:p14="http://schemas.microsoft.com/office/powerpoint/2010/main" val="1204773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1467" y="118090"/>
            <a:ext cx="7209066" cy="461665"/>
          </a:xfrm>
        </p:spPr>
        <p:txBody>
          <a:bodyPr/>
          <a:lstStyle/>
          <a:p>
            <a:r>
              <a:rPr lang="en-US" dirty="0"/>
              <a:t>Spectrometers and Instruments in Halls A, B, and C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2130" y="4055919"/>
            <a:ext cx="2832420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63500" dir="21240000">
              <a:srgbClr val="000000">
                <a:alpha val="43000"/>
              </a:srgb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6128334" y="3647248"/>
            <a:ext cx="149432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  <a:latin typeface="+mj-lt"/>
                <a:cs typeface="Calibri"/>
              </a:rPr>
              <a:t>HMS &amp; SHMS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22572" y="727945"/>
            <a:ext cx="1584000" cy="324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solidFill>
                  <a:srgbClr val="FF0000"/>
                </a:solidFill>
                <a:latin typeface="+mj-lt"/>
                <a:cs typeface="Calibri"/>
              </a:rPr>
              <a:t>BigBite</a:t>
            </a:r>
            <a:r>
              <a:rPr lang="en-US" sz="1600" b="1" i="1" dirty="0">
                <a:solidFill>
                  <a:srgbClr val="FF0000"/>
                </a:solidFill>
                <a:latin typeface="+mj-lt"/>
                <a:cs typeface="Calibri"/>
              </a:rPr>
              <a:t> &amp; SBS</a:t>
            </a:r>
            <a:endParaRPr lang="en-US" sz="1600" b="1" dirty="0">
              <a:solidFill>
                <a:srgbClr val="0000FF"/>
              </a:solidFill>
              <a:latin typeface="+mj-lt"/>
              <a:cs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70028" y="727945"/>
            <a:ext cx="830099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  <a:latin typeface="+mj-lt"/>
                <a:cs typeface="Calibri"/>
              </a:rPr>
              <a:t>Hall A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4" y="4079761"/>
            <a:ext cx="3143250" cy="2268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81906" y="3662542"/>
            <a:ext cx="828000" cy="324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  <a:latin typeface="+mj-lt"/>
                <a:cs typeface="Calibri"/>
              </a:rPr>
              <a:t>SOLID</a:t>
            </a:r>
            <a:endParaRPr lang="en-US" sz="1600" b="1" dirty="0">
              <a:solidFill>
                <a:srgbClr val="0000FF"/>
              </a:solidFill>
              <a:latin typeface="+mj-lt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98876" y="712658"/>
            <a:ext cx="8386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99"/>
                </a:solidFill>
                <a:latin typeface="+mj-lt"/>
                <a:cs typeface="Calibri"/>
              </a:rPr>
              <a:t>Hall 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31680" y="3647248"/>
            <a:ext cx="8386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99"/>
                </a:solidFill>
                <a:latin typeface="+mj-lt"/>
                <a:cs typeface="Calibri"/>
              </a:rPr>
              <a:t>Hall B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674197" y="3647248"/>
            <a:ext cx="8386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99"/>
                </a:solidFill>
                <a:latin typeface="+mj-lt"/>
                <a:cs typeface="Calibri"/>
              </a:rPr>
              <a:t>Hall 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73131" y="3662542"/>
            <a:ext cx="222791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  <a:latin typeface="+mj-lt"/>
                <a:cs typeface="Calibri"/>
              </a:rPr>
              <a:t>Proposed in Hall A</a:t>
            </a:r>
          </a:p>
        </p:txBody>
      </p:sp>
      <p:pic>
        <p:nvPicPr>
          <p:cNvPr id="42" name="Picture 41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500" y="4047365"/>
            <a:ext cx="2661285" cy="2304000"/>
          </a:xfrm>
          <a:prstGeom prst="rect">
            <a:avLst/>
          </a:prstGeom>
          <a:effectLst>
            <a:outerShdw blurRad="38100" dist="63500" dir="21240000">
              <a:srgbClr val="000000">
                <a:alpha val="43000"/>
              </a:srgbClr>
            </a:outerShdw>
          </a:effectLst>
        </p:spPr>
      </p:pic>
      <p:sp>
        <p:nvSpPr>
          <p:cNvPr id="35" name="TextBox 34"/>
          <p:cNvSpPr txBox="1"/>
          <p:nvPr/>
        </p:nvSpPr>
        <p:spPr>
          <a:xfrm>
            <a:off x="3378420" y="3647248"/>
            <a:ext cx="972000" cy="3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  <a:latin typeface="+mj-lt"/>
                <a:cs typeface="Calibri"/>
              </a:rPr>
              <a:t>CLAS12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998" y="712658"/>
            <a:ext cx="1066319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  <a:latin typeface="+mj-lt"/>
                <a:cs typeface="Calibri"/>
              </a:rPr>
              <a:t>L+R HRS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30CCF9F-E0DE-63BB-7A7E-3F388DB0E5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585" y="4097392"/>
            <a:ext cx="3044712" cy="22680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TextBox 33">
            <a:extLst>
              <a:ext uri="{FF2B5EF4-FFF2-40B4-BE49-F238E27FC236}">
                <a16:creationId xmlns:a16="http://schemas.microsoft.com/office/drawing/2014/main" id="{FDCDBB13-2A3D-637D-D3D0-FEDBA1CAC995}"/>
              </a:ext>
            </a:extLst>
          </p:cNvPr>
          <p:cNvSpPr txBox="1"/>
          <p:nvPr/>
        </p:nvSpPr>
        <p:spPr>
          <a:xfrm>
            <a:off x="9114174" y="3647248"/>
            <a:ext cx="612000" cy="324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  <a:latin typeface="+mj-lt"/>
                <a:cs typeface="Calibri"/>
              </a:rPr>
              <a:t>NPS</a:t>
            </a:r>
            <a:endParaRPr lang="en-US" sz="1600" b="1" dirty="0">
              <a:solidFill>
                <a:srgbClr val="0000FF"/>
              </a:solidFill>
              <a:latin typeface="+mj-lt"/>
              <a:cs typeface="Calibri"/>
            </a:endParaRPr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98231F11-5DA6-A933-7200-CD40EF5BF295}"/>
              </a:ext>
            </a:extLst>
          </p:cNvPr>
          <p:cNvSpPr txBox="1"/>
          <p:nvPr/>
        </p:nvSpPr>
        <p:spPr>
          <a:xfrm>
            <a:off x="9785691" y="3647248"/>
            <a:ext cx="83869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  <a:latin typeface="+mj-lt"/>
                <a:cs typeface="Calibri"/>
              </a:rPr>
              <a:t>Hall C</a:t>
            </a:r>
          </a:p>
        </p:txBody>
      </p:sp>
      <p:pic>
        <p:nvPicPr>
          <p:cNvPr id="3" name="Picture 20" descr="Picture 20">
            <a:extLst>
              <a:ext uri="{FF2B5EF4-FFF2-40B4-BE49-F238E27FC236}">
                <a16:creationId xmlns:a16="http://schemas.microsoft.com/office/drawing/2014/main" id="{92D7CDEB-7B73-448E-8D04-F81C4A9B66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75511" y="238363"/>
            <a:ext cx="2252123" cy="428400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4" name="TextBox 33">
            <a:extLst>
              <a:ext uri="{FF2B5EF4-FFF2-40B4-BE49-F238E27FC236}">
                <a16:creationId xmlns:a16="http://schemas.microsoft.com/office/drawing/2014/main" id="{46B17D78-70C2-C010-B5F9-7E71C73977EE}"/>
              </a:ext>
            </a:extLst>
          </p:cNvPr>
          <p:cNvSpPr txBox="1"/>
          <p:nvPr/>
        </p:nvSpPr>
        <p:spPr>
          <a:xfrm>
            <a:off x="7363375" y="834272"/>
            <a:ext cx="1044000" cy="324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  <a:latin typeface="+mj-lt"/>
                <a:cs typeface="Calibri"/>
              </a:rPr>
              <a:t>MOLLER</a:t>
            </a:r>
            <a:endParaRPr lang="en-US" sz="1600" b="1" dirty="0">
              <a:solidFill>
                <a:srgbClr val="0000FF"/>
              </a:solidFill>
              <a:latin typeface="+mj-lt"/>
              <a:cs typeface="Calibri"/>
            </a:endParaRPr>
          </a:p>
        </p:txBody>
      </p:sp>
      <p:sp>
        <p:nvSpPr>
          <p:cNvPr id="6" name="TextBox 39">
            <a:extLst>
              <a:ext uri="{FF2B5EF4-FFF2-40B4-BE49-F238E27FC236}">
                <a16:creationId xmlns:a16="http://schemas.microsoft.com/office/drawing/2014/main" id="{F0638794-946C-56DB-215E-3BEB8F8FE8C3}"/>
              </a:ext>
            </a:extLst>
          </p:cNvPr>
          <p:cNvSpPr txBox="1"/>
          <p:nvPr/>
        </p:nvSpPr>
        <p:spPr>
          <a:xfrm>
            <a:off x="8462191" y="834272"/>
            <a:ext cx="2095382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  <a:latin typeface="+mj-lt"/>
                <a:cs typeface="Calibri"/>
              </a:rPr>
              <a:t>To come in Hall A</a:t>
            </a:r>
          </a:p>
        </p:txBody>
      </p:sp>
      <p:pic>
        <p:nvPicPr>
          <p:cNvPr id="16" name="Grafik 15" descr="Ein Bild, das Bauspielzeug, Bauklotz, Spielplatz, Spielset enthält.&#10;&#10;Automatisch generierte Beschreibung">
            <a:extLst>
              <a:ext uri="{FF2B5EF4-FFF2-40B4-BE49-F238E27FC236}">
                <a16:creationId xmlns:a16="http://schemas.microsoft.com/office/drawing/2014/main" id="{D73F78DF-90E0-97FE-16C4-A7D6E7C06C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3276" y="1194514"/>
            <a:ext cx="3758658" cy="22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 descr="Ein Bild, das Diagramm, Zeichnung, Plan enthält.&#10;&#10;Automatisch generierte Beschreibung">
            <a:extLst>
              <a:ext uri="{FF2B5EF4-FFF2-40B4-BE49-F238E27FC236}">
                <a16:creationId xmlns:a16="http://schemas.microsoft.com/office/drawing/2014/main" id="{B9BD6161-468A-74F8-47A6-B22C2B166B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56" y="1164629"/>
            <a:ext cx="3168000" cy="231414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1606F3C2-EFA1-CD41-81BD-A57C638F367D}"/>
              </a:ext>
            </a:extLst>
          </p:cNvPr>
          <p:cNvGrpSpPr>
            <a:grpSpLocks noChangeAspect="1"/>
          </p:cNvGrpSpPr>
          <p:nvPr/>
        </p:nvGrpSpPr>
        <p:grpSpPr>
          <a:xfrm>
            <a:off x="2249874" y="657563"/>
            <a:ext cx="5868046" cy="4368023"/>
            <a:chOff x="390144" y="2426232"/>
            <a:chExt cx="5282184" cy="39319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E5D943-DE34-5E42-88FC-5BC664561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44" y="2426232"/>
              <a:ext cx="5132832" cy="393192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4C2B88D6-7336-5642-AD66-EBF8E19CA36D}"/>
                </a:ext>
              </a:extLst>
            </p:cNvPr>
            <p:cNvSpPr/>
            <p:nvPr/>
          </p:nvSpPr>
          <p:spPr bwMode="auto">
            <a:xfrm rot="10920000">
              <a:off x="4489704" y="2451825"/>
              <a:ext cx="1182624" cy="1453509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E28CF44-D98F-2948-8B7D-78A39B6B04D5}"/>
              </a:ext>
            </a:extLst>
          </p:cNvPr>
          <p:cNvSpPr txBox="1"/>
          <p:nvPr/>
        </p:nvSpPr>
        <p:spPr>
          <a:xfrm>
            <a:off x="1407014" y="2257050"/>
            <a:ext cx="1476991" cy="101566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0" dirty="0">
                <a:solidFill>
                  <a:srgbClr val="C00000"/>
                </a:solidFill>
              </a:rPr>
              <a:t>Solenoid &amp; Central Detector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277615-0D93-EB4D-9423-2F653F12E9B8}"/>
              </a:ext>
            </a:extLst>
          </p:cNvPr>
          <p:cNvSpPr txBox="1"/>
          <p:nvPr/>
        </p:nvSpPr>
        <p:spPr>
          <a:xfrm>
            <a:off x="3626309" y="743603"/>
            <a:ext cx="1794098" cy="1015663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0" dirty="0">
                <a:solidFill>
                  <a:srgbClr val="C00000"/>
                </a:solidFill>
              </a:rPr>
              <a:t>Torus &amp; Forward Detector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57BF1D8-3785-F249-A32E-5C01F268635A}"/>
              </a:ext>
            </a:extLst>
          </p:cNvPr>
          <p:cNvCxnSpPr>
            <a:cxnSpLocks/>
            <a:stCxn id="6" idx="3"/>
          </p:cNvCxnSpPr>
          <p:nvPr/>
        </p:nvCxnSpPr>
        <p:spPr bwMode="auto">
          <a:xfrm>
            <a:off x="2884005" y="2764882"/>
            <a:ext cx="1672789" cy="214464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2D2D6C5-8EA7-944B-B4B8-D339A6FE0618}"/>
              </a:ext>
            </a:extLst>
          </p:cNvPr>
          <p:cNvCxnSpPr>
            <a:cxnSpLocks/>
          </p:cNvCxnSpPr>
          <p:nvPr/>
        </p:nvCxnSpPr>
        <p:spPr bwMode="auto">
          <a:xfrm>
            <a:off x="5044966" y="1292772"/>
            <a:ext cx="375440" cy="429483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2478A89-AFC9-B540-A544-A66E1DE6EA8A}"/>
              </a:ext>
            </a:extLst>
          </p:cNvPr>
          <p:cNvCxnSpPr>
            <a:cxnSpLocks/>
          </p:cNvCxnSpPr>
          <p:nvPr/>
        </p:nvCxnSpPr>
        <p:spPr bwMode="auto">
          <a:xfrm flipV="1">
            <a:off x="1351722" y="3415438"/>
            <a:ext cx="1216200" cy="13001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DADBB8F-BE09-5241-B79A-5D7C33E02656}"/>
              </a:ext>
            </a:extLst>
          </p:cNvPr>
          <p:cNvSpPr txBox="1"/>
          <p:nvPr/>
        </p:nvSpPr>
        <p:spPr>
          <a:xfrm rot="21240000">
            <a:off x="558818" y="3415437"/>
            <a:ext cx="792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/>
              <a:t>beam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7529E24-0F63-E8A4-AE20-A4A03266A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Model of The CLAS12 Spectrometer</a:t>
            </a:r>
          </a:p>
        </p:txBody>
      </p:sp>
      <p:sp>
        <p:nvSpPr>
          <p:cNvPr id="13" name="Rectangle 83">
            <a:extLst>
              <a:ext uri="{FF2B5EF4-FFF2-40B4-BE49-F238E27FC236}">
                <a16:creationId xmlns:a16="http://schemas.microsoft.com/office/drawing/2014/main" id="{6F8C573B-E84D-91A4-6094-CBC51C1F9384}"/>
              </a:ext>
            </a:extLst>
          </p:cNvPr>
          <p:cNvSpPr/>
          <p:nvPr/>
        </p:nvSpPr>
        <p:spPr>
          <a:xfrm>
            <a:off x="63948" y="663561"/>
            <a:ext cx="38230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b="1" dirty="0"/>
              <a:t>Beam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/>
              <a:t>85% longitudinally pol. electrons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/>
              <a:t>Max. luminosity: 10</a:t>
            </a:r>
            <a:r>
              <a:rPr lang="en-US" baseline="30000" dirty="0"/>
              <a:t>35 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cm</a:t>
            </a:r>
            <a:r>
              <a:rPr lang="en-US" baseline="30000" dirty="0"/>
              <a:t>-2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/>
              <a:t>Energies: up to ~ 10.6 GeV</a:t>
            </a:r>
          </a:p>
        </p:txBody>
      </p:sp>
      <p:sp>
        <p:nvSpPr>
          <p:cNvPr id="14" name="Rectangle 81">
            <a:extLst>
              <a:ext uri="{FF2B5EF4-FFF2-40B4-BE49-F238E27FC236}">
                <a16:creationId xmlns:a16="http://schemas.microsoft.com/office/drawing/2014/main" id="{29532995-5338-BAED-EDF6-6441DA91C565}"/>
              </a:ext>
            </a:extLst>
          </p:cNvPr>
          <p:cNvSpPr/>
          <p:nvPr/>
        </p:nvSpPr>
        <p:spPr>
          <a:xfrm>
            <a:off x="8321336" y="673454"/>
            <a:ext cx="3859197" cy="147732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b="1" dirty="0"/>
              <a:t>Targets (org. by Run Groups)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/>
              <a:t>Proton (RG-A/K)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/>
              <a:t>Deuteron (RG-B)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/>
              <a:t>Nuclei (RG-M/D/E)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/>
              <a:t>Long. pol. NH</a:t>
            </a:r>
            <a:r>
              <a:rPr lang="en-US" baseline="-25000" dirty="0"/>
              <a:t>3</a:t>
            </a:r>
            <a:r>
              <a:rPr lang="en-US" dirty="0"/>
              <a:t>/ND</a:t>
            </a:r>
            <a:r>
              <a:rPr lang="en-US" baseline="-25000" dirty="0"/>
              <a:t>3</a:t>
            </a:r>
            <a:r>
              <a:rPr lang="en-US" dirty="0"/>
              <a:t> (RG-C)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E7D948B-822C-D1DA-1FB8-D80BCA833281}"/>
              </a:ext>
            </a:extLst>
          </p:cNvPr>
          <p:cNvSpPr txBox="1"/>
          <p:nvPr/>
        </p:nvSpPr>
        <p:spPr>
          <a:xfrm>
            <a:off x="2065107" y="5163297"/>
            <a:ext cx="5441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>
                <a:solidFill>
                  <a:srgbClr val="0000CC"/>
                </a:solidFill>
                <a:latin typeface="+mj-lt"/>
              </a:rPr>
              <a:t>[V.D. Burkert et al., Nucl. Inst. and Meth. A 959, 163419 (2020)]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309325CA-AFBF-D4BC-280A-886451D821AF}"/>
              </a:ext>
            </a:extLst>
          </p:cNvPr>
          <p:cNvSpPr txBox="1"/>
          <p:nvPr/>
        </p:nvSpPr>
        <p:spPr>
          <a:xfrm>
            <a:off x="1644523" y="5586804"/>
            <a:ext cx="7352409" cy="70788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  <a:buClr>
                <a:srgbClr val="C00000"/>
              </a:buClr>
            </a:pPr>
            <a:r>
              <a:rPr lang="en-US" sz="2000" b="0" dirty="0"/>
              <a:t>Ideal instrument to study exclusive meson electroproduction </a:t>
            </a:r>
            <a:br>
              <a:rPr lang="en-US" sz="2000" b="0" dirty="0"/>
            </a:br>
            <a:r>
              <a:rPr lang="en-US" sz="2000" b="0" dirty="0"/>
              <a:t>in the nucleon resonance region 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FBA948A-EABF-D502-C3F3-4B06CED82B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881" y="2508999"/>
            <a:ext cx="2837817" cy="2986803"/>
          </a:xfrm>
          <a:prstGeom prst="rect">
            <a:avLst/>
          </a:prstGeom>
        </p:spPr>
      </p:pic>
      <p:sp>
        <p:nvSpPr>
          <p:cNvPr id="17" name="Rectangle 83">
            <a:extLst>
              <a:ext uri="{FF2B5EF4-FFF2-40B4-BE49-F238E27FC236}">
                <a16:creationId xmlns:a16="http://schemas.microsoft.com/office/drawing/2014/main" id="{55DB9CB9-F472-E4F4-1E05-2E70A9095A52}"/>
              </a:ext>
            </a:extLst>
          </p:cNvPr>
          <p:cNvSpPr/>
          <p:nvPr/>
        </p:nvSpPr>
        <p:spPr>
          <a:xfrm>
            <a:off x="8067550" y="2140262"/>
            <a:ext cx="3823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b="1" dirty="0"/>
              <a:t>Magnetic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74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4427"/>
    </mc:Choice>
    <mc:Fallback xmlns="">
      <p:transition advTm="8442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331074" y="1231566"/>
            <a:ext cx="3764927" cy="46165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90"/>
                </a:solidFill>
                <a:latin typeface="Comic Sans MS"/>
                <a:cs typeface="Comic Sans MS"/>
              </a:rPr>
              <a:t>  </a:t>
            </a:r>
            <a:endParaRPr lang="en-US" sz="2000" b="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A multicolored machine with text&#10;&#10;Description automatically generated">
            <a:extLst>
              <a:ext uri="{FF2B5EF4-FFF2-40B4-BE49-F238E27FC236}">
                <a16:creationId xmlns:a16="http://schemas.microsoft.com/office/drawing/2014/main" id="{6BF19EC2-7F78-A80B-44FE-3E33150CAB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821" y="581047"/>
            <a:ext cx="4474039" cy="37746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86AB6BB-180F-FFA5-1AE6-DAD28E0F3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Subsystems of the CLAS12 Spectrometer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1989C291-D56F-0952-024B-61036EDAA6FA}"/>
              </a:ext>
            </a:extLst>
          </p:cNvPr>
          <p:cNvSpPr txBox="1"/>
          <p:nvPr/>
        </p:nvSpPr>
        <p:spPr>
          <a:xfrm>
            <a:off x="570247" y="716591"/>
            <a:ext cx="3024000" cy="2631490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0" dirty="0"/>
              <a:t>Beamline</a:t>
            </a:r>
          </a:p>
          <a:p>
            <a:pPr>
              <a:spcAft>
                <a:spcPts val="600"/>
              </a:spcAft>
            </a:pPr>
            <a:r>
              <a:rPr lang="en-US" sz="2000" b="0" dirty="0"/>
              <a:t>Target</a:t>
            </a:r>
          </a:p>
          <a:p>
            <a:pPr>
              <a:spcAft>
                <a:spcPts val="600"/>
              </a:spcAft>
            </a:pPr>
            <a:r>
              <a:rPr lang="en-US" sz="2000" b="0" dirty="0"/>
              <a:t>Central Vertex Tracker</a:t>
            </a:r>
          </a:p>
          <a:p>
            <a:pPr>
              <a:spcAft>
                <a:spcPts val="600"/>
              </a:spcAft>
            </a:pPr>
            <a:r>
              <a:rPr lang="en-US" sz="2000" b="0" dirty="0"/>
              <a:t>Central Time of Flight</a:t>
            </a:r>
          </a:p>
          <a:p>
            <a:pPr>
              <a:spcAft>
                <a:spcPts val="600"/>
              </a:spcAft>
            </a:pPr>
            <a:r>
              <a:rPr lang="en-US" sz="2000" b="0" dirty="0"/>
              <a:t>Central Neutron Det.</a:t>
            </a:r>
          </a:p>
          <a:p>
            <a:pPr>
              <a:spcAft>
                <a:spcPts val="600"/>
              </a:spcAft>
            </a:pPr>
            <a:r>
              <a:rPr lang="en-US" sz="2000" b="0" dirty="0"/>
              <a:t>Back-Angle Neutron Det.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0B0753A-CC79-0974-6AF5-AADE462E9630}"/>
              </a:ext>
            </a:extLst>
          </p:cNvPr>
          <p:cNvSpPr txBox="1"/>
          <p:nvPr/>
        </p:nvSpPr>
        <p:spPr>
          <a:xfrm>
            <a:off x="233061" y="804875"/>
            <a:ext cx="316992" cy="2246769"/>
          </a:xfrm>
          <a:prstGeom prst="rect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0" dirty="0">
                <a:solidFill>
                  <a:srgbClr val="C00000"/>
                </a:solidFill>
              </a:rPr>
              <a:t>C</a:t>
            </a:r>
          </a:p>
          <a:p>
            <a:pPr algn="ctr">
              <a:spcAft>
                <a:spcPts val="0"/>
              </a:spcAft>
            </a:pPr>
            <a:r>
              <a:rPr lang="en-US" sz="2000" b="0" dirty="0">
                <a:solidFill>
                  <a:srgbClr val="C00000"/>
                </a:solidFill>
              </a:rPr>
              <a:t>E</a:t>
            </a:r>
          </a:p>
          <a:p>
            <a:pPr algn="ctr">
              <a:spcAft>
                <a:spcPts val="0"/>
              </a:spcAft>
            </a:pPr>
            <a:r>
              <a:rPr lang="en-US" sz="2000" b="0" dirty="0">
                <a:solidFill>
                  <a:srgbClr val="C00000"/>
                </a:solidFill>
              </a:rPr>
              <a:t>N</a:t>
            </a:r>
          </a:p>
          <a:p>
            <a:pPr algn="ctr">
              <a:spcAft>
                <a:spcPts val="0"/>
              </a:spcAft>
            </a:pPr>
            <a:r>
              <a:rPr lang="en-US" sz="2000" b="0" dirty="0">
                <a:solidFill>
                  <a:srgbClr val="C00000"/>
                </a:solidFill>
              </a:rPr>
              <a:t>T</a:t>
            </a:r>
          </a:p>
          <a:p>
            <a:pPr algn="ctr">
              <a:spcAft>
                <a:spcPts val="0"/>
              </a:spcAft>
            </a:pPr>
            <a:r>
              <a:rPr lang="en-US" sz="2000" b="0" dirty="0">
                <a:solidFill>
                  <a:srgbClr val="C00000"/>
                </a:solidFill>
              </a:rPr>
              <a:t>R</a:t>
            </a:r>
          </a:p>
          <a:p>
            <a:pPr algn="ctr">
              <a:spcAft>
                <a:spcPts val="0"/>
              </a:spcAft>
            </a:pPr>
            <a:r>
              <a:rPr lang="en-US" sz="2000" b="0" dirty="0">
                <a:solidFill>
                  <a:srgbClr val="C00000"/>
                </a:solidFill>
              </a:rPr>
              <a:t>A</a:t>
            </a:r>
          </a:p>
          <a:p>
            <a:pPr algn="ctr">
              <a:spcAft>
                <a:spcPts val="0"/>
              </a:spcAft>
            </a:pPr>
            <a:r>
              <a:rPr lang="en-US" sz="2000" b="0" dirty="0">
                <a:solidFill>
                  <a:srgbClr val="C00000"/>
                </a:solidFill>
              </a:rPr>
              <a:t>L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7D803094-5715-E925-C11F-819D4B3CA71F}"/>
              </a:ext>
            </a:extLst>
          </p:cNvPr>
          <p:cNvSpPr txBox="1"/>
          <p:nvPr/>
        </p:nvSpPr>
        <p:spPr>
          <a:xfrm>
            <a:off x="8497924" y="734398"/>
            <a:ext cx="3423164" cy="2708434"/>
          </a:xfrm>
          <a:prstGeom prst="rect">
            <a:avLst/>
          </a:prstGeom>
          <a:solidFill>
            <a:schemeClr val="accent5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000" b="0" dirty="0"/>
              <a:t>High Threshold Cherenkov </a:t>
            </a:r>
          </a:p>
          <a:p>
            <a:pPr algn="r">
              <a:spcAft>
                <a:spcPts val="600"/>
              </a:spcAft>
            </a:pPr>
            <a:r>
              <a:rPr lang="en-US" sz="2000" b="0" dirty="0"/>
              <a:t>Forward Tagger</a:t>
            </a:r>
          </a:p>
          <a:p>
            <a:pPr algn="r">
              <a:spcAft>
                <a:spcPts val="600"/>
              </a:spcAft>
            </a:pPr>
            <a:r>
              <a:rPr lang="en-US" sz="2000" b="0" dirty="0"/>
              <a:t>Drift Chambers</a:t>
            </a:r>
          </a:p>
          <a:p>
            <a:pPr algn="r">
              <a:spcAft>
                <a:spcPts val="600"/>
              </a:spcAft>
            </a:pPr>
            <a:r>
              <a:rPr lang="en-US" sz="2000" b="0" dirty="0"/>
              <a:t>Low Threshold Cherenkov</a:t>
            </a:r>
          </a:p>
          <a:p>
            <a:pPr algn="r">
              <a:spcAft>
                <a:spcPts val="600"/>
              </a:spcAft>
            </a:pPr>
            <a:r>
              <a:rPr lang="en-US" sz="2000" b="0" dirty="0"/>
              <a:t>Ring Imaging Cherenkov</a:t>
            </a:r>
          </a:p>
          <a:p>
            <a:pPr algn="r">
              <a:spcAft>
                <a:spcPts val="600"/>
              </a:spcAft>
            </a:pPr>
            <a:r>
              <a:rPr lang="en-US" sz="2000" b="0" dirty="0"/>
              <a:t>Forward Time of Flight</a:t>
            </a:r>
          </a:p>
          <a:p>
            <a:pPr algn="r">
              <a:spcAft>
                <a:spcPts val="600"/>
              </a:spcAft>
            </a:pPr>
            <a:r>
              <a:rPr lang="en-US" sz="2000" b="0" dirty="0"/>
              <a:t>EM Calorimeter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3D478D5-C8E4-4580-BBEB-00DE31CB5F92}"/>
              </a:ext>
            </a:extLst>
          </p:cNvPr>
          <p:cNvSpPr txBox="1"/>
          <p:nvPr/>
        </p:nvSpPr>
        <p:spPr>
          <a:xfrm>
            <a:off x="8243070" y="879341"/>
            <a:ext cx="442553" cy="2246769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0" dirty="0">
                <a:solidFill>
                  <a:srgbClr val="C00000"/>
                </a:solidFill>
              </a:rPr>
              <a:t>F</a:t>
            </a:r>
          </a:p>
          <a:p>
            <a:pPr algn="ctr">
              <a:spcAft>
                <a:spcPts val="0"/>
              </a:spcAft>
            </a:pPr>
            <a:r>
              <a:rPr lang="en-US" sz="2000" b="0" dirty="0">
                <a:solidFill>
                  <a:srgbClr val="C00000"/>
                </a:solidFill>
              </a:rPr>
              <a:t>O</a:t>
            </a:r>
          </a:p>
          <a:p>
            <a:pPr algn="ctr">
              <a:spcAft>
                <a:spcPts val="0"/>
              </a:spcAft>
            </a:pPr>
            <a:r>
              <a:rPr lang="en-US" sz="2000" b="0" dirty="0">
                <a:solidFill>
                  <a:srgbClr val="C00000"/>
                </a:solidFill>
              </a:rPr>
              <a:t>R</a:t>
            </a:r>
          </a:p>
          <a:p>
            <a:pPr algn="ctr">
              <a:spcAft>
                <a:spcPts val="0"/>
              </a:spcAft>
            </a:pPr>
            <a:r>
              <a:rPr lang="en-US" sz="2000" b="0" dirty="0">
                <a:solidFill>
                  <a:srgbClr val="C00000"/>
                </a:solidFill>
              </a:rPr>
              <a:t>W</a:t>
            </a:r>
          </a:p>
          <a:p>
            <a:pPr algn="ctr">
              <a:spcAft>
                <a:spcPts val="0"/>
              </a:spcAft>
            </a:pPr>
            <a:r>
              <a:rPr lang="en-US" sz="2000" b="0" dirty="0">
                <a:solidFill>
                  <a:srgbClr val="C00000"/>
                </a:solidFill>
              </a:rPr>
              <a:t>A</a:t>
            </a:r>
          </a:p>
          <a:p>
            <a:pPr algn="ctr">
              <a:spcAft>
                <a:spcPts val="0"/>
              </a:spcAft>
            </a:pPr>
            <a:r>
              <a:rPr lang="en-US" sz="2000" b="0" dirty="0">
                <a:solidFill>
                  <a:srgbClr val="C00000"/>
                </a:solidFill>
              </a:rPr>
              <a:t>R</a:t>
            </a:r>
          </a:p>
          <a:p>
            <a:pPr algn="ctr">
              <a:spcAft>
                <a:spcPts val="600"/>
              </a:spcAft>
            </a:pPr>
            <a:r>
              <a:rPr lang="en-US" sz="2000" b="0" dirty="0">
                <a:solidFill>
                  <a:srgbClr val="C00000"/>
                </a:solidFill>
              </a:rPr>
              <a:t>D</a:t>
            </a:r>
          </a:p>
        </p:txBody>
      </p:sp>
      <p:pic>
        <p:nvPicPr>
          <p:cNvPr id="9" name="Google Shape;152;p24">
            <a:extLst>
              <a:ext uri="{FF2B5EF4-FFF2-40B4-BE49-F238E27FC236}">
                <a16:creationId xmlns:a16="http://schemas.microsoft.com/office/drawing/2014/main" id="{5BF7C218-CF5B-3574-611E-AE9588864D13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852" y="4416049"/>
            <a:ext cx="2734114" cy="1889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EA0956F-8A4A-33EE-B8FA-0ED7382231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89" y="3328935"/>
            <a:ext cx="2159306" cy="308510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D89E998-B4AE-D614-E23E-84BDBBB9A7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008" y="4412883"/>
            <a:ext cx="3168000" cy="174556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A4BC3DB-DAFF-48A5-8043-66F5471BDB7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8730" y="3416262"/>
            <a:ext cx="3240000" cy="284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382"/>
    </mc:Choice>
    <mc:Fallback xmlns="">
      <p:transition advTm="4938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EA0E8A-1F96-BC3D-D93B-ACC906B90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Side View Photograph of </a:t>
            </a:r>
            <a:r>
              <a:rPr lang="en-US" dirty="0"/>
              <a:t>CLAS12 Spectrometer</a:t>
            </a: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62BE281D-2564-2057-E2C6-5D299999B6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93499" y="1029434"/>
            <a:ext cx="9134917" cy="4464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36">
            <a:extLst>
              <a:ext uri="{FF2B5EF4-FFF2-40B4-BE49-F238E27FC236}">
                <a16:creationId xmlns:a16="http://schemas.microsoft.com/office/drawing/2014/main" id="{8A870419-1D53-34E9-A500-A92E9D4F7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6471" y="4521034"/>
            <a:ext cx="1056700" cy="646331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b="0" dirty="0">
                <a:solidFill>
                  <a:schemeClr val="bg1"/>
                </a:solidFill>
                <a:latin typeface="+mj-lt"/>
                <a:ea typeface="ＭＳ Ｐゴシック" pitchFamily="-110" charset="-128"/>
              </a:rPr>
              <a:t>Central </a:t>
            </a:r>
          </a:p>
          <a:p>
            <a:pPr algn="l" eaLnBrk="1" hangingPunct="1"/>
            <a:r>
              <a:rPr lang="en-US" sz="1800" b="0" dirty="0">
                <a:solidFill>
                  <a:schemeClr val="bg1"/>
                </a:solidFill>
                <a:latin typeface="+mj-lt"/>
                <a:ea typeface="ＭＳ Ｐゴシック" pitchFamily="-110" charset="-128"/>
              </a:rPr>
              <a:t>Detector</a:t>
            </a:r>
          </a:p>
        </p:txBody>
      </p:sp>
      <p:sp>
        <p:nvSpPr>
          <p:cNvPr id="5" name="Text Box 37">
            <a:extLst>
              <a:ext uri="{FF2B5EF4-FFF2-40B4-BE49-F238E27FC236}">
                <a16:creationId xmlns:a16="http://schemas.microsoft.com/office/drawing/2014/main" id="{9F5AC1F3-E89E-1C0B-BEBA-98C107E1F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930" y="4501643"/>
            <a:ext cx="1095172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pitchFamily="-110" charset="-128"/>
              </a:rPr>
              <a:t>Forward </a:t>
            </a:r>
          </a:p>
          <a:p>
            <a:pPr algn="ctr" eaLnBrk="1" hangingPunct="1"/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pitchFamily="-110" charset="-128"/>
              </a:rPr>
              <a:t>Detector</a:t>
            </a:r>
          </a:p>
        </p:txBody>
      </p:sp>
      <p:sp>
        <p:nvSpPr>
          <p:cNvPr id="6" name="Text Box 34">
            <a:extLst>
              <a:ext uri="{FF2B5EF4-FFF2-40B4-BE49-F238E27FC236}">
                <a16:creationId xmlns:a16="http://schemas.microsoft.com/office/drawing/2014/main" id="{64F4251A-DBA3-07BE-8E70-6BFC1B933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8257" y="1054079"/>
            <a:ext cx="5397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6000" b="1">
                <a:solidFill>
                  <a:srgbClr val="333399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33399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 b="0" dirty="0">
                <a:solidFill>
                  <a:srgbClr val="000000"/>
                </a:solidFill>
                <a:ea typeface="ＭＳ Ｐゴシック" pitchFamily="-110" charset="-128"/>
              </a:rPr>
              <a:t>1m</a:t>
            </a:r>
          </a:p>
        </p:txBody>
      </p:sp>
      <p:cxnSp>
        <p:nvCxnSpPr>
          <p:cNvPr id="7" name="Straight Arrow Connector 3">
            <a:extLst>
              <a:ext uri="{FF2B5EF4-FFF2-40B4-BE49-F238E27FC236}">
                <a16:creationId xmlns:a16="http://schemas.microsoft.com/office/drawing/2014/main" id="{034579CC-E74B-9672-C1AE-3CA216AE6AD9}"/>
              </a:ext>
            </a:extLst>
          </p:cNvPr>
          <p:cNvCxnSpPr/>
          <p:nvPr/>
        </p:nvCxnSpPr>
        <p:spPr bwMode="auto">
          <a:xfrm>
            <a:off x="83300" y="3579122"/>
            <a:ext cx="1351721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4">
            <a:extLst>
              <a:ext uri="{FF2B5EF4-FFF2-40B4-BE49-F238E27FC236}">
                <a16:creationId xmlns:a16="http://schemas.microsoft.com/office/drawing/2014/main" id="{EFB3777B-897C-DF1B-0B27-F1ECDEA26A52}"/>
              </a:ext>
            </a:extLst>
          </p:cNvPr>
          <p:cNvSpPr txBox="1"/>
          <p:nvPr/>
        </p:nvSpPr>
        <p:spPr>
          <a:xfrm>
            <a:off x="136308" y="3208524"/>
            <a:ext cx="1152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0" dirty="0">
                <a:latin typeface="+mj-lt"/>
              </a:rPr>
              <a:t>Electron beam</a:t>
            </a:r>
          </a:p>
        </p:txBody>
      </p:sp>
      <p:sp>
        <p:nvSpPr>
          <p:cNvPr id="9" name="Line 33">
            <a:extLst>
              <a:ext uri="{FF2B5EF4-FFF2-40B4-BE49-F238E27FC236}">
                <a16:creationId xmlns:a16="http://schemas.microsoft.com/office/drawing/2014/main" id="{8BC3F1A8-364E-C054-F8EF-F823EEDD1F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01886" y="1418172"/>
            <a:ext cx="395287" cy="0"/>
          </a:xfrm>
          <a:prstGeom prst="line">
            <a:avLst/>
          </a:prstGeom>
          <a:noFill/>
          <a:ln w="28575">
            <a:solidFill>
              <a:schemeClr val="accent4">
                <a:lumMod val="10000"/>
              </a:schemeClr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algn="l">
              <a:defRPr/>
            </a:pPr>
            <a:endParaRPr lang="en-US" sz="1800" b="0">
              <a:solidFill>
                <a:schemeClr val="tx1"/>
              </a:solidFill>
              <a:latin typeface="Arial Narrow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283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599664895_81218d88c6_o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23" y="316206"/>
            <a:ext cx="3388288" cy="261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23664916458_7a16b57979_o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504" y="319488"/>
            <a:ext cx="4370483" cy="2913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20170710_082730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657" y="4959361"/>
            <a:ext cx="2484216" cy="1397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138" y="297044"/>
            <a:ext cx="1955017" cy="2913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Screenshot 2017-09-30 17.37.39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9306" y="3310262"/>
            <a:ext cx="3205469" cy="2130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cvt-install-11-1e.jpe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695" y="3331745"/>
            <a:ext cx="3126186" cy="2344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35359548361_122f553445_o.jpe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736" y="314497"/>
            <a:ext cx="2016603" cy="2913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235" y="3289999"/>
            <a:ext cx="2275099" cy="1628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image1.jpe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92" y="3106982"/>
            <a:ext cx="2905981" cy="2179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5495EDD-6C8A-0972-7AC6-245A1A703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CLAS12 Subsystems During Installation</a:t>
            </a:r>
          </a:p>
        </p:txBody>
      </p:sp>
    </p:spTree>
    <p:extLst>
      <p:ext uri="{BB962C8B-B14F-4D97-AF65-F5344CB8AC3E}">
        <p14:creationId xmlns:p14="http://schemas.microsoft.com/office/powerpoint/2010/main" val="2809243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D63F8E-69A4-A65D-306E-C1D7659F2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CLAS12 N* Physics at NSTAR2024</a:t>
            </a:r>
          </a:p>
        </p:txBody>
      </p:sp>
      <p:sp>
        <p:nvSpPr>
          <p:cNvPr id="3" name="Untertitel 3">
            <a:extLst>
              <a:ext uri="{FF2B5EF4-FFF2-40B4-BE49-F238E27FC236}">
                <a16:creationId xmlns:a16="http://schemas.microsoft.com/office/drawing/2014/main" id="{482B9A7E-F277-6BDE-0919-0C1C25604942}"/>
              </a:ext>
            </a:extLst>
          </p:cNvPr>
          <p:cNvSpPr txBox="1">
            <a:spLocks/>
          </p:cNvSpPr>
          <p:nvPr/>
        </p:nvSpPr>
        <p:spPr bwMode="auto">
          <a:xfrm>
            <a:off x="1930400" y="901485"/>
            <a:ext cx="9680074" cy="388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457200">
              <a:spcBef>
                <a:spcPts val="600"/>
              </a:spcBef>
              <a:spcAft>
                <a:spcPts val="600"/>
              </a:spcAft>
            </a:pPr>
            <a:r>
              <a:rPr lang="en-US" sz="2000" i="1" dirty="0">
                <a:latin typeface="+mj-lt"/>
              </a:rPr>
              <a:t>Complementing the talks of </a:t>
            </a:r>
            <a:endParaRPr lang="de-DE" sz="2000" dirty="0">
              <a:latin typeface="+mj-lt"/>
            </a:endParaRPr>
          </a:p>
          <a:p>
            <a:pPr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Ralf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Gothe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 Probing Bound Three-Quark Excitations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from Low to High Photon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Virtualities</a:t>
            </a: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kern="0" dirty="0"/>
              <a:t>Dan Carman</a:t>
            </a:r>
            <a:r>
              <a:rPr lang="en-US" sz="2000" kern="0" dirty="0"/>
              <a:t>: Strangeness Production at JLAB</a:t>
            </a:r>
          </a:p>
          <a:p>
            <a:pPr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Victor </a:t>
            </a:r>
            <a:r>
              <a:rPr kumimoji="0" lang="en-US" sz="2000" b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Mokeev</a:t>
            </a:r>
            <a:r>
              <a:rPr lang="en-US" sz="2000" kern="0" dirty="0"/>
              <a:t>: N* Structure and the Emergence of Hadron Mass</a:t>
            </a:r>
          </a:p>
          <a:p>
            <a:pPr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Stefan Diehl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 Exploring resonance structure with transition GPDs</a:t>
            </a:r>
          </a:p>
          <a:p>
            <a:pPr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kern="0" dirty="0" err="1"/>
              <a:t>Kyungseon</a:t>
            </a:r>
            <a:r>
              <a:rPr lang="en-US" sz="2000" b="1" kern="0" dirty="0"/>
              <a:t> Joo</a:t>
            </a:r>
            <a:r>
              <a:rPr lang="en-US" sz="2000" kern="0" dirty="0"/>
              <a:t>: Inclusive Electron Scattering Off the Proton in the </a:t>
            </a:r>
            <a:br>
              <a:rPr lang="en-US" sz="2000" kern="0" dirty="0"/>
            </a:br>
            <a:r>
              <a:rPr lang="en-US" sz="2000" kern="0" dirty="0"/>
              <a:t>		Resonance Region with CLAS12 at Jefferson Lab</a:t>
            </a:r>
          </a:p>
          <a:p>
            <a:pPr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kern="0" dirty="0"/>
              <a:t>Asli G. </a:t>
            </a:r>
            <a:r>
              <a:rPr lang="en-US" sz="2000" b="1" kern="0" dirty="0" err="1"/>
              <a:t>Acar</a:t>
            </a:r>
            <a:r>
              <a:rPr lang="en-US" sz="2000" kern="0" dirty="0"/>
              <a:t>: Elucidating Strangeness with CLAS12</a:t>
            </a:r>
          </a:p>
          <a:p>
            <a:pPr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kern="0" dirty="0" err="1"/>
              <a:t>Patrizia</a:t>
            </a:r>
            <a:r>
              <a:rPr lang="en-US" sz="2000" b="1" kern="0" dirty="0"/>
              <a:t> Rossi</a:t>
            </a:r>
            <a:r>
              <a:rPr lang="en-US" sz="2000" kern="0" dirty="0"/>
              <a:t>: Future Plans at </a:t>
            </a:r>
            <a:r>
              <a:rPr lang="en-US" sz="2000" kern="0" dirty="0" err="1"/>
              <a:t>JLab</a:t>
            </a:r>
            <a:endParaRPr lang="en-US" sz="2000" kern="0" dirty="0"/>
          </a:p>
          <a:p>
            <a:pPr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others …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FBD3EB3-B41A-764D-0231-9302EC450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000" y="5778418"/>
            <a:ext cx="7344000" cy="400099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en-US" sz="2000" dirty="0"/>
              <a:t>There is room for some history and general overview in my talk</a:t>
            </a:r>
          </a:p>
        </p:txBody>
      </p:sp>
    </p:spTree>
    <p:extLst>
      <p:ext uri="{BB962C8B-B14F-4D97-AF65-F5344CB8AC3E}">
        <p14:creationId xmlns:p14="http://schemas.microsoft.com/office/powerpoint/2010/main" val="3832756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1D5FF-1B93-55B8-1ECA-150196425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kern="0" dirty="0">
                <a:latin typeface="+mn-lt"/>
              </a:rPr>
              <a:t>CLAS &amp; </a:t>
            </a:r>
            <a:r>
              <a:rPr lang="en-US" sz="2400" kern="0">
                <a:latin typeface="+mn-lt"/>
              </a:rPr>
              <a:t>CLAS12 Nucleon </a:t>
            </a:r>
            <a:r>
              <a:rPr lang="en-US">
                <a:latin typeface="+mn-lt"/>
              </a:rPr>
              <a:t>Resonance</a:t>
            </a:r>
            <a:r>
              <a:rPr lang="en-US" sz="2400" kern="0">
                <a:latin typeface="+mn-lt"/>
              </a:rPr>
              <a:t> </a:t>
            </a:r>
            <a:r>
              <a:rPr lang="en-US" dirty="0">
                <a:latin typeface="+mn-lt"/>
              </a:rPr>
              <a:t>Studies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8E6C9-5871-FBD5-0AF2-2503AF72FB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360" y="2902450"/>
            <a:ext cx="4258581" cy="425858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E09F507-B95E-BD4D-7A73-2C873FA53A2B}"/>
              </a:ext>
            </a:extLst>
          </p:cNvPr>
          <p:cNvSpPr txBox="1"/>
          <p:nvPr/>
        </p:nvSpPr>
        <p:spPr>
          <a:xfrm>
            <a:off x="1295400" y="1240135"/>
            <a:ext cx="960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Not all bumps are resonances, not every resonance generates a bump in all observables</a:t>
            </a:r>
          </a:p>
        </p:txBody>
      </p:sp>
    </p:spTree>
    <p:extLst>
      <p:ext uri="{BB962C8B-B14F-4D97-AF65-F5344CB8AC3E}">
        <p14:creationId xmlns:p14="http://schemas.microsoft.com/office/powerpoint/2010/main" val="4098553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AE00C1-6336-70CA-4A32-F646E6F16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Extractions of Electrocouplings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16AE805D-2636-8639-03F1-DE7C26C28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028487"/>
              </p:ext>
            </p:extLst>
          </p:nvPr>
        </p:nvGraphicFramePr>
        <p:xfrm>
          <a:off x="1524000" y="699454"/>
          <a:ext cx="9144000" cy="3012440"/>
        </p:xfrm>
        <a:graphic>
          <a:graphicData uri="http://schemas.openxmlformats.org/drawingml/2006/table">
            <a:tbl>
              <a:tblPr firstRow="1" bandRow="1">
                <a:solidFill>
                  <a:schemeClr val="accent3"/>
                </a:solidFill>
                <a:effectLst/>
                <a:tableStyleId>{5A111915-BE36-4E01-A7E5-04B1672EAD32}</a:tableStyleId>
              </a:tblPr>
              <a:tblGrid>
                <a:gridCol w="1413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0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0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Reaction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 Channel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N*, </a:t>
                      </a:r>
                      <a:r>
                        <a:rPr lang="el-GR" sz="1800" b="0" dirty="0">
                          <a:solidFill>
                            <a:schemeClr val="tx1"/>
                          </a:solidFill>
                          <a:latin typeface="+mn-lt"/>
                          <a:ea typeface="Symbol" charset="2"/>
                          <a:cs typeface="Symbol" charset="2"/>
                        </a:rPr>
                        <a:t>Δ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*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 States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Q</a:t>
                      </a:r>
                      <a:r>
                        <a:rPr lang="en-US" sz="1800" b="0" i="1" baseline="300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2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 ranges of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 </a:t>
                      </a:r>
                      <a:r>
                        <a:rPr lang="el-GR" sz="1800" b="0" i="1" baseline="0" dirty="0">
                          <a:solidFill>
                            <a:schemeClr val="tx1"/>
                          </a:solidFill>
                          <a:latin typeface="+mn-lt"/>
                          <a:ea typeface="Symbol" charset="2"/>
                          <a:cs typeface="Symbol" charset="2"/>
                        </a:rPr>
                        <a:t>γ</a:t>
                      </a:r>
                      <a:r>
                        <a:rPr lang="en-US" sz="1800" b="0" i="1" baseline="-25000" dirty="0" err="1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v</a:t>
                      </a:r>
                      <a:r>
                        <a:rPr lang="en-US" sz="1800" b="0" i="1" baseline="0" dirty="0" err="1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pN</a:t>
                      </a:r>
                      <a:r>
                        <a:rPr lang="en-US" sz="1800" b="0" i="1" baseline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*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 Electrocouplings (GeV</a:t>
                      </a:r>
                      <a:r>
                        <a:rPr lang="en-US" sz="1800" b="0" baseline="300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2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b="0" dirty="0">
                          <a:solidFill>
                            <a:schemeClr val="tx1"/>
                          </a:solidFill>
                          <a:latin typeface="+mj-lt"/>
                          <a:ea typeface="Symbol" charset="2"/>
                          <a:cs typeface="Arial" panose="020B0604020202020204" pitchFamily="34" charset="0"/>
                        </a:rPr>
                        <a:t>π</a:t>
                      </a:r>
                      <a:r>
                        <a:rPr lang="en-US" sz="1800" b="0" baseline="3000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0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p, </a:t>
                      </a:r>
                      <a:r>
                        <a:rPr lang="el-GR" sz="1800" b="0" dirty="0">
                          <a:solidFill>
                            <a:schemeClr val="tx1"/>
                          </a:solidFill>
                          <a:latin typeface="+mj-lt"/>
                          <a:ea typeface="Symbol" charset="2"/>
                          <a:cs typeface="Arial" panose="020B0604020202020204" pitchFamily="34" charset="0"/>
                        </a:rPr>
                        <a:t>π</a:t>
                      </a:r>
                      <a:r>
                        <a:rPr lang="en-US" sz="1800" b="0" baseline="3000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+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n</a:t>
                      </a:r>
                    </a:p>
                  </a:txBody>
                  <a:tcPr>
                    <a:lnL w="571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latin typeface="+mn-lt"/>
                          <a:ea typeface="Symbol" charset="2"/>
                          <a:cs typeface="Symbol" charset="2"/>
                        </a:rPr>
                        <a:t>Δ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(1232)3/2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+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N(1440)1/2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+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,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 N(1520)3/2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-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, N(1535)1/2</a:t>
                      </a:r>
                      <a:r>
                        <a:rPr lang="en-US" sz="1800" i="0" baseline="300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0.16 </a:t>
                      </a:r>
                      <a:r>
                        <a:rPr lang="mr-IN" sz="180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–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 6.0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0.30 </a:t>
                      </a:r>
                      <a:r>
                        <a:rPr lang="mr-IN" sz="180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–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 4.16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b="0" dirty="0">
                          <a:solidFill>
                            <a:schemeClr val="tx1"/>
                          </a:solidFill>
                          <a:latin typeface="+mj-lt"/>
                          <a:ea typeface="Symbol" charset="2"/>
                          <a:cs typeface="Arial" panose="020B0604020202020204" pitchFamily="34" charset="0"/>
                        </a:rPr>
                        <a:t>π</a:t>
                      </a:r>
                      <a:r>
                        <a:rPr lang="en-US" sz="1800" b="0" baseline="3000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+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n</a:t>
                      </a:r>
                    </a:p>
                  </a:txBody>
                  <a:tcPr>
                    <a:lnL w="571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N(1675)5/2, N(1680)5/2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+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, N(1710)1/2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1.6 </a:t>
                      </a:r>
                      <a:r>
                        <a:rPr lang="mr-IN" sz="180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–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 4.5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ymbol" charset="2"/>
                          <a:cs typeface="Arial" panose="020B0604020202020204" pitchFamily="34" charset="0"/>
                        </a:rPr>
                        <a:t>ƞ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p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N(1535)1/2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0.2 </a:t>
                      </a:r>
                      <a:r>
                        <a:rPr lang="mr-IN" sz="180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–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 2.9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b="0" dirty="0">
                          <a:solidFill>
                            <a:schemeClr val="tx1"/>
                          </a:solidFill>
                          <a:latin typeface="+mj-lt"/>
                          <a:ea typeface="Symbol" charset="2"/>
                          <a:cs typeface="Arial" panose="020B0604020202020204" pitchFamily="34" charset="0"/>
                        </a:rPr>
                        <a:t>π</a:t>
                      </a:r>
                      <a:r>
                        <a:rPr lang="en-US" sz="1800" b="0" baseline="3000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+</a:t>
                      </a:r>
                      <a:r>
                        <a:rPr lang="el-GR" sz="1800" b="0" dirty="0">
                          <a:solidFill>
                            <a:schemeClr val="tx1"/>
                          </a:solidFill>
                          <a:latin typeface="+mj-lt"/>
                          <a:ea typeface="Symbol" charset="2"/>
                          <a:cs typeface="Arial" panose="020B0604020202020204" pitchFamily="34" charset="0"/>
                        </a:rPr>
                        <a:t>π</a:t>
                      </a:r>
                      <a:r>
                        <a:rPr lang="en-US" sz="1800" b="0" baseline="3000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-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p</a:t>
                      </a:r>
                    </a:p>
                  </a:txBody>
                  <a:tcPr>
                    <a:lnL w="571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N(1440)1/2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+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,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 N(1520)3/2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-</a:t>
                      </a:r>
                    </a:p>
                    <a:p>
                      <a:r>
                        <a:rPr lang="el-GR" sz="1800" dirty="0">
                          <a:solidFill>
                            <a:schemeClr val="tx1"/>
                          </a:solidFill>
                          <a:latin typeface="+mn-lt"/>
                          <a:ea typeface="Symbol" charset="2"/>
                          <a:cs typeface="Symbol" charset="2"/>
                        </a:rPr>
                        <a:t>Δ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(1620)1/2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-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, N(1650)1/2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-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, N(1680)5/2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+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, </a:t>
                      </a:r>
                      <a:r>
                        <a:rPr lang="el-GR" sz="1800" dirty="0">
                          <a:solidFill>
                            <a:schemeClr val="tx1"/>
                          </a:solidFill>
                          <a:latin typeface="+mn-lt"/>
                          <a:ea typeface="Symbol" charset="2"/>
                          <a:cs typeface="Symbol" charset="2"/>
                        </a:rPr>
                        <a:t>Δ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(1700)3/2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-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, N(1720)3/2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+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, N’(1720)3/2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+mn-lt"/>
                          <a:ea typeface="Comic Sans MS" charset="0"/>
                          <a:cs typeface="Comic Sans MS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0.25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 </a:t>
                      </a:r>
                      <a:r>
                        <a:rPr lang="mr-IN" sz="1800" baseline="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–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 1.5</a:t>
                      </a:r>
                    </a:p>
                    <a:p>
                      <a:pPr algn="ctr"/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0.5 </a:t>
                      </a:r>
                      <a:r>
                        <a:rPr lang="mr-IN" sz="1800" baseline="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–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j-lt"/>
                          <a:ea typeface="Comic Sans MS" charset="0"/>
                          <a:cs typeface="Comic Sans MS" charset="0"/>
                        </a:rPr>
                        <a:t> 1.5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0F5C7648-8F10-2506-A953-327AAA9C77C6}"/>
              </a:ext>
            </a:extLst>
          </p:cNvPr>
          <p:cNvSpPr txBox="1"/>
          <p:nvPr/>
        </p:nvSpPr>
        <p:spPr>
          <a:xfrm>
            <a:off x="3105190" y="3908412"/>
            <a:ext cx="714625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0" dirty="0">
                <a:ea typeface="Comic Sans MS" charset="0"/>
                <a:cs typeface="Comic Sans MS" charset="0"/>
              </a:rPr>
              <a:t>Analysis codes employed for extractions:</a:t>
            </a:r>
          </a:p>
          <a:p>
            <a:pPr marL="630237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b="0" dirty="0">
                <a:ea typeface="Comic Sans MS" charset="0"/>
                <a:cs typeface="Comic Sans MS" charset="0"/>
              </a:rPr>
              <a:t>Unitary Isobar Model (UIM)</a:t>
            </a:r>
          </a:p>
          <a:p>
            <a:pPr marL="630237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b="0" dirty="0">
                <a:ea typeface="Comic Sans MS" charset="0"/>
                <a:cs typeface="Comic Sans MS" charset="0"/>
              </a:rPr>
              <a:t>Fixed-t dispersion relations (DR)</a:t>
            </a:r>
          </a:p>
          <a:p>
            <a:pPr marL="630237" indent="-28575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b="0" dirty="0">
                <a:ea typeface="Comic Sans MS" charset="0"/>
                <a:cs typeface="Comic Sans MS" charset="0"/>
              </a:rPr>
              <a:t>Data-driven reaction model for </a:t>
            </a:r>
            <a:r>
              <a:rPr lang="el-GR" b="0" dirty="0">
                <a:ea typeface="Symbol" charset="2"/>
                <a:cs typeface="Symbol" charset="2"/>
              </a:rPr>
              <a:t>π</a:t>
            </a:r>
            <a:r>
              <a:rPr lang="en-US" b="0" baseline="30000" dirty="0">
                <a:ea typeface="Comic Sans MS" charset="0"/>
                <a:cs typeface="Comic Sans MS" charset="0"/>
              </a:rPr>
              <a:t>+</a:t>
            </a:r>
            <a:r>
              <a:rPr lang="el-GR" b="0" dirty="0">
                <a:ea typeface="Symbol" charset="2"/>
                <a:cs typeface="Symbol" charset="2"/>
              </a:rPr>
              <a:t>π</a:t>
            </a:r>
            <a:r>
              <a:rPr lang="en-US" b="0" baseline="30000" dirty="0">
                <a:ea typeface="Comic Sans MS" charset="0"/>
                <a:cs typeface="Comic Sans MS" charset="0"/>
              </a:rPr>
              <a:t>-</a:t>
            </a:r>
            <a:r>
              <a:rPr lang="en-US" b="0" dirty="0">
                <a:ea typeface="Comic Sans MS" charset="0"/>
                <a:cs typeface="Comic Sans MS" charset="0"/>
              </a:rPr>
              <a:t>N (JM09, JM16, JM19)</a:t>
            </a:r>
            <a:r>
              <a:rPr lang="en-US" sz="1400" b="0" dirty="0">
                <a:solidFill>
                  <a:srgbClr val="0000CC"/>
                </a:solidFill>
                <a:ea typeface="Comic Sans MS" charset="0"/>
                <a:cs typeface="Comic Sans MS" charset="0"/>
              </a:rPr>
              <a:t>	[I.G. </a:t>
            </a:r>
            <a:r>
              <a:rPr lang="en-US" sz="1400" b="0" dirty="0" err="1">
                <a:solidFill>
                  <a:srgbClr val="0000CC"/>
                </a:solidFill>
                <a:ea typeface="Comic Sans MS" charset="0"/>
                <a:cs typeface="Comic Sans MS" charset="0"/>
              </a:rPr>
              <a:t>Aznauryan</a:t>
            </a:r>
            <a:r>
              <a:rPr lang="en-US" sz="1400" b="0" dirty="0">
                <a:solidFill>
                  <a:srgbClr val="0000CC"/>
                </a:solidFill>
                <a:ea typeface="Comic Sans MS" charset="0"/>
                <a:cs typeface="Comic Sans MS" charset="0"/>
              </a:rPr>
              <a:t> et al., Int. J. Mod. Phys. E 22, 1330015 (2013)]</a:t>
            </a:r>
          </a:p>
          <a:p>
            <a:pPr>
              <a:spcBef>
                <a:spcPts val="0"/>
              </a:spcBef>
              <a:buClr>
                <a:srgbClr val="C00000"/>
              </a:buClr>
            </a:pPr>
            <a:r>
              <a:rPr lang="en-US" sz="1400" b="0" dirty="0">
                <a:solidFill>
                  <a:srgbClr val="0000CC"/>
                </a:solidFill>
                <a:ea typeface="Comic Sans MS" charset="0"/>
                <a:cs typeface="Comic Sans MS" charset="0"/>
              </a:rPr>
              <a:t>	[V. </a:t>
            </a:r>
            <a:r>
              <a:rPr lang="en-US" sz="1400" b="0" dirty="0" err="1">
                <a:solidFill>
                  <a:srgbClr val="0000CC"/>
                </a:solidFill>
                <a:ea typeface="Comic Sans MS" charset="0"/>
                <a:cs typeface="Comic Sans MS" charset="0"/>
              </a:rPr>
              <a:t>Mokeev</a:t>
            </a:r>
            <a:r>
              <a:rPr lang="en-US" sz="1400" b="0" dirty="0">
                <a:solidFill>
                  <a:srgbClr val="0000CC"/>
                </a:solidFill>
                <a:ea typeface="Comic Sans MS" charset="0"/>
                <a:cs typeface="Comic Sans MS" charset="0"/>
              </a:rPr>
              <a:t>, Few-Body S</a:t>
            </a:r>
            <a:r>
              <a:rPr lang="en-US" sz="1400" dirty="0">
                <a:solidFill>
                  <a:srgbClr val="0000CC"/>
                </a:solidFill>
                <a:ea typeface="Comic Sans MS" charset="0"/>
                <a:cs typeface="Comic Sans MS" charset="0"/>
              </a:rPr>
              <a:t>yst.</a:t>
            </a:r>
            <a:r>
              <a:rPr lang="en-US" sz="1400" b="0" dirty="0">
                <a:solidFill>
                  <a:srgbClr val="0000CC"/>
                </a:solidFill>
                <a:ea typeface="Comic Sans MS" charset="0"/>
                <a:cs typeface="Comic Sans MS" charset="0"/>
              </a:rPr>
              <a:t> 57, 909 (2016)</a:t>
            </a:r>
            <a:r>
              <a:rPr lang="en-US" sz="1400" dirty="0">
                <a:solidFill>
                  <a:srgbClr val="0000CC"/>
                </a:solidFill>
                <a:ea typeface="Comic Sans MS" charset="0"/>
                <a:cs typeface="Comic Sans MS" charset="0"/>
              </a:rPr>
              <a:t>]</a:t>
            </a:r>
            <a:br>
              <a:rPr lang="en-US" sz="1400" dirty="0">
                <a:solidFill>
                  <a:srgbClr val="0000CC"/>
                </a:solidFill>
                <a:ea typeface="Comic Sans MS" charset="0"/>
                <a:cs typeface="Comic Sans MS" charset="0"/>
              </a:rPr>
            </a:br>
            <a:r>
              <a:rPr lang="en-US" sz="1400" dirty="0">
                <a:solidFill>
                  <a:srgbClr val="0000CC"/>
                </a:solidFill>
                <a:ea typeface="Comic Sans MS" charset="0"/>
                <a:cs typeface="Comic Sans MS" charset="0"/>
              </a:rPr>
              <a:t>	[V. </a:t>
            </a:r>
            <a:r>
              <a:rPr lang="en-US" sz="1400" b="0" dirty="0" err="1">
                <a:solidFill>
                  <a:srgbClr val="0000CC"/>
                </a:solidFill>
                <a:ea typeface="Comic Sans MS" charset="0"/>
                <a:cs typeface="Comic Sans MS" charset="0"/>
              </a:rPr>
              <a:t>Mokeev</a:t>
            </a:r>
            <a:r>
              <a:rPr lang="en-US" sz="1400" b="0" dirty="0">
                <a:solidFill>
                  <a:srgbClr val="0000CC"/>
                </a:solidFill>
                <a:ea typeface="Comic Sans MS" charset="0"/>
                <a:cs typeface="Comic Sans MS" charset="0"/>
              </a:rPr>
              <a:t> and </a:t>
            </a:r>
            <a:r>
              <a:rPr lang="en-US" sz="1400" dirty="0">
                <a:solidFill>
                  <a:srgbClr val="0000CC"/>
                </a:solidFill>
                <a:ea typeface="Comic Sans MS" charset="0"/>
                <a:cs typeface="Comic Sans MS" charset="0"/>
              </a:rPr>
              <a:t>D. </a:t>
            </a:r>
            <a:r>
              <a:rPr lang="en-US" sz="1400" b="0" dirty="0">
                <a:solidFill>
                  <a:srgbClr val="0000CC"/>
                </a:solidFill>
                <a:ea typeface="Comic Sans MS" charset="0"/>
                <a:cs typeface="Comic Sans MS" charset="0"/>
              </a:rPr>
              <a:t>Carman, Few-Body Syst. 63, 59 (2022)]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865AE7-E89E-8680-12E1-E84A973F1DC1}"/>
              </a:ext>
            </a:extLst>
          </p:cNvPr>
          <p:cNvSpPr txBox="1"/>
          <p:nvPr/>
        </p:nvSpPr>
        <p:spPr>
          <a:xfrm>
            <a:off x="7493708" y="4386484"/>
            <a:ext cx="176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>
                <a:latin typeface="+mj-lt"/>
                <a:ea typeface="Comic Sans MS" charset="0"/>
                <a:cs typeface="Comic Sans MS" charset="0"/>
              </a:rPr>
              <a:t>for</a:t>
            </a:r>
            <a:r>
              <a:rPr lang="en-US" sz="1800" b="0" dirty="0">
                <a:latin typeface="+mj-lt"/>
                <a:ea typeface="Symbol" charset="2"/>
                <a:cs typeface="Symbol" charset="2"/>
              </a:rPr>
              <a:t> </a:t>
            </a:r>
            <a:r>
              <a:rPr lang="el-GR" sz="1800" b="0" dirty="0">
                <a:latin typeface="+mj-lt"/>
                <a:ea typeface="Symbol" charset="2"/>
                <a:cs typeface="Symbol" charset="2"/>
              </a:rPr>
              <a:t>π</a:t>
            </a:r>
            <a:r>
              <a:rPr lang="en-US" sz="1800" b="0" dirty="0">
                <a:latin typeface="+mj-lt"/>
                <a:ea typeface="Comic Sans MS" charset="0"/>
                <a:cs typeface="Comic Sans MS" charset="0"/>
              </a:rPr>
              <a:t>N and </a:t>
            </a:r>
            <a:r>
              <a:rPr lang="de-DE" sz="1800" b="0" dirty="0">
                <a:latin typeface="+mj-lt"/>
                <a:ea typeface="Symbol" charset="2"/>
                <a:cs typeface="Symbol" charset="2"/>
              </a:rPr>
              <a:t>ƞ</a:t>
            </a:r>
            <a:r>
              <a:rPr lang="en-US" sz="1800" b="0" dirty="0">
                <a:latin typeface="+mj-lt"/>
                <a:ea typeface="Comic Sans MS" charset="0"/>
                <a:cs typeface="Comic Sans MS" charset="0"/>
              </a:rPr>
              <a:t>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FC34FA-636F-3A08-6940-8A766BFFC754}"/>
              </a:ext>
            </a:extLst>
          </p:cNvPr>
          <p:cNvSpPr txBox="1"/>
          <p:nvPr/>
        </p:nvSpPr>
        <p:spPr>
          <a:xfrm>
            <a:off x="7221954" y="4165050"/>
            <a:ext cx="115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0" dirty="0">
                <a:latin typeface="+mn-lt"/>
              </a:rPr>
              <a:t>}</a:t>
            </a:r>
          </a:p>
        </p:txBody>
      </p:sp>
      <p:grpSp>
        <p:nvGrpSpPr>
          <p:cNvPr id="2" name="Group 38">
            <a:extLst>
              <a:ext uri="{FF2B5EF4-FFF2-40B4-BE49-F238E27FC236}">
                <a16:creationId xmlns:a16="http://schemas.microsoft.com/office/drawing/2014/main" id="{D29EA7D2-7F19-915D-69E1-8256BF2AE99F}"/>
              </a:ext>
            </a:extLst>
          </p:cNvPr>
          <p:cNvGrpSpPr>
            <a:grpSpLocks/>
          </p:cNvGrpSpPr>
          <p:nvPr/>
        </p:nvGrpSpPr>
        <p:grpSpPr bwMode="auto">
          <a:xfrm>
            <a:off x="571606" y="4276260"/>
            <a:ext cx="645283" cy="615013"/>
            <a:chOff x="1251" y="695"/>
            <a:chExt cx="573" cy="641"/>
          </a:xfrm>
        </p:grpSpPr>
        <p:sp>
          <p:nvSpPr>
            <p:cNvPr id="3" name="Line 39">
              <a:extLst>
                <a:ext uri="{FF2B5EF4-FFF2-40B4-BE49-F238E27FC236}">
                  <a16:creationId xmlns:a16="http://schemas.microsoft.com/office/drawing/2014/main" id="{ECF0D9E1-F937-3572-971D-2E3F4F4E08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16" y="695"/>
              <a:ext cx="108" cy="37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3" name="Group 40">
              <a:extLst>
                <a:ext uri="{FF2B5EF4-FFF2-40B4-BE49-F238E27FC236}">
                  <a16:creationId xmlns:a16="http://schemas.microsoft.com/office/drawing/2014/main" id="{0F43065B-E95C-5ABD-B2C3-7E7156151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1" y="1078"/>
              <a:ext cx="465" cy="258"/>
              <a:chOff x="1251" y="1078"/>
              <a:chExt cx="465" cy="258"/>
            </a:xfrm>
          </p:grpSpPr>
          <p:sp>
            <p:nvSpPr>
              <p:cNvPr id="34" name="Line 41">
                <a:extLst>
                  <a:ext uri="{FF2B5EF4-FFF2-40B4-BE49-F238E27FC236}">
                    <a16:creationId xmlns:a16="http://schemas.microsoft.com/office/drawing/2014/main" id="{19F68F27-BC72-4BD7-DD67-3AD8F555CC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51" y="1197"/>
                <a:ext cx="254" cy="13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Line 42">
                <a:extLst>
                  <a:ext uri="{FF2B5EF4-FFF2-40B4-BE49-F238E27FC236}">
                    <a16:creationId xmlns:a16="http://schemas.microsoft.com/office/drawing/2014/main" id="{22FCC6C3-9754-0136-3D99-99F5B6C71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86" y="1078"/>
                <a:ext cx="230" cy="13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36" name="Freeform 43">
            <a:extLst>
              <a:ext uri="{FF2B5EF4-FFF2-40B4-BE49-F238E27FC236}">
                <a16:creationId xmlns:a16="http://schemas.microsoft.com/office/drawing/2014/main" id="{FA4AB44F-FD71-5C0E-BD26-16AB92850F58}"/>
              </a:ext>
            </a:extLst>
          </p:cNvPr>
          <p:cNvSpPr>
            <a:spLocks/>
          </p:cNvSpPr>
          <p:nvPr/>
        </p:nvSpPr>
        <p:spPr bwMode="auto">
          <a:xfrm rot="1980000" flipV="1">
            <a:off x="1036635" y="4794831"/>
            <a:ext cx="629596" cy="38588"/>
          </a:xfrm>
          <a:custGeom>
            <a:avLst/>
            <a:gdLst>
              <a:gd name="T0" fmla="*/ 0 w 576"/>
              <a:gd name="T1" fmla="*/ 12 h 48"/>
              <a:gd name="T2" fmla="*/ 21 w 576"/>
              <a:gd name="T3" fmla="*/ 0 h 48"/>
              <a:gd name="T4" fmla="*/ 44 w 576"/>
              <a:gd name="T5" fmla="*/ 12 h 48"/>
              <a:gd name="T6" fmla="*/ 66 w 576"/>
              <a:gd name="T7" fmla="*/ 0 h 48"/>
              <a:gd name="T8" fmla="*/ 88 w 576"/>
              <a:gd name="T9" fmla="*/ 12 h 48"/>
              <a:gd name="T10" fmla="*/ 109 w 576"/>
              <a:gd name="T11" fmla="*/ 0 h 48"/>
              <a:gd name="T12" fmla="*/ 131 w 576"/>
              <a:gd name="T13" fmla="*/ 12 h 48"/>
              <a:gd name="T14" fmla="*/ 153 w 576"/>
              <a:gd name="T15" fmla="*/ 0 h 48"/>
              <a:gd name="T16" fmla="*/ 175 w 576"/>
              <a:gd name="T17" fmla="*/ 12 h 48"/>
              <a:gd name="T18" fmla="*/ 197 w 576"/>
              <a:gd name="T19" fmla="*/ 0 h 48"/>
              <a:gd name="T20" fmla="*/ 218 w 576"/>
              <a:gd name="T21" fmla="*/ 12 h 48"/>
              <a:gd name="T22" fmla="*/ 240 w 576"/>
              <a:gd name="T23" fmla="*/ 0 h 48"/>
              <a:gd name="T24" fmla="*/ 262 w 576"/>
              <a:gd name="T25" fmla="*/ 12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76"/>
              <a:gd name="T40" fmla="*/ 0 h 48"/>
              <a:gd name="T41" fmla="*/ 576 w 576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76" h="48">
                <a:moveTo>
                  <a:pt x="0" y="48"/>
                </a:moveTo>
                <a:cubicBezTo>
                  <a:pt x="16" y="24"/>
                  <a:pt x="32" y="0"/>
                  <a:pt x="48" y="0"/>
                </a:cubicBezTo>
                <a:cubicBezTo>
                  <a:pt x="64" y="0"/>
                  <a:pt x="80" y="48"/>
                  <a:pt x="96" y="48"/>
                </a:cubicBezTo>
                <a:cubicBezTo>
                  <a:pt x="112" y="48"/>
                  <a:pt x="128" y="0"/>
                  <a:pt x="144" y="0"/>
                </a:cubicBezTo>
                <a:cubicBezTo>
                  <a:pt x="160" y="0"/>
                  <a:pt x="176" y="48"/>
                  <a:pt x="192" y="48"/>
                </a:cubicBezTo>
                <a:cubicBezTo>
                  <a:pt x="208" y="48"/>
                  <a:pt x="224" y="0"/>
                  <a:pt x="240" y="0"/>
                </a:cubicBezTo>
                <a:cubicBezTo>
                  <a:pt x="256" y="0"/>
                  <a:pt x="272" y="48"/>
                  <a:pt x="288" y="48"/>
                </a:cubicBezTo>
                <a:cubicBezTo>
                  <a:pt x="304" y="48"/>
                  <a:pt x="320" y="0"/>
                  <a:pt x="336" y="0"/>
                </a:cubicBezTo>
                <a:cubicBezTo>
                  <a:pt x="352" y="0"/>
                  <a:pt x="368" y="48"/>
                  <a:pt x="384" y="48"/>
                </a:cubicBezTo>
                <a:cubicBezTo>
                  <a:pt x="400" y="48"/>
                  <a:pt x="416" y="0"/>
                  <a:pt x="432" y="0"/>
                </a:cubicBezTo>
                <a:cubicBezTo>
                  <a:pt x="448" y="0"/>
                  <a:pt x="464" y="48"/>
                  <a:pt x="480" y="48"/>
                </a:cubicBezTo>
                <a:cubicBezTo>
                  <a:pt x="496" y="48"/>
                  <a:pt x="512" y="0"/>
                  <a:pt x="528" y="0"/>
                </a:cubicBezTo>
                <a:cubicBezTo>
                  <a:pt x="544" y="0"/>
                  <a:pt x="568" y="40"/>
                  <a:pt x="576" y="48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Oval 44">
            <a:extLst>
              <a:ext uri="{FF2B5EF4-FFF2-40B4-BE49-F238E27FC236}">
                <a16:creationId xmlns:a16="http://schemas.microsoft.com/office/drawing/2014/main" id="{50242BD5-37B3-37CC-45FE-D53F62EAE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189" y="4887255"/>
            <a:ext cx="162687" cy="13801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AutoShape 45">
            <a:extLst>
              <a:ext uri="{FF2B5EF4-FFF2-40B4-BE49-F238E27FC236}">
                <a16:creationId xmlns:a16="http://schemas.microsoft.com/office/drawing/2014/main" id="{886BEEF9-6322-D602-483F-6552E7BB512A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1473432" y="4990427"/>
            <a:ext cx="88863" cy="389911"/>
          </a:xfrm>
          <a:prstGeom prst="upArrow">
            <a:avLst>
              <a:gd name="adj1" fmla="val 50000"/>
              <a:gd name="adj2" fmla="val 111923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Line 46">
            <a:extLst>
              <a:ext uri="{FF2B5EF4-FFF2-40B4-BE49-F238E27FC236}">
                <a16:creationId xmlns:a16="http://schemas.microsoft.com/office/drawing/2014/main" id="{D95C79DD-8AE4-DFD4-3956-D074B0EE9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0490" y="4920751"/>
            <a:ext cx="697231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0" name="Line 47">
            <a:extLst>
              <a:ext uri="{FF2B5EF4-FFF2-40B4-BE49-F238E27FC236}">
                <a16:creationId xmlns:a16="http://schemas.microsoft.com/office/drawing/2014/main" id="{864C3E76-ABA5-06FB-2F60-9D08DF195C8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4592" y="4962288"/>
            <a:ext cx="698599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" name="Line 48">
            <a:extLst>
              <a:ext uri="{FF2B5EF4-FFF2-40B4-BE49-F238E27FC236}">
                <a16:creationId xmlns:a16="http://schemas.microsoft.com/office/drawing/2014/main" id="{7CAAE52D-2A0C-C5FC-C166-EC0C50FAFF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2718" y="5002485"/>
            <a:ext cx="698599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" name="Oval 49">
            <a:extLst>
              <a:ext uri="{FF2B5EF4-FFF2-40B4-BE49-F238E27FC236}">
                <a16:creationId xmlns:a16="http://schemas.microsoft.com/office/drawing/2014/main" id="{DEFA5C24-173E-EFB8-0040-301FD3E06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2177" y="4897974"/>
            <a:ext cx="161320" cy="138010"/>
          </a:xfrm>
          <a:prstGeom prst="ellipse">
            <a:avLst/>
          </a:prstGeom>
          <a:solidFill>
            <a:srgbClr val="33996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" name="Line 50">
            <a:extLst>
              <a:ext uri="{FF2B5EF4-FFF2-40B4-BE49-F238E27FC236}">
                <a16:creationId xmlns:a16="http://schemas.microsoft.com/office/drawing/2014/main" id="{43B500D3-A32D-D2CC-68AC-2F1AD6D98A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32053" y="4445196"/>
            <a:ext cx="219043" cy="454118"/>
          </a:xfrm>
          <a:prstGeom prst="line">
            <a:avLst/>
          </a:prstGeom>
          <a:noFill/>
          <a:ln w="31750">
            <a:solidFill>
              <a:srgbClr val="339966"/>
            </a:solidFill>
            <a:prstDash val="sysDot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4" name="AutoShape 51">
            <a:extLst>
              <a:ext uri="{FF2B5EF4-FFF2-40B4-BE49-F238E27FC236}">
                <a16:creationId xmlns:a16="http://schemas.microsoft.com/office/drawing/2014/main" id="{137A412B-D280-0228-1E28-10BF8A8F3D08}"/>
              </a:ext>
            </a:extLst>
          </p:cNvPr>
          <p:cNvSpPr>
            <a:spLocks noChangeArrowheads="1"/>
          </p:cNvSpPr>
          <p:nvPr/>
        </p:nvSpPr>
        <p:spPr bwMode="auto">
          <a:xfrm rot="9000000">
            <a:off x="2596307" y="5006506"/>
            <a:ext cx="79293" cy="388570"/>
          </a:xfrm>
          <a:prstGeom prst="upArrow">
            <a:avLst>
              <a:gd name="adj1" fmla="val 50000"/>
              <a:gd name="adj2" fmla="val 1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Text Box 52">
            <a:extLst>
              <a:ext uri="{FF2B5EF4-FFF2-40B4-BE49-F238E27FC236}">
                <a16:creationId xmlns:a16="http://schemas.microsoft.com/office/drawing/2014/main" id="{195ECBDC-BFF4-4BCE-F3AA-53861B06E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01" y="4495011"/>
            <a:ext cx="3062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6" name="Text Box 53">
            <a:extLst>
              <a:ext uri="{FF2B5EF4-FFF2-40B4-BE49-F238E27FC236}">
                <a16:creationId xmlns:a16="http://schemas.microsoft.com/office/drawing/2014/main" id="{A33C0DD0-BB8B-ECE5-7C14-1C84C8560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95" y="4214566"/>
            <a:ext cx="3643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dirty="0">
                <a:solidFill>
                  <a:srgbClr val="FF0000"/>
                </a:solidFill>
              </a:rPr>
              <a:t>e’</a:t>
            </a:r>
          </a:p>
        </p:txBody>
      </p:sp>
      <p:sp>
        <p:nvSpPr>
          <p:cNvPr id="47" name="Text Box 54">
            <a:extLst>
              <a:ext uri="{FF2B5EF4-FFF2-40B4-BE49-F238E27FC236}">
                <a16:creationId xmlns:a16="http://schemas.microsoft.com/office/drawing/2014/main" id="{6AFFFC2B-C623-2647-8407-0F8B3AD65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418" y="4367375"/>
            <a:ext cx="4210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l-GR" sz="2000" b="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γ</a:t>
            </a:r>
            <a:r>
              <a:rPr lang="en-US" sz="2000" b="0" baseline="-250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v</a:t>
            </a:r>
            <a:r>
              <a:rPr lang="en-US" sz="24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 </a:t>
            </a:r>
            <a:endParaRPr lang="el-GR" sz="2400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48" name="Text Box 55">
            <a:extLst>
              <a:ext uri="{FF2B5EF4-FFF2-40B4-BE49-F238E27FC236}">
                <a16:creationId xmlns:a16="http://schemas.microsoft.com/office/drawing/2014/main" id="{729FCD11-2006-652F-E0CA-AA8240F54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338" y="5192751"/>
            <a:ext cx="355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0" dirty="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49" name="Text Box 56">
            <a:extLst>
              <a:ext uri="{FF2B5EF4-FFF2-40B4-BE49-F238E27FC236}">
                <a16:creationId xmlns:a16="http://schemas.microsoft.com/office/drawing/2014/main" id="{1C966571-8D01-456D-A7AA-33F8C7D17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586" y="5193488"/>
            <a:ext cx="273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50" name="Text Box 57">
            <a:extLst>
              <a:ext uri="{FF2B5EF4-FFF2-40B4-BE49-F238E27FC236}">
                <a16:creationId xmlns:a16="http://schemas.microsoft.com/office/drawing/2014/main" id="{EAC08707-1629-CA6F-8D41-71852DD04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377" y="4628776"/>
            <a:ext cx="8461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dirty="0">
                <a:solidFill>
                  <a:srgbClr val="000000"/>
                </a:solidFill>
              </a:rPr>
              <a:t>N*,</a:t>
            </a:r>
            <a:r>
              <a:rPr lang="en-US" sz="1600" dirty="0">
                <a:solidFill>
                  <a:srgbClr val="000000"/>
                </a:solidFill>
              </a:rPr>
              <a:t>△*</a:t>
            </a:r>
          </a:p>
        </p:txBody>
      </p:sp>
      <p:sp>
        <p:nvSpPr>
          <p:cNvPr id="51" name="Line 58">
            <a:extLst>
              <a:ext uri="{FF2B5EF4-FFF2-40B4-BE49-F238E27FC236}">
                <a16:creationId xmlns:a16="http://schemas.microsoft.com/office/drawing/2014/main" id="{A5944C14-52AD-79C6-B38B-16DA5379BC7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499" y="4590919"/>
            <a:ext cx="150384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arrow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" name="Text Box 61">
            <a:extLst>
              <a:ext uri="{FF2B5EF4-FFF2-40B4-BE49-F238E27FC236}">
                <a16:creationId xmlns:a16="http://schemas.microsoft.com/office/drawing/2014/main" id="{9824CF14-09F0-F7DC-D501-3F697990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542" y="4303059"/>
            <a:ext cx="3117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0" dirty="0">
                <a:ea typeface="Times New Roman" charset="0"/>
                <a:cs typeface="MS Reference Sans Serif"/>
              </a:rPr>
              <a:t>M</a:t>
            </a:r>
            <a:endParaRPr lang="el-GR" sz="1600" b="0" dirty="0">
              <a:ea typeface="Times New Roman" charset="0"/>
              <a:cs typeface="MS Reference Sans Serif"/>
            </a:endParaRPr>
          </a:p>
        </p:txBody>
      </p:sp>
      <p:sp>
        <p:nvSpPr>
          <p:cNvPr id="53" name="TextBox 33">
            <a:extLst>
              <a:ext uri="{FF2B5EF4-FFF2-40B4-BE49-F238E27FC236}">
                <a16:creationId xmlns:a16="http://schemas.microsoft.com/office/drawing/2014/main" id="{C526D0B1-847A-813B-984A-ACE5439E874F}"/>
              </a:ext>
            </a:extLst>
          </p:cNvPr>
          <p:cNvSpPr txBox="1"/>
          <p:nvPr/>
        </p:nvSpPr>
        <p:spPr>
          <a:xfrm>
            <a:off x="944914" y="4765302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1" dirty="0">
                <a:cs typeface="MS Reference Sans Serif"/>
              </a:rPr>
              <a:t>Q</a:t>
            </a:r>
            <a:r>
              <a:rPr lang="en-US" sz="1800" b="0" i="1" baseline="30000" dirty="0">
                <a:cs typeface="MS Reference Sans Serif"/>
              </a:rPr>
              <a:t>2</a:t>
            </a:r>
          </a:p>
        </p:txBody>
      </p:sp>
      <p:sp>
        <p:nvSpPr>
          <p:cNvPr id="54" name="Text Box 59">
            <a:extLst>
              <a:ext uri="{FF2B5EF4-FFF2-40B4-BE49-F238E27FC236}">
                <a16:creationId xmlns:a16="http://schemas.microsoft.com/office/drawing/2014/main" id="{270ACD82-667D-7BAC-DD9C-067113D20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8779" y="3773842"/>
            <a:ext cx="2483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0" dirty="0">
                <a:solidFill>
                  <a:srgbClr val="0000CC"/>
                </a:solidFill>
                <a:cs typeface="Comic Sans MS"/>
              </a:rPr>
              <a:t>Helicity amplitudes:</a:t>
            </a:r>
          </a:p>
        </p:txBody>
      </p:sp>
      <p:sp>
        <p:nvSpPr>
          <p:cNvPr id="55" name="TextBox 69">
            <a:extLst>
              <a:ext uri="{FF2B5EF4-FFF2-40B4-BE49-F238E27FC236}">
                <a16:creationId xmlns:a16="http://schemas.microsoft.com/office/drawing/2014/main" id="{61CBE978-5FE9-E171-C511-13BC4299F19A}"/>
              </a:ext>
            </a:extLst>
          </p:cNvPr>
          <p:cNvSpPr txBox="1"/>
          <p:nvPr/>
        </p:nvSpPr>
        <p:spPr>
          <a:xfrm>
            <a:off x="9780416" y="4096720"/>
            <a:ext cx="2397439" cy="723263"/>
          </a:xfrm>
          <a:prstGeom prst="rect">
            <a:avLst/>
          </a:prstGeom>
          <a:noFill/>
        </p:spPr>
        <p:txBody>
          <a:bodyPr wrap="square" lIns="91429" tIns="45714" rIns="91429" bIns="45714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US" b="0" i="1" dirty="0">
                <a:cs typeface="Comic Sans MS"/>
              </a:rPr>
              <a:t>A</a:t>
            </a:r>
            <a:r>
              <a:rPr lang="en-US" b="0" i="1" baseline="-25000" dirty="0">
                <a:cs typeface="Comic Sans MS"/>
              </a:rPr>
              <a:t>1/2</a:t>
            </a:r>
            <a:r>
              <a:rPr lang="en-US" b="0" i="1" dirty="0">
                <a:cs typeface="Comic Sans MS"/>
              </a:rPr>
              <a:t> , A</a:t>
            </a:r>
            <a:r>
              <a:rPr lang="en-US" b="0" i="1" baseline="-25000" dirty="0">
                <a:cs typeface="Comic Sans MS"/>
              </a:rPr>
              <a:t>3/2 </a:t>
            </a:r>
            <a:r>
              <a:rPr lang="en-US" b="0" i="1" dirty="0">
                <a:cs typeface="Comic Sans MS"/>
              </a:rPr>
              <a:t>: transverse</a:t>
            </a:r>
          </a:p>
          <a:p>
            <a:pPr>
              <a:spcAft>
                <a:spcPts val="600"/>
              </a:spcAft>
            </a:pPr>
            <a:r>
              <a:rPr lang="en-US" b="0" i="1" dirty="0">
                <a:cs typeface="Comic Sans MS"/>
              </a:rPr>
              <a:t>S</a:t>
            </a:r>
            <a:r>
              <a:rPr lang="en-US" b="0" i="1" baseline="-25000" dirty="0">
                <a:cs typeface="Comic Sans MS"/>
              </a:rPr>
              <a:t>1/2</a:t>
            </a:r>
            <a:r>
              <a:rPr lang="en-US" b="0" i="1" dirty="0">
                <a:cs typeface="Comic Sans MS"/>
              </a:rPr>
              <a:t>: longitudinal</a:t>
            </a:r>
          </a:p>
        </p:txBody>
      </p:sp>
      <p:pic>
        <p:nvPicPr>
          <p:cNvPr id="56" name="Picture 71" descr="hel-arrows.png">
            <a:extLst>
              <a:ext uri="{FF2B5EF4-FFF2-40B4-BE49-F238E27FC236}">
                <a16:creationId xmlns:a16="http://schemas.microsoft.com/office/drawing/2014/main" id="{7BBF779D-8716-CF29-59FB-8FF127C58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942" y="4879987"/>
            <a:ext cx="1716741" cy="104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87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4606F5-D8A4-EF59-608E-7651610F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736" y="80863"/>
            <a:ext cx="8160529" cy="470866"/>
          </a:xfrm>
        </p:spPr>
        <p:txBody>
          <a:bodyPr/>
          <a:lstStyle/>
          <a:p>
            <a:r>
              <a:rPr lang="en-US" dirty="0"/>
              <a:t>Amplitude Extraction using </a:t>
            </a:r>
            <a:r>
              <a:rPr lang="en-US" dirty="0" err="1"/>
              <a:t>Breit</a:t>
            </a:r>
            <a:r>
              <a:rPr lang="en-US" dirty="0"/>
              <a:t>-Wigner Parametrization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764E5-31F3-A63A-EC98-4C93AAE94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774" y="1334429"/>
            <a:ext cx="7135495" cy="777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58381F-C8C6-B2CB-EB35-D86A6AD2E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019" y="2785553"/>
            <a:ext cx="6844030" cy="582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07F992-AF61-4C51-6891-0558DF1CF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026" y="4225428"/>
            <a:ext cx="5483860" cy="669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D24DB-372E-A93D-6FAF-6841ABD16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022" y="5109025"/>
            <a:ext cx="7211060" cy="6692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25E3E6-F25E-0302-3ADD-CDAB2E7EC0E4}"/>
              </a:ext>
            </a:extLst>
          </p:cNvPr>
          <p:cNvSpPr txBox="1"/>
          <p:nvPr/>
        </p:nvSpPr>
        <p:spPr>
          <a:xfrm>
            <a:off x="1750612" y="717017"/>
            <a:ext cx="9457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US" sz="2000" b="0" dirty="0"/>
              <a:t>Cross sections of resonance </a:t>
            </a:r>
            <a:r>
              <a:rPr lang="en-US" sz="2000" b="0" i="1" dirty="0"/>
              <a:t>r</a:t>
            </a:r>
            <a:r>
              <a:rPr lang="en-US" sz="2000" b="0" dirty="0"/>
              <a:t> of mass </a:t>
            </a:r>
            <a:r>
              <a:rPr lang="en-US" sz="2000" b="0" i="1" dirty="0"/>
              <a:t>M</a:t>
            </a:r>
            <a:r>
              <a:rPr lang="en-US" sz="2000" b="0" i="1" baseline="-25000" dirty="0"/>
              <a:t>r</a:t>
            </a:r>
            <a:r>
              <a:rPr lang="en-US" sz="2000" b="0" dirty="0"/>
              <a:t> and width </a:t>
            </a:r>
            <a:r>
              <a:rPr lang="el-GR" sz="2000" b="0" i="1" dirty="0"/>
              <a:t>Γ</a:t>
            </a:r>
            <a:r>
              <a:rPr lang="en-US" sz="2000" b="0" i="1" baseline="-25000" dirty="0"/>
              <a:t>tot</a:t>
            </a:r>
            <a:r>
              <a:rPr lang="en-US" sz="2000" b="0" i="1" dirty="0"/>
              <a:t>(M</a:t>
            </a:r>
            <a:r>
              <a:rPr lang="en-US" sz="2000" b="0" i="1" baseline="-25000" dirty="0"/>
              <a:t>r</a:t>
            </a:r>
            <a:r>
              <a:rPr lang="en-US" sz="2000" b="0" i="1" dirty="0"/>
              <a:t>) = </a:t>
            </a:r>
            <a:r>
              <a:rPr lang="el-GR" sz="2000" b="0" i="1" dirty="0"/>
              <a:t>Γ</a:t>
            </a:r>
            <a:r>
              <a:rPr lang="en-US" sz="2000" b="0" i="1" baseline="-25000" dirty="0"/>
              <a:t>r</a:t>
            </a:r>
            <a:r>
              <a:rPr lang="en-US" sz="2000" b="0" dirty="0"/>
              <a:t> and spin </a:t>
            </a:r>
            <a:r>
              <a:rPr lang="en-US" sz="2000" b="0" i="1" dirty="0"/>
              <a:t>J</a:t>
            </a:r>
            <a:r>
              <a:rPr lang="en-US" sz="2000" b="0" i="1" baseline="-25000" dirty="0"/>
              <a:t>r</a:t>
            </a:r>
            <a:r>
              <a:rPr lang="en-US" sz="2000" b="0" dirty="0"/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FCA4C-E33F-3152-20D7-0C0E973E1BCE}"/>
              </a:ext>
            </a:extLst>
          </p:cNvPr>
          <p:cNvSpPr txBox="1"/>
          <p:nvPr/>
        </p:nvSpPr>
        <p:spPr>
          <a:xfrm>
            <a:off x="1750612" y="2254207"/>
            <a:ext cx="8530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US" sz="2000" b="0" dirty="0"/>
              <a:t>with following kinematic definitions: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76540B-2CB1-3C8D-E80C-AC90D2D3F652}"/>
              </a:ext>
            </a:extLst>
          </p:cNvPr>
          <p:cNvSpPr txBox="1"/>
          <p:nvPr/>
        </p:nvSpPr>
        <p:spPr>
          <a:xfrm>
            <a:off x="1750612" y="3657178"/>
            <a:ext cx="10071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US" sz="2000" b="0" dirty="0"/>
              <a:t>Electromagnetic decay widths at the resonance point </a:t>
            </a:r>
            <a:r>
              <a:rPr lang="en-US" sz="2000" b="0" i="1" dirty="0"/>
              <a:t>W = </a:t>
            </a:r>
            <a:r>
              <a:rPr lang="en-US" sz="2000" b="0" i="1" dirty="0" err="1"/>
              <a:t>M</a:t>
            </a:r>
            <a:r>
              <a:rPr lang="en-US" sz="2000" b="0" i="1" baseline="-25000" dirty="0" err="1"/>
              <a:t>r</a:t>
            </a:r>
            <a:r>
              <a:rPr lang="en-US" sz="2000" b="0" dirty="0"/>
              <a:t> given by: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24E22BE4-C078-A588-C14D-47A9C7404D25}"/>
              </a:ext>
            </a:extLst>
          </p:cNvPr>
          <p:cNvSpPr/>
          <p:nvPr/>
        </p:nvSpPr>
        <p:spPr bwMode="auto">
          <a:xfrm>
            <a:off x="7318353" y="1234000"/>
            <a:ext cx="1116000" cy="43200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55190C27-4725-A772-7A0C-63F9F12B24C3}"/>
              </a:ext>
            </a:extLst>
          </p:cNvPr>
          <p:cNvSpPr/>
          <p:nvPr/>
        </p:nvSpPr>
        <p:spPr bwMode="auto">
          <a:xfrm>
            <a:off x="2730603" y="4360820"/>
            <a:ext cx="1368000" cy="43200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5D10CA96-2450-5EC2-30E2-CA310A5A0035}"/>
              </a:ext>
            </a:extLst>
          </p:cNvPr>
          <p:cNvSpPr/>
          <p:nvPr/>
        </p:nvSpPr>
        <p:spPr bwMode="auto">
          <a:xfrm>
            <a:off x="1905541" y="5227922"/>
            <a:ext cx="1368000" cy="43200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704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6241ED-863A-C49F-0FE9-A78FF3AF186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813" y="906553"/>
            <a:ext cx="292608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8BC006-28BF-994A-4379-A4745FC0A2B1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975" y="3666479"/>
            <a:ext cx="292608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062B88-7F90-8999-5294-9087159CD05A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6724" y="925764"/>
            <a:ext cx="292608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06B57-EEE9-CC5F-75BA-575B6BE218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601" y="1626433"/>
            <a:ext cx="731520" cy="820348"/>
          </a:xfrm>
          <a:prstGeom prst="rect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27FFDA-28EB-47D1-F938-7DB2965CBD94}"/>
              </a:ext>
            </a:extLst>
          </p:cNvPr>
          <p:cNvSpPr txBox="1"/>
          <p:nvPr/>
        </p:nvSpPr>
        <p:spPr>
          <a:xfrm>
            <a:off x="457201" y="6040189"/>
            <a:ext cx="500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>
                <a:solidFill>
                  <a:srgbClr val="0000CC"/>
                </a:solidFill>
                <a:latin typeface="+mj-lt"/>
              </a:rPr>
              <a:t>[I.G. </a:t>
            </a:r>
            <a:r>
              <a:rPr lang="en-US" sz="1400" b="0" dirty="0" err="1">
                <a:solidFill>
                  <a:srgbClr val="0000CC"/>
                </a:solidFill>
                <a:latin typeface="+mj-lt"/>
              </a:rPr>
              <a:t>Aznauryan</a:t>
            </a:r>
            <a:r>
              <a:rPr lang="en-US" sz="1400" b="0" dirty="0">
                <a:solidFill>
                  <a:srgbClr val="0000CC"/>
                </a:solidFill>
                <a:latin typeface="+mj-lt"/>
              </a:rPr>
              <a:t> et al., Phys. Rev. C 80, 055203 (2009)]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93716E-F967-F339-6A7F-62D5B8A317BF}"/>
              </a:ext>
            </a:extLst>
          </p:cNvPr>
          <p:cNvSpPr txBox="1"/>
          <p:nvPr/>
        </p:nvSpPr>
        <p:spPr>
          <a:xfrm>
            <a:off x="274321" y="5691772"/>
            <a:ext cx="5627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US" b="0" dirty="0">
                <a:latin typeface="+mj-lt"/>
                <a:ea typeface="Comic Sans MS" charset="0"/>
                <a:cs typeface="Comic Sans MS" charset="0"/>
              </a:rPr>
              <a:t>Good agreement between UIM and DR approaches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09E9C0-3B98-C9A4-5F02-46FDC2F94D38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8" y="1846332"/>
            <a:ext cx="1145471" cy="3431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54AAB4-DB57-1F2B-ABED-0359928E2774}"/>
              </a:ext>
            </a:extLst>
          </p:cNvPr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088" y="1839717"/>
            <a:ext cx="917026" cy="34422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1F3C4E-355B-983F-4E7A-353AEF649DCB}"/>
              </a:ext>
            </a:extLst>
          </p:cNvPr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892" y="1872450"/>
            <a:ext cx="1000211" cy="34151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883FDF-D239-FAFA-442C-14CC016ACFE0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881" y="1883360"/>
            <a:ext cx="920995" cy="34260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607C34-EF5F-BEC3-E542-FD758A0DBAC3}"/>
              </a:ext>
            </a:extLst>
          </p:cNvPr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646" y="1894271"/>
            <a:ext cx="1074916" cy="33839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2D5834-8A6C-1B3D-DD80-C181108D2694}"/>
              </a:ext>
            </a:extLst>
          </p:cNvPr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243" y="1883360"/>
            <a:ext cx="1020241" cy="33998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F82CA3-2ED4-45E9-D012-581D39EEEDB1}"/>
              </a:ext>
            </a:extLst>
          </p:cNvPr>
          <p:cNvSpPr txBox="1"/>
          <p:nvPr/>
        </p:nvSpPr>
        <p:spPr>
          <a:xfrm>
            <a:off x="101653" y="1639287"/>
            <a:ext cx="6108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 i="1" dirty="0">
                <a:solidFill>
                  <a:srgbClr val="333399"/>
                </a:solidFill>
                <a:latin typeface="+mj-lt"/>
                <a:ea typeface="Comic Sans MS" charset="0"/>
                <a:cs typeface="Comic Sans MS" charset="0"/>
              </a:rPr>
              <a:t>Q</a:t>
            </a:r>
            <a:r>
              <a:rPr lang="en-US" sz="1200" b="0" i="1" baseline="30000" dirty="0">
                <a:solidFill>
                  <a:srgbClr val="333399"/>
                </a:solidFill>
                <a:latin typeface="+mj-lt"/>
                <a:ea typeface="Comic Sans MS" charset="0"/>
                <a:cs typeface="Comic Sans MS" charset="0"/>
              </a:rPr>
              <a:t>2</a:t>
            </a:r>
            <a:r>
              <a:rPr lang="en-US" sz="1200" b="0" dirty="0">
                <a:solidFill>
                  <a:srgbClr val="333399"/>
                </a:solidFill>
                <a:latin typeface="+mj-lt"/>
                <a:ea typeface="Comic Sans MS" charset="0"/>
                <a:cs typeface="Comic Sans MS" charset="0"/>
              </a:rPr>
              <a:t> = 0.4 GeV</a:t>
            </a:r>
            <a:r>
              <a:rPr lang="en-US" sz="1200" b="0" baseline="30000" dirty="0">
                <a:solidFill>
                  <a:srgbClr val="333399"/>
                </a:solidFill>
                <a:latin typeface="+mj-lt"/>
                <a:ea typeface="Comic Sans MS" charset="0"/>
                <a:cs typeface="Comic Sans MS" charset="0"/>
              </a:rPr>
              <a:t>2</a:t>
            </a:r>
            <a:r>
              <a:rPr lang="en-US" sz="1200" b="0" dirty="0">
                <a:solidFill>
                  <a:srgbClr val="333399"/>
                </a:solidFill>
                <a:latin typeface="+mj-lt"/>
                <a:ea typeface="Comic Sans MS" charset="0"/>
                <a:cs typeface="Comic Sans MS" charset="0"/>
              </a:rPr>
              <a:t>         0.75              1.45               3.0                 4.2                 5.0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936897-3428-E4FE-B2A0-C0216ED4BFD6}"/>
              </a:ext>
            </a:extLst>
          </p:cNvPr>
          <p:cNvSpPr txBox="1"/>
          <p:nvPr/>
        </p:nvSpPr>
        <p:spPr>
          <a:xfrm>
            <a:off x="4588222" y="1344825"/>
            <a:ext cx="1489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>
                <a:latin typeface="+mj-lt"/>
                <a:ea typeface="Comic Sans MS" charset="0"/>
                <a:cs typeface="Comic Sans MS" charset="0"/>
              </a:rPr>
              <a:t>W = 1.232 GeV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BFEA46-340A-2D49-86AA-DBF565F0BE2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048" y="5347432"/>
            <a:ext cx="3566160" cy="278870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9C06B71-3B42-1018-3C72-3F70256D8F09}"/>
              </a:ext>
            </a:extLst>
          </p:cNvPr>
          <p:cNvSpPr txBox="1"/>
          <p:nvPr/>
        </p:nvSpPr>
        <p:spPr>
          <a:xfrm>
            <a:off x="2147665" y="1007044"/>
            <a:ext cx="1366080" cy="400110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  <a:latin typeface="+mj-lt"/>
                <a:ea typeface="Comic Sans MS" charset="0"/>
                <a:cs typeface="Comic Sans MS" charset="0"/>
              </a:rPr>
              <a:t>γ*p → </a:t>
            </a:r>
            <a:r>
              <a:rPr lang="en-US" sz="200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π</a:t>
            </a:r>
            <a:r>
              <a:rPr lang="en-US" sz="2000" baseline="3000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0</a:t>
            </a:r>
            <a:r>
              <a:rPr lang="en-US" sz="200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p</a:t>
            </a:r>
            <a:endParaRPr lang="en-US" sz="2000" dirty="0">
              <a:solidFill>
                <a:srgbClr val="0000CC"/>
              </a:solidFill>
              <a:latin typeface="+mj-lt"/>
              <a:ea typeface="Comic Sans MS" charset="0"/>
              <a:cs typeface="Comic Sans MS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A5DCD3-28F9-36D6-603A-03F34071F357}"/>
              </a:ext>
            </a:extLst>
          </p:cNvPr>
          <p:cNvGrpSpPr/>
          <p:nvPr/>
        </p:nvGrpSpPr>
        <p:grpSpPr>
          <a:xfrm>
            <a:off x="9726616" y="4270957"/>
            <a:ext cx="1610997" cy="553998"/>
            <a:chOff x="7004115" y="4136874"/>
            <a:chExt cx="1610997" cy="55399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DFAAEF2-DCB8-A2D2-1655-6CC816CD41CC}"/>
                </a:ext>
              </a:extLst>
            </p:cNvPr>
            <p:cNvCxnSpPr/>
            <p:nvPr/>
          </p:nvCxnSpPr>
          <p:spPr bwMode="auto">
            <a:xfrm>
              <a:off x="7004115" y="4240410"/>
              <a:ext cx="527901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11C4F4B-E5C7-D9D8-EBCF-BD1785405113}"/>
                </a:ext>
              </a:extLst>
            </p:cNvPr>
            <p:cNvCxnSpPr/>
            <p:nvPr/>
          </p:nvCxnSpPr>
          <p:spPr bwMode="auto">
            <a:xfrm>
              <a:off x="7004115" y="4562493"/>
              <a:ext cx="527901" cy="0"/>
            </a:xfrm>
            <a:prstGeom prst="line">
              <a:avLst/>
            </a:prstGeom>
            <a:noFill/>
            <a:ln w="25400" cap="flat" cmpd="sng" algn="ctr">
              <a:solidFill>
                <a:srgbClr val="005BE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D83E254-F3A5-AC09-7BB6-3A96EF8832B9}"/>
                </a:ext>
              </a:extLst>
            </p:cNvPr>
            <p:cNvSpPr txBox="1"/>
            <p:nvPr/>
          </p:nvSpPr>
          <p:spPr>
            <a:xfrm>
              <a:off x="7571390" y="4136874"/>
              <a:ext cx="104372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000" b="0" dirty="0">
                  <a:latin typeface="+mj-lt"/>
                  <a:ea typeface="Comic Sans MS" charset="0"/>
                  <a:cs typeface="Comic Sans MS" charset="0"/>
                </a:rPr>
                <a:t>LC RQM</a:t>
              </a:r>
            </a:p>
            <a:p>
              <a:pPr>
                <a:spcAft>
                  <a:spcPts val="600"/>
                </a:spcAft>
              </a:pPr>
              <a:r>
                <a:rPr lang="en-US" sz="1000" b="0" dirty="0">
                  <a:latin typeface="+mj-lt"/>
                  <a:ea typeface="Comic Sans MS" charset="0"/>
                  <a:cs typeface="Comic Sans MS" charset="0"/>
                </a:rPr>
                <a:t>MB (inferred)</a:t>
              </a:r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D0022610-BCC5-7A23-55A5-960D6AC56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582" y="80863"/>
            <a:ext cx="7696836" cy="470866"/>
          </a:xfrm>
        </p:spPr>
        <p:txBody>
          <a:bodyPr/>
          <a:lstStyle/>
          <a:p>
            <a:r>
              <a:rPr lang="en-US" dirty="0"/>
              <a:t>CLAS N* Electrocouplings  – First Resonance Region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AFFC62-B102-175A-CAAC-0BBFD3F540D5}"/>
              </a:ext>
            </a:extLst>
          </p:cNvPr>
          <p:cNvSpPr txBox="1"/>
          <p:nvPr/>
        </p:nvSpPr>
        <p:spPr>
          <a:xfrm rot="16200000">
            <a:off x="5307363" y="2051995"/>
            <a:ext cx="1798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>
                <a:latin typeface="+mj-lt"/>
              </a:rPr>
              <a:t>A</a:t>
            </a:r>
            <a:r>
              <a:rPr lang="en-US" sz="1400" b="0" baseline="-25000" dirty="0">
                <a:latin typeface="+mj-lt"/>
              </a:rPr>
              <a:t>1/2</a:t>
            </a:r>
            <a:r>
              <a:rPr lang="en-US" sz="1400" b="0" dirty="0">
                <a:latin typeface="+mj-lt"/>
              </a:rPr>
              <a:t>*1000 (GeV</a:t>
            </a:r>
            <a:r>
              <a:rPr lang="en-US" sz="1400" b="0" baseline="30000" dirty="0">
                <a:latin typeface="+mj-lt"/>
              </a:rPr>
              <a:t>-1/2</a:t>
            </a:r>
            <a:r>
              <a:rPr lang="en-US" sz="1400" b="0" dirty="0">
                <a:latin typeface="+mj-lt"/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8ACE15-D1CA-F9B4-A87F-9157DA6515CE}"/>
              </a:ext>
            </a:extLst>
          </p:cNvPr>
          <p:cNvSpPr txBox="1"/>
          <p:nvPr/>
        </p:nvSpPr>
        <p:spPr>
          <a:xfrm rot="16200000">
            <a:off x="8335786" y="2009254"/>
            <a:ext cx="1798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>
                <a:latin typeface="+mj-lt"/>
              </a:rPr>
              <a:t>A</a:t>
            </a:r>
            <a:r>
              <a:rPr lang="en-US" sz="1400" b="0" baseline="-25000" dirty="0">
                <a:latin typeface="+mj-lt"/>
              </a:rPr>
              <a:t>3/2</a:t>
            </a:r>
            <a:r>
              <a:rPr lang="en-US" sz="1400" b="0" dirty="0">
                <a:latin typeface="+mj-lt"/>
              </a:rPr>
              <a:t>*1000 (GeV</a:t>
            </a:r>
            <a:r>
              <a:rPr lang="en-US" sz="1400" b="0" baseline="30000" dirty="0">
                <a:latin typeface="+mj-lt"/>
              </a:rPr>
              <a:t>-1/2</a:t>
            </a:r>
            <a:r>
              <a:rPr lang="en-US" sz="1400" b="0" dirty="0">
                <a:latin typeface="+mj-lt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0D9030-2F94-DDC7-FA2E-E29F3C63BB04}"/>
              </a:ext>
            </a:extLst>
          </p:cNvPr>
          <p:cNvSpPr txBox="1"/>
          <p:nvPr/>
        </p:nvSpPr>
        <p:spPr>
          <a:xfrm rot="16200000">
            <a:off x="5346235" y="4576207"/>
            <a:ext cx="1798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>
                <a:latin typeface="+mj-lt"/>
              </a:rPr>
              <a:t>S</a:t>
            </a:r>
            <a:r>
              <a:rPr lang="en-US" sz="1400" b="0" baseline="-25000" dirty="0">
                <a:latin typeface="+mj-lt"/>
              </a:rPr>
              <a:t>1/2</a:t>
            </a:r>
            <a:r>
              <a:rPr lang="en-US" sz="1400" b="0" dirty="0">
                <a:latin typeface="+mj-lt"/>
              </a:rPr>
              <a:t>*1000 (GeV</a:t>
            </a:r>
            <a:r>
              <a:rPr lang="en-US" sz="1400" b="0" baseline="30000" dirty="0">
                <a:latin typeface="+mj-lt"/>
              </a:rPr>
              <a:t>-1/2</a:t>
            </a:r>
            <a:r>
              <a:rPr lang="en-US" sz="1400" b="0" dirty="0">
                <a:latin typeface="+mj-lt"/>
              </a:rPr>
              <a:t>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7F45DFF-77F9-BEF0-DBC1-191D892E83C4}"/>
              </a:ext>
            </a:extLst>
          </p:cNvPr>
          <p:cNvSpPr/>
          <p:nvPr/>
        </p:nvSpPr>
        <p:spPr bwMode="auto">
          <a:xfrm>
            <a:off x="8295360" y="2703443"/>
            <a:ext cx="424569" cy="27167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BE28B42-56BC-2685-4FCF-CAC03C3E53BE}"/>
              </a:ext>
            </a:extLst>
          </p:cNvPr>
          <p:cNvSpPr/>
          <p:nvPr/>
        </p:nvSpPr>
        <p:spPr bwMode="auto">
          <a:xfrm>
            <a:off x="11337613" y="2703443"/>
            <a:ext cx="424569" cy="27167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D3BF4F7-CE4C-7DC1-3C15-6C85D4E3BD16}"/>
              </a:ext>
            </a:extLst>
          </p:cNvPr>
          <p:cNvSpPr/>
          <p:nvPr/>
        </p:nvSpPr>
        <p:spPr bwMode="auto">
          <a:xfrm>
            <a:off x="8236552" y="3903102"/>
            <a:ext cx="424569" cy="27167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7D8332-AD86-D668-5169-F33152CC5B1B}"/>
              </a:ext>
            </a:extLst>
          </p:cNvPr>
          <p:cNvSpPr txBox="1"/>
          <p:nvPr/>
        </p:nvSpPr>
        <p:spPr>
          <a:xfrm>
            <a:off x="10554224" y="2394470"/>
            <a:ext cx="1363945" cy="338554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l-GR" sz="1600" b="0" dirty="0">
                <a:solidFill>
                  <a:srgbClr val="000090"/>
                </a:solidFill>
                <a:latin typeface="+mj-lt"/>
                <a:cs typeface="Comic Sans MS"/>
              </a:rPr>
              <a:t>Δ</a:t>
            </a:r>
            <a:r>
              <a:rPr lang="en-US" sz="1600" b="0" dirty="0">
                <a:solidFill>
                  <a:srgbClr val="000090"/>
                </a:solidFill>
                <a:latin typeface="+mj-lt"/>
                <a:cs typeface="Comic Sans MS"/>
              </a:rPr>
              <a:t>(1232)3/2</a:t>
            </a:r>
            <a:r>
              <a:rPr lang="en-US" sz="1600" b="0" baseline="30000" dirty="0">
                <a:solidFill>
                  <a:srgbClr val="000090"/>
                </a:solidFill>
                <a:latin typeface="+mj-lt"/>
                <a:cs typeface="Comic Sans MS"/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D1956B-2895-242D-CFE7-11CBAC200EAE}"/>
              </a:ext>
            </a:extLst>
          </p:cNvPr>
          <p:cNvSpPr txBox="1"/>
          <p:nvPr/>
        </p:nvSpPr>
        <p:spPr>
          <a:xfrm>
            <a:off x="9259614" y="3883543"/>
            <a:ext cx="2808000" cy="1631216"/>
          </a:xfrm>
          <a:prstGeom prst="rect">
            <a:avLst/>
          </a:prstGeom>
          <a:solidFill>
            <a:schemeClr val="accent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C00000"/>
              </a:buClr>
            </a:pPr>
            <a:r>
              <a:rPr lang="en-US" sz="2000" b="0" dirty="0">
                <a:latin typeface="+mj-lt"/>
                <a:ea typeface="Comic Sans MS" charset="0"/>
                <a:cs typeface="Comic Sans MS" charset="0"/>
              </a:rPr>
              <a:t>QCD calculations compatible with data where meson cloud does not contaminate evolution </a:t>
            </a:r>
            <a:r>
              <a:rPr lang="en-US" sz="2000" b="0" i="1" dirty="0">
                <a:latin typeface="+mj-lt"/>
                <a:ea typeface="Comic Sans MS" charset="0"/>
                <a:cs typeface="Comic Sans MS" charset="0"/>
              </a:rPr>
              <a:t>Q</a:t>
            </a:r>
            <a:r>
              <a:rPr lang="en-US" sz="2000" b="0" i="1" baseline="30000" dirty="0">
                <a:latin typeface="+mj-lt"/>
                <a:ea typeface="Comic Sans MS" charset="0"/>
                <a:cs typeface="Comic Sans MS" charset="0"/>
              </a:rPr>
              <a:t>2</a:t>
            </a:r>
            <a:r>
              <a:rPr lang="en-US" sz="2000" b="0" dirty="0">
                <a:latin typeface="+mj-lt"/>
                <a:ea typeface="Comic Sans MS" charset="0"/>
                <a:cs typeface="Comic Sans MS" charset="0"/>
              </a:rPr>
              <a:t> ≤ 2 GeV</a:t>
            </a:r>
            <a:r>
              <a:rPr lang="en-US" sz="2000" b="0" baseline="30000" dirty="0">
                <a:latin typeface="+mj-lt"/>
                <a:ea typeface="Comic Sans MS" charset="0"/>
                <a:cs typeface="Comic Sans MS" charset="0"/>
              </a:rPr>
              <a:t>2</a:t>
            </a:r>
            <a:r>
              <a:rPr lang="en-US" sz="2000" b="0" dirty="0">
                <a:latin typeface="+mj-lt"/>
                <a:ea typeface="Comic Sans MS" charset="0"/>
                <a:cs typeface="Comic Sans M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6047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730" y="80863"/>
            <a:ext cx="7904541" cy="470866"/>
          </a:xfrm>
        </p:spPr>
        <p:txBody>
          <a:bodyPr/>
          <a:lstStyle/>
          <a:p>
            <a:r>
              <a:rPr lang="en-US" dirty="0"/>
              <a:t>CLAS N* Electrocouplings – Second Resonance Region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45B7BFE-D366-6D2A-EC42-198FB076C49A}"/>
              </a:ext>
            </a:extLst>
          </p:cNvPr>
          <p:cNvSpPr txBox="1"/>
          <p:nvPr/>
        </p:nvSpPr>
        <p:spPr>
          <a:xfrm>
            <a:off x="497650" y="3983360"/>
            <a:ext cx="1136573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buClr>
                <a:schemeClr val="tx1"/>
              </a:buClr>
              <a:buSzPct val="125000"/>
            </a:pPr>
            <a:r>
              <a:rPr lang="en-US" sz="1800" b="1" dirty="0"/>
              <a:t>Electrocouplings reveal different interplay between meson-baryon cloud and quark core</a:t>
            </a:r>
          </a:p>
          <a:p>
            <a:pPr lv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100000"/>
            </a:pPr>
            <a:r>
              <a:rPr lang="en-US" sz="1800" b="0" dirty="0"/>
              <a:t>Good agreement of the extracted N* electrocouplings from N</a:t>
            </a:r>
            <a:r>
              <a:rPr lang="el-GR" sz="1800" b="0" dirty="0">
                <a:cs typeface="Symbol" charset="2"/>
              </a:rPr>
              <a:t>π</a:t>
            </a:r>
            <a:r>
              <a:rPr lang="en-US" sz="1800" b="0" dirty="0"/>
              <a:t> and N</a:t>
            </a:r>
            <a:r>
              <a:rPr lang="el-GR" sz="1800" b="0" dirty="0">
                <a:cs typeface="Symbol" charset="2"/>
              </a:rPr>
              <a:t>ππ</a:t>
            </a:r>
            <a:r>
              <a:rPr lang="en-US" sz="1800" b="0" dirty="0">
                <a:cs typeface="Symbol" charset="2"/>
              </a:rPr>
              <a:t>:</a:t>
            </a:r>
            <a:br>
              <a:rPr lang="en-US" dirty="0">
                <a:cs typeface="Symbol" charset="2"/>
              </a:rPr>
            </a:br>
            <a:r>
              <a:rPr lang="en-US" dirty="0">
                <a:cs typeface="Symbol" charset="2"/>
              </a:rPr>
              <a:t>- </a:t>
            </a:r>
            <a:r>
              <a:rPr lang="en-US" sz="1800" b="0" dirty="0">
                <a:cs typeface="Comic Sans MS"/>
              </a:rPr>
              <a:t>Compelling evidence for reliability of results</a:t>
            </a:r>
            <a:br>
              <a:rPr lang="en-US" dirty="0">
                <a:cs typeface="Comic Sans MS"/>
              </a:rPr>
            </a:br>
            <a:r>
              <a:rPr lang="en-US" dirty="0">
                <a:cs typeface="Comic Sans MS"/>
              </a:rPr>
              <a:t>- Different c</a:t>
            </a:r>
            <a:r>
              <a:rPr lang="en-US" sz="1800" b="0" dirty="0">
                <a:cs typeface="Comic Sans MS"/>
              </a:rPr>
              <a:t>hannels have very different mechanisms for non-resonant background</a:t>
            </a:r>
          </a:p>
        </p:txBody>
      </p:sp>
      <p:pic>
        <p:nvPicPr>
          <p:cNvPr id="5" name="Picture 4" descr="roper_a12.png">
            <a:extLst>
              <a:ext uri="{FF2B5EF4-FFF2-40B4-BE49-F238E27FC236}">
                <a16:creationId xmlns:a16="http://schemas.microsoft.com/office/drawing/2014/main" id="{F5066D56-3672-56C0-4EFA-3F1E9C568570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863487" y="764951"/>
            <a:ext cx="3240499" cy="27217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8BA198-4C87-D7E4-518D-564E0469BB94}"/>
              </a:ext>
            </a:extLst>
          </p:cNvPr>
          <p:cNvSpPr txBox="1"/>
          <p:nvPr/>
        </p:nvSpPr>
        <p:spPr>
          <a:xfrm>
            <a:off x="3738128" y="765764"/>
            <a:ext cx="1358704" cy="338554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>
                <a:solidFill>
                  <a:srgbClr val="000090"/>
                </a:solidFill>
                <a:cs typeface="Comic Sans MS"/>
              </a:rPr>
              <a:t>N(1440)1/2</a:t>
            </a:r>
            <a:r>
              <a:rPr lang="en-US" sz="1600" b="0" baseline="30000" dirty="0">
                <a:solidFill>
                  <a:srgbClr val="000090"/>
                </a:solidFill>
                <a:cs typeface="Comic Sans MS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C788DC-15CF-DF9E-EBEC-EEA97CE37AEB}"/>
              </a:ext>
            </a:extLst>
          </p:cNvPr>
          <p:cNvSpPr txBox="1"/>
          <p:nvPr/>
        </p:nvSpPr>
        <p:spPr>
          <a:xfrm>
            <a:off x="4154443" y="3583936"/>
            <a:ext cx="1060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/>
              <a:t>Q</a:t>
            </a:r>
            <a:r>
              <a:rPr lang="en-US" sz="1400" b="0" baseline="30000" dirty="0"/>
              <a:t>2</a:t>
            </a:r>
            <a:r>
              <a:rPr lang="en-US" sz="1400" b="0" dirty="0"/>
              <a:t> (GeV</a:t>
            </a:r>
            <a:r>
              <a:rPr lang="en-US" sz="1400" b="0" baseline="30000" dirty="0"/>
              <a:t>2</a:t>
            </a:r>
            <a:r>
              <a:rPr lang="en-US" sz="1400" b="0" dirty="0"/>
              <a:t>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03FF4D-7574-7ECB-5706-0EE8EC824152}"/>
              </a:ext>
            </a:extLst>
          </p:cNvPr>
          <p:cNvCxnSpPr>
            <a:cxnSpLocks/>
          </p:cNvCxnSpPr>
          <p:nvPr/>
        </p:nvCxnSpPr>
        <p:spPr bwMode="auto">
          <a:xfrm>
            <a:off x="3239661" y="1081978"/>
            <a:ext cx="0" cy="182880"/>
          </a:xfrm>
          <a:prstGeom prst="line">
            <a:avLst/>
          </a:prstGeom>
          <a:noFill/>
          <a:ln w="12700" cap="flat" cmpd="sng" algn="ctr">
            <a:solidFill>
              <a:srgbClr val="005BE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riangle 17">
            <a:extLst>
              <a:ext uri="{FF2B5EF4-FFF2-40B4-BE49-F238E27FC236}">
                <a16:creationId xmlns:a16="http://schemas.microsoft.com/office/drawing/2014/main" id="{86D3C247-6D8B-3629-BFCD-7E3D4DE8E6DF}"/>
              </a:ext>
            </a:extLst>
          </p:cNvPr>
          <p:cNvSpPr/>
          <p:nvPr/>
        </p:nvSpPr>
        <p:spPr bwMode="auto">
          <a:xfrm>
            <a:off x="3205331" y="1141414"/>
            <a:ext cx="64008" cy="64008"/>
          </a:xfrm>
          <a:prstGeom prst="triangle">
            <a:avLst/>
          </a:prstGeom>
          <a:solidFill>
            <a:srgbClr val="72F94C"/>
          </a:solidFill>
          <a:ln w="63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B322EE-5169-0C91-72C4-7A76D5AACA3E}"/>
              </a:ext>
            </a:extLst>
          </p:cNvPr>
          <p:cNvCxnSpPr>
            <a:cxnSpLocks/>
          </p:cNvCxnSpPr>
          <p:nvPr/>
        </p:nvCxnSpPr>
        <p:spPr bwMode="auto">
          <a:xfrm>
            <a:off x="3526893" y="1275312"/>
            <a:ext cx="0" cy="274320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riangle 23">
            <a:extLst>
              <a:ext uri="{FF2B5EF4-FFF2-40B4-BE49-F238E27FC236}">
                <a16:creationId xmlns:a16="http://schemas.microsoft.com/office/drawing/2014/main" id="{53D81F7C-584F-9866-42D7-10370844DDFF}"/>
              </a:ext>
            </a:extLst>
          </p:cNvPr>
          <p:cNvSpPr/>
          <p:nvPr/>
        </p:nvSpPr>
        <p:spPr bwMode="auto">
          <a:xfrm>
            <a:off x="3494889" y="1372782"/>
            <a:ext cx="64008" cy="64008"/>
          </a:xfrm>
          <a:prstGeom prst="triangle">
            <a:avLst/>
          </a:prstGeom>
          <a:solidFill>
            <a:srgbClr val="72F94C"/>
          </a:solidFill>
          <a:ln w="63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AB4A09-51E3-951E-4F65-5F38EA0C0E91}"/>
              </a:ext>
            </a:extLst>
          </p:cNvPr>
          <p:cNvCxnSpPr>
            <a:cxnSpLocks/>
          </p:cNvCxnSpPr>
          <p:nvPr/>
        </p:nvCxnSpPr>
        <p:spPr bwMode="auto">
          <a:xfrm>
            <a:off x="3797445" y="1526985"/>
            <a:ext cx="0" cy="164592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riangle 25">
            <a:extLst>
              <a:ext uri="{FF2B5EF4-FFF2-40B4-BE49-F238E27FC236}">
                <a16:creationId xmlns:a16="http://schemas.microsoft.com/office/drawing/2014/main" id="{33309F76-0400-0A7F-CAAA-594FDD3FEF78}"/>
              </a:ext>
            </a:extLst>
          </p:cNvPr>
          <p:cNvSpPr/>
          <p:nvPr/>
        </p:nvSpPr>
        <p:spPr bwMode="auto">
          <a:xfrm>
            <a:off x="3763665" y="1575063"/>
            <a:ext cx="64008" cy="64008"/>
          </a:xfrm>
          <a:prstGeom prst="triangle">
            <a:avLst/>
          </a:prstGeom>
          <a:solidFill>
            <a:srgbClr val="72F94C"/>
          </a:solidFill>
          <a:ln w="63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580EC60-F535-B190-109B-9B5F1011E4F5}"/>
              </a:ext>
            </a:extLst>
          </p:cNvPr>
          <p:cNvCxnSpPr>
            <a:cxnSpLocks/>
          </p:cNvCxnSpPr>
          <p:nvPr/>
        </p:nvCxnSpPr>
        <p:spPr bwMode="auto">
          <a:xfrm>
            <a:off x="4118474" y="1766400"/>
            <a:ext cx="0" cy="137160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riangle 32">
            <a:extLst>
              <a:ext uri="{FF2B5EF4-FFF2-40B4-BE49-F238E27FC236}">
                <a16:creationId xmlns:a16="http://schemas.microsoft.com/office/drawing/2014/main" id="{AE3D8E27-7F04-C61F-EECD-E1276DBA34F7}"/>
              </a:ext>
            </a:extLst>
          </p:cNvPr>
          <p:cNvSpPr/>
          <p:nvPr/>
        </p:nvSpPr>
        <p:spPr bwMode="auto">
          <a:xfrm>
            <a:off x="4086470" y="1802280"/>
            <a:ext cx="64008" cy="64008"/>
          </a:xfrm>
          <a:prstGeom prst="triangle">
            <a:avLst/>
          </a:prstGeom>
          <a:solidFill>
            <a:srgbClr val="72F94C"/>
          </a:solidFill>
          <a:ln w="63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615EFD-11D2-D24E-C8DB-5AA863E3906D}"/>
              </a:ext>
            </a:extLst>
          </p:cNvPr>
          <p:cNvCxnSpPr>
            <a:cxnSpLocks/>
          </p:cNvCxnSpPr>
          <p:nvPr/>
        </p:nvCxnSpPr>
        <p:spPr bwMode="auto">
          <a:xfrm>
            <a:off x="4507785" y="1835675"/>
            <a:ext cx="0" cy="137160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Triangle 53">
            <a:extLst>
              <a:ext uri="{FF2B5EF4-FFF2-40B4-BE49-F238E27FC236}">
                <a16:creationId xmlns:a16="http://schemas.microsoft.com/office/drawing/2014/main" id="{46D98A4E-587A-A36A-688D-7EA5231B3F34}"/>
              </a:ext>
            </a:extLst>
          </p:cNvPr>
          <p:cNvSpPr/>
          <p:nvPr/>
        </p:nvSpPr>
        <p:spPr bwMode="auto">
          <a:xfrm>
            <a:off x="4475779" y="1871556"/>
            <a:ext cx="64008" cy="64008"/>
          </a:xfrm>
          <a:prstGeom prst="triangle">
            <a:avLst/>
          </a:prstGeom>
          <a:solidFill>
            <a:srgbClr val="72F94C"/>
          </a:solidFill>
          <a:ln w="63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5F9A106-1646-ED20-2757-1F68F8008748}"/>
              </a:ext>
            </a:extLst>
          </p:cNvPr>
          <p:cNvSpPr txBox="1"/>
          <p:nvPr/>
        </p:nvSpPr>
        <p:spPr>
          <a:xfrm>
            <a:off x="1501564" y="818067"/>
            <a:ext cx="40614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500"/>
              </a:spcAft>
            </a:pPr>
            <a:r>
              <a:rPr lang="en-US" sz="800" b="0" dirty="0"/>
              <a:t>80</a:t>
            </a:r>
          </a:p>
          <a:p>
            <a:pPr algn="r">
              <a:spcAft>
                <a:spcPts val="1500"/>
              </a:spcAft>
            </a:pPr>
            <a:r>
              <a:rPr lang="en-US" sz="800" b="0" dirty="0"/>
              <a:t>60</a:t>
            </a:r>
          </a:p>
          <a:p>
            <a:pPr algn="r">
              <a:spcAft>
                <a:spcPts val="1500"/>
              </a:spcAft>
            </a:pPr>
            <a:r>
              <a:rPr lang="en-US" sz="800" b="0" dirty="0"/>
              <a:t>40</a:t>
            </a:r>
          </a:p>
          <a:p>
            <a:pPr algn="r">
              <a:spcAft>
                <a:spcPts val="1500"/>
              </a:spcAft>
            </a:pPr>
            <a:r>
              <a:rPr lang="en-US" sz="800" b="0" dirty="0"/>
              <a:t>20</a:t>
            </a:r>
          </a:p>
          <a:p>
            <a:pPr algn="r">
              <a:spcAft>
                <a:spcPts val="1500"/>
              </a:spcAft>
            </a:pPr>
            <a:r>
              <a:rPr lang="en-US" sz="800" b="0" dirty="0"/>
              <a:t>0</a:t>
            </a:r>
          </a:p>
          <a:p>
            <a:pPr algn="r">
              <a:spcAft>
                <a:spcPts val="1500"/>
              </a:spcAft>
            </a:pPr>
            <a:r>
              <a:rPr lang="en-US" sz="800" b="0" dirty="0"/>
              <a:t>-20</a:t>
            </a:r>
          </a:p>
          <a:p>
            <a:pPr algn="r">
              <a:spcAft>
                <a:spcPts val="1500"/>
              </a:spcAft>
            </a:pPr>
            <a:r>
              <a:rPr lang="en-US" sz="800" b="0" dirty="0"/>
              <a:t>-40</a:t>
            </a:r>
          </a:p>
          <a:p>
            <a:pPr algn="r">
              <a:spcAft>
                <a:spcPts val="1500"/>
              </a:spcAft>
            </a:pPr>
            <a:r>
              <a:rPr lang="en-US" sz="800" b="0" dirty="0"/>
              <a:t>-60</a:t>
            </a:r>
          </a:p>
          <a:p>
            <a:pPr algn="r">
              <a:spcAft>
                <a:spcPts val="600"/>
              </a:spcAft>
            </a:pPr>
            <a:r>
              <a:rPr lang="en-US" sz="800" b="0" dirty="0"/>
              <a:t>-80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1D4A84E-3F54-D216-CFC0-060DB0897173}"/>
              </a:ext>
            </a:extLst>
          </p:cNvPr>
          <p:cNvSpPr txBox="1"/>
          <p:nvPr/>
        </p:nvSpPr>
        <p:spPr>
          <a:xfrm>
            <a:off x="1971672" y="3474717"/>
            <a:ext cx="31323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 b="0" dirty="0"/>
              <a:t>0                 1                 2                  3                 4                 5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675F8E-9635-636F-EAB6-14CBFF74DD8D}"/>
              </a:ext>
            </a:extLst>
          </p:cNvPr>
          <p:cNvSpPr txBox="1"/>
          <p:nvPr/>
        </p:nvSpPr>
        <p:spPr>
          <a:xfrm rot="16200000">
            <a:off x="557840" y="1982973"/>
            <a:ext cx="1798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/>
              <a:t>A</a:t>
            </a:r>
            <a:r>
              <a:rPr lang="en-US" sz="1400" b="0" baseline="-25000" dirty="0"/>
              <a:t>1/2</a:t>
            </a:r>
            <a:r>
              <a:rPr lang="en-US" sz="1400" b="0" dirty="0"/>
              <a:t>*1000 (GeV</a:t>
            </a:r>
            <a:r>
              <a:rPr lang="en-US" sz="1400" b="0" baseline="30000" dirty="0"/>
              <a:t>-1/2</a:t>
            </a:r>
            <a:r>
              <a:rPr lang="en-US" sz="1400" b="0" dirty="0"/>
              <a:t>)</a:t>
            </a:r>
          </a:p>
        </p:txBody>
      </p:sp>
      <p:pic>
        <p:nvPicPr>
          <p:cNvPr id="11" name="Picture 10" descr="d13_a12.png">
            <a:extLst>
              <a:ext uri="{FF2B5EF4-FFF2-40B4-BE49-F238E27FC236}">
                <a16:creationId xmlns:a16="http://schemas.microsoft.com/office/drawing/2014/main" id="{E45577AA-38DC-CE65-9F55-C75C6C01F974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9382" y="754359"/>
            <a:ext cx="3207416" cy="2743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A251C0-3538-0576-3204-F592EC8797D9}"/>
              </a:ext>
            </a:extLst>
          </p:cNvPr>
          <p:cNvSpPr txBox="1"/>
          <p:nvPr/>
        </p:nvSpPr>
        <p:spPr>
          <a:xfrm>
            <a:off x="9372768" y="764951"/>
            <a:ext cx="1437946" cy="338554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>
                <a:solidFill>
                  <a:srgbClr val="000090"/>
                </a:solidFill>
                <a:cs typeface="Comic Sans MS"/>
              </a:rPr>
              <a:t>N(1520)3/2</a:t>
            </a:r>
            <a:r>
              <a:rPr lang="en-US" sz="1600" b="0" baseline="30000" dirty="0">
                <a:solidFill>
                  <a:srgbClr val="000090"/>
                </a:solidFill>
                <a:cs typeface="Comic Sans MS"/>
              </a:rPr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FD56C4-BA19-13EA-70BA-D95CC9FEBAFA}"/>
              </a:ext>
            </a:extLst>
          </p:cNvPr>
          <p:cNvSpPr txBox="1"/>
          <p:nvPr/>
        </p:nvSpPr>
        <p:spPr>
          <a:xfrm>
            <a:off x="9896166" y="3571104"/>
            <a:ext cx="1059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/>
              <a:t>Q</a:t>
            </a:r>
            <a:r>
              <a:rPr lang="en-US" sz="1400" b="0" baseline="30000" dirty="0"/>
              <a:t>2</a:t>
            </a:r>
            <a:r>
              <a:rPr lang="en-US" sz="1400" b="0" dirty="0"/>
              <a:t> (GeV</a:t>
            </a:r>
            <a:r>
              <a:rPr lang="en-US" sz="1400" b="0" baseline="30000" dirty="0"/>
              <a:t>2</a:t>
            </a:r>
            <a:r>
              <a:rPr lang="en-US" sz="1400" b="0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3823CD-AB8C-E774-2967-ACA9CD060CFA}"/>
              </a:ext>
            </a:extLst>
          </p:cNvPr>
          <p:cNvSpPr txBox="1"/>
          <p:nvPr/>
        </p:nvSpPr>
        <p:spPr>
          <a:xfrm>
            <a:off x="5134565" y="3641126"/>
            <a:ext cx="4125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>
                <a:solidFill>
                  <a:srgbClr val="0000CC"/>
                </a:solidFill>
              </a:rPr>
              <a:t>[V.D. Burkert, Few-Body Syst. 57, 873 (2016)]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6EC3B0A-CA74-204D-F6A2-261042E077B3}"/>
              </a:ext>
            </a:extLst>
          </p:cNvPr>
          <p:cNvCxnSpPr>
            <a:cxnSpLocks/>
          </p:cNvCxnSpPr>
          <p:nvPr/>
        </p:nvCxnSpPr>
        <p:spPr bwMode="auto">
          <a:xfrm>
            <a:off x="8991938" y="2058616"/>
            <a:ext cx="0" cy="137160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Triangle 55">
            <a:extLst>
              <a:ext uri="{FF2B5EF4-FFF2-40B4-BE49-F238E27FC236}">
                <a16:creationId xmlns:a16="http://schemas.microsoft.com/office/drawing/2014/main" id="{22232BE7-799D-BE79-A6A0-7F54D50D19A3}"/>
              </a:ext>
            </a:extLst>
          </p:cNvPr>
          <p:cNvSpPr/>
          <p:nvPr/>
        </p:nvSpPr>
        <p:spPr bwMode="auto">
          <a:xfrm>
            <a:off x="8958564" y="2092017"/>
            <a:ext cx="64008" cy="64008"/>
          </a:xfrm>
          <a:prstGeom prst="triangle">
            <a:avLst/>
          </a:prstGeom>
          <a:solidFill>
            <a:srgbClr val="72F94C"/>
          </a:solidFill>
          <a:ln w="63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9FA5726-EBCD-02B0-2104-F77226CC2130}"/>
              </a:ext>
            </a:extLst>
          </p:cNvPr>
          <p:cNvCxnSpPr>
            <a:cxnSpLocks/>
          </p:cNvCxnSpPr>
          <p:nvPr/>
        </p:nvCxnSpPr>
        <p:spPr bwMode="auto">
          <a:xfrm>
            <a:off x="9260443" y="1903422"/>
            <a:ext cx="0" cy="155448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riangle 59">
            <a:extLst>
              <a:ext uri="{FF2B5EF4-FFF2-40B4-BE49-F238E27FC236}">
                <a16:creationId xmlns:a16="http://schemas.microsoft.com/office/drawing/2014/main" id="{78C00E03-6AA7-D4F6-D5CC-570000EF3BCD}"/>
              </a:ext>
            </a:extLst>
          </p:cNvPr>
          <p:cNvSpPr/>
          <p:nvPr/>
        </p:nvSpPr>
        <p:spPr bwMode="auto">
          <a:xfrm>
            <a:off x="9228439" y="1949142"/>
            <a:ext cx="64008" cy="64008"/>
          </a:xfrm>
          <a:prstGeom prst="triangle">
            <a:avLst/>
          </a:prstGeom>
          <a:solidFill>
            <a:srgbClr val="72F94C"/>
          </a:solidFill>
          <a:ln w="63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A60DBA7-1701-15D2-2B21-508A90FB5CCA}"/>
              </a:ext>
            </a:extLst>
          </p:cNvPr>
          <p:cNvCxnSpPr>
            <a:cxnSpLocks/>
          </p:cNvCxnSpPr>
          <p:nvPr/>
        </p:nvCxnSpPr>
        <p:spPr bwMode="auto">
          <a:xfrm>
            <a:off x="9593818" y="1818884"/>
            <a:ext cx="0" cy="192024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riangle 61">
            <a:extLst>
              <a:ext uri="{FF2B5EF4-FFF2-40B4-BE49-F238E27FC236}">
                <a16:creationId xmlns:a16="http://schemas.microsoft.com/office/drawing/2014/main" id="{1C3E570B-7018-6488-1281-290FB77CA39B}"/>
              </a:ext>
            </a:extLst>
          </p:cNvPr>
          <p:cNvSpPr/>
          <p:nvPr/>
        </p:nvSpPr>
        <p:spPr bwMode="auto">
          <a:xfrm>
            <a:off x="9561814" y="1888817"/>
            <a:ext cx="64008" cy="64008"/>
          </a:xfrm>
          <a:prstGeom prst="triangle">
            <a:avLst/>
          </a:prstGeom>
          <a:solidFill>
            <a:srgbClr val="72F94C"/>
          </a:solidFill>
          <a:ln w="63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A9F2772-E11B-3CEB-F81E-55C639C4973F}"/>
              </a:ext>
            </a:extLst>
          </p:cNvPr>
          <p:cNvCxnSpPr>
            <a:cxnSpLocks/>
          </p:cNvCxnSpPr>
          <p:nvPr/>
        </p:nvCxnSpPr>
        <p:spPr bwMode="auto">
          <a:xfrm>
            <a:off x="9955768" y="1743148"/>
            <a:ext cx="0" cy="155448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Triangle 63">
            <a:extLst>
              <a:ext uri="{FF2B5EF4-FFF2-40B4-BE49-F238E27FC236}">
                <a16:creationId xmlns:a16="http://schemas.microsoft.com/office/drawing/2014/main" id="{335298C8-867E-E309-10C7-66DAC7BBD798}"/>
              </a:ext>
            </a:extLst>
          </p:cNvPr>
          <p:cNvSpPr/>
          <p:nvPr/>
        </p:nvSpPr>
        <p:spPr bwMode="auto">
          <a:xfrm>
            <a:off x="9923764" y="1780867"/>
            <a:ext cx="64008" cy="64008"/>
          </a:xfrm>
          <a:prstGeom prst="triangle">
            <a:avLst/>
          </a:prstGeom>
          <a:solidFill>
            <a:srgbClr val="72F94C"/>
          </a:solidFill>
          <a:ln w="63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16CA8A2-BC02-EA93-5895-32CFE4F86F06}"/>
              </a:ext>
            </a:extLst>
          </p:cNvPr>
          <p:cNvCxnSpPr>
            <a:cxnSpLocks/>
          </p:cNvCxnSpPr>
          <p:nvPr/>
        </p:nvCxnSpPr>
        <p:spPr bwMode="auto">
          <a:xfrm>
            <a:off x="10394753" y="1754832"/>
            <a:ext cx="0" cy="109728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Triangle 65">
            <a:extLst>
              <a:ext uri="{FF2B5EF4-FFF2-40B4-BE49-F238E27FC236}">
                <a16:creationId xmlns:a16="http://schemas.microsoft.com/office/drawing/2014/main" id="{10A7FFF5-5015-EDE0-45A6-0684BCB148FE}"/>
              </a:ext>
            </a:extLst>
          </p:cNvPr>
          <p:cNvSpPr/>
          <p:nvPr/>
        </p:nvSpPr>
        <p:spPr bwMode="auto">
          <a:xfrm>
            <a:off x="10361914" y="1777692"/>
            <a:ext cx="64008" cy="64008"/>
          </a:xfrm>
          <a:prstGeom prst="triangle">
            <a:avLst/>
          </a:prstGeom>
          <a:solidFill>
            <a:srgbClr val="72F94C"/>
          </a:solidFill>
          <a:ln w="63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0DF3F2-B0C4-6E9A-C0BA-94130D93E36F}"/>
              </a:ext>
            </a:extLst>
          </p:cNvPr>
          <p:cNvSpPr txBox="1"/>
          <p:nvPr/>
        </p:nvSpPr>
        <p:spPr>
          <a:xfrm>
            <a:off x="7225530" y="812677"/>
            <a:ext cx="406145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500"/>
              </a:spcAft>
            </a:pPr>
            <a:r>
              <a:rPr lang="en-US" sz="800" b="0" dirty="0"/>
              <a:t>40</a:t>
            </a:r>
          </a:p>
          <a:p>
            <a:pPr algn="r">
              <a:spcAft>
                <a:spcPts val="1500"/>
              </a:spcAft>
            </a:pPr>
            <a:r>
              <a:rPr lang="en-US" sz="800" b="0" dirty="0"/>
              <a:t>20</a:t>
            </a:r>
          </a:p>
          <a:p>
            <a:pPr algn="r">
              <a:spcAft>
                <a:spcPts val="1500"/>
              </a:spcAft>
            </a:pPr>
            <a:r>
              <a:rPr lang="en-US" sz="800" b="0" dirty="0"/>
              <a:t>0</a:t>
            </a:r>
          </a:p>
          <a:p>
            <a:pPr algn="r">
              <a:spcAft>
                <a:spcPts val="1500"/>
              </a:spcAft>
            </a:pPr>
            <a:r>
              <a:rPr lang="en-US" sz="800" b="0" dirty="0"/>
              <a:t>-20</a:t>
            </a:r>
          </a:p>
          <a:p>
            <a:pPr algn="r">
              <a:spcAft>
                <a:spcPts val="1500"/>
              </a:spcAft>
            </a:pPr>
            <a:r>
              <a:rPr lang="en-US" sz="800" b="0" dirty="0"/>
              <a:t>-40</a:t>
            </a:r>
          </a:p>
          <a:p>
            <a:pPr algn="r">
              <a:spcAft>
                <a:spcPts val="1500"/>
              </a:spcAft>
            </a:pPr>
            <a:r>
              <a:rPr lang="en-US" sz="800" b="0" dirty="0"/>
              <a:t>-60</a:t>
            </a:r>
          </a:p>
          <a:p>
            <a:pPr algn="r">
              <a:spcAft>
                <a:spcPts val="1500"/>
              </a:spcAft>
            </a:pPr>
            <a:r>
              <a:rPr lang="en-US" sz="800" b="0" dirty="0"/>
              <a:t>-80</a:t>
            </a:r>
          </a:p>
          <a:p>
            <a:pPr algn="r">
              <a:spcAft>
                <a:spcPts val="1500"/>
              </a:spcAft>
            </a:pPr>
            <a:r>
              <a:rPr lang="en-US" sz="800" b="0" dirty="0"/>
              <a:t>-100</a:t>
            </a:r>
          </a:p>
          <a:p>
            <a:pPr algn="r">
              <a:spcAft>
                <a:spcPts val="600"/>
              </a:spcAft>
            </a:pPr>
            <a:r>
              <a:rPr lang="en-US" sz="800" b="0" dirty="0"/>
              <a:t>-120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DB62BA0-8181-9D8A-0ABF-578C32365168}"/>
              </a:ext>
            </a:extLst>
          </p:cNvPr>
          <p:cNvSpPr txBox="1"/>
          <p:nvPr/>
        </p:nvSpPr>
        <p:spPr>
          <a:xfrm>
            <a:off x="7608230" y="3472388"/>
            <a:ext cx="3373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 b="0" dirty="0"/>
              <a:t>0                   1                    2                   3                   4                   5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D2A0CC-07E6-5E6B-F097-9BA6C401F60F}"/>
              </a:ext>
            </a:extLst>
          </p:cNvPr>
          <p:cNvSpPr txBox="1"/>
          <p:nvPr/>
        </p:nvSpPr>
        <p:spPr>
          <a:xfrm rot="16200000">
            <a:off x="6204114" y="1979168"/>
            <a:ext cx="1859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/>
              <a:t>A</a:t>
            </a:r>
            <a:r>
              <a:rPr lang="en-US" sz="1400" b="0" baseline="-25000" dirty="0"/>
              <a:t>1/2</a:t>
            </a:r>
            <a:r>
              <a:rPr lang="en-US" sz="1400" b="0" dirty="0"/>
              <a:t>*1000 (GeV</a:t>
            </a:r>
            <a:r>
              <a:rPr lang="en-US" sz="1400" b="0" baseline="30000" dirty="0"/>
              <a:t>-1/2</a:t>
            </a:r>
            <a:r>
              <a:rPr lang="en-US" sz="1400" b="0" dirty="0"/>
              <a:t>)</a:t>
            </a: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6A44BE15-BC92-EB8F-B562-35DFC2A21968}"/>
              </a:ext>
            </a:extLst>
          </p:cNvPr>
          <p:cNvSpPr txBox="1"/>
          <p:nvPr/>
        </p:nvSpPr>
        <p:spPr>
          <a:xfrm>
            <a:off x="5500465" y="763204"/>
            <a:ext cx="1447832" cy="707886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  <a:latin typeface="+mj-lt"/>
                <a:ea typeface="Comic Sans MS" charset="0"/>
                <a:cs typeface="Comic Sans MS" charset="0"/>
              </a:rPr>
              <a:t>γ*p → p</a:t>
            </a:r>
            <a:r>
              <a:rPr lang="en-US" sz="200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π</a:t>
            </a:r>
            <a:endParaRPr lang="en-US" sz="2000" dirty="0">
              <a:solidFill>
                <a:srgbClr val="0000CC"/>
              </a:solidFill>
              <a:latin typeface="+mj-lt"/>
              <a:ea typeface="Comic Sans MS" charset="0"/>
              <a:cs typeface="Comic Sans MS" charset="0"/>
            </a:endParaRPr>
          </a:p>
          <a:p>
            <a:r>
              <a:rPr lang="en-US" sz="2000" dirty="0">
                <a:solidFill>
                  <a:srgbClr val="0000CC"/>
                </a:solidFill>
                <a:latin typeface="+mj-lt"/>
                <a:ea typeface="Comic Sans MS" charset="0"/>
                <a:cs typeface="Comic Sans MS" charset="0"/>
              </a:rPr>
              <a:t>γ*p → p</a:t>
            </a:r>
            <a:r>
              <a:rPr lang="en-US" sz="200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ππ</a:t>
            </a:r>
            <a:endParaRPr lang="en-US" sz="2000" dirty="0">
              <a:solidFill>
                <a:srgbClr val="0000CC"/>
              </a:solidFill>
              <a:latin typeface="+mj-lt"/>
              <a:ea typeface="Comic Sans MS" charset="0"/>
              <a:cs typeface="Comic Sans MS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85471CF-A09E-5049-7378-3C59286112AF}"/>
              </a:ext>
            </a:extLst>
          </p:cNvPr>
          <p:cNvSpPr txBox="1"/>
          <p:nvPr/>
        </p:nvSpPr>
        <p:spPr>
          <a:xfrm>
            <a:off x="2604000" y="5716572"/>
            <a:ext cx="6984000" cy="36933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800" dirty="0">
                <a:cs typeface="Comic Sans MS"/>
              </a:rPr>
              <a:t>Need for data on the electrocouplings over broad range of </a:t>
            </a:r>
            <a:r>
              <a:rPr lang="en-US" sz="1800" i="1" dirty="0">
                <a:cs typeface="Comic Sans MS"/>
              </a:rPr>
              <a:t>Q</a:t>
            </a:r>
            <a:r>
              <a:rPr lang="en-US" sz="1800" i="1" baseline="30000" dirty="0">
                <a:cs typeface="Comic Sans MS"/>
              </a:rPr>
              <a:t>2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436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1196"/>
    </mc:Choice>
    <mc:Fallback xmlns="">
      <p:transition advTm="8119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09 at 8.06.08 AM.png">
            <a:extLst>
              <a:ext uri="{FF2B5EF4-FFF2-40B4-BE49-F238E27FC236}">
                <a16:creationId xmlns:a16="http://schemas.microsoft.com/office/drawing/2014/main" id="{C83D1D74-C4F4-C0CA-1DD7-173CC9BCFC4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1349" y="1641604"/>
            <a:ext cx="3108960" cy="2834640"/>
          </a:xfrm>
          <a:prstGeom prst="rect">
            <a:avLst/>
          </a:prstGeom>
        </p:spPr>
      </p:pic>
      <p:pic>
        <p:nvPicPr>
          <p:cNvPr id="3" name="Picture 2" descr="Screen Shot 2015-09-09 at 8.06.32 AM.png">
            <a:extLst>
              <a:ext uri="{FF2B5EF4-FFF2-40B4-BE49-F238E27FC236}">
                <a16:creationId xmlns:a16="http://schemas.microsoft.com/office/drawing/2014/main" id="{748D4D5E-684A-4D35-64E1-2E4502BCD19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663" y="1651829"/>
            <a:ext cx="3108960" cy="2834640"/>
          </a:xfrm>
          <a:prstGeom prst="rect">
            <a:avLst/>
          </a:prstGeom>
        </p:spPr>
      </p:pic>
      <p:pic>
        <p:nvPicPr>
          <p:cNvPr id="4" name="Picture 3" descr="Screen Shot 2015-09-09 at 8.05.41 AM.png">
            <a:extLst>
              <a:ext uri="{FF2B5EF4-FFF2-40B4-BE49-F238E27FC236}">
                <a16:creationId xmlns:a16="http://schemas.microsoft.com/office/drawing/2014/main" id="{C93A2261-3151-6303-7ACA-7C2746A84CF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73" y="1645948"/>
            <a:ext cx="3108960" cy="2834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67B5AD-6713-887F-1E7B-9144C4FB78E2}"/>
              </a:ext>
            </a:extLst>
          </p:cNvPr>
          <p:cNvSpPr txBox="1"/>
          <p:nvPr/>
        </p:nvSpPr>
        <p:spPr>
          <a:xfrm>
            <a:off x="562709" y="4476612"/>
            <a:ext cx="11090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>
                <a:solidFill>
                  <a:srgbClr val="0000CC"/>
                </a:solidFill>
              </a:rPr>
              <a:t>[</a:t>
            </a:r>
            <a:r>
              <a:rPr lang="en-US" sz="1400" b="0" dirty="0" err="1">
                <a:solidFill>
                  <a:srgbClr val="0000CC"/>
                </a:solidFill>
              </a:rPr>
              <a:t>Mokeev</a:t>
            </a:r>
            <a:r>
              <a:rPr lang="en-US" sz="1400" b="0" dirty="0">
                <a:solidFill>
                  <a:srgbClr val="0000CC"/>
                </a:solidFill>
              </a:rPr>
              <a:t>, Aznauryan, IJMPC 26, 1460080 (2014);   Mokeev et al., PRC 93, 025206 (2016);   Carman, Joo, Mokeev, FBS 61, 29 (2020)]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8703E8-4B00-4D1C-DD3C-5B812DC3BC34}"/>
              </a:ext>
            </a:extLst>
          </p:cNvPr>
          <p:cNvSpPr txBox="1"/>
          <p:nvPr/>
        </p:nvSpPr>
        <p:spPr>
          <a:xfrm>
            <a:off x="1452000" y="5057351"/>
            <a:ext cx="9288000" cy="36933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800" b="0" dirty="0"/>
              <a:t>N</a:t>
            </a:r>
            <a:r>
              <a:rPr lang="el-GR" sz="1800" b="0" dirty="0">
                <a:cs typeface="Symbol" charset="2"/>
              </a:rPr>
              <a:t>ππ</a:t>
            </a:r>
            <a:r>
              <a:rPr lang="en-US" sz="1800" b="0" dirty="0"/>
              <a:t> channel gave first electrocoupling results on higher-lying states up to 1.8 GeV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17E7A7-8171-4E83-B833-6E3B53C902CA}"/>
              </a:ext>
            </a:extLst>
          </p:cNvPr>
          <p:cNvSpPr txBox="1"/>
          <p:nvPr/>
        </p:nvSpPr>
        <p:spPr>
          <a:xfrm>
            <a:off x="1317374" y="1205540"/>
            <a:ext cx="9584784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630238" indent="-630238" algn="ctr">
              <a:spcAft>
                <a:spcPts val="600"/>
              </a:spcAft>
            </a:pPr>
            <a:r>
              <a:rPr lang="en-US" sz="1800" b="0" dirty="0">
                <a:cs typeface="Comic Sans MS"/>
              </a:rPr>
              <a:t>Most high-lying N* states decay mainly to N</a:t>
            </a:r>
            <a:r>
              <a:rPr lang="el-GR" sz="1800" b="0" dirty="0">
                <a:cs typeface="Symbol" charset="2"/>
              </a:rPr>
              <a:t>ππ</a:t>
            </a:r>
            <a:r>
              <a:rPr lang="en-US" sz="1800" b="0" dirty="0">
                <a:cs typeface="Comic Sans MS"/>
              </a:rPr>
              <a:t> with much smaller strength to N</a:t>
            </a:r>
            <a:r>
              <a:rPr lang="el-GR" sz="1800" b="0" dirty="0">
                <a:cs typeface="Symbol" charset="2"/>
              </a:rPr>
              <a:t>π</a:t>
            </a:r>
            <a:endParaRPr lang="en-US" sz="1800" b="0" dirty="0">
              <a:cs typeface="Symbol" charset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62B7AB-5ACF-DFAA-16B6-7F10CC299CD3}"/>
              </a:ext>
            </a:extLst>
          </p:cNvPr>
          <p:cNvSpPr txBox="1"/>
          <p:nvPr/>
        </p:nvSpPr>
        <p:spPr>
          <a:xfrm>
            <a:off x="2230404" y="1737316"/>
            <a:ext cx="1446696" cy="338554"/>
          </a:xfrm>
          <a:prstGeom prst="rect">
            <a:avLst/>
          </a:prstGeom>
          <a:solidFill>
            <a:schemeClr val="accent1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l-GR" sz="1600" b="0" dirty="0">
                <a:solidFill>
                  <a:srgbClr val="000090"/>
                </a:solidFill>
                <a:cs typeface="Symbol" charset="2"/>
              </a:rPr>
              <a:t>Δ</a:t>
            </a:r>
            <a:r>
              <a:rPr lang="en-US" sz="1600" b="0" dirty="0">
                <a:solidFill>
                  <a:srgbClr val="000090"/>
                </a:solidFill>
                <a:cs typeface="Comic Sans MS"/>
              </a:rPr>
              <a:t>(1620)1/2</a:t>
            </a:r>
            <a:r>
              <a:rPr lang="en-US" sz="1600" b="0" baseline="30000" dirty="0">
                <a:solidFill>
                  <a:srgbClr val="000090"/>
                </a:solidFill>
                <a:cs typeface="Comic Sans MS"/>
              </a:rPr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FE4115-6351-EC6B-87B3-9F1A338E70BA}"/>
              </a:ext>
            </a:extLst>
          </p:cNvPr>
          <p:cNvSpPr txBox="1"/>
          <p:nvPr/>
        </p:nvSpPr>
        <p:spPr>
          <a:xfrm>
            <a:off x="6049611" y="1732384"/>
            <a:ext cx="1405452" cy="338554"/>
          </a:xfrm>
          <a:prstGeom prst="rect">
            <a:avLst/>
          </a:prstGeom>
          <a:solidFill>
            <a:schemeClr val="accent1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l-GR" sz="1600" b="0" dirty="0">
                <a:solidFill>
                  <a:srgbClr val="000090"/>
                </a:solidFill>
                <a:cs typeface="Symbol" charset="2"/>
              </a:rPr>
              <a:t>Δ</a:t>
            </a:r>
            <a:r>
              <a:rPr lang="en-US" sz="1600" b="0" dirty="0">
                <a:solidFill>
                  <a:srgbClr val="000090"/>
                </a:solidFill>
                <a:cs typeface="Comic Sans MS"/>
              </a:rPr>
              <a:t>(1700)3/2</a:t>
            </a:r>
            <a:r>
              <a:rPr lang="en-US" sz="1600" b="0" baseline="30000" dirty="0">
                <a:solidFill>
                  <a:srgbClr val="000090"/>
                </a:solidFill>
                <a:cs typeface="Comic Sans MS"/>
              </a:rPr>
              <a:t>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1E3488-D7D9-CDE4-6631-4923258171A9}"/>
              </a:ext>
            </a:extLst>
          </p:cNvPr>
          <p:cNvSpPr txBox="1"/>
          <p:nvPr/>
        </p:nvSpPr>
        <p:spPr>
          <a:xfrm>
            <a:off x="9676673" y="1727452"/>
            <a:ext cx="1468783" cy="338554"/>
          </a:xfrm>
          <a:prstGeom prst="rect">
            <a:avLst/>
          </a:prstGeom>
          <a:solidFill>
            <a:schemeClr val="accent1"/>
          </a:solidFill>
          <a:ln w="317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>
                <a:solidFill>
                  <a:srgbClr val="000090"/>
                </a:solidFill>
                <a:cs typeface="Comic Sans MS"/>
              </a:rPr>
              <a:t>N(1720)3/2</a:t>
            </a:r>
            <a:r>
              <a:rPr lang="en-US" sz="1600" b="0" baseline="30000" dirty="0">
                <a:solidFill>
                  <a:srgbClr val="000090"/>
                </a:solidFill>
                <a:cs typeface="Comic Sans MS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1F4F05-0DDC-6C7B-8644-C03EDC9CDE4A}"/>
              </a:ext>
            </a:extLst>
          </p:cNvPr>
          <p:cNvSpPr txBox="1"/>
          <p:nvPr/>
        </p:nvSpPr>
        <p:spPr>
          <a:xfrm>
            <a:off x="1141881" y="2281764"/>
            <a:ext cx="1192696" cy="64633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0" i="1" dirty="0">
                <a:solidFill>
                  <a:srgbClr val="009900"/>
                </a:solidFill>
              </a:rPr>
              <a:t>1.46-1.56 GeV</a:t>
            </a:r>
          </a:p>
          <a:p>
            <a:pPr>
              <a:spcAft>
                <a:spcPts val="0"/>
              </a:spcAft>
            </a:pPr>
            <a:r>
              <a:rPr lang="en-US" sz="1200" b="0" i="1" dirty="0">
                <a:solidFill>
                  <a:srgbClr val="F489AF"/>
                </a:solidFill>
              </a:rPr>
              <a:t>1.56-1.66 GeV</a:t>
            </a:r>
          </a:p>
          <a:p>
            <a:pPr>
              <a:spcAft>
                <a:spcPts val="0"/>
              </a:spcAft>
            </a:pPr>
            <a:r>
              <a:rPr lang="en-US" sz="1200" b="0" i="1" dirty="0">
                <a:solidFill>
                  <a:srgbClr val="FF0000"/>
                </a:solidFill>
              </a:rPr>
              <a:t>1.61-1.71 GeV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A88754-42A5-6198-6690-8160030CE20E}"/>
              </a:ext>
            </a:extLst>
          </p:cNvPr>
          <p:cNvSpPr txBox="1"/>
          <p:nvPr/>
        </p:nvSpPr>
        <p:spPr>
          <a:xfrm>
            <a:off x="6007372" y="2201407"/>
            <a:ext cx="1192696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0" i="1" dirty="0">
                <a:solidFill>
                  <a:srgbClr val="FF0000"/>
                </a:solidFill>
              </a:rPr>
              <a:t>1.61-1.71 GeV</a:t>
            </a:r>
          </a:p>
          <a:p>
            <a:pPr>
              <a:spcAft>
                <a:spcPts val="0"/>
              </a:spcAft>
            </a:pPr>
            <a:r>
              <a:rPr lang="en-US" sz="1200" b="0" i="1" dirty="0">
                <a:solidFill>
                  <a:srgbClr val="0000FF"/>
                </a:solidFill>
              </a:rPr>
              <a:t>1.66-1.76 GeV</a:t>
            </a:r>
          </a:p>
          <a:p>
            <a:pPr>
              <a:spcAft>
                <a:spcPts val="0"/>
              </a:spcAft>
            </a:pPr>
            <a:r>
              <a:rPr lang="en-US" sz="1200" b="0" i="1" dirty="0"/>
              <a:t>1.71-1.81 GeV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719245-547F-7D52-24F6-B7E1F3DBBBF1}"/>
              </a:ext>
            </a:extLst>
          </p:cNvPr>
          <p:cNvSpPr txBox="1"/>
          <p:nvPr/>
        </p:nvSpPr>
        <p:spPr>
          <a:xfrm>
            <a:off x="8835892" y="2212227"/>
            <a:ext cx="1192696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0" i="1" dirty="0">
                <a:solidFill>
                  <a:srgbClr val="FF0000"/>
                </a:solidFill>
              </a:rPr>
              <a:t>1.61-1.71 GeV</a:t>
            </a:r>
          </a:p>
          <a:p>
            <a:pPr>
              <a:spcAft>
                <a:spcPts val="0"/>
              </a:spcAft>
            </a:pPr>
            <a:r>
              <a:rPr lang="en-US" sz="1200" b="0" i="1" dirty="0">
                <a:solidFill>
                  <a:srgbClr val="0000FF"/>
                </a:solidFill>
              </a:rPr>
              <a:t>1.66-1.76 GeV</a:t>
            </a:r>
          </a:p>
          <a:p>
            <a:pPr>
              <a:spcAft>
                <a:spcPts val="0"/>
              </a:spcAft>
            </a:pPr>
            <a:r>
              <a:rPr lang="en-US" sz="1200" b="0" i="1" dirty="0"/>
              <a:t>1.71-1.81 GeV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DF529B-87DB-0418-FD97-D6660A3E01A3}"/>
              </a:ext>
            </a:extLst>
          </p:cNvPr>
          <p:cNvSpPr/>
          <p:nvPr/>
        </p:nvSpPr>
        <p:spPr bwMode="auto">
          <a:xfrm>
            <a:off x="643433" y="2621927"/>
            <a:ext cx="59140" cy="23663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D8B76A-6C6C-14F7-6E8E-A398E7012FB4}"/>
              </a:ext>
            </a:extLst>
          </p:cNvPr>
          <p:cNvSpPr/>
          <p:nvPr/>
        </p:nvSpPr>
        <p:spPr bwMode="auto">
          <a:xfrm>
            <a:off x="4418037" y="2668349"/>
            <a:ext cx="59140" cy="23663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06F750-07FC-FF4D-D96A-EFAA6350C089}"/>
              </a:ext>
            </a:extLst>
          </p:cNvPr>
          <p:cNvSpPr txBox="1"/>
          <p:nvPr/>
        </p:nvSpPr>
        <p:spPr>
          <a:xfrm rot="16200000">
            <a:off x="-422299" y="2766565"/>
            <a:ext cx="1755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/>
              <a:t>S</a:t>
            </a:r>
            <a:r>
              <a:rPr lang="en-US" sz="1400" b="0" baseline="-25000" dirty="0"/>
              <a:t>1/2</a:t>
            </a:r>
            <a:r>
              <a:rPr lang="en-US" sz="1400" b="0" dirty="0"/>
              <a:t>*1000 (GeV</a:t>
            </a:r>
            <a:r>
              <a:rPr lang="en-US" sz="1400" b="0" baseline="30000" dirty="0"/>
              <a:t>-1/2</a:t>
            </a:r>
            <a:r>
              <a:rPr lang="en-US" sz="1400" b="0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CEF6A7-72AE-3757-B352-10F2540F9923}"/>
              </a:ext>
            </a:extLst>
          </p:cNvPr>
          <p:cNvSpPr txBox="1"/>
          <p:nvPr/>
        </p:nvSpPr>
        <p:spPr>
          <a:xfrm rot="16200000">
            <a:off x="3277777" y="2762053"/>
            <a:ext cx="1765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/>
              <a:t>A</a:t>
            </a:r>
            <a:r>
              <a:rPr lang="en-US" sz="1400" b="0" baseline="-25000" dirty="0"/>
              <a:t>1/2</a:t>
            </a:r>
            <a:r>
              <a:rPr lang="en-US" sz="1400" b="0" dirty="0"/>
              <a:t>*1000 (GeV</a:t>
            </a:r>
            <a:r>
              <a:rPr lang="en-US" sz="1400" b="0" baseline="30000" dirty="0"/>
              <a:t>-1/2</a:t>
            </a:r>
            <a:r>
              <a:rPr lang="en-US" sz="1400" b="0" dirty="0"/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C1F2D6-00D8-A37B-5454-0862348030D7}"/>
              </a:ext>
            </a:extLst>
          </p:cNvPr>
          <p:cNvSpPr txBox="1"/>
          <p:nvPr/>
        </p:nvSpPr>
        <p:spPr>
          <a:xfrm rot="16200000">
            <a:off x="6979272" y="2762053"/>
            <a:ext cx="1789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/>
              <a:t>A</a:t>
            </a:r>
            <a:r>
              <a:rPr lang="en-US" sz="1400" b="0" baseline="-25000" dirty="0"/>
              <a:t>3/2</a:t>
            </a:r>
            <a:r>
              <a:rPr lang="en-US" sz="1400" b="0" dirty="0"/>
              <a:t>*1000 (GeV</a:t>
            </a:r>
            <a:r>
              <a:rPr lang="en-US" sz="1400" b="0" baseline="30000" dirty="0"/>
              <a:t>-1/2</a:t>
            </a:r>
            <a:r>
              <a:rPr lang="en-US" sz="1400" b="0" dirty="0"/>
              <a:t>)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5E85FBDC-E8DF-F08A-74E2-489E8F9E6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262" y="80863"/>
            <a:ext cx="8063476" cy="470866"/>
          </a:xfrm>
        </p:spPr>
        <p:txBody>
          <a:bodyPr/>
          <a:lstStyle/>
          <a:p>
            <a:r>
              <a:rPr lang="en-US" kern="0" dirty="0"/>
              <a:t>CLAS N* Electrocouplings  – Third Resonance Region</a:t>
            </a:r>
            <a:endParaRPr lang="en-US" dirty="0"/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D4D3A130-8A7C-D9FA-6DFD-76EBCE1A6117}"/>
              </a:ext>
            </a:extLst>
          </p:cNvPr>
          <p:cNvSpPr txBox="1"/>
          <p:nvPr/>
        </p:nvSpPr>
        <p:spPr>
          <a:xfrm>
            <a:off x="5500465" y="763204"/>
            <a:ext cx="1447832" cy="400110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  <a:latin typeface="+mj-lt"/>
                <a:ea typeface="Comic Sans MS" charset="0"/>
                <a:cs typeface="Comic Sans MS" charset="0"/>
              </a:rPr>
              <a:t>γ*p → p</a:t>
            </a:r>
            <a:r>
              <a:rPr lang="en-US" sz="200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ππ</a:t>
            </a:r>
            <a:endParaRPr lang="en-US" sz="2000" dirty="0">
              <a:solidFill>
                <a:srgbClr val="0000CC"/>
              </a:solidFill>
              <a:latin typeface="+mj-lt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00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465208-0AC3-221B-8E75-22491AB6A4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91" y="1453215"/>
            <a:ext cx="3931471" cy="370556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80A84D-FCC4-27E8-7530-6EBB83A05BBD}"/>
              </a:ext>
            </a:extLst>
          </p:cNvPr>
          <p:cNvCxnSpPr/>
          <p:nvPr/>
        </p:nvCxnSpPr>
        <p:spPr bwMode="auto">
          <a:xfrm>
            <a:off x="2245843" y="5437296"/>
            <a:ext cx="404038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4564970-C2BF-9B3F-912B-2D38FF072B88}"/>
              </a:ext>
            </a:extLst>
          </p:cNvPr>
          <p:cNvSpPr txBox="1"/>
          <p:nvPr/>
        </p:nvSpPr>
        <p:spPr>
          <a:xfrm>
            <a:off x="2698399" y="5298796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Full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C40E8F-53A9-5E67-5ED6-99D70FDE8A4E}"/>
              </a:ext>
            </a:extLst>
          </p:cNvPr>
          <p:cNvCxnSpPr/>
          <p:nvPr/>
        </p:nvCxnSpPr>
        <p:spPr bwMode="auto">
          <a:xfrm>
            <a:off x="3167867" y="5447648"/>
            <a:ext cx="404038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7D4823E-0D1B-1CC4-DDBF-FD8CA8703E15}"/>
              </a:ext>
            </a:extLst>
          </p:cNvPr>
          <p:cNvSpPr txBox="1"/>
          <p:nvPr/>
        </p:nvSpPr>
        <p:spPr>
          <a:xfrm>
            <a:off x="3571905" y="5295732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</a:rPr>
              <a:t>Resonances</a:t>
            </a:r>
            <a:endParaRPr kumimoji="0" lang="en-US" sz="12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AE6ADE-6E94-12FA-7A4C-BE7012F737A2}"/>
              </a:ext>
            </a:extLst>
          </p:cNvPr>
          <p:cNvCxnSpPr/>
          <p:nvPr/>
        </p:nvCxnSpPr>
        <p:spPr bwMode="auto">
          <a:xfrm>
            <a:off x="4573963" y="5433890"/>
            <a:ext cx="404038" cy="0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3758D65-0859-2BF3-D17A-60A5FB307BEE}"/>
              </a:ext>
            </a:extLst>
          </p:cNvPr>
          <p:cNvSpPr txBox="1"/>
          <p:nvPr/>
        </p:nvSpPr>
        <p:spPr>
          <a:xfrm>
            <a:off x="4978001" y="5295732"/>
            <a:ext cx="1002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3333CC"/>
                </a:solidFill>
                <a:latin typeface="+mj-lt"/>
              </a:rPr>
              <a:t>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ackground</a:t>
            </a:r>
          </a:p>
        </p:txBody>
      </p:sp>
      <p:pic>
        <p:nvPicPr>
          <p:cNvPr id="12" name="Picture 11" descr="fit_nst_bckg_p33_370_159.eps">
            <a:extLst>
              <a:ext uri="{FF2B5EF4-FFF2-40B4-BE49-F238E27FC236}">
                <a16:creationId xmlns:a16="http://schemas.microsoft.com/office/drawing/2014/main" id="{40333B6F-6E90-D9C7-32D1-8DF5C78CF8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867" y="1453215"/>
            <a:ext cx="4000343" cy="3770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704BA4-C8BC-CBD6-A1AD-5A9719EE2A25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599" y="1418190"/>
            <a:ext cx="3840480" cy="3017520"/>
          </a:xfrm>
          <a:prstGeom prst="rect">
            <a:avLst/>
          </a:prstGeom>
          <a:ln w="31750"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3E6374-36AA-372A-8162-761CBDDF0331}"/>
              </a:ext>
            </a:extLst>
          </p:cNvPr>
          <p:cNvSpPr txBox="1"/>
          <p:nvPr/>
        </p:nvSpPr>
        <p:spPr>
          <a:xfrm>
            <a:off x="8378432" y="1038114"/>
            <a:ext cx="3816000" cy="360000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>
                <a:latin typeface="+mj-lt"/>
              </a:rPr>
              <a:t>JLab-Moscow Reaction Model (JM)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390127-44BA-9C27-B57E-5B3EA68A3CED}"/>
              </a:ext>
            </a:extLst>
          </p:cNvPr>
          <p:cNvSpPr txBox="1"/>
          <p:nvPr/>
        </p:nvSpPr>
        <p:spPr>
          <a:xfrm>
            <a:off x="7914640" y="5194711"/>
            <a:ext cx="4277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rgbClr val="0000CC"/>
                </a:solidFill>
                <a:latin typeface="+mj-lt"/>
              </a:rPr>
              <a:t>[V.I. Mokeev et al., Phys. Rev. C 86, 035203 (2012)]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F56318-8020-9C5B-B4BA-1649A73C95F5}"/>
              </a:ext>
            </a:extLst>
          </p:cNvPr>
          <p:cNvSpPr txBox="1"/>
          <p:nvPr/>
        </p:nvSpPr>
        <p:spPr>
          <a:xfrm>
            <a:off x="843063" y="5676197"/>
            <a:ext cx="10700426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>
                <a:latin typeface="+mj-lt"/>
              </a:rPr>
              <a:t>Model provides reasonable description of data for extraction of resonance electrocouplings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0B9EB975-9297-E9CA-FC0E-65AABD055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>
                <a:ea typeface="MS PGothic" pitchFamily="34" charset="-128"/>
              </a:rPr>
              <a:t>Description of p</a:t>
            </a:r>
            <a:r>
              <a:rPr lang="el-GR" kern="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π</a:t>
            </a:r>
            <a:r>
              <a:rPr lang="en-US" kern="0" baseline="30000" dirty="0">
                <a:ea typeface="MS PGothic" pitchFamily="34" charset="-128"/>
              </a:rPr>
              <a:t>+</a:t>
            </a:r>
            <a:r>
              <a:rPr lang="el-GR" kern="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π</a:t>
            </a:r>
            <a:r>
              <a:rPr lang="en-US" kern="0" baseline="30000" dirty="0">
                <a:ea typeface="MS PGothic" pitchFamily="34" charset="-128"/>
              </a:rPr>
              <a:t>-</a:t>
            </a:r>
            <a:r>
              <a:rPr lang="en-US" kern="0" dirty="0">
                <a:ea typeface="MS PGothic" pitchFamily="34" charset="-128"/>
              </a:rPr>
              <a:t> Data by </a:t>
            </a:r>
            <a:r>
              <a:rPr lang="en-US" dirty="0">
                <a:ea typeface="MS PGothic" pitchFamily="34" charset="-128"/>
              </a:rPr>
              <a:t>a Reaction</a:t>
            </a:r>
            <a:r>
              <a:rPr lang="en-US" kern="0" dirty="0">
                <a:ea typeface="MS PGothic" pitchFamily="34" charset="-128"/>
              </a:rPr>
              <a:t>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5">
                <a:extLst>
                  <a:ext uri="{FF2B5EF4-FFF2-40B4-BE49-F238E27FC236}">
                    <a16:creationId xmlns:a16="http://schemas.microsoft.com/office/drawing/2014/main" id="{130E0C3E-75E5-C546-F2AC-DCEFEB815970}"/>
                  </a:ext>
                </a:extLst>
              </p:cNvPr>
              <p:cNvSpPr txBox="1"/>
              <p:nvPr/>
            </p:nvSpPr>
            <p:spPr>
              <a:xfrm>
                <a:off x="549691" y="585721"/>
                <a:ext cx="8497229" cy="804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chemeClr val="tx1"/>
                    </a:solidFill>
                  </a:rPr>
                  <a:t>5-fold differential cross section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sSup>
                          <m:sSup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, where the denominator consists of differentials for the five variables </a:t>
                </a:r>
                <a:r>
                  <a:rPr lang="en-US" dirty="0">
                    <a:solidFill>
                      <a:schemeClr val="tx1"/>
                    </a:solidFill>
                  </a:rPr>
                  <a:t>that</a:t>
                </a:r>
                <a:r>
                  <a:rPr lang="en-US" sz="1800" dirty="0">
                    <a:solidFill>
                      <a:schemeClr val="tx1"/>
                    </a:solidFill>
                  </a:rPr>
                  <a:t> define the final state kinematics</a:t>
                </a:r>
              </a:p>
            </p:txBody>
          </p:sp>
        </mc:Choice>
        <mc:Fallback xmlns="">
          <p:sp>
            <p:nvSpPr>
              <p:cNvPr id="2" name="TextBox 5">
                <a:extLst>
                  <a:ext uri="{FF2B5EF4-FFF2-40B4-BE49-F238E27FC236}">
                    <a16:creationId xmlns:a16="http://schemas.microsoft.com/office/drawing/2014/main" id="{130E0C3E-75E5-C546-F2AC-DCEFEB815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91" y="585721"/>
                <a:ext cx="8497229" cy="804195"/>
              </a:xfrm>
              <a:prstGeom prst="rect">
                <a:avLst/>
              </a:prstGeom>
              <a:blipFill>
                <a:blip r:embed="rId5"/>
                <a:stretch>
                  <a:fillRect l="-574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1843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8AFC4DB-055D-D027-890C-8B56C9590445}"/>
              </a:ext>
            </a:extLst>
          </p:cNvPr>
          <p:cNvSpPr txBox="1"/>
          <p:nvPr/>
        </p:nvSpPr>
        <p:spPr>
          <a:xfrm>
            <a:off x="667288" y="606460"/>
            <a:ext cx="6742935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[D.S. Carman, R.W. Gothe, V.I. Mokeev, and C.D. Roberts, Particles 6, 416 (2023)]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98E46D0-B4E7-4089-CB83-83DDA349490E}"/>
              </a:ext>
            </a:extLst>
          </p:cNvPr>
          <p:cNvGrpSpPr/>
          <p:nvPr/>
        </p:nvGrpSpPr>
        <p:grpSpPr>
          <a:xfrm>
            <a:off x="98538" y="612747"/>
            <a:ext cx="10846025" cy="3812420"/>
            <a:chOff x="201996" y="1027817"/>
            <a:chExt cx="8538189" cy="28084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B41EB7A-B2F4-0DC8-D223-052FC1DEBDE9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7942" y="1220809"/>
              <a:ext cx="2493043" cy="23680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3831B9-6A62-8103-B2BF-1C4325D8C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32" t="17902" r="8235" b="24414"/>
            <a:stretch/>
          </p:blipFill>
          <p:spPr>
            <a:xfrm>
              <a:off x="3337105" y="1187133"/>
              <a:ext cx="2403536" cy="240175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13E1E6-3C41-5B78-0E1C-3A7686B9F892}"/>
                </a:ext>
              </a:extLst>
            </p:cNvPr>
            <p:cNvSpPr txBox="1"/>
            <p:nvPr/>
          </p:nvSpPr>
          <p:spPr>
            <a:xfrm>
              <a:off x="1631582" y="1258043"/>
              <a:ext cx="1272392" cy="38544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>
                  <a:solidFill>
                    <a:srgbClr val="011893"/>
                  </a:solidFill>
                  <a:latin typeface="+mj-lt"/>
                </a:rPr>
                <a:t>N→</a:t>
              </a:r>
              <a:r>
                <a:rPr lang="en-US" sz="1400" dirty="0">
                  <a:solidFill>
                    <a:srgbClr val="011893"/>
                  </a:solidFill>
                  <a:latin typeface="Symbol" pitchFamily="2" charset="2"/>
                </a:rPr>
                <a:t>D</a:t>
              </a:r>
              <a:r>
                <a:rPr lang="en-US" sz="1400" dirty="0">
                  <a:solidFill>
                    <a:srgbClr val="011893"/>
                  </a:solidFill>
                  <a:latin typeface="+mj-lt"/>
                </a:rPr>
                <a:t>(1232)3/2</a:t>
              </a:r>
              <a:r>
                <a:rPr lang="en-US" sz="1400" baseline="30000" dirty="0">
                  <a:solidFill>
                    <a:srgbClr val="011893"/>
                  </a:solidFill>
                  <a:latin typeface="+mj-lt"/>
                </a:rPr>
                <a:t>+</a:t>
              </a:r>
              <a:r>
                <a:rPr lang="en-US" sz="1400" dirty="0">
                  <a:solidFill>
                    <a:srgbClr val="011893"/>
                  </a:solidFill>
                  <a:latin typeface="+mj-lt"/>
                </a:rPr>
                <a:t> magnetic FF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0C3E58-1148-078D-603B-0BB1906A6E2A}"/>
                </a:ext>
              </a:extLst>
            </p:cNvPr>
            <p:cNvSpPr txBox="1"/>
            <p:nvPr/>
          </p:nvSpPr>
          <p:spPr>
            <a:xfrm>
              <a:off x="4667909" y="1272122"/>
              <a:ext cx="1029755" cy="22673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>
                  <a:solidFill>
                    <a:srgbClr val="011893"/>
                  </a:solidFill>
                  <a:latin typeface="+mj-lt"/>
                </a:rPr>
                <a:t>N(1440)1/2</a:t>
              </a:r>
              <a:r>
                <a:rPr lang="en-US" sz="1400" baseline="30000" dirty="0">
                  <a:solidFill>
                    <a:srgbClr val="011893"/>
                  </a:solidFill>
                  <a:latin typeface="+mj-lt"/>
                </a:rPr>
                <a:t>+</a:t>
              </a:r>
              <a:endParaRPr lang="en-US" sz="1400" dirty="0">
                <a:solidFill>
                  <a:srgbClr val="011893"/>
                </a:solidFill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6837CA-9956-B325-47C6-DB0DB1087A20}"/>
                </a:ext>
              </a:extLst>
            </p:cNvPr>
            <p:cNvSpPr txBox="1"/>
            <p:nvPr/>
          </p:nvSpPr>
          <p:spPr>
            <a:xfrm>
              <a:off x="729598" y="2222185"/>
              <a:ext cx="953135" cy="702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latin typeface="+mj-lt"/>
                </a:rPr>
                <a:t>Substantial contributions from meson-baryon cloud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879B670-CB34-49D8-6806-D2F179CCAE40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96" t="1483" r="5722" b="14356"/>
            <a:stretch/>
          </p:blipFill>
          <p:spPr>
            <a:xfrm>
              <a:off x="6359955" y="1027817"/>
              <a:ext cx="2321634" cy="24571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C11E16-97B7-F359-EAB2-3132D3050C2C}"/>
                </a:ext>
              </a:extLst>
            </p:cNvPr>
            <p:cNvSpPr txBox="1"/>
            <p:nvPr/>
          </p:nvSpPr>
          <p:spPr>
            <a:xfrm>
              <a:off x="7545392" y="1261817"/>
              <a:ext cx="1008606" cy="22673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1" dirty="0">
                  <a:solidFill>
                    <a:srgbClr val="011893"/>
                  </a:solidFill>
                  <a:latin typeface="Symbol" pitchFamily="2" charset="2"/>
                </a:rPr>
                <a:t>D</a:t>
              </a:r>
              <a:r>
                <a:rPr lang="en-US" sz="1400" dirty="0">
                  <a:solidFill>
                    <a:srgbClr val="011893"/>
                  </a:solidFill>
                  <a:latin typeface="+mj-lt"/>
                </a:rPr>
                <a:t>(1600)3/2</a:t>
              </a:r>
              <a:r>
                <a:rPr lang="en-US" sz="1400" baseline="30000" dirty="0">
                  <a:solidFill>
                    <a:srgbClr val="011893"/>
                  </a:solidFill>
                  <a:latin typeface="+mj-lt"/>
                </a:rPr>
                <a:t>+</a:t>
              </a:r>
              <a:endParaRPr lang="en-US" sz="1400" dirty="0">
                <a:solidFill>
                  <a:srgbClr val="011893"/>
                </a:solidFill>
                <a:latin typeface="+mj-lt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8041E91-A7FE-3E3B-6634-196EA7B88455}"/>
                </a:ext>
              </a:extLst>
            </p:cNvPr>
            <p:cNvSpPr txBox="1"/>
            <p:nvPr/>
          </p:nvSpPr>
          <p:spPr>
            <a:xfrm>
              <a:off x="7603987" y="3564236"/>
              <a:ext cx="1136198" cy="272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(GeV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4C28B5-C699-BEC8-4C32-A46EFA2443E9}"/>
                </a:ext>
              </a:extLst>
            </p:cNvPr>
            <p:cNvSpPr txBox="1"/>
            <p:nvPr/>
          </p:nvSpPr>
          <p:spPr>
            <a:xfrm>
              <a:off x="1982600" y="3564236"/>
              <a:ext cx="1151931" cy="272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(GeV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D7F0BA-AA73-531A-CB57-863B3711602B}"/>
                </a:ext>
              </a:extLst>
            </p:cNvPr>
            <p:cNvSpPr txBox="1"/>
            <p:nvPr/>
          </p:nvSpPr>
          <p:spPr>
            <a:xfrm>
              <a:off x="4787151" y="3564236"/>
              <a:ext cx="1029754" cy="272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(GeV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EF46B9-B5B2-4C60-A0D4-B1A6E1DBB7FB}"/>
                </a:ext>
              </a:extLst>
            </p:cNvPr>
            <p:cNvSpPr txBox="1"/>
            <p:nvPr/>
          </p:nvSpPr>
          <p:spPr>
            <a:xfrm rot="16200000">
              <a:off x="2390699" y="1849087"/>
              <a:ext cx="1640205" cy="290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1/2</a:t>
              </a:r>
              <a:r>
                <a:rPr lang="en-US" dirty="0"/>
                <a:t>*1000 (GeV</a:t>
              </a:r>
              <a:r>
                <a:rPr lang="en-US" baseline="30000" dirty="0"/>
                <a:t>-1/2</a:t>
              </a:r>
              <a:r>
                <a:rPr lang="en-US" dirty="0"/>
                <a:t>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E8816F-E29D-EEAD-9624-FF087740D359}"/>
                </a:ext>
              </a:extLst>
            </p:cNvPr>
            <p:cNvSpPr txBox="1"/>
            <p:nvPr/>
          </p:nvSpPr>
          <p:spPr>
            <a:xfrm rot="16200000">
              <a:off x="5102231" y="1986842"/>
              <a:ext cx="1878001" cy="29074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A</a:t>
              </a:r>
              <a:r>
                <a:rPr lang="en-US" baseline="-25000" dirty="0"/>
                <a:t>1/2</a:t>
              </a:r>
              <a:r>
                <a:rPr lang="en-US" dirty="0"/>
                <a:t>*1000 (GeV</a:t>
              </a:r>
              <a:r>
                <a:rPr lang="en-US" baseline="30000" dirty="0"/>
                <a:t>-1/2</a:t>
              </a:r>
              <a:r>
                <a:rPr lang="en-US" dirty="0"/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12E931-FD9F-DD7C-0068-0BAD70B56819}"/>
                </a:ext>
              </a:extLst>
            </p:cNvPr>
            <p:cNvSpPr txBox="1"/>
            <p:nvPr/>
          </p:nvSpPr>
          <p:spPr>
            <a:xfrm>
              <a:off x="6081787" y="1174768"/>
              <a:ext cx="357374" cy="2385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2200"/>
                </a:spcAft>
              </a:pPr>
              <a:r>
                <a:rPr lang="en-US" sz="900" dirty="0">
                  <a:cs typeface="Arial" panose="020B0604020202020204" pitchFamily="34" charset="0"/>
                </a:rPr>
                <a:t>0</a:t>
              </a:r>
            </a:p>
            <a:p>
              <a:pPr algn="r">
                <a:spcAft>
                  <a:spcPts val="2300"/>
                </a:spcAft>
              </a:pPr>
              <a:r>
                <a:rPr lang="en-US" sz="900" dirty="0">
                  <a:cs typeface="Arial" panose="020B0604020202020204" pitchFamily="34" charset="0"/>
                </a:rPr>
                <a:t>-5</a:t>
              </a:r>
            </a:p>
            <a:p>
              <a:pPr algn="r">
                <a:spcAft>
                  <a:spcPts val="2300"/>
                </a:spcAft>
              </a:pPr>
              <a:r>
                <a:rPr lang="en-US" sz="900" dirty="0">
                  <a:cs typeface="Arial" panose="020B0604020202020204" pitchFamily="34" charset="0"/>
                </a:rPr>
                <a:t>-10</a:t>
              </a:r>
            </a:p>
            <a:p>
              <a:pPr algn="r">
                <a:spcAft>
                  <a:spcPts val="2300"/>
                </a:spcAft>
              </a:pPr>
              <a:r>
                <a:rPr lang="en-US" sz="900" dirty="0">
                  <a:cs typeface="Arial" panose="020B0604020202020204" pitchFamily="34" charset="0"/>
                </a:rPr>
                <a:t>-15</a:t>
              </a:r>
            </a:p>
            <a:p>
              <a:pPr algn="r">
                <a:spcAft>
                  <a:spcPts val="2300"/>
                </a:spcAft>
              </a:pPr>
              <a:r>
                <a:rPr lang="en-US" sz="900" dirty="0">
                  <a:cs typeface="Arial" panose="020B0604020202020204" pitchFamily="34" charset="0"/>
                </a:rPr>
                <a:t>-20</a:t>
              </a:r>
            </a:p>
            <a:p>
              <a:pPr algn="r">
                <a:spcAft>
                  <a:spcPts val="2300"/>
                </a:spcAft>
              </a:pPr>
              <a:r>
                <a:rPr lang="en-US" sz="900" dirty="0">
                  <a:cs typeface="Arial" panose="020B0604020202020204" pitchFamily="34" charset="0"/>
                </a:rPr>
                <a:t>-25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EE6375-15DE-5571-92BE-DB572958FE41}"/>
                </a:ext>
              </a:extLst>
            </p:cNvPr>
            <p:cNvSpPr txBox="1"/>
            <p:nvPr/>
          </p:nvSpPr>
          <p:spPr>
            <a:xfrm>
              <a:off x="6300869" y="3424878"/>
              <a:ext cx="2403535" cy="17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2            2.5             3            3.5           4             4.5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FB3157F-D198-747C-CBB6-96C66CA2489B}"/>
                </a:ext>
              </a:extLst>
            </p:cNvPr>
            <p:cNvSpPr txBox="1"/>
            <p:nvPr/>
          </p:nvSpPr>
          <p:spPr>
            <a:xfrm rot="16200000">
              <a:off x="115360" y="1273769"/>
              <a:ext cx="464018" cy="290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0C2A56A-5996-026D-7BD7-ED5BACE93765}"/>
                </a:ext>
              </a:extLst>
            </p:cNvPr>
            <p:cNvSpPr txBox="1"/>
            <p:nvPr/>
          </p:nvSpPr>
          <p:spPr>
            <a:xfrm>
              <a:off x="7211985" y="3055546"/>
              <a:ext cx="1342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Continuum Schwinger Method (CSM) Theory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6C7B44C-657E-78C3-8165-63C09977E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942" y="80863"/>
            <a:ext cx="8032116" cy="470866"/>
          </a:xfrm>
        </p:spPr>
        <p:txBody>
          <a:bodyPr/>
          <a:lstStyle/>
          <a:p>
            <a:r>
              <a:rPr lang="en-US" sz="2400" b="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Nucleon Resonance Electroexcitation Amplitudes</a:t>
            </a:r>
            <a:endParaRPr lang="en-US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70AA146-C473-7032-0D59-1F726DA8B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000" y="5054842"/>
            <a:ext cx="11088000" cy="115200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eaLnBrk="0" fontAlgn="base" hangingPunct="0">
              <a:spcBef>
                <a:spcPct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Important evidence for 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different internal structures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nucleon resonances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 into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interaction dynamics underlying Emergence of Hadron Mass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compared to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Continuum Schwinger Method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with momentum-dependent quark mass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C56AB61-0D51-01E3-9AE0-070D52A73B80}"/>
              </a:ext>
            </a:extLst>
          </p:cNvPr>
          <p:cNvSpPr txBox="1"/>
          <p:nvPr/>
        </p:nvSpPr>
        <p:spPr>
          <a:xfrm>
            <a:off x="172720" y="4484721"/>
            <a:ext cx="7904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</a:t>
            </a:r>
            <a:r>
              <a:rPr lang="en-MX" sz="2000" dirty="0">
                <a:latin typeface="+mj-lt"/>
              </a:rPr>
              <a:t>atisfactory description </a:t>
            </a:r>
            <a:r>
              <a:rPr lang="en-US" sz="2000" dirty="0">
                <a:latin typeface="+mj-lt"/>
              </a:rPr>
              <a:t>for</a:t>
            </a:r>
            <a:r>
              <a:rPr lang="en-MX" sz="2000" dirty="0">
                <a:latin typeface="+mj-lt"/>
              </a:rPr>
              <a:t> </a:t>
            </a:r>
            <a:r>
              <a:rPr lang="en-MX" sz="2000" dirty="0">
                <a:solidFill>
                  <a:srgbClr val="C00000"/>
                </a:solidFill>
                <a:latin typeface="+mj-lt"/>
              </a:rPr>
              <a:t>∆(1232)3/2</a:t>
            </a:r>
            <a:r>
              <a:rPr lang="en-MX" sz="2000" baseline="30000" dirty="0">
                <a:solidFill>
                  <a:srgbClr val="C00000"/>
                </a:solidFill>
                <a:latin typeface="+mj-lt"/>
              </a:rPr>
              <a:t>+</a:t>
            </a:r>
            <a:r>
              <a:rPr lang="en-MX" sz="2000" dirty="0">
                <a:solidFill>
                  <a:srgbClr val="C00000"/>
                </a:solidFill>
                <a:latin typeface="+mj-lt"/>
              </a:rPr>
              <a:t>, N(1440)1/2</a:t>
            </a:r>
            <a:r>
              <a:rPr lang="en-MX" sz="2000" baseline="30000" dirty="0">
                <a:solidFill>
                  <a:srgbClr val="C00000"/>
                </a:solidFill>
                <a:latin typeface="+mj-lt"/>
              </a:rPr>
              <a:t>+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, </a:t>
            </a:r>
            <a:r>
              <a:rPr lang="en-MX" sz="2000" dirty="0">
                <a:solidFill>
                  <a:srgbClr val="C00000"/>
                </a:solidFill>
                <a:latin typeface="+mj-lt"/>
              </a:rPr>
              <a:t>∆(1600)3/2</a:t>
            </a:r>
            <a:r>
              <a:rPr lang="en-MX" sz="2000" baseline="30000" dirty="0">
                <a:solidFill>
                  <a:srgbClr val="C00000"/>
                </a:solidFill>
                <a:latin typeface="+mj-lt"/>
              </a:rPr>
              <a:t>+</a:t>
            </a:r>
            <a:endParaRPr lang="de-DE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E05FED-537F-21C3-437B-BAD9BF64FC1A}"/>
              </a:ext>
            </a:extLst>
          </p:cNvPr>
          <p:cNvSpPr txBox="1">
            <a:spLocks noChangeAspect="1"/>
          </p:cNvSpPr>
          <p:nvPr/>
        </p:nvSpPr>
        <p:spPr>
          <a:xfrm>
            <a:off x="7816991" y="4407994"/>
            <a:ext cx="4188254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0" dirty="0">
                <a:latin typeface="+mj-lt"/>
              </a:rPr>
              <a:t>Continuum QCD predictions:</a:t>
            </a:r>
          </a:p>
          <a:p>
            <a:pPr>
              <a:spcAft>
                <a:spcPts val="600"/>
              </a:spcAft>
            </a:pPr>
            <a:r>
              <a:rPr lang="en-US" sz="1400" b="0" dirty="0">
                <a:solidFill>
                  <a:srgbClr val="0000CC"/>
                </a:solidFill>
                <a:latin typeface="+mj-lt"/>
              </a:rPr>
              <a:t>[Y. Lu et al., Phys. Rev. D 100, 034001 (2019)]</a:t>
            </a:r>
          </a:p>
        </p:txBody>
      </p:sp>
    </p:spTree>
    <p:extLst>
      <p:ext uri="{BB962C8B-B14F-4D97-AF65-F5344CB8AC3E}">
        <p14:creationId xmlns:p14="http://schemas.microsoft.com/office/powerpoint/2010/main" val="4142252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1D5FF-1B93-55B8-1ECA-150196425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kern="0" dirty="0">
                <a:latin typeface="+mn-lt"/>
              </a:rPr>
              <a:t>Strangeness and Multi-Strangeness Production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8E6C9-5871-FBD5-0AF2-2503AF72FB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2902450"/>
            <a:ext cx="4258581" cy="4258581"/>
          </a:xfrm>
          <a:prstGeom prst="rect">
            <a:avLst/>
          </a:prstGeom>
        </p:spPr>
      </p:pic>
      <p:sp>
        <p:nvSpPr>
          <p:cNvPr id="4" name="Untertitel 3">
            <a:extLst>
              <a:ext uri="{FF2B5EF4-FFF2-40B4-BE49-F238E27FC236}">
                <a16:creationId xmlns:a16="http://schemas.microsoft.com/office/drawing/2014/main" id="{E25E10D8-BE63-C59F-A579-307794D66856}"/>
              </a:ext>
            </a:extLst>
          </p:cNvPr>
          <p:cNvSpPr txBox="1">
            <a:spLocks/>
          </p:cNvSpPr>
          <p:nvPr/>
        </p:nvSpPr>
        <p:spPr bwMode="auto">
          <a:xfrm>
            <a:off x="2501970" y="1722236"/>
            <a:ext cx="7188060" cy="152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2000" b="0" i="1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Stranger in a Strange Land</a:t>
            </a:r>
            <a:endParaRPr kumimoji="0" lang="en-US" sz="2000" b="0" i="1" u="none" strike="noStrike" kern="0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006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Pseudoscalar meson octet (J P = 0 − ), baryon octet (J P = 1/2 + ),... |  Download Scientific Diagram">
            <a:extLst>
              <a:ext uri="{FF2B5EF4-FFF2-40B4-BE49-F238E27FC236}">
                <a16:creationId xmlns:a16="http://schemas.microsoft.com/office/drawing/2014/main" id="{285575C4-03C4-B47D-BCC9-CC247D6C7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2970" y="718705"/>
            <a:ext cx="2351740" cy="2099114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D6F2598-F578-2B90-2C80-0B3E9957F6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5442" y="756859"/>
            <a:ext cx="3528000" cy="3002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27F40-D3A9-5D5B-C7CF-C3D86B5E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+mn-lt"/>
                <a:cs typeface="+mn-lt"/>
              </a:rPr>
              <a:t>Electroproduction of the Very Strangest Baryons</a:t>
            </a:r>
            <a:endParaRPr lang="en-US" dirty="0"/>
          </a:p>
        </p:txBody>
      </p:sp>
      <p:pic>
        <p:nvPicPr>
          <p:cNvPr id="4" name="Picture 8" descr="Pseudoscalar meson octet (J P = 0 − ), baryon octet (J P = 1/2 + ),... |  Download Scientific Diagram">
            <a:extLst>
              <a:ext uri="{FF2B5EF4-FFF2-40B4-BE49-F238E27FC236}">
                <a16:creationId xmlns:a16="http://schemas.microsoft.com/office/drawing/2014/main" id="{7216A867-AF18-EDBB-B2EE-6282473A9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49" t="47075" r="3317"/>
          <a:stretch/>
        </p:blipFill>
        <p:spPr bwMode="auto">
          <a:xfrm>
            <a:off x="4196789" y="2806263"/>
            <a:ext cx="4680000" cy="240954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55EBA8E8-E87F-1AE6-BC71-114A088D73DD}"/>
              </a:ext>
            </a:extLst>
          </p:cNvPr>
          <p:cNvSpPr txBox="1"/>
          <p:nvPr/>
        </p:nvSpPr>
        <p:spPr>
          <a:xfrm>
            <a:off x="89320" y="3603735"/>
            <a:ext cx="4644000" cy="1015663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Ω baryon is unique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but simple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0 system of 3 strange quarks: place to study internal structure of baryons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6C997D4-60CE-4050-B7EE-E4613FDC89F9}"/>
              </a:ext>
            </a:extLst>
          </p:cNvPr>
          <p:cNvSpPr txBox="1"/>
          <p:nvPr/>
        </p:nvSpPr>
        <p:spPr>
          <a:xfrm>
            <a:off x="130175" y="4716713"/>
            <a:ext cx="61277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Gothic" panose="020B0609070205080204" pitchFamily="49" charset="-128"/>
                <a:cs typeface="+mn-cs"/>
              </a:rPr>
              <a:t>Little known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Gothic" panose="020B0609070205080204" pitchFamily="49" charset="-128"/>
                <a:cs typeface="+mn-cs"/>
              </a:rPr>
              <a:t>excited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Ω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Gothic" panose="020B0609070205080204" pitchFamily="49" charset="-128"/>
                <a:cs typeface="+mn-cs"/>
              </a:rPr>
              <a:t> and 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Gothic" panose="020B0609070205080204" pitchFamily="49" charset="-128"/>
                <a:cs typeface="+mn-cs"/>
              </a:rPr>
              <a:t>Ξ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Gothic" panose="020B0609070205080204" pitchFamily="49" charset="-128"/>
                <a:cs typeface="+mn-cs"/>
              </a:rPr>
              <a:t> baryons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Gothic" panose="020B0609070205080204" pitchFamily="49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Gothic" panose="020B0609070205080204" pitchFamily="49" charset="-128"/>
                <a:cs typeface="+mn-cs"/>
              </a:rPr>
              <a:t>- Only 2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Gothic" panose="020B0609070205080204" pitchFamily="49" charset="-128"/>
                <a:cs typeface="+mn-cs"/>
              </a:rPr>
              <a:t> and 6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Gothic" panose="020B0609070205080204" pitchFamily="49" charset="-128"/>
                <a:cs typeface="+mn-cs"/>
              </a:rPr>
              <a:t>Ξ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Gothic" panose="020B0609070205080204" pitchFamily="49" charset="-128"/>
                <a:cs typeface="+mn-cs"/>
              </a:rPr>
              <a:t> states well-established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Gothic" panose="020B0609070205080204" pitchFamily="49" charset="-128"/>
                <a:cs typeface="+mn-cs"/>
              </a:rPr>
              <a:t>    - Even fewer spin-parity assignments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Gothic" panose="020B0609070205080204" pitchFamily="49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Gothic" panose="020B0609070205080204" pitchFamily="49" charset="-128"/>
                <a:cs typeface="+mn-cs"/>
              </a:rPr>
              <a:t>    - SU(3) flavor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Gothic" panose="020B0609070205080204" pitchFamily="49" charset="-128"/>
                <a:cs typeface="+mn-cs"/>
              </a:rPr>
              <a:t>multiplets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Gothic" panose="020B0609070205080204" pitchFamily="49" charset="-128"/>
                <a:cs typeface="+mn-cs"/>
              </a:rPr>
              <a:t> are incomplete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B98F312-F803-3C98-B0DD-B71C2F56B6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3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8100" y="3663308"/>
            <a:ext cx="2880000" cy="2680615"/>
          </a:xfrm>
          <a:prstGeom prst="rect">
            <a:avLst/>
          </a:prstGeom>
        </p:spPr>
      </p:pic>
      <p:cxnSp>
        <p:nvCxnSpPr>
          <p:cNvPr id="19" name="Straight Arrow Connector 3">
            <a:extLst>
              <a:ext uri="{FF2B5EF4-FFF2-40B4-BE49-F238E27FC236}">
                <a16:creationId xmlns:a16="http://schemas.microsoft.com/office/drawing/2014/main" id="{2860C932-7BF9-A116-A591-95730C18A81F}"/>
              </a:ext>
            </a:extLst>
          </p:cNvPr>
          <p:cNvCxnSpPr>
            <a:cxnSpLocks/>
          </p:cNvCxnSpPr>
          <p:nvPr/>
        </p:nvCxnSpPr>
        <p:spPr bwMode="auto">
          <a:xfrm>
            <a:off x="7012238" y="2320658"/>
            <a:ext cx="2671029" cy="375224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Google Shape;347;p70">
            <a:extLst>
              <a:ext uri="{FF2B5EF4-FFF2-40B4-BE49-F238E27FC236}">
                <a16:creationId xmlns:a16="http://schemas.microsoft.com/office/drawing/2014/main" id="{AFA10337-53A5-DC53-18C2-39BC69EFE440}"/>
              </a:ext>
            </a:extLst>
          </p:cNvPr>
          <p:cNvSpPr/>
          <p:nvPr/>
        </p:nvSpPr>
        <p:spPr>
          <a:xfrm>
            <a:off x="0" y="772562"/>
            <a:ext cx="4556420" cy="756000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0570" tIns="110570" rIns="110570" bIns="110570" anchor="ctr" anchorCtr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Study of S = −2 and −3 baryons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with the CLAS12 detector</a:t>
            </a:r>
          </a:p>
        </p:txBody>
      </p:sp>
      <p:cxnSp>
        <p:nvCxnSpPr>
          <p:cNvPr id="25" name="Straight Arrow Connector 3">
            <a:extLst>
              <a:ext uri="{FF2B5EF4-FFF2-40B4-BE49-F238E27FC236}">
                <a16:creationId xmlns:a16="http://schemas.microsoft.com/office/drawing/2014/main" id="{2D67644C-3DA9-84E1-621E-2EBEECF09C61}"/>
              </a:ext>
            </a:extLst>
          </p:cNvPr>
          <p:cNvCxnSpPr>
            <a:cxnSpLocks/>
          </p:cNvCxnSpPr>
          <p:nvPr/>
        </p:nvCxnSpPr>
        <p:spPr bwMode="auto">
          <a:xfrm>
            <a:off x="7041929" y="4243560"/>
            <a:ext cx="2647937" cy="148070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Google Shape;347;p70">
            <a:extLst>
              <a:ext uri="{FF2B5EF4-FFF2-40B4-BE49-F238E27FC236}">
                <a16:creationId xmlns:a16="http://schemas.microsoft.com/office/drawing/2014/main" id="{4C90BE33-FA63-5CE5-6F5E-D93E67108B6F}"/>
              </a:ext>
            </a:extLst>
          </p:cNvPr>
          <p:cNvSpPr/>
          <p:nvPr/>
        </p:nvSpPr>
        <p:spPr>
          <a:xfrm>
            <a:off x="5319060" y="5475030"/>
            <a:ext cx="3594800" cy="504000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0570" tIns="110570" rIns="110570" bIns="1105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Old way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spectroscopy</a:t>
            </a:r>
          </a:p>
        </p:txBody>
      </p:sp>
      <p:cxnSp>
        <p:nvCxnSpPr>
          <p:cNvPr id="32" name="Straight Arrow Connector 3">
            <a:extLst>
              <a:ext uri="{FF2B5EF4-FFF2-40B4-BE49-F238E27FC236}">
                <a16:creationId xmlns:a16="http://schemas.microsoft.com/office/drawing/2014/main" id="{C66F6299-71B3-6DC8-DBA5-28305235C56B}"/>
              </a:ext>
            </a:extLst>
          </p:cNvPr>
          <p:cNvCxnSpPr>
            <a:cxnSpLocks/>
          </p:cNvCxnSpPr>
          <p:nvPr/>
        </p:nvCxnSpPr>
        <p:spPr bwMode="auto">
          <a:xfrm>
            <a:off x="6773300" y="4674320"/>
            <a:ext cx="3594800" cy="68202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5" name="Grafik 44" descr="Ein Bild, das Diagramm, Text, Reihe, Plan enthält.&#10;&#10;Automatisch generierte Beschreibung">
            <a:extLst>
              <a:ext uri="{FF2B5EF4-FFF2-40B4-BE49-F238E27FC236}">
                <a16:creationId xmlns:a16="http://schemas.microsoft.com/office/drawing/2014/main" id="{F7027AE3-4E95-8FF6-4303-2E36F8BACEC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" y="1571470"/>
            <a:ext cx="5118549" cy="2012463"/>
          </a:xfrm>
          <a:prstGeom prst="rect">
            <a:avLst/>
          </a:prstGeom>
        </p:spPr>
      </p:pic>
      <p:sp>
        <p:nvSpPr>
          <p:cNvPr id="47" name="Textfeld 46">
            <a:extLst>
              <a:ext uri="{FF2B5EF4-FFF2-40B4-BE49-F238E27FC236}">
                <a16:creationId xmlns:a16="http://schemas.microsoft.com/office/drawing/2014/main" id="{5E1B1B6C-76C8-D981-C560-EE513D71AB3E}"/>
              </a:ext>
            </a:extLst>
          </p:cNvPr>
          <p:cNvSpPr txBox="1"/>
          <p:nvPr/>
        </p:nvSpPr>
        <p:spPr>
          <a:xfrm>
            <a:off x="10056659" y="5744667"/>
            <a:ext cx="216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S = −2 and −3</a:t>
            </a:r>
            <a:endParaRPr lang="en-US" dirty="0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3853F4CC-3A0E-0C66-3144-5B288A40CEDD}"/>
              </a:ext>
            </a:extLst>
          </p:cNvPr>
          <p:cNvSpPr txBox="1"/>
          <p:nvPr/>
        </p:nvSpPr>
        <p:spPr>
          <a:xfrm>
            <a:off x="10209059" y="2845516"/>
            <a:ext cx="190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S = −1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877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1D5FF-1B93-55B8-1ECA-150196425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Bigger Picture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8E6C9-5871-FBD5-0AF2-2503AF72FB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360" y="2902450"/>
            <a:ext cx="4258581" cy="425858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2A9F9F9-F3BC-B1E7-EF9D-846940834213}"/>
              </a:ext>
            </a:extLst>
          </p:cNvPr>
          <p:cNvSpPr txBox="1"/>
          <p:nvPr/>
        </p:nvSpPr>
        <p:spPr>
          <a:xfrm>
            <a:off x="1295400" y="1240135"/>
            <a:ext cx="96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0" i="1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People have always been fascinated by what is hidden from their view </a:t>
            </a:r>
            <a:br>
              <a:rPr kumimoji="0" lang="en-US" sz="1800" b="0" i="1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0" i="1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by what might be found inside objects</a:t>
            </a:r>
            <a:endParaRPr kumimoji="0" lang="en-US" sz="1800" b="0" i="1" u="none" strike="noStrike" kern="0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003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F3D21B43-864D-A60A-FD93-77483824DD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1612" y="1918221"/>
            <a:ext cx="6120000" cy="4185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27F40-D3A9-5D5B-C7CF-C3D86B5E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+mn-lt"/>
                <a:cs typeface="+mn-lt"/>
              </a:rPr>
              <a:t>Strategies to Access Multi-Strange Baryons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405CA67-25E8-7698-81E3-9101565A11EC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782053" y="704850"/>
                <a:ext cx="4834522" cy="5399088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b="1" dirty="0">
                    <a:latin typeface="+mj-lt"/>
                  </a:rPr>
                  <a:t>Production</a:t>
                </a:r>
                <a:r>
                  <a:rPr lang="en-US" dirty="0">
                    <a:latin typeface="+mj-lt"/>
                  </a:rPr>
                  <a:t> processes:</a:t>
                </a:r>
              </a:p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latin typeface="+mj-lt"/>
                  </a:rPr>
                  <a:t>	</a:t>
                </a:r>
                <a14:m>
                  <m:oMath xmlns:m="http://schemas.openxmlformats.org/officeDocument/2006/math">
                    <m:r>
                      <a:rPr lang="ar-AE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ar-AE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en-US" sz="2000" i="1" dirty="0"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sz="2000" i="1" dirty="0">
                        <a:cs typeface="Times New Roman" panose="02020603050405020304" pitchFamily="18" charset="0"/>
                      </a:rPr>
                      <m:t>’</m:t>
                    </m:r>
                    <m:r>
                      <m:rPr>
                        <m:nor/>
                      </m:rPr>
                      <a:rPr lang="en-US" sz="2000" i="1" dirty="0">
                        <a:cs typeface="Times New Roman" panose="02020603050405020304" pitchFamily="18" charset="0"/>
                      </a:rPr>
                      <m:t>K</m:t>
                    </m:r>
                    <m:r>
                      <m:rPr>
                        <m:nor/>
                      </m:rPr>
                      <a:rPr lang="en-US" sz="2000" i="1" baseline="30000" dirty="0"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000" i="1" dirty="0">
                        <a:cs typeface="Times New Roman" panose="02020603050405020304" pitchFamily="18" charset="0"/>
                      </a:rPr>
                      <m:t>K</m:t>
                    </m:r>
                    <m:r>
                      <m:rPr>
                        <m:nor/>
                      </m:rPr>
                      <a:rPr lang="en-US" sz="2000" i="1" baseline="30000" dirty="0">
                        <a:cs typeface="Times New Roman" panose="02020603050405020304" pitchFamily="18" charset="0"/>
                      </a:rPr>
                      <m:t>+</m:t>
                    </m:r>
                    <m:r>
                      <a:rPr lang="de-DE" sz="2000" b="0" i="1" baseline="300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dirty="0">
                            <a:ea typeface="MS Gothic" panose="020B0609070205080204" pitchFamily="49" charset="-128"/>
                          </a:rPr>
                          <m:t>Ξ</m:t>
                        </m:r>
                      </m:e>
                      <m:sup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−(∗)</m:t>
                        </m:r>
                      </m:sup>
                    </m:sSup>
                  </m:oMath>
                </a14:m>
                <a:r>
                  <a:rPr lang="ar-AE" sz="2000" dirty="0">
                    <a:latin typeface="+mj-lt"/>
                  </a:rPr>
                  <a:t> </a:t>
                </a:r>
                <a:endParaRPr lang="en-US" dirty="0">
                  <a:latin typeface="+mj-lt"/>
                </a:endParaRPr>
              </a:p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b="0" dirty="0">
                    <a:latin typeface="+mj-lt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ar-A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i="1" dirty="0">
                    <a:latin typeface="+mj-lt"/>
                    <a:cs typeface="Times New Roman" panose="02020603050405020304" pitchFamily="18" charset="0"/>
                  </a:rPr>
                  <a:t> e’K</a:t>
                </a:r>
                <a:r>
                  <a:rPr lang="en-US" sz="2000" i="1" baseline="30000" dirty="0">
                    <a:latin typeface="+mj-lt"/>
                    <a:cs typeface="Times New Roman" panose="02020603050405020304" pitchFamily="18" charset="0"/>
                  </a:rPr>
                  <a:t>+</a:t>
                </a:r>
                <a:r>
                  <a:rPr lang="en-US" sz="2000" i="1" dirty="0">
                    <a:latin typeface="+mj-lt"/>
                    <a:cs typeface="Times New Roman" panose="02020603050405020304" pitchFamily="18" charset="0"/>
                  </a:rPr>
                  <a:t>K</a:t>
                </a:r>
                <a:r>
                  <a:rPr lang="en-US" sz="2000" i="1" baseline="30000" dirty="0">
                    <a:latin typeface="+mj-lt"/>
                    <a:cs typeface="Times New Roman" panose="02020603050405020304" pitchFamily="18" charset="0"/>
                  </a:rPr>
                  <a:t>+</a:t>
                </a:r>
                <a:r>
                  <a:rPr lang="en-US" sz="2000" i="1" dirty="0">
                    <a:latin typeface="+mj-lt"/>
                    <a:cs typeface="Times New Roman" panose="02020603050405020304" pitchFamily="18" charset="0"/>
                  </a:rPr>
                  <a:t>K</a:t>
                </a:r>
                <a:r>
                  <a:rPr lang="en-US" sz="2000" i="1" baseline="30000" dirty="0">
                    <a:latin typeface="+mj-lt"/>
                    <a:cs typeface="Times New Roman" panose="02020603050405020304" pitchFamily="18" charset="0"/>
                  </a:rPr>
                  <a:t>0 </a:t>
                </a:r>
                <a:r>
                  <a:rPr lang="el-GR" sz="2000" i="1" dirty="0">
                    <a:latin typeface="+mj-lt"/>
                    <a:cs typeface="Times New Roman" panose="02020603050405020304" pitchFamily="18" charset="0"/>
                  </a:rPr>
                  <a:t>Ω</a:t>
                </a:r>
                <a14:m>
                  <m:oMath xmlns:m="http://schemas.openxmlformats.org/officeDocument/2006/math">
                    <m:r>
                      <a:rPr lang="ar-AE" sz="2000" i="1" baseline="300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endParaRPr lang="en-US" dirty="0">
                  <a:latin typeface="+mj-lt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b="1" dirty="0">
                    <a:latin typeface="+mj-lt"/>
                  </a:rPr>
                  <a:t>Decay</a:t>
                </a:r>
                <a:r>
                  <a:rPr lang="en-US" sz="2000" dirty="0">
                    <a:latin typeface="+mj-lt"/>
                  </a:rPr>
                  <a:t> processes:</a:t>
                </a:r>
              </a:p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i="1" dirty="0">
                    <a:latin typeface="+mj-lt"/>
                    <a:cs typeface="Times New Roman" panose="02020603050405020304" pitchFamily="18" charset="0"/>
                  </a:rPr>
                  <a:t>	</a:t>
                </a:r>
                <a:r>
                  <a:rPr lang="el-GR" sz="2000" i="1" dirty="0">
                    <a:latin typeface="+mj-lt"/>
                    <a:cs typeface="Times New Roman" panose="02020603050405020304" pitchFamily="18" charset="0"/>
                  </a:rPr>
                  <a:t>Ω</a:t>
                </a:r>
                <a14:m>
                  <m:oMath xmlns:m="http://schemas.openxmlformats.org/officeDocument/2006/math">
                    <m:r>
                      <a:rPr lang="ar-AE" sz="2000" i="1" baseline="30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ar-AE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(Ʌ→p</a:t>
                </a:r>
                <a:r>
                  <a:rPr lang="el-GR" dirty="0">
                    <a:solidFill>
                      <a:schemeClr val="tx1"/>
                    </a:solidFill>
                  </a:rPr>
                  <a:t>π−)</a:t>
                </a:r>
                <a:r>
                  <a:rPr lang="en-US" i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K</a:t>
                </a:r>
                <a:r>
                  <a:rPr lang="en-US" i="1" baseline="30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</a:rPr>
                      <m:t>, </m:t>
                    </m:r>
                    <m:r>
                      <m:rPr>
                        <m:nor/>
                      </m:rPr>
                      <a:rPr lang="el-GR" dirty="0">
                        <a:solidFill>
                          <a:schemeClr val="tx1"/>
                        </a:solidFill>
                        <a:ea typeface="MS Gothic" panose="020B0609070205080204" pitchFamily="49" charset="-128"/>
                      </a:rPr>
                      <m:t>Ξ</m:t>
                    </m:r>
                    <m:r>
                      <a:rPr lang="de-DE" b="0" i="1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l-GR" dirty="0">
                    <a:solidFill>
                      <a:schemeClr val="tx1"/>
                    </a:solidFill>
                  </a:rPr>
                  <a:t>π−</a:t>
                </a:r>
                <a:endParaRPr lang="en-US" baseline="30000" dirty="0">
                  <a:solidFill>
                    <a:schemeClr val="tx1"/>
                  </a:solidFill>
                  <a:latin typeface="+mj-lt"/>
                </a:endParaRPr>
              </a:p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 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dirty="0" smtClean="0">
                        <a:solidFill>
                          <a:schemeClr val="tx1"/>
                        </a:solidFill>
                        <a:latin typeface="+mj-lt"/>
                        <a:ea typeface="MS Gothic" panose="020B0609070205080204" pitchFamily="49" charset="-128"/>
                      </a:rPr>
                      <m:t>Ξ</m:t>
                    </m:r>
                    <m:r>
                      <a:rPr lang="ar-AE" i="1" baseline="300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el-GR" dirty="0">
                        <a:ea typeface="MS Gothic" panose="020B0609070205080204" pitchFamily="49" charset="-128"/>
                      </a:rPr>
                      <m:t>Ξ</m:t>
                    </m:r>
                    <m:r>
                      <m:rPr>
                        <m:nor/>
                      </m:rPr>
                      <a:rPr lang="el-G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π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+mj-lt"/>
                </a:endParaRPr>
              </a:p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dirty="0">
                        <a:solidFill>
                          <a:schemeClr val="tx1"/>
                        </a:solidFill>
                        <a:ea typeface="MS Gothic" panose="020B0609070205080204" pitchFamily="49" charset="-128"/>
                      </a:rPr>
                      <m:t>Ξ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(Ʌ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→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p</m:t>
                    </m:r>
                    <m:r>
                      <m:rPr>
                        <m:nor/>
                      </m:rPr>
                      <a:rPr lang="el-GR" dirty="0">
                        <a:solidFill>
                          <a:schemeClr val="tx1"/>
                        </a:solidFill>
                      </a:rPr>
                      <m:t>π</m:t>
                    </m:r>
                    <m:r>
                      <m:rPr>
                        <m:nor/>
                      </m:rPr>
                      <a:rPr lang="el-GR" dirty="0">
                        <a:solidFill>
                          <a:schemeClr val="tx1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l-GR" dirty="0">
                        <a:solidFill>
                          <a:schemeClr val="tx1"/>
                        </a:solidFill>
                      </a:rPr>
                      <m:t>)</m:t>
                    </m:r>
                    <m:r>
                      <m:rPr>
                        <m:nor/>
                      </m:rPr>
                      <a:rPr lang="el-G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π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b="1" dirty="0">
                    <a:solidFill>
                      <a:schemeClr val="tx1"/>
                    </a:solidFill>
                    <a:latin typeface="+mj-lt"/>
                  </a:rPr>
                  <a:t>Multipart</a:t>
                </a:r>
                <a:r>
                  <a:rPr lang="en-US" b="1" dirty="0">
                    <a:latin typeface="+mj-lt"/>
                  </a:rPr>
                  <a:t>icle charged final states</a:t>
                </a:r>
                <a:r>
                  <a:rPr lang="en-US" dirty="0">
                    <a:latin typeface="+mj-lt"/>
                  </a:rPr>
                  <a:t>:</a:t>
                </a:r>
                <a:br>
                  <a:rPr lang="en-US" dirty="0">
                    <a:latin typeface="+mj-lt"/>
                  </a:rPr>
                </a:br>
                <a:r>
                  <a:rPr lang="en-US" dirty="0">
                    <a:latin typeface="+mj-lt"/>
                  </a:rPr>
                  <a:t>- High efficiency</a:t>
                </a:r>
                <a:br>
                  <a:rPr lang="en-US" dirty="0">
                    <a:latin typeface="+mj-lt"/>
                  </a:rPr>
                </a:br>
                <a:r>
                  <a:rPr lang="en-US" dirty="0">
                    <a:latin typeface="+mj-lt"/>
                  </a:rPr>
                  <a:t>- Good kaon PID</a:t>
                </a: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405CA67-25E8-7698-81E3-9101565A11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782053" y="704850"/>
                <a:ext cx="4834522" cy="539908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2">
            <a:extLst>
              <a:ext uri="{FF2B5EF4-FFF2-40B4-BE49-F238E27FC236}">
                <a16:creationId xmlns:a16="http://schemas.microsoft.com/office/drawing/2014/main" id="{4998C6D6-4E24-058B-3604-E5E1AF8BEC4D}"/>
              </a:ext>
            </a:extLst>
          </p:cNvPr>
          <p:cNvSpPr txBox="1"/>
          <p:nvPr/>
        </p:nvSpPr>
        <p:spPr>
          <a:xfrm>
            <a:off x="10431012" y="6142614"/>
            <a:ext cx="176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[V. Ziegler, in progress]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EF017AB-235F-0A32-42B8-835E227576B7}"/>
              </a:ext>
            </a:extLst>
          </p:cNvPr>
          <p:cNvSpPr txBox="1"/>
          <p:nvPr/>
        </p:nvSpPr>
        <p:spPr>
          <a:xfrm>
            <a:off x="5730689" y="796279"/>
            <a:ext cx="626184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 Cross sections small, background high: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+mj-lt"/>
              </a:rPr>
              <a:t>	Displaced vertices</a:t>
            </a:r>
            <a:br>
              <a:rPr lang="en-US" sz="2000" dirty="0">
                <a:latin typeface="+mj-lt"/>
              </a:rPr>
            </a:b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9631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394360-636F-E0AA-5752-FD1F295798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583" y="1125962"/>
            <a:ext cx="6362180" cy="5021138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584C9BF4-51DB-1A96-E0B0-B49B6FDDD47A}"/>
              </a:ext>
            </a:extLst>
          </p:cNvPr>
          <p:cNvSpPr txBox="1">
            <a:spLocks/>
          </p:cNvSpPr>
          <p:nvPr/>
        </p:nvSpPr>
        <p:spPr>
          <a:xfrm>
            <a:off x="288654" y="705637"/>
            <a:ext cx="4197892" cy="506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Dependence on vertex displacement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0D072900-0343-FEFE-D37C-66525E69A481}"/>
              </a:ext>
            </a:extLst>
          </p:cNvPr>
          <p:cNvSpPr txBox="1"/>
          <p:nvPr/>
        </p:nvSpPr>
        <p:spPr>
          <a:xfrm>
            <a:off x="9910312" y="6142614"/>
            <a:ext cx="22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[V. Ziegler, in progress]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5A011CB5-2F5E-05C5-4464-30C9944EAAD9}"/>
              </a:ext>
            </a:extLst>
          </p:cNvPr>
          <p:cNvCxnSpPr/>
          <p:nvPr/>
        </p:nvCxnSpPr>
        <p:spPr bwMode="auto">
          <a:xfrm>
            <a:off x="4565383" y="1008248"/>
            <a:ext cx="2304000" cy="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C27D104D-17E6-38A7-FAA1-5FCECFE1CD22}"/>
              </a:ext>
            </a:extLst>
          </p:cNvPr>
          <p:cNvSpPr txBox="1"/>
          <p:nvPr/>
        </p:nvSpPr>
        <p:spPr>
          <a:xfrm>
            <a:off x="4807318" y="646701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long. vertex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displ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C193038-8E0E-0850-E353-0437149B276D}"/>
              </a:ext>
            </a:extLst>
          </p:cNvPr>
          <p:cNvCxnSpPr>
            <a:cxnSpLocks/>
          </p:cNvCxnSpPr>
          <p:nvPr/>
        </p:nvCxnSpPr>
        <p:spPr bwMode="auto">
          <a:xfrm>
            <a:off x="347902" y="3769764"/>
            <a:ext cx="0" cy="226800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0301A4CC-339C-C45F-45CA-93E9CF7846F4}"/>
              </a:ext>
            </a:extLst>
          </p:cNvPr>
          <p:cNvSpPr txBox="1"/>
          <p:nvPr/>
        </p:nvSpPr>
        <p:spPr>
          <a:xfrm rot="16200000">
            <a:off x="-826057" y="4617257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trans. vertex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displ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11AB4D48-9E40-8A78-3A2C-6B0D3C7EED55}"/>
              </a:ext>
            </a:extLst>
          </p:cNvPr>
          <p:cNvSpPr txBox="1"/>
          <p:nvPr/>
        </p:nvSpPr>
        <p:spPr>
          <a:xfrm>
            <a:off x="93073" y="369864"/>
            <a:ext cx="2412000" cy="369332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ed →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e’K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+(Ʌ→p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π−)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</a:p>
        </p:txBody>
      </p:sp>
      <p:pic>
        <p:nvPicPr>
          <p:cNvPr id="15" name="Picture 17">
            <a:extLst>
              <a:ext uri="{FF2B5EF4-FFF2-40B4-BE49-F238E27FC236}">
                <a16:creationId xmlns:a16="http://schemas.microsoft.com/office/drawing/2014/main" id="{DBFD2728-ED6A-94DB-0C7B-3F46299208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9336" y="3395044"/>
            <a:ext cx="4860000" cy="2010384"/>
          </a:xfrm>
          <a:prstGeom prst="rect">
            <a:avLst/>
          </a:prstGeom>
        </p:spPr>
      </p:pic>
      <p:sp>
        <p:nvSpPr>
          <p:cNvPr id="18" name="TextBox 22">
            <a:extLst>
              <a:ext uri="{FF2B5EF4-FFF2-40B4-BE49-F238E27FC236}">
                <a16:creationId xmlns:a16="http://schemas.microsoft.com/office/drawing/2014/main" id="{4CD3EAEB-7D69-4958-64F6-DF4DD16FC3F9}"/>
              </a:ext>
            </a:extLst>
          </p:cNvPr>
          <p:cNvSpPr txBox="1"/>
          <p:nvPr/>
        </p:nvSpPr>
        <p:spPr>
          <a:xfrm>
            <a:off x="7838396" y="5468893"/>
            <a:ext cx="1296000" cy="324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1.5 &lt;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 2.5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12131B56-1500-CEC4-0A25-0F663D9FF668}"/>
              </a:ext>
            </a:extLst>
          </p:cNvPr>
          <p:cNvSpPr txBox="1"/>
          <p:nvPr/>
        </p:nvSpPr>
        <p:spPr>
          <a:xfrm>
            <a:off x="10293805" y="5485633"/>
            <a:ext cx="1372611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2.5 &lt;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 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 3.5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9A1F0458-6E8F-CBAD-4333-049C88F11052}"/>
              </a:ext>
            </a:extLst>
          </p:cNvPr>
          <p:cNvSpPr txBox="1"/>
          <p:nvPr/>
        </p:nvSpPr>
        <p:spPr>
          <a:xfrm>
            <a:off x="8543653" y="1310934"/>
            <a:ext cx="2501537" cy="369332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ed →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e’K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+(Ʌ→p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π−)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</a:p>
        </p:txBody>
      </p:sp>
      <p:pic>
        <p:nvPicPr>
          <p:cNvPr id="21" name="Picture 17">
            <a:extLst>
              <a:ext uri="{FF2B5EF4-FFF2-40B4-BE49-F238E27FC236}">
                <a16:creationId xmlns:a16="http://schemas.microsoft.com/office/drawing/2014/main" id="{D4F253C3-3070-D3CF-FCAD-D480098321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6476" y="1201612"/>
            <a:ext cx="4918695" cy="2195734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DC36701-2ECA-9489-977C-390A4153819A}"/>
              </a:ext>
            </a:extLst>
          </p:cNvPr>
          <p:cNvSpPr txBox="1">
            <a:spLocks/>
          </p:cNvSpPr>
          <p:nvPr/>
        </p:nvSpPr>
        <p:spPr>
          <a:xfrm>
            <a:off x="7064235" y="647485"/>
            <a:ext cx="5089433" cy="506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Study of dependence on momentum transfer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Q</a:t>
            </a:r>
            <a:r>
              <a:rPr kumimoji="0" lang="en-US" sz="18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7C500EB-51F7-3873-1FF9-165627DBA5A6}"/>
              </a:ext>
            </a:extLst>
          </p:cNvPr>
          <p:cNvSpPr txBox="1"/>
          <p:nvPr/>
        </p:nvSpPr>
        <p:spPr>
          <a:xfrm rot="-2700000">
            <a:off x="1207770" y="1902460"/>
            <a:ext cx="25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AEAE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PRELIMINARY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8F90CAC-28A6-5786-9C17-9ED4EC1C430A}"/>
              </a:ext>
            </a:extLst>
          </p:cNvPr>
          <p:cNvSpPr txBox="1"/>
          <p:nvPr/>
        </p:nvSpPr>
        <p:spPr>
          <a:xfrm rot="-2700000">
            <a:off x="2294890" y="2857500"/>
            <a:ext cx="25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AEAE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PRELIMINARY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B5B3087-E99E-3158-07A3-974B229DE571}"/>
              </a:ext>
            </a:extLst>
          </p:cNvPr>
          <p:cNvSpPr txBox="1"/>
          <p:nvPr/>
        </p:nvSpPr>
        <p:spPr>
          <a:xfrm rot="-2700000">
            <a:off x="3406140" y="3712210"/>
            <a:ext cx="25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AEAE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PRELIMINARY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7D4FC3CC-BA96-1D6F-6F34-A96CDE1B5CE4}"/>
              </a:ext>
            </a:extLst>
          </p:cNvPr>
          <p:cNvSpPr txBox="1"/>
          <p:nvPr/>
        </p:nvSpPr>
        <p:spPr>
          <a:xfrm rot="-2700000">
            <a:off x="4493260" y="4667250"/>
            <a:ext cx="25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AEAE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PRELIMINARY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31E1BEB-2286-E0F4-E026-0395AED40035}"/>
              </a:ext>
            </a:extLst>
          </p:cNvPr>
          <p:cNvSpPr txBox="1"/>
          <p:nvPr/>
        </p:nvSpPr>
        <p:spPr>
          <a:xfrm rot="-2700000">
            <a:off x="7075170" y="1885950"/>
            <a:ext cx="25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AEAE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PRELIMINARY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7BFB971-A3A7-F4F6-D2CF-028270023603}"/>
              </a:ext>
            </a:extLst>
          </p:cNvPr>
          <p:cNvSpPr txBox="1"/>
          <p:nvPr/>
        </p:nvSpPr>
        <p:spPr>
          <a:xfrm rot="-2700000">
            <a:off x="9499600" y="4081780"/>
            <a:ext cx="25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AEAE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PRELIMINARY</a:t>
            </a: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CA0B2E1C-AD2E-1928-7151-729E26DDE55C}"/>
              </a:ext>
            </a:extLst>
          </p:cNvPr>
          <p:cNvSpPr txBox="1"/>
          <p:nvPr/>
        </p:nvSpPr>
        <p:spPr>
          <a:xfrm>
            <a:off x="8463643" y="1230924"/>
            <a:ext cx="2412000" cy="369332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ed →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e’K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+(Ʌ→p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π−)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858B624-E645-23DF-A473-77F5B71127F7}"/>
              </a:ext>
            </a:extLst>
          </p:cNvPr>
          <p:cNvSpPr txBox="1"/>
          <p:nvPr/>
        </p:nvSpPr>
        <p:spPr>
          <a:xfrm rot="-2700000">
            <a:off x="9410700" y="1998980"/>
            <a:ext cx="25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AEAE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PRELIMINARY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D309730-01A8-7034-1793-0D73478C5F86}"/>
              </a:ext>
            </a:extLst>
          </p:cNvPr>
          <p:cNvSpPr txBox="1"/>
          <p:nvPr/>
        </p:nvSpPr>
        <p:spPr>
          <a:xfrm rot="-2700000">
            <a:off x="7035800" y="4069080"/>
            <a:ext cx="25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AEAE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PRELIMINARY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7095889C-F7E0-750A-3C89-FC77306E07CE}"/>
              </a:ext>
            </a:extLst>
          </p:cNvPr>
          <p:cNvSpPr txBox="1"/>
          <p:nvPr/>
        </p:nvSpPr>
        <p:spPr>
          <a:xfrm>
            <a:off x="8737964" y="3402624"/>
            <a:ext cx="2278518" cy="369332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ep →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e’K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+(Ʌ→p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π−)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7CAB2-F3F7-4E7E-5394-83F33894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ea typeface="Times New Roman" panose="02020603050405020304" pitchFamily="18" charset="0"/>
              </a:rPr>
              <a:t>Identification of Weak</a:t>
            </a:r>
            <a:r>
              <a:rPr lang="de-DE" sz="2400" dirty="0">
                <a:ea typeface="Times New Roman" panose="02020603050405020304" pitchFamily="18" charset="0"/>
              </a:rPr>
              <a:t> Decays</a:t>
            </a:r>
            <a:endParaRPr lang="en-US" i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76AE0F0-7E53-A25C-A115-D3DCC04D72D7}"/>
              </a:ext>
            </a:extLst>
          </p:cNvPr>
          <p:cNvSpPr txBox="1"/>
          <p:nvPr/>
        </p:nvSpPr>
        <p:spPr>
          <a:xfrm>
            <a:off x="8821860" y="5768151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Invariant mass</a:t>
            </a:r>
          </a:p>
        </p:txBody>
      </p:sp>
    </p:spTree>
    <p:extLst>
      <p:ext uri="{BB962C8B-B14F-4D97-AF65-F5344CB8AC3E}">
        <p14:creationId xmlns:p14="http://schemas.microsoft.com/office/powerpoint/2010/main" val="2734657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1D5FF-1B93-55B8-1ECA-150196425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Resonance Structure from </a:t>
            </a:r>
            <a:r>
              <a:rPr lang="en-US" sz="2400" kern="0" dirty="0">
                <a:latin typeface="+mn-lt"/>
              </a:rPr>
              <a:t>Deep Processes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8E6C9-5871-FBD5-0AF2-2503AF72FB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360" y="2902450"/>
            <a:ext cx="4258581" cy="425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8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7E9DB6D-89DD-433C-8A49-F0964D540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1" y="5590346"/>
            <a:ext cx="4465947" cy="767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3409D7B-4A0B-4A6C-9935-8D88EE883074}"/>
              </a:ext>
            </a:extLst>
          </p:cNvPr>
          <p:cNvSpPr txBox="1"/>
          <p:nvPr/>
        </p:nvSpPr>
        <p:spPr>
          <a:xfrm>
            <a:off x="5035049" y="1149638"/>
            <a:ext cx="3338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dirty="0">
                <a:latin typeface="+mj-lt"/>
              </a:rPr>
              <a:t>Exploratory measurement of 3D structure of resonances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7B630D-0DB3-4F2A-AE11-E368A5FD2A52}"/>
              </a:ext>
            </a:extLst>
          </p:cNvPr>
          <p:cNvSpPr/>
          <p:nvPr/>
        </p:nvSpPr>
        <p:spPr>
          <a:xfrm>
            <a:off x="4857339" y="1708942"/>
            <a:ext cx="7297574" cy="4232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AE0A24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44801C-F2A2-409E-80D0-D1DAE20FB064}"/>
              </a:ext>
            </a:extLst>
          </p:cNvPr>
          <p:cNvSpPr/>
          <p:nvPr/>
        </p:nvSpPr>
        <p:spPr>
          <a:xfrm>
            <a:off x="-60481" y="1240172"/>
            <a:ext cx="4306877" cy="427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AE0A24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97E66E-7243-4654-AB3B-26A9BAD3E76C}"/>
              </a:ext>
            </a:extLst>
          </p:cNvPr>
          <p:cNvSpPr txBox="1"/>
          <p:nvPr/>
        </p:nvSpPr>
        <p:spPr>
          <a:xfrm>
            <a:off x="105186" y="1122202"/>
            <a:ext cx="4416781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dirty="0">
                <a:latin typeface="+mj-lt"/>
              </a:rPr>
              <a:t>Transition GPDs as a generalization of GPDs to N → </a:t>
            </a:r>
            <a:r>
              <a:rPr lang="el-GR" dirty="0">
                <a:latin typeface="+mj-lt"/>
                <a:cs typeface="Arial" panose="020B0604020202020204" pitchFamily="34" charset="0"/>
              </a:rPr>
              <a:t>Δ</a:t>
            </a:r>
            <a:r>
              <a:rPr lang="en-US" dirty="0">
                <a:latin typeface="+mj-lt"/>
                <a:cs typeface="Arial" panose="020B0604020202020204" pitchFamily="34" charset="0"/>
              </a:rPr>
              <a:t> processes</a:t>
            </a:r>
            <a:endParaRPr lang="en-US" dirty="0">
              <a:latin typeface="+mj-l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BE6B713-0C9A-4497-BD2B-9692986CF3DF}"/>
              </a:ext>
            </a:extLst>
          </p:cNvPr>
          <p:cNvGrpSpPr/>
          <p:nvPr/>
        </p:nvGrpSpPr>
        <p:grpSpPr>
          <a:xfrm>
            <a:off x="5085180" y="857509"/>
            <a:ext cx="6859303" cy="4616849"/>
            <a:chOff x="4600152" y="1688039"/>
            <a:chExt cx="6859303" cy="46168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0435DC-5831-4DFC-85AB-A102B84FE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0152" y="3991917"/>
              <a:ext cx="6859302" cy="2312971"/>
            </a:xfrm>
            <a:prstGeom prst="rect">
              <a:avLst/>
            </a:prstGeom>
            <a:effectLst/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8392ED-E0FB-4F08-B919-3BCA30D9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7332" y="1688039"/>
              <a:ext cx="3532123" cy="231297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669D50F-4039-4ECE-B519-CEE4BDF4DC85}"/>
                </a:ext>
              </a:extLst>
            </p:cNvPr>
            <p:cNvSpPr/>
            <p:nvPr/>
          </p:nvSpPr>
          <p:spPr>
            <a:xfrm>
              <a:off x="9507489" y="3234519"/>
              <a:ext cx="1476670" cy="439005"/>
            </a:xfrm>
            <a:prstGeom prst="rect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20">
            <a:extLst>
              <a:ext uri="{FF2B5EF4-FFF2-40B4-BE49-F238E27FC236}">
                <a16:creationId xmlns:a16="http://schemas.microsoft.com/office/drawing/2014/main" id="{B4A9D647-B087-9223-E679-624A725EA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6054507"/>
            <a:ext cx="62179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de-DE" sz="1400" dirty="0">
                <a:solidFill>
                  <a:srgbClr val="0000CC"/>
                </a:solidFill>
              </a:rPr>
              <a:t>[S. Diehl et al. (CLAS </a:t>
            </a:r>
            <a:r>
              <a:rPr lang="de-DE" sz="1400" dirty="0" err="1">
                <a:solidFill>
                  <a:srgbClr val="0000CC"/>
                </a:solidFill>
              </a:rPr>
              <a:t>Collab</a:t>
            </a:r>
            <a:r>
              <a:rPr lang="de-DE" sz="1400" dirty="0">
                <a:solidFill>
                  <a:srgbClr val="0000CC"/>
                </a:solidFill>
              </a:rPr>
              <a:t>.), </a:t>
            </a:r>
            <a:r>
              <a:rPr lang="en-US" sz="1400" dirty="0">
                <a:solidFill>
                  <a:srgbClr val="0000CC"/>
                </a:solidFill>
              </a:rPr>
              <a:t>Phys. Rev. Lett. 131, 021901 (2023)</a:t>
            </a:r>
            <a:r>
              <a:rPr lang="de-DE" sz="1400" dirty="0">
                <a:solidFill>
                  <a:srgbClr val="0000CC"/>
                </a:solidFill>
              </a:rPr>
              <a:t>]</a:t>
            </a:r>
          </a:p>
        </p:txBody>
      </p:sp>
      <p:pic>
        <p:nvPicPr>
          <p:cNvPr id="4" name="Grafik 3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153521E1-BB1B-4516-D491-63A4389106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25" y="2224640"/>
            <a:ext cx="3848282" cy="32727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ECB6C71-3957-4B67-44BC-C7275C6F9F2D}"/>
              </a:ext>
            </a:extLst>
          </p:cNvPr>
          <p:cNvSpPr txBox="1"/>
          <p:nvPr/>
        </p:nvSpPr>
        <p:spPr>
          <a:xfrm>
            <a:off x="1190186" y="1857458"/>
            <a:ext cx="1907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1800" i="1" dirty="0"/>
              <a:t>ep</a:t>
            </a:r>
            <a:r>
              <a:rPr lang="en-US" sz="1800" i="1" dirty="0">
                <a:cs typeface="Arial" panose="020B0604020202020204" pitchFamily="34" charset="0"/>
              </a:rPr>
              <a:t> → e’</a:t>
            </a:r>
            <a:r>
              <a:rPr lang="en-US" sz="1800" i="1" dirty="0"/>
              <a:t> p </a:t>
            </a:r>
            <a:r>
              <a:rPr lang="en-US" sz="1600" i="1" dirty="0"/>
              <a:t>π </a:t>
            </a:r>
            <a:r>
              <a:rPr lang="en-US" sz="1800" i="1" baseline="30000" dirty="0"/>
              <a:t>-</a:t>
            </a:r>
            <a:r>
              <a:rPr lang="en-US" sz="1800" i="1" dirty="0">
                <a:cs typeface="Arial" panose="020B0604020202020204" pitchFamily="34" charset="0"/>
              </a:rPr>
              <a:t>(</a:t>
            </a:r>
            <a:r>
              <a:rPr lang="en-US" sz="1600" i="1" dirty="0"/>
              <a:t>π </a:t>
            </a:r>
            <a:r>
              <a:rPr lang="en-US" sz="1600" i="1" baseline="30000" dirty="0"/>
              <a:t>+</a:t>
            </a:r>
            <a:r>
              <a:rPr lang="en-US" sz="1800" i="1" dirty="0">
                <a:cs typeface="Arial" panose="020B0604020202020204" pitchFamily="34" charset="0"/>
              </a:rPr>
              <a:t>)</a:t>
            </a:r>
            <a:r>
              <a:rPr lang="en-US" sz="1800" i="1" dirty="0"/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E035B3-5C73-DBB9-D5C0-A9C9D6B4B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373" y="90785"/>
            <a:ext cx="8275254" cy="461665"/>
          </a:xfrm>
        </p:spPr>
        <p:txBody>
          <a:bodyPr/>
          <a:lstStyle/>
          <a:p>
            <a:r>
              <a:rPr lang="en-US" dirty="0">
                <a:latin typeface="Arial" charset="0"/>
                <a:cs typeface="Arial" charset="0"/>
              </a:rPr>
              <a:t>First Access to Transition GPDs in </a:t>
            </a:r>
            <a:r>
              <a:rPr lang="el-GR" dirty="0">
                <a:latin typeface="Arial" charset="0"/>
                <a:cs typeface="Arial" charset="0"/>
              </a:rPr>
              <a:t>π</a:t>
            </a:r>
            <a:r>
              <a:rPr lang="de-DE" baseline="30000" dirty="0">
                <a:latin typeface="Arial" charset="0"/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el-GR" dirty="0">
                <a:latin typeface="Arial" charset="0"/>
                <a:cs typeface="Arial" charset="0"/>
              </a:rPr>
              <a:t>Δ</a:t>
            </a:r>
            <a:r>
              <a:rPr lang="de-DE" baseline="30000" dirty="0">
                <a:latin typeface="Arial" charset="0"/>
                <a:ea typeface="Arial Unicode MS" pitchFamily="34" charset="-128"/>
                <a:cs typeface="Arial Unicode MS" pitchFamily="34" charset="-128"/>
              </a:rPr>
              <a:t>++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Electroproduction</a:t>
            </a:r>
            <a:endParaRPr lang="el-GR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198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2C19768-A2AC-EF3C-D491-7CB93D41EE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8708" y="4284854"/>
            <a:ext cx="2698263" cy="208461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14" y="78658"/>
            <a:ext cx="65" cy="33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 sz="2177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529" y="1351896"/>
            <a:ext cx="65" cy="33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 sz="2177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67C30B-A7DD-8D8C-B1B0-E70C8CC48C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53"/>
          <a:stretch/>
        </p:blipFill>
        <p:spPr>
          <a:xfrm>
            <a:off x="8305925" y="679199"/>
            <a:ext cx="3056549" cy="36841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57A792-FA56-C4C8-6BF3-DCEEF6580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839" y="3914284"/>
            <a:ext cx="2267481" cy="21349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D9E6C0-52A9-A68A-30B2-4DD1E6A37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366" y="4019606"/>
            <a:ext cx="2181044" cy="2134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20C205-72A9-DCC9-B23C-00278252B4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8823" y="724244"/>
            <a:ext cx="3205388" cy="3453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2303B0-E499-706B-9A14-730CB3A12E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93" y="718733"/>
            <a:ext cx="3302723" cy="3368914"/>
          </a:xfrm>
          <a:prstGeom prst="rect">
            <a:avLst/>
          </a:prstGeom>
        </p:spPr>
      </p:pic>
      <p:sp>
        <p:nvSpPr>
          <p:cNvPr id="19" name="Google Shape;331;p69">
            <a:extLst>
              <a:ext uri="{FF2B5EF4-FFF2-40B4-BE49-F238E27FC236}">
                <a16:creationId xmlns:a16="http://schemas.microsoft.com/office/drawing/2014/main" id="{D23D03D2-6A8C-0CE7-CB44-D391E784776A}"/>
              </a:ext>
            </a:extLst>
          </p:cNvPr>
          <p:cNvSpPr/>
          <p:nvPr/>
        </p:nvSpPr>
        <p:spPr>
          <a:xfrm>
            <a:off x="609993" y="5977284"/>
            <a:ext cx="4189533" cy="391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1400" dirty="0">
                <a:solidFill>
                  <a:srgbClr val="0000CC"/>
                </a:solidFill>
                <a:latin typeface="+mj-lt"/>
              </a:rPr>
              <a:t>[R, Hofstadter et. al., Phys. Rev. 91, 422 (1953)]</a:t>
            </a:r>
          </a:p>
          <a:p>
            <a:pPr lvl="0"/>
            <a:r>
              <a:rPr lang="en-US" sz="1400" dirty="0">
                <a:solidFill>
                  <a:srgbClr val="0000CC"/>
                </a:solidFill>
                <a:latin typeface="+mj-lt"/>
              </a:rPr>
              <a:t>[R, Hofstadter, Rev. Mod. Phys. 28, 214 (1956)]</a:t>
            </a:r>
            <a:endParaRPr lang="en-MX" sz="1400" dirty="0">
              <a:solidFill>
                <a:srgbClr val="0000CC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Google Shape;331;p69">
            <a:extLst>
              <a:ext uri="{FF2B5EF4-FFF2-40B4-BE49-F238E27FC236}">
                <a16:creationId xmlns:a16="http://schemas.microsoft.com/office/drawing/2014/main" id="{CCB17BEF-E93A-CBB0-3493-9CA5F8C5D1C6}"/>
              </a:ext>
            </a:extLst>
          </p:cNvPr>
          <p:cNvSpPr/>
          <p:nvPr/>
        </p:nvSpPr>
        <p:spPr>
          <a:xfrm>
            <a:off x="4599174" y="6126492"/>
            <a:ext cx="4189533" cy="2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400" dirty="0">
                <a:solidFill>
                  <a:srgbClr val="0000CC"/>
                </a:solidFill>
                <a:latin typeface="+mj-lt"/>
              </a:rPr>
              <a:t>[R. Feynman, Phys. Rev. Lett. 23, 1415</a:t>
            </a:r>
            <a:r>
              <a:rPr lang="en-MX" sz="14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CC"/>
                </a:solidFill>
                <a:latin typeface="+mj-lt"/>
              </a:rPr>
              <a:t>(1969)]</a:t>
            </a:r>
            <a:endParaRPr lang="en-MX" sz="1400" dirty="0">
              <a:solidFill>
                <a:srgbClr val="0000CC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2234149-1F3B-475D-9300-7C64F947F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524" y="90064"/>
            <a:ext cx="6838952" cy="461665"/>
          </a:xfrm>
        </p:spPr>
        <p:txBody>
          <a:bodyPr/>
          <a:lstStyle/>
          <a:p>
            <a:r>
              <a:rPr lang="en-US" dirty="0"/>
              <a:t>N* Structure in Three Dimensions</a:t>
            </a:r>
          </a:p>
        </p:txBody>
      </p:sp>
    </p:spTree>
    <p:extLst>
      <p:ext uri="{BB962C8B-B14F-4D97-AF65-F5344CB8AC3E}">
        <p14:creationId xmlns:p14="http://schemas.microsoft.com/office/powerpoint/2010/main" val="7670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1D5FF-1B93-55B8-1ECA-150196425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In Conclusion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8E6C9-5871-FBD5-0AF2-2503AF72FB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360" y="2902450"/>
            <a:ext cx="4258581" cy="425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07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Reihe, Diagramm, Text enthält.&#10;&#10;Automatisch generierte Beschreibung">
            <a:extLst>
              <a:ext uri="{FF2B5EF4-FFF2-40B4-BE49-F238E27FC236}">
                <a16:creationId xmlns:a16="http://schemas.microsoft.com/office/drawing/2014/main" id="{67595B2B-3679-92EC-90B4-2833D81B5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5668"/>
            <a:ext cx="2635385" cy="247662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39716A-31B9-51AD-836F-B97F13A4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Missing to Complete the Picture?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208407C-9F64-CB78-3B90-25ECD347A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9528" y="982549"/>
            <a:ext cx="8828146" cy="1585049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Study of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low-Q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region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high-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region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hadronic couplings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E0543467-2DB5-3FC1-04CA-1C50E5F3495A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051" y="691823"/>
            <a:ext cx="2103120" cy="217341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2A7FFB34-B230-1645-01B2-85D4B88CDC2B}"/>
              </a:ext>
            </a:extLst>
          </p:cNvPr>
          <p:cNvSpPr txBox="1"/>
          <p:nvPr/>
        </p:nvSpPr>
        <p:spPr>
          <a:xfrm>
            <a:off x="339876" y="1376110"/>
            <a:ext cx="142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>
                <a:solidFill>
                  <a:schemeClr val="accent1"/>
                </a:solidFill>
                <a:latin typeface="+mj-lt"/>
              </a:rPr>
              <a:t>RG-A data 10.6 GeV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E379575-F78E-B8BB-722F-141B4B19CB4E}"/>
              </a:ext>
            </a:extLst>
          </p:cNvPr>
          <p:cNvSpPr/>
          <p:nvPr/>
        </p:nvSpPr>
        <p:spPr bwMode="auto">
          <a:xfrm>
            <a:off x="447638" y="2511978"/>
            <a:ext cx="1640541" cy="190362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A61E21FA-BA68-DD70-03CC-FE431E500389}"/>
              </a:ext>
            </a:extLst>
          </p:cNvPr>
          <p:cNvSpPr txBox="1"/>
          <p:nvPr/>
        </p:nvSpPr>
        <p:spPr>
          <a:xfrm>
            <a:off x="1097968" y="3118621"/>
            <a:ext cx="1308093" cy="307777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11893"/>
                </a:solidFill>
                <a:latin typeface="+mj-lt"/>
              </a:rPr>
              <a:t>N(1440)1/2</a:t>
            </a:r>
            <a:r>
              <a:rPr lang="en-US" sz="1400" baseline="30000" dirty="0">
                <a:solidFill>
                  <a:srgbClr val="011893"/>
                </a:solidFill>
                <a:latin typeface="+mj-lt"/>
              </a:rPr>
              <a:t>+</a:t>
            </a:r>
            <a:endParaRPr lang="en-US" sz="1400" dirty="0">
              <a:solidFill>
                <a:srgbClr val="011893"/>
              </a:solidFill>
              <a:latin typeface="+mj-lt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C7FEBE0-B57E-CC6A-9210-89D48003521D}"/>
              </a:ext>
            </a:extLst>
          </p:cNvPr>
          <p:cNvSpPr/>
          <p:nvPr/>
        </p:nvSpPr>
        <p:spPr bwMode="auto">
          <a:xfrm>
            <a:off x="539079" y="3802298"/>
            <a:ext cx="225358" cy="220332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25" name="Grafik 24" descr="Ein Bild, das Text, Screenshot, Zahl, Schrift enthält.&#10;&#10;Automatisch generierte Beschreibung">
            <a:extLst>
              <a:ext uri="{FF2B5EF4-FFF2-40B4-BE49-F238E27FC236}">
                <a16:creationId xmlns:a16="http://schemas.microsoft.com/office/drawing/2014/main" id="{48D72E05-09FF-80C3-75ED-16DD3FEE39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3741" y="3515915"/>
            <a:ext cx="4402623" cy="2439661"/>
          </a:xfrm>
          <a:prstGeom prst="rect">
            <a:avLst/>
          </a:prstGeom>
        </p:spPr>
      </p:pic>
      <p:pic>
        <p:nvPicPr>
          <p:cNvPr id="23" name="Grafik 22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DCD7BC16-93F2-5D6C-C1FA-4C30B53521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040" y="4540145"/>
            <a:ext cx="4817281" cy="1784300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59AB5395-3DF5-C9B3-8BF2-9BFCBAD2252F}"/>
              </a:ext>
            </a:extLst>
          </p:cNvPr>
          <p:cNvSpPr/>
          <p:nvPr/>
        </p:nvSpPr>
        <p:spPr bwMode="auto">
          <a:xfrm>
            <a:off x="2886038" y="4676058"/>
            <a:ext cx="2996114" cy="190362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BACA16E1-CDE6-E43F-7E0B-79DC436632D6}"/>
              </a:ext>
            </a:extLst>
          </p:cNvPr>
          <p:cNvSpPr/>
          <p:nvPr/>
        </p:nvSpPr>
        <p:spPr bwMode="auto">
          <a:xfrm>
            <a:off x="6360758" y="5803818"/>
            <a:ext cx="2996114" cy="190362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4" descr="Chart, scatter chart, box and whisker chart&#10;&#10;Description automatically generated">
            <a:extLst>
              <a:ext uri="{FF2B5EF4-FFF2-40B4-BE49-F238E27FC236}">
                <a16:creationId xmlns:a16="http://schemas.microsoft.com/office/drawing/2014/main" id="{304DB5E6-7AED-32CB-82B8-CB993817B6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680" y="786895"/>
            <a:ext cx="4174963" cy="3308879"/>
          </a:xfrm>
          <a:prstGeom prst="rect">
            <a:avLst/>
          </a:prstGeom>
        </p:spPr>
      </p:pic>
      <p:sp>
        <p:nvSpPr>
          <p:cNvPr id="7" name="Google Shape;331;p69">
            <a:extLst>
              <a:ext uri="{FF2B5EF4-FFF2-40B4-BE49-F238E27FC236}">
                <a16:creationId xmlns:a16="http://schemas.microsoft.com/office/drawing/2014/main" id="{786878FD-DA04-69E4-F8EE-547D42ED4AF2}"/>
              </a:ext>
            </a:extLst>
          </p:cNvPr>
          <p:cNvSpPr/>
          <p:nvPr/>
        </p:nvSpPr>
        <p:spPr>
          <a:xfrm>
            <a:off x="8397648" y="4211422"/>
            <a:ext cx="3672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sz="1400" dirty="0">
                <a:solidFill>
                  <a:srgbClr val="0000FF"/>
                </a:solidFill>
              </a:rPr>
              <a:t>A. </a:t>
            </a:r>
            <a:r>
              <a:rPr lang="en-US" sz="1400" dirty="0" err="1">
                <a:solidFill>
                  <a:srgbClr val="0000FF"/>
                </a:solidFill>
              </a:rPr>
              <a:t>Accardi</a:t>
            </a:r>
            <a:r>
              <a:rPr lang="en-US" sz="1400" dirty="0">
                <a:solidFill>
                  <a:srgbClr val="0000FF"/>
                </a:solidFill>
              </a:rPr>
              <a:t> et al., e-print:2306.09360 [</a:t>
            </a:r>
            <a:r>
              <a:rPr lang="en-US" sz="1400" dirty="0" err="1">
                <a:solidFill>
                  <a:srgbClr val="0000FF"/>
                </a:solidFill>
              </a:rPr>
              <a:t>nucl</a:t>
            </a:r>
            <a:r>
              <a:rPr lang="en-US" sz="1400" dirty="0">
                <a:solidFill>
                  <a:srgbClr val="0000FF"/>
                </a:solidFill>
              </a:rPr>
              <a:t>-ex]</a:t>
            </a:r>
            <a:endParaRPr lang="en-MX" sz="14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0111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 on the CLAS N* Program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2842" y="734197"/>
            <a:ext cx="10797823" cy="4850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buClr>
                <a:schemeClr val="tx1"/>
              </a:buClr>
            </a:pPr>
            <a:r>
              <a:rPr lang="en-US" sz="2000" b="1" dirty="0">
                <a:latin typeface="+mj-lt"/>
                <a:cs typeface="Comic Sans MS"/>
              </a:rPr>
              <a:t>Study of N* states is one of the key foundations of the CLAS physics program</a:t>
            </a:r>
          </a:p>
          <a:p>
            <a:pPr marL="454025" indent="-34290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000" b="0" dirty="0">
                <a:latin typeface="+mj-lt"/>
                <a:cs typeface="Comic Sans MS"/>
              </a:rPr>
              <a:t>CLAS has provided a huge amount of data up to </a:t>
            </a:r>
            <a:r>
              <a:rPr lang="en-US" sz="2000" b="0" i="1" dirty="0">
                <a:latin typeface="+mj-lt"/>
                <a:cs typeface="Comic Sans MS"/>
              </a:rPr>
              <a:t>Q</a:t>
            </a:r>
            <a:r>
              <a:rPr lang="en-US" sz="2000" b="0" i="1" baseline="30000" dirty="0">
                <a:latin typeface="+mj-lt"/>
                <a:cs typeface="Comic Sans MS"/>
              </a:rPr>
              <a:t>2</a:t>
            </a:r>
            <a:r>
              <a:rPr lang="en-US" sz="2000" b="0" dirty="0">
                <a:latin typeface="+mj-lt"/>
                <a:cs typeface="Comic Sans MS"/>
              </a:rPr>
              <a:t> ~ 5 GeV</a:t>
            </a:r>
            <a:r>
              <a:rPr lang="en-US" sz="2000" b="0" baseline="30000" dirty="0">
                <a:latin typeface="+mj-lt"/>
                <a:cs typeface="Comic Sans MS"/>
              </a:rPr>
              <a:t>2</a:t>
            </a:r>
            <a:r>
              <a:rPr lang="en-US" sz="2000" b="0" dirty="0">
                <a:latin typeface="+mj-lt"/>
                <a:cs typeface="Comic Sans MS"/>
              </a:rPr>
              <a:t> </a:t>
            </a:r>
            <a:endParaRPr lang="en-US" sz="2000" dirty="0">
              <a:latin typeface="+mj-lt"/>
              <a:cs typeface="Comic Sans MS"/>
            </a:endParaRPr>
          </a:p>
          <a:p>
            <a:pPr marL="454025" indent="-34290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000" b="0" dirty="0">
                <a:latin typeface="+mj-lt"/>
                <a:cs typeface="Comic Sans MS"/>
              </a:rPr>
              <a:t>Electrocouplings of most N* states &lt; 1.8 GeV have been extracted for the first time</a:t>
            </a:r>
          </a:p>
          <a:p>
            <a:pPr marL="111125">
              <a:spcAft>
                <a:spcPts val="0"/>
              </a:spcAft>
              <a:buClr>
                <a:srgbClr val="008000"/>
              </a:buClr>
              <a:buSzPct val="80000"/>
            </a:pPr>
            <a:endParaRPr lang="en-US" sz="2000" b="0" dirty="0">
              <a:latin typeface="+mj-lt"/>
              <a:cs typeface="Comic Sans MS"/>
            </a:endParaRPr>
          </a:p>
          <a:p>
            <a:pPr marL="111125">
              <a:spcAft>
                <a:spcPts val="0"/>
              </a:spcAft>
              <a:buClr>
                <a:srgbClr val="008000"/>
              </a:buClr>
              <a:buSzPct val="80000"/>
            </a:pPr>
            <a:endParaRPr lang="en-US" sz="2000" dirty="0">
              <a:latin typeface="+mj-lt"/>
              <a:cs typeface="Comic Sans MS"/>
            </a:endParaRPr>
          </a:p>
          <a:p>
            <a:pPr marL="111125">
              <a:spcAft>
                <a:spcPts val="0"/>
              </a:spcAft>
              <a:buClr>
                <a:srgbClr val="008000"/>
              </a:buClr>
              <a:buSzPct val="80000"/>
            </a:pPr>
            <a:endParaRPr lang="en-US" sz="2000" b="0" dirty="0">
              <a:latin typeface="+mj-lt"/>
              <a:cs typeface="Comic Sans MS"/>
            </a:endParaRPr>
          </a:p>
          <a:p>
            <a:pPr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000" b="1" dirty="0">
                <a:latin typeface="+mj-lt"/>
                <a:cs typeface="Comic Sans MS"/>
              </a:rPr>
              <a:t>CLAS12 will extend these studies to 0.05 &lt; </a:t>
            </a:r>
            <a:r>
              <a:rPr lang="en-US" sz="2000" b="1" i="1" dirty="0">
                <a:latin typeface="+mj-lt"/>
                <a:cs typeface="Comic Sans MS"/>
              </a:rPr>
              <a:t>Q</a:t>
            </a:r>
            <a:r>
              <a:rPr lang="en-US" sz="2000" b="1" i="1" baseline="30000" dirty="0">
                <a:latin typeface="+mj-lt"/>
                <a:cs typeface="Comic Sans MS"/>
              </a:rPr>
              <a:t>2</a:t>
            </a:r>
            <a:r>
              <a:rPr lang="en-US" sz="2000" b="1" dirty="0">
                <a:latin typeface="+mj-lt"/>
                <a:cs typeface="Comic Sans MS"/>
              </a:rPr>
              <a:t> &lt; 12 GeV</a:t>
            </a:r>
            <a:r>
              <a:rPr lang="en-US" sz="2000" b="1" baseline="30000" dirty="0">
                <a:latin typeface="+mj-lt"/>
                <a:cs typeface="Comic Sans MS"/>
              </a:rPr>
              <a:t>2</a:t>
            </a:r>
            <a:r>
              <a:rPr lang="en-US" sz="2000" b="1" dirty="0">
                <a:latin typeface="+mj-lt"/>
                <a:cs typeface="Comic Sans MS"/>
              </a:rPr>
              <a:t> and W &lt; 2.4 GeV </a:t>
            </a:r>
            <a:endParaRPr lang="en-US" sz="2000" b="1" baseline="30000" dirty="0">
              <a:latin typeface="+mj-lt"/>
              <a:cs typeface="Comic Sans MS"/>
            </a:endParaRP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  <a:cs typeface="Comic Sans MS"/>
              </a:rPr>
              <a:t>E</a:t>
            </a:r>
            <a:r>
              <a:rPr lang="en-US" sz="2000" dirty="0">
                <a:latin typeface="+mj-lt"/>
              </a:rPr>
              <a:t>xclusive electroproduction of N</a:t>
            </a:r>
            <a:r>
              <a:rPr lang="el-GR" sz="2000" dirty="0">
                <a:latin typeface="+mj-lt"/>
                <a:cs typeface="Symbol" charset="2"/>
              </a:rPr>
              <a:t>π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N</a:t>
            </a:r>
            <a:r>
              <a:rPr lang="en-US" sz="2000" dirty="0" err="1">
                <a:latin typeface="+mj-lt"/>
                <a:cs typeface="Symbol" charset="2"/>
              </a:rPr>
              <a:t>ƞ</a:t>
            </a:r>
            <a:r>
              <a:rPr lang="en-US" sz="2000" dirty="0">
                <a:latin typeface="+mj-lt"/>
              </a:rPr>
              <a:t>, N</a:t>
            </a:r>
            <a:r>
              <a:rPr lang="el-GR" sz="2000" dirty="0">
                <a:latin typeface="+mj-lt"/>
                <a:cs typeface="Symbol" charset="2"/>
              </a:rPr>
              <a:t>ππ</a:t>
            </a:r>
            <a:r>
              <a:rPr lang="en-US" sz="2000" dirty="0">
                <a:latin typeface="+mj-lt"/>
              </a:rPr>
              <a:t>, KY reactions </a:t>
            </a:r>
            <a:r>
              <a:rPr lang="en-US" sz="2000" b="0" dirty="0">
                <a:latin typeface="+mj-lt"/>
              </a:rPr>
              <a:t>from </a:t>
            </a:r>
            <a:br>
              <a:rPr lang="en-US" sz="2000" b="0" dirty="0">
                <a:latin typeface="+mj-lt"/>
              </a:rPr>
            </a:br>
            <a:r>
              <a:rPr lang="en-US" sz="2000" b="0" dirty="0">
                <a:latin typeface="+mj-lt"/>
              </a:rPr>
              <a:t>unpolarized proton target with longitudinally polarized electron beam</a:t>
            </a:r>
            <a:endParaRPr lang="en-US" sz="2000" dirty="0">
              <a:latin typeface="+mj-lt"/>
              <a:cs typeface="Comic Sans MS"/>
            </a:endParaRP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  <a:cs typeface="Comic Sans MS"/>
              </a:rPr>
              <a:t>Data will provide a</a:t>
            </a:r>
            <a:r>
              <a:rPr lang="en-US" sz="2000" b="0" dirty="0">
                <a:latin typeface="+mj-lt"/>
                <a:cs typeface="Comic Sans MS"/>
              </a:rPr>
              <a:t>ccess to higher-lying N* states</a:t>
            </a:r>
          </a:p>
          <a:p>
            <a:pPr marL="457200" indent="-4572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+mj-lt"/>
                <a:cs typeface="Comic Sans MS"/>
              </a:rPr>
              <a:t>Goal is the </a:t>
            </a:r>
            <a:r>
              <a:rPr lang="en-US" sz="2000" dirty="0">
                <a:latin typeface="+mj-lt"/>
                <a:cs typeface="Comic Sans MS"/>
              </a:rPr>
              <a:t>u</a:t>
            </a:r>
            <a:r>
              <a:rPr lang="en-US" sz="2000" b="0" dirty="0">
                <a:latin typeface="+mj-lt"/>
                <a:cs typeface="Comic Sans MS"/>
              </a:rPr>
              <a:t>nderstanding of active </a:t>
            </a:r>
            <a:r>
              <a:rPr lang="en-US" sz="2000" dirty="0">
                <a:latin typeface="+mj-lt"/>
              </a:rPr>
              <a:t>degrees</a:t>
            </a:r>
            <a:r>
              <a:rPr lang="en-US" sz="2000" b="0" dirty="0">
                <a:latin typeface="+mj-lt"/>
                <a:cs typeface="Comic Sans MS"/>
              </a:rPr>
              <a:t> of freedom </a:t>
            </a:r>
            <a:br>
              <a:rPr lang="en-US" sz="2000" b="0" dirty="0">
                <a:latin typeface="+mj-lt"/>
                <a:cs typeface="Comic Sans MS"/>
              </a:rPr>
            </a:br>
            <a:r>
              <a:rPr lang="en-US" sz="2000" b="0" dirty="0">
                <a:latin typeface="+mj-lt"/>
                <a:cs typeface="Comic Sans MS"/>
              </a:rPr>
              <a:t>that account for N* structure </a:t>
            </a:r>
            <a:r>
              <a:rPr lang="en-US" sz="2000" b="0" i="1" dirty="0">
                <a:latin typeface="+mj-lt"/>
                <a:cs typeface="Comic Sans MS"/>
              </a:rPr>
              <a:t>vs</a:t>
            </a:r>
            <a:r>
              <a:rPr lang="en-US" sz="2000" b="0" dirty="0">
                <a:latin typeface="+mj-lt"/>
                <a:cs typeface="Comic Sans MS"/>
              </a:rPr>
              <a:t>. distance scale</a:t>
            </a:r>
          </a:p>
        </p:txBody>
      </p:sp>
      <p:sp>
        <p:nvSpPr>
          <p:cNvPr id="5" name="TextBox 34">
            <a:extLst>
              <a:ext uri="{FF2B5EF4-FFF2-40B4-BE49-F238E27FC236}">
                <a16:creationId xmlns:a16="http://schemas.microsoft.com/office/drawing/2014/main" id="{7916BED7-1E00-9948-0F92-78B9DC668E70}"/>
              </a:ext>
            </a:extLst>
          </p:cNvPr>
          <p:cNvSpPr txBox="1"/>
          <p:nvPr/>
        </p:nvSpPr>
        <p:spPr>
          <a:xfrm>
            <a:off x="1186960" y="2360203"/>
            <a:ext cx="9432000" cy="43200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lIns="91429" tIns="45714" rIns="91429" bIns="45714" rtlCol="0">
            <a:spAutoFit/>
          </a:bodyPr>
          <a:lstStyle/>
          <a:p>
            <a:pPr algn="ctr">
              <a:spcAft>
                <a:spcPts val="1200"/>
              </a:spcAft>
              <a:buClr>
                <a:schemeClr val="tx1"/>
              </a:buClr>
            </a:pPr>
            <a:r>
              <a:rPr lang="en-US" sz="2000" b="0" dirty="0"/>
              <a:t>Probed N* structure is very complex and relates to fundamental QCD phenomen</a:t>
            </a:r>
            <a:r>
              <a:rPr lang="en-US" sz="2000" dirty="0"/>
              <a:t>a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75341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3443"/>
    </mc:Choice>
    <mc:Fallback xmlns="">
      <p:transition advTm="73443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69394" y="130175"/>
            <a:ext cx="6653212" cy="469900"/>
          </a:xfrm>
        </p:spPr>
        <p:txBody>
          <a:bodyPr/>
          <a:lstStyle/>
          <a:p>
            <a:r>
              <a:rPr lang="en-GB" dirty="0">
                <a:latin typeface="+mn-lt"/>
              </a:rPr>
              <a:t>Where Do We Stand in Deciphering Nature?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7E7BB2D-8DDF-282D-FD14-9AABBE1C03F2}"/>
              </a:ext>
            </a:extLst>
          </p:cNvPr>
          <p:cNvSpPr/>
          <p:nvPr/>
        </p:nvSpPr>
        <p:spPr>
          <a:xfrm>
            <a:off x="1480872" y="4266363"/>
            <a:ext cx="4467473" cy="707886"/>
          </a:xfrm>
          <a:prstGeom prst="rect">
            <a:avLst/>
          </a:prstGeom>
          <a:noFill/>
          <a:ln w="317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Emergence of mass, gluon &amp; quark dressing, running couplings, …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65B270D-230A-5F8C-1A17-830B19BE3851}"/>
              </a:ext>
            </a:extLst>
          </p:cNvPr>
          <p:cNvSpPr/>
          <p:nvPr/>
        </p:nvSpPr>
        <p:spPr>
          <a:xfrm>
            <a:off x="89303" y="3227798"/>
            <a:ext cx="3492000" cy="707886"/>
          </a:xfrm>
          <a:prstGeom prst="rect">
            <a:avLst/>
          </a:prstGeom>
          <a:noFill/>
          <a:ln w="317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One-photon approximation, effective models, …</a:t>
            </a:r>
          </a:p>
        </p:txBody>
      </p:sp>
      <p:pic>
        <p:nvPicPr>
          <p:cNvPr id="4" name="Picture 8" descr="crystall"/>
          <p:cNvPicPr>
            <a:picLocks noChangeAspect="1" noChangeArrowheads="1"/>
          </p:cNvPicPr>
          <p:nvPr/>
        </p:nvPicPr>
        <p:blipFill>
          <a:blip r:embed="rId2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4409" y="753364"/>
            <a:ext cx="1378684" cy="1163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atom"/>
          <p:cNvPicPr>
            <a:picLocks noChangeAspect="1" noChangeArrowheads="1"/>
          </p:cNvPicPr>
          <p:nvPr/>
        </p:nvPicPr>
        <p:blipFill>
          <a:blip r:embed="rId3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0897" y="1335799"/>
            <a:ext cx="1163413" cy="1163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nucleus"/>
          <p:cNvPicPr>
            <a:picLocks noChangeAspect="1" noChangeArrowheads="1"/>
          </p:cNvPicPr>
          <p:nvPr/>
        </p:nvPicPr>
        <p:blipFill>
          <a:blip r:embed="rId4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4813" y="1893593"/>
            <a:ext cx="1163412" cy="1163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nucleon"/>
          <p:cNvPicPr>
            <a:picLocks noChangeAspect="1" noChangeArrowheads="1"/>
          </p:cNvPicPr>
          <p:nvPr/>
        </p:nvPicPr>
        <p:blipFill>
          <a:blip r:embed="rId5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334" y="3529794"/>
            <a:ext cx="1163413" cy="1163413"/>
          </a:xfrm>
          <a:prstGeom prst="ellipse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325D9DE-F583-007A-4B70-A734839E2C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477" y="276660"/>
            <a:ext cx="969510" cy="969511"/>
          </a:xfrm>
          <a:prstGeom prst="ellipse">
            <a:avLst/>
          </a:prstGeom>
          <a:effectLst>
            <a:glow>
              <a:srgbClr val="FFFFE5">
                <a:alpha val="9000"/>
              </a:srgbClr>
            </a:glow>
            <a:outerShdw blurRad="63500" dist="444500" algn="ctr" rotWithShape="0">
              <a:srgbClr val="FFFFE5"/>
            </a:outerShdw>
            <a:softEdge rad="254000"/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825D3D1-5C5F-3482-868D-D4C77EB2ED2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037" y="1610084"/>
            <a:ext cx="4204778" cy="451624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21A9590D-1A8F-CB63-39A4-A5E500530BF7}"/>
              </a:ext>
            </a:extLst>
          </p:cNvPr>
          <p:cNvSpPr txBox="1"/>
          <p:nvPr/>
        </p:nvSpPr>
        <p:spPr>
          <a:xfrm rot="1980000">
            <a:off x="4102435" y="3640614"/>
            <a:ext cx="140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Complexity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D83836A-D555-7C6C-8170-B3915A603B2D}"/>
              </a:ext>
            </a:extLst>
          </p:cNvPr>
          <p:cNvSpPr txBox="1"/>
          <p:nvPr/>
        </p:nvSpPr>
        <p:spPr>
          <a:xfrm rot="1980000">
            <a:off x="1613449" y="2131975"/>
            <a:ext cx="207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Simplification</a:t>
            </a: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55BFF986-3313-374F-87CE-810F0650C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4212" y="6023452"/>
            <a:ext cx="385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de-DE" sz="1400" dirty="0">
                <a:solidFill>
                  <a:srgbClr val="0000CC"/>
                </a:solidFill>
              </a:rPr>
              <a:t>[F. </a:t>
            </a:r>
            <a:r>
              <a:rPr lang="de-DE" sz="1400" dirty="0" err="1">
                <a:solidFill>
                  <a:srgbClr val="0000CC"/>
                </a:solidFill>
              </a:rPr>
              <a:t>Gross</a:t>
            </a:r>
            <a:r>
              <a:rPr lang="de-DE" sz="1400" dirty="0">
                <a:solidFill>
                  <a:srgbClr val="0000CC"/>
                </a:solidFill>
              </a:rPr>
              <a:t> et al, </a:t>
            </a:r>
            <a:r>
              <a:rPr lang="fr-FR" sz="1400" dirty="0" err="1">
                <a:solidFill>
                  <a:srgbClr val="0000CC"/>
                </a:solidFill>
              </a:rPr>
              <a:t>Eur</a:t>
            </a:r>
            <a:r>
              <a:rPr lang="fr-FR" sz="1400" dirty="0">
                <a:solidFill>
                  <a:srgbClr val="0000CC"/>
                </a:solidFill>
              </a:rPr>
              <a:t>. Phys. J. C 83,1125 (2023)</a:t>
            </a:r>
            <a:r>
              <a:rPr lang="de-DE" sz="1400" dirty="0">
                <a:solidFill>
                  <a:srgbClr val="0000CC"/>
                </a:solidFill>
              </a:rPr>
              <a:t>]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E19BCE4-A4EC-4ED0-1989-F2046BEB772F}"/>
              </a:ext>
            </a:extLst>
          </p:cNvPr>
          <p:cNvSpPr/>
          <p:nvPr/>
        </p:nvSpPr>
        <p:spPr>
          <a:xfrm>
            <a:off x="3442811" y="909727"/>
            <a:ext cx="4467473" cy="40011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Hot QCD, </a:t>
            </a:r>
            <a:r>
              <a:rPr lang="de-DE" sz="2000" dirty="0"/>
              <a:t>~ </a:t>
            </a:r>
            <a:r>
              <a:rPr lang="en-US" sz="2000" dirty="0"/>
              <a:t>some </a:t>
            </a:r>
            <a:r>
              <a:rPr lang="en-US" sz="2000" dirty="0" err="1"/>
              <a:t>μs</a:t>
            </a:r>
            <a:r>
              <a:rPr lang="en-US" sz="2000" dirty="0"/>
              <a:t> </a:t>
            </a:r>
            <a:r>
              <a:rPr lang="en-GB" sz="2000" dirty="0"/>
              <a:t>old Universe, </a:t>
            </a:r>
            <a:r>
              <a:rPr lang="en-US" sz="2000" dirty="0"/>
              <a:t>…</a:t>
            </a:r>
            <a:endParaRPr lang="en-GB" sz="200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14842F5-7D32-F2FC-0705-32988BFAF7F1}"/>
              </a:ext>
            </a:extLst>
          </p:cNvPr>
          <p:cNvSpPr/>
          <p:nvPr/>
        </p:nvSpPr>
        <p:spPr bwMode="auto">
          <a:xfrm>
            <a:off x="7683503" y="4191660"/>
            <a:ext cx="3454398" cy="354165"/>
          </a:xfrm>
          <a:prstGeom prst="rect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echteck 3">
            <a:extLst>
              <a:ext uri="{FF2B5EF4-FFF2-40B4-BE49-F238E27FC236}">
                <a16:creationId xmlns:a16="http://schemas.microsoft.com/office/drawing/2014/main" id="{2D1C2511-3A85-9D0F-44C2-F26A4BD14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04" y="5246906"/>
            <a:ext cx="6681376" cy="1015653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en-US" sz="2000" b="1" dirty="0"/>
              <a:t>N* physics </a:t>
            </a:r>
            <a:r>
              <a:rPr lang="en-US" sz="2000" dirty="0"/>
              <a:t>is sufficiently complex to reveal hidden phenomena, but not so complex that fundamental theories are bound to fail</a:t>
            </a:r>
          </a:p>
        </p:txBody>
      </p:sp>
      <p:pic>
        <p:nvPicPr>
          <p:cNvPr id="21" name="Picture 76" descr="structure-scale.png">
            <a:extLst>
              <a:ext uri="{FF2B5EF4-FFF2-40B4-BE49-F238E27FC236}">
                <a16:creationId xmlns:a16="http://schemas.microsoft.com/office/drawing/2014/main" id="{AD1670AF-DC9D-082F-E290-78381DD1FB5B}"/>
              </a:ext>
            </a:extLst>
          </p:cNvPr>
          <p:cNvPicPr>
            <a:picLocks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7561" y="2708790"/>
            <a:ext cx="1049215" cy="1058166"/>
          </a:xfrm>
          <a:prstGeom prst="rect">
            <a:avLst/>
          </a:prstGeom>
        </p:spPr>
      </p:pic>
      <p:cxnSp>
        <p:nvCxnSpPr>
          <p:cNvPr id="17" name="Gerade Verbindung mit Pfeil 16"/>
          <p:cNvCxnSpPr>
            <a:cxnSpLocks/>
          </p:cNvCxnSpPr>
          <p:nvPr/>
        </p:nvCxnSpPr>
        <p:spPr bwMode="auto">
          <a:xfrm>
            <a:off x="1644409" y="895802"/>
            <a:ext cx="4580900" cy="2889628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/>
          </a:ln>
          <a:effectLst/>
        </p:spPr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680CA7AD-D9B1-6A46-BA0A-6A2E9B84DC5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57827" y="1620110"/>
            <a:ext cx="2061499" cy="1335041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none" w="lg" len="lg"/>
          </a:ln>
          <a:effectLst/>
        </p:spPr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06E6D259-62DB-E228-E70A-6260D8ED5DF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387744" y="1525245"/>
            <a:ext cx="0" cy="241200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none" w="lg" len="lg"/>
          </a:ln>
          <a:effectLst/>
        </p:spPr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BD1CB288-B008-935D-9C5A-A95EAAEB5092}"/>
              </a:ext>
            </a:extLst>
          </p:cNvPr>
          <p:cNvSpPr txBox="1"/>
          <p:nvPr/>
        </p:nvSpPr>
        <p:spPr>
          <a:xfrm rot="16200000">
            <a:off x="6118910" y="2452569"/>
            <a:ext cx="207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Time/Energy</a:t>
            </a:r>
          </a:p>
        </p:txBody>
      </p:sp>
      <p:pic>
        <p:nvPicPr>
          <p:cNvPr id="6" name="Picture 2" descr="http://www.clker.com/cliparts/e/v/A/R/K/t/transparent-magnifying-glass-hi.png">
            <a:extLst>
              <a:ext uri="{FF2B5EF4-FFF2-40B4-BE49-F238E27FC236}">
                <a16:creationId xmlns:a16="http://schemas.microsoft.com/office/drawing/2014/main" id="{69F37309-D5E1-30B2-69F9-92483F233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940000">
            <a:off x="3299112" y="2162014"/>
            <a:ext cx="3044116" cy="3164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E283446A-3CAA-4EB0-03ED-D7D5948BDA85}"/>
              </a:ext>
            </a:extLst>
          </p:cNvPr>
          <p:cNvCxnSpPr>
            <a:cxnSpLocks/>
          </p:cNvCxnSpPr>
          <p:nvPr/>
        </p:nvCxnSpPr>
        <p:spPr bwMode="auto">
          <a:xfrm>
            <a:off x="3452119" y="2763246"/>
            <a:ext cx="2121312" cy="136205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85678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 animBg="1"/>
      <p:bldP spid="25" grpId="0"/>
      <p:bldP spid="27" grpId="0"/>
      <p:bldP spid="9" grpId="0" animBg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1D5FF-1B93-55B8-1ECA-150196425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370" y="2598003"/>
            <a:ext cx="8177259" cy="830997"/>
          </a:xfrm>
        </p:spPr>
        <p:txBody>
          <a:bodyPr/>
          <a:lstStyle/>
          <a:p>
            <a:r>
              <a:rPr lang="en-US" sz="4800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716944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upload.wikimedia.org/wikipedia/commons/8/8c/13th-century_painters_-_Bible_moralis%C3%A9e_-_WGA1584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65" y="1768618"/>
            <a:ext cx="2785002" cy="3794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64289" y="761672"/>
            <a:ext cx="4380736" cy="923330"/>
          </a:xfrm>
          <a:prstGeom prst="rect">
            <a:avLst/>
          </a:prstGeom>
          <a:solidFill>
            <a:schemeClr val="bg2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A medieval European vision of </a:t>
            </a:r>
            <a:br>
              <a:rPr lang="en-US" dirty="0"/>
            </a:br>
            <a:r>
              <a:rPr lang="en-US" dirty="0"/>
              <a:t>studying the Universe </a:t>
            </a:r>
            <a:br>
              <a:rPr lang="en-US" dirty="0"/>
            </a:br>
            <a:r>
              <a:rPr lang="en-US" dirty="0"/>
              <a:t>by an unknown painter </a:t>
            </a:r>
            <a:r>
              <a:rPr lang="de-DE" dirty="0"/>
              <a:t>ca. 1250</a:t>
            </a:r>
            <a:endParaRPr lang="en-US" dirty="0"/>
          </a:p>
        </p:txBody>
      </p:sp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2141220" y="130175"/>
            <a:ext cx="7909560" cy="469900"/>
          </a:xfrm>
        </p:spPr>
        <p:txBody>
          <a:bodyPr/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Long-Standing Human Tradition in Deciphering Nature</a:t>
            </a:r>
          </a:p>
        </p:txBody>
      </p:sp>
      <p:sp>
        <p:nvSpPr>
          <p:cNvPr id="8" name="Rechteck 3"/>
          <p:cNvSpPr>
            <a:spLocks noChangeArrowheads="1"/>
          </p:cNvSpPr>
          <p:nvPr/>
        </p:nvSpPr>
        <p:spPr bwMode="auto">
          <a:xfrm>
            <a:off x="916596" y="5658092"/>
            <a:ext cx="6804000" cy="707876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en-US" sz="2000" dirty="0"/>
              <a:t>Properties of N*s and other hadrons closely connected to the structure and evolution of the Universe</a:t>
            </a: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601438" y="777377"/>
            <a:ext cx="4521225" cy="442763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dirty="0"/>
              <a:t>Properties of hadrons: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/>
              <a:t>Shape and symmetries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/>
              <a:t>Size and scale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/>
              <a:t>Sub-structures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/>
              <a:t>Structure variations </a:t>
            </a:r>
            <a:br>
              <a:rPr lang="en-US" dirty="0"/>
            </a:br>
            <a:r>
              <a:rPr lang="en-US" dirty="0"/>
              <a:t>with distance</a:t>
            </a:r>
          </a:p>
        </p:txBody>
      </p:sp>
      <p:pic>
        <p:nvPicPr>
          <p:cNvPr id="10" name="Picture 4" descr="https://upload.wikimedia.org/wikipedia/commons/8/8c/13th-century_painters_-_Bible_moralis%C3%A9e_-_WGA15847.jpg"/>
          <p:cNvPicPr>
            <a:picLocks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7274" y="2848251"/>
            <a:ext cx="1494000" cy="1492274"/>
          </a:xfrm>
          <a:prstGeom prst="ellipse">
            <a:avLst/>
          </a:prstGeom>
          <a:noFill/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1" name="Gruppieren 23"/>
          <p:cNvGrpSpPr/>
          <p:nvPr/>
        </p:nvGrpSpPr>
        <p:grpSpPr>
          <a:xfrm>
            <a:off x="5098868" y="3475637"/>
            <a:ext cx="2009852" cy="1381396"/>
            <a:chOff x="5841367" y="4948155"/>
            <a:chExt cx="2009852" cy="1381396"/>
          </a:xfrm>
          <a:noFill/>
          <a:effectLst/>
        </p:grpSpPr>
        <p:cxnSp>
          <p:nvCxnSpPr>
            <p:cNvPr id="12" name="Gerade Verbindung 9"/>
            <p:cNvCxnSpPr/>
            <p:nvPr/>
          </p:nvCxnSpPr>
          <p:spPr bwMode="auto">
            <a:xfrm>
              <a:off x="6097898" y="4948156"/>
              <a:ext cx="0" cy="1381395"/>
            </a:xfrm>
            <a:prstGeom prst="line">
              <a:avLst/>
            </a:prstGeom>
            <a:grpFill/>
            <a:ln w="317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Gerade Verbindung 24"/>
            <p:cNvCxnSpPr/>
            <p:nvPr/>
          </p:nvCxnSpPr>
          <p:spPr bwMode="auto">
            <a:xfrm>
              <a:off x="7619521" y="4948155"/>
              <a:ext cx="0" cy="1381395"/>
            </a:xfrm>
            <a:prstGeom prst="line">
              <a:avLst/>
            </a:prstGeom>
            <a:grpFill/>
            <a:ln w="317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Gerade Verbindung mit Pfeil 12"/>
            <p:cNvCxnSpPr>
              <a:cxnSpLocks/>
            </p:cNvCxnSpPr>
            <p:nvPr/>
          </p:nvCxnSpPr>
          <p:spPr bwMode="auto">
            <a:xfrm>
              <a:off x="5841367" y="6068291"/>
              <a:ext cx="256531" cy="0"/>
            </a:xfrm>
            <a:prstGeom prst="straightConnector1">
              <a:avLst/>
            </a:prstGeom>
            <a:grpFill/>
            <a:ln w="317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15" name="Gerade Verbindung mit Pfeil 27"/>
            <p:cNvCxnSpPr>
              <a:cxnSpLocks/>
            </p:cNvCxnSpPr>
            <p:nvPr/>
          </p:nvCxnSpPr>
          <p:spPr bwMode="auto">
            <a:xfrm>
              <a:off x="7619521" y="6068291"/>
              <a:ext cx="231698" cy="0"/>
            </a:xfrm>
            <a:prstGeom prst="straightConnector1">
              <a:avLst/>
            </a:prstGeom>
            <a:grpFill/>
            <a:ln w="31750" cap="flat" cmpd="sng" algn="ctr">
              <a:solidFill>
                <a:schemeClr val="tx1"/>
              </a:solidFill>
              <a:prstDash val="solid"/>
              <a:miter lim="800000"/>
              <a:headEnd type="arrow" w="med" len="med"/>
              <a:tailEnd type="none"/>
            </a:ln>
            <a:effectLst/>
          </p:spPr>
        </p:cxnSp>
        <p:sp>
          <p:nvSpPr>
            <p:cNvPr id="16" name="Textfeld 22"/>
            <p:cNvSpPr txBox="1"/>
            <p:nvPr/>
          </p:nvSpPr>
          <p:spPr>
            <a:xfrm>
              <a:off x="6107909" y="5868236"/>
              <a:ext cx="1580882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confinement</a:t>
              </a:r>
            </a:p>
          </p:txBody>
        </p:sp>
      </p:grpSp>
      <p:cxnSp>
        <p:nvCxnSpPr>
          <p:cNvPr id="17" name="Gerade Verbindung 9"/>
          <p:cNvCxnSpPr>
            <a:cxnSpLocks/>
          </p:cNvCxnSpPr>
          <p:nvPr/>
        </p:nvCxnSpPr>
        <p:spPr bwMode="auto">
          <a:xfrm flipV="1">
            <a:off x="2261937" y="2848251"/>
            <a:ext cx="3649408" cy="1143310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" name="Gerade Verbindung 9"/>
          <p:cNvCxnSpPr>
            <a:cxnSpLocks/>
            <a:stCxn id="10" idx="4"/>
          </p:cNvCxnSpPr>
          <p:nvPr/>
        </p:nvCxnSpPr>
        <p:spPr bwMode="auto">
          <a:xfrm flipH="1">
            <a:off x="2141220" y="4340525"/>
            <a:ext cx="3973054" cy="743580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F19B70AC-E36B-A06C-A7E1-43EE243D3B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700" y="1225076"/>
            <a:ext cx="4204778" cy="4516243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889DCBDD-C6FE-5F36-FA68-7F0C8D85914B}"/>
              </a:ext>
            </a:extLst>
          </p:cNvPr>
          <p:cNvSpPr/>
          <p:nvPr/>
        </p:nvSpPr>
        <p:spPr bwMode="auto">
          <a:xfrm>
            <a:off x="7924134" y="3734460"/>
            <a:ext cx="4068000" cy="468000"/>
          </a:xfrm>
          <a:prstGeom prst="rect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3E324D8-F8E8-F093-731F-D41FFB7AB982}"/>
              </a:ext>
            </a:extLst>
          </p:cNvPr>
          <p:cNvSpPr txBox="1"/>
          <p:nvPr/>
        </p:nvSpPr>
        <p:spPr>
          <a:xfrm rot="10800000" flipV="1">
            <a:off x="10357544" y="3893050"/>
            <a:ext cx="1758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mass emerged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B1BBAD3A-7D82-56FC-165A-14F6635343D4}"/>
              </a:ext>
            </a:extLst>
          </p:cNvPr>
          <p:cNvSpPr/>
          <p:nvPr/>
        </p:nvSpPr>
        <p:spPr>
          <a:xfrm>
            <a:off x="7724403" y="757660"/>
            <a:ext cx="4380736" cy="369332"/>
          </a:xfrm>
          <a:prstGeom prst="rect">
            <a:avLst/>
          </a:prstGeom>
          <a:solidFill>
            <a:schemeClr val="bg2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/>
              <a:t>Hadrons make up the visible Universe</a:t>
            </a:r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4B16397A-BE92-44FC-A30C-5ADCC6B20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7034" y="5626408"/>
            <a:ext cx="385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de-DE" sz="1400" dirty="0">
                <a:solidFill>
                  <a:srgbClr val="0000CC"/>
                </a:solidFill>
              </a:rPr>
              <a:t>[F. </a:t>
            </a:r>
            <a:r>
              <a:rPr lang="de-DE" sz="1400" dirty="0" err="1">
                <a:solidFill>
                  <a:srgbClr val="0000CC"/>
                </a:solidFill>
              </a:rPr>
              <a:t>Gross</a:t>
            </a:r>
            <a:r>
              <a:rPr lang="de-DE" sz="1400" dirty="0">
                <a:solidFill>
                  <a:srgbClr val="0000CC"/>
                </a:solidFill>
              </a:rPr>
              <a:t> et al, </a:t>
            </a:r>
            <a:r>
              <a:rPr lang="fr-FR" sz="1400" dirty="0" err="1">
                <a:solidFill>
                  <a:srgbClr val="0000CC"/>
                </a:solidFill>
              </a:rPr>
              <a:t>Eur</a:t>
            </a:r>
            <a:r>
              <a:rPr lang="fr-FR" sz="1400" dirty="0">
                <a:solidFill>
                  <a:srgbClr val="0000CC"/>
                </a:solidFill>
              </a:rPr>
              <a:t>. Phys. J. C 83,1125 (2023)</a:t>
            </a:r>
            <a:r>
              <a:rPr lang="de-DE" sz="1400" dirty="0">
                <a:solidFill>
                  <a:srgbClr val="0000CC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56864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Proton as a Hard Sphere Scattering Center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131279" y="891757"/>
            <a:ext cx="6839034" cy="4677318"/>
            <a:chOff x="1794329" y="465256"/>
            <a:chExt cx="5555343" cy="3748590"/>
          </a:xfrm>
        </p:grpSpPr>
        <p:pic>
          <p:nvPicPr>
            <p:cNvPr id="5" name="Picture 4" descr="E:\Dokumente und Einstellungen\patrick\Eigene Dateien\Forschung\Seminare+Kolloquien\Bonn-Kolloquium-11-12-2012\bubble.jpg"/>
            <p:cNvPicPr>
              <a:picLocks noChangeAspect="1" noChangeArrowheads="1"/>
            </p:cNvPicPr>
            <p:nvPr/>
          </p:nvPicPr>
          <p:blipFill>
            <a:blip r:embed="rId2" cstate="screen">
              <a:lum contras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329" y="465256"/>
              <a:ext cx="5555343" cy="37485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feld 5"/>
            <p:cNvSpPr txBox="1"/>
            <p:nvPr/>
          </p:nvSpPr>
          <p:spPr>
            <a:xfrm>
              <a:off x="6068291" y="3586348"/>
              <a:ext cx="391885" cy="2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</a:t>
              </a:r>
            </a:p>
          </p:txBody>
        </p:sp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66894" y="751603"/>
            <a:ext cx="2415995" cy="21127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0" tIns="14112" rIns="0" bIns="0"/>
          <a:lstStyle/>
          <a:p>
            <a:pPr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400" dirty="0">
                <a:solidFill>
                  <a:srgbClr val="0000CC"/>
                </a:solidFill>
                <a:latin typeface="Arial" pitchFamily="34" charset="0"/>
              </a:rPr>
              <a:t>[Lawrence Berkeley Laboratory]</a:t>
            </a:r>
          </a:p>
        </p:txBody>
      </p:sp>
      <p:sp>
        <p:nvSpPr>
          <p:cNvPr id="8" name="Rechteck 7"/>
          <p:cNvSpPr/>
          <p:nvPr/>
        </p:nvSpPr>
        <p:spPr>
          <a:xfrm>
            <a:off x="293839" y="5625305"/>
            <a:ext cx="6472721" cy="707886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In a bubble chamber, </a:t>
            </a:r>
            <a:r>
              <a:rPr lang="en-GB" sz="2000" i="1" dirty="0"/>
              <a:t>proton scattering </a:t>
            </a:r>
            <a:r>
              <a:rPr lang="en-GB" sz="2000" dirty="0"/>
              <a:t>on hydrogen resembles “billiards kinematics”: no inelasticity, no N*s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48ED093-FAF6-A9F7-0626-9488AB0B6A76}"/>
              </a:ext>
            </a:extLst>
          </p:cNvPr>
          <p:cNvSpPr txBox="1"/>
          <p:nvPr/>
        </p:nvSpPr>
        <p:spPr>
          <a:xfrm>
            <a:off x="7006016" y="932397"/>
            <a:ext cx="5054706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/>
              <a:t>Proton as an invisible scattering center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Billiard balls are </a:t>
            </a:r>
            <a:r>
              <a:rPr lang="en-US" sz="2000" b="1" dirty="0"/>
              <a:t>hard spheres of equal masses</a:t>
            </a:r>
            <a:r>
              <a:rPr lang="en-US" sz="2000" dirty="0"/>
              <a:t> colliding with each other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One important principle of pool: when one ball strikes another </a:t>
            </a:r>
            <a:r>
              <a:rPr lang="en-US" sz="2000" i="1" dirty="0"/>
              <a:t>without spin</a:t>
            </a:r>
            <a:r>
              <a:rPr lang="en-US" sz="2000" dirty="0"/>
              <a:t>, the two balls will always separate at 90°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This principle is a direct result of </a:t>
            </a:r>
            <a:r>
              <a:rPr lang="en-US" sz="2000" b="1" dirty="0"/>
              <a:t>energy and momentum</a:t>
            </a:r>
            <a:r>
              <a:rPr lang="en-US" sz="2000" dirty="0"/>
              <a:t> </a:t>
            </a:r>
            <a:r>
              <a:rPr lang="en-US" sz="2000" b="1" dirty="0"/>
              <a:t>conservation</a:t>
            </a:r>
            <a:endParaRPr lang="en-US" sz="20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Spherical objects have smallest surface-to-volume ratio of any three-dimensional form: </a:t>
            </a:r>
            <a:r>
              <a:rPr lang="en-US" sz="2000" b="1" dirty="0"/>
              <a:t>minimal potential energy for a free system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Many freely formed objects in nature have a spherical shape, for example planets, stars, bubbles, and water drops</a:t>
            </a:r>
          </a:p>
        </p:txBody>
      </p:sp>
    </p:spTree>
    <p:extLst>
      <p:ext uri="{BB962C8B-B14F-4D97-AF65-F5344CB8AC3E}">
        <p14:creationId xmlns:p14="http://schemas.microsoft.com/office/powerpoint/2010/main" val="3577155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6000993" y="4292321"/>
            <a:ext cx="5180643" cy="1938992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/>
              <a:t> Charged </a:t>
            </a:r>
            <a:r>
              <a:rPr lang="en-GB" sz="2000" i="1" dirty="0"/>
              <a:t>pion beams </a:t>
            </a:r>
            <a:r>
              <a:rPr lang="en-GB" sz="2000" dirty="0"/>
              <a:t>revealed a clear</a:t>
            </a:r>
            <a:br>
              <a:rPr lang="en-GB" sz="2000" dirty="0"/>
            </a:br>
            <a:r>
              <a:rPr lang="en-GB" sz="2000" dirty="0"/>
              <a:t>   </a:t>
            </a:r>
            <a:r>
              <a:rPr lang="en-GB" sz="2000" b="1" dirty="0"/>
              <a:t>proton resonance</a:t>
            </a:r>
            <a:r>
              <a:rPr lang="en-GB" sz="2000" dirty="0"/>
              <a:t> as early as 1954 </a:t>
            </a:r>
            <a:br>
              <a:rPr lang="en-GB" sz="2000" dirty="0"/>
            </a:br>
            <a:r>
              <a:rPr lang="en-GB" sz="2000" dirty="0"/>
              <a:t>  </a:t>
            </a:r>
            <a:r>
              <a:rPr lang="en-GB" sz="2000" i="1" dirty="0"/>
              <a:t>(and established charge independence)</a:t>
            </a:r>
            <a:br>
              <a:rPr lang="en-GB" sz="2000" dirty="0"/>
            </a:br>
            <a:endParaRPr lang="en-GB" sz="2000" dirty="0"/>
          </a:p>
          <a:p>
            <a:pPr>
              <a:buFont typeface="Arial" pitchFamily="34" charset="0"/>
              <a:buChar char="•"/>
            </a:pPr>
            <a:r>
              <a:rPr lang="en-GB" sz="2000" dirty="0"/>
              <a:t> </a:t>
            </a:r>
            <a:r>
              <a:rPr lang="en-GB" sz="2000" i="1" dirty="0"/>
              <a:t>Electron scattering </a:t>
            </a:r>
            <a:r>
              <a:rPr lang="en-GB" sz="2000" dirty="0"/>
              <a:t>on protons revealed</a:t>
            </a:r>
            <a:br>
              <a:rPr lang="en-GB" sz="2000" dirty="0"/>
            </a:br>
            <a:r>
              <a:rPr lang="en-GB" sz="2000" dirty="0"/>
              <a:t>   several </a:t>
            </a:r>
            <a:r>
              <a:rPr lang="en-GB" sz="2000" b="1" dirty="0"/>
              <a:t>resonance regions</a:t>
            </a:r>
            <a:r>
              <a:rPr lang="en-GB" sz="2000" dirty="0"/>
              <a:t> in the 1970s</a:t>
            </a:r>
          </a:p>
        </p:txBody>
      </p:sp>
      <p:pic>
        <p:nvPicPr>
          <p:cNvPr id="608258" name="Picture 2"/>
          <p:cNvPicPr>
            <a:picLocks noChangeAspect="1" noChangeArrowheads="1"/>
          </p:cNvPicPr>
          <p:nvPr/>
        </p:nvPicPr>
        <p:blipFill>
          <a:blip r:embed="rId2" cstate="screen">
            <a:lum bright="-30000" contras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11" y="711074"/>
            <a:ext cx="4061361" cy="560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31810" y="637844"/>
            <a:ext cx="3348841" cy="273141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0" tIns="14112" rIns="0" bIns="0"/>
          <a:lstStyle/>
          <a:p>
            <a:pPr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600" dirty="0">
                <a:solidFill>
                  <a:srgbClr val="0000CC"/>
                </a:solidFill>
                <a:latin typeface="Arial" pitchFamily="34" charset="0"/>
              </a:rPr>
              <a:t>[Stein et al., Phys. Rev. D 12 (1975)]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Excitation of Proton</a:t>
            </a:r>
            <a:r>
              <a:rPr lang="en-US" dirty="0"/>
              <a:t> Resonances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Gerade Verbindung 9"/>
          <p:cNvCxnSpPr/>
          <p:nvPr/>
        </p:nvCxnSpPr>
        <p:spPr bwMode="auto">
          <a:xfrm>
            <a:off x="1010364" y="927181"/>
            <a:ext cx="11875" cy="504000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" name="Gerade Verbindung 10"/>
          <p:cNvCxnSpPr/>
          <p:nvPr/>
        </p:nvCxnSpPr>
        <p:spPr bwMode="auto">
          <a:xfrm flipH="1">
            <a:off x="1483388" y="927180"/>
            <a:ext cx="1988" cy="504000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2" name="Gerade Verbindung 11"/>
          <p:cNvCxnSpPr/>
          <p:nvPr/>
        </p:nvCxnSpPr>
        <p:spPr bwMode="auto">
          <a:xfrm>
            <a:off x="1806008" y="917655"/>
            <a:ext cx="9880" cy="504000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9" name="Textfeld 18"/>
          <p:cNvSpPr txBox="1"/>
          <p:nvPr/>
        </p:nvSpPr>
        <p:spPr>
          <a:xfrm>
            <a:off x="2958143" y="3812511"/>
            <a:ext cx="229193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Virtuality of photon:</a:t>
            </a:r>
          </a:p>
        </p:txBody>
      </p:sp>
      <p:pic>
        <p:nvPicPr>
          <p:cNvPr id="4" name="Picture 5" descr="E:\Dokumente und Einstellungen\patrick\Eigene Dateien\Forschung\Seminare+Kolloquien\Bonn-Kolloquium-11-12-2012\delta.jpg"/>
          <p:cNvPicPr>
            <a:picLocks noChangeAspect="1" noChangeArrowheads="1"/>
          </p:cNvPicPr>
          <p:nvPr/>
        </p:nvPicPr>
        <p:blipFill>
          <a:blip r:embed="rId3" cstate="screen">
            <a:lum bright="-30000" contras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7128" y="800878"/>
            <a:ext cx="4716042" cy="327235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378705" y="807520"/>
            <a:ext cx="3348841" cy="273141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0" tIns="14112" rIns="0" bIns="0"/>
          <a:lstStyle/>
          <a:p>
            <a:pPr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600" dirty="0">
                <a:solidFill>
                  <a:srgbClr val="0000CC"/>
                </a:solidFill>
                <a:latin typeface="Arial" pitchFamily="34" charset="0"/>
              </a:rPr>
              <a:t>[Yuan, Rochester Conference (1954)]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04AA468-B3EE-8782-5444-56C553B0D866}"/>
              </a:ext>
            </a:extLst>
          </p:cNvPr>
          <p:cNvSpPr txBox="1"/>
          <p:nvPr/>
        </p:nvSpPr>
        <p:spPr>
          <a:xfrm>
            <a:off x="2975665" y="4542627"/>
            <a:ext cx="273425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Inelasticity of process: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004305" y="5560581"/>
            <a:ext cx="283160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Mass of excited proton: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6EBE82A6-E7D2-0C1B-5374-BAF49989B016}"/>
                  </a:ext>
                </a:extLst>
              </p:cNvPr>
              <p:cNvSpPr txBox="1"/>
              <p:nvPr/>
            </p:nvSpPr>
            <p:spPr>
              <a:xfrm>
                <a:off x="3053260" y="4892900"/>
                <a:ext cx="2205860" cy="684000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rgbClr val="C00000"/>
                </a:solidFill>
              </a:ln>
            </p:spPr>
            <p:txBody>
              <a:bodyPr wrap="none" lIns="72000" tIns="72000" rIns="72000" bIns="72000" rtlCol="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𝑝𝑞</m:t>
                              </m:r>
                            </m:den>
                          </m:f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6EBE82A6-E7D2-0C1B-5374-BAF49989B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260" y="4892900"/>
                <a:ext cx="2205860" cy="684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08262" name="Object 6"/>
          <p:cNvGraphicFramePr>
            <a:graphicFrameLocks noChangeAspect="1"/>
          </p:cNvGraphicFramePr>
          <p:nvPr/>
        </p:nvGraphicFramePr>
        <p:xfrm>
          <a:off x="3077480" y="4190088"/>
          <a:ext cx="2303462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7" imgW="1714320" imgH="253800" progId="Equation.3">
                  <p:embed/>
                </p:oleObj>
              </mc:Choice>
              <mc:Fallback>
                <p:oleObj name="Formel" r:id="rId7" imgW="1714320" imgH="253800" progId="Equation.3">
                  <p:embed/>
                  <p:pic>
                    <p:nvPicPr>
                      <p:cNvPr id="60826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7480" y="4190088"/>
                        <a:ext cx="2303462" cy="34131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25400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8261" name="Object 5"/>
          <p:cNvGraphicFramePr>
            <a:graphicFrameLocks noChangeAspect="1"/>
          </p:cNvGraphicFramePr>
          <p:nvPr/>
        </p:nvGraphicFramePr>
        <p:xfrm>
          <a:off x="3080534" y="5937451"/>
          <a:ext cx="23177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9" imgW="1866600" imgH="330120" progId="Equation.3">
                  <p:embed/>
                </p:oleObj>
              </mc:Choice>
              <mc:Fallback>
                <p:oleObj name="Formel" r:id="rId9" imgW="1866600" imgH="330120" progId="Equation.3">
                  <p:embed/>
                  <p:pic>
                    <p:nvPicPr>
                      <p:cNvPr id="6082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534" y="5937451"/>
                        <a:ext cx="2317750" cy="4095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25400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, Schrift, Zahl, Screenshot enthält.&#10;&#10;Automatisch generierte Beschreibung">
            <a:extLst>
              <a:ext uri="{FF2B5EF4-FFF2-40B4-BE49-F238E27FC236}">
                <a16:creationId xmlns:a16="http://schemas.microsoft.com/office/drawing/2014/main" id="{DB2BAFF8-3938-8D8F-0D9D-3AF7DB26A6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890" y="4412925"/>
            <a:ext cx="6118431" cy="189299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Virtue of Electro- (and Photo-) 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xcitations</a:t>
            </a:r>
          </a:p>
        </p:txBody>
      </p:sp>
      <p:sp>
        <p:nvSpPr>
          <p:cNvPr id="16" name="Rechteck 7"/>
          <p:cNvSpPr/>
          <p:nvPr/>
        </p:nvSpPr>
        <p:spPr>
          <a:xfrm>
            <a:off x="2035175" y="805228"/>
            <a:ext cx="8121650" cy="398248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Clean process with electromagnetic vertex well known from QED</a:t>
            </a:r>
            <a:endParaRPr lang="en-GB" sz="2000" dirty="0">
              <a:latin typeface="+mj-lt"/>
            </a:endParaRPr>
          </a:p>
        </p:txBody>
      </p:sp>
      <p:sp>
        <p:nvSpPr>
          <p:cNvPr id="15" name="Textfeld 5"/>
          <p:cNvSpPr txBox="1"/>
          <p:nvPr/>
        </p:nvSpPr>
        <p:spPr>
          <a:xfrm>
            <a:off x="6525173" y="1247131"/>
            <a:ext cx="5977888" cy="3266985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Study of many relevant observables: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– </a:t>
            </a:r>
            <a:r>
              <a:rPr lang="en-US" sz="2000" b="1" dirty="0">
                <a:latin typeface="+mj-lt"/>
              </a:rPr>
              <a:t>Excitation spectrum</a:t>
            </a:r>
            <a:r>
              <a:rPr lang="en-US" sz="2000" dirty="0">
                <a:latin typeface="+mj-lt"/>
              </a:rPr>
              <a:t> / quantum numbers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– Selective and </a:t>
            </a:r>
            <a:r>
              <a:rPr lang="en-US" sz="2000" b="1" dirty="0">
                <a:latin typeface="+mj-lt"/>
              </a:rPr>
              <a:t>exclusive reactions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   Single-pion production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 </a:t>
            </a:r>
            <a:r>
              <a:rPr lang="en-US" sz="2000" i="1" dirty="0">
                <a:latin typeface="+mj-lt"/>
              </a:rPr>
              <a:t>	</a:t>
            </a:r>
            <a:r>
              <a:rPr lang="en-US" sz="2000" dirty="0">
                <a:latin typeface="+mj-lt"/>
              </a:rPr>
              <a:t>as an example:</a:t>
            </a:r>
          </a:p>
          <a:p>
            <a:pPr marL="0" lvl="1">
              <a:lnSpc>
                <a:spcPct val="150000"/>
              </a:lnSpc>
            </a:pPr>
            <a:r>
              <a:rPr lang="en-US" sz="2000" dirty="0">
                <a:latin typeface="+mj-lt"/>
              </a:rPr>
              <a:t>– </a:t>
            </a:r>
            <a:r>
              <a:rPr lang="en-US" sz="2000" b="1" i="1" dirty="0">
                <a:latin typeface="+mj-lt"/>
              </a:rPr>
              <a:t>Q</a:t>
            </a:r>
            <a:r>
              <a:rPr lang="en-US" sz="2000" b="1" i="1" baseline="30000" dirty="0">
                <a:latin typeface="+mj-lt"/>
              </a:rPr>
              <a:t>2</a:t>
            </a:r>
            <a:r>
              <a:rPr lang="en-US" sz="2000" b="1" dirty="0">
                <a:latin typeface="+mj-lt"/>
              </a:rPr>
              <a:t> evolutions</a:t>
            </a:r>
            <a:r>
              <a:rPr lang="en-US" sz="2000" dirty="0">
                <a:latin typeface="+mj-lt"/>
              </a:rPr>
              <a:t> in electroproduction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– </a:t>
            </a:r>
            <a:r>
              <a:rPr lang="en-US" sz="2000" b="1" dirty="0">
                <a:latin typeface="+mj-lt"/>
              </a:rPr>
              <a:t>Polarization</a:t>
            </a:r>
            <a:r>
              <a:rPr lang="en-US" sz="2000" dirty="0">
                <a:latin typeface="+mj-lt"/>
              </a:rPr>
              <a:t> observables:</a:t>
            </a:r>
          </a:p>
        </p:txBody>
      </p:sp>
      <p:pic>
        <p:nvPicPr>
          <p:cNvPr id="11" name="Google Shape;353;p70">
            <a:extLst>
              <a:ext uri="{FF2B5EF4-FFF2-40B4-BE49-F238E27FC236}">
                <a16:creationId xmlns:a16="http://schemas.microsoft.com/office/drawing/2014/main" id="{0DD247C5-49B7-D477-80B7-E7FE7744DAD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4282" y="2621121"/>
            <a:ext cx="1396225" cy="101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 descr="Ein Bild, das Text, Reihe, Diagramm, Screenshot enthält.&#10;&#10;Automatisch generierte Beschreibung">
            <a:extLst>
              <a:ext uri="{FF2B5EF4-FFF2-40B4-BE49-F238E27FC236}">
                <a16:creationId xmlns:a16="http://schemas.microsoft.com/office/drawing/2014/main" id="{781B5BA0-646A-970C-4777-BB174DCD95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1" y="1232950"/>
            <a:ext cx="5977889" cy="3493571"/>
          </a:xfrm>
          <a:prstGeom prst="rect">
            <a:avLst/>
          </a:prstGeom>
        </p:spPr>
      </p:pic>
      <p:cxnSp>
        <p:nvCxnSpPr>
          <p:cNvPr id="7" name="Gerade Verbindung 9">
            <a:extLst>
              <a:ext uri="{FF2B5EF4-FFF2-40B4-BE49-F238E27FC236}">
                <a16:creationId xmlns:a16="http://schemas.microsoft.com/office/drawing/2014/main" id="{BACC21BB-92A0-1DCF-BCD3-DADB05BD1A29}"/>
              </a:ext>
            </a:extLst>
          </p:cNvPr>
          <p:cNvCxnSpPr>
            <a:cxnSpLocks/>
          </p:cNvCxnSpPr>
          <p:nvPr/>
        </p:nvCxnSpPr>
        <p:spPr bwMode="auto">
          <a:xfrm>
            <a:off x="1204796" y="1581961"/>
            <a:ext cx="0" cy="2700000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9">
            <a:extLst>
              <a:ext uri="{FF2B5EF4-FFF2-40B4-BE49-F238E27FC236}">
                <a16:creationId xmlns:a16="http://schemas.microsoft.com/office/drawing/2014/main" id="{45B22504-4A9C-ACEE-0EFF-4D63CFC61A5E}"/>
              </a:ext>
            </a:extLst>
          </p:cNvPr>
          <p:cNvCxnSpPr>
            <a:cxnSpLocks/>
          </p:cNvCxnSpPr>
          <p:nvPr/>
        </p:nvCxnSpPr>
        <p:spPr bwMode="auto">
          <a:xfrm>
            <a:off x="1914241" y="1581961"/>
            <a:ext cx="0" cy="2700000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" name="Gerade Verbindung 9">
            <a:extLst>
              <a:ext uri="{FF2B5EF4-FFF2-40B4-BE49-F238E27FC236}">
                <a16:creationId xmlns:a16="http://schemas.microsoft.com/office/drawing/2014/main" id="{1FE2D7B4-8E7E-26A8-CF5E-8F63D6B433FE}"/>
              </a:ext>
            </a:extLst>
          </p:cNvPr>
          <p:cNvCxnSpPr>
            <a:cxnSpLocks/>
          </p:cNvCxnSpPr>
          <p:nvPr/>
        </p:nvCxnSpPr>
        <p:spPr bwMode="auto">
          <a:xfrm>
            <a:off x="2350419" y="1581961"/>
            <a:ext cx="0" cy="2700000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9" name="Gerade Verbindung 9">
            <a:extLst>
              <a:ext uri="{FF2B5EF4-FFF2-40B4-BE49-F238E27FC236}">
                <a16:creationId xmlns:a16="http://schemas.microsoft.com/office/drawing/2014/main" id="{158C62A9-3446-9E70-C36F-7D54ACE0C98A}"/>
              </a:ext>
            </a:extLst>
          </p:cNvPr>
          <p:cNvCxnSpPr>
            <a:cxnSpLocks/>
          </p:cNvCxnSpPr>
          <p:nvPr/>
        </p:nvCxnSpPr>
        <p:spPr bwMode="auto">
          <a:xfrm>
            <a:off x="3059865" y="1581961"/>
            <a:ext cx="0" cy="2700000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0" name="Text Box 4">
            <a:extLst>
              <a:ext uri="{FF2B5EF4-FFF2-40B4-BE49-F238E27FC236}">
                <a16:creationId xmlns:a16="http://schemas.microsoft.com/office/drawing/2014/main" id="{0F56FC87-77A3-0385-8AFC-625906671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26" y="4582844"/>
            <a:ext cx="4586190" cy="552836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0" tIns="14112" rIns="0" bIns="0"/>
          <a:lstStyle/>
          <a:p>
            <a:pPr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600" dirty="0">
                <a:solidFill>
                  <a:srgbClr val="0000CC"/>
                </a:solidFill>
                <a:latin typeface="Arial" pitchFamily="34" charset="0"/>
              </a:rPr>
              <a:t>[A. Thiel, F. Afzal, Y. Wunderlich, </a:t>
            </a:r>
            <a:br>
              <a:rPr lang="en-US" sz="1600" dirty="0">
                <a:solidFill>
                  <a:srgbClr val="0000CC"/>
                </a:solidFill>
                <a:latin typeface="Arial" pitchFamily="34" charset="0"/>
              </a:rPr>
            </a:br>
            <a:r>
              <a:rPr lang="en-US" sz="1600" dirty="0">
                <a:solidFill>
                  <a:srgbClr val="0000CC"/>
                </a:solidFill>
                <a:latin typeface="Arial" pitchFamily="34" charset="0"/>
              </a:rPr>
              <a:t>Prog. Part. </a:t>
            </a:r>
            <a:r>
              <a:rPr lang="en-US" sz="1600" dirty="0" err="1">
                <a:solidFill>
                  <a:srgbClr val="0000CC"/>
                </a:solidFill>
                <a:latin typeface="Arial" pitchFamily="34" charset="0"/>
              </a:rPr>
              <a:t>Nucl</a:t>
            </a:r>
            <a:r>
              <a:rPr lang="en-US" sz="1600" dirty="0">
                <a:solidFill>
                  <a:srgbClr val="0000CC"/>
                </a:solidFill>
                <a:latin typeface="Arial" pitchFamily="34" charset="0"/>
              </a:rPr>
              <a:t>. Phys. 125, 103949 (2022)]</a:t>
            </a:r>
          </a:p>
        </p:txBody>
      </p:sp>
      <p:sp>
        <p:nvSpPr>
          <p:cNvPr id="3" name="Rechteck 7">
            <a:extLst>
              <a:ext uri="{FF2B5EF4-FFF2-40B4-BE49-F238E27FC236}">
                <a16:creationId xmlns:a16="http://schemas.microsoft.com/office/drawing/2014/main" id="{2217A661-6F64-5C7B-7ABC-AF021506BC00}"/>
              </a:ext>
            </a:extLst>
          </p:cNvPr>
          <p:cNvSpPr/>
          <p:nvPr/>
        </p:nvSpPr>
        <p:spPr>
          <a:xfrm>
            <a:off x="256451" y="5427141"/>
            <a:ext cx="5554980" cy="707886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Light baryon spectroscopy by </a:t>
            </a:r>
            <a:r>
              <a:rPr lang="en-US" sz="2000" b="1" dirty="0">
                <a:latin typeface="+mj-lt"/>
              </a:rPr>
              <a:t>meson-production</a:t>
            </a:r>
            <a:r>
              <a:rPr lang="en-US" sz="2000" dirty="0">
                <a:latin typeface="+mj-lt"/>
              </a:rPr>
              <a:t> reactions at </a:t>
            </a:r>
            <a:r>
              <a:rPr lang="en-US" sz="2000" b="1" dirty="0">
                <a:latin typeface="+mj-lt"/>
              </a:rPr>
              <a:t>electron accelerators</a:t>
            </a:r>
            <a:endParaRPr lang="en-GB" sz="2000" b="1" dirty="0">
              <a:latin typeface="+mj-lt"/>
            </a:endParaRPr>
          </a:p>
        </p:txBody>
      </p:sp>
      <p:sp>
        <p:nvSpPr>
          <p:cNvPr id="4" name="Rechteck 7">
            <a:extLst>
              <a:ext uri="{FF2B5EF4-FFF2-40B4-BE49-F238E27FC236}">
                <a16:creationId xmlns:a16="http://schemas.microsoft.com/office/drawing/2014/main" id="{69E402F2-40A2-E6B4-8744-4272E0DBD66F}"/>
              </a:ext>
            </a:extLst>
          </p:cNvPr>
          <p:cNvSpPr/>
          <p:nvPr/>
        </p:nvSpPr>
        <p:spPr>
          <a:xfrm>
            <a:off x="10166684" y="5579542"/>
            <a:ext cx="288000" cy="288000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endParaRPr lang="en-GB" sz="2000" b="1" dirty="0">
              <a:latin typeface="+mj-lt"/>
            </a:endParaRPr>
          </a:p>
        </p:txBody>
      </p:sp>
      <p:sp>
        <p:nvSpPr>
          <p:cNvPr id="6" name="Rechteck 7">
            <a:extLst>
              <a:ext uri="{FF2B5EF4-FFF2-40B4-BE49-F238E27FC236}">
                <a16:creationId xmlns:a16="http://schemas.microsoft.com/office/drawing/2014/main" id="{301B1F2E-AC1D-5E82-18CF-0A9483187351}"/>
              </a:ext>
            </a:extLst>
          </p:cNvPr>
          <p:cNvSpPr/>
          <p:nvPr/>
        </p:nvSpPr>
        <p:spPr>
          <a:xfrm>
            <a:off x="7936832" y="5924450"/>
            <a:ext cx="288000" cy="288000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endParaRPr lang="en-GB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26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C4F3D9C-C203-12EC-7ED5-6E1BE1D793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5775" y="929649"/>
            <a:ext cx="4076700" cy="3205471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lum bright="-30000" contras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9414" y="1604674"/>
            <a:ext cx="6186207" cy="244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>
            <a:lum bright="-30000" contras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8190" y="912779"/>
            <a:ext cx="2626057" cy="92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267902" y="80863"/>
            <a:ext cx="7656196" cy="470866"/>
          </a:xfrm>
        </p:spPr>
        <p:txBody>
          <a:bodyPr/>
          <a:lstStyle/>
          <a:p>
            <a:r>
              <a:rPr lang="en-US" sz="2400" dirty="0">
                <a:latin typeface="+mj-lt"/>
              </a:rPr>
              <a:t>Separation of Cross Sections Into Structure Functions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524001" y="676198"/>
            <a:ext cx="8980227" cy="41601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Five-fold differential cross section separates in </a:t>
            </a:r>
            <a:r>
              <a:rPr lang="en-US" sz="1600" b="1" dirty="0">
                <a:solidFill>
                  <a:srgbClr val="0000CC"/>
                </a:solidFill>
              </a:rPr>
              <a:t>virtual photon flux </a:t>
            </a:r>
            <a:r>
              <a:rPr lang="en-US" sz="1600" dirty="0"/>
              <a:t>and </a:t>
            </a:r>
            <a:r>
              <a:rPr lang="en-US" sz="1600" b="1" dirty="0">
                <a:solidFill>
                  <a:srgbClr val="C00000"/>
                </a:solidFill>
              </a:rPr>
              <a:t>virtual </a:t>
            </a:r>
            <a:r>
              <a:rPr lang="en-US" sz="1600" b="1" dirty="0" err="1">
                <a:solidFill>
                  <a:srgbClr val="C00000"/>
                </a:solidFill>
              </a:rPr>
              <a:t>photoproduction</a:t>
            </a:r>
            <a:endParaRPr lang="en-US" sz="1600" b="1" dirty="0"/>
          </a:p>
        </p:txBody>
      </p:sp>
      <p:sp>
        <p:nvSpPr>
          <p:cNvPr id="13" name="Rechteck 12"/>
          <p:cNvSpPr/>
          <p:nvPr/>
        </p:nvSpPr>
        <p:spPr bwMode="auto">
          <a:xfrm>
            <a:off x="5567418" y="1104405"/>
            <a:ext cx="225631" cy="629392"/>
          </a:xfrm>
          <a:prstGeom prst="rect">
            <a:avLst/>
          </a:prstGeom>
          <a:noFill/>
          <a:ln w="31750" cap="flat" cmpd="sng" algn="ctr">
            <a:solidFill>
              <a:srgbClr val="00009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5791069" y="1102427"/>
            <a:ext cx="607620" cy="631371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panose="020B0604020202020204" pitchFamily="34" charset="0"/>
            </a:endParaRPr>
          </a:p>
        </p:txBody>
      </p:sp>
      <p:grpSp>
        <p:nvGrpSpPr>
          <p:cNvPr id="2" name="Gruppieren 15"/>
          <p:cNvGrpSpPr/>
          <p:nvPr/>
        </p:nvGrpSpPr>
        <p:grpSpPr>
          <a:xfrm>
            <a:off x="5908902" y="4853524"/>
            <a:ext cx="2565064" cy="659087"/>
            <a:chOff x="4607630" y="3568529"/>
            <a:chExt cx="2565064" cy="659087"/>
          </a:xfrm>
        </p:grpSpPr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5" cstate="screen">
              <a:lum bright="-30000" contras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630" y="3782285"/>
              <a:ext cx="142504" cy="225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6" cstate="screen">
              <a:lum bright="-30000" contras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254" y="3568529"/>
              <a:ext cx="2339440" cy="65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feld 18"/>
          <p:cNvSpPr txBox="1"/>
          <p:nvPr/>
        </p:nvSpPr>
        <p:spPr>
          <a:xfrm>
            <a:off x="2215677" y="4997369"/>
            <a:ext cx="364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Degree-of-polarization of photon: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213702" y="5304144"/>
            <a:ext cx="628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Helicity of incoming electron:            </a:t>
            </a:r>
            <a:r>
              <a:rPr lang="en-US" b="1" i="1" dirty="0">
                <a:latin typeface="Californian FB" pitchFamily="18" charset="0"/>
              </a:rPr>
              <a:t>h</a:t>
            </a:r>
            <a:endParaRPr lang="en-US" dirty="0"/>
          </a:p>
        </p:txBody>
      </p:sp>
      <p:sp>
        <p:nvSpPr>
          <p:cNvPr id="21" name="Rechteck 9"/>
          <p:cNvSpPr/>
          <p:nvPr/>
        </p:nvSpPr>
        <p:spPr>
          <a:xfrm>
            <a:off x="2246852" y="5740722"/>
            <a:ext cx="66533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1400" dirty="0">
                <a:solidFill>
                  <a:srgbClr val="0000FF"/>
                </a:solidFill>
              </a:rPr>
              <a:t>[E.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Amaldi</a:t>
            </a:r>
            <a:r>
              <a:rPr kumimoji="1" lang="en-US" altLang="ja-JP" sz="1400" dirty="0">
                <a:solidFill>
                  <a:srgbClr val="0000FF"/>
                </a:solidFill>
              </a:rPr>
              <a:t>, S.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Fubini</a:t>
            </a:r>
            <a:r>
              <a:rPr kumimoji="1" lang="en-US" altLang="ja-JP" sz="1400" dirty="0">
                <a:solidFill>
                  <a:srgbClr val="0000FF"/>
                </a:solidFill>
              </a:rPr>
              <a:t>, and G.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Furlan</a:t>
            </a:r>
            <a:r>
              <a:rPr kumimoji="1" lang="en-US" altLang="ja-JP" sz="1400" dirty="0">
                <a:solidFill>
                  <a:srgbClr val="0000FF"/>
                </a:solidFill>
              </a:rPr>
              <a:t>, Pion-Electroproduction (1979)]</a:t>
            </a:r>
            <a:br>
              <a:rPr kumimoji="1" lang="en-US" altLang="ja-JP" sz="1400" dirty="0">
                <a:solidFill>
                  <a:srgbClr val="0000FF"/>
                </a:solidFill>
              </a:rPr>
            </a:br>
            <a:r>
              <a:rPr kumimoji="1" lang="en-US" altLang="ja-JP" sz="1400" dirty="0">
                <a:solidFill>
                  <a:srgbClr val="0000FF"/>
                </a:solidFill>
              </a:rPr>
              <a:t>[A. </a:t>
            </a:r>
            <a:r>
              <a:rPr kumimoji="1" lang="en-US" altLang="ja-JP" sz="1400" dirty="0" err="1">
                <a:solidFill>
                  <a:srgbClr val="0000FF"/>
                </a:solidFill>
              </a:rPr>
              <a:t>Donnachie</a:t>
            </a:r>
            <a:r>
              <a:rPr kumimoji="1" lang="en-US" altLang="ja-JP" sz="1400" dirty="0">
                <a:solidFill>
                  <a:srgbClr val="0000FF"/>
                </a:solidFill>
              </a:rPr>
              <a:t> &amp; G. Shaw, Electromagnetic Interactions of Hadrons (1978)]</a:t>
            </a:r>
            <a:endParaRPr lang="en-US" sz="1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E0CF329-0839-5896-1648-0CD85775E4B3}"/>
              </a:ext>
            </a:extLst>
          </p:cNvPr>
          <p:cNvSpPr txBox="1"/>
          <p:nvPr/>
        </p:nvSpPr>
        <p:spPr>
          <a:xfrm>
            <a:off x="875875" y="1557172"/>
            <a:ext cx="610798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+mj-lt"/>
              </a:rPr>
              <a:t>Single-kaon production:</a:t>
            </a:r>
            <a:endParaRPr lang="en-US" sz="1800" dirty="0">
              <a:latin typeface="+mj-lt"/>
            </a:endParaRPr>
          </a:p>
        </p:txBody>
      </p:sp>
      <p:pic>
        <p:nvPicPr>
          <p:cNvPr id="425985" name="Picture 1"/>
          <p:cNvPicPr>
            <a:picLocks noChangeAspect="1" noChangeArrowheads="1"/>
          </p:cNvPicPr>
          <p:nvPr/>
        </p:nvPicPr>
        <p:blipFill>
          <a:blip r:embed="rId7" cstate="screen">
            <a:lum bright="-30000" contras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909" y="4091848"/>
            <a:ext cx="8966579" cy="69603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7E778529-0A81-A9C5-671A-D1622B009ED4}"/>
              </a:ext>
            </a:extLst>
          </p:cNvPr>
          <p:cNvSpPr/>
          <p:nvPr/>
        </p:nvSpPr>
        <p:spPr bwMode="auto">
          <a:xfrm>
            <a:off x="8207535" y="1345389"/>
            <a:ext cx="455488" cy="56469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EE1643A-A78A-7425-F1B7-5F9F7790445C}"/>
              </a:ext>
            </a:extLst>
          </p:cNvPr>
          <p:cNvSpPr/>
          <p:nvPr/>
        </p:nvSpPr>
        <p:spPr bwMode="auto">
          <a:xfrm>
            <a:off x="8359935" y="2400759"/>
            <a:ext cx="455488" cy="56469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34F6181-8E15-D765-E419-B7F7EF22C8F7}"/>
              </a:ext>
            </a:extLst>
          </p:cNvPr>
          <p:cNvSpPr txBox="1"/>
          <p:nvPr/>
        </p:nvSpPr>
        <p:spPr>
          <a:xfrm>
            <a:off x="7236035" y="2146452"/>
            <a:ext cx="2019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+mj-lt"/>
              </a:rPr>
              <a:t>Double-pion production:</a:t>
            </a:r>
          </a:p>
        </p:txBody>
      </p:sp>
    </p:spTree>
    <p:extLst>
      <p:ext uri="{BB962C8B-B14F-4D97-AF65-F5344CB8AC3E}">
        <p14:creationId xmlns:p14="http://schemas.microsoft.com/office/powerpoint/2010/main" val="3843751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95BBD9-6EC2-7692-AD8C-D9FCB85DE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N* Spectrum in Experiments vs. Quark Models</a:t>
            </a:r>
          </a:p>
        </p:txBody>
      </p:sp>
      <p:pic>
        <p:nvPicPr>
          <p:cNvPr id="4" name="Grafik 3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70B5F93E-C903-2231-8115-4180A90FD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" y="659699"/>
            <a:ext cx="6017000" cy="5027361"/>
          </a:xfrm>
          <a:prstGeom prst="rect">
            <a:avLst/>
          </a:prstGeom>
        </p:spPr>
      </p:pic>
      <p:sp>
        <p:nvSpPr>
          <p:cNvPr id="5" name="Rechteck 7">
            <a:extLst>
              <a:ext uri="{FF2B5EF4-FFF2-40B4-BE49-F238E27FC236}">
                <a16:creationId xmlns:a16="http://schemas.microsoft.com/office/drawing/2014/main" id="{D2537297-5A7C-C7EB-D3C6-DEB5513B3A5E}"/>
              </a:ext>
            </a:extLst>
          </p:cNvPr>
          <p:cNvSpPr/>
          <p:nvPr/>
        </p:nvSpPr>
        <p:spPr>
          <a:xfrm>
            <a:off x="675640" y="5948728"/>
            <a:ext cx="10840720" cy="400110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The nucleon’s excitation spectrum reflects its complexity where our knowledge is incomplete</a:t>
            </a:r>
            <a:endParaRPr lang="en-GB" sz="2000" dirty="0">
              <a:latin typeface="+mj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63A90D-ABDE-EBB9-8939-10FC2BC728B9}"/>
              </a:ext>
            </a:extLst>
          </p:cNvPr>
          <p:cNvSpPr txBox="1"/>
          <p:nvPr/>
        </p:nvSpPr>
        <p:spPr>
          <a:xfrm>
            <a:off x="7717422" y="4576413"/>
            <a:ext cx="4306938" cy="1323439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Some </a:t>
            </a:r>
            <a:r>
              <a:rPr lang="en-US" sz="2000" b="1" dirty="0">
                <a:latin typeface="+mj-lt"/>
              </a:rPr>
              <a:t>problems</a:t>
            </a:r>
            <a:r>
              <a:rPr lang="en-US" sz="2000" dirty="0">
                <a:latin typeface="+mj-lt"/>
              </a:rPr>
              <a:t> are evident:</a:t>
            </a:r>
          </a:p>
          <a:p>
            <a:r>
              <a:rPr lang="en-US" sz="2000" dirty="0">
                <a:latin typeface="+mj-lt"/>
              </a:rPr>
              <a:t>– </a:t>
            </a:r>
            <a:r>
              <a:rPr lang="en-US" sz="2000" b="1" dirty="0">
                <a:latin typeface="+mj-lt"/>
              </a:rPr>
              <a:t>Ordering</a:t>
            </a:r>
            <a:r>
              <a:rPr lang="en-US" sz="2000" dirty="0">
                <a:latin typeface="+mj-lt"/>
              </a:rPr>
              <a:t> and </a:t>
            </a:r>
            <a:r>
              <a:rPr lang="en-US" sz="2000" b="1" dirty="0">
                <a:latin typeface="+mj-lt"/>
              </a:rPr>
              <a:t>clustering</a:t>
            </a:r>
            <a:r>
              <a:rPr lang="en-US" sz="2000" dirty="0">
                <a:latin typeface="+mj-lt"/>
              </a:rPr>
              <a:t> of states</a:t>
            </a:r>
          </a:p>
          <a:p>
            <a:r>
              <a:rPr lang="en-US" sz="2000" dirty="0">
                <a:latin typeface="+mj-lt"/>
              </a:rPr>
              <a:t>– </a:t>
            </a:r>
            <a:r>
              <a:rPr lang="en-US" sz="2000" b="1" dirty="0">
                <a:latin typeface="+mj-lt"/>
              </a:rPr>
              <a:t>Missing</a:t>
            </a:r>
            <a:r>
              <a:rPr lang="en-US" sz="2000" dirty="0">
                <a:latin typeface="+mj-lt"/>
              </a:rPr>
              <a:t> resonances</a:t>
            </a:r>
          </a:p>
          <a:p>
            <a:r>
              <a:rPr lang="en-US" sz="2000" dirty="0">
                <a:latin typeface="+mj-lt"/>
              </a:rPr>
              <a:t>– Incomplete/uncertain data (*/**)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76A154C-C7F2-AB38-4B91-BB760110BE2A}"/>
              </a:ext>
            </a:extLst>
          </p:cNvPr>
          <p:cNvSpPr txBox="1"/>
          <p:nvPr/>
        </p:nvSpPr>
        <p:spPr>
          <a:xfrm>
            <a:off x="4930833" y="4927676"/>
            <a:ext cx="3139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L</a:t>
            </a:r>
            <a:r>
              <a:rPr lang="en-US" sz="1600" dirty="0"/>
              <a:t> = angular momentum state</a:t>
            </a:r>
          </a:p>
          <a:p>
            <a:r>
              <a:rPr lang="en-US" sz="1600" i="1" dirty="0"/>
              <a:t>I  </a:t>
            </a:r>
            <a:r>
              <a:rPr lang="en-US" sz="1600" dirty="0"/>
              <a:t>= isospin of resonance</a:t>
            </a:r>
            <a:endParaRPr lang="en-US" sz="1600" i="1" dirty="0"/>
          </a:p>
          <a:p>
            <a:r>
              <a:rPr lang="en-US" sz="1600" i="1" dirty="0"/>
              <a:t>J</a:t>
            </a:r>
            <a:r>
              <a:rPr lang="en-US" sz="1600" dirty="0"/>
              <a:t> = total spin of resonance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EAB27A3-1AB5-AD7B-2873-80917BDF02ED}"/>
              </a:ext>
            </a:extLst>
          </p:cNvPr>
          <p:cNvSpPr txBox="1"/>
          <p:nvPr/>
        </p:nvSpPr>
        <p:spPr>
          <a:xfrm>
            <a:off x="3455336" y="4975290"/>
            <a:ext cx="181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</a:t>
            </a:r>
            <a:r>
              <a:rPr lang="en-US" i="1" baseline="-25000" dirty="0"/>
              <a:t>2I 2J </a:t>
            </a:r>
            <a:r>
              <a:rPr lang="en-US" dirty="0"/>
              <a:t>(mass)</a:t>
            </a:r>
            <a:endParaRPr lang="en-US" baseline="-250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8A1FF50-8A54-C5A3-5AB3-99130CAF7BD6}"/>
              </a:ext>
            </a:extLst>
          </p:cNvPr>
          <p:cNvSpPr/>
          <p:nvPr/>
        </p:nvSpPr>
        <p:spPr bwMode="auto">
          <a:xfrm>
            <a:off x="3466767" y="4904816"/>
            <a:ext cx="4218003" cy="878764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rgbClr val="C00000"/>
                </a:solidFill>
              </a:ln>
              <a:noFill/>
              <a:effectLst/>
              <a:latin typeface="Verdana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4042513-DB95-E0CF-57C0-730692D3929F}"/>
              </a:ext>
            </a:extLst>
          </p:cNvPr>
          <p:cNvSpPr txBox="1"/>
          <p:nvPr/>
        </p:nvSpPr>
        <p:spPr>
          <a:xfrm>
            <a:off x="3455671" y="5358925"/>
            <a:ext cx="1497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latin typeface="+mj-lt"/>
              </a:rPr>
              <a:t>N/</a:t>
            </a:r>
            <a:r>
              <a:rPr lang="el-GR" sz="1800" b="0" dirty="0">
                <a:latin typeface="+mj-lt"/>
              </a:rPr>
              <a:t>Δ</a:t>
            </a:r>
            <a:r>
              <a:rPr lang="en-US" sz="1800" b="0" dirty="0">
                <a:latin typeface="+mj-lt"/>
              </a:rPr>
              <a:t>(mass)</a:t>
            </a:r>
            <a:r>
              <a:rPr lang="en-US" sz="1800" b="0" i="1" dirty="0">
                <a:latin typeface="+mj-lt"/>
              </a:rPr>
              <a:t>J</a:t>
            </a:r>
            <a:r>
              <a:rPr lang="en-US" sz="1800" b="0" i="1" baseline="30000" dirty="0">
                <a:latin typeface="+mj-lt"/>
              </a:rPr>
              <a:t>P</a:t>
            </a:r>
            <a:endParaRPr lang="en-US" i="1" dirty="0"/>
          </a:p>
        </p:txBody>
      </p:sp>
      <p:graphicFrame>
        <p:nvGraphicFramePr>
          <p:cNvPr id="12" name="Table 18">
            <a:extLst>
              <a:ext uri="{FF2B5EF4-FFF2-40B4-BE49-F238E27FC236}">
                <a16:creationId xmlns:a16="http://schemas.microsoft.com/office/drawing/2014/main" id="{13BF888F-97F2-7989-8DDA-3668141B9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757242"/>
              </p:ext>
            </p:extLst>
          </p:nvPr>
        </p:nvGraphicFramePr>
        <p:xfrm>
          <a:off x="6263642" y="665206"/>
          <a:ext cx="5343220" cy="3962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2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8600">
                  <a:extLst>
                    <a:ext uri="{9D8B030D-6E8A-4147-A177-3AD203B41FA5}">
                      <a16:colId xmlns:a16="http://schemas.microsoft.com/office/drawing/2014/main" val="1962262400"/>
                    </a:ext>
                  </a:extLst>
                </a:gridCol>
                <a:gridCol w="512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3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68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State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solidFill>
                            <a:srgbClr val="C00000"/>
                          </a:solidFill>
                          <a:latin typeface="+mj-lt"/>
                        </a:rPr>
                        <a:t>2010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solidFill>
                            <a:srgbClr val="C00000"/>
                          </a:solidFill>
                          <a:latin typeface="+mj-lt"/>
                        </a:rPr>
                        <a:t>2020</a:t>
                      </a:r>
                      <a:endParaRPr lang="en-US" sz="1400" b="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π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KΛ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KΣ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l-GR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γ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N</a:t>
                      </a:r>
                    </a:p>
                  </a:txBody>
                  <a:tcPr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N(1710)1/2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+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****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****</a:t>
                      </a: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N(1875)3/2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683152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N(1880)1/2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+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endParaRPr lang="en-US" sz="1400" b="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N(1895)1/2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****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****</a:t>
                      </a: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N(1900)3/2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+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****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****</a:t>
                      </a: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N(2000)5/2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+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27870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N(2060)5/2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***</a:t>
                      </a: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120529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+mj-lt"/>
                        </a:rPr>
                        <a:t>N(2100)1/2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+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971798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N(2120)3/2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***</a:t>
                      </a: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baseline="0" dirty="0">
                          <a:solidFill>
                            <a:schemeClr val="tx1"/>
                          </a:solidFill>
                          <a:latin typeface="+mj-lt"/>
                        </a:rPr>
                        <a:t>Δ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+mj-lt"/>
                        </a:rPr>
                        <a:t>(1600)3/2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+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****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****</a:t>
                      </a: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639310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Δ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+mj-lt"/>
                        </a:rPr>
                        <a:t>(1900)1/2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***</a:t>
                      </a: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878990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Δ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+mj-lt"/>
                        </a:rPr>
                        <a:t>(2200)7/2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C00000"/>
                          </a:solidFill>
                          <a:latin typeface="+mj-lt"/>
                        </a:rPr>
                        <a:t>***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**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</a:rPr>
                        <a:t>***</a:t>
                      </a: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1861"/>
                  </a:ext>
                </a:extLst>
              </a:tr>
            </a:tbl>
          </a:graphicData>
        </a:graphic>
      </p:graphicFrame>
      <p:sp>
        <p:nvSpPr>
          <p:cNvPr id="3" name="Text Box 4">
            <a:extLst>
              <a:ext uri="{FF2B5EF4-FFF2-40B4-BE49-F238E27FC236}">
                <a16:creationId xmlns:a16="http://schemas.microsoft.com/office/drawing/2014/main" id="{447E3E61-1664-7317-E1E2-02DCFC379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75" y="5657923"/>
            <a:ext cx="3348841" cy="273141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0" tIns="14112" rIns="0" bIns="0"/>
          <a:lstStyle/>
          <a:p>
            <a:pPr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600" dirty="0">
                <a:solidFill>
                  <a:srgbClr val="0000CC"/>
                </a:solidFill>
                <a:latin typeface="Arial" pitchFamily="34" charset="0"/>
              </a:rPr>
              <a:t>[PDG Review Part. Phys. (2022)]</a:t>
            </a:r>
          </a:p>
        </p:txBody>
      </p:sp>
    </p:spTree>
    <p:extLst>
      <p:ext uri="{BB962C8B-B14F-4D97-AF65-F5344CB8AC3E}">
        <p14:creationId xmlns:p14="http://schemas.microsoft.com/office/powerpoint/2010/main" val="2742910396"/>
      </p:ext>
    </p:extLst>
  </p:cSld>
  <p:clrMapOvr>
    <a:masterClrMapping/>
  </p:clrMapOvr>
</p:sld>
</file>

<file path=ppt/theme/theme1.xml><?xml version="1.0" encoding="utf-8"?>
<a:theme xmlns:a="http://schemas.openxmlformats.org/drawingml/2006/main" name="1_Streifen">
  <a:themeElements>
    <a:clrScheme name="Streifen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Streif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treifen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ifen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eifen">
  <a:themeElements>
    <a:clrScheme name="Streifen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Streif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treifen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ifen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0</TotalTime>
  <Words>3105</Words>
  <Application>Microsoft Office PowerPoint</Application>
  <PresentationFormat>Breitbild</PresentationFormat>
  <Paragraphs>510</Paragraphs>
  <Slides>39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15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57" baseType="lpstr">
      <vt:lpstr>MS Gothic</vt:lpstr>
      <vt:lpstr>MS PGothic</vt:lpstr>
      <vt:lpstr>MS PGothic</vt:lpstr>
      <vt:lpstr>Arial</vt:lpstr>
      <vt:lpstr>Arial Narrow</vt:lpstr>
      <vt:lpstr>Avenir Heavy</vt:lpstr>
      <vt:lpstr>Calibri</vt:lpstr>
      <vt:lpstr>Californian FB</vt:lpstr>
      <vt:lpstr>Cambria Math</vt:lpstr>
      <vt:lpstr>Comic Sans MS</vt:lpstr>
      <vt:lpstr>MS Reference Sans Serif</vt:lpstr>
      <vt:lpstr>Symbol</vt:lpstr>
      <vt:lpstr>Times New Roman</vt:lpstr>
      <vt:lpstr>Verdana</vt:lpstr>
      <vt:lpstr>Wingdings</vt:lpstr>
      <vt:lpstr>1_Streifen</vt:lpstr>
      <vt:lpstr>2_Streifen</vt:lpstr>
      <vt:lpstr>Formel</vt:lpstr>
      <vt:lpstr>N* Physics with CLAS12  at Jefferson Lab</vt:lpstr>
      <vt:lpstr>CLAS12 N* Physics at NSTAR2024</vt:lpstr>
      <vt:lpstr>The Bigger Picture</vt:lpstr>
      <vt:lpstr>A Long-Standing Human Tradition in Deciphering Nature</vt:lpstr>
      <vt:lpstr>The Proton as a Hard Sphere Scattering Center</vt:lpstr>
      <vt:lpstr>Excitation of Proton Resonances</vt:lpstr>
      <vt:lpstr>The Virtue of Electro- (and Photo-) Excitations</vt:lpstr>
      <vt:lpstr>Separation of Cross Sections Into Structure Functions</vt:lpstr>
      <vt:lpstr>N* Spectrum in Experiments vs. Quark Models</vt:lpstr>
      <vt:lpstr>Non-Perturbative QCD Phenomena</vt:lpstr>
      <vt:lpstr>QCD Dynamics with Dressed Quarks</vt:lpstr>
      <vt:lpstr>Program of N* Physics at Electron Accelerators</vt:lpstr>
      <vt:lpstr>CLAS12 for Jefferson Lab Experimental Hall B</vt:lpstr>
      <vt:lpstr>Jefferson Lab Operating the 12-GeV CEBAF</vt:lpstr>
      <vt:lpstr>Spectrometers and Instruments in Halls A, B, and C</vt:lpstr>
      <vt:lpstr>Design Model of The CLAS12 Spectrometer</vt:lpstr>
      <vt:lpstr>Subsystems of the CLAS12 Spectrometer</vt:lpstr>
      <vt:lpstr>Side View Photograph of CLAS12 Spectrometer</vt:lpstr>
      <vt:lpstr>CLAS12 Subsystems During Installation</vt:lpstr>
      <vt:lpstr>CLAS &amp; CLAS12 Nucleon Resonance Studies</vt:lpstr>
      <vt:lpstr>Overview of Extractions of Electrocouplings</vt:lpstr>
      <vt:lpstr>Amplitude Extraction using Breit-Wigner Parametrization</vt:lpstr>
      <vt:lpstr>CLAS N* Electrocouplings  – First Resonance Region</vt:lpstr>
      <vt:lpstr>CLAS N* Electrocouplings – Second Resonance Region</vt:lpstr>
      <vt:lpstr>CLAS N* Electrocouplings  – Third Resonance Region</vt:lpstr>
      <vt:lpstr>Description of pπ+π- Data by a Reaction Model</vt:lpstr>
      <vt:lpstr>Nucleon Resonance Electroexcitation Amplitudes</vt:lpstr>
      <vt:lpstr>Strangeness and Multi-Strangeness Production</vt:lpstr>
      <vt:lpstr>Electroproduction of the Very Strangest Baryons</vt:lpstr>
      <vt:lpstr>Strategies to Access Multi-Strange Baryons</vt:lpstr>
      <vt:lpstr>Identification of Weak Decays</vt:lpstr>
      <vt:lpstr>Resonance Structure from Deep Processes</vt:lpstr>
      <vt:lpstr>First Access to Transition GPDs in π-Δ++ Electroproduction</vt:lpstr>
      <vt:lpstr>N* Structure in Three Dimensions</vt:lpstr>
      <vt:lpstr>In Conclusion</vt:lpstr>
      <vt:lpstr>What is Missing to Complete the Picture?</vt:lpstr>
      <vt:lpstr>Concluding Remarks on the CLAS N* Program</vt:lpstr>
      <vt:lpstr>Where Do We Stand in Deciphering Nature?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Patrick Achenbach</dc:creator>
  <cp:lastModifiedBy>Patrick Achenbach</cp:lastModifiedBy>
  <cp:revision>171</cp:revision>
  <dcterms:created xsi:type="dcterms:W3CDTF">2023-01-24T04:15:49Z</dcterms:created>
  <dcterms:modified xsi:type="dcterms:W3CDTF">2024-06-17T12:03:00Z</dcterms:modified>
</cp:coreProperties>
</file>