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36"/>
  </p:notesMasterIdLst>
  <p:handoutMasterIdLst>
    <p:handoutMasterId r:id="rId37"/>
  </p:handoutMasterIdLst>
  <p:sldIdLst>
    <p:sldId id="4086" r:id="rId4"/>
    <p:sldId id="4019" r:id="rId5"/>
    <p:sldId id="4087" r:id="rId6"/>
    <p:sldId id="4021" r:id="rId7"/>
    <p:sldId id="4081" r:id="rId8"/>
    <p:sldId id="1198" r:id="rId9"/>
    <p:sldId id="4286" r:id="rId10"/>
    <p:sldId id="1373" r:id="rId11"/>
    <p:sldId id="635" r:id="rId12"/>
    <p:sldId id="655" r:id="rId13"/>
    <p:sldId id="4294" r:id="rId14"/>
    <p:sldId id="4297" r:id="rId15"/>
    <p:sldId id="4091" r:id="rId16"/>
    <p:sldId id="4089" r:id="rId17"/>
    <p:sldId id="4095" r:id="rId18"/>
    <p:sldId id="4287" r:id="rId19"/>
    <p:sldId id="4098" r:id="rId20"/>
    <p:sldId id="4099" r:id="rId21"/>
    <p:sldId id="4104" r:id="rId22"/>
    <p:sldId id="4040" r:id="rId23"/>
    <p:sldId id="4101" r:id="rId24"/>
    <p:sldId id="4292" r:id="rId25"/>
    <p:sldId id="4288" r:id="rId26"/>
    <p:sldId id="4289" r:id="rId27"/>
    <p:sldId id="4285" r:id="rId28"/>
    <p:sldId id="4291" r:id="rId29"/>
    <p:sldId id="4290" r:id="rId30"/>
    <p:sldId id="4275" r:id="rId31"/>
    <p:sldId id="4133" r:id="rId32"/>
    <p:sldId id="4106" r:id="rId33"/>
    <p:sldId id="4299" r:id="rId34"/>
    <p:sldId id="4105" r:id="rId35"/>
  </p:sldIdLst>
  <p:sldSz cx="12192000" cy="6858000"/>
  <p:notesSz cx="6858000" cy="9144000"/>
  <p:embeddedFontLst>
    <p:embeddedFont>
      <p:font typeface="Aharoni" panose="02010803020104030203" pitchFamily="2" charset="-79"/>
      <p:bold r:id="rId38"/>
    </p:embeddedFont>
    <p:embeddedFont>
      <p:font typeface="Cambria Math" panose="02040503050406030204" pitchFamily="18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Ebrima" panose="02000000000000000000" pitchFamily="2" charset="0"/>
      <p:regular r:id="rId44"/>
      <p:bold r:id="rId45"/>
    </p:embeddedFont>
    <p:embeddedFont>
      <p:font typeface="Helvetica" panose="020B0604020202020204" pitchFamily="34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  <p:embeddedFont>
      <p:font typeface="等线" panose="02010600030101010101" pitchFamily="2" charset="-122"/>
      <p:regular r:id="rId56"/>
      <p:bold r:id="rId57"/>
    </p:embeddedFont>
    <p:embeddedFont>
      <p:font typeface="等线 Light" panose="02010600030101010101" pitchFamily="2" charset="-122"/>
      <p:regular r:id="rId58"/>
    </p:embeddedFont>
    <p:embeddedFont>
      <p:font typeface="华文仿宋" panose="02010600040101010101" pitchFamily="2" charset="-122"/>
      <p:regular r:id="rId59"/>
    </p:embeddedFont>
    <p:embeddedFont>
      <p:font typeface="楷体" panose="02010609060101010101" pitchFamily="49" charset="-122"/>
      <p:regular r:id="rId60"/>
    </p:embeddedFont>
    <p:embeddedFont>
      <p:font typeface="宋体" panose="02010600030101010101" pitchFamily="2" charset="-122"/>
      <p:regular r:id="rId61"/>
    </p:embeddedFont>
    <p:embeddedFont>
      <p:font typeface="微软雅黑" panose="020B0503020204020204" pitchFamily="34" charset="-122"/>
      <p:regular r:id="rId62"/>
      <p:bold r:id="rId63"/>
    </p:embeddedFont>
    <p:embeddedFont>
      <p:font typeface="微软雅黑" panose="020B0503020204020204" pitchFamily="34" charset="-122"/>
      <p:regular r:id="rId62"/>
      <p:bold r:id="rId6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Yi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4A6"/>
    <a:srgbClr val="0000FF"/>
    <a:srgbClr val="0E4D92"/>
    <a:srgbClr val="2B0FD1"/>
    <a:srgbClr val="C00000"/>
    <a:srgbClr val="D34C00"/>
    <a:srgbClr val="76E3AA"/>
    <a:srgbClr val="1034A6"/>
    <a:srgbClr val="FED6B7"/>
    <a:srgbClr val="E84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6735" autoAdjust="0"/>
  </p:normalViewPr>
  <p:slideViewPr>
    <p:cSldViewPr snapToObjects="1">
      <p:cViewPr>
        <p:scale>
          <a:sx n="79" d="100"/>
          <a:sy n="79" d="100"/>
        </p:scale>
        <p:origin x="58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432"/>
    </p:cViewPr>
  </p:sorterViewPr>
  <p:notesViewPr>
    <p:cSldViewPr snapToObjects="1">
      <p:cViewPr varScale="1">
        <p:scale>
          <a:sx n="95" d="100"/>
          <a:sy n="95" d="100"/>
        </p:scale>
        <p:origin x="358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2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2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8DBDBD-1DF4-42D4-A8C0-9BF321A974AC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mc:AlternateContent xmlns:mc="http://schemas.openxmlformats.org/markup-compatibility/2006">
      <mc:Choice xmlns:a14="http://schemas.microsoft.com/office/drawing/2010/main" Requires="a14">
        <dgm:pt modelId="{5D6176BA-4FA3-4553-8BAD-A058713E6513}">
          <dgm:prSet phldrT="[文本]" custT="1"/>
          <dgm:spPr/>
          <dgm:t>
            <a:bodyPr/>
            <a:lstStyle/>
            <a:p>
              <a:r>
                <a:rPr kumimoji="1" lang="en-US" altLang="zh-CN" sz="1600" b="1" dirty="0" err="1">
                  <a:solidFill>
                    <a:srgbClr val="003366"/>
                  </a:solidFill>
                  <a:latin typeface="Ebrima" charset="0"/>
                  <a:ea typeface="Ebrima" charset="0"/>
                  <a:cs typeface="Ebrima" charset="0"/>
                </a:rPr>
                <a:t>pQCD</a:t>
              </a:r>
              <a:r>
                <a:rPr kumimoji="1" lang="en-US" altLang="zh-CN" sz="1600" b="1" dirty="0">
                  <a:solidFill>
                    <a:srgbClr val="003366"/>
                  </a:solidFill>
                  <a:latin typeface="Ebrima" charset="0"/>
                  <a:ea typeface="Ebrima" charset="0"/>
                  <a:cs typeface="Ebrima" charset="0"/>
                </a:rPr>
                <a:t> </a:t>
              </a:r>
              <a:r>
                <a:rPr kumimoji="1" lang="en-US" altLang="zh-CN" sz="1600" dirty="0">
                  <a:latin typeface="Ebrima" charset="0"/>
                  <a:ea typeface="Ebrima" charset="0"/>
                  <a:cs typeface="Ebrima" charset="0"/>
                </a:rPr>
                <a:t>predicts continuous transition at high q</a:t>
              </a:r>
              <a:r>
                <a:rPr kumimoji="1" lang="en-US" altLang="zh-CN" sz="1600" baseline="30000" dirty="0">
                  <a:latin typeface="Ebrima" charset="0"/>
                  <a:ea typeface="Ebrima" charset="0"/>
                  <a:cs typeface="Ebrima" charset="0"/>
                </a:rPr>
                <a:t>2</a:t>
              </a:r>
              <a:r>
                <a:rPr kumimoji="1" lang="en-US" altLang="zh-CN" sz="1600" dirty="0">
                  <a:latin typeface="Ebrima" charset="0"/>
                  <a:ea typeface="Ebrima" charset="0"/>
                  <a:cs typeface="Ebrima" charset="0"/>
                </a:rPr>
                <a:t>, with </a:t>
              </a:r>
              <a:r>
                <a:rPr lang="en-US" altLang="zh-CN" sz="1600" dirty="0"/>
                <a:t>the scaling behavior:  </a:t>
              </a:r>
              <a14:m>
                <m:oMath xmlns:m="http://schemas.openxmlformats.org/officeDocument/2006/math">
                  <m:sSub>
                    <m:sSubPr>
                      <m:ctrlPr>
                        <a:rPr lang="en-US" altLang="zh-CN" sz="1600" b="1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𝑭</m:t>
                      </m:r>
                    </m:e>
                    <m:sub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𝟏</m:t>
                      </m:r>
                    </m:sub>
                  </m:sSub>
                  <m:r>
                    <a:rPr lang="en-US" altLang="zh-CN" sz="1600" b="1" i="1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∝</m:t>
                  </m:r>
                  <m:sSup>
                    <m:sSupPr>
                      <m:ctrlPr>
                        <a:rPr lang="en-US" altLang="zh-CN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</m:e>
                    <m:sup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sup>
                  </m:sSup>
                  <m:r>
                    <a:rPr lang="en-US" altLang="zh-CN" sz="1600" b="1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, </m:t>
                  </m:r>
                  <m:sSub>
                    <m:sSubPr>
                      <m:ctrlPr>
                        <a:rPr lang="en-US" altLang="zh-CN" sz="1600" b="1" i="1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altLang="zh-CN" sz="1600" b="1" i="1">
                          <a:latin typeface="Cambria Math" panose="02040503050406030204" pitchFamily="18" charset="0"/>
                        </a:rPr>
                        <m:t>𝑭</m:t>
                      </m:r>
                    </m:e>
                    <m:sub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𝟐</m:t>
                      </m:r>
                    </m:sub>
                  </m:sSub>
                  <m:r>
                    <a:rPr lang="en-US" altLang="zh-CN" sz="1600" b="1" i="1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∝</m:t>
                  </m:r>
                  <m:sSup>
                    <m:sSupPr>
                      <m:ctrlPr>
                        <a:rPr lang="en-US" altLang="zh-CN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altLang="zh-CN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</m:e>
                    <m:sup>
                      <m:r>
                        <a:rPr lang="en-US" altLang="zh-CN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</m:sup>
                  </m:sSup>
                </m:oMath>
              </a14:m>
              <a:endParaRPr lang="zh-CN" altLang="en-US" sz="1600" b="1" dirty="0"/>
            </a:p>
          </dgm:t>
        </dgm:pt>
      </mc:Choice>
      <mc:Fallback>
        <dgm:pt modelId="{5D6176BA-4FA3-4553-8BAD-A058713E6513}">
          <dgm:prSet phldrT="[文本]" custT="1"/>
          <dgm:spPr/>
          <dgm:t>
            <a:bodyPr/>
            <a:lstStyle/>
            <a:p>
              <a:r>
                <a:rPr kumimoji="1" lang="en-US" altLang="zh-CN" sz="1600" b="1" dirty="0" err="1">
                  <a:solidFill>
                    <a:srgbClr val="003366"/>
                  </a:solidFill>
                  <a:latin typeface="Ebrima" charset="0"/>
                  <a:ea typeface="Ebrima" charset="0"/>
                  <a:cs typeface="Ebrima" charset="0"/>
                </a:rPr>
                <a:t>pQCD</a:t>
              </a:r>
              <a:r>
                <a:rPr kumimoji="1" lang="en-US" altLang="zh-CN" sz="1600" b="1" dirty="0">
                  <a:solidFill>
                    <a:srgbClr val="003366"/>
                  </a:solidFill>
                  <a:latin typeface="Ebrima" charset="0"/>
                  <a:ea typeface="Ebrima" charset="0"/>
                  <a:cs typeface="Ebrima" charset="0"/>
                </a:rPr>
                <a:t> </a:t>
              </a:r>
              <a:r>
                <a:rPr kumimoji="1" lang="en-US" altLang="zh-CN" sz="1600" dirty="0">
                  <a:latin typeface="Ebrima" charset="0"/>
                  <a:ea typeface="Ebrima" charset="0"/>
                  <a:cs typeface="Ebrima" charset="0"/>
                </a:rPr>
                <a:t>predicts continuous transition at high q</a:t>
              </a:r>
              <a:r>
                <a:rPr kumimoji="1" lang="en-US" altLang="zh-CN" sz="1600" baseline="30000" dirty="0">
                  <a:latin typeface="Ebrima" charset="0"/>
                  <a:ea typeface="Ebrima" charset="0"/>
                  <a:cs typeface="Ebrima" charset="0"/>
                </a:rPr>
                <a:t>2</a:t>
              </a:r>
              <a:r>
                <a:rPr kumimoji="1" lang="en-US" altLang="zh-CN" sz="1600" dirty="0">
                  <a:latin typeface="Ebrima" charset="0"/>
                  <a:ea typeface="Ebrima" charset="0"/>
                  <a:cs typeface="Ebrima" charset="0"/>
                </a:rPr>
                <a:t>, with </a:t>
              </a:r>
              <a:r>
                <a:rPr lang="en-US" altLang="zh-CN" sz="1600" dirty="0"/>
                <a:t>the scaling behavior:  </a:t>
              </a:r>
              <a:r>
                <a:rPr lang="en-US" altLang="zh-CN" sz="1600" b="1" i="0">
                  <a:latin typeface="Cambria Math" panose="02040503050406030204" pitchFamily="18" charset="0"/>
                </a:rPr>
                <a:t>𝑭_𝟏</a:t>
              </a:r>
              <a:r>
                <a:rPr lang="en-US" altLang="zh-CN" sz="1600" b="1" i="0">
                  <a:latin typeface="Cambria Math" panose="02040503050406030204" pitchFamily="18" charset="0"/>
                  <a:ea typeface="Cambria Math" panose="02040503050406030204" pitchFamily="18" charset="0"/>
                </a:rPr>
                <a:t>∝𝒒^(−𝟒), </a:t>
              </a:r>
              <a:r>
                <a:rPr lang="en-US" altLang="zh-CN" sz="1600" b="1" i="0">
                  <a:latin typeface="Cambria Math" panose="02040503050406030204" pitchFamily="18" charset="0"/>
                </a:rPr>
                <a:t>𝑭_𝟐</a:t>
              </a:r>
              <a:r>
                <a:rPr lang="en-US" altLang="zh-CN" sz="1600" b="1" i="0">
                  <a:latin typeface="Cambria Math" panose="02040503050406030204" pitchFamily="18" charset="0"/>
                  <a:ea typeface="Cambria Math" panose="02040503050406030204" pitchFamily="18" charset="0"/>
                </a:rPr>
                <a:t>∝𝒒^(−𝟔)</a:t>
              </a:r>
              <a:endParaRPr lang="zh-CN" altLang="en-US" sz="1600" b="1" dirty="0"/>
            </a:p>
          </dgm:t>
        </dgm:pt>
      </mc:Fallback>
    </mc:AlternateContent>
    <dgm:pt modelId="{FE0101CF-ACE4-4125-85D0-0C0DD282B746}" type="parTrans" cxnId="{2C28ED39-1E0E-4F31-9E0D-B041824292A7}">
      <dgm:prSet/>
      <dgm:spPr/>
      <dgm:t>
        <a:bodyPr/>
        <a:lstStyle/>
        <a:p>
          <a:endParaRPr lang="zh-CN" altLang="en-US" sz="1600">
            <a:solidFill>
              <a:schemeClr val="bg1"/>
            </a:solidFill>
          </a:endParaRPr>
        </a:p>
      </dgm:t>
    </dgm:pt>
    <dgm:pt modelId="{73C030F8-3478-43DC-9654-05DB4C9A1945}" type="sibTrans" cxnId="{2C28ED39-1E0E-4F31-9E0D-B041824292A7}">
      <dgm:prSet custT="1"/>
      <dgm:spPr/>
      <dgm:t>
        <a:bodyPr/>
        <a:lstStyle/>
        <a:p>
          <a:endParaRPr lang="zh-CN" altLang="en-US" sz="1200">
            <a:solidFill>
              <a:schemeClr val="bg1"/>
            </a:solidFill>
          </a:endParaRPr>
        </a:p>
      </dgm:t>
    </dgm:pt>
    <mc:AlternateContent xmlns:mc="http://schemas.openxmlformats.org/markup-compatibility/2006">
      <mc:Choice xmlns:a14="http://schemas.microsoft.com/office/drawing/2010/main" Requires="a14">
        <dgm:pt modelId="{D4442F25-DB59-41D4-96AD-B75ACC3B1333}">
          <dgm:prSet phldrT="[文本]" custT="1"/>
          <dgm:spPr/>
          <dgm:t>
            <a:bodyPr/>
            <a:lstStyle/>
            <a:p>
              <a:r>
                <a:rPr lang="en-US" altLang="zh-CN" sz="1800" dirty="0"/>
                <a:t>Modified scaling expression in </a:t>
              </a:r>
              <a:r>
                <a:rPr lang="en-US" altLang="zh-CN" sz="1800" b="1" dirty="0">
                  <a:solidFill>
                    <a:srgbClr val="003366"/>
                  </a:solidFill>
                </a:rPr>
                <a:t>nonperturbative</a:t>
              </a:r>
              <a:r>
                <a:rPr lang="en-US" altLang="zh-CN" sz="1800" dirty="0"/>
                <a:t> region: </a:t>
              </a:r>
              <a14:m>
                <m:oMath xmlns:m="http://schemas.openxmlformats.org/officeDocument/2006/math">
                  <m:f>
                    <m:fPr>
                      <m:ctrlPr>
                        <a:rPr lang="en-US" altLang="zh-CN" sz="1800" b="1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sSup>
                        <m:sSupPr>
                          <m:ctrlP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p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num>
                    <m:den>
                      <m:sSub>
                        <m:sSubPr>
                          <m:ctrlP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den>
                  </m:f>
                  <m:r>
                    <a:rPr lang="en-US" altLang="zh-CN" sz="1800" b="1" i="1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∝</m:t>
                  </m:r>
                  <m:r>
                    <a:rPr lang="en-US" altLang="zh-CN" sz="1800" b="1" i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𝐥𝐧</m:t>
                  </m:r>
                  <m:r>
                    <a:rPr lang="en-US" altLang="zh-CN" sz="1800" b="1" i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(</m:t>
                  </m:r>
                  <m:f>
                    <m:fPr>
                      <m:ctrlPr>
                        <a:rPr lang="en-US" altLang="zh-CN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fPr>
                    <m:num>
                      <m:sSup>
                        <m:sSupPr>
                          <m:ctrlPr>
                            <a:rPr lang="en-US" altLang="zh-CN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p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num>
                    <m:den>
                      <m:sSup>
                        <m:sSupPr>
                          <m:ctrlPr>
                            <a:rPr lang="en-US" altLang="zh-CN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altLang="zh-CN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</m:e>
                        <m:sup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den>
                  </m:f>
                  <m:r>
                    <a:rPr lang="en-US" altLang="zh-CN" sz="1800" b="1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)</m:t>
                  </m:r>
                </m:oMath>
              </a14:m>
              <a:r>
                <a:rPr lang="en-US" altLang="zh-CN" sz="1800" dirty="0"/>
                <a:t>, with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l-GR" altLang="zh-CN" sz="1800" i="1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Λ</m:t>
                  </m:r>
                  <m:r>
                    <a:rPr lang="el-GR" altLang="zh-CN" sz="180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≈</m:t>
                  </m:r>
                  <m:r>
                    <a:rPr lang="en-US" altLang="zh-CN" sz="18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0.3</m:t>
                  </m:r>
                </m:oMath>
              </a14:m>
              <a:r>
                <a:rPr lang="zh-CN" altLang="en-US" sz="1800" dirty="0"/>
                <a:t> </a:t>
              </a:r>
              <a:r>
                <a:rPr lang="en-US" altLang="zh-CN" sz="1800" dirty="0"/>
                <a:t>GeV</a:t>
              </a:r>
              <a:endParaRPr lang="zh-CN" altLang="en-US" sz="1800" dirty="0"/>
            </a:p>
          </dgm:t>
        </dgm:pt>
      </mc:Choice>
      <mc:Fallback>
        <dgm:pt modelId="{D4442F25-DB59-41D4-96AD-B75ACC3B1333}">
          <dgm:prSet phldrT="[文本]" custT="1"/>
          <dgm:spPr/>
          <dgm:t>
            <a:bodyPr/>
            <a:lstStyle/>
            <a:p>
              <a:r>
                <a:rPr lang="en-US" altLang="zh-CN" sz="1800" dirty="0"/>
                <a:t>Modified scaling expression in </a:t>
              </a:r>
              <a:r>
                <a:rPr lang="en-US" altLang="zh-CN" sz="1800" b="1" dirty="0">
                  <a:solidFill>
                    <a:srgbClr val="003366"/>
                  </a:solidFill>
                </a:rPr>
                <a:t>nonperturbative</a:t>
              </a:r>
              <a:r>
                <a:rPr lang="en-US" altLang="zh-CN" sz="1800" dirty="0"/>
                <a:t> region: </a:t>
              </a:r>
              <a:r>
                <a:rPr lang="en-US" altLang="zh-CN" sz="1800" b="1" i="0">
                  <a:latin typeface="Cambria Math" panose="02040503050406030204" pitchFamily="18" charset="0"/>
                </a:rPr>
                <a:t>(𝒒^𝟐 𝑭_𝟐)/𝑭_𝟏 </a:t>
              </a:r>
              <a:r>
                <a:rPr lang="en-US" altLang="zh-CN" sz="1800" b="1" i="0">
                  <a:latin typeface="Cambria Math" panose="02040503050406030204" pitchFamily="18" charset="0"/>
                  <a:ea typeface="Cambria Math" panose="02040503050406030204" pitchFamily="18" charset="0"/>
                </a:rPr>
                <a:t>∝𝐥𝐧(𝒒^𝟐/</a:t>
              </a:r>
              <a:r>
                <a:rPr lang="el-GR" altLang="zh-CN" sz="1800" b="1" i="0">
                  <a:latin typeface="Cambria Math" panose="02040503050406030204" pitchFamily="18" charset="0"/>
                  <a:ea typeface="Cambria Math" panose="02040503050406030204" pitchFamily="18" charset="0"/>
                </a:rPr>
                <a:t>𝜦</a:t>
              </a:r>
              <a:r>
                <a:rPr lang="en-US" altLang="zh-CN" sz="1800" b="1" i="0">
                  <a:latin typeface="Cambria Math" panose="02040503050406030204" pitchFamily="18" charset="0"/>
                  <a:ea typeface="Cambria Math" panose="02040503050406030204" pitchFamily="18" charset="0"/>
                </a:rPr>
                <a:t>^𝟐 )</a:t>
              </a:r>
              <a:r>
                <a:rPr lang="en-US" altLang="zh-CN" sz="1800" dirty="0"/>
                <a:t>, with </a:t>
              </a:r>
              <a:r>
                <a:rPr lang="el-GR" altLang="zh-CN" sz="1800" i="0">
                  <a:latin typeface="Cambria Math" panose="02040503050406030204" pitchFamily="18" charset="0"/>
                  <a:ea typeface="Cambria Math" panose="02040503050406030204" pitchFamily="18" charset="0"/>
                </a:rPr>
                <a:t>Λ≈</a:t>
              </a:r>
              <a:r>
                <a:rPr lang="en-US" altLang="zh-CN" sz="18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0.3</a:t>
              </a:r>
              <a:r>
                <a:rPr lang="zh-CN" altLang="en-US" sz="1800" dirty="0"/>
                <a:t> </a:t>
              </a:r>
              <a:r>
                <a:rPr lang="en-US" altLang="zh-CN" sz="1800" dirty="0"/>
                <a:t>GeV</a:t>
              </a:r>
              <a:endParaRPr lang="zh-CN" altLang="en-US" sz="1800" dirty="0"/>
            </a:p>
          </dgm:t>
        </dgm:pt>
      </mc:Fallback>
    </mc:AlternateContent>
    <dgm:pt modelId="{339F0D0B-5D83-408A-993E-EF9B496B1733}" type="parTrans" cxnId="{3B686E22-A74F-413C-85CA-42CFAFC46E28}">
      <dgm:prSet/>
      <dgm:spPr/>
      <dgm:t>
        <a:bodyPr/>
        <a:lstStyle/>
        <a:p>
          <a:endParaRPr lang="zh-CN" altLang="en-US" sz="1600">
            <a:solidFill>
              <a:schemeClr val="bg1"/>
            </a:solidFill>
          </a:endParaRPr>
        </a:p>
      </dgm:t>
    </dgm:pt>
    <dgm:pt modelId="{B582C344-4501-4C18-ACC0-8B1C48F618D7}" type="sibTrans" cxnId="{3B686E22-A74F-413C-85CA-42CFAFC46E28}">
      <dgm:prSet custT="1"/>
      <dgm:spPr/>
      <dgm:t>
        <a:bodyPr/>
        <a:lstStyle/>
        <a:p>
          <a:endParaRPr lang="zh-CN" altLang="en-US" sz="1200">
            <a:solidFill>
              <a:schemeClr val="bg1"/>
            </a:solidFill>
          </a:endParaRPr>
        </a:p>
      </dgm:t>
    </dgm:pt>
    <mc:AlternateContent xmlns:mc="http://schemas.openxmlformats.org/markup-compatibility/2006">
      <mc:Choice xmlns:a14="http://schemas.microsoft.com/office/drawing/2010/main" Requires="a14">
        <dgm:pt modelId="{45C69484-BF37-4A1F-93C1-0D93E8D04B7F}">
          <dgm:prSet phldrT="[文本]" custT="1"/>
          <dgm:spPr/>
          <dgm:t>
            <a:bodyPr/>
            <a:lstStyle/>
            <a:p>
              <a:r>
                <a:rPr lang="en-US" altLang="zh-CN" sz="1800" b="1" dirty="0">
                  <a:solidFill>
                    <a:srgbClr val="003366"/>
                  </a:solidFill>
                </a:rPr>
                <a:t>VMD</a:t>
              </a:r>
              <a:r>
                <a:rPr lang="en-US" altLang="zh-CN" sz="1800" dirty="0"/>
                <a:t> model described the effect of meson cloud </a:t>
              </a:r>
              <a14:m>
                <m:oMath xmlns:m="http://schemas.openxmlformats.org/officeDocument/2006/math">
                  <m:d>
                    <m:dPr>
                      <m:begChr m:val="|"/>
                      <m:endChr m:val="|"/>
                      <m:ctrlPr>
                        <a:rPr lang="en-US" altLang="zh-CN" sz="1800" b="1" i="1" smtClean="0">
                          <a:latin typeface="Cambria Math" panose="02040503050406030204" pitchFamily="18" charset="0"/>
                        </a:rPr>
                      </m:ctrlPr>
                    </m:dPr>
                    <m:e>
                      <m:sSub>
                        <m:sSubPr>
                          <m:ctrlP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US" altLang="zh-CN" sz="1800" b="1" i="0" smtClean="0">
                              <a:latin typeface="Cambria Math" panose="02040503050406030204" pitchFamily="18" charset="0"/>
                            </a:rPr>
                            <m:t>𝐞𝐟𝐟</m:t>
                          </m:r>
                        </m:sub>
                      </m:sSub>
                    </m:e>
                  </m:d>
                  <m:r>
                    <a:rPr lang="en-US" altLang="zh-CN" sz="1800" b="1" i="1" smtClean="0"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lang="en-US" altLang="zh-CN" sz="1800" b="1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zh-CN" altLang="en-US" sz="1800" b="1" i="1" smtClean="0">
                          <a:latin typeface="Cambria Math" panose="02040503050406030204" pitchFamily="18" charset="0"/>
                        </a:rPr>
                        <m:t>𝓐</m:t>
                      </m:r>
                    </m:num>
                    <m:den>
                      <m:d>
                        <m:dPr>
                          <m:ctrlP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p>
                                  <m:r>
                                    <a:rPr lang="en-US" altLang="zh-CN" sz="18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1800" b="1" i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  <m:sup>
                                  <m:r>
                                    <a:rPr lang="en-US" altLang="zh-CN" sz="18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CN" sz="1800" b="1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sz="18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p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1800" b="1" i="1" smtClean="0">
                          <a:latin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altLang="zh-CN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den>
                  </m:f>
                </m:oMath>
              </a14:m>
              <a:endParaRPr lang="zh-CN" altLang="en-US" sz="1800" b="1" dirty="0"/>
            </a:p>
          </dgm:t>
        </dgm:pt>
      </mc:Choice>
      <mc:Fallback>
        <dgm:pt modelId="{45C69484-BF37-4A1F-93C1-0D93E8D04B7F}">
          <dgm:prSet phldrT="[文本]" custT="1"/>
          <dgm:spPr/>
          <dgm:t>
            <a:bodyPr/>
            <a:lstStyle/>
            <a:p>
              <a:r>
                <a:rPr lang="en-US" altLang="zh-CN" sz="1800" b="1" dirty="0">
                  <a:solidFill>
                    <a:srgbClr val="003366"/>
                  </a:solidFill>
                </a:rPr>
                <a:t>VMD</a:t>
              </a:r>
              <a:r>
                <a:rPr lang="en-US" altLang="zh-CN" sz="1800" dirty="0"/>
                <a:t> model described the effect of meson cloud </a:t>
              </a:r>
              <a:r>
                <a:rPr lang="en-US" altLang="zh-CN" sz="1800" b="1" i="0">
                  <a:latin typeface="Cambria Math" panose="02040503050406030204" pitchFamily="18" charset="0"/>
                </a:rPr>
                <a:t>|𝑮_𝐞𝐟𝐟 |=</a:t>
              </a:r>
              <a:r>
                <a:rPr lang="zh-CN" altLang="en-US" sz="1800" b="1" i="0">
                  <a:latin typeface="Cambria Math" panose="02040503050406030204" pitchFamily="18" charset="0"/>
                </a:rPr>
                <a:t>𝓐</a:t>
              </a:r>
              <a:r>
                <a:rPr lang="en-US" altLang="zh-CN" sz="1800" b="1" i="0">
                  <a:latin typeface="Cambria Math" panose="02040503050406030204" pitchFamily="18" charset="0"/>
                </a:rPr>
                <a:t>/((𝟏+𝒒^𝟐/(𝒎_𝒂^𝟐 ))[𝟏−𝒒^𝟐/𝒒_𝟎^𝟐 ]^𝟐 )</a:t>
              </a:r>
              <a:endParaRPr lang="zh-CN" altLang="en-US" sz="1800" b="1" dirty="0"/>
            </a:p>
          </dgm:t>
        </dgm:pt>
      </mc:Fallback>
    </mc:AlternateContent>
    <dgm:pt modelId="{0A08DA51-726F-49B9-B721-E24E27DFDD7D}" type="parTrans" cxnId="{174945CD-134A-4B0B-9977-CCFE563C8D0A}">
      <dgm:prSet/>
      <dgm:spPr/>
      <dgm:t>
        <a:bodyPr/>
        <a:lstStyle/>
        <a:p>
          <a:endParaRPr lang="zh-CN" altLang="en-US" sz="1600">
            <a:solidFill>
              <a:schemeClr val="bg1"/>
            </a:solidFill>
          </a:endParaRPr>
        </a:p>
      </dgm:t>
    </dgm:pt>
    <dgm:pt modelId="{FB2F8FF7-D4D9-4A90-A178-DBD132119E20}" type="sibTrans" cxnId="{174945CD-134A-4B0B-9977-CCFE563C8D0A}">
      <dgm:prSet/>
      <dgm:spPr/>
      <dgm:t>
        <a:bodyPr/>
        <a:lstStyle/>
        <a:p>
          <a:endParaRPr lang="zh-CN" altLang="en-US" sz="1600">
            <a:solidFill>
              <a:schemeClr val="bg1"/>
            </a:solidFill>
          </a:endParaRPr>
        </a:p>
      </dgm:t>
    </dgm:pt>
    <dgm:pt modelId="{0F967023-633D-4035-9FA1-C468AF697414}" type="pres">
      <dgm:prSet presAssocID="{B58DBDBD-1DF4-42D4-A8C0-9BF321A974AC}" presName="Name0" presStyleCnt="0">
        <dgm:presLayoutVars>
          <dgm:dir/>
          <dgm:resizeHandles val="exact"/>
        </dgm:presLayoutVars>
      </dgm:prSet>
      <dgm:spPr/>
    </dgm:pt>
    <dgm:pt modelId="{46736090-21DA-427A-9F6C-3D7D6E618C77}" type="pres">
      <dgm:prSet presAssocID="{5D6176BA-4FA3-4553-8BAD-A058713E6513}" presName="node" presStyleLbl="node1" presStyleIdx="0" presStyleCnt="3" custScaleX="106691" custScaleY="104555" custLinFactNeighborX="-880" custLinFactNeighborY="2782">
        <dgm:presLayoutVars>
          <dgm:bulletEnabled val="1"/>
        </dgm:presLayoutVars>
      </dgm:prSet>
      <dgm:spPr/>
    </dgm:pt>
    <dgm:pt modelId="{BCDE6D71-BFB5-4C1D-9934-FE32E7968EE9}" type="pres">
      <dgm:prSet presAssocID="{73C030F8-3478-43DC-9654-05DB4C9A1945}" presName="sibTrans" presStyleLbl="sibTrans2D1" presStyleIdx="0" presStyleCnt="2"/>
      <dgm:spPr/>
    </dgm:pt>
    <dgm:pt modelId="{8A29FCE3-D1B3-44C7-98AD-ABF13D7BD88A}" type="pres">
      <dgm:prSet presAssocID="{73C030F8-3478-43DC-9654-05DB4C9A1945}" presName="connectorText" presStyleLbl="sibTrans2D1" presStyleIdx="0" presStyleCnt="2"/>
      <dgm:spPr/>
    </dgm:pt>
    <dgm:pt modelId="{DCE8AE00-E7F5-41CA-A9B5-8755F79EDA29}" type="pres">
      <dgm:prSet presAssocID="{D4442F25-DB59-41D4-96AD-B75ACC3B1333}" presName="node" presStyleLbl="node1" presStyleIdx="1" presStyleCnt="3" custScaleX="110157">
        <dgm:presLayoutVars>
          <dgm:bulletEnabled val="1"/>
        </dgm:presLayoutVars>
      </dgm:prSet>
      <dgm:spPr/>
    </dgm:pt>
    <dgm:pt modelId="{6271F306-D591-4A9B-BF1B-1FC5A128CE79}" type="pres">
      <dgm:prSet presAssocID="{B582C344-4501-4C18-ACC0-8B1C48F618D7}" presName="sibTrans" presStyleLbl="sibTrans2D1" presStyleIdx="1" presStyleCnt="2"/>
      <dgm:spPr/>
    </dgm:pt>
    <dgm:pt modelId="{F524E97C-7D5C-4E67-BD89-7D357F48D297}" type="pres">
      <dgm:prSet presAssocID="{B582C344-4501-4C18-ACC0-8B1C48F618D7}" presName="connectorText" presStyleLbl="sibTrans2D1" presStyleIdx="1" presStyleCnt="2"/>
      <dgm:spPr/>
    </dgm:pt>
    <dgm:pt modelId="{C62C3CD4-4C5D-46B5-BB46-62087501A47D}" type="pres">
      <dgm:prSet presAssocID="{45C69484-BF37-4A1F-93C1-0D93E8D04B7F}" presName="node" presStyleLbl="node1" presStyleIdx="2" presStyleCnt="3" custScaleX="123208" custLinFactNeighborY="-41">
        <dgm:presLayoutVars>
          <dgm:bulletEnabled val="1"/>
        </dgm:presLayoutVars>
      </dgm:prSet>
      <dgm:spPr/>
    </dgm:pt>
  </dgm:ptLst>
  <dgm:cxnLst>
    <dgm:cxn modelId="{E9F17010-0A95-49A5-B0F5-07565EF3E4E7}" type="presOf" srcId="{B582C344-4501-4C18-ACC0-8B1C48F618D7}" destId="{6271F306-D591-4A9B-BF1B-1FC5A128CE79}" srcOrd="0" destOrd="0" presId="urn:microsoft.com/office/officeart/2005/8/layout/process1"/>
    <dgm:cxn modelId="{4BAEC717-EF8B-4C22-8316-A62EBD80DB5F}" type="presOf" srcId="{B58DBDBD-1DF4-42D4-A8C0-9BF321A974AC}" destId="{0F967023-633D-4035-9FA1-C468AF697414}" srcOrd="0" destOrd="0" presId="urn:microsoft.com/office/officeart/2005/8/layout/process1"/>
    <dgm:cxn modelId="{3B686E22-A74F-413C-85CA-42CFAFC46E28}" srcId="{B58DBDBD-1DF4-42D4-A8C0-9BF321A974AC}" destId="{D4442F25-DB59-41D4-96AD-B75ACC3B1333}" srcOrd="1" destOrd="0" parTransId="{339F0D0B-5D83-408A-993E-EF9B496B1733}" sibTransId="{B582C344-4501-4C18-ACC0-8B1C48F618D7}"/>
    <dgm:cxn modelId="{2C28ED39-1E0E-4F31-9E0D-B041824292A7}" srcId="{B58DBDBD-1DF4-42D4-A8C0-9BF321A974AC}" destId="{5D6176BA-4FA3-4553-8BAD-A058713E6513}" srcOrd="0" destOrd="0" parTransId="{FE0101CF-ACE4-4125-85D0-0C0DD282B746}" sibTransId="{73C030F8-3478-43DC-9654-05DB4C9A1945}"/>
    <dgm:cxn modelId="{5A727C58-E121-47A3-8E82-072A82C8B86F}" type="presOf" srcId="{45C69484-BF37-4A1F-93C1-0D93E8D04B7F}" destId="{C62C3CD4-4C5D-46B5-BB46-62087501A47D}" srcOrd="0" destOrd="0" presId="urn:microsoft.com/office/officeart/2005/8/layout/process1"/>
    <dgm:cxn modelId="{DAA17179-8A57-470A-ABB9-780F6C445464}" type="presOf" srcId="{73C030F8-3478-43DC-9654-05DB4C9A1945}" destId="{BCDE6D71-BFB5-4C1D-9934-FE32E7968EE9}" srcOrd="0" destOrd="0" presId="urn:microsoft.com/office/officeart/2005/8/layout/process1"/>
    <dgm:cxn modelId="{BE9C9691-F0B8-48F9-BE8F-828F63A5F664}" type="presOf" srcId="{73C030F8-3478-43DC-9654-05DB4C9A1945}" destId="{8A29FCE3-D1B3-44C7-98AD-ABF13D7BD88A}" srcOrd="1" destOrd="0" presId="urn:microsoft.com/office/officeart/2005/8/layout/process1"/>
    <dgm:cxn modelId="{B03FEA9A-EE99-42EC-A9C6-FA11D1B6D94C}" type="presOf" srcId="{B582C344-4501-4C18-ACC0-8B1C48F618D7}" destId="{F524E97C-7D5C-4E67-BD89-7D357F48D297}" srcOrd="1" destOrd="0" presId="urn:microsoft.com/office/officeart/2005/8/layout/process1"/>
    <dgm:cxn modelId="{C2BABDA4-04C6-4A51-853C-33FB474DAE04}" type="presOf" srcId="{5D6176BA-4FA3-4553-8BAD-A058713E6513}" destId="{46736090-21DA-427A-9F6C-3D7D6E618C77}" srcOrd="0" destOrd="0" presId="urn:microsoft.com/office/officeart/2005/8/layout/process1"/>
    <dgm:cxn modelId="{9EA723CD-46AB-4328-8DCE-4FACB47D755C}" type="presOf" srcId="{D4442F25-DB59-41D4-96AD-B75ACC3B1333}" destId="{DCE8AE00-E7F5-41CA-A9B5-8755F79EDA29}" srcOrd="0" destOrd="0" presId="urn:microsoft.com/office/officeart/2005/8/layout/process1"/>
    <dgm:cxn modelId="{174945CD-134A-4B0B-9977-CCFE563C8D0A}" srcId="{B58DBDBD-1DF4-42D4-A8C0-9BF321A974AC}" destId="{45C69484-BF37-4A1F-93C1-0D93E8D04B7F}" srcOrd="2" destOrd="0" parTransId="{0A08DA51-726F-49B9-B721-E24E27DFDD7D}" sibTransId="{FB2F8FF7-D4D9-4A90-A178-DBD132119E20}"/>
    <dgm:cxn modelId="{729AFE9D-2CD6-4D3B-B59C-E218FB9D8E61}" type="presParOf" srcId="{0F967023-633D-4035-9FA1-C468AF697414}" destId="{46736090-21DA-427A-9F6C-3D7D6E618C77}" srcOrd="0" destOrd="0" presId="urn:microsoft.com/office/officeart/2005/8/layout/process1"/>
    <dgm:cxn modelId="{AF7AE09B-FC3A-4B67-A2CB-16451119F121}" type="presParOf" srcId="{0F967023-633D-4035-9FA1-C468AF697414}" destId="{BCDE6D71-BFB5-4C1D-9934-FE32E7968EE9}" srcOrd="1" destOrd="0" presId="urn:microsoft.com/office/officeart/2005/8/layout/process1"/>
    <dgm:cxn modelId="{A78E0190-CD66-40D8-BFAE-9A1C1AA84FCA}" type="presParOf" srcId="{BCDE6D71-BFB5-4C1D-9934-FE32E7968EE9}" destId="{8A29FCE3-D1B3-44C7-98AD-ABF13D7BD88A}" srcOrd="0" destOrd="0" presId="urn:microsoft.com/office/officeart/2005/8/layout/process1"/>
    <dgm:cxn modelId="{17FE1A21-41C8-4BC1-82D7-EB6BDBCBA83C}" type="presParOf" srcId="{0F967023-633D-4035-9FA1-C468AF697414}" destId="{DCE8AE00-E7F5-41CA-A9B5-8755F79EDA29}" srcOrd="2" destOrd="0" presId="urn:microsoft.com/office/officeart/2005/8/layout/process1"/>
    <dgm:cxn modelId="{0CF099AA-2703-494B-BD35-2B3C6A8256E7}" type="presParOf" srcId="{0F967023-633D-4035-9FA1-C468AF697414}" destId="{6271F306-D591-4A9B-BF1B-1FC5A128CE79}" srcOrd="3" destOrd="0" presId="urn:microsoft.com/office/officeart/2005/8/layout/process1"/>
    <dgm:cxn modelId="{8A082EAB-4C2D-42DE-9659-D86CE879F08B}" type="presParOf" srcId="{6271F306-D591-4A9B-BF1B-1FC5A128CE79}" destId="{F524E97C-7D5C-4E67-BD89-7D357F48D297}" srcOrd="0" destOrd="0" presId="urn:microsoft.com/office/officeart/2005/8/layout/process1"/>
    <dgm:cxn modelId="{B3391826-665A-4C5D-9587-C4A211A8FDB3}" type="presParOf" srcId="{0F967023-633D-4035-9FA1-C468AF697414}" destId="{C62C3CD4-4C5D-46B5-BB46-62087501A47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8DBDBD-1DF4-42D4-A8C0-9BF321A974AC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5D6176BA-4FA3-4553-8BAD-A058713E6513}">
      <dgm:prSet phldrT="[文本]" custT="1"/>
      <dgm:spPr>
        <a:blipFill>
          <a:blip xmlns:r="http://schemas.openxmlformats.org/officeDocument/2006/relationships" r:embed="rId1"/>
          <a:stretch>
            <a:fillRect r="-3729"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FE0101CF-ACE4-4125-85D0-0C0DD282B746}" type="parTrans" cxnId="{2C28ED39-1E0E-4F31-9E0D-B041824292A7}">
      <dgm:prSet/>
      <dgm:spPr/>
      <dgm:t>
        <a:bodyPr/>
        <a:lstStyle/>
        <a:p>
          <a:endParaRPr lang="zh-CN" altLang="en-US" sz="1600">
            <a:solidFill>
              <a:schemeClr val="bg1"/>
            </a:solidFill>
          </a:endParaRPr>
        </a:p>
      </dgm:t>
    </dgm:pt>
    <dgm:pt modelId="{73C030F8-3478-43DC-9654-05DB4C9A1945}" type="sibTrans" cxnId="{2C28ED39-1E0E-4F31-9E0D-B041824292A7}">
      <dgm:prSet custT="1"/>
      <dgm:spPr/>
      <dgm:t>
        <a:bodyPr/>
        <a:lstStyle/>
        <a:p>
          <a:endParaRPr lang="zh-CN" altLang="en-US" sz="1200">
            <a:solidFill>
              <a:schemeClr val="bg1"/>
            </a:solidFill>
          </a:endParaRPr>
        </a:p>
      </dgm:t>
    </dgm:pt>
    <dgm:pt modelId="{D4442F25-DB59-41D4-96AD-B75ACC3B1333}">
      <dgm:prSet phldrT="[文本]" custT="1"/>
      <dgm:spPr>
        <a:blipFill>
          <a:blip xmlns:r="http://schemas.openxmlformats.org/officeDocument/2006/relationships" r:embed="rId2"/>
          <a:stretch>
            <a:fillRect r="-1316"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339F0D0B-5D83-408A-993E-EF9B496B1733}" type="parTrans" cxnId="{3B686E22-A74F-413C-85CA-42CFAFC46E28}">
      <dgm:prSet/>
      <dgm:spPr/>
      <dgm:t>
        <a:bodyPr/>
        <a:lstStyle/>
        <a:p>
          <a:endParaRPr lang="zh-CN" altLang="en-US" sz="1600">
            <a:solidFill>
              <a:schemeClr val="bg1"/>
            </a:solidFill>
          </a:endParaRPr>
        </a:p>
      </dgm:t>
    </dgm:pt>
    <dgm:pt modelId="{B582C344-4501-4C18-ACC0-8B1C48F618D7}" type="sibTrans" cxnId="{3B686E22-A74F-413C-85CA-42CFAFC46E28}">
      <dgm:prSet custT="1"/>
      <dgm:spPr/>
      <dgm:t>
        <a:bodyPr/>
        <a:lstStyle/>
        <a:p>
          <a:endParaRPr lang="zh-CN" altLang="en-US" sz="1200">
            <a:solidFill>
              <a:schemeClr val="bg1"/>
            </a:solidFill>
          </a:endParaRPr>
        </a:p>
      </dgm:t>
    </dgm:pt>
    <dgm:pt modelId="{45C69484-BF37-4A1F-93C1-0D93E8D04B7F}">
      <dgm:prSet phldrT="[文本]"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0A08DA51-726F-49B9-B721-E24E27DFDD7D}" type="parTrans" cxnId="{174945CD-134A-4B0B-9977-CCFE563C8D0A}">
      <dgm:prSet/>
      <dgm:spPr/>
      <dgm:t>
        <a:bodyPr/>
        <a:lstStyle/>
        <a:p>
          <a:endParaRPr lang="zh-CN" altLang="en-US" sz="1600">
            <a:solidFill>
              <a:schemeClr val="bg1"/>
            </a:solidFill>
          </a:endParaRPr>
        </a:p>
      </dgm:t>
    </dgm:pt>
    <dgm:pt modelId="{FB2F8FF7-D4D9-4A90-A178-DBD132119E20}" type="sibTrans" cxnId="{174945CD-134A-4B0B-9977-CCFE563C8D0A}">
      <dgm:prSet/>
      <dgm:spPr/>
      <dgm:t>
        <a:bodyPr/>
        <a:lstStyle/>
        <a:p>
          <a:endParaRPr lang="zh-CN" altLang="en-US" sz="1600">
            <a:solidFill>
              <a:schemeClr val="bg1"/>
            </a:solidFill>
          </a:endParaRPr>
        </a:p>
      </dgm:t>
    </dgm:pt>
    <dgm:pt modelId="{0F967023-633D-4035-9FA1-C468AF697414}" type="pres">
      <dgm:prSet presAssocID="{B58DBDBD-1DF4-42D4-A8C0-9BF321A974AC}" presName="Name0" presStyleCnt="0">
        <dgm:presLayoutVars>
          <dgm:dir/>
          <dgm:resizeHandles val="exact"/>
        </dgm:presLayoutVars>
      </dgm:prSet>
      <dgm:spPr/>
    </dgm:pt>
    <dgm:pt modelId="{46736090-21DA-427A-9F6C-3D7D6E618C77}" type="pres">
      <dgm:prSet presAssocID="{5D6176BA-4FA3-4553-8BAD-A058713E6513}" presName="node" presStyleLbl="node1" presStyleIdx="0" presStyleCnt="3" custScaleX="106691" custScaleY="104555" custLinFactNeighborX="-880" custLinFactNeighborY="2782">
        <dgm:presLayoutVars>
          <dgm:bulletEnabled val="1"/>
        </dgm:presLayoutVars>
      </dgm:prSet>
      <dgm:spPr/>
    </dgm:pt>
    <dgm:pt modelId="{BCDE6D71-BFB5-4C1D-9934-FE32E7968EE9}" type="pres">
      <dgm:prSet presAssocID="{73C030F8-3478-43DC-9654-05DB4C9A1945}" presName="sibTrans" presStyleLbl="sibTrans2D1" presStyleIdx="0" presStyleCnt="2"/>
      <dgm:spPr/>
    </dgm:pt>
    <dgm:pt modelId="{8A29FCE3-D1B3-44C7-98AD-ABF13D7BD88A}" type="pres">
      <dgm:prSet presAssocID="{73C030F8-3478-43DC-9654-05DB4C9A1945}" presName="connectorText" presStyleLbl="sibTrans2D1" presStyleIdx="0" presStyleCnt="2"/>
      <dgm:spPr/>
    </dgm:pt>
    <dgm:pt modelId="{DCE8AE00-E7F5-41CA-A9B5-8755F79EDA29}" type="pres">
      <dgm:prSet presAssocID="{D4442F25-DB59-41D4-96AD-B75ACC3B1333}" presName="node" presStyleLbl="node1" presStyleIdx="1" presStyleCnt="3" custScaleX="110157">
        <dgm:presLayoutVars>
          <dgm:bulletEnabled val="1"/>
        </dgm:presLayoutVars>
      </dgm:prSet>
      <dgm:spPr/>
    </dgm:pt>
    <dgm:pt modelId="{6271F306-D591-4A9B-BF1B-1FC5A128CE79}" type="pres">
      <dgm:prSet presAssocID="{B582C344-4501-4C18-ACC0-8B1C48F618D7}" presName="sibTrans" presStyleLbl="sibTrans2D1" presStyleIdx="1" presStyleCnt="2"/>
      <dgm:spPr/>
    </dgm:pt>
    <dgm:pt modelId="{F524E97C-7D5C-4E67-BD89-7D357F48D297}" type="pres">
      <dgm:prSet presAssocID="{B582C344-4501-4C18-ACC0-8B1C48F618D7}" presName="connectorText" presStyleLbl="sibTrans2D1" presStyleIdx="1" presStyleCnt="2"/>
      <dgm:spPr/>
    </dgm:pt>
    <dgm:pt modelId="{C62C3CD4-4C5D-46B5-BB46-62087501A47D}" type="pres">
      <dgm:prSet presAssocID="{45C69484-BF37-4A1F-93C1-0D93E8D04B7F}" presName="node" presStyleLbl="node1" presStyleIdx="2" presStyleCnt="3" custScaleX="123208" custLinFactNeighborY="-41">
        <dgm:presLayoutVars>
          <dgm:bulletEnabled val="1"/>
        </dgm:presLayoutVars>
      </dgm:prSet>
      <dgm:spPr/>
    </dgm:pt>
  </dgm:ptLst>
  <dgm:cxnLst>
    <dgm:cxn modelId="{E9F17010-0A95-49A5-B0F5-07565EF3E4E7}" type="presOf" srcId="{B582C344-4501-4C18-ACC0-8B1C48F618D7}" destId="{6271F306-D591-4A9B-BF1B-1FC5A128CE79}" srcOrd="0" destOrd="0" presId="urn:microsoft.com/office/officeart/2005/8/layout/process1"/>
    <dgm:cxn modelId="{4BAEC717-EF8B-4C22-8316-A62EBD80DB5F}" type="presOf" srcId="{B58DBDBD-1DF4-42D4-A8C0-9BF321A974AC}" destId="{0F967023-633D-4035-9FA1-C468AF697414}" srcOrd="0" destOrd="0" presId="urn:microsoft.com/office/officeart/2005/8/layout/process1"/>
    <dgm:cxn modelId="{3B686E22-A74F-413C-85CA-42CFAFC46E28}" srcId="{B58DBDBD-1DF4-42D4-A8C0-9BF321A974AC}" destId="{D4442F25-DB59-41D4-96AD-B75ACC3B1333}" srcOrd="1" destOrd="0" parTransId="{339F0D0B-5D83-408A-993E-EF9B496B1733}" sibTransId="{B582C344-4501-4C18-ACC0-8B1C48F618D7}"/>
    <dgm:cxn modelId="{2C28ED39-1E0E-4F31-9E0D-B041824292A7}" srcId="{B58DBDBD-1DF4-42D4-A8C0-9BF321A974AC}" destId="{5D6176BA-4FA3-4553-8BAD-A058713E6513}" srcOrd="0" destOrd="0" parTransId="{FE0101CF-ACE4-4125-85D0-0C0DD282B746}" sibTransId="{73C030F8-3478-43DC-9654-05DB4C9A1945}"/>
    <dgm:cxn modelId="{5A727C58-E121-47A3-8E82-072A82C8B86F}" type="presOf" srcId="{45C69484-BF37-4A1F-93C1-0D93E8D04B7F}" destId="{C62C3CD4-4C5D-46B5-BB46-62087501A47D}" srcOrd="0" destOrd="0" presId="urn:microsoft.com/office/officeart/2005/8/layout/process1"/>
    <dgm:cxn modelId="{DAA17179-8A57-470A-ABB9-780F6C445464}" type="presOf" srcId="{73C030F8-3478-43DC-9654-05DB4C9A1945}" destId="{BCDE6D71-BFB5-4C1D-9934-FE32E7968EE9}" srcOrd="0" destOrd="0" presId="urn:microsoft.com/office/officeart/2005/8/layout/process1"/>
    <dgm:cxn modelId="{BE9C9691-F0B8-48F9-BE8F-828F63A5F664}" type="presOf" srcId="{73C030F8-3478-43DC-9654-05DB4C9A1945}" destId="{8A29FCE3-D1B3-44C7-98AD-ABF13D7BD88A}" srcOrd="1" destOrd="0" presId="urn:microsoft.com/office/officeart/2005/8/layout/process1"/>
    <dgm:cxn modelId="{B03FEA9A-EE99-42EC-A9C6-FA11D1B6D94C}" type="presOf" srcId="{B582C344-4501-4C18-ACC0-8B1C48F618D7}" destId="{F524E97C-7D5C-4E67-BD89-7D357F48D297}" srcOrd="1" destOrd="0" presId="urn:microsoft.com/office/officeart/2005/8/layout/process1"/>
    <dgm:cxn modelId="{C2BABDA4-04C6-4A51-853C-33FB474DAE04}" type="presOf" srcId="{5D6176BA-4FA3-4553-8BAD-A058713E6513}" destId="{46736090-21DA-427A-9F6C-3D7D6E618C77}" srcOrd="0" destOrd="0" presId="urn:microsoft.com/office/officeart/2005/8/layout/process1"/>
    <dgm:cxn modelId="{9EA723CD-46AB-4328-8DCE-4FACB47D755C}" type="presOf" srcId="{D4442F25-DB59-41D4-96AD-B75ACC3B1333}" destId="{DCE8AE00-E7F5-41CA-A9B5-8755F79EDA29}" srcOrd="0" destOrd="0" presId="urn:microsoft.com/office/officeart/2005/8/layout/process1"/>
    <dgm:cxn modelId="{174945CD-134A-4B0B-9977-CCFE563C8D0A}" srcId="{B58DBDBD-1DF4-42D4-A8C0-9BF321A974AC}" destId="{45C69484-BF37-4A1F-93C1-0D93E8D04B7F}" srcOrd="2" destOrd="0" parTransId="{0A08DA51-726F-49B9-B721-E24E27DFDD7D}" sibTransId="{FB2F8FF7-D4D9-4A90-A178-DBD132119E20}"/>
    <dgm:cxn modelId="{729AFE9D-2CD6-4D3B-B59C-E218FB9D8E61}" type="presParOf" srcId="{0F967023-633D-4035-9FA1-C468AF697414}" destId="{46736090-21DA-427A-9F6C-3D7D6E618C77}" srcOrd="0" destOrd="0" presId="urn:microsoft.com/office/officeart/2005/8/layout/process1"/>
    <dgm:cxn modelId="{AF7AE09B-FC3A-4B67-A2CB-16451119F121}" type="presParOf" srcId="{0F967023-633D-4035-9FA1-C468AF697414}" destId="{BCDE6D71-BFB5-4C1D-9934-FE32E7968EE9}" srcOrd="1" destOrd="0" presId="urn:microsoft.com/office/officeart/2005/8/layout/process1"/>
    <dgm:cxn modelId="{A78E0190-CD66-40D8-BFAE-9A1C1AA84FCA}" type="presParOf" srcId="{BCDE6D71-BFB5-4C1D-9934-FE32E7968EE9}" destId="{8A29FCE3-D1B3-44C7-98AD-ABF13D7BD88A}" srcOrd="0" destOrd="0" presId="urn:microsoft.com/office/officeart/2005/8/layout/process1"/>
    <dgm:cxn modelId="{17FE1A21-41C8-4BC1-82D7-EB6BDBCBA83C}" type="presParOf" srcId="{0F967023-633D-4035-9FA1-C468AF697414}" destId="{DCE8AE00-E7F5-41CA-A9B5-8755F79EDA29}" srcOrd="2" destOrd="0" presId="urn:microsoft.com/office/officeart/2005/8/layout/process1"/>
    <dgm:cxn modelId="{0CF099AA-2703-494B-BD35-2B3C6A8256E7}" type="presParOf" srcId="{0F967023-633D-4035-9FA1-C468AF697414}" destId="{6271F306-D591-4A9B-BF1B-1FC5A128CE79}" srcOrd="3" destOrd="0" presId="urn:microsoft.com/office/officeart/2005/8/layout/process1"/>
    <dgm:cxn modelId="{8A082EAB-4C2D-42DE-9659-D86CE879F08B}" type="presParOf" srcId="{6271F306-D591-4A9B-BF1B-1FC5A128CE79}" destId="{F524E97C-7D5C-4E67-BD89-7D357F48D297}" srcOrd="0" destOrd="0" presId="urn:microsoft.com/office/officeart/2005/8/layout/process1"/>
    <dgm:cxn modelId="{B3391826-665A-4C5D-9587-C4A211A8FDB3}" type="presParOf" srcId="{0F967023-633D-4035-9FA1-C468AF697414}" destId="{C62C3CD4-4C5D-46B5-BB46-62087501A47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36090-21DA-427A-9F6C-3D7D6E618C77}">
      <dsp:nvSpPr>
        <dsp:cNvPr id="0" name=""/>
        <dsp:cNvSpPr/>
      </dsp:nvSpPr>
      <dsp:spPr>
        <a:xfrm>
          <a:off x="0" y="258663"/>
          <a:ext cx="1771512" cy="21746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zh-CN" sz="1600" b="1" kern="1200" dirty="0" err="1">
              <a:solidFill>
                <a:srgbClr val="003366"/>
              </a:solidFill>
              <a:latin typeface="Ebrima" charset="0"/>
              <a:ea typeface="Ebrima" charset="0"/>
              <a:cs typeface="Ebrima" charset="0"/>
            </a:rPr>
            <a:t>pQCD</a:t>
          </a:r>
          <a:r>
            <a:rPr kumimoji="1" lang="en-US" altLang="zh-CN" sz="1600" b="1" kern="1200" dirty="0">
              <a:solidFill>
                <a:srgbClr val="003366"/>
              </a:solidFill>
              <a:latin typeface="Ebrima" charset="0"/>
              <a:ea typeface="Ebrima" charset="0"/>
              <a:cs typeface="Ebrima" charset="0"/>
            </a:rPr>
            <a:t> </a:t>
          </a:r>
          <a:r>
            <a:rPr kumimoji="1" lang="en-US" altLang="zh-CN" sz="1600" kern="1200" dirty="0">
              <a:latin typeface="Ebrima" charset="0"/>
              <a:ea typeface="Ebrima" charset="0"/>
              <a:cs typeface="Ebrima" charset="0"/>
            </a:rPr>
            <a:t>predicts continuous transition at high q</a:t>
          </a:r>
          <a:r>
            <a:rPr kumimoji="1" lang="en-US" altLang="zh-CN" sz="1600" kern="1200" baseline="30000" dirty="0">
              <a:latin typeface="Ebrima" charset="0"/>
              <a:ea typeface="Ebrima" charset="0"/>
              <a:cs typeface="Ebrima" charset="0"/>
            </a:rPr>
            <a:t>2</a:t>
          </a:r>
          <a:r>
            <a:rPr kumimoji="1" lang="en-US" altLang="zh-CN" sz="1600" kern="1200" dirty="0">
              <a:latin typeface="Ebrima" charset="0"/>
              <a:ea typeface="Ebrima" charset="0"/>
              <a:cs typeface="Ebrima" charset="0"/>
            </a:rPr>
            <a:t>, with </a:t>
          </a:r>
          <a:r>
            <a:rPr lang="en-US" altLang="zh-CN" sz="1600" kern="1200" dirty="0"/>
            <a:t>the scaling behavior: 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altLang="zh-CN" sz="1600" b="1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altLang="zh-CN" sz="1600" b="1" i="1" kern="1200" smtClean="0">
                      <a:latin typeface="Cambria Math" panose="02040503050406030204" pitchFamily="18" charset="0"/>
                    </a:rPr>
                    <m:t>𝑭</m:t>
                  </m:r>
                </m:e>
                <m:sub>
                  <m:r>
                    <a:rPr lang="en-US" altLang="zh-CN" sz="1600" b="1" i="1" kern="1200" smtClean="0">
                      <a:latin typeface="Cambria Math" panose="02040503050406030204" pitchFamily="18" charset="0"/>
                    </a:rPr>
                    <m:t>𝟏</m:t>
                  </m:r>
                </m:sub>
              </m:sSub>
              <m:r>
                <a:rPr lang="en-US" altLang="zh-CN" sz="1600" b="1" i="1" kern="1200">
                  <a:latin typeface="Cambria Math" panose="02040503050406030204" pitchFamily="18" charset="0"/>
                  <a:ea typeface="Cambria Math" panose="02040503050406030204" pitchFamily="18" charset="0"/>
                </a:rPr>
                <m:t>∝</m:t>
              </m:r>
              <m:sSup>
                <m:sSupPr>
                  <m:ctrlPr>
                    <a:rPr lang="en-US" altLang="zh-CN" sz="1600" b="1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sSupPr>
                <m:e>
                  <m:r>
                    <a:rPr lang="en-US" altLang="zh-CN" sz="1600" b="1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𝒒</m:t>
                  </m:r>
                </m:e>
                <m:sup>
                  <m:r>
                    <a:rPr lang="en-US" altLang="zh-CN" sz="1600" b="1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−</m:t>
                  </m:r>
                  <m:r>
                    <a:rPr lang="en-US" altLang="zh-CN" sz="1600" b="1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𝟒</m:t>
                  </m:r>
                </m:sup>
              </m:sSup>
              <m:r>
                <a:rPr lang="en-US" altLang="zh-CN" sz="1600" b="1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, </m:t>
              </m:r>
              <m:sSub>
                <m:sSubPr>
                  <m:ctrlPr>
                    <a:rPr lang="en-US" altLang="zh-CN" sz="1600" b="1" i="1" kern="120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altLang="zh-CN" sz="1600" b="1" i="1" kern="1200">
                      <a:latin typeface="Cambria Math" panose="02040503050406030204" pitchFamily="18" charset="0"/>
                    </a:rPr>
                    <m:t>𝑭</m:t>
                  </m:r>
                </m:e>
                <m:sub>
                  <m:r>
                    <a:rPr lang="en-US" altLang="zh-CN" sz="1600" b="1" i="1" kern="1200" smtClean="0">
                      <a:latin typeface="Cambria Math" panose="02040503050406030204" pitchFamily="18" charset="0"/>
                    </a:rPr>
                    <m:t>𝟐</m:t>
                  </m:r>
                </m:sub>
              </m:sSub>
              <m:r>
                <a:rPr lang="en-US" altLang="zh-CN" sz="1600" b="1" i="1" kern="1200">
                  <a:latin typeface="Cambria Math" panose="02040503050406030204" pitchFamily="18" charset="0"/>
                  <a:ea typeface="Cambria Math" panose="02040503050406030204" pitchFamily="18" charset="0"/>
                </a:rPr>
                <m:t>∝</m:t>
              </m:r>
              <m:sSup>
                <m:sSupPr>
                  <m:ctrlPr>
                    <a:rPr lang="en-US" altLang="zh-CN" sz="1600" b="1" i="1" kern="120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sSupPr>
                <m:e>
                  <m:r>
                    <a:rPr lang="en-US" altLang="zh-CN" sz="1600" b="1" i="1" kern="120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𝒒</m:t>
                  </m:r>
                </m:e>
                <m:sup>
                  <m:r>
                    <a:rPr lang="en-US" altLang="zh-CN" sz="1600" b="1" i="1" kern="120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−</m:t>
                  </m:r>
                  <m:r>
                    <a:rPr lang="en-US" altLang="zh-CN" sz="1600" b="1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𝟔</m:t>
                  </m:r>
                </m:sup>
              </m:sSup>
            </m:oMath>
          </a14:m>
          <a:endParaRPr lang="zh-CN" altLang="en-US" sz="1600" b="1" kern="1200" dirty="0"/>
        </a:p>
      </dsp:txBody>
      <dsp:txXfrm>
        <a:off x="51886" y="310549"/>
        <a:ext cx="1667740" cy="2070850"/>
      </dsp:txXfrm>
    </dsp:sp>
    <dsp:sp modelId="{BCDE6D71-BFB5-4C1D-9934-FE32E7968EE9}">
      <dsp:nvSpPr>
        <dsp:cNvPr id="0" name=""/>
        <dsp:cNvSpPr/>
      </dsp:nvSpPr>
      <dsp:spPr>
        <a:xfrm rot="21519425">
          <a:off x="1938454" y="1111254"/>
          <a:ext cx="354116" cy="411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>
            <a:solidFill>
              <a:schemeClr val="bg1"/>
            </a:solidFill>
          </a:endParaRPr>
        </a:p>
      </dsp:txBody>
      <dsp:txXfrm>
        <a:off x="1938469" y="1194855"/>
        <a:ext cx="247881" cy="247070"/>
      </dsp:txXfrm>
    </dsp:sp>
    <dsp:sp modelId="{DCE8AE00-E7F5-41CA-A9B5-8755F79EDA29}">
      <dsp:nvSpPr>
        <dsp:cNvPr id="0" name=""/>
        <dsp:cNvSpPr/>
      </dsp:nvSpPr>
      <dsp:spPr>
        <a:xfrm>
          <a:off x="2439473" y="248170"/>
          <a:ext cx="1829062" cy="20798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Modified scaling expression in </a:t>
          </a:r>
          <a:r>
            <a:rPr lang="en-US" altLang="zh-CN" sz="1800" b="1" kern="1200" dirty="0">
              <a:solidFill>
                <a:srgbClr val="003366"/>
              </a:solidFill>
            </a:rPr>
            <a:t>nonperturbative</a:t>
          </a:r>
          <a:r>
            <a:rPr lang="en-US" altLang="zh-CN" sz="1800" kern="1200" dirty="0"/>
            <a:t> region: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altLang="zh-CN" sz="1800" b="1" i="1" kern="1200" smtClean="0">
                      <a:latin typeface="Cambria Math" panose="02040503050406030204" pitchFamily="18" charset="0"/>
                    </a:rPr>
                  </m:ctrlPr>
                </m:fPr>
                <m:num>
                  <m:sSup>
                    <m:sSupPr>
                      <m:ctrlP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𝒒</m:t>
                      </m:r>
                    </m:e>
                    <m:sup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𝟐</m:t>
                      </m:r>
                    </m:sup>
                  </m:sSup>
                  <m:sSub>
                    <m:sSubPr>
                      <m:ctrlP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𝑭</m:t>
                      </m:r>
                    </m:e>
                    <m:sub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𝟐</m:t>
                      </m:r>
                    </m:sub>
                  </m:sSub>
                </m:num>
                <m:den>
                  <m:sSub>
                    <m:sSubPr>
                      <m:ctrlP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𝑭</m:t>
                      </m:r>
                    </m:e>
                    <m:sub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𝟏</m:t>
                      </m:r>
                    </m:sub>
                  </m:sSub>
                </m:den>
              </m:f>
              <m:r>
                <a:rPr lang="en-US" altLang="zh-CN" sz="1800" b="1" i="1" kern="1200">
                  <a:latin typeface="Cambria Math" panose="02040503050406030204" pitchFamily="18" charset="0"/>
                  <a:ea typeface="Cambria Math" panose="02040503050406030204" pitchFamily="18" charset="0"/>
                </a:rPr>
                <m:t>∝</m:t>
              </m:r>
              <m:r>
                <a:rPr lang="en-US" altLang="zh-CN" sz="1800" b="1" i="0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𝐥𝐧</m:t>
              </m:r>
              <m:r>
                <a:rPr lang="en-US" altLang="zh-CN" sz="1800" b="1" i="0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(</m:t>
              </m:r>
              <m:f>
                <m:fPr>
                  <m:ctrlPr>
                    <a:rPr lang="en-US" altLang="zh-CN" sz="1800" b="1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fPr>
                <m:num>
                  <m:sSup>
                    <m:sSupPr>
                      <m:ctrlPr>
                        <a:rPr lang="en-US" altLang="zh-CN" sz="1800" b="1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</m:e>
                    <m:sup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sup>
                  </m:sSup>
                </m:num>
                <m:den>
                  <m:sSup>
                    <m:sSupPr>
                      <m:ctrlPr>
                        <a:rPr lang="en-US" altLang="zh-CN" sz="1800" b="1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sSupPr>
                    <m:e>
                      <m:r>
                        <a:rPr lang="el-GR" altLang="zh-CN" sz="1800" b="1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</m:e>
                    <m:sup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sup>
                  </m:sSup>
                </m:den>
              </m:f>
              <m:r>
                <a:rPr lang="en-US" altLang="zh-CN" sz="1800" b="1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)</m:t>
              </m:r>
            </m:oMath>
          </a14:m>
          <a:r>
            <a:rPr lang="en-US" altLang="zh-CN" sz="1800" kern="1200" dirty="0"/>
            <a:t>, with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l-GR" altLang="zh-CN" sz="1800" i="1" kern="1200">
                  <a:latin typeface="Cambria Math" panose="02040503050406030204" pitchFamily="18" charset="0"/>
                  <a:ea typeface="Cambria Math" panose="02040503050406030204" pitchFamily="18" charset="0"/>
                </a:rPr>
                <m:t>Λ</m:t>
              </m:r>
              <m:r>
                <a:rPr lang="el-GR" altLang="zh-CN" sz="18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≈</m:t>
              </m:r>
              <m:r>
                <a:rPr lang="en-US" altLang="zh-CN" sz="18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0.3</m:t>
              </m:r>
            </m:oMath>
          </a14:m>
          <a:r>
            <a:rPr lang="zh-CN" altLang="en-US" sz="1800" kern="1200" dirty="0"/>
            <a:t> </a:t>
          </a:r>
          <a:r>
            <a:rPr lang="en-US" altLang="zh-CN" sz="1800" kern="1200" dirty="0"/>
            <a:t>GeV</a:t>
          </a:r>
          <a:endParaRPr lang="zh-CN" altLang="en-US" sz="1800" kern="1200" dirty="0"/>
        </a:p>
      </dsp:txBody>
      <dsp:txXfrm>
        <a:off x="2493044" y="301741"/>
        <a:ext cx="1721920" cy="1972742"/>
      </dsp:txXfrm>
    </dsp:sp>
    <dsp:sp modelId="{6271F306-D591-4A9B-BF1B-1FC5A128CE79}">
      <dsp:nvSpPr>
        <dsp:cNvPr id="0" name=""/>
        <dsp:cNvSpPr/>
      </dsp:nvSpPr>
      <dsp:spPr>
        <a:xfrm rot="21598873">
          <a:off x="4434577" y="1081809"/>
          <a:ext cx="352007" cy="4117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>
            <a:solidFill>
              <a:schemeClr val="bg1"/>
            </a:solidFill>
          </a:endParaRPr>
        </a:p>
      </dsp:txBody>
      <dsp:txXfrm>
        <a:off x="4434577" y="1164182"/>
        <a:ext cx="246405" cy="247070"/>
      </dsp:txXfrm>
    </dsp:sp>
    <dsp:sp modelId="{C62C3CD4-4C5D-46B5-BB46-62087501A47D}">
      <dsp:nvSpPr>
        <dsp:cNvPr id="0" name=""/>
        <dsp:cNvSpPr/>
      </dsp:nvSpPr>
      <dsp:spPr>
        <a:xfrm>
          <a:off x="4932702" y="247317"/>
          <a:ext cx="2045763" cy="20798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b="1" kern="1200" dirty="0">
              <a:solidFill>
                <a:srgbClr val="003366"/>
              </a:solidFill>
            </a:rPr>
            <a:t>VMD</a:t>
          </a:r>
          <a:r>
            <a:rPr lang="en-US" altLang="zh-CN" sz="1800" kern="1200" dirty="0"/>
            <a:t> model described the effect of meson cloud </a:t>
          </a:r>
          <a14:m xmlns:a14="http://schemas.microsoft.com/office/drawing/2010/main">
            <m:oMath xmlns:m="http://schemas.openxmlformats.org/officeDocument/2006/math">
              <m:d>
                <m:dPr>
                  <m:begChr m:val="|"/>
                  <m:endChr m:val="|"/>
                  <m:ctrlPr>
                    <a:rPr lang="en-US" altLang="zh-CN" sz="1800" b="1" i="1" kern="1200" smtClean="0">
                      <a:latin typeface="Cambria Math" panose="02040503050406030204" pitchFamily="18" charset="0"/>
                    </a:rPr>
                  </m:ctrlPr>
                </m:dPr>
                <m:e>
                  <m:sSub>
                    <m:sSubPr>
                      <m:ctrlP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𝑮</m:t>
                      </m:r>
                    </m:e>
                    <m:sub>
                      <m:r>
                        <a:rPr lang="en-US" altLang="zh-CN" sz="1800" b="1" i="0" kern="1200" smtClean="0">
                          <a:latin typeface="Cambria Math" panose="02040503050406030204" pitchFamily="18" charset="0"/>
                        </a:rPr>
                        <m:t>𝐞𝐟𝐟</m:t>
                      </m:r>
                    </m:sub>
                  </m:sSub>
                </m:e>
              </m:d>
              <m:r>
                <a:rPr lang="en-US" altLang="zh-CN" sz="1800" b="1" i="1" kern="1200" smtClean="0">
                  <a:latin typeface="Cambria Math" panose="02040503050406030204" pitchFamily="18" charset="0"/>
                </a:rPr>
                <m:t>=</m:t>
              </m:r>
              <m:f>
                <m:fPr>
                  <m:ctrlPr>
                    <a:rPr lang="en-US" altLang="zh-CN" sz="1800" b="1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zh-CN" altLang="en-US" sz="1800" b="1" i="1" kern="1200" smtClean="0">
                      <a:latin typeface="Cambria Math" panose="02040503050406030204" pitchFamily="18" charset="0"/>
                    </a:rPr>
                    <m:t>𝓐</m:t>
                  </m:r>
                </m:num>
                <m:den>
                  <m:d>
                    <m:dPr>
                      <m:ctrlP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800" b="1" i="1" kern="12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b="1" i="1" kern="120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1" i="1" kern="1200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p>
                              <m:r>
                                <a:rPr lang="en-US" altLang="zh-CN" sz="1800" b="1" i="1" kern="120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zh-CN" sz="1800" b="1" i="1" kern="120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800" b="1" i="1" kern="1200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sz="1800" b="1" i="1" kern="1200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  <m:sup>
                              <m:r>
                                <a:rPr lang="en-US" altLang="zh-CN" sz="1800" b="1" i="1" kern="120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e>
                  </m:d>
                  <m:r>
                    <a:rPr lang="en-US" altLang="zh-CN" sz="1800" b="1" i="1" kern="1200" smtClean="0">
                      <a:latin typeface="Cambria Math" panose="02040503050406030204" pitchFamily="18" charset="0"/>
                    </a:rPr>
                    <m:t>[</m:t>
                  </m:r>
                  <m:r>
                    <a:rPr lang="en-US" altLang="zh-CN" sz="1800" b="1" i="1" kern="1200" smtClean="0">
                      <a:latin typeface="Cambria Math" panose="02040503050406030204" pitchFamily="18" charset="0"/>
                    </a:rPr>
                    <m:t>𝟏</m:t>
                  </m:r>
                  <m:r>
                    <a:rPr lang="en-US" altLang="zh-CN" sz="1800" b="1" i="1" kern="1200" smtClean="0">
                      <a:latin typeface="Cambria Math" panose="02040503050406030204" pitchFamily="18" charset="0"/>
                    </a:rPr>
                    <m:t>−</m:t>
                  </m:r>
                  <m:sSup>
                    <m:sSupPr>
                      <m:ctrlP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𝒒</m:t>
                      </m:r>
                    </m:e>
                    <m:sup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𝟐</m:t>
                      </m:r>
                    </m:sup>
                  </m:sSup>
                  <m:r>
                    <a:rPr lang="en-US" altLang="zh-CN" sz="1800" b="1" i="1" kern="1200" smtClean="0">
                      <a:latin typeface="Cambria Math" panose="02040503050406030204" pitchFamily="18" charset="0"/>
                    </a:rPr>
                    <m:t>/</m:t>
                  </m:r>
                  <m:sSubSup>
                    <m:sSubSupPr>
                      <m:ctrlP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𝒒</m:t>
                      </m:r>
                    </m:e>
                    <m:sub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𝟎</m:t>
                      </m:r>
                    </m:sub>
                    <m:sup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𝟐</m:t>
                      </m:r>
                    </m:sup>
                  </m:sSubSup>
                  <m:sSup>
                    <m:sSupPr>
                      <m:ctrlP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]</m:t>
                      </m:r>
                    </m:e>
                    <m:sup>
                      <m:r>
                        <a:rPr lang="en-US" altLang="zh-CN" sz="1800" b="1" i="1" kern="1200" smtClean="0">
                          <a:latin typeface="Cambria Math" panose="02040503050406030204" pitchFamily="18" charset="0"/>
                        </a:rPr>
                        <m:t>𝟐</m:t>
                      </m:r>
                    </m:sup>
                  </m:sSup>
                </m:den>
              </m:f>
            </m:oMath>
          </a14:m>
          <a:endParaRPr lang="zh-CN" altLang="en-US" sz="1800" b="1" kern="1200" dirty="0"/>
        </a:p>
      </dsp:txBody>
      <dsp:txXfrm>
        <a:off x="4992620" y="307235"/>
        <a:ext cx="1925927" cy="1960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0F280-C202-459E-9C88-243362EFD57F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FC674-D29B-42E3-B510-33870CA84A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65565-5D00-41A1-A9D4-D472FA0F1665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7B772-BE26-4EC4-8890-F0A68D4013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latin typeface="+mj-lt"/>
              <a:ea typeface="华文楷体" panose="0201060004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5B29D8-EC53-4B93-9B93-8541971CB7A8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16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7955" algn="just">
              <a:lnSpc>
                <a:spcPct val="120000"/>
              </a:lnSpc>
            </a:pPr>
            <a:r>
              <a:rPr lang="en-US" altLang="zh-CN" b="1" spc="120" dirty="0">
                <a:solidFill>
                  <a:srgbClr val="1034A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STCF covers unique transition region between perturbative and non-perturbative QCD </a:t>
            </a:r>
          </a:p>
          <a:p>
            <a:pPr marL="147955" algn="just">
              <a:lnSpc>
                <a:spcPct val="120000"/>
              </a:lnSpc>
            </a:pPr>
            <a:r>
              <a:rPr lang="en-US" altLang="zh-CN" b="1" spc="120" dirty="0">
                <a:solidFill>
                  <a:srgbClr val="1034A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with extremely high statistics data for precision measurements to find answers to these key science questions</a:t>
            </a:r>
            <a:endParaRPr lang="en-US" altLang="zh-CN" spc="120" dirty="0">
              <a:solidFill>
                <a:srgbClr val="1034A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 fontAlgn="base">
              <a:lnSpc>
                <a:spcPct val="110000"/>
              </a:lnSpc>
              <a:spcAft>
                <a:spcPct val="0"/>
              </a:spcAft>
              <a:buClr>
                <a:srgbClr val="0000C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zh-CN" spc="120" dirty="0">
                <a:solidFill>
                  <a:srgbClr val="1034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region between perturbative and non-perturbative energy region</a:t>
            </a:r>
          </a:p>
          <a:p>
            <a:pPr marL="342900" indent="-342900" algn="just" fontAlgn="base">
              <a:lnSpc>
                <a:spcPct val="110000"/>
              </a:lnSpc>
              <a:spcAft>
                <a:spcPct val="0"/>
              </a:spcAft>
              <a:buClr>
                <a:srgbClr val="0000C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zh-CN" spc="120" dirty="0">
                <a:solidFill>
                  <a:srgbClr val="1034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 resonances, large production cross section of </a:t>
            </a:r>
            <a:r>
              <a:rPr lang="en-US" altLang="zh-CN" spc="120" dirty="0" err="1">
                <a:solidFill>
                  <a:srgbClr val="1034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charmonium</a:t>
            </a:r>
            <a:r>
              <a:rPr lang="en-US" altLang="zh-CN" spc="120" dirty="0">
                <a:solidFill>
                  <a:srgbClr val="1034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threshold production of hadron and tau pair</a:t>
            </a:r>
            <a:endParaRPr lang="zh-CN" altLang="en-US" spc="120" dirty="0">
              <a:solidFill>
                <a:srgbClr val="1034A6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  <a:p>
            <a:pPr marL="342900" indent="-342900" algn="just" fontAlgn="base">
              <a:lnSpc>
                <a:spcPct val="110000"/>
              </a:lnSpc>
              <a:spcAft>
                <a:spcPct val="0"/>
              </a:spcAft>
              <a:buClr>
                <a:srgbClr val="0000CC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zh-CN" spc="120" dirty="0">
                <a:solidFill>
                  <a:srgbClr val="1034A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Huge exotic hadrons, gluonic, multi-quark and hybrid states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392BF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STCF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is expected to have higher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detection efficiency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low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bkg.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productions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threshold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00C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STCF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has excellent resolution,  kinematic constraining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spc="12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with extremely high statistics data for precision measurements to find answers to these key science questions.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469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leading international Lab</a:t>
            </a:r>
            <a:r>
              <a:rPr lang="zh-CN" altLang="en-US" dirty="0"/>
              <a:t> </a:t>
            </a:r>
            <a:r>
              <a:rPr lang="en-US" altLang="zh-CN" dirty="0"/>
              <a:t>for over 30 years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B5799-6C85-45A3-AB03-4A7C85452B79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482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With the choice of angular modulation, it allows us to separate the TMD factorization. </a:t>
            </a:r>
            <a:br>
              <a:rPr lang="en-US" altLang="zh-CN" dirty="0"/>
            </a:br>
            <a:r>
              <a:rPr lang="en-US" altLang="zh-CN" dirty="0"/>
              <a:t>Here is an example from SIDIS: the transverse single-spin asymmetry receive contribution from various sources, including </a:t>
            </a:r>
            <a:r>
              <a:rPr lang="en-US" altLang="zh-CN" dirty="0" err="1"/>
              <a:t>sivers</a:t>
            </a:r>
            <a:r>
              <a:rPr lang="en-US" altLang="zh-CN" dirty="0"/>
              <a:t> effect, Collins effect and </a:t>
            </a:r>
            <a:r>
              <a:rPr lang="en-US" altLang="zh-CN" dirty="0" err="1"/>
              <a:t>pretzelosity</a:t>
            </a:r>
            <a:r>
              <a:rPr lang="en-US" altLang="zh-CN" dirty="0"/>
              <a:t> </a:t>
            </a:r>
            <a:r>
              <a:rPr lang="en-US" altLang="zh-CN" dirty="0" err="1"/>
              <a:t>distributon</a:t>
            </a:r>
            <a:r>
              <a:rPr lang="en-US" altLang="zh-CN" dirty="0"/>
              <a:t>. Where D is the normal unpolarized FF.</a:t>
            </a:r>
          </a:p>
          <a:p>
            <a:endParaRPr lang="en-US" altLang="zh-CN" dirty="0"/>
          </a:p>
          <a:p>
            <a:r>
              <a:rPr lang="en-US" altLang="zh-CN" dirty="0"/>
              <a:t>The prediction power of TMD factorization leads one to expect that the TMDs will be process-independent. </a:t>
            </a:r>
          </a:p>
          <a:p>
            <a:r>
              <a:rPr lang="en-US" altLang="zh-CN" dirty="0"/>
              <a:t>However, there are different in various measurements, such </a:t>
            </a:r>
            <a:r>
              <a:rPr lang="en-US" altLang="zh-CN" dirty="0" err="1"/>
              <a:t>Sivers</a:t>
            </a:r>
            <a:r>
              <a:rPr lang="en-US" altLang="zh-CN" dirty="0"/>
              <a:t> function measured in SIDIS and in </a:t>
            </a:r>
            <a:r>
              <a:rPr lang="en-US" altLang="zh-CN" dirty="0" err="1"/>
              <a:t>Drell</a:t>
            </a:r>
            <a:r>
              <a:rPr lang="en-US" altLang="zh-CN" dirty="0"/>
              <a:t>-Yan process differ by a </a:t>
            </a:r>
            <a:r>
              <a:rPr lang="en-US" altLang="zh-CN" dirty="0" err="1"/>
              <a:t>singn</a:t>
            </a:r>
            <a:r>
              <a:rPr lang="en-US" altLang="zh-CN" dirty="0"/>
              <a:t>.</a:t>
            </a:r>
          </a:p>
          <a:p>
            <a:endParaRPr lang="en-US" altLang="zh-CN" dirty="0"/>
          </a:p>
          <a:p>
            <a:r>
              <a:rPr lang="en-US" altLang="zh-CN" dirty="0"/>
              <a:t>The simple and generalized universality should preserve the predictive power of TMD factorization approach. </a:t>
            </a:r>
          </a:p>
          <a:p>
            <a:endParaRPr lang="en-US" altLang="zh-CN" dirty="0"/>
          </a:p>
          <a:p>
            <a:r>
              <a:rPr lang="en-US" altLang="zh-CN" dirty="0"/>
              <a:t>The spin-average quark distributions are symmetric in the transverse plane. However, if the nucleon is transversely polarized, the quark distribution shows an azimuthal asymmetry.  The TMD quark silvers quantify these asymmetries.</a:t>
            </a:r>
          </a:p>
          <a:p>
            <a:r>
              <a:rPr lang="en-US" altLang="zh-CN" dirty="0"/>
              <a:t>The </a:t>
            </a:r>
            <a:r>
              <a:rPr lang="en-US" altLang="zh-CN" dirty="0" err="1"/>
              <a:t>slives</a:t>
            </a:r>
            <a:r>
              <a:rPr lang="en-US" altLang="zh-CN" dirty="0"/>
              <a:t> effect describes how hadron spin influence the </a:t>
            </a:r>
            <a:r>
              <a:rPr lang="en-US" altLang="zh-CN" dirty="0" err="1"/>
              <a:t>parton</a:t>
            </a:r>
            <a:r>
              <a:rPr lang="en-US" altLang="zh-CN" dirty="0"/>
              <a:t> transverse motion inside a transversely polarized hadron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Collins: fragmentation of transversely polarized quarks probed in transverse momentum distributions. </a:t>
            </a:r>
          </a:p>
          <a:p>
            <a:r>
              <a:rPr lang="en-US" altLang="zh-CN" dirty="0"/>
              <a:t>The Collins effect described how the </a:t>
            </a:r>
            <a:r>
              <a:rPr lang="en-US" altLang="zh-CN" dirty="0" err="1"/>
              <a:t>parton</a:t>
            </a:r>
            <a:r>
              <a:rPr lang="en-US" altLang="zh-CN" dirty="0"/>
              <a:t> transverse spin affects its hadronization.  </a:t>
            </a:r>
          </a:p>
          <a:p>
            <a:endParaRPr lang="en-US" altLang="zh-CN" dirty="0"/>
          </a:p>
          <a:p>
            <a:r>
              <a:rPr lang="zh-CN" altLang="en-US" dirty="0"/>
              <a:t>问题：这一页，</a:t>
            </a:r>
            <a:r>
              <a:rPr lang="en-US" altLang="zh-CN" dirty="0"/>
              <a:t>BESIII</a:t>
            </a:r>
            <a:r>
              <a:rPr lang="zh-CN" altLang="en-US" dirty="0"/>
              <a:t>目前做的是</a:t>
            </a:r>
            <a:r>
              <a:rPr lang="en-US" altLang="zh-CN" dirty="0"/>
              <a:t>f1 and h1</a:t>
            </a:r>
            <a:r>
              <a:rPr lang="zh-CN" altLang="en-US" dirty="0"/>
              <a:t>？ </a:t>
            </a:r>
            <a:r>
              <a:rPr lang="en-US" altLang="zh-CN" dirty="0"/>
              <a:t>Collins effect/ Collins function</a:t>
            </a:r>
          </a:p>
          <a:p>
            <a:endParaRPr lang="en-US" altLang="zh-CN" dirty="0"/>
          </a:p>
          <a:p>
            <a:r>
              <a:rPr lang="en-US" altLang="zh-CN" dirty="0"/>
              <a:t>The knowledge of FFs is not only an important ingredient in our understanding of non-perturbative QCD dynamics, but also an essential tool in the description of a number of processes used to examine the internal structure of nucleons.</a:t>
            </a:r>
            <a:endParaRPr lang="zh-CN" altLang="en-US" dirty="0"/>
          </a:p>
          <a:p>
            <a:endParaRPr lang="en-US" altLang="zh-CN" dirty="0"/>
          </a:p>
          <a:p>
            <a:r>
              <a:rPr lang="en-US" altLang="zh-CN" dirty="0"/>
              <a:t>The momentum-transfer Q for the existing SIDIS data from fixed-target experiments like the ones at JLAB, COMPASS and HERMES covers the range from 1 to 10 , where only sparse SIA data exist. Moreover, the proposed EIC and EICC will provide very high precision structure function measurements which, in order to determine precise </a:t>
            </a:r>
            <a:r>
              <a:rPr lang="en-US" altLang="zh-CN" dirty="0" err="1"/>
              <a:t>parton</a:t>
            </a:r>
            <a:r>
              <a:rPr lang="en-US" altLang="zh-CN" dirty="0"/>
              <a:t> distribution function for various quark flavors, would put unprecedented requirements on the precision of FFs for the Q value down to 1 GeV and almost complete z coverage from 0 to 1. Therefore, comprehensive investigations on the single inclusive anni </a:t>
            </a:r>
            <a:r>
              <a:rPr lang="en-US" altLang="zh-CN" dirty="0" err="1"/>
              <a:t>hilation</a:t>
            </a:r>
            <a:r>
              <a:rPr lang="en-US" altLang="zh-CN" dirty="0"/>
              <a:t> with identified pion and kaon final states, </a:t>
            </a:r>
            <a:r>
              <a:rPr lang="en-US" altLang="zh-CN" dirty="0" err="1"/>
              <a:t>espe</a:t>
            </a:r>
            <a:r>
              <a:rPr lang="en-US" altLang="zh-CN" dirty="0"/>
              <a:t> </a:t>
            </a:r>
            <a:r>
              <a:rPr lang="en-US" altLang="zh-CN" dirty="0" err="1"/>
              <a:t>cially</a:t>
            </a:r>
            <a:r>
              <a:rPr lang="en-US" altLang="zh-CN" dirty="0"/>
              <a:t> in the region not well covered by previous data, will provide valuable input for the nucleon structure study.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111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Search for 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spin </a:t>
            </a:r>
            <a:r>
              <a:rPr lang="en-US" altLang="zh-CN" sz="12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multiplet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partner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of </a:t>
            </a: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Z</a:t>
            </a:r>
            <a:r>
              <a:rPr lang="en-US" altLang="zh-CN" sz="1200" b="1" baseline="-250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en-US" altLang="zh-CN" sz="12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(s)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states. The connection between Y(4230), X(3872) and </a:t>
            </a: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Z</a:t>
            </a:r>
            <a:r>
              <a:rPr lang="en-US" altLang="zh-CN" sz="1200" b="1" baseline="-250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(3900) can be understood clearly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40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9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29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22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6175A4-A64D-4A4D-AD97-8A15F5EDF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841CB8-E9FE-4241-AE08-1603F82EA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8/25/2023</a:t>
            </a:r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782A4E4-98D6-4D33-B22C-B83BD3CC8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A760B66-617A-41AC-BD7E-1165B53AF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329D-8B8F-B64A-BFB9-3BCDC19C7ED7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4C544D6-FA4D-4896-8833-01AD7CD010C2}"/>
              </a:ext>
            </a:extLst>
          </p:cNvPr>
          <p:cNvSpPr/>
          <p:nvPr userDrawn="1"/>
        </p:nvSpPr>
        <p:spPr>
          <a:xfrm>
            <a:off x="0" y="762000"/>
            <a:ext cx="12192000" cy="2209800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1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04672"/>
            <a:ext cx="4011084" cy="63042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804672"/>
            <a:ext cx="6815667" cy="5321492"/>
          </a:xfrm>
        </p:spPr>
        <p:txBody>
          <a:bodyPr/>
          <a:lstStyle>
            <a:lvl1pPr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8095"/>
            <a:ext cx="7315200" cy="395947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  <a:prstGeom prst="rect">
            <a:avLst/>
          </a:prstGeom>
        </p:spPr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804672"/>
            <a:ext cx="2743200" cy="5321492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804672"/>
            <a:ext cx="8026400" cy="5321492"/>
          </a:xfrm>
        </p:spPr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C3C6C-1E17-48EB-AAC7-072CB6EBB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06C1C36-3BF9-4B39-A838-3A5BCB34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8/25/2023</a:t>
            </a:r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1FAAB5-310A-4490-A593-9B70EFEF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36BB5-57E1-4D3E-A583-6F7DC2A6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329D-8B8F-B64A-BFB9-3BCDC19C7E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25576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C3C6C-1E17-48EB-AAC7-072CB6EBB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06C1C36-3BF9-4B39-A838-3A5BCB34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/>
              <a:t>8/25/2023</a:t>
            </a:r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1FAAB5-310A-4490-A593-9B70EFEF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36BB5-57E1-4D3E-A583-6F7DC2A6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329D-8B8F-B64A-BFB9-3BCDC19C7E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066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2800" y="4038600"/>
            <a:ext cx="8534400" cy="2133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DFAFD920-79C3-49C1-A7B3-B6E0382E58A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9956800" y="6629400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1A995042-2D73-4E98-9461-C210BD068AD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0B5F9426-7A81-445D-91A9-6E9E1149893A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9956800" y="6629400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3DBB4A54-CEBE-42AD-A072-A39EF13BDFCD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  <a:prstGeom prst="rect">
            <a:avLst/>
          </a:prstGeom>
        </p:spPr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4" name="Rectangle 8"/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C34E1AA7-BBE3-4066-9647-AD26786FD079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panose="020F0502020204030204" charset="0"/>
              <a:ea typeface="MS PGothic" charset="0"/>
              <a:cs typeface="MS PGothic" charset="0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charset="0"/>
              </a:rPr>
              <a:t> </a:t>
            </a:r>
            <a:fld id="{477D0B05-BC85-48E6-89ED-2487897A79B2}" type="slidenum">
              <a:rPr lang="de-DE" altLang="zh-CN" sz="1200" smtClean="0">
                <a:solidFill>
                  <a:srgbClr val="FFFFFF"/>
                </a:solidFill>
                <a:latin typeface="Calibri" panose="020F0502020204030204" charset="0"/>
              </a:r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996071" y="3061252"/>
            <a:ext cx="3260034" cy="7686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谢谢！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75BC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8/25/2023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9329D-8B8F-B64A-BFB9-3BCDC19C7E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panose="020F0502020204030204" charset="0"/>
              <a:ea typeface="MS PGothic" charset="0"/>
              <a:cs typeface="MS PGothic" charset="0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19201"/>
            <a:ext cx="109728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altLang="zh-CN" dirty="0"/>
          </a:p>
        </p:txBody>
      </p:sp>
      <p:sp>
        <p:nvSpPr>
          <p:cNvPr id="9" name="Rectangle 8"/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E4D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charset="0"/>
              </a:rPr>
              <a:t> </a:t>
            </a:r>
            <a:fld id="{222D797F-6281-4E3F-ACFD-EAA4784CE755}" type="slidenum">
              <a:rPr lang="de-DE" altLang="zh-CN" sz="1200" smtClean="0">
                <a:solidFill>
                  <a:srgbClr val="FFFFFF"/>
                </a:solidFill>
                <a:latin typeface="Calibri" panose="020F0502020204030204" charset="0"/>
              </a:r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-18078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19912" y="0"/>
            <a:ext cx="105156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4" r:id="rId12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lang="en-US" altLang="zh-CN" sz="4000" b="1" kern="1200" dirty="0" smtClean="0">
          <a:solidFill>
            <a:schemeClr val="bg1"/>
          </a:solidFill>
          <a:effectLst/>
          <a:latin typeface="+mj-ea"/>
          <a:ea typeface="+mj-ea"/>
          <a:cs typeface="等线" panose="02010600030101010101" pitchFamily="2" charset="-122"/>
        </a:defRPr>
      </a:lvl1pPr>
      <a:lvl2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2pPr>
      <a:lvl3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3pPr>
      <a:lvl4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4pPr>
      <a:lvl5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5pPr>
      <a:lvl6pPr marL="4572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6pPr>
      <a:lvl7pPr marL="9144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7pPr>
      <a:lvl8pPr marL="13716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8pPr>
      <a:lvl9pPr marL="18288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0.png"/><Relationship Id="rId4" Type="http://schemas.openxmlformats.org/officeDocument/2006/relationships/image" Target="../media/image6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4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openxmlformats.org/officeDocument/2006/relationships/image" Target="../media/image54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4.svg"/><Relationship Id="rId5" Type="http://schemas.openxmlformats.org/officeDocument/2006/relationships/image" Target="../media/image57.png"/><Relationship Id="rId15" Type="http://schemas.openxmlformats.org/officeDocument/2006/relationships/image" Target="../media/image90.png"/><Relationship Id="rId10" Type="http://schemas.openxmlformats.org/officeDocument/2006/relationships/image" Target="../media/image63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Relationship Id="rId14" Type="http://schemas.openxmlformats.org/officeDocument/2006/relationships/image" Target="../media/image7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100.png"/><Relationship Id="rId4" Type="http://schemas.openxmlformats.org/officeDocument/2006/relationships/image" Target="../media/image8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10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2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np.ustc.edu.cn/event/1948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9FFEEC7-1E99-4FCB-8098-49D617D11546}"/>
              </a:ext>
            </a:extLst>
          </p:cNvPr>
          <p:cNvSpPr/>
          <p:nvPr/>
        </p:nvSpPr>
        <p:spPr>
          <a:xfrm>
            <a:off x="533400" y="1524000"/>
            <a:ext cx="1104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Experimental program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for Super Tau-Charm Facility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332EB5E-4A97-42E8-8E12-1861EF9BE0D3}"/>
              </a:ext>
            </a:extLst>
          </p:cNvPr>
          <p:cNvSpPr/>
          <p:nvPr/>
        </p:nvSpPr>
        <p:spPr>
          <a:xfrm>
            <a:off x="2133600" y="3810000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Xiaorong Zhou</a:t>
            </a:r>
          </a:p>
          <a:p>
            <a:pPr algn="ctr"/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(On behalf of STCF working group)</a:t>
            </a:r>
          </a:p>
          <a:p>
            <a:pPr algn="ctr"/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University of Science and Technology of China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037003D-318B-4DC4-8459-50C8A5FAB88A}"/>
              </a:ext>
            </a:extLst>
          </p:cNvPr>
          <p:cNvSpPr/>
          <p:nvPr/>
        </p:nvSpPr>
        <p:spPr>
          <a:xfrm>
            <a:off x="4114800" y="6101989"/>
            <a:ext cx="4598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17/6/2024-21/6/2024,  York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170E49A-6154-4222-87B1-BF366586BFF4}"/>
              </a:ext>
            </a:extLst>
          </p:cNvPr>
          <p:cNvSpPr/>
          <p:nvPr/>
        </p:nvSpPr>
        <p:spPr>
          <a:xfrm>
            <a:off x="5181600" y="5591361"/>
            <a:ext cx="2307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NSTAR2024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A196B50-BB4A-6DCA-3358-98FFB340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329D-8B8F-B64A-BFB9-3BCDC19C7ED7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5971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4F87A0-CDBA-4F62-995B-9C6AA9492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45194"/>
            <a:ext cx="11944663" cy="793006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 functions at STCF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541A7A-FA68-4142-9A6C-6A29D997A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44AABA-6ED3-43D4-A200-DA0A2F6CBD64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85644F0-57C2-4DCC-9CC8-247DB4FCB6B8}"/>
                  </a:ext>
                </a:extLst>
              </p:cNvPr>
              <p:cNvSpPr/>
              <p:nvPr/>
            </p:nvSpPr>
            <p:spPr>
              <a:xfrm>
                <a:off x="533400" y="1274453"/>
                <a:ext cx="10610088" cy="2403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000" dirty="0" err="1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2000" baseline="30000" dirty="0" err="1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altLang="zh-CN" sz="2000" dirty="0" err="1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2000" baseline="30000" dirty="0"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altLang="zh-CN" sz="2000" dirty="0">
                    <a:latin typeface="Times New Roman" pitchFamily="18" charset="0"/>
                    <a:cs typeface="Times New Roman" pitchFamily="18" charset="0"/>
                  </a:rPr>
                  <a:t>collider experiment provides the 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cleanest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input for fragmentation functions (FFs) fitting. To accurately extract Parton Distribution Functions (PDFs), more precise FFs are required.</a:t>
                </a:r>
              </a:p>
              <a:p>
                <a:pPr marL="457200" indent="-4572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types of FFs can be studied at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unpolarized </a:t>
                </a:r>
                <a:r>
                  <a:rPr lang="en-US" altLang="zh-CN" sz="2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000" baseline="30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0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collider: </a:t>
                </a:r>
                <a:r>
                  <a:rPr lang="en-US" altLang="zh-CN" sz="20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Multi-dimensional binning of the measurements can be provided.</a:t>
                </a:r>
                <a:endPara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polarized electron beam, more FFs can be studied. There is a task-force group working on it.</a:t>
                </a:r>
              </a:p>
              <a:p>
                <a:pPr marL="457200" indent="-4572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85644F0-57C2-4DCC-9CC8-247DB4FCB6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274453"/>
                <a:ext cx="10610088" cy="2403607"/>
              </a:xfrm>
              <a:prstGeom prst="rect">
                <a:avLst/>
              </a:prstGeom>
              <a:blipFill>
                <a:blip r:embed="rId3"/>
                <a:stretch>
                  <a:fillRect l="-517" t="-1269" r="-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>
            <a:extLst>
              <a:ext uri="{FF2B5EF4-FFF2-40B4-BE49-F238E27FC236}">
                <a16:creationId xmlns:a16="http://schemas.microsoft.com/office/drawing/2014/main" id="{127F8D12-0C4A-9A2F-3763-E939E8388F84}"/>
              </a:ext>
            </a:extLst>
          </p:cNvPr>
          <p:cNvGrpSpPr/>
          <p:nvPr/>
        </p:nvGrpSpPr>
        <p:grpSpPr>
          <a:xfrm>
            <a:off x="1295400" y="3519818"/>
            <a:ext cx="4191000" cy="2603996"/>
            <a:chOff x="895579" y="1268760"/>
            <a:chExt cx="6129754" cy="388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BDE977F1-E8DB-895C-4DA0-6229A0F07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579" y="1268760"/>
              <a:ext cx="5263251" cy="3888000"/>
            </a:xfrm>
            <a:prstGeom prst="rect">
              <a:avLst/>
            </a:prstGeom>
          </p:spPr>
        </p:pic>
        <p:sp>
          <p:nvSpPr>
            <p:cNvPr id="25" name="箭头: 上 42">
              <a:extLst>
                <a:ext uri="{FF2B5EF4-FFF2-40B4-BE49-F238E27FC236}">
                  <a16:creationId xmlns:a16="http://schemas.microsoft.com/office/drawing/2014/main" id="{23BB2FDB-6EB9-2836-406B-3737F39FFF21}"/>
                </a:ext>
              </a:extLst>
            </p:cNvPr>
            <p:cNvSpPr/>
            <p:nvPr/>
          </p:nvSpPr>
          <p:spPr>
            <a:xfrm>
              <a:off x="6168048" y="1556792"/>
              <a:ext cx="360000" cy="7200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箭头: 上下 43">
              <a:extLst>
                <a:ext uri="{FF2B5EF4-FFF2-40B4-BE49-F238E27FC236}">
                  <a16:creationId xmlns:a16="http://schemas.microsoft.com/office/drawing/2014/main" id="{18C68F2D-9E61-0069-F29D-EA1A9B679224}"/>
                </a:ext>
              </a:extLst>
            </p:cNvPr>
            <p:cNvSpPr/>
            <p:nvPr/>
          </p:nvSpPr>
          <p:spPr>
            <a:xfrm>
              <a:off x="6168008" y="2708920"/>
              <a:ext cx="360000" cy="144000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34931C26-BCCD-70BC-EF83-1EF2FAB22A6C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80" y="2545964"/>
              <a:ext cx="5609853" cy="0"/>
            </a:xfrm>
            <a:prstGeom prst="line">
              <a:avLst/>
            </a:prstGeom>
            <a:ln w="1587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390C8EE9-C069-F6CD-AE2F-6F3C982702D5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80" y="4293096"/>
              <a:ext cx="5609853" cy="0"/>
            </a:xfrm>
            <a:prstGeom prst="line">
              <a:avLst/>
            </a:prstGeom>
            <a:ln w="1587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98311B21-72B0-C87B-B96E-2AF7A2FC2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896" y="3429000"/>
            <a:ext cx="3835535" cy="267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0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F7016D0-C87B-4587-AB63-7B17FA60D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Electromagnetic form factors (EMFFs)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2CA459C9-6EDE-7BD5-17ED-F4E9ACD32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24" y="5294016"/>
            <a:ext cx="11663876" cy="922864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Various theoretical models describe TLFF in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non-perturbative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region: </a:t>
            </a:r>
            <a:r>
              <a:rPr lang="en-US" altLang="zh-CN" sz="2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ChEFT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VMD, relativistic CQM, </a:t>
            </a:r>
            <a:r>
              <a:rPr lang="en-US" altLang="zh-CN" sz="2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parton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model, </a:t>
            </a:r>
            <a:r>
              <a:rPr lang="en-US" altLang="zh-CN" sz="2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pQCD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etc.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图示 4">
                <a:extLst>
                  <a:ext uri="{FF2B5EF4-FFF2-40B4-BE49-F238E27FC236}">
                    <a16:creationId xmlns:a16="http://schemas.microsoft.com/office/drawing/2014/main" id="{6E5DE1CD-9909-6D4D-1219-83BBD8F5A9D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67002615"/>
                  </p:ext>
                </p:extLst>
              </p:nvPr>
            </p:nvGraphicFramePr>
            <p:xfrm>
              <a:off x="762000" y="2698386"/>
              <a:ext cx="6982261" cy="257622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5" name="图示 4">
                <a:extLst>
                  <a:ext uri="{FF2B5EF4-FFF2-40B4-BE49-F238E27FC236}">
                    <a16:creationId xmlns:a16="http://schemas.microsoft.com/office/drawing/2014/main" id="{6E5DE1CD-9909-6D4D-1219-83BBD8F5A9D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67002615"/>
                  </p:ext>
                </p:extLst>
              </p:nvPr>
            </p:nvGraphicFramePr>
            <p:xfrm>
              <a:off x="762000" y="2698386"/>
              <a:ext cx="6982261" cy="257622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02E656B-7AA8-5390-DA0F-4EAC9E71FEF3}"/>
              </a:ext>
            </a:extLst>
          </p:cNvPr>
          <p:cNvSpPr txBox="1">
            <a:spLocks/>
          </p:cNvSpPr>
          <p:nvPr/>
        </p:nvSpPr>
        <p:spPr>
          <a:xfrm>
            <a:off x="381000" y="6003859"/>
            <a:ext cx="11307233" cy="955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Dispersion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theoretical analysis, provide a coherent framework for 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joint interpretation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SL and TL EMFFs over the entire physical range of q</a:t>
            </a:r>
            <a:r>
              <a:rPr lang="en-US" altLang="zh-CN" sz="20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5CEFD1-F676-2003-E3F4-CC58A511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912" y="3073675"/>
            <a:ext cx="2782198" cy="2097376"/>
          </a:xfrm>
          <a:prstGeom prst="rect">
            <a:avLst/>
          </a:prstGeom>
        </p:spPr>
      </p:pic>
      <p:pic>
        <p:nvPicPr>
          <p:cNvPr id="2" name="Picture 25" descr="Fig. 4">
            <a:extLst>
              <a:ext uri="{FF2B5EF4-FFF2-40B4-BE49-F238E27FC236}">
                <a16:creationId xmlns:a16="http://schemas.microsoft.com/office/drawing/2014/main" id="{B06FE069-50BD-528E-B282-BEFEFA41B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012824"/>
            <a:ext cx="5333999" cy="18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69890A5-D8A1-0FAA-27AD-467C43CD93F4}"/>
              </a:ext>
            </a:extLst>
          </p:cNvPr>
          <p:cNvSpPr txBox="1"/>
          <p:nvPr/>
        </p:nvSpPr>
        <p:spPr>
          <a:xfrm>
            <a:off x="389349" y="954224"/>
            <a:ext cx="753894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Electromagnetic Form Factors </a:t>
            </a:r>
            <a:r>
              <a:rPr lang="en-US" altLang="zh-CN" sz="2000" b="0" dirty="0">
                <a:latin typeface="Arial" panose="020B0604020202020204" pitchFamily="34" charset="0"/>
                <a:cs typeface="Arial" panose="020B0604020202020204" pitchFamily="34" charset="0"/>
              </a:rPr>
              <a:t>are fundamental properties of the nucleon</a:t>
            </a:r>
          </a:p>
          <a:p>
            <a:pPr marL="757626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Connected to charge, current distribution</a:t>
            </a:r>
          </a:p>
          <a:p>
            <a:pPr marL="757626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Crucial testing ground for models of the nucleon internal structure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069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1C2E385-4BBA-516E-5DEC-D871E2B5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Prospect of TL-EMFF at STCF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639828-EC9C-E4C9-5BC4-516D25773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3124199"/>
            <a:ext cx="4478800" cy="333478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C8BA2AC-6924-C60E-6FC2-824BCEBBED84}"/>
              </a:ext>
            </a:extLst>
          </p:cNvPr>
          <p:cNvSpPr/>
          <p:nvPr/>
        </p:nvSpPr>
        <p:spPr>
          <a:xfrm>
            <a:off x="1490625" y="6325310"/>
            <a:ext cx="3131710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Natl.Sci.Rev</a:t>
            </a:r>
            <a:r>
              <a:rPr lang="en-US" altLang="zh-CN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8 (2021) 11, nwab187</a:t>
            </a:r>
            <a:endParaRPr lang="zh-CN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873E423-B23B-CB92-D3CE-AECD2F9FD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425" y="3095915"/>
            <a:ext cx="4648200" cy="339135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4FFEA31-608D-1A1D-A97F-0F51F80384EE}"/>
              </a:ext>
            </a:extLst>
          </p:cNvPr>
          <p:cNvSpPr txBox="1"/>
          <p:nvPr/>
        </p:nvSpPr>
        <p:spPr>
          <a:xfrm>
            <a:off x="1845659" y="3155848"/>
            <a:ext cx="161294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Current status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61E2D21-07B2-10FA-F47D-BAD6A93F9358}"/>
              </a:ext>
            </a:extLst>
          </p:cNvPr>
          <p:cNvSpPr txBox="1"/>
          <p:nvPr/>
        </p:nvSpPr>
        <p:spPr>
          <a:xfrm>
            <a:off x="7924800" y="3444745"/>
            <a:ext cx="199285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Prospect at STCF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B4CF4C2B-F54B-9006-2503-F885ADF87911}"/>
              </a:ext>
            </a:extLst>
          </p:cNvPr>
          <p:cNvSpPr txBox="1">
            <a:spLocks/>
          </p:cNvSpPr>
          <p:nvPr/>
        </p:nvSpPr>
        <p:spPr>
          <a:xfrm>
            <a:off x="719611" y="1006006"/>
            <a:ext cx="11180670" cy="1889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Remaining questions of TL-EMFFs: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Step-like behavior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of production cross section, indication of near-threshold singularity.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Damped oscillation distribution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after subtracting modified dipole in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FF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Damped oscillation distribution of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|G</a:t>
            </a:r>
            <a:r>
              <a:rPr lang="en-US" altLang="zh-CN" sz="16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/G</a:t>
            </a:r>
            <a:r>
              <a:rPr lang="en-US" altLang="zh-CN" sz="16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ratio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Evolution of the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between G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and G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asymptotic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of TL-EMFFs</a:t>
            </a:r>
          </a:p>
        </p:txBody>
      </p:sp>
    </p:spTree>
    <p:extLst>
      <p:ext uri="{BB962C8B-B14F-4D97-AF65-F5344CB8AC3E}">
        <p14:creationId xmlns:p14="http://schemas.microsoft.com/office/powerpoint/2010/main" val="1773891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75E3320-7DFB-3BD8-9603-DB2213414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Charmonium (like) States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8AED0C-BC9D-1738-88CF-386B163FA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20"/>
          <a:stretch/>
        </p:blipFill>
        <p:spPr>
          <a:xfrm>
            <a:off x="819912" y="1949029"/>
            <a:ext cx="4590288" cy="422683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DCC2935-F1FB-A26F-4126-EBEFEFDC0826}"/>
              </a:ext>
            </a:extLst>
          </p:cNvPr>
          <p:cNvSpPr txBox="1"/>
          <p:nvPr/>
        </p:nvSpPr>
        <p:spPr>
          <a:xfrm>
            <a:off x="5562600" y="2057400"/>
            <a:ext cx="6104930" cy="380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4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Existing XYZ puzzles:</a:t>
            </a:r>
          </a:p>
          <a:p>
            <a:pPr marL="342900" indent="-342900">
              <a:lnSpc>
                <a:spcPct val="12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Masses away from quark model predictions, </a:t>
            </a:r>
            <a:r>
              <a:rPr lang="en-US" altLang="zh-CN" sz="2000" b="1" i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e.g.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X(3872), Y(4230) and Y(4260)</a:t>
            </a:r>
          </a:p>
          <a:p>
            <a:pPr marL="342900" indent="-342900">
              <a:lnSpc>
                <a:spcPct val="12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Many seen in final states of charmonium, instead of open-cham channels (Not all)</a:t>
            </a:r>
          </a:p>
          <a:p>
            <a:pPr marL="342900" indent="-342900">
              <a:lnSpc>
                <a:spcPct val="12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Charged structures like </a:t>
            </a:r>
            <a:r>
              <a:rPr lang="en-US" altLang="zh-CN" sz="2000" b="1" dirty="0" err="1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Z</a:t>
            </a:r>
            <a:r>
              <a:rPr lang="en-US" altLang="zh-CN" sz="2000" b="1" baseline="-25000" dirty="0" err="1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en-US" altLang="zh-CN" sz="2000" b="1" baseline="-250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(s)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must contain at least four quarks. Their connections to Y and X are of interest</a:t>
            </a:r>
          </a:p>
          <a:p>
            <a:pPr marL="342900" indent="-342900">
              <a:lnSpc>
                <a:spcPct val="12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An</a:t>
            </a:r>
            <a:r>
              <a:rPr lang="zh-CN" altLang="en-US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overall</a:t>
            </a:r>
            <a:r>
              <a:rPr lang="zh-CN" altLang="en-US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classification</a:t>
            </a:r>
            <a:r>
              <a:rPr lang="zh-CN" altLang="en-US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is</a:t>
            </a:r>
            <a:r>
              <a:rPr lang="zh-CN" altLang="en-US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still</a:t>
            </a:r>
            <a:r>
              <a:rPr lang="zh-CN" altLang="en-US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lacking</a:t>
            </a:r>
            <a:endParaRPr lang="zh-CN" altLang="en-US" sz="2000" b="1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02CD30F3-87DE-43D5-6BCD-CA1C3895E1B3}"/>
              </a:ext>
            </a:extLst>
          </p:cNvPr>
          <p:cNvSpPr txBox="1"/>
          <p:nvPr/>
        </p:nvSpPr>
        <p:spPr>
          <a:xfrm>
            <a:off x="381000" y="961352"/>
            <a:ext cx="11930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overpopulated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charmonium</a:t>
            </a:r>
            <a:r>
              <a:rPr lang="zh-CN" altLang="en-US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spectrum</a:t>
            </a:r>
            <a:r>
              <a:rPr lang="zh-CN" altLang="en-US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</a:t>
            </a:r>
            <a:r>
              <a:rPr lang="zh-CN" altLang="en-US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unique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territory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 study exotic hadrons  </a:t>
            </a:r>
          </a:p>
        </p:txBody>
      </p:sp>
    </p:spTree>
    <p:extLst>
      <p:ext uri="{BB962C8B-B14F-4D97-AF65-F5344CB8AC3E}">
        <p14:creationId xmlns:p14="http://schemas.microsoft.com/office/powerpoint/2010/main" val="3944578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0D47145-F523-76DA-E963-B7FBE067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Charmonium(like) States at STCF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5EED869-23B2-50B6-12FD-26560F746827}"/>
              </a:ext>
            </a:extLst>
          </p:cNvPr>
          <p:cNvSpPr txBox="1"/>
          <p:nvPr/>
        </p:nvSpPr>
        <p:spPr>
          <a:xfrm>
            <a:off x="5638800" y="2561005"/>
            <a:ext cx="6430656" cy="3708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More opportunities at STCF: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Energy dependent structures of </a:t>
            </a:r>
            <a:r>
              <a:rPr lang="en-US" altLang="zh-CN" sz="2000" b="1" dirty="0" err="1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Z</a:t>
            </a:r>
            <a:r>
              <a:rPr lang="en-US" altLang="zh-CN" sz="2000" b="1" baseline="-25000" dirty="0" err="1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en-US" altLang="zh-CN" sz="2000" b="1" baseline="-250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(s)</a:t>
            </a:r>
          </a:p>
          <a:p>
            <a:pPr marL="342900" indent="-3429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Structures in more channels, with larger production rates above 5 GeV</a:t>
            </a:r>
          </a:p>
          <a:p>
            <a:pPr marL="342900" indent="-342900" algn="l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Charged hadron final states of the whole energy range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Hybrid candidates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Missing charmonium states and their transitions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D0F638-C7A1-E911-6D23-5696D10D6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" y="2561005"/>
            <a:ext cx="5525146" cy="3829504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624E4B35-7A2B-84BA-B864-BE1757B7FE7A}"/>
              </a:ext>
            </a:extLst>
          </p:cNvPr>
          <p:cNvSpPr txBox="1"/>
          <p:nvPr/>
        </p:nvSpPr>
        <p:spPr>
          <a:xfrm>
            <a:off x="875849" y="3667054"/>
            <a:ext cx="329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@ 4.26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GeV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 for 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+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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J/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</a:t>
            </a:r>
            <a:r>
              <a:rPr lang="en-US" altLang="zh-CN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BESIII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 = 46%, </a:t>
            </a:r>
            <a:r>
              <a:rPr lang="en-US" altLang="zh-CN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Belle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   = 10%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17DFFC3-1BCD-0143-33D2-995E9D90B12B}"/>
              </a:ext>
            </a:extLst>
          </p:cNvPr>
          <p:cNvSpPr txBox="1"/>
          <p:nvPr/>
        </p:nvSpPr>
        <p:spPr>
          <a:xfrm>
            <a:off x="393714" y="1654314"/>
            <a:ext cx="11659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 ab</a:t>
            </a:r>
            <a:r>
              <a:rPr lang="en-US" altLang="zh-CN" sz="2000" b="1" baseline="300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-1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/year luminosity at STCF can produce: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1B Y(4230)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100M </a:t>
            </a:r>
            <a:r>
              <a:rPr lang="en-US" altLang="zh-CN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Z</a:t>
            </a:r>
            <a:r>
              <a:rPr lang="en-US" altLang="zh-CN" sz="2000" b="1" baseline="-25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(3900)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and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5M X(3872)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E889435-22F3-FC2C-0B86-33E298AD04FB}"/>
              </a:ext>
            </a:extLst>
          </p:cNvPr>
          <p:cNvSpPr txBox="1"/>
          <p:nvPr/>
        </p:nvSpPr>
        <p:spPr>
          <a:xfrm>
            <a:off x="1143000" y="5376446"/>
            <a:ext cx="3877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ISR-return luminosity from Belle II (50 ab</a:t>
            </a:r>
            <a:r>
              <a:rPr lang="en-US" altLang="zh-CN" sz="16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-1</a:t>
            </a: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2C02D20-B49C-365E-40CA-AA890D7207D0}"/>
              </a:ext>
            </a:extLst>
          </p:cNvPr>
          <p:cNvSpPr txBox="1"/>
          <p:nvPr/>
        </p:nvSpPr>
        <p:spPr>
          <a:xfrm>
            <a:off x="399122" y="1143000"/>
            <a:ext cx="10305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</a:t>
            </a:r>
            <a:r>
              <a:rPr lang="zh-CN" altLang="en-US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provides</a:t>
            </a:r>
            <a:r>
              <a:rPr lang="zh-CN" altLang="en-US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unique</a:t>
            </a:r>
            <a:r>
              <a:rPr lang="zh-CN" altLang="en-US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fine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scan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</a:t>
            </a:r>
            <a:r>
              <a:rPr lang="zh-CN" altLang="en-US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exotic</a:t>
            </a:r>
            <a:r>
              <a:rPr lang="zh-CN" altLang="en-US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hadron</a:t>
            </a:r>
            <a:r>
              <a:rPr lang="zh-CN" altLang="en-US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2071395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4CCA402-E905-AFA7-0869-5876AFBE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Light Hadron 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pportunity at STCF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FD12C6F-66A8-6F36-E6AB-96FFF5718B13}"/>
              </a:ext>
            </a:extLst>
          </p:cNvPr>
          <p:cNvGrpSpPr/>
          <p:nvPr/>
        </p:nvGrpSpPr>
        <p:grpSpPr>
          <a:xfrm>
            <a:off x="381000" y="1371600"/>
            <a:ext cx="5367159" cy="5162360"/>
            <a:chOff x="328824" y="1559115"/>
            <a:chExt cx="5367159" cy="516236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1E7EC89-D3C3-F81A-08D6-D49695871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824" y="1559115"/>
              <a:ext cx="5367159" cy="5162360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C1F84D6-CEA4-1748-DE98-F234AAB394EA}"/>
                </a:ext>
              </a:extLst>
            </p:cNvPr>
            <p:cNvSpPr/>
            <p:nvPr/>
          </p:nvSpPr>
          <p:spPr>
            <a:xfrm>
              <a:off x="469127" y="1787715"/>
              <a:ext cx="5176299" cy="88259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96BDC2B-E594-CE75-2A66-664BEEE4E6AE}"/>
              </a:ext>
            </a:extLst>
          </p:cNvPr>
          <p:cNvSpPr txBox="1"/>
          <p:nvPr/>
        </p:nvSpPr>
        <p:spPr>
          <a:xfrm>
            <a:off x="946036" y="926068"/>
            <a:ext cx="4011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Statistical Data : </a:t>
            </a:r>
            <a:r>
              <a:rPr lang="en-CN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ab</a:t>
            </a:r>
            <a:r>
              <a:rPr lang="en-CN" altLang="zh-CN" sz="1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CN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/year</a:t>
            </a:r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A44A704-FCC9-5F47-F67E-BA692659A03F}"/>
                  </a:ext>
                </a:extLst>
              </p:cNvPr>
              <p:cNvSpPr txBox="1"/>
              <p:nvPr/>
            </p:nvSpPr>
            <p:spPr>
              <a:xfrm>
                <a:off x="5934324" y="1371600"/>
                <a:ext cx="6162260" cy="4555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Large number of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altLang="zh-CN" sz="2000" b="1" i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𝟑𝟔𝟖𝟔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b="1" i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events for exploring light hadron physics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Traces of glueballs and hybrid states may be found in more ways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Search for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more production and decay modes </a:t>
                </a: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hybrid</a:t>
                </a: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candidates and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glueball</a:t>
                </a: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candidates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Electromagnetic couplings </a:t>
                </a: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 glueball candidates:</a:t>
                </a:r>
              </a:p>
              <a:p>
                <a:pPr marL="742950" lvl="1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radiative transition rates</a:t>
                </a:r>
              </a:p>
              <a:p>
                <a:pPr marL="742950" lvl="1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transition form factors in the time-like region </a:t>
                </a:r>
              </a:p>
              <a:p>
                <a:pPr marL="742950" lvl="1" indent="-28575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couplings to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𝛄𝛄</m:t>
                    </m:r>
                  </m:oMath>
                </a14:m>
                <a:endParaRPr lang="en-US" altLang="zh-CN" sz="2000" b="1" dirty="0">
                  <a:solidFill>
                    <a:srgbClr val="0F34A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A44A704-FCC9-5F47-F67E-BA692659A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324" y="1371600"/>
                <a:ext cx="6162260" cy="4555093"/>
              </a:xfrm>
              <a:prstGeom prst="rect">
                <a:avLst/>
              </a:prstGeom>
              <a:blipFill>
                <a:blip r:embed="rId4"/>
                <a:stretch>
                  <a:fillRect l="-890" t="-669" r="-1780" b="-14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3">
                <a:extLst>
                  <a:ext uri="{FF2B5EF4-FFF2-40B4-BE49-F238E27FC236}">
                    <a16:creationId xmlns:a16="http://schemas.microsoft.com/office/drawing/2014/main" id="{C8F5F567-56F0-C528-F288-0AFB96B7A82A}"/>
                  </a:ext>
                </a:extLst>
              </p:cNvPr>
              <p:cNvSpPr txBox="1"/>
              <p:nvPr/>
            </p:nvSpPr>
            <p:spPr>
              <a:xfrm>
                <a:off x="1963980" y="2198062"/>
                <a:ext cx="1975543" cy="721864"/>
              </a:xfrm>
              <a:prstGeom prst="rect">
                <a:avLst/>
              </a:prstGeom>
              <a:solidFill>
                <a:srgbClr val="FFFF00">
                  <a:alpha val="60005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𝑱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𝝍</m:t>
                      </m:r>
                      <m:r>
                        <a:rPr lang="en-US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~ </m:t>
                      </m:r>
                      <m:r>
                        <a:rPr lang="en-US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  <m:sSup>
                        <m:sSupPr>
                          <m:ctrlP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  <m:sup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𝟏𝟐</m:t>
                          </m:r>
                        </m:sup>
                      </m:sSup>
                    </m:oMath>
                  </m:oMathPara>
                </a14:m>
                <a:endParaRPr lang="en-US" altLang="zh-C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𝝍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𝟑𝟔𝟖𝟔</m:t>
                          </m:r>
                        </m:e>
                      </m:d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~</m:t>
                      </m:r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e>
                        <m:sup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𝟏𝟏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3">
                <a:extLst>
                  <a:ext uri="{FF2B5EF4-FFF2-40B4-BE49-F238E27FC236}">
                    <a16:creationId xmlns:a16="http://schemas.microsoft.com/office/drawing/2014/main" id="{C8F5F567-56F0-C528-F288-0AFB96B7A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980" y="2198062"/>
                <a:ext cx="1975543" cy="721864"/>
              </a:xfrm>
              <a:prstGeom prst="rect">
                <a:avLst/>
              </a:prstGeom>
              <a:blipFill>
                <a:blip r:embed="rId5"/>
                <a:stretch>
                  <a:fillRect b="-93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827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EE4909F-0F92-1471-3C8A-A94E8C1A0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Key Question: matter-antimatter asymmetry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00113BA-0D83-4B69-AE9A-B676996EB80C}"/>
                  </a:ext>
                </a:extLst>
              </p:cNvPr>
              <p:cNvSpPr txBox="1"/>
              <p:nvPr/>
            </p:nvSpPr>
            <p:spPr>
              <a:xfrm>
                <a:off x="5709557" y="1851834"/>
                <a:ext cx="4724400" cy="1923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Sakharov</a:t>
                </a:r>
                <a:r>
                  <a:rPr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Condition</a:t>
                </a:r>
                <a:r>
                  <a:rPr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</a:t>
                </a: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1967</a:t>
                </a:r>
                <a:r>
                  <a:rPr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AutoNum type="arabicPeriod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Baryon number </a:t>
                </a:r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𝐶𝑃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symmetry violation</a:t>
                </a:r>
              </a:p>
              <a:p>
                <a:pPr marL="342900" indent="-342900">
                  <a:buAutoNum type="arabicPeriod"/>
                </a:pP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Interactions out of thermal equilibrium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00113BA-0D83-4B69-AE9A-B676996EB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557" y="1851834"/>
                <a:ext cx="4724400" cy="1923604"/>
              </a:xfrm>
              <a:prstGeom prst="rect">
                <a:avLst/>
              </a:prstGeom>
              <a:blipFill>
                <a:blip r:embed="rId2"/>
                <a:stretch>
                  <a:fillRect l="-1419" t="-19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查看源图像">
            <a:extLst>
              <a:ext uri="{FF2B5EF4-FFF2-40B4-BE49-F238E27FC236}">
                <a16:creationId xmlns:a16="http://schemas.microsoft.com/office/drawing/2014/main" id="{92FD50E3-AB13-F121-7CCF-E85DCC36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05575"/>
            <a:ext cx="4800600" cy="255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E3DA23EB-5FB6-0DC0-A1D7-FC64CFE3B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52121"/>
            <a:ext cx="4724400" cy="258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503663-1A62-00E5-78C1-337C8CFC2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0" y="1533345"/>
            <a:ext cx="1645397" cy="140143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389104D-4C8A-D9D9-DE45-1AE945B83E71}"/>
              </a:ext>
            </a:extLst>
          </p:cNvPr>
          <p:cNvSpPr txBox="1"/>
          <p:nvPr/>
        </p:nvSpPr>
        <p:spPr>
          <a:xfrm>
            <a:off x="10306318" y="3099590"/>
            <a:ext cx="180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Andrei Sakharov</a:t>
            </a:r>
          </a:p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1921-1989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B3D8D53-6216-02FC-E5C2-3952FFB0AEE7}"/>
              </a:ext>
            </a:extLst>
          </p:cNvPr>
          <p:cNvSpPr txBox="1"/>
          <p:nvPr/>
        </p:nvSpPr>
        <p:spPr>
          <a:xfrm>
            <a:off x="5623560" y="1020837"/>
            <a:ext cx="6160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very fact that we exist in a matter-dominated universe.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89E5F79-B56D-8FB8-2C7B-791357040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557" y="3625887"/>
            <a:ext cx="5762654" cy="19436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36926C3-36E9-85F2-F0C1-D916398C2720}"/>
                  </a:ext>
                </a:extLst>
              </p:cNvPr>
              <p:cNvSpPr txBox="1"/>
              <p:nvPr/>
            </p:nvSpPr>
            <p:spPr>
              <a:xfrm>
                <a:off x="5486400" y="5549491"/>
                <a:ext cx="6858000" cy="1139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auto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8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Symbol"/>
                  </a:rPr>
                  <a:t>Huge numbers of 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Symbol"/>
                  </a:rPr>
                  <a:t>K, </a:t>
                </a:r>
                <a14:m>
                  <m:oMath xmlns:m="http://schemas.openxmlformats.org/officeDocument/2006/math">
                    <m:r>
                      <a:rPr lang="zh-CN" altLang="en-US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Sun" pitchFamily="2" charset="-122"/>
                        <a:cs typeface="Times New Roman" panose="02020603050405020304" pitchFamily="18" charset="0"/>
                        <a:sym typeface="Symbol"/>
                      </a:rPr>
                      <m:t>𝝉</m:t>
                    </m:r>
                  </m:oMath>
                </a14:m>
                <a:r>
                  <a:rPr lang="en-US" altLang="zh-CN" sz="1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Symbol"/>
                  </a:rPr>
                  <a:t>, hyperons, D </a:t>
                </a:r>
                <a:r>
                  <a:rPr lang="en-US" altLang="zh-CN" sz="18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Symbol"/>
                  </a:rPr>
                  <a:t>will be produced </a:t>
                </a:r>
                <a:r>
                  <a:rPr lang="en-US" altLang="zh-CN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  <a:sym typeface="Symbol"/>
                  </a:rPr>
                  <a:t>at STCF. </a:t>
                </a:r>
                <a:r>
                  <a:rPr lang="en-US" altLang="zh-CN" sz="18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With unprecedented high statistics, studies of the particles and their decays can reveal new information</a:t>
                </a:r>
                <a:endParaRPr lang="zh-CN" altLang="en-US" dirty="0"/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36926C3-36E9-85F2-F0C1-D916398C2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5549491"/>
                <a:ext cx="6858000" cy="1139414"/>
              </a:xfrm>
              <a:prstGeom prst="rect">
                <a:avLst/>
              </a:prstGeom>
              <a:blipFill>
                <a:blip r:embed="rId7"/>
                <a:stretch>
                  <a:fillRect l="-711" b="-6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2401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5C9F0D40-8110-8681-7916-401432B2DBD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sz="4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Polarization of </a:t>
                </a:r>
                <a14:m>
                  <m:oMath xmlns:m="http://schemas.openxmlformats.org/officeDocument/2006/math">
                    <m:r>
                      <a:rPr lang="zh-CN" alt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𝜦</m:t>
                    </m:r>
                  </m:oMath>
                </a14:m>
                <a:r>
                  <a:rPr lang="en-US" altLang="zh-CN" sz="4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Hyperons and CP Test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5C9F0D40-8110-8681-7916-401432B2DB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4" t="-6818" r="-11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DDCF7E4B-33A4-1585-CC43-D7D0B6CAE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748" y="1038693"/>
            <a:ext cx="2226407" cy="1275799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E8E4478D-02C3-0D0C-9F12-D5CACD14F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801" y="2279432"/>
            <a:ext cx="3563166" cy="2562277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38E28C2F-A568-B28A-67F5-EC77F5E48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131" y="2292874"/>
            <a:ext cx="3563167" cy="2548835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BA5EEEC3-66E1-A80C-47D2-0AED1F622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94" y="2286152"/>
            <a:ext cx="3723246" cy="2562278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EBD988FC-FE9B-5044-0755-AFA58F7C9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93" y="4965700"/>
            <a:ext cx="6845300" cy="1663700"/>
          </a:xfrm>
          <a:prstGeom prst="rect">
            <a:avLst/>
          </a:prstGeom>
        </p:spPr>
      </p:pic>
      <p:sp>
        <p:nvSpPr>
          <p:cNvPr id="19" name="对话气泡: 圆角矩形 18">
            <a:extLst>
              <a:ext uri="{FF2B5EF4-FFF2-40B4-BE49-F238E27FC236}">
                <a16:creationId xmlns:a16="http://schemas.microsoft.com/office/drawing/2014/main" id="{A21364AF-434A-234D-D4C7-CC58B6A716CB}"/>
              </a:ext>
            </a:extLst>
          </p:cNvPr>
          <p:cNvSpPr/>
          <p:nvPr/>
        </p:nvSpPr>
        <p:spPr bwMode="auto">
          <a:xfrm>
            <a:off x="8101945" y="5888692"/>
            <a:ext cx="3861455" cy="687153"/>
          </a:xfrm>
          <a:prstGeom prst="wedgeRoundRectCallout">
            <a:avLst>
              <a:gd name="adj1" fmla="val -82161"/>
              <a:gd name="adj2" fmla="val 279"/>
              <a:gd name="adj3" fmla="val 16667"/>
            </a:avLst>
          </a:prstGeom>
          <a:solidFill>
            <a:schemeClr val="bg1">
              <a:alpha val="47000"/>
            </a:schemeClr>
          </a:solidFill>
          <a:ln w="9525" cap="flat" cmpd="sng" algn="ctr">
            <a:solidFill>
              <a:srgbClr val="2B0FD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600" b="1" dirty="0">
                <a:solidFill>
                  <a:srgbClr val="941100"/>
                </a:solidFill>
                <a:latin typeface="Comic Sans MS" charset="0"/>
                <a:ea typeface="宋体" charset="0"/>
                <a:cs typeface="宋体" charset="0"/>
                <a:sym typeface="Wingdings"/>
              </a:rPr>
              <a:t>0.5% level sensitivity for CPV test</a:t>
            </a:r>
          </a:p>
          <a:p>
            <a:r>
              <a:rPr lang="en-US" altLang="zh-CN" sz="1600" b="1" dirty="0">
                <a:solidFill>
                  <a:srgbClr val="2B0FD1"/>
                </a:solidFill>
                <a:latin typeface="Comic Sans MS" charset="0"/>
                <a:ea typeface="宋体" charset="0"/>
                <a:cs typeface="宋体" charset="0"/>
                <a:sym typeface="Wingdings"/>
              </a:rPr>
              <a:t>SM prediction:10</a:t>
            </a:r>
            <a:r>
              <a:rPr lang="en-US" altLang="zh-CN" sz="1600" b="1" baseline="30000" dirty="0">
                <a:solidFill>
                  <a:srgbClr val="2B0FD1"/>
                </a:solidFill>
                <a:latin typeface="Comic Sans MS" charset="0"/>
                <a:ea typeface="宋体" charset="0"/>
                <a:cs typeface="宋体" charset="0"/>
                <a:sym typeface="Wingdings"/>
              </a:rPr>
              <a:t>-4</a:t>
            </a:r>
            <a:r>
              <a:rPr lang="en-US" altLang="zh-CN" sz="1600" b="1" dirty="0">
                <a:solidFill>
                  <a:srgbClr val="2B0FD1"/>
                </a:solidFill>
                <a:latin typeface="Comic Sans MS" charset="0"/>
                <a:ea typeface="宋体" charset="0"/>
                <a:cs typeface="宋体" charset="0"/>
                <a:sym typeface="Wingdings"/>
              </a:rPr>
              <a:t>~10</a:t>
            </a:r>
            <a:r>
              <a:rPr lang="en-US" altLang="zh-CN" sz="1600" b="1" baseline="30000" dirty="0">
                <a:solidFill>
                  <a:srgbClr val="2B0FD1"/>
                </a:solidFill>
                <a:latin typeface="Comic Sans MS" charset="0"/>
                <a:ea typeface="宋体" charset="0"/>
                <a:cs typeface="宋体" charset="0"/>
                <a:sym typeface="Wingdings"/>
              </a:rPr>
              <a:t>-5</a:t>
            </a:r>
          </a:p>
        </p:txBody>
      </p:sp>
      <p:sp>
        <p:nvSpPr>
          <p:cNvPr id="20" name="对话气泡: 圆角矩形 19">
            <a:extLst>
              <a:ext uri="{FF2B5EF4-FFF2-40B4-BE49-F238E27FC236}">
                <a16:creationId xmlns:a16="http://schemas.microsoft.com/office/drawing/2014/main" id="{6EAB6094-67DD-A00B-E122-B9B9CF7A607F}"/>
              </a:ext>
            </a:extLst>
          </p:cNvPr>
          <p:cNvSpPr/>
          <p:nvPr/>
        </p:nvSpPr>
        <p:spPr bwMode="auto">
          <a:xfrm>
            <a:off x="8101945" y="5088904"/>
            <a:ext cx="3341600" cy="687153"/>
          </a:xfrm>
          <a:prstGeom prst="wedgeRoundRectCallout">
            <a:avLst>
              <a:gd name="adj1" fmla="val -66518"/>
              <a:gd name="adj2" fmla="val 46178"/>
              <a:gd name="adj3" fmla="val 16667"/>
            </a:avLst>
          </a:prstGeom>
          <a:solidFill>
            <a:schemeClr val="bg1">
              <a:alpha val="56000"/>
            </a:schemeClr>
          </a:solidFill>
          <a:ln w="9525" cap="flat" cmpd="sng" algn="ctr">
            <a:solidFill>
              <a:srgbClr val="2B0FD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600" b="1" dirty="0">
                <a:solidFill>
                  <a:srgbClr val="941100"/>
                </a:solidFill>
                <a:latin typeface="Comic Sans MS" charset="0"/>
                <a:ea typeface="Comic Sans MS" charset="0"/>
                <a:cs typeface="Times New Roman" panose="02020603050405020304" pitchFamily="18" charset="0"/>
                <a:sym typeface="Wingdings"/>
              </a:rPr>
              <a:t>~7</a:t>
            </a:r>
            <a:r>
              <a:rPr lang="en-US" altLang="zh-CN" sz="1600" b="1" dirty="0">
                <a:solidFill>
                  <a:srgbClr val="941100"/>
                </a:solidFill>
                <a:latin typeface="Symbol" charset="2"/>
                <a:ea typeface="Symbol" charset="2"/>
                <a:cs typeface="Times New Roman" panose="02020603050405020304" pitchFamily="18" charset="0"/>
                <a:sym typeface="Wingdings"/>
              </a:rPr>
              <a:t>s</a:t>
            </a:r>
            <a:r>
              <a:rPr lang="en-US" altLang="zh-CN" sz="1600" b="1" dirty="0">
                <a:solidFill>
                  <a:srgbClr val="941100"/>
                </a:solidFill>
                <a:latin typeface="Comic Sans MS" charset="0"/>
                <a:ea typeface="Comic Sans MS" charset="0"/>
                <a:cs typeface="Times New Roman" panose="02020603050405020304" pitchFamily="18" charset="0"/>
                <a:sym typeface="Wingdings"/>
              </a:rPr>
              <a:t> upward shift from all previous measurements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baseline="-25000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3928E9A-D00D-F0F1-3FB7-A8860DE768C3}"/>
              </a:ext>
            </a:extLst>
          </p:cNvPr>
          <p:cNvSpPr txBox="1"/>
          <p:nvPr/>
        </p:nvSpPr>
        <p:spPr>
          <a:xfrm>
            <a:off x="6113711" y="2098430"/>
            <a:ext cx="222640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altLang="zh-CN" sz="1400" b="0" i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PRL 129, 131801 (2022)</a:t>
            </a:r>
            <a:endParaRPr lang="zh-CN" altLang="en-US" sz="1400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7F4068A-B124-4AE9-80E2-CF69BF6930F4}"/>
                  </a:ext>
                </a:extLst>
              </p:cNvPr>
              <p:cNvSpPr txBox="1"/>
              <p:nvPr/>
            </p:nvSpPr>
            <p:spPr>
              <a:xfrm>
                <a:off x="6472851" y="1526854"/>
                <a:ext cx="3053900" cy="558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baseline="0" dirty="0">
                    <a:solidFill>
                      <a:srgbClr val="0F34A6"/>
                    </a:solidFill>
                  </a:rPr>
                  <a:t>CP test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baseline="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baseline="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1" i="1" baseline="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b="1" i="1" baseline="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𝑪𝑷</m:t>
                        </m:r>
                      </m:sub>
                    </m:sSub>
                    <m:r>
                      <a:rPr lang="en-US" altLang="zh-CN" sz="2000" b="1" i="1" baseline="0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1" i="1" baseline="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1" i="1" baseline="0" smtClean="0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1" i="1" baseline="0" smtClean="0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000" b="1" i="1" baseline="0" smtClean="0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altLang="zh-CN" sz="2000" b="1" i="1" baseline="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b="1" i="1" baseline="0" smtClean="0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1" i="1" baseline="0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000" b="1" i="1" baseline="0" smtClean="0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000" b="1" i="1" baseline="0" smtClean="0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1" i="1" baseline="0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000" b="1" i="1" baseline="0" smtClean="0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altLang="zh-CN" sz="2000" b="1" i="1" baseline="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1" i="1" baseline="0" smtClean="0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1" i="1" baseline="0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000" b="1" i="1" baseline="0" smtClean="0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2000" b="1" baseline="0" dirty="0">
                  <a:solidFill>
                    <a:srgbClr val="0F34A6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7F4068A-B124-4AE9-80E2-CF69BF693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851" y="1526854"/>
                <a:ext cx="3053900" cy="558807"/>
              </a:xfrm>
              <a:prstGeom prst="rect">
                <a:avLst/>
              </a:prstGeom>
              <a:blipFill>
                <a:blip r:embed="rId8"/>
                <a:stretch>
                  <a:fillRect l="-21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15">
                <a:extLst>
                  <a:ext uri="{FF2B5EF4-FFF2-40B4-BE49-F238E27FC236}">
                    <a16:creationId xmlns:a16="http://schemas.microsoft.com/office/drawing/2014/main" id="{3FE151E0-0DCE-3CEF-3B91-4FC8D58D63BD}"/>
                  </a:ext>
                </a:extLst>
              </p:cNvPr>
              <p:cNvSpPr txBox="1"/>
              <p:nvPr/>
            </p:nvSpPr>
            <p:spPr>
              <a:xfrm>
                <a:off x="416346" y="1098738"/>
                <a:ext cx="792377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17500" indent="-317500" algn="l">
                  <a:buFont typeface="Arial" charset="0"/>
                  <a:buChar char="•"/>
                </a:pP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Updated</a:t>
                </a:r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results</a:t>
                </a:r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based</a:t>
                </a:r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on</a:t>
                </a:r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10B</a:t>
                </a:r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kumimoji="1" lang="en-US" altLang="zh-CN" sz="20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20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events:</a:t>
                </a:r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~0.42M</a:t>
                </a:r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signals</a:t>
                </a:r>
              </a:p>
              <a:p>
                <a:pPr marL="317500" indent="-317500" algn="l">
                  <a:buFont typeface="Arial" charset="0"/>
                  <a:buChar char="•"/>
                </a:pP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Decay</a:t>
                </a:r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asymmetries</a:t>
                </a:r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with</a:t>
                </a:r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best</a:t>
                </a:r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precisions</a:t>
                </a:r>
                <a:r>
                  <a:rPr kumimoji="1" lang="zh-CN" altLang="en-US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ever</a:t>
                </a:r>
              </a:p>
            </p:txBody>
          </p:sp>
        </mc:Choice>
        <mc:Fallback xmlns="">
          <p:sp>
            <p:nvSpPr>
              <p:cNvPr id="23" name="TextBox 15">
                <a:extLst>
                  <a:ext uri="{FF2B5EF4-FFF2-40B4-BE49-F238E27FC236}">
                    <a16:creationId xmlns:a16="http://schemas.microsoft.com/office/drawing/2014/main" id="{3FE151E0-0DCE-3CEF-3B91-4FC8D58D6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46" y="1098738"/>
                <a:ext cx="7923772" cy="707886"/>
              </a:xfrm>
              <a:prstGeom prst="rect">
                <a:avLst/>
              </a:prstGeom>
              <a:blipFill>
                <a:blip r:embed="rId9"/>
                <a:stretch>
                  <a:fillRect l="-692"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196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00843FBB-DAC9-6AFE-3D23-F8DFA6EA6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97" y="4495801"/>
            <a:ext cx="2877477" cy="21062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7C26BBC-2F82-A1A6-0E40-1C3D3B170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79" y="4664252"/>
            <a:ext cx="2894911" cy="1937815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DEC3B5F3-E8ED-B778-145A-9A0BA84B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734800" cy="804672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CP Test in 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𝜦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ecay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ith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olarized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lectron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eam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BF43191-A496-441A-79EA-7CD11F50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30" y="973123"/>
            <a:ext cx="4334461" cy="153861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8239478-3F12-C249-8795-69DE3B957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469" y="1534569"/>
            <a:ext cx="3671531" cy="228246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364583C-409B-ADCC-26A2-3A0EF9D1A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935" y="4653244"/>
            <a:ext cx="2520889" cy="707886"/>
          </a:xfrm>
          <a:prstGeom prst="rect">
            <a:avLst/>
          </a:prstGeom>
          <a:ln w="31750">
            <a:solidFill>
              <a:srgbClr val="00B0F0"/>
            </a:solidFill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F55725A-14B7-9EC7-3ECB-CF09533EDF27}"/>
              </a:ext>
            </a:extLst>
          </p:cNvPr>
          <p:cNvSpPr txBox="1"/>
          <p:nvPr/>
        </p:nvSpPr>
        <p:spPr>
          <a:xfrm>
            <a:off x="5166825" y="4786084"/>
            <a:ext cx="4767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sensitivity of CPV follows :</a:t>
            </a:r>
            <a:endParaRPr lang="zh-CN" altLang="en-US" sz="2000" b="1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392D8D6-2F72-0BAE-5706-EB997887B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363" y="2082635"/>
            <a:ext cx="1627128" cy="58027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3EA3802-5E0D-6580-18BE-55E55181C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2663210"/>
            <a:ext cx="4214122" cy="161328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2B21D93-83CB-9F1B-34C3-FE5080C2E3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3603" y="891072"/>
            <a:ext cx="4762745" cy="59693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A89821A5-C1B4-56B2-6385-ED41CED889BA}"/>
              </a:ext>
            </a:extLst>
          </p:cNvPr>
          <p:cNvGrpSpPr/>
          <p:nvPr/>
        </p:nvGrpSpPr>
        <p:grpSpPr>
          <a:xfrm>
            <a:off x="8571786" y="1560807"/>
            <a:ext cx="3254816" cy="2222069"/>
            <a:chOff x="7517959" y="1028565"/>
            <a:chExt cx="4159726" cy="2923608"/>
          </a:xfrm>
        </p:grpSpPr>
        <p:pic>
          <p:nvPicPr>
            <p:cNvPr id="28" name="Object 16" descr="preencoded.png">
              <a:extLst>
                <a:ext uri="{FF2B5EF4-FFF2-40B4-BE49-F238E27FC236}">
                  <a16:creationId xmlns:a16="http://schemas.microsoft.com/office/drawing/2014/main" id="{A9FF319A-0541-38A9-208D-CFD8701F5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45279" y="2832120"/>
              <a:ext cx="832777" cy="9454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97FA5CFE-B50F-7799-66F7-507656FB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17959" y="1028565"/>
              <a:ext cx="4159726" cy="2923608"/>
            </a:xfrm>
            <a:prstGeom prst="rect">
              <a:avLst/>
            </a:prstGeom>
          </p:spPr>
        </p:pic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04B0385F-DE15-3A94-730D-4D08C569C99F}"/>
                </a:ext>
              </a:extLst>
            </p:cNvPr>
            <p:cNvCxnSpPr/>
            <p:nvPr/>
          </p:nvCxnSpPr>
          <p:spPr>
            <a:xfrm flipH="1">
              <a:off x="8331637" y="2267300"/>
              <a:ext cx="48268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5BD0457C-CBB6-3F0A-C106-A25B0043A55B}"/>
                    </a:ext>
                  </a:extLst>
                </p:cNvPr>
                <p:cNvSpPr txBox="1"/>
                <p:nvPr/>
              </p:nvSpPr>
              <p:spPr>
                <a:xfrm>
                  <a:off x="8798883" y="1996616"/>
                  <a:ext cx="990273" cy="688408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baseline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1" i="1" baseline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400" b="1" i="1" baseline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lang="en-US" altLang="zh-CN" sz="1400" b="1" baseline="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=80%</a:t>
                  </a:r>
                  <a:endParaRPr lang="zh-CN" altLang="en-US" sz="1400" b="1" baseline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5BD0457C-CBB6-3F0A-C106-A25B0043A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883" y="1996616"/>
                  <a:ext cx="990273" cy="688408"/>
                </a:xfrm>
                <a:prstGeom prst="rect">
                  <a:avLst/>
                </a:prstGeom>
                <a:blipFill>
                  <a:blip r:embed="rId13"/>
                  <a:stretch>
                    <a:fillRect l="-2362" t="-2326" b="-1046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0FC111F4-13A0-7336-5D91-8A04F1EAA499}"/>
                </a:ext>
              </a:extLst>
            </p:cNvPr>
            <p:cNvCxnSpPr/>
            <p:nvPr/>
          </p:nvCxnSpPr>
          <p:spPr>
            <a:xfrm>
              <a:off x="10169294" y="3105097"/>
              <a:ext cx="55558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9AF60331-FB8F-179B-0193-6C62617F13D3}"/>
                    </a:ext>
                  </a:extLst>
                </p:cNvPr>
                <p:cNvSpPr txBox="1"/>
                <p:nvPr/>
              </p:nvSpPr>
              <p:spPr>
                <a:xfrm>
                  <a:off x="9396957" y="2912006"/>
                  <a:ext cx="740681" cy="76939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baseline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 baseline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600" b="1" i="1" baseline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lang="en-US" altLang="zh-CN" sz="1600" b="1" baseline="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=0</a:t>
                  </a:r>
                  <a:endParaRPr lang="zh-CN" altLang="en-US" sz="1600" b="1" baseline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9AF60331-FB8F-179B-0193-6C62617F13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96957" y="2912006"/>
                  <a:ext cx="740681" cy="769397"/>
                </a:xfrm>
                <a:prstGeom prst="rect">
                  <a:avLst/>
                </a:prstGeom>
                <a:blipFill>
                  <a:blip r:embed="rId14"/>
                  <a:stretch>
                    <a:fillRect l="-5263" t="-3125" r="-4211" b="-12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5C0F14C-36F1-D0AD-4581-4DAE779E2228}"/>
              </a:ext>
            </a:extLst>
          </p:cNvPr>
          <p:cNvSpPr txBox="1"/>
          <p:nvPr/>
        </p:nvSpPr>
        <p:spPr>
          <a:xfrm>
            <a:off x="5257800" y="3928837"/>
            <a:ext cx="6394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Large statistics and electron polarization will improve the sensitivity of CPV significantly</a:t>
            </a:r>
            <a:endParaRPr lang="zh-CN" altLang="en-US" sz="2000" b="1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CE47E0C-3182-BFD4-E0DB-A83252D1D48E}"/>
                  </a:ext>
                </a:extLst>
              </p:cNvPr>
              <p:cNvSpPr txBox="1"/>
              <p:nvPr/>
            </p:nvSpPr>
            <p:spPr>
              <a:xfrm>
                <a:off x="6542873" y="5198959"/>
                <a:ext cx="4099520" cy="619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zh-CN" altLang="en-US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</m:sup>
                          </m:sSup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l-GR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  <m:acc>
                            <m:accPr>
                              <m:chr m:val="̅"/>
                              <m:ctrlPr>
                                <a:rPr lang="el-GR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l-GR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𝜦</m:t>
                              </m:r>
                            </m:e>
                          </m:acc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     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</m:sub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d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groupCh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𝑪𝑷</m:t>
                              </m:r>
                            </m:sub>
                          </m:sSub>
                        </m:sub>
                      </m:sSub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CE47E0C-3182-BFD4-E0DB-A83252D1D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873" y="5198959"/>
                <a:ext cx="4099520" cy="6192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598834E-7343-082E-4C70-8264B69B95E2}"/>
                  </a:ext>
                </a:extLst>
              </p:cNvPr>
              <p:cNvSpPr txBox="1"/>
              <p:nvPr/>
            </p:nvSpPr>
            <p:spPr>
              <a:xfrm>
                <a:off x="6497694" y="5868405"/>
                <a:ext cx="4250202" cy="619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zh-CN" altLang="en-US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</m:sup>
                          </m:sSup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l-GR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  <m:acc>
                            <m:accPr>
                              <m:chr m:val="̅"/>
                              <m:ctrlPr>
                                <a:rPr lang="el-GR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l-GR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𝜦</m:t>
                              </m:r>
                            </m:e>
                          </m:acc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     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</m:sub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d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groupCh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𝑪𝑷</m:t>
                              </m:r>
                            </m:sub>
                          </m:sSub>
                        </m:sub>
                      </m:sSub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zh-CN" altLang="en-US" sz="2000" b="1" dirty="0">
                  <a:solidFill>
                    <a:srgbClr val="0F34A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598834E-7343-082E-4C70-8264B69B9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694" y="5868405"/>
                <a:ext cx="4250202" cy="61920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8270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A88EB9F-180D-B37A-F856-F580AEF2B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Searching for Hyperon EDM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5094009-7ACF-0CB0-6479-2987E0E9A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61" y="2097880"/>
            <a:ext cx="2221514" cy="2970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7FC939E-9B53-7F06-9F26-A5225C22CAAF}"/>
                  </a:ext>
                </a:extLst>
              </p:cNvPr>
              <p:cNvSpPr txBox="1"/>
              <p:nvPr/>
            </p:nvSpPr>
            <p:spPr>
              <a:xfrm>
                <a:off x="838200" y="1386523"/>
                <a:ext cx="36983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lang="en-US" altLang="zh-CN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sz="1600" i="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magnetic dipole moment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zh-CN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sz="1600" i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electric dipole moment</a:t>
                </a:r>
                <a:endParaRPr lang="zh-CN" alt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7FC939E-9B53-7F06-9F26-A5225C22C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86523"/>
                <a:ext cx="3698358" cy="584775"/>
              </a:xfrm>
              <a:prstGeom prst="rect">
                <a:avLst/>
              </a:prstGeom>
              <a:blipFill>
                <a:blip r:embed="rId4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CC0380D2-9EFB-4C07-5F06-ACCC1033C76C}"/>
              </a:ext>
            </a:extLst>
          </p:cNvPr>
          <p:cNvSpPr txBox="1"/>
          <p:nvPr/>
        </p:nvSpPr>
        <p:spPr>
          <a:xfrm>
            <a:off x="3773451" y="2250410"/>
            <a:ext cx="8177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sz="2000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ystematic measurement of the EDMs of the hyperon family!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57FD64-8C0B-4130-39E0-3642652DF6FC}"/>
              </a:ext>
            </a:extLst>
          </p:cNvPr>
          <p:cNvSpPr txBox="1"/>
          <p:nvPr/>
        </p:nvSpPr>
        <p:spPr bwMode="auto">
          <a:xfrm>
            <a:off x="3733800" y="1008114"/>
            <a:ext cx="9327515" cy="79200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2000" tIns="0" rIns="0" bIns="0" numCol="1" anchor="t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9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iti SC Light" panose="02000000000000000000" charset="-122"/>
              </a:rPr>
              <a:t>Detailed dynamics in </a:t>
            </a:r>
            <a:r>
              <a:rPr kumimoji="1" lang="zh-CN" altLang="en-US" sz="19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iti SC Light" panose="02000000000000000000" charset="-122"/>
              </a:rPr>
              <a:t>𝐽</a:t>
            </a:r>
            <a:r>
              <a:rPr kumimoji="1" lang="en-US" altLang="zh-CN" sz="19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iti SC Light" panose="02000000000000000000" charset="-122"/>
              </a:rPr>
              <a:t>/</a:t>
            </a:r>
            <a:r>
              <a:rPr kumimoji="1" lang="zh-CN" altLang="en-US" sz="19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iti SC Light" panose="02000000000000000000" charset="-122"/>
              </a:rPr>
              <a:t>𝜓 </a:t>
            </a:r>
            <a:r>
              <a:rPr kumimoji="1" lang="en-US" altLang="zh-CN" sz="19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iti SC Light" panose="02000000000000000000" charset="-122"/>
              </a:rPr>
              <a:t>decay to hyperon pair have been studied: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7AC47DE5-67AF-292A-03F9-31CD9C0018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86200" y="1386523"/>
                <a:ext cx="8064795" cy="7009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000" b="0" dirty="0"/>
              </a:p>
            </p:txBody>
          </p:sp>
        </mc:Choice>
        <mc:Fallback xmlns="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7AC47DE5-67AF-292A-03F9-31CD9C0018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86200" y="1386523"/>
                <a:ext cx="8064795" cy="700922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9CA26FCA-FA9E-7D36-CC60-A7F48F953E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141" r="58592" b="9036"/>
          <a:stretch>
            <a:fillRect/>
          </a:stretch>
        </p:blipFill>
        <p:spPr>
          <a:xfrm>
            <a:off x="4288578" y="2813485"/>
            <a:ext cx="4855149" cy="325991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14649DE-8914-F232-C115-DC56EDA2CC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58" t="16435" r="18950"/>
          <a:stretch>
            <a:fillRect/>
          </a:stretch>
        </p:blipFill>
        <p:spPr>
          <a:xfrm>
            <a:off x="9189311" y="2892074"/>
            <a:ext cx="2836863" cy="308123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3E28695-CC20-0A0D-8699-527A8250EF41}"/>
              </a:ext>
            </a:extLst>
          </p:cNvPr>
          <p:cNvSpPr txBox="1"/>
          <p:nvPr/>
        </p:nvSpPr>
        <p:spPr>
          <a:xfrm>
            <a:off x="5791200" y="6119048"/>
            <a:ext cx="47593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 err="1"/>
              <a:t>X.G.He</a:t>
            </a:r>
            <a:r>
              <a:rPr lang="en-US" altLang="zh-CN" sz="1600" dirty="0"/>
              <a:t>, J.P. Ma,  </a:t>
            </a:r>
            <a:r>
              <a:rPr lang="en-US" altLang="zh-CN" sz="1600" dirty="0" err="1"/>
              <a:t>Phys.Lett.B</a:t>
            </a:r>
            <a:r>
              <a:rPr lang="en-US" altLang="zh-CN" sz="1600" dirty="0"/>
              <a:t> 839(2023)137834 </a:t>
            </a:r>
            <a:endParaRPr kumimoji="1"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0D46AA5-A9D7-4335-F02C-5C2DA5664CE2}"/>
                  </a:ext>
                </a:extLst>
              </p:cNvPr>
              <p:cNvSpPr txBox="1"/>
              <p:nvPr/>
            </p:nvSpPr>
            <p:spPr>
              <a:xfrm>
                <a:off x="260305" y="5471477"/>
                <a:ext cx="44640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Non-zero EDM will violate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altLang="zh-CN" sz="16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zh-CN" sz="16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symmetry: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zh-CN" sz="16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violation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altLang="zh-CN" sz="16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𝑪𝑷</m:t>
                    </m:r>
                  </m:oMath>
                </a14:m>
                <a:r>
                  <a:rPr lang="zh-CN" altLang="en-US" sz="16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violation, if CPT holds.</a:t>
                </a:r>
                <a:endParaRPr lang="zh-CN" altLang="en-US" sz="1600" b="1" dirty="0">
                  <a:solidFill>
                    <a:srgbClr val="0F34A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0D46AA5-A9D7-4335-F02C-5C2DA5664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05" y="5471477"/>
                <a:ext cx="4464095" cy="830997"/>
              </a:xfrm>
              <a:prstGeom prst="rect">
                <a:avLst/>
              </a:prstGeom>
              <a:blipFill>
                <a:blip r:embed="rId7"/>
                <a:stretch>
                  <a:fillRect l="-820" t="-2206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367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92000"/>
          </a:xfrm>
          <a:effectLst/>
        </p:spPr>
        <p:txBody>
          <a:bodyPr>
            <a:normAutofit/>
          </a:bodyPr>
          <a:lstStyle/>
          <a:p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Challenges of the SM model 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9F333D14-789E-49B5-8AF9-7BB92C8AC50D}"/>
              </a:ext>
            </a:extLst>
          </p:cNvPr>
          <p:cNvSpPr txBox="1">
            <a:spLocks/>
          </p:cNvSpPr>
          <p:nvPr/>
        </p:nvSpPr>
        <p:spPr bwMode="auto">
          <a:xfrm>
            <a:off x="508000" y="987661"/>
            <a:ext cx="11531600" cy="13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2400" b="1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SM of particle physics is a well-tested theoretical framework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2400" b="1" baseline="0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However, the SM has a number of </a:t>
            </a:r>
            <a:r>
              <a:rPr lang="en-US" altLang="zh-CN" sz="2400" b="1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unresolved questions</a:t>
            </a:r>
            <a:r>
              <a:rPr lang="en-US" altLang="zh-CN" sz="2400" b="1" baseline="0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that require further investigations:</a:t>
            </a:r>
            <a:endParaRPr lang="zh-CN" altLang="en-US" sz="2400" b="1" baseline="0" dirty="0">
              <a:solidFill>
                <a:srgbClr val="0E4D9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内容占位符 2">
            <a:extLst>
              <a:ext uri="{FF2B5EF4-FFF2-40B4-BE49-F238E27FC236}">
                <a16:creationId xmlns:a16="http://schemas.microsoft.com/office/drawing/2014/main" id="{D6ACBB40-E0D7-4CB2-A2AF-2D1E64991923}"/>
              </a:ext>
            </a:extLst>
          </p:cNvPr>
          <p:cNvSpPr txBox="1">
            <a:spLocks/>
          </p:cNvSpPr>
          <p:nvPr/>
        </p:nvSpPr>
        <p:spPr bwMode="auto">
          <a:xfrm>
            <a:off x="481560" y="2515311"/>
            <a:ext cx="11260066" cy="151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Confinement: formation of colorless bound states —— “hadrons” </a:t>
            </a:r>
          </a:p>
          <a:p>
            <a:pPr>
              <a:spcBef>
                <a:spcPts val="1200"/>
              </a:spcBef>
            </a:pPr>
            <a:r>
              <a:rPr lang="en-US" altLang="zh-CN" sz="2000" b="1" kern="0" baseline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Matter-antimatter asymmetry of the Universe</a:t>
            </a:r>
            <a:r>
              <a:rPr lang="en-US" altLang="zh-CN" sz="2000" b="1" kern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; d</a:t>
            </a:r>
            <a:r>
              <a:rPr lang="en-US" altLang="zh-CN" sz="2000" b="1" kern="0" baseline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ark matter, numbers of flavors, etc.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4CCC9C-61B1-44A8-A3D8-CC0240AA9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71" y="3657600"/>
            <a:ext cx="3770223" cy="270131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F1EBD45-AA98-49A3-97B0-9F2B215ED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694" y="3689116"/>
            <a:ext cx="4114800" cy="2738899"/>
          </a:xfrm>
          <a:prstGeom prst="rect">
            <a:avLst/>
          </a:prstGeom>
        </p:spPr>
      </p:pic>
      <p:pic>
        <p:nvPicPr>
          <p:cNvPr id="39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707423"/>
            <a:ext cx="3350906" cy="2601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470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Sensitivity of Precision 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easurements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365" y="945776"/>
            <a:ext cx="8176766" cy="4190987"/>
          </a:xfrm>
          <a:prstGeom prst="rect">
            <a:avLst/>
          </a:prstGeom>
        </p:spPr>
      </p:pic>
      <p:sp>
        <p:nvSpPr>
          <p:cNvPr id="4" name="矩形 11"/>
          <p:cNvSpPr/>
          <p:nvPr/>
        </p:nvSpPr>
        <p:spPr>
          <a:xfrm>
            <a:off x="1634830" y="4601982"/>
            <a:ext cx="41440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★ </a:t>
            </a:r>
            <a:r>
              <a:rPr lang="en-US" altLang="zh-CN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muon g-2 anomaly</a:t>
            </a:r>
            <a:endParaRPr lang="zh-CN" altLang="en-US" sz="20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内容占位符 2"/>
          <p:cNvSpPr txBox="1"/>
          <p:nvPr/>
        </p:nvSpPr>
        <p:spPr>
          <a:xfrm>
            <a:off x="990600" y="5145485"/>
            <a:ext cx="10515600" cy="1458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precision frontier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for testing of SM parameters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Uncertainties from reducible (selection-based), and irreducible sources (theoretical input, instrument effect)</a:t>
            </a:r>
            <a:endParaRPr lang="zh-CN" altLang="en-US" sz="2400" b="1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FA75C51-DD83-92E8-0D4F-9C6686FC1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Sensitivity of Rare or Forbidden 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ecays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8D17DFFC-8968-F82B-D894-10D71759E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6212" y="967543"/>
            <a:ext cx="8763000" cy="3931614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260B6D35-DD29-033A-FB1A-79E2FE7789FE}"/>
              </a:ext>
            </a:extLst>
          </p:cNvPr>
          <p:cNvSpPr txBox="1">
            <a:spLocks/>
          </p:cNvSpPr>
          <p:nvPr/>
        </p:nvSpPr>
        <p:spPr>
          <a:xfrm>
            <a:off x="533400" y="4800993"/>
            <a:ext cx="11303055" cy="1699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Sensitivity of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various rare/forbidden decays </a:t>
            </a: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measurements at STCF are compared with various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BSM models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excellent precision at STCF can be used to distinguish between various BSM models</a:t>
            </a:r>
            <a:endParaRPr lang="zh-CN" altLang="en-US" sz="2000" b="1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245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F2B0B1C-8564-BEDB-8D89-781F5158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Challenges of STCF Accelerator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BEFD4B9-80F0-0028-CEAE-C1DCBB6E8CCD}"/>
              </a:ext>
            </a:extLst>
          </p:cNvPr>
          <p:cNvSpPr txBox="1"/>
          <p:nvPr/>
        </p:nvSpPr>
        <p:spPr>
          <a:xfrm>
            <a:off x="184719" y="1066800"/>
            <a:ext cx="8435602" cy="2095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Goal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ultra-high luminosity in tau charm energy region (2-7 GeV), high-quality beam, stable operation </a:t>
            </a:r>
          </a:p>
          <a:p>
            <a:pPr>
              <a:lnSpc>
                <a:spcPct val="11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Characteristics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extremely small bunch size, high current intensity, strong nonlinearity and collective effect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DBD6DC4-4A7C-7559-8D94-207C3442E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1" y="3076378"/>
            <a:ext cx="8720959" cy="3581426"/>
          </a:xfrm>
          <a:prstGeom prst="rect">
            <a:avLst/>
          </a:prstGeom>
        </p:spPr>
      </p:pic>
      <p:graphicFrame>
        <p:nvGraphicFramePr>
          <p:cNvPr id="28" name="Table 1">
            <a:extLst>
              <a:ext uri="{FF2B5EF4-FFF2-40B4-BE49-F238E27FC236}">
                <a16:creationId xmlns:a16="http://schemas.microsoft.com/office/drawing/2014/main" id="{D6472933-B124-7BC6-354B-58C670FF2E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3544873"/>
              </p:ext>
            </p:extLst>
          </p:nvPr>
        </p:nvGraphicFramePr>
        <p:xfrm>
          <a:off x="8781115" y="1524000"/>
          <a:ext cx="3258485" cy="4866494"/>
        </p:xfrm>
        <a:graphic>
          <a:graphicData uri="http://schemas.openxmlformats.org/drawingml/2006/table">
            <a:tbl>
              <a:tblPr/>
              <a:tblGrid>
                <a:gridCol w="1582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903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Parameters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Units</a:t>
                      </a:r>
                    </a:p>
                  </a:txBody>
                  <a:tcPr marL="4445" marR="4445" marT="4445" marB="0" anchor="ctr" horzOverflow="overflow">
                    <a:lnR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STCF </a:t>
                      </a:r>
                      <a:endParaRPr lang="en-US" sz="1200" b="1" dirty="0">
                        <a:solidFill>
                          <a:srgbClr val="000000">
                            <a:alpha val="84706"/>
                          </a:srgb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Helvetica Neue"/>
                      </a:endParaRPr>
                    </a:p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(April. 2024)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188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 beam energy, </a:t>
                      </a:r>
                      <a:r>
                        <a:rPr sz="12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lnT w="38100">
                      <a:solidFill>
                        <a:srgbClr val="000000"/>
                      </a:solidFill>
                      <a:miter lim="400000"/>
                    </a:lnT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GeV</a:t>
                      </a: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2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188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Circumference, </a:t>
                      </a:r>
                      <a:r>
                        <a:rPr sz="1200" b="1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m</a:t>
                      </a: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2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848.4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188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Crossing angle, </a:t>
                      </a:r>
                      <a:r>
                        <a:rPr sz="1200" b="1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2q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mrad</a:t>
                      </a: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60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188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emittance, </a:t>
                      </a:r>
                      <a:r>
                        <a:rPr sz="1200" b="1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sz="1200" b="1" i="1" baseline="-5999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nm</a:t>
                      </a: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6.919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464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Coupling, </a:t>
                      </a:r>
                      <a:r>
                        <a:rPr sz="12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47700">
                        <a:defRPr sz="5000">
                          <a:sym typeface="Helvetica Neue"/>
                        </a:defRPr>
                      </a:pPr>
                      <a:endParaRPr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0.50%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188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 emittance, </a:t>
                      </a:r>
                      <a:r>
                        <a:rPr sz="1200" b="1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sz="1200" b="1" i="1" baseline="-5999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pm</a:t>
                      </a: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34.595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843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Ver. beta function at IP, </a:t>
                      </a:r>
                      <a:r>
                        <a:rPr sz="1200" b="1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𝜷</a:t>
                      </a:r>
                      <a:r>
                        <a:rPr sz="1200" b="1" i="1" baseline="-5999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mm</a:t>
                      </a: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2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0.6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188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Ver. beam size at IP, </a:t>
                      </a:r>
                      <a:r>
                        <a:rPr sz="1200" b="1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sz="1200" b="1" i="1" baseline="-5999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mm</a:t>
                      </a: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0.144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188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current, </a:t>
                      </a:r>
                      <a:r>
                        <a:rPr sz="1200" b="1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A</a:t>
                      </a: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2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9188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Single-bunch charge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 err="1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nC</a:t>
                      </a:r>
                      <a:endParaRPr sz="1200" dirty="0">
                        <a:solidFill>
                          <a:srgbClr val="000000">
                            <a:alpha val="84706"/>
                          </a:srgb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Helvetica Neue"/>
                      </a:endParaRP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8.04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9188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 power per beam, </a:t>
                      </a:r>
                      <a:r>
                        <a:rPr sz="1200" b="1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200" b="1" i="1" baseline="-5999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MW</a:t>
                      </a: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0.572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9188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length, </a:t>
                      </a:r>
                      <a:r>
                        <a:rPr sz="1200" b="1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sz="1200" b="1" i="1" baseline="-5999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mm</a:t>
                      </a: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8.43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6464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Ver. beam-beam parameter, </a:t>
                      </a:r>
                      <a:r>
                        <a:rPr sz="1200" b="1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ξ</a:t>
                      </a:r>
                      <a:r>
                        <a:rPr sz="1200" b="1" i="1" baseline="-5999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47700">
                        <a:defRPr sz="5000">
                          <a:sym typeface="Helvetica Neue"/>
                        </a:defRPr>
                      </a:pPr>
                      <a:endParaRPr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000000">
                              <a:alpha val="84706"/>
                            </a:srgb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0.094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5843"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Luminosity, </a:t>
                      </a:r>
                      <a:r>
                        <a:rPr sz="1200" b="1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marL="4445" marR="4445" marT="4445" marB="0" anchor="ctr" horzOverflow="overflow">
                    <a:lnL w="0">
                      <a:miter lim="400000"/>
                    </a:lnL>
                    <a:lnB w="0"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2133">
                          <a:solidFill>
                            <a:srgbClr val="000000">
                              <a:alpha val="84706"/>
                            </a:srgbClr>
                          </a:solidFill>
                          <a:sym typeface="Helvetica Neue"/>
                        </a:defRPr>
                      </a:pP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sz="1200" baseline="31999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</a:t>
                      </a:r>
                      <a:r>
                        <a:rPr sz="1200" baseline="31999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 </a:t>
                      </a: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sz="1200" baseline="31999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 marL="4445" marR="4445" marT="4445" marB="0" anchor="ctr" horzOverflow="overflow"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lnB w="0"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FF2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1.19</a:t>
                      </a:r>
                    </a:p>
                  </a:txBody>
                  <a:tcPr marL="5080" marR="5080" marT="5080" marB="0" anchor="ctr" horzOverflow="overflow">
                    <a:lnL w="12700" cap="flat" cmpd="sng" algn="ctr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6">
                          <a:hueOff val="-10521704"/>
                          <a:satOff val="-11099"/>
                          <a:lumOff val="-7127"/>
                        </a:schemeClr>
                      </a:solidFill>
                      <a:miter lim="400000"/>
                    </a:lnR>
                    <a:lnB w="0">
                      <a:miter lim="400000"/>
                    </a:lnB>
                    <a:solidFill>
                      <a:srgbClr val="FFFC79">
                        <a:alpha val="4783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40" name="Preliminary machine parameters…"/>
          <p:cNvSpPr txBox="1"/>
          <p:nvPr/>
        </p:nvSpPr>
        <p:spPr>
          <a:xfrm>
            <a:off x="8458200" y="958550"/>
            <a:ext cx="385204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 Neue Light"/>
              </a:defRPr>
            </a:pPr>
            <a:r>
              <a:rPr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Preliminary machine parameters</a:t>
            </a:r>
          </a:p>
        </p:txBody>
      </p:sp>
    </p:spTree>
    <p:extLst>
      <p:ext uri="{BB962C8B-B14F-4D97-AF65-F5344CB8AC3E}">
        <p14:creationId xmlns:p14="http://schemas.microsoft.com/office/powerpoint/2010/main" val="2263394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1AE3F27-835C-7FD7-0F02-ED70BADFC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STCF Accelerator R&amp;D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B02DF4-5A4E-4907-ABE5-C86A3A7940E3}"/>
              </a:ext>
            </a:extLst>
          </p:cNvPr>
          <p:cNvGrpSpPr/>
          <p:nvPr/>
        </p:nvGrpSpPr>
        <p:grpSpPr>
          <a:xfrm>
            <a:off x="4184759" y="1171819"/>
            <a:ext cx="3625146" cy="2185543"/>
            <a:chOff x="6028960" y="475612"/>
            <a:chExt cx="5599868" cy="3545820"/>
          </a:xfrm>
        </p:grpSpPr>
        <p:pic>
          <p:nvPicPr>
            <p:cNvPr id="18" name="内容占位符 3">
              <a:extLst>
                <a:ext uri="{FF2B5EF4-FFF2-40B4-BE49-F238E27FC236}">
                  <a16:creationId xmlns:a16="http://schemas.microsoft.com/office/drawing/2014/main" id="{67C404E2-31F4-41B4-8C86-B51D351F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2" y="1160291"/>
              <a:ext cx="5420104" cy="2861141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9DE5989-82B1-4503-8604-0506C1E7C224}"/>
                </a:ext>
              </a:extLst>
            </p:cNvPr>
            <p:cNvSpPr txBox="1"/>
            <p:nvPr/>
          </p:nvSpPr>
          <p:spPr>
            <a:xfrm>
              <a:off x="6028960" y="540076"/>
              <a:ext cx="5487144" cy="69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438338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99"/>
                </a:buClr>
                <a:defRPr/>
              </a:pPr>
              <a:r>
                <a:rPr lang="en-US" altLang="zh-CN" sz="2200" b="1" kern="0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Helvetica Neue"/>
                </a:rPr>
                <a:t>MDI Design</a:t>
              </a:r>
              <a:endParaRPr lang="zh-CN" altLang="en-US" sz="2200" b="1" kern="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3C419CE6-6AA2-46A5-AA6D-D6A4AF7297B9}"/>
                </a:ext>
              </a:extLst>
            </p:cNvPr>
            <p:cNvSpPr/>
            <p:nvPr/>
          </p:nvSpPr>
          <p:spPr>
            <a:xfrm>
              <a:off x="6141684" y="475612"/>
              <a:ext cx="5487144" cy="3504379"/>
            </a:xfrm>
            <a:prstGeom prst="rect">
              <a:avLst/>
            </a:prstGeom>
            <a:noFill/>
            <a:ln w="635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2438338" hangingPunct="0">
                <a:defRPr/>
              </a:pPr>
              <a:endParaRPr lang="en-CN" sz="2400" kern="0">
                <a:solidFill>
                  <a:srgbClr val="005E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DA58FEA-AD51-475C-9745-F1558FF076D5}"/>
              </a:ext>
            </a:extLst>
          </p:cNvPr>
          <p:cNvGrpSpPr/>
          <p:nvPr/>
        </p:nvGrpSpPr>
        <p:grpSpPr>
          <a:xfrm>
            <a:off x="4283752" y="3968899"/>
            <a:ext cx="3600000" cy="2169662"/>
            <a:chOff x="1485025" y="1913609"/>
            <a:chExt cx="7232825" cy="4720788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7565CCF-49EA-4BD0-8D38-F81C7765B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900" y="2848375"/>
              <a:ext cx="4855144" cy="3786022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66866E9-1FF0-4B09-B4AA-2ABDF26B1DD3}"/>
                </a:ext>
              </a:extLst>
            </p:cNvPr>
            <p:cNvSpPr txBox="1"/>
            <p:nvPr/>
          </p:nvSpPr>
          <p:spPr>
            <a:xfrm>
              <a:off x="1517850" y="1958820"/>
              <a:ext cx="7200000" cy="9598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2438338" hangingPunct="0">
                <a:defRPr/>
              </a:pPr>
              <a:r>
                <a:rPr lang="en-US" altLang="zh-CN" sz="2200" b="1" kern="0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Helvetica Neue"/>
                </a:rPr>
                <a:t>Low level RF system</a:t>
              </a:r>
              <a:endParaRPr lang="zh-CN" altLang="en-US" sz="2200" b="1" kern="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Helvetica Neue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9029BC3-CC46-4EE4-B5D7-C80196CA1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723" y="3020445"/>
              <a:ext cx="2032759" cy="3397310"/>
            </a:xfrm>
            <a:prstGeom prst="rect">
              <a:avLst/>
            </a:prstGeom>
          </p:spPr>
        </p:pic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8EE3BB32-44D5-4FE2-B4EE-2E7B0AD290C6}"/>
                </a:ext>
              </a:extLst>
            </p:cNvPr>
            <p:cNvSpPr/>
            <p:nvPr/>
          </p:nvSpPr>
          <p:spPr>
            <a:xfrm>
              <a:off x="1485025" y="1913609"/>
              <a:ext cx="7200000" cy="4680000"/>
            </a:xfrm>
            <a:prstGeom prst="rect">
              <a:avLst/>
            </a:prstGeom>
            <a:noFill/>
            <a:ln w="635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2438338" hangingPunct="0">
                <a:defRPr/>
              </a:pPr>
              <a:endParaRPr lang="en-CN" sz="2400" kern="0">
                <a:solidFill>
                  <a:srgbClr val="005E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B37C9E7-BD7D-4378-B6D4-F4B087F52E91}"/>
              </a:ext>
            </a:extLst>
          </p:cNvPr>
          <p:cNvGrpSpPr/>
          <p:nvPr/>
        </p:nvGrpSpPr>
        <p:grpSpPr>
          <a:xfrm>
            <a:off x="329561" y="1165616"/>
            <a:ext cx="3701939" cy="2160000"/>
            <a:chOff x="172933" y="763480"/>
            <a:chExt cx="3352649" cy="2110478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1C47893A-5519-4427-8869-B276D8CEE4D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91" y="1279750"/>
              <a:ext cx="3252986" cy="1557092"/>
            </a:xfrm>
            <a:prstGeom prst="rect">
              <a:avLst/>
            </a:prstGeom>
          </p:spPr>
        </p:pic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BD4E1BB5-9F15-4C89-9C85-748B37980F8B}"/>
                </a:ext>
              </a:extLst>
            </p:cNvPr>
            <p:cNvSpPr/>
            <p:nvPr/>
          </p:nvSpPr>
          <p:spPr>
            <a:xfrm>
              <a:off x="225949" y="763480"/>
              <a:ext cx="3252987" cy="2110478"/>
            </a:xfrm>
            <a:prstGeom prst="rect">
              <a:avLst/>
            </a:prstGeom>
            <a:noFill/>
            <a:ln w="635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2438338" hangingPunct="0">
                <a:defRPr/>
              </a:pPr>
              <a:endParaRPr lang="en-CN" sz="2400" kern="0">
                <a:solidFill>
                  <a:srgbClr val="005E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C688152-3622-4ADF-B64C-74969CAE535E}"/>
                </a:ext>
              </a:extLst>
            </p:cNvPr>
            <p:cNvSpPr txBox="1"/>
            <p:nvPr/>
          </p:nvSpPr>
          <p:spPr>
            <a:xfrm>
              <a:off x="172933" y="786490"/>
              <a:ext cx="3352649" cy="42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438338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3399"/>
                </a:buClr>
                <a:defRPr/>
              </a:pPr>
              <a:r>
                <a:rPr lang="en-US" altLang="zh-CN" sz="2200" b="1" kern="0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Helvetica Neue"/>
                </a:rPr>
                <a:t>Positron Source Design</a:t>
              </a:r>
              <a:endParaRPr lang="zh-CN" altLang="en-US" sz="2200" b="1" kern="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Helvetica Neue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80B66328-267B-483F-92C0-CC30E7B06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233" y="1650831"/>
            <a:ext cx="3452366" cy="442148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2290A686-A452-4947-9B6B-9629EAD0C66B}"/>
              </a:ext>
            </a:extLst>
          </p:cNvPr>
          <p:cNvSpPr/>
          <p:nvPr/>
        </p:nvSpPr>
        <p:spPr>
          <a:xfrm>
            <a:off x="8241906" y="1143000"/>
            <a:ext cx="36195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338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defRPr/>
            </a:pPr>
            <a:r>
              <a:rPr lang="en-US" altLang="zh-CN" sz="2200" b="1" kern="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Bunch-by-Bunch 3D position measurement</a:t>
            </a:r>
            <a:endParaRPr lang="zh-CN" altLang="en-US" sz="2200" b="1" kern="0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8D799B72-8AA6-4F8F-AAEC-2CF900718248}"/>
              </a:ext>
            </a:extLst>
          </p:cNvPr>
          <p:cNvGrpSpPr/>
          <p:nvPr/>
        </p:nvGrpSpPr>
        <p:grpSpPr>
          <a:xfrm>
            <a:off x="368401" y="3959815"/>
            <a:ext cx="3729327" cy="2160000"/>
            <a:chOff x="4227755" y="3857093"/>
            <a:chExt cx="4127334" cy="202659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02380C92-4AA2-4D05-9763-0CCF5BCCC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6976" y="4241648"/>
              <a:ext cx="3475501" cy="1633524"/>
            </a:xfrm>
            <a:prstGeom prst="rect">
              <a:avLst/>
            </a:prstGeom>
          </p:spPr>
        </p:pic>
        <p:sp>
          <p:nvSpPr>
            <p:cNvPr id="34" name="标题 1">
              <a:extLst>
                <a:ext uri="{FF2B5EF4-FFF2-40B4-BE49-F238E27FC236}">
                  <a16:creationId xmlns:a16="http://schemas.microsoft.com/office/drawing/2014/main" id="{05FB627C-7A0B-492E-BA6A-A8A612639AC7}"/>
                </a:ext>
              </a:extLst>
            </p:cNvPr>
            <p:cNvSpPr txBox="1">
              <a:spLocks/>
            </p:cNvSpPr>
            <p:nvPr/>
          </p:nvSpPr>
          <p:spPr>
            <a:xfrm>
              <a:off x="4414365" y="3926124"/>
              <a:ext cx="3940724" cy="3425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b="1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TKaiti" charset="-122"/>
                  <a:ea typeface="STKaiti" charset="-122"/>
                  <a:cs typeface="STKaiti" charset="-122"/>
                </a:defRPr>
              </a:lvl1pPr>
            </a:lstStyle>
            <a:p>
              <a:pPr>
                <a:defRPr/>
              </a:pPr>
              <a:r>
                <a:rPr lang="en-US" altLang="zh-CN" sz="2200" kern="0" spc="0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Photocathode RF gun</a:t>
              </a:r>
              <a:endParaRPr lang="zh-CN" altLang="en-US" sz="2200" kern="0" spc="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A4E174C3-21B3-4ECE-92C6-19C5F4D1821D}"/>
                </a:ext>
              </a:extLst>
            </p:cNvPr>
            <p:cNvSpPr/>
            <p:nvPr/>
          </p:nvSpPr>
          <p:spPr>
            <a:xfrm>
              <a:off x="4227755" y="3857093"/>
              <a:ext cx="3984205" cy="2026597"/>
            </a:xfrm>
            <a:prstGeom prst="rect">
              <a:avLst/>
            </a:prstGeom>
            <a:noFill/>
            <a:ln w="635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2438338" hangingPunct="0">
                <a:defRPr/>
              </a:pPr>
              <a:endParaRPr lang="en-CN" sz="2400" kern="0">
                <a:solidFill>
                  <a:srgbClr val="005E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36" name="Rectangle 2">
            <a:extLst>
              <a:ext uri="{FF2B5EF4-FFF2-40B4-BE49-F238E27FC236}">
                <a16:creationId xmlns:a16="http://schemas.microsoft.com/office/drawing/2014/main" id="{94234849-9C04-4568-980E-3C0C932CCF5E}"/>
              </a:ext>
            </a:extLst>
          </p:cNvPr>
          <p:cNvSpPr/>
          <p:nvPr/>
        </p:nvSpPr>
        <p:spPr>
          <a:xfrm>
            <a:off x="8233800" y="1165616"/>
            <a:ext cx="3701939" cy="4918962"/>
          </a:xfrm>
          <a:prstGeom prst="rect">
            <a:avLst/>
          </a:prstGeom>
          <a:noFill/>
          <a:ln w="635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 defTabSz="2438338" hangingPunct="0">
              <a:defRPr/>
            </a:pPr>
            <a:endParaRPr lang="en-CN" sz="2400" kern="0">
              <a:solidFill>
                <a:srgbClr val="005E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99305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552ECC2-34BA-0762-3C4A-B6545E14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STCF detector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6B52F3D-714C-4A09-8290-FC139744A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08" y="871128"/>
            <a:ext cx="4958410" cy="39309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F69273-FAAA-416F-99D6-3ADDD3EB8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42" y="4702048"/>
            <a:ext cx="3091604" cy="19337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D87CCD-44AE-4F40-A5B5-BB578247F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19" y="924827"/>
            <a:ext cx="2778513" cy="1878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9482F1-F81E-4C1D-BB7D-86AF0188C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02" y="2795906"/>
            <a:ext cx="2967259" cy="1849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14">
                <a:extLst>
                  <a:ext uri="{FF2B5EF4-FFF2-40B4-BE49-F238E27FC236}">
                    <a16:creationId xmlns:a16="http://schemas.microsoft.com/office/drawing/2014/main" id="{15DB5D36-1BBB-4D05-8641-BA417BDD1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35311" y="1844474"/>
                <a:ext cx="2557570" cy="938593"/>
              </a:xfrm>
              <a:prstGeom prst="rect">
                <a:avLst/>
              </a:prstGeom>
              <a:solidFill>
                <a:srgbClr val="0E6475"/>
              </a:solidFill>
              <a:ln>
                <a:noFill/>
              </a:ln>
            </p:spPr>
            <p:txBody>
              <a:bodyPr/>
              <a:lstStyle/>
              <a:p>
                <a:pPr marL="342900" indent="-342900">
                  <a:spcBef>
                    <a:spcPts val="600"/>
                  </a:spcBef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MDC</a:t>
                </a:r>
              </a:p>
              <a:p>
                <a:pPr>
                  <a:spcBef>
                    <a:spcPts val="600"/>
                  </a:spcBef>
                </a:pPr>
                <a:r>
                  <a:rPr lang="el-GR" altLang="zh-CN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σ</a:t>
                </a:r>
                <a:r>
                  <a:rPr lang="en-US" altLang="zh-CN" sz="14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xy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&lt; 130 </a:t>
                </a:r>
                <a14:m>
                  <m:oMath xmlns:m="http://schemas.openxmlformats.org/officeDocument/2006/math">
                    <m:r>
                      <a:rPr lang="zh-CN" altLang="en-US" sz="14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  <a:sym typeface="Symbol" pitchFamily="18" charset="2"/>
                      </a:rPr>
                      <m:t>𝜇</m:t>
                    </m:r>
                  </m:oMath>
                </a14:m>
                <a:r>
                  <a:rPr lang="en-US" altLang="zh-CN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m</a:t>
                </a:r>
              </a:p>
              <a:p>
                <a:pPr>
                  <a:spcBef>
                    <a:spcPts val="600"/>
                  </a:spcBef>
                </a:pPr>
                <a:r>
                  <a:rPr lang="el-GR" altLang="zh-CN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σ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p/p ~ 0.5% @ 1 GeV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altLang="zh-CN" sz="1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dE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/dx~6%</a:t>
                </a:r>
              </a:p>
            </p:txBody>
          </p:sp>
        </mc:Choice>
        <mc:Fallback xmlns="">
          <p:sp>
            <p:nvSpPr>
              <p:cNvPr id="9" name="Rectangle 14">
                <a:extLst>
                  <a:ext uri="{FF2B5EF4-FFF2-40B4-BE49-F238E27FC236}">
                    <a16:creationId xmlns:a16="http://schemas.microsoft.com/office/drawing/2014/main" id="{15DB5D36-1BBB-4D05-8641-BA417BDD1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35311" y="1844474"/>
                <a:ext cx="2557570" cy="938593"/>
              </a:xfrm>
              <a:prstGeom prst="rect">
                <a:avLst/>
              </a:prstGeom>
              <a:blipFill>
                <a:blip r:embed="rId6"/>
                <a:stretch>
                  <a:fillRect l="-1190" t="-1948" b="-350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14">
                <a:extLst>
                  <a:ext uri="{FF2B5EF4-FFF2-40B4-BE49-F238E27FC236}">
                    <a16:creationId xmlns:a16="http://schemas.microsoft.com/office/drawing/2014/main" id="{5758DFD2-25F3-4D75-BD1D-52430060A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42766" y="918463"/>
                <a:ext cx="2557569" cy="919693"/>
              </a:xfrm>
              <a:prstGeom prst="rect">
                <a:avLst/>
              </a:prstGeom>
              <a:solidFill>
                <a:srgbClr val="FF23DA"/>
              </a:solidFill>
              <a:ln>
                <a:noFill/>
              </a:ln>
            </p:spPr>
            <p:txBody>
              <a:bodyPr/>
              <a:lstStyle/>
              <a:p>
                <a:pPr marL="342900" indent="-342900">
                  <a:spcBef>
                    <a:spcPts val="600"/>
                  </a:spcBef>
                </a:pPr>
                <a:r>
                  <a:rPr lang="en-US" altLang="zh-CN" sz="16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ITK</a:t>
                </a:r>
                <a:endParaRPr lang="en-US" altLang="zh-CN" sz="1600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  <a:sym typeface="Symbol" pitchFamily="18" charset="2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altLang="zh-CN" sz="1400" dirty="0">
                    <a:solidFill>
                      <a:srgbClr val="FFFFFF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 &lt;0.25%X0 / layer </a:t>
                </a:r>
              </a:p>
              <a:p>
                <a:pPr>
                  <a:spcBef>
                    <a:spcPts val="600"/>
                  </a:spcBef>
                </a:pPr>
                <a:r>
                  <a:rPr lang="el-GR" altLang="zh-CN" sz="1400" dirty="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σ</a:t>
                </a:r>
                <a:r>
                  <a:rPr lang="en-US" altLang="zh-CN" sz="1400" baseline="-25000" dirty="0" err="1">
                    <a:solidFill>
                      <a:srgbClr val="FFFFFF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xy</a:t>
                </a:r>
                <a:r>
                  <a:rPr lang="en-US" altLang="zh-CN" sz="1400" dirty="0">
                    <a:solidFill>
                      <a:srgbClr val="FFFFFF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&lt; 100 </a:t>
                </a:r>
                <a14:m>
                  <m:oMath xmlns:m="http://schemas.openxmlformats.org/officeDocument/2006/math">
                    <m:r>
                      <a:rPr lang="zh-CN" altLang="en-US" sz="1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  <a:sym typeface="Symbol" pitchFamily="18" charset="2"/>
                      </a:rPr>
                      <m:t>𝜇</m:t>
                    </m:r>
                  </m:oMath>
                </a14:m>
                <a:r>
                  <a:rPr lang="en-US" altLang="zh-CN" sz="1400" dirty="0">
                    <a:solidFill>
                      <a:srgbClr val="FFFFFF"/>
                    </a:solidFill>
                    <a:latin typeface="Arial" panose="020B0604020202020204" pitchFamily="34" charset="0"/>
                    <a:ea typeface="ＭＳ Ｐゴシック" charset="-128"/>
                    <a:cs typeface="Arial" panose="020B0604020202020204" pitchFamily="34" charset="0"/>
                    <a:sym typeface="Symbol" pitchFamily="18" charset="2"/>
                  </a:rPr>
                  <a:t>m</a:t>
                </a:r>
                <a:endParaRPr lang="en-US" altLang="zh-CN" sz="14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10" name="Rectangle 14">
                <a:extLst>
                  <a:ext uri="{FF2B5EF4-FFF2-40B4-BE49-F238E27FC236}">
                    <a16:creationId xmlns:a16="http://schemas.microsoft.com/office/drawing/2014/main" id="{5758DFD2-25F3-4D75-BD1D-52430060A3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42766" y="918463"/>
                <a:ext cx="2557569" cy="919693"/>
              </a:xfrm>
              <a:prstGeom prst="rect">
                <a:avLst/>
              </a:prstGeom>
              <a:blipFill>
                <a:blip r:embed="rId7"/>
                <a:stretch>
                  <a:fillRect l="-1432" t="-1987" b="-59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4">
            <a:extLst>
              <a:ext uri="{FF2B5EF4-FFF2-40B4-BE49-F238E27FC236}">
                <a16:creationId xmlns:a16="http://schemas.microsoft.com/office/drawing/2014/main" id="{2E8E1CD1-287E-4A94-98CB-6EBBBE1C2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7857" y="2789385"/>
            <a:ext cx="2557569" cy="8610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/>
          <a:lstStyle/>
          <a:p>
            <a:pPr marL="342900" indent="-342900">
              <a:spcBef>
                <a:spcPts val="600"/>
              </a:spcBef>
            </a:pPr>
            <a:r>
              <a:rPr lang="en-US" altLang="zh-CN" sz="16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 pitchFamily="18" charset="2"/>
              </a:rPr>
              <a:t>PID</a:t>
            </a:r>
          </a:p>
          <a:p>
            <a:pPr>
              <a:spcBef>
                <a:spcPts val="600"/>
              </a:spcBef>
            </a:pP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/>
              </a:rPr>
              <a:t>/K (and K/p) 3-4 separation up to 2GeV/c</a:t>
            </a:r>
            <a:endParaRPr lang="en-US" altLang="zh-CN" sz="140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Symbol" pitchFamily="18" charset="2"/>
            </a:endParaRPr>
          </a:p>
          <a:p>
            <a:pPr marL="342900" indent="-342900">
              <a:spcBef>
                <a:spcPts val="600"/>
              </a:spcBef>
            </a:pPr>
            <a:endParaRPr lang="en-US" altLang="zh-CN" sz="1200" dirty="0">
              <a:solidFill>
                <a:srgbClr val="1818FF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87CC7A3F-98D0-4931-8825-89BE5AEC2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7858" y="3638110"/>
            <a:ext cx="2572478" cy="1445425"/>
          </a:xfrm>
          <a:prstGeom prst="rect">
            <a:avLst/>
          </a:prstGeom>
          <a:solidFill>
            <a:srgbClr val="19BCD5"/>
          </a:solidFill>
          <a:ln>
            <a:noFill/>
          </a:ln>
        </p:spPr>
        <p:txBody>
          <a:bodyPr/>
          <a:lstStyle/>
          <a:p>
            <a:pPr marL="342900" indent="-342900">
              <a:spcBef>
                <a:spcPts val="600"/>
              </a:spcBef>
            </a:pPr>
            <a:r>
              <a:rPr lang="en-GB" altLang="zh-CN" sz="1600" b="1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 pitchFamily="18" charset="2"/>
              </a:rPr>
              <a:t>EMC </a:t>
            </a:r>
            <a:endParaRPr lang="en-GB" altLang="zh-CN" sz="1600" b="1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Wingdings"/>
            </a:endParaRPr>
          </a:p>
          <a:p>
            <a:pPr marL="342900" indent="-342900">
              <a:spcBef>
                <a:spcPts val="600"/>
              </a:spcBef>
            </a:pPr>
            <a:r>
              <a:rPr lang="en-GB" altLang="zh-CN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/>
              </a:rPr>
              <a:t>E range: 0.025-</a:t>
            </a:r>
            <a:r>
              <a:rPr lang="en-US" altLang="zh-CN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/>
              </a:rPr>
              <a:t>3.5 </a:t>
            </a:r>
            <a:r>
              <a:rPr lang="en-GB" altLang="zh-CN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/>
              </a:rPr>
              <a:t>GeV</a:t>
            </a:r>
          </a:p>
          <a:p>
            <a:pPr marL="342900" indent="-342900">
              <a:spcBef>
                <a:spcPts val="600"/>
              </a:spcBef>
            </a:pPr>
            <a:r>
              <a:rPr lang="el-GR" altLang="zh-CN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 pitchFamily="18" charset="2"/>
              </a:rPr>
              <a:t>σ</a:t>
            </a:r>
            <a:r>
              <a:rPr lang="en-US" altLang="zh-CN" sz="1400" baseline="-25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 pitchFamily="18" charset="2"/>
              </a:rPr>
              <a:t>E</a:t>
            </a:r>
            <a:r>
              <a:rPr lang="en-US" altLang="zh-CN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zh-CN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Wingdings"/>
              </a:rPr>
              <a:t>@ 1 GeV</a:t>
            </a:r>
            <a:r>
              <a:rPr lang="en-GB" altLang="zh-CN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 pitchFamily="18" charset="2"/>
              </a:rPr>
              <a:t>: 2 </a:t>
            </a:r>
            <a:r>
              <a:rPr lang="en-US" altLang="zh-CN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 pitchFamily="18" charset="2"/>
              </a:rPr>
              <a:t>.5% in barrel, 4% at endcaps</a:t>
            </a:r>
            <a:endParaRPr lang="en-GB" altLang="zh-CN" sz="14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Symbol" pitchFamily="18" charset="2"/>
            </a:endParaRPr>
          </a:p>
          <a:p>
            <a:pPr marL="342900" indent="-342900">
              <a:spcBef>
                <a:spcPts val="600"/>
              </a:spcBef>
            </a:pPr>
            <a:r>
              <a:rPr lang="en-GB" altLang="zh-CN" sz="14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 pitchFamily="18" charset="2"/>
              </a:rPr>
              <a:t>Pos. Res. : ~ 4 mm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DBAD534F-5C13-4A8C-A273-7597BCF99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5310" y="5083535"/>
            <a:ext cx="2572479" cy="991357"/>
          </a:xfrm>
          <a:prstGeom prst="rect">
            <a:avLst/>
          </a:prstGeom>
          <a:solidFill>
            <a:srgbClr val="42186F"/>
          </a:solidFill>
          <a:ln>
            <a:noFill/>
          </a:ln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 pitchFamily="18" charset="2"/>
              </a:rPr>
              <a:t>MUD</a:t>
            </a:r>
          </a:p>
          <a:p>
            <a:pPr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/>
              </a:rPr>
              <a:t>0.4 -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/>
              </a:rPr>
              <a:t>1.8 GeV</a:t>
            </a:r>
          </a:p>
          <a:p>
            <a:pPr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  <a:sym typeface="Symbol"/>
              </a:rPr>
              <a:t> suppression &gt;30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DC38D34-99D5-4F85-A888-452E65709D79}"/>
              </a:ext>
            </a:extLst>
          </p:cNvPr>
          <p:cNvSpPr txBox="1"/>
          <p:nvPr/>
        </p:nvSpPr>
        <p:spPr>
          <a:xfrm>
            <a:off x="3238146" y="4873667"/>
            <a:ext cx="660655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Requirement: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High detection efficiency and good resolution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Superior PID ability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Tolerance to high rate/background environment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2E7F61A-30BC-1030-D8CB-FC3EBACA2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794" y="928435"/>
            <a:ext cx="5093285" cy="38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6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18C5A7-B573-3589-0BEE-BA60C8ED9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209" y="1635531"/>
            <a:ext cx="4299490" cy="3321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9847B7-4147-495D-AD55-18FC64232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39" b="10299"/>
          <a:stretch/>
        </p:blipFill>
        <p:spPr>
          <a:xfrm>
            <a:off x="197519" y="4246747"/>
            <a:ext cx="2226399" cy="1470086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FC75394D-6C48-43CE-B375-4BECA7B5F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STCF Detector Conceptual Design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CB8809A4-D949-46F2-AAEC-F9C6FCA43B2C}"/>
              </a:ext>
            </a:extLst>
          </p:cNvPr>
          <p:cNvSpPr txBox="1">
            <a:spLocks/>
          </p:cNvSpPr>
          <p:nvPr/>
        </p:nvSpPr>
        <p:spPr>
          <a:xfrm>
            <a:off x="8610600" y="63324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pPr/>
              <a:t>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83DF74B-1559-4267-888D-D247EA94D02F}"/>
              </a:ext>
            </a:extLst>
          </p:cNvPr>
          <p:cNvGrpSpPr/>
          <p:nvPr/>
        </p:nvGrpSpPr>
        <p:grpSpPr>
          <a:xfrm>
            <a:off x="6631684" y="5110676"/>
            <a:ext cx="1862393" cy="1545775"/>
            <a:chOff x="13972801" y="9504865"/>
            <a:chExt cx="3684104" cy="3240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1E6F242-B193-45EB-A03C-426D5397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72801" y="9560703"/>
              <a:ext cx="3684104" cy="318416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1B7B23-9313-468A-B854-51D6FB885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90961" y="9504865"/>
              <a:ext cx="1065944" cy="998868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CC9418E-987A-406D-8EE2-B32AE46D8946}"/>
              </a:ext>
            </a:extLst>
          </p:cNvPr>
          <p:cNvGrpSpPr/>
          <p:nvPr/>
        </p:nvGrpSpPr>
        <p:grpSpPr>
          <a:xfrm>
            <a:off x="7848499" y="914400"/>
            <a:ext cx="4191101" cy="1733517"/>
            <a:chOff x="14833600" y="449772"/>
            <a:chExt cx="8959057" cy="360424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CF06658-5293-4926-8B4E-F42DC668398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33600" y="449772"/>
              <a:ext cx="4975895" cy="3604242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3ECF964-23CD-4171-924B-19702129E978}"/>
                </a:ext>
              </a:extLst>
            </p:cNvPr>
            <p:cNvSpPr txBox="1"/>
            <p:nvPr/>
          </p:nvSpPr>
          <p:spPr>
            <a:xfrm>
              <a:off x="17277136" y="1076800"/>
              <a:ext cx="6515521" cy="2516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523B7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Electromagnetic Calorimeter</a:t>
              </a:r>
            </a:p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pCsI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+APD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D98701C-EBA5-42CB-8319-CA3B3FBB093C}"/>
              </a:ext>
            </a:extLst>
          </p:cNvPr>
          <p:cNvGrpSpPr/>
          <p:nvPr/>
        </p:nvGrpSpPr>
        <p:grpSpPr>
          <a:xfrm>
            <a:off x="8173699" y="2544627"/>
            <a:ext cx="4134611" cy="2631860"/>
            <a:chOff x="16537505" y="4548763"/>
            <a:chExt cx="8605206" cy="562682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ED5AF0D-1104-4663-A918-48FE3BFD937A}"/>
                </a:ext>
              </a:extLst>
            </p:cNvPr>
            <p:cNvGrpSpPr/>
            <p:nvPr/>
          </p:nvGrpSpPr>
          <p:grpSpPr>
            <a:xfrm>
              <a:off x="16837400" y="4548763"/>
              <a:ext cx="8079552" cy="3487486"/>
              <a:chOff x="18406482" y="4905526"/>
              <a:chExt cx="4676367" cy="189949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884B6E-F0D5-40A3-9F0E-B20FCC53E11F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202849" y="5005020"/>
                <a:ext cx="2880000" cy="1800000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4D4D7788-6079-41FA-A465-3688FFEEE246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406482" y="4905526"/>
                <a:ext cx="2160000" cy="1800000"/>
              </a:xfrm>
              <a:prstGeom prst="rect">
                <a:avLst/>
              </a:prstGeom>
            </p:spPr>
          </p:pic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500287C-EF02-403B-9091-21C1DAB0D723}"/>
                </a:ext>
              </a:extLst>
            </p:cNvPr>
            <p:cNvSpPr txBox="1"/>
            <p:nvPr/>
          </p:nvSpPr>
          <p:spPr>
            <a:xfrm>
              <a:off x="16537505" y="7587394"/>
              <a:ext cx="8605206" cy="2588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kern="0" dirty="0">
                  <a:solidFill>
                    <a:srgbClr val="0F34A6"/>
                  </a:solidFill>
                  <a:effectLst>
                    <a:glow rad="190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Particle Identification System</a:t>
              </a:r>
            </a:p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kern="0" dirty="0"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Barrel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RICH-like</a:t>
              </a:r>
            </a:p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kern="0" dirty="0"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Endcap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2000" b="1" kern="0" dirty="0"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DIRC-like 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9A3E2C2-A3AC-4C73-BB60-78731B203E73}"/>
              </a:ext>
            </a:extLst>
          </p:cNvPr>
          <p:cNvGrpSpPr/>
          <p:nvPr/>
        </p:nvGrpSpPr>
        <p:grpSpPr>
          <a:xfrm>
            <a:off x="788563" y="4312971"/>
            <a:ext cx="3719841" cy="2343892"/>
            <a:chOff x="1203748" y="7165183"/>
            <a:chExt cx="7545701" cy="507314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E18AD0D-B346-4448-964D-54AD27436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21067" y="7165183"/>
              <a:ext cx="4228382" cy="3604241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C1F673F-911F-4A23-8C06-07AE63CAE2C3}"/>
                </a:ext>
              </a:extLst>
            </p:cNvPr>
            <p:cNvSpPr txBox="1"/>
            <p:nvPr/>
          </p:nvSpPr>
          <p:spPr>
            <a:xfrm>
              <a:off x="1203748" y="9618118"/>
              <a:ext cx="6204121" cy="26202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523B7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Inner tracker</a:t>
              </a:r>
            </a:p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ymbol" panose="05050102010706020507" pitchFamily="18" charset="2"/>
                </a:rPr>
                <a:t>𝛍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ymbol" panose="05050102010706020507" pitchFamily="18" charset="2"/>
                </a:rPr>
                <a:t>RWELL Detector</a:t>
              </a:r>
              <a:b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ymbol" panose="05050102010706020507" pitchFamily="18" charset="2"/>
                </a:rPr>
              </a:b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Symbol" panose="05050102010706020507" pitchFamily="18" charset="2"/>
                </a:rPr>
                <a:t>CMOS MAPS 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E45C2F2-067F-4D89-9A1E-64AF4C19C879}"/>
              </a:ext>
            </a:extLst>
          </p:cNvPr>
          <p:cNvGrpSpPr/>
          <p:nvPr/>
        </p:nvGrpSpPr>
        <p:grpSpPr>
          <a:xfrm>
            <a:off x="857818" y="910964"/>
            <a:ext cx="3484355" cy="2786142"/>
            <a:chOff x="1432598" y="2579608"/>
            <a:chExt cx="6960891" cy="501031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4C01677-03EB-4E8E-AA00-4C247B42D99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33488" y="2579608"/>
              <a:ext cx="5760001" cy="3117377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F6DC266-74C0-49A0-A4E9-32BAFA705B69}"/>
                </a:ext>
              </a:extLst>
            </p:cNvPr>
            <p:cNvSpPr txBox="1"/>
            <p:nvPr/>
          </p:nvSpPr>
          <p:spPr>
            <a:xfrm>
              <a:off x="1432598" y="5412923"/>
              <a:ext cx="6960891" cy="21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523B7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Muon Detector</a:t>
              </a:r>
            </a:p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Resistive Plate Chamber+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Plastic scintillator</a:t>
              </a: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76871FCD-FF46-4E5E-A3DD-469603706969}"/>
              </a:ext>
            </a:extLst>
          </p:cNvPr>
          <p:cNvSpPr txBox="1"/>
          <p:nvPr/>
        </p:nvSpPr>
        <p:spPr>
          <a:xfrm>
            <a:off x="6417636" y="5962191"/>
            <a:ext cx="56388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523B7"/>
                </a:solidFill>
                <a:effectLst>
                  <a:glow rad="190500">
                    <a:schemeClr val="bg1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Central Tracker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Low material-budget Main Drift Chamber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90500">
                  <a:schemeClr val="bg1"/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3121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0056A10-F78E-40D6-B7AD-EF31F5FDC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STCF Detector R&amp;D — Detector Prototypes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D449234-6919-E9A4-20A6-3E3C12A5B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07889"/>
            <a:ext cx="1114339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35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87B5B26-32A0-1299-C672-E591179B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Offline Software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2EDF7C18-02AD-FA62-E9DF-58391A778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648" y="2676990"/>
            <a:ext cx="5354016" cy="126440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111864BB-C5C4-4F3C-B640-62E65ABAA7A5}"/>
              </a:ext>
            </a:extLst>
          </p:cNvPr>
          <p:cNvGrpSpPr/>
          <p:nvPr/>
        </p:nvGrpSpPr>
        <p:grpSpPr>
          <a:xfrm>
            <a:off x="1561051" y="2590800"/>
            <a:ext cx="2814943" cy="3413050"/>
            <a:chOff x="610280" y="3166730"/>
            <a:chExt cx="2814943" cy="352756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2CD511D-3043-0AF7-70A3-71D8289177FA}"/>
                </a:ext>
              </a:extLst>
            </p:cNvPr>
            <p:cNvGrpSpPr/>
            <p:nvPr/>
          </p:nvGrpSpPr>
          <p:grpSpPr>
            <a:xfrm>
              <a:off x="610280" y="3166730"/>
              <a:ext cx="2814943" cy="3199512"/>
              <a:chOff x="5196947" y="1191765"/>
              <a:chExt cx="3428009" cy="5296717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EEF7787F-4B11-DA41-A2B1-E3FA31DAA603}"/>
                  </a:ext>
                </a:extLst>
              </p:cNvPr>
              <p:cNvGrpSpPr/>
              <p:nvPr/>
            </p:nvGrpSpPr>
            <p:grpSpPr>
              <a:xfrm>
                <a:off x="5196947" y="1191765"/>
                <a:ext cx="3428009" cy="5296717"/>
                <a:chOff x="1638076" y="1027134"/>
                <a:chExt cx="3428009" cy="5296717"/>
              </a:xfrm>
            </p:grpSpPr>
            <p:sp>
              <p:nvSpPr>
                <p:cNvPr id="7" name="圆角矩形 6">
                  <a:extLst>
                    <a:ext uri="{FF2B5EF4-FFF2-40B4-BE49-F238E27FC236}">
                      <a16:creationId xmlns:a16="http://schemas.microsoft.com/office/drawing/2014/main" id="{6441310F-A566-17A3-3067-C389434B6360}"/>
                    </a:ext>
                  </a:extLst>
                </p:cNvPr>
                <p:cNvSpPr/>
                <p:nvPr/>
              </p:nvSpPr>
              <p:spPr>
                <a:xfrm>
                  <a:off x="1638076" y="1027134"/>
                  <a:ext cx="3368850" cy="5296717"/>
                </a:xfrm>
                <a:prstGeom prst="roundRect">
                  <a:avLst/>
                </a:prstGeom>
                <a:noFill/>
                <a:ln w="15875" cap="flat" cmpd="sng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000" tIns="46800" rIns="90000" bIns="46800" numCol="1" anchor="ctr" anchorCtr="0"/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F34A6"/>
                    </a:solidFill>
                    <a:latin typeface="Arial"/>
                    <a:ea typeface="华文彩云"/>
                  </a:endParaRPr>
                </a:p>
              </p:txBody>
            </p:sp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0AB1D211-C26F-39BF-A584-81D151F5869E}"/>
                    </a:ext>
                  </a:extLst>
                </p:cNvPr>
                <p:cNvSpPr txBox="1"/>
                <p:nvPr/>
              </p:nvSpPr>
              <p:spPr>
                <a:xfrm>
                  <a:off x="2619250" y="1645236"/>
                  <a:ext cx="1661645" cy="61142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>
                      <a:solidFill>
                        <a:srgbClr val="0F34A6"/>
                      </a:solidFill>
                      <a:latin typeface="Times New Roman"/>
                    </a:rPr>
                    <a:t>Applications</a:t>
                  </a:r>
                  <a:endParaRPr lang="zh-CN" altLang="en-US">
                    <a:solidFill>
                      <a:srgbClr val="0F34A6"/>
                    </a:solidFill>
                    <a:latin typeface="Times New Roman"/>
                  </a:endParaRPr>
                </a:p>
              </p:txBody>
            </p:sp>
            <p:grpSp>
              <p:nvGrpSpPr>
                <p:cNvPr id="9" name="组合 8">
                  <a:extLst>
                    <a:ext uri="{FF2B5EF4-FFF2-40B4-BE49-F238E27FC236}">
                      <a16:creationId xmlns:a16="http://schemas.microsoft.com/office/drawing/2014/main" id="{E8A12AF7-1C96-E118-AF01-A59EDDF9D628}"/>
                    </a:ext>
                  </a:extLst>
                </p:cNvPr>
                <p:cNvGrpSpPr/>
                <p:nvPr/>
              </p:nvGrpSpPr>
              <p:grpSpPr>
                <a:xfrm>
                  <a:off x="2037121" y="2089422"/>
                  <a:ext cx="1274708" cy="509519"/>
                  <a:chOff x="5892800" y="1825764"/>
                  <a:chExt cx="1274708" cy="509519"/>
                </a:xfrm>
              </p:grpSpPr>
              <p:sp>
                <p:nvSpPr>
                  <p:cNvPr id="57" name="矩形 56">
                    <a:extLst>
                      <a:ext uri="{FF2B5EF4-FFF2-40B4-BE49-F238E27FC236}">
                        <a16:creationId xmlns:a16="http://schemas.microsoft.com/office/drawing/2014/main" id="{6CEC2171-C9CC-9229-692B-2D529F9E37C0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66900"/>
                    <a:ext cx="1274708" cy="297418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58" name="文本框 57">
                    <a:extLst>
                      <a:ext uri="{FF2B5EF4-FFF2-40B4-BE49-F238E27FC236}">
                        <a16:creationId xmlns:a16="http://schemas.microsoft.com/office/drawing/2014/main" id="{1067DF96-9E11-ED50-2631-BF061182606A}"/>
                      </a:ext>
                    </a:extLst>
                  </p:cNvPr>
                  <p:cNvSpPr txBox="1"/>
                  <p:nvPr/>
                </p:nvSpPr>
                <p:spPr>
                  <a:xfrm>
                    <a:off x="6026650" y="1825764"/>
                    <a:ext cx="1099434" cy="509519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lvl="0"/>
                    <a:r>
                      <a:rPr lang="en-US" altLang="en-US" sz="1400">
                        <a:solidFill>
                          <a:srgbClr val="0F34A6"/>
                        </a:solidFill>
                        <a:latin typeface="Times New Roman"/>
                        <a:ea typeface="微软雅黑"/>
                      </a:rPr>
                      <a:t>Generator</a:t>
                    </a:r>
                    <a:endParaRPr lang="zh-CN" altLang="zh-CN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0" name="组合 9">
                  <a:extLst>
                    <a:ext uri="{FF2B5EF4-FFF2-40B4-BE49-F238E27FC236}">
                      <a16:creationId xmlns:a16="http://schemas.microsoft.com/office/drawing/2014/main" id="{5EDC989B-579D-AFF4-163C-45AB4AA91C40}"/>
                    </a:ext>
                  </a:extLst>
                </p:cNvPr>
                <p:cNvGrpSpPr/>
                <p:nvPr/>
              </p:nvGrpSpPr>
              <p:grpSpPr>
                <a:xfrm>
                  <a:off x="2024420" y="2611045"/>
                  <a:ext cx="1317226" cy="509519"/>
                  <a:chOff x="5892800" y="1825764"/>
                  <a:chExt cx="1317226" cy="509519"/>
                </a:xfrm>
              </p:grpSpPr>
              <p:sp>
                <p:nvSpPr>
                  <p:cNvPr id="55" name="矩形 54">
                    <a:extLst>
                      <a:ext uri="{FF2B5EF4-FFF2-40B4-BE49-F238E27FC236}">
                        <a16:creationId xmlns:a16="http://schemas.microsoft.com/office/drawing/2014/main" id="{6666CC1B-A1C5-5CDB-6BF8-EF8AA2A227D7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66900"/>
                    <a:ext cx="1274708" cy="297418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56" name="文本框 55">
                    <a:extLst>
                      <a:ext uri="{FF2B5EF4-FFF2-40B4-BE49-F238E27FC236}">
                        <a16:creationId xmlns:a16="http://schemas.microsoft.com/office/drawing/2014/main" id="{01EF2DFE-65AB-A45C-69F6-8209BCEF76F1}"/>
                      </a:ext>
                    </a:extLst>
                  </p:cNvPr>
                  <p:cNvSpPr txBox="1"/>
                  <p:nvPr/>
                </p:nvSpPr>
                <p:spPr>
                  <a:xfrm>
                    <a:off x="6026650" y="1825764"/>
                    <a:ext cx="1183376" cy="509519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lvl="0"/>
                    <a:r>
                      <a:rPr lang="en-US" altLang="en-US" sz="1400" dirty="0">
                        <a:solidFill>
                          <a:srgbClr val="0F34A6"/>
                        </a:solidFill>
                        <a:latin typeface="Times New Roman"/>
                        <a:ea typeface="微软雅黑"/>
                      </a:rPr>
                      <a:t>Simulation</a:t>
                    </a:r>
                    <a:endParaRPr lang="zh-CN" altLang="zh-CN" sz="1600" dirty="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A56B6B5A-A47F-FD31-D6D3-440B62608568}"/>
                    </a:ext>
                  </a:extLst>
                </p:cNvPr>
                <p:cNvGrpSpPr/>
                <p:nvPr/>
              </p:nvGrpSpPr>
              <p:grpSpPr>
                <a:xfrm>
                  <a:off x="3404217" y="2138535"/>
                  <a:ext cx="1550374" cy="509519"/>
                  <a:chOff x="5807388" y="1846332"/>
                  <a:chExt cx="1550374" cy="509519"/>
                </a:xfrm>
              </p:grpSpPr>
              <p:sp>
                <p:nvSpPr>
                  <p:cNvPr id="53" name="矩形 52">
                    <a:extLst>
                      <a:ext uri="{FF2B5EF4-FFF2-40B4-BE49-F238E27FC236}">
                        <a16:creationId xmlns:a16="http://schemas.microsoft.com/office/drawing/2014/main" id="{D706E8B3-134D-AA00-98BE-DCCAF4162566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66900"/>
                    <a:ext cx="1274708" cy="297418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54" name="文本框 53">
                    <a:extLst>
                      <a:ext uri="{FF2B5EF4-FFF2-40B4-BE49-F238E27FC236}">
                        <a16:creationId xmlns:a16="http://schemas.microsoft.com/office/drawing/2014/main" id="{3EE45453-334C-B351-5259-F5E08FC44BE1}"/>
                      </a:ext>
                    </a:extLst>
                  </p:cNvPr>
                  <p:cNvSpPr txBox="1"/>
                  <p:nvPr/>
                </p:nvSpPr>
                <p:spPr>
                  <a:xfrm>
                    <a:off x="5807388" y="1846332"/>
                    <a:ext cx="1550374" cy="509519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lvl="0"/>
                    <a:r>
                      <a:rPr lang="en-US" altLang="en-US" sz="1400">
                        <a:solidFill>
                          <a:srgbClr val="0F34A6"/>
                        </a:solidFill>
                        <a:latin typeface="Times New Roman"/>
                        <a:ea typeface="微软雅黑"/>
                      </a:rPr>
                      <a:t>Reconstruction</a:t>
                    </a:r>
                    <a:endParaRPr lang="zh-CN" altLang="zh-CN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2" name="组合 11">
                  <a:extLst>
                    <a:ext uri="{FF2B5EF4-FFF2-40B4-BE49-F238E27FC236}">
                      <a16:creationId xmlns:a16="http://schemas.microsoft.com/office/drawing/2014/main" id="{2C561D52-98F6-E5A1-DBB3-F33DB93BCC82}"/>
                    </a:ext>
                  </a:extLst>
                </p:cNvPr>
                <p:cNvGrpSpPr/>
                <p:nvPr/>
              </p:nvGrpSpPr>
              <p:grpSpPr>
                <a:xfrm>
                  <a:off x="3430703" y="2612672"/>
                  <a:ext cx="1274708" cy="509519"/>
                  <a:chOff x="5892800" y="1825764"/>
                  <a:chExt cx="1274708" cy="509519"/>
                </a:xfrm>
              </p:grpSpPr>
              <p:sp>
                <p:nvSpPr>
                  <p:cNvPr id="51" name="矩形 50">
                    <a:extLst>
                      <a:ext uri="{FF2B5EF4-FFF2-40B4-BE49-F238E27FC236}">
                        <a16:creationId xmlns:a16="http://schemas.microsoft.com/office/drawing/2014/main" id="{672ADA58-D3E4-21D0-70E7-2BA7A0509357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66900"/>
                    <a:ext cx="1274708" cy="297418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52" name="文本框 51">
                    <a:extLst>
                      <a:ext uri="{FF2B5EF4-FFF2-40B4-BE49-F238E27FC236}">
                        <a16:creationId xmlns:a16="http://schemas.microsoft.com/office/drawing/2014/main" id="{35611732-7422-9572-64FC-E24AFE05B4C8}"/>
                      </a:ext>
                    </a:extLst>
                  </p:cNvPr>
                  <p:cNvSpPr txBox="1"/>
                  <p:nvPr/>
                </p:nvSpPr>
                <p:spPr>
                  <a:xfrm>
                    <a:off x="6026650" y="1825764"/>
                    <a:ext cx="992069" cy="509519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lvl="0"/>
                    <a:r>
                      <a:rPr lang="en-US" altLang="en-US" sz="1400">
                        <a:solidFill>
                          <a:srgbClr val="0F34A6"/>
                        </a:solidFill>
                        <a:latin typeface="Times New Roman"/>
                        <a:ea typeface="微软雅黑"/>
                      </a:rPr>
                      <a:t>Analysis</a:t>
                    </a:r>
                    <a:endParaRPr lang="zh-CN" altLang="zh-CN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EEE1AEB1-044E-62D7-FB92-8CD195562E82}"/>
                    </a:ext>
                  </a:extLst>
                </p:cNvPr>
                <p:cNvSpPr txBox="1"/>
                <p:nvPr/>
              </p:nvSpPr>
              <p:spPr>
                <a:xfrm>
                  <a:off x="2635300" y="3092801"/>
                  <a:ext cx="1747538" cy="61142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altLang="en-US" sz="1600" dirty="0">
                      <a:solidFill>
                        <a:srgbClr val="0F34A6"/>
                      </a:solidFill>
                      <a:latin typeface="Times New Roman"/>
                      <a:ea typeface="微软雅黑"/>
                    </a:rPr>
                    <a:t>Core Software</a:t>
                  </a:r>
                  <a:r>
                    <a:rPr lang="en-US" altLang="en-US" dirty="0">
                      <a:solidFill>
                        <a:srgbClr val="0F34A6"/>
                      </a:solidFill>
                      <a:latin typeface="Times New Roman"/>
                      <a:ea typeface="微软雅黑"/>
                    </a:rPr>
                    <a:t> </a:t>
                  </a:r>
                </a:p>
              </p:txBody>
            </p:sp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992D32B3-B35E-9EE2-FBBA-CBD59072E8E1}"/>
                    </a:ext>
                  </a:extLst>
                </p:cNvPr>
                <p:cNvGrpSpPr/>
                <p:nvPr/>
              </p:nvGrpSpPr>
              <p:grpSpPr>
                <a:xfrm>
                  <a:off x="1970538" y="3581057"/>
                  <a:ext cx="872023" cy="471234"/>
                  <a:chOff x="5892801" y="1846332"/>
                  <a:chExt cx="872023" cy="471234"/>
                </a:xfrm>
              </p:grpSpPr>
              <p:sp>
                <p:nvSpPr>
                  <p:cNvPr id="49" name="矩形 48">
                    <a:extLst>
                      <a:ext uri="{FF2B5EF4-FFF2-40B4-BE49-F238E27FC236}">
                        <a16:creationId xmlns:a16="http://schemas.microsoft.com/office/drawing/2014/main" id="{90FE6D7C-2A71-5445-2093-09EC8D13ADAC}"/>
                      </a:ext>
                    </a:extLst>
                  </p:cNvPr>
                  <p:cNvSpPr/>
                  <p:nvPr/>
                </p:nvSpPr>
                <p:spPr>
                  <a:xfrm>
                    <a:off x="5892801" y="1846332"/>
                    <a:ext cx="822773" cy="317986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50" name="文本框 49">
                    <a:extLst>
                      <a:ext uri="{FF2B5EF4-FFF2-40B4-BE49-F238E27FC236}">
                        <a16:creationId xmlns:a16="http://schemas.microsoft.com/office/drawing/2014/main" id="{B8453DA0-7FEF-3B66-2D15-B1E69C81F44F}"/>
                      </a:ext>
                    </a:extLst>
                  </p:cNvPr>
                  <p:cNvSpPr txBox="1"/>
                  <p:nvPr/>
                </p:nvSpPr>
                <p:spPr>
                  <a:xfrm>
                    <a:off x="5905501" y="1859001"/>
                    <a:ext cx="859323" cy="458565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lvl="0"/>
                    <a:r>
                      <a:rPr lang="en-US" altLang="en-US" sz="1200">
                        <a:solidFill>
                          <a:srgbClr val="0F34A6"/>
                        </a:solidFill>
                        <a:latin typeface="Times New Roman"/>
                        <a:ea typeface="微软雅黑"/>
                      </a:rPr>
                      <a:t>SNiPER</a:t>
                    </a:r>
                    <a:endParaRPr lang="zh-CN" altLang="zh-CN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5" name="组合 14">
                  <a:extLst>
                    <a:ext uri="{FF2B5EF4-FFF2-40B4-BE49-F238E27FC236}">
                      <a16:creationId xmlns:a16="http://schemas.microsoft.com/office/drawing/2014/main" id="{FC8546D9-32EC-5DE4-FD0D-951342E6E16D}"/>
                    </a:ext>
                  </a:extLst>
                </p:cNvPr>
                <p:cNvGrpSpPr/>
                <p:nvPr/>
              </p:nvGrpSpPr>
              <p:grpSpPr>
                <a:xfrm>
                  <a:off x="2930809" y="3581056"/>
                  <a:ext cx="878767" cy="509517"/>
                  <a:chOff x="5892800" y="1825764"/>
                  <a:chExt cx="878767" cy="491137"/>
                </a:xfrm>
              </p:grpSpPr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3CB81264-3CCC-7E0D-70FE-23E4D2BF6B21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25764"/>
                    <a:ext cx="878767" cy="338554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48" name="文本框 47">
                    <a:extLst>
                      <a:ext uri="{FF2B5EF4-FFF2-40B4-BE49-F238E27FC236}">
                        <a16:creationId xmlns:a16="http://schemas.microsoft.com/office/drawing/2014/main" id="{621AB082-51D2-C2DF-E9D1-1FB358C79C04}"/>
                      </a:ext>
                    </a:extLst>
                  </p:cNvPr>
                  <p:cNvSpPr txBox="1"/>
                  <p:nvPr/>
                </p:nvSpPr>
                <p:spPr>
                  <a:xfrm>
                    <a:off x="6026650" y="1825764"/>
                    <a:ext cx="710963" cy="49113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lvl="0"/>
                    <a:r>
                      <a:rPr lang="en-US" altLang="en-US" sz="1400">
                        <a:solidFill>
                          <a:srgbClr val="0F34A6"/>
                        </a:solidFill>
                        <a:latin typeface="Times New Roman"/>
                        <a:ea typeface="微软雅黑"/>
                      </a:rPr>
                      <a:t>EDM</a:t>
                    </a:r>
                    <a:endParaRPr lang="zh-CN" altLang="zh-CN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0D64F2FD-6E40-6EAB-D294-277D595DA753}"/>
                    </a:ext>
                  </a:extLst>
                </p:cNvPr>
                <p:cNvGrpSpPr/>
                <p:nvPr/>
              </p:nvGrpSpPr>
              <p:grpSpPr>
                <a:xfrm>
                  <a:off x="1954784" y="4102928"/>
                  <a:ext cx="922897" cy="458566"/>
                  <a:chOff x="5892800" y="1825764"/>
                  <a:chExt cx="922897" cy="458566"/>
                </a:xfrm>
              </p:grpSpPr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D078664E-2D8E-7298-5B18-6DACF62B7AFE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25764"/>
                    <a:ext cx="878767" cy="338554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46" name="文本框 45">
                    <a:extLst>
                      <a:ext uri="{FF2B5EF4-FFF2-40B4-BE49-F238E27FC236}">
                        <a16:creationId xmlns:a16="http://schemas.microsoft.com/office/drawing/2014/main" id="{C8E0BB8D-1BC0-83A5-CCDD-94D2279EB5DA}"/>
                      </a:ext>
                    </a:extLst>
                  </p:cNvPr>
                  <p:cNvSpPr txBox="1"/>
                  <p:nvPr/>
                </p:nvSpPr>
                <p:spPr>
                  <a:xfrm>
                    <a:off x="6026650" y="1825764"/>
                    <a:ext cx="789047" cy="458566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lvl="0"/>
                    <a:r>
                      <a:rPr lang="en-US" altLang="en-US" sz="1200">
                        <a:solidFill>
                          <a:srgbClr val="0F34A6"/>
                        </a:solidFill>
                        <a:latin typeface="Times New Roman"/>
                        <a:ea typeface="微软雅黑"/>
                      </a:rPr>
                      <a:t>Service</a:t>
                    </a:r>
                    <a:endParaRPr lang="zh-CN" altLang="zh-CN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34323AC1-12CB-1D8E-E6C1-4FA7E576A55B}"/>
                    </a:ext>
                  </a:extLst>
                </p:cNvPr>
                <p:cNvGrpSpPr/>
                <p:nvPr/>
              </p:nvGrpSpPr>
              <p:grpSpPr>
                <a:xfrm>
                  <a:off x="3901767" y="3581056"/>
                  <a:ext cx="741891" cy="560468"/>
                  <a:chOff x="5892800" y="1825764"/>
                  <a:chExt cx="741891" cy="540250"/>
                </a:xfrm>
              </p:grpSpPr>
              <p:sp>
                <p:nvSpPr>
                  <p:cNvPr id="43" name="矩形 42">
                    <a:extLst>
                      <a:ext uri="{FF2B5EF4-FFF2-40B4-BE49-F238E27FC236}">
                        <a16:creationId xmlns:a16="http://schemas.microsoft.com/office/drawing/2014/main" id="{EA3921A3-62B5-BEA5-DABB-35ACF15864E7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49463"/>
                    <a:ext cx="741891" cy="314855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id="{5FBF5E17-8043-F661-D78C-151F434A36A6}"/>
                      </a:ext>
                    </a:extLst>
                  </p:cNvPr>
                  <p:cNvSpPr txBox="1"/>
                  <p:nvPr/>
                </p:nvSpPr>
                <p:spPr>
                  <a:xfrm>
                    <a:off x="6026650" y="1825764"/>
                    <a:ext cx="550889" cy="54025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1600">
                        <a:solidFill>
                          <a:srgbClr val="0F34A6"/>
                        </a:solidFill>
                        <a:latin typeface="Times New Roman"/>
                      </a:rPr>
                      <a:t> IO</a:t>
                    </a:r>
                    <a:endParaRPr lang="zh-CN" altLang="en-US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05D89B5B-A25A-B313-7FCF-44685A926958}"/>
                    </a:ext>
                  </a:extLst>
                </p:cNvPr>
                <p:cNvGrpSpPr/>
                <p:nvPr/>
              </p:nvGrpSpPr>
              <p:grpSpPr>
                <a:xfrm>
                  <a:off x="2978794" y="4091012"/>
                  <a:ext cx="1490312" cy="458566"/>
                  <a:chOff x="5892800" y="1825764"/>
                  <a:chExt cx="1490312" cy="458566"/>
                </a:xfrm>
              </p:grpSpPr>
              <p:sp>
                <p:nvSpPr>
                  <p:cNvPr id="41" name="矩形 40">
                    <a:extLst>
                      <a:ext uri="{FF2B5EF4-FFF2-40B4-BE49-F238E27FC236}">
                        <a16:creationId xmlns:a16="http://schemas.microsoft.com/office/drawing/2014/main" id="{0BC90366-31AF-15C2-98D5-D85A961E2F9E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37680"/>
                    <a:ext cx="1490312" cy="326638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42" name="文本框 41">
                    <a:extLst>
                      <a:ext uri="{FF2B5EF4-FFF2-40B4-BE49-F238E27FC236}">
                        <a16:creationId xmlns:a16="http://schemas.microsoft.com/office/drawing/2014/main" id="{B49197A8-9D5B-1E4C-866E-CD4D6315301C}"/>
                      </a:ext>
                    </a:extLst>
                  </p:cNvPr>
                  <p:cNvSpPr txBox="1"/>
                  <p:nvPr/>
                </p:nvSpPr>
                <p:spPr>
                  <a:xfrm>
                    <a:off x="6026650" y="1825764"/>
                    <a:ext cx="1294647" cy="458566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lvl="0"/>
                    <a:r>
                      <a:rPr lang="en-US" altLang="en-US" sz="1200" dirty="0">
                        <a:solidFill>
                          <a:srgbClr val="0F34A6"/>
                        </a:solidFill>
                        <a:latin typeface="Times New Roman"/>
                        <a:ea typeface="微软雅黑"/>
                      </a:rPr>
                      <a:t>User Interface</a:t>
                    </a:r>
                    <a:endParaRPr lang="zh-CN" altLang="zh-CN" sz="1600" dirty="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E0D146D-ACC0-2F55-0E04-5D62F5CC00EF}"/>
                    </a:ext>
                  </a:extLst>
                </p:cNvPr>
                <p:cNvSpPr txBox="1"/>
                <p:nvPr/>
              </p:nvSpPr>
              <p:spPr>
                <a:xfrm>
                  <a:off x="1989620" y="4628280"/>
                  <a:ext cx="3076465" cy="56046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600" dirty="0">
                      <a:solidFill>
                        <a:srgbClr val="0F34A6"/>
                      </a:solidFill>
                      <a:latin typeface="Times New Roman"/>
                    </a:rPr>
                    <a:t>External Libraries and Tools</a:t>
                  </a:r>
                  <a:endParaRPr lang="zh-CN" altLang="zh-CN" dirty="0">
                    <a:solidFill>
                      <a:srgbClr val="0F34A6"/>
                    </a:solidFill>
                    <a:latin typeface="Times New Roman"/>
                  </a:endParaRPr>
                </a:p>
              </p:txBody>
            </p: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096A30B-3C8E-49EA-2B6D-C217CCF92664}"/>
                    </a:ext>
                  </a:extLst>
                </p:cNvPr>
                <p:cNvGrpSpPr/>
                <p:nvPr/>
              </p:nvGrpSpPr>
              <p:grpSpPr>
                <a:xfrm>
                  <a:off x="2987691" y="5129395"/>
                  <a:ext cx="888686" cy="509519"/>
                  <a:chOff x="5892800" y="1825764"/>
                  <a:chExt cx="888686" cy="509519"/>
                </a:xfrm>
              </p:grpSpPr>
              <p:sp>
                <p:nvSpPr>
                  <p:cNvPr id="39" name="矩形 38">
                    <a:extLst>
                      <a:ext uri="{FF2B5EF4-FFF2-40B4-BE49-F238E27FC236}">
                        <a16:creationId xmlns:a16="http://schemas.microsoft.com/office/drawing/2014/main" id="{9694A291-9B00-15D0-C545-9A95F9173EB2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25764"/>
                    <a:ext cx="878767" cy="338554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7F19C3D8-06D5-C96E-6ADF-EAFB0F291E21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114" y="1825764"/>
                    <a:ext cx="857372" cy="509519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en-US" sz="1400">
                        <a:solidFill>
                          <a:srgbClr val="0F34A6"/>
                        </a:solidFill>
                        <a:latin typeface="Times New Roman"/>
                      </a:rPr>
                      <a:t>Geant4</a:t>
                    </a:r>
                    <a:endParaRPr lang="zh-CN" altLang="zh-CN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FBBFD35F-97E0-2415-F17F-7B38EC70A7C0}"/>
                    </a:ext>
                  </a:extLst>
                </p:cNvPr>
                <p:cNvGrpSpPr/>
                <p:nvPr/>
              </p:nvGrpSpPr>
              <p:grpSpPr>
                <a:xfrm>
                  <a:off x="2002616" y="5112171"/>
                  <a:ext cx="890638" cy="458566"/>
                  <a:chOff x="5892800" y="1825764"/>
                  <a:chExt cx="890638" cy="458566"/>
                </a:xfrm>
              </p:grpSpPr>
              <p:sp>
                <p:nvSpPr>
                  <p:cNvPr id="37" name="矩形 36">
                    <a:extLst>
                      <a:ext uri="{FF2B5EF4-FFF2-40B4-BE49-F238E27FC236}">
                        <a16:creationId xmlns:a16="http://schemas.microsoft.com/office/drawing/2014/main" id="{C5D971D0-0BDC-386A-5184-4CD35AB67530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25764"/>
                    <a:ext cx="878767" cy="338554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6CB59F80-094C-5C83-B218-A3545DF858AF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114" y="1825764"/>
                    <a:ext cx="859324" cy="458566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lvl="0"/>
                    <a:r>
                      <a:rPr lang="en-US" altLang="en-US" sz="1200">
                        <a:solidFill>
                          <a:srgbClr val="0F34A6"/>
                        </a:solidFill>
                        <a:latin typeface="Times New Roman"/>
                        <a:ea typeface="微软雅黑"/>
                      </a:rPr>
                      <a:t>DD4hep</a:t>
                    </a:r>
                    <a:endParaRPr lang="zh-CN" altLang="zh-CN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39E87A30-B087-7707-8E11-BF0AD9BE1ED7}"/>
                    </a:ext>
                  </a:extLst>
                </p:cNvPr>
                <p:cNvGrpSpPr/>
                <p:nvPr/>
              </p:nvGrpSpPr>
              <p:grpSpPr>
                <a:xfrm>
                  <a:off x="3897772" y="5129395"/>
                  <a:ext cx="878767" cy="458566"/>
                  <a:chOff x="5892800" y="1825764"/>
                  <a:chExt cx="878767" cy="458566"/>
                </a:xfrm>
              </p:grpSpPr>
              <p:sp>
                <p:nvSpPr>
                  <p:cNvPr id="35" name="矩形 34">
                    <a:extLst>
                      <a:ext uri="{FF2B5EF4-FFF2-40B4-BE49-F238E27FC236}">
                        <a16:creationId xmlns:a16="http://schemas.microsoft.com/office/drawing/2014/main" id="{48E131C9-19D0-C437-41C2-81563981ADFC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25764"/>
                    <a:ext cx="878767" cy="338554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36" name="文本框 35">
                    <a:extLst>
                      <a:ext uri="{FF2B5EF4-FFF2-40B4-BE49-F238E27FC236}">
                        <a16:creationId xmlns:a16="http://schemas.microsoft.com/office/drawing/2014/main" id="{BCE05A2E-C6BB-8901-8345-00DBC79928B7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114" y="1825764"/>
                    <a:ext cx="813943" cy="45856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en-US" sz="1200">
                        <a:solidFill>
                          <a:srgbClr val="0F34A6"/>
                        </a:solidFill>
                        <a:latin typeface="Times New Roman"/>
                      </a:rPr>
                      <a:t>PODIO</a:t>
                    </a:r>
                    <a:endParaRPr lang="zh-CN" altLang="zh-CN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23" name="组合 22">
                  <a:extLst>
                    <a:ext uri="{FF2B5EF4-FFF2-40B4-BE49-F238E27FC236}">
                      <a16:creationId xmlns:a16="http://schemas.microsoft.com/office/drawing/2014/main" id="{7F2D836D-2FDB-CB20-3E1D-94227A943A6F}"/>
                    </a:ext>
                  </a:extLst>
                </p:cNvPr>
                <p:cNvGrpSpPr/>
                <p:nvPr/>
              </p:nvGrpSpPr>
              <p:grpSpPr>
                <a:xfrm>
                  <a:off x="1948563" y="5612194"/>
                  <a:ext cx="878767" cy="509519"/>
                  <a:chOff x="5892800" y="1825764"/>
                  <a:chExt cx="878767" cy="509519"/>
                </a:xfrm>
              </p:grpSpPr>
              <p:sp>
                <p:nvSpPr>
                  <p:cNvPr id="33" name="矩形 32">
                    <a:extLst>
                      <a:ext uri="{FF2B5EF4-FFF2-40B4-BE49-F238E27FC236}">
                        <a16:creationId xmlns:a16="http://schemas.microsoft.com/office/drawing/2014/main" id="{D6CDE0B5-CFAE-6B9D-CCA3-0E96D265BB9A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25764"/>
                    <a:ext cx="878767" cy="338554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34" name="文本框 33">
                    <a:extLst>
                      <a:ext uri="{FF2B5EF4-FFF2-40B4-BE49-F238E27FC236}">
                        <a16:creationId xmlns:a16="http://schemas.microsoft.com/office/drawing/2014/main" id="{DF38D033-D241-E9CB-D419-31E81FF05BFF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114" y="1825764"/>
                    <a:ext cx="820281" cy="509519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lvl="0"/>
                    <a:r>
                      <a:rPr lang="en-US" altLang="en-US" sz="1400">
                        <a:solidFill>
                          <a:srgbClr val="0F34A6"/>
                        </a:solidFill>
                        <a:latin typeface="Times New Roman"/>
                        <a:ea typeface="微软雅黑"/>
                      </a:rPr>
                      <a:t>ROOT</a:t>
                    </a:r>
                    <a:endParaRPr lang="zh-CN" altLang="zh-CN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33EDB4F8-D1A1-6ED5-896D-ADFD6FEE9FD3}"/>
                    </a:ext>
                  </a:extLst>
                </p:cNvPr>
                <p:cNvGrpSpPr/>
                <p:nvPr/>
              </p:nvGrpSpPr>
              <p:grpSpPr>
                <a:xfrm>
                  <a:off x="2952056" y="5612194"/>
                  <a:ext cx="878767" cy="458566"/>
                  <a:chOff x="5892800" y="1825764"/>
                  <a:chExt cx="878767" cy="458566"/>
                </a:xfrm>
              </p:grpSpPr>
              <p:sp>
                <p:nvSpPr>
                  <p:cNvPr id="31" name="矩形 30">
                    <a:extLst>
                      <a:ext uri="{FF2B5EF4-FFF2-40B4-BE49-F238E27FC236}">
                        <a16:creationId xmlns:a16="http://schemas.microsoft.com/office/drawing/2014/main" id="{CD8A37DF-EC49-17C5-C77F-D722A91531D7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25764"/>
                    <a:ext cx="878767" cy="338554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32" name="文本框 31">
                    <a:extLst>
                      <a:ext uri="{FF2B5EF4-FFF2-40B4-BE49-F238E27FC236}">
                        <a16:creationId xmlns:a16="http://schemas.microsoft.com/office/drawing/2014/main" id="{2732CCAD-350D-7BB6-FD24-5D1C8F89C23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114" y="1825764"/>
                    <a:ext cx="755862" cy="458566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en-US" sz="1200">
                        <a:solidFill>
                          <a:srgbClr val="0F34A6"/>
                        </a:solidFill>
                        <a:latin typeface="Times New Roman"/>
                      </a:rPr>
                      <a:t>Python</a:t>
                    </a:r>
                    <a:endParaRPr lang="zh-CN" altLang="zh-CN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grpSp>
              <p:nvGrpSpPr>
                <p:cNvPr id="25" name="组合 24">
                  <a:extLst>
                    <a:ext uri="{FF2B5EF4-FFF2-40B4-BE49-F238E27FC236}">
                      <a16:creationId xmlns:a16="http://schemas.microsoft.com/office/drawing/2014/main" id="{D9F23347-9546-56AD-16D7-1182DD43DFBF}"/>
                    </a:ext>
                  </a:extLst>
                </p:cNvPr>
                <p:cNvGrpSpPr/>
                <p:nvPr/>
              </p:nvGrpSpPr>
              <p:grpSpPr>
                <a:xfrm>
                  <a:off x="3901767" y="5607064"/>
                  <a:ext cx="878767" cy="535080"/>
                  <a:chOff x="5892800" y="1825764"/>
                  <a:chExt cx="878767" cy="535080"/>
                </a:xfrm>
              </p:grpSpPr>
              <p:sp>
                <p:nvSpPr>
                  <p:cNvPr id="29" name="矩形 28">
                    <a:extLst>
                      <a:ext uri="{FF2B5EF4-FFF2-40B4-BE49-F238E27FC236}">
                        <a16:creationId xmlns:a16="http://schemas.microsoft.com/office/drawing/2014/main" id="{CE99F3B4-5FD8-8598-9C71-BBCEB36F64FD}"/>
                      </a:ext>
                    </a:extLst>
                  </p:cNvPr>
                  <p:cNvSpPr/>
                  <p:nvPr/>
                </p:nvSpPr>
                <p:spPr>
                  <a:xfrm>
                    <a:off x="5892800" y="1825764"/>
                    <a:ext cx="878767" cy="338554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>
                    <a:solidFill>
                      <a:srgbClr val="CCEC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0000" tIns="46800" rIns="90000" bIns="46800" numCol="1" anchor="ctr" anchorCtr="0"/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rgbClr val="0F34A6"/>
                      </a:solidFill>
                      <a:latin typeface="Arial"/>
                      <a:ea typeface="华文彩云"/>
                    </a:endParaRPr>
                  </a:p>
                </p:txBody>
              </p:sp>
              <p:sp>
                <p:nvSpPr>
                  <p:cNvPr id="30" name="文本框 29">
                    <a:extLst>
                      <a:ext uri="{FF2B5EF4-FFF2-40B4-BE49-F238E27FC236}">
                        <a16:creationId xmlns:a16="http://schemas.microsoft.com/office/drawing/2014/main" id="{DD9DB06D-DECC-7D16-1205-777FC23DA77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114" y="1851325"/>
                    <a:ext cx="796856" cy="509519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lvl="0"/>
                    <a:r>
                      <a:rPr lang="en-US" altLang="en-US" sz="1400">
                        <a:solidFill>
                          <a:srgbClr val="0F34A6"/>
                        </a:solidFill>
                        <a:latin typeface="Times New Roman"/>
                        <a:ea typeface="微软雅黑"/>
                      </a:rPr>
                      <a:t>cmake</a:t>
                    </a:r>
                    <a:endParaRPr lang="zh-CN" altLang="zh-CN" sz="1600">
                      <a:solidFill>
                        <a:srgbClr val="0F34A6"/>
                      </a:solidFill>
                      <a:latin typeface="Times New Roman"/>
                    </a:endParaRPr>
                  </a:p>
                </p:txBody>
              </p:sp>
            </p:grpSp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8E3B24C6-BAAB-EF21-B899-131DE799E634}"/>
                    </a:ext>
                  </a:extLst>
                </p:cNvPr>
                <p:cNvSpPr/>
                <p:nvPr/>
              </p:nvSpPr>
              <p:spPr>
                <a:xfrm>
                  <a:off x="1783462" y="1692800"/>
                  <a:ext cx="3136900" cy="1408349"/>
                </a:xfrm>
                <a:prstGeom prst="rect">
                  <a:avLst/>
                </a:prstGeom>
                <a:noFill/>
                <a:ln w="158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000" tIns="46800" rIns="90000" bIns="46800" numCol="1" anchor="ctr" anchorCtr="0"/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F34A6"/>
                    </a:solidFill>
                    <a:latin typeface="Arial"/>
                    <a:ea typeface="华文彩云"/>
                  </a:endParaRPr>
                </a:p>
              </p:txBody>
            </p:sp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03411E48-18ED-1C81-E35D-17D817FCE484}"/>
                    </a:ext>
                  </a:extLst>
                </p:cNvPr>
                <p:cNvSpPr/>
                <p:nvPr/>
              </p:nvSpPr>
              <p:spPr>
                <a:xfrm>
                  <a:off x="1783462" y="3177552"/>
                  <a:ext cx="3136900" cy="1441723"/>
                </a:xfrm>
                <a:prstGeom prst="rect">
                  <a:avLst/>
                </a:prstGeom>
                <a:noFill/>
                <a:ln w="158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000" tIns="46800" rIns="90000" bIns="46800" numCol="1" anchor="ctr" anchorCtr="0"/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F34A6"/>
                    </a:solidFill>
                    <a:latin typeface="Arial"/>
                    <a:ea typeface="华文彩云"/>
                  </a:endParaRPr>
                </a:p>
              </p:txBody>
            </p:sp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0BFC19C9-C737-3DC2-68B5-E2E035032549}"/>
                    </a:ext>
                  </a:extLst>
                </p:cNvPr>
                <p:cNvSpPr/>
                <p:nvPr/>
              </p:nvSpPr>
              <p:spPr>
                <a:xfrm>
                  <a:off x="1761616" y="4654971"/>
                  <a:ext cx="3136900" cy="1441723"/>
                </a:xfrm>
                <a:prstGeom prst="rect">
                  <a:avLst/>
                </a:prstGeom>
                <a:noFill/>
                <a:ln w="158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000" tIns="46800" rIns="90000" bIns="46800" numCol="1" anchor="ctr" anchorCtr="0"/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F34A6"/>
                    </a:solidFill>
                    <a:latin typeface="Arial"/>
                    <a:ea typeface="华文彩云"/>
                  </a:endParaRPr>
                </a:p>
              </p:txBody>
            </p:sp>
          </p:grp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CA2C2F1-2561-1F8F-32C1-601907AF3E09}"/>
                  </a:ext>
                </a:extLst>
              </p:cNvPr>
              <p:cNvSpPr txBox="1"/>
              <p:nvPr/>
            </p:nvSpPr>
            <p:spPr>
              <a:xfrm>
                <a:off x="5890512" y="1256668"/>
                <a:ext cx="2002925" cy="662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2000" b="1" dirty="0">
                    <a:solidFill>
                      <a:srgbClr val="0F34A6"/>
                    </a:solidFill>
                    <a:latin typeface="Times New Roman"/>
                  </a:rPr>
                  <a:t>OSCAR</a:t>
                </a:r>
                <a:endParaRPr lang="zh-CN" altLang="zh-CN" sz="2800" b="1" dirty="0">
                  <a:solidFill>
                    <a:srgbClr val="0F34A6"/>
                  </a:solidFill>
                  <a:latin typeface="Times New Roman"/>
                </a:endParaRPr>
              </a:p>
            </p:txBody>
          </p:sp>
        </p:grp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0E5FFE51-009F-CDD6-53EF-C07075EEB366}"/>
                </a:ext>
              </a:extLst>
            </p:cNvPr>
            <p:cNvSpPr txBox="1"/>
            <p:nvPr/>
          </p:nvSpPr>
          <p:spPr>
            <a:xfrm>
              <a:off x="610280" y="6440381"/>
              <a:ext cx="2650084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en-US" sz="1050" u="sng" dirty="0">
                  <a:solidFill>
                    <a:srgbClr val="0F34A6"/>
                  </a:solidFill>
                  <a:effectLst/>
                  <a:latin typeface="Helvetica"/>
                </a:rPr>
                <a:t>W.H. Huang et al 2023 JINST 18 P03004</a:t>
              </a:r>
            </a:p>
          </p:txBody>
        </p:sp>
      </p:grpSp>
      <p:pic>
        <p:nvPicPr>
          <p:cNvPr id="61" name="图片 6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78710" y="3941391"/>
            <a:ext cx="5627179" cy="1845570"/>
          </a:xfrm>
          <a:prstGeom prst="rect">
            <a:avLst/>
          </a:prstGeom>
        </p:spPr>
      </p:pic>
      <p:sp>
        <p:nvSpPr>
          <p:cNvPr id="63" name="内容占位符 2">
            <a:extLst>
              <a:ext uri="{FF2B5EF4-FFF2-40B4-BE49-F238E27FC236}">
                <a16:creationId xmlns:a16="http://schemas.microsoft.com/office/drawing/2014/main" id="{B8FC1326-313C-481A-BDF9-50444E4E8BF6}"/>
              </a:ext>
            </a:extLst>
          </p:cNvPr>
          <p:cNvSpPr>
            <a:spLocks noGrp="1"/>
          </p:cNvSpPr>
          <p:nvPr/>
        </p:nvSpPr>
        <p:spPr bwMode="auto">
          <a:xfrm>
            <a:off x="556671" y="934656"/>
            <a:ext cx="11706546" cy="184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Century Gothic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Tx/>
              <a:buFont typeface="Wingdings" panose="05000000000000000000" pitchFamily="2" charset="2"/>
              <a:buChar char="p"/>
              <a:defRPr/>
            </a:pPr>
            <a:r>
              <a:rPr kumimoji="0" lang="en-US" altLang="zh-CN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Offline Software System of Super Tau-Charm Facility (</a:t>
            </a:r>
            <a:r>
              <a:rPr kumimoji="0"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OSCAR</a:t>
            </a:r>
            <a:r>
              <a:rPr kumimoji="0" lang="en-US" altLang="zh-CN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lvl="1">
              <a:spcBef>
                <a:spcPts val="1200"/>
              </a:spcBef>
              <a:buClrTx/>
              <a:defRPr/>
            </a:pPr>
            <a:r>
              <a:rPr kumimoji="0" lang="en-US" altLang="zh-CN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External Interface+</a:t>
            </a:r>
            <a:r>
              <a:rPr kumimoji="0"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Fr</a:t>
            </a:r>
            <a:r>
              <a:rPr kumimoji="0" lang="en-US" altLang="zh-CN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amework</a:t>
            </a:r>
            <a:r>
              <a:rPr kumimoji="0"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</a:t>
            </a:r>
            <a:r>
              <a:rPr lang="en-US" altLang="zh-CN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Offline</a:t>
            </a:r>
            <a:endParaRPr kumimoji="0" lang="en-US" altLang="zh-CN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Tx/>
              <a:buFont typeface="Wingdings" panose="05000000000000000000" pitchFamily="2" charset="2"/>
              <a:buChar char="p"/>
              <a:defRPr/>
            </a:pPr>
            <a:r>
              <a:rPr kumimoji="0" lang="en-US" altLang="zh-CN" sz="1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SNiPER</a:t>
            </a:r>
            <a:r>
              <a:rPr kumimoji="0"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framework </a:t>
            </a:r>
            <a:r>
              <a:rPr kumimoji="0" lang="en-US" altLang="zh-CN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provides common functionalities for whole data processing</a:t>
            </a:r>
          </a:p>
          <a:p>
            <a:pPr>
              <a:spcBef>
                <a:spcPts val="1200"/>
              </a:spcBef>
              <a:buClrTx/>
              <a:buFont typeface="Wingdings" panose="05000000000000000000" pitchFamily="2" charset="2"/>
              <a:buChar char="p"/>
              <a:defRPr/>
            </a:pPr>
            <a:r>
              <a:rPr lang="en-US" altLang="zh-CN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Offline including Generator, Simulation, Calibration, Reconstruction and Analysis</a:t>
            </a:r>
            <a:endParaRPr kumimoji="0" lang="en-US" altLang="zh-CN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ClrTx/>
              <a:defRPr/>
            </a:pPr>
            <a:endParaRPr kumimoji="0" lang="zh-CN" altLang="en-US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EC3B4BA0-CFBF-420E-920B-1B658E45B6B3}"/>
                  </a:ext>
                </a:extLst>
              </p:cNvPr>
              <p:cNvSpPr txBox="1"/>
              <p:nvPr/>
            </p:nvSpPr>
            <p:spPr>
              <a:xfrm>
                <a:off x="556671" y="5968042"/>
                <a:ext cx="11706546" cy="459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eaLnBrk="0" hangingPunct="0">
                  <a:lnSpc>
                    <a:spcPct val="130000"/>
                  </a:lnSpc>
                  <a:spcBef>
                    <a:spcPct val="0"/>
                  </a:spcBef>
                  <a:buFont typeface="Wingdings" panose="05000000000000000000" pitchFamily="2" charset="2"/>
                  <a:buChar char="p"/>
                  <a:defRPr/>
                </a:pPr>
                <a:r>
                  <a:rPr lang="en-US" altLang="zh-CN" sz="2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Full simulation under OSCAR is undergoing: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zh-CN" alt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zh-CN" alt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Arial" panose="020B0604020202020204" pitchFamily="34" charset="0"/>
                      </a:rPr>
                      <m:t>/</m:t>
                    </m:r>
                    <m:r>
                      <a:rPr lang="zh-CN" altLang="en-US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Arial" panose="020B0604020202020204" pitchFamily="34" charset="0"/>
                      </a:rPr>
                      <m:t>𝝍</m:t>
                    </m:r>
                  </m:oMath>
                </a14:m>
                <a:r>
                  <a:rPr kumimoji="0" lang="en-US" altLang="zh-CN" sz="2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l-GR" altLang="zh-CN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𝜦</m:t>
                    </m:r>
                    <m:acc>
                      <m:accPr>
                        <m:chr m:val="̅"/>
                        <m:ctrlPr>
                          <a:rPr kumimoji="0" lang="el-GR" altLang="zh-CN" sz="2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l-GR" altLang="zh-CN" sz="2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</m:acc>
                  </m:oMath>
                </a14:m>
                <a:r>
                  <a:rPr kumimoji="0" lang="en-US" altLang="zh-CN" sz="2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zh-CN" alt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Arial" panose="020B0604020202020204" pitchFamily="34" charset="0"/>
                      </a:rPr>
                      <m:t>𝝅𝝅</m:t>
                    </m:r>
                    <m:r>
                      <a:rPr kumimoji="0" lang="en-US" altLang="zh-CN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Arial" panose="020B0604020202020204" pitchFamily="34" charset="0"/>
                      </a:rPr>
                      <m:t>/</m:t>
                    </m:r>
                    <m:r>
                      <a:rPr kumimoji="0" lang="en-US" altLang="zh-CN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Arial" panose="020B0604020202020204" pitchFamily="34" charset="0"/>
                      </a:rPr>
                      <m:t>𝑲</m:t>
                    </m:r>
                    <m:r>
                      <a:rPr kumimoji="0" lang="zh-CN" alt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Arial" panose="020B0604020202020204" pitchFamily="34" charset="0"/>
                      </a:rPr>
                      <m:t>𝝅</m:t>
                    </m:r>
                    <m:r>
                      <a:rPr lang="en-US" altLang="zh-CN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Arial" panose="020B0604020202020204" pitchFamily="34" charset="0"/>
                      </a:rPr>
                      <m:t>𝑲𝑲</m:t>
                    </m:r>
                    <m:r>
                      <a:rPr kumimoji="0" lang="en-US" altLang="zh-CN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altLang="zh-CN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华文楷体" panose="02010600040101010101" pitchFamily="2" charset="-122"/>
                        <a:cs typeface="Arial" panose="020B0604020202020204" pitchFamily="34" charset="0"/>
                      </a:rPr>
                      <m:t>𝑿</m:t>
                    </m:r>
                  </m:oMath>
                </a14:m>
                <a:r>
                  <a:rPr kumimoji="0" lang="en-US" altLang="zh-CN" sz="2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2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zh-CN" sz="2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kumimoji="0" lang="en-US" altLang="zh-CN" sz="2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0" lang="en-US" altLang="zh-CN" sz="2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0" lang="en-US" altLang="zh-CN" sz="20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0" lang="en-US" altLang="zh-CN" sz="20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华文楷体" panose="02010600040101010101" pitchFamily="2" charset="-122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kumimoji="0" lang="en-US" altLang="zh-CN" sz="2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0" lang="en-US" altLang="zh-CN" sz="20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…</a:t>
                </a:r>
                <a:endParaRPr kumimoji="0" lang="zh-CN" altLang="en-US" sz="20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EC3B4BA0-CFBF-420E-920B-1B658E45B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71" y="5968042"/>
                <a:ext cx="11706546" cy="459549"/>
              </a:xfrm>
              <a:prstGeom prst="rect">
                <a:avLst/>
              </a:prstGeom>
              <a:blipFill>
                <a:blip r:embed="rId4"/>
                <a:stretch>
                  <a:fillRect l="-469" r="-312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887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3164A01-962A-4432-A152-B1229C1EB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70" y="873624"/>
            <a:ext cx="11034284" cy="3088775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A523CE79-D093-4AC2-B28C-FFF1019B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Site of STCF : Hefei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E187416-AB5C-4B61-BFC3-9E624A3F5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0" y="3429000"/>
            <a:ext cx="8153400" cy="352218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ECEBE17-7FA2-4BD9-A410-EA69D4B39EDC}"/>
              </a:ext>
            </a:extLst>
          </p:cNvPr>
          <p:cNvSpPr/>
          <p:nvPr/>
        </p:nvSpPr>
        <p:spPr>
          <a:xfrm>
            <a:off x="5840259" y="4574297"/>
            <a:ext cx="6096000" cy="121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Funded R&amp;D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0.4 Billion CNY funded by the Anhui government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Construction budget: 4.5 Billion CNY</a:t>
            </a:r>
          </a:p>
        </p:txBody>
      </p:sp>
    </p:spTree>
    <p:extLst>
      <p:ext uri="{BB962C8B-B14F-4D97-AF65-F5344CB8AC3E}">
        <p14:creationId xmlns:p14="http://schemas.microsoft.com/office/powerpoint/2010/main" val="3242542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384"/>
            <a:ext cx="12117445" cy="771604"/>
          </a:xfrm>
        </p:spPr>
        <p:txBody>
          <a:bodyPr>
            <a:noAutofit/>
          </a:bodyPr>
          <a:lstStyle/>
          <a:p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Tentative Project Schedule for STCF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425092"/>
          <a:ext cx="11430000" cy="4007816"/>
        </p:xfrm>
        <a:graphic>
          <a:graphicData uri="http://schemas.openxmlformats.org/drawingml/2006/table">
            <a:tbl>
              <a:tblPr/>
              <a:tblGrid>
                <a:gridCol w="2177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96504361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68583601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73902011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4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2023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2024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2025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2026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2027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2028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2029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2030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2031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2032-204</a:t>
                      </a:r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4E8F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CDR</a:t>
                      </a:r>
                    </a:p>
                  </a:txBody>
                  <a:tcPr marL="6546" marR="6546" marT="6546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4E8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4E8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4E8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4E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4E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4E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461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sz="1800" dirty="0">
                          <a:solidFill>
                            <a:srgbClr val="0F34A6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  <a:sym typeface="Futura"/>
                        </a:rPr>
                        <a:t>Key Technology R&amp;D &amp; TDR</a:t>
                      </a:r>
                    </a:p>
                  </a:txBody>
                  <a:tcPr marL="6546" marR="6546" marT="6546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F34A6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F34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F34A6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F34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302EF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302EF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302EF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302EF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302EF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302EF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302EF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46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F34A6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sz="1800" dirty="0">
                          <a:solidFill>
                            <a:srgbClr val="0F34A6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  <a:sym typeface="Futura"/>
                        </a:rPr>
                        <a:t>Construction</a:t>
                      </a:r>
                    </a:p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lang="en-US" altLang="zh-CN" sz="1800" dirty="0">
                        <a:solidFill>
                          <a:srgbClr val="94219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  <a:sym typeface="Futura"/>
                      </a:endParaRPr>
                    </a:p>
                  </a:txBody>
                  <a:tcPr marL="6546" marR="6546" marT="6546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302EF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302EF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302EF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302EF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02EF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302EF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302EF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302EF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302EF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302EF3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46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F34A6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zh-CN" sz="1800" dirty="0">
                          <a:solidFill>
                            <a:srgbClr val="0F34A6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  <a:sym typeface="Futura"/>
                        </a:rPr>
                        <a:t>Operation</a:t>
                      </a:r>
                      <a:endParaRPr lang="en-US" altLang="zh-CN" sz="1800" b="0" i="0" u="none" strike="noStrike" dirty="0">
                        <a:solidFill>
                          <a:srgbClr val="0F34A6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  <a:sym typeface="Futura"/>
                      </a:endParaRPr>
                    </a:p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lang="en-US" altLang="zh-CN" sz="1800" dirty="0">
                        <a:solidFill>
                          <a:srgbClr val="531B9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  <a:sym typeface="Futura"/>
                      </a:endParaRPr>
                    </a:p>
                  </a:txBody>
                  <a:tcPr marL="6546" marR="6546" marT="6546" marB="0" anchor="ctr" anchorCtr="1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years</a:t>
                      </a:r>
                      <a:r>
                        <a:rPr lang="en-US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</a:p>
                  </a:txBody>
                  <a:tcPr marL="6546" marR="6546" marT="6546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302EF3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03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29"/>
    </mc:Choice>
    <mc:Fallback xmlns="">
      <p:transition spd="slow" advTm="2872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25288A4-52C7-4567-8AD5-FFCC6CCA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2" y="0"/>
            <a:ext cx="10686288" cy="804672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Rich Physics in the Tau-Charm Energy Region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45EE8D4-A0C8-4734-BC3B-393AF1737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1" y="2199475"/>
            <a:ext cx="11112137" cy="25907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1C08099-E671-41D9-A194-F9C160876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43" y="2270815"/>
            <a:ext cx="626775" cy="2102390"/>
          </a:xfrm>
          <a:prstGeom prst="rect">
            <a:avLst/>
          </a:prstGeom>
        </p:spPr>
      </p:pic>
      <p:sp>
        <p:nvSpPr>
          <p:cNvPr id="8" name="Rectangle 19">
            <a:extLst>
              <a:ext uri="{FF2B5EF4-FFF2-40B4-BE49-F238E27FC236}">
                <a16:creationId xmlns:a16="http://schemas.microsoft.com/office/drawing/2014/main" id="{CB6DBA69-84E0-4B14-8CAB-5E3A83772839}"/>
              </a:ext>
            </a:extLst>
          </p:cNvPr>
          <p:cNvSpPr/>
          <p:nvPr/>
        </p:nvSpPr>
        <p:spPr>
          <a:xfrm>
            <a:off x="1892365" y="2294871"/>
            <a:ext cx="1962383" cy="2102390"/>
          </a:xfrm>
          <a:prstGeom prst="rect">
            <a:avLst/>
          </a:prstGeom>
          <a:solidFill>
            <a:srgbClr val="F34BD2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ular Callout 22">
                <a:extLst>
                  <a:ext uri="{FF2B5EF4-FFF2-40B4-BE49-F238E27FC236}">
                    <a16:creationId xmlns:a16="http://schemas.microsoft.com/office/drawing/2014/main" id="{683DC90F-5D6A-41B5-94ED-8DD3AADCEC2B}"/>
                  </a:ext>
                </a:extLst>
              </p:cNvPr>
              <p:cNvSpPr/>
              <p:nvPr/>
            </p:nvSpPr>
            <p:spPr>
              <a:xfrm>
                <a:off x="261260" y="4788887"/>
                <a:ext cx="2856411" cy="1688113"/>
              </a:xfrm>
              <a:prstGeom prst="wedgeRoundRectCallout">
                <a:avLst>
                  <a:gd name="adj1" fmla="val 42198"/>
                  <a:gd name="adj2" fmla="val -68535"/>
                  <a:gd name="adj3" fmla="val 16667"/>
                </a:avLst>
              </a:prstGeom>
              <a:solidFill>
                <a:srgbClr val="F34BD2">
                  <a:alpha val="30000"/>
                </a:srgbClr>
              </a:solidFill>
              <a:ln>
                <a:noFill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98000" indent="-198000">
                  <a:lnSpc>
                    <a:spcPct val="120000"/>
                  </a:lnSpc>
                  <a:buFont typeface="Arial"/>
                  <a:buChar char="•"/>
                </a:pPr>
                <a:r>
                  <a:rPr lang="de-DE" sz="1400" baseline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Wingdings"/>
                  </a:rPr>
                  <a:t>Hadron form factors</a:t>
                </a:r>
              </a:p>
              <a:p>
                <a:pPr marL="198000" indent="-198000">
                  <a:lnSpc>
                    <a:spcPct val="120000"/>
                  </a:lnSpc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sz="1400" b="0" i="1" baseline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/>
                      </a:rPr>
                      <m:t>𝑌</m:t>
                    </m:r>
                    <m:r>
                      <a:rPr lang="en-US" sz="1400" b="0" i="1" baseline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/>
                      </a:rPr>
                      <m:t>(2175)</m:t>
                    </m:r>
                  </m:oMath>
                </a14:m>
                <a:r>
                  <a:rPr lang="de-DE" sz="1400" i="1" baseline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Wingdings"/>
                  </a:rPr>
                  <a:t> </a:t>
                </a:r>
                <a:r>
                  <a:rPr lang="de-DE" sz="1400" baseline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Wingdings"/>
                  </a:rPr>
                  <a:t>resonance</a:t>
                </a:r>
              </a:p>
              <a:p>
                <a:pPr marL="198000" indent="-198000">
                  <a:lnSpc>
                    <a:spcPct val="120000"/>
                  </a:lnSpc>
                  <a:buFont typeface="Arial"/>
                  <a:buChar char="•"/>
                </a:pPr>
                <a:r>
                  <a:rPr lang="de-DE" sz="1400" baseline="0" dirty="0">
                    <a:solidFill>
                      <a:srgbClr val="0D2D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Wingdings"/>
                  </a:rPr>
                  <a:t>Mutltiquark states with s quark</a:t>
                </a:r>
                <a:endParaRPr lang="de-DE" sz="1400" dirty="0">
                  <a:solidFill>
                    <a:srgbClr val="0D2D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Wingdings"/>
                </a:endParaRPr>
              </a:p>
              <a:p>
                <a:pPr marL="198000" indent="-198000">
                  <a:lnSpc>
                    <a:spcPct val="120000"/>
                  </a:lnSpc>
                  <a:buFont typeface="Arial"/>
                  <a:buChar char="•"/>
                </a:pPr>
                <a:r>
                  <a:rPr lang="de-DE" sz="1400" baseline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Wingdings"/>
                  </a:rPr>
                  <a:t>R value / g-2 related</a:t>
                </a:r>
              </a:p>
            </p:txBody>
          </p:sp>
        </mc:Choice>
        <mc:Fallback xmlns="">
          <p:sp>
            <p:nvSpPr>
              <p:cNvPr id="9" name="Rounded Rectangular Callout 22">
                <a:extLst>
                  <a:ext uri="{FF2B5EF4-FFF2-40B4-BE49-F238E27FC236}">
                    <a16:creationId xmlns:a16="http://schemas.microsoft.com/office/drawing/2014/main" id="{683DC90F-5D6A-41B5-94ED-8DD3AADCEC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60" y="4788887"/>
                <a:ext cx="2856411" cy="1688113"/>
              </a:xfrm>
              <a:prstGeom prst="wedgeRoundRectCallout">
                <a:avLst>
                  <a:gd name="adj1" fmla="val 42198"/>
                  <a:gd name="adj2" fmla="val -6853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sx="1000" sy="1000" rotWithShape="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0">
            <a:extLst>
              <a:ext uri="{FF2B5EF4-FFF2-40B4-BE49-F238E27FC236}">
                <a16:creationId xmlns:a16="http://schemas.microsoft.com/office/drawing/2014/main" id="{0F459A92-4C42-400D-9733-F49F69119604}"/>
              </a:ext>
            </a:extLst>
          </p:cNvPr>
          <p:cNvSpPr/>
          <p:nvPr/>
        </p:nvSpPr>
        <p:spPr>
          <a:xfrm>
            <a:off x="3867566" y="2294871"/>
            <a:ext cx="1874651" cy="2102390"/>
          </a:xfrm>
          <a:prstGeom prst="rect">
            <a:avLst/>
          </a:prstGeom>
          <a:solidFill>
            <a:srgbClr val="79FF21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ounded Rectangular Callout 23">
            <a:extLst>
              <a:ext uri="{FF2B5EF4-FFF2-40B4-BE49-F238E27FC236}">
                <a16:creationId xmlns:a16="http://schemas.microsoft.com/office/drawing/2014/main" id="{F04C0E39-8D71-4FF3-8BFD-B174B2D8429D}"/>
              </a:ext>
            </a:extLst>
          </p:cNvPr>
          <p:cNvSpPr/>
          <p:nvPr/>
        </p:nvSpPr>
        <p:spPr>
          <a:xfrm>
            <a:off x="3239588" y="4844000"/>
            <a:ext cx="2856411" cy="1577889"/>
          </a:xfrm>
          <a:prstGeom prst="wedgeRoundRectCallout">
            <a:avLst>
              <a:gd name="adj1" fmla="val -8258"/>
              <a:gd name="adj2" fmla="val -74807"/>
              <a:gd name="adj3" fmla="val 16667"/>
            </a:avLst>
          </a:prstGeom>
          <a:solidFill>
            <a:srgbClr val="79FF21">
              <a:alpha val="30000"/>
            </a:srgbClr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ct val="120000"/>
              </a:lnSpc>
              <a:buFont typeface="Arial"/>
              <a:buChar char="•"/>
            </a:pPr>
            <a:r>
              <a:rPr lang="en-US" sz="1400" baseline="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Light hadron spectroscopy</a:t>
            </a:r>
          </a:p>
          <a:p>
            <a:pPr marL="198000" indent="-198000">
              <a:lnSpc>
                <a:spcPct val="120000"/>
              </a:lnSpc>
              <a:buFont typeface="Arial"/>
              <a:buChar char="•"/>
            </a:pPr>
            <a:r>
              <a:rPr lang="en-US" sz="1400" baseline="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Gluonic and exotic states</a:t>
            </a:r>
          </a:p>
          <a:p>
            <a:pPr marL="198000" indent="-198000">
              <a:lnSpc>
                <a:spcPct val="120000"/>
              </a:lnSpc>
              <a:buFont typeface="Arial"/>
              <a:buChar char="•"/>
            </a:pPr>
            <a:r>
              <a:rPr lang="en-US" sz="1400" baseline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Process</a:t>
            </a:r>
            <a:r>
              <a:rPr lang="en-US" altLang="zh-CN" sz="1400" baseline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es</a:t>
            </a:r>
            <a:r>
              <a:rPr lang="en-US" sz="1400" baseline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LFV and CPV</a:t>
            </a:r>
          </a:p>
          <a:p>
            <a:pPr marL="198000" indent="-198000">
              <a:lnSpc>
                <a:spcPct val="120000"/>
              </a:lnSpc>
              <a:buFont typeface="Arial"/>
              <a:buChar char="•"/>
            </a:pPr>
            <a:r>
              <a:rPr lang="en-US" sz="1400" baseline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Rare and forbidden decays</a:t>
            </a:r>
          </a:p>
          <a:p>
            <a:pPr marL="198000" indent="-198000">
              <a:lnSpc>
                <a:spcPct val="120000"/>
              </a:lnSpc>
              <a:buFont typeface="Arial"/>
              <a:buChar char="•"/>
            </a:pPr>
            <a:r>
              <a:rPr lang="en-US" sz="1400" baseline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Physics with </a:t>
            </a:r>
            <a:r>
              <a:rPr lang="en-US" sz="1400" baseline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sz="1400" baseline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lepton </a:t>
            </a:r>
            <a:endParaRPr lang="en-US" baseline="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7003DA94-EBAC-436A-9BB9-DD85C95D5078}"/>
              </a:ext>
            </a:extLst>
          </p:cNvPr>
          <p:cNvSpPr/>
          <p:nvPr/>
        </p:nvSpPr>
        <p:spPr>
          <a:xfrm>
            <a:off x="5742217" y="2304527"/>
            <a:ext cx="1945927" cy="2102390"/>
          </a:xfrm>
          <a:prstGeom prst="rect">
            <a:avLst/>
          </a:prstGeom>
          <a:solidFill>
            <a:srgbClr val="F3F137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ular Callout 24">
                <a:extLst>
                  <a:ext uri="{FF2B5EF4-FFF2-40B4-BE49-F238E27FC236}">
                    <a16:creationId xmlns:a16="http://schemas.microsoft.com/office/drawing/2014/main" id="{29EB4079-A68A-408B-BBF2-6968F6CF1B75}"/>
                  </a:ext>
                </a:extLst>
              </p:cNvPr>
              <p:cNvSpPr/>
              <p:nvPr/>
            </p:nvSpPr>
            <p:spPr>
              <a:xfrm>
                <a:off x="6217916" y="4928552"/>
                <a:ext cx="2545083" cy="1493337"/>
              </a:xfrm>
              <a:prstGeom prst="wedgeRoundRectCallout">
                <a:avLst>
                  <a:gd name="adj1" fmla="val -39187"/>
                  <a:gd name="adj2" fmla="val -81478"/>
                  <a:gd name="adj3" fmla="val 16667"/>
                </a:avLst>
              </a:prstGeom>
              <a:solidFill>
                <a:srgbClr val="F3F137">
                  <a:alpha val="30000"/>
                </a:srgbClr>
              </a:solidFill>
              <a:ln>
                <a:noFill/>
              </a:ln>
              <a:effectLst>
                <a:outerShdw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98000" indent="-198000">
                  <a:lnSpc>
                    <a:spcPct val="120000"/>
                  </a:lnSpc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400" b="0" i="1" baseline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/>
                      </a:rPr>
                      <m:t>𝑋𝑌𝑍</m:t>
                    </m:r>
                    <m:r>
                      <a:rPr lang="en-US" altLang="zh-CN" sz="1400" b="0" i="1" baseline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/>
                      </a:rPr>
                      <m:t> </m:t>
                    </m:r>
                  </m:oMath>
                </a14:m>
                <a:r>
                  <a:rPr lang="en-US" sz="1400" baseline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particles</a:t>
                </a:r>
              </a:p>
              <a:p>
                <a:pPr marL="198000" indent="-198000">
                  <a:lnSpc>
                    <a:spcPct val="120000"/>
                  </a:lnSpc>
                  <a:buFont typeface="Arial"/>
                  <a:buChar char="•"/>
                </a:pPr>
                <a:r>
                  <a:rPr lang="en-US" sz="1400" baseline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Physics with D mesons</a:t>
                </a:r>
              </a:p>
              <a:p>
                <a:pPr marL="198000" indent="-198000">
                  <a:lnSpc>
                    <a:spcPct val="120000"/>
                  </a:lnSpc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baseline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baseline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1400" b="0" i="1" baseline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400" baseline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baseline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baseline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altLang="zh-CN" sz="1400" i="1" baseline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baseline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1400" b="0" i="1" baseline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</m:oMath>
                </a14:m>
                <a:endParaRPr lang="en-US" sz="1400" baseline="-25000" dirty="0">
                  <a:solidFill>
                    <a:srgbClr val="2B0FD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198000" indent="-198000">
                  <a:lnSpc>
                    <a:spcPct val="120000"/>
                  </a:lnSpc>
                  <a:buFont typeface="Arial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400" b="0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400" b="0" i="1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1400" b="0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400" b="0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0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1400" b="0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400" baseline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mixing</a:t>
                </a:r>
                <a:endParaRPr lang="en-US" sz="1400" baseline="0" dirty="0">
                  <a:solidFill>
                    <a:srgbClr val="2B0FD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198000" indent="-198000">
                  <a:lnSpc>
                    <a:spcPct val="120000"/>
                  </a:lnSpc>
                  <a:buFont typeface="Arial"/>
                  <a:buChar char="•"/>
                </a:pPr>
                <a:r>
                  <a:rPr lang="en-US" sz="1400" baseline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Charm baryons </a:t>
                </a:r>
                <a:endParaRPr lang="en-US" sz="2000" baseline="0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ounded Rectangular Callout 24">
                <a:extLst>
                  <a:ext uri="{FF2B5EF4-FFF2-40B4-BE49-F238E27FC236}">
                    <a16:creationId xmlns:a16="http://schemas.microsoft.com/office/drawing/2014/main" id="{29EB4079-A68A-408B-BBF2-6968F6CF1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16" y="4928552"/>
                <a:ext cx="2545083" cy="1493337"/>
              </a:xfrm>
              <a:prstGeom prst="wedgeRoundRectCallout">
                <a:avLst>
                  <a:gd name="adj1" fmla="val -39187"/>
                  <a:gd name="adj2" fmla="val -81478"/>
                  <a:gd name="adj3" fmla="val 16667"/>
                </a:avLst>
              </a:prstGeom>
              <a:blipFill>
                <a:blip r:embed="rId6"/>
                <a:stretch>
                  <a:fillRect b="-310"/>
                </a:stretch>
              </a:blipFill>
              <a:ln>
                <a:noFill/>
              </a:ln>
              <a:effectLst>
                <a:outerShdw sx="1000" sy="1000" rotWithShape="0">
                  <a:srgbClr val="000000"/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9C857C62-B772-4216-ACE6-BF587B7FF1D4}"/>
              </a:ext>
            </a:extLst>
          </p:cNvPr>
          <p:cNvCxnSpPr/>
          <p:nvPr/>
        </p:nvCxnSpPr>
        <p:spPr bwMode="auto">
          <a:xfrm flipV="1">
            <a:off x="3962400" y="2694857"/>
            <a:ext cx="0" cy="914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743BE1BB-0102-4F45-8DB6-C658317294DC}"/>
              </a:ext>
            </a:extLst>
          </p:cNvPr>
          <p:cNvCxnSpPr/>
          <p:nvPr/>
        </p:nvCxnSpPr>
        <p:spPr bwMode="auto">
          <a:xfrm flipV="1">
            <a:off x="4876800" y="2694857"/>
            <a:ext cx="0" cy="914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Rectangle 32">
            <a:extLst>
              <a:ext uri="{FF2B5EF4-FFF2-40B4-BE49-F238E27FC236}">
                <a16:creationId xmlns:a16="http://schemas.microsoft.com/office/drawing/2014/main" id="{F1BDFBE9-8318-482D-949E-AC568B9025ED}"/>
              </a:ext>
            </a:extLst>
          </p:cNvPr>
          <p:cNvSpPr/>
          <p:nvPr/>
        </p:nvSpPr>
        <p:spPr>
          <a:xfrm>
            <a:off x="7690795" y="2294871"/>
            <a:ext cx="3744000" cy="2112046"/>
          </a:xfrm>
          <a:prstGeom prst="rect">
            <a:avLst/>
          </a:prstGeom>
          <a:solidFill>
            <a:schemeClr val="accent6">
              <a:lumMod val="20000"/>
              <a:lumOff val="80000"/>
              <a:alpha val="45098"/>
            </a:schemeClr>
          </a:solidFill>
          <a:ln>
            <a:solidFill>
              <a:srgbClr val="4A7EBB">
                <a:alpha val="21176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6000"/>
              </a:lnSpc>
              <a:spcBef>
                <a:spcPct val="20000"/>
              </a:spcBef>
              <a:buClr>
                <a:srgbClr val="FF3399"/>
              </a:buClr>
              <a:defRPr/>
            </a:pPr>
            <a:endParaRPr kumimoji="1" lang="en-US" altLang="zh-CN" sz="2000" kern="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ular Callout 24">
                <a:extLst>
                  <a:ext uri="{FF2B5EF4-FFF2-40B4-BE49-F238E27FC236}">
                    <a16:creationId xmlns:a16="http://schemas.microsoft.com/office/drawing/2014/main" id="{EEACD441-C7DD-4E8D-AAA1-67E96DBA7CF9}"/>
                  </a:ext>
                </a:extLst>
              </p:cNvPr>
              <p:cNvSpPr/>
              <p:nvPr/>
            </p:nvSpPr>
            <p:spPr>
              <a:xfrm>
                <a:off x="8972068" y="4952797"/>
                <a:ext cx="2958672" cy="1493337"/>
              </a:xfrm>
              <a:prstGeom prst="wedgeRoundRectCallout">
                <a:avLst>
                  <a:gd name="adj1" fmla="val -47293"/>
                  <a:gd name="adj2" fmla="val -83008"/>
                  <a:gd name="adj3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Complete </a:t>
                </a:r>
                <a14:m>
                  <m:oMath xmlns:m="http://schemas.openxmlformats.org/officeDocument/2006/math">
                    <m:r>
                      <a:rPr lang="en-US" altLang="zh-CN" sz="1400" b="0" i="1" baseline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/>
                      </a:rPr>
                      <m:t>𝑋𝑌𝑍</m:t>
                    </m:r>
                  </m:oMath>
                </a14:m>
                <a:r>
                  <a:rPr lang="en-US" altLang="zh-CN" sz="1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family 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Hidden-charm pentaquarks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 for di-charmonium states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 charmed baryons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Hadron fragmentation</a:t>
                </a:r>
                <a:endParaRPr lang="en-US" sz="2000" baseline="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ular Callout 24">
                <a:extLst>
                  <a:ext uri="{FF2B5EF4-FFF2-40B4-BE49-F238E27FC236}">
                    <a16:creationId xmlns:a16="http://schemas.microsoft.com/office/drawing/2014/main" id="{EEACD441-C7DD-4E8D-AAA1-67E96DBA7C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068" y="4952797"/>
                <a:ext cx="2958672" cy="1493337"/>
              </a:xfrm>
              <a:prstGeom prst="wedgeRoundRectCallout">
                <a:avLst>
                  <a:gd name="adj1" fmla="val -47293"/>
                  <a:gd name="adj2" fmla="val -83008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8C0118E2-F00D-4F76-8F20-039E74D37880}"/>
              </a:ext>
            </a:extLst>
          </p:cNvPr>
          <p:cNvSpPr/>
          <p:nvPr/>
        </p:nvSpPr>
        <p:spPr>
          <a:xfrm>
            <a:off x="261260" y="1036661"/>
            <a:ext cx="112449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indent="-285750">
              <a:buFont typeface="Arial" panose="020B0604020202020204" pitchFamily="34" charset="0"/>
              <a:buChar char="•"/>
            </a:pPr>
            <a:r>
              <a:rPr lang="en-US" altLang="zh-CN" sz="2000" b="1" spc="120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tau-charm energy region covers a unique transition region between perturbative and non-perturbative QCD, with unique and rich physics programs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9F70B93-24DE-BEFF-8C30-CE6C6C28B6CE}"/>
              </a:ext>
            </a:extLst>
          </p:cNvPr>
          <p:cNvSpPr txBox="1"/>
          <p:nvPr/>
        </p:nvSpPr>
        <p:spPr>
          <a:xfrm>
            <a:off x="7925641" y="2976734"/>
            <a:ext cx="3352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Opportunities in 5~7 GeV</a:t>
            </a:r>
          </a:p>
        </p:txBody>
      </p:sp>
    </p:spTree>
    <p:extLst>
      <p:ext uri="{BB962C8B-B14F-4D97-AF65-F5344CB8AC3E}">
        <p14:creationId xmlns:p14="http://schemas.microsoft.com/office/powerpoint/2010/main" val="27580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DAF3097-5862-2AED-17AF-12331F66C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59" y="33215"/>
            <a:ext cx="10515600" cy="804672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C29843-E13D-2D96-87FB-A2CE7602DD6F}"/>
              </a:ext>
            </a:extLst>
          </p:cNvPr>
          <p:cNvSpPr txBox="1"/>
          <p:nvPr/>
        </p:nvSpPr>
        <p:spPr>
          <a:xfrm>
            <a:off x="461237" y="1447800"/>
            <a:ext cx="11430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i="0" dirty="0">
                <a:solidFill>
                  <a:srgbClr val="0F34A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STCF covers a </a:t>
            </a:r>
            <a:r>
              <a:rPr lang="en-US" altLang="zh-CN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unique transition region </a:t>
            </a:r>
            <a:r>
              <a:rPr lang="en-US" altLang="zh-CN" sz="2400" b="1" i="0" dirty="0">
                <a:solidFill>
                  <a:srgbClr val="0F34A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between perturbative and non-perturbative QCD, providing </a:t>
            </a:r>
            <a:r>
              <a:rPr lang="en-US" altLang="zh-CN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precision measurements </a:t>
            </a:r>
            <a:r>
              <a:rPr lang="en-US" altLang="zh-CN" sz="2400" b="1" i="0" dirty="0">
                <a:solidFill>
                  <a:srgbClr val="0F34A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aimed </a:t>
            </a:r>
            <a:r>
              <a:rPr lang="en-US" altLang="zh-CN" sz="2400" b="1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 </a:t>
            </a:r>
            <a:r>
              <a:rPr lang="en-US" altLang="zh-CN" sz="2400" b="1" i="0" dirty="0">
                <a:solidFill>
                  <a:srgbClr val="0F34A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answering key questions in </a:t>
            </a:r>
            <a:r>
              <a:rPr lang="en-US" altLang="zh-CN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QCD</a:t>
            </a:r>
            <a:r>
              <a:rPr lang="en-US" altLang="zh-CN" sz="2400" b="1" i="0" dirty="0">
                <a:solidFill>
                  <a:srgbClr val="0F34A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 search for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new physics BSM</a:t>
            </a:r>
          </a:p>
          <a:p>
            <a:endParaRPr lang="en-US" altLang="zh-CN" sz="2400" b="1" dirty="0">
              <a:solidFill>
                <a:srgbClr val="0F34A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i="0" dirty="0">
                <a:solidFill>
                  <a:srgbClr val="0F34A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STCF will utilized and </a:t>
            </a:r>
            <a:r>
              <a:rPr lang="en-US" altLang="zh-CN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challenge key technologies </a:t>
            </a:r>
            <a:r>
              <a:rPr lang="en-US" altLang="zh-CN" sz="2400" b="1" i="0" dirty="0">
                <a:solidFill>
                  <a:srgbClr val="0F34A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accelerator, particle detection and data processing, computing and networking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F34A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Anhui province and USTC have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committed support</a:t>
            </a:r>
            <a:r>
              <a:rPr lang="en-US" altLang="zh-CN" sz="2400" b="1" dirty="0">
                <a:solidFill>
                  <a:srgbClr val="0F34A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aiming for applying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construction approval </a:t>
            </a:r>
            <a:r>
              <a:rPr lang="en-US" altLang="zh-CN" sz="2400" b="1" dirty="0">
                <a:solidFill>
                  <a:srgbClr val="0F34A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during the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15th five-year plan </a:t>
            </a:r>
            <a:r>
              <a:rPr lang="en-US" altLang="zh-CN" sz="2400" b="1" dirty="0">
                <a:solidFill>
                  <a:srgbClr val="0F34A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(2026-2030)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F34A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International collaboration</a:t>
            </a:r>
            <a:r>
              <a:rPr lang="en-US" altLang="zh-CN" sz="2400" b="1" dirty="0">
                <a:solidFill>
                  <a:srgbClr val="0F34A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crucial, with ongoing efforts to expand collaborations both domestically and internationally</a:t>
            </a:r>
            <a:endParaRPr lang="en-US" altLang="zh-CN" sz="2400" b="1" i="0" dirty="0">
              <a:solidFill>
                <a:srgbClr val="FF0000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07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B4C1BBD-6352-92B7-2E07-40D62085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标题 2">
            <a:extLst>
              <a:ext uri="{FF2B5EF4-FFF2-40B4-BE49-F238E27FC236}">
                <a16:creationId xmlns:a16="http://schemas.microsoft.com/office/drawing/2014/main" id="{FBD09B99-CC4C-587B-2785-210D077FD82E}"/>
              </a:ext>
            </a:extLst>
          </p:cNvPr>
          <p:cNvSpPr txBox="1">
            <a:spLocks/>
          </p:cNvSpPr>
          <p:nvPr/>
        </p:nvSpPr>
        <p:spPr>
          <a:xfrm>
            <a:off x="819912" y="0"/>
            <a:ext cx="105156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altLang="zh-CN" sz="4000" b="1" kern="1200" dirty="0" smtClean="0">
                <a:solidFill>
                  <a:schemeClr val="bg1"/>
                </a:solidFill>
                <a:effectLst/>
                <a:latin typeface="+mj-ea"/>
                <a:ea typeface="+mj-ea"/>
                <a:cs typeface="等线" panose="02010600030101010101" pitchFamily="2" charset="-122"/>
              </a:defRPr>
            </a:lvl1pPr>
            <a:lvl2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2pPr>
            <a:lvl3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3pPr>
            <a:lvl4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4pPr>
            <a:lvl5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anose="020F050202020403020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FTCF2024-Guangzhou</a:t>
            </a:r>
            <a:endParaRPr lang="en-US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A28BF5-982E-7CD0-4B4B-FFB78584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133600"/>
            <a:ext cx="7924800" cy="4582025"/>
          </a:xfrm>
          <a:prstGeom prst="rect">
            <a:avLst/>
          </a:prstGeom>
        </p:spPr>
      </p:pic>
      <p:sp>
        <p:nvSpPr>
          <p:cNvPr id="11" name="https://indico.pnp.ustc.edu.cn/event/1948/">
            <a:extLst>
              <a:ext uri="{FF2B5EF4-FFF2-40B4-BE49-F238E27FC236}">
                <a16:creationId xmlns:a16="http://schemas.microsoft.com/office/drawing/2014/main" id="{6FDA03BA-8222-E301-7352-12575C4985B9}"/>
              </a:ext>
            </a:extLst>
          </p:cNvPr>
          <p:cNvSpPr txBox="1"/>
          <p:nvPr/>
        </p:nvSpPr>
        <p:spPr>
          <a:xfrm>
            <a:off x="4401207" y="1600200"/>
            <a:ext cx="480060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https://indico.pnp.ustc.edu.cn/event/1948/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049844F-7E0C-05B3-8700-18D4E1C03BCF}"/>
              </a:ext>
            </a:extLst>
          </p:cNvPr>
          <p:cNvSpPr txBox="1"/>
          <p:nvPr/>
        </p:nvSpPr>
        <p:spPr>
          <a:xfrm>
            <a:off x="657540" y="951863"/>
            <a:ext cx="11125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spc="12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The 6</a:t>
            </a:r>
            <a:r>
              <a:rPr lang="en-US" altLang="zh-CN" sz="1900" spc="120" baseline="30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</a:t>
            </a:r>
            <a:r>
              <a:rPr lang="en-US" altLang="zh-CN" sz="1900" spc="12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International Workshop on Future Tau-Charm Facilities (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FTCF2024-Guangzhou</a:t>
            </a:r>
            <a:r>
              <a:rPr lang="en-US" altLang="zh-CN" sz="1900" spc="12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) will be hosted by Sun Yat-</a:t>
            </a:r>
            <a:r>
              <a:rPr lang="en-US" altLang="zh-CN" sz="1900" spc="12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sen</a:t>
            </a:r>
            <a:r>
              <a:rPr lang="en-US" altLang="zh-CN" sz="1900" spc="12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University (SYSU) in Guangzhou, China, </a:t>
            </a:r>
            <a:r>
              <a:rPr lang="en-US" altLang="zh-CN" sz="1900" b="1" spc="12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Nov. 17-21, 2024</a:t>
            </a:r>
            <a:r>
              <a:rPr lang="en-US" altLang="zh-CN" sz="1900" spc="12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  <a:endParaRPr lang="zh-CN" altLang="en-US" sz="1900" spc="12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910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6E8CA9-34AA-8D2A-A01F-955120F94DD0}"/>
              </a:ext>
            </a:extLst>
          </p:cNvPr>
          <p:cNvSpPr txBox="1">
            <a:spLocks/>
          </p:cNvSpPr>
          <p:nvPr/>
        </p:nvSpPr>
        <p:spPr>
          <a:xfrm>
            <a:off x="1676400" y="2472128"/>
            <a:ext cx="8194880" cy="1905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8000" b="1" i="1" dirty="0">
                <a:solidFill>
                  <a:srgbClr val="C00000"/>
                </a:solidFill>
                <a:latin typeface="Aharoni" panose="02010803020104030203" pitchFamily="2" charset="-79"/>
                <a:ea typeface="STZhongsong" panose="02010600040101010101" pitchFamily="2" charset="-122"/>
                <a:cs typeface="Aharoni" panose="02010803020104030203" pitchFamily="2" charset="-79"/>
              </a:rPr>
              <a:t>Thanks for your listening! </a:t>
            </a:r>
            <a:endParaRPr lang="zh-CN" altLang="en-US" sz="8000" b="1" i="1" dirty="0">
              <a:solidFill>
                <a:srgbClr val="C00000"/>
              </a:solidFill>
              <a:latin typeface="Aharoni" panose="02010803020104030203" pitchFamily="2" charset="-79"/>
              <a:ea typeface="STZhongsong" panose="020106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46A1563-A44E-655E-90E0-F3217DA8D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544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2000"/>
          </a:xfrm>
        </p:spPr>
        <p:txBody>
          <a:bodyPr>
            <a:noAutofit/>
          </a:bodyPr>
          <a:lstStyle/>
          <a:p>
            <a:pPr algn="ctr"/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Super Tau Charm 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Facility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661669" y="928087"/>
            <a:ext cx="5410221" cy="3105524"/>
            <a:chOff x="377050" y="762282"/>
            <a:chExt cx="9071750" cy="472104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050" y="913003"/>
              <a:ext cx="9071750" cy="457032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463833" y="762282"/>
              <a:ext cx="186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dirty="0">
                <a:latin typeface="STFangsong" panose="02010600040101010101" pitchFamily="2" charset="-122"/>
                <a:ea typeface="STFangsong" panose="02010600040101010101" pitchFamily="2" charset="-122"/>
              </a:endParaRPr>
            </a:p>
          </p:txBody>
        </p:sp>
        <p:cxnSp>
          <p:nvCxnSpPr>
            <p:cNvPr id="12" name="直接箭头连接符 8"/>
            <p:cNvCxnSpPr/>
            <p:nvPr/>
          </p:nvCxnSpPr>
          <p:spPr bwMode="auto">
            <a:xfrm>
              <a:off x="2908069" y="1638718"/>
              <a:ext cx="131337" cy="990948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" name="Group 10"/>
            <p:cNvGrpSpPr/>
            <p:nvPr/>
          </p:nvGrpSpPr>
          <p:grpSpPr>
            <a:xfrm>
              <a:off x="3966925" y="921482"/>
              <a:ext cx="2916897" cy="1603017"/>
              <a:chOff x="3966925" y="921482"/>
              <a:chExt cx="2916897" cy="1603017"/>
            </a:xfrm>
          </p:grpSpPr>
          <p:cxnSp>
            <p:nvCxnSpPr>
              <p:cNvPr id="23" name="直接箭头连接符 8"/>
              <p:cNvCxnSpPr/>
              <p:nvPr/>
            </p:nvCxnSpPr>
            <p:spPr bwMode="auto">
              <a:xfrm>
                <a:off x="5111913" y="1774332"/>
                <a:ext cx="76821" cy="750167"/>
              </a:xfrm>
              <a:prstGeom prst="straightConnector1">
                <a:avLst/>
              </a:prstGeom>
              <a:solidFill>
                <a:schemeClr val="accent1"/>
              </a:solidFill>
              <a:ln w="34925" cap="flat" cmpd="sng" algn="ctr">
                <a:solidFill>
                  <a:srgbClr val="FF0000"/>
                </a:solidFill>
                <a:prstDash val="solid"/>
                <a:round/>
                <a:headEnd type="none" w="lg" len="lg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矩形 24"/>
              <p:cNvSpPr/>
              <p:nvPr/>
            </p:nvSpPr>
            <p:spPr bwMode="auto">
              <a:xfrm>
                <a:off x="3966925" y="921482"/>
                <a:ext cx="2916897" cy="738441"/>
              </a:xfrm>
              <a:prstGeom prst="rect">
                <a:avLst/>
              </a:prstGeom>
              <a:noFill/>
              <a:ln w="412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400" b="1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Collider ring: 800m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9" name="直接箭头连接符 8"/>
            <p:cNvCxnSpPr/>
            <p:nvPr/>
          </p:nvCxnSpPr>
          <p:spPr bwMode="auto">
            <a:xfrm flipH="1">
              <a:off x="5654970" y="2513281"/>
              <a:ext cx="1251939" cy="50352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180718" y="914400"/>
            <a:ext cx="6442444" cy="5518042"/>
            <a:chOff x="9522520" y="999142"/>
            <a:chExt cx="2545760" cy="2236828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2520" y="999142"/>
              <a:ext cx="2545760" cy="22368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10009700" y="1298170"/>
              <a:ext cx="566240" cy="1271101"/>
              <a:chOff x="9943200" y="1198420"/>
              <a:chExt cx="566240" cy="127110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9943200" y="1198420"/>
                <a:ext cx="280800" cy="305706"/>
              </a:xfrm>
              <a:prstGeom prst="rect">
                <a:avLst/>
              </a:prstGeom>
              <a:solidFill>
                <a:srgbClr val="FFD579">
                  <a:alpha val="40000"/>
                </a:srgbClr>
              </a:solidFill>
              <a:ln w="28575">
                <a:solidFill>
                  <a:srgbClr val="FFD5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228640" y="2163815"/>
                <a:ext cx="280800" cy="305706"/>
              </a:xfrm>
              <a:prstGeom prst="rect">
                <a:avLst/>
              </a:prstGeom>
              <a:solidFill>
                <a:srgbClr val="FFD579">
                  <a:alpha val="40000"/>
                </a:srgbClr>
              </a:solidFill>
              <a:ln w="28575">
                <a:solidFill>
                  <a:srgbClr val="FFD5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6661669" y="4222002"/>
            <a:ext cx="5410221" cy="2070888"/>
          </a:xfrm>
          <a:prstGeom prst="rect">
            <a:avLst/>
          </a:prstGeom>
          <a:solidFill>
            <a:srgbClr val="FED6B7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STCF with energy range 2-7 GeV, is expected to have higher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detection efficiency </a:t>
            </a:r>
            <a:r>
              <a:rPr lang="en-US" altLang="zh-CN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lower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bkg.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productions</a:t>
            </a:r>
            <a:r>
              <a:rPr lang="zh-CN" altLang="en-US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threshold</a:t>
            </a: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Important area for the study of </a:t>
            </a:r>
            <a:r>
              <a:rPr lang="en-US" altLang="zh-CN" b="1" spc="12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QCD</a:t>
            </a:r>
            <a:r>
              <a:rPr lang="en-US" altLang="zh-CN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zh-CN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spc="12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exotic hadrons</a:t>
            </a:r>
            <a:r>
              <a:rPr lang="en-US" altLang="zh-CN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b="1" spc="12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flavor</a:t>
            </a:r>
            <a:r>
              <a:rPr lang="en-US" altLang="zh-CN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and search for </a:t>
            </a:r>
            <a:r>
              <a:rPr lang="en-US" altLang="zh-CN" b="1" spc="12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physics</a:t>
            </a:r>
            <a:endParaRPr lang="en-US" altLang="zh-CN" b="1" spc="1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BB3ADC4-31B0-4143-8A8B-CEB1EC928C04}"/>
              </a:ext>
            </a:extLst>
          </p:cNvPr>
          <p:cNvSpPr/>
          <p:nvPr/>
        </p:nvSpPr>
        <p:spPr>
          <a:xfrm>
            <a:off x="7417605" y="1008443"/>
            <a:ext cx="1359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LINAC: 400m</a:t>
            </a:r>
            <a:endParaRPr lang="zh-CN" altLang="en-US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CC2F75E-CFFE-42C4-BC52-29B15655B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4007" y="1028406"/>
            <a:ext cx="1627883" cy="12575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7A24C8BD-50DA-AA66-B81C-989CA3D0A8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61669" y="4185696"/>
                <a:ext cx="5533695" cy="22467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 range </a:t>
                </a:r>
                <a:r>
                  <a:rPr lang="en-US" altLang="zh-CN" sz="1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altLang="zh-CN" sz="1800" b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  <a:r>
                  <a:rPr lang="en-US" altLang="zh-CN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2-7 GeV</a:t>
                </a:r>
                <a:endParaRPr lang="en-US" altLang="zh-CN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Peak luminosity &gt;0.5</a:t>
                </a:r>
                <a14:m>
                  <m:oMath xmlns:m="http://schemas.openxmlformats.org/officeDocument/2006/math">
                    <m:r>
                      <a:rPr lang="en-US" altLang="zh-CN" sz="18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altLang="zh-CN" sz="18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  <a:r>
                  <a:rPr lang="en-US" altLang="zh-CN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cm</a:t>
                </a:r>
                <a:r>
                  <a:rPr lang="en-US" altLang="zh-CN" sz="18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r>
                  <a:rPr lang="en-US" altLang="zh-CN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altLang="zh-CN" sz="18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altLang="zh-CN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at 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 GeV</a:t>
                </a:r>
              </a:p>
              <a:p>
                <a:pPr algn="l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</a:t>
                </a:r>
                <a:r>
                  <a:rPr lang="en-US" altLang="zh-CN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to increase luminosity &amp; realize beam 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polarization</a:t>
                </a:r>
              </a:p>
              <a:p>
                <a:pPr algn="l">
                  <a:lnSpc>
                    <a:spcPct val="110000"/>
                  </a:lnSpc>
                  <a:spcBef>
                    <a:spcPts val="600"/>
                  </a:spcBef>
                </a:pPr>
                <a:r>
                  <a:rPr kumimoji="1" lang="en-US" altLang="zh-CN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Total cost: </a:t>
                </a:r>
                <a:r>
                  <a:rPr kumimoji="1"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4.5B RMB</a:t>
                </a:r>
              </a:p>
              <a:p>
                <a:pPr algn="l">
                  <a:lnSpc>
                    <a:spcPct val="110000"/>
                  </a:lnSpc>
                  <a:spcBef>
                    <a:spcPts val="600"/>
                  </a:spcBef>
                </a:pPr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Symbol" panose="05050102010706020507" pitchFamily="18" charset="2"/>
                  </a:rPr>
                  <a:t>1 ab</a:t>
                </a:r>
                <a:r>
                  <a:rPr lang="en-US" altLang="zh-CN" sz="18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Symbol" panose="05050102010706020507" pitchFamily="18" charset="2"/>
                  </a:rPr>
                  <a:t>-1</a:t>
                </a:r>
                <a:r>
                  <a:rPr lang="en-US" altLang="zh-CN" sz="1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altLang="zh-CN" sz="1800" b="1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Symbol" panose="05050102010706020507" pitchFamily="18" charset="2"/>
                  </a:rPr>
                  <a:t>data expected per year</a:t>
                </a:r>
              </a:p>
              <a:p>
                <a:pPr algn="l">
                  <a:lnSpc>
                    <a:spcPct val="110000"/>
                  </a:lnSpc>
                  <a:spcBef>
                    <a:spcPts val="600"/>
                  </a:spcBef>
                </a:pPr>
                <a:endParaRPr kumimoji="1" lang="en-US" altLang="zh-CN" sz="1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内容占位符 2">
                <a:extLst>
                  <a:ext uri="{FF2B5EF4-FFF2-40B4-BE49-F238E27FC236}">
                    <a16:creationId xmlns:a16="http://schemas.microsoft.com/office/drawing/2014/main" id="{7A24C8BD-50DA-AA66-B81C-989CA3D0A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1669" y="4185696"/>
                <a:ext cx="5533695" cy="2246746"/>
              </a:xfrm>
              <a:prstGeom prst="rect">
                <a:avLst/>
              </a:prstGeom>
              <a:blipFill>
                <a:blip r:embed="rId6"/>
                <a:stretch>
                  <a:fillRect l="-991" t="-1359" b="-19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03CCB-6103-7503-203F-3E72EBB25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9605"/>
            <a:ext cx="11981673" cy="3434545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9ADAFF08-3C29-469B-9F49-F79BD0110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 Super Particle Factory</a:t>
            </a:r>
          </a:p>
        </p:txBody>
      </p:sp>
      <p:grpSp>
        <p:nvGrpSpPr>
          <p:cNvPr id="5" name="Group 26">
            <a:extLst>
              <a:ext uri="{FF2B5EF4-FFF2-40B4-BE49-F238E27FC236}">
                <a16:creationId xmlns:a16="http://schemas.microsoft.com/office/drawing/2014/main" id="{8B67A490-BB6F-4E2F-83B1-5BFD4FFF730B}"/>
              </a:ext>
            </a:extLst>
          </p:cNvPr>
          <p:cNvGrpSpPr/>
          <p:nvPr/>
        </p:nvGrpSpPr>
        <p:grpSpPr>
          <a:xfrm>
            <a:off x="5991130" y="6150446"/>
            <a:ext cx="5437274" cy="555154"/>
            <a:chOff x="5809120" y="5530556"/>
            <a:chExt cx="5437274" cy="555154"/>
          </a:xfrm>
        </p:grpSpPr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47D08BAC-E88F-4F34-836D-2C55D3EC8E44}"/>
                </a:ext>
              </a:extLst>
            </p:cNvPr>
            <p:cNvSpPr txBox="1"/>
            <p:nvPr/>
          </p:nvSpPr>
          <p:spPr>
            <a:xfrm>
              <a:off x="6828390" y="5747156"/>
              <a:ext cx="377613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600" b="1" spc="120" dirty="0">
                  <a:solidFill>
                    <a:srgbClr val="1034A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Hadrons with charm quarks</a:t>
              </a:r>
              <a:endParaRPr lang="en-CN" sz="1600" b="1" spc="12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Right Brace 13">
              <a:extLst>
                <a:ext uri="{FF2B5EF4-FFF2-40B4-BE49-F238E27FC236}">
                  <a16:creationId xmlns:a16="http://schemas.microsoft.com/office/drawing/2014/main" id="{9207AE5D-F0D1-4E77-9225-AB821320A91C}"/>
                </a:ext>
              </a:extLst>
            </p:cNvPr>
            <p:cNvSpPr/>
            <p:nvPr/>
          </p:nvSpPr>
          <p:spPr>
            <a:xfrm rot="5400000">
              <a:off x="8381357" y="2958319"/>
              <a:ext cx="292799" cy="5437274"/>
            </a:xfrm>
            <a:prstGeom prst="rightBrace">
              <a:avLst/>
            </a:prstGeom>
            <a:ln>
              <a:solidFill>
                <a:srgbClr val="1034A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Group 27">
            <a:extLst>
              <a:ext uri="{FF2B5EF4-FFF2-40B4-BE49-F238E27FC236}">
                <a16:creationId xmlns:a16="http://schemas.microsoft.com/office/drawing/2014/main" id="{B3CD3DEA-2A92-40D1-897D-405A55D4E609}"/>
              </a:ext>
            </a:extLst>
          </p:cNvPr>
          <p:cNvGrpSpPr/>
          <p:nvPr/>
        </p:nvGrpSpPr>
        <p:grpSpPr>
          <a:xfrm>
            <a:off x="1564308" y="5953994"/>
            <a:ext cx="2744394" cy="739853"/>
            <a:chOff x="1785600" y="5530559"/>
            <a:chExt cx="2744394" cy="739853"/>
          </a:xfrm>
        </p:grpSpPr>
        <p:sp>
          <p:nvSpPr>
            <p:cNvPr id="9" name="Right Brace 14">
              <a:extLst>
                <a:ext uri="{FF2B5EF4-FFF2-40B4-BE49-F238E27FC236}">
                  <a16:creationId xmlns:a16="http://schemas.microsoft.com/office/drawing/2014/main" id="{695A7DF0-5251-4640-8140-260CA8EE1D2A}"/>
                </a:ext>
              </a:extLst>
            </p:cNvPr>
            <p:cNvSpPr/>
            <p:nvPr/>
          </p:nvSpPr>
          <p:spPr>
            <a:xfrm rot="5400000">
              <a:off x="3011397" y="4304762"/>
              <a:ext cx="292799" cy="2744394"/>
            </a:xfrm>
            <a:prstGeom prst="rightBrace">
              <a:avLst/>
            </a:prstGeom>
            <a:ln>
              <a:solidFill>
                <a:srgbClr val="1034A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E44889A4-11C2-4C8B-8234-4E476439F616}"/>
                </a:ext>
              </a:extLst>
            </p:cNvPr>
            <p:cNvSpPr txBox="1"/>
            <p:nvPr/>
          </p:nvSpPr>
          <p:spPr>
            <a:xfrm>
              <a:off x="2329859" y="5931858"/>
              <a:ext cx="181517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600" b="1" spc="120" dirty="0">
                  <a:solidFill>
                    <a:srgbClr val="1034A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Light hadron</a:t>
              </a:r>
              <a:r>
                <a:rPr lang="en-US" altLang="zh-CN" sz="1600" b="1" spc="120" dirty="0">
                  <a:solidFill>
                    <a:srgbClr val="1034A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s</a:t>
              </a:r>
              <a:endParaRPr lang="en-CN" sz="1600" b="1" spc="12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25">
            <a:extLst>
              <a:ext uri="{FF2B5EF4-FFF2-40B4-BE49-F238E27FC236}">
                <a16:creationId xmlns:a16="http://schemas.microsoft.com/office/drawing/2014/main" id="{05B8A29F-D636-4361-824F-4294C8011787}"/>
              </a:ext>
            </a:extLst>
          </p:cNvPr>
          <p:cNvGrpSpPr/>
          <p:nvPr/>
        </p:nvGrpSpPr>
        <p:grpSpPr>
          <a:xfrm>
            <a:off x="4642880" y="5812785"/>
            <a:ext cx="1336973" cy="787156"/>
            <a:chOff x="4548318" y="5472000"/>
            <a:chExt cx="1336973" cy="787156"/>
          </a:xfrm>
        </p:grpSpPr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D04C2AA4-FA21-4E0C-8EF6-64C658498C18}"/>
                </a:ext>
              </a:extLst>
            </p:cNvPr>
            <p:cNvSpPr txBox="1"/>
            <p:nvPr/>
          </p:nvSpPr>
          <p:spPr>
            <a:xfrm>
              <a:off x="4548318" y="5951379"/>
              <a:ext cx="133697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b="1" spc="120" dirty="0">
                  <a:solidFill>
                    <a:srgbClr val="1034A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Tau lepton</a:t>
              </a:r>
              <a:endParaRPr lang="en-CN" sz="1400" b="1" spc="120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Arrow Connector 23">
              <a:extLst>
                <a:ext uri="{FF2B5EF4-FFF2-40B4-BE49-F238E27FC236}">
                  <a16:creationId xmlns:a16="http://schemas.microsoft.com/office/drawing/2014/main" id="{7BC9942C-5820-418F-845D-F3A9D22051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5600" y="5472000"/>
              <a:ext cx="0" cy="295015"/>
            </a:xfrm>
            <a:prstGeom prst="straightConnector1">
              <a:avLst/>
            </a:prstGeom>
            <a:ln>
              <a:solidFill>
                <a:srgbClr val="1034A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A838591A-0193-4009-9B8B-33DFDD20046C}"/>
              </a:ext>
            </a:extLst>
          </p:cNvPr>
          <p:cNvGrpSpPr/>
          <p:nvPr/>
        </p:nvGrpSpPr>
        <p:grpSpPr>
          <a:xfrm>
            <a:off x="9702061" y="5795349"/>
            <a:ext cx="1945642" cy="496423"/>
            <a:chOff x="9688608" y="5454564"/>
            <a:chExt cx="1945642" cy="496423"/>
          </a:xfrm>
        </p:grpSpPr>
        <p:sp>
          <p:nvSpPr>
            <p:cNvPr id="16" name="Right Brace 3">
              <a:extLst>
                <a:ext uri="{FF2B5EF4-FFF2-40B4-BE49-F238E27FC236}">
                  <a16:creationId xmlns:a16="http://schemas.microsoft.com/office/drawing/2014/main" id="{16316F5D-6E58-4B4A-AC70-066B5949E041}"/>
                </a:ext>
              </a:extLst>
            </p:cNvPr>
            <p:cNvSpPr/>
            <p:nvPr/>
          </p:nvSpPr>
          <p:spPr>
            <a:xfrm rot="5400000">
              <a:off x="10373567" y="4769605"/>
              <a:ext cx="225903" cy="1595822"/>
            </a:xfrm>
            <a:prstGeom prst="rightBrace">
              <a:avLst/>
            </a:prstGeom>
            <a:ln>
              <a:solidFill>
                <a:srgbClr val="1034A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1E7997A9-5482-4D6A-AC75-C6C783D0252F}"/>
                </a:ext>
              </a:extLst>
            </p:cNvPr>
            <p:cNvSpPr txBox="1"/>
            <p:nvPr/>
          </p:nvSpPr>
          <p:spPr>
            <a:xfrm>
              <a:off x="9824774" y="5643210"/>
              <a:ext cx="18094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spc="120" dirty="0">
                  <a:solidFill>
                    <a:srgbClr val="1034A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Exotic hadrons</a:t>
              </a:r>
              <a:endParaRPr lang="en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68379A3-7F85-0581-8031-ECB50FCFB963}"/>
              </a:ext>
            </a:extLst>
          </p:cNvPr>
          <p:cNvSpPr txBox="1"/>
          <p:nvPr/>
        </p:nvSpPr>
        <p:spPr>
          <a:xfrm>
            <a:off x="3733800" y="2734298"/>
            <a:ext cx="3568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One year </a:t>
            </a:r>
            <a:endParaRPr kumimoji="1" lang="zh-CN" altLang="en-US" sz="3600" b="1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91B8446-C56C-D3DA-56AD-830B048E23D4}"/>
              </a:ext>
            </a:extLst>
          </p:cNvPr>
          <p:cNvSpPr txBox="1"/>
          <p:nvPr/>
        </p:nvSpPr>
        <p:spPr>
          <a:xfrm>
            <a:off x="609600" y="939642"/>
            <a:ext cx="11506200" cy="1651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3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altLang="zh-CN" sz="2000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Rich resonances, large production cross-sections of charmonium, threshold production of hadron and tau pairs</a:t>
            </a:r>
            <a:endParaRPr lang="zh-CN" altLang="en-US" sz="2000" b="1" spc="120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13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altLang="zh-CN" sz="2000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Huge numbers of exotic hadrons, including multi-quarks</a:t>
            </a:r>
            <a:r>
              <a:rPr lang="zh-CN" altLang="en-US" sz="2000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&amp;</a:t>
            </a:r>
            <a:r>
              <a:rPr lang="zh-CN" altLang="en-US" sz="2000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states</a:t>
            </a:r>
            <a:r>
              <a:rPr lang="zh-CN" altLang="en-US" sz="2000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with gluonic</a:t>
            </a:r>
            <a:r>
              <a:rPr lang="zh-CN" altLang="en-US" sz="2000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spc="12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excitations</a:t>
            </a:r>
          </a:p>
        </p:txBody>
      </p:sp>
    </p:spTree>
    <p:extLst>
      <p:ext uri="{BB962C8B-B14F-4D97-AF65-F5344CB8AC3E}">
        <p14:creationId xmlns:p14="http://schemas.microsoft.com/office/powerpoint/2010/main" val="308827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6118"/>
            <a:ext cx="10515600" cy="793006"/>
          </a:xfrm>
        </p:spPr>
        <p:txBody>
          <a:bodyPr>
            <a:norm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Physics Program at STCF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 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897" y="920935"/>
            <a:ext cx="7139103" cy="56210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608711" y="5762586"/>
            <a:ext cx="5207000" cy="84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Times New Roman" panose="02020603050405020304" pitchFamily="18" charset="0"/>
              <a:buChar char="-"/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role</a:t>
            </a:r>
          </a:p>
          <a:p>
            <a:pPr marL="285750" indent="-285750">
              <a:lnSpc>
                <a:spcPct val="120000"/>
              </a:lnSpc>
              <a:buFont typeface="Times New Roman" panose="02020603050405020304" pitchFamily="18" charset="0"/>
              <a:buChar char="-"/>
            </a:pPr>
            <a:r>
              <a:rPr lang="en-US" altLang="zh-CN" sz="1400" dirty="0">
                <a:solidFill>
                  <a:srgbClr val="0D2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</a:t>
            </a:r>
            <a:r>
              <a:rPr lang="zh-CN" altLang="en-US" sz="1400" dirty="0">
                <a:solidFill>
                  <a:srgbClr val="0D2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ompetition </a:t>
            </a:r>
            <a:r>
              <a:rPr lang="en-US" altLang="zh-CN" sz="1400" dirty="0">
                <a:solidFill>
                  <a:srgbClr val="0D2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Belle II/</a:t>
            </a:r>
            <a:r>
              <a:rPr lang="en-US" altLang="zh-CN" sz="1400" dirty="0" err="1">
                <a:solidFill>
                  <a:srgbClr val="0D2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endParaRPr lang="en-US" altLang="zh-CN" sz="1400" dirty="0">
              <a:solidFill>
                <a:srgbClr val="0D2D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Times New Roman" panose="02020603050405020304" pitchFamily="18" charset="0"/>
              <a:buChar char="-"/>
            </a:pP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ynergy 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CN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BelleII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</a:t>
            </a:r>
            <a:r>
              <a:rPr lang="en-US" altLang="zh-CN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4044" y="840408"/>
            <a:ext cx="6366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rgbClr val="0F34A6"/>
                </a:solidFill>
              </a:rPr>
              <a:t>M. </a:t>
            </a:r>
            <a:r>
              <a:rPr lang="en-US" altLang="zh-CN" b="1" i="1" dirty="0" err="1">
                <a:solidFill>
                  <a:srgbClr val="0F34A6"/>
                </a:solidFill>
              </a:rPr>
              <a:t>Achasov</a:t>
            </a:r>
            <a:r>
              <a:rPr lang="en-US" altLang="zh-CN" b="1" i="1" dirty="0">
                <a:solidFill>
                  <a:srgbClr val="0F34A6"/>
                </a:solidFill>
              </a:rPr>
              <a:t>, et al., STCF conceptual design report (Volume 1): Physics &amp; detector, Front. Phys. 19(1), 14701 (2024)</a:t>
            </a:r>
            <a:endParaRPr lang="en-US" altLang="zh-CN" b="1" i="1" dirty="0">
              <a:solidFill>
                <a:srgbClr val="FF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AAF60FF-136A-C72F-2FB2-A9AF9BFF2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34" y="1486738"/>
            <a:ext cx="3961547" cy="50552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9174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0AEDF26F-99AC-7D84-146E-A70C45CEC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96" y="1060765"/>
            <a:ext cx="5439010" cy="3974927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0EE4909F-0F92-1471-3C8A-A94E8C1A0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1277600" cy="804672"/>
          </a:xfrm>
        </p:spPr>
        <p:txBody>
          <a:bodyPr>
            <a:normAutofit fontScale="90000"/>
          </a:bodyPr>
          <a:lstStyle/>
          <a:p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Key Question: Inner structure of hadrons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D95F748-0F34-CDFB-40A6-E372689C8BDD}"/>
              </a:ext>
            </a:extLst>
          </p:cNvPr>
          <p:cNvGrpSpPr/>
          <p:nvPr/>
        </p:nvGrpSpPr>
        <p:grpSpPr>
          <a:xfrm>
            <a:off x="273146" y="792585"/>
            <a:ext cx="11717354" cy="3963851"/>
            <a:chOff x="1245520" y="747074"/>
            <a:chExt cx="9448686" cy="319638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4553339-5260-3761-83E9-06079E9FD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6665" y="1433274"/>
              <a:ext cx="3857541" cy="2510186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C3BDFF1-F7E1-B143-BE3C-FA1BB04368EE}"/>
                </a:ext>
              </a:extLst>
            </p:cNvPr>
            <p:cNvGrpSpPr/>
            <p:nvPr/>
          </p:nvGrpSpPr>
          <p:grpSpPr>
            <a:xfrm>
              <a:off x="1245520" y="747074"/>
              <a:ext cx="4621506" cy="2700292"/>
              <a:chOff x="2528220" y="-415982"/>
              <a:chExt cx="4621506" cy="27002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1FF2E3BB-4231-52D1-3D9D-2CA3474BCAA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364214" y="748024"/>
                    <a:ext cx="2700292" cy="3722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" altLang="zh-CN" sz="24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rPr>
                      <a:t>QCD Couplint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" altLang="zh-CN" sz="2400" i="1">
                                <a:solidFill>
                                  <a:srgbClr val="FF0000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" altLang="zh-CN" sz="2400" i="1">
                                <a:solidFill>
                                  <a:srgbClr val="FF0000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kumimoji="1" lang="en-US" altLang="zh-CN" sz="2400" i="1">
                                <a:solidFill>
                                  <a:srgbClr val="FF0000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a14:m>
                    <a:endParaRPr kumimoji="1" lang="zh-CN" altLang="en-US" sz="2400" dirty="0">
                      <a:solidFill>
                        <a:srgbClr val="FF0000"/>
                      </a:solidFill>
                      <a:highlight>
                        <a:srgbClr val="FFFF00"/>
                      </a:highlight>
                    </a:endParaRPr>
                  </a:p>
                </p:txBody>
              </p:sp>
            </mc:Choice>
            <mc:Fallback xmlns="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1FF2E3BB-4231-52D1-3D9D-2CA3474BCA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364214" y="748024"/>
                    <a:ext cx="2700292" cy="37227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0526" r="-28947" b="-291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69283384-B35F-E6A4-6377-340EDD4D8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4210" y="781698"/>
                <a:ext cx="1368383" cy="909032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8A33311B-15E0-03BB-A2E0-298AF8A47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40019" y="807794"/>
                <a:ext cx="1309707" cy="1206665"/>
              </a:xfrm>
              <a:prstGeom prst="rect">
                <a:avLst/>
              </a:prstGeom>
            </p:spPr>
          </p:pic>
        </p:grp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45021229-2D18-6BFF-4311-9480EE32F4B1}"/>
              </a:ext>
            </a:extLst>
          </p:cNvPr>
          <p:cNvSpPr txBox="1"/>
          <p:nvPr/>
        </p:nvSpPr>
        <p:spPr>
          <a:xfrm>
            <a:off x="1066800" y="5357351"/>
            <a:ext cx="10354234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Hadron</a:t>
            </a:r>
            <a:r>
              <a:rPr lang="zh-CN" altLang="en-US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structure/spectroscopy</a:t>
            </a:r>
            <a:r>
              <a:rPr lang="zh-CN" altLang="en-US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</a:t>
            </a:r>
            <a:r>
              <a:rPr lang="zh-CN" altLang="en-US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crucial</a:t>
            </a:r>
            <a:r>
              <a:rPr lang="zh-CN" altLang="en-US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way</a:t>
            </a:r>
            <a:r>
              <a:rPr lang="zh-CN" altLang="en-US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 explore the QCD</a:t>
            </a:r>
            <a:r>
              <a:rPr lang="zh-CN" altLang="en-US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theory</a:t>
            </a:r>
            <a:r>
              <a:rPr lang="zh-CN" altLang="en-US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confinement</a:t>
            </a:r>
          </a:p>
        </p:txBody>
      </p:sp>
      <p:grpSp>
        <p:nvGrpSpPr>
          <p:cNvPr id="296" name="Group"/>
          <p:cNvGrpSpPr/>
          <p:nvPr/>
        </p:nvGrpSpPr>
        <p:grpSpPr>
          <a:xfrm>
            <a:off x="6580154" y="1382252"/>
            <a:ext cx="5513363" cy="3434769"/>
            <a:chOff x="0" y="0"/>
            <a:chExt cx="9210180" cy="6009826"/>
          </a:xfrm>
        </p:grpSpPr>
        <p:pic>
          <p:nvPicPr>
            <p:cNvPr id="288" name="pasted-movie.png" descr="pasted-movi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9210181" cy="6009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9" name="Rectangle"/>
            <p:cNvSpPr/>
            <p:nvPr/>
          </p:nvSpPr>
          <p:spPr>
            <a:xfrm>
              <a:off x="2115159" y="150054"/>
              <a:ext cx="854588" cy="510754"/>
            </a:xfrm>
            <a:prstGeom prst="rect">
              <a:avLst/>
            </a:prstGeom>
            <a:solidFill>
              <a:srgbClr val="CFE2B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/>
            </a:p>
          </p:txBody>
        </p:sp>
        <p:sp>
          <p:nvSpPr>
            <p:cNvPr id="290" name="Rectangle"/>
            <p:cNvSpPr/>
            <p:nvPr/>
          </p:nvSpPr>
          <p:spPr>
            <a:xfrm>
              <a:off x="2140559" y="2914965"/>
              <a:ext cx="854588" cy="510754"/>
            </a:xfrm>
            <a:prstGeom prst="rect">
              <a:avLst/>
            </a:prstGeom>
            <a:solidFill>
              <a:srgbClr val="CFE2B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/>
            </a:p>
          </p:txBody>
        </p:sp>
        <p:sp>
          <p:nvSpPr>
            <p:cNvPr id="291" name="Rectangle"/>
            <p:cNvSpPr/>
            <p:nvPr/>
          </p:nvSpPr>
          <p:spPr>
            <a:xfrm>
              <a:off x="258395" y="5189266"/>
              <a:ext cx="1791440" cy="510755"/>
            </a:xfrm>
            <a:prstGeom prst="rect">
              <a:avLst/>
            </a:prstGeom>
            <a:solidFill>
              <a:srgbClr val="CFE2B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/>
            </a:p>
          </p:txBody>
        </p:sp>
        <p:sp>
          <p:nvSpPr>
            <p:cNvPr id="292" name="Rectangle"/>
            <p:cNvSpPr/>
            <p:nvPr/>
          </p:nvSpPr>
          <p:spPr>
            <a:xfrm>
              <a:off x="3467853" y="5201966"/>
              <a:ext cx="2163806" cy="510755"/>
            </a:xfrm>
            <a:prstGeom prst="rect">
              <a:avLst/>
            </a:prstGeom>
            <a:solidFill>
              <a:srgbClr val="EFC3B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/>
            </a:p>
          </p:txBody>
        </p:sp>
        <p:sp>
          <p:nvSpPr>
            <p:cNvPr id="293" name="Rectangle"/>
            <p:cNvSpPr/>
            <p:nvPr/>
          </p:nvSpPr>
          <p:spPr>
            <a:xfrm>
              <a:off x="3231157" y="1686896"/>
              <a:ext cx="1573149" cy="510755"/>
            </a:xfrm>
            <a:prstGeom prst="rect">
              <a:avLst/>
            </a:prstGeom>
            <a:solidFill>
              <a:srgbClr val="EFC3B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/>
            </a:p>
          </p:txBody>
        </p:sp>
        <p:sp>
          <p:nvSpPr>
            <p:cNvPr id="294" name="Rectangle"/>
            <p:cNvSpPr/>
            <p:nvPr/>
          </p:nvSpPr>
          <p:spPr>
            <a:xfrm>
              <a:off x="7779376" y="150054"/>
              <a:ext cx="1181188" cy="510754"/>
            </a:xfrm>
            <a:prstGeom prst="rect">
              <a:avLst/>
            </a:prstGeom>
            <a:solidFill>
              <a:srgbClr val="EFC3B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/>
            </a:p>
          </p:txBody>
        </p:sp>
        <p:sp>
          <p:nvSpPr>
            <p:cNvPr id="295" name="Rectangle"/>
            <p:cNvSpPr/>
            <p:nvPr/>
          </p:nvSpPr>
          <p:spPr>
            <a:xfrm>
              <a:off x="7874922" y="2914965"/>
              <a:ext cx="1181188" cy="510754"/>
            </a:xfrm>
            <a:prstGeom prst="rect">
              <a:avLst/>
            </a:prstGeom>
            <a:solidFill>
              <a:srgbClr val="EFC3B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/>
            </a:p>
          </p:txBody>
        </p:sp>
      </p:grpSp>
      <p:sp>
        <p:nvSpPr>
          <p:cNvPr id="297" name="Exotic hadrons"/>
          <p:cNvSpPr txBox="1"/>
          <p:nvPr/>
        </p:nvSpPr>
        <p:spPr>
          <a:xfrm>
            <a:off x="8519571" y="4119346"/>
            <a:ext cx="243350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sz="2400" b="1" dirty="0"/>
              <a:t>Exotic hadrons</a:t>
            </a:r>
          </a:p>
        </p:txBody>
      </p:sp>
    </p:spTree>
    <p:extLst>
      <p:ext uri="{BB962C8B-B14F-4D97-AF65-F5344CB8AC3E}">
        <p14:creationId xmlns:p14="http://schemas.microsoft.com/office/powerpoint/2010/main" val="145525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23253-408C-FF3B-F23C-818463F70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QCD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14BE50-4CC6-CD46-09F0-3AD16D7E1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9" y="2002537"/>
            <a:ext cx="3947075" cy="24427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347AC6-E805-F53A-A69F-50507E725634}"/>
              </a:ext>
            </a:extLst>
          </p:cNvPr>
          <p:cNvSpPr txBox="1"/>
          <p:nvPr/>
        </p:nvSpPr>
        <p:spPr>
          <a:xfrm>
            <a:off x="444499" y="864212"/>
            <a:ext cx="11508802" cy="113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Remaining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big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challenge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SM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non-perturbative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effect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QCD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theory</a:t>
            </a:r>
            <a:endParaRPr lang="en-US" altLang="zh-CN" sz="1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Symbol"/>
            </a:endParaRPr>
          </a:p>
          <a:p>
            <a:pPr marL="342900" indent="-342900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largest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uncertainty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is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from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low-energy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non-perturbative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energy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/>
              </a:rPr>
              <a:t>region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1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STCF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fine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(ISR)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scan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from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0.67 GeV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to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study</a:t>
            </a:r>
            <a:r>
              <a:rPr lang="zh-CN" altLang="en-US" sz="1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production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hadrons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inclusively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Symbol" pitchFamily="18" charset="2"/>
              </a:rPr>
              <a:t>exclusively</a:t>
            </a:r>
            <a:endParaRPr lang="en-CN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28E2949-36F7-CB6A-AC1B-F5E0FE3630F3}"/>
              </a:ext>
            </a:extLst>
          </p:cNvPr>
          <p:cNvGrpSpPr/>
          <p:nvPr/>
        </p:nvGrpSpPr>
        <p:grpSpPr>
          <a:xfrm>
            <a:off x="4840317" y="2002537"/>
            <a:ext cx="6600770" cy="2181643"/>
            <a:chOff x="4636435" y="2062209"/>
            <a:chExt cx="7195909" cy="249530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616392A-8CCA-1413-5063-391DED2FF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6435" y="2062209"/>
              <a:ext cx="7195909" cy="225754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6AD665-2B3F-ADB3-0AEA-15FFA3608453}"/>
                </a:ext>
              </a:extLst>
            </p:cNvPr>
            <p:cNvSpPr txBox="1"/>
            <p:nvPr/>
          </p:nvSpPr>
          <p:spPr>
            <a:xfrm>
              <a:off x="9846325" y="4135083"/>
              <a:ext cx="8400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STCF</a:t>
              </a:r>
              <a:endParaRPr lang="en-CN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788DE74-244D-EA5D-A7B1-BC00024CE13F}"/>
                </a:ext>
              </a:extLst>
            </p:cNvPr>
            <p:cNvSpPr txBox="1"/>
            <p:nvPr/>
          </p:nvSpPr>
          <p:spPr>
            <a:xfrm>
              <a:off x="5824322" y="4135083"/>
              <a:ext cx="840036" cy="422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EicC</a:t>
              </a:r>
              <a:endParaRPr lang="en-CN" dirty="0"/>
            </a:p>
          </p:txBody>
        </p:sp>
        <p:sp>
          <p:nvSpPr>
            <p:cNvPr id="47" name="Left-Right Arrow 46">
              <a:extLst>
                <a:ext uri="{FF2B5EF4-FFF2-40B4-BE49-F238E27FC236}">
                  <a16:creationId xmlns:a16="http://schemas.microsoft.com/office/drawing/2014/main" id="{5D096744-C4AB-9428-D33F-8C33CCE471E1}"/>
                </a:ext>
              </a:extLst>
            </p:cNvPr>
            <p:cNvSpPr/>
            <p:nvPr/>
          </p:nvSpPr>
          <p:spPr>
            <a:xfrm>
              <a:off x="6978466" y="4228945"/>
              <a:ext cx="2511846" cy="184666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3D40639E-09E9-0E74-EB0E-EC62549F0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71" y="4449285"/>
            <a:ext cx="2959114" cy="221267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A042875-66DD-DBF5-E92E-0F120315C953}"/>
              </a:ext>
            </a:extLst>
          </p:cNvPr>
          <p:cNvSpPr txBox="1"/>
          <p:nvPr/>
        </p:nvSpPr>
        <p:spPr>
          <a:xfrm>
            <a:off x="54636" y="4518208"/>
            <a:ext cx="214530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b="1" dirty="0">
                <a:solidFill>
                  <a:srgbClr val="0033CC"/>
                </a:solidFill>
              </a:rPr>
              <a:t>BESIII</a:t>
            </a:r>
            <a:r>
              <a:rPr kumimoji="1" lang="zh-CN" altLang="en-US" sz="1400" b="1" dirty="0">
                <a:solidFill>
                  <a:srgbClr val="0033CC"/>
                </a:solidFill>
              </a:rPr>
              <a:t> </a:t>
            </a:r>
            <a:r>
              <a:rPr kumimoji="1" lang="en-US" altLang="zh-CN" sz="1400" b="1" dirty="0">
                <a:solidFill>
                  <a:srgbClr val="0033CC"/>
                </a:solidFill>
              </a:rPr>
              <a:t>discovers</a:t>
            </a:r>
            <a:r>
              <a:rPr kumimoji="1" lang="zh-CN" altLang="en-US" sz="1400" b="1" dirty="0">
                <a:solidFill>
                  <a:srgbClr val="0033CC"/>
                </a:solidFill>
              </a:rPr>
              <a:t> </a:t>
            </a:r>
            <a:r>
              <a:rPr kumimoji="1" lang="en-US" altLang="zh-CN" sz="1400" b="1" dirty="0">
                <a:solidFill>
                  <a:srgbClr val="0033CC"/>
                </a:solidFill>
              </a:rPr>
              <a:t>oscillation</a:t>
            </a:r>
            <a:r>
              <a:rPr kumimoji="1" lang="zh-CN" altLang="en-US" sz="1400" b="1" dirty="0">
                <a:solidFill>
                  <a:srgbClr val="0033CC"/>
                </a:solidFill>
              </a:rPr>
              <a:t> </a:t>
            </a:r>
            <a:r>
              <a:rPr kumimoji="1" lang="en-US" altLang="zh-CN" sz="1400" b="1" dirty="0">
                <a:solidFill>
                  <a:srgbClr val="0033CC"/>
                </a:solidFill>
              </a:rPr>
              <a:t>of</a:t>
            </a:r>
            <a:r>
              <a:rPr kumimoji="1" lang="zh-CN" altLang="en-US" sz="1400" b="1" dirty="0">
                <a:solidFill>
                  <a:srgbClr val="0033CC"/>
                </a:solidFill>
              </a:rPr>
              <a:t> </a:t>
            </a:r>
            <a:r>
              <a:rPr kumimoji="1" lang="en-US" altLang="zh-CN" sz="1400" b="1" dirty="0">
                <a:solidFill>
                  <a:srgbClr val="0033CC"/>
                </a:solidFill>
              </a:rPr>
              <a:t>neutron</a:t>
            </a:r>
            <a:r>
              <a:rPr kumimoji="1" lang="zh-CN" altLang="en-US" sz="1400" b="1" dirty="0">
                <a:solidFill>
                  <a:srgbClr val="0033CC"/>
                </a:solidFill>
              </a:rPr>
              <a:t> </a:t>
            </a:r>
            <a:r>
              <a:rPr kumimoji="1" lang="en-US" altLang="zh-CN" sz="1400" b="1" dirty="0">
                <a:solidFill>
                  <a:srgbClr val="0033CC"/>
                </a:solidFill>
              </a:rPr>
              <a:t>form</a:t>
            </a:r>
            <a:r>
              <a:rPr kumimoji="1" lang="zh-CN" altLang="en-US" sz="1400" b="1" dirty="0">
                <a:solidFill>
                  <a:srgbClr val="0033CC"/>
                </a:solidFill>
              </a:rPr>
              <a:t> </a:t>
            </a:r>
            <a:r>
              <a:rPr kumimoji="1" lang="en-US" altLang="zh-CN" sz="1400" b="1" dirty="0">
                <a:solidFill>
                  <a:srgbClr val="0033CC"/>
                </a:solidFill>
              </a:rPr>
              <a:t>factor</a:t>
            </a:r>
            <a:endParaRPr kumimoji="1" lang="en-CN" sz="1400" b="1" dirty="0">
              <a:solidFill>
                <a:srgbClr val="0033CC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7B8216-F64E-455B-CA54-288FA3B4471A}"/>
              </a:ext>
            </a:extLst>
          </p:cNvPr>
          <p:cNvSpPr txBox="1"/>
          <p:nvPr/>
        </p:nvSpPr>
        <p:spPr>
          <a:xfrm>
            <a:off x="3619188" y="4575765"/>
            <a:ext cx="3288387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b="1" dirty="0"/>
              <a:t>Hadron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form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factor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and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fragmentation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function: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i="1" dirty="0"/>
              <a:t>complementary</a:t>
            </a:r>
            <a:r>
              <a:rPr lang="zh-CN" altLang="en-US" i="1" dirty="0"/>
              <a:t> </a:t>
            </a:r>
            <a:r>
              <a:rPr lang="en-US" altLang="zh-CN" i="1" dirty="0"/>
              <a:t>measurements</a:t>
            </a:r>
            <a:r>
              <a:rPr lang="zh-CN" altLang="en-US" i="1" dirty="0"/>
              <a:t> </a:t>
            </a:r>
            <a:r>
              <a:rPr lang="en-US" altLang="zh-CN" i="1" dirty="0"/>
              <a:t>between</a:t>
            </a:r>
            <a:r>
              <a:rPr lang="zh-CN" altLang="en-US" i="1" dirty="0"/>
              <a:t> </a:t>
            </a:r>
            <a:r>
              <a:rPr lang="en-US" altLang="zh-CN" i="1" dirty="0"/>
              <a:t>deep</a:t>
            </a:r>
            <a:r>
              <a:rPr lang="zh-CN" altLang="en-US" i="1" dirty="0"/>
              <a:t> </a:t>
            </a:r>
            <a:r>
              <a:rPr lang="en-US" altLang="zh-CN" i="1" dirty="0"/>
              <a:t>inelastic</a:t>
            </a:r>
            <a:r>
              <a:rPr lang="zh-CN" altLang="en-US" i="1" dirty="0"/>
              <a:t> </a:t>
            </a:r>
            <a:r>
              <a:rPr lang="en-US" altLang="zh-CN" i="1" dirty="0"/>
              <a:t>experiments</a:t>
            </a:r>
            <a:r>
              <a:rPr lang="zh-CN" altLang="en-US" i="1" dirty="0"/>
              <a:t> </a:t>
            </a:r>
            <a:r>
              <a:rPr lang="en-US" altLang="zh-CN" i="1" dirty="0"/>
              <a:t>and</a:t>
            </a:r>
            <a:r>
              <a:rPr lang="zh-CN" altLang="en-US" i="1" dirty="0"/>
              <a:t> </a:t>
            </a:r>
            <a:r>
              <a:rPr lang="en-US" altLang="zh-CN" i="1" dirty="0"/>
              <a:t>STCF</a:t>
            </a:r>
            <a:r>
              <a:rPr lang="zh-CN" altLang="en-US" i="1" dirty="0"/>
              <a:t> </a:t>
            </a:r>
            <a:r>
              <a:rPr lang="en-US" altLang="zh-CN" i="1" dirty="0"/>
              <a:t>in</a:t>
            </a:r>
            <a:r>
              <a:rPr lang="zh-CN" altLang="en-US" i="1" dirty="0"/>
              <a:t> </a:t>
            </a:r>
            <a:r>
              <a:rPr lang="en-US" altLang="zh-CN" i="1" dirty="0"/>
              <a:t>similar</a:t>
            </a:r>
            <a:r>
              <a:rPr lang="zh-CN" altLang="en-US" i="1" dirty="0"/>
              <a:t> </a:t>
            </a:r>
            <a:r>
              <a:rPr lang="en-US" altLang="zh-CN" i="1" dirty="0"/>
              <a:t>Q</a:t>
            </a:r>
            <a:r>
              <a:rPr lang="en-US" altLang="zh-CN" i="1" baseline="30000" dirty="0"/>
              <a:t>2</a:t>
            </a:r>
            <a:r>
              <a:rPr lang="zh-CN" altLang="en-US" i="1" dirty="0"/>
              <a:t> </a:t>
            </a:r>
            <a:r>
              <a:rPr lang="en-US" altLang="zh-CN" i="1" dirty="0"/>
              <a:t>region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5BD6413-5482-D65F-5A6F-8F2D5A2AA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985" y="4445307"/>
            <a:ext cx="2143917" cy="16617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5480F1-92AC-5481-0C1F-AA2FFE4CD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751" y="4228840"/>
            <a:ext cx="3109234" cy="23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4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89AFE-DAB0-401B-A01E-4A6467798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313"/>
            <a:ext cx="10515600" cy="793006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Fragmentation functions</a:t>
            </a:r>
            <a:endParaRPr lang="zh-CN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141988-A225-41F6-8154-ED0DE29F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509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44AABA-6ED3-43D4-A200-DA0A2F6CBD64}" type="slidenum">
              <a:rPr lang="zh-CN" altLang="en-US" smtClean="0"/>
              <a:pPr/>
              <a:t>9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064346F-215B-4B6C-8A47-FC5898536551}"/>
                  </a:ext>
                </a:extLst>
              </p:cNvPr>
              <p:cNvSpPr/>
              <p:nvPr/>
            </p:nvSpPr>
            <p:spPr>
              <a:xfrm>
                <a:off x="5122854" y="1160443"/>
                <a:ext cx="6798057" cy="1346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rgbClr val="FF0000"/>
                  </a:buClr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Fragmentation function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altLang="zh-CN" sz="2400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sz="2400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 altLang="zh-CN" sz="2400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p>
                    </m:sSubSup>
                    <m:r>
                      <m:rPr>
                        <m:nor/>
                      </m:rPr>
                      <a:rPr lang="en-US" altLang="zh-CN" sz="2400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400" b="0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z</m:t>
                    </m:r>
                    <m:r>
                      <m:rPr>
                        <m:nor/>
                      </m:rPr>
                      <a:rPr lang="en-US" altLang="zh-CN" sz="2400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probability that hadron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found in the debris of a hadron carrying a fraction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z=2E</a:t>
                </a:r>
                <a:r>
                  <a:rPr lang="en-US" altLang="zh-CN" sz="240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s</m:t>
                        </m:r>
                      </m:e>
                    </m:ra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of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parton’s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momentum. 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064346F-215B-4B6C-8A47-FC58985365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854" y="1160443"/>
                <a:ext cx="6798057" cy="1346522"/>
              </a:xfrm>
              <a:prstGeom prst="rect">
                <a:avLst/>
              </a:prstGeom>
              <a:blipFill>
                <a:blip r:embed="rId2"/>
                <a:stretch>
                  <a:fillRect l="-1344" r="-1344" b="-95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C24E37C2-1452-4308-98C5-2071D1137A30}"/>
              </a:ext>
            </a:extLst>
          </p:cNvPr>
          <p:cNvSpPr txBox="1"/>
          <p:nvPr/>
        </p:nvSpPr>
        <p:spPr>
          <a:xfrm>
            <a:off x="341741" y="3223570"/>
            <a:ext cx="2846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data: Pion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98BE25-FE17-408D-8F22-164C55BF1798}"/>
              </a:ext>
            </a:extLst>
          </p:cNvPr>
          <p:cNvGrpSpPr/>
          <p:nvPr/>
        </p:nvGrpSpPr>
        <p:grpSpPr>
          <a:xfrm>
            <a:off x="3857919" y="3692931"/>
            <a:ext cx="2391136" cy="2914116"/>
            <a:chOff x="3468427" y="1274677"/>
            <a:chExt cx="4340352" cy="447874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D1789F6-CFDB-4DE3-A28B-7EC3A4D00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427" y="1305017"/>
              <a:ext cx="4340352" cy="4448409"/>
            </a:xfrm>
            <a:prstGeom prst="rect">
              <a:avLst/>
            </a:prstGeom>
          </p:spPr>
        </p:pic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166C2EE0-FFB9-4627-818B-C1D5C83B89DF}"/>
                </a:ext>
              </a:extLst>
            </p:cNvPr>
            <p:cNvSpPr/>
            <p:nvPr/>
          </p:nvSpPr>
          <p:spPr>
            <a:xfrm>
              <a:off x="4128117" y="2608271"/>
              <a:ext cx="861133" cy="2296238"/>
            </a:xfrm>
            <a:prstGeom prst="roundRect">
              <a:avLst/>
            </a:prstGeom>
            <a:solidFill>
              <a:srgbClr val="C00000">
                <a:alpha val="40000"/>
              </a:srgbClr>
            </a:solidFill>
            <a:ln w="508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2AF0A0C-CB35-4236-91B1-514AF79BC447}"/>
                </a:ext>
              </a:extLst>
            </p:cNvPr>
            <p:cNvSpPr txBox="1"/>
            <p:nvPr/>
          </p:nvSpPr>
          <p:spPr>
            <a:xfrm>
              <a:off x="4033502" y="1958812"/>
              <a:ext cx="14837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1" dirty="0">
                  <a:solidFill>
                    <a:srgbClr val="FF0000"/>
                  </a:solidFill>
                </a:rPr>
                <a:t>Precise e</a:t>
              </a:r>
              <a:r>
                <a:rPr lang="en-US" altLang="zh-CN" sz="1100" b="1" baseline="30000" dirty="0">
                  <a:solidFill>
                    <a:srgbClr val="FF0000"/>
                  </a:solidFill>
                </a:rPr>
                <a:t>+</a:t>
              </a:r>
              <a:r>
                <a:rPr lang="en-US" altLang="zh-CN" sz="1100" b="1" dirty="0">
                  <a:solidFill>
                    <a:srgbClr val="FF0000"/>
                  </a:solidFill>
                </a:rPr>
                <a:t>e</a:t>
              </a:r>
              <a:r>
                <a:rPr lang="en-US" altLang="zh-CN" sz="11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zh-CN" sz="1100" b="1" dirty="0">
                  <a:solidFill>
                    <a:srgbClr val="FF0000"/>
                  </a:solidFill>
                </a:rPr>
                <a:t>data</a:t>
              </a:r>
            </a:p>
            <a:p>
              <a:r>
                <a:rPr lang="en-US" altLang="zh-CN" sz="1100" b="1" dirty="0">
                  <a:solidFill>
                    <a:srgbClr val="FF0000"/>
                  </a:solidFill>
                </a:rPr>
                <a:t>needed</a:t>
              </a:r>
              <a:endParaRPr lang="zh-CN" alt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箭头: 下 22">
              <a:extLst>
                <a:ext uri="{FF2B5EF4-FFF2-40B4-BE49-F238E27FC236}">
                  <a16:creationId xmlns:a16="http://schemas.microsoft.com/office/drawing/2014/main" id="{DB216C62-BDFA-4C1C-B5AD-CB597FC92A25}"/>
                </a:ext>
              </a:extLst>
            </p:cNvPr>
            <p:cNvSpPr/>
            <p:nvPr/>
          </p:nvSpPr>
          <p:spPr>
            <a:xfrm flipV="1">
              <a:off x="4360101" y="2379311"/>
              <a:ext cx="397163" cy="222702"/>
            </a:xfrm>
            <a:prstGeom prst="downArrow">
              <a:avLst/>
            </a:prstGeom>
            <a:solidFill>
              <a:srgbClr val="C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1FB660F-6D82-4A34-946D-C30522CB22E9}"/>
                </a:ext>
              </a:extLst>
            </p:cNvPr>
            <p:cNvSpPr/>
            <p:nvPr/>
          </p:nvSpPr>
          <p:spPr>
            <a:xfrm>
              <a:off x="4128117" y="4904509"/>
              <a:ext cx="323810" cy="243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DCC7B27F-14AF-4CD8-B114-49739B2551C2}"/>
                </a:ext>
              </a:extLst>
            </p:cNvPr>
            <p:cNvSpPr/>
            <p:nvPr/>
          </p:nvSpPr>
          <p:spPr>
            <a:xfrm>
              <a:off x="6751782" y="1385455"/>
              <a:ext cx="295563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291D676-CFAB-4AD0-98CC-057F2D865E18}"/>
                </a:ext>
              </a:extLst>
            </p:cNvPr>
            <p:cNvSpPr txBox="1"/>
            <p:nvPr/>
          </p:nvSpPr>
          <p:spPr>
            <a:xfrm>
              <a:off x="6797966" y="1274677"/>
              <a:ext cx="368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1E171B"/>
                  </a:solidFill>
                </a:rPr>
                <a:t>z</a:t>
              </a:r>
              <a:endParaRPr lang="zh-CN" altLang="en-US" b="1" dirty="0">
                <a:solidFill>
                  <a:srgbClr val="1E171B"/>
                </a:solidFill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5F023C5F-607B-4FF3-B935-56C803678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4" y="3685235"/>
            <a:ext cx="3621448" cy="294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B1763A2-5831-43CA-995C-0BAD6F6CE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51" y="3726107"/>
            <a:ext cx="3714297" cy="274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B4961707-1206-4402-8FAC-B36A50CDA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786" y="3828875"/>
            <a:ext cx="1767214" cy="260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FAA68F48-77B4-4C30-8F98-C81B4279BADF}"/>
              </a:ext>
            </a:extLst>
          </p:cNvPr>
          <p:cNvSpPr txBox="1"/>
          <p:nvPr/>
        </p:nvSpPr>
        <p:spPr>
          <a:xfrm>
            <a:off x="6755413" y="3124200"/>
            <a:ext cx="2846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data: Kaon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45D7443-22F4-4B9A-82BB-9642549826BE}"/>
              </a:ext>
            </a:extLst>
          </p:cNvPr>
          <p:cNvSpPr/>
          <p:nvPr/>
        </p:nvSpPr>
        <p:spPr>
          <a:xfrm>
            <a:off x="11354450" y="3875151"/>
            <a:ext cx="712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Times New Roman" pitchFamily="18" charset="0"/>
                <a:cs typeface="Times New Roman" pitchFamily="18" charset="0"/>
              </a:rPr>
              <a:t>PLUTO</a:t>
            </a:r>
            <a:endParaRPr lang="zh-CN" altLang="en-US" sz="1200" dirty="0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970B3D9C-0B75-4170-8412-F102514C9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30" y="981621"/>
            <a:ext cx="4665421" cy="218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81772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简约主题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algn="l">
          <a:lnSpc>
            <a:spcPct val="150000"/>
          </a:lnSpc>
          <a:defRPr sz="1900" spc="120" dirty="0">
            <a:solidFill>
              <a:srgbClr val="1034A6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2635</Words>
  <Application>Microsoft Office PowerPoint</Application>
  <PresentationFormat>宽屏</PresentationFormat>
  <Paragraphs>413</Paragraphs>
  <Slides>32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54" baseType="lpstr">
      <vt:lpstr>Tahoma</vt:lpstr>
      <vt:lpstr>楷体</vt:lpstr>
      <vt:lpstr>微软雅黑</vt:lpstr>
      <vt:lpstr>Times New Roman</vt:lpstr>
      <vt:lpstr>华文仿宋</vt:lpstr>
      <vt:lpstr>Calibri</vt:lpstr>
      <vt:lpstr>等线 Light</vt:lpstr>
      <vt:lpstr>Wingdings</vt:lpstr>
      <vt:lpstr>等线</vt:lpstr>
      <vt:lpstr>Comic Sans MS</vt:lpstr>
      <vt:lpstr>微软雅黑</vt:lpstr>
      <vt:lpstr>Arial</vt:lpstr>
      <vt:lpstr>Cambria Math</vt:lpstr>
      <vt:lpstr>宋体</vt:lpstr>
      <vt:lpstr>Aharoni</vt:lpstr>
      <vt:lpstr>Helvetica</vt:lpstr>
      <vt:lpstr>Symbol</vt:lpstr>
      <vt:lpstr>Ebrima</vt:lpstr>
      <vt:lpstr>Verdana</vt:lpstr>
      <vt:lpstr>自定义设计方案</vt:lpstr>
      <vt:lpstr>1_自定义设计方案</vt:lpstr>
      <vt:lpstr>简约主题1</vt:lpstr>
      <vt:lpstr>PowerPoint 演示文稿</vt:lpstr>
      <vt:lpstr>Challenges of the SM model </vt:lpstr>
      <vt:lpstr>Rich Physics in the Tau-Charm Energy Region</vt:lpstr>
      <vt:lpstr>The Super Tau Charm Facility</vt:lpstr>
      <vt:lpstr>A Super Particle Factory</vt:lpstr>
      <vt:lpstr>Physics Program at STCF</vt:lpstr>
      <vt:lpstr>Key Question: Inner structure of hadrons</vt:lpstr>
      <vt:lpstr>QCD and hadron structure</vt:lpstr>
      <vt:lpstr>Fragmentation functions</vt:lpstr>
      <vt:lpstr>Fragmentation functions at STCF</vt:lpstr>
      <vt:lpstr>Electromagnetic form factors (EMFFs)</vt:lpstr>
      <vt:lpstr>Prospect of TL-EMFF at STCF</vt:lpstr>
      <vt:lpstr>Charmonium (like) States</vt:lpstr>
      <vt:lpstr>Charmonium(like) States at STCF</vt:lpstr>
      <vt:lpstr>Light Hadron Opportunity at STCF</vt:lpstr>
      <vt:lpstr>Key Question: matter-antimatter asymmetry</vt:lpstr>
      <vt:lpstr>Polarization of Λ Hyperons and CP Test</vt:lpstr>
      <vt:lpstr>CP Test in 𝜦 Decay with Polarized Electron Beam </vt:lpstr>
      <vt:lpstr>Searching for Hyperon EDM</vt:lpstr>
      <vt:lpstr>Sensitivity of Precision Measurements</vt:lpstr>
      <vt:lpstr>Sensitivity of Rare or Forbidden Decays</vt:lpstr>
      <vt:lpstr>Challenges of STCF Accelerator</vt:lpstr>
      <vt:lpstr>STCF Accelerator R&amp;D</vt:lpstr>
      <vt:lpstr>STCF detector</vt:lpstr>
      <vt:lpstr>STCF Detector Conceptual Design </vt:lpstr>
      <vt:lpstr>STCF Detector R&amp;D — Detector Prototypes</vt:lpstr>
      <vt:lpstr>Offline Software</vt:lpstr>
      <vt:lpstr>Site of STCF : Hefei</vt:lpstr>
      <vt:lpstr>Tentative Project Schedule for STCF</vt:lpstr>
      <vt:lpstr>Summary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xiaorong zhou</cp:lastModifiedBy>
  <cp:revision>2412</cp:revision>
  <dcterms:created xsi:type="dcterms:W3CDTF">2023-08-24T14:16:16Z</dcterms:created>
  <dcterms:modified xsi:type="dcterms:W3CDTF">2024-06-20T19:27:46Z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38268546AF747B2B9B26E7647ABAAF65</vt:lpwstr>
  </property>
  <property fmtid="{D5CDD505-2E9C-101B-9397-08002B2CF9AE}" pid="3" name="KSOProductBuildVer">
    <vt:lpwstr>1033-4.6.1.7467</vt:lpwstr>
  </property>
</Properties>
</file>