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313" r:id="rId2"/>
    <p:sldId id="257" r:id="rId3"/>
    <p:sldId id="258" r:id="rId4"/>
    <p:sldId id="259" r:id="rId5"/>
    <p:sldId id="260" r:id="rId6"/>
    <p:sldId id="261" r:id="rId7"/>
    <p:sldId id="315" r:id="rId8"/>
    <p:sldId id="265" r:id="rId9"/>
    <p:sldId id="267" r:id="rId10"/>
    <p:sldId id="277" r:id="rId11"/>
    <p:sldId id="301" r:id="rId12"/>
    <p:sldId id="264" r:id="rId13"/>
    <p:sldId id="269" r:id="rId14"/>
    <p:sldId id="270" r:id="rId15"/>
    <p:sldId id="271" r:id="rId16"/>
    <p:sldId id="273" r:id="rId17"/>
    <p:sldId id="302" r:id="rId18"/>
    <p:sldId id="320" r:id="rId19"/>
    <p:sldId id="321" r:id="rId20"/>
    <p:sldId id="322" r:id="rId21"/>
    <p:sldId id="278" r:id="rId22"/>
    <p:sldId id="279" r:id="rId23"/>
    <p:sldId id="284" r:id="rId24"/>
    <p:sldId id="285" r:id="rId25"/>
    <p:sldId id="280" r:id="rId26"/>
    <p:sldId id="324" r:id="rId27"/>
    <p:sldId id="325" r:id="rId28"/>
    <p:sldId id="326" r:id="rId29"/>
    <p:sldId id="309" r:id="rId30"/>
    <p:sldId id="327" r:id="rId31"/>
    <p:sldId id="314" r:id="rId32"/>
    <p:sldId id="262" r:id="rId33"/>
    <p:sldId id="266" r:id="rId34"/>
    <p:sldId id="263" r:id="rId35"/>
    <p:sldId id="318" r:id="rId36"/>
    <p:sldId id="319" r:id="rId37"/>
    <p:sldId id="316" r:id="rId38"/>
    <p:sldId id="317" r:id="rId39"/>
    <p:sldId id="328" r:id="rId40"/>
    <p:sldId id="32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E86A3E3-DC0F-4A36-BDFD-E2F2ADB86344}">
          <p14:sldIdLst>
            <p14:sldId id="313"/>
            <p14:sldId id="257"/>
          </p14:sldIdLst>
        </p14:section>
        <p14:section name="Why?" id="{48762163-2EC6-41E2-AEEC-16F3A602BC70}">
          <p14:sldIdLst>
            <p14:sldId id="258"/>
            <p14:sldId id="259"/>
            <p14:sldId id="260"/>
          </p14:sldIdLst>
        </p14:section>
        <p14:section name="How does it work?" id="{B648A7B5-D07D-4C9C-BC15-3C3603F5DDC3}">
          <p14:sldIdLst>
            <p14:sldId id="261"/>
            <p14:sldId id="315"/>
          </p14:sldIdLst>
        </p14:section>
        <p14:section name="How do we know it works?" id="{0E7F71B8-188D-40D9-9433-F39629C636DA}">
          <p14:sldIdLst>
            <p14:sldId id="265"/>
            <p14:sldId id="267"/>
            <p14:sldId id="277"/>
            <p14:sldId id="301"/>
            <p14:sldId id="264"/>
            <p14:sldId id="269"/>
            <p14:sldId id="270"/>
            <p14:sldId id="271"/>
            <p14:sldId id="273"/>
            <p14:sldId id="302"/>
            <p14:sldId id="320"/>
            <p14:sldId id="321"/>
            <p14:sldId id="322"/>
          </p14:sldIdLst>
        </p14:section>
        <p14:section name="Real world data" id="{3C5A935C-D989-4DE3-9E0E-E79A8E432FB6}">
          <p14:sldIdLst>
            <p14:sldId id="278"/>
            <p14:sldId id="279"/>
            <p14:sldId id="284"/>
            <p14:sldId id="285"/>
          </p14:sldIdLst>
        </p14:section>
        <p14:section name="Future Work" id="{0EB75B6B-D195-4275-B3AE-7152026FC476}">
          <p14:sldIdLst>
            <p14:sldId id="280"/>
            <p14:sldId id="324"/>
            <p14:sldId id="325"/>
            <p14:sldId id="326"/>
            <p14:sldId id="309"/>
            <p14:sldId id="327"/>
          </p14:sldIdLst>
        </p14:section>
        <p14:section name="Backup" id="{03AB1EF1-01D6-49AC-91D2-8A6124AACEE1}">
          <p14:sldIdLst>
            <p14:sldId id="314"/>
            <p14:sldId id="262"/>
            <p14:sldId id="266"/>
            <p14:sldId id="263"/>
            <p14:sldId id="318"/>
            <p14:sldId id="319"/>
            <p14:sldId id="316"/>
            <p14:sldId id="317"/>
            <p14:sldId id="328"/>
            <p14:sldId id="3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33DC2-A264-406A-A978-03A98869D022}" type="datetimeFigureOut">
              <a:rPr lang="en-GB" smtClean="0"/>
              <a:t>18/06/2024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D18AF-B861-4281-806E-25FDBA4E13D8}" type="slidenum">
              <a:rPr lang="en-GB" smtClean="0"/>
              <a:t>‹#›</a:t>
            </a:fld>
            <a:endParaRPr lang="en-GB" dirty="0"/>
          </a:p>
        </p:txBody>
      </p:sp>
    </p:spTree>
    <p:extLst>
      <p:ext uri="{BB962C8B-B14F-4D97-AF65-F5344CB8AC3E}">
        <p14:creationId xmlns:p14="http://schemas.microsoft.com/office/powerpoint/2010/main" val="338087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Incomplete, inaccurate datasets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Sparsely populated in kinematic regions of interest and extracting useful information challenging. </a:t>
            </a:r>
          </a:p>
          <a:p>
            <a:endParaRPr lang="en-GB" dirty="0"/>
          </a:p>
        </p:txBody>
      </p:sp>
      <p:sp>
        <p:nvSpPr>
          <p:cNvPr id="4" name="Slide Number Placeholder 3"/>
          <p:cNvSpPr>
            <a:spLocks noGrp="1"/>
          </p:cNvSpPr>
          <p:nvPr>
            <p:ph type="sldNum" sz="quarter" idx="5"/>
          </p:nvPr>
        </p:nvSpPr>
        <p:spPr/>
        <p:txBody>
          <a:bodyPr/>
          <a:lstStyle/>
          <a:p>
            <a:fld id="{E2DD18AF-B861-4281-806E-25FDBA4E13D8}" type="slidenum">
              <a:rPr lang="en-GB" smtClean="0"/>
              <a:t>4</a:t>
            </a:fld>
            <a:endParaRPr lang="en-GB" dirty="0"/>
          </a:p>
        </p:txBody>
      </p:sp>
    </p:spTree>
    <p:extLst>
      <p:ext uri="{BB962C8B-B14F-4D97-AF65-F5344CB8AC3E}">
        <p14:creationId xmlns:p14="http://schemas.microsoft.com/office/powerpoint/2010/main" val="426714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other datasets. </a:t>
            </a:r>
          </a:p>
          <a:p>
            <a:r>
              <a:rPr lang="en-GB" dirty="0"/>
              <a:t>Improve datasets to help theorists, check for areas of divergence. </a:t>
            </a:r>
          </a:p>
        </p:txBody>
      </p:sp>
      <p:sp>
        <p:nvSpPr>
          <p:cNvPr id="4" name="Slide Number Placeholder 3"/>
          <p:cNvSpPr>
            <a:spLocks noGrp="1"/>
          </p:cNvSpPr>
          <p:nvPr>
            <p:ph type="sldNum" sz="quarter" idx="5"/>
          </p:nvPr>
        </p:nvSpPr>
        <p:spPr/>
        <p:txBody>
          <a:bodyPr/>
          <a:lstStyle/>
          <a:p>
            <a:fld id="{E2DD18AF-B861-4281-806E-25FDBA4E13D8}" type="slidenum">
              <a:rPr lang="en-GB" smtClean="0"/>
              <a:t>5</a:t>
            </a:fld>
            <a:endParaRPr lang="en-GB" dirty="0"/>
          </a:p>
        </p:txBody>
      </p:sp>
    </p:spTree>
    <p:extLst>
      <p:ext uri="{BB962C8B-B14F-4D97-AF65-F5344CB8AC3E}">
        <p14:creationId xmlns:p14="http://schemas.microsoft.com/office/powerpoint/2010/main" val="181628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 convex hull is the minimal convex polygon that encloses all points in the set of known points.</a:t>
            </a:r>
            <a:endParaRPr lang="en-GB" dirty="0"/>
          </a:p>
        </p:txBody>
      </p:sp>
      <p:sp>
        <p:nvSpPr>
          <p:cNvPr id="4" name="Slide Number Placeholder 3"/>
          <p:cNvSpPr>
            <a:spLocks noGrp="1"/>
          </p:cNvSpPr>
          <p:nvPr>
            <p:ph type="sldNum" sz="quarter" idx="5"/>
          </p:nvPr>
        </p:nvSpPr>
        <p:spPr/>
        <p:txBody>
          <a:bodyPr/>
          <a:lstStyle/>
          <a:p>
            <a:fld id="{E2DD18AF-B861-4281-806E-25FDBA4E13D8}" type="slidenum">
              <a:rPr lang="en-GB" smtClean="0"/>
              <a:t>11</a:t>
            </a:fld>
            <a:endParaRPr lang="en-GB" dirty="0"/>
          </a:p>
        </p:txBody>
      </p:sp>
    </p:spTree>
    <p:extLst>
      <p:ext uri="{BB962C8B-B14F-4D97-AF65-F5344CB8AC3E}">
        <p14:creationId xmlns:p14="http://schemas.microsoft.com/office/powerpoint/2010/main" val="101571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stated previously, most of the information of hadron resonances is obtained from the fitting the theoretical functional form to data. As such is important to check that fits to GP data are appropriate. </a:t>
            </a:r>
            <a:endParaRPr lang="en-GB" dirty="0"/>
          </a:p>
        </p:txBody>
      </p:sp>
      <p:sp>
        <p:nvSpPr>
          <p:cNvPr id="4" name="Slide Number Placeholder 3"/>
          <p:cNvSpPr>
            <a:spLocks noGrp="1"/>
          </p:cNvSpPr>
          <p:nvPr>
            <p:ph type="sldNum" sz="quarter" idx="5"/>
          </p:nvPr>
        </p:nvSpPr>
        <p:spPr/>
        <p:txBody>
          <a:bodyPr/>
          <a:lstStyle/>
          <a:p>
            <a:fld id="{E2DD18AF-B861-4281-806E-25FDBA4E13D8}" type="slidenum">
              <a:rPr lang="en-GB" smtClean="0"/>
              <a:t>17</a:t>
            </a:fld>
            <a:endParaRPr lang="en-GB" dirty="0"/>
          </a:p>
        </p:txBody>
      </p:sp>
    </p:spTree>
    <p:extLst>
      <p:ext uri="{BB962C8B-B14F-4D97-AF65-F5344CB8AC3E}">
        <p14:creationId xmlns:p14="http://schemas.microsoft.com/office/powerpoint/2010/main" val="314406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FD25-E5B1-D714-9321-45D9397176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91027D-A694-52F6-48E5-0BC0117D3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AF3C79-B203-E3C3-A2C4-F410DCABE1CF}"/>
              </a:ext>
            </a:extLst>
          </p:cNvPr>
          <p:cNvSpPr>
            <a:spLocks noGrp="1"/>
          </p:cNvSpPr>
          <p:nvPr>
            <p:ph type="dt" sz="half" idx="10"/>
          </p:nvPr>
        </p:nvSpPr>
        <p:spPr/>
        <p:txBody>
          <a:bodyPr/>
          <a:lstStyle/>
          <a:p>
            <a:fld id="{AC425DD5-462B-40B1-8D93-5F67DF483985}" type="datetime1">
              <a:rPr lang="en-GB" smtClean="0"/>
              <a:t>18/06/2024</a:t>
            </a:fld>
            <a:endParaRPr lang="en-GB" dirty="0"/>
          </a:p>
        </p:txBody>
      </p:sp>
      <p:sp>
        <p:nvSpPr>
          <p:cNvPr id="5" name="Footer Placeholder 4">
            <a:extLst>
              <a:ext uri="{FF2B5EF4-FFF2-40B4-BE49-F238E27FC236}">
                <a16:creationId xmlns:a16="http://schemas.microsoft.com/office/drawing/2014/main" id="{7F41C915-EC6B-F827-0A41-4667078DB6C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7ADA06F-0228-E864-856C-A4CCB089A239}"/>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412282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C6E9-749E-03B8-6497-1176F753373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5F4FDF-A332-5054-DE93-500DDD47D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82CFFE-BC0A-5B97-694D-8D5355EA1E62}"/>
              </a:ext>
            </a:extLst>
          </p:cNvPr>
          <p:cNvSpPr>
            <a:spLocks noGrp="1"/>
          </p:cNvSpPr>
          <p:nvPr>
            <p:ph type="dt" sz="half" idx="10"/>
          </p:nvPr>
        </p:nvSpPr>
        <p:spPr/>
        <p:txBody>
          <a:bodyPr/>
          <a:lstStyle/>
          <a:p>
            <a:fld id="{BA5EC949-C5CB-4673-AC13-059C9B6AF8BF}" type="datetime1">
              <a:rPr lang="en-GB" smtClean="0"/>
              <a:t>18/06/2024</a:t>
            </a:fld>
            <a:endParaRPr lang="en-GB" dirty="0"/>
          </a:p>
        </p:txBody>
      </p:sp>
      <p:sp>
        <p:nvSpPr>
          <p:cNvPr id="5" name="Footer Placeholder 4">
            <a:extLst>
              <a:ext uri="{FF2B5EF4-FFF2-40B4-BE49-F238E27FC236}">
                <a16:creationId xmlns:a16="http://schemas.microsoft.com/office/drawing/2014/main" id="{EF728D2E-CAC5-8629-635D-F9BF295804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47B8555-EED5-2CB9-C7F0-1A4C7F78D942}"/>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39717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D230B6-C8EE-C59D-8091-1AD022823E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A1DF16-D95C-1FD1-3D73-B7561CC18B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426F84-0B89-9FA1-6E24-76A7E7609ABB}"/>
              </a:ext>
            </a:extLst>
          </p:cNvPr>
          <p:cNvSpPr>
            <a:spLocks noGrp="1"/>
          </p:cNvSpPr>
          <p:nvPr>
            <p:ph type="dt" sz="half" idx="10"/>
          </p:nvPr>
        </p:nvSpPr>
        <p:spPr/>
        <p:txBody>
          <a:bodyPr/>
          <a:lstStyle/>
          <a:p>
            <a:fld id="{7DBC2B47-47EE-4495-8035-C00117BB8CC5}" type="datetime1">
              <a:rPr lang="en-GB" smtClean="0"/>
              <a:t>18/06/2024</a:t>
            </a:fld>
            <a:endParaRPr lang="en-GB" dirty="0"/>
          </a:p>
        </p:txBody>
      </p:sp>
      <p:sp>
        <p:nvSpPr>
          <p:cNvPr id="5" name="Footer Placeholder 4">
            <a:extLst>
              <a:ext uri="{FF2B5EF4-FFF2-40B4-BE49-F238E27FC236}">
                <a16:creationId xmlns:a16="http://schemas.microsoft.com/office/drawing/2014/main" id="{0DC20978-177A-6869-6666-6869D1DDC2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7E53086-A077-1E01-AAB4-72845355BD81}"/>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80442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0559-092E-F1EA-4405-40E4D97488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B18885-7902-302D-7DAA-7917E0ED54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584F8D-7655-2222-F7CA-A180404824B0}"/>
              </a:ext>
            </a:extLst>
          </p:cNvPr>
          <p:cNvSpPr>
            <a:spLocks noGrp="1"/>
          </p:cNvSpPr>
          <p:nvPr>
            <p:ph type="dt" sz="half" idx="10"/>
          </p:nvPr>
        </p:nvSpPr>
        <p:spPr/>
        <p:txBody>
          <a:bodyPr/>
          <a:lstStyle/>
          <a:p>
            <a:fld id="{B38F1A53-8E46-4980-8944-2D1F637D0BBC}" type="datetime1">
              <a:rPr lang="en-GB" smtClean="0"/>
              <a:t>18/06/2024</a:t>
            </a:fld>
            <a:endParaRPr lang="en-GB" dirty="0"/>
          </a:p>
        </p:txBody>
      </p:sp>
      <p:sp>
        <p:nvSpPr>
          <p:cNvPr id="5" name="Footer Placeholder 4">
            <a:extLst>
              <a:ext uri="{FF2B5EF4-FFF2-40B4-BE49-F238E27FC236}">
                <a16:creationId xmlns:a16="http://schemas.microsoft.com/office/drawing/2014/main" id="{BC65E056-2CF0-41F5-95E2-D290C1CD1F9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E8C2B4-5D8A-06E5-C0B8-7BC099B01E58}"/>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107302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49C5-0E0F-8907-2E88-94A0CBE5C9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E43475-1DD1-0C4C-B7A1-88E9DF529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70C862-D924-3741-32D2-AA220B276D64}"/>
              </a:ext>
            </a:extLst>
          </p:cNvPr>
          <p:cNvSpPr>
            <a:spLocks noGrp="1"/>
          </p:cNvSpPr>
          <p:nvPr>
            <p:ph type="dt" sz="half" idx="10"/>
          </p:nvPr>
        </p:nvSpPr>
        <p:spPr/>
        <p:txBody>
          <a:bodyPr/>
          <a:lstStyle/>
          <a:p>
            <a:fld id="{7ED6AC4C-ECED-45B8-8856-FCFF110042AE}" type="datetime1">
              <a:rPr lang="en-GB" smtClean="0"/>
              <a:t>18/06/2024</a:t>
            </a:fld>
            <a:endParaRPr lang="en-GB" dirty="0"/>
          </a:p>
        </p:txBody>
      </p:sp>
      <p:sp>
        <p:nvSpPr>
          <p:cNvPr id="5" name="Footer Placeholder 4">
            <a:extLst>
              <a:ext uri="{FF2B5EF4-FFF2-40B4-BE49-F238E27FC236}">
                <a16:creationId xmlns:a16="http://schemas.microsoft.com/office/drawing/2014/main" id="{0D2F817B-BC29-4EA4-0ADF-564F39763D0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113E31-2E91-D710-2AC1-CCFD64F36AF2}"/>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403723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79B5-4C8F-E600-F4E0-5282176E75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FA836C-13F1-6CA2-D522-D67FC3AC42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60C3514-4787-0F0C-BC99-C55F0A3941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8B1806-3EA8-5BDC-FED1-072DA6AF4736}"/>
              </a:ext>
            </a:extLst>
          </p:cNvPr>
          <p:cNvSpPr>
            <a:spLocks noGrp="1"/>
          </p:cNvSpPr>
          <p:nvPr>
            <p:ph type="dt" sz="half" idx="10"/>
          </p:nvPr>
        </p:nvSpPr>
        <p:spPr/>
        <p:txBody>
          <a:bodyPr/>
          <a:lstStyle/>
          <a:p>
            <a:fld id="{8D008D0C-1DBC-4371-9B98-B4F74C9B5C08}" type="datetime1">
              <a:rPr lang="en-GB" smtClean="0"/>
              <a:t>18/06/2024</a:t>
            </a:fld>
            <a:endParaRPr lang="en-GB" dirty="0"/>
          </a:p>
        </p:txBody>
      </p:sp>
      <p:sp>
        <p:nvSpPr>
          <p:cNvPr id="6" name="Footer Placeholder 5">
            <a:extLst>
              <a:ext uri="{FF2B5EF4-FFF2-40B4-BE49-F238E27FC236}">
                <a16:creationId xmlns:a16="http://schemas.microsoft.com/office/drawing/2014/main" id="{A1A6A161-14AF-EA53-5456-C872CED640E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74D4C42-DBAA-8FDE-4765-4DA8F1DD633D}"/>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144345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CDA8-16DC-FCC6-A5AC-D8DE828D79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C31A8E-4295-E865-D8F3-656C93D6BB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38504C-2FB9-7179-2402-2CDF51E0BA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9CAC0E-17F2-0A53-208C-694B7F2197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B27800-3856-0C07-91E0-5568997EE4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ED3A95-4D71-22B9-5EAC-15EC0B0D5C1A}"/>
              </a:ext>
            </a:extLst>
          </p:cNvPr>
          <p:cNvSpPr>
            <a:spLocks noGrp="1"/>
          </p:cNvSpPr>
          <p:nvPr>
            <p:ph type="dt" sz="half" idx="10"/>
          </p:nvPr>
        </p:nvSpPr>
        <p:spPr/>
        <p:txBody>
          <a:bodyPr/>
          <a:lstStyle/>
          <a:p>
            <a:fld id="{F9D4D682-2BA4-4157-A207-CC400CD6E0C4}" type="datetime1">
              <a:rPr lang="en-GB" smtClean="0"/>
              <a:t>18/06/2024</a:t>
            </a:fld>
            <a:endParaRPr lang="en-GB" dirty="0"/>
          </a:p>
        </p:txBody>
      </p:sp>
      <p:sp>
        <p:nvSpPr>
          <p:cNvPr id="8" name="Footer Placeholder 7">
            <a:extLst>
              <a:ext uri="{FF2B5EF4-FFF2-40B4-BE49-F238E27FC236}">
                <a16:creationId xmlns:a16="http://schemas.microsoft.com/office/drawing/2014/main" id="{81B5C9C4-7614-63EC-3077-FE0AF2F365C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269CB61-CF56-C000-C40E-78F8AB0DC370}"/>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350917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DB65-B634-0B1E-A7D8-6E05CD2014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143C31-7690-5527-1A51-FE07F10B3C36}"/>
              </a:ext>
            </a:extLst>
          </p:cNvPr>
          <p:cNvSpPr>
            <a:spLocks noGrp="1"/>
          </p:cNvSpPr>
          <p:nvPr>
            <p:ph type="dt" sz="half" idx="10"/>
          </p:nvPr>
        </p:nvSpPr>
        <p:spPr/>
        <p:txBody>
          <a:bodyPr/>
          <a:lstStyle/>
          <a:p>
            <a:fld id="{0C9261E7-3756-4976-85F2-6C6D5D92BECE}" type="datetime1">
              <a:rPr lang="en-GB" smtClean="0"/>
              <a:t>18/06/2024</a:t>
            </a:fld>
            <a:endParaRPr lang="en-GB" dirty="0"/>
          </a:p>
        </p:txBody>
      </p:sp>
      <p:sp>
        <p:nvSpPr>
          <p:cNvPr id="4" name="Footer Placeholder 3">
            <a:extLst>
              <a:ext uri="{FF2B5EF4-FFF2-40B4-BE49-F238E27FC236}">
                <a16:creationId xmlns:a16="http://schemas.microsoft.com/office/drawing/2014/main" id="{9526467C-1963-77DD-2329-C7DBC99ADE6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680FDF6-CB08-87E8-3339-D537D91DC7B2}"/>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116359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32D3EF-C203-7FE5-DEF5-64D7CD482A92}"/>
              </a:ext>
            </a:extLst>
          </p:cNvPr>
          <p:cNvSpPr>
            <a:spLocks noGrp="1"/>
          </p:cNvSpPr>
          <p:nvPr>
            <p:ph type="dt" sz="half" idx="10"/>
          </p:nvPr>
        </p:nvSpPr>
        <p:spPr/>
        <p:txBody>
          <a:bodyPr/>
          <a:lstStyle/>
          <a:p>
            <a:fld id="{91161A2A-1AD6-4FD3-BDF6-B019D3F6F68A}" type="datetime1">
              <a:rPr lang="en-GB" smtClean="0"/>
              <a:t>18/06/2024</a:t>
            </a:fld>
            <a:endParaRPr lang="en-GB" dirty="0"/>
          </a:p>
        </p:txBody>
      </p:sp>
      <p:sp>
        <p:nvSpPr>
          <p:cNvPr id="3" name="Footer Placeholder 2">
            <a:extLst>
              <a:ext uri="{FF2B5EF4-FFF2-40B4-BE49-F238E27FC236}">
                <a16:creationId xmlns:a16="http://schemas.microsoft.com/office/drawing/2014/main" id="{5A862B2A-40AB-91AB-6D60-5F4FAF6621F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4CA1838-730D-40ED-F222-67A7F7F09BDD}"/>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1549662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B3FF-DCC2-EBA6-28F2-DD7A193424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AD49E2-2978-E65E-46F6-4B2DB65165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45F82B-C61B-9A6E-FBF2-C046A80A3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C2ACA-B154-2CE4-B5CB-E7E3BB0D14ED}"/>
              </a:ext>
            </a:extLst>
          </p:cNvPr>
          <p:cNvSpPr>
            <a:spLocks noGrp="1"/>
          </p:cNvSpPr>
          <p:nvPr>
            <p:ph type="dt" sz="half" idx="10"/>
          </p:nvPr>
        </p:nvSpPr>
        <p:spPr/>
        <p:txBody>
          <a:bodyPr/>
          <a:lstStyle/>
          <a:p>
            <a:fld id="{A5875CCD-737C-400E-9872-2B580D151F1D}" type="datetime1">
              <a:rPr lang="en-GB" smtClean="0"/>
              <a:t>18/06/2024</a:t>
            </a:fld>
            <a:endParaRPr lang="en-GB" dirty="0"/>
          </a:p>
        </p:txBody>
      </p:sp>
      <p:sp>
        <p:nvSpPr>
          <p:cNvPr id="6" name="Footer Placeholder 5">
            <a:extLst>
              <a:ext uri="{FF2B5EF4-FFF2-40B4-BE49-F238E27FC236}">
                <a16:creationId xmlns:a16="http://schemas.microsoft.com/office/drawing/2014/main" id="{15F859F6-6415-E658-AF94-CB2B27D6E22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1034CF1-DE8C-8FB1-AF4D-CDD109B4B654}"/>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395250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E95C-DE01-2F56-CD78-2686B995D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B84F81-582A-8BD0-6243-34D4A56A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BC95BA4-1B7D-D356-3696-DBB9009AF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835DD-76D2-AFEA-2046-B249058B171E}"/>
              </a:ext>
            </a:extLst>
          </p:cNvPr>
          <p:cNvSpPr>
            <a:spLocks noGrp="1"/>
          </p:cNvSpPr>
          <p:nvPr>
            <p:ph type="dt" sz="half" idx="10"/>
          </p:nvPr>
        </p:nvSpPr>
        <p:spPr/>
        <p:txBody>
          <a:bodyPr/>
          <a:lstStyle/>
          <a:p>
            <a:fld id="{92B7BA54-C0CF-4E50-8FB9-BD77AF623EA3}" type="datetime1">
              <a:rPr lang="en-GB" smtClean="0"/>
              <a:t>18/06/2024</a:t>
            </a:fld>
            <a:endParaRPr lang="en-GB" dirty="0"/>
          </a:p>
        </p:txBody>
      </p:sp>
      <p:sp>
        <p:nvSpPr>
          <p:cNvPr id="6" name="Footer Placeholder 5">
            <a:extLst>
              <a:ext uri="{FF2B5EF4-FFF2-40B4-BE49-F238E27FC236}">
                <a16:creationId xmlns:a16="http://schemas.microsoft.com/office/drawing/2014/main" id="{26710EF8-D65B-E62C-F4DB-3FAB3DA9C7E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072ADB9-0ADE-B49E-D32E-41B935968DDC}"/>
              </a:ext>
            </a:extLst>
          </p:cNvPr>
          <p:cNvSpPr>
            <a:spLocks noGrp="1"/>
          </p:cNvSpPr>
          <p:nvPr>
            <p:ph type="sldNum" sz="quarter" idx="12"/>
          </p:nvPr>
        </p:nvSpPr>
        <p:spPr/>
        <p:txBody>
          <a:bodyPr/>
          <a:lstStyle/>
          <a:p>
            <a:fld id="{D0DA2C0D-9D1B-4B18-B949-92D35CA27DEA}" type="slidenum">
              <a:rPr lang="en-GB" smtClean="0"/>
              <a:t>‹#›</a:t>
            </a:fld>
            <a:endParaRPr lang="en-GB" dirty="0"/>
          </a:p>
        </p:txBody>
      </p:sp>
    </p:spTree>
    <p:extLst>
      <p:ext uri="{BB962C8B-B14F-4D97-AF65-F5344CB8AC3E}">
        <p14:creationId xmlns:p14="http://schemas.microsoft.com/office/powerpoint/2010/main" val="418629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A949D5-9618-7DDD-0404-31556A1BAB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67D4CB-6F5F-3E24-A9D1-5D7841E968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3215C3-2771-1061-44D4-017E27606A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58A81-7D57-42F9-8136-B44992D893FA}" type="datetime1">
              <a:rPr lang="en-GB" smtClean="0"/>
              <a:t>18/06/2024</a:t>
            </a:fld>
            <a:endParaRPr lang="en-GB" dirty="0"/>
          </a:p>
        </p:txBody>
      </p:sp>
      <p:sp>
        <p:nvSpPr>
          <p:cNvPr id="5" name="Footer Placeholder 4">
            <a:extLst>
              <a:ext uri="{FF2B5EF4-FFF2-40B4-BE49-F238E27FC236}">
                <a16:creationId xmlns:a16="http://schemas.microsoft.com/office/drawing/2014/main" id="{772CDCB6-A3A3-5E60-CE91-99CFEE1B13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5C72794-F417-07B5-7D64-60FC808297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A2C0D-9D1B-4B18-B949-92D35CA27DEA}" type="slidenum">
              <a:rPr lang="en-GB" smtClean="0"/>
              <a:t>‹#›</a:t>
            </a:fld>
            <a:endParaRPr lang="en-GB" dirty="0"/>
          </a:p>
        </p:txBody>
      </p:sp>
    </p:spTree>
    <p:extLst>
      <p:ext uri="{BB962C8B-B14F-4D97-AF65-F5344CB8AC3E}">
        <p14:creationId xmlns:p14="http://schemas.microsoft.com/office/powerpoint/2010/main" val="3220762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arxiv.org/abs/2404.19404" TargetMode="External"/><Relationship Id="rId2" Type="http://schemas.openxmlformats.org/officeDocument/2006/relationships/hyperlink" Target="http://www.sciencedirect.com/topics/earth-and-planetary-sciences/convex-hull" TargetMode="External"/><Relationship Id="rId1" Type="http://schemas.openxmlformats.org/officeDocument/2006/relationships/slideLayout" Target="../slideLayouts/slideLayout2.xml"/><Relationship Id="rId6" Type="http://schemas.openxmlformats.org/officeDocument/2006/relationships/hyperlink" Target="http://krasserm.github.io/2018/03/19/gaussian-processes/" TargetMode="External"/><Relationship Id="rId5" Type="http://schemas.openxmlformats.org/officeDocument/2006/relationships/hyperlink" Target="https://www.researchgate.net/publication/46776238_Kinematically_complete_analysis_of_the_CLAS_data_on_the_proton_structure_Function_F2_in_a_Regge-Dual_model?_tp=eyJjb250ZXh0Ijp7ImZpcnN0UGFnZSI6Il9kaXJlY3QiLCJwYWdlIjoiX2RpcmVjdCJ9fQ" TargetMode="External"/><Relationship Id="rId4" Type="http://schemas.openxmlformats.org/officeDocument/2006/relationships/hyperlink" Target="http://www.mpi-hd.mpg.de/personalhomes/frieger/HEA9.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2C90-E06B-A219-9879-A4E82618D083}"/>
              </a:ext>
            </a:extLst>
          </p:cNvPr>
          <p:cNvSpPr>
            <a:spLocks noGrp="1"/>
          </p:cNvSpPr>
          <p:nvPr>
            <p:ph type="ctrTitle"/>
          </p:nvPr>
        </p:nvSpPr>
        <p:spPr/>
        <p:txBody>
          <a:bodyPr/>
          <a:lstStyle/>
          <a:p>
            <a:r>
              <a:rPr lang="en-GB" b="1" dirty="0"/>
              <a:t>Gaussian Process</a:t>
            </a:r>
          </a:p>
        </p:txBody>
      </p:sp>
      <p:sp>
        <p:nvSpPr>
          <p:cNvPr id="3" name="Subtitle 2">
            <a:extLst>
              <a:ext uri="{FF2B5EF4-FFF2-40B4-BE49-F238E27FC236}">
                <a16:creationId xmlns:a16="http://schemas.microsoft.com/office/drawing/2014/main" id="{4CA072EB-1C9E-6D25-ED18-DC4EC5B07014}"/>
              </a:ext>
            </a:extLst>
          </p:cNvPr>
          <p:cNvSpPr>
            <a:spLocks noGrp="1"/>
          </p:cNvSpPr>
          <p:nvPr>
            <p:ph type="subTitle" idx="1"/>
          </p:nvPr>
        </p:nvSpPr>
        <p:spPr/>
        <p:txBody>
          <a:bodyPr>
            <a:normAutofit fontScale="92500" lnSpcReduction="10000"/>
          </a:bodyPr>
          <a:lstStyle/>
          <a:p>
            <a:r>
              <a:rPr lang="en-GB" sz="2800" dirty="0"/>
              <a:t>Machine Learning for Observable Interpolation and Data Analysis</a:t>
            </a:r>
          </a:p>
          <a:p>
            <a:endParaRPr lang="en-GB" sz="2800" dirty="0"/>
          </a:p>
          <a:p>
            <a:r>
              <a:rPr lang="en-GB" sz="2200" dirty="0"/>
              <a:t>Ryan Ferguson</a:t>
            </a:r>
          </a:p>
          <a:p>
            <a:r>
              <a:rPr lang="en-GB" sz="1700" dirty="0"/>
              <a:t>r.ferguson.3@research.gla.ac.uk</a:t>
            </a:r>
          </a:p>
          <a:p>
            <a:endParaRPr lang="en-GB" sz="2800" dirty="0"/>
          </a:p>
        </p:txBody>
      </p:sp>
      <p:pic>
        <p:nvPicPr>
          <p:cNvPr id="6" name="Picture 5" descr="Blue text on a black background&#10;&#10;Description automatically generated">
            <a:extLst>
              <a:ext uri="{FF2B5EF4-FFF2-40B4-BE49-F238E27FC236}">
                <a16:creationId xmlns:a16="http://schemas.microsoft.com/office/drawing/2014/main" id="{298FC59D-6E71-C232-9ED7-1A0E7E18A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32" y="647700"/>
            <a:ext cx="4091655" cy="1268413"/>
          </a:xfrm>
          <a:prstGeom prst="rect">
            <a:avLst/>
          </a:prstGeom>
        </p:spPr>
      </p:pic>
    </p:spTree>
    <p:extLst>
      <p:ext uri="{BB962C8B-B14F-4D97-AF65-F5344CB8AC3E}">
        <p14:creationId xmlns:p14="http://schemas.microsoft.com/office/powerpoint/2010/main" val="330598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7113-8C1B-82DB-0B0A-EEBF09E3C097}"/>
              </a:ext>
            </a:extLst>
          </p:cNvPr>
          <p:cNvSpPr>
            <a:spLocks noGrp="1"/>
          </p:cNvSpPr>
          <p:nvPr>
            <p:ph type="title"/>
          </p:nvPr>
        </p:nvSpPr>
        <p:spPr/>
        <p:txBody>
          <a:bodyPr/>
          <a:lstStyle/>
          <a:p>
            <a:r>
              <a:rPr lang="en-GB" dirty="0"/>
              <a:t>Radial Basis Function Kernel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8AEE57-1EC1-6902-9D8F-964154FF718A}"/>
                  </a:ext>
                </a:extLst>
              </p:cNvPr>
              <p:cNvSpPr>
                <a:spLocks noGrp="1"/>
              </p:cNvSpPr>
              <p:nvPr>
                <p:ph idx="1"/>
              </p:nvPr>
            </p:nvSpPr>
            <p:spPr/>
            <p:txBody>
              <a:bodyPr>
                <a:normAutofit/>
              </a:bodyPr>
              <a:lstStyle/>
              <a:p>
                <a:pPr marL="0" indent="0">
                  <a:buNone/>
                </a:pPr>
                <a:r>
                  <a:rPr lang="en-GB" sz="2200" dirty="0"/>
                  <a:t>Various kernels can be used depending on the desired output, e.g. smoothness, periodicity, etc. Here the simplest kernel, the radial basis function (RBF), is tested:</a:t>
                </a:r>
              </a:p>
              <a:p>
                <a:pPr marL="0" indent="0">
                  <a:buNone/>
                </a:pPr>
                <a:endParaRPr lang="en-GB" sz="2200" dirty="0"/>
              </a:p>
              <a:p>
                <a:pPr marL="0" indent="0">
                  <a:buNone/>
                </a:pPr>
                <a14:m>
                  <m:oMathPara xmlns:m="http://schemas.openxmlformats.org/officeDocument/2006/math">
                    <m:oMathParaPr>
                      <m:jc m:val="centerGroup"/>
                    </m:oMathParaPr>
                    <m:oMath xmlns:m="http://schemas.openxmlformats.org/officeDocument/2006/math">
                      <m:r>
                        <a:rPr lang="en-GB" sz="2200" i="1" smtClean="0">
                          <a:latin typeface="Cambria Math" panose="02040503050406030204" pitchFamily="18" charset="0"/>
                          <a:ea typeface="Cambria Math" panose="02040503050406030204" pitchFamily="18" charset="0"/>
                        </a:rPr>
                        <m:t>𝜅</m:t>
                      </m:r>
                      <m:d>
                        <m:dPr>
                          <m:ctrlPr>
                            <a:rPr lang="en-GB" sz="2200" b="0" i="1" smtClean="0">
                              <a:latin typeface="Cambria Math" panose="02040503050406030204" pitchFamily="18" charset="0"/>
                              <a:ea typeface="Cambria Math" panose="02040503050406030204" pitchFamily="18" charset="0"/>
                            </a:rPr>
                          </m:ctrlPr>
                        </m:dPr>
                        <m:e>
                          <m:bar>
                            <m:barPr>
                              <m:ctrlPr>
                                <a:rPr lang="en-GB" sz="2200" b="0" i="1" smtClean="0">
                                  <a:latin typeface="Cambria Math" panose="02040503050406030204" pitchFamily="18" charset="0"/>
                                  <a:ea typeface="Cambria Math" panose="02040503050406030204" pitchFamily="18" charset="0"/>
                                </a:rPr>
                              </m:ctrlPr>
                            </m:barPr>
                            <m:e>
                              <m:r>
                                <a:rPr lang="en-GB" sz="2200" b="0" i="1" smtClean="0">
                                  <a:latin typeface="Cambria Math" panose="02040503050406030204" pitchFamily="18" charset="0"/>
                                  <a:ea typeface="Cambria Math" panose="02040503050406030204" pitchFamily="18" charset="0"/>
                                </a:rPr>
                                <m:t>𝑎</m:t>
                              </m:r>
                            </m:e>
                          </m:bar>
                          <m:r>
                            <a:rPr lang="en-GB" sz="2200" b="0" i="1" smtClean="0">
                              <a:latin typeface="Cambria Math" panose="02040503050406030204" pitchFamily="18" charset="0"/>
                              <a:ea typeface="Cambria Math" panose="02040503050406030204" pitchFamily="18" charset="0"/>
                            </a:rPr>
                            <m:t>,</m:t>
                          </m:r>
                          <m:bar>
                            <m:barPr>
                              <m:ctrlPr>
                                <a:rPr lang="en-GB" sz="2200" b="0" i="1" smtClean="0">
                                  <a:latin typeface="Cambria Math" panose="02040503050406030204" pitchFamily="18" charset="0"/>
                                  <a:ea typeface="Cambria Math" panose="02040503050406030204" pitchFamily="18" charset="0"/>
                                </a:rPr>
                              </m:ctrlPr>
                            </m:barPr>
                            <m:e>
                              <m:r>
                                <a:rPr lang="en-GB" sz="2200" b="0" i="1" smtClean="0">
                                  <a:latin typeface="Cambria Math" panose="02040503050406030204" pitchFamily="18" charset="0"/>
                                  <a:ea typeface="Cambria Math" panose="02040503050406030204" pitchFamily="18" charset="0"/>
                                </a:rPr>
                                <m:t>𝑏</m:t>
                              </m:r>
                            </m:e>
                          </m:bar>
                        </m:e>
                      </m:d>
                      <m:r>
                        <a:rPr lang="en-GB" sz="2200" b="0" i="1" smtClean="0">
                          <a:latin typeface="Cambria Math" panose="02040503050406030204" pitchFamily="18" charset="0"/>
                          <a:ea typeface="Cambria Math" panose="02040503050406030204" pitchFamily="18" charset="0"/>
                        </a:rPr>
                        <m:t>=</m:t>
                      </m:r>
                      <m:r>
                        <m:rPr>
                          <m:sty m:val="p"/>
                        </m:rPr>
                        <a:rPr lang="en-GB" sz="2200" b="0" i="0" smtClean="0">
                          <a:latin typeface="Cambria Math" panose="02040503050406030204" pitchFamily="18" charset="0"/>
                          <a:ea typeface="Cambria Math" panose="02040503050406030204" pitchFamily="18" charset="0"/>
                        </a:rPr>
                        <m:t>exp</m:t>
                      </m:r>
                      <m:r>
                        <a:rPr lang="en-GB" sz="2200" b="0" i="1" smtClean="0">
                          <a:latin typeface="Cambria Math" panose="02040503050406030204" pitchFamily="18" charset="0"/>
                          <a:ea typeface="Cambria Math" panose="02040503050406030204" pitchFamily="18" charset="0"/>
                        </a:rPr>
                        <m:t>⁡</m:t>
                      </m:r>
                      <m:d>
                        <m:dPr>
                          <m:begChr m:val="["/>
                          <m:endChr m:val="]"/>
                          <m:ctrlPr>
                            <a:rPr lang="en-GB" sz="2200" b="0" i="1" smtClean="0">
                              <a:latin typeface="Cambria Math" panose="02040503050406030204" pitchFamily="18" charset="0"/>
                              <a:ea typeface="Cambria Math" panose="02040503050406030204" pitchFamily="18" charset="0"/>
                            </a:rPr>
                          </m:ctrlPr>
                        </m:dPr>
                        <m:e>
                          <m:nary>
                            <m:naryPr>
                              <m:chr m:val="∑"/>
                              <m:ctrlPr>
                                <a:rPr lang="en-GB" sz="2200" b="0" i="1" smtClean="0">
                                  <a:latin typeface="Cambria Math" panose="02040503050406030204" pitchFamily="18" charset="0"/>
                                  <a:ea typeface="Cambria Math" panose="02040503050406030204" pitchFamily="18" charset="0"/>
                                </a:rPr>
                              </m:ctrlPr>
                            </m:naryPr>
                            <m:sub>
                              <m:r>
                                <m:rPr>
                                  <m:brk m:alnAt="23"/>
                                </m:rPr>
                                <a:rPr lang="en-GB" sz="2200" b="0" i="1" smtClean="0">
                                  <a:latin typeface="Cambria Math" panose="02040503050406030204" pitchFamily="18" charset="0"/>
                                  <a:ea typeface="Cambria Math" panose="02040503050406030204" pitchFamily="18" charset="0"/>
                                </a:rPr>
                                <m:t>𝑖</m:t>
                              </m:r>
                              <m:r>
                                <a:rPr lang="en-GB" sz="2200" b="0" i="1" smtClean="0">
                                  <a:latin typeface="Cambria Math" panose="02040503050406030204" pitchFamily="18" charset="0"/>
                                  <a:ea typeface="Cambria Math" panose="02040503050406030204" pitchFamily="18" charset="0"/>
                                </a:rPr>
                                <m:t>=0</m:t>
                              </m:r>
                            </m:sub>
                            <m:sup>
                              <m:r>
                                <a:rPr lang="en-GB" sz="2200" b="0" i="1" smtClean="0">
                                  <a:latin typeface="Cambria Math" panose="02040503050406030204" pitchFamily="18" charset="0"/>
                                  <a:ea typeface="Cambria Math" panose="02040503050406030204" pitchFamily="18" charset="0"/>
                                </a:rPr>
                                <m:t>𝑝</m:t>
                              </m:r>
                              <m:r>
                                <a:rPr lang="en-GB" sz="2200" b="0" i="1" smtClean="0">
                                  <a:latin typeface="Cambria Math" panose="02040503050406030204" pitchFamily="18" charset="0"/>
                                  <a:ea typeface="Cambria Math" panose="02040503050406030204" pitchFamily="18" charset="0"/>
                                </a:rPr>
                                <m:t>−1</m:t>
                              </m:r>
                            </m:sup>
                            <m:e>
                              <m:f>
                                <m:fPr>
                                  <m:ctrlPr>
                                    <a:rPr lang="en-GB" sz="2200" b="0" i="1" smtClean="0">
                                      <a:latin typeface="Cambria Math" panose="02040503050406030204" pitchFamily="18" charset="0"/>
                                      <a:ea typeface="Cambria Math" panose="02040503050406030204" pitchFamily="18" charset="0"/>
                                    </a:rPr>
                                  </m:ctrlPr>
                                </m:fPr>
                                <m:num>
                                  <m:r>
                                    <a:rPr lang="en-GB" sz="2200" b="0" i="1" smtClean="0">
                                      <a:latin typeface="Cambria Math" panose="02040503050406030204" pitchFamily="18" charset="0"/>
                                      <a:ea typeface="Cambria Math" panose="02040503050406030204" pitchFamily="18" charset="0"/>
                                    </a:rPr>
                                    <m:t>−</m:t>
                                  </m:r>
                                  <m:sSup>
                                    <m:sSupPr>
                                      <m:ctrlPr>
                                        <a:rPr lang="en-GB" sz="2200" b="0" i="1" smtClean="0">
                                          <a:latin typeface="Cambria Math" panose="02040503050406030204" pitchFamily="18" charset="0"/>
                                          <a:ea typeface="Cambria Math" panose="02040503050406030204" pitchFamily="18" charset="0"/>
                                        </a:rPr>
                                      </m:ctrlPr>
                                    </m:sSupPr>
                                    <m:e>
                                      <m:r>
                                        <a:rPr lang="en-GB" sz="2200" b="0" i="1" smtClean="0">
                                          <a:latin typeface="Cambria Math" panose="02040503050406030204" pitchFamily="18" charset="0"/>
                                          <a:ea typeface="Cambria Math" panose="02040503050406030204" pitchFamily="18" charset="0"/>
                                        </a:rPr>
                                        <m:t>𝑑</m:t>
                                      </m:r>
                                      <m:r>
                                        <a:rPr lang="en-GB" sz="2200" b="0" i="1" smtClean="0">
                                          <a:latin typeface="Cambria Math" panose="02040503050406030204" pitchFamily="18" charset="0"/>
                                          <a:ea typeface="Cambria Math" panose="02040503050406030204" pitchFamily="18" charset="0"/>
                                        </a:rPr>
                                        <m:t>(</m:t>
                                      </m:r>
                                      <m:sSub>
                                        <m:sSubPr>
                                          <m:ctrlPr>
                                            <a:rPr lang="en-GB" sz="2200" b="0" i="1" smtClean="0">
                                              <a:latin typeface="Cambria Math" panose="02040503050406030204" pitchFamily="18" charset="0"/>
                                              <a:ea typeface="Cambria Math" panose="02040503050406030204" pitchFamily="18" charset="0"/>
                                            </a:rPr>
                                          </m:ctrlPr>
                                        </m:sSubPr>
                                        <m:e>
                                          <m:r>
                                            <a:rPr lang="en-GB" sz="2200" b="0" i="1" smtClean="0">
                                              <a:latin typeface="Cambria Math" panose="02040503050406030204" pitchFamily="18" charset="0"/>
                                              <a:ea typeface="Cambria Math" panose="02040503050406030204" pitchFamily="18" charset="0"/>
                                            </a:rPr>
                                            <m:t>𝑎</m:t>
                                          </m:r>
                                        </m:e>
                                        <m:sub>
                                          <m:r>
                                            <a:rPr lang="en-GB" sz="2200" b="0" i="1" smtClean="0">
                                              <a:latin typeface="Cambria Math" panose="02040503050406030204" pitchFamily="18" charset="0"/>
                                              <a:ea typeface="Cambria Math" panose="02040503050406030204" pitchFamily="18" charset="0"/>
                                            </a:rPr>
                                            <m:t>𝑖</m:t>
                                          </m:r>
                                        </m:sub>
                                      </m:sSub>
                                      <m:r>
                                        <a:rPr lang="en-GB" sz="2200" b="0" i="1" smtClean="0">
                                          <a:latin typeface="Cambria Math" panose="02040503050406030204" pitchFamily="18" charset="0"/>
                                          <a:ea typeface="Cambria Math" panose="02040503050406030204" pitchFamily="18" charset="0"/>
                                        </a:rPr>
                                        <m:t>,</m:t>
                                      </m:r>
                                      <m:sSub>
                                        <m:sSubPr>
                                          <m:ctrlPr>
                                            <a:rPr lang="en-GB" sz="2200" b="0" i="1" smtClean="0">
                                              <a:latin typeface="Cambria Math" panose="02040503050406030204" pitchFamily="18" charset="0"/>
                                              <a:ea typeface="Cambria Math" panose="02040503050406030204" pitchFamily="18" charset="0"/>
                                            </a:rPr>
                                          </m:ctrlPr>
                                        </m:sSubPr>
                                        <m:e>
                                          <m:r>
                                            <a:rPr lang="en-GB" sz="2200" b="0" i="1" smtClean="0">
                                              <a:latin typeface="Cambria Math" panose="02040503050406030204" pitchFamily="18" charset="0"/>
                                              <a:ea typeface="Cambria Math" panose="02040503050406030204" pitchFamily="18" charset="0"/>
                                            </a:rPr>
                                            <m:t>𝑏</m:t>
                                          </m:r>
                                        </m:e>
                                        <m:sub>
                                          <m:r>
                                            <a:rPr lang="en-GB" sz="2200" b="0" i="1" smtClean="0">
                                              <a:latin typeface="Cambria Math" panose="02040503050406030204" pitchFamily="18" charset="0"/>
                                              <a:ea typeface="Cambria Math" panose="02040503050406030204" pitchFamily="18" charset="0"/>
                                            </a:rPr>
                                            <m:t>𝑖</m:t>
                                          </m:r>
                                        </m:sub>
                                      </m:sSub>
                                      <m:r>
                                        <a:rPr lang="en-GB" sz="2200" b="0" i="1" smtClean="0">
                                          <a:latin typeface="Cambria Math" panose="02040503050406030204" pitchFamily="18" charset="0"/>
                                          <a:ea typeface="Cambria Math" panose="02040503050406030204" pitchFamily="18" charset="0"/>
                                        </a:rPr>
                                        <m:t>)</m:t>
                                      </m:r>
                                    </m:e>
                                    <m:sup>
                                      <m:r>
                                        <a:rPr lang="en-GB" sz="2200" b="0" i="1" smtClean="0">
                                          <a:latin typeface="Cambria Math" panose="02040503050406030204" pitchFamily="18" charset="0"/>
                                          <a:ea typeface="Cambria Math" panose="02040503050406030204" pitchFamily="18" charset="0"/>
                                        </a:rPr>
                                        <m:t>2</m:t>
                                      </m:r>
                                    </m:sup>
                                  </m:sSup>
                                </m:num>
                                <m:den>
                                  <m:r>
                                    <a:rPr lang="en-GB" sz="2200" b="0" i="1" smtClean="0">
                                      <a:latin typeface="Cambria Math" panose="02040503050406030204" pitchFamily="18" charset="0"/>
                                      <a:ea typeface="Cambria Math" panose="02040503050406030204" pitchFamily="18" charset="0"/>
                                    </a:rPr>
                                    <m:t>2</m:t>
                                  </m:r>
                                  <m:sSup>
                                    <m:sSupPr>
                                      <m:ctrlPr>
                                        <a:rPr lang="en-GB" sz="2200" b="0" i="1" smtClean="0">
                                          <a:latin typeface="Cambria Math" panose="02040503050406030204" pitchFamily="18" charset="0"/>
                                          <a:ea typeface="Cambria Math" panose="02040503050406030204" pitchFamily="18" charset="0"/>
                                        </a:rPr>
                                      </m:ctrlPr>
                                    </m:sSupPr>
                                    <m:e>
                                      <m:sSub>
                                        <m:sSubPr>
                                          <m:ctrlPr>
                                            <a:rPr lang="en-GB" sz="2200" b="0" i="1" smtClean="0">
                                              <a:latin typeface="Cambria Math" panose="02040503050406030204" pitchFamily="18" charset="0"/>
                                              <a:ea typeface="Cambria Math" panose="02040503050406030204" pitchFamily="18" charset="0"/>
                                            </a:rPr>
                                          </m:ctrlPr>
                                        </m:sSubPr>
                                        <m:e>
                                          <m:r>
                                            <a:rPr lang="en-GB" sz="2200" b="0" i="1" smtClean="0">
                                              <a:latin typeface="Cambria Math" panose="02040503050406030204" pitchFamily="18" charset="0"/>
                                              <a:ea typeface="Cambria Math" panose="02040503050406030204" pitchFamily="18" charset="0"/>
                                            </a:rPr>
                                            <m:t>𝑙</m:t>
                                          </m:r>
                                        </m:e>
                                        <m:sub>
                                          <m:r>
                                            <a:rPr lang="en-GB" sz="2200" b="0" i="1" smtClean="0">
                                              <a:latin typeface="Cambria Math" panose="02040503050406030204" pitchFamily="18" charset="0"/>
                                              <a:ea typeface="Cambria Math" panose="02040503050406030204" pitchFamily="18" charset="0"/>
                                            </a:rPr>
                                            <m:t>𝑖</m:t>
                                          </m:r>
                                        </m:sub>
                                      </m:sSub>
                                    </m:e>
                                    <m:sup>
                                      <m:r>
                                        <a:rPr lang="en-GB" sz="2200" b="0" i="1" smtClean="0">
                                          <a:latin typeface="Cambria Math" panose="02040503050406030204" pitchFamily="18" charset="0"/>
                                          <a:ea typeface="Cambria Math" panose="02040503050406030204" pitchFamily="18" charset="0"/>
                                        </a:rPr>
                                        <m:t>2</m:t>
                                      </m:r>
                                    </m:sup>
                                  </m:sSup>
                                </m:den>
                              </m:f>
                            </m:e>
                          </m:nary>
                        </m:e>
                      </m:d>
                    </m:oMath>
                  </m:oMathPara>
                </a14:m>
                <a:endParaRPr lang="en-GB" sz="1800" dirty="0"/>
              </a:p>
              <a:p>
                <a:pPr marL="0" indent="0">
                  <a:buNone/>
                </a:pPr>
                <a:r>
                  <a:rPr lang="en-GB" sz="2200" dirty="0"/>
                  <a:t>Where:</a:t>
                </a:r>
              </a:p>
              <a:p>
                <a:pPr lvl="1"/>
                <a14:m>
                  <m:oMath xmlns:m="http://schemas.openxmlformats.org/officeDocument/2006/math">
                    <m:bar>
                      <m:barPr>
                        <m:ctrlPr>
                          <a:rPr lang="en-GB" sz="1800" b="0" i="1" smtClean="0">
                            <a:latin typeface="Cambria Math" panose="02040503050406030204" pitchFamily="18" charset="0"/>
                          </a:rPr>
                        </m:ctrlPr>
                      </m:barPr>
                      <m:e>
                        <m:r>
                          <a:rPr lang="en-GB" sz="1800" b="0" i="1" smtClean="0">
                            <a:latin typeface="Cambria Math" panose="02040503050406030204" pitchFamily="18" charset="0"/>
                          </a:rPr>
                          <m:t>𝑎</m:t>
                        </m:r>
                      </m:e>
                    </m:bar>
                    <m:r>
                      <a:rPr lang="en-GB" sz="1800" b="0" i="1" smtClean="0">
                        <a:latin typeface="Cambria Math" panose="02040503050406030204" pitchFamily="18" charset="0"/>
                      </a:rPr>
                      <m:t>,</m:t>
                    </m:r>
                    <m:bar>
                      <m:barPr>
                        <m:ctrlPr>
                          <a:rPr lang="en-GB" sz="1800" b="0" i="1" smtClean="0">
                            <a:latin typeface="Cambria Math" panose="02040503050406030204" pitchFamily="18" charset="0"/>
                          </a:rPr>
                        </m:ctrlPr>
                      </m:barPr>
                      <m:e>
                        <m:r>
                          <a:rPr lang="en-GB" sz="1800" b="0" i="1" smtClean="0">
                            <a:latin typeface="Cambria Math" panose="02040503050406030204" pitchFamily="18" charset="0"/>
                          </a:rPr>
                          <m:t>𝑏</m:t>
                        </m:r>
                      </m:e>
                    </m:bar>
                  </m:oMath>
                </a14:m>
                <a:r>
                  <a:rPr lang="en-GB" sz="1800" b="0" i="1" dirty="0">
                    <a:latin typeface="Cambria Math" panose="02040503050406030204" pitchFamily="18" charset="0"/>
                  </a:rPr>
                  <a:t> </a:t>
                </a:r>
                <a:r>
                  <a:rPr lang="en-GB" sz="1800" dirty="0"/>
                  <a:t>are some vectors of length </a:t>
                </a:r>
                <a:r>
                  <a:rPr lang="en-GB" sz="1800" i="1" dirty="0"/>
                  <a:t>p</a:t>
                </a:r>
                <a:r>
                  <a:rPr lang="en-GB" sz="1800" dirty="0"/>
                  <a:t> (e.g. have </a:t>
                </a:r>
                <a:r>
                  <a:rPr lang="en-GB" sz="1800" i="1" dirty="0"/>
                  <a:t>p </a:t>
                </a:r>
                <a:r>
                  <a:rPr lang="en-GB" sz="1800" dirty="0"/>
                  <a:t>parameters)</a:t>
                </a:r>
                <a:endParaRPr lang="en-GB" sz="1800" b="0" i="1" dirty="0">
                  <a:latin typeface="Cambria Math" panose="02040503050406030204" pitchFamily="18" charset="0"/>
                </a:endParaRPr>
              </a:p>
              <a:p>
                <a:pPr lvl="1"/>
                <a14:m>
                  <m:oMath xmlns:m="http://schemas.openxmlformats.org/officeDocument/2006/math">
                    <m:r>
                      <a:rPr lang="en-GB" sz="1800" b="0" i="1" smtClean="0">
                        <a:latin typeface="Cambria Math" panose="02040503050406030204" pitchFamily="18" charset="0"/>
                      </a:rPr>
                      <m:t>𝑑</m:t>
                    </m:r>
                    <m:r>
                      <a:rPr lang="en-GB" sz="1800" b="0" i="1" smtClean="0">
                        <a:latin typeface="Cambria Math" panose="02040503050406030204" pitchFamily="18" charset="0"/>
                      </a:rPr>
                      <m:t>(∙,∙)</m:t>
                    </m:r>
                  </m:oMath>
                </a14:m>
                <a:r>
                  <a:rPr lang="en-GB" sz="1800" dirty="0"/>
                  <a:t> is the Euclidean distance.</a:t>
                </a:r>
              </a:p>
              <a:p>
                <a:pPr lvl="1"/>
                <a14:m>
                  <m:oMath xmlns:m="http://schemas.openxmlformats.org/officeDocument/2006/math">
                    <m:bar>
                      <m:barPr>
                        <m:ctrlPr>
                          <a:rPr lang="en-GB" sz="1800" i="1" smtClean="0">
                            <a:latin typeface="Cambria Math" panose="02040503050406030204" pitchFamily="18" charset="0"/>
                            <a:ea typeface="Cambria Math" panose="02040503050406030204" pitchFamily="18" charset="0"/>
                          </a:rPr>
                        </m:ctrlPr>
                      </m:barPr>
                      <m:e>
                        <m:r>
                          <a:rPr lang="en-GB" sz="1800" b="0" i="1" smtClean="0">
                            <a:latin typeface="Cambria Math" panose="02040503050406030204" pitchFamily="18" charset="0"/>
                            <a:ea typeface="Cambria Math" panose="02040503050406030204" pitchFamily="18" charset="0"/>
                          </a:rPr>
                          <m:t>𝑙</m:t>
                        </m:r>
                      </m:e>
                    </m:bar>
                  </m:oMath>
                </a14:m>
                <a:r>
                  <a:rPr lang="en-GB" sz="1800" dirty="0">
                    <a:ea typeface="Cambria Math" panose="02040503050406030204" pitchFamily="18" charset="0"/>
                  </a:rPr>
                  <a:t> is a hyperparameter called the length scale. For this kernel, it is a measure of how smooth the function is. </a:t>
                </a:r>
              </a:p>
              <a:p>
                <a:pPr lvl="1"/>
                <a:endParaRPr lang="en-GB" sz="1800" dirty="0"/>
              </a:p>
            </p:txBody>
          </p:sp>
        </mc:Choice>
        <mc:Fallback xmlns="">
          <p:sp>
            <p:nvSpPr>
              <p:cNvPr id="3" name="Content Placeholder 2">
                <a:extLst>
                  <a:ext uri="{FF2B5EF4-FFF2-40B4-BE49-F238E27FC236}">
                    <a16:creationId xmlns:a16="http://schemas.microsoft.com/office/drawing/2014/main" id="{518AEE57-1EC1-6902-9D8F-964154FF718A}"/>
                  </a:ext>
                </a:extLst>
              </p:cNvPr>
              <p:cNvSpPr>
                <a:spLocks noGrp="1" noRot="1" noChangeAspect="1" noMove="1" noResize="1" noEditPoints="1" noAdjustHandles="1" noChangeArrowheads="1" noChangeShapeType="1" noTextEdit="1"/>
              </p:cNvSpPr>
              <p:nvPr>
                <p:ph idx="1"/>
              </p:nvPr>
            </p:nvSpPr>
            <p:spPr>
              <a:blipFill>
                <a:blip r:embed="rId2"/>
                <a:stretch>
                  <a:fillRect l="-754" t="-1681" r="-1043"/>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CC90A11F-D45D-FF3F-D45A-A35B238BB555}"/>
              </a:ext>
            </a:extLst>
          </p:cNvPr>
          <p:cNvSpPr>
            <a:spLocks noGrp="1"/>
          </p:cNvSpPr>
          <p:nvPr>
            <p:ph type="sldNum" sz="quarter" idx="12"/>
          </p:nvPr>
        </p:nvSpPr>
        <p:spPr/>
        <p:txBody>
          <a:bodyPr/>
          <a:lstStyle/>
          <a:p>
            <a:fld id="{D0DA2C0D-9D1B-4B18-B949-92D35CA27DEA}" type="slidenum">
              <a:rPr lang="en-GB" smtClean="0"/>
              <a:t>10</a:t>
            </a:fld>
            <a:endParaRPr lang="en-GB" dirty="0"/>
          </a:p>
        </p:txBody>
      </p:sp>
    </p:spTree>
    <p:extLst>
      <p:ext uri="{BB962C8B-B14F-4D97-AF65-F5344CB8AC3E}">
        <p14:creationId xmlns:p14="http://schemas.microsoft.com/office/powerpoint/2010/main" val="356590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5670-1F13-A7B3-53C3-F64B57E30C0D}"/>
              </a:ext>
            </a:extLst>
          </p:cNvPr>
          <p:cNvSpPr>
            <a:spLocks noGrp="1"/>
          </p:cNvSpPr>
          <p:nvPr>
            <p:ph type="title"/>
          </p:nvPr>
        </p:nvSpPr>
        <p:spPr/>
        <p:txBody>
          <a:bodyPr/>
          <a:lstStyle/>
          <a:p>
            <a:r>
              <a:rPr lang="en-GB" dirty="0"/>
              <a:t>Convex Hull </a:t>
            </a:r>
          </a:p>
        </p:txBody>
      </p:sp>
      <p:sp>
        <p:nvSpPr>
          <p:cNvPr id="3" name="Content Placeholder 2">
            <a:extLst>
              <a:ext uri="{FF2B5EF4-FFF2-40B4-BE49-F238E27FC236}">
                <a16:creationId xmlns:a16="http://schemas.microsoft.com/office/drawing/2014/main" id="{F279BD13-3E14-B59D-AB32-EBA9F801557D}"/>
              </a:ext>
            </a:extLst>
          </p:cNvPr>
          <p:cNvSpPr>
            <a:spLocks noGrp="1"/>
          </p:cNvSpPr>
          <p:nvPr>
            <p:ph idx="1"/>
          </p:nvPr>
        </p:nvSpPr>
        <p:spPr/>
        <p:txBody>
          <a:bodyPr>
            <a:normAutofit/>
          </a:bodyPr>
          <a:lstStyle/>
          <a:p>
            <a:r>
              <a:rPr lang="en-GB" sz="2200" dirty="0"/>
              <a:t>It was found in testing that the GP performs well at interpolating but not at extrapolating. </a:t>
            </a:r>
          </a:p>
          <a:p>
            <a:r>
              <a:rPr lang="en-GB" sz="2200" dirty="0"/>
              <a:t>As such a set of discrete points of the convex hull</a:t>
            </a:r>
            <a:r>
              <a:rPr lang="en-GB" sz="2200" baseline="30000" dirty="0"/>
              <a:t>1</a:t>
            </a:r>
            <a:r>
              <a:rPr lang="en-GB" sz="2200" dirty="0"/>
              <a:t> of the known datapoints is the space that the GP gives a prediction for (with resolution in each dimension chosen by the user). </a:t>
            </a:r>
          </a:p>
          <a:p>
            <a:endParaRPr lang="en-GB" sz="2200" dirty="0"/>
          </a:p>
        </p:txBody>
      </p:sp>
      <p:pic>
        <p:nvPicPr>
          <p:cNvPr id="4" name="Picture 3">
            <a:extLst>
              <a:ext uri="{FF2B5EF4-FFF2-40B4-BE49-F238E27FC236}">
                <a16:creationId xmlns:a16="http://schemas.microsoft.com/office/drawing/2014/main" id="{F3E77248-42A4-E5A1-AFF5-394DEE534257}"/>
              </a:ext>
            </a:extLst>
          </p:cNvPr>
          <p:cNvPicPr>
            <a:picLocks noChangeAspect="1"/>
          </p:cNvPicPr>
          <p:nvPr/>
        </p:nvPicPr>
        <p:blipFill>
          <a:blip r:embed="rId3"/>
          <a:stretch>
            <a:fillRect/>
          </a:stretch>
        </p:blipFill>
        <p:spPr>
          <a:xfrm>
            <a:off x="3419087" y="3952710"/>
            <a:ext cx="4726538" cy="2224253"/>
          </a:xfrm>
          <a:prstGeom prst="rect">
            <a:avLst/>
          </a:prstGeom>
        </p:spPr>
      </p:pic>
      <p:sp>
        <p:nvSpPr>
          <p:cNvPr id="6" name="Slide Number Placeholder 5">
            <a:extLst>
              <a:ext uri="{FF2B5EF4-FFF2-40B4-BE49-F238E27FC236}">
                <a16:creationId xmlns:a16="http://schemas.microsoft.com/office/drawing/2014/main" id="{AD4ADA04-BCC9-FC59-446F-95C1C36D98C7}"/>
              </a:ext>
            </a:extLst>
          </p:cNvPr>
          <p:cNvSpPr>
            <a:spLocks noGrp="1"/>
          </p:cNvSpPr>
          <p:nvPr>
            <p:ph type="sldNum" sz="quarter" idx="12"/>
          </p:nvPr>
        </p:nvSpPr>
        <p:spPr/>
        <p:txBody>
          <a:bodyPr/>
          <a:lstStyle/>
          <a:p>
            <a:fld id="{D0DA2C0D-9D1B-4B18-B949-92D35CA27DEA}" type="slidenum">
              <a:rPr lang="en-GB" smtClean="0"/>
              <a:t>11</a:t>
            </a:fld>
            <a:endParaRPr lang="en-GB" dirty="0"/>
          </a:p>
        </p:txBody>
      </p:sp>
    </p:spTree>
    <p:extLst>
      <p:ext uri="{BB962C8B-B14F-4D97-AF65-F5344CB8AC3E}">
        <p14:creationId xmlns:p14="http://schemas.microsoft.com/office/powerpoint/2010/main" val="356962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521D1-BBD2-0F19-DC08-107E9B8DCE68}"/>
              </a:ext>
            </a:extLst>
          </p:cNvPr>
          <p:cNvSpPr>
            <a:spLocks noGrp="1"/>
          </p:cNvSpPr>
          <p:nvPr>
            <p:ph type="title"/>
          </p:nvPr>
        </p:nvSpPr>
        <p:spPr/>
        <p:txBody>
          <a:bodyPr/>
          <a:lstStyle/>
          <a:p>
            <a:r>
              <a:rPr lang="en-GB" dirty="0"/>
              <a:t>3 Tests</a:t>
            </a:r>
          </a:p>
        </p:txBody>
      </p:sp>
      <p:sp>
        <p:nvSpPr>
          <p:cNvPr id="3" name="Content Placeholder 2">
            <a:extLst>
              <a:ext uri="{FF2B5EF4-FFF2-40B4-BE49-F238E27FC236}">
                <a16:creationId xmlns:a16="http://schemas.microsoft.com/office/drawing/2014/main" id="{488C111E-2013-7E88-3F85-8F7422917EBE}"/>
              </a:ext>
            </a:extLst>
          </p:cNvPr>
          <p:cNvSpPr>
            <a:spLocks noGrp="1"/>
          </p:cNvSpPr>
          <p:nvPr>
            <p:ph idx="1"/>
          </p:nvPr>
        </p:nvSpPr>
        <p:spPr/>
        <p:txBody>
          <a:bodyPr>
            <a:normAutofit/>
          </a:bodyPr>
          <a:lstStyle/>
          <a:p>
            <a:pPr marL="0" indent="0">
              <a:buNone/>
            </a:pPr>
            <a:r>
              <a:rPr lang="en-GB" sz="2200" dirty="0"/>
              <a:t>We can perform 3 tests on the pseudodata output to check the GP is performing as intended:</a:t>
            </a:r>
          </a:p>
          <a:p>
            <a:r>
              <a:rPr lang="en-GB" sz="2200" dirty="0"/>
              <a:t>Unbiased Pulls</a:t>
            </a:r>
          </a:p>
          <a:p>
            <a:r>
              <a:rPr lang="en-GB" sz="2200" dirty="0"/>
              <a:t>Number of points in different confidence intervals</a:t>
            </a:r>
          </a:p>
          <a:p>
            <a:r>
              <a:rPr lang="en-GB" sz="2200" dirty="0"/>
              <a:t>Unbiased Pull of Fitted coefficients </a:t>
            </a:r>
          </a:p>
        </p:txBody>
      </p:sp>
      <p:sp>
        <p:nvSpPr>
          <p:cNvPr id="4" name="Slide Number Placeholder 3">
            <a:extLst>
              <a:ext uri="{FF2B5EF4-FFF2-40B4-BE49-F238E27FC236}">
                <a16:creationId xmlns:a16="http://schemas.microsoft.com/office/drawing/2014/main" id="{7F234E86-1666-D9D3-2097-1E716EDB21C9}"/>
              </a:ext>
            </a:extLst>
          </p:cNvPr>
          <p:cNvSpPr>
            <a:spLocks noGrp="1"/>
          </p:cNvSpPr>
          <p:nvPr>
            <p:ph type="sldNum" sz="quarter" idx="12"/>
          </p:nvPr>
        </p:nvSpPr>
        <p:spPr/>
        <p:txBody>
          <a:bodyPr/>
          <a:lstStyle/>
          <a:p>
            <a:fld id="{D0DA2C0D-9D1B-4B18-B949-92D35CA27DEA}" type="slidenum">
              <a:rPr lang="en-GB" smtClean="0"/>
              <a:t>12</a:t>
            </a:fld>
            <a:endParaRPr lang="en-GB" dirty="0"/>
          </a:p>
        </p:txBody>
      </p:sp>
    </p:spTree>
    <p:extLst>
      <p:ext uri="{BB962C8B-B14F-4D97-AF65-F5344CB8AC3E}">
        <p14:creationId xmlns:p14="http://schemas.microsoft.com/office/powerpoint/2010/main" val="1684203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CCA7-F49B-5831-221B-6054AA97094B}"/>
              </a:ext>
            </a:extLst>
          </p:cNvPr>
          <p:cNvSpPr>
            <a:spLocks noGrp="1"/>
          </p:cNvSpPr>
          <p:nvPr>
            <p:ph type="title"/>
          </p:nvPr>
        </p:nvSpPr>
        <p:spPr/>
        <p:txBody>
          <a:bodyPr/>
          <a:lstStyle/>
          <a:p>
            <a:r>
              <a:rPr lang="en-GB" dirty="0"/>
              <a:t>Unbiased Pull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5A8931-6A02-1C55-2796-065B51CB457E}"/>
                  </a:ext>
                </a:extLst>
              </p:cNvPr>
              <p:cNvSpPr>
                <a:spLocks noGrp="1"/>
              </p:cNvSpPr>
              <p:nvPr>
                <p:ph idx="1"/>
              </p:nvPr>
            </p:nvSpPr>
            <p:spPr/>
            <p:txBody>
              <a:bodyPr>
                <a:normAutofit/>
              </a:bodyPr>
              <a:lstStyle/>
              <a:p>
                <a:r>
                  <a:rPr lang="en-GB" sz="2200" dirty="0"/>
                  <a:t>Calculate pull: </a:t>
                </a:r>
                <a14:m>
                  <m:oMath xmlns:m="http://schemas.openxmlformats.org/officeDocument/2006/math">
                    <m:r>
                      <a:rPr lang="en-GB" sz="2200" b="0" i="1" smtClean="0">
                        <a:latin typeface="Cambria Math" panose="02040503050406030204" pitchFamily="18" charset="0"/>
                      </a:rPr>
                      <m:t>𝑝𝑢𝑙𝑙</m:t>
                    </m:r>
                    <m:r>
                      <a:rPr lang="en-GB" sz="2200" b="0" i="0" smtClean="0">
                        <a:latin typeface="Cambria Math" panose="02040503050406030204" pitchFamily="18" charset="0"/>
                      </a:rPr>
                      <m:t>=</m:t>
                    </m:r>
                    <m:f>
                      <m:fPr>
                        <m:ctrlPr>
                          <a:rPr lang="en-GB" sz="2200" b="0" i="1" smtClean="0">
                            <a:latin typeface="Cambria Math" panose="02040503050406030204" pitchFamily="18" charset="0"/>
                          </a:rPr>
                        </m:ctrlPr>
                      </m:fPr>
                      <m:num>
                        <m:sSub>
                          <m:sSubPr>
                            <m:ctrlPr>
                              <a:rPr lang="en-GB" sz="2200" i="1">
                                <a:latin typeface="Cambria Math" panose="02040503050406030204" pitchFamily="18" charset="0"/>
                              </a:rPr>
                            </m:ctrlPr>
                          </m:sSubPr>
                          <m:e>
                            <m:r>
                              <a:rPr lang="en-GB" sz="2200" i="1">
                                <a:latin typeface="Cambria Math" panose="02040503050406030204" pitchFamily="18" charset="0"/>
                              </a:rPr>
                              <m:t>𝑦</m:t>
                            </m:r>
                          </m:e>
                          <m:sub>
                            <m:r>
                              <a:rPr lang="en-GB" sz="2200" i="1">
                                <a:latin typeface="Cambria Math" panose="02040503050406030204" pitchFamily="18" charset="0"/>
                              </a:rPr>
                              <m:t>𝑓𝑢𝑛𝑐</m:t>
                            </m:r>
                          </m:sub>
                        </m:sSub>
                        <m:r>
                          <a:rPr lang="en-GB" sz="2200" i="1">
                            <a:latin typeface="Cambria Math" panose="02040503050406030204" pitchFamily="18" charset="0"/>
                          </a:rPr>
                          <m:t>−</m:t>
                        </m:r>
                        <m:sSub>
                          <m:sSubPr>
                            <m:ctrlPr>
                              <a:rPr lang="en-GB" sz="2200" i="1">
                                <a:latin typeface="Cambria Math" panose="02040503050406030204" pitchFamily="18" charset="0"/>
                              </a:rPr>
                            </m:ctrlPr>
                          </m:sSubPr>
                          <m:e>
                            <m:r>
                              <a:rPr lang="en-GB" sz="2200" i="1">
                                <a:latin typeface="Cambria Math" panose="02040503050406030204" pitchFamily="18" charset="0"/>
                              </a:rPr>
                              <m:t>𝑦</m:t>
                            </m:r>
                          </m:e>
                          <m:sub>
                            <m:r>
                              <a:rPr lang="en-GB" sz="2200" i="1">
                                <a:latin typeface="Cambria Math" panose="02040503050406030204" pitchFamily="18" charset="0"/>
                              </a:rPr>
                              <m:t>𝑓𝑖𝑡</m:t>
                            </m:r>
                          </m:sub>
                        </m:sSub>
                      </m:num>
                      <m:den>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𝑒</m:t>
                            </m:r>
                          </m:e>
                          <m:sub>
                            <m:r>
                              <a:rPr lang="en-GB" sz="2200" b="0" i="1" smtClean="0">
                                <a:latin typeface="Cambria Math" panose="02040503050406030204" pitchFamily="18" charset="0"/>
                              </a:rPr>
                              <m:t>𝑓𝑖𝑡</m:t>
                            </m:r>
                          </m:sub>
                        </m:sSub>
                      </m:den>
                    </m:f>
                  </m:oMath>
                </a14:m>
                <a:endParaRPr lang="en-GB" sz="2200" dirty="0"/>
              </a:p>
              <a:p>
                <a:r>
                  <a:rPr lang="en-US" sz="2200" dirty="0"/>
                  <a:t>For each surface, check the pull distribution mean and variance, which should be 0 and 1, respectively. </a:t>
                </a:r>
              </a:p>
              <a:p>
                <a:r>
                  <a:rPr lang="en-US" sz="2200" dirty="0"/>
                  <a:t>Check the pull distribution of the GP fit at the same energies and angles as the “known” datapoints.</a:t>
                </a:r>
              </a:p>
              <a:p>
                <a:r>
                  <a:rPr lang="en-US" sz="2200" dirty="0"/>
                  <a:t>Calculate the mean and variance of both pull distributions for every generating surface.</a:t>
                </a:r>
                <a:endParaRPr lang="en-GB" sz="2200" dirty="0"/>
              </a:p>
            </p:txBody>
          </p:sp>
        </mc:Choice>
        <mc:Fallback xmlns="">
          <p:sp>
            <p:nvSpPr>
              <p:cNvPr id="3" name="Content Placeholder 2">
                <a:extLst>
                  <a:ext uri="{FF2B5EF4-FFF2-40B4-BE49-F238E27FC236}">
                    <a16:creationId xmlns:a16="http://schemas.microsoft.com/office/drawing/2014/main" id="{FA5A8931-6A02-1C55-2796-065B51CB457E}"/>
                  </a:ext>
                </a:extLst>
              </p:cNvPr>
              <p:cNvSpPr>
                <a:spLocks noGrp="1" noRot="1" noChangeAspect="1" noMove="1" noResize="1" noEditPoints="1" noAdjustHandles="1" noChangeArrowheads="1" noChangeShapeType="1" noTextEdit="1"/>
              </p:cNvSpPr>
              <p:nvPr>
                <p:ph idx="1"/>
              </p:nvPr>
            </p:nvSpPr>
            <p:spPr>
              <a:blipFill>
                <a:blip r:embed="rId2"/>
                <a:stretch>
                  <a:fillRect l="-696" t="-280" r="-1275"/>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76ACF74A-5542-CD00-75E3-BB5A4E63FFD2}"/>
              </a:ext>
            </a:extLst>
          </p:cNvPr>
          <p:cNvSpPr>
            <a:spLocks noGrp="1"/>
          </p:cNvSpPr>
          <p:nvPr>
            <p:ph type="sldNum" sz="quarter" idx="12"/>
          </p:nvPr>
        </p:nvSpPr>
        <p:spPr/>
        <p:txBody>
          <a:bodyPr/>
          <a:lstStyle/>
          <a:p>
            <a:fld id="{D0DA2C0D-9D1B-4B18-B949-92D35CA27DEA}" type="slidenum">
              <a:rPr lang="en-GB" smtClean="0"/>
              <a:t>13</a:t>
            </a:fld>
            <a:endParaRPr lang="en-GB" dirty="0"/>
          </a:p>
        </p:txBody>
      </p:sp>
    </p:spTree>
    <p:extLst>
      <p:ext uri="{BB962C8B-B14F-4D97-AF65-F5344CB8AC3E}">
        <p14:creationId xmlns:p14="http://schemas.microsoft.com/office/powerpoint/2010/main" val="358791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B0B3-F6A4-68C4-7C4C-53DDDBC59A04}"/>
              </a:ext>
            </a:extLst>
          </p:cNvPr>
          <p:cNvSpPr>
            <a:spLocks noGrp="1"/>
          </p:cNvSpPr>
          <p:nvPr>
            <p:ph type="title"/>
          </p:nvPr>
        </p:nvSpPr>
        <p:spPr/>
        <p:txBody>
          <a:bodyPr/>
          <a:lstStyle/>
          <a:p>
            <a:r>
              <a:rPr lang="en-GB" dirty="0"/>
              <a:t>Unbiased Pull</a:t>
            </a:r>
          </a:p>
        </p:txBody>
      </p:sp>
      <p:sp>
        <p:nvSpPr>
          <p:cNvPr id="3" name="Slide Number Placeholder 2">
            <a:extLst>
              <a:ext uri="{FF2B5EF4-FFF2-40B4-BE49-F238E27FC236}">
                <a16:creationId xmlns:a16="http://schemas.microsoft.com/office/drawing/2014/main" id="{7CC27C37-5A91-5D89-4329-1AA78AD4FFF2}"/>
              </a:ext>
            </a:extLst>
          </p:cNvPr>
          <p:cNvSpPr>
            <a:spLocks noGrp="1"/>
          </p:cNvSpPr>
          <p:nvPr>
            <p:ph type="sldNum" sz="quarter" idx="12"/>
          </p:nvPr>
        </p:nvSpPr>
        <p:spPr/>
        <p:txBody>
          <a:bodyPr/>
          <a:lstStyle/>
          <a:p>
            <a:fld id="{D0DA2C0D-9D1B-4B18-B949-92D35CA27DEA}" type="slidenum">
              <a:rPr lang="en-GB" smtClean="0"/>
              <a:t>14</a:t>
            </a:fld>
            <a:endParaRPr lang="en-GB" dirty="0"/>
          </a:p>
        </p:txBody>
      </p:sp>
      <p:pic>
        <p:nvPicPr>
          <p:cNvPr id="6" name="Picture 5" descr="A graph of a distribution of pulley&#10;&#10;Description automatically generated">
            <a:extLst>
              <a:ext uri="{FF2B5EF4-FFF2-40B4-BE49-F238E27FC236}">
                <a16:creationId xmlns:a16="http://schemas.microsoft.com/office/drawing/2014/main" id="{7BB56344-4150-44E0-F049-3BFAEF957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14" y="1370770"/>
            <a:ext cx="5486400" cy="4114800"/>
          </a:xfrm>
          <a:prstGeom prst="rect">
            <a:avLst/>
          </a:prstGeom>
        </p:spPr>
      </p:pic>
      <p:sp>
        <p:nvSpPr>
          <p:cNvPr id="4" name="TextBox 3">
            <a:extLst>
              <a:ext uri="{FF2B5EF4-FFF2-40B4-BE49-F238E27FC236}">
                <a16:creationId xmlns:a16="http://schemas.microsoft.com/office/drawing/2014/main" id="{7795A769-F62C-1AE8-E3AE-87EE3050EB9F}"/>
              </a:ext>
            </a:extLst>
          </p:cNvPr>
          <p:cNvSpPr txBox="1"/>
          <p:nvPr/>
        </p:nvSpPr>
        <p:spPr>
          <a:xfrm>
            <a:off x="2880186" y="5485570"/>
            <a:ext cx="1632857" cy="369332"/>
          </a:xfrm>
          <a:prstGeom prst="rect">
            <a:avLst/>
          </a:prstGeom>
          <a:noFill/>
        </p:spPr>
        <p:txBody>
          <a:bodyPr wrap="square" rtlCol="0">
            <a:spAutoFit/>
          </a:bodyPr>
          <a:lstStyle/>
          <a:p>
            <a:r>
              <a:rPr lang="en-GB" dirty="0"/>
              <a:t>Centred at 0</a:t>
            </a:r>
          </a:p>
        </p:txBody>
      </p:sp>
      <p:pic>
        <p:nvPicPr>
          <p:cNvPr id="8" name="Picture 7" descr="A graph of a function&#10;&#10;Description automatically generated">
            <a:extLst>
              <a:ext uri="{FF2B5EF4-FFF2-40B4-BE49-F238E27FC236}">
                <a16:creationId xmlns:a16="http://schemas.microsoft.com/office/drawing/2014/main" id="{DDC898AB-6D42-BDF9-354B-3FD5662C4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800" y="1370770"/>
            <a:ext cx="5486400" cy="4114800"/>
          </a:xfrm>
          <a:prstGeom prst="rect">
            <a:avLst/>
          </a:prstGeom>
        </p:spPr>
      </p:pic>
      <p:sp>
        <p:nvSpPr>
          <p:cNvPr id="5" name="TextBox 4">
            <a:extLst>
              <a:ext uri="{FF2B5EF4-FFF2-40B4-BE49-F238E27FC236}">
                <a16:creationId xmlns:a16="http://schemas.microsoft.com/office/drawing/2014/main" id="{AE555200-5265-BB5B-25AD-E9CDBB194DF7}"/>
              </a:ext>
            </a:extLst>
          </p:cNvPr>
          <p:cNvSpPr txBox="1"/>
          <p:nvPr/>
        </p:nvSpPr>
        <p:spPr>
          <a:xfrm>
            <a:off x="8151572" y="5485569"/>
            <a:ext cx="1632857" cy="369332"/>
          </a:xfrm>
          <a:prstGeom prst="rect">
            <a:avLst/>
          </a:prstGeom>
          <a:noFill/>
        </p:spPr>
        <p:txBody>
          <a:bodyPr wrap="square" rtlCol="0">
            <a:spAutoFit/>
          </a:bodyPr>
          <a:lstStyle/>
          <a:p>
            <a:r>
              <a:rPr lang="en-GB" dirty="0"/>
              <a:t>Centred at 1</a:t>
            </a:r>
          </a:p>
        </p:txBody>
      </p:sp>
    </p:spTree>
    <p:extLst>
      <p:ext uri="{BB962C8B-B14F-4D97-AF65-F5344CB8AC3E}">
        <p14:creationId xmlns:p14="http://schemas.microsoft.com/office/powerpoint/2010/main" val="4174166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ED83-0D48-6D6B-3959-6062FFEFB56D}"/>
              </a:ext>
            </a:extLst>
          </p:cNvPr>
          <p:cNvSpPr>
            <a:spLocks noGrp="1"/>
          </p:cNvSpPr>
          <p:nvPr>
            <p:ph type="title"/>
          </p:nvPr>
        </p:nvSpPr>
        <p:spPr/>
        <p:txBody>
          <a:bodyPr/>
          <a:lstStyle/>
          <a:p>
            <a:r>
              <a:rPr lang="en-GB" dirty="0"/>
              <a:t>Points within confidence intervals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A46C29-770D-A5CD-141B-B7F6483B77AB}"/>
                  </a:ext>
                </a:extLst>
              </p:cNvPr>
              <p:cNvSpPr>
                <a:spLocks noGrp="1"/>
              </p:cNvSpPr>
              <p:nvPr>
                <p:ph idx="1"/>
              </p:nvPr>
            </p:nvSpPr>
            <p:spPr/>
            <p:txBody>
              <a:bodyPr/>
              <a:lstStyle/>
              <a:p>
                <a:r>
                  <a:rPr lang="en-GB" sz="2200" dirty="0"/>
                  <a:t>Calculate pull: </a:t>
                </a:r>
                <a14:m>
                  <m:oMath xmlns:m="http://schemas.openxmlformats.org/officeDocument/2006/math">
                    <m:r>
                      <a:rPr lang="en-GB" sz="2200" b="0" i="1" smtClean="0">
                        <a:latin typeface="Cambria Math" panose="02040503050406030204" pitchFamily="18" charset="0"/>
                      </a:rPr>
                      <m:t>𝑝𝑢𝑙𝑙</m:t>
                    </m:r>
                    <m:r>
                      <a:rPr lang="en-GB" sz="2200" b="0" i="0" smtClean="0">
                        <a:latin typeface="Cambria Math" panose="02040503050406030204" pitchFamily="18" charset="0"/>
                      </a:rPr>
                      <m:t>=</m:t>
                    </m:r>
                    <m:f>
                      <m:fPr>
                        <m:ctrlPr>
                          <a:rPr lang="en-GB" sz="2200" b="0" i="1" smtClean="0">
                            <a:latin typeface="Cambria Math" panose="02040503050406030204" pitchFamily="18" charset="0"/>
                          </a:rPr>
                        </m:ctrlPr>
                      </m:fPr>
                      <m:num>
                        <m:sSub>
                          <m:sSubPr>
                            <m:ctrlPr>
                              <a:rPr lang="en-GB" sz="2200" i="1">
                                <a:latin typeface="Cambria Math" panose="02040503050406030204" pitchFamily="18" charset="0"/>
                              </a:rPr>
                            </m:ctrlPr>
                          </m:sSubPr>
                          <m:e>
                            <m:r>
                              <a:rPr lang="en-GB" sz="2200" i="1">
                                <a:latin typeface="Cambria Math" panose="02040503050406030204" pitchFamily="18" charset="0"/>
                              </a:rPr>
                              <m:t>𝑦</m:t>
                            </m:r>
                          </m:e>
                          <m:sub>
                            <m:r>
                              <a:rPr lang="en-GB" sz="2200" i="1">
                                <a:latin typeface="Cambria Math" panose="02040503050406030204" pitchFamily="18" charset="0"/>
                              </a:rPr>
                              <m:t>𝑓𝑢𝑛𝑐</m:t>
                            </m:r>
                          </m:sub>
                        </m:sSub>
                        <m:r>
                          <a:rPr lang="en-GB" sz="2200" i="1">
                            <a:latin typeface="Cambria Math" panose="02040503050406030204" pitchFamily="18" charset="0"/>
                          </a:rPr>
                          <m:t>−</m:t>
                        </m:r>
                        <m:sSub>
                          <m:sSubPr>
                            <m:ctrlPr>
                              <a:rPr lang="en-GB" sz="2200" i="1">
                                <a:latin typeface="Cambria Math" panose="02040503050406030204" pitchFamily="18" charset="0"/>
                              </a:rPr>
                            </m:ctrlPr>
                          </m:sSubPr>
                          <m:e>
                            <m:r>
                              <a:rPr lang="en-GB" sz="2200" i="1">
                                <a:latin typeface="Cambria Math" panose="02040503050406030204" pitchFamily="18" charset="0"/>
                              </a:rPr>
                              <m:t>𝑦</m:t>
                            </m:r>
                          </m:e>
                          <m:sub>
                            <m:r>
                              <a:rPr lang="en-GB" sz="2200" i="1">
                                <a:latin typeface="Cambria Math" panose="02040503050406030204" pitchFamily="18" charset="0"/>
                              </a:rPr>
                              <m:t>𝑓𝑖𝑡</m:t>
                            </m:r>
                          </m:sub>
                        </m:sSub>
                      </m:num>
                      <m:den>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𝑒</m:t>
                            </m:r>
                          </m:e>
                          <m:sub>
                            <m:r>
                              <a:rPr lang="en-GB" sz="2200" b="0" i="1" smtClean="0">
                                <a:latin typeface="Cambria Math" panose="02040503050406030204" pitchFamily="18" charset="0"/>
                              </a:rPr>
                              <m:t>𝑓𝑖𝑡</m:t>
                            </m:r>
                          </m:sub>
                        </m:sSub>
                      </m:den>
                    </m:f>
                  </m:oMath>
                </a14:m>
                <a:endParaRPr lang="en-GB" sz="2200" dirty="0"/>
              </a:p>
              <a:p>
                <a14:m>
                  <m:oMath xmlns:m="http://schemas.openxmlformats.org/officeDocument/2006/math">
                    <m:d>
                      <m:dPr>
                        <m:begChr m:val="|"/>
                        <m:endChr m:val="|"/>
                        <m:ctrlPr>
                          <a:rPr lang="en-GB" sz="2200" b="0" i="1" smtClean="0">
                            <a:latin typeface="Cambria Math" panose="02040503050406030204" pitchFamily="18" charset="0"/>
                          </a:rPr>
                        </m:ctrlPr>
                      </m:dPr>
                      <m:e>
                        <m:r>
                          <a:rPr lang="en-GB" sz="2200" b="0" i="1" smtClean="0">
                            <a:latin typeface="Cambria Math" panose="02040503050406030204" pitchFamily="18" charset="0"/>
                          </a:rPr>
                          <m:t>𝑝𝑢𝑙𝑙</m:t>
                        </m:r>
                      </m:e>
                    </m:d>
                    <m:r>
                      <a:rPr lang="en-GB" sz="2200" i="1">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rPr>
                      <m:t>1</m:t>
                    </m:r>
                    <m:r>
                      <a:rPr lang="en-GB" sz="2200" b="0" i="1" smtClean="0">
                        <a:latin typeface="Cambria Math" panose="02040503050406030204" pitchFamily="18" charset="0"/>
                        <a:ea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𝑦</m:t>
                        </m:r>
                      </m:e>
                      <m:sub>
                        <m:r>
                          <a:rPr lang="en-GB" sz="2200" b="0" i="1" smtClean="0">
                            <a:latin typeface="Cambria Math" panose="02040503050406030204" pitchFamily="18" charset="0"/>
                          </a:rPr>
                          <m:t>𝑓𝑢𝑛𝑐</m:t>
                        </m:r>
                      </m:sub>
                    </m:sSub>
                    <m:r>
                      <a:rPr lang="en-GB" sz="2200" b="0" i="1" smtClean="0">
                        <a:latin typeface="Cambria Math" panose="02040503050406030204" pitchFamily="18" charset="0"/>
                      </a:rPr>
                      <m:t> </m:t>
                    </m:r>
                    <m:r>
                      <m:rPr>
                        <m:sty m:val="p"/>
                      </m:rPr>
                      <a:rPr lang="el-GR" sz="2200" b="0" i="1" smtClean="0">
                        <a:latin typeface="Cambria Math" panose="02040503050406030204" pitchFamily="18" charset="0"/>
                      </a:rPr>
                      <m:t>ϵ</m:t>
                    </m:r>
                    <m:r>
                      <a:rPr lang="en-GB" sz="2200" b="0" i="1" smtClean="0">
                        <a:latin typeface="Cambria Math" panose="02040503050406030204" pitchFamily="18" charset="0"/>
                      </a:rPr>
                      <m:t> </m:t>
                    </m:r>
                    <m:d>
                      <m:dPr>
                        <m:begChr m:val="["/>
                        <m:endChr m:val="]"/>
                        <m:ctrlPr>
                          <a:rPr lang="en-GB" sz="2200" b="0" i="1" smtClean="0">
                            <a:latin typeface="Cambria Math" panose="02040503050406030204" pitchFamily="18" charset="0"/>
                          </a:rPr>
                        </m:ctrlPr>
                      </m:d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𝑦</m:t>
                            </m:r>
                          </m:e>
                          <m:sub>
                            <m:r>
                              <a:rPr lang="en-GB" sz="2200" b="0" i="1" smtClean="0">
                                <a:latin typeface="Cambria Math" panose="02040503050406030204" pitchFamily="18" charset="0"/>
                              </a:rPr>
                              <m:t>𝑓𝑖𝑡</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𝑒</m:t>
                            </m:r>
                          </m:e>
                          <m:sub>
                            <m:r>
                              <a:rPr lang="en-GB" sz="2200" b="0" i="1" smtClean="0">
                                <a:latin typeface="Cambria Math" panose="02040503050406030204" pitchFamily="18" charset="0"/>
                              </a:rPr>
                              <m:t>𝑓𝑖𝑡</m:t>
                            </m:r>
                          </m:sub>
                        </m:sSub>
                        <m:r>
                          <a:rPr lang="en-GB" sz="2200" b="0" i="1" smtClean="0">
                            <a:latin typeface="Cambria Math" panose="02040503050406030204" pitchFamily="18" charset="0"/>
                          </a:rPr>
                          <m:t> , </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𝑦</m:t>
                            </m:r>
                          </m:e>
                          <m:sub>
                            <m:r>
                              <a:rPr lang="en-GB" sz="2200" b="0" i="1" smtClean="0">
                                <a:latin typeface="Cambria Math" panose="02040503050406030204" pitchFamily="18" charset="0"/>
                              </a:rPr>
                              <m:t>𝑓𝑖𝑡</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𝑒</m:t>
                            </m:r>
                          </m:e>
                          <m:sub>
                            <m:r>
                              <a:rPr lang="en-GB" sz="2200" b="0" i="1" smtClean="0">
                                <a:latin typeface="Cambria Math" panose="02040503050406030204" pitchFamily="18" charset="0"/>
                              </a:rPr>
                              <m:t>𝑓𝑖𝑡</m:t>
                            </m:r>
                          </m:sub>
                        </m:sSub>
                      </m:e>
                    </m:d>
                  </m:oMath>
                </a14:m>
                <a:r>
                  <a:rPr lang="en-GB" sz="2200" dirty="0"/>
                  <a:t>, i.e., the predicted point is within its uncertainty of the actual point. </a:t>
                </a:r>
              </a:p>
              <a:p>
                <a:endParaRPr lang="en-GB" sz="2200" dirty="0"/>
              </a:p>
              <a:p>
                <a:r>
                  <a:rPr lang="en-GB" sz="2200" dirty="0"/>
                  <a:t>From this the total percentage of points within different confidence intervals can be calculated by scaling </a:t>
                </a:r>
                <a14:m>
                  <m:oMath xmlns:m="http://schemas.openxmlformats.org/officeDocument/2006/math">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𝑓𝑖𝑡</m:t>
                        </m:r>
                      </m:sub>
                    </m:s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lang="en-GB" sz="2200" dirty="0"/>
                  <a:t>as required and repeat. </a:t>
                </a:r>
              </a:p>
            </p:txBody>
          </p:sp>
        </mc:Choice>
        <mc:Fallback xmlns="">
          <p:sp>
            <p:nvSpPr>
              <p:cNvPr id="3" name="Content Placeholder 2">
                <a:extLst>
                  <a:ext uri="{FF2B5EF4-FFF2-40B4-BE49-F238E27FC236}">
                    <a16:creationId xmlns:a16="http://schemas.microsoft.com/office/drawing/2014/main" id="{EDA46C29-770D-A5CD-141B-B7F6483B77AB}"/>
                  </a:ext>
                </a:extLst>
              </p:cNvPr>
              <p:cNvSpPr>
                <a:spLocks noGrp="1" noRot="1" noChangeAspect="1" noMove="1" noResize="1" noEditPoints="1" noAdjustHandles="1" noChangeArrowheads="1" noChangeShapeType="1" noTextEdit="1"/>
              </p:cNvSpPr>
              <p:nvPr>
                <p:ph idx="1"/>
              </p:nvPr>
            </p:nvSpPr>
            <p:spPr>
              <a:blipFill>
                <a:blip r:embed="rId2"/>
                <a:stretch>
                  <a:fillRect l="-696" t="-28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70AD27DB-ABA6-3A34-E764-AF3664CA1644}"/>
              </a:ext>
            </a:extLst>
          </p:cNvPr>
          <p:cNvSpPr>
            <a:spLocks noGrp="1"/>
          </p:cNvSpPr>
          <p:nvPr>
            <p:ph type="sldNum" sz="quarter" idx="12"/>
          </p:nvPr>
        </p:nvSpPr>
        <p:spPr/>
        <p:txBody>
          <a:bodyPr/>
          <a:lstStyle/>
          <a:p>
            <a:fld id="{D0DA2C0D-9D1B-4B18-B949-92D35CA27DEA}" type="slidenum">
              <a:rPr lang="en-GB" smtClean="0"/>
              <a:t>15</a:t>
            </a:fld>
            <a:endParaRPr lang="en-GB" dirty="0"/>
          </a:p>
        </p:txBody>
      </p:sp>
    </p:spTree>
    <p:extLst>
      <p:ext uri="{BB962C8B-B14F-4D97-AF65-F5344CB8AC3E}">
        <p14:creationId xmlns:p14="http://schemas.microsoft.com/office/powerpoint/2010/main" val="903854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BFF2-E01C-8962-E356-164BC5051CC4}"/>
              </a:ext>
            </a:extLst>
          </p:cNvPr>
          <p:cNvSpPr>
            <a:spLocks noGrp="1"/>
          </p:cNvSpPr>
          <p:nvPr>
            <p:ph type="title"/>
          </p:nvPr>
        </p:nvSpPr>
        <p:spPr/>
        <p:txBody>
          <a:bodyPr/>
          <a:lstStyle/>
          <a:p>
            <a:r>
              <a:rPr lang="en-GB" dirty="0"/>
              <a:t>Points within confidence intervals </a:t>
            </a:r>
          </a:p>
        </p:txBody>
      </p:sp>
      <p:graphicFrame>
        <p:nvGraphicFramePr>
          <p:cNvPr id="4" name="Table 4">
            <a:extLst>
              <a:ext uri="{FF2B5EF4-FFF2-40B4-BE49-F238E27FC236}">
                <a16:creationId xmlns:a16="http://schemas.microsoft.com/office/drawing/2014/main" id="{7E32D176-75CF-CDB1-7AEC-F9FCCD6D9CF1}"/>
              </a:ext>
            </a:extLst>
          </p:cNvPr>
          <p:cNvGraphicFramePr>
            <a:graphicFrameLocks noGrp="1"/>
          </p:cNvGraphicFramePr>
          <p:nvPr>
            <p:ph idx="1"/>
            <p:extLst>
              <p:ext uri="{D42A27DB-BD31-4B8C-83A1-F6EECF244321}">
                <p14:modId xmlns:p14="http://schemas.microsoft.com/office/powerpoint/2010/main" val="487201807"/>
              </p:ext>
            </p:extLst>
          </p:nvPr>
        </p:nvGraphicFramePr>
        <p:xfrm>
          <a:off x="1607976" y="2073256"/>
          <a:ext cx="8976048" cy="3383280"/>
        </p:xfrm>
        <a:graphic>
          <a:graphicData uri="http://schemas.openxmlformats.org/drawingml/2006/table">
            <a:tbl>
              <a:tblPr firstRow="1" bandRow="1">
                <a:tableStyleId>{5940675A-B579-460E-94D1-54222C63F5DA}</a:tableStyleId>
              </a:tblPr>
              <a:tblGrid>
                <a:gridCol w="2677416">
                  <a:extLst>
                    <a:ext uri="{9D8B030D-6E8A-4147-A177-3AD203B41FA5}">
                      <a16:colId xmlns:a16="http://schemas.microsoft.com/office/drawing/2014/main" val="776412913"/>
                    </a:ext>
                  </a:extLst>
                </a:gridCol>
                <a:gridCol w="3306616">
                  <a:extLst>
                    <a:ext uri="{9D8B030D-6E8A-4147-A177-3AD203B41FA5}">
                      <a16:colId xmlns:a16="http://schemas.microsoft.com/office/drawing/2014/main" val="2134737623"/>
                    </a:ext>
                  </a:extLst>
                </a:gridCol>
                <a:gridCol w="2992016">
                  <a:extLst>
                    <a:ext uri="{9D8B030D-6E8A-4147-A177-3AD203B41FA5}">
                      <a16:colId xmlns:a16="http://schemas.microsoft.com/office/drawing/2014/main" val="628534894"/>
                    </a:ext>
                  </a:extLst>
                </a:gridCol>
              </a:tblGrid>
              <a:tr h="597319">
                <a:tc>
                  <a:txBody>
                    <a:bodyPr/>
                    <a:lstStyle/>
                    <a:p>
                      <a:pPr algn="ctr"/>
                      <a:r>
                        <a:rPr lang="en-GB" sz="2200" b="0" dirty="0"/>
                        <a:t>Confidence interval </a:t>
                      </a:r>
                    </a:p>
                  </a:txBody>
                  <a:tcPr/>
                </a:tc>
                <a:tc>
                  <a:txBody>
                    <a:bodyPr/>
                    <a:lstStyle/>
                    <a:p>
                      <a:pPr algn="ctr"/>
                      <a:r>
                        <a:rPr lang="en-GB" sz="2200" b="0" dirty="0"/>
                        <a:t>Expected percentage of points within confidence interval (%) </a:t>
                      </a:r>
                    </a:p>
                  </a:txBody>
                  <a:tcPr/>
                </a:tc>
                <a:tc>
                  <a:txBody>
                    <a:bodyPr/>
                    <a:lstStyle/>
                    <a:p>
                      <a:pPr algn="ctr"/>
                      <a:r>
                        <a:rPr lang="en-GB" sz="2200" b="0" dirty="0"/>
                        <a:t>Mean percentage of points within confidence interval (%) </a:t>
                      </a:r>
                    </a:p>
                  </a:txBody>
                  <a:tcPr/>
                </a:tc>
                <a:extLst>
                  <a:ext uri="{0D108BD9-81ED-4DB2-BD59-A6C34878D82A}">
                    <a16:rowId xmlns:a16="http://schemas.microsoft.com/office/drawing/2014/main" val="1667254150"/>
                  </a:ext>
                </a:extLst>
              </a:tr>
              <a:tr h="597319">
                <a:tc>
                  <a:txBody>
                    <a:bodyPr/>
                    <a:lstStyle/>
                    <a:p>
                      <a:endParaRPr lang="en-GB" sz="2200" dirty="0"/>
                    </a:p>
                    <a:p>
                      <a:pPr algn="ctr"/>
                      <a:r>
                        <a:rPr lang="en-GB" sz="2200" b="0" dirty="0"/>
                        <a:t>0.67σ</a:t>
                      </a:r>
                    </a:p>
                  </a:txBody>
                  <a:tcPr/>
                </a:tc>
                <a:tc>
                  <a:txBody>
                    <a:bodyPr/>
                    <a:lstStyle/>
                    <a:p>
                      <a:pPr algn="ctr"/>
                      <a:endParaRPr lang="en-GB" sz="2200" b="0" dirty="0"/>
                    </a:p>
                    <a:p>
                      <a:pPr algn="ctr"/>
                      <a:r>
                        <a:rPr lang="en-GB" sz="2200" b="0" dirty="0"/>
                        <a:t>50</a:t>
                      </a:r>
                    </a:p>
                  </a:txBody>
                  <a:tcPr/>
                </a:tc>
                <a:tc>
                  <a:txBody>
                    <a:bodyPr/>
                    <a:lstStyle/>
                    <a:p>
                      <a:pPr algn="ctr"/>
                      <a:endParaRPr lang="en-GB" sz="2200" b="0" dirty="0"/>
                    </a:p>
                    <a:p>
                      <a:pPr algn="ctr"/>
                      <a:r>
                        <a:rPr lang="en-GB" sz="2200" b="0" dirty="0"/>
                        <a:t>84.5</a:t>
                      </a:r>
                    </a:p>
                  </a:txBody>
                  <a:tcPr/>
                </a:tc>
                <a:extLst>
                  <a:ext uri="{0D108BD9-81ED-4DB2-BD59-A6C34878D82A}">
                    <a16:rowId xmlns:a16="http://schemas.microsoft.com/office/drawing/2014/main" val="2455571525"/>
                  </a:ext>
                </a:extLst>
              </a:tr>
              <a:tr h="597319">
                <a:tc>
                  <a:txBody>
                    <a:bodyPr/>
                    <a:lstStyle/>
                    <a:p>
                      <a:pPr algn="ctr"/>
                      <a:endParaRPr lang="en-GB" sz="2200" dirty="0"/>
                    </a:p>
                    <a:p>
                      <a:pPr algn="ctr"/>
                      <a:r>
                        <a:rPr lang="en-GB" sz="2200" dirty="0"/>
                        <a:t>1</a:t>
                      </a:r>
                      <a:r>
                        <a:rPr lang="en-GB" sz="2200" b="0" dirty="0"/>
                        <a:t>σ</a:t>
                      </a:r>
                      <a:endParaRPr lang="en-GB" sz="2200" dirty="0"/>
                    </a:p>
                  </a:txBody>
                  <a:tcPr/>
                </a:tc>
                <a:tc>
                  <a:txBody>
                    <a:bodyPr/>
                    <a:lstStyle/>
                    <a:p>
                      <a:pPr algn="ctr"/>
                      <a:endParaRPr lang="en-GB" sz="2200" dirty="0"/>
                    </a:p>
                    <a:p>
                      <a:pPr algn="ctr"/>
                      <a:r>
                        <a:rPr lang="en-GB" sz="2200" dirty="0"/>
                        <a:t>68.3</a:t>
                      </a:r>
                    </a:p>
                  </a:txBody>
                  <a:tcPr/>
                </a:tc>
                <a:tc>
                  <a:txBody>
                    <a:bodyPr/>
                    <a:lstStyle/>
                    <a:p>
                      <a:pPr algn="ctr"/>
                      <a:endParaRPr lang="en-GB" sz="2200" dirty="0"/>
                    </a:p>
                    <a:p>
                      <a:pPr algn="ctr"/>
                      <a:r>
                        <a:rPr lang="en-GB" sz="2200" dirty="0"/>
                        <a:t>94.6</a:t>
                      </a:r>
                    </a:p>
                  </a:txBody>
                  <a:tcPr/>
                </a:tc>
                <a:extLst>
                  <a:ext uri="{0D108BD9-81ED-4DB2-BD59-A6C34878D82A}">
                    <a16:rowId xmlns:a16="http://schemas.microsoft.com/office/drawing/2014/main" val="3675182969"/>
                  </a:ext>
                </a:extLst>
              </a:tr>
              <a:tr h="725462">
                <a:tc>
                  <a:txBody>
                    <a:bodyPr/>
                    <a:lstStyle/>
                    <a:p>
                      <a:pPr algn="ctr"/>
                      <a:endParaRPr lang="en-GB" sz="2200" b="0" dirty="0"/>
                    </a:p>
                    <a:p>
                      <a:pPr algn="ctr"/>
                      <a:r>
                        <a:rPr lang="en-GB" sz="2200" b="0" dirty="0"/>
                        <a:t>1.96σ</a:t>
                      </a:r>
                      <a:endParaRPr lang="en-GB" sz="2200" dirty="0"/>
                    </a:p>
                  </a:txBody>
                  <a:tcPr/>
                </a:tc>
                <a:tc>
                  <a:txBody>
                    <a:bodyPr/>
                    <a:lstStyle/>
                    <a:p>
                      <a:pPr algn="ctr"/>
                      <a:endParaRPr lang="en-GB" sz="2200" dirty="0"/>
                    </a:p>
                    <a:p>
                      <a:pPr algn="ctr"/>
                      <a:r>
                        <a:rPr lang="en-GB" sz="2200" dirty="0"/>
                        <a:t>95</a:t>
                      </a:r>
                    </a:p>
                  </a:txBody>
                  <a:tcPr/>
                </a:tc>
                <a:tc>
                  <a:txBody>
                    <a:bodyPr/>
                    <a:lstStyle/>
                    <a:p>
                      <a:pPr algn="ctr"/>
                      <a:endParaRPr lang="en-GB" sz="2200" dirty="0"/>
                    </a:p>
                    <a:p>
                      <a:pPr algn="ctr"/>
                      <a:r>
                        <a:rPr lang="en-GB" sz="2200" dirty="0"/>
                        <a:t>99.7</a:t>
                      </a:r>
                    </a:p>
                  </a:txBody>
                  <a:tcPr/>
                </a:tc>
                <a:extLst>
                  <a:ext uri="{0D108BD9-81ED-4DB2-BD59-A6C34878D82A}">
                    <a16:rowId xmlns:a16="http://schemas.microsoft.com/office/drawing/2014/main" val="4028700397"/>
                  </a:ext>
                </a:extLst>
              </a:tr>
            </a:tbl>
          </a:graphicData>
        </a:graphic>
      </p:graphicFrame>
      <p:sp>
        <p:nvSpPr>
          <p:cNvPr id="3" name="Slide Number Placeholder 2">
            <a:extLst>
              <a:ext uri="{FF2B5EF4-FFF2-40B4-BE49-F238E27FC236}">
                <a16:creationId xmlns:a16="http://schemas.microsoft.com/office/drawing/2014/main" id="{3D1F88D4-45C2-28FB-5D43-05E748D5A556}"/>
              </a:ext>
            </a:extLst>
          </p:cNvPr>
          <p:cNvSpPr>
            <a:spLocks noGrp="1"/>
          </p:cNvSpPr>
          <p:nvPr>
            <p:ph type="sldNum" sz="quarter" idx="12"/>
          </p:nvPr>
        </p:nvSpPr>
        <p:spPr/>
        <p:txBody>
          <a:bodyPr/>
          <a:lstStyle/>
          <a:p>
            <a:fld id="{D0DA2C0D-9D1B-4B18-B949-92D35CA27DEA}" type="slidenum">
              <a:rPr lang="en-GB" smtClean="0"/>
              <a:t>16</a:t>
            </a:fld>
            <a:endParaRPr lang="en-GB" dirty="0"/>
          </a:p>
        </p:txBody>
      </p:sp>
    </p:spTree>
    <p:extLst>
      <p:ext uri="{BB962C8B-B14F-4D97-AF65-F5344CB8AC3E}">
        <p14:creationId xmlns:p14="http://schemas.microsoft.com/office/powerpoint/2010/main" val="3854766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D800-DC40-8720-B58E-9450E51379C7}"/>
              </a:ext>
            </a:extLst>
          </p:cNvPr>
          <p:cNvSpPr>
            <a:spLocks noGrp="1"/>
          </p:cNvSpPr>
          <p:nvPr>
            <p:ph type="title"/>
          </p:nvPr>
        </p:nvSpPr>
        <p:spPr/>
        <p:txBody>
          <a:bodyPr/>
          <a:lstStyle/>
          <a:p>
            <a:r>
              <a:rPr lang="en-GB" dirty="0"/>
              <a:t>Fitting Parameters </a:t>
            </a:r>
          </a:p>
        </p:txBody>
      </p:sp>
      <p:sp>
        <p:nvSpPr>
          <p:cNvPr id="3" name="Content Placeholder 2">
            <a:extLst>
              <a:ext uri="{FF2B5EF4-FFF2-40B4-BE49-F238E27FC236}">
                <a16:creationId xmlns:a16="http://schemas.microsoft.com/office/drawing/2014/main" id="{A190A0D4-7295-86ED-AE7B-726504768850}"/>
              </a:ext>
            </a:extLst>
          </p:cNvPr>
          <p:cNvSpPr>
            <a:spLocks noGrp="1"/>
          </p:cNvSpPr>
          <p:nvPr>
            <p:ph idx="1"/>
          </p:nvPr>
        </p:nvSpPr>
        <p:spPr/>
        <p:txBody>
          <a:bodyPr>
            <a:normAutofit/>
          </a:bodyPr>
          <a:lstStyle/>
          <a:p>
            <a:pPr marL="0" indent="0">
              <a:buNone/>
            </a:pPr>
            <a:r>
              <a:rPr lang="en-US" sz="2200" dirty="0"/>
              <a:t>The functional form of the 2D surface can be fitted to some datapoints, using a least squares method, shown below:</a:t>
            </a:r>
            <a:endParaRPr lang="en-GB" sz="2200" dirty="0"/>
          </a:p>
        </p:txBody>
      </p:sp>
      <p:sp>
        <p:nvSpPr>
          <p:cNvPr id="4" name="Slide Number Placeholder 3">
            <a:extLst>
              <a:ext uri="{FF2B5EF4-FFF2-40B4-BE49-F238E27FC236}">
                <a16:creationId xmlns:a16="http://schemas.microsoft.com/office/drawing/2014/main" id="{A3DED457-8074-2A13-F798-668B543F6766}"/>
              </a:ext>
            </a:extLst>
          </p:cNvPr>
          <p:cNvSpPr>
            <a:spLocks noGrp="1"/>
          </p:cNvSpPr>
          <p:nvPr>
            <p:ph type="sldNum" sz="quarter" idx="12"/>
          </p:nvPr>
        </p:nvSpPr>
        <p:spPr/>
        <p:txBody>
          <a:bodyPr/>
          <a:lstStyle/>
          <a:p>
            <a:fld id="{D0DA2C0D-9D1B-4B18-B949-92D35CA27DEA}" type="slidenum">
              <a:rPr lang="en-GB" smtClean="0"/>
              <a:t>17</a:t>
            </a:fld>
            <a:endParaRPr lang="en-GB" dirty="0"/>
          </a:p>
        </p:txBody>
      </p:sp>
      <p:pic>
        <p:nvPicPr>
          <p:cNvPr id="6" name="Picture 5" descr="A graph with red and green lines&#10;&#10;Description automatically generated">
            <a:extLst>
              <a:ext uri="{FF2B5EF4-FFF2-40B4-BE49-F238E27FC236}">
                <a16:creationId xmlns:a16="http://schemas.microsoft.com/office/drawing/2014/main" id="{C7E1B10C-4BF5-C671-1477-95CB7313A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000" y="2486657"/>
            <a:ext cx="5040000" cy="3780000"/>
          </a:xfrm>
          <a:prstGeom prst="rect">
            <a:avLst/>
          </a:prstGeom>
        </p:spPr>
      </p:pic>
    </p:spTree>
    <p:extLst>
      <p:ext uri="{BB962C8B-B14F-4D97-AF65-F5344CB8AC3E}">
        <p14:creationId xmlns:p14="http://schemas.microsoft.com/office/powerpoint/2010/main" val="234540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F2D3-FBE2-7464-3ABC-2ACE827C2A92}"/>
              </a:ext>
            </a:extLst>
          </p:cNvPr>
          <p:cNvSpPr>
            <a:spLocks noGrp="1"/>
          </p:cNvSpPr>
          <p:nvPr>
            <p:ph type="title"/>
          </p:nvPr>
        </p:nvSpPr>
        <p:spPr/>
        <p:txBody>
          <a:bodyPr/>
          <a:lstStyle/>
          <a:p>
            <a:r>
              <a:rPr lang="en-GB" dirty="0"/>
              <a:t>Fitting Parameters </a:t>
            </a:r>
          </a:p>
        </p:txBody>
      </p:sp>
      <p:sp>
        <p:nvSpPr>
          <p:cNvPr id="3" name="Content Placeholder 2">
            <a:extLst>
              <a:ext uri="{FF2B5EF4-FFF2-40B4-BE49-F238E27FC236}">
                <a16:creationId xmlns:a16="http://schemas.microsoft.com/office/drawing/2014/main" id="{35E09CA2-2093-747E-BA33-361802C7C11E}"/>
              </a:ext>
            </a:extLst>
          </p:cNvPr>
          <p:cNvSpPr>
            <a:spLocks noGrp="1"/>
          </p:cNvSpPr>
          <p:nvPr>
            <p:ph idx="1"/>
          </p:nvPr>
        </p:nvSpPr>
        <p:spPr/>
        <p:txBody>
          <a:bodyPr>
            <a:normAutofit/>
          </a:bodyPr>
          <a:lstStyle/>
          <a:p>
            <a:pPr marL="0" indent="0">
              <a:buNone/>
            </a:pPr>
            <a:r>
              <a:rPr lang="en-US" sz="2200" dirty="0"/>
              <a:t>A Gaussian Process fit is then performed on the same datapoints:</a:t>
            </a:r>
            <a:endParaRPr lang="en-GB" sz="2200" dirty="0"/>
          </a:p>
        </p:txBody>
      </p:sp>
      <p:sp>
        <p:nvSpPr>
          <p:cNvPr id="4" name="Slide Number Placeholder 3">
            <a:extLst>
              <a:ext uri="{FF2B5EF4-FFF2-40B4-BE49-F238E27FC236}">
                <a16:creationId xmlns:a16="http://schemas.microsoft.com/office/drawing/2014/main" id="{8FA82D45-7BB0-D295-9A1E-F6055F1B11C8}"/>
              </a:ext>
            </a:extLst>
          </p:cNvPr>
          <p:cNvSpPr>
            <a:spLocks noGrp="1"/>
          </p:cNvSpPr>
          <p:nvPr>
            <p:ph type="sldNum" sz="quarter" idx="12"/>
          </p:nvPr>
        </p:nvSpPr>
        <p:spPr/>
        <p:txBody>
          <a:bodyPr/>
          <a:lstStyle/>
          <a:p>
            <a:fld id="{D0DA2C0D-9D1B-4B18-B949-92D35CA27DEA}" type="slidenum">
              <a:rPr lang="en-GB" smtClean="0"/>
              <a:t>18</a:t>
            </a:fld>
            <a:endParaRPr lang="en-GB" dirty="0"/>
          </a:p>
        </p:txBody>
      </p:sp>
      <p:pic>
        <p:nvPicPr>
          <p:cNvPr id="10" name="Picture 9" descr="A graph with a line graph and text&#10;&#10;Description automatically generated with medium confidence">
            <a:extLst>
              <a:ext uri="{FF2B5EF4-FFF2-40B4-BE49-F238E27FC236}">
                <a16:creationId xmlns:a16="http://schemas.microsoft.com/office/drawing/2014/main" id="{CAEA50CD-3EE4-5955-1100-9718CC591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6000" y="2523316"/>
            <a:ext cx="5040000" cy="3780000"/>
          </a:xfrm>
          <a:prstGeom prst="rect">
            <a:avLst/>
          </a:prstGeom>
        </p:spPr>
      </p:pic>
    </p:spTree>
    <p:extLst>
      <p:ext uri="{BB962C8B-B14F-4D97-AF65-F5344CB8AC3E}">
        <p14:creationId xmlns:p14="http://schemas.microsoft.com/office/powerpoint/2010/main" val="190401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A20AA-EFDA-3CBA-2FAB-7A9E2BB90702}"/>
              </a:ext>
            </a:extLst>
          </p:cNvPr>
          <p:cNvSpPr>
            <a:spLocks noGrp="1"/>
          </p:cNvSpPr>
          <p:nvPr>
            <p:ph type="title"/>
          </p:nvPr>
        </p:nvSpPr>
        <p:spPr/>
        <p:txBody>
          <a:bodyPr/>
          <a:lstStyle/>
          <a:p>
            <a:r>
              <a:rPr lang="en-GB" dirty="0"/>
              <a:t>Fitting Parameters </a:t>
            </a:r>
          </a:p>
        </p:txBody>
      </p:sp>
      <p:sp>
        <p:nvSpPr>
          <p:cNvPr id="3" name="Content Placeholder 2">
            <a:extLst>
              <a:ext uri="{FF2B5EF4-FFF2-40B4-BE49-F238E27FC236}">
                <a16:creationId xmlns:a16="http://schemas.microsoft.com/office/drawing/2014/main" id="{B3AF770D-2527-F16E-EAF5-985C9EAA79D4}"/>
              </a:ext>
            </a:extLst>
          </p:cNvPr>
          <p:cNvSpPr>
            <a:spLocks noGrp="1"/>
          </p:cNvSpPr>
          <p:nvPr>
            <p:ph idx="1"/>
          </p:nvPr>
        </p:nvSpPr>
        <p:spPr/>
        <p:txBody>
          <a:bodyPr>
            <a:normAutofit/>
          </a:bodyPr>
          <a:lstStyle/>
          <a:p>
            <a:pPr marL="0" indent="0">
              <a:buNone/>
            </a:pPr>
            <a:r>
              <a:rPr lang="en-US" sz="2200" dirty="0"/>
              <a:t>The GP datapoints are used to fit the functional form of the 2D surface:</a:t>
            </a:r>
            <a:endParaRPr lang="en-GB" sz="2200" dirty="0"/>
          </a:p>
        </p:txBody>
      </p:sp>
      <p:sp>
        <p:nvSpPr>
          <p:cNvPr id="4" name="Slide Number Placeholder 3">
            <a:extLst>
              <a:ext uri="{FF2B5EF4-FFF2-40B4-BE49-F238E27FC236}">
                <a16:creationId xmlns:a16="http://schemas.microsoft.com/office/drawing/2014/main" id="{50BB0A44-6BDF-2B81-F913-0CA6462583D5}"/>
              </a:ext>
            </a:extLst>
          </p:cNvPr>
          <p:cNvSpPr>
            <a:spLocks noGrp="1"/>
          </p:cNvSpPr>
          <p:nvPr>
            <p:ph type="sldNum" sz="quarter" idx="12"/>
          </p:nvPr>
        </p:nvSpPr>
        <p:spPr/>
        <p:txBody>
          <a:bodyPr/>
          <a:lstStyle/>
          <a:p>
            <a:fld id="{D0DA2C0D-9D1B-4B18-B949-92D35CA27DEA}" type="slidenum">
              <a:rPr lang="en-GB" smtClean="0"/>
              <a:t>19</a:t>
            </a:fld>
            <a:endParaRPr lang="en-GB" dirty="0"/>
          </a:p>
        </p:txBody>
      </p:sp>
      <p:pic>
        <p:nvPicPr>
          <p:cNvPr id="8" name="Picture 7" descr="A graph of a function&#10;&#10;Description automatically generated">
            <a:extLst>
              <a:ext uri="{FF2B5EF4-FFF2-40B4-BE49-F238E27FC236}">
                <a16:creationId xmlns:a16="http://schemas.microsoft.com/office/drawing/2014/main" id="{81F667A0-D7A6-A3FA-7DFE-49DBCAEC5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6000" y="2397856"/>
            <a:ext cx="5040000" cy="3780000"/>
          </a:xfrm>
          <a:prstGeom prst="rect">
            <a:avLst/>
          </a:prstGeom>
        </p:spPr>
      </p:pic>
    </p:spTree>
    <p:extLst>
      <p:ext uri="{BB962C8B-B14F-4D97-AF65-F5344CB8AC3E}">
        <p14:creationId xmlns:p14="http://schemas.microsoft.com/office/powerpoint/2010/main" val="244253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A86E-4647-F135-A661-F149B9D97321}"/>
              </a:ext>
            </a:extLst>
          </p:cNvPr>
          <p:cNvSpPr>
            <a:spLocks noGrp="1"/>
          </p:cNvSpPr>
          <p:nvPr>
            <p:ph type="title"/>
          </p:nvPr>
        </p:nvSpPr>
        <p:spPr/>
        <p:txBody>
          <a:bodyPr/>
          <a:lstStyle/>
          <a:p>
            <a:r>
              <a:rPr lang="en-GB" dirty="0"/>
              <a:t>Contents</a:t>
            </a:r>
          </a:p>
        </p:txBody>
      </p:sp>
      <p:sp>
        <p:nvSpPr>
          <p:cNvPr id="3" name="Content Placeholder 2">
            <a:extLst>
              <a:ext uri="{FF2B5EF4-FFF2-40B4-BE49-F238E27FC236}">
                <a16:creationId xmlns:a16="http://schemas.microsoft.com/office/drawing/2014/main" id="{A01A455D-8E62-B78E-EAAA-2CC80446C63A}"/>
              </a:ext>
            </a:extLst>
          </p:cNvPr>
          <p:cNvSpPr>
            <a:spLocks noGrp="1"/>
          </p:cNvSpPr>
          <p:nvPr>
            <p:ph idx="1"/>
          </p:nvPr>
        </p:nvSpPr>
        <p:spPr/>
        <p:txBody>
          <a:bodyPr>
            <a:normAutofit/>
          </a:bodyPr>
          <a:lstStyle/>
          <a:p>
            <a:pPr marL="457200" indent="-457200">
              <a:buFont typeface="+mj-lt"/>
              <a:buAutoNum type="arabicPeriod"/>
            </a:pPr>
            <a:r>
              <a:rPr lang="en-GB" sz="2200" dirty="0"/>
              <a:t>Why are we doing this?</a:t>
            </a:r>
          </a:p>
          <a:p>
            <a:pPr marL="457200" indent="-457200">
              <a:buFont typeface="+mj-lt"/>
              <a:buAutoNum type="arabicPeriod"/>
            </a:pPr>
            <a:r>
              <a:rPr lang="en-GB" sz="2200" dirty="0"/>
              <a:t>Assumptions</a:t>
            </a:r>
          </a:p>
          <a:p>
            <a:pPr marL="457200" indent="-457200">
              <a:buFont typeface="+mj-lt"/>
              <a:buAutoNum type="arabicPeriod"/>
            </a:pPr>
            <a:r>
              <a:rPr lang="en-GB" sz="2200" dirty="0"/>
              <a:t>How do we know it works?</a:t>
            </a:r>
          </a:p>
          <a:p>
            <a:pPr marL="457200" indent="-457200">
              <a:buFont typeface="+mj-lt"/>
              <a:buAutoNum type="arabicPeriod"/>
            </a:pPr>
            <a:r>
              <a:rPr lang="en-GB" sz="2200" dirty="0"/>
              <a:t>What does real data look like?</a:t>
            </a:r>
          </a:p>
          <a:p>
            <a:pPr marL="457200" indent="-457200">
              <a:buFont typeface="+mj-lt"/>
              <a:buAutoNum type="arabicPeriod"/>
            </a:pPr>
            <a:r>
              <a:rPr lang="en-GB" sz="2200" dirty="0"/>
              <a:t>What are the next steps?</a:t>
            </a:r>
          </a:p>
        </p:txBody>
      </p:sp>
      <p:sp>
        <p:nvSpPr>
          <p:cNvPr id="4" name="Slide Number Placeholder 3">
            <a:extLst>
              <a:ext uri="{FF2B5EF4-FFF2-40B4-BE49-F238E27FC236}">
                <a16:creationId xmlns:a16="http://schemas.microsoft.com/office/drawing/2014/main" id="{F76998C6-E716-5F44-EFE4-066530F57DAC}"/>
              </a:ext>
            </a:extLst>
          </p:cNvPr>
          <p:cNvSpPr>
            <a:spLocks noGrp="1"/>
          </p:cNvSpPr>
          <p:nvPr>
            <p:ph type="sldNum" sz="quarter" idx="12"/>
          </p:nvPr>
        </p:nvSpPr>
        <p:spPr/>
        <p:txBody>
          <a:bodyPr/>
          <a:lstStyle/>
          <a:p>
            <a:fld id="{D0DA2C0D-9D1B-4B18-B949-92D35CA27DEA}" type="slidenum">
              <a:rPr lang="en-GB" smtClean="0"/>
              <a:t>2</a:t>
            </a:fld>
            <a:endParaRPr lang="en-GB" dirty="0"/>
          </a:p>
        </p:txBody>
      </p:sp>
    </p:spTree>
    <p:extLst>
      <p:ext uri="{BB962C8B-B14F-4D97-AF65-F5344CB8AC3E}">
        <p14:creationId xmlns:p14="http://schemas.microsoft.com/office/powerpoint/2010/main" val="190444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04F6-463B-AA11-9BA6-4807A14C4B70}"/>
              </a:ext>
            </a:extLst>
          </p:cNvPr>
          <p:cNvSpPr>
            <a:spLocks noGrp="1"/>
          </p:cNvSpPr>
          <p:nvPr>
            <p:ph type="title"/>
          </p:nvPr>
        </p:nvSpPr>
        <p:spPr/>
        <p:txBody>
          <a:bodyPr/>
          <a:lstStyle/>
          <a:p>
            <a:r>
              <a:rPr lang="en-GB" dirty="0"/>
              <a:t>Fitting Parameters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17C8FD-F0B4-6798-B8F6-3ACD0AD049AC}"/>
                  </a:ext>
                </a:extLst>
              </p:cNvPr>
              <p:cNvSpPr>
                <a:spLocks noGrp="1"/>
              </p:cNvSpPr>
              <p:nvPr>
                <p:ph idx="1"/>
              </p:nvPr>
            </p:nvSpPr>
            <p:spPr/>
            <p:txBody>
              <a:bodyPr>
                <a:normAutofit/>
              </a:bodyPr>
              <a:lstStyle/>
              <a:p>
                <a:pPr marL="0" indent="0">
                  <a:buNone/>
                </a:pPr>
                <a:r>
                  <a:rPr lang="en-US" sz="2200" dirty="0"/>
                  <a:t>This can be further verified by finding the pull distribution of each of the surface coefficients which should be Gaussians </a:t>
                </a:r>
                <a:r>
                  <a:rPr lang="en-GB" sz="2200" dirty="0"/>
                  <a:t>centred</a:t>
                </a:r>
                <a:r>
                  <a:rPr lang="en-US" sz="2200" dirty="0"/>
                  <a:t> at 0 with width 1. An example of one coefficient, </a:t>
                </a:r>
                <a14:m>
                  <m:oMath xmlns:m="http://schemas.openxmlformats.org/officeDocument/2006/math">
                    <m:sSub>
                      <m:sSubPr>
                        <m:ctrlPr>
                          <a:rPr lang="en-US" sz="2200" i="1" smtClean="0">
                            <a:latin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𝜇</m:t>
                        </m:r>
                      </m:e>
                      <m:sub>
                        <m:r>
                          <a:rPr lang="en-GB" sz="2200" b="0" i="1" smtClean="0">
                            <a:latin typeface="Cambria Math" panose="02040503050406030204" pitchFamily="18" charset="0"/>
                          </a:rPr>
                          <m:t>3</m:t>
                        </m:r>
                      </m:sub>
                    </m:sSub>
                  </m:oMath>
                </a14:m>
                <a:r>
                  <a:rPr lang="en-US" sz="2200" dirty="0"/>
                  <a:t>, is shown below:</a:t>
                </a:r>
                <a:endParaRPr lang="en-GB" sz="2200" dirty="0"/>
              </a:p>
            </p:txBody>
          </p:sp>
        </mc:Choice>
        <mc:Fallback xmlns="">
          <p:sp>
            <p:nvSpPr>
              <p:cNvPr id="3" name="Content Placeholder 2">
                <a:extLst>
                  <a:ext uri="{FF2B5EF4-FFF2-40B4-BE49-F238E27FC236}">
                    <a16:creationId xmlns:a16="http://schemas.microsoft.com/office/drawing/2014/main" id="{F417C8FD-F0B4-6798-B8F6-3ACD0AD049AC}"/>
                  </a:ext>
                </a:extLst>
              </p:cNvPr>
              <p:cNvSpPr>
                <a:spLocks noGrp="1" noRot="1" noChangeAspect="1" noMove="1" noResize="1" noEditPoints="1" noAdjustHandles="1" noChangeArrowheads="1" noChangeShapeType="1" noTextEdit="1"/>
              </p:cNvSpPr>
              <p:nvPr>
                <p:ph idx="1"/>
              </p:nvPr>
            </p:nvSpPr>
            <p:spPr>
              <a:blipFill>
                <a:blip r:embed="rId2"/>
                <a:stretch>
                  <a:fillRect l="-754" t="-168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D3CFB55B-14B3-788B-1D07-4EF16D2832A9}"/>
              </a:ext>
            </a:extLst>
          </p:cNvPr>
          <p:cNvSpPr>
            <a:spLocks noGrp="1"/>
          </p:cNvSpPr>
          <p:nvPr>
            <p:ph type="sldNum" sz="quarter" idx="12"/>
          </p:nvPr>
        </p:nvSpPr>
        <p:spPr/>
        <p:txBody>
          <a:bodyPr/>
          <a:lstStyle/>
          <a:p>
            <a:fld id="{D0DA2C0D-9D1B-4B18-B949-92D35CA27DEA}" type="slidenum">
              <a:rPr lang="en-GB" smtClean="0"/>
              <a:t>20</a:t>
            </a:fld>
            <a:endParaRPr lang="en-GB" dirty="0"/>
          </a:p>
        </p:txBody>
      </p:sp>
      <p:pic>
        <p:nvPicPr>
          <p:cNvPr id="7" name="Picture 6" descr="A graph of a distribution of a function&#10;&#10;Description automatically generated with medium confidence">
            <a:extLst>
              <a:ext uri="{FF2B5EF4-FFF2-40B4-BE49-F238E27FC236}">
                <a16:creationId xmlns:a16="http://schemas.microsoft.com/office/drawing/2014/main" id="{A23CF65B-3EB7-9059-E003-641FDE136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463" y="2824063"/>
            <a:ext cx="4873074" cy="3654806"/>
          </a:xfrm>
          <a:prstGeom prst="rect">
            <a:avLst/>
          </a:prstGeom>
        </p:spPr>
      </p:pic>
    </p:spTree>
    <p:extLst>
      <p:ext uri="{BB962C8B-B14F-4D97-AF65-F5344CB8AC3E}">
        <p14:creationId xmlns:p14="http://schemas.microsoft.com/office/powerpoint/2010/main" val="1512333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2C1F-51A4-3109-82BA-137A93DC2873}"/>
              </a:ext>
            </a:extLst>
          </p:cNvPr>
          <p:cNvSpPr>
            <a:spLocks noGrp="1"/>
          </p:cNvSpPr>
          <p:nvPr>
            <p:ph type="ctrTitle"/>
          </p:nvPr>
        </p:nvSpPr>
        <p:spPr/>
        <p:txBody>
          <a:bodyPr>
            <a:normAutofit/>
          </a:bodyPr>
          <a:lstStyle/>
          <a:p>
            <a:r>
              <a:rPr lang="en-GB" sz="6000" dirty="0"/>
              <a:t>What does real data look like?</a:t>
            </a:r>
            <a:endParaRPr lang="en-GB" dirty="0"/>
          </a:p>
        </p:txBody>
      </p:sp>
      <p:sp>
        <p:nvSpPr>
          <p:cNvPr id="3" name="Slide Number Placeholder 2">
            <a:extLst>
              <a:ext uri="{FF2B5EF4-FFF2-40B4-BE49-F238E27FC236}">
                <a16:creationId xmlns:a16="http://schemas.microsoft.com/office/drawing/2014/main" id="{4C04101F-0D0F-6DE6-3315-07FBBE111A82}"/>
              </a:ext>
            </a:extLst>
          </p:cNvPr>
          <p:cNvSpPr>
            <a:spLocks noGrp="1"/>
          </p:cNvSpPr>
          <p:nvPr>
            <p:ph type="sldNum" sz="quarter" idx="12"/>
          </p:nvPr>
        </p:nvSpPr>
        <p:spPr/>
        <p:txBody>
          <a:bodyPr/>
          <a:lstStyle/>
          <a:p>
            <a:fld id="{D0DA2C0D-9D1B-4B18-B949-92D35CA27DEA}" type="slidenum">
              <a:rPr lang="en-GB" smtClean="0"/>
              <a:t>21</a:t>
            </a:fld>
            <a:endParaRPr lang="en-GB" dirty="0"/>
          </a:p>
        </p:txBody>
      </p:sp>
    </p:spTree>
    <p:extLst>
      <p:ext uri="{BB962C8B-B14F-4D97-AF65-F5344CB8AC3E}">
        <p14:creationId xmlns:p14="http://schemas.microsoft.com/office/powerpoint/2010/main" val="569631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0213C-2821-CA8B-558C-B41D6F9E3432}"/>
              </a:ext>
            </a:extLst>
          </p:cNvPr>
          <p:cNvSpPr>
            <a:spLocks noGrp="1"/>
          </p:cNvSpPr>
          <p:nvPr>
            <p:ph type="title"/>
          </p:nvPr>
        </p:nvSpPr>
        <p:spPr/>
        <p:txBody>
          <a:bodyPr/>
          <a:lstStyle/>
          <a:p>
            <a:r>
              <a:rPr lang="en-GB" dirty="0"/>
              <a:t>Data from CLAS</a:t>
            </a:r>
          </a:p>
        </p:txBody>
      </p:sp>
      <p:sp>
        <p:nvSpPr>
          <p:cNvPr id="3" name="Content Placeholder 2">
            <a:extLst>
              <a:ext uri="{FF2B5EF4-FFF2-40B4-BE49-F238E27FC236}">
                <a16:creationId xmlns:a16="http://schemas.microsoft.com/office/drawing/2014/main" id="{B758C1B2-ABA2-1E22-5E49-632DCE18745E}"/>
              </a:ext>
            </a:extLst>
          </p:cNvPr>
          <p:cNvSpPr>
            <a:spLocks noGrp="1"/>
          </p:cNvSpPr>
          <p:nvPr>
            <p:ph idx="1"/>
          </p:nvPr>
        </p:nvSpPr>
        <p:spPr/>
        <p:txBody>
          <a:bodyPr>
            <a:normAutofit/>
          </a:bodyPr>
          <a:lstStyle/>
          <a:p>
            <a:pPr marL="0" indent="0">
              <a:buNone/>
            </a:pPr>
            <a:r>
              <a:rPr lang="en-GB" sz="2200" dirty="0"/>
              <a:t>The GP has been used on data recently submitted for publication by the CLAS collaboration at Jefferson Lab, specifically 5 polarisation observables (</a:t>
            </a:r>
            <a:r>
              <a:rPr lang="el-GR" sz="2200" dirty="0"/>
              <a:t>Σ</a:t>
            </a:r>
            <a:r>
              <a:rPr lang="en-GB" sz="2200" dirty="0"/>
              <a:t>, P, T, O</a:t>
            </a:r>
            <a:r>
              <a:rPr lang="en-GB" sz="2200" baseline="-25000" dirty="0"/>
              <a:t>x</a:t>
            </a:r>
            <a:r>
              <a:rPr lang="en-GB" sz="2200" dirty="0"/>
              <a:t> and O</a:t>
            </a:r>
            <a:r>
              <a:rPr lang="en-GB" sz="2200" baseline="-25000" dirty="0"/>
              <a:t>z</a:t>
            </a:r>
            <a:r>
              <a:rPr lang="en-GB" sz="2200" dirty="0"/>
              <a:t>) of the K</a:t>
            </a:r>
            <a:r>
              <a:rPr lang="en-GB" sz="2200" baseline="30000" dirty="0"/>
              <a:t>0</a:t>
            </a:r>
            <a:r>
              <a:rPr lang="el-GR" sz="2200" dirty="0"/>
              <a:t>Σ</a:t>
            </a:r>
            <a:r>
              <a:rPr lang="en-GB" sz="2200" baseline="30000" dirty="0"/>
              <a:t>+</a:t>
            </a:r>
            <a:r>
              <a:rPr lang="en-GB" sz="2200" dirty="0"/>
              <a:t> reaction.</a:t>
            </a:r>
            <a:r>
              <a:rPr lang="en-GB" sz="2200" baseline="30000" dirty="0"/>
              <a:t>2</a:t>
            </a:r>
            <a:r>
              <a:rPr lang="en-GB" sz="2200" dirty="0"/>
              <a:t> Example plots for Σ:</a:t>
            </a:r>
          </a:p>
        </p:txBody>
      </p:sp>
      <p:grpSp>
        <p:nvGrpSpPr>
          <p:cNvPr id="6" name="Group 5">
            <a:extLst>
              <a:ext uri="{FF2B5EF4-FFF2-40B4-BE49-F238E27FC236}">
                <a16:creationId xmlns:a16="http://schemas.microsoft.com/office/drawing/2014/main" id="{2651E751-D6C2-8F6D-BAEC-940E9C78AA11}"/>
              </a:ext>
            </a:extLst>
          </p:cNvPr>
          <p:cNvGrpSpPr/>
          <p:nvPr/>
        </p:nvGrpSpPr>
        <p:grpSpPr>
          <a:xfrm>
            <a:off x="123997" y="2835730"/>
            <a:ext cx="11944007" cy="3657144"/>
            <a:chOff x="0" y="2835730"/>
            <a:chExt cx="11944007" cy="3657144"/>
          </a:xfrm>
        </p:grpSpPr>
        <p:pic>
          <p:nvPicPr>
            <p:cNvPr id="5" name="Picture 4" descr="A screenshot of a graph&#10;&#10;Description automatically generated">
              <a:extLst>
                <a:ext uri="{FF2B5EF4-FFF2-40B4-BE49-F238E27FC236}">
                  <a16:creationId xmlns:a16="http://schemas.microsoft.com/office/drawing/2014/main" id="{43939CE5-0EB7-6A96-554E-31DE7A19E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5730"/>
              <a:ext cx="5485714" cy="3657143"/>
            </a:xfrm>
            <a:prstGeom prst="rect">
              <a:avLst/>
            </a:prstGeom>
          </p:spPr>
        </p:pic>
        <p:pic>
          <p:nvPicPr>
            <p:cNvPr id="7" name="Picture 6" descr="A red and blue gradient&#10;&#10;Description automatically generated">
              <a:extLst>
                <a:ext uri="{FF2B5EF4-FFF2-40B4-BE49-F238E27FC236}">
                  <a16:creationId xmlns:a16="http://schemas.microsoft.com/office/drawing/2014/main" id="{03314283-664E-4238-7F59-E8261C17E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293" y="2835731"/>
              <a:ext cx="5485714" cy="3657143"/>
            </a:xfrm>
            <a:prstGeom prst="rect">
              <a:avLst/>
            </a:prstGeom>
          </p:spPr>
        </p:pic>
      </p:grpSp>
      <p:sp>
        <p:nvSpPr>
          <p:cNvPr id="4" name="Slide Number Placeholder 3">
            <a:extLst>
              <a:ext uri="{FF2B5EF4-FFF2-40B4-BE49-F238E27FC236}">
                <a16:creationId xmlns:a16="http://schemas.microsoft.com/office/drawing/2014/main" id="{7984C5DF-49EE-D8FA-697C-A2F401E42497}"/>
              </a:ext>
            </a:extLst>
          </p:cNvPr>
          <p:cNvSpPr>
            <a:spLocks noGrp="1"/>
          </p:cNvSpPr>
          <p:nvPr>
            <p:ph type="sldNum" sz="quarter" idx="12"/>
          </p:nvPr>
        </p:nvSpPr>
        <p:spPr/>
        <p:txBody>
          <a:bodyPr/>
          <a:lstStyle/>
          <a:p>
            <a:fld id="{D0DA2C0D-9D1B-4B18-B949-92D35CA27DEA}" type="slidenum">
              <a:rPr lang="en-GB" smtClean="0"/>
              <a:t>22</a:t>
            </a:fld>
            <a:endParaRPr lang="en-GB" dirty="0"/>
          </a:p>
        </p:txBody>
      </p:sp>
    </p:spTree>
    <p:extLst>
      <p:ext uri="{BB962C8B-B14F-4D97-AF65-F5344CB8AC3E}">
        <p14:creationId xmlns:p14="http://schemas.microsoft.com/office/powerpoint/2010/main" val="1896622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6168F-78F2-E97E-95B4-B881B473AC3E}"/>
              </a:ext>
            </a:extLst>
          </p:cNvPr>
          <p:cNvSpPr>
            <a:spLocks noGrp="1"/>
          </p:cNvSpPr>
          <p:nvPr>
            <p:ph type="title"/>
          </p:nvPr>
        </p:nvSpPr>
        <p:spPr/>
        <p:txBody>
          <a:bodyPr/>
          <a:lstStyle/>
          <a:p>
            <a:r>
              <a:rPr lang="en-GB" dirty="0"/>
              <a:t>GP 1D Projections for </a:t>
            </a:r>
            <a:r>
              <a:rPr lang="el-GR" dirty="0"/>
              <a:t>Σ</a:t>
            </a:r>
            <a:endParaRPr lang="en-GB" dirty="0"/>
          </a:p>
        </p:txBody>
      </p:sp>
      <p:grpSp>
        <p:nvGrpSpPr>
          <p:cNvPr id="5" name="Group 4">
            <a:extLst>
              <a:ext uri="{FF2B5EF4-FFF2-40B4-BE49-F238E27FC236}">
                <a16:creationId xmlns:a16="http://schemas.microsoft.com/office/drawing/2014/main" id="{8430C829-FF83-A0DF-1537-E6629DFE10B2}"/>
              </a:ext>
            </a:extLst>
          </p:cNvPr>
          <p:cNvGrpSpPr/>
          <p:nvPr/>
        </p:nvGrpSpPr>
        <p:grpSpPr>
          <a:xfrm>
            <a:off x="496329" y="1600429"/>
            <a:ext cx="11199342" cy="3657143"/>
            <a:chOff x="382372" y="1600427"/>
            <a:chExt cx="11199342" cy="3657143"/>
          </a:xfrm>
        </p:grpSpPr>
        <p:pic>
          <p:nvPicPr>
            <p:cNvPr id="4" name="Picture 3" descr="A graph with blue lines and orange dots&#10;&#10;Description automatically generated">
              <a:extLst>
                <a:ext uri="{FF2B5EF4-FFF2-40B4-BE49-F238E27FC236}">
                  <a16:creationId xmlns:a16="http://schemas.microsoft.com/office/drawing/2014/main" id="{29D4C452-3EC4-297E-2BA1-EDFC3935E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00427"/>
              <a:ext cx="5485714" cy="3657143"/>
            </a:xfrm>
            <a:prstGeom prst="rect">
              <a:avLst/>
            </a:prstGeom>
          </p:spPr>
        </p:pic>
        <p:pic>
          <p:nvPicPr>
            <p:cNvPr id="7" name="Picture 6" descr="A graph with blue lines and orange dots&#10;&#10;Description automatically generated">
              <a:extLst>
                <a:ext uri="{FF2B5EF4-FFF2-40B4-BE49-F238E27FC236}">
                  <a16:creationId xmlns:a16="http://schemas.microsoft.com/office/drawing/2014/main" id="{08E90123-C67D-2C79-2CDF-AB2F13508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72" y="1600427"/>
              <a:ext cx="5485714" cy="3657143"/>
            </a:xfrm>
            <a:prstGeom prst="rect">
              <a:avLst/>
            </a:prstGeom>
          </p:spPr>
        </p:pic>
      </p:grpSp>
      <p:sp>
        <p:nvSpPr>
          <p:cNvPr id="3" name="Slide Number Placeholder 2">
            <a:extLst>
              <a:ext uri="{FF2B5EF4-FFF2-40B4-BE49-F238E27FC236}">
                <a16:creationId xmlns:a16="http://schemas.microsoft.com/office/drawing/2014/main" id="{CBB1DB79-D523-5A8C-3801-F07B09FA4504}"/>
              </a:ext>
            </a:extLst>
          </p:cNvPr>
          <p:cNvSpPr>
            <a:spLocks noGrp="1"/>
          </p:cNvSpPr>
          <p:nvPr>
            <p:ph type="sldNum" sz="quarter" idx="12"/>
          </p:nvPr>
        </p:nvSpPr>
        <p:spPr/>
        <p:txBody>
          <a:bodyPr/>
          <a:lstStyle/>
          <a:p>
            <a:fld id="{D0DA2C0D-9D1B-4B18-B949-92D35CA27DEA}" type="slidenum">
              <a:rPr lang="en-GB" smtClean="0"/>
              <a:t>23</a:t>
            </a:fld>
            <a:endParaRPr lang="en-GB" dirty="0"/>
          </a:p>
        </p:txBody>
      </p:sp>
    </p:spTree>
    <p:extLst>
      <p:ext uri="{BB962C8B-B14F-4D97-AF65-F5344CB8AC3E}">
        <p14:creationId xmlns:p14="http://schemas.microsoft.com/office/powerpoint/2010/main" val="2862235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8899-BCC6-84E2-3A6A-C7B48CD4914C}"/>
              </a:ext>
            </a:extLst>
          </p:cNvPr>
          <p:cNvSpPr>
            <a:spLocks noGrp="1"/>
          </p:cNvSpPr>
          <p:nvPr>
            <p:ph type="title"/>
          </p:nvPr>
        </p:nvSpPr>
        <p:spPr/>
        <p:txBody>
          <a:bodyPr/>
          <a:lstStyle/>
          <a:p>
            <a:r>
              <a:rPr lang="en-GB" dirty="0"/>
              <a:t>GP 1D Projections for </a:t>
            </a:r>
            <a:r>
              <a:rPr lang="el-GR" dirty="0"/>
              <a:t>Σ</a:t>
            </a:r>
            <a:endParaRPr lang="en-GB" dirty="0"/>
          </a:p>
        </p:txBody>
      </p:sp>
      <p:grpSp>
        <p:nvGrpSpPr>
          <p:cNvPr id="5" name="Group 4">
            <a:extLst>
              <a:ext uri="{FF2B5EF4-FFF2-40B4-BE49-F238E27FC236}">
                <a16:creationId xmlns:a16="http://schemas.microsoft.com/office/drawing/2014/main" id="{484DD901-79C2-543C-23F6-40E7C8B18540}"/>
              </a:ext>
            </a:extLst>
          </p:cNvPr>
          <p:cNvGrpSpPr/>
          <p:nvPr/>
        </p:nvGrpSpPr>
        <p:grpSpPr>
          <a:xfrm>
            <a:off x="438664" y="1600428"/>
            <a:ext cx="11314671" cy="3657144"/>
            <a:chOff x="610286" y="1600426"/>
            <a:chExt cx="11314671" cy="3657144"/>
          </a:xfrm>
        </p:grpSpPr>
        <p:pic>
          <p:nvPicPr>
            <p:cNvPr id="4" name="Picture 3" descr="A graph with a line and a line&#10;&#10;Description automatically generated with medium confidence">
              <a:extLst>
                <a:ext uri="{FF2B5EF4-FFF2-40B4-BE49-F238E27FC236}">
                  <a16:creationId xmlns:a16="http://schemas.microsoft.com/office/drawing/2014/main" id="{E34067E9-E68D-7209-1249-B58BA1127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286" y="1600426"/>
              <a:ext cx="5485714" cy="3657143"/>
            </a:xfrm>
            <a:prstGeom prst="rect">
              <a:avLst/>
            </a:prstGeom>
          </p:spPr>
        </p:pic>
        <p:pic>
          <p:nvPicPr>
            <p:cNvPr id="7" name="Picture 6" descr="A graph showing a line&#10;&#10;Description automatically generated with medium confidence">
              <a:extLst>
                <a:ext uri="{FF2B5EF4-FFF2-40B4-BE49-F238E27FC236}">
                  <a16:creationId xmlns:a16="http://schemas.microsoft.com/office/drawing/2014/main" id="{D9660A83-232D-DB0F-1A30-4E48751CE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243" y="1600427"/>
              <a:ext cx="5485714" cy="3657143"/>
            </a:xfrm>
            <a:prstGeom prst="rect">
              <a:avLst/>
            </a:prstGeom>
          </p:spPr>
        </p:pic>
      </p:grpSp>
      <p:sp>
        <p:nvSpPr>
          <p:cNvPr id="3" name="Slide Number Placeholder 2">
            <a:extLst>
              <a:ext uri="{FF2B5EF4-FFF2-40B4-BE49-F238E27FC236}">
                <a16:creationId xmlns:a16="http://schemas.microsoft.com/office/drawing/2014/main" id="{55C701D8-302F-FF92-6341-E97AA2848E61}"/>
              </a:ext>
            </a:extLst>
          </p:cNvPr>
          <p:cNvSpPr>
            <a:spLocks noGrp="1"/>
          </p:cNvSpPr>
          <p:nvPr>
            <p:ph type="sldNum" sz="quarter" idx="12"/>
          </p:nvPr>
        </p:nvSpPr>
        <p:spPr/>
        <p:txBody>
          <a:bodyPr/>
          <a:lstStyle/>
          <a:p>
            <a:fld id="{D0DA2C0D-9D1B-4B18-B949-92D35CA27DEA}" type="slidenum">
              <a:rPr lang="en-GB" smtClean="0"/>
              <a:t>24</a:t>
            </a:fld>
            <a:endParaRPr lang="en-GB" dirty="0"/>
          </a:p>
        </p:txBody>
      </p:sp>
    </p:spTree>
    <p:extLst>
      <p:ext uri="{BB962C8B-B14F-4D97-AF65-F5344CB8AC3E}">
        <p14:creationId xmlns:p14="http://schemas.microsoft.com/office/powerpoint/2010/main" val="638150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AEA83-24C7-E3DA-F90E-1E495592280F}"/>
              </a:ext>
            </a:extLst>
          </p:cNvPr>
          <p:cNvSpPr>
            <a:spLocks noGrp="1"/>
          </p:cNvSpPr>
          <p:nvPr>
            <p:ph type="ctrTitle"/>
          </p:nvPr>
        </p:nvSpPr>
        <p:spPr/>
        <p:txBody>
          <a:bodyPr/>
          <a:lstStyle/>
          <a:p>
            <a:r>
              <a:rPr lang="en-GB" sz="6000" dirty="0"/>
              <a:t>What are the next steps?</a:t>
            </a:r>
            <a:endParaRPr lang="en-GB" dirty="0"/>
          </a:p>
        </p:txBody>
      </p:sp>
      <p:sp>
        <p:nvSpPr>
          <p:cNvPr id="3" name="Slide Number Placeholder 2">
            <a:extLst>
              <a:ext uri="{FF2B5EF4-FFF2-40B4-BE49-F238E27FC236}">
                <a16:creationId xmlns:a16="http://schemas.microsoft.com/office/drawing/2014/main" id="{5AE53819-418C-04AA-6902-AE5F82D89FD5}"/>
              </a:ext>
            </a:extLst>
          </p:cNvPr>
          <p:cNvSpPr>
            <a:spLocks noGrp="1"/>
          </p:cNvSpPr>
          <p:nvPr>
            <p:ph type="sldNum" sz="quarter" idx="12"/>
          </p:nvPr>
        </p:nvSpPr>
        <p:spPr/>
        <p:txBody>
          <a:bodyPr/>
          <a:lstStyle/>
          <a:p>
            <a:fld id="{D0DA2C0D-9D1B-4B18-B949-92D35CA27DEA}" type="slidenum">
              <a:rPr lang="en-GB" smtClean="0"/>
              <a:t>25</a:t>
            </a:fld>
            <a:endParaRPr lang="en-GB" dirty="0"/>
          </a:p>
        </p:txBody>
      </p:sp>
    </p:spTree>
    <p:extLst>
      <p:ext uri="{BB962C8B-B14F-4D97-AF65-F5344CB8AC3E}">
        <p14:creationId xmlns:p14="http://schemas.microsoft.com/office/powerpoint/2010/main" val="3002344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00793-F817-5211-0611-1564C2BF2071}"/>
              </a:ext>
            </a:extLst>
          </p:cNvPr>
          <p:cNvSpPr>
            <a:spLocks noGrp="1"/>
          </p:cNvSpPr>
          <p:nvPr>
            <p:ph type="title"/>
          </p:nvPr>
        </p:nvSpPr>
        <p:spPr/>
        <p:txBody>
          <a:bodyPr/>
          <a:lstStyle/>
          <a:p>
            <a:r>
              <a:rPr lang="en-GB" dirty="0"/>
              <a:t>Comparing Datasets</a:t>
            </a:r>
          </a:p>
        </p:txBody>
      </p:sp>
      <p:sp>
        <p:nvSpPr>
          <p:cNvPr id="3" name="Content Placeholder 2">
            <a:extLst>
              <a:ext uri="{FF2B5EF4-FFF2-40B4-BE49-F238E27FC236}">
                <a16:creationId xmlns:a16="http://schemas.microsoft.com/office/drawing/2014/main" id="{AFDD7AED-1291-05E0-045B-0C690CD4047B}"/>
              </a:ext>
            </a:extLst>
          </p:cNvPr>
          <p:cNvSpPr>
            <a:spLocks noGrp="1"/>
          </p:cNvSpPr>
          <p:nvPr>
            <p:ph idx="1"/>
          </p:nvPr>
        </p:nvSpPr>
        <p:spPr/>
        <p:txBody>
          <a:bodyPr>
            <a:normAutofit/>
          </a:bodyPr>
          <a:lstStyle/>
          <a:p>
            <a:r>
              <a:rPr lang="en-US" sz="2200" dirty="0"/>
              <a:t>Additional work is also ongoing to develop a methodology to check the consistency between different datasets of the same variable. </a:t>
            </a:r>
            <a:endParaRPr lang="en-GB" sz="2200" dirty="0"/>
          </a:p>
          <a:p>
            <a:r>
              <a:rPr lang="en-GB" sz="2200" dirty="0"/>
              <a:t>This will enable theorists to use an expanded datasets to test theories, build more rigorous models, etc. </a:t>
            </a:r>
          </a:p>
        </p:txBody>
      </p:sp>
      <p:sp>
        <p:nvSpPr>
          <p:cNvPr id="4" name="Slide Number Placeholder 3">
            <a:extLst>
              <a:ext uri="{FF2B5EF4-FFF2-40B4-BE49-F238E27FC236}">
                <a16:creationId xmlns:a16="http://schemas.microsoft.com/office/drawing/2014/main" id="{3C165F36-4ED5-4A83-86D3-BC97BC719688}"/>
              </a:ext>
            </a:extLst>
          </p:cNvPr>
          <p:cNvSpPr>
            <a:spLocks noGrp="1"/>
          </p:cNvSpPr>
          <p:nvPr>
            <p:ph type="sldNum" sz="quarter" idx="12"/>
          </p:nvPr>
        </p:nvSpPr>
        <p:spPr/>
        <p:txBody>
          <a:bodyPr/>
          <a:lstStyle/>
          <a:p>
            <a:fld id="{D0DA2C0D-9D1B-4B18-B949-92D35CA27DEA}" type="slidenum">
              <a:rPr lang="en-GB" smtClean="0"/>
              <a:t>26</a:t>
            </a:fld>
            <a:endParaRPr lang="en-GB" dirty="0"/>
          </a:p>
        </p:txBody>
      </p:sp>
    </p:spTree>
    <p:extLst>
      <p:ext uri="{BB962C8B-B14F-4D97-AF65-F5344CB8AC3E}">
        <p14:creationId xmlns:p14="http://schemas.microsoft.com/office/powerpoint/2010/main" val="1182725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7B2D-E1F7-44BB-2C16-DC3EE4A0FFD6}"/>
              </a:ext>
            </a:extLst>
          </p:cNvPr>
          <p:cNvSpPr>
            <a:spLocks noGrp="1"/>
          </p:cNvSpPr>
          <p:nvPr>
            <p:ph type="title"/>
          </p:nvPr>
        </p:nvSpPr>
        <p:spPr/>
        <p:txBody>
          <a:bodyPr/>
          <a:lstStyle/>
          <a:p>
            <a:r>
              <a:rPr lang="en-GB" dirty="0"/>
              <a:t>Expanding to Higher Dimensions</a:t>
            </a:r>
          </a:p>
        </p:txBody>
      </p:sp>
      <p:sp>
        <p:nvSpPr>
          <p:cNvPr id="3" name="Content Placeholder 2">
            <a:extLst>
              <a:ext uri="{FF2B5EF4-FFF2-40B4-BE49-F238E27FC236}">
                <a16:creationId xmlns:a16="http://schemas.microsoft.com/office/drawing/2014/main" id="{98DCB93B-9FEF-C97C-A2DB-693785900083}"/>
              </a:ext>
            </a:extLst>
          </p:cNvPr>
          <p:cNvSpPr>
            <a:spLocks noGrp="1"/>
          </p:cNvSpPr>
          <p:nvPr>
            <p:ph idx="1"/>
          </p:nvPr>
        </p:nvSpPr>
        <p:spPr/>
        <p:txBody>
          <a:bodyPr>
            <a:normAutofit/>
          </a:bodyPr>
          <a:lstStyle/>
          <a:p>
            <a:r>
              <a:rPr lang="en-US" sz="2200" dirty="0"/>
              <a:t>Testing is underway to expand the GP to higher dimensions, ensuring it still passes the 3 tests shown here. </a:t>
            </a:r>
          </a:p>
          <a:p>
            <a:r>
              <a:rPr lang="en-US" sz="2200" dirty="0"/>
              <a:t>Current testing is in 5 dimensions, based on data of Deeply Virtual Compton Scattering (DVCS) of the pion, but other physics quantities are planned. </a:t>
            </a:r>
          </a:p>
        </p:txBody>
      </p:sp>
      <p:sp>
        <p:nvSpPr>
          <p:cNvPr id="4" name="Slide Number Placeholder 3">
            <a:extLst>
              <a:ext uri="{FF2B5EF4-FFF2-40B4-BE49-F238E27FC236}">
                <a16:creationId xmlns:a16="http://schemas.microsoft.com/office/drawing/2014/main" id="{CCFC4288-1777-ADE1-3AF6-021BC448897E}"/>
              </a:ext>
            </a:extLst>
          </p:cNvPr>
          <p:cNvSpPr>
            <a:spLocks noGrp="1"/>
          </p:cNvSpPr>
          <p:nvPr>
            <p:ph type="sldNum" sz="quarter" idx="12"/>
          </p:nvPr>
        </p:nvSpPr>
        <p:spPr/>
        <p:txBody>
          <a:bodyPr/>
          <a:lstStyle/>
          <a:p>
            <a:fld id="{D0DA2C0D-9D1B-4B18-B949-92D35CA27DEA}" type="slidenum">
              <a:rPr lang="en-GB" smtClean="0"/>
              <a:t>27</a:t>
            </a:fld>
            <a:endParaRPr lang="en-GB" dirty="0"/>
          </a:p>
        </p:txBody>
      </p:sp>
      <p:pic>
        <p:nvPicPr>
          <p:cNvPr id="6" name="Picture 5" descr="A diagram of a physics experiment&#10;&#10;Description automatically generated with medium confidence">
            <a:extLst>
              <a:ext uri="{FF2B5EF4-FFF2-40B4-BE49-F238E27FC236}">
                <a16:creationId xmlns:a16="http://schemas.microsoft.com/office/drawing/2014/main" id="{4E9D979D-E8F9-89B9-1A4B-79F01BCA0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9037" y="3415099"/>
            <a:ext cx="2519363" cy="2042726"/>
          </a:xfrm>
          <a:prstGeom prst="rect">
            <a:avLst/>
          </a:prstGeom>
        </p:spPr>
      </p:pic>
      <p:sp>
        <p:nvSpPr>
          <p:cNvPr id="7" name="TextBox 6">
            <a:extLst>
              <a:ext uri="{FF2B5EF4-FFF2-40B4-BE49-F238E27FC236}">
                <a16:creationId xmlns:a16="http://schemas.microsoft.com/office/drawing/2014/main" id="{D40DDBE4-5D2F-9832-8837-5844DAF2A64C}"/>
              </a:ext>
            </a:extLst>
          </p:cNvPr>
          <p:cNvSpPr txBox="1"/>
          <p:nvPr/>
        </p:nvSpPr>
        <p:spPr>
          <a:xfrm>
            <a:off x="7928494" y="5421768"/>
            <a:ext cx="1981200" cy="430887"/>
          </a:xfrm>
          <a:prstGeom prst="rect">
            <a:avLst/>
          </a:prstGeom>
          <a:noFill/>
        </p:spPr>
        <p:txBody>
          <a:bodyPr wrap="square" rtlCol="0">
            <a:spAutoFit/>
          </a:bodyPr>
          <a:lstStyle/>
          <a:p>
            <a:r>
              <a:rPr lang="en-GB" sz="2200" dirty="0"/>
              <a:t>DVCS in 5D.</a:t>
            </a:r>
            <a:r>
              <a:rPr lang="en-GB" sz="2200" baseline="30000" dirty="0"/>
              <a:t>4</a:t>
            </a:r>
            <a:endParaRPr lang="en-GB" sz="2200" dirty="0"/>
          </a:p>
        </p:txBody>
      </p:sp>
      <p:pic>
        <p:nvPicPr>
          <p:cNvPr id="9" name="Picture 8" descr="A diagram of a molecule&#10;&#10;Description automatically generated">
            <a:extLst>
              <a:ext uri="{FF2B5EF4-FFF2-40B4-BE49-F238E27FC236}">
                <a16:creationId xmlns:a16="http://schemas.microsoft.com/office/drawing/2014/main" id="{57250C9D-6F06-C29C-BFBA-3F4B7B8FF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239" y="3415099"/>
            <a:ext cx="3135508" cy="1705795"/>
          </a:xfrm>
          <a:prstGeom prst="rect">
            <a:avLst/>
          </a:prstGeom>
        </p:spPr>
      </p:pic>
      <p:sp>
        <p:nvSpPr>
          <p:cNvPr id="10" name="TextBox 9">
            <a:extLst>
              <a:ext uri="{FF2B5EF4-FFF2-40B4-BE49-F238E27FC236}">
                <a16:creationId xmlns:a16="http://schemas.microsoft.com/office/drawing/2014/main" id="{69D0E569-8620-81D4-7809-683B4006A319}"/>
              </a:ext>
            </a:extLst>
          </p:cNvPr>
          <p:cNvSpPr txBox="1"/>
          <p:nvPr/>
        </p:nvSpPr>
        <p:spPr>
          <a:xfrm>
            <a:off x="2304239" y="5243804"/>
            <a:ext cx="3790692" cy="400110"/>
          </a:xfrm>
          <a:prstGeom prst="rect">
            <a:avLst/>
          </a:prstGeom>
          <a:noFill/>
        </p:spPr>
        <p:txBody>
          <a:bodyPr wrap="square" rtlCol="0">
            <a:spAutoFit/>
          </a:bodyPr>
          <a:lstStyle/>
          <a:p>
            <a:r>
              <a:rPr lang="en-GB" sz="2000" dirty="0"/>
              <a:t>Photomeson Production in 2D.</a:t>
            </a:r>
            <a:r>
              <a:rPr lang="en-GB" sz="2000" baseline="30000" dirty="0"/>
              <a:t>3</a:t>
            </a:r>
            <a:endParaRPr lang="en-GB" sz="2000" dirty="0"/>
          </a:p>
        </p:txBody>
      </p:sp>
    </p:spTree>
    <p:extLst>
      <p:ext uri="{BB962C8B-B14F-4D97-AF65-F5344CB8AC3E}">
        <p14:creationId xmlns:p14="http://schemas.microsoft.com/office/powerpoint/2010/main" val="2988944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1BB0-156F-246F-BD50-9155599A5FF0}"/>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9D8B18EE-EECF-59C9-C2FE-3301368AB43F}"/>
              </a:ext>
            </a:extLst>
          </p:cNvPr>
          <p:cNvSpPr>
            <a:spLocks noGrp="1"/>
          </p:cNvSpPr>
          <p:nvPr>
            <p:ph idx="1"/>
          </p:nvPr>
        </p:nvSpPr>
        <p:spPr/>
        <p:txBody>
          <a:bodyPr>
            <a:normAutofit/>
          </a:bodyPr>
          <a:lstStyle/>
          <a:p>
            <a:r>
              <a:rPr lang="en-GB" sz="2200" dirty="0"/>
              <a:t>A Gaussian Process is an extremely useful machine learning tool to expand existing, limited datasets, requiring only 3 simple assumptions to operate. </a:t>
            </a:r>
          </a:p>
          <a:p>
            <a:r>
              <a:rPr lang="en-GB" sz="2200" dirty="0"/>
              <a:t>The GP has been demonstrated to work on pseudodata modelled on 2D polarisation observables. </a:t>
            </a:r>
          </a:p>
          <a:p>
            <a:r>
              <a:rPr lang="en-GB" sz="2200" dirty="0"/>
              <a:t>Work is ongoing to expand to other physics quantities and to higher dimensions (particularly DVCS of pions in 5D) and to develop a metric for testing if 2 datasets are consistent with one another. </a:t>
            </a:r>
          </a:p>
        </p:txBody>
      </p:sp>
      <p:sp>
        <p:nvSpPr>
          <p:cNvPr id="4" name="Slide Number Placeholder 3">
            <a:extLst>
              <a:ext uri="{FF2B5EF4-FFF2-40B4-BE49-F238E27FC236}">
                <a16:creationId xmlns:a16="http://schemas.microsoft.com/office/drawing/2014/main" id="{F901A871-6215-038B-00E1-3786F3A0A0FB}"/>
              </a:ext>
            </a:extLst>
          </p:cNvPr>
          <p:cNvSpPr>
            <a:spLocks noGrp="1"/>
          </p:cNvSpPr>
          <p:nvPr>
            <p:ph type="sldNum" sz="quarter" idx="12"/>
          </p:nvPr>
        </p:nvSpPr>
        <p:spPr/>
        <p:txBody>
          <a:bodyPr/>
          <a:lstStyle/>
          <a:p>
            <a:fld id="{D0DA2C0D-9D1B-4B18-B949-92D35CA27DEA}" type="slidenum">
              <a:rPr lang="en-GB" smtClean="0"/>
              <a:t>28</a:t>
            </a:fld>
            <a:endParaRPr lang="en-GB" dirty="0"/>
          </a:p>
        </p:txBody>
      </p:sp>
    </p:spTree>
    <p:extLst>
      <p:ext uri="{BB962C8B-B14F-4D97-AF65-F5344CB8AC3E}">
        <p14:creationId xmlns:p14="http://schemas.microsoft.com/office/powerpoint/2010/main" val="682055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7754A2-B6C0-4360-55BE-4B42E1B734F5}"/>
              </a:ext>
            </a:extLst>
          </p:cNvPr>
          <p:cNvSpPr>
            <a:spLocks noGrp="1"/>
          </p:cNvSpPr>
          <p:nvPr>
            <p:ph type="ctrTitle"/>
          </p:nvPr>
        </p:nvSpPr>
        <p:spPr/>
        <p:txBody>
          <a:bodyPr/>
          <a:lstStyle/>
          <a:p>
            <a:r>
              <a:rPr lang="en-GB" dirty="0"/>
              <a:t>Thanks for listening </a:t>
            </a:r>
          </a:p>
        </p:txBody>
      </p:sp>
      <p:sp>
        <p:nvSpPr>
          <p:cNvPr id="2" name="Slide Number Placeholder 1">
            <a:extLst>
              <a:ext uri="{FF2B5EF4-FFF2-40B4-BE49-F238E27FC236}">
                <a16:creationId xmlns:a16="http://schemas.microsoft.com/office/drawing/2014/main" id="{169CC427-C26B-FE72-24D9-EEE4151E037C}"/>
              </a:ext>
            </a:extLst>
          </p:cNvPr>
          <p:cNvSpPr>
            <a:spLocks noGrp="1"/>
          </p:cNvSpPr>
          <p:nvPr>
            <p:ph type="sldNum" sz="quarter" idx="12"/>
          </p:nvPr>
        </p:nvSpPr>
        <p:spPr/>
        <p:txBody>
          <a:bodyPr/>
          <a:lstStyle/>
          <a:p>
            <a:fld id="{D0DA2C0D-9D1B-4B18-B949-92D35CA27DEA}" type="slidenum">
              <a:rPr lang="en-GB" smtClean="0"/>
              <a:t>29</a:t>
            </a:fld>
            <a:endParaRPr lang="en-GB" dirty="0"/>
          </a:p>
        </p:txBody>
      </p:sp>
    </p:spTree>
    <p:extLst>
      <p:ext uri="{BB962C8B-B14F-4D97-AF65-F5344CB8AC3E}">
        <p14:creationId xmlns:p14="http://schemas.microsoft.com/office/powerpoint/2010/main" val="248962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8A2E-6B77-B774-FC30-8C97C558FD6C}"/>
              </a:ext>
            </a:extLst>
          </p:cNvPr>
          <p:cNvSpPr>
            <a:spLocks noGrp="1"/>
          </p:cNvSpPr>
          <p:nvPr>
            <p:ph type="ctrTitle"/>
          </p:nvPr>
        </p:nvSpPr>
        <p:spPr/>
        <p:txBody>
          <a:bodyPr/>
          <a:lstStyle/>
          <a:p>
            <a:r>
              <a:rPr lang="en-GB" dirty="0"/>
              <a:t>Why are we doing this?</a:t>
            </a:r>
          </a:p>
        </p:txBody>
      </p:sp>
      <p:sp>
        <p:nvSpPr>
          <p:cNvPr id="3" name="Slide Number Placeholder 2">
            <a:extLst>
              <a:ext uri="{FF2B5EF4-FFF2-40B4-BE49-F238E27FC236}">
                <a16:creationId xmlns:a16="http://schemas.microsoft.com/office/drawing/2014/main" id="{D66476C2-36ED-7EC4-25DD-CE468B280E41}"/>
              </a:ext>
            </a:extLst>
          </p:cNvPr>
          <p:cNvSpPr>
            <a:spLocks noGrp="1"/>
          </p:cNvSpPr>
          <p:nvPr>
            <p:ph type="sldNum" sz="quarter" idx="12"/>
          </p:nvPr>
        </p:nvSpPr>
        <p:spPr/>
        <p:txBody>
          <a:bodyPr/>
          <a:lstStyle/>
          <a:p>
            <a:fld id="{D0DA2C0D-9D1B-4B18-B949-92D35CA27DEA}" type="slidenum">
              <a:rPr lang="en-GB" smtClean="0"/>
              <a:t>3</a:t>
            </a:fld>
            <a:endParaRPr lang="en-GB" dirty="0"/>
          </a:p>
        </p:txBody>
      </p:sp>
    </p:spTree>
    <p:extLst>
      <p:ext uri="{BB962C8B-B14F-4D97-AF65-F5344CB8AC3E}">
        <p14:creationId xmlns:p14="http://schemas.microsoft.com/office/powerpoint/2010/main" val="996258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FF5C-6E42-F546-1E9E-97AF5BE478B0}"/>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EAA5CE10-F3B7-0954-A10C-1759AF438D48}"/>
              </a:ext>
            </a:extLst>
          </p:cNvPr>
          <p:cNvSpPr>
            <a:spLocks noGrp="1"/>
          </p:cNvSpPr>
          <p:nvPr>
            <p:ph idx="1"/>
          </p:nvPr>
        </p:nvSpPr>
        <p:spPr/>
        <p:txBody>
          <a:bodyPr>
            <a:normAutofit/>
          </a:bodyPr>
          <a:lstStyle/>
          <a:p>
            <a:pPr marL="342900" indent="-342900">
              <a:buFont typeface="+mj-lt"/>
              <a:buAutoNum type="arabicPeriod"/>
            </a:pPr>
            <a:r>
              <a:rPr lang="en-US" sz="1600" b="0" i="0" dirty="0">
                <a:solidFill>
                  <a:srgbClr val="1F1F1F"/>
                </a:solidFill>
                <a:effectLst/>
              </a:rPr>
              <a:t>R. Laurini, </a:t>
            </a:r>
            <a:r>
              <a:rPr lang="en-US" sz="1600" b="0" i="1" dirty="0">
                <a:solidFill>
                  <a:srgbClr val="1F1F1F"/>
                </a:solidFill>
                <a:effectLst/>
              </a:rPr>
              <a:t>Geographic Knowledge Infrastructure</a:t>
            </a:r>
            <a:r>
              <a:rPr lang="en-US" sz="1600" b="0" i="0" dirty="0">
                <a:solidFill>
                  <a:srgbClr val="1F1F1F"/>
                </a:solidFill>
                <a:effectLst/>
              </a:rPr>
              <a:t>, 2017, </a:t>
            </a:r>
            <a:r>
              <a:rPr lang="en-GB" sz="1600" dirty="0">
                <a:hlinkClick r:id="rId2"/>
              </a:rPr>
              <a:t>www.sciencedirect.com/topics/earth-and-planetary-sciences/convex-hull</a:t>
            </a:r>
            <a:r>
              <a:rPr lang="en-GB" sz="1600" dirty="0"/>
              <a:t> [accessed May 28</a:t>
            </a:r>
            <a:r>
              <a:rPr lang="en-GB" sz="1600" baseline="30000" dirty="0"/>
              <a:t>th</a:t>
            </a:r>
            <a:r>
              <a:rPr lang="en-GB" sz="1600" dirty="0"/>
              <a:t> 2024]</a:t>
            </a:r>
          </a:p>
          <a:p>
            <a:pPr marL="342900" indent="-342900">
              <a:buFont typeface="+mj-lt"/>
              <a:buAutoNum type="arabicPeriod"/>
            </a:pPr>
            <a:r>
              <a:rPr lang="en-GB" sz="1600" dirty="0"/>
              <a:t>L. Clark et al, </a:t>
            </a:r>
            <a:r>
              <a:rPr lang="en-US" sz="1600" i="1" dirty="0"/>
              <a:t>Photoproduction of the Σ+ hyperon using linearly polarized photons with CLAS, </a:t>
            </a:r>
            <a:r>
              <a:rPr lang="en-US" sz="1600" dirty="0"/>
              <a:t>2024, </a:t>
            </a:r>
            <a:r>
              <a:rPr lang="en-US" sz="1600" dirty="0">
                <a:hlinkClick r:id="rId3"/>
              </a:rPr>
              <a:t>https://arxiv.org/abs/2404.19404</a:t>
            </a:r>
            <a:r>
              <a:rPr lang="en-US" sz="1600" dirty="0"/>
              <a:t> [accessed May 30</a:t>
            </a:r>
            <a:r>
              <a:rPr lang="en-US" sz="1600" baseline="30000" dirty="0"/>
              <a:t>th</a:t>
            </a:r>
            <a:r>
              <a:rPr lang="en-US" sz="1600" dirty="0"/>
              <a:t> 2024]</a:t>
            </a:r>
          </a:p>
          <a:p>
            <a:pPr marL="342900" indent="-342900">
              <a:buFont typeface="+mj-lt"/>
              <a:buAutoNum type="arabicPeriod"/>
            </a:pPr>
            <a:r>
              <a:rPr lang="en-US" sz="1600" dirty="0"/>
              <a:t>F. Rieger, </a:t>
            </a:r>
            <a:r>
              <a:rPr lang="en-US" sz="1600" i="1" dirty="0"/>
              <a:t>HIGH ENERGY ASTROPHYSICS - Lecture 9, </a:t>
            </a:r>
            <a:r>
              <a:rPr lang="en-US" sz="1600" dirty="0"/>
              <a:t>2024, </a:t>
            </a:r>
            <a:r>
              <a:rPr lang="en-US" sz="1600" dirty="0">
                <a:hlinkClick r:id="rId4"/>
              </a:rPr>
              <a:t>www.mpi-hd.mpg.de/personalhomes/frieger/HEA9.pdf</a:t>
            </a:r>
            <a:r>
              <a:rPr lang="en-US" sz="1600" dirty="0"/>
              <a:t> [accessed May 30</a:t>
            </a:r>
            <a:r>
              <a:rPr lang="en-US" sz="1600" baseline="30000" dirty="0"/>
              <a:t>th</a:t>
            </a:r>
            <a:r>
              <a:rPr lang="en-US" sz="1600" dirty="0"/>
              <a:t> 2024]</a:t>
            </a:r>
            <a:endParaRPr lang="en-US" sz="1600" i="1" dirty="0"/>
          </a:p>
          <a:p>
            <a:pPr marL="342900" indent="-342900">
              <a:buFont typeface="+mj-lt"/>
              <a:buAutoNum type="arabicPeriod"/>
            </a:pPr>
            <a:r>
              <a:rPr lang="en-US" sz="1600" dirty="0"/>
              <a:t>R. Fiore et al, </a:t>
            </a:r>
            <a:r>
              <a:rPr lang="en-US" sz="1600" i="1" dirty="0"/>
              <a:t>Kinematically complete analysis of the CLAS data on the proton structure Function F2 in a Regge-Dual model, </a:t>
            </a:r>
            <a:r>
              <a:rPr lang="en-US" sz="1600" dirty="0"/>
              <a:t>2006, </a:t>
            </a:r>
            <a:r>
              <a:rPr lang="en-US" sz="1600" dirty="0">
                <a:hlinkClick r:id="rId5"/>
              </a:rPr>
              <a:t>https://www.researchgate.net/publication/46776238_Kinematically_complete_analysis_of_the_CLAS_data_on_the_proton_structure_Function_F2_in_a_Regge-Dual_model?_tp=eyJjb250ZXh0Ijp7ImZpcnN0UGFnZSI6Il9kaXJlY3QiLCJwYWdlIjoiX2RpcmVjdCJ9fQ</a:t>
            </a:r>
            <a:r>
              <a:rPr lang="en-US" sz="1600" dirty="0"/>
              <a:t> [accessed May 30</a:t>
            </a:r>
            <a:r>
              <a:rPr lang="en-US" sz="1600" baseline="30000" dirty="0"/>
              <a:t>th</a:t>
            </a:r>
            <a:r>
              <a:rPr lang="en-US" sz="1600" dirty="0"/>
              <a:t> 2024]</a:t>
            </a:r>
          </a:p>
          <a:p>
            <a:pPr marL="342900" indent="-342900">
              <a:buFont typeface="+mj-lt"/>
              <a:buAutoNum type="arabicPeriod"/>
            </a:pPr>
            <a:r>
              <a:rPr kumimoji="0" lang="en-US" sz="1600" b="0" i="0" u="none" strike="noStrike" kern="1200" cap="none" spc="0" normalizeH="0" baseline="0" noProof="0" dirty="0">
                <a:ln>
                  <a:noFill/>
                </a:ln>
                <a:solidFill>
                  <a:srgbClr val="000000"/>
                </a:solidFill>
                <a:effectLst/>
                <a:uLnTx/>
                <a:uFillTx/>
                <a:ea typeface="+mn-ea"/>
                <a:cs typeface="+mn-cs"/>
              </a:rPr>
              <a:t>M. Krasser</a:t>
            </a:r>
            <a:r>
              <a:rPr lang="en-GB" sz="1600" dirty="0">
                <a:solidFill>
                  <a:srgbClr val="000000"/>
                </a:solidFill>
              </a:rPr>
              <a:t>,</a:t>
            </a:r>
            <a:r>
              <a:rPr kumimoji="0" lang="en-GB" sz="1600" b="0" i="0" u="none" strike="noStrike" kern="1200" cap="none" spc="0" normalizeH="0" baseline="0" noProof="0" dirty="0">
                <a:ln>
                  <a:noFill/>
                </a:ln>
                <a:solidFill>
                  <a:srgbClr val="000000"/>
                </a:solidFill>
                <a:effectLst/>
                <a:uLnTx/>
                <a:uFillTx/>
                <a:ea typeface="+mn-ea"/>
                <a:cs typeface="+mn-cs"/>
              </a:rPr>
              <a:t> </a:t>
            </a:r>
            <a:r>
              <a:rPr kumimoji="0" lang="en-GB" sz="1600" b="0" i="1" u="none" strike="noStrike" kern="1200" cap="none" spc="0" normalizeH="0" baseline="0" noProof="0" dirty="0">
                <a:ln>
                  <a:noFill/>
                </a:ln>
                <a:solidFill>
                  <a:srgbClr val="000000"/>
                </a:solidFill>
                <a:effectLst/>
                <a:uLnTx/>
                <a:uFillTx/>
                <a:ea typeface="+mn-ea"/>
                <a:cs typeface="+mn-cs"/>
              </a:rPr>
              <a:t>Gaussian processes.</a:t>
            </a:r>
            <a:r>
              <a:rPr kumimoji="0" lang="en-GB" sz="1600" b="0" i="0" u="none" strike="noStrike" kern="1200" cap="none" spc="0" normalizeH="0" baseline="0" noProof="0" dirty="0">
                <a:ln>
                  <a:noFill/>
                </a:ln>
                <a:solidFill>
                  <a:srgbClr val="000000"/>
                </a:solidFill>
                <a:effectLst/>
                <a:uLnTx/>
                <a:uFillTx/>
                <a:ea typeface="+mn-ea"/>
                <a:cs typeface="+mn-cs"/>
              </a:rPr>
              <a:t> 2018. URL: </a:t>
            </a:r>
            <a:r>
              <a:rPr kumimoji="0" lang="en-GB" sz="1600" b="0" i="0" u="none" strike="noStrike" kern="1200" cap="none" spc="0" normalizeH="0" baseline="0" noProof="0" dirty="0">
                <a:ln>
                  <a:noFill/>
                </a:ln>
                <a:solidFill>
                  <a:srgbClr val="000000"/>
                </a:solidFill>
                <a:effectLst/>
                <a:uLnTx/>
                <a:uFillTx/>
                <a:ea typeface="+mn-ea"/>
                <a:cs typeface="+mn-cs"/>
                <a:hlinkClick r:id="rId6"/>
              </a:rPr>
              <a:t>krasserm.github.io/2018/03/19/gaussian-processes/</a:t>
            </a:r>
            <a:r>
              <a:rPr kumimoji="0" lang="en-GB" sz="1600" b="0" i="0" u="none" strike="noStrike" kern="1200" cap="none" spc="0" normalizeH="0" baseline="0" noProof="0" dirty="0">
                <a:ln>
                  <a:noFill/>
                </a:ln>
                <a:solidFill>
                  <a:srgbClr val="000000"/>
                </a:solidFill>
                <a:effectLst/>
                <a:uLnTx/>
                <a:uFillTx/>
                <a:ea typeface="+mn-ea"/>
                <a:cs typeface="+mn-cs"/>
              </a:rPr>
              <a:t> [accessed May 26</a:t>
            </a:r>
            <a:r>
              <a:rPr kumimoji="0" lang="en-GB" sz="1600" b="0" i="0" u="none" strike="noStrike" kern="1200" cap="none" spc="0" normalizeH="0" baseline="30000" noProof="0" dirty="0">
                <a:ln>
                  <a:noFill/>
                </a:ln>
                <a:solidFill>
                  <a:srgbClr val="000000"/>
                </a:solidFill>
                <a:effectLst/>
                <a:uLnTx/>
                <a:uFillTx/>
                <a:ea typeface="+mn-ea"/>
                <a:cs typeface="+mn-cs"/>
              </a:rPr>
              <a:t>th</a:t>
            </a:r>
            <a:r>
              <a:rPr kumimoji="0" lang="en-GB" sz="1600" b="0" i="0" u="none" strike="noStrike" kern="1200" cap="none" spc="0" normalizeH="0" baseline="0" noProof="0" dirty="0">
                <a:ln>
                  <a:noFill/>
                </a:ln>
                <a:solidFill>
                  <a:srgbClr val="000000"/>
                </a:solidFill>
                <a:effectLst/>
                <a:uLnTx/>
                <a:uFillTx/>
                <a:ea typeface="+mn-ea"/>
                <a:cs typeface="+mn-cs"/>
              </a:rPr>
              <a:t> 202</a:t>
            </a:r>
            <a:r>
              <a:rPr lang="en-GB" sz="1600" dirty="0">
                <a:solidFill>
                  <a:srgbClr val="000000"/>
                </a:solidFill>
              </a:rPr>
              <a:t>4]</a:t>
            </a:r>
            <a:endParaRPr lang="en-US" sz="1600" dirty="0"/>
          </a:p>
          <a:p>
            <a:pPr marL="514350" indent="-514350">
              <a:buFont typeface="+mj-lt"/>
              <a:buAutoNum type="arabicPeriod"/>
            </a:pPr>
            <a:endParaRPr lang="en-GB" sz="2200" dirty="0"/>
          </a:p>
        </p:txBody>
      </p:sp>
      <p:sp>
        <p:nvSpPr>
          <p:cNvPr id="4" name="Slide Number Placeholder 3">
            <a:extLst>
              <a:ext uri="{FF2B5EF4-FFF2-40B4-BE49-F238E27FC236}">
                <a16:creationId xmlns:a16="http://schemas.microsoft.com/office/drawing/2014/main" id="{98C495C4-ACF2-B008-8D44-86B737FEF71D}"/>
              </a:ext>
            </a:extLst>
          </p:cNvPr>
          <p:cNvSpPr>
            <a:spLocks noGrp="1"/>
          </p:cNvSpPr>
          <p:nvPr>
            <p:ph type="sldNum" sz="quarter" idx="12"/>
          </p:nvPr>
        </p:nvSpPr>
        <p:spPr/>
        <p:txBody>
          <a:bodyPr/>
          <a:lstStyle/>
          <a:p>
            <a:fld id="{D0DA2C0D-9D1B-4B18-B949-92D35CA27DEA}" type="slidenum">
              <a:rPr lang="en-GB" smtClean="0"/>
              <a:t>30</a:t>
            </a:fld>
            <a:endParaRPr lang="en-GB" dirty="0"/>
          </a:p>
        </p:txBody>
      </p:sp>
    </p:spTree>
    <p:extLst>
      <p:ext uri="{BB962C8B-B14F-4D97-AF65-F5344CB8AC3E}">
        <p14:creationId xmlns:p14="http://schemas.microsoft.com/office/powerpoint/2010/main" val="856329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348C6-650F-19ED-BCE0-9A48DA74A356}"/>
              </a:ext>
            </a:extLst>
          </p:cNvPr>
          <p:cNvSpPr>
            <a:spLocks noGrp="1"/>
          </p:cNvSpPr>
          <p:nvPr>
            <p:ph type="ctrTitle"/>
          </p:nvPr>
        </p:nvSpPr>
        <p:spPr/>
        <p:txBody>
          <a:bodyPr/>
          <a:lstStyle/>
          <a:p>
            <a:r>
              <a:rPr lang="en-GB" dirty="0"/>
              <a:t>Back-up Slides</a:t>
            </a:r>
          </a:p>
        </p:txBody>
      </p:sp>
      <p:sp>
        <p:nvSpPr>
          <p:cNvPr id="7" name="Slide Number Placeholder 6">
            <a:extLst>
              <a:ext uri="{FF2B5EF4-FFF2-40B4-BE49-F238E27FC236}">
                <a16:creationId xmlns:a16="http://schemas.microsoft.com/office/drawing/2014/main" id="{FD7BCC45-4241-535C-B4A5-475DA0FF3409}"/>
              </a:ext>
            </a:extLst>
          </p:cNvPr>
          <p:cNvSpPr>
            <a:spLocks noGrp="1"/>
          </p:cNvSpPr>
          <p:nvPr>
            <p:ph type="sldNum" sz="quarter" idx="12"/>
          </p:nvPr>
        </p:nvSpPr>
        <p:spPr/>
        <p:txBody>
          <a:bodyPr/>
          <a:lstStyle/>
          <a:p>
            <a:fld id="{D0DA2C0D-9D1B-4B18-B949-92D35CA27DEA}" type="slidenum">
              <a:rPr lang="en-GB" smtClean="0"/>
              <a:t>31</a:t>
            </a:fld>
            <a:endParaRPr lang="en-GB" dirty="0"/>
          </a:p>
        </p:txBody>
      </p:sp>
    </p:spTree>
    <p:extLst>
      <p:ext uri="{BB962C8B-B14F-4D97-AF65-F5344CB8AC3E}">
        <p14:creationId xmlns:p14="http://schemas.microsoft.com/office/powerpoint/2010/main" val="3803601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7B3D-B036-639B-CD4F-A46EA2C40F5F}"/>
              </a:ext>
            </a:extLst>
          </p:cNvPr>
          <p:cNvSpPr>
            <a:spLocks noGrp="1"/>
          </p:cNvSpPr>
          <p:nvPr>
            <p:ph type="title"/>
          </p:nvPr>
        </p:nvSpPr>
        <p:spPr/>
        <p:txBody>
          <a:bodyPr/>
          <a:lstStyle/>
          <a:p>
            <a:r>
              <a:rPr lang="en-GB" dirty="0"/>
              <a:t>Mathematical Process 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63D132-D7E1-BEC5-59CD-D9571A5BCB29}"/>
                  </a:ext>
                </a:extLst>
              </p:cNvPr>
              <p:cNvSpPr>
                <a:spLocks noGrp="1"/>
              </p:cNvSpPr>
              <p:nvPr>
                <p:ph idx="1"/>
              </p:nvPr>
            </p:nvSpPr>
            <p:spPr/>
            <p:txBody>
              <a:bodyPr>
                <a:normAutofit/>
              </a:bodyPr>
              <a:lstStyle/>
              <a:p>
                <a:pPr marL="0" indent="0">
                  <a:buNone/>
                </a:pPr>
                <a:r>
                  <a:rPr lang="en-GB" sz="2200" dirty="0"/>
                  <a:t>Assume that we have </a:t>
                </a:r>
                <a:r>
                  <a:rPr lang="en-GB" sz="2200" i="1" dirty="0"/>
                  <a:t>n</a:t>
                </a:r>
                <a:r>
                  <a:rPr lang="en-GB" sz="2200" dirty="0"/>
                  <a:t> known datapoints of the form </a:t>
                </a:r>
                <a14:m>
                  <m:oMath xmlns:m="http://schemas.openxmlformats.org/officeDocument/2006/math">
                    <m:d>
                      <m:dPr>
                        <m:ctrlPr>
                          <a:rPr lang="en-GB" sz="2200" b="0" i="1" smtClean="0">
                            <a:latin typeface="Cambria Math" panose="02040503050406030204" pitchFamily="18" charset="0"/>
                          </a:rPr>
                        </m:ctrlPr>
                      </m:dPr>
                      <m:e>
                        <m:sSub>
                          <m:sSubPr>
                            <m:ctrlPr>
                              <a:rPr lang="en-GB" sz="2200" b="0" i="1" smtClean="0">
                                <a:latin typeface="Cambria Math" panose="02040503050406030204" pitchFamily="18" charset="0"/>
                              </a:rPr>
                            </m:ctrlPr>
                          </m:sSubPr>
                          <m:e>
                            <m:acc>
                              <m:accPr>
                                <m:chr m:val="⃗"/>
                                <m:ctrlPr>
                                  <a:rPr lang="en-GB" sz="2200" b="0" i="1" smtClean="0">
                                    <a:latin typeface="Cambria Math" panose="02040503050406030204" pitchFamily="18" charset="0"/>
                                  </a:rPr>
                                </m:ctrlPr>
                              </m:accPr>
                              <m:e>
                                <m:r>
                                  <a:rPr lang="en-GB" sz="2200" b="0" i="1" smtClean="0">
                                    <a:latin typeface="Cambria Math" panose="02040503050406030204" pitchFamily="18" charset="0"/>
                                  </a:rPr>
                                  <m:t>𝑥</m:t>
                                </m:r>
                              </m:e>
                            </m:acc>
                          </m:e>
                          <m:sub>
                            <m:r>
                              <a:rPr lang="en-GB" sz="2200" b="0" i="1" smtClean="0">
                                <a:latin typeface="Cambria Math" panose="02040503050406030204" pitchFamily="18" charset="0"/>
                              </a:rPr>
                              <m:t>𝑖</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𝑦</m:t>
                            </m:r>
                          </m:e>
                          <m:sub>
                            <m:r>
                              <a:rPr lang="en-GB" sz="2200" b="0" i="1" smtClean="0">
                                <a:latin typeface="Cambria Math" panose="02040503050406030204" pitchFamily="18" charset="0"/>
                              </a:rPr>
                              <m:t>𝑖</m:t>
                            </m:r>
                          </m:sub>
                        </m:sSub>
                      </m:e>
                    </m:d>
                  </m:oMath>
                </a14:m>
                <a:r>
                  <a:rPr lang="en-GB" sz="2200" dirty="0"/>
                  <a:t> with known errors </a:t>
                </a:r>
                <a14:m>
                  <m:oMath xmlns:m="http://schemas.openxmlformats.org/officeDocument/2006/math">
                    <m:sSub>
                      <m:sSubPr>
                        <m:ctrlPr>
                          <a:rPr lang="en-GB" sz="2200" i="1" smtClean="0">
                            <a:latin typeface="Cambria Math" panose="02040503050406030204" pitchFamily="18" charset="0"/>
                          </a:rPr>
                        </m:ctrlPr>
                      </m:sSubPr>
                      <m:e>
                        <m:r>
                          <a:rPr lang="en-GB" sz="2200" b="0" i="1" smtClean="0">
                            <a:latin typeface="Cambria Math" panose="02040503050406030204" pitchFamily="18" charset="0"/>
                          </a:rPr>
                          <m:t>𝑒</m:t>
                        </m:r>
                      </m:e>
                      <m:sub>
                        <m:r>
                          <a:rPr lang="en-GB" sz="2200" b="0" i="1" smtClean="0">
                            <a:latin typeface="Cambria Math" panose="02040503050406030204" pitchFamily="18" charset="0"/>
                          </a:rPr>
                          <m:t>𝑖</m:t>
                        </m:r>
                      </m:sub>
                    </m:sSub>
                  </m:oMath>
                </a14:m>
                <a:r>
                  <a:rPr lang="en-GB" sz="2200" dirty="0"/>
                  <a:t>. Here </a:t>
                </a:r>
                <a14:m>
                  <m:oMath xmlns:m="http://schemas.openxmlformats.org/officeDocument/2006/math">
                    <m:sSub>
                      <m:sSubPr>
                        <m:ctrlPr>
                          <a:rPr lang="en-GB" sz="2200" i="1" smtClean="0">
                            <a:latin typeface="Cambria Math" panose="02040503050406030204" pitchFamily="18" charset="0"/>
                          </a:rPr>
                        </m:ctrlPr>
                      </m:sSubPr>
                      <m:e>
                        <m:acc>
                          <m:accPr>
                            <m:chr m:val="⃗"/>
                            <m:ctrlPr>
                              <a:rPr lang="en-GB" sz="2200" b="0" i="1" smtClean="0">
                                <a:latin typeface="Cambria Math" panose="02040503050406030204" pitchFamily="18" charset="0"/>
                              </a:rPr>
                            </m:ctrlPr>
                          </m:accPr>
                          <m:e>
                            <m:r>
                              <a:rPr lang="en-GB" sz="2200" b="0" i="1" smtClean="0">
                                <a:latin typeface="Cambria Math" panose="02040503050406030204" pitchFamily="18" charset="0"/>
                              </a:rPr>
                              <m:t>𝑥</m:t>
                            </m:r>
                          </m:e>
                        </m:acc>
                      </m:e>
                      <m:sub>
                        <m:r>
                          <a:rPr lang="en-GB" sz="2200" b="0" i="1" smtClean="0">
                            <a:latin typeface="Cambria Math" panose="02040503050406030204" pitchFamily="18" charset="0"/>
                          </a:rPr>
                          <m:t>𝑖</m:t>
                        </m:r>
                      </m:sub>
                    </m:sSub>
                  </m:oMath>
                </a14:m>
                <a:r>
                  <a:rPr lang="en-GB" sz="2200" dirty="0"/>
                  <a:t> is a vector of length </a:t>
                </a:r>
                <a:r>
                  <a:rPr lang="en-GB" sz="2200" i="1" dirty="0"/>
                  <a:t>p </a:t>
                </a:r>
                <a:r>
                  <a:rPr lang="en-GB" sz="2200" dirty="0"/>
                  <a:t>(whose parameters could include energy, scattering angle, or some other kinematic variable) used to define the expression form </a:t>
                </a:r>
                <a14:m>
                  <m:oMath xmlns:m="http://schemas.openxmlformats.org/officeDocument/2006/math">
                    <m:acc>
                      <m:accPr>
                        <m:chr m:val="⃗"/>
                        <m:ctrlPr>
                          <a:rPr lang="en-GB" sz="2200" b="0" i="1" smtClean="0">
                            <a:latin typeface="Cambria Math" panose="02040503050406030204" pitchFamily="18" charset="0"/>
                          </a:rPr>
                        </m:ctrlPr>
                      </m:accPr>
                      <m:e>
                        <m:r>
                          <a:rPr lang="en-GB" sz="2200" b="0" i="1" smtClean="0">
                            <a:latin typeface="Cambria Math" panose="02040503050406030204" pitchFamily="18" charset="0"/>
                          </a:rPr>
                          <m:t>𝑦</m:t>
                        </m:r>
                      </m:e>
                    </m:acc>
                    <m:r>
                      <a:rPr lang="en-GB" sz="2200" b="0" i="1" smtClean="0">
                        <a:latin typeface="Cambria Math" panose="02040503050406030204" pitchFamily="18" charset="0"/>
                      </a:rPr>
                      <m:t>=</m:t>
                    </m:r>
                    <m:r>
                      <a:rPr lang="en-GB" sz="2200" b="0" i="1" smtClean="0">
                        <a:latin typeface="Cambria Math" panose="02040503050406030204" pitchFamily="18" charset="0"/>
                      </a:rPr>
                      <m:t>𝑓</m:t>
                    </m:r>
                    <m:d>
                      <m:dPr>
                        <m:ctrlPr>
                          <a:rPr lang="en-GB" sz="2200" b="0" i="1" smtClean="0">
                            <a:latin typeface="Cambria Math" panose="02040503050406030204" pitchFamily="18" charset="0"/>
                          </a:rPr>
                        </m:ctrlPr>
                      </m:dPr>
                      <m:e>
                        <m:r>
                          <a:rPr lang="en-GB" sz="2200" b="0" i="1" smtClean="0">
                            <a:latin typeface="Cambria Math" panose="02040503050406030204" pitchFamily="18" charset="0"/>
                          </a:rPr>
                          <m:t>𝑋</m:t>
                        </m:r>
                      </m:e>
                    </m:d>
                  </m:oMath>
                </a14:m>
                <a:r>
                  <a:rPr lang="en-GB" sz="2200" dirty="0"/>
                  <a:t> where </a:t>
                </a:r>
                <a14:m>
                  <m:oMath xmlns:m="http://schemas.openxmlformats.org/officeDocument/2006/math">
                    <m:acc>
                      <m:accPr>
                        <m:chr m:val="⃗"/>
                        <m:ctrlPr>
                          <a:rPr lang="en-GB" sz="2200" i="1" smtClean="0">
                            <a:latin typeface="Cambria Math" panose="02040503050406030204" pitchFamily="18" charset="0"/>
                          </a:rPr>
                        </m:ctrlPr>
                      </m:accPr>
                      <m:e>
                        <m:r>
                          <a:rPr lang="en-GB" sz="2200" b="0" i="1" smtClean="0">
                            <a:latin typeface="Cambria Math" panose="02040503050406030204" pitchFamily="18" charset="0"/>
                          </a:rPr>
                          <m:t>𝑦</m:t>
                        </m:r>
                      </m:e>
                    </m:acc>
                  </m:oMath>
                </a14:m>
                <a:r>
                  <a:rPr lang="en-GB" sz="2200" dirty="0"/>
                  <a:t> is a column vector of length </a:t>
                </a:r>
                <a:r>
                  <a:rPr lang="en-GB" sz="2200" i="1" dirty="0"/>
                  <a:t>n</a:t>
                </a:r>
                <a:r>
                  <a:rPr lang="en-GB" sz="2200" dirty="0"/>
                  <a:t> made up of the scalers </a:t>
                </a:r>
                <a14:m>
                  <m:oMath xmlns:m="http://schemas.openxmlformats.org/officeDocument/2006/math">
                    <m:sSub>
                      <m:sSubPr>
                        <m:ctrlPr>
                          <a:rPr lang="en-GB" sz="2200" i="1" smtClean="0">
                            <a:latin typeface="Cambria Math" panose="02040503050406030204" pitchFamily="18" charset="0"/>
                          </a:rPr>
                        </m:ctrlPr>
                      </m:sSubPr>
                      <m:e>
                        <m:r>
                          <a:rPr lang="en-GB" sz="2200" b="0" i="1" smtClean="0">
                            <a:latin typeface="Cambria Math" panose="02040503050406030204" pitchFamily="18" charset="0"/>
                          </a:rPr>
                          <m:t>𝑦</m:t>
                        </m:r>
                      </m:e>
                      <m:sub>
                        <m:r>
                          <a:rPr lang="en-GB" sz="2200" b="0" i="1" smtClean="0">
                            <a:latin typeface="Cambria Math" panose="02040503050406030204" pitchFamily="18" charset="0"/>
                          </a:rPr>
                          <m:t>𝑖</m:t>
                        </m:r>
                      </m:sub>
                    </m:sSub>
                  </m:oMath>
                </a14:m>
                <a:r>
                  <a:rPr lang="en-GB" sz="2200" dirty="0"/>
                  <a:t> and </a:t>
                </a:r>
                <a14:m>
                  <m:oMath xmlns:m="http://schemas.openxmlformats.org/officeDocument/2006/math">
                    <m:r>
                      <a:rPr lang="en-GB" sz="2200" b="0" i="1" smtClean="0">
                        <a:latin typeface="Cambria Math" panose="02040503050406030204" pitchFamily="18" charset="0"/>
                      </a:rPr>
                      <m:t>𝑋</m:t>
                    </m:r>
                  </m:oMath>
                </a14:m>
                <a:r>
                  <a:rPr lang="en-GB" sz="2200" dirty="0"/>
                  <a:t> is a </a:t>
                </a:r>
                <a:r>
                  <a:rPr lang="en-GB" sz="2200" i="1" dirty="0"/>
                  <a:t>n</a:t>
                </a:r>
                <a:r>
                  <a:rPr lang="en-GB" sz="2200" dirty="0"/>
                  <a:t> x </a:t>
                </a:r>
                <a:r>
                  <a:rPr lang="en-GB" sz="2200" i="1" dirty="0"/>
                  <a:t>p</a:t>
                </a:r>
                <a:r>
                  <a:rPr lang="en-GB" sz="2200" dirty="0"/>
                  <a:t> matrix whose rows are the collection of </a:t>
                </a:r>
                <a14:m>
                  <m:oMath xmlns:m="http://schemas.openxmlformats.org/officeDocument/2006/math">
                    <m:sSub>
                      <m:sSubPr>
                        <m:ctrlPr>
                          <a:rPr lang="en-GB" sz="2200" i="1" smtClean="0">
                            <a:latin typeface="Cambria Math" panose="02040503050406030204" pitchFamily="18" charset="0"/>
                          </a:rPr>
                        </m:ctrlPr>
                      </m:sSubPr>
                      <m:e>
                        <m:acc>
                          <m:accPr>
                            <m:chr m:val="⃗"/>
                            <m:ctrlPr>
                              <a:rPr lang="en-GB" sz="2200" i="1" smtClean="0">
                                <a:latin typeface="Cambria Math" panose="02040503050406030204" pitchFamily="18" charset="0"/>
                              </a:rPr>
                            </m:ctrlPr>
                          </m:accPr>
                          <m:e>
                            <m:r>
                              <a:rPr lang="en-GB" sz="2200" b="0" i="1" smtClean="0">
                                <a:latin typeface="Cambria Math" panose="02040503050406030204" pitchFamily="18" charset="0"/>
                              </a:rPr>
                              <m:t>𝑥</m:t>
                            </m:r>
                          </m:e>
                        </m:acc>
                      </m:e>
                      <m:sub>
                        <m:r>
                          <a:rPr lang="en-GB" sz="2200" b="0" i="1" smtClean="0">
                            <a:latin typeface="Cambria Math" panose="02040503050406030204" pitchFamily="18" charset="0"/>
                          </a:rPr>
                          <m:t>𝑖</m:t>
                        </m:r>
                      </m:sub>
                    </m:sSub>
                  </m:oMath>
                </a14:m>
                <a:r>
                  <a:rPr lang="en-GB" sz="2200" dirty="0"/>
                  <a:t>.</a:t>
                </a:r>
              </a:p>
              <a:p>
                <a:pPr marL="0" indent="0">
                  <a:buNone/>
                </a:pPr>
                <a:endParaRPr lang="en-GB" sz="2200" dirty="0"/>
              </a:p>
              <a:p>
                <a:pPr marL="0" indent="0">
                  <a:buNone/>
                </a:pPr>
                <a:r>
                  <a:rPr lang="en-GB" sz="2200" dirty="0"/>
                  <a:t>Assume that </a:t>
                </a:r>
                <a14:m>
                  <m:oMath xmlns:m="http://schemas.openxmlformats.org/officeDocument/2006/math">
                    <m:acc>
                      <m:accPr>
                        <m:chr m:val="⃗"/>
                        <m:ctrlPr>
                          <a:rPr lang="en-GB" sz="2200" i="1" smtClean="0">
                            <a:latin typeface="Cambria Math" panose="02040503050406030204" pitchFamily="18" charset="0"/>
                          </a:rPr>
                        </m:ctrlPr>
                      </m:accPr>
                      <m:e>
                        <m:r>
                          <a:rPr lang="en-GB" sz="2200" b="0" i="1" smtClean="0">
                            <a:latin typeface="Cambria Math" panose="02040503050406030204" pitchFamily="18" charset="0"/>
                          </a:rPr>
                          <m:t>𝑦</m:t>
                        </m:r>
                      </m:e>
                    </m:acc>
                  </m:oMath>
                </a14:m>
                <a:r>
                  <a:rPr lang="en-GB" sz="2200" dirty="0"/>
                  <a:t> is drawn from a Multivariate Gaussian of the form </a:t>
                </a:r>
                <a14:m>
                  <m:oMath xmlns:m="http://schemas.openxmlformats.org/officeDocument/2006/math">
                    <m:r>
                      <a:rPr lang="en-GB" sz="2200" i="1">
                        <a:latin typeface="Cambria Math" panose="02040503050406030204" pitchFamily="18" charset="0"/>
                      </a:rPr>
                      <m:t>𝑝</m:t>
                    </m:r>
                    <m:d>
                      <m:dPr>
                        <m:ctrlPr>
                          <a:rPr lang="en-GB" sz="2200" i="1">
                            <a:latin typeface="Cambria Math" panose="02040503050406030204" pitchFamily="18" charset="0"/>
                          </a:rPr>
                        </m:ctrlPr>
                      </m:dPr>
                      <m:e>
                        <m:acc>
                          <m:accPr>
                            <m:chr m:val="⃗"/>
                            <m:ctrlPr>
                              <a:rPr lang="en-GB" sz="2200" i="1" smtClean="0">
                                <a:latin typeface="Cambria Math" panose="02040503050406030204" pitchFamily="18" charset="0"/>
                              </a:rPr>
                            </m:ctrlPr>
                          </m:accPr>
                          <m:e>
                            <m:r>
                              <a:rPr lang="en-GB" sz="2200" b="0" i="1" smtClean="0">
                                <a:latin typeface="Cambria Math" panose="02040503050406030204" pitchFamily="18" charset="0"/>
                              </a:rPr>
                              <m:t>𝑦</m:t>
                            </m:r>
                          </m:e>
                        </m:acc>
                      </m:e>
                      <m:e>
                        <m:r>
                          <a:rPr lang="en-GB" sz="2200" i="1">
                            <a:latin typeface="Cambria Math" panose="02040503050406030204" pitchFamily="18" charset="0"/>
                          </a:rPr>
                          <m:t>𝑋</m:t>
                        </m:r>
                      </m:e>
                    </m:d>
                    <m:r>
                      <a:rPr lang="en-GB" sz="2200" i="1">
                        <a:latin typeface="Cambria Math" panose="02040503050406030204" pitchFamily="18" charset="0"/>
                        <a:ea typeface="Cambria Math" panose="02040503050406030204" pitchFamily="18" charset="0"/>
                      </a:rPr>
                      <m:t>∼</m:t>
                    </m:r>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𝒩</m:t>
                    </m:r>
                    <m:d>
                      <m:d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dPr>
                      <m:e>
                        <m:acc>
                          <m:accPr>
                            <m:chr m:val="⃗"/>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0</m:t>
                            </m:r>
                          </m:e>
                        </m:acc>
                        <m:r>
                          <a:rPr kumimoji="0" lang="en-GB" sz="2200" b="0" i="1" u="none" strike="noStrike" kern="1200" cap="none" spc="0" normalizeH="0" baseline="0" noProof="0">
                            <a:ln>
                              <a:noFill/>
                            </a:ln>
                            <a:solidFill>
                              <a:prstClr val="black"/>
                            </a:solidFill>
                            <a:effectLst/>
                            <a:uLnTx/>
                            <a:uFillTx/>
                            <a:latin typeface="Cambria Math" panose="02040503050406030204" pitchFamily="18" charset="0"/>
                          </a:rPr>
                          <m:t>,</m:t>
                        </m:r>
                        <m:r>
                          <a:rPr kumimoji="0" lang="en-GB" sz="2200" b="0" i="1" u="none" strike="noStrike" kern="1200" cap="none" spc="0" normalizeH="0" baseline="0" noProof="0">
                            <a:ln>
                              <a:noFill/>
                            </a:ln>
                            <a:solidFill>
                              <a:prstClr val="black"/>
                            </a:solidFill>
                            <a:effectLst/>
                            <a:uLnTx/>
                            <a:uFillTx/>
                            <a:latin typeface="Cambria Math" panose="02040503050406030204" pitchFamily="18" charset="0"/>
                          </a:rPr>
                          <m:t>𝐾</m:t>
                        </m:r>
                      </m:e>
                    </m:d>
                  </m:oMath>
                </a14:m>
                <a:r>
                  <a:rPr kumimoji="0" lang="en-GB" sz="2200" b="0" i="0" u="none" strike="noStrike" kern="1200" cap="none" spc="0" normalizeH="0" baseline="0" noProof="0" dirty="0">
                    <a:ln>
                      <a:noFill/>
                    </a:ln>
                    <a:solidFill>
                      <a:prstClr val="black"/>
                    </a:solidFill>
                    <a:effectLst/>
                    <a:uLnTx/>
                    <a:uFillTx/>
                  </a:rPr>
                  <a:t>, where </a:t>
                </a:r>
                <a14:m>
                  <m:oMath xmlns:m="http://schemas.openxmlformats.org/officeDocument/2006/math">
                    <m:r>
                      <a:rPr lang="en-GB" sz="2200" b="0" i="1" smtClean="0">
                        <a:solidFill>
                          <a:prstClr val="black"/>
                        </a:solidFill>
                        <a:latin typeface="Cambria Math" panose="02040503050406030204" pitchFamily="18" charset="0"/>
                      </a:rPr>
                      <m:t>𝐾</m:t>
                    </m:r>
                    <m:r>
                      <a:rPr lang="en-GB" sz="2200" b="0" i="1" smtClean="0">
                        <a:solidFill>
                          <a:prstClr val="black"/>
                        </a:solidFill>
                        <a:latin typeface="Cambria Math" panose="02040503050406030204" pitchFamily="18" charset="0"/>
                      </a:rPr>
                      <m:t>=</m:t>
                    </m:r>
                    <m:r>
                      <a:rPr lang="el-GR" sz="2200" i="1">
                        <a:solidFill>
                          <a:prstClr val="black"/>
                        </a:solidFill>
                        <a:latin typeface="Cambria Math" panose="02040503050406030204" pitchFamily="18" charset="0"/>
                      </a:rPr>
                      <m:t>𝜅</m:t>
                    </m:r>
                    <m:r>
                      <a:rPr lang="en-GB" sz="2200" i="1">
                        <a:solidFill>
                          <a:prstClr val="black"/>
                        </a:solidFill>
                        <a:latin typeface="Cambria Math" panose="02040503050406030204" pitchFamily="18" charset="0"/>
                      </a:rPr>
                      <m:t>(</m:t>
                    </m:r>
                    <m:r>
                      <a:rPr lang="en-GB" sz="2200" b="0" i="1" smtClean="0">
                        <a:solidFill>
                          <a:prstClr val="black"/>
                        </a:solidFill>
                        <a:latin typeface="Cambria Math" panose="02040503050406030204" pitchFamily="18" charset="0"/>
                      </a:rPr>
                      <m:t>𝑋</m:t>
                    </m:r>
                    <m:r>
                      <a:rPr lang="en-GB" sz="2200" i="1">
                        <a:solidFill>
                          <a:prstClr val="black"/>
                        </a:solidFill>
                        <a:latin typeface="Cambria Math" panose="02040503050406030204" pitchFamily="18" charset="0"/>
                      </a:rPr>
                      <m:t>,</m:t>
                    </m:r>
                    <m:r>
                      <a:rPr lang="en-GB" sz="2200" b="0" i="1" smtClean="0">
                        <a:solidFill>
                          <a:prstClr val="black"/>
                        </a:solidFill>
                        <a:latin typeface="Cambria Math" panose="02040503050406030204" pitchFamily="18" charset="0"/>
                      </a:rPr>
                      <m:t>𝑋</m:t>
                    </m:r>
                    <m:r>
                      <a:rPr lang="en-GB" sz="2200" b="0" i="1" smtClean="0">
                        <a:solidFill>
                          <a:prstClr val="black"/>
                        </a:solidFill>
                        <a:latin typeface="Cambria Math" panose="02040503050406030204" pitchFamily="18" charset="0"/>
                      </a:rPr>
                      <m:t>)+ </m:t>
                    </m:r>
                    <m:sSup>
                      <m:sSupPr>
                        <m:ctrlPr>
                          <a:rPr lang="en-GB" sz="2200" b="0" i="1" smtClean="0">
                            <a:solidFill>
                              <a:prstClr val="black"/>
                            </a:solidFill>
                            <a:latin typeface="Cambria Math" panose="02040503050406030204" pitchFamily="18" charset="0"/>
                          </a:rPr>
                        </m:ctrlPr>
                      </m:sSupPr>
                      <m:e>
                        <m:acc>
                          <m:accPr>
                            <m:chr m:val="⃗"/>
                            <m:ctrlPr>
                              <a:rPr lang="en-GB" sz="2200" b="0" i="1" smtClean="0">
                                <a:solidFill>
                                  <a:prstClr val="black"/>
                                </a:solidFill>
                                <a:latin typeface="Cambria Math" panose="02040503050406030204" pitchFamily="18" charset="0"/>
                              </a:rPr>
                            </m:ctrlPr>
                          </m:accPr>
                          <m:e>
                            <m:r>
                              <a:rPr lang="en-GB" sz="2200" b="0" i="1" smtClean="0">
                                <a:solidFill>
                                  <a:prstClr val="black"/>
                                </a:solidFill>
                                <a:latin typeface="Cambria Math" panose="02040503050406030204" pitchFamily="18" charset="0"/>
                              </a:rPr>
                              <m:t>𝑒</m:t>
                            </m:r>
                          </m:e>
                        </m:acc>
                      </m:e>
                      <m:sup>
                        <m:r>
                          <a:rPr lang="en-GB" sz="2200" b="0" i="1" smtClean="0">
                            <a:solidFill>
                              <a:prstClr val="black"/>
                            </a:solidFill>
                            <a:latin typeface="Cambria Math" panose="02040503050406030204" pitchFamily="18" charset="0"/>
                          </a:rPr>
                          <m:t>2</m:t>
                        </m:r>
                      </m:sup>
                    </m:sSup>
                    <m:sSub>
                      <m:sSubPr>
                        <m:ctrlPr>
                          <a:rPr lang="en-GB" sz="2200" b="0" i="1" smtClean="0">
                            <a:solidFill>
                              <a:prstClr val="black"/>
                            </a:solidFill>
                            <a:latin typeface="Cambria Math" panose="02040503050406030204" pitchFamily="18" charset="0"/>
                          </a:rPr>
                        </m:ctrlPr>
                      </m:sSubPr>
                      <m:e>
                        <m:r>
                          <a:rPr lang="en-GB" sz="2200" b="0" i="1" smtClean="0">
                            <a:solidFill>
                              <a:prstClr val="black"/>
                            </a:solidFill>
                            <a:latin typeface="Cambria Math" panose="02040503050406030204" pitchFamily="18" charset="0"/>
                          </a:rPr>
                          <m:t>𝐼</m:t>
                        </m:r>
                      </m:e>
                      <m:sub>
                        <m:r>
                          <a:rPr lang="en-GB" sz="2200" b="0" i="1" smtClean="0">
                            <a:solidFill>
                              <a:prstClr val="black"/>
                            </a:solidFill>
                            <a:latin typeface="Cambria Math" panose="02040503050406030204" pitchFamily="18" charset="0"/>
                          </a:rPr>
                          <m:t>𝑛</m:t>
                        </m:r>
                      </m:sub>
                    </m:sSub>
                    <m:r>
                      <a:rPr lang="en-GB" sz="2200" b="0" i="1" smtClean="0">
                        <a:solidFill>
                          <a:prstClr val="black"/>
                        </a:solidFill>
                        <a:latin typeface="Cambria Math" panose="02040503050406030204" pitchFamily="18" charset="0"/>
                      </a:rPr>
                      <m:t> </m:t>
                    </m:r>
                  </m:oMath>
                </a14:m>
                <a:r>
                  <a:rPr kumimoji="0" lang="en-GB" sz="2200" b="0" i="1" u="none" strike="noStrike" kern="1200" cap="none" spc="0" normalizeH="0" baseline="0" noProof="0" dirty="0">
                    <a:ln>
                      <a:noFill/>
                    </a:ln>
                    <a:solidFill>
                      <a:prstClr val="black"/>
                    </a:solidFill>
                    <a:effectLst/>
                    <a:uLnTx/>
                    <a:uFillTx/>
                  </a:rPr>
                  <a:t> </a:t>
                </a:r>
                <a:r>
                  <a:rPr kumimoji="0" lang="en-GB" sz="2200" b="0" i="0" u="none" strike="noStrike" kern="1200" cap="none" spc="0" normalizeH="0" baseline="0" noProof="0" dirty="0">
                    <a:ln>
                      <a:noFill/>
                    </a:ln>
                    <a:solidFill>
                      <a:prstClr val="black"/>
                    </a:solidFill>
                    <a:effectLst/>
                    <a:uLnTx/>
                    <a:uFillTx/>
                  </a:rPr>
                  <a:t>is the </a:t>
                </a:r>
                <a:r>
                  <a:rPr kumimoji="0" lang="en-GB" sz="2200" b="0" i="1" u="none" strike="noStrike" kern="1200" cap="none" spc="0" normalizeH="0" baseline="0" noProof="0" dirty="0">
                    <a:ln>
                      <a:noFill/>
                    </a:ln>
                    <a:solidFill>
                      <a:prstClr val="black"/>
                    </a:solidFill>
                    <a:effectLst/>
                    <a:uLnTx/>
                    <a:uFillTx/>
                  </a:rPr>
                  <a:t>n</a:t>
                </a:r>
                <a:r>
                  <a:rPr kumimoji="0" lang="en-GB" sz="2200" b="0" i="0" u="none" strike="noStrike" kern="1200" cap="none" spc="0" normalizeH="0" baseline="0" noProof="0" dirty="0">
                    <a:ln>
                      <a:noFill/>
                    </a:ln>
                    <a:solidFill>
                      <a:prstClr val="black"/>
                    </a:solidFill>
                    <a:effectLst/>
                    <a:uLnTx/>
                    <a:uFillTx/>
                  </a:rPr>
                  <a:t> x</a:t>
                </a:r>
                <a:r>
                  <a:rPr kumimoji="0" lang="en-GB" sz="2200" b="0" i="1" u="none" strike="noStrike" kern="1200" cap="none" spc="0" normalizeH="0" noProof="0" dirty="0">
                    <a:ln>
                      <a:noFill/>
                    </a:ln>
                    <a:solidFill>
                      <a:prstClr val="black"/>
                    </a:solidFill>
                    <a:effectLst/>
                    <a:uLnTx/>
                    <a:uFillTx/>
                  </a:rPr>
                  <a:t> n </a:t>
                </a:r>
                <a:r>
                  <a:rPr kumimoji="0" lang="en-GB" sz="2200" b="0" i="0" u="none" strike="noStrike" kern="1200" cap="none" spc="0" normalizeH="0" baseline="0" noProof="0" dirty="0">
                    <a:ln>
                      <a:noFill/>
                    </a:ln>
                    <a:solidFill>
                      <a:prstClr val="black"/>
                    </a:solidFill>
                    <a:effectLst/>
                    <a:uLnTx/>
                    <a:uFillTx/>
                  </a:rPr>
                  <a:t>covariance matrix and</a:t>
                </a:r>
                <a:r>
                  <a:rPr kumimoji="0" lang="en-GB" sz="2200" b="0" i="0" u="none" strike="noStrike" kern="1200" cap="none" spc="0" normalizeH="0" noProof="0" dirty="0">
                    <a:ln>
                      <a:noFill/>
                    </a:ln>
                    <a:solidFill>
                      <a:prstClr val="black"/>
                    </a:solidFill>
                    <a:effectLst/>
                    <a:uLnTx/>
                    <a:uFillTx/>
                  </a:rPr>
                  <a:t> </a:t>
                </a:r>
                <a:r>
                  <a:rPr lang="el-GR" sz="2200" i="1" dirty="0"/>
                  <a:t>κ</a:t>
                </a:r>
                <a:r>
                  <a:rPr lang="en-GB" sz="2200" i="1" dirty="0"/>
                  <a:t> </a:t>
                </a:r>
                <a:r>
                  <a:rPr lang="en-GB" sz="2200" dirty="0"/>
                  <a:t>is some kernel function that is used to measure the covariance. Here </a:t>
                </a:r>
                <a14:m>
                  <m:oMath xmlns:m="http://schemas.openxmlformats.org/officeDocument/2006/math">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𝐾</m:t>
                        </m:r>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𝑎𝑏</m:t>
                        </m:r>
                      </m:sub>
                    </m:s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m:t>
                    </m:r>
                    <m:r>
                      <m:rPr>
                        <m:sty m:val="p"/>
                      </m:rPr>
                      <a:rPr kumimoji="0" lang="el-GR" sz="2200" b="0" i="1" u="none" strike="noStrike" kern="1200" cap="none" spc="0" normalizeH="0" baseline="0" noProof="0" smtClean="0">
                        <a:ln>
                          <a:noFill/>
                        </a:ln>
                        <a:solidFill>
                          <a:prstClr val="black"/>
                        </a:solidFill>
                        <a:effectLst/>
                        <a:uLnTx/>
                        <a:uFillTx/>
                        <a:latin typeface="Cambria Math" panose="02040503050406030204" pitchFamily="18" charset="0"/>
                      </a:rPr>
                      <m:t>κ</m:t>
                    </m:r>
                    <m:d>
                      <m:d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dPr>
                      <m:e>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𝑥</m:t>
                                </m:r>
                              </m:e>
                            </m:acc>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𝑎</m:t>
                            </m:r>
                          </m:sub>
                        </m:s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m:t>
                        </m:r>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𝑥</m:t>
                                </m:r>
                              </m:e>
                            </m:acc>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𝑏</m:t>
                            </m:r>
                          </m:sub>
                        </m:s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 </m:t>
                        </m:r>
                      </m:e>
                    </m:d>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m:t>
                    </m:r>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𝛿</m:t>
                        </m:r>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𝑎𝑏</m:t>
                        </m:r>
                      </m:sub>
                    </m:sSub>
                    <m:sSup>
                      <m:sSup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pPr>
                      <m:e>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𝑒</m:t>
                            </m:r>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𝑎</m:t>
                            </m:r>
                          </m:sub>
                        </m:sSub>
                      </m:e>
                      <m:sup>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2</m:t>
                        </m:r>
                      </m:sup>
                    </m:sSup>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m:t>
                    </m:r>
                  </m:oMath>
                </a14:m>
                <a:r>
                  <a:rPr kumimoji="0" lang="en-GB" sz="2200" b="0" i="0" u="none" strike="noStrike" kern="1200" cap="none" spc="0" normalizeH="0" baseline="0" noProof="0" dirty="0">
                    <a:ln>
                      <a:noFill/>
                    </a:ln>
                    <a:solidFill>
                      <a:prstClr val="black"/>
                    </a:solidFill>
                    <a:effectLst/>
                    <a:uLnTx/>
                    <a:uFillTx/>
                  </a:rPr>
                  <a:t> where </a:t>
                </a:r>
                <a14:m>
                  <m:oMath xmlns:m="http://schemas.openxmlformats.org/officeDocument/2006/math">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𝑥</m:t>
                            </m:r>
                          </m:e>
                        </m:acc>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𝑎</m:t>
                        </m:r>
                      </m:sub>
                    </m:s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m:t>
                    </m:r>
                    <m:sSub>
                      <m:sSubPr>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𝑥</m:t>
                            </m:r>
                          </m:e>
                        </m:acc>
                      </m:e>
                      <m:sub>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𝑏</m:t>
                        </m:r>
                      </m:sub>
                    </m:sSub>
                  </m:oMath>
                </a14:m>
                <a:r>
                  <a:rPr kumimoji="0" lang="en-GB" sz="2200" b="0" i="0" u="none" strike="noStrike" kern="1200" cap="none" spc="0" normalizeH="0" baseline="0" noProof="0" dirty="0">
                    <a:ln>
                      <a:noFill/>
                    </a:ln>
                    <a:solidFill>
                      <a:prstClr val="black"/>
                    </a:solidFill>
                    <a:effectLst/>
                    <a:uLnTx/>
                    <a:uFillTx/>
                  </a:rPr>
                  <a:t> are rows of the matrix </a:t>
                </a:r>
                <a14:m>
                  <m:oMath xmlns:m="http://schemas.openxmlformats.org/officeDocument/2006/math">
                    <m:r>
                      <a:rPr kumimoji="0" lang="en-GB" sz="2200" b="0" i="1" u="none" strike="noStrike" kern="1200" cap="none" spc="0" normalizeH="0" baseline="0" noProof="0" smtClean="0">
                        <a:ln>
                          <a:noFill/>
                        </a:ln>
                        <a:solidFill>
                          <a:prstClr val="black"/>
                        </a:solidFill>
                        <a:effectLst/>
                        <a:uLnTx/>
                        <a:uFillTx/>
                        <a:latin typeface="Cambria Math" panose="02040503050406030204" pitchFamily="18" charset="0"/>
                      </a:rPr>
                      <m:t>𝑋</m:t>
                    </m:r>
                  </m:oMath>
                </a14:m>
                <a:r>
                  <a:rPr kumimoji="0" lang="en-GB" sz="2200" b="0" i="0" u="none" strike="noStrike" kern="1200" cap="none" spc="0" normalizeH="0" baseline="0" noProof="0" dirty="0">
                    <a:ln>
                      <a:noFill/>
                    </a:ln>
                    <a:solidFill>
                      <a:prstClr val="black"/>
                    </a:solidFill>
                    <a:effectLst/>
                    <a:uLnTx/>
                    <a:uFillTx/>
                  </a:rPr>
                  <a:t>. </a:t>
                </a:r>
              </a:p>
            </p:txBody>
          </p:sp>
        </mc:Choice>
        <mc:Fallback xmlns="">
          <p:sp>
            <p:nvSpPr>
              <p:cNvPr id="3" name="Content Placeholder 2">
                <a:extLst>
                  <a:ext uri="{FF2B5EF4-FFF2-40B4-BE49-F238E27FC236}">
                    <a16:creationId xmlns:a16="http://schemas.microsoft.com/office/drawing/2014/main" id="{3163D132-D7E1-BEC5-59CD-D9571A5BCB29}"/>
                  </a:ext>
                </a:extLst>
              </p:cNvPr>
              <p:cNvSpPr>
                <a:spLocks noGrp="1" noRot="1" noChangeAspect="1" noMove="1" noResize="1" noEditPoints="1" noAdjustHandles="1" noChangeArrowheads="1" noChangeShapeType="1" noTextEdit="1"/>
              </p:cNvSpPr>
              <p:nvPr>
                <p:ph idx="1"/>
              </p:nvPr>
            </p:nvSpPr>
            <p:spPr>
              <a:blipFill>
                <a:blip r:embed="rId2"/>
                <a:stretch>
                  <a:fillRect l="-754" t="-2241" r="-464"/>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F29B0EC0-12C1-E2D7-DB18-9AE1349942BF}"/>
              </a:ext>
            </a:extLst>
          </p:cNvPr>
          <p:cNvSpPr>
            <a:spLocks noGrp="1"/>
          </p:cNvSpPr>
          <p:nvPr>
            <p:ph type="sldNum" sz="quarter" idx="12"/>
          </p:nvPr>
        </p:nvSpPr>
        <p:spPr/>
        <p:txBody>
          <a:bodyPr/>
          <a:lstStyle/>
          <a:p>
            <a:fld id="{D0DA2C0D-9D1B-4B18-B949-92D35CA27DEA}" type="slidenum">
              <a:rPr lang="en-GB" smtClean="0"/>
              <a:t>32</a:t>
            </a:fld>
            <a:endParaRPr lang="en-GB" dirty="0"/>
          </a:p>
        </p:txBody>
      </p:sp>
    </p:spTree>
    <p:extLst>
      <p:ext uri="{BB962C8B-B14F-4D97-AF65-F5344CB8AC3E}">
        <p14:creationId xmlns:p14="http://schemas.microsoft.com/office/powerpoint/2010/main" val="828754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1F0B-0190-F1A5-DF6B-3CD7400DB469}"/>
              </a:ext>
            </a:extLst>
          </p:cNvPr>
          <p:cNvSpPr>
            <a:spLocks noGrp="1"/>
          </p:cNvSpPr>
          <p:nvPr>
            <p:ph type="title"/>
          </p:nvPr>
        </p:nvSpPr>
        <p:spPr/>
        <p:txBody>
          <a:bodyPr/>
          <a:lstStyle/>
          <a:p>
            <a:r>
              <a:rPr lang="en-GB" dirty="0"/>
              <a:t>Mathematical Process II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C4EBCA-BA82-B620-E7D4-080178BFE205}"/>
                  </a:ext>
                </a:extLst>
              </p:cNvPr>
              <p:cNvSpPr>
                <a:spLocks noGrp="1"/>
              </p:cNvSpPr>
              <p:nvPr>
                <p:ph idx="1"/>
              </p:nvPr>
            </p:nvSpPr>
            <p:spPr/>
            <p:txBody>
              <a:bodyPr>
                <a:normAutofit/>
              </a:bodyPr>
              <a:lstStyle/>
              <a:p>
                <a:pPr marL="0" indent="0">
                  <a:buNone/>
                </a:pPr>
                <a:r>
                  <a:rPr lang="en-GB" sz="2200" dirty="0"/>
                  <a:t>Assume that there are </a:t>
                </a:r>
                <a:r>
                  <a:rPr lang="en-GB" sz="2200" i="1" dirty="0"/>
                  <a:t>m</a:t>
                </a:r>
                <a:r>
                  <a:rPr lang="en-GB" sz="2200" dirty="0"/>
                  <a:t> known datapoints of the form outlined previously, with known </a:t>
                </a:r>
                <a14:m>
                  <m:oMath xmlns:m="http://schemas.openxmlformats.org/officeDocument/2006/math">
                    <m:sSub>
                      <m:sSubPr>
                        <m:ctrlPr>
                          <a:rPr lang="en-GB" sz="2200" i="1" smtClean="0">
                            <a:latin typeface="Cambria Math" panose="02040503050406030204" pitchFamily="18" charset="0"/>
                          </a:rPr>
                        </m:ctrlPr>
                      </m:sSubPr>
                      <m:e>
                        <m:acc>
                          <m:accPr>
                            <m:chr m:val="⃗"/>
                            <m:ctrlPr>
                              <a:rPr lang="en-GB" sz="2200" i="1" smtClean="0">
                                <a:latin typeface="Cambria Math" panose="02040503050406030204" pitchFamily="18" charset="0"/>
                              </a:rPr>
                            </m:ctrlPr>
                          </m:accPr>
                          <m:e>
                            <m:sSub>
                              <m:sSubPr>
                                <m:ctrlPr>
                                  <a:rPr lang="en-GB" sz="220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m:t>
                                </m:r>
                              </m:sub>
                            </m:sSub>
                          </m:e>
                        </m:acc>
                      </m:e>
                      <m:sub>
                        <m:r>
                          <a:rPr lang="en-GB" sz="2200" b="0" i="1" smtClean="0">
                            <a:latin typeface="Cambria Math" panose="02040503050406030204" pitchFamily="18" charset="0"/>
                          </a:rPr>
                          <m:t>𝑖</m:t>
                        </m:r>
                      </m:sub>
                    </m:sSub>
                  </m:oMath>
                </a14:m>
                <a:r>
                  <a:rPr lang="en-GB" sz="2200" dirty="0"/>
                  <a:t>with unknown scalars </a:t>
                </a:r>
                <a14:m>
                  <m:oMath xmlns:m="http://schemas.openxmlformats.org/officeDocument/2006/math">
                    <m:sSub>
                      <m:sSubPr>
                        <m:ctrlPr>
                          <a:rPr lang="en-GB" sz="2200" i="1">
                            <a:latin typeface="Cambria Math" panose="02040503050406030204" pitchFamily="18" charset="0"/>
                          </a:rPr>
                        </m:ctrlPr>
                      </m:sSubPr>
                      <m:e>
                        <m:sSub>
                          <m:sSubPr>
                            <m:ctrlPr>
                              <a:rPr lang="en-GB" sz="2200" i="1">
                                <a:latin typeface="Cambria Math" panose="02040503050406030204" pitchFamily="18" charset="0"/>
                              </a:rPr>
                            </m:ctrlPr>
                          </m:sSubPr>
                          <m:e>
                            <m:r>
                              <a:rPr lang="en-GB" sz="2200" i="1">
                                <a:latin typeface="Cambria Math" panose="02040503050406030204" pitchFamily="18" charset="0"/>
                              </a:rPr>
                              <m:t>𝑦</m:t>
                            </m:r>
                          </m:e>
                          <m:sub>
                            <m:r>
                              <a:rPr lang="en-GB" sz="2200" i="1">
                                <a:latin typeface="Cambria Math" panose="02040503050406030204" pitchFamily="18" charset="0"/>
                              </a:rPr>
                              <m:t>∗</m:t>
                            </m:r>
                          </m:sub>
                        </m:sSub>
                      </m:e>
                      <m:sub>
                        <m:r>
                          <a:rPr lang="en-GB" sz="2200" i="1">
                            <a:latin typeface="Cambria Math" panose="02040503050406030204" pitchFamily="18" charset="0"/>
                          </a:rPr>
                          <m:t>𝑖</m:t>
                        </m:r>
                      </m:sub>
                    </m:sSub>
                  </m:oMath>
                </a14:m>
                <a:r>
                  <a:rPr lang="en-GB" sz="2200" dirty="0"/>
                  <a:t>, e which are correlated to the </a:t>
                </a:r>
                <a:r>
                  <a:rPr lang="en-GB" sz="2200" i="1" dirty="0"/>
                  <a:t>n </a:t>
                </a:r>
                <a:r>
                  <a:rPr lang="en-GB" sz="2200" dirty="0"/>
                  <a:t>known datapoints. </a:t>
                </a:r>
              </a:p>
              <a:p>
                <a:pPr marL="0" indent="0">
                  <a:buNone/>
                </a:pPr>
                <a:r>
                  <a:rPr lang="en-GB" sz="2200" dirty="0"/>
                  <a:t>Note that for </a:t>
                </a:r>
                <a14:m>
                  <m:oMath xmlns:m="http://schemas.openxmlformats.org/officeDocument/2006/math">
                    <m:r>
                      <a:rPr lang="en-GB" sz="220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𝑖</m:t>
                    </m:r>
                    <m:r>
                      <a:rPr lang="en-GB" sz="2200" b="0" i="1" smtClean="0">
                        <a:latin typeface="Cambria Math" panose="02040503050406030204" pitchFamily="18" charset="0"/>
                        <a:ea typeface="Cambria Math" panose="02040503050406030204" pitchFamily="18" charset="0"/>
                      </a:rPr>
                      <m:t>=1,...</m:t>
                    </m:r>
                    <m:r>
                      <a:rPr lang="en-GB" sz="2200" b="0" i="1" smtClean="0">
                        <a:latin typeface="Cambria Math" panose="02040503050406030204" pitchFamily="18" charset="0"/>
                        <a:ea typeface="Cambria Math" panose="02040503050406030204" pitchFamily="18" charset="0"/>
                      </a:rPr>
                      <m:t>𝑛</m:t>
                    </m:r>
                    <m:r>
                      <a:rPr lang="en-GB" sz="2200" b="0" i="1" smtClean="0">
                        <a:latin typeface="Cambria Math" panose="02040503050406030204" pitchFamily="18" charset="0"/>
                        <a:ea typeface="Cambria Math" panose="02040503050406030204" pitchFamily="18" charset="0"/>
                      </a:rPr>
                      <m:t>, ∃ </m:t>
                    </m:r>
                    <m:r>
                      <a:rPr lang="en-GB" sz="2200" b="0" i="1" smtClean="0">
                        <a:latin typeface="Cambria Math" panose="02040503050406030204" pitchFamily="18" charset="0"/>
                        <a:ea typeface="Cambria Math" panose="02040503050406030204" pitchFamily="18" charset="0"/>
                      </a:rPr>
                      <m:t>𝑗</m:t>
                    </m:r>
                  </m:oMath>
                </a14:m>
                <a:r>
                  <a:rPr lang="en-GB" sz="2200" dirty="0"/>
                  <a:t> such that </a:t>
                </a:r>
                <a14:m>
                  <m:oMath xmlns:m="http://schemas.openxmlformats.org/officeDocument/2006/math">
                    <m:sSub>
                      <m:sSubPr>
                        <m:ctrlPr>
                          <a:rPr lang="en-GB" sz="2200" b="0" i="1" smtClean="0">
                            <a:latin typeface="Cambria Math" panose="02040503050406030204" pitchFamily="18" charset="0"/>
                          </a:rPr>
                        </m:ctrlPr>
                      </m:sSubPr>
                      <m:e>
                        <m:acc>
                          <m:accPr>
                            <m:chr m:val="⃗"/>
                            <m:ctrlPr>
                              <a:rPr lang="en-GB" sz="2200" b="0" i="1" smtClean="0">
                                <a:latin typeface="Cambria Math" panose="02040503050406030204" pitchFamily="18" charset="0"/>
                              </a:rPr>
                            </m:ctrlPr>
                          </m:accPr>
                          <m:e>
                            <m:r>
                              <a:rPr lang="en-GB" sz="2200" b="0" i="1" smtClean="0">
                                <a:latin typeface="Cambria Math" panose="02040503050406030204" pitchFamily="18" charset="0"/>
                              </a:rPr>
                              <m:t>𝑥</m:t>
                            </m:r>
                          </m:e>
                        </m:acc>
                      </m:e>
                      <m:sub>
                        <m:r>
                          <a:rPr lang="en-GB" sz="2200" b="0" i="1" smtClean="0">
                            <a:latin typeface="Cambria Math" panose="02040503050406030204" pitchFamily="18" charset="0"/>
                          </a:rPr>
                          <m:t>𝑖</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acc>
                          <m:accPr>
                            <m:chr m:val="⃗"/>
                            <m:ctrlPr>
                              <a:rPr lang="en-GB" sz="2200" b="0" i="1" smtClean="0">
                                <a:latin typeface="Cambria Math" panose="02040503050406030204" pitchFamily="18" charset="0"/>
                              </a:rPr>
                            </m:ctrlPr>
                          </m:acc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m:t>
                                </m:r>
                              </m:sub>
                            </m:sSub>
                          </m:e>
                        </m:acc>
                      </m:e>
                      <m:sub>
                        <m:r>
                          <a:rPr lang="en-GB" sz="2200" b="0" i="1" smtClean="0">
                            <a:latin typeface="Cambria Math" panose="02040503050406030204" pitchFamily="18" charset="0"/>
                          </a:rPr>
                          <m:t>𝑗</m:t>
                        </m:r>
                      </m:sub>
                    </m:sSub>
                  </m:oMath>
                </a14:m>
                <a:r>
                  <a:rPr lang="en-GB" sz="2200" dirty="0"/>
                  <a:t>. </a:t>
                </a:r>
              </a:p>
              <a:p>
                <a:pPr marL="0" indent="0">
                  <a:buNone/>
                </a:pPr>
                <a:r>
                  <a:rPr lang="en-GB" sz="2200" dirty="0"/>
                  <a:t>An </a:t>
                </a:r>
                <a:r>
                  <a:rPr lang="en-GB" sz="2200" i="1" dirty="0"/>
                  <a:t>m</a:t>
                </a:r>
                <a:r>
                  <a:rPr lang="en-GB" sz="2200" dirty="0"/>
                  <a:t> x </a:t>
                </a:r>
                <a:r>
                  <a:rPr lang="en-GB" sz="2200" i="1" dirty="0"/>
                  <a:t>p</a:t>
                </a:r>
                <a:r>
                  <a:rPr lang="en-GB" sz="2200" dirty="0"/>
                  <a:t> matrix </a:t>
                </a:r>
                <a14:m>
                  <m:oMath xmlns:m="http://schemas.openxmlformats.org/officeDocument/2006/math">
                    <m:sSub>
                      <m:sSubPr>
                        <m:ctrlPr>
                          <a:rPr lang="en-GB" sz="2200" i="1" smtClean="0">
                            <a:latin typeface="Cambria Math" panose="02040503050406030204" pitchFamily="18" charset="0"/>
                          </a:rPr>
                        </m:ctrlPr>
                      </m:sSubPr>
                      <m:e>
                        <m:r>
                          <a:rPr lang="en-GB" sz="2200" b="0" i="1" smtClean="0">
                            <a:latin typeface="Cambria Math" panose="02040503050406030204" pitchFamily="18" charset="0"/>
                          </a:rPr>
                          <m:t>𝑋</m:t>
                        </m:r>
                      </m:e>
                      <m:sub>
                        <m:r>
                          <a:rPr lang="en-GB" sz="2200" b="0" i="1" smtClean="0">
                            <a:latin typeface="Cambria Math" panose="02040503050406030204" pitchFamily="18" charset="0"/>
                          </a:rPr>
                          <m:t>∗</m:t>
                        </m:r>
                      </m:sub>
                    </m:sSub>
                  </m:oMath>
                </a14:m>
                <a:r>
                  <a:rPr lang="en-GB" sz="2200" dirty="0"/>
                  <a:t> can then be generated whose rows are the vectors </a:t>
                </a:r>
                <a14:m>
                  <m:oMath xmlns:m="http://schemas.openxmlformats.org/officeDocument/2006/math">
                    <m:acc>
                      <m:accPr>
                        <m:chr m:val="⃗"/>
                        <m:ctrlPr>
                          <a:rPr lang="en-GB" sz="2200" i="1" smtClean="0">
                            <a:latin typeface="Cambria Math" panose="02040503050406030204" pitchFamily="18" charset="0"/>
                          </a:rPr>
                        </m:ctrlPr>
                      </m:accPr>
                      <m:e>
                        <m:sSub>
                          <m:sSubPr>
                            <m:ctrlPr>
                              <a:rPr lang="en-GB" sz="2200" i="1" smtClean="0">
                                <a:latin typeface="Cambria Math" panose="02040503050406030204" pitchFamily="18" charset="0"/>
                              </a:rPr>
                            </m:ctrlPr>
                          </m:sSubPr>
                          <m:e>
                            <m:r>
                              <a:rPr lang="en-GB" sz="2200" b="0" i="1" smtClean="0">
                                <a:latin typeface="Cambria Math" panose="02040503050406030204" pitchFamily="18" charset="0"/>
                              </a:rPr>
                              <m:t>𝑥</m:t>
                            </m:r>
                          </m:e>
                          <m:sub>
                            <m:r>
                              <a:rPr lang="en-GB" sz="2200" b="0" i="1" smtClean="0">
                                <a:latin typeface="Cambria Math" panose="02040503050406030204" pitchFamily="18" charset="0"/>
                              </a:rPr>
                              <m:t>∗</m:t>
                            </m:r>
                          </m:sub>
                        </m:sSub>
                      </m:e>
                    </m:acc>
                  </m:oMath>
                </a14:m>
                <a:r>
                  <a:rPr lang="en-GB" sz="2200" dirty="0"/>
                  <a:t>. </a:t>
                </a:r>
              </a:p>
              <a:p>
                <a:pPr marL="0" indent="0">
                  <a:buNone/>
                </a:pPr>
                <a:r>
                  <a:rPr lang="en-GB" sz="2200" dirty="0"/>
                  <a:t>As </a:t>
                </a:r>
                <a14:m>
                  <m:oMath xmlns:m="http://schemas.openxmlformats.org/officeDocument/2006/math">
                    <m:acc>
                      <m:accPr>
                        <m:chr m:val="⃗"/>
                        <m:ctrlPr>
                          <a:rPr lang="en-GB" sz="2200" i="1" smtClean="0">
                            <a:latin typeface="Cambria Math" panose="02040503050406030204" pitchFamily="18" charset="0"/>
                          </a:rPr>
                        </m:ctrlPr>
                      </m:accPr>
                      <m:e>
                        <m:sSub>
                          <m:sSubPr>
                            <m:ctrlPr>
                              <a:rPr lang="en-GB" sz="2200" i="1" smtClean="0">
                                <a:latin typeface="Cambria Math" panose="02040503050406030204" pitchFamily="18" charset="0"/>
                              </a:rPr>
                            </m:ctrlPr>
                          </m:sSubPr>
                          <m:e>
                            <m:r>
                              <a:rPr lang="en-GB" sz="2200" b="0" i="1" smtClean="0">
                                <a:latin typeface="Cambria Math" panose="02040503050406030204" pitchFamily="18" charset="0"/>
                              </a:rPr>
                              <m:t>𝑦</m:t>
                            </m:r>
                          </m:e>
                          <m:sub>
                            <m:r>
                              <a:rPr lang="en-GB" sz="2200" b="0" i="1" smtClean="0">
                                <a:latin typeface="Cambria Math" panose="02040503050406030204" pitchFamily="18" charset="0"/>
                              </a:rPr>
                              <m:t>∗</m:t>
                            </m:r>
                          </m:sub>
                        </m:sSub>
                      </m:e>
                    </m:acc>
                  </m:oMath>
                </a14:m>
                <a:r>
                  <a:rPr lang="en-GB" sz="2200" dirty="0"/>
                  <a:t> (a column vector of length </a:t>
                </a:r>
                <a:r>
                  <a:rPr lang="en-GB" sz="2200" i="1" dirty="0"/>
                  <a:t>m</a:t>
                </a:r>
                <a:r>
                  <a:rPr lang="en-GB" sz="2200" dirty="0"/>
                  <a:t>) is correlated to </a:t>
                </a:r>
                <a14:m>
                  <m:oMath xmlns:m="http://schemas.openxmlformats.org/officeDocument/2006/math">
                    <m:acc>
                      <m:accPr>
                        <m:chr m:val="⃗"/>
                        <m:ctrlPr>
                          <a:rPr lang="en-GB" sz="2200" i="1" smtClean="0">
                            <a:latin typeface="Cambria Math" panose="02040503050406030204" pitchFamily="18" charset="0"/>
                          </a:rPr>
                        </m:ctrlPr>
                      </m:accPr>
                      <m:e>
                        <m:r>
                          <a:rPr lang="en-GB" sz="2200" b="0" i="1" smtClean="0">
                            <a:latin typeface="Cambria Math" panose="02040503050406030204" pitchFamily="18" charset="0"/>
                          </a:rPr>
                          <m:t>𝑦</m:t>
                        </m:r>
                      </m:e>
                    </m:acc>
                  </m:oMath>
                </a14:m>
                <a:r>
                  <a:rPr lang="en-GB" sz="2200" dirty="0"/>
                  <a:t>, they are drawn from the same multivariate Gaussian:</a:t>
                </a:r>
              </a:p>
              <a:p>
                <a:pPr marL="0" indent="0">
                  <a:buNone/>
                </a:pPr>
                <a:endParaRPr lang="en-GB" sz="2200" dirty="0"/>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GB" sz="2200" i="1" smtClean="0">
                              <a:latin typeface="Cambria Math" panose="02040503050406030204" pitchFamily="18" charset="0"/>
                            </a:rPr>
                          </m:ctrlPr>
                        </m:dPr>
                        <m:e>
                          <m:m>
                            <m:mPr>
                              <m:mcs>
                                <m:mc>
                                  <m:mcPr>
                                    <m:count m:val="1"/>
                                    <m:mcJc m:val="center"/>
                                  </m:mcPr>
                                </m:mc>
                              </m:mcs>
                              <m:ctrlPr>
                                <a:rPr lang="en-GB" sz="2200" i="1" smtClean="0">
                                  <a:latin typeface="Cambria Math" panose="02040503050406030204" pitchFamily="18" charset="0"/>
                                </a:rPr>
                              </m:ctrlPr>
                            </m:mPr>
                            <m:mr>
                              <m:e>
                                <m:acc>
                                  <m:accPr>
                                    <m:chr m:val="⃗"/>
                                    <m:ctrlPr>
                                      <a:rPr lang="en-GB" sz="2200" i="1" smtClean="0">
                                        <a:latin typeface="Cambria Math" panose="02040503050406030204" pitchFamily="18" charset="0"/>
                                      </a:rPr>
                                    </m:ctrlPr>
                                  </m:accPr>
                                  <m:e>
                                    <m:r>
                                      <a:rPr lang="en-GB" sz="2200" b="0" i="1" smtClean="0">
                                        <a:latin typeface="Cambria Math" panose="02040503050406030204" pitchFamily="18" charset="0"/>
                                      </a:rPr>
                                      <m:t>𝑦</m:t>
                                    </m:r>
                                  </m:e>
                                </m:acc>
                              </m:e>
                            </m:mr>
                            <m:mr>
                              <m:e>
                                <m:acc>
                                  <m:accPr>
                                    <m:chr m:val="⃗"/>
                                    <m:ctrlPr>
                                      <a:rPr lang="en-GB" sz="2200" b="0" i="1" smtClean="0">
                                        <a:latin typeface="Cambria Math" panose="02040503050406030204" pitchFamily="18" charset="0"/>
                                      </a:rPr>
                                    </m:ctrlPr>
                                  </m:acc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𝑦</m:t>
                                        </m:r>
                                      </m:e>
                                      <m:sub>
                                        <m:r>
                                          <a:rPr lang="en-GB" sz="2200" b="0" i="1" smtClean="0">
                                            <a:latin typeface="Cambria Math" panose="02040503050406030204" pitchFamily="18" charset="0"/>
                                          </a:rPr>
                                          <m:t>∗</m:t>
                                        </m:r>
                                      </m:sub>
                                    </m:sSub>
                                  </m:e>
                                </m:acc>
                              </m:e>
                            </m:mr>
                          </m:m>
                        </m:e>
                      </m:d>
                      <m:r>
                        <a:rPr lang="en-GB" sz="2200" i="1">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𝒩</m:t>
                      </m:r>
                      <m:d>
                        <m:dPr>
                          <m:ctrlPr>
                            <a:rPr lang="en-GB" sz="2200" b="0" i="1" smtClean="0">
                              <a:latin typeface="Cambria Math" panose="02040503050406030204" pitchFamily="18" charset="0"/>
                            </a:rPr>
                          </m:ctrlPr>
                        </m:dPr>
                        <m:e>
                          <m:bar>
                            <m:barPr>
                              <m:ctrlPr>
                                <a:rPr lang="en-GB" sz="2200" b="0" i="1" smtClean="0">
                                  <a:latin typeface="Cambria Math" panose="02040503050406030204" pitchFamily="18" charset="0"/>
                                </a:rPr>
                              </m:ctrlPr>
                            </m:barPr>
                            <m:e>
                              <m:r>
                                <a:rPr lang="en-GB" sz="2200" b="0" i="1" smtClean="0">
                                  <a:latin typeface="Cambria Math" panose="02040503050406030204" pitchFamily="18" charset="0"/>
                                </a:rPr>
                                <m:t>0</m:t>
                              </m:r>
                            </m:e>
                          </m:bar>
                          <m:r>
                            <a:rPr lang="en-GB" sz="2200" b="0" i="1" smtClean="0">
                              <a:latin typeface="Cambria Math" panose="02040503050406030204" pitchFamily="18" charset="0"/>
                            </a:rPr>
                            <m:t>, </m:t>
                          </m:r>
                          <m:d>
                            <m:dPr>
                              <m:begChr m:val="["/>
                              <m:endChr m:val="]"/>
                              <m:ctrlPr>
                                <a:rPr lang="en-GB" sz="2200" b="0" i="1" smtClean="0">
                                  <a:latin typeface="Cambria Math" panose="02040503050406030204" pitchFamily="18" charset="0"/>
                                </a:rPr>
                              </m:ctrlPr>
                            </m:dPr>
                            <m:e>
                              <m:m>
                                <m:mPr>
                                  <m:mcs>
                                    <m:mc>
                                      <m:mcPr>
                                        <m:count m:val="2"/>
                                        <m:mcJc m:val="center"/>
                                      </m:mcPr>
                                    </m:mc>
                                  </m:mcs>
                                  <m:ctrlPr>
                                    <a:rPr lang="en-GB" sz="2200" b="0" i="1" smtClean="0">
                                      <a:latin typeface="Cambria Math" panose="02040503050406030204" pitchFamily="18" charset="0"/>
                                    </a:rPr>
                                  </m:ctrlPr>
                                </m:mPr>
                                <m:mr>
                                  <m:e>
                                    <m:r>
                                      <m:rPr>
                                        <m:brk m:alnAt="7"/>
                                      </m:rPr>
                                      <a:rPr lang="en-GB" sz="2200" b="0" i="1" smtClean="0">
                                        <a:latin typeface="Cambria Math" panose="02040503050406030204" pitchFamily="18" charset="0"/>
                                      </a:rPr>
                                      <m:t>𝐾</m:t>
                                    </m:r>
                                  </m:e>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𝐾</m:t>
                                        </m:r>
                                      </m:e>
                                      <m:sub>
                                        <m:r>
                                          <a:rPr lang="en-GB" sz="2200" b="0" i="1" smtClean="0">
                                            <a:latin typeface="Cambria Math" panose="02040503050406030204" pitchFamily="18" charset="0"/>
                                          </a:rPr>
                                          <m:t>∗</m:t>
                                        </m:r>
                                      </m:sub>
                                    </m:sSub>
                                  </m:e>
                                </m:mr>
                                <m:mr>
                                  <m:e>
                                    <m:sSup>
                                      <m:sSupPr>
                                        <m:ctrlPr>
                                          <a:rPr lang="en-GB" sz="2200" b="0" i="1" smtClean="0">
                                            <a:latin typeface="Cambria Math" panose="02040503050406030204" pitchFamily="18" charset="0"/>
                                          </a:rPr>
                                        </m:ctrlPr>
                                      </m:sSupPr>
                                      <m:e>
                                        <m:sSub>
                                          <m:sSubPr>
                                            <m:ctrlPr>
                                              <a:rPr lang="en-GB" sz="2200" i="1">
                                                <a:latin typeface="Cambria Math" panose="02040503050406030204" pitchFamily="18" charset="0"/>
                                              </a:rPr>
                                            </m:ctrlPr>
                                          </m:sSubPr>
                                          <m:e>
                                            <m:r>
                                              <a:rPr lang="en-GB" sz="2200" i="1">
                                                <a:latin typeface="Cambria Math" panose="02040503050406030204" pitchFamily="18" charset="0"/>
                                              </a:rPr>
                                              <m:t>𝐾</m:t>
                                            </m:r>
                                          </m:e>
                                          <m:sub>
                                            <m:r>
                                              <a:rPr lang="en-GB" sz="2200" i="1">
                                                <a:latin typeface="Cambria Math" panose="02040503050406030204" pitchFamily="18" charset="0"/>
                                              </a:rPr>
                                              <m:t>∗</m:t>
                                            </m:r>
                                          </m:sub>
                                        </m:sSub>
                                      </m:e>
                                      <m:sup>
                                        <m:r>
                                          <a:rPr lang="en-GB" sz="2200" b="0" i="1" smtClean="0">
                                            <a:latin typeface="Cambria Math" panose="02040503050406030204" pitchFamily="18" charset="0"/>
                                          </a:rPr>
                                          <m:t>𝑇</m:t>
                                        </m:r>
                                      </m:sup>
                                    </m:sSup>
                                  </m:e>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𝐾</m:t>
                                        </m:r>
                                      </m:e>
                                      <m:sub>
                                        <m:r>
                                          <a:rPr lang="en-GB" sz="2200" b="0" i="1" smtClean="0">
                                            <a:latin typeface="Cambria Math" panose="02040503050406030204" pitchFamily="18" charset="0"/>
                                          </a:rPr>
                                          <m:t>∗∗</m:t>
                                        </m:r>
                                      </m:sub>
                                    </m:sSub>
                                  </m:e>
                                </m:mr>
                              </m:m>
                            </m:e>
                          </m:d>
                        </m:e>
                      </m:d>
                      <m:r>
                        <a:rPr lang="en-GB" sz="2200" b="0" i="0" smtClean="0">
                          <a:latin typeface="Cambria Math" panose="02040503050406030204" pitchFamily="18" charset="0"/>
                        </a:rPr>
                        <m:t> </m:t>
                      </m:r>
                    </m:oMath>
                  </m:oMathPara>
                </a14:m>
                <a:endParaRPr lang="en-GB" sz="2200" b="0" dirty="0"/>
              </a:p>
              <a:p>
                <a:pPr marL="0" indent="0">
                  <a:buNone/>
                </a:pPr>
                <a:r>
                  <a:rPr lang="en-GB" sz="2200" dirty="0"/>
                  <a:t>where </a:t>
                </a:r>
                <a14:m>
                  <m:oMath xmlns:m="http://schemas.openxmlformats.org/officeDocument/2006/math">
                    <m:sSub>
                      <m:sSubPr>
                        <m:ctrlPr>
                          <a:rPr lang="en-GB" sz="2200" i="1" smtClean="0">
                            <a:latin typeface="Cambria Math" panose="02040503050406030204" pitchFamily="18" charset="0"/>
                          </a:rPr>
                        </m:ctrlPr>
                      </m:sSubPr>
                      <m:e>
                        <m:r>
                          <a:rPr lang="en-GB" sz="2200" b="0" i="1" smtClean="0">
                            <a:latin typeface="Cambria Math" panose="02040503050406030204" pitchFamily="18" charset="0"/>
                          </a:rPr>
                          <m:t>𝐾</m:t>
                        </m:r>
                      </m:e>
                      <m:sub>
                        <m:r>
                          <a:rPr lang="en-GB" sz="2200" b="0" i="1" smtClean="0">
                            <a:latin typeface="Cambria Math" panose="02040503050406030204" pitchFamily="18" charset="0"/>
                          </a:rPr>
                          <m:t>∗</m:t>
                        </m:r>
                      </m:sub>
                    </m:sSub>
                    <m:r>
                      <a:rPr lang="en-GB" sz="2200" b="0" i="1" smtClean="0">
                        <a:latin typeface="Cambria Math" panose="02040503050406030204" pitchFamily="18" charset="0"/>
                      </a:rPr>
                      <m:t>=</m:t>
                    </m:r>
                    <m:r>
                      <m:rPr>
                        <m:sty m:val="p"/>
                      </m:rPr>
                      <a:rPr lang="el-GR" sz="2200" b="0" i="1" smtClean="0">
                        <a:latin typeface="Cambria Math" panose="02040503050406030204" pitchFamily="18" charset="0"/>
                      </a:rPr>
                      <m:t>κ</m:t>
                    </m:r>
                    <m:d>
                      <m:dPr>
                        <m:ctrlPr>
                          <a:rPr lang="el-GR" sz="2200" b="0" i="1" smtClean="0">
                            <a:latin typeface="Cambria Math" panose="02040503050406030204" pitchFamily="18" charset="0"/>
                          </a:rPr>
                        </m:ctrlPr>
                      </m:dPr>
                      <m:e>
                        <m:r>
                          <a:rPr lang="en-GB" sz="2200" b="0" i="1" smtClean="0">
                            <a:latin typeface="Cambria Math" panose="02040503050406030204" pitchFamily="18" charset="0"/>
                          </a:rPr>
                          <m:t>𝑋</m:t>
                        </m:r>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𝑋</m:t>
                            </m:r>
                          </m:e>
                          <m:sub>
                            <m:r>
                              <a:rPr lang="en-GB" sz="2200" b="0" i="1" smtClean="0">
                                <a:latin typeface="Cambria Math" panose="02040503050406030204" pitchFamily="18" charset="0"/>
                              </a:rPr>
                              <m:t>∗</m:t>
                            </m:r>
                          </m:sub>
                        </m:sSub>
                      </m:e>
                    </m:d>
                  </m:oMath>
                </a14:m>
                <a:r>
                  <a:rPr lang="en-GB" sz="2200" dirty="0"/>
                  <a:t>, </a:t>
                </a:r>
                <a14:m>
                  <m:oMath xmlns:m="http://schemas.openxmlformats.org/officeDocument/2006/math">
                    <m:sSub>
                      <m:sSubPr>
                        <m:ctrlPr>
                          <a:rPr lang="en-GB" sz="2200" i="1" smtClean="0">
                            <a:latin typeface="Cambria Math" panose="02040503050406030204" pitchFamily="18" charset="0"/>
                          </a:rPr>
                        </m:ctrlPr>
                      </m:sSubPr>
                      <m:e>
                        <m:r>
                          <a:rPr lang="en-GB" sz="2200" b="0" i="1" smtClean="0">
                            <a:latin typeface="Cambria Math" panose="02040503050406030204" pitchFamily="18" charset="0"/>
                          </a:rPr>
                          <m:t>𝐾</m:t>
                        </m:r>
                      </m:e>
                      <m:sub>
                        <m:r>
                          <a:rPr lang="en-GB" sz="2200" b="0" i="1" smtClean="0">
                            <a:latin typeface="Cambria Math" panose="02040503050406030204" pitchFamily="18" charset="0"/>
                          </a:rPr>
                          <m:t>∗∗</m:t>
                        </m:r>
                      </m:sub>
                    </m:sSub>
                    <m:r>
                      <a:rPr lang="en-GB" sz="2200" b="0" i="1" smtClean="0">
                        <a:latin typeface="Cambria Math" panose="02040503050406030204" pitchFamily="18" charset="0"/>
                      </a:rPr>
                      <m:t>=</m:t>
                    </m:r>
                    <m:r>
                      <m:rPr>
                        <m:sty m:val="p"/>
                      </m:rPr>
                      <a:rPr lang="el-GR" sz="2200" b="0" i="1" smtClean="0">
                        <a:latin typeface="Cambria Math" panose="02040503050406030204" pitchFamily="18" charset="0"/>
                      </a:rPr>
                      <m:t>κ</m:t>
                    </m:r>
                    <m:d>
                      <m:dPr>
                        <m:ctrlPr>
                          <a:rPr lang="el-GR" sz="2200" b="0" i="1" smtClean="0">
                            <a:latin typeface="Cambria Math" panose="02040503050406030204" pitchFamily="18" charset="0"/>
                          </a:rPr>
                        </m:ctrlPr>
                      </m:dPr>
                      <m:e>
                        <m:sSub>
                          <m:sSubPr>
                            <m:ctrlPr>
                              <a:rPr lang="el-GR" sz="2200" b="0" i="1" smtClean="0">
                                <a:latin typeface="Cambria Math" panose="02040503050406030204" pitchFamily="18" charset="0"/>
                              </a:rPr>
                            </m:ctrlPr>
                          </m:sSubPr>
                          <m:e>
                            <m:r>
                              <a:rPr lang="en-GB" sz="2200" b="0" i="1" smtClean="0">
                                <a:latin typeface="Cambria Math" panose="02040503050406030204" pitchFamily="18" charset="0"/>
                              </a:rPr>
                              <m:t>𝑋</m:t>
                            </m:r>
                          </m:e>
                          <m:sub>
                            <m:r>
                              <a:rPr lang="en-GB" sz="2200" b="0" i="1" smtClean="0">
                                <a:latin typeface="Cambria Math" panose="02040503050406030204" pitchFamily="18" charset="0"/>
                              </a:rPr>
                              <m:t>∗</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𝑋</m:t>
                            </m:r>
                          </m:e>
                          <m:sub>
                            <m:r>
                              <a:rPr lang="en-GB" sz="2200" b="0" i="1" smtClean="0">
                                <a:latin typeface="Cambria Math" panose="02040503050406030204" pitchFamily="18" charset="0"/>
                              </a:rPr>
                              <m:t>∗</m:t>
                            </m:r>
                          </m:sub>
                        </m:sSub>
                      </m:e>
                    </m:d>
                  </m:oMath>
                </a14:m>
                <a:r>
                  <a:rPr lang="en-GB" sz="2200" dirty="0"/>
                  <a:t>.</a:t>
                </a:r>
              </a:p>
              <a:p>
                <a:pPr lvl="1"/>
                <a:endParaRPr lang="en-GB" sz="1800" dirty="0"/>
              </a:p>
              <a:p>
                <a:pPr marL="0" indent="0" algn="ctr">
                  <a:buNone/>
                </a:pPr>
                <a:endParaRPr lang="en-GB" sz="2400" dirty="0"/>
              </a:p>
              <a:p>
                <a:endParaRPr lang="en-GB" sz="2200" dirty="0"/>
              </a:p>
            </p:txBody>
          </p:sp>
        </mc:Choice>
        <mc:Fallback xmlns="">
          <p:sp>
            <p:nvSpPr>
              <p:cNvPr id="3" name="Content Placeholder 2">
                <a:extLst>
                  <a:ext uri="{FF2B5EF4-FFF2-40B4-BE49-F238E27FC236}">
                    <a16:creationId xmlns:a16="http://schemas.microsoft.com/office/drawing/2014/main" id="{37C4EBCA-BA82-B620-E7D4-080178BFE205}"/>
                  </a:ext>
                </a:extLst>
              </p:cNvPr>
              <p:cNvSpPr>
                <a:spLocks noGrp="1" noRot="1" noChangeAspect="1" noMove="1" noResize="1" noEditPoints="1" noAdjustHandles="1" noChangeArrowheads="1" noChangeShapeType="1" noTextEdit="1"/>
              </p:cNvSpPr>
              <p:nvPr>
                <p:ph idx="1"/>
              </p:nvPr>
            </p:nvSpPr>
            <p:spPr>
              <a:blipFill>
                <a:blip r:embed="rId2"/>
                <a:stretch>
                  <a:fillRect l="-754" t="-168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1237CE07-AD2E-E44E-8F38-D64155AC13A0}"/>
              </a:ext>
            </a:extLst>
          </p:cNvPr>
          <p:cNvSpPr>
            <a:spLocks noGrp="1"/>
          </p:cNvSpPr>
          <p:nvPr>
            <p:ph type="sldNum" sz="quarter" idx="12"/>
          </p:nvPr>
        </p:nvSpPr>
        <p:spPr/>
        <p:txBody>
          <a:bodyPr/>
          <a:lstStyle/>
          <a:p>
            <a:fld id="{D0DA2C0D-9D1B-4B18-B949-92D35CA27DEA}" type="slidenum">
              <a:rPr lang="en-GB" smtClean="0"/>
              <a:t>33</a:t>
            </a:fld>
            <a:endParaRPr lang="en-GB" dirty="0"/>
          </a:p>
        </p:txBody>
      </p:sp>
    </p:spTree>
    <p:extLst>
      <p:ext uri="{BB962C8B-B14F-4D97-AF65-F5344CB8AC3E}">
        <p14:creationId xmlns:p14="http://schemas.microsoft.com/office/powerpoint/2010/main" val="2402723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8EB8-DD56-5E39-F543-CCF438D030C2}"/>
              </a:ext>
            </a:extLst>
          </p:cNvPr>
          <p:cNvSpPr>
            <a:spLocks noGrp="1"/>
          </p:cNvSpPr>
          <p:nvPr>
            <p:ph type="title"/>
          </p:nvPr>
        </p:nvSpPr>
        <p:spPr/>
        <p:txBody>
          <a:bodyPr/>
          <a:lstStyle/>
          <a:p>
            <a:r>
              <a:rPr lang="en-GB" dirty="0"/>
              <a:t>Mathematical Process III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9C1ABB-CB6F-8CBA-DF31-021ED970BC1E}"/>
                  </a:ext>
                </a:extLst>
              </p:cNvPr>
              <p:cNvSpPr>
                <a:spLocks noGrp="1"/>
              </p:cNvSpPr>
              <p:nvPr>
                <p:ph idx="1"/>
              </p:nvPr>
            </p:nvSpPr>
            <p:spPr/>
            <p:txBody>
              <a:bodyPr>
                <a:normAutofit/>
              </a:bodyPr>
              <a:lstStyle/>
              <a:p>
                <a:pPr marL="0" indent="0">
                  <a:buNone/>
                </a:pPr>
                <a:r>
                  <a:rPr lang="en-US" sz="2200" dirty="0"/>
                  <a:t>By using the conditional of a multivariate Gaussian, a prediction for </a:t>
                </a:r>
                <a14:m>
                  <m:oMath xmlns:m="http://schemas.openxmlformats.org/officeDocument/2006/math">
                    <m:acc>
                      <m:accPr>
                        <m:chr m:val="⃗"/>
                        <m:ctrlPr>
                          <a:rPr lang="en-US" sz="2200" i="1" smtClean="0">
                            <a:latin typeface="Cambria Math" panose="02040503050406030204" pitchFamily="18" charset="0"/>
                          </a:rPr>
                        </m:ctrlPr>
                      </m:accPr>
                      <m:e>
                        <m:sSub>
                          <m:sSubPr>
                            <m:ctrlPr>
                              <a:rPr lang="en-US" sz="2200" i="1" smtClean="0">
                                <a:latin typeface="Cambria Math" panose="02040503050406030204" pitchFamily="18" charset="0"/>
                              </a:rPr>
                            </m:ctrlPr>
                          </m:sSubPr>
                          <m:e>
                            <m:r>
                              <a:rPr lang="en-GB" sz="2200" b="0" i="1" smtClean="0">
                                <a:latin typeface="Cambria Math" panose="02040503050406030204" pitchFamily="18" charset="0"/>
                              </a:rPr>
                              <m:t>𝑦</m:t>
                            </m:r>
                          </m:e>
                          <m:sub>
                            <m:r>
                              <a:rPr lang="en-GB" sz="2200" b="0" i="1" smtClean="0">
                                <a:latin typeface="Cambria Math" panose="02040503050406030204" pitchFamily="18" charset="0"/>
                              </a:rPr>
                              <m:t>∗</m:t>
                            </m:r>
                          </m:sub>
                        </m:sSub>
                      </m:e>
                    </m:acc>
                  </m:oMath>
                </a14:m>
                <a:r>
                  <a:rPr lang="en-US" sz="2200" dirty="0"/>
                  <a:t> can be obtained</a:t>
                </a:r>
                <a:r>
                  <a:rPr lang="en-GB" sz="2200" dirty="0"/>
                  <a:t>:</a:t>
                </a:r>
              </a:p>
              <a:p>
                <a:pPr marL="0" indent="0" algn="ctr">
                  <a:buNone/>
                </a:pPr>
                <a14:m>
                  <m:oMath xmlns:m="http://schemas.openxmlformats.org/officeDocument/2006/math">
                    <m:r>
                      <a:rPr lang="en-GB" sz="2200" b="0" i="1" smtClean="0">
                        <a:latin typeface="Cambria Math" panose="02040503050406030204" pitchFamily="18" charset="0"/>
                      </a:rPr>
                      <m:t>𝑝</m:t>
                    </m:r>
                    <m:d>
                      <m:dPr>
                        <m:ctrlPr>
                          <a:rPr lang="en-GB" sz="2200" b="0" i="1" smtClean="0">
                            <a:latin typeface="Cambria Math" panose="02040503050406030204" pitchFamily="18" charset="0"/>
                          </a:rPr>
                        </m:ctrlPr>
                      </m:dPr>
                      <m:e>
                        <m:acc>
                          <m:accPr>
                            <m:chr m:val="⃗"/>
                            <m:ctrlPr>
                              <a:rPr lang="en-GB" sz="2200" b="0" i="1" smtClean="0">
                                <a:latin typeface="Cambria Math" panose="02040503050406030204" pitchFamily="18" charset="0"/>
                              </a:rPr>
                            </m:ctrlPr>
                          </m:acc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𝑦</m:t>
                                </m:r>
                              </m:e>
                              <m:sub>
                                <m:r>
                                  <a:rPr lang="en-GB" sz="2200" b="0" i="1" smtClean="0">
                                    <a:latin typeface="Cambria Math" panose="02040503050406030204" pitchFamily="18" charset="0"/>
                                  </a:rPr>
                                  <m:t>∗</m:t>
                                </m:r>
                              </m:sub>
                            </m:sSub>
                          </m:e>
                        </m:acc>
                      </m:e>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𝑋</m:t>
                            </m:r>
                          </m:e>
                          <m:sub>
                            <m:r>
                              <a:rPr lang="en-GB" sz="2200" b="0" i="1" smtClean="0">
                                <a:latin typeface="Cambria Math" panose="02040503050406030204" pitchFamily="18" charset="0"/>
                              </a:rPr>
                              <m:t>∗</m:t>
                            </m:r>
                          </m:sub>
                        </m:sSub>
                        <m:r>
                          <a:rPr lang="en-GB" sz="2200" b="0" i="1" smtClean="0">
                            <a:latin typeface="Cambria Math" panose="02040503050406030204" pitchFamily="18" charset="0"/>
                          </a:rPr>
                          <m:t>,</m:t>
                        </m:r>
                        <m:r>
                          <a:rPr lang="en-GB" sz="2200" b="0" i="1" smtClean="0">
                            <a:latin typeface="Cambria Math" panose="02040503050406030204" pitchFamily="18" charset="0"/>
                          </a:rPr>
                          <m:t>𝑋</m:t>
                        </m:r>
                        <m:r>
                          <a:rPr lang="en-GB" sz="2200" b="0" i="1" smtClean="0">
                            <a:latin typeface="Cambria Math" panose="02040503050406030204" pitchFamily="18" charset="0"/>
                          </a:rPr>
                          <m:t>,</m:t>
                        </m:r>
                        <m:acc>
                          <m:accPr>
                            <m:chr m:val="⃗"/>
                            <m:ctrlPr>
                              <a:rPr lang="en-GB" sz="2200" b="0" i="1" smtClean="0">
                                <a:latin typeface="Cambria Math" panose="02040503050406030204" pitchFamily="18" charset="0"/>
                              </a:rPr>
                            </m:ctrlPr>
                          </m:accPr>
                          <m:e>
                            <m:r>
                              <a:rPr lang="en-GB" sz="2200" b="0" i="1" smtClean="0">
                                <a:latin typeface="Cambria Math" panose="02040503050406030204" pitchFamily="18" charset="0"/>
                              </a:rPr>
                              <m:t>𝑦</m:t>
                            </m:r>
                          </m:e>
                        </m:acc>
                        <m:r>
                          <a:rPr lang="en-GB" sz="2200" b="0" i="1" smtClean="0">
                            <a:latin typeface="Cambria Math" panose="02040503050406030204" pitchFamily="18" charset="0"/>
                          </a:rPr>
                          <m:t> </m:t>
                        </m:r>
                      </m:e>
                    </m:d>
                    <m:r>
                      <a:rPr lang="en-GB" sz="2200" i="1">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rPr>
                      <m:t>𝑁</m:t>
                    </m:r>
                    <m:d>
                      <m:dPr>
                        <m:ctrlPr>
                          <a:rPr lang="en-GB" sz="2200" b="0" i="1" smtClean="0">
                            <a:latin typeface="Cambria Math" panose="02040503050406030204" pitchFamily="18" charset="0"/>
                          </a:rPr>
                        </m:ctrlPr>
                      </m:dPr>
                      <m:e>
                        <m:acc>
                          <m:accPr>
                            <m:chr m:val="⃗"/>
                            <m:ctrlPr>
                              <a:rPr lang="en-GB" sz="2200" b="0" i="1" smtClean="0">
                                <a:latin typeface="Cambria Math" panose="02040503050406030204" pitchFamily="18" charset="0"/>
                              </a:rPr>
                            </m:ctrlPr>
                          </m:acc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ea typeface="Cambria Math" panose="02040503050406030204" pitchFamily="18" charset="0"/>
                                  </a:rPr>
                                  <m:t>𝜇</m:t>
                                </m:r>
                              </m:e>
                              <m:sub>
                                <m:r>
                                  <a:rPr lang="en-GB" sz="2200" b="0" i="1" smtClean="0">
                                    <a:latin typeface="Cambria Math" panose="02040503050406030204" pitchFamily="18" charset="0"/>
                                  </a:rPr>
                                  <m:t>∗</m:t>
                                </m:r>
                              </m:sub>
                            </m:sSub>
                          </m:e>
                        </m:acc>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l-GR" sz="2200" b="0" i="1" smtClean="0">
                                <a:latin typeface="Cambria Math" panose="02040503050406030204" pitchFamily="18" charset="0"/>
                              </a:rPr>
                              <m:t>𝛴</m:t>
                            </m:r>
                          </m:e>
                          <m:sub>
                            <m:r>
                              <a:rPr lang="en-GB" sz="2200" b="0" i="1" smtClean="0">
                                <a:latin typeface="Cambria Math" panose="02040503050406030204" pitchFamily="18" charset="0"/>
                              </a:rPr>
                              <m:t>∗</m:t>
                            </m:r>
                          </m:sub>
                        </m:sSub>
                      </m:e>
                    </m:d>
                  </m:oMath>
                </a14:m>
                <a:r>
                  <a:rPr lang="en-GB" sz="2200" dirty="0"/>
                  <a:t> where </a:t>
                </a:r>
              </a:p>
              <a:p>
                <a:pPr marL="0" indent="0">
                  <a:buNone/>
                </a:pPr>
                <a:r>
                  <a:rPr lang="en-GB" sz="2200" dirty="0"/>
                  <a:t>					</a:t>
                </a:r>
                <a14:m>
                  <m:oMath xmlns:m="http://schemas.openxmlformats.org/officeDocument/2006/math">
                    <m:acc>
                      <m:accPr>
                        <m:chr m:val="⃗"/>
                        <m:ctrlPr>
                          <a:rPr lang="en-GB" sz="2200" b="0" i="1" smtClean="0">
                            <a:latin typeface="Cambria Math" panose="02040503050406030204" pitchFamily="18" charset="0"/>
                          </a:rPr>
                        </m:ctrlPr>
                      </m:acc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ea typeface="Cambria Math" panose="02040503050406030204" pitchFamily="18" charset="0"/>
                              </a:rPr>
                              <m:t>𝜇</m:t>
                            </m:r>
                          </m:e>
                          <m:sub>
                            <m:r>
                              <a:rPr lang="en-GB" sz="2200" b="0" i="1" smtClean="0">
                                <a:latin typeface="Cambria Math" panose="02040503050406030204" pitchFamily="18" charset="0"/>
                              </a:rPr>
                              <m:t>∗</m:t>
                            </m:r>
                          </m:sub>
                        </m:sSub>
                      </m:e>
                    </m:acc>
                    <m:r>
                      <a:rPr lang="en-GB" sz="2200" b="0" i="1" smtClean="0">
                        <a:latin typeface="Cambria Math" panose="02040503050406030204" pitchFamily="18" charset="0"/>
                      </a:rPr>
                      <m:t>=</m:t>
                    </m:r>
                    <m:sSup>
                      <m:sSupPr>
                        <m:ctrlPr>
                          <a:rPr lang="en-GB" sz="2200" b="0" i="1" smtClean="0">
                            <a:latin typeface="Cambria Math" panose="02040503050406030204" pitchFamily="18" charset="0"/>
                          </a:rPr>
                        </m:ctrlPr>
                      </m:sSupPr>
                      <m:e>
                        <m:sSub>
                          <m:sSubPr>
                            <m:ctrlPr>
                              <a:rPr lang="en-GB" sz="2200" i="1">
                                <a:latin typeface="Cambria Math" panose="02040503050406030204" pitchFamily="18" charset="0"/>
                              </a:rPr>
                            </m:ctrlPr>
                          </m:sSubPr>
                          <m:e>
                            <m:r>
                              <a:rPr lang="en-GB" sz="2200" i="1">
                                <a:latin typeface="Cambria Math" panose="02040503050406030204" pitchFamily="18" charset="0"/>
                              </a:rPr>
                              <m:t>𝐾</m:t>
                            </m:r>
                          </m:e>
                          <m:sub>
                            <m:r>
                              <a:rPr lang="en-GB" sz="2200" i="1">
                                <a:latin typeface="Cambria Math" panose="02040503050406030204" pitchFamily="18" charset="0"/>
                              </a:rPr>
                              <m:t>∗</m:t>
                            </m:r>
                          </m:sub>
                        </m:sSub>
                      </m:e>
                      <m:sup>
                        <m:r>
                          <a:rPr lang="en-GB" sz="2200" b="0" i="1" smtClean="0">
                            <a:latin typeface="Cambria Math" panose="02040503050406030204" pitchFamily="18" charset="0"/>
                          </a:rPr>
                          <m:t>𝑇</m:t>
                        </m:r>
                      </m:sup>
                    </m:sSup>
                    <m:sSup>
                      <m:sSupPr>
                        <m:ctrlPr>
                          <a:rPr lang="en-GB" sz="2200" b="0" i="1" smtClean="0">
                            <a:latin typeface="Cambria Math" panose="02040503050406030204" pitchFamily="18" charset="0"/>
                          </a:rPr>
                        </m:ctrlPr>
                      </m:sSupPr>
                      <m:e>
                        <m:r>
                          <a:rPr lang="en-GB" sz="2200" b="0" i="1" smtClean="0">
                            <a:latin typeface="Cambria Math" panose="02040503050406030204" pitchFamily="18" charset="0"/>
                          </a:rPr>
                          <m:t>𝐾</m:t>
                        </m:r>
                      </m:e>
                      <m:sup>
                        <m:r>
                          <a:rPr lang="en-GB" sz="2200" b="0" i="1" smtClean="0">
                            <a:latin typeface="Cambria Math" panose="02040503050406030204" pitchFamily="18" charset="0"/>
                          </a:rPr>
                          <m:t>−1</m:t>
                        </m:r>
                      </m:sup>
                    </m:sSup>
                    <m:acc>
                      <m:accPr>
                        <m:chr m:val="⃗"/>
                        <m:ctrlPr>
                          <a:rPr lang="en-GB" sz="2200" b="0" i="1" smtClean="0">
                            <a:latin typeface="Cambria Math" panose="02040503050406030204" pitchFamily="18" charset="0"/>
                          </a:rPr>
                        </m:ctrlPr>
                      </m:accPr>
                      <m:e>
                        <m:r>
                          <a:rPr lang="en-GB" sz="2200" b="0" i="1" smtClean="0">
                            <a:latin typeface="Cambria Math" panose="02040503050406030204" pitchFamily="18" charset="0"/>
                          </a:rPr>
                          <m:t>𝑦</m:t>
                        </m:r>
                      </m:e>
                    </m:acc>
                  </m:oMath>
                </a14:m>
                <a:endParaRPr lang="en-GB" sz="2200" dirty="0"/>
              </a:p>
              <a:p>
                <a:pPr marL="0" indent="0">
                  <a:buNone/>
                </a:pPr>
                <a:r>
                  <a:rPr lang="en-GB" sz="2200" dirty="0"/>
                  <a:t>					</a:t>
                </a:r>
                <a14:m>
                  <m:oMath xmlns:m="http://schemas.openxmlformats.org/officeDocument/2006/math">
                    <m:sSub>
                      <m:sSubPr>
                        <m:ctrlPr>
                          <a:rPr lang="en-GB" sz="2200" i="1" smtClean="0">
                            <a:latin typeface="Cambria Math" panose="02040503050406030204" pitchFamily="18" charset="0"/>
                          </a:rPr>
                        </m:ctrlPr>
                      </m:sSubPr>
                      <m:e>
                        <m:r>
                          <m:rPr>
                            <m:sty m:val="p"/>
                          </m:rPr>
                          <a:rPr lang="el-GR" sz="2200" i="1">
                            <a:latin typeface="Cambria Math" panose="02040503050406030204" pitchFamily="18" charset="0"/>
                          </a:rPr>
                          <m:t>Σ</m:t>
                        </m:r>
                      </m:e>
                      <m:sub>
                        <m:r>
                          <a:rPr lang="en-GB" sz="2200" b="0" i="1" smtClean="0">
                            <a:latin typeface="Cambria Math" panose="02040503050406030204" pitchFamily="18" charset="0"/>
                          </a:rPr>
                          <m:t>∗</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𝐾</m:t>
                        </m:r>
                      </m:e>
                      <m:sub>
                        <m:r>
                          <a:rPr lang="en-GB" sz="2200" b="0" i="1" smtClean="0">
                            <a:latin typeface="Cambria Math" panose="02040503050406030204" pitchFamily="18" charset="0"/>
                          </a:rPr>
                          <m:t>∗∗</m:t>
                        </m:r>
                      </m:sub>
                    </m:sSub>
                    <m:r>
                      <a:rPr lang="en-GB" sz="2200" b="0" i="1" smtClean="0">
                        <a:latin typeface="Cambria Math" panose="02040503050406030204" pitchFamily="18" charset="0"/>
                      </a:rPr>
                      <m:t>−</m:t>
                    </m:r>
                    <m:sSup>
                      <m:sSupPr>
                        <m:ctrlPr>
                          <a:rPr lang="en-GB" sz="2200" i="1">
                            <a:latin typeface="Cambria Math" panose="02040503050406030204" pitchFamily="18" charset="0"/>
                          </a:rPr>
                        </m:ctrlPr>
                      </m:sSupPr>
                      <m:e>
                        <m:sSub>
                          <m:sSubPr>
                            <m:ctrlPr>
                              <a:rPr lang="en-GB" sz="2200" i="1">
                                <a:latin typeface="Cambria Math" panose="02040503050406030204" pitchFamily="18" charset="0"/>
                              </a:rPr>
                            </m:ctrlPr>
                          </m:sSubPr>
                          <m:e>
                            <m:r>
                              <a:rPr lang="en-GB" sz="2200" i="1">
                                <a:latin typeface="Cambria Math" panose="02040503050406030204" pitchFamily="18" charset="0"/>
                              </a:rPr>
                              <m:t>𝐾</m:t>
                            </m:r>
                          </m:e>
                          <m:sub>
                            <m:r>
                              <a:rPr lang="en-GB" sz="2200" i="1">
                                <a:latin typeface="Cambria Math" panose="02040503050406030204" pitchFamily="18" charset="0"/>
                              </a:rPr>
                              <m:t>∗</m:t>
                            </m:r>
                          </m:sub>
                        </m:sSub>
                      </m:e>
                      <m:sup>
                        <m:r>
                          <a:rPr lang="en-GB" sz="2200" i="1">
                            <a:latin typeface="Cambria Math" panose="02040503050406030204" pitchFamily="18" charset="0"/>
                          </a:rPr>
                          <m:t>𝑇</m:t>
                        </m:r>
                      </m:sup>
                    </m:sSup>
                    <m:sSup>
                      <m:sSupPr>
                        <m:ctrlPr>
                          <a:rPr lang="en-GB" sz="2200" i="1">
                            <a:latin typeface="Cambria Math" panose="02040503050406030204" pitchFamily="18" charset="0"/>
                          </a:rPr>
                        </m:ctrlPr>
                      </m:sSupPr>
                      <m:e>
                        <m:r>
                          <a:rPr lang="en-GB" sz="2200" i="1">
                            <a:latin typeface="Cambria Math" panose="02040503050406030204" pitchFamily="18" charset="0"/>
                          </a:rPr>
                          <m:t>𝐾</m:t>
                        </m:r>
                      </m:e>
                      <m:sup>
                        <m:r>
                          <a:rPr lang="en-GB" sz="2200" i="1">
                            <a:latin typeface="Cambria Math" panose="02040503050406030204" pitchFamily="18" charset="0"/>
                          </a:rPr>
                          <m:t>−1</m:t>
                        </m:r>
                      </m:sup>
                    </m:sSup>
                    <m:sSub>
                      <m:sSubPr>
                        <m:ctrlPr>
                          <a:rPr lang="en-GB" sz="2200" i="1" smtClean="0">
                            <a:latin typeface="Cambria Math" panose="02040503050406030204" pitchFamily="18" charset="0"/>
                          </a:rPr>
                        </m:ctrlPr>
                      </m:sSubPr>
                      <m:e>
                        <m:r>
                          <a:rPr lang="en-GB" sz="2200" b="0" i="1" smtClean="0">
                            <a:latin typeface="Cambria Math" panose="02040503050406030204" pitchFamily="18" charset="0"/>
                          </a:rPr>
                          <m:t>𝐾</m:t>
                        </m:r>
                      </m:e>
                      <m:sub>
                        <m:r>
                          <a:rPr lang="en-GB" sz="2200" b="0" i="1" smtClean="0">
                            <a:latin typeface="Cambria Math" panose="02040503050406030204" pitchFamily="18" charset="0"/>
                          </a:rPr>
                          <m:t>∗</m:t>
                        </m:r>
                      </m:sub>
                    </m:sSub>
                  </m:oMath>
                </a14:m>
                <a:endParaRPr lang="en-GB" sz="2200" dirty="0"/>
              </a:p>
              <a:p>
                <a:endParaRPr lang="en-GB" sz="2200" dirty="0"/>
              </a:p>
              <a:p>
                <a:pPr marL="0" indent="0">
                  <a:buNone/>
                </a:pPr>
                <a:r>
                  <a:rPr lang="en-US" sz="2200" dirty="0"/>
                  <a:t>Thus, the GP now has a prediction for the mean and covariance matrix, and thus the standard deviation, of </a:t>
                </a:r>
                <a14:m>
                  <m:oMath xmlns:m="http://schemas.openxmlformats.org/officeDocument/2006/math">
                    <m:acc>
                      <m:accPr>
                        <m:chr m:val="⃗"/>
                        <m:ctrlPr>
                          <a:rPr lang="en-US" sz="2200" i="1" smtClean="0">
                            <a:latin typeface="Cambria Math" panose="02040503050406030204" pitchFamily="18" charset="0"/>
                          </a:rPr>
                        </m:ctrlPr>
                      </m:accPr>
                      <m:e>
                        <m:sSub>
                          <m:sSubPr>
                            <m:ctrlPr>
                              <a:rPr lang="en-US" sz="2200" i="1" smtClean="0">
                                <a:latin typeface="Cambria Math" panose="02040503050406030204" pitchFamily="18" charset="0"/>
                              </a:rPr>
                            </m:ctrlPr>
                          </m:sSubPr>
                          <m:e>
                            <m:r>
                              <a:rPr lang="en-GB" sz="2200" b="0" i="1" smtClean="0">
                                <a:latin typeface="Cambria Math" panose="02040503050406030204" pitchFamily="18" charset="0"/>
                              </a:rPr>
                              <m:t>𝑦</m:t>
                            </m:r>
                          </m:e>
                          <m:sub>
                            <m:r>
                              <a:rPr lang="en-GB" sz="2200" b="0" i="1" smtClean="0">
                                <a:latin typeface="Cambria Math" panose="02040503050406030204" pitchFamily="18" charset="0"/>
                              </a:rPr>
                              <m:t>∗</m:t>
                            </m:r>
                          </m:sub>
                        </m:sSub>
                      </m:e>
                    </m:acc>
                  </m:oMath>
                </a14:m>
                <a:r>
                  <a:rPr lang="en-US" sz="2200" dirty="0"/>
                  <a:t>. </a:t>
                </a:r>
                <a:r>
                  <a:rPr lang="en-US" sz="2200" baseline="30000" dirty="0"/>
                  <a:t>5</a:t>
                </a:r>
                <a:endParaRPr lang="en-GB" sz="2200" dirty="0"/>
              </a:p>
            </p:txBody>
          </p:sp>
        </mc:Choice>
        <mc:Fallback xmlns="">
          <p:sp>
            <p:nvSpPr>
              <p:cNvPr id="3" name="Content Placeholder 2">
                <a:extLst>
                  <a:ext uri="{FF2B5EF4-FFF2-40B4-BE49-F238E27FC236}">
                    <a16:creationId xmlns:a16="http://schemas.microsoft.com/office/drawing/2014/main" id="{FB9C1ABB-CB6F-8CBA-DF31-021ED970BC1E}"/>
                  </a:ext>
                </a:extLst>
              </p:cNvPr>
              <p:cNvSpPr>
                <a:spLocks noGrp="1" noRot="1" noChangeAspect="1" noMove="1" noResize="1" noEditPoints="1" noAdjustHandles="1" noChangeArrowheads="1" noChangeShapeType="1" noTextEdit="1"/>
              </p:cNvSpPr>
              <p:nvPr>
                <p:ph idx="1"/>
              </p:nvPr>
            </p:nvSpPr>
            <p:spPr>
              <a:blipFill>
                <a:blip r:embed="rId2"/>
                <a:stretch>
                  <a:fillRect l="-754" t="-1541"/>
                </a:stretch>
              </a:blipFill>
            </p:spPr>
            <p:txBody>
              <a:bodyPr/>
              <a:lstStyle/>
              <a:p>
                <a:r>
                  <a:rPr lang="en-GB">
                    <a:noFill/>
                  </a:rPr>
                  <a:t> </a:t>
                </a:r>
              </a:p>
            </p:txBody>
          </p:sp>
        </mc:Fallback>
      </mc:AlternateContent>
      <p:sp>
        <p:nvSpPr>
          <p:cNvPr id="5" name="Slide Number Placeholder 4">
            <a:extLst>
              <a:ext uri="{FF2B5EF4-FFF2-40B4-BE49-F238E27FC236}">
                <a16:creationId xmlns:a16="http://schemas.microsoft.com/office/drawing/2014/main" id="{47132497-380B-DCF8-B432-6AE1DC956647}"/>
              </a:ext>
            </a:extLst>
          </p:cNvPr>
          <p:cNvSpPr>
            <a:spLocks noGrp="1"/>
          </p:cNvSpPr>
          <p:nvPr>
            <p:ph type="sldNum" sz="quarter" idx="12"/>
          </p:nvPr>
        </p:nvSpPr>
        <p:spPr/>
        <p:txBody>
          <a:bodyPr/>
          <a:lstStyle/>
          <a:p>
            <a:fld id="{D0DA2C0D-9D1B-4B18-B949-92D35CA27DEA}" type="slidenum">
              <a:rPr lang="en-GB" smtClean="0"/>
              <a:t>34</a:t>
            </a:fld>
            <a:endParaRPr lang="en-GB" dirty="0"/>
          </a:p>
        </p:txBody>
      </p:sp>
    </p:spTree>
    <p:extLst>
      <p:ext uri="{BB962C8B-B14F-4D97-AF65-F5344CB8AC3E}">
        <p14:creationId xmlns:p14="http://schemas.microsoft.com/office/powerpoint/2010/main" val="645059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A8AF-EBA5-BC3C-DFA6-0A413066D42D}"/>
              </a:ext>
            </a:extLst>
          </p:cNvPr>
          <p:cNvSpPr>
            <a:spLocks noGrp="1"/>
          </p:cNvSpPr>
          <p:nvPr>
            <p:ph type="title"/>
          </p:nvPr>
        </p:nvSpPr>
        <p:spPr/>
        <p:txBody>
          <a:bodyPr/>
          <a:lstStyle/>
          <a:p>
            <a:r>
              <a:rPr lang="en-GB" dirty="0"/>
              <a:t>Generating Pseudodata 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ACC435-DF39-9573-39C6-13CE6BC72DD7}"/>
                  </a:ext>
                </a:extLst>
              </p:cNvPr>
              <p:cNvSpPr>
                <a:spLocks noGrp="1"/>
              </p:cNvSpPr>
              <p:nvPr>
                <p:ph idx="1"/>
              </p:nvPr>
            </p:nvSpPr>
            <p:spPr/>
            <p:txBody>
              <a:bodyPr>
                <a:normAutofit/>
              </a:bodyPr>
              <a:lstStyle/>
              <a:p>
                <a:pPr marL="0" indent="0">
                  <a:buNone/>
                </a:pPr>
                <a:r>
                  <a:rPr lang="en-US" sz="2200" dirty="0"/>
                  <a:t>A generated asymmetry datapoint is based on the effective number of counts measured. This can be expressed as</a:t>
                </a:r>
              </a:p>
              <a:p>
                <a:pPr marL="0" indent="0">
                  <a:buNone/>
                </a:pPr>
                <a14:m>
                  <m:oMathPara xmlns:m="http://schemas.openxmlformats.org/officeDocument/2006/math">
                    <m:oMathParaPr>
                      <m:jc m:val="centerGroup"/>
                    </m:oMathParaPr>
                    <m:oMath xmlns:m="http://schemas.openxmlformats.org/officeDocument/2006/math">
                      <m:r>
                        <a:rPr lang="en-GB" sz="2200" b="0" i="1" smtClean="0">
                          <a:latin typeface="Cambria Math" panose="02040503050406030204" pitchFamily="18" charset="0"/>
                        </a:rPr>
                        <m:t>𝐴</m:t>
                      </m:r>
                      <m:r>
                        <a:rPr lang="en-GB" sz="2200" b="0" i="1" smtClean="0">
                          <a:latin typeface="Cambria Math" panose="02040503050406030204" pitchFamily="18" charset="0"/>
                        </a:rPr>
                        <m:t>=</m:t>
                      </m:r>
                      <m:f>
                        <m:fPr>
                          <m:ctrlPr>
                            <a:rPr lang="en-GB" sz="2200" b="0" i="1" smtClean="0">
                              <a:latin typeface="Cambria Math" panose="02040503050406030204" pitchFamily="18" charset="0"/>
                            </a:rPr>
                          </m:ctrlPr>
                        </m:fPr>
                        <m:num>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𝑁</m:t>
                              </m:r>
                            </m:e>
                            <m:sub>
                              <m:r>
                                <a:rPr lang="en-GB" sz="2200" b="0" i="1" smtClean="0">
                                  <a:latin typeface="Cambria Math" panose="02040503050406030204" pitchFamily="18" charset="0"/>
                                </a:rPr>
                                <m:t>+</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𝑁</m:t>
                              </m:r>
                            </m:e>
                            <m:sub>
                              <m:r>
                                <a:rPr lang="en-GB" sz="2200" b="0" i="1" smtClean="0">
                                  <a:latin typeface="Cambria Math" panose="02040503050406030204" pitchFamily="18" charset="0"/>
                                </a:rPr>
                                <m:t>−</m:t>
                              </m:r>
                            </m:sub>
                          </m:sSub>
                        </m:num>
                        <m:den>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𝑁</m:t>
                              </m:r>
                            </m:e>
                            <m:sub>
                              <m:r>
                                <a:rPr lang="en-GB" sz="2200" b="0" i="1" smtClean="0">
                                  <a:latin typeface="Cambria Math" panose="02040503050406030204" pitchFamily="18" charset="0"/>
                                </a:rPr>
                                <m:t>+</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𝑁</m:t>
                              </m:r>
                            </m:e>
                            <m:sub>
                              <m:r>
                                <a:rPr lang="en-GB" sz="2200" b="0" i="1" smtClean="0">
                                  <a:latin typeface="Cambria Math" panose="02040503050406030204" pitchFamily="18" charset="0"/>
                                </a:rPr>
                                <m:t>−</m:t>
                              </m:r>
                            </m:sub>
                          </m:sSub>
                        </m:den>
                      </m:f>
                    </m:oMath>
                  </m:oMathPara>
                </a14:m>
                <a:endParaRPr lang="en-US" sz="2200" dirty="0"/>
              </a:p>
              <a:p>
                <a:pPr marL="0" indent="0">
                  <a:buNone/>
                </a:pPr>
                <a:r>
                  <a:rPr lang="en-US" sz="2200" dirty="0"/>
                  <a:t>where </a:t>
                </a:r>
                <a14:m>
                  <m:oMath xmlns:m="http://schemas.openxmlformats.org/officeDocument/2006/math">
                    <m:sSub>
                      <m:sSubPr>
                        <m:ctrlPr>
                          <a:rPr lang="en-US" sz="2200" i="1" smtClean="0">
                            <a:latin typeface="Cambria Math" panose="02040503050406030204" pitchFamily="18" charset="0"/>
                          </a:rPr>
                        </m:ctrlPr>
                      </m:sSubPr>
                      <m:e>
                        <m:r>
                          <a:rPr lang="en-GB" sz="2200" b="0" i="1" smtClean="0">
                            <a:latin typeface="Cambria Math" panose="02040503050406030204" pitchFamily="18" charset="0"/>
                          </a:rPr>
                          <m:t>𝑁</m:t>
                        </m:r>
                      </m:e>
                      <m:sub>
                        <m:r>
                          <a:rPr lang="en-GB" sz="2200" b="0" i="1" smtClean="0">
                            <a:latin typeface="Cambria Math" panose="02040503050406030204" pitchFamily="18" charset="0"/>
                          </a:rPr>
                          <m:t>+</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𝑁</m:t>
                        </m:r>
                      </m:e>
                      <m:sub>
                        <m:r>
                          <a:rPr lang="en-GB" sz="2200" b="0" i="1" smtClean="0">
                            <a:latin typeface="Cambria Math" panose="02040503050406030204" pitchFamily="18" charset="0"/>
                          </a:rPr>
                          <m:t>−</m:t>
                        </m:r>
                      </m:sub>
                    </m:sSub>
                  </m:oMath>
                </a14:m>
                <a:r>
                  <a:rPr lang="en-US" sz="2200" dirty="0"/>
                  <a:t> are used to describe the 2 different states which are used to estimate the effective count. These take into account beam polarisation, recoils, target dilution and other such factors. These random variables are generated from “true” values:</a:t>
                </a:r>
              </a:p>
              <a:p>
                <a:pPr marL="0" indent="0">
                  <a:buNone/>
                </a:pPr>
                <a14:m>
                  <m:oMathPara xmlns:m="http://schemas.openxmlformats.org/officeDocument/2006/math">
                    <m:oMathParaPr>
                      <m:jc m:val="centerGroup"/>
                    </m:oMathParaPr>
                    <m:oMath xmlns:m="http://schemas.openxmlformats.org/officeDocument/2006/math">
                      <m:r>
                        <a:rPr lang="en-GB" sz="2200" b="0" i="1" smtClean="0">
                          <a:latin typeface="Cambria Math" panose="02040503050406030204" pitchFamily="18" charset="0"/>
                        </a:rPr>
                        <m:t>𝑁</m:t>
                      </m:r>
                      <m:r>
                        <a:rPr lang="en-GB" sz="2200" b="0" i="1" smtClean="0">
                          <a:latin typeface="Cambria Math" panose="02040503050406030204" pitchFamily="18" charset="0"/>
                          <a:ea typeface="Cambria Math" panose="02040503050406030204" pitchFamily="18" charset="0"/>
                        </a:rPr>
                        <m:t>~</m:t>
                      </m:r>
                      <m:r>
                        <m:rPr>
                          <m:nor/>
                        </m:rPr>
                        <a:rPr lang="en-GB" sz="2200" b="0" i="0" smtClean="0">
                          <a:latin typeface="Cambria Math" panose="02040503050406030204" pitchFamily="18" charset="0"/>
                          <a:ea typeface="Cambria Math" panose="02040503050406030204" pitchFamily="18" charset="0"/>
                        </a:rPr>
                        <m:t>Pois</m:t>
                      </m:r>
                      <m:d>
                        <m:dPr>
                          <m:ctrlPr>
                            <a:rPr lang="en-GB" sz="2200" b="0" i="1" smtClean="0">
                              <a:latin typeface="Cambria Math" panose="02040503050406030204" pitchFamily="18" charset="0"/>
                              <a:ea typeface="Cambria Math" panose="02040503050406030204" pitchFamily="18" charset="0"/>
                            </a:rPr>
                          </m:ctrlPr>
                        </m:dPr>
                        <m:e>
                          <m:sSub>
                            <m:sSubPr>
                              <m:ctrlPr>
                                <a:rPr lang="en-GB" sz="2200" b="0" i="1" smtClean="0">
                                  <a:latin typeface="Cambria Math" panose="02040503050406030204" pitchFamily="18" charset="0"/>
                                  <a:ea typeface="Cambria Math" panose="02040503050406030204" pitchFamily="18" charset="0"/>
                                </a:rPr>
                              </m:ctrlPr>
                            </m:sSubPr>
                            <m:e>
                              <m:r>
                                <a:rPr lang="en-GB" sz="2200" b="0" i="1" smtClean="0">
                                  <a:latin typeface="Cambria Math" panose="02040503050406030204" pitchFamily="18" charset="0"/>
                                  <a:ea typeface="Cambria Math" panose="02040503050406030204" pitchFamily="18" charset="0"/>
                                </a:rPr>
                                <m:t>𝑛</m:t>
                              </m:r>
                            </m:e>
                            <m:sub>
                              <m:r>
                                <a:rPr lang="en-GB" sz="2200" b="0" i="1" smtClean="0">
                                  <a:latin typeface="Cambria Math" panose="02040503050406030204" pitchFamily="18" charset="0"/>
                                  <a:ea typeface="Cambria Math" panose="02040503050406030204" pitchFamily="18" charset="0"/>
                                </a:rPr>
                                <m:t>±</m:t>
                              </m:r>
                            </m:sub>
                          </m:sSub>
                        </m:e>
                      </m:d>
                    </m:oMath>
                  </m:oMathPara>
                </a14:m>
                <a:endParaRPr lang="en-US" sz="2200" dirty="0"/>
              </a:p>
              <a:p>
                <a:pPr marL="0" indent="0">
                  <a:buNone/>
                </a:pPr>
                <a:r>
                  <a:rPr lang="en-US" sz="2200" dirty="0"/>
                  <a:t>where </a:t>
                </a:r>
                <a14:m>
                  <m:oMath xmlns:m="http://schemas.openxmlformats.org/officeDocument/2006/math">
                    <m:sSub>
                      <m:sSubPr>
                        <m:ctrlPr>
                          <a:rPr lang="en-US" sz="2200" i="1" smtClean="0">
                            <a:latin typeface="Cambria Math" panose="02040503050406030204" pitchFamily="18" charset="0"/>
                          </a:rPr>
                        </m:ctrlPr>
                      </m:sSubPr>
                      <m:e>
                        <m:r>
                          <a:rPr lang="en-GB" sz="2200" b="0" i="1" smtClean="0">
                            <a:latin typeface="Cambria Math" panose="02040503050406030204" pitchFamily="18" charset="0"/>
                          </a:rPr>
                          <m:t>𝑛</m:t>
                        </m:r>
                      </m:e>
                      <m:sub>
                        <m:r>
                          <a:rPr lang="en-US" sz="2200" i="1" smtClean="0">
                            <a:latin typeface="Cambria Math" panose="02040503050406030204" pitchFamily="18" charset="0"/>
                            <a:ea typeface="Cambria Math" panose="02040503050406030204" pitchFamily="18" charset="0"/>
                          </a:rPr>
                          <m:t>±</m:t>
                        </m:r>
                      </m:sub>
                    </m:sSub>
                    <m:r>
                      <a:rPr lang="en-GB" sz="2200" b="0" i="1" smtClean="0">
                        <a:latin typeface="Cambria Math" panose="02040503050406030204" pitchFamily="18" charset="0"/>
                      </a:rPr>
                      <m:t>=</m:t>
                    </m:r>
                    <m:f>
                      <m:fPr>
                        <m:ctrlPr>
                          <a:rPr lang="en-GB" sz="2200" b="0" i="1" smtClean="0">
                            <a:latin typeface="Cambria Math" panose="02040503050406030204" pitchFamily="18" charset="0"/>
                          </a:rPr>
                        </m:ctrlPr>
                      </m:fPr>
                      <m:num>
                        <m:r>
                          <a:rPr lang="en-GB" sz="2200" b="0" i="1" smtClean="0">
                            <a:latin typeface="Cambria Math" panose="02040503050406030204" pitchFamily="18" charset="0"/>
                          </a:rPr>
                          <m:t>1</m:t>
                        </m:r>
                      </m:num>
                      <m:den>
                        <m:r>
                          <a:rPr lang="en-GB" sz="2200" b="0" i="1" smtClean="0">
                            <a:latin typeface="Cambria Math" panose="02040503050406030204" pitchFamily="18" charset="0"/>
                          </a:rPr>
                          <m:t>2</m:t>
                        </m:r>
                      </m:den>
                    </m:f>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𝑛</m:t>
                        </m:r>
                      </m:e>
                      <m:sub>
                        <m:r>
                          <a:rPr lang="en-GB" sz="2200" b="0" i="1" smtClean="0">
                            <a:latin typeface="Cambria Math" panose="02040503050406030204" pitchFamily="18" charset="0"/>
                          </a:rPr>
                          <m:t>𝑒</m:t>
                        </m:r>
                      </m:sub>
                    </m:sSub>
                    <m:d>
                      <m:dPr>
                        <m:begChr m:val="["/>
                        <m:endChr m:val="]"/>
                        <m:ctrlPr>
                          <a:rPr lang="en-GB" sz="2200" b="0" i="1" smtClean="0">
                            <a:latin typeface="Cambria Math" panose="02040503050406030204" pitchFamily="18" charset="0"/>
                          </a:rPr>
                        </m:ctrlPr>
                      </m:dPr>
                      <m:e>
                        <m:r>
                          <a:rPr lang="en-GB" sz="2200" b="0" i="1" smtClean="0">
                            <a:latin typeface="Cambria Math" panose="02040503050406030204" pitchFamily="18" charset="0"/>
                          </a:rPr>
                          <m:t>1</m:t>
                        </m:r>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𝑓</m:t>
                        </m:r>
                        <m:d>
                          <m:dPr>
                            <m:ctrlPr>
                              <a:rPr lang="en-GB" sz="2200" b="0" i="1" smtClean="0">
                                <a:latin typeface="Cambria Math" panose="02040503050406030204" pitchFamily="18" charset="0"/>
                                <a:ea typeface="Cambria Math" panose="02040503050406030204" pitchFamily="18" charset="0"/>
                              </a:rPr>
                            </m:ctrlPr>
                          </m:dPr>
                          <m:e>
                            <m:r>
                              <a:rPr lang="en-GB" sz="2200" b="0" i="1" smtClean="0">
                                <a:latin typeface="Cambria Math" panose="02040503050406030204" pitchFamily="18" charset="0"/>
                                <a:ea typeface="Cambria Math" panose="02040503050406030204" pitchFamily="18" charset="0"/>
                              </a:rPr>
                              <m:t>𝑤</m:t>
                            </m:r>
                            <m:r>
                              <a:rPr lang="en-GB" sz="2200" b="0" i="1" smtClean="0">
                                <a:latin typeface="Cambria Math" panose="02040503050406030204" pitchFamily="18" charset="0"/>
                                <a:ea typeface="Cambria Math" panose="02040503050406030204" pitchFamily="18" charset="0"/>
                              </a:rPr>
                              <m:t>,</m:t>
                            </m:r>
                            <m:func>
                              <m:funcPr>
                                <m:ctrlPr>
                                  <a:rPr lang="en-GB" sz="2200" b="0" i="1" smtClean="0">
                                    <a:latin typeface="Cambria Math" panose="02040503050406030204" pitchFamily="18" charset="0"/>
                                    <a:ea typeface="Cambria Math" panose="02040503050406030204" pitchFamily="18" charset="0"/>
                                  </a:rPr>
                                </m:ctrlPr>
                              </m:funcPr>
                              <m:fName>
                                <m:r>
                                  <m:rPr>
                                    <m:sty m:val="p"/>
                                  </m:rPr>
                                  <a:rPr lang="en-GB" sz="2200" b="0" i="0" smtClean="0">
                                    <a:latin typeface="Cambria Math" panose="02040503050406030204" pitchFamily="18" charset="0"/>
                                    <a:ea typeface="Cambria Math" panose="02040503050406030204" pitchFamily="18" charset="0"/>
                                  </a:rPr>
                                  <m:t>cos</m:t>
                                </m:r>
                              </m:fName>
                              <m:e>
                                <m:r>
                                  <a:rPr lang="en-GB" sz="2200" b="0" i="1" smtClean="0">
                                    <a:latin typeface="Cambria Math" panose="02040503050406030204" pitchFamily="18" charset="0"/>
                                    <a:ea typeface="Cambria Math" panose="02040503050406030204" pitchFamily="18" charset="0"/>
                                  </a:rPr>
                                  <m:t>𝜃</m:t>
                                </m:r>
                              </m:e>
                            </m:func>
                          </m:e>
                        </m:d>
                      </m:e>
                    </m:d>
                  </m:oMath>
                </a14:m>
                <a:r>
                  <a:rPr lang="en-US" sz="2200" dirty="0"/>
                  <a:t>. Here </a:t>
                </a:r>
                <a14:m>
                  <m:oMath xmlns:m="http://schemas.openxmlformats.org/officeDocument/2006/math">
                    <m:sSub>
                      <m:sSubPr>
                        <m:ctrlPr>
                          <a:rPr lang="en-US" sz="2200" i="1" smtClean="0">
                            <a:latin typeface="Cambria Math" panose="02040503050406030204" pitchFamily="18" charset="0"/>
                          </a:rPr>
                        </m:ctrlPr>
                      </m:sSubPr>
                      <m:e>
                        <m:r>
                          <a:rPr lang="en-GB" sz="2200" b="0" i="1" smtClean="0">
                            <a:latin typeface="Cambria Math" panose="02040503050406030204" pitchFamily="18" charset="0"/>
                          </a:rPr>
                          <m:t>𝑛</m:t>
                        </m:r>
                      </m:e>
                      <m:sub>
                        <m:r>
                          <a:rPr lang="en-GB" sz="2200" b="0" i="1" smtClean="0">
                            <a:latin typeface="Cambria Math" panose="02040503050406030204" pitchFamily="18" charset="0"/>
                          </a:rPr>
                          <m:t>𝑒</m:t>
                        </m:r>
                      </m:sub>
                    </m:sSub>
                  </m:oMath>
                </a14:m>
                <a:r>
                  <a:rPr lang="en-US" sz="2200" dirty="0"/>
                  <a:t> is defined as the effective number of events and is in the range [200,1000] which is estimated based on real data. </a:t>
                </a:r>
              </a:p>
            </p:txBody>
          </p:sp>
        </mc:Choice>
        <mc:Fallback xmlns="">
          <p:sp>
            <p:nvSpPr>
              <p:cNvPr id="3" name="Content Placeholder 2">
                <a:extLst>
                  <a:ext uri="{FF2B5EF4-FFF2-40B4-BE49-F238E27FC236}">
                    <a16:creationId xmlns:a16="http://schemas.microsoft.com/office/drawing/2014/main" id="{B6ACC435-DF39-9573-39C6-13CE6BC72DD7}"/>
                  </a:ext>
                </a:extLst>
              </p:cNvPr>
              <p:cNvSpPr>
                <a:spLocks noGrp="1" noRot="1" noChangeAspect="1" noMove="1" noResize="1" noEditPoints="1" noAdjustHandles="1" noChangeArrowheads="1" noChangeShapeType="1" noTextEdit="1"/>
              </p:cNvSpPr>
              <p:nvPr>
                <p:ph idx="1"/>
              </p:nvPr>
            </p:nvSpPr>
            <p:spPr>
              <a:blipFill>
                <a:blip r:embed="rId2"/>
                <a:stretch>
                  <a:fillRect l="-754" t="-168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A81BFA63-36EF-3677-8AD9-08E0E9336F91}"/>
              </a:ext>
            </a:extLst>
          </p:cNvPr>
          <p:cNvSpPr>
            <a:spLocks noGrp="1"/>
          </p:cNvSpPr>
          <p:nvPr>
            <p:ph type="sldNum" sz="quarter" idx="12"/>
          </p:nvPr>
        </p:nvSpPr>
        <p:spPr/>
        <p:txBody>
          <a:bodyPr/>
          <a:lstStyle/>
          <a:p>
            <a:fld id="{D0DA2C0D-9D1B-4B18-B949-92D35CA27DEA}" type="slidenum">
              <a:rPr lang="en-GB" smtClean="0"/>
              <a:t>35</a:t>
            </a:fld>
            <a:endParaRPr lang="en-GB" dirty="0"/>
          </a:p>
        </p:txBody>
      </p:sp>
    </p:spTree>
    <p:extLst>
      <p:ext uri="{BB962C8B-B14F-4D97-AF65-F5344CB8AC3E}">
        <p14:creationId xmlns:p14="http://schemas.microsoft.com/office/powerpoint/2010/main" val="775180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C519-C925-EF7C-846D-F3808D7E7BB9}"/>
              </a:ext>
            </a:extLst>
          </p:cNvPr>
          <p:cNvSpPr>
            <a:spLocks noGrp="1"/>
          </p:cNvSpPr>
          <p:nvPr>
            <p:ph type="title"/>
          </p:nvPr>
        </p:nvSpPr>
        <p:spPr/>
        <p:txBody>
          <a:bodyPr/>
          <a:lstStyle/>
          <a:p>
            <a:r>
              <a:rPr lang="en-GB" dirty="0"/>
              <a:t>Generating Pseudodata II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12CC82-140E-5255-A359-9313FE650ECA}"/>
                  </a:ext>
                </a:extLst>
              </p:cNvPr>
              <p:cNvSpPr>
                <a:spLocks noGrp="1"/>
              </p:cNvSpPr>
              <p:nvPr>
                <p:ph idx="1"/>
              </p:nvPr>
            </p:nvSpPr>
            <p:spPr/>
            <p:txBody>
              <a:bodyPr>
                <a:normAutofit/>
              </a:bodyPr>
              <a:lstStyle/>
              <a:p>
                <a:pPr marL="0" indent="0">
                  <a:buNone/>
                </a:pPr>
                <a:r>
                  <a:rPr lang="en-US" sz="2200" dirty="0"/>
                  <a:t>By using standard propagation of errors, the error on A is given by</a:t>
                </a:r>
                <a:r>
                  <a:rPr lang="en-GB" sz="2200" dirty="0"/>
                  <a:t>:</a:t>
                </a:r>
              </a:p>
              <a:p>
                <a:pPr marL="0" indent="0">
                  <a:buNone/>
                </a:pPr>
                <a14:m>
                  <m:oMathPara xmlns:m="http://schemas.openxmlformats.org/officeDocument/2006/math">
                    <m:oMathParaPr>
                      <m:jc m:val="centerGroup"/>
                    </m:oMathParaPr>
                    <m:oMath xmlns:m="http://schemas.openxmlformats.org/officeDocument/2006/math">
                      <m:r>
                        <a:rPr lang="en-GB" sz="2200" i="1" smtClean="0">
                          <a:latin typeface="Cambria Math" panose="02040503050406030204" pitchFamily="18" charset="0"/>
                          <a:ea typeface="Cambria Math" panose="02040503050406030204" pitchFamily="18" charset="0"/>
                        </a:rPr>
                        <m:t>𝛿</m:t>
                      </m:r>
                      <m:r>
                        <a:rPr lang="en-GB" sz="2200" b="0" i="1" smtClean="0">
                          <a:latin typeface="Cambria Math" panose="02040503050406030204" pitchFamily="18" charset="0"/>
                          <a:ea typeface="Cambria Math" panose="02040503050406030204" pitchFamily="18" charset="0"/>
                        </a:rPr>
                        <m:t>𝐴</m:t>
                      </m:r>
                      <m:r>
                        <a:rPr lang="en-GB" sz="2200" b="0" i="1" smtClean="0">
                          <a:latin typeface="Cambria Math" panose="02040503050406030204" pitchFamily="18" charset="0"/>
                          <a:ea typeface="Cambria Math" panose="02040503050406030204" pitchFamily="18" charset="0"/>
                        </a:rPr>
                        <m:t>=</m:t>
                      </m:r>
                      <m:f>
                        <m:fPr>
                          <m:ctrlPr>
                            <a:rPr lang="en-GB" sz="2200" b="0" i="1" smtClean="0">
                              <a:latin typeface="Cambria Math" panose="02040503050406030204" pitchFamily="18" charset="0"/>
                              <a:ea typeface="Cambria Math" panose="02040503050406030204" pitchFamily="18" charset="0"/>
                            </a:rPr>
                          </m:ctrlPr>
                        </m:fPr>
                        <m:num>
                          <m:r>
                            <a:rPr lang="en-GB" sz="2200" b="0" i="1" smtClean="0">
                              <a:latin typeface="Cambria Math" panose="02040503050406030204" pitchFamily="18" charset="0"/>
                              <a:ea typeface="Cambria Math" panose="02040503050406030204" pitchFamily="18" charset="0"/>
                            </a:rPr>
                            <m:t>2</m:t>
                          </m:r>
                        </m:num>
                        <m:den>
                          <m:sSup>
                            <m:sSupPr>
                              <m:ctrlPr>
                                <a:rPr lang="en-GB" sz="2200" b="0" i="1" smtClean="0">
                                  <a:latin typeface="Cambria Math" panose="02040503050406030204" pitchFamily="18" charset="0"/>
                                  <a:ea typeface="Cambria Math" panose="02040503050406030204" pitchFamily="18" charset="0"/>
                                </a:rPr>
                              </m:ctrlPr>
                            </m:sSupPr>
                            <m:e>
                              <m:d>
                                <m:dPr>
                                  <m:ctrlPr>
                                    <a:rPr lang="en-GB" sz="2200" b="0" i="1" smtClean="0">
                                      <a:latin typeface="Cambria Math" panose="02040503050406030204" pitchFamily="18" charset="0"/>
                                      <a:ea typeface="Cambria Math" panose="02040503050406030204" pitchFamily="18" charset="0"/>
                                    </a:rPr>
                                  </m:ctrlPr>
                                </m:dPr>
                                <m:e>
                                  <m:sSub>
                                    <m:sSubPr>
                                      <m:ctrlPr>
                                        <a:rPr lang="en-GB" sz="2200" b="0" i="1" smtClean="0">
                                          <a:latin typeface="Cambria Math" panose="02040503050406030204" pitchFamily="18" charset="0"/>
                                          <a:ea typeface="Cambria Math" panose="02040503050406030204" pitchFamily="18" charset="0"/>
                                        </a:rPr>
                                      </m:ctrlPr>
                                    </m:sSubPr>
                                    <m:e>
                                      <m:r>
                                        <a:rPr lang="en-GB" sz="2200" b="0" i="1" smtClean="0">
                                          <a:latin typeface="Cambria Math" panose="02040503050406030204" pitchFamily="18" charset="0"/>
                                          <a:ea typeface="Cambria Math" panose="02040503050406030204" pitchFamily="18" charset="0"/>
                                        </a:rPr>
                                        <m:t>𝑁</m:t>
                                      </m:r>
                                    </m:e>
                                    <m:sub>
                                      <m:r>
                                        <a:rPr lang="en-GB" sz="2200" b="0" i="1" smtClean="0">
                                          <a:latin typeface="Cambria Math" panose="02040503050406030204" pitchFamily="18" charset="0"/>
                                          <a:ea typeface="Cambria Math" panose="02040503050406030204" pitchFamily="18" charset="0"/>
                                        </a:rPr>
                                        <m:t>+</m:t>
                                      </m:r>
                                    </m:sub>
                                  </m:sSub>
                                  <m:r>
                                    <a:rPr lang="en-GB" sz="2200" b="0" i="1" smtClean="0">
                                      <a:latin typeface="Cambria Math" panose="02040503050406030204" pitchFamily="18" charset="0"/>
                                      <a:ea typeface="Cambria Math" panose="02040503050406030204" pitchFamily="18" charset="0"/>
                                    </a:rPr>
                                    <m:t>+</m:t>
                                  </m:r>
                                  <m:sSub>
                                    <m:sSubPr>
                                      <m:ctrlPr>
                                        <a:rPr lang="en-GB" sz="2200" b="0" i="1" smtClean="0">
                                          <a:latin typeface="Cambria Math" panose="02040503050406030204" pitchFamily="18" charset="0"/>
                                          <a:ea typeface="Cambria Math" panose="02040503050406030204" pitchFamily="18" charset="0"/>
                                        </a:rPr>
                                      </m:ctrlPr>
                                    </m:sSubPr>
                                    <m:e>
                                      <m:r>
                                        <a:rPr lang="en-GB" sz="2200" b="0" i="1" smtClean="0">
                                          <a:latin typeface="Cambria Math" panose="02040503050406030204" pitchFamily="18" charset="0"/>
                                          <a:ea typeface="Cambria Math" panose="02040503050406030204" pitchFamily="18" charset="0"/>
                                        </a:rPr>
                                        <m:t>𝑁</m:t>
                                      </m:r>
                                    </m:e>
                                    <m:sub>
                                      <m:r>
                                        <a:rPr lang="en-GB" sz="2200" b="0" i="1" smtClean="0">
                                          <a:latin typeface="Cambria Math" panose="02040503050406030204" pitchFamily="18" charset="0"/>
                                          <a:ea typeface="Cambria Math" panose="02040503050406030204" pitchFamily="18" charset="0"/>
                                        </a:rPr>
                                        <m:t>−</m:t>
                                      </m:r>
                                    </m:sub>
                                  </m:sSub>
                                </m:e>
                              </m:d>
                            </m:e>
                            <m:sup>
                              <m:r>
                                <a:rPr lang="en-GB" sz="2200" b="0" i="1" smtClean="0">
                                  <a:latin typeface="Cambria Math" panose="02040503050406030204" pitchFamily="18" charset="0"/>
                                  <a:ea typeface="Cambria Math" panose="02040503050406030204" pitchFamily="18" charset="0"/>
                                </a:rPr>
                                <m:t>2</m:t>
                              </m:r>
                            </m:sup>
                          </m:sSup>
                        </m:den>
                      </m:f>
                      <m:rad>
                        <m:radPr>
                          <m:degHide m:val="on"/>
                          <m:ctrlPr>
                            <a:rPr lang="en-GB" sz="2200" b="0" i="1" smtClean="0">
                              <a:latin typeface="Cambria Math" panose="02040503050406030204" pitchFamily="18" charset="0"/>
                              <a:ea typeface="Cambria Math" panose="02040503050406030204" pitchFamily="18" charset="0"/>
                            </a:rPr>
                          </m:ctrlPr>
                        </m:radPr>
                        <m:deg/>
                        <m:e>
                          <m:sSub>
                            <m:sSubPr>
                              <m:ctrlPr>
                                <a:rPr lang="en-GB" sz="2200" b="0" i="1" smtClean="0">
                                  <a:latin typeface="Cambria Math" panose="02040503050406030204" pitchFamily="18" charset="0"/>
                                  <a:ea typeface="Cambria Math" panose="02040503050406030204" pitchFamily="18" charset="0"/>
                                </a:rPr>
                              </m:ctrlPr>
                            </m:sSubPr>
                            <m:e>
                              <m:r>
                                <a:rPr lang="en-GB" sz="2200" b="0" i="1" smtClean="0">
                                  <a:latin typeface="Cambria Math" panose="02040503050406030204" pitchFamily="18" charset="0"/>
                                  <a:ea typeface="Cambria Math" panose="02040503050406030204" pitchFamily="18" charset="0"/>
                                </a:rPr>
                                <m:t>𝑁</m:t>
                              </m:r>
                            </m:e>
                            <m:sub>
                              <m:r>
                                <a:rPr lang="en-GB" sz="2200" b="0" i="1" smtClean="0">
                                  <a:latin typeface="Cambria Math" panose="02040503050406030204" pitchFamily="18" charset="0"/>
                                  <a:ea typeface="Cambria Math" panose="02040503050406030204" pitchFamily="18" charset="0"/>
                                </a:rPr>
                                <m:t>+</m:t>
                              </m:r>
                            </m:sub>
                          </m:sSub>
                          <m:sSub>
                            <m:sSubPr>
                              <m:ctrlPr>
                                <a:rPr lang="en-GB" sz="2200" b="0" i="1" smtClean="0">
                                  <a:latin typeface="Cambria Math" panose="02040503050406030204" pitchFamily="18" charset="0"/>
                                  <a:ea typeface="Cambria Math" panose="02040503050406030204" pitchFamily="18" charset="0"/>
                                </a:rPr>
                              </m:ctrlPr>
                            </m:sSubPr>
                            <m:e>
                              <m:r>
                                <a:rPr lang="en-GB" sz="2200" b="0" i="1" smtClean="0">
                                  <a:latin typeface="Cambria Math" panose="02040503050406030204" pitchFamily="18" charset="0"/>
                                  <a:ea typeface="Cambria Math" panose="02040503050406030204" pitchFamily="18" charset="0"/>
                                </a:rPr>
                                <m:t>𝑁</m:t>
                              </m:r>
                            </m:e>
                            <m:sub>
                              <m:r>
                                <a:rPr lang="en-GB" sz="2200" b="0" i="1" smtClean="0">
                                  <a:latin typeface="Cambria Math" panose="02040503050406030204" pitchFamily="18" charset="0"/>
                                  <a:ea typeface="Cambria Math" panose="02040503050406030204" pitchFamily="18" charset="0"/>
                                </a:rPr>
                                <m:t>−</m:t>
                              </m:r>
                            </m:sub>
                          </m:sSub>
                          <m:d>
                            <m:dPr>
                              <m:ctrlPr>
                                <a:rPr lang="en-GB" sz="2200" b="0" i="1" smtClean="0">
                                  <a:latin typeface="Cambria Math" panose="02040503050406030204" pitchFamily="18" charset="0"/>
                                  <a:ea typeface="Cambria Math" panose="02040503050406030204" pitchFamily="18" charset="0"/>
                                </a:rPr>
                              </m:ctrlPr>
                            </m:dPr>
                            <m:e>
                              <m:sSub>
                                <m:sSubPr>
                                  <m:ctrlPr>
                                    <a:rPr lang="en-GB" sz="2200" b="0" i="1" smtClean="0">
                                      <a:latin typeface="Cambria Math" panose="02040503050406030204" pitchFamily="18" charset="0"/>
                                      <a:ea typeface="Cambria Math" panose="02040503050406030204" pitchFamily="18" charset="0"/>
                                    </a:rPr>
                                  </m:ctrlPr>
                                </m:sSubPr>
                                <m:e>
                                  <m:r>
                                    <a:rPr lang="en-GB" sz="2200" b="0" i="1" smtClean="0">
                                      <a:latin typeface="Cambria Math" panose="02040503050406030204" pitchFamily="18" charset="0"/>
                                      <a:ea typeface="Cambria Math" panose="02040503050406030204" pitchFamily="18" charset="0"/>
                                    </a:rPr>
                                    <m:t>𝑁</m:t>
                                  </m:r>
                                </m:e>
                                <m:sub>
                                  <m:r>
                                    <a:rPr lang="en-GB" sz="2200" b="0" i="1" smtClean="0">
                                      <a:latin typeface="Cambria Math" panose="02040503050406030204" pitchFamily="18" charset="0"/>
                                      <a:ea typeface="Cambria Math" panose="02040503050406030204" pitchFamily="18" charset="0"/>
                                    </a:rPr>
                                    <m:t>+</m:t>
                                  </m:r>
                                </m:sub>
                              </m:sSub>
                              <m:r>
                                <a:rPr lang="en-GB" sz="2200" b="0" i="1" smtClean="0">
                                  <a:latin typeface="Cambria Math" panose="02040503050406030204" pitchFamily="18" charset="0"/>
                                  <a:ea typeface="Cambria Math" panose="02040503050406030204" pitchFamily="18" charset="0"/>
                                </a:rPr>
                                <m:t>+</m:t>
                              </m:r>
                              <m:sSub>
                                <m:sSubPr>
                                  <m:ctrlPr>
                                    <a:rPr lang="en-GB" sz="2200" b="0" i="1" smtClean="0">
                                      <a:latin typeface="Cambria Math" panose="02040503050406030204" pitchFamily="18" charset="0"/>
                                      <a:ea typeface="Cambria Math" panose="02040503050406030204" pitchFamily="18" charset="0"/>
                                    </a:rPr>
                                  </m:ctrlPr>
                                </m:sSubPr>
                                <m:e>
                                  <m:r>
                                    <a:rPr lang="en-GB" sz="2200" b="0" i="1" smtClean="0">
                                      <a:latin typeface="Cambria Math" panose="02040503050406030204" pitchFamily="18" charset="0"/>
                                      <a:ea typeface="Cambria Math" panose="02040503050406030204" pitchFamily="18" charset="0"/>
                                    </a:rPr>
                                    <m:t>𝑁</m:t>
                                  </m:r>
                                </m:e>
                                <m:sub>
                                  <m:r>
                                    <a:rPr lang="en-GB" sz="2200" b="0" i="1" smtClean="0">
                                      <a:latin typeface="Cambria Math" panose="02040503050406030204" pitchFamily="18" charset="0"/>
                                      <a:ea typeface="Cambria Math" panose="02040503050406030204" pitchFamily="18" charset="0"/>
                                    </a:rPr>
                                    <m:t>−</m:t>
                                  </m:r>
                                </m:sub>
                              </m:sSub>
                            </m:e>
                          </m:d>
                        </m:e>
                      </m:rad>
                    </m:oMath>
                  </m:oMathPara>
                </a14:m>
                <a:endParaRPr lang="en-GB" sz="2200" dirty="0"/>
              </a:p>
              <a:p>
                <a:pPr marL="0" indent="0">
                  <a:buNone/>
                </a:pPr>
                <a:endParaRPr lang="en-GB" sz="2200" dirty="0"/>
              </a:p>
            </p:txBody>
          </p:sp>
        </mc:Choice>
        <mc:Fallback xmlns="">
          <p:sp>
            <p:nvSpPr>
              <p:cNvPr id="3" name="Content Placeholder 2">
                <a:extLst>
                  <a:ext uri="{FF2B5EF4-FFF2-40B4-BE49-F238E27FC236}">
                    <a16:creationId xmlns:a16="http://schemas.microsoft.com/office/drawing/2014/main" id="{7E12CC82-140E-5255-A359-9313FE650ECA}"/>
                  </a:ext>
                </a:extLst>
              </p:cNvPr>
              <p:cNvSpPr>
                <a:spLocks noGrp="1" noRot="1" noChangeAspect="1" noMove="1" noResize="1" noEditPoints="1" noAdjustHandles="1" noChangeArrowheads="1" noChangeShapeType="1" noTextEdit="1"/>
              </p:cNvSpPr>
              <p:nvPr>
                <p:ph idx="1"/>
              </p:nvPr>
            </p:nvSpPr>
            <p:spPr>
              <a:blipFill>
                <a:blip r:embed="rId2"/>
                <a:stretch>
                  <a:fillRect l="-754" t="-168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0FE663D9-9D2B-50C7-6A43-9D04A0B8937E}"/>
              </a:ext>
            </a:extLst>
          </p:cNvPr>
          <p:cNvSpPr>
            <a:spLocks noGrp="1"/>
          </p:cNvSpPr>
          <p:nvPr>
            <p:ph type="sldNum" sz="quarter" idx="12"/>
          </p:nvPr>
        </p:nvSpPr>
        <p:spPr/>
        <p:txBody>
          <a:bodyPr/>
          <a:lstStyle/>
          <a:p>
            <a:fld id="{D0DA2C0D-9D1B-4B18-B949-92D35CA27DEA}" type="slidenum">
              <a:rPr lang="en-GB" smtClean="0"/>
              <a:t>36</a:t>
            </a:fld>
            <a:endParaRPr lang="en-GB" dirty="0"/>
          </a:p>
        </p:txBody>
      </p:sp>
    </p:spTree>
    <p:extLst>
      <p:ext uri="{BB962C8B-B14F-4D97-AF65-F5344CB8AC3E}">
        <p14:creationId xmlns:p14="http://schemas.microsoft.com/office/powerpoint/2010/main" val="1892989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A6B4C-83CD-8CA4-229B-6E867B1D5C97}"/>
              </a:ext>
            </a:extLst>
          </p:cNvPr>
          <p:cNvSpPr>
            <a:spLocks noGrp="1"/>
          </p:cNvSpPr>
          <p:nvPr>
            <p:ph type="title"/>
          </p:nvPr>
        </p:nvSpPr>
        <p:spPr/>
        <p:txBody>
          <a:bodyPr/>
          <a:lstStyle/>
          <a:p>
            <a:r>
              <a:rPr lang="en-GB" dirty="0"/>
              <a:t>Length Scale Calculation - Energy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D0D2F1-3A5B-8B33-6E26-3B317B512D5F}"/>
                  </a:ext>
                </a:extLst>
              </p:cNvPr>
              <p:cNvSpPr>
                <a:spLocks noGrp="1"/>
              </p:cNvSpPr>
              <p:nvPr>
                <p:ph idx="1"/>
              </p:nvPr>
            </p:nvSpPr>
            <p:spPr/>
            <p:txBody>
              <a:bodyPr>
                <a:normAutofit/>
              </a:bodyPr>
              <a:lstStyle/>
              <a:p>
                <a:pPr marL="0" indent="0">
                  <a:buNone/>
                </a:pPr>
                <a:r>
                  <a:rPr lang="en-US" sz="2200" dirty="0"/>
                  <a:t>The mean distance between adjacent measured energy levels. This is mathematically expressed as (assuming n measured energy levels):</a:t>
                </a:r>
              </a:p>
              <a:p>
                <a:endParaRPr lang="en-US" sz="2200" dirty="0"/>
              </a:p>
              <a:p>
                <a:pPr marL="0" indent="0">
                  <a:buNone/>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GB" sz="2200" b="0" i="1" smtClean="0">
                              <a:latin typeface="Cambria Math" panose="02040503050406030204" pitchFamily="18" charset="0"/>
                            </a:rPr>
                            <m:t>𝐿</m:t>
                          </m:r>
                        </m:e>
                        <m:sub>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𝐸</m:t>
                              </m:r>
                            </m:e>
                            <m:sub>
                              <m:r>
                                <a:rPr lang="en-GB" sz="2200" b="0" i="1" smtClean="0">
                                  <a:latin typeface="Cambria Math" panose="02040503050406030204" pitchFamily="18" charset="0"/>
                                  <a:ea typeface="Cambria Math" panose="02040503050406030204" pitchFamily="18" charset="0"/>
                                </a:rPr>
                                <m:t>𝛾</m:t>
                              </m:r>
                            </m:sub>
                          </m:sSub>
                        </m:sub>
                      </m:sSub>
                      <m:r>
                        <a:rPr lang="en-GB" sz="2200" b="0" i="1" smtClean="0">
                          <a:latin typeface="Cambria Math" panose="02040503050406030204" pitchFamily="18" charset="0"/>
                        </a:rPr>
                        <m:t>=</m:t>
                      </m:r>
                      <m:f>
                        <m:fPr>
                          <m:ctrlPr>
                            <a:rPr lang="en-GB" sz="2200" b="0" i="1" smtClean="0">
                              <a:latin typeface="Cambria Math" panose="02040503050406030204" pitchFamily="18" charset="0"/>
                            </a:rPr>
                          </m:ctrlPr>
                        </m:fPr>
                        <m:num>
                          <m:r>
                            <a:rPr lang="en-GB" sz="2200" b="0" i="1" smtClean="0">
                              <a:latin typeface="Cambria Math" panose="02040503050406030204" pitchFamily="18" charset="0"/>
                            </a:rPr>
                            <m:t>1</m:t>
                          </m:r>
                        </m:num>
                        <m:den>
                          <m:r>
                            <a:rPr lang="en-GB" sz="2200" b="0" i="1" smtClean="0">
                              <a:latin typeface="Cambria Math" panose="02040503050406030204" pitchFamily="18" charset="0"/>
                            </a:rPr>
                            <m:t>𝑛</m:t>
                          </m:r>
                          <m:r>
                            <a:rPr lang="en-GB" sz="2200" b="0" i="1" smtClean="0">
                              <a:latin typeface="Cambria Math" panose="02040503050406030204" pitchFamily="18" charset="0"/>
                            </a:rPr>
                            <m:t>−1</m:t>
                          </m:r>
                        </m:den>
                      </m:f>
                      <m:nary>
                        <m:naryPr>
                          <m:chr m:val="∑"/>
                          <m:ctrlPr>
                            <a:rPr lang="en-GB" sz="2200" b="0" i="1" smtClean="0">
                              <a:latin typeface="Cambria Math" panose="02040503050406030204" pitchFamily="18" charset="0"/>
                            </a:rPr>
                          </m:ctrlPr>
                        </m:naryPr>
                        <m:sub>
                          <m:r>
                            <m:rPr>
                              <m:brk m:alnAt="23"/>
                            </m:rPr>
                            <a:rPr lang="en-GB" sz="2200" b="0" i="1" smtClean="0">
                              <a:latin typeface="Cambria Math" panose="02040503050406030204" pitchFamily="18" charset="0"/>
                            </a:rPr>
                            <m:t>𝑗</m:t>
                          </m:r>
                          <m:r>
                            <a:rPr lang="en-GB" sz="2200" b="0" i="1" smtClean="0">
                              <a:latin typeface="Cambria Math" panose="02040503050406030204" pitchFamily="18" charset="0"/>
                            </a:rPr>
                            <m:t>=1</m:t>
                          </m:r>
                        </m:sub>
                        <m:sup>
                          <m:r>
                            <a:rPr lang="en-GB" sz="2200" b="0" i="1" smtClean="0">
                              <a:latin typeface="Cambria Math" panose="02040503050406030204" pitchFamily="18" charset="0"/>
                            </a:rPr>
                            <m:t>𝑛</m:t>
                          </m:r>
                          <m:r>
                            <a:rPr lang="en-GB" sz="2200" b="0" i="1" smtClean="0">
                              <a:latin typeface="Cambria Math" panose="02040503050406030204" pitchFamily="18" charset="0"/>
                            </a:rPr>
                            <m:t>−1</m:t>
                          </m:r>
                        </m:sup>
                        <m:e>
                          <m:d>
                            <m:dPr>
                              <m:begChr m:val="["/>
                              <m:endChr m:val="]"/>
                              <m:ctrlPr>
                                <a:rPr lang="en-GB" sz="2200" b="0" i="1" smtClean="0">
                                  <a:latin typeface="Cambria Math" panose="02040503050406030204" pitchFamily="18" charset="0"/>
                                </a:rPr>
                              </m:ctrlPr>
                            </m:d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𝑒</m:t>
                                  </m:r>
                                </m:e>
                                <m:sub>
                                  <m:r>
                                    <a:rPr lang="en-GB" sz="2200" b="0" i="1" smtClean="0">
                                      <a:latin typeface="Cambria Math" panose="02040503050406030204" pitchFamily="18" charset="0"/>
                                    </a:rPr>
                                    <m:t>𝑗</m:t>
                                  </m:r>
                                  <m:r>
                                    <a:rPr lang="en-GB" sz="2200" b="0" i="1" smtClean="0">
                                      <a:latin typeface="Cambria Math" panose="02040503050406030204" pitchFamily="18" charset="0"/>
                                    </a:rPr>
                                    <m:t>−1</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𝑒</m:t>
                                  </m:r>
                                </m:e>
                                <m:sub>
                                  <m:r>
                                    <a:rPr lang="en-GB" sz="2200" b="0" i="1" smtClean="0">
                                      <a:latin typeface="Cambria Math" panose="02040503050406030204" pitchFamily="18" charset="0"/>
                                    </a:rPr>
                                    <m:t>𝑗</m:t>
                                  </m:r>
                                </m:sub>
                              </m:sSub>
                            </m:e>
                          </m:d>
                        </m:e>
                      </m:nary>
                    </m:oMath>
                  </m:oMathPara>
                </a14:m>
                <a:endParaRPr lang="en-US" sz="2200" dirty="0"/>
              </a:p>
            </p:txBody>
          </p:sp>
        </mc:Choice>
        <mc:Fallback xmlns="">
          <p:sp>
            <p:nvSpPr>
              <p:cNvPr id="3" name="Content Placeholder 2">
                <a:extLst>
                  <a:ext uri="{FF2B5EF4-FFF2-40B4-BE49-F238E27FC236}">
                    <a16:creationId xmlns:a16="http://schemas.microsoft.com/office/drawing/2014/main" id="{F1D0D2F1-3A5B-8B33-6E26-3B317B512D5F}"/>
                  </a:ext>
                </a:extLst>
              </p:cNvPr>
              <p:cNvSpPr>
                <a:spLocks noGrp="1" noRot="1" noChangeAspect="1" noMove="1" noResize="1" noEditPoints="1" noAdjustHandles="1" noChangeArrowheads="1" noChangeShapeType="1" noTextEdit="1"/>
              </p:cNvSpPr>
              <p:nvPr>
                <p:ph idx="1"/>
              </p:nvPr>
            </p:nvSpPr>
            <p:spPr>
              <a:blipFill>
                <a:blip r:embed="rId2"/>
                <a:stretch>
                  <a:fillRect l="-754" t="-168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0D4CED6D-2BCD-7E10-9F8E-D25DC1298664}"/>
              </a:ext>
            </a:extLst>
          </p:cNvPr>
          <p:cNvSpPr>
            <a:spLocks noGrp="1"/>
          </p:cNvSpPr>
          <p:nvPr>
            <p:ph type="sldNum" sz="quarter" idx="12"/>
          </p:nvPr>
        </p:nvSpPr>
        <p:spPr/>
        <p:txBody>
          <a:bodyPr/>
          <a:lstStyle/>
          <a:p>
            <a:fld id="{D0DA2C0D-9D1B-4B18-B949-92D35CA27DEA}" type="slidenum">
              <a:rPr lang="en-GB" smtClean="0"/>
              <a:t>37</a:t>
            </a:fld>
            <a:endParaRPr lang="en-GB" dirty="0"/>
          </a:p>
        </p:txBody>
      </p:sp>
    </p:spTree>
    <p:extLst>
      <p:ext uri="{BB962C8B-B14F-4D97-AF65-F5344CB8AC3E}">
        <p14:creationId xmlns:p14="http://schemas.microsoft.com/office/powerpoint/2010/main" val="3723506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610A-FEF2-62ED-B176-1F20B3825C97}"/>
              </a:ext>
            </a:extLst>
          </p:cNvPr>
          <p:cNvSpPr>
            <a:spLocks noGrp="1"/>
          </p:cNvSpPr>
          <p:nvPr>
            <p:ph type="title"/>
          </p:nvPr>
        </p:nvSpPr>
        <p:spPr/>
        <p:txBody>
          <a:bodyPr/>
          <a:lstStyle/>
          <a:p>
            <a:r>
              <a:rPr lang="en-GB" dirty="0"/>
              <a:t>Length Scale Calculation - Angle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A2FAC4-6B47-E57D-DCB3-DD3C742BDED4}"/>
                  </a:ext>
                </a:extLst>
              </p:cNvPr>
              <p:cNvSpPr>
                <a:spLocks noGrp="1"/>
              </p:cNvSpPr>
              <p:nvPr>
                <p:ph idx="1"/>
              </p:nvPr>
            </p:nvSpPr>
            <p:spPr/>
            <p:txBody>
              <a:bodyPr>
                <a:normAutofit/>
              </a:bodyPr>
              <a:lstStyle/>
              <a:p>
                <a:pPr marL="0" indent="0">
                  <a:buNone/>
                </a:pPr>
                <a:r>
                  <a:rPr lang="en-US" sz="2200" dirty="0"/>
                  <a:t>For each measured energy level calculate the mean distance between adjacent measured, degenerate datapoints. Take the resulting mean of these values. This is expressed mathematically as (where </a:t>
                </a:r>
                <a14:m>
                  <m:oMath xmlns:m="http://schemas.openxmlformats.org/officeDocument/2006/math">
                    <m:sSub>
                      <m:sSubPr>
                        <m:ctrlPr>
                          <a:rPr lang="en-US" sz="2200" i="1" smtClean="0">
                            <a:latin typeface="Cambria Math" panose="02040503050406030204" pitchFamily="18" charset="0"/>
                          </a:rPr>
                        </m:ctrlPr>
                      </m:sSubPr>
                      <m:e>
                        <m:r>
                          <a:rPr lang="en-GB" sz="2200" b="0" i="1" smtClean="0">
                            <a:latin typeface="Cambria Math" panose="02040503050406030204" pitchFamily="18" charset="0"/>
                          </a:rPr>
                          <m:t>𝑚</m:t>
                        </m:r>
                      </m:e>
                      <m:sub>
                        <m:r>
                          <a:rPr lang="en-GB" sz="2200" b="0" i="1" smtClean="0">
                            <a:latin typeface="Cambria Math" panose="02040503050406030204" pitchFamily="18" charset="0"/>
                          </a:rPr>
                          <m:t>𝑗</m:t>
                        </m:r>
                      </m:sub>
                    </m:sSub>
                  </m:oMath>
                </a14:m>
                <a:r>
                  <a:rPr lang="en-US" sz="2200" dirty="0"/>
                  <a:t> is the number of datapoints measured at the </a:t>
                </a:r>
                <a:r>
                  <a:rPr lang="en-US" sz="2200" i="1" dirty="0"/>
                  <a:t>j-</a:t>
                </a:r>
                <a:r>
                  <a:rPr lang="en-GB" sz="2200" i="1" dirty="0"/>
                  <a:t>th</a:t>
                </a:r>
                <a:r>
                  <a:rPr lang="en-US" sz="2200" i="1" dirty="0"/>
                  <a:t> </a:t>
                </a:r>
                <a:r>
                  <a:rPr lang="en-US" sz="2200" dirty="0"/>
                  <a:t>energy level):</a:t>
                </a:r>
              </a:p>
              <a:p>
                <a:endParaRPr lang="en-US" sz="2200" dirty="0"/>
              </a:p>
              <a:p>
                <a:pPr marL="0" indent="0">
                  <a:buNone/>
                </a:pPr>
                <a14:m>
                  <m:oMathPara xmlns:m="http://schemas.openxmlformats.org/officeDocument/2006/math">
                    <m:oMathParaPr>
                      <m:jc m:val="centerGroup"/>
                    </m:oMathParaPr>
                    <m:oMath xmlns:m="http://schemas.openxmlformats.org/officeDocument/2006/math">
                      <m:sSub>
                        <m:sSubPr>
                          <m:ctrlPr>
                            <a:rPr lang="en-GB" sz="2200" i="1" smtClean="0">
                              <a:latin typeface="Cambria Math" panose="02040503050406030204" pitchFamily="18" charset="0"/>
                            </a:rPr>
                          </m:ctrlPr>
                        </m:sSubPr>
                        <m:e>
                          <m:r>
                            <a:rPr lang="en-GB" sz="2200" b="0" i="1" smtClean="0">
                              <a:latin typeface="Cambria Math" panose="02040503050406030204" pitchFamily="18" charset="0"/>
                            </a:rPr>
                            <m:t>𝐿</m:t>
                          </m:r>
                        </m:e>
                        <m:sub>
                          <m:func>
                            <m:funcPr>
                              <m:ctrlPr>
                                <a:rPr lang="en-GB" sz="2200" i="1" smtClean="0">
                                  <a:latin typeface="Cambria Math" panose="02040503050406030204" pitchFamily="18" charset="0"/>
                                </a:rPr>
                              </m:ctrlPr>
                            </m:funcPr>
                            <m:fName>
                              <m:r>
                                <m:rPr>
                                  <m:sty m:val="p"/>
                                </m:rPr>
                                <a:rPr lang="en-GB" sz="2200" i="0" smtClean="0">
                                  <a:latin typeface="Cambria Math" panose="02040503050406030204" pitchFamily="18" charset="0"/>
                                </a:rPr>
                                <m:t>cos</m:t>
                              </m:r>
                            </m:fName>
                            <m:e>
                              <m:r>
                                <a:rPr lang="en-GB" sz="2200" i="1" smtClean="0">
                                  <a:latin typeface="Cambria Math" panose="02040503050406030204" pitchFamily="18" charset="0"/>
                                  <a:ea typeface="Cambria Math" panose="02040503050406030204" pitchFamily="18" charset="0"/>
                                </a:rPr>
                                <m:t>𝜃</m:t>
                              </m:r>
                            </m:e>
                          </m:func>
                        </m:sub>
                      </m:sSub>
                      <m:r>
                        <a:rPr lang="en-GB" sz="2200" b="0" i="1" smtClean="0">
                          <a:latin typeface="Cambria Math" panose="02040503050406030204" pitchFamily="18" charset="0"/>
                        </a:rPr>
                        <m:t>=</m:t>
                      </m:r>
                      <m:f>
                        <m:fPr>
                          <m:ctrlPr>
                            <a:rPr lang="en-GB" sz="2200" b="0" i="1" smtClean="0">
                              <a:latin typeface="Cambria Math" panose="02040503050406030204" pitchFamily="18" charset="0"/>
                            </a:rPr>
                          </m:ctrlPr>
                        </m:fPr>
                        <m:num>
                          <m:r>
                            <a:rPr lang="en-GB" sz="2200" b="0" i="1" smtClean="0">
                              <a:latin typeface="Cambria Math" panose="02040503050406030204" pitchFamily="18" charset="0"/>
                            </a:rPr>
                            <m:t>1</m:t>
                          </m:r>
                        </m:num>
                        <m:den>
                          <m:r>
                            <a:rPr lang="en-GB" sz="2200" b="0" i="1" smtClean="0">
                              <a:latin typeface="Cambria Math" panose="02040503050406030204" pitchFamily="18" charset="0"/>
                            </a:rPr>
                            <m:t>𝑛</m:t>
                          </m:r>
                        </m:den>
                      </m:f>
                      <m:nary>
                        <m:naryPr>
                          <m:chr m:val="∑"/>
                          <m:ctrlPr>
                            <a:rPr lang="en-GB" sz="2200" b="0" i="1" smtClean="0">
                              <a:latin typeface="Cambria Math" panose="02040503050406030204" pitchFamily="18" charset="0"/>
                            </a:rPr>
                          </m:ctrlPr>
                        </m:naryPr>
                        <m:sub>
                          <m:r>
                            <m:rPr>
                              <m:brk m:alnAt="23"/>
                            </m:rPr>
                            <a:rPr lang="en-GB" sz="2200" b="0" i="1" smtClean="0">
                              <a:latin typeface="Cambria Math" panose="02040503050406030204" pitchFamily="18" charset="0"/>
                            </a:rPr>
                            <m:t>𝑗</m:t>
                          </m:r>
                          <m:r>
                            <a:rPr lang="en-GB" sz="2200" b="0" i="1" smtClean="0">
                              <a:latin typeface="Cambria Math" panose="02040503050406030204" pitchFamily="18" charset="0"/>
                            </a:rPr>
                            <m:t>=1</m:t>
                          </m:r>
                        </m:sub>
                        <m:sup>
                          <m:r>
                            <a:rPr lang="en-GB" sz="2200" b="0" i="1" smtClean="0">
                              <a:latin typeface="Cambria Math" panose="02040503050406030204" pitchFamily="18" charset="0"/>
                            </a:rPr>
                            <m:t>𝑛</m:t>
                          </m:r>
                        </m:sup>
                        <m:e>
                          <m:d>
                            <m:dPr>
                              <m:ctrlPr>
                                <a:rPr lang="en-GB" sz="2200" b="0" i="1" smtClean="0">
                                  <a:latin typeface="Cambria Math" panose="02040503050406030204" pitchFamily="18" charset="0"/>
                                </a:rPr>
                              </m:ctrlPr>
                            </m:dPr>
                            <m:e>
                              <m:f>
                                <m:fPr>
                                  <m:ctrlPr>
                                    <a:rPr lang="en-GB" sz="2200" b="0" i="1" smtClean="0">
                                      <a:latin typeface="Cambria Math" panose="02040503050406030204" pitchFamily="18" charset="0"/>
                                    </a:rPr>
                                  </m:ctrlPr>
                                </m:fPr>
                                <m:num>
                                  <m:r>
                                    <a:rPr lang="en-GB" sz="2200" b="0" i="1" smtClean="0">
                                      <a:latin typeface="Cambria Math" panose="02040503050406030204" pitchFamily="18" charset="0"/>
                                    </a:rPr>
                                    <m:t>1</m:t>
                                  </m:r>
                                </m:num>
                                <m:den>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𝑚</m:t>
                                      </m:r>
                                    </m:e>
                                    <m:sub>
                                      <m:r>
                                        <a:rPr lang="en-GB" sz="2200" b="0" i="1" smtClean="0">
                                          <a:latin typeface="Cambria Math" panose="02040503050406030204" pitchFamily="18" charset="0"/>
                                        </a:rPr>
                                        <m:t>𝑗</m:t>
                                      </m:r>
                                    </m:sub>
                                  </m:sSub>
                                  <m:r>
                                    <a:rPr lang="en-GB" sz="2200" b="0" i="1" smtClean="0">
                                      <a:latin typeface="Cambria Math" panose="02040503050406030204" pitchFamily="18" charset="0"/>
                                    </a:rPr>
                                    <m:t>−1</m:t>
                                  </m:r>
                                </m:den>
                              </m:f>
                              <m:nary>
                                <m:naryPr>
                                  <m:chr m:val="∑"/>
                                  <m:ctrlPr>
                                    <a:rPr lang="en-GB" sz="2200" b="0" i="1" smtClean="0">
                                      <a:latin typeface="Cambria Math" panose="02040503050406030204" pitchFamily="18" charset="0"/>
                                    </a:rPr>
                                  </m:ctrlPr>
                                </m:naryPr>
                                <m:sub>
                                  <m:r>
                                    <m:rPr>
                                      <m:brk m:alnAt="23"/>
                                    </m:rPr>
                                    <a:rPr lang="en-GB" sz="2200" b="0" i="1" smtClean="0">
                                      <a:latin typeface="Cambria Math" panose="02040503050406030204" pitchFamily="18" charset="0"/>
                                    </a:rPr>
                                    <m:t>𝑖</m:t>
                                  </m:r>
                                  <m:r>
                                    <a:rPr lang="en-GB" sz="2200" b="0" i="1" smtClean="0">
                                      <a:latin typeface="Cambria Math" panose="02040503050406030204" pitchFamily="18" charset="0"/>
                                    </a:rPr>
                                    <m:t>=1</m:t>
                                  </m:r>
                                </m:sub>
                                <m:sup>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𝑚</m:t>
                                      </m:r>
                                    </m:e>
                                    <m:sub>
                                      <m:r>
                                        <a:rPr lang="en-GB" sz="2200" b="0" i="1" smtClean="0">
                                          <a:latin typeface="Cambria Math" panose="02040503050406030204" pitchFamily="18" charset="0"/>
                                        </a:rPr>
                                        <m:t>𝑗</m:t>
                                      </m:r>
                                    </m:sub>
                                  </m:sSub>
                                  <m:r>
                                    <a:rPr lang="en-GB" sz="2200" b="0" i="1" smtClean="0">
                                      <a:latin typeface="Cambria Math" panose="02040503050406030204" pitchFamily="18" charset="0"/>
                                    </a:rPr>
                                    <m:t>−1</m:t>
                                  </m:r>
                                </m:sup>
                                <m:e>
                                  <m:d>
                                    <m:dPr>
                                      <m:begChr m:val="["/>
                                      <m:endChr m:val="]"/>
                                      <m:ctrlPr>
                                        <a:rPr lang="en-GB" sz="2200" b="0" i="1" smtClean="0">
                                          <a:latin typeface="Cambria Math" panose="02040503050406030204" pitchFamily="18" charset="0"/>
                                        </a:rPr>
                                      </m:ctrlPr>
                                    </m:d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𝑎</m:t>
                                          </m:r>
                                        </m:e>
                                        <m:sub>
                                          <m:r>
                                            <a:rPr lang="en-GB" sz="2200" b="0" i="1" smtClean="0">
                                              <a:latin typeface="Cambria Math" panose="02040503050406030204" pitchFamily="18" charset="0"/>
                                            </a:rPr>
                                            <m:t>𝑗</m:t>
                                          </m:r>
                                          <m:r>
                                            <a:rPr lang="en-GB" sz="2200" b="0" i="1" smtClean="0">
                                              <a:latin typeface="Cambria Math" panose="02040503050406030204" pitchFamily="18" charset="0"/>
                                            </a:rPr>
                                            <m:t>,</m:t>
                                          </m:r>
                                          <m:r>
                                            <a:rPr lang="en-GB" sz="2200" b="0" i="1" smtClean="0">
                                              <a:latin typeface="Cambria Math" panose="02040503050406030204" pitchFamily="18" charset="0"/>
                                            </a:rPr>
                                            <m:t>𝑖</m:t>
                                          </m:r>
                                          <m:r>
                                            <a:rPr lang="en-GB" sz="2200" b="0" i="1" smtClean="0">
                                              <a:latin typeface="Cambria Math" panose="02040503050406030204" pitchFamily="18" charset="0"/>
                                            </a:rPr>
                                            <m:t>+1</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𝑎</m:t>
                                          </m:r>
                                        </m:e>
                                        <m:sub>
                                          <m:r>
                                            <a:rPr lang="en-GB" sz="2200" b="0" i="1" smtClean="0">
                                              <a:latin typeface="Cambria Math" panose="02040503050406030204" pitchFamily="18" charset="0"/>
                                            </a:rPr>
                                            <m:t>𝑗</m:t>
                                          </m:r>
                                          <m:r>
                                            <a:rPr lang="en-GB" sz="2200" b="0" i="1" smtClean="0">
                                              <a:latin typeface="Cambria Math" panose="02040503050406030204" pitchFamily="18" charset="0"/>
                                            </a:rPr>
                                            <m:t>,</m:t>
                                          </m:r>
                                          <m:r>
                                            <a:rPr lang="en-GB" sz="2200" b="0" i="1" smtClean="0">
                                              <a:latin typeface="Cambria Math" panose="02040503050406030204" pitchFamily="18" charset="0"/>
                                            </a:rPr>
                                            <m:t>𝑖</m:t>
                                          </m:r>
                                        </m:sub>
                                      </m:sSub>
                                    </m:e>
                                  </m:d>
                                </m:e>
                              </m:nary>
                            </m:e>
                          </m:d>
                        </m:e>
                      </m:nary>
                    </m:oMath>
                  </m:oMathPara>
                </a14:m>
                <a:endParaRPr lang="en-GB" sz="2200" dirty="0"/>
              </a:p>
            </p:txBody>
          </p:sp>
        </mc:Choice>
        <mc:Fallback xmlns="">
          <p:sp>
            <p:nvSpPr>
              <p:cNvPr id="3" name="Content Placeholder 2">
                <a:extLst>
                  <a:ext uri="{FF2B5EF4-FFF2-40B4-BE49-F238E27FC236}">
                    <a16:creationId xmlns:a16="http://schemas.microsoft.com/office/drawing/2014/main" id="{35A2FAC4-6B47-E57D-DCB3-DD3C742BDED4}"/>
                  </a:ext>
                </a:extLst>
              </p:cNvPr>
              <p:cNvSpPr>
                <a:spLocks noGrp="1" noRot="1" noChangeAspect="1" noMove="1" noResize="1" noEditPoints="1" noAdjustHandles="1" noChangeArrowheads="1" noChangeShapeType="1" noTextEdit="1"/>
              </p:cNvSpPr>
              <p:nvPr>
                <p:ph idx="1"/>
              </p:nvPr>
            </p:nvSpPr>
            <p:spPr>
              <a:blipFill>
                <a:blip r:embed="rId2"/>
                <a:stretch>
                  <a:fillRect l="-754" t="-168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A6427C6E-80A5-D0F9-4139-DFBA1BE1F39E}"/>
              </a:ext>
            </a:extLst>
          </p:cNvPr>
          <p:cNvSpPr>
            <a:spLocks noGrp="1"/>
          </p:cNvSpPr>
          <p:nvPr>
            <p:ph type="sldNum" sz="quarter" idx="12"/>
          </p:nvPr>
        </p:nvSpPr>
        <p:spPr/>
        <p:txBody>
          <a:bodyPr/>
          <a:lstStyle/>
          <a:p>
            <a:fld id="{D0DA2C0D-9D1B-4B18-B949-92D35CA27DEA}" type="slidenum">
              <a:rPr lang="en-GB" smtClean="0"/>
              <a:t>38</a:t>
            </a:fld>
            <a:endParaRPr lang="en-GB" dirty="0"/>
          </a:p>
        </p:txBody>
      </p:sp>
    </p:spTree>
    <p:extLst>
      <p:ext uri="{BB962C8B-B14F-4D97-AF65-F5344CB8AC3E}">
        <p14:creationId xmlns:p14="http://schemas.microsoft.com/office/powerpoint/2010/main" val="276443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F0EF-A8E6-9FD0-A6B0-7616325D908E}"/>
              </a:ext>
            </a:extLst>
          </p:cNvPr>
          <p:cNvSpPr>
            <a:spLocks noGrp="1"/>
          </p:cNvSpPr>
          <p:nvPr>
            <p:ph type="title"/>
          </p:nvPr>
        </p:nvSpPr>
        <p:spPr/>
        <p:txBody>
          <a:bodyPr/>
          <a:lstStyle/>
          <a:p>
            <a:r>
              <a:rPr lang="en-GB" dirty="0"/>
              <a:t>Resolution Choice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DEB1E7-20B0-88E0-8D23-8E009F782B3D}"/>
                  </a:ext>
                </a:extLst>
              </p:cNvPr>
              <p:cNvSpPr>
                <a:spLocks noGrp="1"/>
              </p:cNvSpPr>
              <p:nvPr>
                <p:ph idx="1"/>
              </p:nvPr>
            </p:nvSpPr>
            <p:spPr/>
            <p:txBody>
              <a:bodyPr>
                <a:normAutofit/>
              </a:bodyPr>
              <a:lstStyle/>
              <a:p>
                <a:pPr marL="0" indent="0">
                  <a:buNone/>
                </a:pPr>
                <a:r>
                  <a:rPr lang="en-GB" sz="2200" dirty="0"/>
                  <a:t>Any “reasonable” choice of resolution for a given dimension is acceptable. Specifically, assume that </a:t>
                </a:r>
                <a14:m>
                  <m:oMath xmlns:m="http://schemas.openxmlformats.org/officeDocument/2006/math">
                    <m:r>
                      <a:rPr lang="en-GB" sz="2200" b="0" i="1" smtClean="0">
                        <a:latin typeface="Cambria Math" panose="02040503050406030204" pitchFamily="18" charset="0"/>
                      </a:rPr>
                      <m:t>𝐷</m:t>
                    </m:r>
                  </m:oMath>
                </a14:m>
                <a:r>
                  <a:rPr lang="en-GB" sz="2200" dirty="0"/>
                  <a:t> is the set of all measured points in a given dimension and </a:t>
                </a:r>
                <a14:m>
                  <m:oMath xmlns:m="http://schemas.openxmlformats.org/officeDocument/2006/math">
                    <m:r>
                      <a:rPr lang="en-GB" sz="2200" b="0" i="1" smtClean="0">
                        <a:latin typeface="Cambria Math" panose="02040503050406030204" pitchFamily="18" charset="0"/>
                      </a:rPr>
                      <m:t>𝑅</m:t>
                    </m:r>
                  </m:oMath>
                </a14:m>
                <a:r>
                  <a:rPr lang="en-GB" sz="2200" dirty="0"/>
                  <a:t> is the resolution of this dimension, then mathematically:</a:t>
                </a:r>
              </a:p>
              <a:p>
                <a:pPr marL="0" indent="0">
                  <a:buNone/>
                </a:pPr>
                <a:endParaRPr lang="en-GB" sz="2200" dirty="0"/>
              </a:p>
              <a:p>
                <a:pPr marL="0" indent="0">
                  <a:buNone/>
                </a:pPr>
                <a14:m>
                  <m:oMathPara xmlns:m="http://schemas.openxmlformats.org/officeDocument/2006/math">
                    <m:oMathParaPr>
                      <m:jc m:val="centerGroup"/>
                    </m:oMathParaPr>
                    <m:oMath xmlns:m="http://schemas.openxmlformats.org/officeDocument/2006/math">
                      <m:r>
                        <a:rPr lang="en-GB" sz="2200" i="1" smtClean="0">
                          <a:latin typeface="Cambria Math" panose="02040503050406030204" pitchFamily="18" charset="0"/>
                          <a:ea typeface="Cambria Math" panose="02040503050406030204" pitchFamily="18" charset="0"/>
                        </a:rPr>
                        <m:t>∀</m:t>
                      </m:r>
                      <m:sSub>
                        <m:sSubPr>
                          <m:ctrlPr>
                            <a:rPr lang="en-GB" sz="2200" i="1" smtClean="0">
                              <a:latin typeface="Cambria Math" panose="02040503050406030204" pitchFamily="18" charset="0"/>
                              <a:ea typeface="Cambria Math" panose="02040503050406030204" pitchFamily="18" charset="0"/>
                            </a:rPr>
                          </m:ctrlPr>
                        </m:sSubPr>
                        <m:e>
                          <m:r>
                            <a:rPr lang="en-GB" sz="2200" b="0" i="1" smtClean="0">
                              <a:latin typeface="Cambria Math" panose="02040503050406030204" pitchFamily="18" charset="0"/>
                              <a:ea typeface="Cambria Math" panose="02040503050406030204" pitchFamily="18" charset="0"/>
                            </a:rPr>
                            <m:t>𝑑</m:t>
                          </m:r>
                        </m:e>
                        <m:sub>
                          <m:r>
                            <a:rPr lang="en-GB" sz="2200" b="0" i="1" smtClean="0">
                              <a:latin typeface="Cambria Math" panose="02040503050406030204" pitchFamily="18" charset="0"/>
                              <a:ea typeface="Cambria Math" panose="02040503050406030204" pitchFamily="18" charset="0"/>
                            </a:rPr>
                            <m:t>1</m:t>
                          </m:r>
                        </m:sub>
                      </m:sSub>
                      <m:r>
                        <a:rPr lang="en-GB" sz="2200" b="0" i="1" smtClean="0">
                          <a:latin typeface="Cambria Math" panose="02040503050406030204" pitchFamily="18" charset="0"/>
                          <a:ea typeface="Cambria Math" panose="02040503050406030204" pitchFamily="18" charset="0"/>
                        </a:rPr>
                        <m:t>,</m:t>
                      </m:r>
                      <m:sSub>
                        <m:sSubPr>
                          <m:ctrlPr>
                            <a:rPr lang="en-GB" sz="2200" b="0" i="1" smtClean="0">
                              <a:latin typeface="Cambria Math" panose="02040503050406030204" pitchFamily="18" charset="0"/>
                              <a:ea typeface="Cambria Math" panose="02040503050406030204" pitchFamily="18" charset="0"/>
                            </a:rPr>
                          </m:ctrlPr>
                        </m:sSubPr>
                        <m:e>
                          <m:r>
                            <a:rPr lang="en-GB" sz="2200" b="0" i="1" smtClean="0">
                              <a:latin typeface="Cambria Math" panose="02040503050406030204" pitchFamily="18" charset="0"/>
                              <a:ea typeface="Cambria Math" panose="02040503050406030204" pitchFamily="18" charset="0"/>
                            </a:rPr>
                            <m:t>𝑑</m:t>
                          </m:r>
                        </m:e>
                        <m:sub>
                          <m:r>
                            <a:rPr lang="en-GB" sz="2200" b="0" i="1" smtClean="0">
                              <a:latin typeface="Cambria Math" panose="02040503050406030204" pitchFamily="18" charset="0"/>
                              <a:ea typeface="Cambria Math" panose="02040503050406030204" pitchFamily="18" charset="0"/>
                            </a:rPr>
                            <m:t>2</m:t>
                          </m:r>
                        </m:sub>
                      </m:sSub>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𝐷</m:t>
                      </m:r>
                      <m:r>
                        <a:rPr lang="en-GB" sz="2200" b="0" i="1" smtClean="0">
                          <a:latin typeface="Cambria Math" panose="02040503050406030204" pitchFamily="18" charset="0"/>
                          <a:ea typeface="Cambria Math" panose="02040503050406030204" pitchFamily="18" charset="0"/>
                        </a:rPr>
                        <m:t>,∃ </m:t>
                      </m:r>
                      <m:r>
                        <a:rPr lang="en-GB" sz="2200" b="0" i="1" smtClean="0">
                          <a:latin typeface="Cambria Math" panose="02040503050406030204" pitchFamily="18" charset="0"/>
                          <a:ea typeface="Cambria Math" panose="02040503050406030204" pitchFamily="18" charset="0"/>
                        </a:rPr>
                        <m:t>𝑧</m:t>
                      </m:r>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ℤ</m:t>
                      </m:r>
                      <m:r>
                        <a:rPr lang="en-GB" sz="2200" b="0" i="1" smtClean="0">
                          <a:latin typeface="Cambria Math" panose="02040503050406030204" pitchFamily="18" charset="0"/>
                          <a:ea typeface="Cambria Math" panose="02040503050406030204" pitchFamily="18" charset="0"/>
                        </a:rPr>
                        <m:t> </m:t>
                      </m:r>
                      <m:r>
                        <a:rPr lang="en-GB" sz="2200" b="0" i="1" smtClean="0">
                          <a:latin typeface="Cambria Math" panose="02040503050406030204" pitchFamily="18" charset="0"/>
                          <a:ea typeface="Cambria Math" panose="02040503050406030204" pitchFamily="18" charset="0"/>
                        </a:rPr>
                        <m:t>𝑠</m:t>
                      </m:r>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𝑡</m:t>
                      </m:r>
                      <m:r>
                        <a:rPr lang="en-GB" sz="2200" b="0" i="1" smtClean="0">
                          <a:latin typeface="Cambria Math" panose="02040503050406030204" pitchFamily="18" charset="0"/>
                          <a:ea typeface="Cambria Math" panose="02040503050406030204" pitchFamily="18" charset="0"/>
                        </a:rPr>
                        <m:t>. </m:t>
                      </m:r>
                    </m:oMath>
                  </m:oMathPara>
                </a14:m>
                <a:endParaRPr lang="en-GB" sz="2200"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sz="2200" b="0" i="1" smtClean="0">
                              <a:latin typeface="Cambria Math" panose="02040503050406030204" pitchFamily="18" charset="0"/>
                              <a:ea typeface="Cambria Math" panose="02040503050406030204" pitchFamily="18" charset="0"/>
                            </a:rPr>
                          </m:ctrlPr>
                        </m:sSubPr>
                        <m:e>
                          <m:r>
                            <a:rPr lang="en-GB" sz="2200" b="0" i="1" smtClean="0">
                              <a:latin typeface="Cambria Math" panose="02040503050406030204" pitchFamily="18" charset="0"/>
                              <a:ea typeface="Cambria Math" panose="02040503050406030204" pitchFamily="18" charset="0"/>
                            </a:rPr>
                            <m:t>𝑑</m:t>
                          </m:r>
                        </m:e>
                        <m:sub>
                          <m:r>
                            <a:rPr lang="en-GB" sz="2200" b="0" i="1" smtClean="0">
                              <a:latin typeface="Cambria Math" panose="02040503050406030204" pitchFamily="18" charset="0"/>
                              <a:ea typeface="Cambria Math" panose="02040503050406030204" pitchFamily="18" charset="0"/>
                            </a:rPr>
                            <m:t>1</m:t>
                          </m:r>
                        </m:sub>
                      </m:sSub>
                      <m:r>
                        <a:rPr lang="en-GB" sz="2200" b="0" i="1" smtClean="0">
                          <a:latin typeface="Cambria Math" panose="02040503050406030204" pitchFamily="18" charset="0"/>
                          <a:ea typeface="Cambria Math" panose="02040503050406030204" pitchFamily="18" charset="0"/>
                        </a:rPr>
                        <m:t>−</m:t>
                      </m:r>
                      <m:sSub>
                        <m:sSubPr>
                          <m:ctrlPr>
                            <a:rPr lang="en-GB" sz="2200" b="0" i="1" smtClean="0">
                              <a:latin typeface="Cambria Math" panose="02040503050406030204" pitchFamily="18" charset="0"/>
                              <a:ea typeface="Cambria Math" panose="02040503050406030204" pitchFamily="18" charset="0"/>
                            </a:rPr>
                          </m:ctrlPr>
                        </m:sSubPr>
                        <m:e>
                          <m:r>
                            <a:rPr lang="en-GB" sz="2200" b="0" i="1" smtClean="0">
                              <a:latin typeface="Cambria Math" panose="02040503050406030204" pitchFamily="18" charset="0"/>
                              <a:ea typeface="Cambria Math" panose="02040503050406030204" pitchFamily="18" charset="0"/>
                            </a:rPr>
                            <m:t>𝑑</m:t>
                          </m:r>
                        </m:e>
                        <m:sub>
                          <m:r>
                            <a:rPr lang="en-GB" sz="2200" b="0" i="1" smtClean="0">
                              <a:latin typeface="Cambria Math" panose="02040503050406030204" pitchFamily="18" charset="0"/>
                              <a:ea typeface="Cambria Math" panose="02040503050406030204" pitchFamily="18" charset="0"/>
                            </a:rPr>
                            <m:t>2</m:t>
                          </m:r>
                        </m:sub>
                      </m:sSub>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𝑧𝑅</m:t>
                      </m:r>
                      <m:r>
                        <a:rPr lang="en-GB" sz="2200" b="0" i="1" smtClean="0">
                          <a:latin typeface="Cambria Math" panose="02040503050406030204" pitchFamily="18" charset="0"/>
                          <a:ea typeface="Cambria Math" panose="02040503050406030204" pitchFamily="18" charset="0"/>
                        </a:rPr>
                        <m:t> </m:t>
                      </m:r>
                    </m:oMath>
                  </m:oMathPara>
                </a14:m>
                <a:endParaRPr lang="en-GB" sz="2200" dirty="0"/>
              </a:p>
              <a:p>
                <a:pPr marL="0" indent="0">
                  <a:buNone/>
                </a:pPr>
                <a:r>
                  <a:rPr lang="en-GB" sz="2200" dirty="0"/>
                  <a:t>Or equivalently:</a:t>
                </a:r>
              </a:p>
              <a:p>
                <a:pPr marL="0" indent="0">
                  <a:buNone/>
                </a:pPr>
                <a14:m>
                  <m:oMathPara xmlns:m="http://schemas.openxmlformats.org/officeDocument/2006/math">
                    <m:oMathParaPr>
                      <m:jc m:val="centerGroup"/>
                    </m:oMathParaPr>
                    <m:oMath xmlns:m="http://schemas.openxmlformats.org/officeDocument/2006/math">
                      <m:r>
                        <a:rPr lang="en-GB" sz="220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𝑑</m:t>
                      </m:r>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𝐷</m:t>
                      </m:r>
                      <m:r>
                        <a:rPr lang="en-GB" sz="2200" b="0" i="1" smtClean="0">
                          <a:latin typeface="Cambria Math" panose="02040503050406030204" pitchFamily="18" charset="0"/>
                          <a:ea typeface="Cambria Math" panose="02040503050406030204" pitchFamily="18" charset="0"/>
                        </a:rPr>
                        <m:t>,∃ </m:t>
                      </m:r>
                      <m:r>
                        <a:rPr lang="en-GB" sz="2200" b="0" i="1" smtClean="0">
                          <a:latin typeface="Cambria Math" panose="02040503050406030204" pitchFamily="18" charset="0"/>
                          <a:ea typeface="Cambria Math" panose="02040503050406030204" pitchFamily="18" charset="0"/>
                        </a:rPr>
                        <m:t>𝑧</m:t>
                      </m:r>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ℤ</m:t>
                      </m:r>
                      <m:r>
                        <a:rPr lang="en-GB" sz="2200" b="0" i="1" smtClean="0">
                          <a:latin typeface="Cambria Math" panose="02040503050406030204" pitchFamily="18" charset="0"/>
                          <a:ea typeface="Cambria Math" panose="02040503050406030204" pitchFamily="18" charset="0"/>
                        </a:rPr>
                        <m:t> </m:t>
                      </m:r>
                      <m:r>
                        <a:rPr lang="en-GB" sz="2200" b="0" i="1" smtClean="0">
                          <a:latin typeface="Cambria Math" panose="02040503050406030204" pitchFamily="18" charset="0"/>
                          <a:ea typeface="Cambria Math" panose="02040503050406030204" pitchFamily="18" charset="0"/>
                        </a:rPr>
                        <m:t>𝑠</m:t>
                      </m:r>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𝑡</m:t>
                      </m:r>
                      <m:r>
                        <a:rPr lang="en-GB" sz="2200" b="0" i="1" smtClean="0">
                          <a:latin typeface="Cambria Math" panose="02040503050406030204" pitchFamily="18" charset="0"/>
                          <a:ea typeface="Cambria Math" panose="02040503050406030204" pitchFamily="18" charset="0"/>
                        </a:rPr>
                        <m:t>.</m:t>
                      </m:r>
                    </m:oMath>
                  </m:oMathPara>
                </a14:m>
                <a:endParaRPr lang="en-GB" sz="2200"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unc>
                        <m:funcPr>
                          <m:ctrlPr>
                            <a:rPr lang="en-GB" sz="2200" b="0" i="1" smtClean="0">
                              <a:latin typeface="Cambria Math" panose="02040503050406030204" pitchFamily="18" charset="0"/>
                              <a:ea typeface="Cambria Math" panose="02040503050406030204" pitchFamily="18" charset="0"/>
                            </a:rPr>
                          </m:ctrlPr>
                        </m:funcPr>
                        <m:fName>
                          <m:r>
                            <m:rPr>
                              <m:sty m:val="p"/>
                            </m:rPr>
                            <a:rPr lang="en-GB" sz="2200" b="0" i="0" smtClean="0">
                              <a:latin typeface="Cambria Math" panose="02040503050406030204" pitchFamily="18" charset="0"/>
                              <a:ea typeface="Cambria Math" panose="02040503050406030204" pitchFamily="18" charset="0"/>
                            </a:rPr>
                            <m:t>min</m:t>
                          </m:r>
                        </m:fName>
                        <m:e>
                          <m:d>
                            <m:dPr>
                              <m:ctrlPr>
                                <a:rPr lang="en-GB" sz="2200" b="0" i="1" smtClean="0">
                                  <a:latin typeface="Cambria Math" panose="02040503050406030204" pitchFamily="18" charset="0"/>
                                  <a:ea typeface="Cambria Math" panose="02040503050406030204" pitchFamily="18" charset="0"/>
                                </a:rPr>
                              </m:ctrlPr>
                            </m:dPr>
                            <m:e>
                              <m:r>
                                <a:rPr lang="en-GB" sz="2200" b="0" i="1" smtClean="0">
                                  <a:latin typeface="Cambria Math" panose="02040503050406030204" pitchFamily="18" charset="0"/>
                                  <a:ea typeface="Cambria Math" panose="02040503050406030204" pitchFamily="18" charset="0"/>
                                </a:rPr>
                                <m:t>𝐷</m:t>
                              </m:r>
                            </m:e>
                          </m:d>
                        </m:e>
                      </m:func>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𝑑</m:t>
                      </m:r>
                      <m:r>
                        <a:rPr lang="en-GB" sz="2200" b="0" i="1" smtClean="0">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ea typeface="Cambria Math" panose="02040503050406030204" pitchFamily="18" charset="0"/>
                        </a:rPr>
                        <m:t>𝑧𝑅</m:t>
                      </m:r>
                    </m:oMath>
                  </m:oMathPara>
                </a14:m>
                <a:endParaRPr lang="en-GB" sz="2200" dirty="0"/>
              </a:p>
            </p:txBody>
          </p:sp>
        </mc:Choice>
        <mc:Fallback xmlns="">
          <p:sp>
            <p:nvSpPr>
              <p:cNvPr id="3" name="Content Placeholder 2">
                <a:extLst>
                  <a:ext uri="{FF2B5EF4-FFF2-40B4-BE49-F238E27FC236}">
                    <a16:creationId xmlns:a16="http://schemas.microsoft.com/office/drawing/2014/main" id="{DDDEB1E7-20B0-88E0-8D23-8E009F782B3D}"/>
                  </a:ext>
                </a:extLst>
              </p:cNvPr>
              <p:cNvSpPr>
                <a:spLocks noGrp="1" noRot="1" noChangeAspect="1" noMove="1" noResize="1" noEditPoints="1" noAdjustHandles="1" noChangeArrowheads="1" noChangeShapeType="1" noTextEdit="1"/>
              </p:cNvSpPr>
              <p:nvPr>
                <p:ph idx="1"/>
              </p:nvPr>
            </p:nvSpPr>
            <p:spPr>
              <a:blipFill>
                <a:blip r:embed="rId2"/>
                <a:stretch>
                  <a:fillRect l="-754" t="-168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D46E0E5F-6771-A95A-CACC-4F9602DE418E}"/>
              </a:ext>
            </a:extLst>
          </p:cNvPr>
          <p:cNvSpPr>
            <a:spLocks noGrp="1"/>
          </p:cNvSpPr>
          <p:nvPr>
            <p:ph type="sldNum" sz="quarter" idx="12"/>
          </p:nvPr>
        </p:nvSpPr>
        <p:spPr/>
        <p:txBody>
          <a:bodyPr/>
          <a:lstStyle/>
          <a:p>
            <a:fld id="{D0DA2C0D-9D1B-4B18-B949-92D35CA27DEA}" type="slidenum">
              <a:rPr lang="en-GB" smtClean="0"/>
              <a:t>39</a:t>
            </a:fld>
            <a:endParaRPr lang="en-GB" dirty="0"/>
          </a:p>
        </p:txBody>
      </p:sp>
    </p:spTree>
    <p:extLst>
      <p:ext uri="{BB962C8B-B14F-4D97-AF65-F5344CB8AC3E}">
        <p14:creationId xmlns:p14="http://schemas.microsoft.com/office/powerpoint/2010/main" val="385151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585D-40A9-B85E-8FCE-ADE02EFEC8F3}"/>
              </a:ext>
            </a:extLst>
          </p:cNvPr>
          <p:cNvSpPr>
            <a:spLocks noGrp="1"/>
          </p:cNvSpPr>
          <p:nvPr>
            <p:ph type="title"/>
          </p:nvPr>
        </p:nvSpPr>
        <p:spPr/>
        <p:txBody>
          <a:bodyPr/>
          <a:lstStyle/>
          <a:p>
            <a:r>
              <a:rPr lang="en-GB" dirty="0"/>
              <a:t>Why?</a:t>
            </a:r>
          </a:p>
        </p:txBody>
      </p:sp>
      <p:sp>
        <p:nvSpPr>
          <p:cNvPr id="3" name="Content Placeholder 2">
            <a:extLst>
              <a:ext uri="{FF2B5EF4-FFF2-40B4-BE49-F238E27FC236}">
                <a16:creationId xmlns:a16="http://schemas.microsoft.com/office/drawing/2014/main" id="{26A92FEF-EC87-630C-827B-9E9E960E9674}"/>
              </a:ext>
            </a:extLst>
          </p:cNvPr>
          <p:cNvSpPr>
            <a:spLocks noGrp="1"/>
          </p:cNvSpPr>
          <p:nvPr>
            <p:ph idx="1"/>
          </p:nvPr>
        </p:nvSpPr>
        <p:spPr/>
        <p:txBody>
          <a:bodyPr>
            <a:normAutofit/>
          </a:bodyPr>
          <a:lstStyle/>
          <a:p>
            <a:r>
              <a:rPr lang="en-US" sz="2200" dirty="0"/>
              <a:t>Information from hardon data is limited by incomplete and potentially inconsistent datasets.</a:t>
            </a:r>
          </a:p>
          <a:p>
            <a:r>
              <a:rPr lang="en-US" sz="2200" dirty="0"/>
              <a:t>Hadronic data often is for different observables and comes from different experiments. </a:t>
            </a:r>
          </a:p>
          <a:p>
            <a:r>
              <a:rPr lang="en-US" sz="2200" dirty="0"/>
              <a:t>Often these datasets can be sparsely populated in kinematic regions of interest.</a:t>
            </a:r>
          </a:p>
          <a:p>
            <a:r>
              <a:rPr lang="en-US" sz="2200" dirty="0"/>
              <a:t>This fit can prove difficult to accurately constrain when using different observables measured at different kinematic variables.</a:t>
            </a:r>
          </a:p>
          <a:p>
            <a:r>
              <a:rPr lang="en-US" sz="2200" dirty="0"/>
              <a:t>Ideally, a process which can reliably provide a value and associated uncertainty at any given kinematic variable should be used. This can be achieved using machine learning. </a:t>
            </a:r>
            <a:endParaRPr lang="en-GB" sz="2200" dirty="0"/>
          </a:p>
        </p:txBody>
      </p:sp>
      <p:sp>
        <p:nvSpPr>
          <p:cNvPr id="4" name="Slide Number Placeholder 3">
            <a:extLst>
              <a:ext uri="{FF2B5EF4-FFF2-40B4-BE49-F238E27FC236}">
                <a16:creationId xmlns:a16="http://schemas.microsoft.com/office/drawing/2014/main" id="{B175225F-BF9E-246E-A55F-85A6877B5C1B}"/>
              </a:ext>
            </a:extLst>
          </p:cNvPr>
          <p:cNvSpPr>
            <a:spLocks noGrp="1"/>
          </p:cNvSpPr>
          <p:nvPr>
            <p:ph type="sldNum" sz="quarter" idx="12"/>
          </p:nvPr>
        </p:nvSpPr>
        <p:spPr/>
        <p:txBody>
          <a:bodyPr/>
          <a:lstStyle/>
          <a:p>
            <a:fld id="{D0DA2C0D-9D1B-4B18-B949-92D35CA27DEA}" type="slidenum">
              <a:rPr lang="en-GB" smtClean="0"/>
              <a:t>4</a:t>
            </a:fld>
            <a:endParaRPr lang="en-GB" dirty="0"/>
          </a:p>
        </p:txBody>
      </p:sp>
    </p:spTree>
    <p:extLst>
      <p:ext uri="{BB962C8B-B14F-4D97-AF65-F5344CB8AC3E}">
        <p14:creationId xmlns:p14="http://schemas.microsoft.com/office/powerpoint/2010/main" val="1522878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CFD7B0-65B0-4C01-F2DA-D7A26321042F}"/>
              </a:ext>
            </a:extLst>
          </p:cNvPr>
          <p:cNvSpPr>
            <a:spLocks noGrp="1"/>
          </p:cNvSpPr>
          <p:nvPr>
            <p:ph type="sldNum" sz="quarter" idx="12"/>
          </p:nvPr>
        </p:nvSpPr>
        <p:spPr/>
        <p:txBody>
          <a:bodyPr/>
          <a:lstStyle/>
          <a:p>
            <a:fld id="{D0DA2C0D-9D1B-4B18-B949-92D35CA27DEA}" type="slidenum">
              <a:rPr lang="en-GB" smtClean="0"/>
              <a:t>40</a:t>
            </a:fld>
            <a:endParaRPr lang="en-GB"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C31B0A1-6AB7-7CB6-358F-DFA9A6FAE28C}"/>
                  </a:ext>
                </a:extLst>
              </p:cNvPr>
              <p:cNvGraphicFramePr>
                <a:graphicFrameLocks noGrp="1"/>
              </p:cNvGraphicFramePr>
              <p:nvPr>
                <p:extLst>
                  <p:ext uri="{D42A27DB-BD31-4B8C-83A1-F6EECF244321}">
                    <p14:modId xmlns:p14="http://schemas.microsoft.com/office/powerpoint/2010/main" val="2241011046"/>
                  </p:ext>
                </p:extLst>
              </p:nvPr>
            </p:nvGraphicFramePr>
            <p:xfrm>
              <a:off x="1462832" y="335280"/>
              <a:ext cx="8128000" cy="61874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3907300035"/>
                        </a:ext>
                      </a:extLst>
                    </a:gridCol>
                    <a:gridCol w="1625600">
                      <a:extLst>
                        <a:ext uri="{9D8B030D-6E8A-4147-A177-3AD203B41FA5}">
                          <a16:colId xmlns:a16="http://schemas.microsoft.com/office/drawing/2014/main" val="4146601809"/>
                        </a:ext>
                      </a:extLst>
                    </a:gridCol>
                    <a:gridCol w="1625600">
                      <a:extLst>
                        <a:ext uri="{9D8B030D-6E8A-4147-A177-3AD203B41FA5}">
                          <a16:colId xmlns:a16="http://schemas.microsoft.com/office/drawing/2014/main" val="1812738111"/>
                        </a:ext>
                      </a:extLst>
                    </a:gridCol>
                    <a:gridCol w="1625600">
                      <a:extLst>
                        <a:ext uri="{9D8B030D-6E8A-4147-A177-3AD203B41FA5}">
                          <a16:colId xmlns:a16="http://schemas.microsoft.com/office/drawing/2014/main" val="3591654644"/>
                        </a:ext>
                      </a:extLst>
                    </a:gridCol>
                    <a:gridCol w="1625600">
                      <a:extLst>
                        <a:ext uri="{9D8B030D-6E8A-4147-A177-3AD203B41FA5}">
                          <a16:colId xmlns:a16="http://schemas.microsoft.com/office/drawing/2014/main" val="55762627"/>
                        </a:ext>
                      </a:extLst>
                    </a:gridCol>
                  </a:tblGrid>
                  <a:tr h="0">
                    <a:tc>
                      <a:txBody>
                        <a:bodyPr/>
                        <a:lstStyle/>
                        <a:p>
                          <a:r>
                            <a:rPr lang="en-GB" dirty="0"/>
                            <a:t>Coefficient</a:t>
                          </a:r>
                        </a:p>
                      </a:txBody>
                      <a:tcPr/>
                    </a:tc>
                    <a:tc>
                      <a:txBody>
                        <a:bodyPr/>
                        <a:lstStyle/>
                        <a:p>
                          <a:r>
                            <a:rPr lang="en-US" sz="1800" b="0" i="0" kern="1200" dirty="0">
                              <a:solidFill>
                                <a:schemeClr val="tx1"/>
                              </a:solidFill>
                              <a:effectLst/>
                              <a:latin typeface="+mn-lt"/>
                              <a:ea typeface="+mn-ea"/>
                              <a:cs typeface="+mn-cs"/>
                            </a:rPr>
                            <a:t>Mean of</a:t>
                          </a:r>
                          <a:br>
                            <a:rPr lang="en-US" dirty="0"/>
                          </a:br>
                          <a:r>
                            <a:rPr lang="en-US" sz="1800" b="0" i="0" kern="1200" dirty="0">
                              <a:solidFill>
                                <a:schemeClr val="tx1"/>
                              </a:solidFill>
                              <a:effectLst/>
                              <a:latin typeface="+mn-lt"/>
                              <a:ea typeface="+mn-ea"/>
                              <a:cs typeface="+mn-cs"/>
                            </a:rPr>
                            <a:t>pull distribution</a:t>
                          </a:r>
                          <a:br>
                            <a:rPr lang="en-US" dirty="0"/>
                          </a:br>
                          <a:r>
                            <a:rPr lang="en-US" sz="1800" b="0" i="0" kern="1200" dirty="0">
                              <a:solidFill>
                                <a:schemeClr val="tx1"/>
                              </a:solidFill>
                              <a:effectLst/>
                              <a:latin typeface="+mn-lt"/>
                              <a:ea typeface="+mn-ea"/>
                              <a:cs typeface="+mn-cs"/>
                            </a:rPr>
                            <a:t>from known</a:t>
                          </a:r>
                          <a:br>
                            <a:rPr lang="en-US" dirty="0"/>
                          </a:br>
                          <a:r>
                            <a:rPr lang="en-US" sz="1800" b="0" i="0" kern="1200" dirty="0">
                              <a:solidFill>
                                <a:schemeClr val="tx1"/>
                              </a:solidFill>
                              <a:effectLst/>
                              <a:latin typeface="+mn-lt"/>
                              <a:ea typeface="+mn-ea"/>
                              <a:cs typeface="+mn-cs"/>
                            </a:rPr>
                            <a:t>datapoints</a:t>
                          </a:r>
                          <a:br>
                            <a:rPr lang="en-US" dirty="0"/>
                          </a:br>
                          <a:r>
                            <a:rPr lang="en-US" sz="1800" b="0" i="0" kern="1200" dirty="0">
                              <a:solidFill>
                                <a:schemeClr val="tx1"/>
                              </a:solidFill>
                              <a:effectLst/>
                              <a:latin typeface="+mn-lt"/>
                              <a:ea typeface="+mn-ea"/>
                              <a:cs typeface="+mn-cs"/>
                            </a:rPr>
                            <a:t>fit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Variance of</a:t>
                          </a:r>
                          <a:br>
                            <a:rPr lang="en-US" dirty="0"/>
                          </a:br>
                          <a:r>
                            <a:rPr lang="en-US" sz="1800" b="0" i="0" kern="1200" dirty="0">
                              <a:solidFill>
                                <a:schemeClr val="tx1"/>
                              </a:solidFill>
                              <a:effectLst/>
                              <a:latin typeface="+mn-lt"/>
                              <a:ea typeface="+mn-ea"/>
                              <a:cs typeface="+mn-cs"/>
                            </a:rPr>
                            <a:t>pull distribution</a:t>
                          </a:r>
                          <a:br>
                            <a:rPr lang="en-US" dirty="0"/>
                          </a:br>
                          <a:r>
                            <a:rPr lang="en-US" sz="1800" b="0" i="0" kern="1200" dirty="0">
                              <a:solidFill>
                                <a:schemeClr val="tx1"/>
                              </a:solidFill>
                              <a:effectLst/>
                              <a:latin typeface="+mn-lt"/>
                              <a:ea typeface="+mn-ea"/>
                              <a:cs typeface="+mn-cs"/>
                            </a:rPr>
                            <a:t>from known</a:t>
                          </a:r>
                          <a:br>
                            <a:rPr lang="en-US" dirty="0"/>
                          </a:br>
                          <a:r>
                            <a:rPr lang="en-US" sz="1800" b="0" i="0" kern="1200" dirty="0">
                              <a:solidFill>
                                <a:schemeClr val="tx1"/>
                              </a:solidFill>
                              <a:effectLst/>
                              <a:latin typeface="+mn-lt"/>
                              <a:ea typeface="+mn-ea"/>
                              <a:cs typeface="+mn-cs"/>
                            </a:rPr>
                            <a:t>datapoints</a:t>
                          </a:r>
                          <a:br>
                            <a:rPr lang="en-US" dirty="0"/>
                          </a:br>
                          <a:r>
                            <a:rPr lang="en-US" sz="1800" b="0" i="0" kern="1200" dirty="0">
                              <a:solidFill>
                                <a:schemeClr val="tx1"/>
                              </a:solidFill>
                              <a:effectLst/>
                              <a:latin typeface="+mn-lt"/>
                              <a:ea typeface="+mn-ea"/>
                              <a:cs typeface="+mn-cs"/>
                            </a:rPr>
                            <a:t>fit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Mean of</a:t>
                          </a:r>
                          <a:br>
                            <a:rPr lang="en-US" dirty="0"/>
                          </a:br>
                          <a:r>
                            <a:rPr lang="en-US" sz="1800" b="0" i="0" kern="1200" dirty="0">
                              <a:solidFill>
                                <a:schemeClr val="tx1"/>
                              </a:solidFill>
                              <a:effectLst/>
                              <a:latin typeface="+mn-lt"/>
                              <a:ea typeface="+mn-ea"/>
                              <a:cs typeface="+mn-cs"/>
                            </a:rPr>
                            <a:t>pull distribution</a:t>
                          </a:r>
                          <a:br>
                            <a:rPr lang="en-US" dirty="0"/>
                          </a:br>
                          <a:r>
                            <a:rPr lang="en-US" sz="1800" b="0" i="0" kern="1200" dirty="0">
                              <a:solidFill>
                                <a:schemeClr val="tx1"/>
                              </a:solidFill>
                              <a:effectLst/>
                              <a:latin typeface="+mn-lt"/>
                              <a:ea typeface="+mn-ea"/>
                              <a:cs typeface="+mn-cs"/>
                            </a:rPr>
                            <a:t>from GP</a:t>
                          </a:r>
                          <a:br>
                            <a:rPr lang="en-US" dirty="0"/>
                          </a:br>
                          <a:r>
                            <a:rPr lang="en-US" sz="1800" b="0" i="0" kern="1200" dirty="0">
                              <a:solidFill>
                                <a:schemeClr val="tx1"/>
                              </a:solidFill>
                              <a:effectLst/>
                              <a:latin typeface="+mn-lt"/>
                              <a:ea typeface="+mn-ea"/>
                              <a:cs typeface="+mn-cs"/>
                            </a:rPr>
                            <a:t>datapoints</a:t>
                          </a:r>
                          <a:br>
                            <a:rPr lang="en-US" dirty="0"/>
                          </a:br>
                          <a:r>
                            <a:rPr lang="en-US" sz="1800" b="0" i="0" kern="1200" dirty="0">
                              <a:solidFill>
                                <a:schemeClr val="tx1"/>
                              </a:solidFill>
                              <a:effectLst/>
                              <a:latin typeface="+mn-lt"/>
                              <a:ea typeface="+mn-ea"/>
                              <a:cs typeface="+mn-cs"/>
                            </a:rPr>
                            <a:t>fit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Variance of</a:t>
                          </a:r>
                          <a:br>
                            <a:rPr lang="en-US" dirty="0"/>
                          </a:br>
                          <a:r>
                            <a:rPr lang="en-US" sz="1800" b="0" i="0" kern="1200" dirty="0">
                              <a:solidFill>
                                <a:schemeClr val="tx1"/>
                              </a:solidFill>
                              <a:effectLst/>
                              <a:latin typeface="+mn-lt"/>
                              <a:ea typeface="+mn-ea"/>
                              <a:cs typeface="+mn-cs"/>
                            </a:rPr>
                            <a:t>pull distribution</a:t>
                          </a:r>
                          <a:br>
                            <a:rPr lang="en-US" dirty="0"/>
                          </a:br>
                          <a:r>
                            <a:rPr lang="en-US" sz="1800" b="0" i="0" kern="1200" dirty="0">
                              <a:solidFill>
                                <a:schemeClr val="tx1"/>
                              </a:solidFill>
                              <a:effectLst/>
                              <a:latin typeface="+mn-lt"/>
                              <a:ea typeface="+mn-ea"/>
                              <a:cs typeface="+mn-cs"/>
                            </a:rPr>
                            <a:t>from GP</a:t>
                          </a:r>
                          <a:br>
                            <a:rPr lang="en-US" dirty="0"/>
                          </a:br>
                          <a:r>
                            <a:rPr lang="en-US" sz="1800" b="0" i="0" kern="1200" dirty="0">
                              <a:solidFill>
                                <a:schemeClr val="tx1"/>
                              </a:solidFill>
                              <a:effectLst/>
                              <a:latin typeface="+mn-lt"/>
                              <a:ea typeface="+mn-ea"/>
                              <a:cs typeface="+mn-cs"/>
                            </a:rPr>
                            <a:t>datapoints</a:t>
                          </a:r>
                          <a:br>
                            <a:rPr lang="en-US" dirty="0"/>
                          </a:br>
                          <a:r>
                            <a:rPr lang="en-US" sz="1800" b="0" i="0" kern="1200" dirty="0">
                              <a:solidFill>
                                <a:schemeClr val="tx1"/>
                              </a:solidFill>
                              <a:effectLst/>
                              <a:latin typeface="+mn-lt"/>
                              <a:ea typeface="+mn-ea"/>
                              <a:cs typeface="+mn-cs"/>
                            </a:rPr>
                            <a:t>fit</a:t>
                          </a:r>
                          <a:endParaRPr lang="en-GB" dirty="0"/>
                        </a:p>
                      </a:txBody>
                      <a:tcPr/>
                    </a:tc>
                    <a:extLst>
                      <a:ext uri="{0D108BD9-81ED-4DB2-BD59-A6C34878D82A}">
                        <a16:rowId xmlns:a16="http://schemas.microsoft.com/office/drawing/2014/main" val="1678980824"/>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0</m:t>
                                    </m:r>
                                  </m:sub>
                                </m:sSub>
                              </m:oMath>
                            </m:oMathPara>
                          </a14:m>
                          <a:endParaRPr lang="en-GB" dirty="0"/>
                        </a:p>
                      </a:txBody>
                      <a:tcPr/>
                    </a:tc>
                    <a:tc>
                      <a:txBody>
                        <a:bodyPr/>
                        <a:lstStyle/>
                        <a:p>
                          <a:r>
                            <a:rPr lang="en-GB" dirty="0"/>
                            <a:t>0.04</a:t>
                          </a:r>
                        </a:p>
                      </a:txBody>
                      <a:tcPr/>
                    </a:tc>
                    <a:tc>
                      <a:txBody>
                        <a:bodyPr/>
                        <a:lstStyle/>
                        <a:p>
                          <a:r>
                            <a:rPr lang="en-GB" dirty="0"/>
                            <a:t>0.91</a:t>
                          </a:r>
                        </a:p>
                      </a:txBody>
                      <a:tcPr/>
                    </a:tc>
                    <a:tc>
                      <a:txBody>
                        <a:bodyPr/>
                        <a:lstStyle/>
                        <a:p>
                          <a:r>
                            <a:rPr lang="en-GB" dirty="0"/>
                            <a:t>0.06</a:t>
                          </a:r>
                        </a:p>
                      </a:txBody>
                      <a:tcPr/>
                    </a:tc>
                    <a:tc>
                      <a:txBody>
                        <a:bodyPr/>
                        <a:lstStyle/>
                        <a:p>
                          <a:r>
                            <a:rPr lang="en-GB" dirty="0"/>
                            <a:t>0.92</a:t>
                          </a:r>
                        </a:p>
                      </a:txBody>
                      <a:tcPr/>
                    </a:tc>
                    <a:extLst>
                      <a:ext uri="{0D108BD9-81ED-4DB2-BD59-A6C34878D82A}">
                        <a16:rowId xmlns:a16="http://schemas.microsoft.com/office/drawing/2014/main" val="2520295264"/>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𝜇</m:t>
                                    </m:r>
                                  </m:e>
                                  <m:sub>
                                    <m:r>
                                      <a:rPr lang="en-GB" b="0" i="1" smtClean="0">
                                        <a:latin typeface="Cambria Math" panose="02040503050406030204" pitchFamily="18" charset="0"/>
                                      </a:rPr>
                                      <m:t>0</m:t>
                                    </m:r>
                                  </m:sub>
                                </m:sSub>
                              </m:oMath>
                            </m:oMathPara>
                          </a14:m>
                          <a:endParaRPr lang="en-GB" dirty="0"/>
                        </a:p>
                      </a:txBody>
                      <a:tcPr/>
                    </a:tc>
                    <a:tc>
                      <a:txBody>
                        <a:bodyPr/>
                        <a:lstStyle/>
                        <a:p>
                          <a:r>
                            <a:rPr lang="en-GB" dirty="0"/>
                            <a:t>-0.04</a:t>
                          </a:r>
                        </a:p>
                      </a:txBody>
                      <a:tcPr/>
                    </a:tc>
                    <a:tc>
                      <a:txBody>
                        <a:bodyPr/>
                        <a:lstStyle/>
                        <a:p>
                          <a:r>
                            <a:rPr lang="en-GB" dirty="0"/>
                            <a:t>0.82</a:t>
                          </a:r>
                        </a:p>
                      </a:txBody>
                      <a:tcPr/>
                    </a:tc>
                    <a:tc>
                      <a:txBody>
                        <a:bodyPr/>
                        <a:lstStyle/>
                        <a:p>
                          <a:r>
                            <a:rPr lang="en-GB" dirty="0"/>
                            <a:t>-0.05</a:t>
                          </a:r>
                        </a:p>
                      </a:txBody>
                      <a:tcPr/>
                    </a:tc>
                    <a:tc>
                      <a:txBody>
                        <a:bodyPr/>
                        <a:lstStyle/>
                        <a:p>
                          <a:r>
                            <a:rPr lang="en-GB" dirty="0"/>
                            <a:t>0.84</a:t>
                          </a:r>
                        </a:p>
                      </a:txBody>
                      <a:tcPr/>
                    </a:tc>
                    <a:extLst>
                      <a:ext uri="{0D108BD9-81ED-4DB2-BD59-A6C34878D82A}">
                        <a16:rowId xmlns:a16="http://schemas.microsoft.com/office/drawing/2014/main" val="805130952"/>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sSub>
                                      <m:sSubPr>
                                        <m:ctrlPr>
                                          <a:rPr lang="en-GB"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0</m:t>
                                        </m:r>
                                      </m:sub>
                                    </m:sSub>
                                  </m:e>
                                  <m:sup>
                                    <m:r>
                                      <a:rPr lang="en-GB" b="0" i="1" smtClean="0">
                                        <a:latin typeface="Cambria Math" panose="02040503050406030204" pitchFamily="18" charset="0"/>
                                      </a:rPr>
                                      <m:t>2</m:t>
                                    </m:r>
                                  </m:sup>
                                </m:sSup>
                              </m:oMath>
                            </m:oMathPara>
                          </a14:m>
                          <a:endParaRPr lang="en-GB" dirty="0"/>
                        </a:p>
                      </a:txBody>
                      <a:tcPr/>
                    </a:tc>
                    <a:tc>
                      <a:txBody>
                        <a:bodyPr/>
                        <a:lstStyle/>
                        <a:p>
                          <a:r>
                            <a:rPr lang="en-GB" dirty="0"/>
                            <a:t>0.0</a:t>
                          </a:r>
                        </a:p>
                      </a:txBody>
                      <a:tcPr/>
                    </a:tc>
                    <a:tc>
                      <a:txBody>
                        <a:bodyPr/>
                        <a:lstStyle/>
                        <a:p>
                          <a:r>
                            <a:rPr lang="en-GB" dirty="0"/>
                            <a:t>0.77</a:t>
                          </a:r>
                        </a:p>
                      </a:txBody>
                      <a:tcPr/>
                    </a:tc>
                    <a:tc>
                      <a:txBody>
                        <a:bodyPr/>
                        <a:lstStyle/>
                        <a:p>
                          <a:r>
                            <a:rPr lang="en-GB" dirty="0"/>
                            <a:t>-0.01</a:t>
                          </a:r>
                        </a:p>
                      </a:txBody>
                      <a:tcPr/>
                    </a:tc>
                    <a:tc>
                      <a:txBody>
                        <a:bodyPr/>
                        <a:lstStyle/>
                        <a:p>
                          <a:r>
                            <a:rPr lang="en-GB" dirty="0"/>
                            <a:t>0.79</a:t>
                          </a:r>
                        </a:p>
                      </a:txBody>
                      <a:tcPr/>
                    </a:tc>
                    <a:extLst>
                      <a:ext uri="{0D108BD9-81ED-4DB2-BD59-A6C34878D82A}">
                        <a16:rowId xmlns:a16="http://schemas.microsoft.com/office/drawing/2014/main" val="81436094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1</m:t>
                                    </m:r>
                                  </m:sub>
                                </m:sSub>
                              </m:oMath>
                            </m:oMathPara>
                          </a14:m>
                          <a:endParaRPr lang="en-GB" dirty="0"/>
                        </a:p>
                      </a:txBody>
                      <a:tcPr/>
                    </a:tc>
                    <a:tc>
                      <a:txBody>
                        <a:bodyPr/>
                        <a:lstStyle/>
                        <a:p>
                          <a:r>
                            <a:rPr lang="en-GB" dirty="0"/>
                            <a:t>0.04</a:t>
                          </a:r>
                        </a:p>
                      </a:txBody>
                      <a:tcPr/>
                    </a:tc>
                    <a:tc>
                      <a:txBody>
                        <a:bodyPr/>
                        <a:lstStyle/>
                        <a:p>
                          <a:r>
                            <a:rPr lang="en-GB" dirty="0"/>
                            <a:t>0.89</a:t>
                          </a:r>
                        </a:p>
                      </a:txBody>
                      <a:tcPr/>
                    </a:tc>
                    <a:tc>
                      <a:txBody>
                        <a:bodyPr/>
                        <a:lstStyle/>
                        <a:p>
                          <a:r>
                            <a:rPr lang="en-GB" dirty="0"/>
                            <a:t>0.04</a:t>
                          </a:r>
                        </a:p>
                      </a:txBody>
                      <a:tcPr/>
                    </a:tc>
                    <a:tc>
                      <a:txBody>
                        <a:bodyPr/>
                        <a:lstStyle/>
                        <a:p>
                          <a:r>
                            <a:rPr lang="en-GB" dirty="0"/>
                            <a:t>0.91</a:t>
                          </a:r>
                        </a:p>
                      </a:txBody>
                      <a:tcPr/>
                    </a:tc>
                    <a:extLst>
                      <a:ext uri="{0D108BD9-81ED-4DB2-BD59-A6C34878D82A}">
                        <a16:rowId xmlns:a16="http://schemas.microsoft.com/office/drawing/2014/main" val="3993744593"/>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𝜇</m:t>
                                    </m:r>
                                  </m:e>
                                  <m:sub>
                                    <m:r>
                                      <a:rPr lang="en-GB" b="0" i="1" smtClean="0">
                                        <a:latin typeface="Cambria Math" panose="02040503050406030204" pitchFamily="18" charset="0"/>
                                      </a:rPr>
                                      <m:t>1</m:t>
                                    </m:r>
                                  </m:sub>
                                </m:sSub>
                              </m:oMath>
                            </m:oMathPara>
                          </a14:m>
                          <a:endParaRPr lang="en-GB" dirty="0"/>
                        </a:p>
                      </a:txBody>
                      <a:tcPr/>
                    </a:tc>
                    <a:tc>
                      <a:txBody>
                        <a:bodyPr/>
                        <a:lstStyle/>
                        <a:p>
                          <a:r>
                            <a:rPr lang="en-GB" dirty="0"/>
                            <a:t>-0.03</a:t>
                          </a:r>
                        </a:p>
                      </a:txBody>
                      <a:tcPr/>
                    </a:tc>
                    <a:tc>
                      <a:txBody>
                        <a:bodyPr/>
                        <a:lstStyle/>
                        <a:p>
                          <a:r>
                            <a:rPr lang="en-GB" dirty="0"/>
                            <a:t>0.74</a:t>
                          </a:r>
                        </a:p>
                      </a:txBody>
                      <a:tcPr/>
                    </a:tc>
                    <a:tc>
                      <a:txBody>
                        <a:bodyPr/>
                        <a:lstStyle/>
                        <a:p>
                          <a:r>
                            <a:rPr lang="en-GB" dirty="0"/>
                            <a:t>-0.02</a:t>
                          </a:r>
                        </a:p>
                      </a:txBody>
                      <a:tcPr/>
                    </a:tc>
                    <a:tc>
                      <a:txBody>
                        <a:bodyPr/>
                        <a:lstStyle/>
                        <a:p>
                          <a:r>
                            <a:rPr lang="en-GB" dirty="0"/>
                            <a:t>0.73</a:t>
                          </a:r>
                        </a:p>
                      </a:txBody>
                      <a:tcPr/>
                    </a:tc>
                    <a:extLst>
                      <a:ext uri="{0D108BD9-81ED-4DB2-BD59-A6C34878D82A}">
                        <a16:rowId xmlns:a16="http://schemas.microsoft.com/office/drawing/2014/main" val="708254928"/>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1</m:t>
                                        </m:r>
                                      </m:sub>
                                    </m:sSub>
                                  </m:e>
                                  <m:sup>
                                    <m:r>
                                      <a:rPr lang="en-GB" b="0" i="1" smtClean="0">
                                        <a:latin typeface="Cambria Math" panose="02040503050406030204" pitchFamily="18" charset="0"/>
                                      </a:rPr>
                                      <m:t>2</m:t>
                                    </m:r>
                                  </m:sup>
                                </m:sSup>
                              </m:oMath>
                            </m:oMathPara>
                          </a14:m>
                          <a:endParaRPr lang="en-GB" dirty="0"/>
                        </a:p>
                      </a:txBody>
                      <a:tcPr/>
                    </a:tc>
                    <a:tc>
                      <a:txBody>
                        <a:bodyPr/>
                        <a:lstStyle/>
                        <a:p>
                          <a:r>
                            <a:rPr lang="en-GB" dirty="0"/>
                            <a:t>-0.1</a:t>
                          </a:r>
                        </a:p>
                      </a:txBody>
                      <a:tcPr/>
                    </a:tc>
                    <a:tc>
                      <a:txBody>
                        <a:bodyPr/>
                        <a:lstStyle/>
                        <a:p>
                          <a:r>
                            <a:rPr lang="en-GB" dirty="0"/>
                            <a:t>0.77</a:t>
                          </a:r>
                        </a:p>
                      </a:txBody>
                      <a:tcPr/>
                    </a:tc>
                    <a:tc>
                      <a:txBody>
                        <a:bodyPr/>
                        <a:lstStyle/>
                        <a:p>
                          <a:r>
                            <a:rPr lang="en-GB" dirty="0"/>
                            <a:t>-0.09</a:t>
                          </a:r>
                        </a:p>
                      </a:txBody>
                      <a:tcPr/>
                    </a:tc>
                    <a:tc>
                      <a:txBody>
                        <a:bodyPr/>
                        <a:lstStyle/>
                        <a:p>
                          <a:r>
                            <a:rPr lang="en-GB" dirty="0"/>
                            <a:t>0.78</a:t>
                          </a:r>
                        </a:p>
                      </a:txBody>
                      <a:tcPr/>
                    </a:tc>
                    <a:extLst>
                      <a:ext uri="{0D108BD9-81ED-4DB2-BD59-A6C34878D82A}">
                        <a16:rowId xmlns:a16="http://schemas.microsoft.com/office/drawing/2014/main" val="246061993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2</m:t>
                                    </m:r>
                                  </m:sub>
                                </m:sSub>
                              </m:oMath>
                            </m:oMathPara>
                          </a14:m>
                          <a:endParaRPr lang="en-GB" dirty="0"/>
                        </a:p>
                      </a:txBody>
                      <a:tcPr/>
                    </a:tc>
                    <a:tc>
                      <a:txBody>
                        <a:bodyPr/>
                        <a:lstStyle/>
                        <a:p>
                          <a:r>
                            <a:rPr lang="en-GB" dirty="0"/>
                            <a:t>-0.06</a:t>
                          </a:r>
                        </a:p>
                      </a:txBody>
                      <a:tcPr/>
                    </a:tc>
                    <a:tc>
                      <a:txBody>
                        <a:bodyPr/>
                        <a:lstStyle/>
                        <a:p>
                          <a:r>
                            <a:rPr lang="en-GB" dirty="0"/>
                            <a:t>1.01</a:t>
                          </a:r>
                        </a:p>
                      </a:txBody>
                      <a:tcPr/>
                    </a:tc>
                    <a:tc>
                      <a:txBody>
                        <a:bodyPr/>
                        <a:lstStyle/>
                        <a:p>
                          <a:r>
                            <a:rPr lang="en-GB" dirty="0"/>
                            <a:t>-0.06</a:t>
                          </a:r>
                        </a:p>
                      </a:txBody>
                      <a:tcPr/>
                    </a:tc>
                    <a:tc>
                      <a:txBody>
                        <a:bodyPr/>
                        <a:lstStyle/>
                        <a:p>
                          <a:r>
                            <a:rPr lang="en-GB" dirty="0"/>
                            <a:t>1.05</a:t>
                          </a:r>
                        </a:p>
                      </a:txBody>
                      <a:tcPr/>
                    </a:tc>
                    <a:extLst>
                      <a:ext uri="{0D108BD9-81ED-4DB2-BD59-A6C34878D82A}">
                        <a16:rowId xmlns:a16="http://schemas.microsoft.com/office/drawing/2014/main" val="1316330303"/>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𝜇</m:t>
                                    </m:r>
                                  </m:e>
                                  <m:sub>
                                    <m:r>
                                      <a:rPr lang="en-GB" b="0" i="1" smtClean="0">
                                        <a:latin typeface="Cambria Math" panose="02040503050406030204" pitchFamily="18" charset="0"/>
                                      </a:rPr>
                                      <m:t>2</m:t>
                                    </m:r>
                                  </m:sub>
                                </m:sSub>
                              </m:oMath>
                            </m:oMathPara>
                          </a14:m>
                          <a:endParaRPr lang="en-GB" dirty="0"/>
                        </a:p>
                      </a:txBody>
                      <a:tcPr/>
                    </a:tc>
                    <a:tc>
                      <a:txBody>
                        <a:bodyPr/>
                        <a:lstStyle/>
                        <a:p>
                          <a:r>
                            <a:rPr lang="en-GB" dirty="0"/>
                            <a:t>-0.05</a:t>
                          </a:r>
                        </a:p>
                      </a:txBody>
                      <a:tcPr/>
                    </a:tc>
                    <a:tc>
                      <a:txBody>
                        <a:bodyPr/>
                        <a:lstStyle/>
                        <a:p>
                          <a:r>
                            <a:rPr lang="en-GB" dirty="0"/>
                            <a:t>0.73</a:t>
                          </a:r>
                        </a:p>
                      </a:txBody>
                      <a:tcPr/>
                    </a:tc>
                    <a:tc>
                      <a:txBody>
                        <a:bodyPr/>
                        <a:lstStyle/>
                        <a:p>
                          <a:r>
                            <a:rPr lang="en-GB" dirty="0"/>
                            <a:t>-0.05</a:t>
                          </a:r>
                        </a:p>
                      </a:txBody>
                      <a:tcPr/>
                    </a:tc>
                    <a:tc>
                      <a:txBody>
                        <a:bodyPr/>
                        <a:lstStyle/>
                        <a:p>
                          <a:r>
                            <a:rPr lang="en-GB" dirty="0"/>
                            <a:t>0.75</a:t>
                          </a:r>
                        </a:p>
                      </a:txBody>
                      <a:tcPr/>
                    </a:tc>
                    <a:extLst>
                      <a:ext uri="{0D108BD9-81ED-4DB2-BD59-A6C34878D82A}">
                        <a16:rowId xmlns:a16="http://schemas.microsoft.com/office/drawing/2014/main" val="1317423874"/>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2</m:t>
                                        </m:r>
                                      </m:sub>
                                    </m:sSub>
                                  </m:e>
                                  <m:sup>
                                    <m:r>
                                      <a:rPr lang="en-GB" b="0" i="1" smtClean="0">
                                        <a:latin typeface="Cambria Math" panose="02040503050406030204" pitchFamily="18" charset="0"/>
                                      </a:rPr>
                                      <m:t>2</m:t>
                                    </m:r>
                                  </m:sup>
                                </m:sSup>
                              </m:oMath>
                            </m:oMathPara>
                          </a14:m>
                          <a:endParaRPr lang="en-GB" dirty="0"/>
                        </a:p>
                      </a:txBody>
                      <a:tcPr/>
                    </a:tc>
                    <a:tc>
                      <a:txBody>
                        <a:bodyPr/>
                        <a:lstStyle/>
                        <a:p>
                          <a:r>
                            <a:rPr lang="en-GB" dirty="0"/>
                            <a:t>-0.17</a:t>
                          </a:r>
                        </a:p>
                      </a:txBody>
                      <a:tcPr/>
                    </a:tc>
                    <a:tc>
                      <a:txBody>
                        <a:bodyPr/>
                        <a:lstStyle/>
                        <a:p>
                          <a:r>
                            <a:rPr lang="en-GB" dirty="0"/>
                            <a:t>0.82</a:t>
                          </a:r>
                        </a:p>
                      </a:txBody>
                      <a:tcPr/>
                    </a:tc>
                    <a:tc>
                      <a:txBody>
                        <a:bodyPr/>
                        <a:lstStyle/>
                        <a:p>
                          <a:r>
                            <a:rPr lang="en-GB" dirty="0"/>
                            <a:t>-0.17</a:t>
                          </a:r>
                        </a:p>
                      </a:txBody>
                      <a:tcPr/>
                    </a:tc>
                    <a:tc>
                      <a:txBody>
                        <a:bodyPr/>
                        <a:lstStyle/>
                        <a:p>
                          <a:r>
                            <a:rPr lang="en-GB" dirty="0"/>
                            <a:t>0.83</a:t>
                          </a:r>
                        </a:p>
                      </a:txBody>
                      <a:tcPr/>
                    </a:tc>
                    <a:extLst>
                      <a:ext uri="{0D108BD9-81ED-4DB2-BD59-A6C34878D82A}">
                        <a16:rowId xmlns:a16="http://schemas.microsoft.com/office/drawing/2014/main" val="3528834778"/>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3</m:t>
                                    </m:r>
                                  </m:sub>
                                </m:sSub>
                              </m:oMath>
                            </m:oMathPara>
                          </a14:m>
                          <a:endParaRPr lang="en-GB" dirty="0"/>
                        </a:p>
                      </a:txBody>
                      <a:tcPr/>
                    </a:tc>
                    <a:tc>
                      <a:txBody>
                        <a:bodyPr/>
                        <a:lstStyle/>
                        <a:p>
                          <a:r>
                            <a:rPr lang="en-GB" dirty="0"/>
                            <a:t>-0.06</a:t>
                          </a:r>
                        </a:p>
                      </a:txBody>
                      <a:tcPr/>
                    </a:tc>
                    <a:tc>
                      <a:txBody>
                        <a:bodyPr/>
                        <a:lstStyle/>
                        <a:p>
                          <a:r>
                            <a:rPr lang="en-GB" dirty="0"/>
                            <a:t>0.95</a:t>
                          </a:r>
                        </a:p>
                      </a:txBody>
                      <a:tcPr/>
                    </a:tc>
                    <a:tc>
                      <a:txBody>
                        <a:bodyPr/>
                        <a:lstStyle/>
                        <a:p>
                          <a:r>
                            <a:rPr lang="en-GB" dirty="0"/>
                            <a:t>-0.07</a:t>
                          </a:r>
                        </a:p>
                      </a:txBody>
                      <a:tcPr/>
                    </a:tc>
                    <a:tc>
                      <a:txBody>
                        <a:bodyPr/>
                        <a:lstStyle/>
                        <a:p>
                          <a:r>
                            <a:rPr lang="en-GB" dirty="0"/>
                            <a:t>0.96</a:t>
                          </a:r>
                        </a:p>
                      </a:txBody>
                      <a:tcPr/>
                    </a:tc>
                    <a:extLst>
                      <a:ext uri="{0D108BD9-81ED-4DB2-BD59-A6C34878D82A}">
                        <a16:rowId xmlns:a16="http://schemas.microsoft.com/office/drawing/2014/main" val="3152470992"/>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𝜇</m:t>
                                    </m:r>
                                  </m:e>
                                  <m:sub>
                                    <m:r>
                                      <a:rPr lang="en-GB" b="0" i="1" smtClean="0">
                                        <a:latin typeface="Cambria Math" panose="02040503050406030204" pitchFamily="18" charset="0"/>
                                      </a:rPr>
                                      <m:t>3</m:t>
                                    </m:r>
                                  </m:sub>
                                </m:sSub>
                              </m:oMath>
                            </m:oMathPara>
                          </a14:m>
                          <a:endParaRPr lang="en-GB" dirty="0"/>
                        </a:p>
                      </a:txBody>
                      <a:tcPr/>
                    </a:tc>
                    <a:tc>
                      <a:txBody>
                        <a:bodyPr/>
                        <a:lstStyle/>
                        <a:p>
                          <a:r>
                            <a:rPr lang="en-GB" dirty="0"/>
                            <a:t>-0.02</a:t>
                          </a:r>
                        </a:p>
                      </a:txBody>
                      <a:tcPr/>
                    </a:tc>
                    <a:tc>
                      <a:txBody>
                        <a:bodyPr/>
                        <a:lstStyle/>
                        <a:p>
                          <a:r>
                            <a:rPr lang="en-GB" dirty="0"/>
                            <a:t>0.73</a:t>
                          </a:r>
                        </a:p>
                      </a:txBody>
                      <a:tcPr/>
                    </a:tc>
                    <a:tc>
                      <a:txBody>
                        <a:bodyPr/>
                        <a:lstStyle/>
                        <a:p>
                          <a:r>
                            <a:rPr lang="en-GB" dirty="0"/>
                            <a:t>-0.04</a:t>
                          </a:r>
                        </a:p>
                      </a:txBody>
                      <a:tcPr/>
                    </a:tc>
                    <a:tc>
                      <a:txBody>
                        <a:bodyPr/>
                        <a:lstStyle/>
                        <a:p>
                          <a:r>
                            <a:rPr lang="en-GB" dirty="0"/>
                            <a:t>0.74</a:t>
                          </a:r>
                        </a:p>
                      </a:txBody>
                      <a:tcPr/>
                    </a:tc>
                    <a:extLst>
                      <a:ext uri="{0D108BD9-81ED-4DB2-BD59-A6C34878D82A}">
                        <a16:rowId xmlns:a16="http://schemas.microsoft.com/office/drawing/2014/main" val="3352621449"/>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3</m:t>
                                        </m:r>
                                      </m:sub>
                                    </m:sSub>
                                  </m:e>
                                  <m:sup>
                                    <m:r>
                                      <a:rPr lang="en-GB" b="0" i="1" smtClean="0">
                                        <a:latin typeface="Cambria Math" panose="02040503050406030204" pitchFamily="18" charset="0"/>
                                      </a:rPr>
                                      <m:t>2</m:t>
                                    </m:r>
                                  </m:sup>
                                </m:sSup>
                              </m:oMath>
                            </m:oMathPara>
                          </a14:m>
                          <a:endParaRPr lang="en-GB" dirty="0"/>
                        </a:p>
                      </a:txBody>
                      <a:tcPr/>
                    </a:tc>
                    <a:tc>
                      <a:txBody>
                        <a:bodyPr/>
                        <a:lstStyle/>
                        <a:p>
                          <a:r>
                            <a:rPr lang="en-GB" dirty="0"/>
                            <a:t>-0.07</a:t>
                          </a:r>
                        </a:p>
                      </a:txBody>
                      <a:tcPr/>
                    </a:tc>
                    <a:tc>
                      <a:txBody>
                        <a:bodyPr/>
                        <a:lstStyle/>
                        <a:p>
                          <a:r>
                            <a:rPr lang="en-GB" dirty="0"/>
                            <a:t>0.73</a:t>
                          </a:r>
                        </a:p>
                      </a:txBody>
                      <a:tcPr/>
                    </a:tc>
                    <a:tc>
                      <a:txBody>
                        <a:bodyPr/>
                        <a:lstStyle/>
                        <a:p>
                          <a:r>
                            <a:rPr lang="en-GB" dirty="0"/>
                            <a:t>-0.07</a:t>
                          </a:r>
                        </a:p>
                      </a:txBody>
                      <a:tcPr/>
                    </a:tc>
                    <a:tc>
                      <a:txBody>
                        <a:bodyPr/>
                        <a:lstStyle/>
                        <a:p>
                          <a:r>
                            <a:rPr lang="en-GB" dirty="0"/>
                            <a:t>0.76</a:t>
                          </a:r>
                        </a:p>
                      </a:txBody>
                      <a:tcPr/>
                    </a:tc>
                    <a:extLst>
                      <a:ext uri="{0D108BD9-81ED-4DB2-BD59-A6C34878D82A}">
                        <a16:rowId xmlns:a16="http://schemas.microsoft.com/office/drawing/2014/main" val="3490737725"/>
                      </a:ext>
                    </a:extLst>
                  </a:tr>
                </a:tbl>
              </a:graphicData>
            </a:graphic>
          </p:graphicFrame>
        </mc:Choice>
        <mc:Fallback xmlns="">
          <p:graphicFrame>
            <p:nvGraphicFramePr>
              <p:cNvPr id="5" name="Table 4">
                <a:extLst>
                  <a:ext uri="{FF2B5EF4-FFF2-40B4-BE49-F238E27FC236}">
                    <a16:creationId xmlns:a16="http://schemas.microsoft.com/office/drawing/2014/main" id="{4C31B0A1-6AB7-7CB6-358F-DFA9A6FAE28C}"/>
                  </a:ext>
                </a:extLst>
              </p:cNvPr>
              <p:cNvGraphicFramePr>
                <a:graphicFrameLocks noGrp="1"/>
              </p:cNvGraphicFramePr>
              <p:nvPr>
                <p:extLst>
                  <p:ext uri="{D42A27DB-BD31-4B8C-83A1-F6EECF244321}">
                    <p14:modId xmlns:p14="http://schemas.microsoft.com/office/powerpoint/2010/main" val="2241011046"/>
                  </p:ext>
                </p:extLst>
              </p:nvPr>
            </p:nvGraphicFramePr>
            <p:xfrm>
              <a:off x="1462832" y="335280"/>
              <a:ext cx="8128000" cy="61874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3907300035"/>
                        </a:ext>
                      </a:extLst>
                    </a:gridCol>
                    <a:gridCol w="1625600">
                      <a:extLst>
                        <a:ext uri="{9D8B030D-6E8A-4147-A177-3AD203B41FA5}">
                          <a16:colId xmlns:a16="http://schemas.microsoft.com/office/drawing/2014/main" val="4146601809"/>
                        </a:ext>
                      </a:extLst>
                    </a:gridCol>
                    <a:gridCol w="1625600">
                      <a:extLst>
                        <a:ext uri="{9D8B030D-6E8A-4147-A177-3AD203B41FA5}">
                          <a16:colId xmlns:a16="http://schemas.microsoft.com/office/drawing/2014/main" val="1812738111"/>
                        </a:ext>
                      </a:extLst>
                    </a:gridCol>
                    <a:gridCol w="1625600">
                      <a:extLst>
                        <a:ext uri="{9D8B030D-6E8A-4147-A177-3AD203B41FA5}">
                          <a16:colId xmlns:a16="http://schemas.microsoft.com/office/drawing/2014/main" val="3591654644"/>
                        </a:ext>
                      </a:extLst>
                    </a:gridCol>
                    <a:gridCol w="1625600">
                      <a:extLst>
                        <a:ext uri="{9D8B030D-6E8A-4147-A177-3AD203B41FA5}">
                          <a16:colId xmlns:a16="http://schemas.microsoft.com/office/drawing/2014/main" val="55762627"/>
                        </a:ext>
                      </a:extLst>
                    </a:gridCol>
                  </a:tblGrid>
                  <a:tr h="1737360">
                    <a:tc>
                      <a:txBody>
                        <a:bodyPr/>
                        <a:lstStyle/>
                        <a:p>
                          <a:r>
                            <a:rPr lang="en-GB" dirty="0"/>
                            <a:t>Coefficient</a:t>
                          </a:r>
                        </a:p>
                      </a:txBody>
                      <a:tcPr/>
                    </a:tc>
                    <a:tc>
                      <a:txBody>
                        <a:bodyPr/>
                        <a:lstStyle/>
                        <a:p>
                          <a:r>
                            <a:rPr lang="en-US" sz="1800" b="0" i="0" kern="1200" dirty="0">
                              <a:solidFill>
                                <a:schemeClr val="tx1"/>
                              </a:solidFill>
                              <a:effectLst/>
                              <a:latin typeface="+mn-lt"/>
                              <a:ea typeface="+mn-ea"/>
                              <a:cs typeface="+mn-cs"/>
                            </a:rPr>
                            <a:t>Mean of</a:t>
                          </a:r>
                          <a:br>
                            <a:rPr lang="en-US" dirty="0"/>
                          </a:br>
                          <a:r>
                            <a:rPr lang="en-US" sz="1800" b="0" i="0" kern="1200" dirty="0">
                              <a:solidFill>
                                <a:schemeClr val="tx1"/>
                              </a:solidFill>
                              <a:effectLst/>
                              <a:latin typeface="+mn-lt"/>
                              <a:ea typeface="+mn-ea"/>
                              <a:cs typeface="+mn-cs"/>
                            </a:rPr>
                            <a:t>pull distribution</a:t>
                          </a:r>
                          <a:br>
                            <a:rPr lang="en-US" dirty="0"/>
                          </a:br>
                          <a:r>
                            <a:rPr lang="en-US" sz="1800" b="0" i="0" kern="1200" dirty="0">
                              <a:solidFill>
                                <a:schemeClr val="tx1"/>
                              </a:solidFill>
                              <a:effectLst/>
                              <a:latin typeface="+mn-lt"/>
                              <a:ea typeface="+mn-ea"/>
                              <a:cs typeface="+mn-cs"/>
                            </a:rPr>
                            <a:t>from known</a:t>
                          </a:r>
                          <a:br>
                            <a:rPr lang="en-US" dirty="0"/>
                          </a:br>
                          <a:r>
                            <a:rPr lang="en-US" sz="1800" b="0" i="0" kern="1200" dirty="0">
                              <a:solidFill>
                                <a:schemeClr val="tx1"/>
                              </a:solidFill>
                              <a:effectLst/>
                              <a:latin typeface="+mn-lt"/>
                              <a:ea typeface="+mn-ea"/>
                              <a:cs typeface="+mn-cs"/>
                            </a:rPr>
                            <a:t>datapoints</a:t>
                          </a:r>
                          <a:br>
                            <a:rPr lang="en-US" dirty="0"/>
                          </a:br>
                          <a:r>
                            <a:rPr lang="en-US" sz="1800" b="0" i="0" kern="1200" dirty="0">
                              <a:solidFill>
                                <a:schemeClr val="tx1"/>
                              </a:solidFill>
                              <a:effectLst/>
                              <a:latin typeface="+mn-lt"/>
                              <a:ea typeface="+mn-ea"/>
                              <a:cs typeface="+mn-cs"/>
                            </a:rPr>
                            <a:t>fit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Variance of</a:t>
                          </a:r>
                          <a:br>
                            <a:rPr lang="en-US" dirty="0"/>
                          </a:br>
                          <a:r>
                            <a:rPr lang="en-US" sz="1800" b="0" i="0" kern="1200" dirty="0">
                              <a:solidFill>
                                <a:schemeClr val="tx1"/>
                              </a:solidFill>
                              <a:effectLst/>
                              <a:latin typeface="+mn-lt"/>
                              <a:ea typeface="+mn-ea"/>
                              <a:cs typeface="+mn-cs"/>
                            </a:rPr>
                            <a:t>pull distribution</a:t>
                          </a:r>
                          <a:br>
                            <a:rPr lang="en-US" dirty="0"/>
                          </a:br>
                          <a:r>
                            <a:rPr lang="en-US" sz="1800" b="0" i="0" kern="1200" dirty="0">
                              <a:solidFill>
                                <a:schemeClr val="tx1"/>
                              </a:solidFill>
                              <a:effectLst/>
                              <a:latin typeface="+mn-lt"/>
                              <a:ea typeface="+mn-ea"/>
                              <a:cs typeface="+mn-cs"/>
                            </a:rPr>
                            <a:t>from known</a:t>
                          </a:r>
                          <a:br>
                            <a:rPr lang="en-US" dirty="0"/>
                          </a:br>
                          <a:r>
                            <a:rPr lang="en-US" sz="1800" b="0" i="0" kern="1200" dirty="0">
                              <a:solidFill>
                                <a:schemeClr val="tx1"/>
                              </a:solidFill>
                              <a:effectLst/>
                              <a:latin typeface="+mn-lt"/>
                              <a:ea typeface="+mn-ea"/>
                              <a:cs typeface="+mn-cs"/>
                            </a:rPr>
                            <a:t>datapoints</a:t>
                          </a:r>
                          <a:br>
                            <a:rPr lang="en-US" dirty="0"/>
                          </a:br>
                          <a:r>
                            <a:rPr lang="en-US" sz="1800" b="0" i="0" kern="1200" dirty="0">
                              <a:solidFill>
                                <a:schemeClr val="tx1"/>
                              </a:solidFill>
                              <a:effectLst/>
                              <a:latin typeface="+mn-lt"/>
                              <a:ea typeface="+mn-ea"/>
                              <a:cs typeface="+mn-cs"/>
                            </a:rPr>
                            <a:t>fit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Mean of</a:t>
                          </a:r>
                          <a:br>
                            <a:rPr lang="en-US" dirty="0"/>
                          </a:br>
                          <a:r>
                            <a:rPr lang="en-US" sz="1800" b="0" i="0" kern="1200" dirty="0">
                              <a:solidFill>
                                <a:schemeClr val="tx1"/>
                              </a:solidFill>
                              <a:effectLst/>
                              <a:latin typeface="+mn-lt"/>
                              <a:ea typeface="+mn-ea"/>
                              <a:cs typeface="+mn-cs"/>
                            </a:rPr>
                            <a:t>pull distribution</a:t>
                          </a:r>
                          <a:br>
                            <a:rPr lang="en-US" dirty="0"/>
                          </a:br>
                          <a:r>
                            <a:rPr lang="en-US" sz="1800" b="0" i="0" kern="1200" dirty="0">
                              <a:solidFill>
                                <a:schemeClr val="tx1"/>
                              </a:solidFill>
                              <a:effectLst/>
                              <a:latin typeface="+mn-lt"/>
                              <a:ea typeface="+mn-ea"/>
                              <a:cs typeface="+mn-cs"/>
                            </a:rPr>
                            <a:t>from GP</a:t>
                          </a:r>
                          <a:br>
                            <a:rPr lang="en-US" dirty="0"/>
                          </a:br>
                          <a:r>
                            <a:rPr lang="en-US" sz="1800" b="0" i="0" kern="1200" dirty="0">
                              <a:solidFill>
                                <a:schemeClr val="tx1"/>
                              </a:solidFill>
                              <a:effectLst/>
                              <a:latin typeface="+mn-lt"/>
                              <a:ea typeface="+mn-ea"/>
                              <a:cs typeface="+mn-cs"/>
                            </a:rPr>
                            <a:t>datapoints</a:t>
                          </a:r>
                          <a:br>
                            <a:rPr lang="en-US" dirty="0"/>
                          </a:br>
                          <a:r>
                            <a:rPr lang="en-US" sz="1800" b="0" i="0" kern="1200" dirty="0">
                              <a:solidFill>
                                <a:schemeClr val="tx1"/>
                              </a:solidFill>
                              <a:effectLst/>
                              <a:latin typeface="+mn-lt"/>
                              <a:ea typeface="+mn-ea"/>
                              <a:cs typeface="+mn-cs"/>
                            </a:rPr>
                            <a:t>fit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Variance of</a:t>
                          </a:r>
                          <a:br>
                            <a:rPr lang="en-US" dirty="0"/>
                          </a:br>
                          <a:r>
                            <a:rPr lang="en-US" sz="1800" b="0" i="0" kern="1200" dirty="0">
                              <a:solidFill>
                                <a:schemeClr val="tx1"/>
                              </a:solidFill>
                              <a:effectLst/>
                              <a:latin typeface="+mn-lt"/>
                              <a:ea typeface="+mn-ea"/>
                              <a:cs typeface="+mn-cs"/>
                            </a:rPr>
                            <a:t>pull distribution</a:t>
                          </a:r>
                          <a:br>
                            <a:rPr lang="en-US" dirty="0"/>
                          </a:br>
                          <a:r>
                            <a:rPr lang="en-US" sz="1800" b="0" i="0" kern="1200" dirty="0">
                              <a:solidFill>
                                <a:schemeClr val="tx1"/>
                              </a:solidFill>
                              <a:effectLst/>
                              <a:latin typeface="+mn-lt"/>
                              <a:ea typeface="+mn-ea"/>
                              <a:cs typeface="+mn-cs"/>
                            </a:rPr>
                            <a:t>from GP</a:t>
                          </a:r>
                          <a:br>
                            <a:rPr lang="en-US" dirty="0"/>
                          </a:br>
                          <a:r>
                            <a:rPr lang="en-US" sz="1800" b="0" i="0" kern="1200" dirty="0">
                              <a:solidFill>
                                <a:schemeClr val="tx1"/>
                              </a:solidFill>
                              <a:effectLst/>
                              <a:latin typeface="+mn-lt"/>
                              <a:ea typeface="+mn-ea"/>
                              <a:cs typeface="+mn-cs"/>
                            </a:rPr>
                            <a:t>datapoints</a:t>
                          </a:r>
                          <a:br>
                            <a:rPr lang="en-US" dirty="0"/>
                          </a:br>
                          <a:r>
                            <a:rPr lang="en-US" sz="1800" b="0" i="0" kern="1200" dirty="0">
                              <a:solidFill>
                                <a:schemeClr val="tx1"/>
                              </a:solidFill>
                              <a:effectLst/>
                              <a:latin typeface="+mn-lt"/>
                              <a:ea typeface="+mn-ea"/>
                              <a:cs typeface="+mn-cs"/>
                            </a:rPr>
                            <a:t>fit</a:t>
                          </a:r>
                          <a:endParaRPr lang="en-GB" dirty="0"/>
                        </a:p>
                      </a:txBody>
                      <a:tcPr/>
                    </a:tc>
                    <a:extLst>
                      <a:ext uri="{0D108BD9-81ED-4DB2-BD59-A6C34878D82A}">
                        <a16:rowId xmlns:a16="http://schemas.microsoft.com/office/drawing/2014/main" val="1678980824"/>
                      </a:ext>
                    </a:extLst>
                  </a:tr>
                  <a:tr h="370840">
                    <a:tc>
                      <a:txBody>
                        <a:bodyPr/>
                        <a:lstStyle/>
                        <a:p>
                          <a:endParaRPr lang="en-US"/>
                        </a:p>
                      </a:txBody>
                      <a:tcPr>
                        <a:blipFill>
                          <a:blip r:embed="rId2"/>
                          <a:stretch>
                            <a:fillRect l="-375" t="-475410" r="-400749" b="-1121311"/>
                          </a:stretch>
                        </a:blipFill>
                      </a:tcPr>
                    </a:tc>
                    <a:tc>
                      <a:txBody>
                        <a:bodyPr/>
                        <a:lstStyle/>
                        <a:p>
                          <a:r>
                            <a:rPr lang="en-GB" dirty="0"/>
                            <a:t>0.04</a:t>
                          </a:r>
                        </a:p>
                      </a:txBody>
                      <a:tcPr/>
                    </a:tc>
                    <a:tc>
                      <a:txBody>
                        <a:bodyPr/>
                        <a:lstStyle/>
                        <a:p>
                          <a:r>
                            <a:rPr lang="en-GB" dirty="0"/>
                            <a:t>0.91</a:t>
                          </a:r>
                        </a:p>
                      </a:txBody>
                      <a:tcPr/>
                    </a:tc>
                    <a:tc>
                      <a:txBody>
                        <a:bodyPr/>
                        <a:lstStyle/>
                        <a:p>
                          <a:r>
                            <a:rPr lang="en-GB" dirty="0"/>
                            <a:t>0.06</a:t>
                          </a:r>
                        </a:p>
                      </a:txBody>
                      <a:tcPr/>
                    </a:tc>
                    <a:tc>
                      <a:txBody>
                        <a:bodyPr/>
                        <a:lstStyle/>
                        <a:p>
                          <a:r>
                            <a:rPr lang="en-GB" dirty="0"/>
                            <a:t>0.92</a:t>
                          </a:r>
                        </a:p>
                      </a:txBody>
                      <a:tcPr/>
                    </a:tc>
                    <a:extLst>
                      <a:ext uri="{0D108BD9-81ED-4DB2-BD59-A6C34878D82A}">
                        <a16:rowId xmlns:a16="http://schemas.microsoft.com/office/drawing/2014/main" val="2520295264"/>
                      </a:ext>
                    </a:extLst>
                  </a:tr>
                  <a:tr h="370840">
                    <a:tc>
                      <a:txBody>
                        <a:bodyPr/>
                        <a:lstStyle/>
                        <a:p>
                          <a:endParaRPr lang="en-US"/>
                        </a:p>
                      </a:txBody>
                      <a:tcPr>
                        <a:blipFill>
                          <a:blip r:embed="rId2"/>
                          <a:stretch>
                            <a:fillRect l="-375" t="-575410" r="-400749" b="-1021311"/>
                          </a:stretch>
                        </a:blipFill>
                      </a:tcPr>
                    </a:tc>
                    <a:tc>
                      <a:txBody>
                        <a:bodyPr/>
                        <a:lstStyle/>
                        <a:p>
                          <a:r>
                            <a:rPr lang="en-GB" dirty="0"/>
                            <a:t>-0.04</a:t>
                          </a:r>
                        </a:p>
                      </a:txBody>
                      <a:tcPr/>
                    </a:tc>
                    <a:tc>
                      <a:txBody>
                        <a:bodyPr/>
                        <a:lstStyle/>
                        <a:p>
                          <a:r>
                            <a:rPr lang="en-GB" dirty="0"/>
                            <a:t>0.82</a:t>
                          </a:r>
                        </a:p>
                      </a:txBody>
                      <a:tcPr/>
                    </a:tc>
                    <a:tc>
                      <a:txBody>
                        <a:bodyPr/>
                        <a:lstStyle/>
                        <a:p>
                          <a:r>
                            <a:rPr lang="en-GB" dirty="0"/>
                            <a:t>-0.05</a:t>
                          </a:r>
                        </a:p>
                      </a:txBody>
                      <a:tcPr/>
                    </a:tc>
                    <a:tc>
                      <a:txBody>
                        <a:bodyPr/>
                        <a:lstStyle/>
                        <a:p>
                          <a:r>
                            <a:rPr lang="en-GB" dirty="0"/>
                            <a:t>0.84</a:t>
                          </a:r>
                        </a:p>
                      </a:txBody>
                      <a:tcPr/>
                    </a:tc>
                    <a:extLst>
                      <a:ext uri="{0D108BD9-81ED-4DB2-BD59-A6C34878D82A}">
                        <a16:rowId xmlns:a16="http://schemas.microsoft.com/office/drawing/2014/main" val="805130952"/>
                      </a:ext>
                    </a:extLst>
                  </a:tr>
                  <a:tr h="370840">
                    <a:tc>
                      <a:txBody>
                        <a:bodyPr/>
                        <a:lstStyle/>
                        <a:p>
                          <a:endParaRPr lang="en-US"/>
                        </a:p>
                      </a:txBody>
                      <a:tcPr>
                        <a:blipFill>
                          <a:blip r:embed="rId2"/>
                          <a:stretch>
                            <a:fillRect l="-375" t="-675410" r="-400749" b="-921311"/>
                          </a:stretch>
                        </a:blipFill>
                      </a:tcPr>
                    </a:tc>
                    <a:tc>
                      <a:txBody>
                        <a:bodyPr/>
                        <a:lstStyle/>
                        <a:p>
                          <a:r>
                            <a:rPr lang="en-GB" dirty="0"/>
                            <a:t>0.0</a:t>
                          </a:r>
                        </a:p>
                      </a:txBody>
                      <a:tcPr/>
                    </a:tc>
                    <a:tc>
                      <a:txBody>
                        <a:bodyPr/>
                        <a:lstStyle/>
                        <a:p>
                          <a:r>
                            <a:rPr lang="en-GB" dirty="0"/>
                            <a:t>0.77</a:t>
                          </a:r>
                        </a:p>
                      </a:txBody>
                      <a:tcPr/>
                    </a:tc>
                    <a:tc>
                      <a:txBody>
                        <a:bodyPr/>
                        <a:lstStyle/>
                        <a:p>
                          <a:r>
                            <a:rPr lang="en-GB" dirty="0"/>
                            <a:t>-0.01</a:t>
                          </a:r>
                        </a:p>
                      </a:txBody>
                      <a:tcPr/>
                    </a:tc>
                    <a:tc>
                      <a:txBody>
                        <a:bodyPr/>
                        <a:lstStyle/>
                        <a:p>
                          <a:r>
                            <a:rPr lang="en-GB" dirty="0"/>
                            <a:t>0.79</a:t>
                          </a:r>
                        </a:p>
                      </a:txBody>
                      <a:tcPr/>
                    </a:tc>
                    <a:extLst>
                      <a:ext uri="{0D108BD9-81ED-4DB2-BD59-A6C34878D82A}">
                        <a16:rowId xmlns:a16="http://schemas.microsoft.com/office/drawing/2014/main" val="814360940"/>
                      </a:ext>
                    </a:extLst>
                  </a:tr>
                  <a:tr h="370840">
                    <a:tc>
                      <a:txBody>
                        <a:bodyPr/>
                        <a:lstStyle/>
                        <a:p>
                          <a:endParaRPr lang="en-US"/>
                        </a:p>
                      </a:txBody>
                      <a:tcPr>
                        <a:blipFill>
                          <a:blip r:embed="rId2"/>
                          <a:stretch>
                            <a:fillRect l="-375" t="-788333" r="-400749" b="-836667"/>
                          </a:stretch>
                        </a:blipFill>
                      </a:tcPr>
                    </a:tc>
                    <a:tc>
                      <a:txBody>
                        <a:bodyPr/>
                        <a:lstStyle/>
                        <a:p>
                          <a:r>
                            <a:rPr lang="en-GB" dirty="0"/>
                            <a:t>0.04</a:t>
                          </a:r>
                        </a:p>
                      </a:txBody>
                      <a:tcPr/>
                    </a:tc>
                    <a:tc>
                      <a:txBody>
                        <a:bodyPr/>
                        <a:lstStyle/>
                        <a:p>
                          <a:r>
                            <a:rPr lang="en-GB" dirty="0"/>
                            <a:t>0.89</a:t>
                          </a:r>
                        </a:p>
                      </a:txBody>
                      <a:tcPr/>
                    </a:tc>
                    <a:tc>
                      <a:txBody>
                        <a:bodyPr/>
                        <a:lstStyle/>
                        <a:p>
                          <a:r>
                            <a:rPr lang="en-GB" dirty="0"/>
                            <a:t>0.04</a:t>
                          </a:r>
                        </a:p>
                      </a:txBody>
                      <a:tcPr/>
                    </a:tc>
                    <a:tc>
                      <a:txBody>
                        <a:bodyPr/>
                        <a:lstStyle/>
                        <a:p>
                          <a:r>
                            <a:rPr lang="en-GB" dirty="0"/>
                            <a:t>0.91</a:t>
                          </a:r>
                        </a:p>
                      </a:txBody>
                      <a:tcPr/>
                    </a:tc>
                    <a:extLst>
                      <a:ext uri="{0D108BD9-81ED-4DB2-BD59-A6C34878D82A}">
                        <a16:rowId xmlns:a16="http://schemas.microsoft.com/office/drawing/2014/main" val="3993744593"/>
                      </a:ext>
                    </a:extLst>
                  </a:tr>
                  <a:tr h="370840">
                    <a:tc>
                      <a:txBody>
                        <a:bodyPr/>
                        <a:lstStyle/>
                        <a:p>
                          <a:endParaRPr lang="en-US"/>
                        </a:p>
                      </a:txBody>
                      <a:tcPr>
                        <a:blipFill>
                          <a:blip r:embed="rId2"/>
                          <a:stretch>
                            <a:fillRect l="-375" t="-873770" r="-400749" b="-722951"/>
                          </a:stretch>
                        </a:blipFill>
                      </a:tcPr>
                    </a:tc>
                    <a:tc>
                      <a:txBody>
                        <a:bodyPr/>
                        <a:lstStyle/>
                        <a:p>
                          <a:r>
                            <a:rPr lang="en-GB" dirty="0"/>
                            <a:t>-0.03</a:t>
                          </a:r>
                        </a:p>
                      </a:txBody>
                      <a:tcPr/>
                    </a:tc>
                    <a:tc>
                      <a:txBody>
                        <a:bodyPr/>
                        <a:lstStyle/>
                        <a:p>
                          <a:r>
                            <a:rPr lang="en-GB" dirty="0"/>
                            <a:t>0.74</a:t>
                          </a:r>
                        </a:p>
                      </a:txBody>
                      <a:tcPr/>
                    </a:tc>
                    <a:tc>
                      <a:txBody>
                        <a:bodyPr/>
                        <a:lstStyle/>
                        <a:p>
                          <a:r>
                            <a:rPr lang="en-GB" dirty="0"/>
                            <a:t>-0.02</a:t>
                          </a:r>
                        </a:p>
                      </a:txBody>
                      <a:tcPr/>
                    </a:tc>
                    <a:tc>
                      <a:txBody>
                        <a:bodyPr/>
                        <a:lstStyle/>
                        <a:p>
                          <a:r>
                            <a:rPr lang="en-GB" dirty="0"/>
                            <a:t>0.73</a:t>
                          </a:r>
                        </a:p>
                      </a:txBody>
                      <a:tcPr/>
                    </a:tc>
                    <a:extLst>
                      <a:ext uri="{0D108BD9-81ED-4DB2-BD59-A6C34878D82A}">
                        <a16:rowId xmlns:a16="http://schemas.microsoft.com/office/drawing/2014/main" val="708254928"/>
                      </a:ext>
                    </a:extLst>
                  </a:tr>
                  <a:tr h="370840">
                    <a:tc>
                      <a:txBody>
                        <a:bodyPr/>
                        <a:lstStyle/>
                        <a:p>
                          <a:endParaRPr lang="en-US"/>
                        </a:p>
                      </a:txBody>
                      <a:tcPr>
                        <a:blipFill>
                          <a:blip r:embed="rId2"/>
                          <a:stretch>
                            <a:fillRect l="-375" t="-973770" r="-400749" b="-622951"/>
                          </a:stretch>
                        </a:blipFill>
                      </a:tcPr>
                    </a:tc>
                    <a:tc>
                      <a:txBody>
                        <a:bodyPr/>
                        <a:lstStyle/>
                        <a:p>
                          <a:r>
                            <a:rPr lang="en-GB" dirty="0"/>
                            <a:t>-0.1</a:t>
                          </a:r>
                        </a:p>
                      </a:txBody>
                      <a:tcPr/>
                    </a:tc>
                    <a:tc>
                      <a:txBody>
                        <a:bodyPr/>
                        <a:lstStyle/>
                        <a:p>
                          <a:r>
                            <a:rPr lang="en-GB" dirty="0"/>
                            <a:t>0.77</a:t>
                          </a:r>
                        </a:p>
                      </a:txBody>
                      <a:tcPr/>
                    </a:tc>
                    <a:tc>
                      <a:txBody>
                        <a:bodyPr/>
                        <a:lstStyle/>
                        <a:p>
                          <a:r>
                            <a:rPr lang="en-GB" dirty="0"/>
                            <a:t>-0.09</a:t>
                          </a:r>
                        </a:p>
                      </a:txBody>
                      <a:tcPr/>
                    </a:tc>
                    <a:tc>
                      <a:txBody>
                        <a:bodyPr/>
                        <a:lstStyle/>
                        <a:p>
                          <a:r>
                            <a:rPr lang="en-GB" dirty="0"/>
                            <a:t>0.78</a:t>
                          </a:r>
                        </a:p>
                      </a:txBody>
                      <a:tcPr/>
                    </a:tc>
                    <a:extLst>
                      <a:ext uri="{0D108BD9-81ED-4DB2-BD59-A6C34878D82A}">
                        <a16:rowId xmlns:a16="http://schemas.microsoft.com/office/drawing/2014/main" val="2460619937"/>
                      </a:ext>
                    </a:extLst>
                  </a:tr>
                  <a:tr h="370840">
                    <a:tc>
                      <a:txBody>
                        <a:bodyPr/>
                        <a:lstStyle/>
                        <a:p>
                          <a:endParaRPr lang="en-US"/>
                        </a:p>
                      </a:txBody>
                      <a:tcPr>
                        <a:blipFill>
                          <a:blip r:embed="rId2"/>
                          <a:stretch>
                            <a:fillRect l="-375" t="-1073770" r="-400749" b="-522951"/>
                          </a:stretch>
                        </a:blipFill>
                      </a:tcPr>
                    </a:tc>
                    <a:tc>
                      <a:txBody>
                        <a:bodyPr/>
                        <a:lstStyle/>
                        <a:p>
                          <a:r>
                            <a:rPr lang="en-GB" dirty="0"/>
                            <a:t>-0.06</a:t>
                          </a:r>
                        </a:p>
                      </a:txBody>
                      <a:tcPr/>
                    </a:tc>
                    <a:tc>
                      <a:txBody>
                        <a:bodyPr/>
                        <a:lstStyle/>
                        <a:p>
                          <a:r>
                            <a:rPr lang="en-GB" dirty="0"/>
                            <a:t>1.01</a:t>
                          </a:r>
                        </a:p>
                      </a:txBody>
                      <a:tcPr/>
                    </a:tc>
                    <a:tc>
                      <a:txBody>
                        <a:bodyPr/>
                        <a:lstStyle/>
                        <a:p>
                          <a:r>
                            <a:rPr lang="en-GB" dirty="0"/>
                            <a:t>-0.06</a:t>
                          </a:r>
                        </a:p>
                      </a:txBody>
                      <a:tcPr/>
                    </a:tc>
                    <a:tc>
                      <a:txBody>
                        <a:bodyPr/>
                        <a:lstStyle/>
                        <a:p>
                          <a:r>
                            <a:rPr lang="en-GB" dirty="0"/>
                            <a:t>1.05</a:t>
                          </a:r>
                        </a:p>
                      </a:txBody>
                      <a:tcPr/>
                    </a:tc>
                    <a:extLst>
                      <a:ext uri="{0D108BD9-81ED-4DB2-BD59-A6C34878D82A}">
                        <a16:rowId xmlns:a16="http://schemas.microsoft.com/office/drawing/2014/main" val="1316330303"/>
                      </a:ext>
                    </a:extLst>
                  </a:tr>
                  <a:tr h="370840">
                    <a:tc>
                      <a:txBody>
                        <a:bodyPr/>
                        <a:lstStyle/>
                        <a:p>
                          <a:endParaRPr lang="en-US"/>
                        </a:p>
                      </a:txBody>
                      <a:tcPr>
                        <a:blipFill>
                          <a:blip r:embed="rId2"/>
                          <a:stretch>
                            <a:fillRect l="-375" t="-1173770" r="-400749" b="-422951"/>
                          </a:stretch>
                        </a:blipFill>
                      </a:tcPr>
                    </a:tc>
                    <a:tc>
                      <a:txBody>
                        <a:bodyPr/>
                        <a:lstStyle/>
                        <a:p>
                          <a:r>
                            <a:rPr lang="en-GB" dirty="0"/>
                            <a:t>-0.05</a:t>
                          </a:r>
                        </a:p>
                      </a:txBody>
                      <a:tcPr/>
                    </a:tc>
                    <a:tc>
                      <a:txBody>
                        <a:bodyPr/>
                        <a:lstStyle/>
                        <a:p>
                          <a:r>
                            <a:rPr lang="en-GB" dirty="0"/>
                            <a:t>0.73</a:t>
                          </a:r>
                        </a:p>
                      </a:txBody>
                      <a:tcPr/>
                    </a:tc>
                    <a:tc>
                      <a:txBody>
                        <a:bodyPr/>
                        <a:lstStyle/>
                        <a:p>
                          <a:r>
                            <a:rPr lang="en-GB" dirty="0"/>
                            <a:t>-0.05</a:t>
                          </a:r>
                        </a:p>
                      </a:txBody>
                      <a:tcPr/>
                    </a:tc>
                    <a:tc>
                      <a:txBody>
                        <a:bodyPr/>
                        <a:lstStyle/>
                        <a:p>
                          <a:r>
                            <a:rPr lang="en-GB" dirty="0"/>
                            <a:t>0.75</a:t>
                          </a:r>
                        </a:p>
                      </a:txBody>
                      <a:tcPr/>
                    </a:tc>
                    <a:extLst>
                      <a:ext uri="{0D108BD9-81ED-4DB2-BD59-A6C34878D82A}">
                        <a16:rowId xmlns:a16="http://schemas.microsoft.com/office/drawing/2014/main" val="1317423874"/>
                      </a:ext>
                    </a:extLst>
                  </a:tr>
                  <a:tr h="370840">
                    <a:tc>
                      <a:txBody>
                        <a:bodyPr/>
                        <a:lstStyle/>
                        <a:p>
                          <a:endParaRPr lang="en-US"/>
                        </a:p>
                      </a:txBody>
                      <a:tcPr>
                        <a:blipFill>
                          <a:blip r:embed="rId2"/>
                          <a:stretch>
                            <a:fillRect l="-375" t="-1273770" r="-400749" b="-322951"/>
                          </a:stretch>
                        </a:blipFill>
                      </a:tcPr>
                    </a:tc>
                    <a:tc>
                      <a:txBody>
                        <a:bodyPr/>
                        <a:lstStyle/>
                        <a:p>
                          <a:r>
                            <a:rPr lang="en-GB" dirty="0"/>
                            <a:t>-0.17</a:t>
                          </a:r>
                        </a:p>
                      </a:txBody>
                      <a:tcPr/>
                    </a:tc>
                    <a:tc>
                      <a:txBody>
                        <a:bodyPr/>
                        <a:lstStyle/>
                        <a:p>
                          <a:r>
                            <a:rPr lang="en-GB" dirty="0"/>
                            <a:t>0.82</a:t>
                          </a:r>
                        </a:p>
                      </a:txBody>
                      <a:tcPr/>
                    </a:tc>
                    <a:tc>
                      <a:txBody>
                        <a:bodyPr/>
                        <a:lstStyle/>
                        <a:p>
                          <a:r>
                            <a:rPr lang="en-GB" dirty="0"/>
                            <a:t>-0.17</a:t>
                          </a:r>
                        </a:p>
                      </a:txBody>
                      <a:tcPr/>
                    </a:tc>
                    <a:tc>
                      <a:txBody>
                        <a:bodyPr/>
                        <a:lstStyle/>
                        <a:p>
                          <a:r>
                            <a:rPr lang="en-GB" dirty="0"/>
                            <a:t>0.83</a:t>
                          </a:r>
                        </a:p>
                      </a:txBody>
                      <a:tcPr/>
                    </a:tc>
                    <a:extLst>
                      <a:ext uri="{0D108BD9-81ED-4DB2-BD59-A6C34878D82A}">
                        <a16:rowId xmlns:a16="http://schemas.microsoft.com/office/drawing/2014/main" val="3528834778"/>
                      </a:ext>
                    </a:extLst>
                  </a:tr>
                  <a:tr h="370840">
                    <a:tc>
                      <a:txBody>
                        <a:bodyPr/>
                        <a:lstStyle/>
                        <a:p>
                          <a:endParaRPr lang="en-US"/>
                        </a:p>
                      </a:txBody>
                      <a:tcPr>
                        <a:blipFill>
                          <a:blip r:embed="rId2"/>
                          <a:stretch>
                            <a:fillRect l="-375" t="-1396667" r="-400749" b="-228333"/>
                          </a:stretch>
                        </a:blipFill>
                      </a:tcPr>
                    </a:tc>
                    <a:tc>
                      <a:txBody>
                        <a:bodyPr/>
                        <a:lstStyle/>
                        <a:p>
                          <a:r>
                            <a:rPr lang="en-GB" dirty="0"/>
                            <a:t>-0.06</a:t>
                          </a:r>
                        </a:p>
                      </a:txBody>
                      <a:tcPr/>
                    </a:tc>
                    <a:tc>
                      <a:txBody>
                        <a:bodyPr/>
                        <a:lstStyle/>
                        <a:p>
                          <a:r>
                            <a:rPr lang="en-GB" dirty="0"/>
                            <a:t>0.95</a:t>
                          </a:r>
                        </a:p>
                      </a:txBody>
                      <a:tcPr/>
                    </a:tc>
                    <a:tc>
                      <a:txBody>
                        <a:bodyPr/>
                        <a:lstStyle/>
                        <a:p>
                          <a:r>
                            <a:rPr lang="en-GB" dirty="0"/>
                            <a:t>-0.07</a:t>
                          </a:r>
                        </a:p>
                      </a:txBody>
                      <a:tcPr/>
                    </a:tc>
                    <a:tc>
                      <a:txBody>
                        <a:bodyPr/>
                        <a:lstStyle/>
                        <a:p>
                          <a:r>
                            <a:rPr lang="en-GB" dirty="0"/>
                            <a:t>0.96</a:t>
                          </a:r>
                        </a:p>
                      </a:txBody>
                      <a:tcPr/>
                    </a:tc>
                    <a:extLst>
                      <a:ext uri="{0D108BD9-81ED-4DB2-BD59-A6C34878D82A}">
                        <a16:rowId xmlns:a16="http://schemas.microsoft.com/office/drawing/2014/main" val="3152470992"/>
                      </a:ext>
                    </a:extLst>
                  </a:tr>
                  <a:tr h="370840">
                    <a:tc>
                      <a:txBody>
                        <a:bodyPr/>
                        <a:lstStyle/>
                        <a:p>
                          <a:endParaRPr lang="en-US"/>
                        </a:p>
                      </a:txBody>
                      <a:tcPr>
                        <a:blipFill>
                          <a:blip r:embed="rId2"/>
                          <a:stretch>
                            <a:fillRect l="-375" t="-1472131" r="-400749" b="-124590"/>
                          </a:stretch>
                        </a:blipFill>
                      </a:tcPr>
                    </a:tc>
                    <a:tc>
                      <a:txBody>
                        <a:bodyPr/>
                        <a:lstStyle/>
                        <a:p>
                          <a:r>
                            <a:rPr lang="en-GB" dirty="0"/>
                            <a:t>-0.02</a:t>
                          </a:r>
                        </a:p>
                      </a:txBody>
                      <a:tcPr/>
                    </a:tc>
                    <a:tc>
                      <a:txBody>
                        <a:bodyPr/>
                        <a:lstStyle/>
                        <a:p>
                          <a:r>
                            <a:rPr lang="en-GB" dirty="0"/>
                            <a:t>0.73</a:t>
                          </a:r>
                        </a:p>
                      </a:txBody>
                      <a:tcPr/>
                    </a:tc>
                    <a:tc>
                      <a:txBody>
                        <a:bodyPr/>
                        <a:lstStyle/>
                        <a:p>
                          <a:r>
                            <a:rPr lang="en-GB" dirty="0"/>
                            <a:t>-0.04</a:t>
                          </a:r>
                        </a:p>
                      </a:txBody>
                      <a:tcPr/>
                    </a:tc>
                    <a:tc>
                      <a:txBody>
                        <a:bodyPr/>
                        <a:lstStyle/>
                        <a:p>
                          <a:r>
                            <a:rPr lang="en-GB" dirty="0"/>
                            <a:t>0.74</a:t>
                          </a:r>
                        </a:p>
                      </a:txBody>
                      <a:tcPr/>
                    </a:tc>
                    <a:extLst>
                      <a:ext uri="{0D108BD9-81ED-4DB2-BD59-A6C34878D82A}">
                        <a16:rowId xmlns:a16="http://schemas.microsoft.com/office/drawing/2014/main" val="3352621449"/>
                      </a:ext>
                    </a:extLst>
                  </a:tr>
                  <a:tr h="370840">
                    <a:tc>
                      <a:txBody>
                        <a:bodyPr/>
                        <a:lstStyle/>
                        <a:p>
                          <a:endParaRPr lang="en-US"/>
                        </a:p>
                      </a:txBody>
                      <a:tcPr>
                        <a:blipFill>
                          <a:blip r:embed="rId2"/>
                          <a:stretch>
                            <a:fillRect l="-375" t="-1572131" r="-400749" b="-24590"/>
                          </a:stretch>
                        </a:blipFill>
                      </a:tcPr>
                    </a:tc>
                    <a:tc>
                      <a:txBody>
                        <a:bodyPr/>
                        <a:lstStyle/>
                        <a:p>
                          <a:r>
                            <a:rPr lang="en-GB" dirty="0"/>
                            <a:t>-0.07</a:t>
                          </a:r>
                        </a:p>
                      </a:txBody>
                      <a:tcPr/>
                    </a:tc>
                    <a:tc>
                      <a:txBody>
                        <a:bodyPr/>
                        <a:lstStyle/>
                        <a:p>
                          <a:r>
                            <a:rPr lang="en-GB" dirty="0"/>
                            <a:t>0.73</a:t>
                          </a:r>
                        </a:p>
                      </a:txBody>
                      <a:tcPr/>
                    </a:tc>
                    <a:tc>
                      <a:txBody>
                        <a:bodyPr/>
                        <a:lstStyle/>
                        <a:p>
                          <a:r>
                            <a:rPr lang="en-GB" dirty="0"/>
                            <a:t>-0.07</a:t>
                          </a:r>
                        </a:p>
                      </a:txBody>
                      <a:tcPr/>
                    </a:tc>
                    <a:tc>
                      <a:txBody>
                        <a:bodyPr/>
                        <a:lstStyle/>
                        <a:p>
                          <a:r>
                            <a:rPr lang="en-GB" dirty="0"/>
                            <a:t>0.76</a:t>
                          </a:r>
                        </a:p>
                      </a:txBody>
                      <a:tcPr/>
                    </a:tc>
                    <a:extLst>
                      <a:ext uri="{0D108BD9-81ED-4DB2-BD59-A6C34878D82A}">
                        <a16:rowId xmlns:a16="http://schemas.microsoft.com/office/drawing/2014/main" val="3490737725"/>
                      </a:ext>
                    </a:extLst>
                  </a:tr>
                </a:tbl>
              </a:graphicData>
            </a:graphic>
          </p:graphicFrame>
        </mc:Fallback>
      </mc:AlternateContent>
    </p:spTree>
    <p:extLst>
      <p:ext uri="{BB962C8B-B14F-4D97-AF65-F5344CB8AC3E}">
        <p14:creationId xmlns:p14="http://schemas.microsoft.com/office/powerpoint/2010/main" val="2504701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E7DD-86C0-18A0-99DA-98AB135D704B}"/>
              </a:ext>
            </a:extLst>
          </p:cNvPr>
          <p:cNvSpPr>
            <a:spLocks noGrp="1"/>
          </p:cNvSpPr>
          <p:nvPr>
            <p:ph type="title"/>
          </p:nvPr>
        </p:nvSpPr>
        <p:spPr/>
        <p:txBody>
          <a:bodyPr/>
          <a:lstStyle/>
          <a:p>
            <a:r>
              <a:rPr lang="en-GB" dirty="0"/>
              <a:t>What can machine learning do?</a:t>
            </a:r>
          </a:p>
        </p:txBody>
      </p:sp>
      <p:sp>
        <p:nvSpPr>
          <p:cNvPr id="3" name="Content Placeholder 2">
            <a:extLst>
              <a:ext uri="{FF2B5EF4-FFF2-40B4-BE49-F238E27FC236}">
                <a16:creationId xmlns:a16="http://schemas.microsoft.com/office/drawing/2014/main" id="{4EA813C1-19AC-741D-EA14-A50CCEC4718F}"/>
              </a:ext>
            </a:extLst>
          </p:cNvPr>
          <p:cNvSpPr>
            <a:spLocks noGrp="1"/>
          </p:cNvSpPr>
          <p:nvPr>
            <p:ph idx="1"/>
          </p:nvPr>
        </p:nvSpPr>
        <p:spPr/>
        <p:txBody>
          <a:bodyPr>
            <a:normAutofit/>
          </a:bodyPr>
          <a:lstStyle/>
          <a:p>
            <a:r>
              <a:rPr lang="en-US" sz="2200" dirty="0"/>
              <a:t>A Gaussian Process (GP) can be used to predict the mean and standard deviation of other, unknown, datapoints.</a:t>
            </a:r>
          </a:p>
          <a:p>
            <a:r>
              <a:rPr lang="en-US" sz="2200" dirty="0"/>
              <a:t>This can be used to build a more consistent, accurate and complete dataset.</a:t>
            </a:r>
          </a:p>
          <a:p>
            <a:r>
              <a:rPr lang="en-US" sz="2200" dirty="0"/>
              <a:t>Datasets from different experiments of the same variable can be compared and checked using some statistical measures.</a:t>
            </a:r>
          </a:p>
          <a:p>
            <a:r>
              <a:rPr lang="en-US" sz="2200" dirty="0"/>
              <a:t>The GP could provide significantly improved datasets which theorists can use to test models and check for significant areas of divergence between the GP fit and theoretical models.</a:t>
            </a:r>
            <a:endParaRPr lang="en-GB" sz="2200" dirty="0"/>
          </a:p>
        </p:txBody>
      </p:sp>
      <p:sp>
        <p:nvSpPr>
          <p:cNvPr id="4" name="Slide Number Placeholder 3">
            <a:extLst>
              <a:ext uri="{FF2B5EF4-FFF2-40B4-BE49-F238E27FC236}">
                <a16:creationId xmlns:a16="http://schemas.microsoft.com/office/drawing/2014/main" id="{FD643341-3226-84D5-557A-6F373EDEFF09}"/>
              </a:ext>
            </a:extLst>
          </p:cNvPr>
          <p:cNvSpPr>
            <a:spLocks noGrp="1"/>
          </p:cNvSpPr>
          <p:nvPr>
            <p:ph type="sldNum" sz="quarter" idx="12"/>
          </p:nvPr>
        </p:nvSpPr>
        <p:spPr/>
        <p:txBody>
          <a:bodyPr/>
          <a:lstStyle/>
          <a:p>
            <a:fld id="{D0DA2C0D-9D1B-4B18-B949-92D35CA27DEA}" type="slidenum">
              <a:rPr lang="en-GB" smtClean="0"/>
              <a:t>5</a:t>
            </a:fld>
            <a:endParaRPr lang="en-GB" dirty="0"/>
          </a:p>
        </p:txBody>
      </p:sp>
    </p:spTree>
    <p:extLst>
      <p:ext uri="{BB962C8B-B14F-4D97-AF65-F5344CB8AC3E}">
        <p14:creationId xmlns:p14="http://schemas.microsoft.com/office/powerpoint/2010/main" val="2775060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1505-2B7D-5B05-72FF-B32F680DF9A0}"/>
              </a:ext>
            </a:extLst>
          </p:cNvPr>
          <p:cNvSpPr>
            <a:spLocks noGrp="1"/>
          </p:cNvSpPr>
          <p:nvPr>
            <p:ph type="ctrTitle"/>
          </p:nvPr>
        </p:nvSpPr>
        <p:spPr/>
        <p:txBody>
          <a:bodyPr/>
          <a:lstStyle/>
          <a:p>
            <a:r>
              <a:rPr lang="en-GB" dirty="0"/>
              <a:t>How does it work?</a:t>
            </a:r>
          </a:p>
        </p:txBody>
      </p:sp>
      <p:sp>
        <p:nvSpPr>
          <p:cNvPr id="3" name="Slide Number Placeholder 2">
            <a:extLst>
              <a:ext uri="{FF2B5EF4-FFF2-40B4-BE49-F238E27FC236}">
                <a16:creationId xmlns:a16="http://schemas.microsoft.com/office/drawing/2014/main" id="{A4014806-5A3C-FC6E-03BD-38087661555A}"/>
              </a:ext>
            </a:extLst>
          </p:cNvPr>
          <p:cNvSpPr>
            <a:spLocks noGrp="1"/>
          </p:cNvSpPr>
          <p:nvPr>
            <p:ph type="sldNum" sz="quarter" idx="12"/>
          </p:nvPr>
        </p:nvSpPr>
        <p:spPr/>
        <p:txBody>
          <a:bodyPr/>
          <a:lstStyle/>
          <a:p>
            <a:fld id="{D0DA2C0D-9D1B-4B18-B949-92D35CA27DEA}" type="slidenum">
              <a:rPr lang="en-GB" smtClean="0"/>
              <a:t>6</a:t>
            </a:fld>
            <a:endParaRPr lang="en-GB" dirty="0"/>
          </a:p>
        </p:txBody>
      </p:sp>
    </p:spTree>
    <p:extLst>
      <p:ext uri="{BB962C8B-B14F-4D97-AF65-F5344CB8AC3E}">
        <p14:creationId xmlns:p14="http://schemas.microsoft.com/office/powerpoint/2010/main" val="102195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FAFE6-768C-4468-CD0B-124AB0EAF4BF}"/>
              </a:ext>
            </a:extLst>
          </p:cNvPr>
          <p:cNvSpPr>
            <a:spLocks noGrp="1"/>
          </p:cNvSpPr>
          <p:nvPr>
            <p:ph type="title"/>
          </p:nvPr>
        </p:nvSpPr>
        <p:spPr/>
        <p:txBody>
          <a:bodyPr/>
          <a:lstStyle/>
          <a:p>
            <a:r>
              <a:rPr lang="en-GB" dirty="0"/>
              <a:t>Assumptions</a:t>
            </a:r>
          </a:p>
        </p:txBody>
      </p:sp>
      <p:sp>
        <p:nvSpPr>
          <p:cNvPr id="3" name="Content Placeholder 2">
            <a:extLst>
              <a:ext uri="{FF2B5EF4-FFF2-40B4-BE49-F238E27FC236}">
                <a16:creationId xmlns:a16="http://schemas.microsoft.com/office/drawing/2014/main" id="{5B7B156B-8841-A3E4-46BA-B5AF1A79FD55}"/>
              </a:ext>
            </a:extLst>
          </p:cNvPr>
          <p:cNvSpPr>
            <a:spLocks noGrp="1"/>
          </p:cNvSpPr>
          <p:nvPr>
            <p:ph idx="1"/>
          </p:nvPr>
        </p:nvSpPr>
        <p:spPr/>
        <p:txBody>
          <a:bodyPr>
            <a:noAutofit/>
          </a:bodyPr>
          <a:lstStyle/>
          <a:p>
            <a:pPr marL="0" indent="0">
              <a:buNone/>
            </a:pPr>
            <a:r>
              <a:rPr lang="en-GB" sz="2200" dirty="0"/>
              <a:t>The Gaussian Process only requires 3 assumptions to operate:</a:t>
            </a:r>
          </a:p>
          <a:p>
            <a:pPr marL="457200" indent="-457200">
              <a:buFont typeface="+mj-lt"/>
              <a:buAutoNum type="arabicPeriod"/>
            </a:pPr>
            <a:r>
              <a:rPr lang="en-US" sz="2200" dirty="0"/>
              <a:t>Some kernel function can be used to measure the covariance between known datapoints. </a:t>
            </a:r>
          </a:p>
          <a:p>
            <a:pPr marL="457200" indent="-457200">
              <a:buFont typeface="+mj-lt"/>
              <a:buAutoNum type="arabicPeriod"/>
            </a:pPr>
            <a:r>
              <a:rPr lang="en-US" sz="2200" dirty="0"/>
              <a:t>This same kernel function can predict the covariance of other, unknown datapoints.</a:t>
            </a:r>
          </a:p>
          <a:p>
            <a:pPr marL="457200" indent="-457200">
              <a:buFont typeface="+mj-lt"/>
              <a:buAutoNum type="arabicPeriod"/>
            </a:pPr>
            <a:r>
              <a:rPr lang="en-US" sz="2200" dirty="0"/>
              <a:t>The style of posterior distribution is known (e.g., smoothness, continuity, periodicity, monotonically increasing, etc.).</a:t>
            </a:r>
            <a:endParaRPr lang="en-GB" sz="2200" dirty="0"/>
          </a:p>
          <a:p>
            <a:pPr marL="0" indent="0">
              <a:buNone/>
            </a:pPr>
            <a:endParaRPr lang="en-GB" sz="2200" dirty="0"/>
          </a:p>
          <a:p>
            <a:pPr marL="0" indent="0">
              <a:buNone/>
            </a:pPr>
            <a:r>
              <a:rPr lang="en-GB" sz="2200" dirty="0"/>
              <a:t>A full mathematical description is included in the back-up slides.</a:t>
            </a:r>
          </a:p>
          <a:p>
            <a:pPr marL="0" indent="0">
              <a:buNone/>
            </a:pPr>
            <a:endParaRPr lang="en-GB" sz="2200" dirty="0"/>
          </a:p>
          <a:p>
            <a:pPr marL="0" indent="0">
              <a:buNone/>
            </a:pPr>
            <a:r>
              <a:rPr lang="en-GB" sz="2200" dirty="0"/>
              <a:t>From this, the GP can provide a mean and uncertainty for these other, unknown discrete datapoints. </a:t>
            </a:r>
          </a:p>
        </p:txBody>
      </p:sp>
      <p:sp>
        <p:nvSpPr>
          <p:cNvPr id="4" name="Slide Number Placeholder 3">
            <a:extLst>
              <a:ext uri="{FF2B5EF4-FFF2-40B4-BE49-F238E27FC236}">
                <a16:creationId xmlns:a16="http://schemas.microsoft.com/office/drawing/2014/main" id="{E488153C-C315-41AB-13BF-A46CD94ED6C5}"/>
              </a:ext>
            </a:extLst>
          </p:cNvPr>
          <p:cNvSpPr>
            <a:spLocks noGrp="1"/>
          </p:cNvSpPr>
          <p:nvPr>
            <p:ph type="sldNum" sz="quarter" idx="12"/>
          </p:nvPr>
        </p:nvSpPr>
        <p:spPr/>
        <p:txBody>
          <a:bodyPr/>
          <a:lstStyle/>
          <a:p>
            <a:fld id="{D0DA2C0D-9D1B-4B18-B949-92D35CA27DEA}" type="slidenum">
              <a:rPr lang="en-GB" smtClean="0"/>
              <a:t>7</a:t>
            </a:fld>
            <a:endParaRPr lang="en-GB" dirty="0"/>
          </a:p>
        </p:txBody>
      </p:sp>
    </p:spTree>
    <p:extLst>
      <p:ext uri="{BB962C8B-B14F-4D97-AF65-F5344CB8AC3E}">
        <p14:creationId xmlns:p14="http://schemas.microsoft.com/office/powerpoint/2010/main" val="185932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C1DA-CFE0-07EA-05B3-093D37043AC0}"/>
              </a:ext>
            </a:extLst>
          </p:cNvPr>
          <p:cNvSpPr>
            <a:spLocks noGrp="1"/>
          </p:cNvSpPr>
          <p:nvPr>
            <p:ph type="ctrTitle"/>
          </p:nvPr>
        </p:nvSpPr>
        <p:spPr/>
        <p:txBody>
          <a:bodyPr/>
          <a:lstStyle/>
          <a:p>
            <a:r>
              <a:rPr lang="en-GB" dirty="0"/>
              <a:t>How do we know it works?</a:t>
            </a:r>
          </a:p>
        </p:txBody>
      </p:sp>
      <p:sp>
        <p:nvSpPr>
          <p:cNvPr id="3" name="Slide Number Placeholder 2">
            <a:extLst>
              <a:ext uri="{FF2B5EF4-FFF2-40B4-BE49-F238E27FC236}">
                <a16:creationId xmlns:a16="http://schemas.microsoft.com/office/drawing/2014/main" id="{998A2444-3B9E-4CEB-F029-0F29871130C2}"/>
              </a:ext>
            </a:extLst>
          </p:cNvPr>
          <p:cNvSpPr>
            <a:spLocks noGrp="1"/>
          </p:cNvSpPr>
          <p:nvPr>
            <p:ph type="sldNum" sz="quarter" idx="12"/>
          </p:nvPr>
        </p:nvSpPr>
        <p:spPr/>
        <p:txBody>
          <a:bodyPr/>
          <a:lstStyle/>
          <a:p>
            <a:fld id="{D0DA2C0D-9D1B-4B18-B949-92D35CA27DEA}" type="slidenum">
              <a:rPr lang="en-GB" smtClean="0"/>
              <a:t>8</a:t>
            </a:fld>
            <a:endParaRPr lang="en-GB" dirty="0"/>
          </a:p>
        </p:txBody>
      </p:sp>
    </p:spTree>
    <p:extLst>
      <p:ext uri="{BB962C8B-B14F-4D97-AF65-F5344CB8AC3E}">
        <p14:creationId xmlns:p14="http://schemas.microsoft.com/office/powerpoint/2010/main" val="429370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4175-F6F6-DD54-462A-6F83AC7E5342}"/>
              </a:ext>
            </a:extLst>
          </p:cNvPr>
          <p:cNvSpPr>
            <a:spLocks noGrp="1"/>
          </p:cNvSpPr>
          <p:nvPr>
            <p:ph type="title"/>
          </p:nvPr>
        </p:nvSpPr>
        <p:spPr/>
        <p:txBody>
          <a:bodyPr/>
          <a:lstStyle/>
          <a:p>
            <a:r>
              <a:rPr lang="en-GB" dirty="0"/>
              <a:t>Pseudodata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A10E3B0-5AA9-734C-08A3-37A41D2D5556}"/>
                  </a:ext>
                </a:extLst>
              </p:cNvPr>
              <p:cNvSpPr>
                <a:spLocks noGrp="1"/>
              </p:cNvSpPr>
              <p:nvPr>
                <p:ph idx="1"/>
              </p:nvPr>
            </p:nvSpPr>
            <p:spPr/>
            <p:txBody>
              <a:bodyPr>
                <a:normAutofit/>
              </a:bodyPr>
              <a:lstStyle/>
              <a:p>
                <a:pPr marL="0" indent="0">
                  <a:buNone/>
                </a:pPr>
                <a:r>
                  <a:rPr lang="en-GB" sz="2200" dirty="0"/>
                  <a:t>We can test the GP using some suitable pseudodata. Thus, define a 2D surface of the form, modelled on polarisation observables:</a:t>
                </a:r>
              </a:p>
              <a:p>
                <a:pPr marL="0" indent="0">
                  <a:buNone/>
                </a:pPr>
                <a14:m>
                  <m:oMathPara xmlns:m="http://schemas.openxmlformats.org/officeDocument/2006/math">
                    <m:oMathParaPr>
                      <m:jc m:val="centerGroup"/>
                    </m:oMathParaPr>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𝑦</m:t>
                          </m:r>
                        </m:e>
                        <m:sub>
                          <m:r>
                            <a:rPr lang="en-GB" sz="2200" b="0" i="1" smtClean="0">
                              <a:latin typeface="Cambria Math" panose="02040503050406030204" pitchFamily="18" charset="0"/>
                            </a:rPr>
                            <m:t>𝑓𝑢𝑛𝑐</m:t>
                          </m:r>
                        </m:sub>
                      </m:sSub>
                      <m:r>
                        <a:rPr lang="en-GB" sz="2200" b="0" i="1" smtClean="0">
                          <a:latin typeface="Cambria Math" panose="02040503050406030204" pitchFamily="18" charset="0"/>
                        </a:rPr>
                        <m:t>=</m:t>
                      </m:r>
                      <m:r>
                        <a:rPr lang="en-GB" sz="2200" b="0" i="1" smtClean="0">
                          <a:latin typeface="Cambria Math" panose="02040503050406030204" pitchFamily="18" charset="0"/>
                        </a:rPr>
                        <m:t>𝑓</m:t>
                      </m:r>
                      <m:d>
                        <m:dPr>
                          <m:ctrlPr>
                            <a:rPr lang="en-GB" sz="2200" b="0" i="1" smtClean="0">
                              <a:latin typeface="Cambria Math" panose="02040503050406030204" pitchFamily="18" charset="0"/>
                            </a:rPr>
                          </m:ctrlPr>
                        </m:d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𝐸</m:t>
                              </m:r>
                            </m:e>
                            <m:sub>
                              <m:r>
                                <a:rPr lang="en-GB" sz="2200" b="0" i="1" smtClean="0">
                                  <a:latin typeface="Cambria Math" panose="02040503050406030204" pitchFamily="18" charset="0"/>
                                  <a:ea typeface="Cambria Math" panose="02040503050406030204" pitchFamily="18" charset="0"/>
                                </a:rPr>
                                <m:t>𝛾</m:t>
                              </m:r>
                            </m:sub>
                          </m:sSub>
                          <m:r>
                            <a:rPr lang="en-GB" sz="2200" b="0" i="1" smtClean="0">
                              <a:latin typeface="Cambria Math" panose="02040503050406030204" pitchFamily="18" charset="0"/>
                            </a:rPr>
                            <m:t>,</m:t>
                          </m:r>
                          <m:func>
                            <m:funcPr>
                              <m:ctrlPr>
                                <a:rPr lang="en-GB" sz="2200" b="0" i="1" smtClean="0">
                                  <a:latin typeface="Cambria Math" panose="02040503050406030204" pitchFamily="18" charset="0"/>
                                </a:rPr>
                              </m:ctrlPr>
                            </m:funcPr>
                            <m:fName>
                              <m:r>
                                <m:rPr>
                                  <m:sty m:val="p"/>
                                </m:rPr>
                                <a:rPr lang="en-GB" sz="2200" b="0" i="0" smtClean="0">
                                  <a:latin typeface="Cambria Math" panose="02040503050406030204" pitchFamily="18" charset="0"/>
                                </a:rPr>
                                <m:t>cos</m:t>
                              </m:r>
                            </m:fName>
                            <m:e>
                              <m:r>
                                <m:rPr>
                                  <m:sty m:val="p"/>
                                </m:rPr>
                                <a:rPr lang="el-GR" sz="2200" b="0" i="1" smtClean="0">
                                  <a:latin typeface="Cambria Math" panose="02040503050406030204" pitchFamily="18" charset="0"/>
                                </a:rPr>
                                <m:t>θ</m:t>
                              </m:r>
                            </m:e>
                          </m:func>
                        </m:e>
                      </m:d>
                      <m:r>
                        <a:rPr lang="en-GB" sz="2200" b="0" i="1" smtClean="0">
                          <a:latin typeface="Cambria Math" panose="02040503050406030204" pitchFamily="18" charset="0"/>
                        </a:rPr>
                        <m:t>=</m:t>
                      </m:r>
                      <m:nary>
                        <m:naryPr>
                          <m:chr m:val="∑"/>
                          <m:ctrlPr>
                            <a:rPr lang="en-GB" sz="2200" b="0" i="1" smtClean="0">
                              <a:latin typeface="Cambria Math" panose="02040503050406030204" pitchFamily="18" charset="0"/>
                            </a:rPr>
                          </m:ctrlPr>
                        </m:naryPr>
                        <m:sub>
                          <m:r>
                            <m:rPr>
                              <m:brk m:alnAt="23"/>
                            </m:rPr>
                            <a:rPr lang="en-GB" sz="2200" b="0" i="1" smtClean="0">
                              <a:latin typeface="Cambria Math" panose="02040503050406030204" pitchFamily="18" charset="0"/>
                            </a:rPr>
                            <m:t>𝑙</m:t>
                          </m:r>
                          <m:r>
                            <a:rPr lang="en-GB" sz="2200" b="0" i="1" smtClean="0">
                              <a:latin typeface="Cambria Math" panose="02040503050406030204" pitchFamily="18" charset="0"/>
                            </a:rPr>
                            <m:t>=0</m:t>
                          </m:r>
                        </m:sub>
                        <m:sup>
                          <m:r>
                            <a:rPr lang="en-GB" sz="2200" b="0" i="1" smtClean="0">
                              <a:latin typeface="Cambria Math" panose="02040503050406030204" pitchFamily="18" charset="0"/>
                            </a:rPr>
                            <m:t>𝑛</m:t>
                          </m:r>
                        </m:sup>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𝑐</m:t>
                              </m:r>
                            </m:e>
                            <m:sub>
                              <m:r>
                                <a:rPr lang="en-GB" sz="2200" b="0" i="1" smtClean="0">
                                  <a:latin typeface="Cambria Math" panose="02040503050406030204" pitchFamily="18" charset="0"/>
                                </a:rPr>
                                <m:t>𝑙</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𝑔</m:t>
                              </m:r>
                            </m:e>
                            <m:sub>
                              <m:r>
                                <a:rPr lang="en-GB" sz="2200" b="0" i="1" smtClean="0">
                                  <a:latin typeface="Cambria Math" panose="02040503050406030204" pitchFamily="18" charset="0"/>
                                </a:rPr>
                                <m:t>𝑙</m:t>
                              </m:r>
                            </m:sub>
                          </m:sSub>
                          <m:d>
                            <m:dPr>
                              <m:ctrlPr>
                                <a:rPr lang="en-GB" sz="2200" b="0" i="1" smtClean="0">
                                  <a:latin typeface="Cambria Math" panose="02040503050406030204" pitchFamily="18" charset="0"/>
                                </a:rPr>
                              </m:ctrlPr>
                            </m:d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𝐸</m:t>
                                  </m:r>
                                </m:e>
                                <m:sub>
                                  <m:r>
                                    <a:rPr lang="en-GB" sz="2200" b="0" i="1" smtClean="0">
                                      <a:latin typeface="Cambria Math" panose="02040503050406030204" pitchFamily="18" charset="0"/>
                                      <a:ea typeface="Cambria Math" panose="02040503050406030204" pitchFamily="18" charset="0"/>
                                    </a:rPr>
                                    <m:t>𝛾</m:t>
                                  </m:r>
                                </m:sub>
                              </m:sSub>
                            </m:e>
                          </m:d>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𝑃</m:t>
                              </m:r>
                            </m:e>
                            <m:sub>
                              <m:r>
                                <a:rPr lang="en-GB" sz="2200" b="0" i="1" smtClean="0">
                                  <a:latin typeface="Cambria Math" panose="02040503050406030204" pitchFamily="18" charset="0"/>
                                </a:rPr>
                                <m:t>𝑙</m:t>
                              </m:r>
                            </m:sub>
                          </m:sSub>
                          <m:r>
                            <a:rPr lang="en-GB" sz="2200" b="0" i="1" smtClean="0">
                              <a:latin typeface="Cambria Math" panose="02040503050406030204" pitchFamily="18" charset="0"/>
                            </a:rPr>
                            <m:t>(</m:t>
                          </m:r>
                          <m:func>
                            <m:funcPr>
                              <m:ctrlPr>
                                <a:rPr lang="en-GB" sz="2200" i="1">
                                  <a:latin typeface="Cambria Math" panose="02040503050406030204" pitchFamily="18" charset="0"/>
                                </a:rPr>
                              </m:ctrlPr>
                            </m:funcPr>
                            <m:fName>
                              <m:r>
                                <m:rPr>
                                  <m:sty m:val="p"/>
                                </m:rPr>
                                <a:rPr lang="en-GB" sz="2200">
                                  <a:latin typeface="Cambria Math" panose="02040503050406030204" pitchFamily="18" charset="0"/>
                                </a:rPr>
                                <m:t>cos</m:t>
                              </m:r>
                            </m:fName>
                            <m:e>
                              <m:r>
                                <m:rPr>
                                  <m:sty m:val="p"/>
                                </m:rPr>
                                <a:rPr lang="el-GR" sz="2200" i="1">
                                  <a:latin typeface="Cambria Math" panose="02040503050406030204" pitchFamily="18" charset="0"/>
                                </a:rPr>
                                <m:t>θ</m:t>
                              </m:r>
                            </m:e>
                          </m:func>
                          <m:r>
                            <a:rPr lang="en-GB" sz="2200" i="1">
                              <a:latin typeface="Cambria Math" panose="02040503050406030204" pitchFamily="18" charset="0"/>
                            </a:rPr>
                            <m:t>)</m:t>
                          </m:r>
                          <m:r>
                            <m:rPr>
                              <m:nor/>
                            </m:rPr>
                            <a:rPr lang="en-GB" sz="2200" dirty="0"/>
                            <m:t> </m:t>
                          </m:r>
                        </m:e>
                      </m:nary>
                    </m:oMath>
                  </m:oMathPara>
                </a14:m>
                <a:endParaRPr lang="en-GB" sz="2200" dirty="0"/>
              </a:p>
              <a:p>
                <a:pPr marL="0" indent="0">
                  <a:buNone/>
                </a:pPr>
                <a:r>
                  <a:rPr lang="en-GB" sz="2000" dirty="0"/>
                  <a:t>With </a:t>
                </a:r>
              </a:p>
              <a:p>
                <a:pPr lvl="1"/>
                <a14:m>
                  <m:oMath xmlns:m="http://schemas.openxmlformats.org/officeDocument/2006/math">
                    <m:sSub>
                      <m:sSubPr>
                        <m:ctrlPr>
                          <a:rPr lang="en-GB" sz="1800" i="1" smtClean="0">
                            <a:latin typeface="Cambria Math" panose="02040503050406030204" pitchFamily="18" charset="0"/>
                          </a:rPr>
                        </m:ctrlPr>
                      </m:sSubPr>
                      <m:e>
                        <m:r>
                          <a:rPr lang="en-GB" sz="1800" b="0" i="1" smtClean="0">
                            <a:latin typeface="Cambria Math" panose="02040503050406030204" pitchFamily="18" charset="0"/>
                          </a:rPr>
                          <m:t>𝑐</m:t>
                        </m:r>
                      </m:e>
                      <m:sub>
                        <m:r>
                          <a:rPr lang="en-GB" sz="1800" b="0" i="1" smtClean="0">
                            <a:latin typeface="Cambria Math" panose="02040503050406030204" pitchFamily="18" charset="0"/>
                          </a:rPr>
                          <m:t>𝑙</m:t>
                        </m:r>
                      </m:sub>
                    </m:sSub>
                    <m:r>
                      <a:rPr lang="en-GB" sz="1800" b="0" i="1" smtClean="0">
                        <a:latin typeface="Cambria Math" panose="02040503050406030204" pitchFamily="18" charset="0"/>
                      </a:rPr>
                      <m:t> </m:t>
                    </m:r>
                    <m:r>
                      <a:rPr lang="en-GB" sz="1800" i="1" smtClean="0">
                        <a:latin typeface="Cambria Math" panose="02040503050406030204" pitchFamily="18" charset="0"/>
                        <a:ea typeface="Cambria Math" panose="02040503050406030204" pitchFamily="18" charset="0"/>
                      </a:rPr>
                      <m:t>𝜖</m:t>
                    </m:r>
                    <m:r>
                      <a:rPr lang="en-GB" sz="1800" b="0" i="1" smtClean="0">
                        <a:latin typeface="Cambria Math" panose="02040503050406030204" pitchFamily="18" charset="0"/>
                        <a:ea typeface="Cambria Math" panose="02040503050406030204" pitchFamily="18" charset="0"/>
                      </a:rPr>
                      <m:t> </m:t>
                    </m:r>
                    <m:d>
                      <m:dPr>
                        <m:begChr m:val="["/>
                        <m:endChr m:val="]"/>
                        <m:ctrlPr>
                          <a:rPr lang="en-GB" sz="1800" i="1" smtClean="0">
                            <a:latin typeface="Cambria Math" panose="02040503050406030204" pitchFamily="18" charset="0"/>
                            <a:ea typeface="Cambria Math" panose="02040503050406030204" pitchFamily="18" charset="0"/>
                          </a:rPr>
                        </m:ctrlPr>
                      </m:dPr>
                      <m:e>
                        <m:r>
                          <a:rPr lang="en-GB" sz="1800" b="0" i="1" smtClean="0">
                            <a:latin typeface="Cambria Math" panose="02040503050406030204" pitchFamily="18" charset="0"/>
                            <a:ea typeface="Cambria Math" panose="02040503050406030204" pitchFamily="18" charset="0"/>
                          </a:rPr>
                          <m:t>−1,1</m:t>
                        </m:r>
                      </m:e>
                    </m:d>
                  </m:oMath>
                </a14:m>
                <a:r>
                  <a:rPr lang="en-GB" sz="1800" i="1" dirty="0">
                    <a:latin typeface="Cambria Math" panose="02040503050406030204" pitchFamily="18" charset="0"/>
                  </a:rPr>
                  <a:t> </a:t>
                </a:r>
                <a:r>
                  <a:rPr lang="en-GB" sz="1800" dirty="0">
                    <a:latin typeface="Calibri" panose="020F0502020204030204" pitchFamily="34" charset="0"/>
                    <a:ea typeface="Calibri" panose="020F0502020204030204" pitchFamily="34" charset="0"/>
                    <a:cs typeface="Calibri" panose="020F0502020204030204" pitchFamily="34" charset="0"/>
                  </a:rPr>
                  <a:t>is some weight</a:t>
                </a:r>
                <a:endParaRPr lang="en-GB" sz="1800" i="1" dirty="0">
                  <a:latin typeface="Calibri" panose="020F0502020204030204" pitchFamily="34" charset="0"/>
                  <a:ea typeface="Calibri" panose="020F0502020204030204" pitchFamily="34" charset="0"/>
                  <a:cs typeface="Calibri" panose="020F0502020204030204" pitchFamily="34" charset="0"/>
                </a:endParaRPr>
              </a:p>
              <a:p>
                <a:pPr lvl="1"/>
                <a14:m>
                  <m:oMath xmlns:m="http://schemas.openxmlformats.org/officeDocument/2006/math">
                    <m:sSub>
                      <m:sSubPr>
                        <m:ctrlPr>
                          <a:rPr lang="en-GB" sz="1800" i="1">
                            <a:latin typeface="Cambria Math" panose="02040503050406030204" pitchFamily="18" charset="0"/>
                          </a:rPr>
                        </m:ctrlPr>
                      </m:sSubPr>
                      <m:e>
                        <m:r>
                          <a:rPr lang="en-GB" sz="1800" i="1">
                            <a:latin typeface="Cambria Math" panose="02040503050406030204" pitchFamily="18" charset="0"/>
                          </a:rPr>
                          <m:t>𝑔</m:t>
                        </m:r>
                      </m:e>
                      <m:sub>
                        <m:r>
                          <a:rPr lang="en-GB" sz="1800" i="1">
                            <a:latin typeface="Cambria Math" panose="02040503050406030204" pitchFamily="18" charset="0"/>
                          </a:rPr>
                          <m:t>𝑙</m:t>
                        </m:r>
                      </m:sub>
                    </m:sSub>
                    <m:d>
                      <m:dPr>
                        <m:ctrlPr>
                          <a:rPr lang="en-GB" sz="1800" i="1">
                            <a:latin typeface="Cambria Math" panose="02040503050406030204" pitchFamily="18" charset="0"/>
                          </a:rPr>
                        </m:ctrlPr>
                      </m:dPr>
                      <m:e>
                        <m:sSub>
                          <m:sSubPr>
                            <m:ctrlPr>
                              <a:rPr lang="en-GB" sz="1800" i="1" smtClean="0">
                                <a:latin typeface="Cambria Math" panose="02040503050406030204" pitchFamily="18" charset="0"/>
                              </a:rPr>
                            </m:ctrlPr>
                          </m:sSubPr>
                          <m:e>
                            <m:r>
                              <a:rPr lang="en-GB" sz="1800" b="0" i="1" smtClean="0">
                                <a:latin typeface="Cambria Math" panose="02040503050406030204" pitchFamily="18" charset="0"/>
                              </a:rPr>
                              <m:t>𝐸</m:t>
                            </m:r>
                          </m:e>
                          <m:sub>
                            <m:r>
                              <a:rPr lang="en-GB" sz="1800" i="1" smtClean="0">
                                <a:latin typeface="Cambria Math" panose="02040503050406030204" pitchFamily="18" charset="0"/>
                                <a:ea typeface="Cambria Math" panose="02040503050406030204" pitchFamily="18" charset="0"/>
                              </a:rPr>
                              <m:t>𝛾</m:t>
                            </m:r>
                          </m:sub>
                        </m:sSub>
                      </m:e>
                    </m:d>
                    <m:r>
                      <m:rPr>
                        <m:nor/>
                      </m:rPr>
                      <a:rPr lang="en-GB" sz="1800">
                        <a:ea typeface="Cambria Math" panose="02040503050406030204" pitchFamily="18" charset="0"/>
                      </a:rPr>
                      <m:t>∼</m:t>
                    </m:r>
                    <m:r>
                      <a:rPr lang="en-GB" sz="1800" i="1" smtClean="0">
                        <a:latin typeface="Cambria Math" panose="02040503050406030204" pitchFamily="18" charset="0"/>
                        <a:ea typeface="Cambria Math" panose="02040503050406030204" pitchFamily="18" charset="0"/>
                      </a:rPr>
                      <m:t>𝒩</m:t>
                    </m:r>
                    <m:d>
                      <m:dPr>
                        <m:ctrlPr>
                          <a:rPr lang="en-GB" sz="1800" b="0" i="1" smtClean="0">
                            <a:latin typeface="Cambria Math" panose="02040503050406030204" pitchFamily="18" charset="0"/>
                            <a:ea typeface="Cambria Math" panose="02040503050406030204" pitchFamily="18" charset="0"/>
                          </a:rPr>
                        </m:ctrlPr>
                      </m:dPr>
                      <m:e>
                        <m:sSub>
                          <m:sSubPr>
                            <m:ctrlPr>
                              <a:rPr lang="en-GB" sz="1800" b="0" i="1" smtClean="0">
                                <a:latin typeface="Cambria Math" panose="02040503050406030204" pitchFamily="18" charset="0"/>
                                <a:ea typeface="Cambria Math" panose="02040503050406030204" pitchFamily="18" charset="0"/>
                              </a:rPr>
                            </m:ctrlPr>
                          </m:sSubPr>
                          <m:e>
                            <m:r>
                              <a:rPr lang="en-GB" sz="1800" b="0" i="1" smtClean="0">
                                <a:latin typeface="Cambria Math" panose="02040503050406030204" pitchFamily="18" charset="0"/>
                                <a:ea typeface="Cambria Math" panose="02040503050406030204" pitchFamily="18" charset="0"/>
                              </a:rPr>
                              <m:t>𝜇</m:t>
                            </m:r>
                          </m:e>
                          <m:sub>
                            <m:r>
                              <a:rPr lang="en-GB" sz="1800" b="0" i="1" smtClean="0">
                                <a:latin typeface="Cambria Math" panose="02040503050406030204" pitchFamily="18" charset="0"/>
                                <a:ea typeface="Cambria Math" panose="02040503050406030204" pitchFamily="18" charset="0"/>
                              </a:rPr>
                              <m:t>𝑙</m:t>
                            </m:r>
                          </m:sub>
                        </m:sSub>
                        <m:r>
                          <a:rPr lang="en-GB" sz="1800" b="0" i="1" smtClean="0">
                            <a:latin typeface="Cambria Math" panose="02040503050406030204" pitchFamily="18" charset="0"/>
                            <a:ea typeface="Cambria Math" panose="02040503050406030204" pitchFamily="18" charset="0"/>
                          </a:rPr>
                          <m:t>,</m:t>
                        </m:r>
                        <m:sSub>
                          <m:sSubPr>
                            <m:ctrlPr>
                              <a:rPr lang="en-GB" sz="1800" b="0" i="1" smtClean="0">
                                <a:latin typeface="Cambria Math" panose="02040503050406030204" pitchFamily="18" charset="0"/>
                                <a:ea typeface="Cambria Math" panose="02040503050406030204" pitchFamily="18" charset="0"/>
                              </a:rPr>
                            </m:ctrlPr>
                          </m:sSubPr>
                          <m:e>
                            <m:sSup>
                              <m:sSupPr>
                                <m:ctrlPr>
                                  <a:rPr lang="en-GB" sz="1800" b="0" i="1" smtClean="0">
                                    <a:latin typeface="Cambria Math" panose="02040503050406030204" pitchFamily="18" charset="0"/>
                                    <a:ea typeface="Cambria Math" panose="02040503050406030204" pitchFamily="18" charset="0"/>
                                  </a:rPr>
                                </m:ctrlPr>
                              </m:sSupPr>
                              <m:e>
                                <m:r>
                                  <a:rPr lang="en-GB" sz="1800" b="0" i="1" smtClean="0">
                                    <a:latin typeface="Cambria Math" panose="02040503050406030204" pitchFamily="18" charset="0"/>
                                    <a:ea typeface="Cambria Math" panose="02040503050406030204" pitchFamily="18" charset="0"/>
                                  </a:rPr>
                                  <m:t>𝜎</m:t>
                                </m:r>
                              </m:e>
                              <m:sup>
                                <m:r>
                                  <a:rPr lang="en-GB" sz="1800" b="0" i="1" smtClean="0">
                                    <a:latin typeface="Cambria Math" panose="02040503050406030204" pitchFamily="18" charset="0"/>
                                    <a:ea typeface="Cambria Math" panose="02040503050406030204" pitchFamily="18" charset="0"/>
                                  </a:rPr>
                                  <m:t>2</m:t>
                                </m:r>
                              </m:sup>
                            </m:sSup>
                          </m:e>
                          <m:sub>
                            <m:r>
                              <a:rPr lang="en-GB" sz="1800" b="0" i="1" smtClean="0">
                                <a:latin typeface="Cambria Math" panose="02040503050406030204" pitchFamily="18" charset="0"/>
                                <a:ea typeface="Cambria Math" panose="02040503050406030204" pitchFamily="18" charset="0"/>
                              </a:rPr>
                              <m:t>𝑙</m:t>
                            </m:r>
                          </m:sub>
                        </m:sSub>
                      </m:e>
                    </m:d>
                  </m:oMath>
                </a14:m>
                <a:endParaRPr lang="en-GB" sz="1800" b="0" dirty="0">
                  <a:ea typeface="Cambria Math" panose="02040503050406030204" pitchFamily="18" charset="0"/>
                </a:endParaRPr>
              </a:p>
              <a:p>
                <a:pPr lvl="1"/>
                <a14:m>
                  <m:oMath xmlns:m="http://schemas.openxmlformats.org/officeDocument/2006/math">
                    <m:sSub>
                      <m:sSubPr>
                        <m:ctrlPr>
                          <a:rPr lang="en-GB" sz="1800" i="1">
                            <a:latin typeface="Cambria Math" panose="02040503050406030204" pitchFamily="18" charset="0"/>
                          </a:rPr>
                        </m:ctrlPr>
                      </m:sSubPr>
                      <m:e>
                        <m:r>
                          <a:rPr lang="en-GB" sz="1800" i="1">
                            <a:latin typeface="Cambria Math" panose="02040503050406030204" pitchFamily="18" charset="0"/>
                          </a:rPr>
                          <m:t>𝑃</m:t>
                        </m:r>
                      </m:e>
                      <m:sub>
                        <m:r>
                          <a:rPr lang="en-GB" sz="1800" i="1">
                            <a:latin typeface="Cambria Math" panose="02040503050406030204" pitchFamily="18" charset="0"/>
                          </a:rPr>
                          <m:t>𝑙</m:t>
                        </m:r>
                      </m:sub>
                    </m:sSub>
                    <m:r>
                      <a:rPr lang="en-GB" sz="1800" i="1">
                        <a:latin typeface="Cambria Math" panose="02040503050406030204" pitchFamily="18" charset="0"/>
                      </a:rPr>
                      <m:t>(</m:t>
                    </m:r>
                    <m:func>
                      <m:funcPr>
                        <m:ctrlPr>
                          <a:rPr lang="en-GB" sz="1800" i="1">
                            <a:latin typeface="Cambria Math" panose="02040503050406030204" pitchFamily="18" charset="0"/>
                          </a:rPr>
                        </m:ctrlPr>
                      </m:funcPr>
                      <m:fName>
                        <m:r>
                          <m:rPr>
                            <m:sty m:val="p"/>
                          </m:rPr>
                          <a:rPr lang="en-GB" sz="1800">
                            <a:latin typeface="Cambria Math" panose="02040503050406030204" pitchFamily="18" charset="0"/>
                          </a:rPr>
                          <m:t>cos</m:t>
                        </m:r>
                      </m:fName>
                      <m:e>
                        <m:r>
                          <m:rPr>
                            <m:sty m:val="p"/>
                          </m:rPr>
                          <a:rPr lang="el-GR" sz="1800" i="1">
                            <a:latin typeface="Cambria Math" panose="02040503050406030204" pitchFamily="18" charset="0"/>
                          </a:rPr>
                          <m:t>θ</m:t>
                        </m:r>
                      </m:e>
                    </m:func>
                    <m:r>
                      <a:rPr lang="en-GB" sz="1800" i="1">
                        <a:latin typeface="Cambria Math" panose="02040503050406030204" pitchFamily="18" charset="0"/>
                      </a:rPr>
                      <m:t>)</m:t>
                    </m:r>
                  </m:oMath>
                </a14:m>
                <a:r>
                  <a:rPr lang="en-GB" sz="1800" dirty="0"/>
                  <a:t> is an ordinary Legendre polynomial </a:t>
                </a:r>
              </a:p>
              <a:p>
                <a:pPr marL="0" indent="0">
                  <a:buNone/>
                </a:pPr>
                <a:r>
                  <a:rPr lang="en-GB" sz="2200" dirty="0"/>
                  <a:t>In our case n=3 so we have 12 parameters. </a:t>
                </a:r>
              </a:p>
              <a:p>
                <a:pPr marL="0" indent="0">
                  <a:buNone/>
                </a:pPr>
                <a:r>
                  <a:rPr lang="en-GB" sz="2200" dirty="0"/>
                  <a:t>Note also that </a:t>
                </a:r>
                <a14:m>
                  <m:oMath xmlns:m="http://schemas.openxmlformats.org/officeDocument/2006/math">
                    <m:d>
                      <m:dPr>
                        <m:begChr m:val="|"/>
                        <m:endChr m:val="|"/>
                        <m:ctrlPr>
                          <a:rPr lang="en-GB" sz="2200" i="1" smtClean="0">
                            <a:latin typeface="Cambria Math" panose="02040503050406030204" pitchFamily="18" charset="0"/>
                          </a:rPr>
                        </m:ctrlPr>
                      </m:dPr>
                      <m:e>
                        <m:sSub>
                          <m:sSubPr>
                            <m:ctrlPr>
                              <a:rPr lang="en-GB" sz="2200" i="1">
                                <a:latin typeface="Cambria Math" panose="02040503050406030204" pitchFamily="18" charset="0"/>
                              </a:rPr>
                            </m:ctrlPr>
                          </m:sSubPr>
                          <m:e>
                            <m:r>
                              <a:rPr lang="en-GB" sz="2200" i="1">
                                <a:latin typeface="Cambria Math" panose="02040503050406030204" pitchFamily="18" charset="0"/>
                              </a:rPr>
                              <m:t>𝑦</m:t>
                            </m:r>
                          </m:e>
                          <m:sub>
                            <m:r>
                              <a:rPr lang="en-GB" sz="2200" i="1">
                                <a:latin typeface="Cambria Math" panose="02040503050406030204" pitchFamily="18" charset="0"/>
                              </a:rPr>
                              <m:t>𝑓𝑢𝑛𝑐</m:t>
                            </m:r>
                          </m:sub>
                        </m:sSub>
                      </m:e>
                    </m:d>
                    <m:r>
                      <a:rPr lang="en-GB" sz="2200" i="1">
                        <a:latin typeface="Cambria Math" panose="02040503050406030204" pitchFamily="18" charset="0"/>
                        <a:ea typeface="Cambria Math" panose="02040503050406030204" pitchFamily="18" charset="0"/>
                      </a:rPr>
                      <m:t>≤</m:t>
                    </m:r>
                    <m:r>
                      <a:rPr lang="en-GB" sz="2200" b="0" i="1" smtClean="0">
                        <a:latin typeface="Cambria Math" panose="02040503050406030204" pitchFamily="18" charset="0"/>
                      </a:rPr>
                      <m:t>1</m:t>
                    </m:r>
                  </m:oMath>
                </a14:m>
                <a:r>
                  <a:rPr lang="en-GB" sz="2200" dirty="0"/>
                  <a:t>.</a:t>
                </a:r>
              </a:p>
              <a:p>
                <a:pPr marL="0" indent="0">
                  <a:buNone/>
                </a:pPr>
                <a:endParaRPr lang="en-GB" sz="2200" dirty="0"/>
              </a:p>
              <a:p>
                <a:endParaRPr lang="en-GB" sz="2200" dirty="0"/>
              </a:p>
            </p:txBody>
          </p:sp>
        </mc:Choice>
        <mc:Fallback>
          <p:sp>
            <p:nvSpPr>
              <p:cNvPr id="3" name="Content Placeholder 2">
                <a:extLst>
                  <a:ext uri="{FF2B5EF4-FFF2-40B4-BE49-F238E27FC236}">
                    <a16:creationId xmlns:a16="http://schemas.microsoft.com/office/drawing/2014/main" id="{0A10E3B0-5AA9-734C-08A3-37A41D2D5556}"/>
                  </a:ext>
                </a:extLst>
              </p:cNvPr>
              <p:cNvSpPr>
                <a:spLocks noGrp="1" noRot="1" noChangeAspect="1" noMove="1" noResize="1" noEditPoints="1" noAdjustHandles="1" noChangeArrowheads="1" noChangeShapeType="1" noTextEdit="1"/>
              </p:cNvSpPr>
              <p:nvPr>
                <p:ph idx="1"/>
              </p:nvPr>
            </p:nvSpPr>
            <p:spPr>
              <a:blipFill>
                <a:blip r:embed="rId2"/>
                <a:stretch>
                  <a:fillRect l="-754" t="-1681" r="-58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2EA43F6A-6C23-67FF-BAA7-5E6DB2B6BDEA}"/>
              </a:ext>
            </a:extLst>
          </p:cNvPr>
          <p:cNvSpPr>
            <a:spLocks noGrp="1"/>
          </p:cNvSpPr>
          <p:nvPr>
            <p:ph type="sldNum" sz="quarter" idx="12"/>
          </p:nvPr>
        </p:nvSpPr>
        <p:spPr/>
        <p:txBody>
          <a:bodyPr/>
          <a:lstStyle/>
          <a:p>
            <a:fld id="{D0DA2C0D-9D1B-4B18-B949-92D35CA27DEA}" type="slidenum">
              <a:rPr lang="en-GB" smtClean="0"/>
              <a:t>9</a:t>
            </a:fld>
            <a:endParaRPr lang="en-GB" dirty="0"/>
          </a:p>
        </p:txBody>
      </p:sp>
    </p:spTree>
    <p:extLst>
      <p:ext uri="{BB962C8B-B14F-4D97-AF65-F5344CB8AC3E}">
        <p14:creationId xmlns:p14="http://schemas.microsoft.com/office/powerpoint/2010/main" val="824537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2227</Words>
  <Application>Microsoft Office PowerPoint</Application>
  <PresentationFormat>Widescreen</PresentationFormat>
  <Paragraphs>287</Paragraphs>
  <Slides>40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Arial</vt:lpstr>
      <vt:lpstr>Calibri</vt:lpstr>
      <vt:lpstr>Calibri Light</vt:lpstr>
      <vt:lpstr>Cambria Math</vt:lpstr>
      <vt:lpstr>Office Theme</vt:lpstr>
      <vt:lpstr>Gaussian Process</vt:lpstr>
      <vt:lpstr>Contents</vt:lpstr>
      <vt:lpstr>Why are we doing this?</vt:lpstr>
      <vt:lpstr>Why?</vt:lpstr>
      <vt:lpstr>What can machine learning do?</vt:lpstr>
      <vt:lpstr>How does it work?</vt:lpstr>
      <vt:lpstr>Assumptions</vt:lpstr>
      <vt:lpstr>How do we know it works?</vt:lpstr>
      <vt:lpstr>Pseudodata</vt:lpstr>
      <vt:lpstr>Radial Basis Function Kernel </vt:lpstr>
      <vt:lpstr>Convex Hull </vt:lpstr>
      <vt:lpstr>3 Tests</vt:lpstr>
      <vt:lpstr>Unbiased Pull</vt:lpstr>
      <vt:lpstr>Unbiased Pull</vt:lpstr>
      <vt:lpstr>Points within confidence intervals </vt:lpstr>
      <vt:lpstr>Points within confidence intervals </vt:lpstr>
      <vt:lpstr>Fitting Parameters </vt:lpstr>
      <vt:lpstr>Fitting Parameters </vt:lpstr>
      <vt:lpstr>Fitting Parameters </vt:lpstr>
      <vt:lpstr>Fitting Parameters </vt:lpstr>
      <vt:lpstr>What does real data look like?</vt:lpstr>
      <vt:lpstr>Data from CLAS</vt:lpstr>
      <vt:lpstr>GP 1D Projections for Σ</vt:lpstr>
      <vt:lpstr>GP 1D Projections for Σ</vt:lpstr>
      <vt:lpstr>What are the next steps?</vt:lpstr>
      <vt:lpstr>Comparing Datasets</vt:lpstr>
      <vt:lpstr>Expanding to Higher Dimensions</vt:lpstr>
      <vt:lpstr>Conclusion</vt:lpstr>
      <vt:lpstr>Thanks for listening </vt:lpstr>
      <vt:lpstr>References</vt:lpstr>
      <vt:lpstr>Back-up Slides</vt:lpstr>
      <vt:lpstr>Mathematical Process I</vt:lpstr>
      <vt:lpstr>Mathematical Process II</vt:lpstr>
      <vt:lpstr>Mathematical Process III</vt:lpstr>
      <vt:lpstr>Generating Pseudodata I</vt:lpstr>
      <vt:lpstr>Generating Pseudodata II</vt:lpstr>
      <vt:lpstr>Length Scale Calculation - Energy</vt:lpstr>
      <vt:lpstr>Length Scale Calculation - Angle</vt:lpstr>
      <vt:lpstr>Resolution Choice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Gaussian Process</dc:title>
  <dc:creator>Ryan Ferguson (PGR)</dc:creator>
  <cp:lastModifiedBy>Ryan Ferguson</cp:lastModifiedBy>
  <cp:revision>223</cp:revision>
  <dcterms:created xsi:type="dcterms:W3CDTF">2023-07-12T15:50:15Z</dcterms:created>
  <dcterms:modified xsi:type="dcterms:W3CDTF">2024-06-18T13:56:25Z</dcterms:modified>
</cp:coreProperties>
</file>