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4" r:id="rId2"/>
    <p:sldId id="280" r:id="rId3"/>
    <p:sldId id="281" r:id="rId4"/>
    <p:sldId id="282" r:id="rId5"/>
    <p:sldId id="1216" r:id="rId6"/>
    <p:sldId id="1217" r:id="rId7"/>
    <p:sldId id="1209" r:id="rId8"/>
    <p:sldId id="1210" r:id="rId9"/>
    <p:sldId id="1149" r:id="rId10"/>
    <p:sldId id="1204" r:id="rId11"/>
    <p:sldId id="1211" r:id="rId12"/>
    <p:sldId id="1212" r:id="rId13"/>
    <p:sldId id="1213" r:id="rId14"/>
    <p:sldId id="1214" r:id="rId15"/>
    <p:sldId id="1215" r:id="rId16"/>
    <p:sldId id="1218" r:id="rId17"/>
    <p:sldId id="283" r:id="rId18"/>
    <p:sldId id="1110" r:id="rId19"/>
    <p:sldId id="284" r:id="rId20"/>
    <p:sldId id="1198" r:id="rId21"/>
    <p:sldId id="277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8E8E8E"/>
    <a:srgbClr val="009C1B"/>
    <a:srgbClr val="DF1828"/>
    <a:srgbClr val="0000FF"/>
    <a:srgbClr val="FF0032"/>
    <a:srgbClr val="3399FF"/>
    <a:srgbClr val="FF8F9C"/>
    <a:srgbClr val="FFFFFF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E03273-7C35-364C-AEA9-51237EA1DD4A}" v="71" dt="2024-06-16T19:54:41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6"/>
    <p:restoredTop sz="94811"/>
  </p:normalViewPr>
  <p:slideViewPr>
    <p:cSldViewPr showGuides="1">
      <p:cViewPr>
        <p:scale>
          <a:sx n="82" d="100"/>
          <a:sy n="82" d="100"/>
        </p:scale>
        <p:origin x="1648" y="640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notesViewPr>
    <p:cSldViewPr showGuides="1">
      <p:cViewPr varScale="1">
        <p:scale>
          <a:sx n="140" d="100"/>
          <a:sy n="140" d="100"/>
        </p:scale>
        <p:origin x="3596" y="108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zymon Harabasz" userId="ba9c30392e46a2ae" providerId="LiveId" clId="{DEE03273-7C35-364C-AEA9-51237EA1DD4A}"/>
    <pc:docChg chg="undo custSel modSld">
      <pc:chgData name="Szymon Harabasz" userId="ba9c30392e46a2ae" providerId="LiveId" clId="{DEE03273-7C35-364C-AEA9-51237EA1DD4A}" dt="2024-06-16T19:54:41.891" v="63" actId="20577"/>
      <pc:docMkLst>
        <pc:docMk/>
      </pc:docMkLst>
      <pc:sldChg chg="modAnim">
        <pc:chgData name="Szymon Harabasz" userId="ba9c30392e46a2ae" providerId="LiveId" clId="{DEE03273-7C35-364C-AEA9-51237EA1DD4A}" dt="2024-06-16T09:20:02.020" v="14"/>
        <pc:sldMkLst>
          <pc:docMk/>
          <pc:sldMk cId="3148490336" sldId="280"/>
        </pc:sldMkLst>
      </pc:sldChg>
      <pc:sldChg chg="addSp delSp modSp mod">
        <pc:chgData name="Szymon Harabasz" userId="ba9c30392e46a2ae" providerId="LiveId" clId="{DEE03273-7C35-364C-AEA9-51237EA1DD4A}" dt="2024-06-16T17:30:53.166" v="33" actId="1076"/>
        <pc:sldMkLst>
          <pc:docMk/>
          <pc:sldMk cId="2329343160" sldId="282"/>
        </pc:sldMkLst>
        <pc:picChg chg="add mod">
          <ac:chgData name="Szymon Harabasz" userId="ba9c30392e46a2ae" providerId="LiveId" clId="{DEE03273-7C35-364C-AEA9-51237EA1DD4A}" dt="2024-06-16T17:30:53.166" v="33" actId="1076"/>
          <ac:picMkLst>
            <pc:docMk/>
            <pc:sldMk cId="2329343160" sldId="282"/>
            <ac:picMk id="6" creationId="{178F0DE5-AB62-7AB7-6F11-FA01FE5B8940}"/>
          </ac:picMkLst>
        </pc:picChg>
        <pc:picChg chg="del mod">
          <ac:chgData name="Szymon Harabasz" userId="ba9c30392e46a2ae" providerId="LiveId" clId="{DEE03273-7C35-364C-AEA9-51237EA1DD4A}" dt="2024-06-16T17:30:47.394" v="32" actId="21"/>
          <ac:picMkLst>
            <pc:docMk/>
            <pc:sldMk cId="2329343160" sldId="282"/>
            <ac:picMk id="10" creationId="{6B187860-FD9A-A37F-6C9E-1E7423FFB6FC}"/>
          </ac:picMkLst>
        </pc:picChg>
      </pc:sldChg>
      <pc:sldChg chg="modSp mod">
        <pc:chgData name="Szymon Harabasz" userId="ba9c30392e46a2ae" providerId="LiveId" clId="{DEE03273-7C35-364C-AEA9-51237EA1DD4A}" dt="2024-06-16T19:53:30.570" v="55" actId="1076"/>
        <pc:sldMkLst>
          <pc:docMk/>
          <pc:sldMk cId="1226779015" sldId="283"/>
        </pc:sldMkLst>
        <pc:spChg chg="mod">
          <ac:chgData name="Szymon Harabasz" userId="ba9c30392e46a2ae" providerId="LiveId" clId="{DEE03273-7C35-364C-AEA9-51237EA1DD4A}" dt="2024-06-16T19:53:30.570" v="55" actId="1076"/>
          <ac:spMkLst>
            <pc:docMk/>
            <pc:sldMk cId="1226779015" sldId="283"/>
            <ac:spMk id="8" creationId="{CAA489BE-A487-A4DE-8831-0DF7A93D6FD3}"/>
          </ac:spMkLst>
        </pc:spChg>
      </pc:sldChg>
      <pc:sldChg chg="addSp delSp modSp mod modAnim">
        <pc:chgData name="Szymon Harabasz" userId="ba9c30392e46a2ae" providerId="LiveId" clId="{DEE03273-7C35-364C-AEA9-51237EA1DD4A}" dt="2024-06-16T19:54:41.891" v="63" actId="20577"/>
        <pc:sldMkLst>
          <pc:docMk/>
          <pc:sldMk cId="2592746921" sldId="284"/>
        </pc:sldMkLst>
        <pc:spChg chg="mod">
          <ac:chgData name="Szymon Harabasz" userId="ba9c30392e46a2ae" providerId="LiveId" clId="{DEE03273-7C35-364C-AEA9-51237EA1DD4A}" dt="2024-06-16T19:54:41.891" v="63" actId="20577"/>
          <ac:spMkLst>
            <pc:docMk/>
            <pc:sldMk cId="2592746921" sldId="284"/>
            <ac:spMk id="7" creationId="{8775B66B-F428-8319-7382-062C1AF8AC12}"/>
          </ac:spMkLst>
        </pc:spChg>
        <pc:picChg chg="add del mod">
          <ac:chgData name="Szymon Harabasz" userId="ba9c30392e46a2ae" providerId="LiveId" clId="{DEE03273-7C35-364C-AEA9-51237EA1DD4A}" dt="2024-06-16T09:17:49.335" v="11" actId="21"/>
          <ac:picMkLst>
            <pc:docMk/>
            <pc:sldMk cId="2592746921" sldId="284"/>
            <ac:picMk id="6" creationId="{67295081-7C88-2337-3FE0-AB9C537FFCB0}"/>
          </ac:picMkLst>
        </pc:picChg>
        <pc:picChg chg="add del mod">
          <ac:chgData name="Szymon Harabasz" userId="ba9c30392e46a2ae" providerId="LiveId" clId="{DEE03273-7C35-364C-AEA9-51237EA1DD4A}" dt="2024-06-16T09:17:27.310" v="9" actId="931"/>
          <ac:picMkLst>
            <pc:docMk/>
            <pc:sldMk cId="2592746921" sldId="284"/>
            <ac:picMk id="14" creationId="{FC8544A3-76B5-C73F-5D7B-E0232BE451C4}"/>
          </ac:picMkLst>
        </pc:picChg>
        <pc:picChg chg="add mod">
          <ac:chgData name="Szymon Harabasz" userId="ba9c30392e46a2ae" providerId="LiveId" clId="{DEE03273-7C35-364C-AEA9-51237EA1DD4A}" dt="2024-06-16T09:18:23.248" v="13" actId="1076"/>
          <ac:picMkLst>
            <pc:docMk/>
            <pc:sldMk cId="2592746921" sldId="284"/>
            <ac:picMk id="16" creationId="{65F270E5-920C-CA67-7551-4F0B218ECEF1}"/>
          </ac:picMkLst>
        </pc:picChg>
      </pc:sldChg>
      <pc:sldChg chg="addSp delSp modSp mod">
        <pc:chgData name="Szymon Harabasz" userId="ba9c30392e46a2ae" providerId="LiveId" clId="{DEE03273-7C35-364C-AEA9-51237EA1DD4A}" dt="2024-06-16T19:52:19.757" v="49" actId="1035"/>
        <pc:sldMkLst>
          <pc:docMk/>
          <pc:sldMk cId="3966017642" sldId="1149"/>
        </pc:sldMkLst>
        <pc:spChg chg="mod">
          <ac:chgData name="Szymon Harabasz" userId="ba9c30392e46a2ae" providerId="LiveId" clId="{DEE03273-7C35-364C-AEA9-51237EA1DD4A}" dt="2024-06-16T19:52:19.757" v="49" actId="1035"/>
          <ac:spMkLst>
            <pc:docMk/>
            <pc:sldMk cId="3966017642" sldId="1149"/>
            <ac:spMk id="9" creationId="{7A5D9DB0-A79C-DDD7-AE5C-25C79DFA1551}"/>
          </ac:spMkLst>
        </pc:spChg>
        <pc:graphicFrameChg chg="add del modGraphic">
          <ac:chgData name="Szymon Harabasz" userId="ba9c30392e46a2ae" providerId="LiveId" clId="{DEE03273-7C35-364C-AEA9-51237EA1DD4A}" dt="2024-06-16T19:52:09.433" v="46" actId="2165"/>
          <ac:graphicFrameMkLst>
            <pc:docMk/>
            <pc:sldMk cId="3966017642" sldId="1149"/>
            <ac:graphicFrameMk id="7" creationId="{1AE95831-DF1D-280D-C8C3-04A8DEA310CF}"/>
          </ac:graphicFrameMkLst>
        </pc:graphicFrameChg>
      </pc:sldChg>
      <pc:sldChg chg="modSp mod">
        <pc:chgData name="Szymon Harabasz" userId="ba9c30392e46a2ae" providerId="LiveId" clId="{DEE03273-7C35-364C-AEA9-51237EA1DD4A}" dt="2024-06-16T19:50:36.257" v="42" actId="1035"/>
        <pc:sldMkLst>
          <pc:docMk/>
          <pc:sldMk cId="182636816" sldId="1210"/>
        </pc:sldMkLst>
        <pc:spChg chg="mod">
          <ac:chgData name="Szymon Harabasz" userId="ba9c30392e46a2ae" providerId="LiveId" clId="{DEE03273-7C35-364C-AEA9-51237EA1DD4A}" dt="2024-06-16T19:50:36.257" v="42" actId="1035"/>
          <ac:spMkLst>
            <pc:docMk/>
            <pc:sldMk cId="182636816" sldId="1210"/>
            <ac:spMk id="4" creationId="{385E93FA-9156-DB79-D453-22D97CA57525}"/>
          </ac:spMkLst>
        </pc:spChg>
        <pc:spChg chg="mod">
          <ac:chgData name="Szymon Harabasz" userId="ba9c30392e46a2ae" providerId="LiveId" clId="{DEE03273-7C35-364C-AEA9-51237EA1DD4A}" dt="2024-06-16T19:50:36.257" v="42" actId="1035"/>
          <ac:spMkLst>
            <pc:docMk/>
            <pc:sldMk cId="182636816" sldId="1210"/>
            <ac:spMk id="5" creationId="{61CDDD90-2168-38C9-82B2-0118BECE739D}"/>
          </ac:spMkLst>
        </pc:spChg>
        <pc:spChg chg="mod">
          <ac:chgData name="Szymon Harabasz" userId="ba9c30392e46a2ae" providerId="LiveId" clId="{DEE03273-7C35-364C-AEA9-51237EA1DD4A}" dt="2024-06-16T19:50:05.859" v="36" actId="20577"/>
          <ac:spMkLst>
            <pc:docMk/>
            <pc:sldMk cId="182636816" sldId="1210"/>
            <ac:spMk id="6" creationId="{2AD93A93-78DE-4A2C-A25F-0A40BAD02796}"/>
          </ac:spMkLst>
        </pc:spChg>
        <pc:spChg chg="mod">
          <ac:chgData name="Szymon Harabasz" userId="ba9c30392e46a2ae" providerId="LiveId" clId="{DEE03273-7C35-364C-AEA9-51237EA1DD4A}" dt="2024-06-16T19:50:36.257" v="42" actId="1035"/>
          <ac:spMkLst>
            <pc:docMk/>
            <pc:sldMk cId="182636816" sldId="1210"/>
            <ac:spMk id="7" creationId="{6BD96FE2-44F7-F347-8758-847A212343E9}"/>
          </ac:spMkLst>
        </pc:spChg>
        <pc:spChg chg="mod">
          <ac:chgData name="Szymon Harabasz" userId="ba9c30392e46a2ae" providerId="LiveId" clId="{DEE03273-7C35-364C-AEA9-51237EA1DD4A}" dt="2024-06-16T19:50:36.257" v="42" actId="1035"/>
          <ac:spMkLst>
            <pc:docMk/>
            <pc:sldMk cId="182636816" sldId="1210"/>
            <ac:spMk id="8" creationId="{756E109E-D4BF-FC4B-9004-2F5A7FD56291}"/>
          </ac:spMkLst>
        </pc:spChg>
        <pc:spChg chg="mod">
          <ac:chgData name="Szymon Harabasz" userId="ba9c30392e46a2ae" providerId="LiveId" clId="{DEE03273-7C35-364C-AEA9-51237EA1DD4A}" dt="2024-06-16T19:50:36.257" v="42" actId="1035"/>
          <ac:spMkLst>
            <pc:docMk/>
            <pc:sldMk cId="182636816" sldId="1210"/>
            <ac:spMk id="9" creationId="{9654CF95-A046-F845-B968-3EACE2C6979E}"/>
          </ac:spMkLst>
        </pc:spChg>
        <pc:spChg chg="mod">
          <ac:chgData name="Szymon Harabasz" userId="ba9c30392e46a2ae" providerId="LiveId" clId="{DEE03273-7C35-364C-AEA9-51237EA1DD4A}" dt="2024-06-16T19:50:36.257" v="42" actId="1035"/>
          <ac:spMkLst>
            <pc:docMk/>
            <pc:sldMk cId="182636816" sldId="1210"/>
            <ac:spMk id="11" creationId="{2AD93A93-78DE-4A2C-A25F-0A40BAD02796}"/>
          </ac:spMkLst>
        </pc:spChg>
        <pc:spChg chg="mod">
          <ac:chgData name="Szymon Harabasz" userId="ba9c30392e46a2ae" providerId="LiveId" clId="{DEE03273-7C35-364C-AEA9-51237EA1DD4A}" dt="2024-06-16T19:50:36.257" v="42" actId="1035"/>
          <ac:spMkLst>
            <pc:docMk/>
            <pc:sldMk cId="182636816" sldId="1210"/>
            <ac:spMk id="12" creationId="{0D173B8D-010C-0EBD-0431-50D4C4278198}"/>
          </ac:spMkLst>
        </pc:spChg>
        <pc:spChg chg="mod">
          <ac:chgData name="Szymon Harabasz" userId="ba9c30392e46a2ae" providerId="LiveId" clId="{DEE03273-7C35-364C-AEA9-51237EA1DD4A}" dt="2024-06-16T19:50:36.257" v="42" actId="1035"/>
          <ac:spMkLst>
            <pc:docMk/>
            <pc:sldMk cId="182636816" sldId="1210"/>
            <ac:spMk id="13" creationId="{F05CE43F-BD52-4E62-84EA-D067BD61BCA4}"/>
          </ac:spMkLst>
        </pc:spChg>
        <pc:spChg chg="mod">
          <ac:chgData name="Szymon Harabasz" userId="ba9c30392e46a2ae" providerId="LiveId" clId="{DEE03273-7C35-364C-AEA9-51237EA1DD4A}" dt="2024-06-16T19:50:36.257" v="42" actId="1035"/>
          <ac:spMkLst>
            <pc:docMk/>
            <pc:sldMk cId="182636816" sldId="1210"/>
            <ac:spMk id="15" creationId="{5BC6FD88-8D5E-3F79-3D27-96EE376EB5B1}"/>
          </ac:spMkLst>
        </pc:spChg>
        <pc:spChg chg="mod">
          <ac:chgData name="Szymon Harabasz" userId="ba9c30392e46a2ae" providerId="LiveId" clId="{DEE03273-7C35-364C-AEA9-51237EA1DD4A}" dt="2024-06-16T19:50:36.257" v="42" actId="1035"/>
          <ac:spMkLst>
            <pc:docMk/>
            <pc:sldMk cId="182636816" sldId="1210"/>
            <ac:spMk id="17" creationId="{75E05C18-72DC-26E6-8914-3D469CF3AD56}"/>
          </ac:spMkLst>
        </pc:spChg>
      </pc:sldChg>
      <pc:sldChg chg="modSp modAnim">
        <pc:chgData name="Szymon Harabasz" userId="ba9c30392e46a2ae" providerId="LiveId" clId="{DEE03273-7C35-364C-AEA9-51237EA1DD4A}" dt="2024-06-16T09:22:19.845" v="28" actId="20577"/>
        <pc:sldMkLst>
          <pc:docMk/>
          <pc:sldMk cId="3899157028" sldId="1218"/>
        </pc:sldMkLst>
        <pc:spChg chg="mod">
          <ac:chgData name="Szymon Harabasz" userId="ba9c30392e46a2ae" providerId="LiveId" clId="{DEE03273-7C35-364C-AEA9-51237EA1DD4A}" dt="2024-06-16T09:22:19.845" v="28" actId="20577"/>
          <ac:spMkLst>
            <pc:docMk/>
            <pc:sldMk cId="3899157028" sldId="1218"/>
            <ac:spMk id="3" creationId="{AC456CA4-8E42-8E56-860E-5B835471D1B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A78A55-3702-A9DD-485B-6C2348BAE6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03E01-EAFE-473E-9404-4EBCA1BD0397}" type="datetime1">
              <a:rPr lang="de-DE" smtClean="0">
                <a:solidFill>
                  <a:srgbClr val="898989"/>
                </a:solidFill>
              </a:rPr>
              <a:t>16.06.24</a:t>
            </a:fld>
            <a:endParaRPr lang="de-DE" dirty="0">
              <a:solidFill>
                <a:srgbClr val="898989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380354-33AD-CAA5-CECB-C976388172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895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>
                <a:solidFill>
                  <a:srgbClr val="898989"/>
                </a:solidFill>
              </a:rPr>
              <a:t>Fachbereich | Institut | Person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AF8F44-7C9B-FC9C-954B-B3100F2B9A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2718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D0D7-CB1E-4E76-B87A-A5F3A360A4B8}" type="slidenum">
              <a:rPr lang="de-DE" smtClean="0">
                <a:solidFill>
                  <a:srgbClr val="898989"/>
                </a:solidFill>
              </a:rPr>
              <a:t>‹#›</a:t>
            </a:fld>
            <a:endParaRPr lang="de-DE">
              <a:solidFill>
                <a:srgbClr val="898989"/>
              </a:solidFill>
            </a:endParaRPr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1B2B06D3-8753-5133-9188-AE459F7AD654}"/>
              </a:ext>
            </a:extLst>
          </p:cNvPr>
          <p:cNvGrpSpPr/>
          <p:nvPr/>
        </p:nvGrpSpPr>
        <p:grpSpPr>
          <a:xfrm>
            <a:off x="119822" y="137059"/>
            <a:ext cx="1396524" cy="559248"/>
            <a:chOff x="7454900" y="306388"/>
            <a:chExt cx="1704610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D839F9D-D886-2326-7EDA-CFF7F40AFE0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88F50A3-1558-A807-1966-87F4BFE9F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D601C6E-9093-8CBD-FD59-89128CE6A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F27C1C5-EE32-79B6-CC5B-76E0A46695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CA98B89-C06C-1AFA-6046-473CE330AD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CE97323-EA31-B978-ED66-B1F83219FC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BFE13B-74F5-DD35-6914-A8A6E24A02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0CFEF3E-A6FE-E8FE-10F8-3ED6C3F21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0B05B52-12B6-944D-AC1A-F00C2F4E2E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E356202-0A47-80E7-90B0-E97229222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654D27-05C8-139B-EB9C-5F888F7226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810847879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E5FE76A-232E-43B6-A07F-38DA957E2F7C}" type="datetime1">
              <a:rPr lang="de-DE" smtClean="0"/>
              <a:t>16.06.24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r>
              <a:rPr lang="de-DE"/>
              <a:t>Fachbereich | Institut | Person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A89A431-735D-4157-B499-868DAC0D551C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6C9F426-C331-5A79-76DF-05A5F9463BF3}"/>
              </a:ext>
            </a:extLst>
          </p:cNvPr>
          <p:cNvGrpSpPr/>
          <p:nvPr/>
        </p:nvGrpSpPr>
        <p:grpSpPr>
          <a:xfrm>
            <a:off x="0" y="0"/>
            <a:ext cx="1396524" cy="559248"/>
            <a:chOff x="7454900" y="306388"/>
            <a:chExt cx="1704610" cy="68262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9449998-EA2C-2328-4B51-411E09C4E0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A34355F-DA0C-5D6B-7826-E4185B86D4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FD2880-5146-CE19-42AE-BB9DE0065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9F0C27-B9AD-9598-6A47-3085A7D4B4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C03560C-EC72-CF50-20C3-4EA5F06842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375D7A7-1E67-CF3A-F80C-50846D74CC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B124E21-02A5-C056-2D6F-5FA0D0D9C0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D42C70B-C72B-02BF-16BD-BB8E559E3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5539213-4F7F-2105-A3FB-10E097A76B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FACB8FC-374A-F97F-4BCF-93906CBC44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086F604-AA6F-7757-E42D-F621BFBEDB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0" name="Notizenplatzhalter 19">
            <a:extLst>
              <a:ext uri="{FF2B5EF4-FFF2-40B4-BE49-F238E27FC236}">
                <a16:creationId xmlns:a16="http://schemas.microsoft.com/office/drawing/2014/main" id="{12F4F817-719A-78AC-E4C4-9C9BEF2E8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449194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5FE76A-232E-43B6-A07F-38DA957E2F7C}" type="datetime1">
              <a:rPr lang="de-DE" smtClean="0"/>
              <a:t>16.06.24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8053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FF0C54E8-5659-49D1-81BF-8680A9B2BB7D}" type="datetime4">
              <a:rPr lang="de-DE" smtClean="0"/>
              <a:pPr>
                <a:defRPr/>
              </a:pPr>
              <a:t>16. Juni 2024</a:t>
            </a:fld>
            <a:endParaRPr lang="de-D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altLang="en-US"/>
              <a:t>|  </a:t>
            </a:r>
            <a:fld id="{4C65C226-7E1B-49A3-9F74-CA4D096B8CE6}" type="slidenum">
              <a:rPr lang="de-DE" altLang="en-US" smtClean="0"/>
              <a:pPr/>
              <a:t>8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190270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FF0C54E8-5659-49D1-81BF-8680A9B2BB7D}" type="datetime4">
              <a:rPr lang="de-DE" smtClean="0"/>
              <a:pPr>
                <a:defRPr/>
              </a:pPr>
              <a:t>16. Juni 2024</a:t>
            </a:fld>
            <a:endParaRPr lang="de-D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altLang="en-US"/>
              <a:t>|  </a:t>
            </a:r>
            <a:fld id="{4C65C226-7E1B-49A3-9F74-CA4D096B8CE6}" type="slidenum">
              <a:rPr lang="de-DE" altLang="en-US" smtClean="0"/>
              <a:pPr/>
              <a:t>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98794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FF0C54E8-5659-49D1-81BF-8680A9B2BB7D}" type="datetime4">
              <a:rPr lang="de-DE" smtClean="0"/>
              <a:pPr>
                <a:defRPr/>
              </a:pPr>
              <a:t>16. Juni 2024</a:t>
            </a:fld>
            <a:endParaRPr lang="de-D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altLang="en-US"/>
              <a:t>|  </a:t>
            </a:r>
            <a:fld id="{4C65C226-7E1B-49A3-9F74-CA4D096B8CE6}" type="slidenum">
              <a:rPr lang="de-DE" altLang="en-US" smtClean="0"/>
              <a:pPr/>
              <a:t>10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95470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62E13-D7F7-484B-BB88-2058F2B96101}" type="slidenum">
              <a:rPr lang="en-DE" smtClean="0"/>
              <a:t>18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13780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18041-7462-4497-839E-501727F94670}" type="datetime1">
              <a:rPr lang="de-DE" smtClean="0"/>
              <a:t>16.06.24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342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41FE660-7BC8-B76D-97BD-90A64F33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16.06.24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63686E-60AA-D422-E6EE-8DD8E5F8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39CE4A-2BE8-F232-4C6E-237F56AB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41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DE3C2-C819-A980-93F3-EAC41895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68747-4636-4AA2-B913-FB458803DE32}" type="datetime1">
              <a:rPr lang="de-DE" smtClean="0"/>
              <a:t>16.06.24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0727B-45B4-9274-85DF-F723F18B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601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0222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2001" y="488949"/>
            <a:ext cx="9095177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1"/>
          </p:nvPr>
        </p:nvSpPr>
        <p:spPr>
          <a:xfrm>
            <a:off x="240654" y="1580632"/>
            <a:ext cx="11711997" cy="4479943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1513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5B92-C0A4-4291-B7E8-22FD2BA427BE}" type="datetime1">
              <a:rPr lang="de-DE" smtClean="0"/>
              <a:t>16.06.24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Axel Becker</a:t>
            </a:r>
          </a:p>
        </p:txBody>
      </p:sp>
    </p:spTree>
    <p:extLst>
      <p:ext uri="{BB962C8B-B14F-4D97-AF65-F5344CB8AC3E}">
        <p14:creationId xmlns:p14="http://schemas.microsoft.com/office/powerpoint/2010/main" val="297671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A1A-2F89-433D-A732-D122FBEF72B4}" type="datetime1">
              <a:rPr lang="de-DE" smtClean="0"/>
              <a:t>16.06.24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349899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2A89-D4DA-4387-AB83-5D0BE5409970}" type="datetime1">
              <a:rPr lang="de-DE" smtClean="0"/>
              <a:t>16.06.24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101398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11519987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3FD5DD2-BC1A-4C9C-81FC-0D336EF99937}" type="datetime1">
              <a:rPr lang="de-DE" smtClean="0"/>
              <a:t>16.06.24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78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924000"/>
            <a:ext cx="11558700" cy="10800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5040000"/>
            <a:ext cx="7919993" cy="10800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0B6FE2-4691-8E94-5E86-36CF5EF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B7E7-F067-457C-BA04-DEDD669A8898}" type="datetime1">
              <a:rPr lang="de-DE" smtClean="0"/>
              <a:t>16.06.24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90409-784D-7817-ED5F-00C6036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60000"/>
            <a:ext cx="8976000" cy="189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A47B0-219D-E504-F79C-A5E5919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05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2A440-6CC2-C81B-AAB4-F8419E20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9E8D-0739-4C28-BB97-1D61527BFECF}" type="datetime1">
              <a:rPr lang="de-DE" smtClean="0"/>
              <a:t>16.06.24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EA03BC-F835-8900-FE38-6958D04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9E877-7369-A8AF-FF8A-DDFA8A85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0209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887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C45FF0-DFBA-6FB8-5D9D-4E9A98A8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5B8D1-90B3-4E44-893B-392224B51B52}" type="datetime1">
              <a:rPr lang="de-DE" smtClean="0"/>
              <a:t>16.06.24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DAEC6-70FB-93F3-56DA-505CA78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F1D11-78E8-8CC4-923C-7925ADB7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3" y="1980000"/>
            <a:ext cx="11520487" cy="406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084000"/>
            <a:ext cx="11520487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358863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75346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80000"/>
            <a:ext cx="11519987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AF9F05BC-ECE1-ED71-B285-6224B216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86294-496B-43CC-AAD9-6D12554B34CC}" type="datetime1">
              <a:rPr lang="de-DE" smtClean="0"/>
              <a:t>16.06.24</a:t>
            </a:fld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46D37BF-C929-35EB-9D31-617A9D8F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C09-65E4-4AD7-8D55-83CBD210ED8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21">
            <a:extLst>
              <a:ext uri="{FF2B5EF4-FFF2-40B4-BE49-F238E27FC236}">
                <a16:creationId xmlns:a16="http://schemas.microsoft.com/office/drawing/2014/main" id="{7D283BE2-FBCB-712B-618D-52A485BD70FD}"/>
              </a:ext>
            </a:extLst>
          </p:cNvPr>
          <p:cNvSpPr txBox="1">
            <a:spLocks/>
          </p:cNvSpPr>
          <p:nvPr userDrawn="1"/>
        </p:nvSpPr>
        <p:spPr>
          <a:xfrm>
            <a:off x="2134800" y="6563539"/>
            <a:ext cx="792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Szymon Harabasz (TU Darmstadt) | NSTAR2024, York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 userDrawn="1"/>
        </p:nvSpPr>
        <p:spPr>
          <a:xfrm>
            <a:off x="8256000" y="162900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92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51" r:id="rId6"/>
    <p:sldLayoutId id="2147483667" r:id="rId7"/>
    <p:sldLayoutId id="2147483668" r:id="rId8"/>
    <p:sldLayoutId id="2147483661" r:id="rId9"/>
    <p:sldLayoutId id="2147483654" r:id="rId10"/>
    <p:sldLayoutId id="2147483655" r:id="rId11"/>
    <p:sldLayoutId id="2147483669" r:id="rId12"/>
    <p:sldLayoutId id="2147483671" r:id="rId13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emf"/><Relationship Id="rId5" Type="http://schemas.openxmlformats.org/officeDocument/2006/relationships/image" Target="../media/image180.png"/><Relationship Id="rId4" Type="http://schemas.openxmlformats.org/officeDocument/2006/relationships/image" Target="../media/image3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7" Type="http://schemas.openxmlformats.org/officeDocument/2006/relationships/image" Target="../media/image42.emf"/><Relationship Id="rId2" Type="http://schemas.openxmlformats.org/officeDocument/2006/relationships/tags" Target="../tags/tag2.xml"/><Relationship Id="rId16" Type="http://schemas.openxmlformats.org/officeDocument/2006/relationships/image" Target="../media/image46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1.png"/><Relationship Id="rId5" Type="http://schemas.openxmlformats.org/officeDocument/2006/relationships/tags" Target="../tags/tag5.xml"/><Relationship Id="rId15" Type="http://schemas.openxmlformats.org/officeDocument/2006/relationships/image" Target="../media/image45.png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gi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41000" r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2534F-C74B-890D-7E3D-D59D7238D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r>
              <a:rPr lang="de-DE" dirty="0"/>
              <a:t>Delta </a:t>
            </a:r>
            <a:r>
              <a:rPr lang="de-DE" dirty="0" err="1"/>
              <a:t>resonance</a:t>
            </a:r>
            <a:r>
              <a:rPr lang="de-DE" dirty="0"/>
              <a:t>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in A-A </a:t>
            </a:r>
            <a:r>
              <a:rPr lang="de-DE" dirty="0" err="1"/>
              <a:t>collisions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2B8E9F2-A7BE-ABFD-3158-860EB69F8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2340000"/>
          </a:xfrm>
        </p:spPr>
        <p:txBody>
          <a:bodyPr>
            <a:normAutofit/>
          </a:bodyPr>
          <a:lstStyle/>
          <a:p>
            <a:r>
              <a:rPr lang="en-US" dirty="0"/>
              <a:t>Szymon Harabasz (TU Darmstadt) for the HADES collaboration and:</a:t>
            </a:r>
            <a:br>
              <a:rPr lang="en-US" dirty="0"/>
            </a:br>
            <a:r>
              <a:rPr lang="en-US" sz="1200" dirty="0"/>
              <a:t>Wojciech </a:t>
            </a:r>
            <a:r>
              <a:rPr lang="en-US" sz="1200" dirty="0" err="1"/>
              <a:t>Florkowski</a:t>
            </a:r>
            <a:r>
              <a:rPr lang="en-US" sz="1200" dirty="0"/>
              <a:t> (Jagiellonian University in Krakow)</a:t>
            </a:r>
            <a:br>
              <a:rPr lang="en-US" sz="1200" dirty="0"/>
            </a:br>
            <a:r>
              <a:rPr lang="en-US" sz="1200" dirty="0"/>
              <a:t>Radoslaw </a:t>
            </a:r>
            <a:r>
              <a:rPr lang="en-US" sz="1200" dirty="0" err="1"/>
              <a:t>Ryblewski</a:t>
            </a:r>
            <a:r>
              <a:rPr lang="en-US" sz="1200" dirty="0"/>
              <a:t> (Polish Academy of Sciences)</a:t>
            </a:r>
            <a:br>
              <a:rPr lang="en-US" sz="1200" dirty="0"/>
            </a:br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dirty="0"/>
              <a:t>NSTAR2024, York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289ED5-3F56-46A4-5445-E510112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7298-71D1-4DF0-ADA6-83C2391C13E7}" type="datetime1">
              <a:rPr lang="de-DE" smtClean="0"/>
              <a:t>16.06.24</a:t>
            </a:fld>
            <a:endParaRPr lang="de-D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4EDE2F1-3880-ECB4-563C-1C6692293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00" y="6048193"/>
            <a:ext cx="14478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5">
            <a:extLst>
              <a:ext uri="{FF2B5EF4-FFF2-40B4-BE49-F238E27FC236}">
                <a16:creationId xmlns:a16="http://schemas.microsoft.com/office/drawing/2014/main" id="{12D174A3-A18A-E53B-4529-8E39D64A8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2338" y="109728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11700" b="0" i="0" u="none" strike="noStrike" cap="none" normalizeH="0" baseline="0">
                <a:ln>
                  <a:noFill/>
                </a:ln>
                <a:solidFill>
                  <a:srgbClr val="CB6D04"/>
                </a:solidFill>
                <a:effectLst/>
                <a:latin typeface="Liberation Sans"/>
              </a:rPr>
              <a:t>Delta resonance mass distribution in AA collisions</a:t>
            </a:r>
            <a:endParaRPr kumimoji="0" lang="en-DE" altLang="en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41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25CE87-3449-4D71-9984-A514CD96D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Pion spectra</a:t>
            </a:r>
          </a:p>
        </p:txBody>
      </p:sp>
      <p:sp>
        <p:nvSpPr>
          <p:cNvPr id="12" name="Prostokąt 12">
            <a:extLst>
              <a:ext uri="{FF2B5EF4-FFF2-40B4-BE49-F238E27FC236}">
                <a16:creationId xmlns:a16="http://schemas.microsoft.com/office/drawing/2014/main" id="{8588E98C-6A36-B396-98CA-4092C7C2C4A3}"/>
              </a:ext>
            </a:extLst>
          </p:cNvPr>
          <p:cNvSpPr/>
          <p:nvPr/>
        </p:nvSpPr>
        <p:spPr>
          <a:xfrm>
            <a:off x="6456000" y="613337"/>
            <a:ext cx="468436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/>
              <a:t>HADES data:</a:t>
            </a:r>
            <a:br>
              <a:rPr lang="pl-PL" sz="900" dirty="0">
                <a:solidFill>
                  <a:srgbClr val="0070C0"/>
                </a:solidFill>
              </a:rPr>
            </a:br>
            <a:r>
              <a:rPr lang="pl-PL" sz="900" dirty="0">
                <a:solidFill>
                  <a:srgbClr val="00B0F0"/>
                </a:solidFill>
              </a:rPr>
              <a:t>M. Szala, Springer </a:t>
            </a:r>
            <a:r>
              <a:rPr lang="pl-PL" sz="900" dirty="0" err="1">
                <a:solidFill>
                  <a:srgbClr val="00B0F0"/>
                </a:solidFill>
              </a:rPr>
              <a:t>Proc.Phys</a:t>
            </a:r>
            <a:r>
              <a:rPr lang="pl-PL" sz="900" dirty="0">
                <a:solidFill>
                  <a:srgbClr val="00B0F0"/>
                </a:solidFill>
              </a:rPr>
              <a:t>. </a:t>
            </a:r>
            <a:r>
              <a:rPr lang="pl-PL" sz="900" b="1" dirty="0">
                <a:solidFill>
                  <a:srgbClr val="00B0F0"/>
                </a:solidFill>
              </a:rPr>
              <a:t>250</a:t>
            </a:r>
            <a:r>
              <a:rPr lang="pl-PL" sz="900" dirty="0">
                <a:solidFill>
                  <a:srgbClr val="00B0F0"/>
                </a:solidFill>
              </a:rPr>
              <a:t> (2020) 297-301</a:t>
            </a:r>
            <a:br>
              <a:rPr lang="pl-PL" sz="900" dirty="0">
                <a:solidFill>
                  <a:srgbClr val="00B0F0"/>
                </a:solidFill>
              </a:rPr>
            </a:br>
            <a:r>
              <a:rPr lang="pl-PL" sz="900" dirty="0">
                <a:solidFill>
                  <a:srgbClr val="00B0F0"/>
                </a:solidFill>
              </a:rPr>
              <a:t>EPJA </a:t>
            </a:r>
            <a:r>
              <a:rPr lang="pl-PL" sz="900" b="1" dirty="0">
                <a:solidFill>
                  <a:srgbClr val="00B0F0"/>
                </a:solidFill>
              </a:rPr>
              <a:t>56</a:t>
            </a:r>
            <a:r>
              <a:rPr lang="pl-PL" sz="900" dirty="0">
                <a:solidFill>
                  <a:srgbClr val="00B0F0"/>
                </a:solidFill>
              </a:rPr>
              <a:t> (2020) 10, 259</a:t>
            </a:r>
          </a:p>
          <a:p>
            <a:r>
              <a:rPr lang="pl-PL" sz="900" dirty="0">
                <a:solidFill>
                  <a:srgbClr val="00B0F0"/>
                </a:solidFill>
              </a:rPr>
              <a:t>PLB </a:t>
            </a:r>
            <a:r>
              <a:rPr lang="pl-PL" sz="900" b="1" dirty="0">
                <a:solidFill>
                  <a:srgbClr val="00B0F0"/>
                </a:solidFill>
              </a:rPr>
              <a:t>778</a:t>
            </a:r>
            <a:r>
              <a:rPr lang="pl-PL" sz="900" dirty="0">
                <a:solidFill>
                  <a:srgbClr val="00B0F0"/>
                </a:solidFill>
              </a:rPr>
              <a:t> (2018) 403-407</a:t>
            </a:r>
          </a:p>
          <a:p>
            <a:r>
              <a:rPr lang="pl-PL" sz="900" dirty="0">
                <a:solidFill>
                  <a:srgbClr val="00B0F0"/>
                </a:solidFill>
              </a:rPr>
              <a:t>PLB </a:t>
            </a:r>
            <a:r>
              <a:rPr lang="pl-PL" sz="900" b="1" dirty="0">
                <a:solidFill>
                  <a:srgbClr val="00B0F0"/>
                </a:solidFill>
              </a:rPr>
              <a:t>793</a:t>
            </a:r>
            <a:r>
              <a:rPr lang="pl-PL" sz="900" dirty="0">
                <a:solidFill>
                  <a:srgbClr val="00B0F0"/>
                </a:solidFill>
              </a:rPr>
              <a:t> (2019) 457-463</a:t>
            </a:r>
            <a:endParaRPr lang="en-US" sz="900" dirty="0">
              <a:solidFill>
                <a:srgbClr val="00B0F0"/>
              </a:solidFill>
            </a:endParaRPr>
          </a:p>
        </p:txBody>
      </p:sp>
      <p:sp>
        <p:nvSpPr>
          <p:cNvPr id="14" name="Textfeld 1">
            <a:extLst>
              <a:ext uri="{FF2B5EF4-FFF2-40B4-BE49-F238E27FC236}">
                <a16:creationId xmlns:a16="http://schemas.microsoft.com/office/drawing/2014/main" id="{28542D8D-AF0B-1532-2857-34512A49FC73}"/>
              </a:ext>
            </a:extLst>
          </p:cNvPr>
          <p:cNvSpPr txBox="1"/>
          <p:nvPr/>
        </p:nvSpPr>
        <p:spPr>
          <a:xfrm>
            <a:off x="1133535" y="1368000"/>
            <a:ext cx="4888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00B0F0"/>
                </a:solidFill>
              </a:rPr>
              <a:t>SH </a:t>
            </a:r>
            <a:r>
              <a:rPr lang="de-DE" sz="900" i="1" dirty="0">
                <a:solidFill>
                  <a:srgbClr val="00B0F0"/>
                </a:solidFill>
              </a:rPr>
              <a:t>et al.</a:t>
            </a:r>
            <a:r>
              <a:rPr lang="de-DE" sz="900" dirty="0">
                <a:solidFill>
                  <a:srgbClr val="00B0F0"/>
                </a:solidFill>
              </a:rPr>
              <a:t>, PRC </a:t>
            </a:r>
            <a:r>
              <a:rPr lang="de-DE" sz="900" b="1" dirty="0">
                <a:solidFill>
                  <a:srgbClr val="00B0F0"/>
                </a:solidFill>
              </a:rPr>
              <a:t>102</a:t>
            </a:r>
            <a:r>
              <a:rPr lang="de-DE" sz="900" dirty="0">
                <a:solidFill>
                  <a:srgbClr val="00B0F0"/>
                </a:solidFill>
              </a:rPr>
              <a:t> (2020) 5, 054903, PRC </a:t>
            </a:r>
            <a:r>
              <a:rPr lang="de-DE" sz="900" b="1" dirty="0">
                <a:solidFill>
                  <a:srgbClr val="00B0F0"/>
                </a:solidFill>
              </a:rPr>
              <a:t>107</a:t>
            </a:r>
            <a:r>
              <a:rPr lang="de-DE" sz="900" dirty="0">
                <a:solidFill>
                  <a:srgbClr val="00B0F0"/>
                </a:solidFill>
              </a:rPr>
              <a:t> (2023) 3, 034917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28841B7-48C4-7B54-531A-8CCFF9EFBC65}"/>
              </a:ext>
            </a:extLst>
          </p:cNvPr>
          <p:cNvGrpSpPr/>
          <p:nvPr/>
        </p:nvGrpSpPr>
        <p:grpSpPr>
          <a:xfrm>
            <a:off x="696000" y="1546135"/>
            <a:ext cx="9360000" cy="4404033"/>
            <a:chOff x="696000" y="1546135"/>
            <a:chExt cx="10733065" cy="50500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3067E6-29F4-7797-73B9-FA1149D3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7556" y="3795054"/>
              <a:ext cx="5011509" cy="24306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34A8AA2-AEBA-F24F-9AFA-AEE83EFAE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7556" y="1546135"/>
              <a:ext cx="5007520" cy="242869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AC9253-88DD-61C9-0F2E-315674E8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6000" y="3789000"/>
              <a:ext cx="5011509" cy="24306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3C2BDC-6B62-9143-8530-44A62708B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6000" y="1559641"/>
              <a:ext cx="5007520" cy="242869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9FFF237-1308-C775-D915-C368B62E0D27}"/>
                </a:ext>
              </a:extLst>
            </p:cNvPr>
            <p:cNvSpPr txBox="1"/>
            <p:nvPr/>
          </p:nvSpPr>
          <p:spPr>
            <a:xfrm>
              <a:off x="10087741" y="6011443"/>
              <a:ext cx="10374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Case A</a:t>
              </a:r>
              <a:br>
                <a:rPr lang="en-US" sz="1600" dirty="0"/>
              </a:br>
              <a:r>
                <a:rPr lang="en-US" sz="1600" dirty="0"/>
                <a:t>Spherical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411586-7C92-B18C-6447-D44F0DA94CDA}"/>
                </a:ext>
              </a:extLst>
            </p:cNvPr>
            <p:cNvSpPr txBox="1"/>
            <p:nvPr/>
          </p:nvSpPr>
          <p:spPr>
            <a:xfrm>
              <a:off x="7097096" y="6011443"/>
              <a:ext cx="10631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Case A</a:t>
              </a:r>
              <a:br>
                <a:rPr lang="en-US" sz="1600" dirty="0"/>
              </a:br>
              <a:r>
                <a:rPr lang="en-US" sz="1600" dirty="0" err="1"/>
                <a:t>p</a:t>
              </a:r>
              <a:r>
                <a:rPr lang="en-US" sz="1600" baseline="-25000" dirty="0" err="1"/>
                <a:t>z</a:t>
              </a:r>
              <a:r>
                <a:rPr lang="en-US" sz="1600" dirty="0"/>
                <a:t>-prolate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01D2D9-A7CE-F9A4-73CC-5CD7AE47403E}"/>
                </a:ext>
              </a:extLst>
            </p:cNvPr>
            <p:cNvSpPr txBox="1"/>
            <p:nvPr/>
          </p:nvSpPr>
          <p:spPr>
            <a:xfrm>
              <a:off x="8688289" y="6011443"/>
              <a:ext cx="10631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Case B</a:t>
              </a:r>
              <a:br>
                <a:rPr lang="en-US" sz="1600" dirty="0"/>
              </a:br>
              <a:r>
                <a:rPr lang="en-US" sz="1600" dirty="0" err="1"/>
                <a:t>p</a:t>
              </a:r>
              <a:r>
                <a:rPr lang="en-US" sz="1600" baseline="-25000" dirty="0" err="1"/>
                <a:t>z</a:t>
              </a:r>
              <a:r>
                <a:rPr lang="en-US" sz="1600" dirty="0"/>
                <a:t>-prolate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5ACCF63-4C26-F44D-4B27-5B3135B43240}"/>
                </a:ext>
              </a:extLst>
            </p:cNvPr>
            <p:cNvSpPr txBox="1"/>
            <p:nvPr/>
          </p:nvSpPr>
          <p:spPr>
            <a:xfrm>
              <a:off x="4368131" y="6011443"/>
              <a:ext cx="10374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Case A</a:t>
              </a:r>
              <a:br>
                <a:rPr lang="en-US" sz="1600" dirty="0"/>
              </a:br>
              <a:r>
                <a:rPr lang="en-US" sz="1600" dirty="0"/>
                <a:t>Spherical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C20F0A-730A-5A23-D97A-6079018869A1}"/>
                </a:ext>
              </a:extLst>
            </p:cNvPr>
            <p:cNvSpPr txBox="1"/>
            <p:nvPr/>
          </p:nvSpPr>
          <p:spPr>
            <a:xfrm>
              <a:off x="1377486" y="6011443"/>
              <a:ext cx="10631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Case A</a:t>
              </a:r>
              <a:br>
                <a:rPr lang="en-US" sz="1600" dirty="0"/>
              </a:br>
              <a:r>
                <a:rPr lang="en-US" sz="1600" dirty="0" err="1"/>
                <a:t>p</a:t>
              </a:r>
              <a:r>
                <a:rPr lang="en-US" sz="1600" baseline="-25000" dirty="0" err="1"/>
                <a:t>z</a:t>
              </a:r>
              <a:r>
                <a:rPr lang="en-US" sz="1600" dirty="0"/>
                <a:t>-prolate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A0785E6-6F88-BDBA-4589-B94C3B1D6113}"/>
                </a:ext>
              </a:extLst>
            </p:cNvPr>
            <p:cNvSpPr txBox="1"/>
            <p:nvPr/>
          </p:nvSpPr>
          <p:spPr>
            <a:xfrm>
              <a:off x="2968679" y="6011443"/>
              <a:ext cx="10631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Case B</a:t>
              </a:r>
              <a:br>
                <a:rPr lang="en-US" sz="1600" dirty="0"/>
              </a:br>
              <a:r>
                <a:rPr lang="en-US" sz="1600" dirty="0" err="1"/>
                <a:t>p</a:t>
              </a:r>
              <a:r>
                <a:rPr lang="en-US" sz="1600" baseline="-25000" dirty="0" err="1"/>
                <a:t>z</a:t>
              </a:r>
              <a:r>
                <a:rPr lang="en-US" sz="1600" dirty="0"/>
                <a:t>-prolate</a:t>
              </a:r>
            </a:p>
          </p:txBody>
        </p:sp>
      </p:grpSp>
      <p:sp>
        <p:nvSpPr>
          <p:cNvPr id="26" name="Textfeld 3">
            <a:extLst>
              <a:ext uri="{FF2B5EF4-FFF2-40B4-BE49-F238E27FC236}">
                <a16:creationId xmlns:a16="http://schemas.microsoft.com/office/drawing/2014/main" id="{28E48BC6-8F8D-0094-EE7A-82BDCB510470}"/>
              </a:ext>
            </a:extLst>
          </p:cNvPr>
          <p:cNvSpPr txBox="1"/>
          <p:nvPr/>
        </p:nvSpPr>
        <p:spPr>
          <a:xfrm>
            <a:off x="278782" y="6184219"/>
            <a:ext cx="1053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1600" dirty="0"/>
              <a:t>Reasonable description of protons and pions with common thermal parameters (including fireball prolateness)</a:t>
            </a: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69C55015-44D7-F996-3D4C-1E25DEDE140C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2F4C09-65E4-4AD7-8D55-83CBD210ED85}" type="slidenum">
              <a:rPr lang="de-DE" sz="800" smtClean="0">
                <a:solidFill>
                  <a:srgbClr val="8E8E8E"/>
                </a:solidFill>
              </a:rPr>
              <a:pPr algn="r"/>
              <a:t>10</a:t>
            </a:fld>
            <a:endParaRPr lang="de-DE" sz="800" dirty="0">
              <a:solidFill>
                <a:srgbClr val="8E8E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89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A54A2B-EF1F-4953-8D3A-0F5B780C5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Resonance treatment</a:t>
            </a:r>
            <a:endParaRPr lang="en-US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E6DD780-F14A-486C-9A0C-7AA1F316B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27" y="2650034"/>
            <a:ext cx="4180323" cy="311767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18E2CD4-BAEC-49D1-8733-F16D26BBBC6D}"/>
              </a:ext>
            </a:extLst>
          </p:cNvPr>
          <p:cNvSpPr txBox="1"/>
          <p:nvPr/>
        </p:nvSpPr>
        <p:spPr>
          <a:xfrm>
            <a:off x="1526789" y="2312298"/>
            <a:ext cx="265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 err="1">
                <a:solidFill>
                  <a:srgbClr val="00B0F0"/>
                </a:solidFill>
              </a:rPr>
              <a:t>Pok</a:t>
            </a:r>
            <a:r>
              <a:rPr lang="en-US" sz="900" dirty="0">
                <a:solidFill>
                  <a:srgbClr val="00B0F0"/>
                </a:solidFill>
              </a:rPr>
              <a:t> Man Lo </a:t>
            </a:r>
            <a:r>
              <a:rPr lang="en-US" sz="900" i="1" dirty="0">
                <a:solidFill>
                  <a:srgbClr val="00B0F0"/>
                </a:solidFill>
              </a:rPr>
              <a:t>et al.</a:t>
            </a:r>
            <a:r>
              <a:rPr lang="en-US" sz="900" dirty="0">
                <a:solidFill>
                  <a:srgbClr val="00B0F0"/>
                </a:solidFill>
              </a:rPr>
              <a:t>, PRC </a:t>
            </a:r>
            <a:r>
              <a:rPr lang="en-US" sz="900" b="1" dirty="0">
                <a:solidFill>
                  <a:srgbClr val="00B0F0"/>
                </a:solidFill>
              </a:rPr>
              <a:t>96</a:t>
            </a:r>
            <a:r>
              <a:rPr lang="en-US" sz="900" dirty="0">
                <a:solidFill>
                  <a:srgbClr val="00B0F0"/>
                </a:solidFill>
              </a:rPr>
              <a:t>, 015207</a:t>
            </a:r>
            <a:br>
              <a:rPr lang="en-US" sz="900" dirty="0">
                <a:solidFill>
                  <a:srgbClr val="00B0F0"/>
                </a:solidFill>
              </a:rPr>
            </a:br>
            <a:r>
              <a:rPr lang="en-US" sz="900" dirty="0">
                <a:solidFill>
                  <a:srgbClr val="00B0F0"/>
                </a:solidFill>
              </a:rPr>
              <a:t>GW WI08: R.L. Workman </a:t>
            </a:r>
            <a:r>
              <a:rPr lang="en-US" sz="900" i="1" dirty="0">
                <a:solidFill>
                  <a:srgbClr val="00B0F0"/>
                </a:solidFill>
              </a:rPr>
              <a:t>et al.</a:t>
            </a:r>
            <a:r>
              <a:rPr lang="en-US" sz="900" dirty="0">
                <a:solidFill>
                  <a:srgbClr val="00B0F0"/>
                </a:solidFill>
              </a:rPr>
              <a:t> PRC </a:t>
            </a:r>
            <a:r>
              <a:rPr lang="en-US" sz="900" b="1" dirty="0">
                <a:solidFill>
                  <a:srgbClr val="00B0F0"/>
                </a:solidFill>
              </a:rPr>
              <a:t>86</a:t>
            </a:r>
            <a:r>
              <a:rPr lang="en-US" sz="900" dirty="0">
                <a:solidFill>
                  <a:srgbClr val="00B0F0"/>
                </a:solidFill>
              </a:rPr>
              <a:t>, 035202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3BEE08D-2D2A-4C6D-AD9C-729D2BBC41F5}"/>
              </a:ext>
            </a:extLst>
          </p:cNvPr>
          <p:cNvSpPr txBox="1"/>
          <p:nvPr/>
        </p:nvSpPr>
        <p:spPr>
          <a:xfrm>
            <a:off x="851986" y="1796819"/>
            <a:ext cx="3172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Symbol" panose="05050102010706020507" pitchFamily="18" charset="2"/>
              </a:rPr>
              <a:t>p</a:t>
            </a:r>
            <a:r>
              <a:rPr lang="en-US" sz="1600" dirty="0" err="1"/>
              <a:t>N</a:t>
            </a:r>
            <a:r>
              <a:rPr lang="en-US" sz="1600" dirty="0"/>
              <a:t> phase shift in the P</a:t>
            </a:r>
            <a:r>
              <a:rPr lang="en-US" sz="1600" baseline="-25000" dirty="0"/>
              <a:t>33</a:t>
            </a:r>
            <a:r>
              <a:rPr lang="en-US" sz="1600" dirty="0"/>
              <a:t>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74D48BC6-3F32-418A-9E2F-35F347E6641A}"/>
                  </a:ext>
                </a:extLst>
              </p:cNvPr>
              <p:cNvSpPr txBox="1"/>
              <p:nvPr/>
            </p:nvSpPr>
            <p:spPr>
              <a:xfrm>
                <a:off x="4701509" y="2080781"/>
                <a:ext cx="4178800" cy="446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Spectral function: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=2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𝑑𝑀</m:t>
                        </m:r>
                      </m:den>
                    </m:f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74D48BC6-3F32-418A-9E2F-35F347E66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509" y="2080781"/>
                <a:ext cx="4178800" cy="446917"/>
              </a:xfrm>
              <a:prstGeom prst="rect">
                <a:avLst/>
              </a:prstGeom>
              <a:blipFill>
                <a:blip r:embed="rId3"/>
                <a:stretch>
                  <a:fillRect l="-909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Obraz 8">
            <a:extLst>
              <a:ext uri="{FF2B5EF4-FFF2-40B4-BE49-F238E27FC236}">
                <a16:creationId xmlns:a16="http://schemas.microsoft.com/office/drawing/2014/main" id="{3508A62A-0D29-4B80-9150-F85904831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20" y="2592531"/>
            <a:ext cx="3246141" cy="32098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1D2387-29AD-C045-81A4-1F9175694661}"/>
              </a:ext>
            </a:extLst>
          </p:cNvPr>
          <p:cNvSpPr/>
          <p:nvPr/>
        </p:nvSpPr>
        <p:spPr>
          <a:xfrm>
            <a:off x="5952662" y="1342669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rgbClr val="00B0F0"/>
                </a:solidFill>
              </a:rPr>
              <a:t>R. </a:t>
            </a:r>
            <a:r>
              <a:rPr lang="en-US" sz="900" dirty="0" err="1">
                <a:solidFill>
                  <a:srgbClr val="00B0F0"/>
                </a:solidFill>
              </a:rPr>
              <a:t>Dashen</a:t>
            </a:r>
            <a:r>
              <a:rPr lang="en-US" sz="900" dirty="0">
                <a:solidFill>
                  <a:srgbClr val="00B0F0"/>
                </a:solidFill>
              </a:rPr>
              <a:t>, S. K. Ma and H. J. Bernstein, Phys. Rev. </a:t>
            </a:r>
            <a:r>
              <a:rPr lang="en-US" sz="900" b="1" dirty="0">
                <a:solidFill>
                  <a:srgbClr val="00B0F0"/>
                </a:solidFill>
              </a:rPr>
              <a:t>187</a:t>
            </a:r>
            <a:r>
              <a:rPr lang="en-US" sz="900" dirty="0">
                <a:solidFill>
                  <a:srgbClr val="00B0F0"/>
                </a:solidFill>
              </a:rPr>
              <a:t> (1969) 345 (1969)</a:t>
            </a:r>
          </a:p>
          <a:p>
            <a:pPr algn="r"/>
            <a:r>
              <a:rPr lang="en-US" sz="900" dirty="0" err="1">
                <a:solidFill>
                  <a:srgbClr val="00B0F0"/>
                </a:solidFill>
              </a:rPr>
              <a:t>R.Venugopalan</a:t>
            </a:r>
            <a:r>
              <a:rPr lang="en-US" sz="900" dirty="0">
                <a:solidFill>
                  <a:srgbClr val="00B0F0"/>
                </a:solidFill>
              </a:rPr>
              <a:t>, and M. Prakash,  NPA </a:t>
            </a:r>
            <a:r>
              <a:rPr lang="en-US" sz="900" b="1" dirty="0">
                <a:solidFill>
                  <a:srgbClr val="00B0F0"/>
                </a:solidFill>
              </a:rPr>
              <a:t>546</a:t>
            </a:r>
            <a:r>
              <a:rPr lang="en-US" sz="900" dirty="0">
                <a:solidFill>
                  <a:srgbClr val="00B0F0"/>
                </a:solidFill>
              </a:rPr>
              <a:t> (1992) 718</a:t>
            </a:r>
          </a:p>
          <a:p>
            <a:pPr algn="r"/>
            <a:r>
              <a:rPr lang="en-US" sz="900" dirty="0">
                <a:solidFill>
                  <a:srgbClr val="00B0F0"/>
                </a:solidFill>
              </a:rPr>
              <a:t>W. </a:t>
            </a:r>
            <a:r>
              <a:rPr lang="en-US" sz="900" dirty="0" err="1">
                <a:solidFill>
                  <a:srgbClr val="00B0F0"/>
                </a:solidFill>
              </a:rPr>
              <a:t>Weinhold</a:t>
            </a:r>
            <a:r>
              <a:rPr lang="en-US" sz="900" dirty="0">
                <a:solidFill>
                  <a:srgbClr val="00B0F0"/>
                </a:solidFill>
              </a:rPr>
              <a:t>, and B. </a:t>
            </a:r>
            <a:r>
              <a:rPr lang="en-US" sz="900" dirty="0" err="1">
                <a:solidFill>
                  <a:srgbClr val="00B0F0"/>
                </a:solidFill>
              </a:rPr>
              <a:t>Friman</a:t>
            </a:r>
            <a:r>
              <a:rPr lang="en-US" sz="900" dirty="0">
                <a:solidFill>
                  <a:srgbClr val="00B0F0"/>
                </a:solidFill>
              </a:rPr>
              <a:t>, PLB </a:t>
            </a:r>
            <a:r>
              <a:rPr lang="en-US" sz="900" b="1" dirty="0">
                <a:solidFill>
                  <a:srgbClr val="00B0F0"/>
                </a:solidFill>
              </a:rPr>
              <a:t>433</a:t>
            </a:r>
            <a:r>
              <a:rPr lang="en-US" sz="900" dirty="0">
                <a:solidFill>
                  <a:srgbClr val="00B0F0"/>
                </a:solidFill>
              </a:rPr>
              <a:t> (1998) 236</a:t>
            </a:r>
          </a:p>
          <a:p>
            <a:pPr algn="r"/>
            <a:r>
              <a:rPr lang="en-US" sz="900" dirty="0" err="1">
                <a:solidFill>
                  <a:srgbClr val="00B0F0"/>
                </a:solidFill>
              </a:rPr>
              <a:t>Pok</a:t>
            </a:r>
            <a:r>
              <a:rPr lang="en-US" sz="900" dirty="0">
                <a:solidFill>
                  <a:srgbClr val="00B0F0"/>
                </a:solidFill>
              </a:rPr>
              <a:t> Man Lo, EPJC </a:t>
            </a:r>
            <a:r>
              <a:rPr lang="en-US" sz="900" b="1" dirty="0">
                <a:solidFill>
                  <a:srgbClr val="00B0F0"/>
                </a:solidFill>
              </a:rPr>
              <a:t>77</a:t>
            </a:r>
            <a:r>
              <a:rPr lang="en-US" sz="900" dirty="0">
                <a:solidFill>
                  <a:srgbClr val="00B0F0"/>
                </a:solidFill>
              </a:rPr>
              <a:t> (2017) no.8, 533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9496FE-6D29-EE15-A68B-485D125C00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720035" y="2669329"/>
            <a:ext cx="3328627" cy="3005699"/>
          </a:xfrm>
          <a:prstGeom prst="rect">
            <a:avLst/>
          </a:prstGeom>
        </p:spPr>
      </p:pic>
      <p:sp>
        <p:nvSpPr>
          <p:cNvPr id="12" name="pole tekstowe 6">
            <a:extLst>
              <a:ext uri="{FF2B5EF4-FFF2-40B4-BE49-F238E27FC236}">
                <a16:creationId xmlns:a16="http://schemas.microsoft.com/office/drawing/2014/main" id="{CDE02C36-A753-94B8-D5FC-4A04A4DBD95A}"/>
              </a:ext>
            </a:extLst>
          </p:cNvPr>
          <p:cNvSpPr txBox="1"/>
          <p:nvPr/>
        </p:nvSpPr>
        <p:spPr>
          <a:xfrm>
            <a:off x="9200088" y="2127631"/>
            <a:ext cx="3040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Sensitivity of hadron spectra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B8D12B2-9A10-C044-6588-74CE0C056DCE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2F4C09-65E4-4AD7-8D55-83CBD210ED85}" type="slidenum">
              <a:rPr lang="de-DE" sz="800" smtClean="0">
                <a:solidFill>
                  <a:srgbClr val="8E8E8E"/>
                </a:solidFill>
              </a:rPr>
              <a:pPr algn="r"/>
              <a:t>11</a:t>
            </a:fld>
            <a:endParaRPr lang="de-DE" sz="800" dirty="0">
              <a:solidFill>
                <a:srgbClr val="8E8E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0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83332-F338-AB4F-8718-94A7589FA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Extracting BROAD Signals From Very HIGH Backgrounds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7DAEA-A17B-B05D-F899-02A5B37AAFDE}"/>
              </a:ext>
            </a:extLst>
          </p:cNvPr>
          <p:cNvSpPr txBox="1"/>
          <p:nvPr/>
        </p:nvSpPr>
        <p:spPr>
          <a:xfrm>
            <a:off x="242001" y="1327149"/>
            <a:ext cx="357599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G. </a:t>
            </a:r>
            <a:r>
              <a:rPr lang="en-US" sz="900" dirty="0" err="1">
                <a:solidFill>
                  <a:srgbClr val="00B0F0"/>
                </a:solidFill>
              </a:rPr>
              <a:t>Kornakov</a:t>
            </a:r>
            <a:r>
              <a:rPr lang="en-US" sz="900" dirty="0">
                <a:solidFill>
                  <a:srgbClr val="00B0F0"/>
                </a:solidFill>
              </a:rPr>
              <a:t>, T. Galatyuk</a:t>
            </a:r>
            <a:r>
              <a:rPr lang="en-US" sz="900" i="1" dirty="0">
                <a:solidFill>
                  <a:srgbClr val="00B0F0"/>
                </a:solidFill>
              </a:rPr>
              <a:t>.</a:t>
            </a:r>
            <a:r>
              <a:rPr lang="en-US" sz="900" dirty="0">
                <a:solidFill>
                  <a:srgbClr val="00B0F0"/>
                </a:solidFill>
              </a:rPr>
              <a:t>, EPJA </a:t>
            </a:r>
            <a:r>
              <a:rPr lang="en-US" sz="900" b="1" dirty="0">
                <a:solidFill>
                  <a:srgbClr val="00B0F0"/>
                </a:solidFill>
              </a:rPr>
              <a:t>55</a:t>
            </a:r>
            <a:r>
              <a:rPr lang="en-US" sz="900" dirty="0">
                <a:solidFill>
                  <a:srgbClr val="00B0F0"/>
                </a:solidFill>
              </a:rPr>
              <a:t> (2019) 11, 204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CAA23D-2B92-69B8-65AE-7E695B19D68E}"/>
              </a:ext>
            </a:extLst>
          </p:cNvPr>
          <p:cNvSpPr txBox="1">
            <a:spLocks/>
          </p:cNvSpPr>
          <p:nvPr/>
        </p:nvSpPr>
        <p:spPr>
          <a:xfrm>
            <a:off x="360000" y="1628999"/>
            <a:ext cx="6096000" cy="47400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/>
              <a:t>U</a:t>
            </a:r>
            <a:r>
              <a:rPr lang="en-US" sz="1800" dirty="0"/>
              <a:t> - some particle decorrelating operation</a:t>
            </a:r>
          </a:p>
          <a:p>
            <a:pPr lvl="1"/>
            <a:r>
              <a:rPr lang="en-US" sz="1600" dirty="0"/>
              <a:t>Event mixing</a:t>
            </a:r>
          </a:p>
          <a:p>
            <a:pPr lvl="1"/>
            <a:r>
              <a:rPr lang="en-US" sz="1600" dirty="0"/>
              <a:t>Position swapping</a:t>
            </a:r>
          </a:p>
          <a:p>
            <a:pPr lvl="1"/>
            <a:r>
              <a:rPr lang="en-US" sz="1600" dirty="0"/>
              <a:t>Momentum rotation</a:t>
            </a:r>
          </a:p>
          <a:p>
            <a:r>
              <a:rPr lang="en-US" sz="1800" dirty="0"/>
              <a:t>It is non-linear</a:t>
            </a:r>
          </a:p>
          <a:p>
            <a:r>
              <a:rPr lang="en-US" sz="1800" dirty="0"/>
              <a:t>Total yield = signal + combinatorial background</a:t>
            </a:r>
            <a:br>
              <a:rPr lang="en-US" sz="1800" dirty="0"/>
            </a:br>
            <a:r>
              <a:rPr lang="en-US" sz="1800" i="1" dirty="0"/>
              <a:t>T = S + B</a:t>
            </a:r>
          </a:p>
          <a:p>
            <a:r>
              <a:rPr lang="en-US" sz="1800" dirty="0"/>
              <a:t>Inset: </a:t>
            </a:r>
            <a:r>
              <a:rPr lang="en-US" sz="1800" i="1" dirty="0"/>
              <a:t>T – U</a:t>
            </a:r>
            <a:r>
              <a:rPr lang="en-US" sz="1800" dirty="0"/>
              <a:t>(</a:t>
            </a:r>
            <a:r>
              <a:rPr lang="en-US" sz="1800" i="1" dirty="0"/>
              <a:t>T</a:t>
            </a:r>
            <a:r>
              <a:rPr lang="en-US" sz="1800" dirty="0"/>
              <a:t>)</a:t>
            </a:r>
          </a:p>
          <a:p>
            <a:r>
              <a:rPr lang="en-US" sz="1800" dirty="0"/>
              <a:t>Peak contains </a:t>
            </a:r>
            <a:r>
              <a:rPr lang="en-US" sz="1800" b="1" dirty="0"/>
              <a:t>only signal</a:t>
            </a:r>
            <a:r>
              <a:rPr lang="en-US" sz="1800" dirty="0"/>
              <a:t>, even if underestimated</a:t>
            </a:r>
          </a:p>
          <a:p>
            <a:pPr lvl="1"/>
            <a:r>
              <a:rPr lang="en-US" sz="1600" dirty="0"/>
              <a:t>First approximation </a:t>
            </a:r>
            <a:r>
              <a:rPr lang="en-US" sz="1600" i="1" dirty="0"/>
              <a:t>S</a:t>
            </a:r>
            <a:r>
              <a:rPr lang="en-US" sz="1600" baseline="30000" dirty="0"/>
              <a:t>0</a:t>
            </a:r>
            <a:r>
              <a:rPr lang="en-US" sz="1600" dirty="0"/>
              <a:t> = max[</a:t>
            </a:r>
            <a:r>
              <a:rPr lang="en-US" sz="1600" i="1" dirty="0"/>
              <a:t>T – U</a:t>
            </a:r>
            <a:r>
              <a:rPr lang="en-US" sz="1600" dirty="0"/>
              <a:t>(</a:t>
            </a:r>
            <a:r>
              <a:rPr lang="en-US" sz="1600" i="1" dirty="0"/>
              <a:t>T</a:t>
            </a:r>
            <a:r>
              <a:rPr lang="en-US" sz="1600" dirty="0"/>
              <a:t>), 0]</a:t>
            </a:r>
          </a:p>
          <a:p>
            <a:r>
              <a:rPr lang="en-US" sz="1800" dirty="0"/>
              <a:t>Next steps: </a:t>
            </a:r>
            <a:r>
              <a:rPr lang="en-US" sz="1800" i="1" dirty="0"/>
              <a:t>S</a:t>
            </a:r>
            <a:r>
              <a:rPr lang="en-US" sz="1800" i="1" baseline="30000" dirty="0"/>
              <a:t>k+1</a:t>
            </a:r>
            <a:r>
              <a:rPr lang="en-US" sz="1800" dirty="0"/>
              <a:t> = max{</a:t>
            </a:r>
            <a:r>
              <a:rPr lang="en-US" sz="1800" i="1" dirty="0"/>
              <a:t>T</a:t>
            </a:r>
            <a:r>
              <a:rPr lang="en-US" sz="1800" dirty="0"/>
              <a:t> – [</a:t>
            </a:r>
            <a:r>
              <a:rPr lang="en-US" sz="1800" i="1" dirty="0"/>
              <a:t>U</a:t>
            </a:r>
            <a:r>
              <a:rPr lang="en-US" sz="1800" dirty="0"/>
              <a:t>(</a:t>
            </a:r>
            <a:r>
              <a:rPr lang="en-US" sz="1800" i="1" dirty="0"/>
              <a:t>T</a:t>
            </a:r>
            <a:r>
              <a:rPr lang="en-US" sz="1800" dirty="0"/>
              <a:t>)– </a:t>
            </a:r>
            <a:r>
              <a:rPr lang="en-US" sz="1800" i="1" dirty="0"/>
              <a:t>U</a:t>
            </a:r>
            <a:r>
              <a:rPr lang="en-US" sz="1800" dirty="0"/>
              <a:t>(</a:t>
            </a:r>
            <a:r>
              <a:rPr lang="en-US" sz="1800" i="1" dirty="0" err="1"/>
              <a:t>S</a:t>
            </a:r>
            <a:r>
              <a:rPr lang="en-US" sz="1800" i="1" baseline="30000" dirty="0" err="1"/>
              <a:t>k</a:t>
            </a:r>
            <a:r>
              <a:rPr lang="en-US" sz="1800" dirty="0"/>
              <a:t>)], 0}</a:t>
            </a:r>
            <a:br>
              <a:rPr lang="en-US" sz="1800" dirty="0"/>
            </a:br>
            <a:r>
              <a:rPr lang="en-US" sz="1800" dirty="0"/>
              <a:t>(The negative part is always ignored)</a:t>
            </a:r>
          </a:p>
          <a:p>
            <a:r>
              <a:rPr lang="en-US" sz="1800" dirty="0"/>
              <a:t>Convergence when </a:t>
            </a:r>
            <a:r>
              <a:rPr lang="en-US" sz="1800" i="1" dirty="0"/>
              <a:t>S</a:t>
            </a:r>
            <a:r>
              <a:rPr lang="en-US" sz="1800" baseline="30000" dirty="0"/>
              <a:t>k+1</a:t>
            </a:r>
            <a:r>
              <a:rPr lang="en-US" sz="1800" dirty="0"/>
              <a:t> = </a:t>
            </a:r>
            <a:r>
              <a:rPr lang="en-US" sz="1800" i="1" dirty="0" err="1"/>
              <a:t>S</a:t>
            </a:r>
            <a:r>
              <a:rPr lang="en-US" sz="1800" baseline="30000" dirty="0" err="1"/>
              <a:t>k</a:t>
            </a:r>
            <a:endParaRPr lang="en-US" sz="1800" baseline="30000" dirty="0"/>
          </a:p>
          <a:p>
            <a:endParaRPr lang="en-US" sz="1800" dirty="0"/>
          </a:p>
          <a:p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DE865-5FE5-0F99-5855-8B507A35E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700" y="1367044"/>
            <a:ext cx="5194300" cy="5130800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0781C64-E1FE-5196-8BDF-15A4DA27923B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2F4C09-65E4-4AD7-8D55-83CBD210ED85}" type="slidenum">
              <a:rPr lang="de-DE" sz="800" smtClean="0">
                <a:solidFill>
                  <a:srgbClr val="8E8E8E"/>
                </a:solidFill>
              </a:rPr>
              <a:pPr algn="r"/>
              <a:t>12</a:t>
            </a:fld>
            <a:endParaRPr lang="de-DE" sz="800" dirty="0">
              <a:solidFill>
                <a:srgbClr val="8E8E8E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F779B84-4BC7-8332-28F6-6CFB4F3363E9}"/>
              </a:ext>
            </a:extLst>
          </p:cNvPr>
          <p:cNvCxnSpPr/>
          <p:nvPr/>
        </p:nvCxnSpPr>
        <p:spPr>
          <a:xfrm flipV="1">
            <a:off x="6096000" y="2349000"/>
            <a:ext cx="3960000" cy="216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83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A6E07-CAFC-56C0-D6E2-A0BE723E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TESTING with Monte Carlo</a:t>
            </a:r>
            <a:br>
              <a:rPr lang="en-US" dirty="0"/>
            </a:br>
            <a:r>
              <a:rPr lang="en-US" dirty="0"/>
              <a:t>SIMULATION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28541C-63FE-2F61-7AEA-7177257613AC}"/>
              </a:ext>
            </a:extLst>
          </p:cNvPr>
          <p:cNvSpPr txBox="1">
            <a:spLocks/>
          </p:cNvSpPr>
          <p:nvPr/>
        </p:nvSpPr>
        <p:spPr>
          <a:xfrm>
            <a:off x="360000" y="1269000"/>
            <a:ext cx="6816000" cy="25200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Thermal source of protons (~80%), pions (~10%), most abundant Deltas and N*s (~10%)</a:t>
            </a:r>
          </a:p>
          <a:p>
            <a:r>
              <a:rPr lang="en-US" sz="1800" dirty="0"/>
              <a:t>We keep increasing signal in max{…} due to fluctuations</a:t>
            </a:r>
          </a:p>
          <a:p>
            <a:pPr lvl="1"/>
            <a:r>
              <a:rPr lang="en-US" sz="1600" dirty="0"/>
              <a:t>Real convergence impossible</a:t>
            </a:r>
          </a:p>
          <a:p>
            <a:pPr lvl="1"/>
            <a:r>
              <a:rPr lang="en-US" sz="1600" dirty="0"/>
              <a:t>But the growth rate changes trend</a:t>
            </a:r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65701D-AF75-033A-E298-1A2639BF2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2888999"/>
            <a:ext cx="5130800" cy="368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68C5A9-8BBC-29BF-32FF-BF53CC821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000" y="2349000"/>
            <a:ext cx="4953000" cy="4191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191CE7-BBE0-9990-9550-5BCE2CE06CA4}"/>
              </a:ext>
            </a:extLst>
          </p:cNvPr>
          <p:cNvSpPr txBox="1">
            <a:spLocks/>
          </p:cNvSpPr>
          <p:nvPr/>
        </p:nvSpPr>
        <p:spPr>
          <a:xfrm>
            <a:off x="7176000" y="1088999"/>
            <a:ext cx="4953000" cy="12600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Final comparison</a:t>
            </a:r>
          </a:p>
          <a:p>
            <a:pPr lvl="1"/>
            <a:r>
              <a:rPr lang="en-US" sz="1400" dirty="0"/>
              <a:t>Points: reconstructed signal</a:t>
            </a:r>
          </a:p>
          <a:p>
            <a:pPr lvl="1"/>
            <a:r>
              <a:rPr lang="en-US" sz="1400" dirty="0"/>
              <a:t>Line: original signal</a:t>
            </a:r>
          </a:p>
          <a:p>
            <a:r>
              <a:rPr lang="en-US" sz="1600" dirty="0"/>
              <a:t>Background not shown, but note the </a:t>
            </a:r>
            <a:r>
              <a:rPr lang="en-US" sz="1600" i="1" dirty="0"/>
              <a:t>S</a:t>
            </a:r>
            <a:r>
              <a:rPr lang="en-US" sz="1600" dirty="0"/>
              <a:t>/</a:t>
            </a:r>
            <a:r>
              <a:rPr lang="en-US" sz="1600" i="1" dirty="0"/>
              <a:t>B</a:t>
            </a:r>
            <a:r>
              <a:rPr lang="en-US" sz="1600" dirty="0"/>
              <a:t> ratio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58F686-AC99-9254-C54D-A10217FFC8C6}"/>
              </a:ext>
            </a:extLst>
          </p:cNvPr>
          <p:cNvSpPr txBox="1"/>
          <p:nvPr/>
        </p:nvSpPr>
        <p:spPr>
          <a:xfrm>
            <a:off x="3936000" y="909000"/>
            <a:ext cx="357599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G. </a:t>
            </a:r>
            <a:r>
              <a:rPr lang="en-US" sz="900" dirty="0" err="1">
                <a:solidFill>
                  <a:srgbClr val="00B0F0"/>
                </a:solidFill>
              </a:rPr>
              <a:t>Kornakov</a:t>
            </a:r>
            <a:r>
              <a:rPr lang="en-US" sz="900" dirty="0">
                <a:solidFill>
                  <a:srgbClr val="00B0F0"/>
                </a:solidFill>
              </a:rPr>
              <a:t>, T. Galatyuk</a:t>
            </a:r>
            <a:r>
              <a:rPr lang="en-US" sz="900" i="1" dirty="0">
                <a:solidFill>
                  <a:srgbClr val="00B0F0"/>
                </a:solidFill>
              </a:rPr>
              <a:t>.</a:t>
            </a:r>
            <a:r>
              <a:rPr lang="en-US" sz="900" dirty="0">
                <a:solidFill>
                  <a:srgbClr val="00B0F0"/>
                </a:solidFill>
              </a:rPr>
              <a:t>, EPJA </a:t>
            </a:r>
            <a:r>
              <a:rPr lang="en-US" sz="900" b="1" dirty="0">
                <a:solidFill>
                  <a:srgbClr val="00B0F0"/>
                </a:solidFill>
              </a:rPr>
              <a:t>55</a:t>
            </a:r>
            <a:r>
              <a:rPr lang="en-US" sz="900" dirty="0">
                <a:solidFill>
                  <a:srgbClr val="00B0F0"/>
                </a:solidFill>
              </a:rPr>
              <a:t> (2019) 11, 204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A9857BC-10B9-EEC8-764C-9BBC7C50A582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2F4C09-65E4-4AD7-8D55-83CBD210ED85}" type="slidenum">
              <a:rPr lang="de-DE" sz="800" smtClean="0">
                <a:solidFill>
                  <a:srgbClr val="8E8E8E"/>
                </a:solidFill>
              </a:rPr>
              <a:pPr algn="r"/>
              <a:t>13</a:t>
            </a:fld>
            <a:endParaRPr lang="de-DE" sz="800" dirty="0">
              <a:solidFill>
                <a:srgbClr val="8E8E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2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6B33C-DA45-73C5-8921-A12C16FD4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Extracting signal in Experimental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7FC9F-14E4-C61E-4923-DE8FC4B8B1B8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Unprecedented statistical and systematic precision, allowing for multi-differential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B483A8-A3B2-9F6A-E326-A02EF68879CD}"/>
              </a:ext>
            </a:extLst>
          </p:cNvPr>
          <p:cNvSpPr txBox="1"/>
          <p:nvPr/>
        </p:nvSpPr>
        <p:spPr>
          <a:xfrm>
            <a:off x="142885" y="1338474"/>
            <a:ext cx="2160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HADES, PLB </a:t>
            </a:r>
            <a:r>
              <a:rPr lang="en-US" sz="900" b="1" dirty="0">
                <a:solidFill>
                  <a:srgbClr val="00B0F0"/>
                </a:solidFill>
              </a:rPr>
              <a:t>819</a:t>
            </a:r>
            <a:r>
              <a:rPr lang="en-US" sz="900" dirty="0">
                <a:solidFill>
                  <a:srgbClr val="00B0F0"/>
                </a:solidFill>
              </a:rPr>
              <a:t> (2021) 136421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C51EDE-76C2-0AA9-B827-06253B38A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00" y="1904336"/>
            <a:ext cx="5219700" cy="463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420335-5830-A8AD-97CC-576B10948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80" y="2005936"/>
            <a:ext cx="6007100" cy="4432300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35CB7AA-7443-7260-38D4-B57F48BDFD3F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2F4C09-65E4-4AD7-8D55-83CBD210ED85}" type="slidenum">
              <a:rPr lang="de-DE" sz="800" smtClean="0">
                <a:solidFill>
                  <a:srgbClr val="8E8E8E"/>
                </a:solidFill>
              </a:rPr>
              <a:pPr algn="r"/>
              <a:t>14</a:t>
            </a:fld>
            <a:endParaRPr lang="de-DE" sz="800" dirty="0">
              <a:solidFill>
                <a:srgbClr val="8E8E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8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4930-CCDA-8810-CD10-B9C7E3CD5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to thermal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3E1BB-CAB3-8DCC-6BB9-7D60744858B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40655" y="1580632"/>
            <a:ext cx="4055345" cy="436836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Interplay of freeze-out parameters:</a:t>
            </a:r>
          </a:p>
          <a:p>
            <a:pPr lvl="1"/>
            <a:r>
              <a:rPr lang="en-US" b="1" dirty="0" err="1">
                <a:solidFill>
                  <a:srgbClr val="0000FF"/>
                </a:solidFill>
              </a:rPr>
              <a:t>caseA</a:t>
            </a:r>
            <a:r>
              <a:rPr lang="en-US" dirty="0"/>
              <a:t>: low T, low μ</a:t>
            </a:r>
            <a:r>
              <a:rPr lang="en-US" baseline="-25000" dirty="0"/>
              <a:t>B</a:t>
            </a:r>
            <a:r>
              <a:rPr lang="en-US" dirty="0"/>
              <a:t>, large volume (clusters produced by coalescence, first minimum)</a:t>
            </a:r>
          </a:p>
          <a:p>
            <a:pPr lvl="1"/>
            <a:r>
              <a:rPr lang="en-US" b="1" dirty="0" err="1">
                <a:solidFill>
                  <a:srgbClr val="DF1828"/>
                </a:solidFill>
              </a:rPr>
              <a:t>caseB</a:t>
            </a:r>
            <a:r>
              <a:rPr lang="en-US" dirty="0"/>
              <a:t>: high T, high μ</a:t>
            </a:r>
            <a:r>
              <a:rPr lang="en-US" baseline="-25000" dirty="0"/>
              <a:t>B</a:t>
            </a:r>
            <a:r>
              <a:rPr lang="en-US" dirty="0"/>
              <a:t>, small volume (clusters produced by coalescence, other minimum)</a:t>
            </a:r>
          </a:p>
          <a:p>
            <a:pPr lvl="1"/>
            <a:r>
              <a:rPr lang="en-US" b="1" dirty="0" err="1">
                <a:solidFill>
                  <a:srgbClr val="009C1B"/>
                </a:solidFill>
              </a:rPr>
              <a:t>caseC</a:t>
            </a:r>
            <a:r>
              <a:rPr lang="en-US" dirty="0"/>
              <a:t>: medium T, low μ</a:t>
            </a:r>
            <a:r>
              <a:rPr lang="en-US" baseline="-25000" dirty="0"/>
              <a:t>B</a:t>
            </a:r>
            <a:r>
              <a:rPr lang="en-US" dirty="0"/>
              <a:t>, medium volume (clusters produced thermally, unique, but bad, minimum)</a:t>
            </a:r>
          </a:p>
          <a:p>
            <a:r>
              <a:rPr lang="en-US" dirty="0"/>
              <a:t>Phase shift corresponds to vacuum spectral function</a:t>
            </a:r>
          </a:p>
          <a:p>
            <a:r>
              <a:rPr lang="en-US" dirty="0"/>
              <a:t>Particle production at the freeze-out only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2A0F9-E43E-1799-1F10-2F486A93C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600" y="2216195"/>
            <a:ext cx="7772400" cy="3372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87E026-C919-8200-79FA-41612F81427D}"/>
              </a:ext>
            </a:extLst>
          </p:cNvPr>
          <p:cNvSpPr txBox="1"/>
          <p:nvPr/>
        </p:nvSpPr>
        <p:spPr>
          <a:xfrm>
            <a:off x="142884" y="1338474"/>
            <a:ext cx="415311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M. Kurach, Master’s thesis, Warsaw University of Technology (in preparation)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B87EE5FD-5BC0-03B8-5E1B-CEB3535023E0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2F4C09-65E4-4AD7-8D55-83CBD210ED85}" type="slidenum">
              <a:rPr lang="de-DE" sz="800" smtClean="0">
                <a:solidFill>
                  <a:srgbClr val="8E8E8E"/>
                </a:solidFill>
              </a:rPr>
              <a:pPr algn="r"/>
              <a:t>15</a:t>
            </a:fld>
            <a:endParaRPr lang="de-DE" sz="800" dirty="0">
              <a:solidFill>
                <a:srgbClr val="8E8E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30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14156-C981-B443-E96F-0315909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Adding Kinetic transport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6CA4-8E42-8E56-860E-5B835471D1B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40654" y="1580632"/>
            <a:ext cx="6935345" cy="4479943"/>
          </a:xfrm>
        </p:spPr>
        <p:txBody>
          <a:bodyPr/>
          <a:lstStyle/>
          <a:p>
            <a:r>
              <a:rPr lang="en-US" dirty="0"/>
              <a:t>Calculation with public UrQMD version 3.4</a:t>
            </a:r>
          </a:p>
          <a:p>
            <a:r>
              <a:rPr lang="en-US" dirty="0"/>
              <a:t>If one of the daughter particles rescatters, the shape starts to resemble experimental data</a:t>
            </a:r>
          </a:p>
          <a:p>
            <a:pPr lvl="1"/>
            <a:r>
              <a:rPr lang="en-US" dirty="0"/>
              <a:t>Dashed line</a:t>
            </a:r>
          </a:p>
          <a:p>
            <a:pPr lvl="1"/>
            <a:r>
              <a:rPr lang="en-US" dirty="0"/>
              <a:t>Effect still too weak</a:t>
            </a:r>
          </a:p>
          <a:p>
            <a:pPr lvl="1"/>
            <a:r>
              <a:rPr lang="en-US" dirty="0"/>
              <a:t>In most cases, none of the daughters rescatter</a:t>
            </a:r>
          </a:p>
          <a:p>
            <a:r>
              <a:rPr lang="en-US" dirty="0"/>
              <a:t>Shape without scattering similar to the thermal model</a:t>
            </a:r>
          </a:p>
          <a:p>
            <a:pPr lvl="1"/>
            <a:r>
              <a:rPr lang="en-US"/>
              <a:t>Enhancement </a:t>
            </a:r>
            <a:r>
              <a:rPr lang="en-US" dirty="0"/>
              <a:t>of thermal model at low mass</a:t>
            </a:r>
          </a:p>
          <a:p>
            <a:pPr lvl="1"/>
            <a:r>
              <a:rPr lang="en-US" dirty="0"/>
              <a:t>Role of the thermal factor?</a:t>
            </a:r>
          </a:p>
          <a:p>
            <a:pPr lvl="1"/>
            <a:r>
              <a:rPr lang="en-US" dirty="0"/>
              <a:t>Non-resonant part of the phase shift?</a:t>
            </a:r>
          </a:p>
          <a:p>
            <a:r>
              <a:rPr lang="en-US" dirty="0"/>
              <a:t>In-medium effects are too small in the transport model.</a:t>
            </a:r>
          </a:p>
        </p:txBody>
      </p:sp>
      <p:pic>
        <p:nvPicPr>
          <p:cNvPr id="5" name="Picture 4" descr="A graph of a graph of different colored lines&#10;&#10;Description automatically generated">
            <a:extLst>
              <a:ext uri="{FF2B5EF4-FFF2-40B4-BE49-F238E27FC236}">
                <a16:creationId xmlns:a16="http://schemas.microsoft.com/office/drawing/2014/main" id="{D93AD500-FE71-2A6E-5E60-CD6BBF3BB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00" y="1343113"/>
            <a:ext cx="2981778" cy="2805887"/>
          </a:xfrm>
          <a:prstGeom prst="rect">
            <a:avLst/>
          </a:prstGeom>
        </p:spPr>
      </p:pic>
      <p:pic>
        <p:nvPicPr>
          <p:cNvPr id="7" name="Picture 6" descr="A graph of a graph of different colored lines&#10;&#10;Description automatically generated">
            <a:extLst>
              <a:ext uri="{FF2B5EF4-FFF2-40B4-BE49-F238E27FC236}">
                <a16:creationId xmlns:a16="http://schemas.microsoft.com/office/drawing/2014/main" id="{F9904E75-8531-1197-11FE-159485B52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00" y="4052700"/>
            <a:ext cx="2981778" cy="2805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32505A-4E8B-11A7-317C-73132F152634}"/>
              </a:ext>
            </a:extLst>
          </p:cNvPr>
          <p:cNvSpPr txBox="1"/>
          <p:nvPr/>
        </p:nvSpPr>
        <p:spPr>
          <a:xfrm>
            <a:off x="5342110" y="946059"/>
            <a:ext cx="5040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HADES data:</a:t>
            </a:r>
            <a:r>
              <a:rPr lang="en-US" sz="900" dirty="0">
                <a:solidFill>
                  <a:srgbClr val="00B0F0"/>
                </a:solidFill>
              </a:rPr>
              <a:t> PLB </a:t>
            </a:r>
            <a:r>
              <a:rPr lang="en-US" sz="900" b="1" dirty="0">
                <a:solidFill>
                  <a:srgbClr val="00B0F0"/>
                </a:solidFill>
              </a:rPr>
              <a:t>819</a:t>
            </a:r>
            <a:r>
              <a:rPr lang="en-US" sz="900" dirty="0">
                <a:solidFill>
                  <a:srgbClr val="00B0F0"/>
                </a:solidFill>
              </a:rPr>
              <a:t> (2021) 136421</a:t>
            </a:r>
          </a:p>
          <a:p>
            <a:r>
              <a:rPr lang="en-US" sz="900" dirty="0"/>
              <a:t>Thermal model:</a:t>
            </a:r>
            <a:r>
              <a:rPr lang="en-US" sz="900" dirty="0">
                <a:solidFill>
                  <a:srgbClr val="00B0F0"/>
                </a:solidFill>
              </a:rPr>
              <a:t> M. Kurach, Master’s thesis, Warsaw University of Technology (in preparation)</a:t>
            </a:r>
          </a:p>
          <a:p>
            <a:r>
              <a:rPr lang="en-US" sz="900" dirty="0"/>
              <a:t>UrQMD:</a:t>
            </a:r>
            <a:r>
              <a:rPr lang="en-US" sz="900" dirty="0">
                <a:solidFill>
                  <a:srgbClr val="00B0F0"/>
                </a:solidFill>
              </a:rPr>
              <a:t> T. Reichert et al., J. Phys G </a:t>
            </a:r>
            <a:r>
              <a:rPr lang="en-US" sz="900" b="1" dirty="0">
                <a:solidFill>
                  <a:srgbClr val="00B0F0"/>
                </a:solidFill>
              </a:rPr>
              <a:t>46</a:t>
            </a:r>
            <a:r>
              <a:rPr lang="en-US" sz="900" dirty="0">
                <a:solidFill>
                  <a:srgbClr val="00B0F0"/>
                </a:solidFill>
              </a:rPr>
              <a:t> (2019) 105107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D883EE9-CCC6-B58B-022A-F1E57CE19EEA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2F4C09-65E4-4AD7-8D55-83CBD210ED85}" type="slidenum">
              <a:rPr lang="de-DE" sz="800" smtClean="0">
                <a:solidFill>
                  <a:srgbClr val="8E8E8E"/>
                </a:solidFill>
              </a:rPr>
              <a:pPr algn="r"/>
              <a:t>16</a:t>
            </a:fld>
            <a:endParaRPr lang="de-DE" sz="800" dirty="0">
              <a:solidFill>
                <a:srgbClr val="8E8E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15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B067-6F43-C25F-1C31-10392EF5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</a:t>
            </a:r>
            <a:br>
              <a:rPr lang="en-US" dirty="0"/>
            </a:br>
            <a:r>
              <a:rPr lang="en-US" dirty="0"/>
              <a:t>probes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FFE13A-8EA6-5133-165B-722B07BE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16.06.24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86E3AB-A8C1-ED62-40EF-E32F1917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0365C3E-8903-F876-6B76-FD706E310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" b="-1"/>
          <a:stretch/>
        </p:blipFill>
        <p:spPr bwMode="auto">
          <a:xfrm>
            <a:off x="-1" y="3249000"/>
            <a:ext cx="12204000" cy="3302658"/>
          </a:xfrm>
          <a:custGeom>
            <a:avLst/>
            <a:gdLst/>
            <a:ahLst/>
            <a:cxnLst/>
            <a:rect l="l" t="t" r="r" b="b"/>
            <a:pathLst>
              <a:path w="12188951" h="3305761">
                <a:moveTo>
                  <a:pt x="0" y="0"/>
                </a:moveTo>
                <a:lnTo>
                  <a:pt x="12188951" y="0"/>
                </a:lnTo>
                <a:lnTo>
                  <a:pt x="12188951" y="2596851"/>
                </a:lnTo>
                <a:lnTo>
                  <a:pt x="11635078" y="2600184"/>
                </a:lnTo>
                <a:cubicBezTo>
                  <a:pt x="6088525" y="2668118"/>
                  <a:pt x="5904024" y="3745011"/>
                  <a:pt x="0" y="310160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A489BE-A487-A4DE-8831-0DF7A93D6FD3}"/>
              </a:ext>
            </a:extLst>
          </p:cNvPr>
          <p:cNvSpPr txBox="1">
            <a:spLocks/>
          </p:cNvSpPr>
          <p:nvPr/>
        </p:nvSpPr>
        <p:spPr>
          <a:xfrm>
            <a:off x="356724" y="2349000"/>
            <a:ext cx="5040000" cy="14948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Photons (virtual and real):</a:t>
            </a:r>
          </a:p>
          <a:p>
            <a:r>
              <a:rPr lang="en-US" sz="1800" dirty="0"/>
              <a:t>Do not undergo strong interaction</a:t>
            </a:r>
          </a:p>
          <a:p>
            <a:r>
              <a:rPr lang="en-US" sz="1800" dirty="0"/>
              <a:t>Probe all the stages of heavy-ion collisions</a:t>
            </a:r>
          </a:p>
        </p:txBody>
      </p:sp>
    </p:spTree>
    <p:extLst>
      <p:ext uri="{BB962C8B-B14F-4D97-AF65-F5344CB8AC3E}">
        <p14:creationId xmlns:p14="http://schemas.microsoft.com/office/powerpoint/2010/main" val="1226779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CDFDE-085E-A44B-B3B3-E121EB51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773" y="725951"/>
            <a:ext cx="5318855" cy="1442463"/>
          </a:xfrm>
        </p:spPr>
        <p:txBody>
          <a:bodyPr>
            <a:normAutofit fontScale="90000"/>
          </a:bodyPr>
          <a:lstStyle/>
          <a:p>
            <a:r>
              <a:rPr lang="en-DE" dirty="0"/>
              <a:t>Baryons as extended objects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C65AAF-3FFA-1B4C-8C5C-D219849A8638}"/>
                  </a:ext>
                </a:extLst>
              </p:cNvPr>
              <p:cNvSpPr txBox="1"/>
              <p:nvPr/>
            </p:nvSpPr>
            <p:spPr>
              <a:xfrm>
                <a:off x="1358331" y="621409"/>
                <a:ext cx="3425297" cy="263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1100" dirty="0"/>
                  <a:t>Exclusive</a:t>
                </a:r>
                <a:r>
                  <a:rPr lang="pl-PL" sz="1100" dirty="0">
                    <a:ea typeface="Tahoma" panose="020B0604030504040204" pitchFamily="34" charset="0"/>
                  </a:rPr>
                  <a:t> </a:t>
                </a:r>
                <a:r>
                  <a:rPr lang="pl-PL" sz="1100" dirty="0" err="1">
                    <a:ea typeface="Tahoma" panose="020B0604030504040204" pitchFamily="34" charset="0"/>
                  </a:rPr>
                  <a:t>analysis</a:t>
                </a:r>
                <a:r>
                  <a:rPr lang="pl-PL" sz="1100" dirty="0">
                    <a:ea typeface="Tahoma" panose="020B0604030504040204" pitchFamily="34" charset="0"/>
                  </a:rPr>
                  <a:t> of </a:t>
                </a:r>
                <a:r>
                  <a:rPr lang="el-GR" sz="1100" dirty="0">
                    <a:latin typeface="Symbol" pitchFamily="2" charset="2"/>
                    <a:ea typeface="Tahoma" panose="020B0604030504040204" pitchFamily="34" charset="0"/>
                    <a:cs typeface="Tahoma" panose="020B0604030504040204" pitchFamily="34" charset="0"/>
                  </a:rPr>
                  <a:t>π</a:t>
                </a:r>
                <a:r>
                  <a:rPr lang="el-GR" sz="1100" baseline="30000" dirty="0">
                    <a:latin typeface="Symbol" pitchFamily="2" charset="2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pl-PL" sz="1100" dirty="0">
                    <a:ea typeface="Tahoma" panose="020B0604030504040204" pitchFamily="34" charset="0"/>
                  </a:rPr>
                  <a:t>p → n </a:t>
                </a:r>
                <a:r>
                  <a:rPr lang="pl-PL" sz="1100" dirty="0" err="1">
                    <a:ea typeface="Tahoma" panose="020B0604030504040204" pitchFamily="34" charset="0"/>
                  </a:rPr>
                  <a:t>e</a:t>
                </a:r>
                <a:r>
                  <a:rPr lang="pl-PL" sz="1100" baseline="30000" dirty="0" err="1">
                    <a:latin typeface="Symbol" panose="05050102010706020507" pitchFamily="18" charset="2"/>
                    <a:ea typeface="Tahoma" panose="020B0604030504040204" pitchFamily="34" charset="0"/>
                    <a:cs typeface="Tahoma" panose="020B0604030504040204" pitchFamily="34" charset="0"/>
                  </a:rPr>
                  <a:t>+</a:t>
                </a:r>
                <a:r>
                  <a:rPr lang="pl-PL" sz="11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</a:t>
                </a:r>
                <a:r>
                  <a:rPr lang="pl-PL" sz="1100" baseline="30000" dirty="0">
                    <a:latin typeface="Symbol" panose="05050102010706020507" pitchFamily="18" charset="2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pl-PL" sz="1100" dirty="0">
                    <a:ea typeface="Tahoma" panose="020B0604030504040204" pitchFamily="34" charset="0"/>
                  </a:rPr>
                  <a:t> </a:t>
                </a:r>
                <a:r>
                  <a:rPr lang="pl-PL" sz="1100" dirty="0" err="1">
                    <a:ea typeface="Tahoma" panose="020B0604030504040204" pitchFamily="34" charset="0"/>
                  </a:rPr>
                  <a:t>at</a:t>
                </a:r>
                <a:r>
                  <a:rPr lang="pl-PL" sz="1100" dirty="0"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1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pl-PL" sz="11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pl-PL" sz="1100" dirty="0">
                    <a:ea typeface="Tahoma" panose="020B0604030504040204" pitchFamily="34" charset="0"/>
                  </a:rPr>
                  <a:t> = 1.49 GeV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C65AAF-3FFA-1B4C-8C5C-D219849A8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331" y="621409"/>
                <a:ext cx="3425297" cy="263405"/>
              </a:xfrm>
              <a:prstGeom prst="rect">
                <a:avLst/>
              </a:prstGeom>
              <a:blipFill>
                <a:blip r:embed="rId4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DC4C03CF-FD83-DB48-B5BB-F8A947B13C42}"/>
              </a:ext>
            </a:extLst>
          </p:cNvPr>
          <p:cNvSpPr/>
          <p:nvPr/>
        </p:nvSpPr>
        <p:spPr>
          <a:xfrm>
            <a:off x="5501038" y="5987512"/>
            <a:ext cx="327525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Data: arXiv:2205.15914 [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nucl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-ex]</a:t>
            </a:r>
          </a:p>
          <a:p>
            <a:pPr>
              <a:spcBef>
                <a:spcPts val="0"/>
              </a:spcBef>
            </a:pPr>
            <a:r>
              <a:rPr lang="en-US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Zétényi</a:t>
            </a:r>
            <a:r>
              <a:rPr lang="en-US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 PRC </a:t>
            </a:r>
            <a:r>
              <a:rPr lang="en-US" sz="9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104</a:t>
            </a:r>
            <a:r>
              <a:rPr lang="en-US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015201 (2021)</a:t>
            </a:r>
          </a:p>
          <a:p>
            <a:pPr>
              <a:spcBef>
                <a:spcPts val="0"/>
              </a:spcBef>
            </a:pPr>
            <a:r>
              <a:rPr lang="en-US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Ramalho</a:t>
            </a:r>
            <a:r>
              <a:rPr lang="en-US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 PRD </a:t>
            </a:r>
            <a:r>
              <a:rPr lang="en-US" sz="9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95</a:t>
            </a:r>
            <a:r>
              <a:rPr lang="en-US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014003 (2017), PRD </a:t>
            </a:r>
            <a:r>
              <a:rPr lang="en-US" sz="9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101</a:t>
            </a:r>
            <a:r>
              <a:rPr lang="en-US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114008 (2020)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0BB7DF92-A9AD-4D49-978B-41DCF5D76E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44673" y="2400531"/>
                <a:ext cx="6202345" cy="2950007"/>
              </a:xfrm>
            </p:spPr>
            <p:txBody>
              <a:bodyPr>
                <a:noAutofit/>
              </a:bodyPr>
              <a:lstStyle/>
              <a:p>
                <a:pPr marL="216000" indent="-216000">
                  <a:spcBef>
                    <a:spcPts val="600"/>
                  </a:spcBef>
                </a:pPr>
                <a:r>
                  <a:rPr lang="en-US" sz="1600" dirty="0"/>
                  <a:t>Ratios to the case with the point-like form factor (”QED”)</a:t>
                </a:r>
              </a:p>
              <a:p>
                <a:pPr marL="216000" indent="-216000">
                  <a:spcBef>
                    <a:spcPts val="600"/>
                  </a:spcBef>
                </a:pPr>
                <a:r>
                  <a:rPr lang="en-US" sz="1600" dirty="0"/>
                  <a:t>Rising with the dilepton invariant mass</a:t>
                </a:r>
              </a:p>
              <a:p>
                <a:pPr marL="216000" indent="-216000">
                  <a:spcBef>
                    <a:spcPts val="600"/>
                  </a:spcBef>
                </a:pPr>
                <a:r>
                  <a:rPr lang="en-US" sz="1600" dirty="0"/>
                  <a:t>Vector Meson Dominance:</a:t>
                </a:r>
              </a:p>
              <a:p>
                <a:pPr marL="444600" lvl="1" indent="-216000">
                  <a:spcBef>
                    <a:spcPts val="600"/>
                  </a:spcBef>
                </a:pPr>
                <a:r>
                  <a:rPr lang="en-US" sz="1600" dirty="0"/>
                  <a:t>VMD2 has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l-PL" sz="16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l-PL" sz="16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l-PL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pl-PL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6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pl-PL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pl-PL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6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pl-PL" sz="1600" b="0" i="1" smtClean="0">
                                        <a:latin typeface="Cambria Math" panose="02040503050406030204" pitchFamily="18" charset="0"/>
                                      </a:rPr>
                                      <m:t>𝑒𝑒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/>
                  <a:t> and overshoots the data at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marL="444600" lvl="1" indent="-216000">
                  <a:spcBef>
                    <a:spcPts val="600"/>
                  </a:spcBef>
                </a:pPr>
                <a:r>
                  <a:rPr lang="en-US" sz="1600" dirty="0"/>
                  <a:t>VMD1 has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l-PL" sz="16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l-PL" sz="16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  <m:t>𝑒𝑒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 dirty="0"/>
                  <a:t> and leaves room for a contribution of direct </a:t>
                </a:r>
                <a14:m>
                  <m:oMath xmlns:m="http://schemas.openxmlformats.org/officeDocument/2006/math"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600" dirty="0"/>
                  <a:t> coupling</a:t>
                </a:r>
              </a:p>
              <a:p>
                <a:pPr marL="444600" lvl="1" indent="-216000">
                  <a:spcBef>
                    <a:spcPts val="600"/>
                  </a:spcBef>
                </a:pPr>
                <a:r>
                  <a:rPr lang="en-US" sz="1600" dirty="0"/>
                  <a:t>Therefore the “strict VMD” is excluded</a:t>
                </a:r>
              </a:p>
              <a:p>
                <a:pPr marL="216000" indent="-216000">
                  <a:spcBef>
                    <a:spcPts val="600"/>
                  </a:spcBef>
                </a:pPr>
                <a:endParaRPr lang="en-US" sz="1600" dirty="0"/>
              </a:p>
              <a:p>
                <a:pPr marL="216000" indent="-216000">
                  <a:spcBef>
                    <a:spcPts val="600"/>
                  </a:spcBef>
                </a:pPr>
                <a:endParaRPr lang="en-US" sz="1600" dirty="0"/>
              </a:p>
              <a:p>
                <a:pPr marL="216000" indent="-216000">
                  <a:spcBef>
                    <a:spcPts val="600"/>
                  </a:spcBef>
                </a:pPr>
                <a:endParaRPr lang="en-US" sz="1600" dirty="0"/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0BB7DF92-A9AD-4D49-978B-41DCF5D76E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44673" y="2400531"/>
                <a:ext cx="6202345" cy="2950007"/>
              </a:xfrm>
              <a:blipFill>
                <a:blip r:embed="rId5"/>
                <a:stretch>
                  <a:fillRect l="-1837" t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4C3C08A-7C7F-2653-A890-E1AFE23EC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981" y="884813"/>
            <a:ext cx="4339153" cy="5650099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C9254D7-034A-F683-7518-1807A6F4C3DC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tIns="0" rIns="0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2F4C09-65E4-4AD7-8D55-83CBD210ED85}" type="slidenum">
              <a:rPr lang="de-DE" sz="800" smtClean="0">
                <a:solidFill>
                  <a:srgbClr val="8E8E8E"/>
                </a:solidFill>
              </a:rPr>
              <a:pPr algn="r"/>
              <a:t>18</a:t>
            </a:fld>
            <a:endParaRPr lang="de-DE" sz="800" dirty="0">
              <a:solidFill>
                <a:srgbClr val="8E8E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24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C369E-6A6F-FF2B-3B74-E0467600B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Dileptons From Baryon-Rich Matter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4DEFD6-36E4-B95C-9B6E-9E53AEC7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16.06.24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28D96-3448-14EA-E002-0CB62B2F6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75B66B-F428-8319-7382-062C1AF8AC1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456000" y="2191716"/>
            <a:ext cx="5338322" cy="30784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SzPts val="1200"/>
              <a:buNone/>
            </a:pPr>
            <a:r>
              <a:rPr lang="en-US" sz="1800" dirty="0">
                <a:solidFill>
                  <a:srgbClr val="2A2735"/>
                </a:solidFill>
              </a:rPr>
              <a:t>Thermal dilepton production rates</a:t>
            </a:r>
            <a:br>
              <a:rPr lang="en-US" sz="1800" dirty="0">
                <a:solidFill>
                  <a:srgbClr val="2A2735"/>
                </a:solidFill>
              </a:rPr>
            </a:br>
            <a:r>
              <a:rPr lang="en-US" sz="900" dirty="0">
                <a:solidFill>
                  <a:srgbClr val="00B0F0"/>
                </a:solidFill>
              </a:rPr>
              <a:t>L. D. McLerran, T. </a:t>
            </a:r>
            <a:r>
              <a:rPr lang="en-US" sz="900" dirty="0" err="1">
                <a:solidFill>
                  <a:srgbClr val="00B0F0"/>
                </a:solidFill>
              </a:rPr>
              <a:t>Toimela</a:t>
            </a:r>
            <a:r>
              <a:rPr lang="en-US" sz="900" dirty="0">
                <a:solidFill>
                  <a:srgbClr val="00B0F0"/>
                </a:solidFill>
              </a:rPr>
              <a:t>, PRD </a:t>
            </a:r>
            <a:r>
              <a:rPr lang="en-US" sz="900" b="1" dirty="0">
                <a:solidFill>
                  <a:srgbClr val="00B0F0"/>
                </a:solidFill>
              </a:rPr>
              <a:t>31</a:t>
            </a:r>
            <a:r>
              <a:rPr lang="en-US" sz="900" dirty="0">
                <a:solidFill>
                  <a:srgbClr val="00B0F0"/>
                </a:solidFill>
              </a:rPr>
              <a:t> 545 (1985)</a:t>
            </a:r>
          </a:p>
          <a:p>
            <a:pPr marL="171450" indent="-171450">
              <a:spcBef>
                <a:spcPts val="900"/>
              </a:spcBef>
              <a:buClr>
                <a:schemeClr val="tx1"/>
              </a:buClr>
            </a:pPr>
            <a:endParaRPr lang="en-US" sz="1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spcBef>
                <a:spcPts val="900"/>
              </a:spcBef>
              <a:buClr>
                <a:schemeClr val="tx1"/>
              </a:buClr>
            </a:pPr>
            <a:endParaRPr lang="en-US" sz="1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spcBef>
                <a:spcPts val="900"/>
              </a:spcBef>
              <a:buClr>
                <a:schemeClr val="tx1"/>
              </a:buClr>
              <a:defRPr/>
            </a:pPr>
            <a:endParaRPr lang="en-US" sz="1800" spc="0" dirty="0">
              <a:solidFill>
                <a:schemeClr val="tx2">
                  <a:lumMod val="10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spcBef>
                <a:spcPts val="900"/>
              </a:spcBef>
              <a:buClr>
                <a:schemeClr val="tx1"/>
              </a:buClr>
              <a:defRPr/>
            </a:pPr>
            <a:endParaRPr lang="en-US" sz="1800" spc="0" dirty="0">
              <a:solidFill>
                <a:schemeClr val="tx2">
                  <a:lumMod val="10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spcBef>
                <a:spcPts val="900"/>
              </a:spcBef>
              <a:buClr>
                <a:schemeClr val="tx1"/>
              </a:buClr>
              <a:defRPr/>
            </a:pPr>
            <a:r>
              <a:rPr lang="en-US" sz="1800" spc="0" dirty="0">
                <a:solidFill>
                  <a:schemeClr val="tx2">
                    <a:lumMod val="100000"/>
                  </a:schemeClr>
                </a:solidFill>
              </a:rPr>
              <a:t>Properly described by in-medium spectral function from many-body calculation</a:t>
            </a:r>
            <a:br>
              <a:rPr lang="en-US" sz="1800" spc="0" dirty="0">
                <a:solidFill>
                  <a:schemeClr val="tx2">
                    <a:lumMod val="100000"/>
                  </a:schemeClr>
                </a:solidFill>
              </a:rPr>
            </a:b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Rapp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Wambach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Adv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Nucl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Phys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9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(2000) 1</a:t>
            </a:r>
            <a:endParaRPr lang="en-US" sz="1800" spc="0" dirty="0">
              <a:solidFill>
                <a:schemeClr val="tx2">
                  <a:lumMod val="100000"/>
                </a:schemeClr>
              </a:solidFill>
            </a:endParaRPr>
          </a:p>
          <a:p>
            <a:pPr marL="628650" lvl="1" indent="-171450">
              <a:spcBef>
                <a:spcPts val="900"/>
              </a:spcBef>
              <a:buClr>
                <a:schemeClr val="tx1"/>
              </a:buClr>
              <a:defRPr/>
            </a:pPr>
            <a:r>
              <a:rPr lang="en-US" sz="1600" spc="0" dirty="0">
                <a:solidFill>
                  <a:schemeClr val="tx2">
                    <a:lumMod val="100000"/>
                  </a:schemeClr>
                </a:solidFill>
              </a:rPr>
              <a:t>Successful at all collision energies</a:t>
            </a:r>
          </a:p>
          <a:p>
            <a:pPr marL="628650" lvl="1" indent="-171450">
              <a:spcBef>
                <a:spcPts val="900"/>
              </a:spcBef>
              <a:buClr>
                <a:schemeClr val="tx1"/>
              </a:buClr>
              <a:defRPr/>
            </a:pPr>
            <a:r>
              <a:rPr lang="en-US" sz="1600" spc="0" dirty="0">
                <a:solidFill>
                  <a:schemeClr val="tx2">
                    <a:lumMod val="100000"/>
                  </a:schemeClr>
                </a:solidFill>
              </a:rPr>
              <a:t>At low ones: local thermal equilibrium – </a:t>
            </a:r>
            <a:r>
              <a:rPr lang="en-US" sz="1600" b="1" spc="0" dirty="0">
                <a:solidFill>
                  <a:schemeClr val="tx2">
                    <a:lumMod val="100000"/>
                  </a:schemeClr>
                </a:solidFill>
              </a:rPr>
              <a:t>coarse graining 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Galatyuk </a:t>
            </a:r>
            <a:r>
              <a:rPr lang="pl-PL" sz="900" i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EPJA, </a:t>
            </a:r>
            <a:r>
              <a:rPr lang="en-US" sz="9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52</a:t>
            </a:r>
            <a:r>
              <a:rPr lang="en-US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5 131 (2016)</a:t>
            </a:r>
            <a:endParaRPr lang="en-US" sz="1600" spc="0" dirty="0">
              <a:solidFill>
                <a:schemeClr val="tx2">
                  <a:lumMod val="100000"/>
                </a:schemeClr>
              </a:solidFill>
            </a:endParaRPr>
          </a:p>
          <a:p>
            <a:pPr marL="171450" indent="-171450">
              <a:spcBef>
                <a:spcPts val="900"/>
              </a:spcBef>
              <a:buClr>
                <a:schemeClr val="tx1"/>
              </a:buClr>
              <a:defRPr/>
            </a:pPr>
            <a:r>
              <a:rPr lang="en-US" sz="1800" spc="0" dirty="0">
                <a:solidFill>
                  <a:schemeClr val="tx2">
                    <a:lumMod val="100000"/>
                  </a:schemeClr>
                </a:solidFill>
              </a:rPr>
              <a:t>Crucial role of coupling to baryonic resonances</a:t>
            </a:r>
          </a:p>
          <a:p>
            <a:pPr marL="171450" indent="-171450">
              <a:spcBef>
                <a:spcPts val="900"/>
              </a:spcBef>
              <a:buClr>
                <a:schemeClr val="tx1"/>
              </a:buClr>
            </a:pPr>
            <a:endParaRPr lang="en-US" sz="16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rostokąt 20">
            <a:extLst>
              <a:ext uri="{FF2B5EF4-FFF2-40B4-BE49-F238E27FC236}">
                <a16:creationId xmlns:a16="http://schemas.microsoft.com/office/drawing/2014/main" id="{F7B84962-B668-6DE4-1591-BDFC994C712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094336" y="3333571"/>
            <a:ext cx="1475503" cy="521721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21">
            <a:extLst>
              <a:ext uri="{FF2B5EF4-FFF2-40B4-BE49-F238E27FC236}">
                <a16:creationId xmlns:a16="http://schemas.microsoft.com/office/drawing/2014/main" id="{8341D428-92E4-A283-E407-60973DE181C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698512" y="3872001"/>
            <a:ext cx="2201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>
                <a:solidFill>
                  <a:srgbClr val="3399FF"/>
                </a:solidFill>
              </a:rPr>
              <a:t>In-medium </a:t>
            </a:r>
            <a:r>
              <a:rPr lang="el-GR" sz="1200" dirty="0">
                <a:solidFill>
                  <a:srgbClr val="3399FF"/>
                </a:solidFill>
              </a:rPr>
              <a:t>ρ</a:t>
            </a:r>
            <a:r>
              <a:rPr lang="pl-PL" sz="1200" dirty="0">
                <a:solidFill>
                  <a:srgbClr val="3399FF"/>
                </a:solidFill>
              </a:rPr>
              <a:t> </a:t>
            </a:r>
            <a:r>
              <a:rPr lang="pl-PL" sz="1200" dirty="0" err="1">
                <a:solidFill>
                  <a:srgbClr val="3399FF"/>
                </a:solidFill>
              </a:rPr>
              <a:t>spectral</a:t>
            </a:r>
            <a:r>
              <a:rPr lang="pl-PL" sz="1200" dirty="0">
                <a:solidFill>
                  <a:srgbClr val="3399FF"/>
                </a:solidFill>
              </a:rPr>
              <a:t> </a:t>
            </a:r>
            <a:r>
              <a:rPr lang="pl-PL" sz="1200" dirty="0" err="1">
                <a:solidFill>
                  <a:srgbClr val="3399FF"/>
                </a:solidFill>
              </a:rPr>
              <a:t>function</a:t>
            </a:r>
            <a:endParaRPr lang="pl-PL" sz="1200" dirty="0">
              <a:solidFill>
                <a:srgbClr val="3399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851BE96E-82C3-E864-555D-DA08D9CD5D0A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7249360" y="3314741"/>
                <a:ext cx="4608512" cy="560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𝑙𝑙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𝑞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𝑥</m:t>
                          </m:r>
                        </m:den>
                      </m:f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=−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𝑒𝑚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Gill Sans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Gill Sans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Gill Sans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𝑓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𝐵</m:t>
                          </m:r>
                        </m:sup>
                      </m:sSup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𝑇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𝐼𝑚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Π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𝑒𝑚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(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𝑀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,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𝑞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,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𝑇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,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𝜇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851BE96E-82C3-E864-555D-DA08D9CD5D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7249360" y="3314741"/>
                <a:ext cx="4608512" cy="560859"/>
              </a:xfrm>
              <a:prstGeom prst="rect">
                <a:avLst/>
              </a:prstGeom>
              <a:blipFill>
                <a:blip r:embed="rId11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rostokąt 2">
            <a:extLst>
              <a:ext uri="{FF2B5EF4-FFF2-40B4-BE49-F238E27FC236}">
                <a16:creationId xmlns:a16="http://schemas.microsoft.com/office/drawing/2014/main" id="{E62A199B-A7CA-BC30-08C1-E89E818D086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436154" y="5993454"/>
            <a:ext cx="22851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900" dirty="0">
              <a:solidFill>
                <a:srgbClr val="00B0F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Prostokąt 20">
            <a:extLst>
              <a:ext uri="{FF2B5EF4-FFF2-40B4-BE49-F238E27FC236}">
                <a16:creationId xmlns:a16="http://schemas.microsoft.com/office/drawing/2014/main" id="{56586E9A-A6BC-4A8B-A319-1B058B7128F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372919" y="3332511"/>
            <a:ext cx="707774" cy="521721"/>
          </a:xfrm>
          <a:prstGeom prst="rect">
            <a:avLst/>
          </a:prstGeom>
          <a:noFill/>
          <a:ln>
            <a:solidFill>
              <a:srgbClr val="FF00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21">
            <a:extLst>
              <a:ext uri="{FF2B5EF4-FFF2-40B4-BE49-F238E27FC236}">
                <a16:creationId xmlns:a16="http://schemas.microsoft.com/office/drawing/2014/main" id="{527077FE-DC28-E127-E0FC-891F605A61A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18303" y="2832350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0032"/>
                </a:solidFill>
              </a:rPr>
              <a:t>Thermal factor </a:t>
            </a:r>
            <a:br>
              <a:rPr lang="en-US" sz="1200" dirty="0">
                <a:solidFill>
                  <a:srgbClr val="FF0032"/>
                </a:solidFill>
              </a:rPr>
            </a:br>
            <a:r>
              <a:rPr lang="en-US" sz="1200" dirty="0">
                <a:solidFill>
                  <a:srgbClr val="FF0032"/>
                </a:solidFill>
              </a:rPr>
              <a:t>(“Planck-like” radiation)</a:t>
            </a:r>
          </a:p>
        </p:txBody>
      </p:sp>
      <p:sp>
        <p:nvSpPr>
          <p:cNvPr id="24" name="Prostokąt 2">
            <a:extLst>
              <a:ext uri="{FF2B5EF4-FFF2-40B4-BE49-F238E27FC236}">
                <a16:creationId xmlns:a16="http://schemas.microsoft.com/office/drawing/2014/main" id="{BA18D0E8-9D6E-3152-4FBD-D294BCF751F5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778008" y="2073714"/>
            <a:ext cx="29579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HADES, Nature 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Phys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l-PL" sz="9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(2019) 1040</a:t>
            </a:r>
          </a:p>
        </p:txBody>
      </p:sp>
      <p:sp>
        <p:nvSpPr>
          <p:cNvPr id="27" name="Prostokąt 2">
            <a:extLst>
              <a:ext uri="{FF2B5EF4-FFF2-40B4-BE49-F238E27FC236}">
                <a16:creationId xmlns:a16="http://schemas.microsoft.com/office/drawing/2014/main" id="{1CC7E678-1F11-528B-1DC9-42476D780B5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366736" y="5218786"/>
            <a:ext cx="2727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900" dirty="0">
              <a:solidFill>
                <a:srgbClr val="00B0F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299AC03-AA44-E019-ACD3-070ACA112354}"/>
              </a:ext>
            </a:extLst>
          </p:cNvPr>
          <p:cNvGrpSpPr/>
          <p:nvPr/>
        </p:nvGrpSpPr>
        <p:grpSpPr>
          <a:xfrm>
            <a:off x="4296000" y="5375474"/>
            <a:ext cx="2425207" cy="962288"/>
            <a:chOff x="4102789" y="3562683"/>
            <a:chExt cx="2929277" cy="981524"/>
          </a:xfrm>
        </p:grpSpPr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3C80F158-84ED-7B1C-0D1F-C3E575D2E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789" y="4019805"/>
              <a:ext cx="417805" cy="67522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2600BCB-85E1-AB41-C817-9209A2B11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666" y="4019686"/>
              <a:ext cx="417805" cy="68867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28529FB-575B-2B2E-0DDA-446C04692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0954" y="3779849"/>
              <a:ext cx="736071" cy="522289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2225">
              <a:solidFill>
                <a:srgbClr val="F7964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Bogen 35">
              <a:extLst>
                <a:ext uri="{FF2B5EF4-FFF2-40B4-BE49-F238E27FC236}">
                  <a16:creationId xmlns:a16="http://schemas.microsoft.com/office/drawing/2014/main" id="{04622AD1-23FE-A081-8E34-8BE35DCAD015}"/>
                </a:ext>
              </a:extLst>
            </p:cNvPr>
            <p:cNvSpPr>
              <a:spLocks/>
            </p:cNvSpPr>
            <p:nvPr/>
          </p:nvSpPr>
          <p:spPr bwMode="auto">
            <a:xfrm rot="18808198">
              <a:off x="4655065" y="3723017"/>
              <a:ext cx="475631" cy="529510"/>
            </a:xfrm>
            <a:custGeom>
              <a:avLst/>
              <a:gdLst>
                <a:gd name="T0" fmla="*/ 0 w 28059"/>
                <a:gd name="T1" fmla="*/ 0 h 21600"/>
                <a:gd name="T2" fmla="*/ 0 w 28059"/>
                <a:gd name="T3" fmla="*/ 0 h 21600"/>
                <a:gd name="T4" fmla="*/ 0 w 28059"/>
                <a:gd name="T5" fmla="*/ 0 h 21600"/>
                <a:gd name="T6" fmla="*/ 0 60000 65536"/>
                <a:gd name="T7" fmla="*/ 0 60000 65536"/>
                <a:gd name="T8" fmla="*/ 0 60000 65536"/>
                <a:gd name="T9" fmla="*/ 0 w 28059"/>
                <a:gd name="T10" fmla="*/ 0 h 21600"/>
                <a:gd name="T11" fmla="*/ 28059 w 28059"/>
                <a:gd name="T12" fmla="*/ 21600 h 21600"/>
                <a:gd name="connsiteX0" fmla="*/ 0 w 28059"/>
                <a:gd name="connsiteY0" fmla="*/ 1526 h 22138"/>
                <a:gd name="connsiteX1" fmla="*/ 6459 w 28059"/>
                <a:gd name="connsiteY1" fmla="*/ 537 h 22138"/>
                <a:gd name="connsiteX2" fmla="*/ 28059 w 28059"/>
                <a:gd name="connsiteY2" fmla="*/ 22138 h 22138"/>
                <a:gd name="connsiteX0" fmla="*/ 0 w 28059"/>
                <a:gd name="connsiteY0" fmla="*/ 1526 h 22138"/>
                <a:gd name="connsiteX1" fmla="*/ 12009 w 28059"/>
                <a:gd name="connsiteY1" fmla="*/ 0 h 22138"/>
                <a:gd name="connsiteX2" fmla="*/ 28059 w 28059"/>
                <a:gd name="connsiteY2" fmla="*/ 22138 h 22138"/>
                <a:gd name="connsiteX3" fmla="*/ 6459 w 28059"/>
                <a:gd name="connsiteY3" fmla="*/ 22138 h 22138"/>
                <a:gd name="connsiteX4" fmla="*/ 0 w 28059"/>
                <a:gd name="connsiteY4" fmla="*/ 1526 h 22138"/>
                <a:gd name="connsiteX0" fmla="*/ 0 w 29890"/>
                <a:gd name="connsiteY0" fmla="*/ 1526 h 22138"/>
                <a:gd name="connsiteX1" fmla="*/ 6459 w 29890"/>
                <a:gd name="connsiteY1" fmla="*/ 537 h 22138"/>
                <a:gd name="connsiteX2" fmla="*/ 28059 w 29890"/>
                <a:gd name="connsiteY2" fmla="*/ 22138 h 22138"/>
                <a:gd name="connsiteX0" fmla="*/ 0 w 29890"/>
                <a:gd name="connsiteY0" fmla="*/ 1526 h 22138"/>
                <a:gd name="connsiteX1" fmla="*/ 12009 w 29890"/>
                <a:gd name="connsiteY1" fmla="*/ 0 h 22138"/>
                <a:gd name="connsiteX2" fmla="*/ 26989 w 29890"/>
                <a:gd name="connsiteY2" fmla="*/ 8665 h 22138"/>
                <a:gd name="connsiteX3" fmla="*/ 28059 w 29890"/>
                <a:gd name="connsiteY3" fmla="*/ 22138 h 22138"/>
                <a:gd name="connsiteX4" fmla="*/ 6459 w 29890"/>
                <a:gd name="connsiteY4" fmla="*/ 22138 h 22138"/>
                <a:gd name="connsiteX5" fmla="*/ 0 w 29890"/>
                <a:gd name="connsiteY5" fmla="*/ 1526 h 22138"/>
                <a:gd name="connsiteX0" fmla="*/ 0 w 29727"/>
                <a:gd name="connsiteY0" fmla="*/ 1130 h 21742"/>
                <a:gd name="connsiteX1" fmla="*/ 6459 w 29727"/>
                <a:gd name="connsiteY1" fmla="*/ 141 h 21742"/>
                <a:gd name="connsiteX2" fmla="*/ 28059 w 29727"/>
                <a:gd name="connsiteY2" fmla="*/ 21742 h 21742"/>
                <a:gd name="connsiteX0" fmla="*/ 0 w 29727"/>
                <a:gd name="connsiteY0" fmla="*/ 1130 h 21742"/>
                <a:gd name="connsiteX1" fmla="*/ 15688 w 29727"/>
                <a:gd name="connsiteY1" fmla="*/ 0 h 21742"/>
                <a:gd name="connsiteX2" fmla="*/ 26989 w 29727"/>
                <a:gd name="connsiteY2" fmla="*/ 8269 h 21742"/>
                <a:gd name="connsiteX3" fmla="*/ 28059 w 29727"/>
                <a:gd name="connsiteY3" fmla="*/ 21742 h 21742"/>
                <a:gd name="connsiteX4" fmla="*/ 6459 w 29727"/>
                <a:gd name="connsiteY4" fmla="*/ 21742 h 21742"/>
                <a:gd name="connsiteX5" fmla="*/ 0 w 29727"/>
                <a:gd name="connsiteY5" fmla="*/ 1130 h 2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27" h="21742" fill="none" extrusionOk="0">
                  <a:moveTo>
                    <a:pt x="0" y="1130"/>
                  </a:moveTo>
                  <a:cubicBezTo>
                    <a:pt x="2090" y="475"/>
                    <a:pt x="4268" y="141"/>
                    <a:pt x="6459" y="141"/>
                  </a:cubicBezTo>
                  <a:cubicBezTo>
                    <a:pt x="18388" y="141"/>
                    <a:pt x="28059" y="9812"/>
                    <a:pt x="28059" y="21742"/>
                  </a:cubicBezTo>
                </a:path>
                <a:path w="29727" h="21742" stroke="0" extrusionOk="0">
                  <a:moveTo>
                    <a:pt x="0" y="1130"/>
                  </a:moveTo>
                  <a:cubicBezTo>
                    <a:pt x="2090" y="475"/>
                    <a:pt x="13497" y="0"/>
                    <a:pt x="15688" y="0"/>
                  </a:cubicBezTo>
                  <a:cubicBezTo>
                    <a:pt x="20091" y="1514"/>
                    <a:pt x="24927" y="4645"/>
                    <a:pt x="26989" y="8269"/>
                  </a:cubicBezTo>
                  <a:cubicBezTo>
                    <a:pt x="29051" y="11893"/>
                    <a:pt x="31386" y="19821"/>
                    <a:pt x="28059" y="21742"/>
                  </a:cubicBezTo>
                  <a:lnTo>
                    <a:pt x="6459" y="21742"/>
                  </a:lnTo>
                  <a:lnTo>
                    <a:pt x="0" y="1130"/>
                  </a:lnTo>
                  <a:close/>
                </a:path>
              </a:pathLst>
            </a:custGeom>
            <a:noFill/>
            <a:ln w="22225">
              <a:solidFill>
                <a:srgbClr val="F7964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 Box 36">
              <a:extLst>
                <a:ext uri="{FF2B5EF4-FFF2-40B4-BE49-F238E27FC236}">
                  <a16:creationId xmlns:a16="http://schemas.microsoft.com/office/drawing/2014/main" id="{5F135BF3-BAB4-93BC-58FD-CF2DF3B11D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3772" y="3625331"/>
              <a:ext cx="383513" cy="376715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Times New Roman" charset="0"/>
                  <a:ea typeface="Times New Roman (Hebrew)" charset="0"/>
                  <a:cs typeface="Times New Roman (Hebrew)" charset="0"/>
                </a:rPr>
                <a:t>&gt;</a:t>
              </a:r>
            </a:p>
          </p:txBody>
        </p:sp>
        <p:sp>
          <p:nvSpPr>
            <p:cNvPr id="35" name="Text Box 37">
              <a:extLst>
                <a:ext uri="{FF2B5EF4-FFF2-40B4-BE49-F238E27FC236}">
                  <a16:creationId xmlns:a16="http://schemas.microsoft.com/office/drawing/2014/main" id="{63F6BD60-2CE4-BC72-0837-60A9C76B9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>
              <a:off x="4741305" y="4139012"/>
              <a:ext cx="346963" cy="313929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Times New Roman" charset="0"/>
                  <a:ea typeface="Times New Roman (Hebrew)" charset="0"/>
                  <a:cs typeface="Times New Roman (Hebrew)" charset="0"/>
                </a:rPr>
                <a:t>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 Box 38">
                  <a:extLst>
                    <a:ext uri="{FF2B5EF4-FFF2-40B4-BE49-F238E27FC236}">
                      <a16:creationId xmlns:a16="http://schemas.microsoft.com/office/drawing/2014/main" id="{C8EFAE4B-FCD8-6F46-EC65-4970AD7CBDA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46169" y="3562683"/>
                  <a:ext cx="2285897" cy="282535"/>
                </a:xfrm>
                <a:prstGeom prst="rect">
                  <a:avLst/>
                </a:prstGeom>
                <a:noFill/>
                <a:ln w="222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 (Hebrew)" charset="0"/>
                            <a:cs typeface="Gill Sans Light"/>
                          </a:rPr>
                          <m:t>𝑅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 (Hebrew)" charset="0"/>
                            <a:cs typeface="Gill Sans Light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kumimoji="0" lang="el-G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Δ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, 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𝑁</m:t>
                        </m:r>
                        <m:d>
                          <m:dPr>
                            <m:ctrlPr>
                              <a:rPr kumimoji="0" lang="de-DE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9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 Light"/>
                              </a:rPr>
                            </m:ctrlPr>
                          </m:dPr>
                          <m:e>
                            <m:r>
                              <a:rPr kumimoji="0" lang="de-DE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9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 Light"/>
                              </a:rPr>
                              <m:t>1520</m:t>
                            </m:r>
                          </m:e>
                        </m:d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, </m:t>
                        </m:r>
                        <m:sSub>
                          <m:sSubPr>
                            <m:ctrlPr>
                              <a:rPr kumimoji="0" lang="de-DE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9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 Light"/>
                              </a:rPr>
                            </m:ctrlPr>
                          </m:sSubPr>
                          <m:e>
                            <m:r>
                              <a:rPr kumimoji="0" lang="de-DE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9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 Light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de-DE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9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 Light"/>
                              </a:rPr>
                              <m:t>1</m:t>
                            </m:r>
                          </m:sub>
                        </m:sSub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, …</m:t>
                        </m:r>
                      </m:oMath>
                    </m:oMathPara>
                  </a14:m>
                  <a:endParaRPr kumimoji="0" lang="en-US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Gill Sans Light"/>
                    <a:ea typeface="Times New Roman (Hebrew)" charset="0"/>
                    <a:cs typeface="Gill Sans Light"/>
                  </a:endParaRPr>
                </a:p>
              </p:txBody>
            </p:sp>
          </mc:Choice>
          <mc:Fallback xmlns="">
            <p:sp>
              <p:nvSpPr>
                <p:cNvPr id="36" name="Text Box 38">
                  <a:extLst>
                    <a:ext uri="{FF2B5EF4-FFF2-40B4-BE49-F238E27FC236}">
                      <a16:creationId xmlns:a16="http://schemas.microsoft.com/office/drawing/2014/main" id="{C8EFAE4B-FCD8-6F46-EC65-4970AD7CBD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46169" y="3562683"/>
                  <a:ext cx="2285897" cy="28253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22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 Box 97">
                  <a:extLst>
                    <a:ext uri="{FF2B5EF4-FFF2-40B4-BE49-F238E27FC236}">
                      <a16:creationId xmlns:a16="http://schemas.microsoft.com/office/drawing/2014/main" id="{B2D91E45-F98D-B977-8F1A-1C0A130EEAB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33476" y="3712831"/>
                  <a:ext cx="401874" cy="3139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𝜌</m:t>
                        </m:r>
                      </m:oMath>
                    </m:oMathPara>
                  </a14:m>
                  <a:endPara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Symbol" charset="2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 Box 97">
                  <a:extLst>
                    <a:ext uri="{FF2B5EF4-FFF2-40B4-BE49-F238E27FC236}">
                      <a16:creationId xmlns:a16="http://schemas.microsoft.com/office/drawing/2014/main" id="{B2D91E45-F98D-B977-8F1A-1C0A130EEA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33476" y="3712831"/>
                  <a:ext cx="401874" cy="313929"/>
                </a:xfrm>
                <a:prstGeom prst="rect">
                  <a:avLst/>
                </a:prstGeom>
                <a:blipFill>
                  <a:blip r:embed="rId15"/>
                  <a:stretch>
                    <a:fillRect b="-8000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EBEF559-7ADD-825A-1FD1-5CF9F0A451A7}"/>
                    </a:ext>
                  </a:extLst>
                </p:cNvPr>
                <p:cNvSpPr/>
                <p:nvPr/>
              </p:nvSpPr>
              <p:spPr>
                <a:xfrm>
                  <a:off x="4944674" y="4261672"/>
                  <a:ext cx="1362218" cy="2825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 (Hebrew)" charset="0"/>
                            <a:cs typeface="Gill Sans Light"/>
                          </a:rPr>
                          <m:t>h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 (Hebrew)" charset="0"/>
                            <a:cs typeface="Gill Sans Light"/>
                          </a:rPr>
                          <m:t>=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 (Hebrew)" charset="0"/>
                            <a:cs typeface="Gill Sans Light"/>
                          </a:rPr>
                          <m:t>𝑁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 (Hebrew)" charset="0"/>
                            <a:cs typeface="Gill Sans Light"/>
                          </a:rPr>
                          <m:t>, 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𝜋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, 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𝐾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, …</m:t>
                        </m:r>
                      </m:oMath>
                    </m:oMathPara>
                  </a14:m>
                  <a:endParaRPr kumimoji="0" lang="en-US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Gill Sans Light"/>
                    <a:ea typeface="Times New Roman (Hebrew)" charset="0"/>
                    <a:cs typeface="Gill Sans Light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EBEF559-7ADD-825A-1FD1-5CF9F0A451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4674" y="4261672"/>
                  <a:ext cx="1362218" cy="28253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5F270E5-920C-CA67-7551-4F0B218ECE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84" y="2280520"/>
            <a:ext cx="41402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4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2" grpId="0" animBg="1"/>
      <p:bldP spid="13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EC4789-9E6D-4D25-EFC4-70C394493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Relativistic Heavy-Ion Collisions 101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16BC6-5645-0BDF-B458-9EE711853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5B92-C0A4-4291-B7E8-22FD2BA427BE}" type="datetime1">
              <a:rPr lang="de-DE" smtClean="0">
                <a:solidFill>
                  <a:schemeClr val="tx1"/>
                </a:solidFill>
              </a:rPr>
              <a:t>16.06.24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113BE17-1A8F-F634-E594-9292CDE0F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>
                <a:solidFill>
                  <a:schemeClr val="tx1"/>
                </a:solidFill>
              </a:rPr>
              <a:pPr/>
              <a:t>2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60F07-EF9B-ABB0-0706-ECE807DB4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1980" y="1909605"/>
            <a:ext cx="8385173" cy="20495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8C7953-B838-2DC1-F0A9-BE4071E7D167}"/>
              </a:ext>
            </a:extLst>
          </p:cNvPr>
          <p:cNvSpPr/>
          <p:nvPr/>
        </p:nvSpPr>
        <p:spPr>
          <a:xfrm>
            <a:off x="1961980" y="1854030"/>
            <a:ext cx="83851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„First chance“    „Pre-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equillibrium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“		Fireball		Freeze-out		Late stage</a:t>
            </a:r>
            <a:endParaRPr lang="en-GB" sz="1200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B1A94E0B-3736-B88D-E470-CDF69E274CAF}"/>
              </a:ext>
            </a:extLst>
          </p:cNvPr>
          <p:cNvSpPr/>
          <p:nvPr/>
        </p:nvSpPr>
        <p:spPr>
          <a:xfrm rot="5400000">
            <a:off x="2812266" y="2719410"/>
            <a:ext cx="274637" cy="1819636"/>
          </a:xfrm>
          <a:prstGeom prst="rightBrace">
            <a:avLst>
              <a:gd name="adj1" fmla="val 83237"/>
              <a:gd name="adj2" fmla="val 50000"/>
            </a:avLst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F691A3E-9D77-4D08-F244-8B9DA958D929}"/>
                  </a:ext>
                </a:extLst>
              </p:cNvPr>
              <p:cNvSpPr/>
              <p:nvPr/>
            </p:nvSpPr>
            <p:spPr>
              <a:xfrm>
                <a:off x="1948807" y="3716779"/>
                <a:ext cx="2748514" cy="2818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Very different </a:t>
                </a:r>
                <a:r>
                  <a:rPr lang="en-GB" sz="12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a.f.o</a:t>
                </a:r>
                <a:r>
                  <a:rPr lang="en-GB" sz="12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endParaRPr lang="en-GB" sz="1200" i="1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F691A3E-9D77-4D08-F244-8B9DA958D9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807" y="3716779"/>
                <a:ext cx="2748514" cy="281872"/>
              </a:xfrm>
              <a:prstGeom prst="rect">
                <a:avLst/>
              </a:prstGeom>
              <a:blipFill>
                <a:blip r:embed="rId3"/>
                <a:stretch>
                  <a:fillRect t="-434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4743C94-094E-B9BD-1739-6AA4D16A6ED8}"/>
              </a:ext>
            </a:extLst>
          </p:cNvPr>
          <p:cNvCxnSpPr>
            <a:cxnSpLocks/>
          </p:cNvCxnSpPr>
          <p:nvPr/>
        </p:nvCxnSpPr>
        <p:spPr>
          <a:xfrm>
            <a:off x="2354382" y="1757417"/>
            <a:ext cx="7344818" cy="0"/>
          </a:xfrm>
          <a:prstGeom prst="straightConnector1">
            <a:avLst/>
          </a:prstGeom>
          <a:ln w="12700">
            <a:solidFill>
              <a:srgbClr val="F1781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80C962-AC41-CFC4-2619-A0F9DB7CD144}"/>
                  </a:ext>
                </a:extLst>
              </p:cNvPr>
              <p:cNvSpPr txBox="1"/>
              <p:nvPr/>
            </p:nvSpPr>
            <p:spPr>
              <a:xfrm>
                <a:off x="5508685" y="1629000"/>
                <a:ext cx="1470214" cy="203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lIns="0" tIns="0" rIns="0" bIns="0" rtlCol="0">
                <a:noAutofit/>
              </a:bodyPr>
              <a:lstStyle>
                <a:lvl1pPr indent="0" algn="ctr" defTabSz="180000">
                  <a:lnSpc>
                    <a:spcPts val="1800"/>
                  </a:lnSpc>
                  <a:spcBef>
                    <a:spcPts val="1100"/>
                  </a:spcBef>
                  <a:spcAft>
                    <a:spcPts val="0"/>
                  </a:spcAft>
                  <a:buClr>
                    <a:schemeClr val="accent3"/>
                  </a:buClr>
                  <a:buFont typeface="Wingdings" panose="05000000000000000000" pitchFamily="2" charset="2"/>
                  <a:buNone/>
                  <a:tabLst>
                    <a:tab pos="180000" algn="l"/>
                    <a:tab pos="360000" algn="l"/>
                  </a:tabLst>
                  <a:defRPr sz="1400" b="1">
                    <a:solidFill>
                      <a:srgbClr val="005AA0"/>
                    </a:solidFill>
                  </a:defRPr>
                </a:lvl1pPr>
                <a:lvl2pPr marL="360363" indent="-179388">
                  <a:spcBef>
                    <a:spcPct val="20000"/>
                  </a:spcBef>
                  <a:buClr>
                    <a:schemeClr val="accent3"/>
                  </a:buClr>
                  <a:buFont typeface="Wingdings" panose="05000000000000000000" pitchFamily="2" charset="2"/>
                  <a:buChar char="§"/>
                  <a:defRPr sz="1600"/>
                </a:lvl2pPr>
                <a:lvl3pPr marL="541338" indent="-180975">
                  <a:spcBef>
                    <a:spcPct val="20000"/>
                  </a:spcBef>
                  <a:buClr>
                    <a:schemeClr val="accent3"/>
                  </a:buClr>
                  <a:buFont typeface="Wingdings" panose="05000000000000000000" pitchFamily="2" charset="2"/>
                  <a:buChar char="§"/>
                  <a:defRPr sz="1600"/>
                </a:lvl3pPr>
                <a:lvl4pPr marL="714375" indent="-174625">
                  <a:spcBef>
                    <a:spcPct val="20000"/>
                  </a:spcBef>
                  <a:buClr>
                    <a:schemeClr val="accent3"/>
                  </a:buClr>
                  <a:buFont typeface="Wingdings" panose="05000000000000000000" pitchFamily="2" charset="2"/>
                  <a:buChar char="§"/>
                  <a:defRPr sz="1600"/>
                </a:lvl4pPr>
                <a:lvl5pPr marL="1000125" indent="-285750">
                  <a:spcBef>
                    <a:spcPct val="20000"/>
                  </a:spcBef>
                  <a:buClr>
                    <a:schemeClr val="accent3"/>
                  </a:buClr>
                  <a:buFont typeface="Wingdings" panose="05000000000000000000" pitchFamily="2" charset="2"/>
                  <a:buChar char="§"/>
                  <a:defRPr sz="1600"/>
                </a:lvl5pPr>
                <a:lvl6pPr indent="0">
                  <a:spcBef>
                    <a:spcPct val="20000"/>
                  </a:spcBef>
                  <a:buFont typeface="Arial" panose="020B0604020202020204" pitchFamily="34" charset="0"/>
                  <a:buNone/>
                  <a:defRPr sz="2000"/>
                </a:lvl6pPr>
                <a:lvl7pPr marL="29718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7pPr>
                <a:lvl8pPr marL="3429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8pPr>
                <a:lvl9pPr marL="3886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9pPr>
              </a:lstStyle>
              <a:p>
                <a:r>
                  <a:rPr lang="de-DE" sz="1200" b="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 </a:t>
                </a:r>
                <a14:m>
                  <m:oMath xmlns:m="http://schemas.openxmlformats.org/officeDocument/2006/math">
                    <m:r>
                      <a:rPr lang="de-DE" sz="12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de-DE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2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2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−23</m:t>
                        </m:r>
                      </m:sup>
                    </m:sSup>
                  </m:oMath>
                </a14:m>
                <a:r>
                  <a:rPr lang="de-DE" sz="1200" b="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80C962-AC41-CFC4-2619-A0F9DB7CD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685" y="1629000"/>
                <a:ext cx="1470214" cy="203214"/>
              </a:xfrm>
              <a:prstGeom prst="rect">
                <a:avLst/>
              </a:prstGeom>
              <a:blipFill>
                <a:blip r:embed="rId4"/>
                <a:stretch>
                  <a:fillRect t="-1176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CBE13F8-5240-823E-E58A-6702BA2EF990}"/>
              </a:ext>
            </a:extLst>
          </p:cNvPr>
          <p:cNvSpPr txBox="1"/>
          <p:nvPr/>
        </p:nvSpPr>
        <p:spPr>
          <a:xfrm>
            <a:off x="8660390" y="3801149"/>
            <a:ext cx="17556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DE" sz="900" dirty="0">
                <a:solidFill>
                  <a:srgbClr val="00B0F0"/>
                </a:solidFill>
              </a:rPr>
              <a:t>Picture credits: Galatyuk, Seck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A18478F0-1687-68DF-BBF1-A0B67967EB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1791" y="3982171"/>
                <a:ext cx="5172686" cy="225274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0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olidFill>
                      <a:schemeClr val="tx1"/>
                    </a:solidFill>
                  </a:rPr>
                  <a:t>Study strongly interacting matter at extreme:</a:t>
                </a:r>
              </a:p>
              <a:p>
                <a:pPr lvl="1"/>
                <a:r>
                  <a:rPr lang="en-US" sz="1600" dirty="0">
                    <a:solidFill>
                      <a:schemeClr val="tx1"/>
                    </a:solidFill>
                  </a:rPr>
                  <a:t>Temperature (tens to hundreds MeV)</a:t>
                </a:r>
              </a:p>
              <a:p>
                <a:pPr lvl="1"/>
                <a:r>
                  <a:rPr lang="en-US" sz="1600" dirty="0">
                    <a:solidFill>
                      <a:schemeClr val="tx1"/>
                    </a:solidFill>
                  </a:rPr>
                  <a:t>Density (few times </a:t>
                </a:r>
                <a:r>
                  <a:rPr lang="el-GR" sz="1600" dirty="0">
                    <a:solidFill>
                      <a:schemeClr val="tx1"/>
                    </a:solidFill>
                  </a:rPr>
                  <a:t>ρ</a:t>
                </a:r>
                <a:r>
                  <a:rPr lang="en-US" sz="1600" baseline="-25000" dirty="0">
                    <a:solidFill>
                      <a:schemeClr val="tx1"/>
                    </a:solidFill>
                  </a:rPr>
                  <a:t>0</a:t>
                </a:r>
                <a:r>
                  <a:rPr lang="en-US" sz="1600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 sz="1800" dirty="0">
                    <a:solidFill>
                      <a:schemeClr val="tx1"/>
                    </a:solidFill>
                  </a:rPr>
                  <a:t>Control parameters:</a:t>
                </a:r>
              </a:p>
              <a:p>
                <a:pPr lvl="1"/>
                <a:r>
                  <a:rPr lang="en-US" sz="1600" dirty="0">
                    <a:solidFill>
                      <a:schemeClr val="tx1"/>
                    </a:solidFill>
                  </a:rPr>
                  <a:t>Collision energy: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(“per pair of colliding nuclei”) from few GeV to few </a:t>
                </a:r>
                <a:r>
                  <a:rPr lang="en-US" sz="1600" dirty="0" err="1">
                    <a:solidFill>
                      <a:schemeClr val="tx1"/>
                    </a:solidFill>
                  </a:rPr>
                  <a:t>TeV</a:t>
                </a:r>
                <a:endParaRPr lang="en-US" sz="160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1600" dirty="0">
                    <a:solidFill>
                      <a:schemeClr val="tx1"/>
                    </a:solidFill>
                  </a:rPr>
                  <a:t>System size: up to Au-Au or Pb-Pb</a:t>
                </a: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A18478F0-1687-68DF-BBF1-A0B67967E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91" y="3982171"/>
                <a:ext cx="5172686" cy="2252744"/>
              </a:xfrm>
              <a:prstGeom prst="rect">
                <a:avLst/>
              </a:prstGeom>
              <a:blipFill>
                <a:blip r:embed="rId5"/>
                <a:stretch>
                  <a:fillRect l="-733" t="-1117" b="-2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5AF31F6-8B4D-1F74-1E3F-625752985E96}"/>
              </a:ext>
            </a:extLst>
          </p:cNvPr>
          <p:cNvSpPr txBox="1">
            <a:spLocks/>
          </p:cNvSpPr>
          <p:nvPr/>
        </p:nvSpPr>
        <p:spPr>
          <a:xfrm>
            <a:off x="5875045" y="3982171"/>
            <a:ext cx="6292749" cy="26500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800" b="1" dirty="0" err="1"/>
              <a:t>Main</a:t>
            </a:r>
            <a:r>
              <a:rPr lang="pl-PL" sz="1800" b="1" dirty="0"/>
              <a:t> </a:t>
            </a:r>
            <a:r>
              <a:rPr lang="pl-PL" sz="1800" b="1" dirty="0" err="1"/>
              <a:t>goals</a:t>
            </a:r>
            <a:endParaRPr lang="pl-PL" sz="1800" b="1" dirty="0"/>
          </a:p>
          <a:p>
            <a:r>
              <a:rPr lang="pl-PL" sz="1800" dirty="0"/>
              <a:t>Transport </a:t>
            </a:r>
            <a:r>
              <a:rPr lang="pl-PL" sz="1800" dirty="0" err="1"/>
              <a:t>coefficients</a:t>
            </a:r>
            <a:r>
              <a:rPr lang="pl-PL" sz="1800" dirty="0"/>
              <a:t> of </a:t>
            </a:r>
            <a:r>
              <a:rPr lang="pl-PL" sz="1800" dirty="0" err="1"/>
              <a:t>strongly</a:t>
            </a:r>
            <a:r>
              <a:rPr lang="pl-PL" sz="1800" dirty="0"/>
              <a:t> </a:t>
            </a:r>
            <a:r>
              <a:rPr lang="pl-PL" sz="1800" dirty="0" err="1"/>
              <a:t>interacting</a:t>
            </a:r>
            <a:r>
              <a:rPr lang="pl-PL" sz="1800" dirty="0"/>
              <a:t> </a:t>
            </a:r>
            <a:r>
              <a:rPr lang="pl-PL" sz="1800" dirty="0" err="1"/>
              <a:t>matter</a:t>
            </a:r>
            <a:endParaRPr lang="pl-PL" sz="1800" dirty="0"/>
          </a:p>
          <a:p>
            <a:r>
              <a:rPr lang="pl-PL" sz="1800" dirty="0" err="1"/>
              <a:t>Equation</a:t>
            </a:r>
            <a:r>
              <a:rPr lang="pl-PL" sz="1800" dirty="0"/>
              <a:t> of </a:t>
            </a:r>
            <a:r>
              <a:rPr lang="pl-PL" sz="1800" dirty="0" err="1"/>
              <a:t>State</a:t>
            </a:r>
            <a:r>
              <a:rPr lang="pl-PL" sz="1800" dirty="0"/>
              <a:t> of QCD</a:t>
            </a:r>
          </a:p>
          <a:p>
            <a:r>
              <a:rPr lang="pl-PL" sz="1800" dirty="0" err="1"/>
              <a:t>Restoration</a:t>
            </a:r>
            <a:r>
              <a:rPr lang="pl-PL" sz="1800" dirty="0"/>
              <a:t> of </a:t>
            </a:r>
            <a:r>
              <a:rPr lang="pl-PL" sz="1800" dirty="0" err="1"/>
              <a:t>spontaneously</a:t>
            </a:r>
            <a:r>
              <a:rPr lang="pl-PL" sz="1800" dirty="0"/>
              <a:t> </a:t>
            </a:r>
            <a:r>
              <a:rPr lang="pl-PL" sz="1800" dirty="0" err="1"/>
              <a:t>broken</a:t>
            </a:r>
            <a:r>
              <a:rPr lang="pl-PL" sz="1800" dirty="0"/>
              <a:t> </a:t>
            </a:r>
            <a:r>
              <a:rPr lang="pl-PL" sz="1800" dirty="0" err="1"/>
              <a:t>symmetries</a:t>
            </a:r>
            <a:endParaRPr lang="pl-PL" sz="1800" dirty="0"/>
          </a:p>
          <a:p>
            <a:r>
              <a:rPr lang="pl-PL" sz="1800" dirty="0" err="1"/>
              <a:t>Deconfinement</a:t>
            </a:r>
            <a:endParaRPr lang="pl-PL" sz="1800" dirty="0"/>
          </a:p>
          <a:p>
            <a:r>
              <a:rPr lang="pl-PL" sz="1800" dirty="0" err="1"/>
              <a:t>Search</a:t>
            </a:r>
            <a:r>
              <a:rPr lang="pl-PL" sz="1800" dirty="0"/>
              <a:t> for 1st order </a:t>
            </a:r>
            <a:r>
              <a:rPr lang="pl-PL" sz="1800" dirty="0" err="1"/>
              <a:t>phase</a:t>
            </a:r>
            <a:r>
              <a:rPr lang="pl-PL" sz="1800" dirty="0"/>
              <a:t> </a:t>
            </a:r>
            <a:r>
              <a:rPr lang="pl-PL" sz="1800" dirty="0" err="1"/>
              <a:t>transition</a:t>
            </a:r>
            <a:r>
              <a:rPr lang="pl-PL" sz="1800" dirty="0"/>
              <a:t> and </a:t>
            </a:r>
            <a:r>
              <a:rPr lang="pl-PL" sz="1800" dirty="0" err="1"/>
              <a:t>critical</a:t>
            </a:r>
            <a:r>
              <a:rPr lang="pl-PL" sz="1800" dirty="0"/>
              <a:t> </a:t>
            </a:r>
            <a:r>
              <a:rPr lang="pl-PL" sz="1800" dirty="0" err="1"/>
              <a:t>points</a:t>
            </a:r>
            <a:endParaRPr lang="pl-PL" sz="18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849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31370" y="1597519"/>
            <a:ext cx="638463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993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dirty="0"/>
              <a:t>Heavy-ion collisions study QCD matter at extreme temperatures and densities</a:t>
            </a:r>
          </a:p>
          <a:p>
            <a:pPr marL="287993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dirty="0"/>
              <a:t>At relatively low energy, the system is dominated by baryons</a:t>
            </a:r>
          </a:p>
          <a:p>
            <a:pPr marL="287993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dirty="0"/>
              <a:t>Baryonic resonances and their interactions play an important role in the dynamics</a:t>
            </a:r>
          </a:p>
          <a:p>
            <a:pPr marL="745193" lvl="1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dirty="0"/>
              <a:t>Their understanding is essential even for most common observables</a:t>
            </a:r>
          </a:p>
          <a:p>
            <a:pPr marL="287993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dirty="0"/>
              <a:t>HADES experiment offers a rich data set of pion-proton resonances reconstructed in Au-Au collisions</a:t>
            </a:r>
          </a:p>
          <a:p>
            <a:pPr marL="287993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dirty="0"/>
              <a:t>Current models are not sufficient to explain the data</a:t>
            </a:r>
          </a:p>
          <a:p>
            <a:pPr marL="287993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dirty="0"/>
              <a:t>One should use in-medium spectral function of </a:t>
            </a:r>
            <a:r>
              <a:rPr lang="el-GR" dirty="0"/>
              <a:t>Δ</a:t>
            </a:r>
            <a:r>
              <a:rPr lang="en-US" dirty="0"/>
              <a:t>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3A73C46-F856-594F-8A6C-E391D65B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01" y="488949"/>
            <a:ext cx="9095177" cy="838200"/>
          </a:xfrm>
        </p:spPr>
        <p:txBody>
          <a:bodyPr>
            <a:normAutofit/>
          </a:bodyPr>
          <a:lstStyle/>
          <a:p>
            <a:r>
              <a:rPr lang="pl-PL" dirty="0" err="1"/>
              <a:t>Summary</a:t>
            </a:r>
            <a:r>
              <a:rPr lang="pl-PL" dirty="0"/>
              <a:t> AND OUTLOOK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03A0F0-2ABC-659C-B38B-8DE36CE52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430" y="1721155"/>
            <a:ext cx="5156200" cy="3784600"/>
          </a:xfrm>
          <a:prstGeom prst="rect">
            <a:avLst/>
          </a:prstGeom>
        </p:spPr>
      </p:pic>
      <p:sp>
        <p:nvSpPr>
          <p:cNvPr id="5" name="Prostokąt 2">
            <a:extLst>
              <a:ext uri="{FF2B5EF4-FFF2-40B4-BE49-F238E27FC236}">
                <a16:creationId xmlns:a16="http://schemas.microsoft.com/office/drawing/2014/main" id="{65601319-CD24-EEF9-AD98-1E063DDD3EA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712000" y="1764000"/>
            <a:ext cx="29579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H. van 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Hees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and R. 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Rapp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PLB </a:t>
            </a:r>
            <a:r>
              <a:rPr lang="pl-PL" sz="9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606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(2005) 59-66</a:t>
            </a:r>
          </a:p>
        </p:txBody>
      </p:sp>
    </p:spTree>
    <p:extLst>
      <p:ext uri="{BB962C8B-B14F-4D97-AF65-F5344CB8AC3E}">
        <p14:creationId xmlns:p14="http://schemas.microsoft.com/office/powerpoint/2010/main" val="2212190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4719-A75F-1D39-48C7-72E4D62C2E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</a:t>
            </a:r>
            <a:r>
              <a:rPr lang="en-US" dirty="0" err="1"/>
              <a:t>youR</a:t>
            </a:r>
            <a:r>
              <a:rPr lang="en-US" dirty="0"/>
              <a:t> attention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428BA-A5E1-7656-9AE2-69B444CDA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5DD2-BC1A-4C9C-81FC-0D336EF99937}" type="datetime1">
              <a:rPr lang="de-DE" smtClean="0"/>
              <a:t>16.06.24</a:t>
            </a:fld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7C9CB-3DF5-A5C7-EDBF-612877B966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28325" y="6557963"/>
            <a:ext cx="1463675" cy="179387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8455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8A9AC-833A-3B0C-7F18-76E028CE1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Energy edge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0C50B-5CB7-3458-366E-1227A8B95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16.06.24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12074-B611-A07A-A483-57F63E7CF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C1570F-F57E-C1B8-0F98-6108CCCF7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2181259"/>
            <a:ext cx="3935525" cy="393034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CD2F91-A07A-8719-553F-B7CD4F93EED5}"/>
              </a:ext>
            </a:extLst>
          </p:cNvPr>
          <p:cNvSpPr txBox="1">
            <a:spLocks/>
          </p:cNvSpPr>
          <p:nvPr/>
        </p:nvSpPr>
        <p:spPr>
          <a:xfrm>
            <a:off x="7176000" y="1989000"/>
            <a:ext cx="5039999" cy="52814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Colliding nuclei are highly Lorentz-contracted and transparent to each other</a:t>
            </a:r>
          </a:p>
          <a:p>
            <a:r>
              <a:rPr lang="en-US" sz="1800" dirty="0"/>
              <a:t>We detect mostly newly produced particles (E=mc</a:t>
            </a:r>
            <a:r>
              <a:rPr lang="en-US" sz="1800" baseline="30000" dirty="0"/>
              <a:t>2</a:t>
            </a:r>
            <a:r>
              <a:rPr lang="en-US" sz="1800" dirty="0"/>
              <a:t>)</a:t>
            </a:r>
          </a:p>
          <a:p>
            <a:r>
              <a:rPr lang="en-US" sz="1800" dirty="0"/>
              <a:t>Mass hierarchy:</a:t>
            </a:r>
          </a:p>
          <a:p>
            <a:pPr lvl="1"/>
            <a:r>
              <a:rPr lang="en-US" sz="1600" dirty="0"/>
              <a:t>Mesons more abundant</a:t>
            </a:r>
          </a:p>
          <a:p>
            <a:pPr lvl="1"/>
            <a:r>
              <a:rPr lang="en-US" sz="1600" dirty="0"/>
              <a:t>They dominate the properties of the matter</a:t>
            </a:r>
          </a:p>
          <a:p>
            <a:r>
              <a:rPr lang="en-US" sz="1800" dirty="0"/>
              <a:t>Statistical Hadronization:</a:t>
            </a:r>
          </a:p>
          <a:p>
            <a:pPr lvl="1"/>
            <a:r>
              <a:rPr lang="en-US" sz="1600" dirty="0"/>
              <a:t>Model of an ideal gas of hadrons and resonances </a:t>
            </a:r>
          </a:p>
          <a:p>
            <a:pPr lvl="1"/>
            <a:r>
              <a:rPr lang="en-US" sz="1600" dirty="0"/>
              <a:t>Particle yields calculated from grand canonical partition function</a:t>
            </a:r>
          </a:p>
          <a:p>
            <a:pPr lvl="1"/>
            <a:r>
              <a:rPr lang="en-US" sz="1600" dirty="0"/>
              <a:t>Fit to the data gives thermodynamic parameters (temperature, chemical potential(s))</a:t>
            </a:r>
            <a:endParaRPr lang="en-US" sz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87860-FD9A-A37F-6C9E-1E7423FFB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6" y="2153639"/>
            <a:ext cx="3302066" cy="32123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D85728-0E76-CD8A-4863-8139F572B45F}"/>
              </a:ext>
            </a:extLst>
          </p:cNvPr>
          <p:cNvSpPr txBox="1"/>
          <p:nvPr/>
        </p:nvSpPr>
        <p:spPr>
          <a:xfrm>
            <a:off x="3575526" y="1989000"/>
            <a:ext cx="357599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A. </a:t>
            </a:r>
            <a:r>
              <a:rPr lang="en-US" sz="900" dirty="0" err="1">
                <a:solidFill>
                  <a:srgbClr val="00B0F0"/>
                </a:solidFill>
              </a:rPr>
              <a:t>Andronic</a:t>
            </a:r>
            <a:r>
              <a:rPr lang="en-US" sz="900" dirty="0">
                <a:solidFill>
                  <a:srgbClr val="00B0F0"/>
                </a:solidFill>
              </a:rPr>
              <a:t> </a:t>
            </a:r>
            <a:r>
              <a:rPr lang="en-US" sz="900" i="1" dirty="0">
                <a:solidFill>
                  <a:srgbClr val="00B0F0"/>
                </a:solidFill>
              </a:rPr>
              <a:t>et al.</a:t>
            </a:r>
            <a:r>
              <a:rPr lang="en-US" sz="900" dirty="0">
                <a:solidFill>
                  <a:srgbClr val="00B0F0"/>
                </a:solidFill>
              </a:rPr>
              <a:t>, Nature </a:t>
            </a:r>
            <a:r>
              <a:rPr lang="en-US" sz="900" b="1" dirty="0">
                <a:solidFill>
                  <a:srgbClr val="00B0F0"/>
                </a:solidFill>
              </a:rPr>
              <a:t>561</a:t>
            </a:r>
            <a:r>
              <a:rPr lang="en-US" sz="900" dirty="0">
                <a:solidFill>
                  <a:srgbClr val="00B0F0"/>
                </a:solidFill>
              </a:rPr>
              <a:t> (2018) 7723, 321-330</a:t>
            </a:r>
          </a:p>
        </p:txBody>
      </p:sp>
    </p:spTree>
    <p:extLst>
      <p:ext uri="{BB962C8B-B14F-4D97-AF65-F5344CB8AC3E}">
        <p14:creationId xmlns:p14="http://schemas.microsoft.com/office/powerpoint/2010/main" val="376989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8A9AC-833A-3B0C-7F18-76E028CE1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Energy edge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0C50B-5CB7-3458-366E-1227A8B95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16.06.24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12074-B611-A07A-A483-57F63E7CF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CD2F91-A07A-8719-553F-B7CD4F93EED5}"/>
              </a:ext>
            </a:extLst>
          </p:cNvPr>
          <p:cNvSpPr txBox="1">
            <a:spLocks/>
          </p:cNvSpPr>
          <p:nvPr/>
        </p:nvSpPr>
        <p:spPr>
          <a:xfrm>
            <a:off x="7536000" y="4509000"/>
            <a:ext cx="4331882" cy="216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Not so strong Lorentz contraction but low transparency</a:t>
            </a:r>
          </a:p>
          <a:p>
            <a:r>
              <a:rPr lang="en-US" sz="1800" dirty="0"/>
              <a:t>We detect mostly nucleons:</a:t>
            </a:r>
          </a:p>
          <a:p>
            <a:pPr lvl="1"/>
            <a:r>
              <a:rPr lang="en-US" sz="1600" dirty="0"/>
              <a:t>Incoming nuclei</a:t>
            </a:r>
          </a:p>
          <a:p>
            <a:pPr lvl="1"/>
            <a:r>
              <a:rPr lang="en-US" sz="1600" dirty="0"/>
              <a:t>Decays of baryonic resonances</a:t>
            </a:r>
          </a:p>
          <a:p>
            <a:pPr lvl="1"/>
            <a:r>
              <a:rPr lang="en-US" sz="1600" b="1" dirty="0"/>
              <a:t>Baryon-dominated matter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F8CC7F-975E-363B-F13A-082904DA1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4908"/>
            <a:ext cx="7536000" cy="3594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183D3C-0ADB-2B42-3F03-7E27A978CD08}"/>
                  </a:ext>
                </a:extLst>
              </p:cNvPr>
              <p:cNvSpPr txBox="1"/>
              <p:nvPr/>
            </p:nvSpPr>
            <p:spPr>
              <a:xfrm>
                <a:off x="4623793" y="2222257"/>
                <a:ext cx="2912207" cy="281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Au-Au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200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1200" dirty="0"/>
                  <a:t>=2.42 GeV, 0-10% centrality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183D3C-0ADB-2B42-3F03-7E27A978C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793" y="2222257"/>
                <a:ext cx="2912207" cy="281872"/>
              </a:xfrm>
              <a:prstGeom prst="rect">
                <a:avLst/>
              </a:prstGeom>
              <a:blipFill>
                <a:blip r:embed="rId4"/>
                <a:stretch>
                  <a:fillRect t="-869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FD85728-0E76-CD8A-4863-8139F572B45F}"/>
              </a:ext>
            </a:extLst>
          </p:cNvPr>
          <p:cNvSpPr txBox="1"/>
          <p:nvPr/>
        </p:nvSpPr>
        <p:spPr>
          <a:xfrm>
            <a:off x="360000" y="2247777"/>
            <a:ext cx="357599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A. </a:t>
            </a:r>
            <a:r>
              <a:rPr lang="en-US" sz="900" dirty="0" err="1">
                <a:solidFill>
                  <a:srgbClr val="00B0F0"/>
                </a:solidFill>
              </a:rPr>
              <a:t>Motornenko</a:t>
            </a:r>
            <a:r>
              <a:rPr lang="en-US" sz="900" dirty="0">
                <a:solidFill>
                  <a:srgbClr val="00B0F0"/>
                </a:solidFill>
              </a:rPr>
              <a:t> </a:t>
            </a:r>
            <a:r>
              <a:rPr lang="en-US" sz="900" i="1" dirty="0">
                <a:solidFill>
                  <a:srgbClr val="00B0F0"/>
                </a:solidFill>
              </a:rPr>
              <a:t>et al.</a:t>
            </a:r>
            <a:r>
              <a:rPr lang="en-US" sz="900" dirty="0">
                <a:solidFill>
                  <a:srgbClr val="00B0F0"/>
                </a:solidFill>
              </a:rPr>
              <a:t>, PLB </a:t>
            </a:r>
            <a:r>
              <a:rPr lang="en-US" sz="900" b="1" dirty="0">
                <a:solidFill>
                  <a:srgbClr val="00B0F0"/>
                </a:solidFill>
              </a:rPr>
              <a:t>822</a:t>
            </a:r>
            <a:r>
              <a:rPr lang="en-US" sz="900" dirty="0">
                <a:solidFill>
                  <a:srgbClr val="00B0F0"/>
                </a:solidFill>
              </a:rPr>
              <a:t> (2021) 136703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8F0DE5-AB62-7AB7-6F11-FA01FE5B8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941" y="1089000"/>
            <a:ext cx="3514129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43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EDC9-9BCF-87EA-4DD2-C42D4FDDD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Pion production mystery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A69878-B661-B0EA-E801-2FABEEB4E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16.06.24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C9C0B-CA9D-032C-0845-D0D462C4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26C14D-DA18-C69F-12E8-7A9813B87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1989000"/>
            <a:ext cx="3492500" cy="3492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9C7D0E-2EF3-5396-571C-9446CE0C68CF}"/>
              </a:ext>
            </a:extLst>
          </p:cNvPr>
          <p:cNvSpPr txBox="1"/>
          <p:nvPr/>
        </p:nvSpPr>
        <p:spPr>
          <a:xfrm>
            <a:off x="756000" y="1758168"/>
            <a:ext cx="2160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HADES, EPJA </a:t>
            </a:r>
            <a:r>
              <a:rPr lang="en-US" sz="900" b="1" dirty="0">
                <a:solidFill>
                  <a:srgbClr val="00B0F0"/>
                </a:solidFill>
              </a:rPr>
              <a:t>56</a:t>
            </a:r>
            <a:r>
              <a:rPr lang="en-US" sz="900" dirty="0">
                <a:solidFill>
                  <a:srgbClr val="00B0F0"/>
                </a:solidFill>
              </a:rPr>
              <a:t> (2020) 259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6EE81D-AD42-6323-2B34-60A9209820E1}"/>
              </a:ext>
            </a:extLst>
          </p:cNvPr>
          <p:cNvSpPr txBox="1">
            <a:spLocks/>
          </p:cNvSpPr>
          <p:nvPr/>
        </p:nvSpPr>
        <p:spPr>
          <a:xfrm>
            <a:off x="696000" y="5560007"/>
            <a:ext cx="3240000" cy="5613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err="1"/>
              <a:t>Simular</a:t>
            </a:r>
            <a:r>
              <a:rPr lang="en-US" sz="1000" dirty="0"/>
              <a:t> situation for </a:t>
            </a:r>
            <a:r>
              <a:rPr lang="el-GR" sz="1000" dirty="0"/>
              <a:t>π</a:t>
            </a:r>
            <a:r>
              <a:rPr lang="pl-PL" sz="1000" baseline="30000" dirty="0"/>
              <a:t>+</a:t>
            </a:r>
            <a:endParaRPr lang="en-US" sz="1000" baseline="30000" dirty="0"/>
          </a:p>
          <a:p>
            <a:r>
              <a:rPr lang="en-US" sz="1000" dirty="0"/>
              <a:t>Common kinetic transport models fail to reproduce pion yields measured by HADES </a:t>
            </a:r>
            <a:endParaRPr lang="en-US" sz="9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E34E67-F207-89DF-4D20-FF2D278F4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50" y="2192200"/>
            <a:ext cx="3086100" cy="3086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D70FBE-8365-77D4-ABBC-193ECE20DEA4}"/>
              </a:ext>
            </a:extLst>
          </p:cNvPr>
          <p:cNvSpPr txBox="1"/>
          <p:nvPr/>
        </p:nvSpPr>
        <p:spPr>
          <a:xfrm>
            <a:off x="5004000" y="1846095"/>
            <a:ext cx="2520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K. </a:t>
            </a:r>
            <a:r>
              <a:rPr lang="en-US" sz="900" dirty="0" err="1">
                <a:solidFill>
                  <a:srgbClr val="00B0F0"/>
                </a:solidFill>
              </a:rPr>
              <a:t>Godbey</a:t>
            </a:r>
            <a:r>
              <a:rPr lang="en-US" sz="900" dirty="0">
                <a:solidFill>
                  <a:srgbClr val="00B0F0"/>
                </a:solidFill>
              </a:rPr>
              <a:t> </a:t>
            </a:r>
            <a:r>
              <a:rPr lang="en-US" sz="900" i="1" dirty="0">
                <a:solidFill>
                  <a:srgbClr val="00B0F0"/>
                </a:solidFill>
              </a:rPr>
              <a:t>et al.</a:t>
            </a:r>
            <a:r>
              <a:rPr lang="en-US" sz="900" dirty="0">
                <a:solidFill>
                  <a:srgbClr val="00B0F0"/>
                </a:solidFill>
              </a:rPr>
              <a:t>, PLB </a:t>
            </a:r>
            <a:r>
              <a:rPr lang="en-US" sz="900" b="1" dirty="0">
                <a:solidFill>
                  <a:srgbClr val="00B0F0"/>
                </a:solidFill>
              </a:rPr>
              <a:t>829</a:t>
            </a:r>
            <a:r>
              <a:rPr lang="en-US" sz="900" dirty="0">
                <a:solidFill>
                  <a:srgbClr val="00B0F0"/>
                </a:solidFill>
              </a:rPr>
              <a:t> (2022) 137134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86F41AFF-D11A-BC6B-89E8-D974EDF8E7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2884" y="5229000"/>
                <a:ext cx="3983116" cy="10800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0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50" dirty="0"/>
                  <a:t>Relativistic </a:t>
                </a:r>
                <a:r>
                  <a:rPr lang="en-US" sz="1050" dirty="0" err="1"/>
                  <a:t>Vlasov-Uehling-Uhlenbeck</a:t>
                </a:r>
                <a:endParaRPr lang="en-US" sz="1050" dirty="0"/>
              </a:p>
              <a:p>
                <a:r>
                  <a:rPr lang="en-US" sz="1050" dirty="0"/>
                  <a:t>NN →N</a:t>
                </a:r>
                <a:r>
                  <a:rPr lang="el-GR" sz="1050" dirty="0"/>
                  <a:t>Δ</a:t>
                </a:r>
                <a:r>
                  <a:rPr lang="pl-PL" sz="1050" dirty="0"/>
                  <a:t> cross </a:t>
                </a:r>
                <a:r>
                  <a:rPr lang="pl-PL" sz="1050" dirty="0" err="1"/>
                  <a:t>section</a:t>
                </a:r>
                <a:r>
                  <a:rPr lang="pl-PL" sz="1050" dirty="0"/>
                  <a:t> </a:t>
                </a:r>
                <a:r>
                  <a:rPr lang="pl-PL" sz="1050" dirty="0" err="1"/>
                  <a:t>suppressed</a:t>
                </a:r>
                <a:r>
                  <a:rPr lang="pl-PL" sz="1050" dirty="0"/>
                  <a:t> by a </a:t>
                </a:r>
                <a:r>
                  <a:rPr lang="pl-PL" sz="1050" dirty="0" err="1"/>
                  <a:t>density</a:t>
                </a:r>
                <a:r>
                  <a:rPr lang="pl-PL" sz="1050" dirty="0"/>
                  <a:t>-dependent </a:t>
                </a:r>
                <a:r>
                  <a:rPr lang="pl-PL" sz="1050" dirty="0" err="1"/>
                  <a:t>factor</a:t>
                </a:r>
                <a:r>
                  <a:rPr lang="pl-PL" sz="105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sz="105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05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l-PL" sz="105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l-PL" sz="105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05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pl-PL" sz="1050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b>
                        </m:sSub>
                        <m:sSup>
                          <m:sSupPr>
                            <m:ctrlPr>
                              <a:rPr lang="pl-PL" sz="105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l-PL" sz="105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pl-PL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l-PL" sz="105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pl-PL" sz="105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l-PL" sz="1050" b="0" i="1" smtClean="0"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pl-PL" sz="105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pl-PL" sz="105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l-PL" sz="105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pl-PL" sz="105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sup>
                    </m:sSup>
                  </m:oMath>
                </a14:m>
                <a:endParaRPr lang="pl-PL" sz="105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l-PL" sz="1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en-US" sz="1000" dirty="0"/>
                  <a:t> fitted to the data and different for </a:t>
                </a:r>
                <a:r>
                  <a:rPr lang="el-GR" sz="1000" dirty="0"/>
                  <a:t>Δ</a:t>
                </a:r>
                <a:r>
                  <a:rPr lang="pl-PL" sz="1000" baseline="30000" dirty="0"/>
                  <a:t>++</a:t>
                </a:r>
                <a:r>
                  <a:rPr lang="pl-PL" sz="1000" dirty="0"/>
                  <a:t>/</a:t>
                </a:r>
                <a:r>
                  <a:rPr lang="el-GR" sz="1000" dirty="0"/>
                  <a:t> Δ</a:t>
                </a:r>
                <a:r>
                  <a:rPr lang="pl-PL" sz="1000" baseline="30000" dirty="0"/>
                  <a:t>+</a:t>
                </a:r>
                <a:r>
                  <a:rPr lang="pl-PL" sz="1000" dirty="0"/>
                  <a:t> and for </a:t>
                </a:r>
                <a:r>
                  <a:rPr lang="el-GR" sz="1000" dirty="0"/>
                  <a:t>Δ</a:t>
                </a:r>
                <a:r>
                  <a:rPr lang="pl-PL" sz="1000" baseline="30000" dirty="0"/>
                  <a:t>0</a:t>
                </a:r>
                <a:r>
                  <a:rPr lang="pl-PL" sz="1000" dirty="0"/>
                  <a:t>/</a:t>
                </a:r>
                <a:r>
                  <a:rPr lang="el-GR" sz="1000" dirty="0"/>
                  <a:t> Δ</a:t>
                </a:r>
                <a:r>
                  <a:rPr lang="pl-PL" sz="1000" baseline="30000" dirty="0"/>
                  <a:t>--</a:t>
                </a:r>
                <a:r>
                  <a:rPr lang="en-US" sz="1000" dirty="0"/>
                  <a:t> </a:t>
                </a: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86F41AFF-D11A-BC6B-89E8-D974EDF8E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884" y="5229000"/>
                <a:ext cx="3983116" cy="1080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5C5A4B80-F0D0-D0CD-1DF1-E439F4CAD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516" y="2192200"/>
            <a:ext cx="3866484" cy="30233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CC27719-237C-6098-A36A-E06621032D49}"/>
              </a:ext>
            </a:extLst>
          </p:cNvPr>
          <p:cNvSpPr txBox="1"/>
          <p:nvPr/>
        </p:nvSpPr>
        <p:spPr>
          <a:xfrm>
            <a:off x="8568000" y="1846095"/>
            <a:ext cx="2520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C. </a:t>
            </a:r>
            <a:r>
              <a:rPr lang="en-US" sz="900" dirty="0" err="1">
                <a:solidFill>
                  <a:srgbClr val="00B0F0"/>
                </a:solidFill>
              </a:rPr>
              <a:t>Kummer</a:t>
            </a:r>
            <a:r>
              <a:rPr lang="en-US" sz="900" dirty="0">
                <a:solidFill>
                  <a:srgbClr val="00B0F0"/>
                </a:solidFill>
              </a:rPr>
              <a:t> </a:t>
            </a:r>
            <a:r>
              <a:rPr lang="en-US" sz="900" i="1" dirty="0">
                <a:solidFill>
                  <a:srgbClr val="00B0F0"/>
                </a:solidFill>
              </a:rPr>
              <a:t>et al.</a:t>
            </a:r>
            <a:r>
              <a:rPr lang="en-US" sz="900" dirty="0">
                <a:solidFill>
                  <a:srgbClr val="00B0F0"/>
                </a:solidFill>
              </a:rPr>
              <a:t>, PRC </a:t>
            </a:r>
            <a:r>
              <a:rPr lang="en-US" sz="900" b="1" dirty="0">
                <a:solidFill>
                  <a:srgbClr val="00B0F0"/>
                </a:solidFill>
              </a:rPr>
              <a:t>109</a:t>
            </a:r>
            <a:r>
              <a:rPr lang="en-US" sz="900" dirty="0">
                <a:solidFill>
                  <a:srgbClr val="00B0F0"/>
                </a:solidFill>
              </a:rPr>
              <a:t> 5, 054901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A3BCE9E1-28D8-D88C-C60B-87CE62DA29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5691" y="5229000"/>
                <a:ext cx="3110309" cy="1718936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0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00" dirty="0"/>
                  <a:t>Gießen Boltzmann-</a:t>
                </a:r>
                <a:r>
                  <a:rPr lang="en-US" sz="1000" dirty="0" err="1"/>
                  <a:t>Uehling</a:t>
                </a:r>
                <a:r>
                  <a:rPr lang="en-US" sz="1000" dirty="0"/>
                  <a:t>-</a:t>
                </a:r>
                <a:r>
                  <a:rPr lang="en-US" sz="1000" dirty="0" err="1"/>
                  <a:t>Uhlenbeck</a:t>
                </a:r>
                <a:endParaRPr lang="en-US" sz="1000" dirty="0"/>
              </a:p>
              <a:p>
                <a14:m>
                  <m:oMath xmlns:m="http://schemas.openxmlformats.org/officeDocument/2006/math">
                    <m:r>
                      <a:rPr lang="pl-PL" sz="10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pl-PL" sz="1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000" dirty="0"/>
                  <a:t>: NN →N</a:t>
                </a:r>
                <a:r>
                  <a:rPr lang="el-GR" sz="1000" dirty="0"/>
                  <a:t>Δ</a:t>
                </a:r>
                <a:r>
                  <a:rPr lang="pl-PL" sz="1000" dirty="0"/>
                  <a:t> and </a:t>
                </a:r>
                <a:r>
                  <a:rPr lang="en-US" sz="1000" dirty="0"/>
                  <a:t>NN →N</a:t>
                </a:r>
                <a:r>
                  <a:rPr lang="pl-PL" sz="1000" dirty="0"/>
                  <a:t>N</a:t>
                </a:r>
                <a:r>
                  <a:rPr lang="el-GR" sz="1000" dirty="0"/>
                  <a:t>π</a:t>
                </a:r>
                <a:r>
                  <a:rPr lang="pl-PL" sz="1000" dirty="0"/>
                  <a:t> cross-</a:t>
                </a:r>
                <a:r>
                  <a:rPr lang="pl-PL" sz="1000" dirty="0" err="1"/>
                  <a:t>sections</a:t>
                </a:r>
                <a:r>
                  <a:rPr lang="pl-PL" sz="1000" dirty="0"/>
                  <a:t> </a:t>
                </a:r>
                <a:r>
                  <a:rPr lang="pl-PL" sz="1000" dirty="0" err="1"/>
                  <a:t>suppressed</a:t>
                </a:r>
                <a:r>
                  <a:rPr lang="pl-PL" sz="1000" dirty="0"/>
                  <a:t>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sz="1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l-PL" sz="1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f>
                          <m:fPr>
                            <m:type m:val="lin"/>
                            <m:ctrlPr>
                              <a:rPr lang="pl-PL" sz="1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10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num>
                          <m:den>
                            <m:sSub>
                              <m:sSubPr>
                                <m:ctrlPr>
                                  <a:rPr lang="pl-PL" sz="1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10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pl-PL" sz="1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sup>
                    </m:sSup>
                  </m:oMath>
                </a14:m>
                <a:endParaRPr lang="en-US" sz="100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pl-PL" sz="1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l-PL" sz="10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000" dirty="0"/>
                  <a:t>: cross sections calculated with effective mean-field masses of particles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l-PL" sz="1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US" sz="1000" dirty="0"/>
                  <a:t>: scalar and vector potentials of </a:t>
                </a:r>
                <a:r>
                  <a:rPr lang="el-GR" sz="1000" dirty="0"/>
                  <a:t>Δ</a:t>
                </a:r>
                <a:r>
                  <a:rPr lang="pl-PL" sz="1000" dirty="0"/>
                  <a:t>(1232) </a:t>
                </a:r>
                <a:r>
                  <a:rPr lang="pl-PL" sz="1000" dirty="0" err="1"/>
                  <a:t>scaled</a:t>
                </a:r>
                <a:r>
                  <a:rPr lang="pl-PL" sz="1000" dirty="0"/>
                  <a:t> by 2/3 </a:t>
                </a:r>
                <a:r>
                  <a:rPr lang="pl-PL" sz="1000" dirty="0" err="1"/>
                  <a:t>compared</a:t>
                </a:r>
                <a:r>
                  <a:rPr lang="pl-PL" sz="1000" dirty="0"/>
                  <a:t> to </a:t>
                </a:r>
                <a:r>
                  <a:rPr lang="pl-PL" sz="1000" dirty="0" err="1"/>
                  <a:t>nucleon</a:t>
                </a:r>
                <a:endParaRPr lang="en-US" sz="1000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A3BCE9E1-28D8-D88C-C60B-87CE62DA2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5691" y="5229000"/>
                <a:ext cx="3110309" cy="1718936"/>
              </a:xfrm>
              <a:prstGeom prst="rect">
                <a:avLst/>
              </a:prstGeom>
              <a:blipFill>
                <a:blip r:embed="rId6"/>
                <a:stretch>
                  <a:fillRect r="-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11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EDC9-9BCF-87EA-4DD2-C42D4FDDD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On A GOOD Way…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A69878-B661-B0EA-E801-2FABEEB4E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16.06.24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C9C0B-CA9D-032C-0845-D0D462C4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C7D0E-2EF3-5396-571C-9446CE0C68CF}"/>
              </a:ext>
            </a:extLst>
          </p:cNvPr>
          <p:cNvSpPr txBox="1"/>
          <p:nvPr/>
        </p:nvSpPr>
        <p:spPr>
          <a:xfrm>
            <a:off x="884010" y="1758168"/>
            <a:ext cx="2160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HADES, EPJA </a:t>
            </a:r>
            <a:r>
              <a:rPr lang="en-US" sz="900" b="1" dirty="0">
                <a:solidFill>
                  <a:srgbClr val="00B0F0"/>
                </a:solidFill>
              </a:rPr>
              <a:t>56</a:t>
            </a:r>
            <a:r>
              <a:rPr lang="en-US" sz="900" dirty="0">
                <a:solidFill>
                  <a:srgbClr val="00B0F0"/>
                </a:solidFill>
              </a:rPr>
              <a:t> (2020) 259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D70FBE-8365-77D4-ABBC-193ECE20DEA4}"/>
              </a:ext>
            </a:extLst>
          </p:cNvPr>
          <p:cNvSpPr txBox="1"/>
          <p:nvPr/>
        </p:nvSpPr>
        <p:spPr>
          <a:xfrm>
            <a:off x="4680000" y="1846095"/>
            <a:ext cx="2520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K. </a:t>
            </a:r>
            <a:r>
              <a:rPr lang="en-US" sz="900" dirty="0" err="1">
                <a:solidFill>
                  <a:srgbClr val="00B0F0"/>
                </a:solidFill>
              </a:rPr>
              <a:t>Godbey</a:t>
            </a:r>
            <a:r>
              <a:rPr lang="en-US" sz="900" dirty="0">
                <a:solidFill>
                  <a:srgbClr val="00B0F0"/>
                </a:solidFill>
              </a:rPr>
              <a:t> </a:t>
            </a:r>
            <a:r>
              <a:rPr lang="en-US" sz="900" i="1" dirty="0">
                <a:solidFill>
                  <a:srgbClr val="00B0F0"/>
                </a:solidFill>
              </a:rPr>
              <a:t>et al.</a:t>
            </a:r>
            <a:r>
              <a:rPr lang="en-US" sz="900" dirty="0">
                <a:solidFill>
                  <a:srgbClr val="00B0F0"/>
                </a:solidFill>
              </a:rPr>
              <a:t>, PLB </a:t>
            </a:r>
            <a:r>
              <a:rPr lang="en-US" sz="900" b="1" dirty="0">
                <a:solidFill>
                  <a:srgbClr val="00B0F0"/>
                </a:solidFill>
              </a:rPr>
              <a:t>829</a:t>
            </a:r>
            <a:r>
              <a:rPr lang="en-US" sz="900" dirty="0">
                <a:solidFill>
                  <a:srgbClr val="00B0F0"/>
                </a:solidFill>
              </a:rPr>
              <a:t> (2022) 137134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C27719-237C-6098-A36A-E06621032D49}"/>
              </a:ext>
            </a:extLst>
          </p:cNvPr>
          <p:cNvSpPr txBox="1"/>
          <p:nvPr/>
        </p:nvSpPr>
        <p:spPr>
          <a:xfrm>
            <a:off x="8820000" y="1846095"/>
            <a:ext cx="2520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C. </a:t>
            </a:r>
            <a:r>
              <a:rPr lang="en-US" sz="900" dirty="0" err="1">
                <a:solidFill>
                  <a:srgbClr val="00B0F0"/>
                </a:solidFill>
              </a:rPr>
              <a:t>Kummer</a:t>
            </a:r>
            <a:r>
              <a:rPr lang="en-US" sz="900" dirty="0">
                <a:solidFill>
                  <a:srgbClr val="00B0F0"/>
                </a:solidFill>
              </a:rPr>
              <a:t> </a:t>
            </a:r>
            <a:r>
              <a:rPr lang="en-US" sz="900" i="1" dirty="0">
                <a:solidFill>
                  <a:srgbClr val="00B0F0"/>
                </a:solidFill>
              </a:rPr>
              <a:t>et al.</a:t>
            </a:r>
            <a:r>
              <a:rPr lang="en-US" sz="900" dirty="0">
                <a:solidFill>
                  <a:srgbClr val="00B0F0"/>
                </a:solidFill>
              </a:rPr>
              <a:t>, PRC </a:t>
            </a:r>
            <a:r>
              <a:rPr lang="en-US" sz="900" b="1" dirty="0">
                <a:solidFill>
                  <a:srgbClr val="00B0F0"/>
                </a:solidFill>
              </a:rPr>
              <a:t>109</a:t>
            </a:r>
            <a:r>
              <a:rPr lang="en-US" sz="900" dirty="0">
                <a:solidFill>
                  <a:srgbClr val="00B0F0"/>
                </a:solidFill>
              </a:rPr>
              <a:t> 5, 054901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737B3-B08B-0879-72C6-035453C6F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10" y="2076927"/>
            <a:ext cx="2527300" cy="373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7A05F4-E742-5904-2861-B9607E945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000" y="2076927"/>
            <a:ext cx="3048000" cy="4267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52672D-4F9B-7E76-88AD-FF231671D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021" y="2106340"/>
            <a:ext cx="3429000" cy="35814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26D6875-6154-3E82-F4FE-F1B6764F5178}"/>
              </a:ext>
            </a:extLst>
          </p:cNvPr>
          <p:cNvSpPr txBox="1">
            <a:spLocks/>
          </p:cNvSpPr>
          <p:nvPr/>
        </p:nvSpPr>
        <p:spPr>
          <a:xfrm>
            <a:off x="884010" y="5840140"/>
            <a:ext cx="7035372" cy="108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Proper treatment of </a:t>
            </a:r>
            <a:r>
              <a:rPr lang="el-GR" sz="1800" dirty="0"/>
              <a:t>Δ</a:t>
            </a:r>
            <a:r>
              <a:rPr lang="en-US" sz="1800" dirty="0"/>
              <a:t> in medium is crucial for describing hadron spectra but current approaches are still too schematic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89831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shot 2021-02-09 at 10.17.49.png" descr="Screenshot 2021-02-09 at 10.17.49.png"/>
          <p:cNvPicPr>
            <a:picLocks noChangeAspect="1"/>
          </p:cNvPicPr>
          <p:nvPr/>
        </p:nvPicPr>
        <p:blipFill rotWithShape="1">
          <a:blip r:embed="rId2"/>
          <a:srcRect l="44185" t="37033" r="5249" b="5437"/>
          <a:stretch/>
        </p:blipFill>
        <p:spPr>
          <a:xfrm>
            <a:off x="5760641" y="1892829"/>
            <a:ext cx="6336465" cy="384042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feld 4"/>
          <p:cNvSpPr txBox="1"/>
          <p:nvPr/>
        </p:nvSpPr>
        <p:spPr>
          <a:xfrm>
            <a:off x="-24000" y="2709000"/>
            <a:ext cx="5760640" cy="2221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900" dirty="0">
                <a:solidFill>
                  <a:srgbClr val="00B0F0"/>
                </a:solidFill>
              </a:rPr>
              <a:t>W. </a:t>
            </a:r>
            <a:r>
              <a:rPr lang="en-US" sz="900" dirty="0" err="1">
                <a:solidFill>
                  <a:srgbClr val="00B0F0"/>
                </a:solidFill>
              </a:rPr>
              <a:t>Broniowski</a:t>
            </a:r>
            <a:r>
              <a:rPr lang="en-US" sz="900" dirty="0">
                <a:solidFill>
                  <a:srgbClr val="00B0F0"/>
                </a:solidFill>
              </a:rPr>
              <a:t> and W. </a:t>
            </a:r>
            <a:r>
              <a:rPr lang="en-US" sz="900" dirty="0" err="1">
                <a:solidFill>
                  <a:srgbClr val="00B0F0"/>
                </a:solidFill>
              </a:rPr>
              <a:t>Florkowski</a:t>
            </a:r>
            <a:r>
              <a:rPr lang="en-US" sz="900" dirty="0">
                <a:solidFill>
                  <a:srgbClr val="00B0F0"/>
                </a:solidFill>
              </a:rPr>
              <a:t>, PRL </a:t>
            </a:r>
            <a:r>
              <a:rPr lang="en-US" sz="900" b="1" dirty="0">
                <a:solidFill>
                  <a:srgbClr val="00B0F0"/>
                </a:solidFill>
              </a:rPr>
              <a:t>87</a:t>
            </a:r>
            <a:r>
              <a:rPr lang="en-US" sz="900" dirty="0">
                <a:solidFill>
                  <a:srgbClr val="00B0F0"/>
                </a:solidFill>
              </a:rPr>
              <a:t> (2001) 272302 </a:t>
            </a:r>
          </a:p>
          <a:p>
            <a:pPr marL="228594" indent="-228594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Chemical (= particle abundances fixed) and kinetic </a:t>
            </a:r>
            <a:br>
              <a:rPr lang="en-US" sz="1600" dirty="0"/>
            </a:br>
            <a:r>
              <a:rPr lang="en-US" sz="1600" dirty="0"/>
              <a:t>(= particle momenta fixed) freeze-outs coincide</a:t>
            </a:r>
          </a:p>
          <a:p>
            <a:pPr marL="228594" indent="-228594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Hadron yields are given by the integrals of hadron spectra</a:t>
            </a:r>
          </a:p>
          <a:p>
            <a:pPr marL="228594" indent="-228594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Feed-down from resonance decays included</a:t>
            </a:r>
          </a:p>
          <a:p>
            <a:pPr marL="228594" indent="-228594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Implemented in the event generator </a:t>
            </a:r>
            <a:r>
              <a:rPr lang="en-US" sz="1600" dirty="0" err="1"/>
              <a:t>Therminator</a:t>
            </a:r>
            <a:r>
              <a:rPr lang="en-US" sz="1600" dirty="0"/>
              <a:t> 2</a:t>
            </a:r>
          </a:p>
          <a:p>
            <a:pPr marL="228594" indent="-228594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Successful at RHIC, does it work at SIS18 energies?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8706A6-A88D-9FF6-85BC-B541BAF2455C}"/>
              </a:ext>
            </a:extLst>
          </p:cNvPr>
          <p:cNvSpPr txBox="1">
            <a:spLocks/>
          </p:cNvSpPr>
          <p:nvPr/>
        </p:nvSpPr>
        <p:spPr>
          <a:xfrm>
            <a:off x="-744000" y="-1286261"/>
            <a:ext cx="9095177" cy="838200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DF7D671-B841-4848-1384-F4F28E6D8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01" y="488949"/>
            <a:ext cx="9095177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Single freeze-out scenario at RHIC energies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E58CC9A-5182-C15C-F97B-EFAFF968BA4A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2F4C09-65E4-4AD7-8D55-83CBD210ED85}" type="slidenum">
              <a:rPr lang="de-DE" sz="800" smtClean="0">
                <a:solidFill>
                  <a:srgbClr val="8E8E8E"/>
                </a:solidFill>
              </a:rPr>
              <a:pPr algn="r"/>
              <a:t>7</a:t>
            </a:fld>
            <a:endParaRPr lang="de-DE" sz="800" dirty="0">
              <a:solidFill>
                <a:srgbClr val="8E8E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99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25CE87-3449-4D71-9984-A514CD96D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Thermal Event Generator </a:t>
            </a:r>
            <a:br>
              <a:rPr lang="pl-PL" dirty="0"/>
            </a:br>
            <a:r>
              <a:rPr lang="en-US" dirty="0"/>
              <a:t>(</a:t>
            </a:r>
            <a:r>
              <a:rPr lang="en-US" dirty="0" err="1"/>
              <a:t>Therminator</a:t>
            </a:r>
            <a:r>
              <a:rPr lang="en-US" dirty="0"/>
              <a:t> 2)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AD93A93-78DE-4A2C-A25F-0A40BAD02796}"/>
              </a:ext>
            </a:extLst>
          </p:cNvPr>
          <p:cNvSpPr txBox="1"/>
          <p:nvPr/>
        </p:nvSpPr>
        <p:spPr>
          <a:xfrm>
            <a:off x="143340" y="1472466"/>
            <a:ext cx="8544949" cy="1467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1600" dirty="0"/>
              <a:t>Ingredients of the method:</a:t>
            </a:r>
          </a:p>
          <a:p>
            <a:pPr marL="287993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Fix parameters with particle multiplicity ratios: </a:t>
            </a:r>
          </a:p>
          <a:p>
            <a:pPr marL="575986" lvl="1" indent="-287993">
              <a:spcBef>
                <a:spcPts val="800"/>
              </a:spcBef>
              <a:buFont typeface="Arial" panose="020B0604020202020204" pitchFamily="34" charset="0"/>
              <a:buChar char="—"/>
            </a:pPr>
            <a:r>
              <a:rPr lang="en-US" sz="1600" dirty="0"/>
              <a:t>Six equations for six parameters:</a:t>
            </a:r>
          </a:p>
          <a:p>
            <a:pPr>
              <a:spcBef>
                <a:spcPts val="800"/>
              </a:spcBef>
            </a:pPr>
            <a:endParaRPr lang="en-US" sz="2133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BD96FE2-44F7-F347-8758-847A212343E9}"/>
              </a:ext>
            </a:extLst>
          </p:cNvPr>
          <p:cNvSpPr txBox="1"/>
          <p:nvPr/>
        </p:nvSpPr>
        <p:spPr>
          <a:xfrm>
            <a:off x="6943701" y="3089156"/>
            <a:ext cx="362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3200" b="1" i="1" dirty="0"/>
              <a:t>T  </a:t>
            </a:r>
            <a:r>
              <a:rPr lang="en-US" sz="3200" b="1" i="1" dirty="0" err="1">
                <a:latin typeface="Symbol" pitchFamily="2" charset="2"/>
              </a:rPr>
              <a:t>m</a:t>
            </a:r>
            <a:r>
              <a:rPr lang="en-US" sz="3200" b="1" baseline="-25000" dirty="0" err="1"/>
              <a:t>B</a:t>
            </a:r>
            <a:r>
              <a:rPr lang="en-US" sz="3200" b="1" baseline="-25000" dirty="0"/>
              <a:t>  </a:t>
            </a:r>
            <a:r>
              <a:rPr lang="en-US" sz="3200" b="1" i="1" dirty="0">
                <a:latin typeface="Symbol" pitchFamily="2" charset="2"/>
              </a:rPr>
              <a:t>m</a:t>
            </a:r>
            <a:r>
              <a:rPr lang="en-US" sz="3200" b="1" baseline="-25000" dirty="0"/>
              <a:t>I3  </a:t>
            </a:r>
            <a:r>
              <a:rPr lang="en-US" sz="3200" b="1" i="1" dirty="0">
                <a:latin typeface="Symbol" pitchFamily="2" charset="2"/>
              </a:rPr>
              <a:t>m</a:t>
            </a:r>
            <a:r>
              <a:rPr lang="en-US" sz="3200" b="1" baseline="-25000" dirty="0"/>
              <a:t>S  </a:t>
            </a:r>
            <a:r>
              <a:rPr lang="en-US" sz="3200" b="1" i="1" dirty="0" err="1">
                <a:latin typeface="Symbol" pitchFamily="2" charset="2"/>
              </a:rPr>
              <a:t>g</a:t>
            </a:r>
            <a:r>
              <a:rPr lang="en-US" sz="3200" b="1" baseline="-25000" dirty="0" err="1"/>
              <a:t>S</a:t>
            </a:r>
            <a:r>
              <a:rPr lang="en-US" sz="3200" b="1" baseline="-25000" dirty="0"/>
              <a:t>  </a:t>
            </a:r>
            <a:r>
              <a:rPr lang="en-US" sz="3200" b="1" i="1" dirty="0"/>
              <a:t>R</a:t>
            </a:r>
            <a:endParaRPr lang="en-US" sz="3200" b="1" dirty="0"/>
          </a:p>
        </p:txBody>
      </p:sp>
      <p:sp>
        <p:nvSpPr>
          <p:cNvPr id="8" name="Strzałka w prawo 7">
            <a:extLst>
              <a:ext uri="{FF2B5EF4-FFF2-40B4-BE49-F238E27FC236}">
                <a16:creationId xmlns:a16="http://schemas.microsoft.com/office/drawing/2014/main" id="{756E109E-D4BF-FC4B-9004-2F5A7FD56291}"/>
              </a:ext>
            </a:extLst>
          </p:cNvPr>
          <p:cNvSpPr/>
          <p:nvPr/>
        </p:nvSpPr>
        <p:spPr>
          <a:xfrm>
            <a:off x="5016000" y="3092735"/>
            <a:ext cx="1695811" cy="67207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9654CF95-A046-F845-B968-3EACE2C6979E}"/>
              </a:ext>
            </a:extLst>
          </p:cNvPr>
          <p:cNvSpPr/>
          <p:nvPr/>
        </p:nvSpPr>
        <p:spPr>
          <a:xfrm>
            <a:off x="719943" y="270900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protons</a:t>
            </a:r>
            <a:r>
              <a:rPr lang="en-US" sz="1600" dirty="0"/>
              <a:t> </a:t>
            </a:r>
            <a:r>
              <a:rPr lang="en-US" sz="1200" dirty="0"/>
              <a:t>(incl. those bound in light nuclei)</a:t>
            </a:r>
            <a:r>
              <a:rPr lang="en-US" sz="1600" dirty="0"/>
              <a:t>: 124.1</a:t>
            </a:r>
            <a:r>
              <a:rPr lang="en-US" sz="1200" dirty="0"/>
              <a:t> </a:t>
            </a:r>
          </a:p>
          <a:p>
            <a:r>
              <a:rPr lang="en-US" sz="1600" b="1" dirty="0">
                <a:latin typeface="Symbol" pitchFamily="2" charset="2"/>
              </a:rPr>
              <a:t>p</a:t>
            </a:r>
            <a:r>
              <a:rPr lang="en-US" sz="1600" b="1" baseline="30000" dirty="0">
                <a:latin typeface="Symbol" pitchFamily="2" charset="2"/>
              </a:rPr>
              <a:t>+</a:t>
            </a:r>
            <a:r>
              <a:rPr lang="en-US" sz="1600" dirty="0">
                <a:latin typeface="+mj-lt"/>
              </a:rPr>
              <a:t>: 	9.3</a:t>
            </a:r>
          </a:p>
          <a:p>
            <a:r>
              <a:rPr lang="en-US" sz="1600" b="1" dirty="0">
                <a:latin typeface="Symbol" pitchFamily="2" charset="2"/>
              </a:rPr>
              <a:t>p</a:t>
            </a:r>
            <a:r>
              <a:rPr lang="en-US" sz="1600" b="1" baseline="30000" dirty="0">
                <a:latin typeface="Symbol" pitchFamily="2" charset="2"/>
              </a:rPr>
              <a:t>-</a:t>
            </a:r>
            <a:r>
              <a:rPr lang="en-US" sz="1600" dirty="0">
                <a:latin typeface="+mj-lt"/>
              </a:rPr>
              <a:t>: 	17.1</a:t>
            </a:r>
          </a:p>
          <a:p>
            <a:r>
              <a:rPr lang="en-US" sz="1600" b="1" dirty="0">
                <a:latin typeface="+mj-lt"/>
              </a:rPr>
              <a:t>K</a:t>
            </a:r>
            <a:r>
              <a:rPr lang="en-US" sz="1600" b="1" baseline="30000" dirty="0">
                <a:latin typeface="Symbol" pitchFamily="2" charset="2"/>
              </a:rPr>
              <a:t>+</a:t>
            </a:r>
            <a:r>
              <a:rPr lang="en-US" sz="1600" dirty="0">
                <a:latin typeface="+mj-lt"/>
              </a:rPr>
              <a:t>: 	0.0598</a:t>
            </a:r>
          </a:p>
          <a:p>
            <a:r>
              <a:rPr lang="en-US" sz="1600" b="1" dirty="0">
                <a:latin typeface="+mj-lt"/>
              </a:rPr>
              <a:t>K</a:t>
            </a:r>
            <a:r>
              <a:rPr lang="en-US" sz="1600" b="1" baseline="30000" dirty="0">
                <a:latin typeface="Symbol" pitchFamily="2" charset="2"/>
              </a:rPr>
              <a:t>-</a:t>
            </a:r>
            <a:r>
              <a:rPr lang="en-US" sz="1600" dirty="0">
                <a:latin typeface="+mj-lt"/>
              </a:rPr>
              <a:t>: 	0.00056	</a:t>
            </a:r>
          </a:p>
          <a:p>
            <a:r>
              <a:rPr lang="en-US" sz="1600" b="1" dirty="0">
                <a:latin typeface="Symbol" pitchFamily="2" charset="2"/>
              </a:rPr>
              <a:t>L</a:t>
            </a:r>
            <a:r>
              <a:rPr lang="en-US" sz="1600" dirty="0">
                <a:latin typeface="+mj-lt"/>
              </a:rPr>
              <a:t>: 	0.0822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14A66C7-16D2-4FFE-BFBF-809F2698D451}"/>
              </a:ext>
            </a:extLst>
          </p:cNvPr>
          <p:cNvSpPr/>
          <p:nvPr/>
        </p:nvSpPr>
        <p:spPr>
          <a:xfrm>
            <a:off x="6306649" y="1036348"/>
            <a:ext cx="4684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M. </a:t>
            </a:r>
            <a:r>
              <a:rPr lang="en-US" sz="900" dirty="0" err="1">
                <a:solidFill>
                  <a:srgbClr val="00B0F0"/>
                </a:solidFill>
              </a:rPr>
              <a:t>Chojnacki</a:t>
            </a:r>
            <a:r>
              <a:rPr lang="en-US" sz="900" dirty="0">
                <a:solidFill>
                  <a:srgbClr val="00B0F0"/>
                </a:solidFill>
              </a:rPr>
              <a:t> </a:t>
            </a:r>
            <a:r>
              <a:rPr lang="en-US" sz="900" i="1" dirty="0">
                <a:solidFill>
                  <a:srgbClr val="00B0F0"/>
                </a:solidFill>
              </a:rPr>
              <a:t>et al.</a:t>
            </a:r>
            <a:r>
              <a:rPr lang="en-US" sz="900" dirty="0">
                <a:solidFill>
                  <a:srgbClr val="00B0F0"/>
                </a:solidFill>
              </a:rPr>
              <a:t>, </a:t>
            </a:r>
            <a:r>
              <a:rPr lang="en-US" sz="900" dirty="0" err="1">
                <a:solidFill>
                  <a:srgbClr val="00B0F0"/>
                </a:solidFill>
              </a:rPr>
              <a:t>Comput</a:t>
            </a:r>
            <a:r>
              <a:rPr lang="en-US" sz="900" dirty="0">
                <a:solidFill>
                  <a:srgbClr val="00B0F0"/>
                </a:solidFill>
              </a:rPr>
              <a:t>. Phys. Comm. </a:t>
            </a:r>
            <a:r>
              <a:rPr lang="en-US" sz="900" b="1" dirty="0">
                <a:solidFill>
                  <a:srgbClr val="00B0F0"/>
                </a:solidFill>
              </a:rPr>
              <a:t>103</a:t>
            </a:r>
            <a:r>
              <a:rPr lang="en-US" sz="900" dirty="0">
                <a:solidFill>
                  <a:srgbClr val="00B0F0"/>
                </a:solidFill>
              </a:rPr>
              <a:t> (2012) 746-773</a:t>
            </a:r>
          </a:p>
          <a:p>
            <a:r>
              <a:rPr lang="en-US" sz="900" dirty="0">
                <a:solidFill>
                  <a:srgbClr val="00B0F0"/>
                </a:solidFill>
              </a:rPr>
              <a:t>SH, W. </a:t>
            </a:r>
            <a:r>
              <a:rPr lang="en-US" sz="900" dirty="0" err="1">
                <a:solidFill>
                  <a:srgbClr val="00B0F0"/>
                </a:solidFill>
              </a:rPr>
              <a:t>Florkowski</a:t>
            </a:r>
            <a:r>
              <a:rPr lang="en-US" sz="900" dirty="0">
                <a:solidFill>
                  <a:srgbClr val="00B0F0"/>
                </a:solidFill>
              </a:rPr>
              <a:t>, T. Galatyuk</a:t>
            </a:r>
            <a:r>
              <a:rPr lang="en-US" sz="900" i="1" dirty="0">
                <a:solidFill>
                  <a:srgbClr val="00B0F0"/>
                </a:solidFill>
              </a:rPr>
              <a:t> et al.,</a:t>
            </a:r>
            <a:r>
              <a:rPr lang="en-US" sz="900" dirty="0">
                <a:solidFill>
                  <a:srgbClr val="00B0F0"/>
                </a:solidFill>
              </a:rPr>
              <a:t> PRC </a:t>
            </a:r>
            <a:r>
              <a:rPr lang="en-US" sz="900" b="1" dirty="0">
                <a:solidFill>
                  <a:srgbClr val="00B0F0"/>
                </a:solidFill>
              </a:rPr>
              <a:t>102</a:t>
            </a:r>
            <a:r>
              <a:rPr lang="en-US" sz="900" dirty="0">
                <a:solidFill>
                  <a:srgbClr val="00B0F0"/>
                </a:solidFill>
              </a:rPr>
              <a:t> (2020) 5, 054903</a:t>
            </a:r>
          </a:p>
          <a:p>
            <a:r>
              <a:rPr lang="en-US" sz="900" dirty="0">
                <a:solidFill>
                  <a:srgbClr val="00B0F0"/>
                </a:solidFill>
              </a:rPr>
              <a:t>SH, W. </a:t>
            </a:r>
            <a:r>
              <a:rPr lang="en-US" sz="900" dirty="0" err="1">
                <a:solidFill>
                  <a:srgbClr val="00B0F0"/>
                </a:solidFill>
              </a:rPr>
              <a:t>Florkowski</a:t>
            </a:r>
            <a:r>
              <a:rPr lang="en-US" sz="900" dirty="0">
                <a:solidFill>
                  <a:srgbClr val="00B0F0"/>
                </a:solidFill>
              </a:rPr>
              <a:t>, T. Galatyuk</a:t>
            </a:r>
            <a:r>
              <a:rPr lang="en-US" sz="900" i="1" dirty="0">
                <a:solidFill>
                  <a:srgbClr val="00B0F0"/>
                </a:solidFill>
              </a:rPr>
              <a:t> et al.,</a:t>
            </a:r>
            <a:r>
              <a:rPr lang="en-US" sz="900" dirty="0">
                <a:solidFill>
                  <a:srgbClr val="00B0F0"/>
                </a:solidFill>
              </a:rPr>
              <a:t> PRC </a:t>
            </a:r>
            <a:r>
              <a:rPr lang="en-US" sz="900" b="1" dirty="0">
                <a:solidFill>
                  <a:srgbClr val="00B0F0"/>
                </a:solidFill>
              </a:rPr>
              <a:t>107</a:t>
            </a:r>
            <a:r>
              <a:rPr lang="en-US" sz="900" dirty="0">
                <a:solidFill>
                  <a:srgbClr val="00B0F0"/>
                </a:solidFill>
              </a:rPr>
              <a:t> (2023) 3, 034917</a:t>
            </a:r>
          </a:p>
        </p:txBody>
      </p:sp>
      <p:sp>
        <p:nvSpPr>
          <p:cNvPr id="11" name="pole tekstowe 5">
            <a:extLst>
              <a:ext uri="{FF2B5EF4-FFF2-40B4-BE49-F238E27FC236}">
                <a16:creationId xmlns:a16="http://schemas.microsoft.com/office/drawing/2014/main" id="{2AD93A93-78DE-4A2C-A25F-0A40BAD02796}"/>
              </a:ext>
            </a:extLst>
          </p:cNvPr>
          <p:cNvSpPr txBox="1"/>
          <p:nvPr/>
        </p:nvSpPr>
        <p:spPr>
          <a:xfrm>
            <a:off x="143339" y="4446585"/>
            <a:ext cx="6721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993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i="1" dirty="0"/>
              <a:t>m</a:t>
            </a:r>
            <a:r>
              <a:rPr lang="en-US" sz="1600" baseline="-25000" dirty="0"/>
              <a:t>t</a:t>
            </a:r>
            <a:r>
              <a:rPr lang="en-US" sz="1600" dirty="0"/>
              <a:t> spectra of p and </a:t>
            </a:r>
            <a:r>
              <a:rPr lang="el-GR" sz="1600" dirty="0"/>
              <a:t>π</a:t>
            </a:r>
            <a:r>
              <a:rPr lang="en-US" sz="1600" dirty="0"/>
              <a:t> in five rapidity bins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F05CE43F-BD52-4E62-84EA-D067BD61BCA4}"/>
              </a:ext>
            </a:extLst>
          </p:cNvPr>
          <p:cNvSpPr/>
          <p:nvPr/>
        </p:nvSpPr>
        <p:spPr>
          <a:xfrm>
            <a:off x="2708182" y="3114179"/>
            <a:ext cx="468436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/>
              <a:t>HADES data:</a:t>
            </a:r>
            <a:br>
              <a:rPr lang="pl-PL" sz="900" dirty="0">
                <a:solidFill>
                  <a:srgbClr val="0070C0"/>
                </a:solidFill>
              </a:rPr>
            </a:br>
            <a:r>
              <a:rPr lang="pl-PL" sz="900" dirty="0">
                <a:solidFill>
                  <a:srgbClr val="00B0F0"/>
                </a:solidFill>
              </a:rPr>
              <a:t>M. Szala, Proc. of SQM 2019</a:t>
            </a:r>
            <a:br>
              <a:rPr lang="pl-PL" sz="900" dirty="0">
                <a:solidFill>
                  <a:srgbClr val="00B0F0"/>
                </a:solidFill>
              </a:rPr>
            </a:br>
            <a:r>
              <a:rPr lang="pl-PL" sz="900" dirty="0">
                <a:solidFill>
                  <a:srgbClr val="00B0F0"/>
                </a:solidFill>
              </a:rPr>
              <a:t>EPJA </a:t>
            </a:r>
            <a:r>
              <a:rPr lang="pl-PL" sz="900" b="1" dirty="0">
                <a:solidFill>
                  <a:srgbClr val="00B0F0"/>
                </a:solidFill>
              </a:rPr>
              <a:t>56</a:t>
            </a:r>
            <a:r>
              <a:rPr lang="pl-PL" sz="900" dirty="0">
                <a:solidFill>
                  <a:srgbClr val="00B0F0"/>
                </a:solidFill>
              </a:rPr>
              <a:t> (2020) 10, 259</a:t>
            </a:r>
          </a:p>
          <a:p>
            <a:r>
              <a:rPr lang="pl-PL" sz="900" dirty="0">
                <a:solidFill>
                  <a:srgbClr val="00B0F0"/>
                </a:solidFill>
              </a:rPr>
              <a:t>PLB </a:t>
            </a:r>
            <a:r>
              <a:rPr lang="pl-PL" sz="900" b="1" dirty="0">
                <a:solidFill>
                  <a:srgbClr val="00B0F0"/>
                </a:solidFill>
              </a:rPr>
              <a:t>778</a:t>
            </a:r>
            <a:r>
              <a:rPr lang="pl-PL" sz="900" dirty="0">
                <a:solidFill>
                  <a:srgbClr val="00B0F0"/>
                </a:solidFill>
              </a:rPr>
              <a:t> (2018) 403-407</a:t>
            </a:r>
          </a:p>
          <a:p>
            <a:r>
              <a:rPr lang="pl-PL" sz="900" dirty="0">
                <a:solidFill>
                  <a:srgbClr val="00B0F0"/>
                </a:solidFill>
              </a:rPr>
              <a:t>PLB </a:t>
            </a:r>
            <a:r>
              <a:rPr lang="pl-PL" sz="900" b="1" dirty="0">
                <a:solidFill>
                  <a:srgbClr val="00B0F0"/>
                </a:solidFill>
              </a:rPr>
              <a:t>793</a:t>
            </a:r>
            <a:r>
              <a:rPr lang="pl-PL" sz="900" dirty="0">
                <a:solidFill>
                  <a:srgbClr val="00B0F0"/>
                </a:solidFill>
              </a:rPr>
              <a:t> (2019) 457-463</a:t>
            </a:r>
            <a:endParaRPr lang="en-US" sz="900" dirty="0">
              <a:solidFill>
                <a:srgbClr val="00B0F0"/>
              </a:solidFill>
            </a:endParaRPr>
          </a:p>
        </p:txBody>
      </p:sp>
      <p:sp>
        <p:nvSpPr>
          <p:cNvPr id="4" name="pole tekstowe 5">
            <a:extLst>
              <a:ext uri="{FF2B5EF4-FFF2-40B4-BE49-F238E27FC236}">
                <a16:creationId xmlns:a16="http://schemas.microsoft.com/office/drawing/2014/main" id="{385E93FA-9156-DB79-D453-22D97CA57525}"/>
              </a:ext>
            </a:extLst>
          </p:cNvPr>
          <p:cNvSpPr txBox="1"/>
          <p:nvPr/>
        </p:nvSpPr>
        <p:spPr>
          <a:xfrm>
            <a:off x="7039712" y="4165972"/>
            <a:ext cx="5376597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pl-PL" sz="1600" b="1" i="1" dirty="0"/>
              <a:t>H</a:t>
            </a:r>
            <a:r>
              <a:rPr lang="pl-PL" sz="1600" i="1" dirty="0"/>
              <a:t> </a:t>
            </a:r>
            <a:r>
              <a:rPr lang="pl-PL" sz="1600" dirty="0"/>
              <a:t>in Hubble-</a:t>
            </a:r>
            <a:r>
              <a:rPr lang="pl-PL" sz="1600" dirty="0" err="1"/>
              <a:t>like</a:t>
            </a:r>
            <a:r>
              <a:rPr lang="pl-PL" sz="1600" dirty="0"/>
              <a:t> </a:t>
            </a:r>
            <a:r>
              <a:rPr lang="pl-PL" sz="1600" dirty="0" err="1"/>
              <a:t>expansion</a:t>
            </a:r>
            <a:r>
              <a:rPr lang="pl-PL" sz="1600" dirty="0"/>
              <a:t> </a:t>
            </a:r>
            <a:r>
              <a:rPr lang="pl-PL" sz="1600" i="1" dirty="0"/>
              <a:t>v</a:t>
            </a:r>
            <a:r>
              <a:rPr lang="pl-PL" sz="1600" dirty="0"/>
              <a:t> = </a:t>
            </a:r>
            <a:r>
              <a:rPr lang="pl-PL" sz="1600" dirty="0" err="1"/>
              <a:t>tanh</a:t>
            </a:r>
            <a:r>
              <a:rPr lang="pl-PL" sz="1600" dirty="0"/>
              <a:t>(</a:t>
            </a:r>
            <a:r>
              <a:rPr lang="pl-PL" sz="1600" i="1" dirty="0" err="1"/>
              <a:t>Hr</a:t>
            </a:r>
            <a:r>
              <a:rPr lang="pl-PL" sz="1600" dirty="0"/>
              <a:t>)</a:t>
            </a:r>
          </a:p>
          <a:p>
            <a:pPr>
              <a:spcBef>
                <a:spcPts val="800"/>
              </a:spcBef>
            </a:pPr>
            <a:r>
              <a:rPr lang="el-GR" sz="1600" b="1" dirty="0"/>
              <a:t>δ</a:t>
            </a:r>
            <a:r>
              <a:rPr lang="pl-PL" sz="1600" dirty="0"/>
              <a:t> - </a:t>
            </a:r>
            <a:r>
              <a:rPr lang="pl-PL" sz="1600" dirty="0" err="1"/>
              <a:t>eccentricity</a:t>
            </a:r>
            <a:r>
              <a:rPr lang="pl-PL" sz="1600" dirty="0"/>
              <a:t> </a:t>
            </a:r>
            <a:r>
              <a:rPr lang="pl-PL" sz="1600" dirty="0" err="1"/>
              <a:t>parameter</a:t>
            </a:r>
            <a:r>
              <a:rPr lang="pl-PL" sz="1600" dirty="0"/>
              <a:t> for the </a:t>
            </a:r>
            <a:r>
              <a:rPr lang="pl-PL" sz="1600" dirty="0" err="1"/>
              <a:t>spheroid</a:t>
            </a:r>
            <a:r>
              <a:rPr lang="pl-PL" sz="1600" dirty="0"/>
              <a:t> </a:t>
            </a:r>
            <a:br>
              <a:rPr lang="pl-PL" sz="1600" dirty="0"/>
            </a:br>
            <a:r>
              <a:rPr lang="pl-PL" sz="1600" dirty="0"/>
              <a:t>in the </a:t>
            </a:r>
            <a:r>
              <a:rPr lang="pl-PL" sz="1600" i="1" dirty="0" err="1"/>
              <a:t>momentum</a:t>
            </a:r>
            <a:r>
              <a:rPr lang="pl-PL" sz="1600" dirty="0"/>
              <a:t> </a:t>
            </a:r>
            <a:r>
              <a:rPr lang="pl-PL" sz="1600" dirty="0" err="1"/>
              <a:t>space</a:t>
            </a:r>
            <a:endParaRPr lang="en-US" sz="1600" dirty="0"/>
          </a:p>
        </p:txBody>
      </p:sp>
      <p:sp>
        <p:nvSpPr>
          <p:cNvPr id="5" name="Strzałka w prawo 7">
            <a:extLst>
              <a:ext uri="{FF2B5EF4-FFF2-40B4-BE49-F238E27FC236}">
                <a16:creationId xmlns:a16="http://schemas.microsoft.com/office/drawing/2014/main" id="{61CDDD90-2168-38C9-82B2-0118BECE739D}"/>
              </a:ext>
            </a:extLst>
          </p:cNvPr>
          <p:cNvSpPr/>
          <p:nvPr/>
        </p:nvSpPr>
        <p:spPr>
          <a:xfrm>
            <a:off x="5023217" y="4289279"/>
            <a:ext cx="1695811" cy="67207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pole tekstowe 5">
            <a:extLst>
              <a:ext uri="{FF2B5EF4-FFF2-40B4-BE49-F238E27FC236}">
                <a16:creationId xmlns:a16="http://schemas.microsoft.com/office/drawing/2014/main" id="{0D173B8D-010C-0EBD-0431-50D4C4278198}"/>
              </a:ext>
            </a:extLst>
          </p:cNvPr>
          <p:cNvSpPr txBox="1"/>
          <p:nvPr/>
        </p:nvSpPr>
        <p:spPr>
          <a:xfrm>
            <a:off x="143339" y="5405272"/>
            <a:ext cx="672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993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l-PL" sz="1600" dirty="0"/>
              <a:t>Femtoscopic </a:t>
            </a:r>
            <a:r>
              <a:rPr lang="pl-PL" sz="1600" dirty="0" err="1"/>
              <a:t>radii</a:t>
            </a:r>
            <a:endParaRPr lang="en-US" sz="1600" dirty="0"/>
          </a:p>
        </p:txBody>
      </p:sp>
      <p:sp>
        <p:nvSpPr>
          <p:cNvPr id="15" name="Strzałka w prawo 7">
            <a:extLst>
              <a:ext uri="{FF2B5EF4-FFF2-40B4-BE49-F238E27FC236}">
                <a16:creationId xmlns:a16="http://schemas.microsoft.com/office/drawing/2014/main" id="{5BC6FD88-8D5E-3F79-3D27-96EE376EB5B1}"/>
              </a:ext>
            </a:extLst>
          </p:cNvPr>
          <p:cNvSpPr/>
          <p:nvPr/>
        </p:nvSpPr>
        <p:spPr>
          <a:xfrm>
            <a:off x="5023217" y="5226349"/>
            <a:ext cx="1695811" cy="67207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pole tekstowe 5">
            <a:extLst>
              <a:ext uri="{FF2B5EF4-FFF2-40B4-BE49-F238E27FC236}">
                <a16:creationId xmlns:a16="http://schemas.microsoft.com/office/drawing/2014/main" id="{75E05C18-72DC-26E6-8914-3D469CF3AD56}"/>
              </a:ext>
            </a:extLst>
          </p:cNvPr>
          <p:cNvSpPr txBox="1"/>
          <p:nvPr/>
        </p:nvSpPr>
        <p:spPr>
          <a:xfrm>
            <a:off x="7055469" y="5283365"/>
            <a:ext cx="5376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l-GR" sz="1600" b="1" dirty="0"/>
              <a:t>ε</a:t>
            </a:r>
            <a:r>
              <a:rPr lang="pl-PL" sz="1600" dirty="0"/>
              <a:t> - </a:t>
            </a:r>
            <a:r>
              <a:rPr lang="pl-PL" sz="1600" dirty="0" err="1"/>
              <a:t>eccentricity</a:t>
            </a:r>
            <a:r>
              <a:rPr lang="pl-PL" sz="1600" dirty="0"/>
              <a:t> </a:t>
            </a:r>
            <a:r>
              <a:rPr lang="pl-PL" sz="1600" dirty="0" err="1"/>
              <a:t>parameter</a:t>
            </a:r>
            <a:r>
              <a:rPr lang="pl-PL" sz="1600" dirty="0"/>
              <a:t> for the </a:t>
            </a:r>
            <a:r>
              <a:rPr lang="pl-PL" sz="1600" dirty="0" err="1"/>
              <a:t>spheroid</a:t>
            </a:r>
            <a:r>
              <a:rPr lang="pl-PL" sz="1600" dirty="0"/>
              <a:t> </a:t>
            </a:r>
            <a:br>
              <a:rPr lang="pl-PL" sz="1600" dirty="0"/>
            </a:br>
            <a:r>
              <a:rPr lang="pl-PL" sz="1600" dirty="0"/>
              <a:t>in the </a:t>
            </a:r>
            <a:r>
              <a:rPr lang="pl-PL" sz="1600" i="1" dirty="0" err="1"/>
              <a:t>position</a:t>
            </a:r>
            <a:r>
              <a:rPr lang="pl-PL" sz="1600" dirty="0"/>
              <a:t> </a:t>
            </a:r>
            <a:r>
              <a:rPr lang="pl-PL" sz="1600" dirty="0" err="1"/>
              <a:t>space</a:t>
            </a:r>
            <a:endParaRPr lang="en-US" sz="1600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8F5D9FB-E56C-EC75-04F1-FFF280EA008E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2F4C09-65E4-4AD7-8D55-83CBD210ED85}" type="slidenum">
              <a:rPr lang="de-DE" sz="800" smtClean="0">
                <a:solidFill>
                  <a:srgbClr val="8E8E8E"/>
                </a:solidFill>
              </a:rPr>
              <a:pPr algn="r"/>
              <a:t>8</a:t>
            </a:fld>
            <a:endParaRPr lang="de-DE" sz="800" dirty="0">
              <a:solidFill>
                <a:srgbClr val="8E8E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1" grpId="0"/>
      <p:bldP spid="13" grpId="0"/>
      <p:bldP spid="4" grpId="0"/>
      <p:bldP spid="5" grpId="0" animBg="1"/>
      <p:bldP spid="12" grpId="0"/>
      <p:bldP spid="15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25CE87-3449-4D71-9984-A514CD96D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spectra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7335A1-8890-C07D-30AD-CF650A320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7556" y="3795053"/>
            <a:ext cx="5011509" cy="24306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6A2F8E-CE2C-B3D5-CD28-A417BFE42C8F}"/>
              </a:ext>
            </a:extLst>
          </p:cNvPr>
          <p:cNvSpPr txBox="1"/>
          <p:nvPr/>
        </p:nvSpPr>
        <p:spPr>
          <a:xfrm>
            <a:off x="10087741" y="6011443"/>
            <a:ext cx="1037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Case A</a:t>
            </a:r>
            <a:br>
              <a:rPr lang="en-US" sz="1600" dirty="0"/>
            </a:br>
            <a:r>
              <a:rPr lang="en-US" sz="1600" dirty="0"/>
              <a:t>Spherical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FB194E-9A1F-E2DD-0993-8053380FCE8E}"/>
              </a:ext>
            </a:extLst>
          </p:cNvPr>
          <p:cNvSpPr txBox="1"/>
          <p:nvPr/>
        </p:nvSpPr>
        <p:spPr>
          <a:xfrm>
            <a:off x="7097096" y="6011443"/>
            <a:ext cx="1063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Case A</a:t>
            </a:r>
            <a:br>
              <a:rPr lang="en-US" sz="1600" dirty="0"/>
            </a:br>
            <a:r>
              <a:rPr lang="en-US" sz="1600" dirty="0" err="1"/>
              <a:t>p</a:t>
            </a:r>
            <a:r>
              <a:rPr lang="en-US" sz="1600" baseline="-25000" dirty="0" err="1"/>
              <a:t>z</a:t>
            </a:r>
            <a:r>
              <a:rPr lang="en-US" sz="1600" dirty="0"/>
              <a:t>-prolate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97E1DB-82EF-50F2-74B7-27FEF6797C0B}"/>
              </a:ext>
            </a:extLst>
          </p:cNvPr>
          <p:cNvSpPr txBox="1"/>
          <p:nvPr/>
        </p:nvSpPr>
        <p:spPr>
          <a:xfrm>
            <a:off x="8688289" y="6011443"/>
            <a:ext cx="1063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Case B</a:t>
            </a:r>
            <a:br>
              <a:rPr lang="en-US" sz="1600" dirty="0"/>
            </a:br>
            <a:r>
              <a:rPr lang="en-US" sz="1600" dirty="0" err="1"/>
              <a:t>p</a:t>
            </a:r>
            <a:r>
              <a:rPr lang="en-US" sz="1600" baseline="-25000" dirty="0" err="1"/>
              <a:t>z</a:t>
            </a:r>
            <a:r>
              <a:rPr lang="en-US" sz="1600" dirty="0"/>
              <a:t>-prolate</a:t>
            </a:r>
          </a:p>
        </p:txBody>
      </p:sp>
      <p:sp>
        <p:nvSpPr>
          <p:cNvPr id="4" name="Textfeld 1">
            <a:extLst>
              <a:ext uri="{FF2B5EF4-FFF2-40B4-BE49-F238E27FC236}">
                <a16:creationId xmlns:a16="http://schemas.microsoft.com/office/drawing/2014/main" id="{69DA2CFF-A299-C96E-1DA9-2BB9ED8AD3F6}"/>
              </a:ext>
            </a:extLst>
          </p:cNvPr>
          <p:cNvSpPr txBox="1"/>
          <p:nvPr/>
        </p:nvSpPr>
        <p:spPr>
          <a:xfrm>
            <a:off x="242000" y="1799863"/>
            <a:ext cx="4888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00B0F0"/>
                </a:solidFill>
              </a:rPr>
              <a:t>SH </a:t>
            </a:r>
            <a:r>
              <a:rPr lang="de-DE" sz="900" i="1" dirty="0">
                <a:solidFill>
                  <a:srgbClr val="00B0F0"/>
                </a:solidFill>
              </a:rPr>
              <a:t>et al.</a:t>
            </a:r>
            <a:r>
              <a:rPr lang="de-DE" sz="900" dirty="0">
                <a:solidFill>
                  <a:srgbClr val="00B0F0"/>
                </a:solidFill>
              </a:rPr>
              <a:t>, PRC </a:t>
            </a:r>
            <a:r>
              <a:rPr lang="de-DE" sz="900" b="1" dirty="0">
                <a:solidFill>
                  <a:srgbClr val="00B0F0"/>
                </a:solidFill>
              </a:rPr>
              <a:t>102</a:t>
            </a:r>
            <a:r>
              <a:rPr lang="de-DE" sz="900" dirty="0">
                <a:solidFill>
                  <a:srgbClr val="00B0F0"/>
                </a:solidFill>
              </a:rPr>
              <a:t> (2020) 5, 054903, PRC </a:t>
            </a:r>
            <a:r>
              <a:rPr lang="de-DE" sz="900" b="1" dirty="0">
                <a:solidFill>
                  <a:srgbClr val="00B0F0"/>
                </a:solidFill>
              </a:rPr>
              <a:t>107</a:t>
            </a:r>
            <a:r>
              <a:rPr lang="de-DE" sz="900" dirty="0">
                <a:solidFill>
                  <a:srgbClr val="00B0F0"/>
                </a:solidFill>
              </a:rPr>
              <a:t> (2023) 3, 034917</a:t>
            </a:r>
          </a:p>
        </p:txBody>
      </p:sp>
      <p:sp>
        <p:nvSpPr>
          <p:cNvPr id="5" name="Prostokąt 12">
            <a:extLst>
              <a:ext uri="{FF2B5EF4-FFF2-40B4-BE49-F238E27FC236}">
                <a16:creationId xmlns:a16="http://schemas.microsoft.com/office/drawing/2014/main" id="{AA79C511-F04A-C704-C5D4-25327341907A}"/>
              </a:ext>
            </a:extLst>
          </p:cNvPr>
          <p:cNvSpPr/>
          <p:nvPr/>
        </p:nvSpPr>
        <p:spPr>
          <a:xfrm>
            <a:off x="6456000" y="613337"/>
            <a:ext cx="468436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/>
              <a:t>HADES data:</a:t>
            </a:r>
            <a:br>
              <a:rPr lang="pl-PL" sz="900" dirty="0">
                <a:solidFill>
                  <a:srgbClr val="0070C0"/>
                </a:solidFill>
              </a:rPr>
            </a:br>
            <a:r>
              <a:rPr lang="pl-PL" sz="900" dirty="0">
                <a:solidFill>
                  <a:srgbClr val="00B0F0"/>
                </a:solidFill>
              </a:rPr>
              <a:t>M. Szala, Springer </a:t>
            </a:r>
            <a:r>
              <a:rPr lang="pl-PL" sz="900" dirty="0" err="1">
                <a:solidFill>
                  <a:srgbClr val="00B0F0"/>
                </a:solidFill>
              </a:rPr>
              <a:t>Proc.Phys</a:t>
            </a:r>
            <a:r>
              <a:rPr lang="pl-PL" sz="900" dirty="0">
                <a:solidFill>
                  <a:srgbClr val="00B0F0"/>
                </a:solidFill>
              </a:rPr>
              <a:t>. </a:t>
            </a:r>
            <a:r>
              <a:rPr lang="pl-PL" sz="900" b="1" dirty="0">
                <a:solidFill>
                  <a:srgbClr val="00B0F0"/>
                </a:solidFill>
              </a:rPr>
              <a:t>250</a:t>
            </a:r>
            <a:r>
              <a:rPr lang="pl-PL" sz="900" dirty="0">
                <a:solidFill>
                  <a:srgbClr val="00B0F0"/>
                </a:solidFill>
              </a:rPr>
              <a:t> (2020) 297-301</a:t>
            </a:r>
            <a:br>
              <a:rPr lang="pl-PL" sz="900" dirty="0">
                <a:solidFill>
                  <a:srgbClr val="00B0F0"/>
                </a:solidFill>
              </a:rPr>
            </a:br>
            <a:r>
              <a:rPr lang="pl-PL" sz="900" dirty="0">
                <a:solidFill>
                  <a:srgbClr val="00B0F0"/>
                </a:solidFill>
              </a:rPr>
              <a:t>EPJA </a:t>
            </a:r>
            <a:r>
              <a:rPr lang="pl-PL" sz="900" b="1" dirty="0">
                <a:solidFill>
                  <a:srgbClr val="00B0F0"/>
                </a:solidFill>
              </a:rPr>
              <a:t>56</a:t>
            </a:r>
            <a:r>
              <a:rPr lang="pl-PL" sz="900" dirty="0">
                <a:solidFill>
                  <a:srgbClr val="00B0F0"/>
                </a:solidFill>
              </a:rPr>
              <a:t> (2020) 10, 259</a:t>
            </a:r>
          </a:p>
          <a:p>
            <a:r>
              <a:rPr lang="pl-PL" sz="900" dirty="0">
                <a:solidFill>
                  <a:srgbClr val="00B0F0"/>
                </a:solidFill>
              </a:rPr>
              <a:t>PLB </a:t>
            </a:r>
            <a:r>
              <a:rPr lang="pl-PL" sz="900" b="1" dirty="0">
                <a:solidFill>
                  <a:srgbClr val="00B0F0"/>
                </a:solidFill>
              </a:rPr>
              <a:t>778</a:t>
            </a:r>
            <a:r>
              <a:rPr lang="pl-PL" sz="900" dirty="0">
                <a:solidFill>
                  <a:srgbClr val="00B0F0"/>
                </a:solidFill>
              </a:rPr>
              <a:t> (2018) 403-407</a:t>
            </a:r>
          </a:p>
          <a:p>
            <a:r>
              <a:rPr lang="pl-PL" sz="900" dirty="0">
                <a:solidFill>
                  <a:srgbClr val="00B0F0"/>
                </a:solidFill>
              </a:rPr>
              <a:t>PLB </a:t>
            </a:r>
            <a:r>
              <a:rPr lang="pl-PL" sz="900" b="1" dirty="0">
                <a:solidFill>
                  <a:srgbClr val="00B0F0"/>
                </a:solidFill>
              </a:rPr>
              <a:t>793</a:t>
            </a:r>
            <a:r>
              <a:rPr lang="pl-PL" sz="900" dirty="0">
                <a:solidFill>
                  <a:srgbClr val="00B0F0"/>
                </a:solidFill>
              </a:rPr>
              <a:t> (2019) 457-463</a:t>
            </a:r>
            <a:endParaRPr lang="en-US" sz="900" dirty="0">
              <a:solidFill>
                <a:srgbClr val="00B0F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D3B716-31F4-8691-BECC-FB3BED31C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7556" y="1546135"/>
            <a:ext cx="5007520" cy="2428692"/>
          </a:xfrm>
          <a:prstGeom prst="rect">
            <a:avLst/>
          </a:prstGeom>
        </p:spPr>
      </p:pic>
      <p:graphicFrame>
        <p:nvGraphicFramePr>
          <p:cNvPr id="7" name="Table 47">
            <a:extLst>
              <a:ext uri="{FF2B5EF4-FFF2-40B4-BE49-F238E27FC236}">
                <a16:creationId xmlns:a16="http://schemas.microsoft.com/office/drawing/2014/main" id="{1AE95831-DF1D-280D-C8C3-04A8DEA31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142400"/>
              </p:ext>
            </p:extLst>
          </p:nvPr>
        </p:nvGraphicFramePr>
        <p:xfrm>
          <a:off x="242000" y="2166595"/>
          <a:ext cx="5568000" cy="18288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92000">
                  <a:extLst>
                    <a:ext uri="{9D8B030D-6E8A-4147-A177-3AD203B41FA5}">
                      <a16:colId xmlns:a16="http://schemas.microsoft.com/office/drawing/2014/main" val="4042356432"/>
                    </a:ext>
                  </a:extLst>
                </a:gridCol>
                <a:gridCol w="1392000">
                  <a:extLst>
                    <a:ext uri="{9D8B030D-6E8A-4147-A177-3AD203B41FA5}">
                      <a16:colId xmlns:a16="http://schemas.microsoft.com/office/drawing/2014/main" val="3832094268"/>
                    </a:ext>
                  </a:extLst>
                </a:gridCol>
                <a:gridCol w="1392000">
                  <a:extLst>
                    <a:ext uri="{9D8B030D-6E8A-4147-A177-3AD203B41FA5}">
                      <a16:colId xmlns:a16="http://schemas.microsoft.com/office/drawing/2014/main" val="288020595"/>
                    </a:ext>
                  </a:extLst>
                </a:gridCol>
                <a:gridCol w="1392000">
                  <a:extLst>
                    <a:ext uri="{9D8B030D-6E8A-4147-A177-3AD203B41FA5}">
                      <a16:colId xmlns:a16="http://schemas.microsoft.com/office/drawing/2014/main" val="237638216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Parameter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Case A </a:t>
                      </a:r>
                      <a:r>
                        <a:rPr lang="en-US" sz="1200" dirty="0" err="1"/>
                        <a:t>p</a:t>
                      </a:r>
                      <a:r>
                        <a:rPr lang="en-US" sz="1200" baseline="-25000" dirty="0" err="1"/>
                        <a:t>z</a:t>
                      </a:r>
                      <a:r>
                        <a:rPr lang="en-US" sz="1200" dirty="0"/>
                        <a:t>-prolate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Case B </a:t>
                      </a:r>
                      <a:r>
                        <a:rPr lang="en-US" sz="1200" dirty="0" err="1"/>
                        <a:t>p</a:t>
                      </a:r>
                      <a:r>
                        <a:rPr lang="en-US" sz="1200" baseline="-25000" dirty="0" err="1"/>
                        <a:t>z</a:t>
                      </a:r>
                      <a:r>
                        <a:rPr lang="en-US" sz="1200" dirty="0"/>
                        <a:t>-prolate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Case A spherical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180590245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 (MeV)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49.6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70.3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49.6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35694151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 (</a:t>
                      </a:r>
                      <a:r>
                        <a:rPr lang="en-US" sz="1200" dirty="0" err="1"/>
                        <a:t>fm</a:t>
                      </a:r>
                      <a:r>
                        <a:rPr lang="en-US" sz="1200" dirty="0"/>
                        <a:t>)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15.7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6.06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15.7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39387415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l-GR" sz="1200" dirty="0"/>
                        <a:t>μ</a:t>
                      </a:r>
                      <a:r>
                        <a:rPr lang="en-US" sz="1200" baseline="-25000" dirty="0"/>
                        <a:t>B</a:t>
                      </a:r>
                      <a:r>
                        <a:rPr lang="en-US" sz="1200" dirty="0"/>
                        <a:t> (MeV)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776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876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776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22519182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 (GeV)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0.01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0.0225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0.008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369371035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l-GR" sz="1200" b="0" kern="1200" dirty="0">
                          <a:solidFill>
                            <a:schemeClr val="dk1"/>
                          </a:solidFill>
                        </a:rPr>
                        <a:t>δ</a:t>
                      </a:r>
                      <a:endParaRPr lang="en-US" sz="1200" b="0" i="1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0.2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0.4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1893365342"/>
                  </a:ext>
                </a:extLst>
              </a:tr>
            </a:tbl>
          </a:graphicData>
        </a:graphic>
      </p:graphicFrame>
      <p:sp>
        <p:nvSpPr>
          <p:cNvPr id="9" name="Textfeld 3">
            <a:extLst>
              <a:ext uri="{FF2B5EF4-FFF2-40B4-BE49-F238E27FC236}">
                <a16:creationId xmlns:a16="http://schemas.microsoft.com/office/drawing/2014/main" id="{7A5D9DB0-A79C-DDD7-AE5C-25C79DFA1551}"/>
              </a:ext>
            </a:extLst>
          </p:cNvPr>
          <p:cNvSpPr txBox="1"/>
          <p:nvPr/>
        </p:nvSpPr>
        <p:spPr>
          <a:xfrm>
            <a:off x="242000" y="4149000"/>
            <a:ext cx="5493999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A and B are just two degenerate minima of </a:t>
            </a:r>
            <a:r>
              <a:rPr lang="el-GR" sz="1600" dirty="0"/>
              <a:t>χ</a:t>
            </a:r>
            <a:r>
              <a:rPr lang="pl-PL" sz="1600" baseline="30000" dirty="0"/>
              <a:t>2</a:t>
            </a:r>
            <a:endParaRPr lang="en-US" sz="1600" baseline="30000" dirty="0"/>
          </a:p>
          <a:p>
            <a:pPr marL="228594" indent="-228594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The prolate fireball (in momentum space) is more realistic than the spherical one.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F9D64B78-5350-BFEE-6C83-960FDBE237CF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2F4C09-65E4-4AD7-8D55-83CBD210ED85}" type="slidenum">
              <a:rPr lang="de-DE" sz="800" smtClean="0">
                <a:solidFill>
                  <a:srgbClr val="8E8E8E"/>
                </a:solidFill>
              </a:rPr>
              <a:pPr algn="r"/>
              <a:t>9</a:t>
            </a:fld>
            <a:endParaRPr lang="de-DE" sz="800" dirty="0">
              <a:solidFill>
                <a:srgbClr val="8E8E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176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7"/>
</p:tagLst>
</file>

<file path=ppt/theme/theme1.xml><?xml version="1.0" encoding="utf-8"?>
<a:theme xmlns:a="http://schemas.openxmlformats.org/drawingml/2006/main" name="Template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1991</Words>
  <Application>Microsoft Macintosh PowerPoint</Application>
  <PresentationFormat>Widescreen</PresentationFormat>
  <Paragraphs>278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Arial Black</vt:lpstr>
      <vt:lpstr>Calibri</vt:lpstr>
      <vt:lpstr>Cambria Math</vt:lpstr>
      <vt:lpstr>Gill Sans Light</vt:lpstr>
      <vt:lpstr>Liberation Sans</vt:lpstr>
      <vt:lpstr>Symbol</vt:lpstr>
      <vt:lpstr>Tahoma</vt:lpstr>
      <vt:lpstr>Times New Roman</vt:lpstr>
      <vt:lpstr>Wingdings</vt:lpstr>
      <vt:lpstr>Template</vt:lpstr>
      <vt:lpstr>Delta resonance mass distribution in A-A collisions</vt:lpstr>
      <vt:lpstr>Relativistic Heavy-Ion Collisions 101</vt:lpstr>
      <vt:lpstr>High Energy edge</vt:lpstr>
      <vt:lpstr>LOW Energy edge</vt:lpstr>
      <vt:lpstr>Pion production mystery</vt:lpstr>
      <vt:lpstr>We Are On A GOOD Way…</vt:lpstr>
      <vt:lpstr>Single freeze-out scenario at RHIC energies</vt:lpstr>
      <vt:lpstr>Thermal Event Generator  (Therminator 2)</vt:lpstr>
      <vt:lpstr>Proton spectra</vt:lpstr>
      <vt:lpstr>Pion spectra</vt:lpstr>
      <vt:lpstr>Resonance treatment</vt:lpstr>
      <vt:lpstr>Extracting BROAD Signals From Very HIGH Backgrounds</vt:lpstr>
      <vt:lpstr>TESTING with Monte Carlo SIMULATION</vt:lpstr>
      <vt:lpstr>Extracting signal in Experimental Data</vt:lpstr>
      <vt:lpstr>Comparison to thermal model</vt:lpstr>
      <vt:lpstr>Adding Kinetic transport model</vt:lpstr>
      <vt:lpstr>Electromagnetic  probes </vt:lpstr>
      <vt:lpstr>Baryons as extended objects</vt:lpstr>
      <vt:lpstr>Thermal Dileptons From Baryon-Rich Matter</vt:lpstr>
      <vt:lpstr>Summary AND OUTLOOK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2023-05-22T13:03:01Z</dcterms:created>
  <dcterms:modified xsi:type="dcterms:W3CDTF">2024-06-16T20:28:11Z</dcterms:modified>
</cp:coreProperties>
</file>