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77" r:id="rId2"/>
    <p:sldMasterId id="2147483729" r:id="rId3"/>
  </p:sldMasterIdLst>
  <p:notesMasterIdLst>
    <p:notesMasterId r:id="rId20"/>
  </p:notesMasterIdLst>
  <p:sldIdLst>
    <p:sldId id="304" r:id="rId4"/>
    <p:sldId id="5522" r:id="rId5"/>
    <p:sldId id="5589" r:id="rId6"/>
    <p:sldId id="1290" r:id="rId7"/>
    <p:sldId id="5591" r:id="rId8"/>
    <p:sldId id="5592" r:id="rId9"/>
    <p:sldId id="294" r:id="rId10"/>
    <p:sldId id="282" r:id="rId11"/>
    <p:sldId id="309" r:id="rId12"/>
    <p:sldId id="1388" r:id="rId13"/>
    <p:sldId id="283" r:id="rId14"/>
    <p:sldId id="5590" r:id="rId15"/>
    <p:sldId id="288" r:id="rId16"/>
    <p:sldId id="301" r:id="rId17"/>
    <p:sldId id="300" r:id="rId18"/>
    <p:sldId id="559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BE0"/>
    <a:srgbClr val="7BB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6" autoAdjust="0"/>
    <p:restoredTop sz="94662"/>
  </p:normalViewPr>
  <p:slideViewPr>
    <p:cSldViewPr snapToGrid="0" snapToObjects="1" showGuides="1">
      <p:cViewPr varScale="1">
        <p:scale>
          <a:sx n="109" d="100"/>
          <a:sy n="109" d="100"/>
        </p:scale>
        <p:origin x="16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rossi/Desktop/APS/2_BUSINESS%20MEETING/User%20Growth%20FY06-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solidFill>
                  <a:schemeClr val="bg1"/>
                </a:solidFill>
              </a:rPr>
              <a:t>JLab User Counts FY06-22</a:t>
            </a:r>
          </a:p>
        </c:rich>
      </c:tx>
      <c:layout>
        <c:manualLayout>
          <c:xMode val="edge"/>
          <c:yMode val="edge"/>
          <c:x val="0.12480805480935862"/>
          <c:y val="2.8878692663857019E-2"/>
        </c:manualLayout>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Sheet1!$P$2</c:f>
              <c:strCache>
                <c:ptCount val="1"/>
                <c:pt idx="0">
                  <c:v>US University Users</c:v>
                </c:pt>
              </c:strCache>
            </c:strRef>
          </c:tx>
          <c:spPr>
            <a:ln w="50800" cap="rnd">
              <a:solidFill>
                <a:schemeClr val="accent1">
                  <a:lumMod val="75000"/>
                </a:schemeClr>
              </a:solidFill>
            </a:ln>
            <a:effectLst/>
          </c:spPr>
          <c:marker>
            <c:symbol val="circle"/>
            <c:size val="4"/>
            <c:spPr>
              <a:solidFill>
                <a:schemeClr val="accent1">
                  <a:lumMod val="75000"/>
                </a:schemeClr>
              </a:solidFill>
              <a:ln w="63500">
                <a:solidFill>
                  <a:schemeClr val="accent1">
                    <a:lumMod val="75000"/>
                  </a:schemeClr>
                </a:solidFill>
              </a:ln>
              <a:effectLst/>
            </c:spPr>
          </c:marker>
          <c:cat>
            <c:strRef>
              <c:f>Sheet1!$O$3:$O$19</c:f>
              <c:strCache>
                <c:ptCount val="17"/>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pt idx="15">
                  <c:v>FY21</c:v>
                </c:pt>
                <c:pt idx="16">
                  <c:v>FY22</c:v>
                </c:pt>
              </c:strCache>
            </c:strRef>
          </c:cat>
          <c:val>
            <c:numRef>
              <c:f>Sheet1!$P$3:$P$19</c:f>
              <c:numCache>
                <c:formatCode>General</c:formatCode>
                <c:ptCount val="17"/>
                <c:pt idx="0">
                  <c:v>584</c:v>
                </c:pt>
                <c:pt idx="1">
                  <c:v>555</c:v>
                </c:pt>
                <c:pt idx="2">
                  <c:v>545</c:v>
                </c:pt>
                <c:pt idx="3">
                  <c:v>527</c:v>
                </c:pt>
                <c:pt idx="4">
                  <c:v>574</c:v>
                </c:pt>
                <c:pt idx="5" formatCode="0">
                  <c:v>586</c:v>
                </c:pt>
                <c:pt idx="6" formatCode="0">
                  <c:v>605</c:v>
                </c:pt>
                <c:pt idx="7" formatCode="0">
                  <c:v>556</c:v>
                </c:pt>
                <c:pt idx="8" formatCode="0">
                  <c:v>657</c:v>
                </c:pt>
                <c:pt idx="9" formatCode="0">
                  <c:v>663</c:v>
                </c:pt>
                <c:pt idx="10" formatCode="0">
                  <c:v>692</c:v>
                </c:pt>
                <c:pt idx="11" formatCode="0">
                  <c:v>724</c:v>
                </c:pt>
                <c:pt idx="12">
                  <c:v>795</c:v>
                </c:pt>
                <c:pt idx="13">
                  <c:v>804</c:v>
                </c:pt>
                <c:pt idx="14" formatCode="0">
                  <c:v>839</c:v>
                </c:pt>
                <c:pt idx="15" formatCode="0">
                  <c:v>840</c:v>
                </c:pt>
                <c:pt idx="16" formatCode="0">
                  <c:v>982</c:v>
                </c:pt>
              </c:numCache>
            </c:numRef>
          </c:val>
          <c:smooth val="0"/>
          <c:extLst>
            <c:ext xmlns:c16="http://schemas.microsoft.com/office/drawing/2014/chart" uri="{C3380CC4-5D6E-409C-BE32-E72D297353CC}">
              <c16:uniqueId val="{00000000-6BF4-4347-ABC7-6446E30F02E5}"/>
            </c:ext>
          </c:extLst>
        </c:ser>
        <c:ser>
          <c:idx val="1"/>
          <c:order val="1"/>
          <c:tx>
            <c:strRef>
              <c:f>Sheet1!$Q$2</c:f>
              <c:strCache>
                <c:ptCount val="1"/>
                <c:pt idx="0">
                  <c:v>Foreign Users</c:v>
                </c:pt>
              </c:strCache>
            </c:strRef>
          </c:tx>
          <c:spPr>
            <a:ln w="50800" cap="rnd">
              <a:solidFill>
                <a:srgbClr val="FF0000"/>
              </a:solidFill>
            </a:ln>
            <a:effectLst/>
          </c:spPr>
          <c:marker>
            <c:symbol val="circle"/>
            <c:size val="4"/>
            <c:spPr>
              <a:solidFill>
                <a:srgbClr val="FF0000"/>
              </a:solidFill>
              <a:ln w="63500">
                <a:solidFill>
                  <a:srgbClr val="FF0000"/>
                </a:solidFill>
              </a:ln>
              <a:effectLst/>
            </c:spPr>
          </c:marker>
          <c:cat>
            <c:strRef>
              <c:f>Sheet1!$O$3:$O$19</c:f>
              <c:strCache>
                <c:ptCount val="17"/>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pt idx="15">
                  <c:v>FY21</c:v>
                </c:pt>
                <c:pt idx="16">
                  <c:v>FY22</c:v>
                </c:pt>
              </c:strCache>
            </c:strRef>
          </c:cat>
          <c:val>
            <c:numRef>
              <c:f>Sheet1!$Q$3:$Q$19</c:f>
              <c:numCache>
                <c:formatCode>General</c:formatCode>
                <c:ptCount val="17"/>
                <c:pt idx="0">
                  <c:v>429</c:v>
                </c:pt>
                <c:pt idx="1">
                  <c:v>445</c:v>
                </c:pt>
                <c:pt idx="2">
                  <c:v>442</c:v>
                </c:pt>
                <c:pt idx="3">
                  <c:v>407</c:v>
                </c:pt>
                <c:pt idx="4">
                  <c:v>402</c:v>
                </c:pt>
                <c:pt idx="5" formatCode="0">
                  <c:v>417</c:v>
                </c:pt>
                <c:pt idx="6" formatCode="0">
                  <c:v>408</c:v>
                </c:pt>
                <c:pt idx="7" formatCode="0">
                  <c:v>418</c:v>
                </c:pt>
                <c:pt idx="8" formatCode="0">
                  <c:v>482</c:v>
                </c:pt>
                <c:pt idx="9" formatCode="0">
                  <c:v>564</c:v>
                </c:pt>
                <c:pt idx="10" formatCode="0">
                  <c:v>543</c:v>
                </c:pt>
                <c:pt idx="11" formatCode="0">
                  <c:v>567</c:v>
                </c:pt>
                <c:pt idx="12">
                  <c:v>557</c:v>
                </c:pt>
                <c:pt idx="13">
                  <c:v>581</c:v>
                </c:pt>
                <c:pt idx="14" formatCode="0">
                  <c:v>542</c:v>
                </c:pt>
                <c:pt idx="15" formatCode="0">
                  <c:v>589</c:v>
                </c:pt>
                <c:pt idx="16" formatCode="0">
                  <c:v>634</c:v>
                </c:pt>
              </c:numCache>
            </c:numRef>
          </c:val>
          <c:smooth val="0"/>
          <c:extLst>
            <c:ext xmlns:c16="http://schemas.microsoft.com/office/drawing/2014/chart" uri="{C3380CC4-5D6E-409C-BE32-E72D297353CC}">
              <c16:uniqueId val="{00000001-6BF4-4347-ABC7-6446E30F02E5}"/>
            </c:ext>
          </c:extLst>
        </c:ser>
        <c:ser>
          <c:idx val="2"/>
          <c:order val="2"/>
          <c:tx>
            <c:strRef>
              <c:f>Sheet1!$R$2</c:f>
              <c:strCache>
                <c:ptCount val="1"/>
                <c:pt idx="0">
                  <c:v>Other Users</c:v>
                </c:pt>
              </c:strCache>
            </c:strRef>
          </c:tx>
          <c:spPr>
            <a:ln w="50800" cap="rnd">
              <a:solidFill>
                <a:srgbClr val="92D050"/>
              </a:solidFill>
            </a:ln>
            <a:effectLst/>
          </c:spPr>
          <c:marker>
            <c:symbol val="circle"/>
            <c:size val="4"/>
            <c:spPr>
              <a:solidFill>
                <a:srgbClr val="92D050"/>
              </a:solidFill>
              <a:ln w="63500">
                <a:solidFill>
                  <a:srgbClr val="92D050"/>
                </a:solidFill>
              </a:ln>
              <a:effectLst/>
            </c:spPr>
          </c:marker>
          <c:cat>
            <c:strRef>
              <c:f>Sheet1!$O$3:$O$19</c:f>
              <c:strCache>
                <c:ptCount val="17"/>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pt idx="15">
                  <c:v>FY21</c:v>
                </c:pt>
                <c:pt idx="16">
                  <c:v>FY22</c:v>
                </c:pt>
              </c:strCache>
            </c:strRef>
          </c:cat>
          <c:val>
            <c:numRef>
              <c:f>Sheet1!$R$3:$R$19</c:f>
              <c:numCache>
                <c:formatCode>General</c:formatCode>
                <c:ptCount val="17"/>
                <c:pt idx="0">
                  <c:v>240</c:v>
                </c:pt>
                <c:pt idx="1">
                  <c:v>247</c:v>
                </c:pt>
                <c:pt idx="2">
                  <c:v>253</c:v>
                </c:pt>
                <c:pt idx="3">
                  <c:v>269</c:v>
                </c:pt>
                <c:pt idx="4">
                  <c:v>286</c:v>
                </c:pt>
                <c:pt idx="5" formatCode="0">
                  <c:v>274</c:v>
                </c:pt>
                <c:pt idx="6" formatCode="0">
                  <c:v>265</c:v>
                </c:pt>
                <c:pt idx="7" formatCode="0">
                  <c:v>287</c:v>
                </c:pt>
                <c:pt idx="8" formatCode="0">
                  <c:v>241</c:v>
                </c:pt>
                <c:pt idx="9" formatCode="0">
                  <c:v>283</c:v>
                </c:pt>
                <c:pt idx="10" formatCode="0">
                  <c:v>295</c:v>
                </c:pt>
                <c:pt idx="11" formatCode="0">
                  <c:v>306</c:v>
                </c:pt>
                <c:pt idx="12" formatCode="0">
                  <c:v>278</c:v>
                </c:pt>
                <c:pt idx="13" formatCode="0">
                  <c:v>307</c:v>
                </c:pt>
                <c:pt idx="14" formatCode="0">
                  <c:v>242</c:v>
                </c:pt>
                <c:pt idx="15" formatCode="0">
                  <c:v>263</c:v>
                </c:pt>
                <c:pt idx="16" formatCode="0">
                  <c:v>273</c:v>
                </c:pt>
              </c:numCache>
            </c:numRef>
          </c:val>
          <c:smooth val="0"/>
          <c:extLst>
            <c:ext xmlns:c16="http://schemas.microsoft.com/office/drawing/2014/chart" uri="{C3380CC4-5D6E-409C-BE32-E72D297353CC}">
              <c16:uniqueId val="{00000002-6BF4-4347-ABC7-6446E30F02E5}"/>
            </c:ext>
          </c:extLst>
        </c:ser>
        <c:ser>
          <c:idx val="3"/>
          <c:order val="3"/>
          <c:tx>
            <c:strRef>
              <c:f>Sheet1!$S$2</c:f>
              <c:strCache>
                <c:ptCount val="1"/>
                <c:pt idx="0">
                  <c:v>Total Users</c:v>
                </c:pt>
              </c:strCache>
            </c:strRef>
          </c:tx>
          <c:spPr>
            <a:ln w="50800" cap="rnd">
              <a:solidFill>
                <a:srgbClr val="9A13ED"/>
              </a:solidFill>
            </a:ln>
            <a:effectLst/>
          </c:spPr>
          <c:marker>
            <c:symbol val="circle"/>
            <c:size val="4"/>
            <c:spPr>
              <a:solidFill>
                <a:srgbClr val="9A13ED"/>
              </a:solidFill>
              <a:ln w="63500">
                <a:solidFill>
                  <a:srgbClr val="9A13ED"/>
                </a:solidFill>
              </a:ln>
              <a:effectLst/>
            </c:spPr>
          </c:marker>
          <c:cat>
            <c:strRef>
              <c:f>Sheet1!$O$3:$O$19</c:f>
              <c:strCache>
                <c:ptCount val="17"/>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pt idx="15">
                  <c:v>FY21</c:v>
                </c:pt>
                <c:pt idx="16">
                  <c:v>FY22</c:v>
                </c:pt>
              </c:strCache>
            </c:strRef>
          </c:cat>
          <c:val>
            <c:numRef>
              <c:f>Sheet1!$S$3:$S$19</c:f>
              <c:numCache>
                <c:formatCode>General</c:formatCode>
                <c:ptCount val="17"/>
                <c:pt idx="0">
                  <c:v>1253</c:v>
                </c:pt>
                <c:pt idx="1">
                  <c:v>1247</c:v>
                </c:pt>
                <c:pt idx="2">
                  <c:v>1240</c:v>
                </c:pt>
                <c:pt idx="3">
                  <c:v>1203</c:v>
                </c:pt>
                <c:pt idx="4">
                  <c:v>1262</c:v>
                </c:pt>
                <c:pt idx="5" formatCode="0">
                  <c:v>1277</c:v>
                </c:pt>
                <c:pt idx="6" formatCode="0">
                  <c:v>1278</c:v>
                </c:pt>
                <c:pt idx="7" formatCode="0">
                  <c:v>1261</c:v>
                </c:pt>
                <c:pt idx="8" formatCode="0">
                  <c:v>1380</c:v>
                </c:pt>
                <c:pt idx="9" formatCode="0">
                  <c:v>1510</c:v>
                </c:pt>
                <c:pt idx="10" formatCode="0">
                  <c:v>1530</c:v>
                </c:pt>
                <c:pt idx="11" formatCode="0">
                  <c:v>1597</c:v>
                </c:pt>
                <c:pt idx="12">
                  <c:v>1630</c:v>
                </c:pt>
                <c:pt idx="13" formatCode="0">
                  <c:v>1692</c:v>
                </c:pt>
                <c:pt idx="14" formatCode="0">
                  <c:v>1623</c:v>
                </c:pt>
                <c:pt idx="15" formatCode="0">
                  <c:v>1692</c:v>
                </c:pt>
                <c:pt idx="16" formatCode="0">
                  <c:v>1889</c:v>
                </c:pt>
              </c:numCache>
            </c:numRef>
          </c:val>
          <c:smooth val="0"/>
          <c:extLst>
            <c:ext xmlns:c16="http://schemas.microsoft.com/office/drawing/2014/chart" uri="{C3380CC4-5D6E-409C-BE32-E72D297353CC}">
              <c16:uniqueId val="{00000003-6BF4-4347-ABC7-6446E30F02E5}"/>
            </c:ext>
          </c:extLst>
        </c:ser>
        <c:dLbls>
          <c:showLegendKey val="0"/>
          <c:showVal val="0"/>
          <c:showCatName val="0"/>
          <c:showSerName val="0"/>
          <c:showPercent val="0"/>
          <c:showBubbleSize val="0"/>
        </c:dLbls>
        <c:marker val="1"/>
        <c:smooth val="0"/>
        <c:axId val="408588992"/>
        <c:axId val="408583744"/>
      </c:lineChart>
      <c:catAx>
        <c:axId val="408588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408583744"/>
        <c:crosses val="autoZero"/>
        <c:auto val="1"/>
        <c:lblAlgn val="ctr"/>
        <c:lblOffset val="100"/>
        <c:noMultiLvlLbl val="0"/>
      </c:catAx>
      <c:valAx>
        <c:axId val="408583744"/>
        <c:scaling>
          <c:orientation val="minMax"/>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408588992"/>
        <c:crosses val="autoZero"/>
        <c:crossBetween val="between"/>
      </c:valAx>
      <c:spPr>
        <a:solidFill>
          <a:schemeClr val="bg2">
            <a:lumMod val="25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legend>
    <c:plotVisOnly val="1"/>
    <c:dispBlanksAs val="gap"/>
    <c:showDLblsOverMax val="0"/>
  </c:chart>
  <c:spPr>
    <a:solidFill>
      <a:schemeClr val="tx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7/23/23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FBBF1341-3AFE-B447-A831-9671D6A7009B}" type="slidenum">
              <a:rPr lang="en-US" smtClean="0"/>
              <a:t>3</a:t>
            </a:fld>
            <a:endParaRPr lang="en-US"/>
          </a:p>
        </p:txBody>
      </p:sp>
    </p:spTree>
    <p:extLst>
      <p:ext uri="{BB962C8B-B14F-4D97-AF65-F5344CB8AC3E}">
        <p14:creationId xmlns:p14="http://schemas.microsoft.com/office/powerpoint/2010/main" val="3753068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495" y="2941864"/>
            <a:ext cx="4212336" cy="4166616"/>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all"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6" y="1720792"/>
            <a:ext cx="5082577" cy="280120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sp>
        <p:nvSpPr>
          <p:cNvPr id="32" name="Date Placeholder 31"/>
          <p:cNvSpPr>
            <a:spLocks noGrp="1"/>
          </p:cNvSpPr>
          <p:nvPr>
            <p:ph type="dt" sz="half" idx="12"/>
          </p:nvPr>
        </p:nvSpPr>
        <p:spPr>
          <a:xfrm>
            <a:off x="332386" y="5560502"/>
            <a:ext cx="2406093" cy="365125"/>
          </a:xfrm>
          <a:prstGeom prst="rect">
            <a:avLst/>
          </a:prstGeom>
        </p:spPr>
        <p:txBody>
          <a:bodyPr/>
          <a:lstStyle>
            <a:lvl1pPr algn="l">
              <a:defRPr baseline="0">
                <a:solidFill>
                  <a:schemeClr val="tx1"/>
                </a:solidFill>
                <a:latin typeface="Arial" charset="0"/>
              </a:defRPr>
            </a:lvl1pPr>
          </a:lstStyle>
          <a:p>
            <a:pPr defTabSz="914400"/>
            <a:endParaRPr lang="en-US" dirty="0">
              <a:solidFill>
                <a:srgbClr val="000000"/>
              </a:solidFill>
            </a:endParaRPr>
          </a:p>
        </p:txBody>
      </p: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5608638" y="1725953"/>
            <a:ext cx="3529012" cy="3935413"/>
          </a:xfrm>
          <a:blipFill>
            <a:blip r:embed="rId7"/>
            <a:stretch>
              <a:fillRect/>
            </a:stretch>
          </a:blip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6" y="5126730"/>
            <a:ext cx="5082577" cy="420862"/>
          </a:xfrm>
        </p:spPr>
        <p:txBody>
          <a:bodyPr>
            <a:normAutofit/>
          </a:bodyPr>
          <a:lstStyle>
            <a:lvl1pPr marL="0" indent="0">
              <a:buFontTx/>
              <a:buNone/>
              <a:defRPr sz="2200" baseline="0">
                <a:solidFill>
                  <a:schemeClr val="accent6"/>
                </a:solidFill>
              </a:defRPr>
            </a:lvl1pPr>
          </a:lstStyle>
          <a:p>
            <a:pPr lvl="0"/>
            <a:r>
              <a:rPr lang="en-US" dirty="0"/>
              <a:t>Author</a:t>
            </a:r>
          </a:p>
        </p:txBody>
      </p:sp>
    </p:spTree>
    <p:extLst>
      <p:ext uri="{BB962C8B-B14F-4D97-AF65-F5344CB8AC3E}">
        <p14:creationId xmlns:p14="http://schemas.microsoft.com/office/powerpoint/2010/main" val="98623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83116"/>
            <a:ext cx="4148781"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033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4686300" y="3595166"/>
            <a:ext cx="4086225"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217357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24516"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a:t>Click icon to add picture</a:t>
            </a:r>
            <a:endParaRPr lang="en-US" dirty="0"/>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153750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3"/>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983116"/>
            <a:ext cx="4148781"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1758663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39512"/>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39512"/>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349538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3623451" y="6328296"/>
            <a:ext cx="2057400" cy="365125"/>
          </a:xfrm>
        </p:spPr>
        <p:txBody>
          <a:bodyPr/>
          <a:lstStyle>
            <a:lvl1pPr>
              <a:defRPr>
                <a:solidFill>
                  <a:schemeClr val="tx1"/>
                </a:solidFill>
              </a:defRPr>
            </a:lvl1pPr>
          </a:lstStyle>
          <a:p>
            <a:endParaRPr lang="en-US" dirty="0">
              <a:solidFill>
                <a:srgbClr val="000000"/>
              </a:solidFill>
            </a:endParaRPr>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500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buClr>
                <a:srgbClr val="C00000"/>
              </a:buClr>
            </a:pPr>
            <a:endParaRPr lang="en-US" sz="2400" dirty="0">
              <a:solidFill>
                <a:srgbClr val="002060"/>
              </a:solidFill>
              <a:latin typeface="Times" pitchFamily="18" charset="0"/>
            </a:endParaRPr>
          </a:p>
          <a:p>
            <a:pPr defTabSz="914400"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3" name="Rectangle 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
        <p:nvSpPr>
          <p:cNvPr id="5" name="Rectangle 4"/>
          <p:cNvSpPr/>
          <p:nvPr userDrawn="1"/>
        </p:nvSpPr>
        <p:spPr>
          <a:xfrm>
            <a:off x="4552974" y="6542646"/>
            <a:ext cx="341760" cy="246221"/>
          </a:xfrm>
          <a:prstGeom prst="rect">
            <a:avLst/>
          </a:prstGeom>
        </p:spPr>
        <p:txBody>
          <a:bodyPr wrap="none">
            <a:spAutoFit/>
          </a:bodyPr>
          <a:lstStyle/>
          <a:p>
            <a:pPr defTabSz="914400">
              <a:defRPr/>
            </a:pPr>
            <a:fld id="{B58F48A6-A3E1-4848-9AC3-B43F560BE4FE}" type="slidenum">
              <a:rPr lang="en-US" sz="1000" smtClean="0">
                <a:solidFill>
                  <a:prstClr val="white"/>
                </a:solidFill>
                <a:latin typeface="Arial" panose="020B0604020202020204" pitchFamily="34" charset="0"/>
                <a:cs typeface="Arial" panose="020B0604020202020204" pitchFamily="34" charset="0"/>
              </a:rPr>
              <a:pPr defTabSz="914400">
                <a:defRPr/>
              </a:pPr>
              <a:t>‹#›</a:t>
            </a:fld>
            <a:endParaRPr lang="en-US" sz="1000" kern="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94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a:prstGeom prst="rect">
            <a:avLst/>
          </a:prstGeom>
        </p:spPr>
        <p:txBody>
          <a:bodyPr/>
          <a:lstStyle/>
          <a:p>
            <a:r>
              <a:rPr lang="en-US"/>
              <a:t>Click to edit Master title style</a:t>
            </a:r>
          </a:p>
        </p:txBody>
      </p:sp>
      <p:sp>
        <p:nvSpPr>
          <p:cNvPr id="3" name="Rectangle 2"/>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buClr>
                <a:srgbClr val="C00000"/>
              </a:buClr>
            </a:pPr>
            <a:endParaRPr lang="en-US" sz="2400" dirty="0">
              <a:solidFill>
                <a:srgbClr val="002060"/>
              </a:solidFill>
              <a:latin typeface="Times" pitchFamily="18" charset="0"/>
            </a:endParaRPr>
          </a:p>
          <a:p>
            <a:pPr defTabSz="914400" eaLnBrk="0" fontAlgn="base" hangingPunct="0">
              <a:spcBef>
                <a:spcPct val="0"/>
              </a:spcBef>
              <a:spcAft>
                <a:spcPct val="0"/>
              </a:spcAft>
              <a:buClr>
                <a:srgbClr val="C00000"/>
              </a:buClr>
              <a:buFont typeface="Arial" pitchFamily="34" charset="0"/>
              <a:buNone/>
            </a:pPr>
            <a:endParaRPr lang="en-US" sz="2800" dirty="0">
              <a:solidFill>
                <a:srgbClr val="002060"/>
              </a:solidFill>
              <a:latin typeface="Arial" pitchFamily="34" charset="0"/>
              <a:cs typeface="Arial" pitchFamily="34" charset="0"/>
            </a:endParaRPr>
          </a:p>
        </p:txBody>
      </p:sp>
      <p:sp>
        <p:nvSpPr>
          <p:cNvPr id="4" name="Rectangle 3"/>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4000" b="1" dirty="0">
              <a:solidFill>
                <a:srgbClr val="C00000"/>
              </a:solidFill>
              <a:latin typeface="Arial" pitchFamily="34" charset="0"/>
              <a:cs typeface="Arial" pitchFamily="34" charset="0"/>
            </a:endParaRPr>
          </a:p>
        </p:txBody>
      </p:sp>
      <p:sp>
        <p:nvSpPr>
          <p:cNvPr id="6" name="Rectangle 5"/>
          <p:cNvSpPr/>
          <p:nvPr userDrawn="1"/>
        </p:nvSpPr>
        <p:spPr>
          <a:xfrm>
            <a:off x="4552974" y="6542646"/>
            <a:ext cx="341760" cy="246221"/>
          </a:xfrm>
          <a:prstGeom prst="rect">
            <a:avLst/>
          </a:prstGeom>
        </p:spPr>
        <p:txBody>
          <a:bodyPr wrap="none">
            <a:spAutoFit/>
          </a:bodyPr>
          <a:lstStyle/>
          <a:p>
            <a:pPr defTabSz="914400">
              <a:defRPr/>
            </a:pPr>
            <a:fld id="{B58F48A6-A3E1-4848-9AC3-B43F560BE4FE}" type="slidenum">
              <a:rPr lang="en-US" sz="1000" smtClean="0">
                <a:solidFill>
                  <a:prstClr val="white"/>
                </a:solidFill>
                <a:latin typeface="Arial" panose="020B0604020202020204" pitchFamily="34" charset="0"/>
                <a:cs typeface="Arial" panose="020B0604020202020204" pitchFamily="34" charset="0"/>
              </a:rPr>
              <a:pPr defTabSz="914400">
                <a:defRPr/>
              </a:pPr>
              <a:t>‹#›</a:t>
            </a:fld>
            <a:endParaRPr lang="en-US" sz="1000" kern="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590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599" y="2941865"/>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225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8" y="1720794"/>
            <a:ext cx="4051834" cy="3246671"/>
          </a:xfrm>
        </p:spPr>
        <p:txBody>
          <a:bodyPr>
            <a:normAutofit/>
          </a:bodyPr>
          <a:lstStyle>
            <a:lvl1pPr marL="0" indent="0" algn="l">
              <a:lnSpc>
                <a:spcPct val="100000"/>
              </a:lnSpc>
              <a:buNone/>
              <a:defRPr sz="1650" baseline="0">
                <a:solidFill>
                  <a:schemeClr val="accent1"/>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4"/>
            <a:ext cx="1629561" cy="273531"/>
          </a:xfrm>
          <a:prstGeom prst="rect">
            <a:avLst/>
          </a:prstGeom>
        </p:spPr>
      </p:pic>
      <p:sp>
        <p:nvSpPr>
          <p:cNvPr id="9" name="Picture Placeholder 8"/>
          <p:cNvSpPr>
            <a:spLocks noGrp="1"/>
          </p:cNvSpPr>
          <p:nvPr>
            <p:ph type="pic" sz="quarter" idx="13"/>
          </p:nvPr>
        </p:nvSpPr>
        <p:spPr>
          <a:xfrm>
            <a:off x="4506688"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8" y="5126730"/>
            <a:ext cx="4051834" cy="420862"/>
          </a:xfrm>
        </p:spPr>
        <p:txBody>
          <a:bodyPr>
            <a:normAutofit/>
          </a:bodyPr>
          <a:lstStyle>
            <a:lvl1pPr marL="0" indent="0">
              <a:buFontTx/>
              <a:buNone/>
              <a:defRPr sz="165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8"/>
            <a:ext cx="2057400" cy="365125"/>
          </a:xfrm>
        </p:spPr>
        <p:txBody>
          <a:bodyPr/>
          <a:lstStyle>
            <a:lvl1pPr>
              <a:defRPr>
                <a:solidFill>
                  <a:schemeClr val="tx1"/>
                </a:solidFill>
              </a:defRPr>
            </a:lvl1pPr>
          </a:lstStyle>
          <a:p>
            <a:fld id="{BDC57488-3539-8349-95E7-E0E3D7B2EDB0}" type="datetime2">
              <a:rPr lang="en-US" smtClean="0"/>
              <a:pPr/>
              <a:t>Sunday, July 23, 2023</a:t>
            </a:fld>
            <a:endParaRPr lang="en-US" dirty="0"/>
          </a:p>
        </p:txBody>
      </p:sp>
    </p:spTree>
    <p:extLst>
      <p:ext uri="{BB962C8B-B14F-4D97-AF65-F5344CB8AC3E}">
        <p14:creationId xmlns:p14="http://schemas.microsoft.com/office/powerpoint/2010/main" val="2708705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18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8" y="6467336"/>
            <a:ext cx="536158" cy="303364"/>
          </a:xfrm>
        </p:spPr>
        <p:txBody>
          <a:bodyPr/>
          <a:lstStyle>
            <a:lvl1pPr algn="ctr">
              <a:defRPr sz="135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1" y="6407801"/>
            <a:ext cx="1329050" cy="430392"/>
          </a:xfrm>
          <a:prstGeom prst="rect">
            <a:avLst/>
          </a:prstGeom>
        </p:spPr>
      </p:pic>
      <p:cxnSp>
        <p:nvCxnSpPr>
          <p:cNvPr id="9" name="Straight Connector 8"/>
          <p:cNvCxnSpPr/>
          <p:nvPr userDrawn="1"/>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31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all"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Arial" panose="020B0604020202020204" pitchFamily="34" charset="0"/>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Arial" panose="020B0604020202020204" pitchFamily="34" charset="0"/>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967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18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8" y="6467336"/>
            <a:ext cx="536158" cy="303364"/>
          </a:xfrm>
        </p:spPr>
        <p:txBody>
          <a:bodyPr/>
          <a:lstStyle>
            <a:lvl1pPr algn="ctr">
              <a:defRPr sz="75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1" y="6407801"/>
            <a:ext cx="1329050" cy="430392"/>
          </a:xfrm>
          <a:prstGeom prst="rect">
            <a:avLst/>
          </a:prstGeom>
        </p:spPr>
      </p:pic>
      <p:cxnSp>
        <p:nvCxnSpPr>
          <p:cNvPr id="9" name="Straight Connector 8"/>
          <p:cNvCxnSpPr/>
          <p:nvPr userDrawn="1"/>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1" y="966055"/>
            <a:ext cx="4086997" cy="5381694"/>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032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18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8" y="6467336"/>
            <a:ext cx="536158" cy="303364"/>
          </a:xfrm>
        </p:spPr>
        <p:txBody>
          <a:bodyPr/>
          <a:lstStyle>
            <a:lvl1pPr algn="ctr">
              <a:defRPr sz="75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1" y="6407801"/>
            <a:ext cx="1329050" cy="430392"/>
          </a:xfrm>
          <a:prstGeom prst="rect">
            <a:avLst/>
          </a:prstGeom>
        </p:spPr>
      </p:pic>
      <p:cxnSp>
        <p:nvCxnSpPr>
          <p:cNvPr id="9" name="Straight Connector 8"/>
          <p:cNvCxnSpPr/>
          <p:nvPr userDrawn="1"/>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5"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5" y="3439836"/>
            <a:ext cx="4148781" cy="2907915"/>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660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18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5"/>
            <a:ext cx="4148781" cy="2907915"/>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8" y="6467336"/>
            <a:ext cx="536158" cy="303364"/>
          </a:xfrm>
        </p:spPr>
        <p:txBody>
          <a:bodyPr/>
          <a:lstStyle>
            <a:lvl1pPr algn="ctr">
              <a:defRPr sz="75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1" y="6407801"/>
            <a:ext cx="1329050" cy="430392"/>
          </a:xfrm>
          <a:prstGeom prst="rect">
            <a:avLst/>
          </a:prstGeom>
        </p:spPr>
      </p:pic>
      <p:cxnSp>
        <p:nvCxnSpPr>
          <p:cNvPr id="9" name="Straight Connector 8"/>
          <p:cNvCxnSpPr/>
          <p:nvPr userDrawn="1"/>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5" y="983118"/>
            <a:ext cx="4148781" cy="5364633"/>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4089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18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8" y="6467336"/>
            <a:ext cx="536158" cy="303364"/>
          </a:xfrm>
        </p:spPr>
        <p:txBody>
          <a:bodyPr/>
          <a:lstStyle>
            <a:lvl1pPr algn="ctr">
              <a:defRPr sz="75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1" y="6407801"/>
            <a:ext cx="1329050" cy="430392"/>
          </a:xfrm>
          <a:prstGeom prst="rect">
            <a:avLst/>
          </a:prstGeom>
        </p:spPr>
      </p:pic>
      <p:cxnSp>
        <p:nvCxnSpPr>
          <p:cNvPr id="9" name="Straight Connector 8"/>
          <p:cNvCxnSpPr/>
          <p:nvPr userDrawn="1"/>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1" y="983116"/>
            <a:ext cx="4086225"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4686301" y="3595166"/>
            <a:ext cx="4086225"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67834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18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24517" y="966055"/>
            <a:ext cx="4148781" cy="5381694"/>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8" y="6467336"/>
            <a:ext cx="536158" cy="303364"/>
          </a:xfrm>
        </p:spPr>
        <p:txBody>
          <a:bodyPr/>
          <a:lstStyle>
            <a:lvl1pPr algn="ctr">
              <a:defRPr sz="75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1" y="6407801"/>
            <a:ext cx="1329050" cy="430392"/>
          </a:xfrm>
          <a:prstGeom prst="rect">
            <a:avLst/>
          </a:prstGeom>
        </p:spPr>
      </p:pic>
      <p:cxnSp>
        <p:nvCxnSpPr>
          <p:cNvPr id="9" name="Straight Connector 8"/>
          <p:cNvCxnSpPr/>
          <p:nvPr userDrawn="1"/>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a:t>Click icon to add picture</a:t>
            </a:r>
            <a:endParaRPr lang="en-US" dirty="0"/>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2925097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18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5"/>
            <a:ext cx="4148781" cy="2907915"/>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8" y="6467336"/>
            <a:ext cx="536158" cy="303364"/>
          </a:xfrm>
        </p:spPr>
        <p:txBody>
          <a:bodyPr/>
          <a:lstStyle>
            <a:lvl1pPr algn="ctr">
              <a:defRPr sz="75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1" y="6407801"/>
            <a:ext cx="1329050" cy="430392"/>
          </a:xfrm>
          <a:prstGeom prst="rect">
            <a:avLst/>
          </a:prstGeom>
        </p:spPr>
      </p:pic>
      <p:cxnSp>
        <p:nvCxnSpPr>
          <p:cNvPr id="9" name="Straight Connector 8"/>
          <p:cNvCxnSpPr/>
          <p:nvPr userDrawn="1"/>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5" y="3439833"/>
            <a:ext cx="4148781" cy="2907916"/>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5" y="983116"/>
            <a:ext cx="4148781"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2207161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18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39514"/>
            <a:ext cx="4148781" cy="2907915"/>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8" y="6467336"/>
            <a:ext cx="536158" cy="303364"/>
          </a:xfrm>
        </p:spPr>
        <p:txBody>
          <a:bodyPr/>
          <a:lstStyle>
            <a:lvl1pPr algn="ctr">
              <a:defRPr sz="75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1" y="6407801"/>
            <a:ext cx="1329050" cy="430392"/>
          </a:xfrm>
          <a:prstGeom prst="rect">
            <a:avLst/>
          </a:prstGeom>
        </p:spPr>
      </p:pic>
      <p:cxnSp>
        <p:nvCxnSpPr>
          <p:cNvPr id="9" name="Straight Connector 8"/>
          <p:cNvCxnSpPr/>
          <p:nvPr userDrawn="1"/>
        </p:nvCxnSpPr>
        <p:spPr>
          <a:xfrm>
            <a:off x="-12356"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5" y="939512"/>
            <a:ext cx="4148781" cy="2907916"/>
          </a:xfrm>
        </p:spPr>
        <p:txBody>
          <a:bodyPr/>
          <a:lstStyle>
            <a:lvl1pPr>
              <a:defRPr sz="1650" baseline="0">
                <a:solidFill>
                  <a:schemeClr val="tx1"/>
                </a:solidFill>
                <a:latin typeface="Arial" charset="0"/>
              </a:defRPr>
            </a:lvl1pPr>
            <a:lvl2pPr marL="514350" indent="-171450">
              <a:buFont typeface="PingFangSC-Regular" charset="-122"/>
              <a:buChar char="－"/>
              <a:defRPr sz="1500" baseline="0">
                <a:solidFill>
                  <a:schemeClr val="tx1"/>
                </a:solidFill>
                <a:latin typeface="Arial" charset="0"/>
              </a:defRPr>
            </a:lvl2pPr>
            <a:lvl3pPr marL="857250" indent="-171450">
              <a:buFont typeface="Arial" charset="0"/>
              <a:buChar char="•"/>
              <a:defRPr sz="1350" baseline="0">
                <a:solidFill>
                  <a:schemeClr val="tx1"/>
                </a:solidFill>
                <a:latin typeface="Arial" charset="0"/>
              </a:defRPr>
            </a:lvl3pPr>
            <a:lvl4pPr marL="1243013" indent="-214313">
              <a:buFont typeface="PingFangSC-Regular" charset="-122"/>
              <a:buChar char="－"/>
              <a:defRPr sz="1200" baseline="0">
                <a:solidFill>
                  <a:schemeClr val="tx1"/>
                </a:solidFill>
                <a:latin typeface="Arial" charset="0"/>
              </a:defRPr>
            </a:lvl4pPr>
            <a:lvl5pPr marL="1543050" indent="-171450">
              <a:buFont typeface="Arial" charset="0"/>
              <a:buChar char="•"/>
              <a:defRPr sz="105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5" y="3966757"/>
            <a:ext cx="4148781" cy="2381250"/>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573541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599" y="2941865"/>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7" y="505595"/>
            <a:ext cx="5774500" cy="617838"/>
          </a:xfrm>
        </p:spPr>
        <p:txBody>
          <a:bodyPr anchor="b">
            <a:noAutofit/>
          </a:bodyPr>
          <a:lstStyle>
            <a:lvl1pPr algn="l">
              <a:defRPr sz="225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4"/>
            <a:ext cx="1629561" cy="273531"/>
          </a:xfrm>
          <a:prstGeom prst="rect">
            <a:avLst/>
          </a:prstGeom>
        </p:spPr>
      </p:pic>
      <p:sp>
        <p:nvSpPr>
          <p:cNvPr id="9" name="Picture Placeholder 8"/>
          <p:cNvSpPr>
            <a:spLocks noGrp="1"/>
          </p:cNvSpPr>
          <p:nvPr>
            <p:ph type="pic" sz="quarter" idx="13"/>
          </p:nvPr>
        </p:nvSpPr>
        <p:spPr>
          <a:xfrm>
            <a:off x="4506688"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9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3623451" y="6328298"/>
            <a:ext cx="2057400" cy="365125"/>
          </a:xfrm>
        </p:spPr>
        <p:txBody>
          <a:bodyPr/>
          <a:lstStyle>
            <a:lvl1pPr>
              <a:defRPr>
                <a:solidFill>
                  <a:schemeClr val="tx1"/>
                </a:solidFill>
              </a:defRPr>
            </a:lvl1pPr>
          </a:lstStyle>
          <a:p>
            <a:fld id="{BDC57488-3539-8349-95E7-E0E3D7B2EDB0}" type="datetime2">
              <a:rPr lang="en-US" smtClean="0"/>
              <a:pPr/>
              <a:t>Sunday, July 23, 2023</a:t>
            </a:fld>
            <a:endParaRPr lang="en-US" dirty="0"/>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05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9" y="1726359"/>
            <a:ext cx="4098242" cy="3861333"/>
          </a:xfrm>
        </p:spPr>
        <p:txBody>
          <a:bodyPr>
            <a:normAutofit/>
          </a:bodyPr>
          <a:lstStyle>
            <a:lvl1pPr marL="257175" indent="-257175">
              <a:buFont typeface="Arial" charset="0"/>
              <a:buChar char="•"/>
              <a:defRPr sz="1650" baseline="0">
                <a:solidFill>
                  <a:schemeClr val="accent1"/>
                </a:solidFill>
              </a:defRPr>
            </a:lvl1pPr>
            <a:lvl2pPr marL="514350" indent="-171450">
              <a:buFont typeface=".PingFangSC-Regular" charset="-122"/>
              <a:buChar char="－"/>
              <a:defRPr sz="1650" baseline="0">
                <a:solidFill>
                  <a:schemeClr val="accent1"/>
                </a:solidFill>
              </a:defRPr>
            </a:lvl2pPr>
            <a:lvl3pPr marL="857250" indent="-171450">
              <a:buFont typeface="Arial" charset="0"/>
              <a:buChar char="•"/>
              <a:defRPr sz="1650" baseline="0">
                <a:solidFill>
                  <a:schemeClr val="accent1"/>
                </a:solidFill>
              </a:defRPr>
            </a:lvl3pPr>
            <a:lvl4pPr marL="1200150" indent="-171450">
              <a:buFont typeface=".PingFangSC-Regular" charset="-122"/>
              <a:buChar char="－"/>
              <a:defRPr sz="1650" baseline="0">
                <a:solidFill>
                  <a:schemeClr val="accent1"/>
                </a:solidFill>
              </a:defRPr>
            </a:lvl4pPr>
            <a:lvl5pPr marL="1543050" indent="-171450">
              <a:buFont typeface="Arial" charset="0"/>
              <a:buChar char="•"/>
              <a:defRPr sz="165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307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2"/>
            <a:ext cx="9144000" cy="6076045"/>
          </a:xfrm>
          <a:prstGeom prst="rect">
            <a:avLst/>
          </a:prstGeom>
        </p:spPr>
      </p:pic>
      <p:sp>
        <p:nvSpPr>
          <p:cNvPr id="10" name="TextBox 9"/>
          <p:cNvSpPr txBox="1"/>
          <p:nvPr userDrawn="1"/>
        </p:nvSpPr>
        <p:spPr>
          <a:xfrm>
            <a:off x="254321" y="6343230"/>
            <a:ext cx="2020221" cy="323165"/>
          </a:xfrm>
          <a:prstGeom prst="rect">
            <a:avLst/>
          </a:prstGeom>
          <a:noFill/>
        </p:spPr>
        <p:txBody>
          <a:bodyPr wrap="square" rtlCol="0">
            <a:spAutoFit/>
          </a:bodyPr>
          <a:lstStyle/>
          <a:p>
            <a:r>
              <a:rPr lang="en-US" sz="75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254320" y="610558"/>
            <a:ext cx="8670779" cy="484748"/>
          </a:xfrm>
        </p:spPr>
        <p:txBody>
          <a:bodyPr/>
          <a:lstStyle>
            <a:lvl1pPr algn="l">
              <a:defRPr sz="225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254320" y="4070982"/>
            <a:ext cx="8365544" cy="1246977"/>
          </a:xfr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180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04769" y="6476357"/>
            <a:ext cx="1319496"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9124265"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9144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88028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95D5-77EA-B1A8-8082-1D49D535FA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D8B331-1BD5-344C-558B-BE10383F3B9C}"/>
              </a:ext>
            </a:extLst>
          </p:cNvPr>
          <p:cNvSpPr>
            <a:spLocks noGrp="1"/>
          </p:cNvSpPr>
          <p:nvPr>
            <p:ph type="dt" sz="half" idx="10"/>
          </p:nvPr>
        </p:nvSpPr>
        <p:spPr/>
        <p:txBody>
          <a:bodyPr/>
          <a:lstStyle/>
          <a:p>
            <a:fld id="{2BD95529-18B8-C344-BB40-BA258AE82857}" type="datetimeFigureOut">
              <a:rPr lang="en-US" smtClean="0"/>
              <a:t>7/23/23</a:t>
            </a:fld>
            <a:endParaRPr lang="en-US"/>
          </a:p>
        </p:txBody>
      </p:sp>
      <p:sp>
        <p:nvSpPr>
          <p:cNvPr id="4" name="Footer Placeholder 3">
            <a:extLst>
              <a:ext uri="{FF2B5EF4-FFF2-40B4-BE49-F238E27FC236}">
                <a16:creationId xmlns:a16="http://schemas.microsoft.com/office/drawing/2014/main" id="{817C522A-A922-6006-EE4D-31944A6431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73FB8C-7A48-E7B0-B83B-0891C0BDAA00}"/>
              </a:ext>
            </a:extLst>
          </p:cNvPr>
          <p:cNvSpPr>
            <a:spLocks noGrp="1"/>
          </p:cNvSpPr>
          <p:nvPr>
            <p:ph type="sldNum" sz="quarter" idx="12"/>
          </p:nvPr>
        </p:nvSpPr>
        <p:spPr/>
        <p:txBody>
          <a:bodyPr/>
          <a:lstStyle/>
          <a:p>
            <a:fld id="{B559C760-0228-1245-8084-BBE2B2ADCEBF}" type="slidenum">
              <a:rPr lang="en-US" smtClean="0"/>
              <a:t>‹#›</a:t>
            </a:fld>
            <a:endParaRPr lang="en-US"/>
          </a:p>
        </p:txBody>
      </p:sp>
    </p:spTree>
    <p:extLst>
      <p:ext uri="{BB962C8B-B14F-4D97-AF65-F5344CB8AC3E}">
        <p14:creationId xmlns:p14="http://schemas.microsoft.com/office/powerpoint/2010/main" val="333133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495" y="2941864"/>
            <a:ext cx="4212336" cy="416661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3" name="Picture Placeholder 2"/>
          <p:cNvSpPr>
            <a:spLocks noGrp="1"/>
          </p:cNvSpPr>
          <p:nvPr>
            <p:ph type="pic" sz="quarter" idx="13"/>
          </p:nvPr>
        </p:nvSpPr>
        <p:spPr>
          <a:xfrm>
            <a:off x="5608638" y="1734523"/>
            <a:ext cx="3535362" cy="3926844"/>
          </a:xfrm>
          <a:blipFill>
            <a:blip r:embed="rId7"/>
            <a:stretch>
              <a:fillRect/>
            </a:stretch>
          </a:blipFill>
        </p:spPr>
        <p:txBody>
          <a:bodyPr/>
          <a:lstStyle/>
          <a:p>
            <a:r>
              <a:rPr lang="en-US" dirty="0"/>
              <a:t>Click icon to add picture</a:t>
            </a:r>
          </a:p>
        </p:txBody>
      </p:sp>
      <p:sp>
        <p:nvSpPr>
          <p:cNvPr id="8" name="Text Placeholder 7"/>
          <p:cNvSpPr>
            <a:spLocks noGrp="1"/>
          </p:cNvSpPr>
          <p:nvPr>
            <p:ph type="body" sz="quarter" idx="12" hasCustomPrompt="1"/>
          </p:nvPr>
        </p:nvSpPr>
        <p:spPr>
          <a:xfrm>
            <a:off x="318637" y="5217804"/>
            <a:ext cx="3005538" cy="369887"/>
          </a:xfrm>
        </p:spPr>
        <p:txBody>
          <a:bodyPr>
            <a:noAutofit/>
          </a:bodyPr>
          <a:lstStyle>
            <a:lvl1pPr marL="0" indent="0">
              <a:buNone/>
              <a:defRPr sz="2200" baseline="0">
                <a:solidFill>
                  <a:schemeClr val="accent6"/>
                </a:solidFill>
              </a:defRPr>
            </a:lvl1pPr>
          </a:lstStyle>
          <a:p>
            <a:pPr lvl="0"/>
            <a:r>
              <a:rPr lang="en-US" dirty="0"/>
              <a:t>Name, Title</a:t>
            </a:r>
          </a:p>
        </p:txBody>
      </p:sp>
      <p:sp>
        <p:nvSpPr>
          <p:cNvPr id="5" name="Text Placeholder 4"/>
          <p:cNvSpPr>
            <a:spLocks noGrp="1"/>
          </p:cNvSpPr>
          <p:nvPr>
            <p:ph type="body" sz="quarter" idx="14"/>
          </p:nvPr>
        </p:nvSpPr>
        <p:spPr>
          <a:xfrm>
            <a:off x="318637" y="659731"/>
            <a:ext cx="8537575" cy="461379"/>
          </a:xfrm>
        </p:spPr>
        <p:txBody>
          <a:bodyPr>
            <a:noAutofit/>
          </a:bodyPr>
          <a:lstStyle>
            <a:lvl1pPr marL="0" indent="0">
              <a:buFontTx/>
              <a:buNone/>
              <a:defRPr sz="3000" b="1" i="0" cap="none" baseline="0"/>
            </a:lvl1pPr>
            <a:lvl2pPr marL="457200" indent="0">
              <a:buFontTx/>
              <a:buNone/>
              <a:defRPr sz="3000" cap="none" baseline="0"/>
            </a:lvl2pPr>
            <a:lvl3pPr marL="914400" indent="0">
              <a:buFontTx/>
              <a:buNone/>
              <a:defRPr sz="3000" cap="none" baseline="0"/>
            </a:lvl3pPr>
            <a:lvl4pPr marL="1371600" indent="0">
              <a:buFontTx/>
              <a:buNone/>
              <a:defRPr sz="3000" cap="none" baseline="0"/>
            </a:lvl4pPr>
            <a:lvl5pPr marL="1828800" indent="0">
              <a:buFontTx/>
              <a:buNone/>
              <a:defRPr sz="3000" cap="none" baseline="0"/>
            </a:lvl5pPr>
          </a:lstStyle>
          <a:p>
            <a:pPr lvl="0"/>
            <a:r>
              <a:rPr lang="en-US"/>
              <a:t>Edit Master text styles</a:t>
            </a:r>
          </a:p>
        </p:txBody>
      </p:sp>
      <p:sp>
        <p:nvSpPr>
          <p:cNvPr id="7" name="Text Placeholder 6"/>
          <p:cNvSpPr>
            <a:spLocks noGrp="1"/>
          </p:cNvSpPr>
          <p:nvPr>
            <p:ph type="body" sz="quarter" idx="15"/>
          </p:nvPr>
        </p:nvSpPr>
        <p:spPr>
          <a:xfrm>
            <a:off x="318637" y="1750850"/>
            <a:ext cx="4800600" cy="3363912"/>
          </a:xfrm>
        </p:spPr>
        <p:txBody>
          <a:bodyPr>
            <a:normAutofit/>
          </a:bodyPr>
          <a:lstStyle>
            <a:lvl1pPr marL="342900" indent="-342900">
              <a:buFont typeface="Arial" charset="0"/>
              <a:buChar char="•"/>
              <a:defRPr sz="2200" baseline="0">
                <a:solidFill>
                  <a:schemeClr val="accent1"/>
                </a:solidFill>
              </a:defRPr>
            </a:lvl1pPr>
            <a:lvl2pPr marL="685800" indent="-228600">
              <a:buFont typeface=".AppleSystemUIFont" charset="-120"/>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AppleSystemUIFont" charset="-120"/>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6"/>
          </p:nvPr>
        </p:nvSpPr>
        <p:spPr>
          <a:xfrm>
            <a:off x="318637" y="5588000"/>
            <a:ext cx="2898775" cy="257629"/>
          </a:xfrm>
        </p:spPr>
        <p:txBody>
          <a:bodyPr>
            <a:noAutofit/>
          </a:bodyPr>
          <a:lstStyle>
            <a:lvl1pPr marL="0" indent="0">
              <a:buFontTx/>
              <a:buNone/>
              <a:defRPr sz="1000" baseline="0"/>
            </a:lvl1pPr>
            <a:lvl2pPr marL="457200" indent="0">
              <a:buFontTx/>
              <a:buNone/>
              <a:defRPr sz="1000" baseline="0"/>
            </a:lvl2pPr>
            <a:lvl3pPr marL="914400" indent="0">
              <a:buFontTx/>
              <a:buNone/>
              <a:defRPr sz="1000" baseline="0"/>
            </a:lvl3pPr>
            <a:lvl4pPr marL="1371600" indent="0">
              <a:buFontTx/>
              <a:buNone/>
              <a:defRPr sz="1000" baseline="0"/>
            </a:lvl4pPr>
            <a:lvl5pPr marL="1828800" indent="0">
              <a:buFontTx/>
              <a:buNone/>
              <a:defRPr sz="1000" baseline="0"/>
            </a:lvl5pPr>
          </a:lstStyle>
          <a:p>
            <a:pPr lvl="0"/>
            <a:r>
              <a:rPr lang="en-US"/>
              <a:t>Edit Master text styles</a:t>
            </a:r>
          </a:p>
        </p:txBody>
      </p:sp>
    </p:spTree>
    <p:extLst>
      <p:ext uri="{BB962C8B-B14F-4D97-AF65-F5344CB8AC3E}">
        <p14:creationId xmlns:p14="http://schemas.microsoft.com/office/powerpoint/2010/main" val="73067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all"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Arial" panose="020B0604020202020204" pitchFamily="34" charset="0"/>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Arial" panose="020B0604020202020204" pitchFamily="34" charset="0"/>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93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038600" y="6519446"/>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pPr defTabSz="457200"/>
            <a:fld id="{B58F48A6-A3E1-4848-9AC3-B43F560BE4FE}"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07074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all" baseline="0">
                <a:latin typeface="Arial" charset="0"/>
              </a:defRPr>
            </a:lvl1pPr>
          </a:lstStyle>
          <a:p>
            <a:r>
              <a:rPr lang="en-US" dirty="0"/>
              <a:t>Click to edit Master title style</a:t>
            </a:r>
          </a:p>
        </p:txBody>
      </p:sp>
      <p:sp>
        <p:nvSpPr>
          <p:cNvPr id="6" name="Slide Number Placeholder 5"/>
          <p:cNvSpPr>
            <a:spLocks noGrp="1"/>
          </p:cNvSpPr>
          <p:nvPr>
            <p:ph type="sldNum" sz="quarter" idx="12"/>
          </p:nvPr>
        </p:nvSpPr>
        <p:spPr>
          <a:xfrm>
            <a:off x="4226807" y="6467336"/>
            <a:ext cx="536158" cy="303364"/>
          </a:xfrm>
          <a:prstGeom prst="rect">
            <a:avLst/>
          </a:prstGeo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74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7" y="1720792"/>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endParaRPr lang="en-US" dirty="0">
              <a:solidFill>
                <a:srgbClr val="000000"/>
              </a:solidFill>
            </a:endParaRPr>
          </a:p>
        </p:txBody>
      </p:sp>
    </p:spTree>
    <p:extLst>
      <p:ext uri="{BB962C8B-B14F-4D97-AF65-F5344CB8AC3E}">
        <p14:creationId xmlns:p14="http://schemas.microsoft.com/office/powerpoint/2010/main" val="172980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64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0" y="966055"/>
            <a:ext cx="408699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236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4"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4"/>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6836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914400"/>
            <a:fld id="{07E1C93C-5050-FC42-8F10-D22D4F119D13}"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555948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713" r:id="rId5"/>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pPr defTabSz="914400"/>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defTabSz="914400"/>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914400"/>
            <a:fld id="{07E1C93C-5050-FC42-8F10-D22D4F119D13}" type="slidenum">
              <a:rPr lang="en-US" smtClean="0">
                <a:solidFill>
                  <a:srgbClr val="000000">
                    <a:tint val="75000"/>
                  </a:srgbClr>
                </a:solidFill>
              </a:rPr>
              <a:pPr defTabSz="914400"/>
              <a:t>‹#›</a:t>
            </a:fld>
            <a:endParaRPr lang="en-US" dirty="0">
              <a:solidFill>
                <a:srgbClr val="000000">
                  <a:tint val="75000"/>
                </a:srgbClr>
              </a:solidFill>
            </a:endParaRPr>
          </a:p>
        </p:txBody>
      </p:sp>
    </p:spTree>
    <p:extLst>
      <p:ext uri="{BB962C8B-B14F-4D97-AF65-F5344CB8AC3E}">
        <p14:creationId xmlns:p14="http://schemas.microsoft.com/office/powerpoint/2010/main" val="6955700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75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Sunday, July 23, 2023</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a:t>Jefferson Lab: Present and Future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35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68333734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hf hdr="0"/>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package" Target="../embeddings/Microsoft_Excel_Worksheet.xlsx"/><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0D373-8DB4-4935-B93A-E3A727B7A783}"/>
              </a:ext>
            </a:extLst>
          </p:cNvPr>
          <p:cNvPicPr>
            <a:picLocks noChangeAspect="1"/>
          </p:cNvPicPr>
          <p:nvPr/>
        </p:nvPicPr>
        <p:blipFill>
          <a:blip r:embed="rId2"/>
          <a:stretch>
            <a:fillRect/>
          </a:stretch>
        </p:blipFill>
        <p:spPr>
          <a:xfrm>
            <a:off x="0" y="1287539"/>
            <a:ext cx="9144000" cy="4886798"/>
          </a:xfrm>
          <a:prstGeom prst="rect">
            <a:avLst/>
          </a:prstGeom>
        </p:spPr>
      </p:pic>
      <p:sp>
        <p:nvSpPr>
          <p:cNvPr id="8" name="Title 7"/>
          <p:cNvSpPr txBox="1">
            <a:spLocks noGrp="1"/>
          </p:cNvSpPr>
          <p:nvPr>
            <p:ph type="ctrTitle"/>
          </p:nvPr>
        </p:nvSpPr>
        <p:spPr>
          <a:xfrm>
            <a:off x="304393" y="505595"/>
            <a:ext cx="7937298" cy="480131"/>
          </a:xfrm>
          <a:prstGeom prst="rect">
            <a:avLst/>
          </a:prstGeom>
          <a:noFill/>
        </p:spPr>
        <p:style>
          <a:lnRef idx="0">
            <a:scrgbClr r="0" g="0" b="0"/>
          </a:lnRef>
          <a:fillRef idx="1003">
            <a:schemeClr val="dk2"/>
          </a:fillRef>
          <a:effectRef idx="0">
            <a:scrgbClr r="0" g="0" b="0"/>
          </a:effectRef>
          <a:fontRef idx="major"/>
        </p:style>
        <p:txBody>
          <a:bodyPr wrap="square" rtlCol="0" anchor="t">
            <a:spAutoFit/>
          </a:bodyPr>
          <a:lstStyle/>
          <a:p>
            <a:r>
              <a:rPr lang="en-US" sz="2800" dirty="0">
                <a:latin typeface="Arial" pitchFamily="34" charset="0"/>
                <a:cs typeface="Arial" pitchFamily="34" charset="0"/>
              </a:rPr>
              <a:t>PAC51 Charge</a:t>
            </a:r>
            <a:endParaRPr lang="en-US" sz="2800" b="1" dirty="0">
              <a:latin typeface="Arial" pitchFamily="34" charset="0"/>
              <a:cs typeface="Arial" pitchFamily="34" charset="0"/>
            </a:endParaRPr>
          </a:p>
        </p:txBody>
      </p:sp>
      <p:sp>
        <p:nvSpPr>
          <p:cNvPr id="10" name="Text Placeholder 5"/>
          <p:cNvSpPr>
            <a:spLocks noGrp="1"/>
          </p:cNvSpPr>
          <p:nvPr>
            <p:ph type="body" sz="quarter" idx="14"/>
          </p:nvPr>
        </p:nvSpPr>
        <p:spPr>
          <a:xfrm>
            <a:off x="93785" y="1371600"/>
            <a:ext cx="2168769" cy="1051775"/>
          </a:xfrm>
          <a:solidFill>
            <a:schemeClr val="bg2"/>
          </a:solidFill>
        </p:spPr>
        <p:txBody>
          <a:bodyPr>
            <a:normAutofit fontScale="62500" lnSpcReduction="20000"/>
          </a:bodyPr>
          <a:lstStyle/>
          <a:p>
            <a:endParaRPr lang="en-US" sz="100" b="1" dirty="0">
              <a:solidFill>
                <a:schemeClr val="tx1"/>
              </a:solidFill>
            </a:endParaRPr>
          </a:p>
          <a:p>
            <a:pPr>
              <a:lnSpc>
                <a:spcPct val="120000"/>
              </a:lnSpc>
            </a:pPr>
            <a:r>
              <a:rPr lang="en-US" sz="3300" dirty="0">
                <a:solidFill>
                  <a:schemeClr val="tx1"/>
                </a:solidFill>
              </a:rPr>
              <a:t>Cynthia Keppel</a:t>
            </a:r>
          </a:p>
          <a:p>
            <a:pPr lvl="0">
              <a:lnSpc>
                <a:spcPct val="120000"/>
              </a:lnSpc>
              <a:spcBef>
                <a:spcPts val="0"/>
              </a:spcBef>
            </a:pPr>
            <a:r>
              <a:rPr lang="en-US" sz="2500" dirty="0">
                <a:solidFill>
                  <a:srgbClr val="5E5E5E"/>
                </a:solidFill>
                <a:latin typeface="Arial" charset="0"/>
                <a:cs typeface="+mn-cs"/>
              </a:rPr>
              <a:t>PAC51</a:t>
            </a:r>
          </a:p>
          <a:p>
            <a:pPr lvl="0">
              <a:lnSpc>
                <a:spcPct val="120000"/>
              </a:lnSpc>
              <a:spcBef>
                <a:spcPts val="0"/>
              </a:spcBef>
            </a:pPr>
            <a:r>
              <a:rPr lang="en-US" sz="2500" dirty="0">
                <a:solidFill>
                  <a:srgbClr val="5E5E5E"/>
                </a:solidFill>
                <a:latin typeface="Arial" charset="0"/>
                <a:cs typeface="+mn-cs"/>
              </a:rPr>
              <a:t>July 24, 2023</a:t>
            </a:r>
          </a:p>
          <a:p>
            <a:endParaRPr lang="en-US" sz="2400" b="1" dirty="0">
              <a:solidFill>
                <a:schemeClr val="tx1"/>
              </a:solidFill>
            </a:endParaRPr>
          </a:p>
        </p:txBody>
      </p:sp>
    </p:spTree>
    <p:extLst>
      <p:ext uri="{BB962C8B-B14F-4D97-AF65-F5344CB8AC3E}">
        <p14:creationId xmlns:p14="http://schemas.microsoft.com/office/powerpoint/2010/main" val="143061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187B-53C0-444D-AB2B-C1D9D074F747}"/>
              </a:ext>
            </a:extLst>
          </p:cNvPr>
          <p:cNvSpPr>
            <a:spLocks noGrp="1"/>
          </p:cNvSpPr>
          <p:nvPr>
            <p:ph type="title"/>
          </p:nvPr>
        </p:nvSpPr>
        <p:spPr/>
        <p:txBody>
          <a:bodyPr/>
          <a:lstStyle/>
          <a:p>
            <a:r>
              <a:rPr lang="en-US" dirty="0"/>
              <a:t>Jeopardy issues</a:t>
            </a:r>
          </a:p>
        </p:txBody>
      </p:sp>
      <p:sp>
        <p:nvSpPr>
          <p:cNvPr id="3" name="Slide Number Placeholder 2">
            <a:extLst>
              <a:ext uri="{FF2B5EF4-FFF2-40B4-BE49-F238E27FC236}">
                <a16:creationId xmlns:a16="http://schemas.microsoft.com/office/drawing/2014/main" id="{4E2CFD8A-8701-458D-B4A7-CCB0CE80ABD0}"/>
              </a:ext>
            </a:extLst>
          </p:cNvPr>
          <p:cNvSpPr>
            <a:spLocks noGrp="1"/>
          </p:cNvSpPr>
          <p:nvPr>
            <p:ph type="sldNum" sz="quarter" idx="12"/>
          </p:nvPr>
        </p:nvSpPr>
        <p:spPr/>
        <p:txBody>
          <a:bodyPr/>
          <a:lstStyle/>
          <a:p>
            <a:fld id="{07E1C93C-5050-FC42-8F10-D22D4F119D13}" type="slidenum">
              <a:rPr lang="en-US" smtClean="0">
                <a:solidFill>
                  <a:srgbClr val="000000"/>
                </a:solidFill>
              </a:rPr>
              <a:pPr/>
              <a:t>10</a:t>
            </a:fld>
            <a:endParaRPr lang="en-US" dirty="0">
              <a:solidFill>
                <a:srgbClr val="000000"/>
              </a:solidFill>
            </a:endParaRPr>
          </a:p>
        </p:txBody>
      </p:sp>
      <p:sp>
        <p:nvSpPr>
          <p:cNvPr id="4" name="TextBox 3">
            <a:extLst>
              <a:ext uri="{FF2B5EF4-FFF2-40B4-BE49-F238E27FC236}">
                <a16:creationId xmlns:a16="http://schemas.microsoft.com/office/drawing/2014/main" id="{62045BBB-D78C-485F-BAF3-BFFBEABD3869}"/>
              </a:ext>
            </a:extLst>
          </p:cNvPr>
          <p:cNvSpPr txBox="1"/>
          <p:nvPr/>
        </p:nvSpPr>
        <p:spPr>
          <a:xfrm>
            <a:off x="182183" y="844062"/>
            <a:ext cx="8717850" cy="6124754"/>
          </a:xfrm>
          <a:prstGeom prst="rect">
            <a:avLst/>
          </a:prstGeom>
          <a:noFill/>
        </p:spPr>
        <p:txBody>
          <a:bodyPr wrap="square" rtlCol="0">
            <a:spAutoFit/>
          </a:bodyPr>
          <a:lstStyle/>
          <a:p>
            <a:pPr marL="457200" indent="-457200">
              <a:buAutoNum type="arabicParenR"/>
            </a:pPr>
            <a:r>
              <a:rPr lang="en-US" sz="2400" dirty="0"/>
              <a:t>Is there any new information that would affect the scientific importance or impact of the Experiment since it was originally proposed? </a:t>
            </a:r>
          </a:p>
          <a:p>
            <a:pPr marL="457200" indent="-457200">
              <a:buAutoNum type="arabicParenR"/>
            </a:pPr>
            <a:endParaRPr lang="en-US" dirty="0"/>
          </a:p>
          <a:p>
            <a:r>
              <a:rPr lang="en-US" sz="2400" dirty="0"/>
              <a:t>2) If the Experiment has already received a portion of its allocated beam time and/or is on the presently published accelerator schedule, the spokespersons should provide an analysis of the existing data set, the projected result for any additional time on the published schedule, and the projected result for the complete data set including all remaining unscheduled time.  The goal is to show the physics impact of the respective data sets. </a:t>
            </a:r>
          </a:p>
          <a:p>
            <a:endParaRPr lang="en-US" dirty="0"/>
          </a:p>
          <a:p>
            <a:r>
              <a:rPr lang="en-US" sz="2400" dirty="0"/>
              <a:t>3) What is the status of the collaboration in terms of institutes, committed staff, and prospective students?</a:t>
            </a:r>
          </a:p>
          <a:p>
            <a:endParaRPr lang="en-US" dirty="0"/>
          </a:p>
          <a:p>
            <a:r>
              <a:rPr lang="en-US" sz="2400" dirty="0"/>
              <a:t>4) Should the remaining beam time allocation and experiment grade be reconsidered? </a:t>
            </a:r>
          </a:p>
        </p:txBody>
      </p:sp>
    </p:spTree>
    <p:extLst>
      <p:ext uri="{BB962C8B-B14F-4D97-AF65-F5344CB8AC3E}">
        <p14:creationId xmlns:p14="http://schemas.microsoft.com/office/powerpoint/2010/main" val="412192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Proposals with Parallel Running</a:t>
            </a:r>
          </a:p>
        </p:txBody>
      </p:sp>
      <p:sp>
        <p:nvSpPr>
          <p:cNvPr id="3" name="Content Placeholder 2"/>
          <p:cNvSpPr>
            <a:spLocks noGrp="1"/>
          </p:cNvSpPr>
          <p:nvPr>
            <p:ph idx="1"/>
          </p:nvPr>
        </p:nvSpPr>
        <p:spPr/>
        <p:txBody>
          <a:bodyPr>
            <a:normAutofit lnSpcReduction="10000"/>
          </a:bodyPr>
          <a:lstStyle/>
          <a:p>
            <a:pPr marL="463550" indent="-463550"/>
            <a:r>
              <a:rPr lang="en-US" sz="2800" dirty="0"/>
              <a:t>Parallel running procedure (in equal time)</a:t>
            </a:r>
          </a:p>
          <a:p>
            <a:pPr marL="463550" indent="-463550"/>
            <a:endParaRPr lang="en-US" sz="2800" dirty="0"/>
          </a:p>
          <a:p>
            <a:pPr marL="1146175" lvl="1" indent="-627063"/>
            <a:r>
              <a:rPr lang="en-US" sz="2800" dirty="0"/>
              <a:t>Intent is to encourage new proposals of “run groups”</a:t>
            </a:r>
          </a:p>
          <a:p>
            <a:pPr marL="1146175" lvl="1" indent="-627063"/>
            <a:endParaRPr lang="en-US" sz="2800" dirty="0"/>
          </a:p>
          <a:p>
            <a:pPr marL="1146175" indent="-627063">
              <a:buNone/>
            </a:pPr>
            <a:r>
              <a:rPr lang="en-US" sz="2800" dirty="0">
                <a:solidFill>
                  <a:srgbClr val="002060"/>
                </a:solidFill>
              </a:rPr>
              <a:t>–	Only </a:t>
            </a:r>
            <a:r>
              <a:rPr lang="en-US" sz="2800" dirty="0"/>
              <a:t>Summary needed for additions to existing run group </a:t>
            </a:r>
          </a:p>
          <a:p>
            <a:pPr marL="1146175" indent="-627063">
              <a:buNone/>
            </a:pPr>
            <a:r>
              <a:rPr lang="en-US" sz="2800" dirty="0">
                <a:latin typeface="Arial" panose="020B0604020202020204" pitchFamily="34" charset="0"/>
              </a:rPr>
              <a:t>	- </a:t>
            </a:r>
            <a:r>
              <a:rPr lang="en-US" sz="2400" i="1" dirty="0">
                <a:latin typeface="Arial" panose="020B0604020202020204" pitchFamily="34" charset="0"/>
              </a:rPr>
              <a:t>These run in parallel with previously approved or conditionally approved  proposals, so they are considered already approved (or conditional)  and are presented by collaborations or Hall Lead</a:t>
            </a:r>
          </a:p>
          <a:p>
            <a:pPr marL="1146175" indent="-627063">
              <a:buNone/>
            </a:pPr>
            <a:r>
              <a:rPr lang="en-US" sz="2400" i="1" dirty="0">
                <a:latin typeface="Arial" panose="020B0604020202020204" pitchFamily="34" charset="0"/>
              </a:rPr>
              <a:t>	– The PAC will provide a written comment for each of these in the report.</a:t>
            </a:r>
          </a:p>
          <a:p>
            <a:pPr marL="1146175" indent="-627063">
              <a:buNone/>
            </a:pPr>
            <a:endParaRPr lang="en-US" sz="2800" dirty="0"/>
          </a:p>
          <a:p>
            <a:pPr marL="1146175" indent="-627063">
              <a:buNone/>
            </a:pPr>
            <a:endParaRPr lang="en-US" sz="2800" dirty="0"/>
          </a:p>
        </p:txBody>
      </p:sp>
      <p:sp>
        <p:nvSpPr>
          <p:cNvPr id="4" name="Slide Number Placeholder 3"/>
          <p:cNvSpPr>
            <a:spLocks noGrp="1"/>
          </p:cNvSpPr>
          <p:nvPr>
            <p:ph type="sldNum" sz="quarter" idx="12"/>
          </p:nvPr>
        </p:nvSpPr>
        <p:spPr>
          <a:prstGeom prst="rect">
            <a:avLst/>
          </a:prstGeom>
        </p:spPr>
        <p:txBody>
          <a:bodyPr/>
          <a:lstStyle/>
          <a:p>
            <a:fld id="{E3020C3D-3A9E-4365-A324-D17EE06C8554}" type="slidenum">
              <a:rPr lang="en-US" smtClean="0"/>
              <a:pPr/>
              <a:t>11</a:t>
            </a:fld>
            <a:endParaRPr lang="en-US"/>
          </a:p>
        </p:txBody>
      </p:sp>
    </p:spTree>
    <p:extLst>
      <p:ext uri="{BB962C8B-B14F-4D97-AF65-F5344CB8AC3E}">
        <p14:creationId xmlns:p14="http://schemas.microsoft.com/office/powerpoint/2010/main" val="132781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Policy on Equipment Availability</a:t>
            </a:r>
          </a:p>
        </p:txBody>
      </p:sp>
      <p:sp>
        <p:nvSpPr>
          <p:cNvPr id="3" name="Content Placeholder 2"/>
          <p:cNvSpPr>
            <a:spLocks noGrp="1"/>
          </p:cNvSpPr>
          <p:nvPr>
            <p:ph idx="1"/>
          </p:nvPr>
        </p:nvSpPr>
        <p:spPr/>
        <p:txBody>
          <a:bodyPr>
            <a:normAutofit/>
          </a:bodyPr>
          <a:lstStyle/>
          <a:p>
            <a:pPr marL="0" indent="0">
              <a:buNone/>
            </a:pPr>
            <a:r>
              <a:rPr lang="en-US" sz="2800" dirty="0"/>
              <a:t>Categories for resource availability:</a:t>
            </a:r>
          </a:p>
          <a:p>
            <a:pPr marL="682625" indent="-682625">
              <a:buNone/>
            </a:pPr>
            <a:r>
              <a:rPr lang="en-US" sz="2800" dirty="0">
                <a:solidFill>
                  <a:srgbClr val="002060"/>
                </a:solidFill>
              </a:rPr>
              <a:t>–</a:t>
            </a:r>
            <a:r>
              <a:rPr lang="en-US" sz="2800" dirty="0"/>
              <a:t> 	Stage I: resources need to be 	identified/obtained</a:t>
            </a:r>
          </a:p>
          <a:p>
            <a:pPr marL="682625" indent="-682625">
              <a:buNone/>
            </a:pPr>
            <a:r>
              <a:rPr lang="en-US" sz="2800" dirty="0">
                <a:solidFill>
                  <a:srgbClr val="002060"/>
                </a:solidFill>
              </a:rPr>
              <a:t> – 	</a:t>
            </a:r>
            <a:r>
              <a:rPr lang="en-US" sz="2800" dirty="0"/>
              <a:t>Stage II: resources are essentially available</a:t>
            </a:r>
          </a:p>
          <a:p>
            <a:pPr marL="682625" indent="-682625">
              <a:buNone/>
            </a:pPr>
            <a:endParaRPr lang="en-US" sz="2800" dirty="0"/>
          </a:p>
          <a:p>
            <a:pPr marL="0" indent="0">
              <a:buNone/>
            </a:pPr>
            <a:r>
              <a:rPr lang="en-US" sz="2800" dirty="0"/>
              <a:t>This will be considered a Laboratory issue </a:t>
            </a:r>
          </a:p>
          <a:p>
            <a:pPr marL="0" indent="0">
              <a:buNone/>
            </a:pPr>
            <a:r>
              <a:rPr lang="en-US" sz="2800" dirty="0"/>
              <a:t>(not for PAC).</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a:prstGeom prst="rect">
            <a:avLst/>
          </a:prstGeom>
        </p:spPr>
        <p:txBody>
          <a:bodyPr/>
          <a:lstStyle/>
          <a:p>
            <a:fld id="{E3020C3D-3A9E-4365-A324-D17EE06C8554}" type="slidenum">
              <a:rPr lang="en-US" smtClean="0"/>
              <a:pPr/>
              <a:t>12</a:t>
            </a:fld>
            <a:endParaRPr lang="en-US"/>
          </a:p>
        </p:txBody>
      </p:sp>
    </p:spTree>
    <p:extLst>
      <p:ext uri="{BB962C8B-B14F-4D97-AF65-F5344CB8AC3E}">
        <p14:creationId xmlns:p14="http://schemas.microsoft.com/office/powerpoint/2010/main" val="248354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 Report</a:t>
            </a:r>
          </a:p>
        </p:txBody>
      </p:sp>
      <p:sp>
        <p:nvSpPr>
          <p:cNvPr id="3" name="Content Placeholder 2"/>
          <p:cNvSpPr>
            <a:spLocks noGrp="1"/>
          </p:cNvSpPr>
          <p:nvPr>
            <p:ph idx="1"/>
          </p:nvPr>
        </p:nvSpPr>
        <p:spPr/>
        <p:txBody>
          <a:bodyPr>
            <a:normAutofit/>
          </a:bodyPr>
          <a:lstStyle/>
          <a:p>
            <a:pPr marL="0" indent="0">
              <a:buNone/>
            </a:pPr>
            <a:r>
              <a:rPr lang="en-US" sz="2800" dirty="0"/>
              <a:t>Draft report text must be complete before closeout on Friday. We will review all the draft text Friday afternoon before the closeout. </a:t>
            </a:r>
          </a:p>
          <a:p>
            <a:pPr marL="0" indent="0">
              <a:buNone/>
            </a:pPr>
            <a:endParaRPr lang="en-US" sz="2800" dirty="0"/>
          </a:p>
          <a:p>
            <a:pPr marL="0" indent="0">
              <a:buNone/>
            </a:pPr>
            <a:r>
              <a:rPr lang="en-US" sz="2800" dirty="0"/>
              <a:t>Pamela Cole will assemble the draft text into a report for a final round of edits by email during 2 weeks following the PAC meeting. </a:t>
            </a:r>
          </a:p>
        </p:txBody>
      </p:sp>
    </p:spTree>
    <p:extLst>
      <p:ext uri="{BB962C8B-B14F-4D97-AF65-F5344CB8AC3E}">
        <p14:creationId xmlns:p14="http://schemas.microsoft.com/office/powerpoint/2010/main" val="263192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User Chair on PAC</a:t>
            </a:r>
          </a:p>
        </p:txBody>
      </p:sp>
      <p:sp>
        <p:nvSpPr>
          <p:cNvPr id="3" name="Content Placeholder 2"/>
          <p:cNvSpPr>
            <a:spLocks noGrp="1"/>
          </p:cNvSpPr>
          <p:nvPr>
            <p:ph idx="1"/>
          </p:nvPr>
        </p:nvSpPr>
        <p:spPr/>
        <p:txBody>
          <a:bodyPr>
            <a:normAutofit/>
          </a:bodyPr>
          <a:lstStyle/>
          <a:p>
            <a:r>
              <a:rPr lang="en-US" sz="2800" dirty="0"/>
              <a:t> Monitor communications between PAC and spokespersons – identify issues.</a:t>
            </a:r>
          </a:p>
          <a:p>
            <a:r>
              <a:rPr lang="en-US" sz="2800" dirty="0"/>
              <a:t> Monitor PAC meeting proceedings for conflicts of interest.</a:t>
            </a:r>
          </a:p>
          <a:p>
            <a:r>
              <a:rPr lang="en-US" sz="2800" dirty="0"/>
              <a:t>Monitor PAC meeting proceedings to identify issues of fairness and ethical behavior.</a:t>
            </a:r>
          </a:p>
          <a:p>
            <a:r>
              <a:rPr lang="en-US" sz="2800" dirty="0"/>
              <a:t> Participate in all scientific discussions to provide additional expertise (except where there is a conflict of interest)</a:t>
            </a:r>
          </a:p>
          <a:p>
            <a:endParaRPr lang="en-US" sz="2800" dirty="0"/>
          </a:p>
        </p:txBody>
      </p:sp>
    </p:spTree>
    <p:extLst>
      <p:ext uri="{BB962C8B-B14F-4D97-AF65-F5344CB8AC3E}">
        <p14:creationId xmlns:p14="http://schemas.microsoft.com/office/powerpoint/2010/main" val="3774090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with PAC</a:t>
            </a:r>
          </a:p>
        </p:txBody>
      </p:sp>
      <p:sp>
        <p:nvSpPr>
          <p:cNvPr id="3" name="Content Placeholder 2"/>
          <p:cNvSpPr>
            <a:spLocks noGrp="1"/>
          </p:cNvSpPr>
          <p:nvPr>
            <p:ph idx="1"/>
          </p:nvPr>
        </p:nvSpPr>
        <p:spPr/>
        <p:txBody>
          <a:bodyPr>
            <a:normAutofit fontScale="92500" lnSpcReduction="20000"/>
          </a:bodyPr>
          <a:lstStyle/>
          <a:p>
            <a:pPr marL="0" indent="0">
              <a:buNone/>
            </a:pPr>
            <a:r>
              <a:rPr lang="en-US" sz="2800" b="1" dirty="0"/>
              <a:t>Communication with PAC members should be limited to:</a:t>
            </a:r>
          </a:p>
          <a:p>
            <a:pPr marL="0" indent="0">
              <a:buNone/>
            </a:pPr>
            <a:endParaRPr lang="en-US" sz="2800" dirty="0"/>
          </a:p>
          <a:p>
            <a:r>
              <a:rPr lang="en-US" sz="2800" dirty="0"/>
              <a:t> Submission of proposal before the deadline</a:t>
            </a:r>
          </a:p>
          <a:p>
            <a:endParaRPr lang="en-US" sz="2800" dirty="0"/>
          </a:p>
          <a:p>
            <a:r>
              <a:rPr lang="en-US" sz="2800" dirty="0"/>
              <a:t>Presentation/discussion at PAC meeting, must be in-person (not remote connection)</a:t>
            </a:r>
          </a:p>
          <a:p>
            <a:endParaRPr lang="en-US" sz="2800" dirty="0"/>
          </a:p>
          <a:p>
            <a:r>
              <a:rPr lang="en-US" sz="2800" dirty="0"/>
              <a:t>Responses from spokespersons and/or contact person to inquiries from PAC for further information or clarification</a:t>
            </a:r>
          </a:p>
          <a:p>
            <a:pPr marL="0" indent="0">
              <a:buNone/>
            </a:pPr>
            <a:endParaRPr lang="en-US" sz="2800" dirty="0"/>
          </a:p>
          <a:p>
            <a:pPr marL="0" indent="0">
              <a:buNone/>
            </a:pPr>
            <a:r>
              <a:rPr lang="en-US" sz="2800" dirty="0"/>
              <a:t>Note: TAC and Theory reports are </a:t>
            </a:r>
            <a:r>
              <a:rPr lang="en-US" sz="2800" i="1" u="sng" dirty="0"/>
              <a:t>not</a:t>
            </a:r>
            <a:r>
              <a:rPr lang="en-US" sz="2800" dirty="0"/>
              <a:t> public documents – please do not distribute beyond your collaboration.</a:t>
            </a:r>
          </a:p>
          <a:p>
            <a:endParaRPr lang="en-US" sz="2800" dirty="0"/>
          </a:p>
          <a:p>
            <a:endParaRPr lang="en-US" dirty="0"/>
          </a:p>
        </p:txBody>
      </p:sp>
    </p:spTree>
    <p:extLst>
      <p:ext uri="{BB962C8B-B14F-4D97-AF65-F5344CB8AC3E}">
        <p14:creationId xmlns:p14="http://schemas.microsoft.com/office/powerpoint/2010/main" val="44030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CBAD-F80C-7A43-A031-CBF65469ECE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16A8C1A-0422-5E4E-B3F7-F4B14BB4C7BE}"/>
              </a:ext>
            </a:extLst>
          </p:cNvPr>
          <p:cNvSpPr>
            <a:spLocks noGrp="1"/>
          </p:cNvSpPr>
          <p:nvPr>
            <p:ph idx="1"/>
          </p:nvPr>
        </p:nvSpPr>
        <p:spPr/>
        <p:txBody>
          <a:bodyPr/>
          <a:lstStyle/>
          <a:p>
            <a:r>
              <a:rPr lang="en-US" dirty="0"/>
              <a:t>We’re new, bear with us!</a:t>
            </a:r>
          </a:p>
          <a:p>
            <a:r>
              <a:rPr lang="en-US" dirty="0"/>
              <a:t>Questions?</a:t>
            </a:r>
          </a:p>
          <a:p>
            <a:r>
              <a:rPr lang="en-US" dirty="0"/>
              <a:t>Please discuss any suggestions informally with Doug and I. We will also meet with Markus </a:t>
            </a:r>
            <a:r>
              <a:rPr lang="en-US"/>
              <a:t>after meeting. </a:t>
            </a:r>
            <a:endParaRPr lang="en-US" dirty="0"/>
          </a:p>
        </p:txBody>
      </p:sp>
      <p:sp>
        <p:nvSpPr>
          <p:cNvPr id="4" name="Slide Number Placeholder 3">
            <a:extLst>
              <a:ext uri="{FF2B5EF4-FFF2-40B4-BE49-F238E27FC236}">
                <a16:creationId xmlns:a16="http://schemas.microsoft.com/office/drawing/2014/main" id="{37F8CDE8-F6ED-3340-9AA6-9937B98F1364}"/>
              </a:ext>
            </a:extLst>
          </p:cNvPr>
          <p:cNvSpPr>
            <a:spLocks noGrp="1"/>
          </p:cNvSpPr>
          <p:nvPr>
            <p:ph type="sldNum" sz="quarter" idx="12"/>
          </p:nvPr>
        </p:nvSpPr>
        <p:spPr/>
        <p:txBody>
          <a:bodyPr/>
          <a:lstStyle/>
          <a:p>
            <a:fld id="{07E1C93C-5050-FC42-8F10-D22D4F119D13}"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32821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D347-EDB9-4428-AFE7-2D3F9FB8736C}"/>
              </a:ext>
            </a:extLst>
          </p:cNvPr>
          <p:cNvSpPr>
            <a:spLocks noGrp="1"/>
          </p:cNvSpPr>
          <p:nvPr>
            <p:ph type="title"/>
          </p:nvPr>
        </p:nvSpPr>
        <p:spPr>
          <a:xfrm>
            <a:off x="-100559" y="208813"/>
            <a:ext cx="9144000" cy="365618"/>
          </a:xfrm>
        </p:spPr>
        <p:txBody>
          <a:bodyPr>
            <a:normAutofit fontScale="90000"/>
          </a:bodyPr>
          <a:lstStyle/>
          <a:p>
            <a:pPr algn="ctr"/>
            <a:r>
              <a:rPr lang="en-US" sz="3000" b="0" dirty="0">
                <a:latin typeface="+mn-lt"/>
                <a:ea typeface="+mn-ea"/>
                <a:cs typeface="Arial" charset="0"/>
              </a:rPr>
              <a:t>12 GeV Approved Experiments (status Feb 15, 2023)</a:t>
            </a:r>
            <a:endParaRPr lang="en-US" sz="2100" b="0" dirty="0"/>
          </a:p>
        </p:txBody>
      </p:sp>
      <p:sp>
        <p:nvSpPr>
          <p:cNvPr id="5" name="Slide Number Placeholder 4">
            <a:extLst>
              <a:ext uri="{FF2B5EF4-FFF2-40B4-BE49-F238E27FC236}">
                <a16:creationId xmlns:a16="http://schemas.microsoft.com/office/drawing/2014/main" id="{647DA121-3C5D-4841-A231-DABF1BD99868}"/>
              </a:ext>
            </a:extLst>
          </p:cNvPr>
          <p:cNvSpPr>
            <a:spLocks noGrp="1"/>
          </p:cNvSpPr>
          <p:nvPr>
            <p:ph type="sldNum" sz="quarter" idx="12"/>
          </p:nvPr>
        </p:nvSpPr>
        <p:spPr/>
        <p:txBody>
          <a:bodyPr/>
          <a:lstStyle/>
          <a:p>
            <a:pPr defTabSz="685800">
              <a:defRPr/>
            </a:pPr>
            <a:fld id="{07E1C93C-5050-FC42-8F10-D22D4F119D13}" type="slidenum">
              <a:rPr lang="en-US" sz="750">
                <a:solidFill>
                  <a:srgbClr val="000000"/>
                </a:solidFill>
              </a:rPr>
              <a:pPr defTabSz="685800">
                <a:defRPr/>
              </a:pPr>
              <a:t>2</a:t>
            </a:fld>
            <a:endParaRPr lang="en-US" sz="750" dirty="0">
              <a:solidFill>
                <a:srgbClr val="000000"/>
              </a:solidFill>
            </a:endParaRPr>
          </a:p>
        </p:txBody>
      </p:sp>
      <p:pic>
        <p:nvPicPr>
          <p:cNvPr id="4" name="Picture 3" descr="Table&#10;&#10;Description automatically generated">
            <a:extLst>
              <a:ext uri="{FF2B5EF4-FFF2-40B4-BE49-F238E27FC236}">
                <a16:creationId xmlns:a16="http://schemas.microsoft.com/office/drawing/2014/main" id="{5CD7DF84-A2D1-F789-B3B0-6FEACC43A960}"/>
              </a:ext>
            </a:extLst>
          </p:cNvPr>
          <p:cNvPicPr>
            <a:picLocks noChangeAspect="1"/>
          </p:cNvPicPr>
          <p:nvPr/>
        </p:nvPicPr>
        <p:blipFill rotWithShape="1">
          <a:blip r:embed="rId2"/>
          <a:srcRect b="20309"/>
          <a:stretch/>
        </p:blipFill>
        <p:spPr>
          <a:xfrm>
            <a:off x="141824" y="1031631"/>
            <a:ext cx="8801533" cy="4223321"/>
          </a:xfrm>
          <a:prstGeom prst="rect">
            <a:avLst/>
          </a:prstGeom>
        </p:spPr>
      </p:pic>
      <p:sp>
        <p:nvSpPr>
          <p:cNvPr id="3" name="TextBox 2">
            <a:extLst>
              <a:ext uri="{FF2B5EF4-FFF2-40B4-BE49-F238E27FC236}">
                <a16:creationId xmlns:a16="http://schemas.microsoft.com/office/drawing/2014/main" id="{068E8C69-E630-DA46-BCDE-933A09BDA650}"/>
              </a:ext>
            </a:extLst>
          </p:cNvPr>
          <p:cNvSpPr txBox="1"/>
          <p:nvPr/>
        </p:nvSpPr>
        <p:spPr>
          <a:xfrm>
            <a:off x="726831" y="199292"/>
            <a:ext cx="6600092" cy="37513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51119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
        <p:nvSpPr>
          <p:cNvPr id="18" name="Title 1"/>
          <p:cNvSpPr>
            <a:spLocks noGrp="1"/>
          </p:cNvSpPr>
          <p:nvPr>
            <p:ph type="title"/>
          </p:nvPr>
        </p:nvSpPr>
        <p:spPr>
          <a:xfrm>
            <a:off x="-77113" y="128641"/>
            <a:ext cx="9144000" cy="555529"/>
          </a:xfrm>
        </p:spPr>
        <p:txBody>
          <a:bodyPr>
            <a:noAutofit/>
          </a:bodyPr>
          <a:lstStyle/>
          <a:p>
            <a:pPr algn="ctr"/>
            <a:r>
              <a:rPr lang="en-US" sz="2850" b="0" dirty="0">
                <a:latin typeface="+mn-lt"/>
                <a:cs typeface="Avenir Black"/>
              </a:rPr>
              <a:t>Extended Experimental Schedule </a:t>
            </a:r>
            <a:r>
              <a:rPr lang="en-US" sz="2850" b="0" dirty="0">
                <a:solidFill>
                  <a:schemeClr val="accent1"/>
                </a:solidFill>
                <a:latin typeface="+mn-lt"/>
                <a:cs typeface="Avenir Black"/>
              </a:rPr>
              <a:t>– </a:t>
            </a:r>
            <a:r>
              <a:rPr lang="en-US" sz="2800" b="0" i="1" dirty="0">
                <a:solidFill>
                  <a:schemeClr val="accent1"/>
                </a:solidFill>
                <a:latin typeface="+mn-lt"/>
                <a:cs typeface="Avenir Black"/>
              </a:rPr>
              <a:t>has assumptions!</a:t>
            </a:r>
            <a:endParaRPr lang="en-US" sz="2850" b="0" i="1" dirty="0">
              <a:solidFill>
                <a:srgbClr val="FFFFFF"/>
              </a:solidFill>
              <a:latin typeface="+mn-lt"/>
              <a:cs typeface="Avenir Black"/>
            </a:endParaRPr>
          </a:p>
        </p:txBody>
      </p:sp>
      <p:sp>
        <p:nvSpPr>
          <p:cNvPr id="9" name="Slide Number Placeholder 4">
            <a:extLst>
              <a:ext uri="{FF2B5EF4-FFF2-40B4-BE49-F238E27FC236}">
                <a16:creationId xmlns:a16="http://schemas.microsoft.com/office/drawing/2014/main" id="{EA6F1217-9C69-AD4E-81C7-864747CB5A11}"/>
              </a:ext>
            </a:extLst>
          </p:cNvPr>
          <p:cNvSpPr txBox="1">
            <a:spLocks/>
          </p:cNvSpPr>
          <p:nvPr/>
        </p:nvSpPr>
        <p:spPr>
          <a:xfrm>
            <a:off x="4313105" y="5707752"/>
            <a:ext cx="402119" cy="227523"/>
          </a:xfrm>
          <a:prstGeom prst="rect">
            <a:avLst/>
          </a:prstGeom>
        </p:spPr>
        <p:txBody>
          <a:bodyPr vert="horz" lIns="68580" tIns="34290" rIns="68580" bIns="34290" rtlCol="0" anchor="ctr"/>
          <a:lstStyle>
            <a:defPPr>
              <a:defRPr lang="en-US"/>
            </a:defPPr>
            <a:lvl1pPr marL="0" algn="ctr" defTabSz="914400" rtl="0" eaLnBrk="1" latinLnBrk="0" hangingPunct="1">
              <a:defRPr sz="180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1C93C-5050-FC42-8F10-D22D4F119D13}" type="slidenum">
              <a:rPr lang="en-US" sz="1350">
                <a:solidFill>
                  <a:srgbClr val="000000"/>
                </a:solidFill>
              </a:rPr>
              <a:pPr/>
              <a:t>3</a:t>
            </a:fld>
            <a:endParaRPr lang="en-US" sz="1350" dirty="0">
              <a:solidFill>
                <a:srgbClr val="000000"/>
              </a:solidFill>
            </a:endParaRPr>
          </a:p>
        </p:txBody>
      </p:sp>
      <p:pic>
        <p:nvPicPr>
          <p:cNvPr id="7" name="Picture 6">
            <a:extLst>
              <a:ext uri="{FF2B5EF4-FFF2-40B4-BE49-F238E27FC236}">
                <a16:creationId xmlns:a16="http://schemas.microsoft.com/office/drawing/2014/main" id="{7BD252DC-770E-8847-9B48-7B173EE931AA}"/>
              </a:ext>
            </a:extLst>
          </p:cNvPr>
          <p:cNvPicPr>
            <a:picLocks noChangeAspect="1"/>
          </p:cNvPicPr>
          <p:nvPr/>
        </p:nvPicPr>
        <p:blipFill>
          <a:blip r:embed="rId3"/>
          <a:stretch>
            <a:fillRect/>
          </a:stretch>
        </p:blipFill>
        <p:spPr>
          <a:xfrm>
            <a:off x="765" y="1216231"/>
            <a:ext cx="7759912" cy="4823906"/>
          </a:xfrm>
          <a:prstGeom prst="rect">
            <a:avLst/>
          </a:prstGeom>
        </p:spPr>
      </p:pic>
      <p:cxnSp>
        <p:nvCxnSpPr>
          <p:cNvPr id="6" name="Straight Arrow Connector 5">
            <a:extLst>
              <a:ext uri="{FF2B5EF4-FFF2-40B4-BE49-F238E27FC236}">
                <a16:creationId xmlns:a16="http://schemas.microsoft.com/office/drawing/2014/main" id="{A7AF1AD4-999F-1645-8DE6-1195212FA58C}"/>
              </a:ext>
            </a:extLst>
          </p:cNvPr>
          <p:cNvCxnSpPr>
            <a:cxnSpLocks/>
          </p:cNvCxnSpPr>
          <p:nvPr/>
        </p:nvCxnSpPr>
        <p:spPr>
          <a:xfrm flipH="1">
            <a:off x="7515749" y="1559169"/>
            <a:ext cx="338713" cy="29839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36EDCA-4D24-E562-B7B2-0DF11334EDAC}"/>
              </a:ext>
            </a:extLst>
          </p:cNvPr>
          <p:cNvSpPr txBox="1"/>
          <p:nvPr/>
        </p:nvSpPr>
        <p:spPr>
          <a:xfrm>
            <a:off x="7678615" y="906262"/>
            <a:ext cx="1547446" cy="5202963"/>
          </a:xfrm>
          <a:prstGeom prst="rect">
            <a:avLst/>
          </a:prstGeom>
          <a:noFill/>
        </p:spPr>
        <p:txBody>
          <a:bodyPr wrap="square" rtlCol="0">
            <a:spAutoFit/>
          </a:bodyPr>
          <a:lstStyle/>
          <a:p>
            <a:pPr marL="135731" indent="-135731" defTabSz="685800">
              <a:lnSpc>
                <a:spcPct val="90000"/>
              </a:lnSpc>
              <a:buFont typeface="Arial" panose="020B0604020202020204" pitchFamily="34" charset="0"/>
              <a:buChar char="•"/>
              <a:defRPr/>
            </a:pPr>
            <a:r>
              <a:rPr lang="en-US" sz="1500" b="1" kern="0" dirty="0" err="1">
                <a:latin typeface="Century Gothic" panose="020B0502020202020204" pitchFamily="34" charset="0"/>
                <a:cs typeface="Arial" pitchFamily="34" charset="0"/>
              </a:rPr>
              <a:t>SoLID</a:t>
            </a:r>
            <a:r>
              <a:rPr lang="en-US" sz="1500" b="1" kern="0" dirty="0">
                <a:latin typeface="Century Gothic" panose="020B0502020202020204" pitchFamily="34" charset="0"/>
                <a:cs typeface="Arial" pitchFamily="34" charset="0"/>
              </a:rPr>
              <a:t> installation</a:t>
            </a:r>
          </a:p>
          <a:p>
            <a:pPr marL="171450" indent="-35719" defTabSz="685800">
              <a:lnSpc>
                <a:spcPct val="90000"/>
              </a:lnSpc>
              <a:defRPr/>
            </a:pPr>
            <a:r>
              <a:rPr lang="en-US" sz="1500" b="1" kern="0" dirty="0">
                <a:latin typeface="Century Gothic" panose="020B0502020202020204" pitchFamily="34" charset="0"/>
                <a:cs typeface="Arial" pitchFamily="34" charset="0"/>
              </a:rPr>
              <a:t>could start ~mid-FY29</a:t>
            </a:r>
          </a:p>
          <a:p>
            <a:pPr defTabSz="685800">
              <a:lnSpc>
                <a:spcPct val="90000"/>
              </a:lnSpc>
              <a:defRPr/>
            </a:pPr>
            <a:endParaRPr lang="en-US" sz="1500" b="1" kern="0" dirty="0">
              <a:latin typeface="Century Gothic" panose="020B0502020202020204" pitchFamily="34" charset="0"/>
              <a:cs typeface="Arial" pitchFamily="34" charset="0"/>
            </a:endParaRPr>
          </a:p>
          <a:p>
            <a:pPr marL="171450" indent="-126206">
              <a:lnSpc>
                <a:spcPct val="90000"/>
              </a:lnSpc>
              <a:buFont typeface="Arial" panose="020B0604020202020204" pitchFamily="34" charset="0"/>
              <a:buChar char="•"/>
              <a:defRPr/>
            </a:pPr>
            <a:r>
              <a:rPr lang="en-US" sz="1500" b="1" kern="0" dirty="0">
                <a:latin typeface="Century Gothic" panose="020B0502020202020204" pitchFamily="34" charset="0"/>
                <a:cs typeface="Arial" pitchFamily="34" charset="0"/>
              </a:rPr>
              <a:t>86% complete in</a:t>
            </a:r>
          </a:p>
          <a:p>
            <a:pPr marL="171450">
              <a:lnSpc>
                <a:spcPct val="90000"/>
              </a:lnSpc>
              <a:defRPr/>
            </a:pPr>
            <a:r>
              <a:rPr lang="en-US" sz="1500" b="1" kern="0" dirty="0">
                <a:latin typeface="Century Gothic" panose="020B0502020202020204" pitchFamily="34" charset="0"/>
                <a:cs typeface="Arial" pitchFamily="34" charset="0"/>
              </a:rPr>
              <a:t>FY29 without </a:t>
            </a:r>
            <a:r>
              <a:rPr lang="en-US" sz="1500" b="1" kern="0" dirty="0" err="1">
                <a:latin typeface="Century Gothic" panose="020B0502020202020204" pitchFamily="34" charset="0"/>
                <a:cs typeface="Arial" pitchFamily="34" charset="0"/>
              </a:rPr>
              <a:t>SoLID</a:t>
            </a:r>
            <a:r>
              <a:rPr lang="en-US" sz="1500" b="1" kern="0" dirty="0">
                <a:latin typeface="Century Gothic" panose="020B0502020202020204" pitchFamily="34" charset="0"/>
                <a:cs typeface="Arial" pitchFamily="34" charset="0"/>
              </a:rPr>
              <a:t>, 70% complete with</a:t>
            </a:r>
          </a:p>
          <a:p>
            <a:pPr marL="171450">
              <a:lnSpc>
                <a:spcPct val="90000"/>
              </a:lnSpc>
              <a:defRPr/>
            </a:pPr>
            <a:r>
              <a:rPr lang="en-US" sz="1500" b="1" kern="0" dirty="0" err="1">
                <a:latin typeface="Century Gothic" panose="020B0502020202020204" pitchFamily="34" charset="0"/>
                <a:cs typeface="Arial" pitchFamily="34" charset="0"/>
              </a:rPr>
              <a:t>SoLID</a:t>
            </a:r>
            <a:r>
              <a:rPr lang="en-US" sz="1500" b="1" kern="0" dirty="0">
                <a:latin typeface="Century Gothic" panose="020B0502020202020204" pitchFamily="34" charset="0"/>
                <a:cs typeface="Arial" pitchFamily="34" charset="0"/>
              </a:rPr>
              <a:t> (assuming optimal running operation)</a:t>
            </a:r>
          </a:p>
          <a:p>
            <a:pPr defTabSz="685800">
              <a:lnSpc>
                <a:spcPct val="90000"/>
              </a:lnSpc>
              <a:defRPr/>
            </a:pPr>
            <a:endParaRPr lang="en-US" sz="900" b="1" kern="0" dirty="0">
              <a:latin typeface="Century Gothic" panose="020B0502020202020204" pitchFamily="34" charset="0"/>
              <a:cs typeface="Arial" pitchFamily="34" charset="0"/>
            </a:endParaRPr>
          </a:p>
          <a:p>
            <a:pPr defTabSz="685800">
              <a:lnSpc>
                <a:spcPct val="90000"/>
              </a:lnSpc>
              <a:defRPr/>
            </a:pPr>
            <a:r>
              <a:rPr lang="en-US" sz="1500" b="1" kern="0" dirty="0">
                <a:latin typeface="Century Gothic" panose="020B0502020202020204" pitchFamily="34" charset="0"/>
                <a:cs typeface="Arial" pitchFamily="34" charset="0"/>
              </a:rPr>
              <a:t>…</a:t>
            </a:r>
            <a:r>
              <a:rPr lang="en-US" sz="1500" b="1" dirty="0">
                <a:latin typeface="Century Gothic" panose="020B0502020202020204" pitchFamily="34" charset="0"/>
              </a:rPr>
              <a:t>not including </a:t>
            </a:r>
            <a:r>
              <a:rPr lang="en-US" sz="1500" b="1" kern="0" dirty="0">
                <a:latin typeface="Century Gothic" panose="020B0502020202020204" pitchFamily="34" charset="0"/>
                <a:cs typeface="Arial" pitchFamily="34" charset="0"/>
              </a:rPr>
              <a:t>new proposals</a:t>
            </a:r>
          </a:p>
          <a:p>
            <a:pPr defTabSz="685800">
              <a:lnSpc>
                <a:spcPct val="90000"/>
              </a:lnSpc>
              <a:defRPr/>
            </a:pPr>
            <a:endParaRPr lang="en-US" sz="1500" b="1" kern="0" dirty="0">
              <a:latin typeface="Century Gothic" panose="020B0502020202020204" pitchFamily="34" charset="0"/>
              <a:cs typeface="Arial" pitchFamily="34" charset="0"/>
            </a:endParaRPr>
          </a:p>
          <a:p>
            <a:pPr marL="257175" indent="-257175" defTabSz="685800">
              <a:lnSpc>
                <a:spcPct val="90000"/>
              </a:lnSpc>
              <a:buFont typeface="Arial" panose="020B0604020202020204" pitchFamily="34" charset="0"/>
              <a:buChar char="•"/>
              <a:defRPr/>
            </a:pPr>
            <a:r>
              <a:rPr lang="en-US" sz="1500" b="1" kern="0" dirty="0">
                <a:latin typeface="Century Gothic" panose="020B0502020202020204" pitchFamily="34" charset="0"/>
                <a:cs typeface="Arial" pitchFamily="34" charset="0"/>
              </a:rPr>
              <a:t>May move into upgrade era</a:t>
            </a:r>
            <a:endParaRPr lang="en-US" sz="1500" b="1" dirty="0">
              <a:latin typeface="Century Gothic" panose="020B0502020202020204" pitchFamily="34" charset="0"/>
            </a:endParaRPr>
          </a:p>
        </p:txBody>
      </p:sp>
    </p:spTree>
    <p:extLst>
      <p:ext uri="{BB962C8B-B14F-4D97-AF65-F5344CB8AC3E}">
        <p14:creationId xmlns:p14="http://schemas.microsoft.com/office/powerpoint/2010/main" val="187697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CA83-8CC0-814D-AB25-4CF6A5334490}"/>
              </a:ext>
            </a:extLst>
          </p:cNvPr>
          <p:cNvSpPr>
            <a:spLocks noGrp="1"/>
          </p:cNvSpPr>
          <p:nvPr>
            <p:ph type="title"/>
          </p:nvPr>
        </p:nvSpPr>
        <p:spPr>
          <a:xfrm>
            <a:off x="360527" y="0"/>
            <a:ext cx="6348284" cy="931428"/>
          </a:xfrm>
        </p:spPr>
        <p:txBody>
          <a:bodyPr>
            <a:normAutofit/>
          </a:bodyPr>
          <a:lstStyle/>
          <a:p>
            <a:r>
              <a:rPr lang="en-US" sz="2400" dirty="0"/>
              <a:t>Exciting times!</a:t>
            </a:r>
          </a:p>
        </p:txBody>
      </p:sp>
      <p:sp>
        <p:nvSpPr>
          <p:cNvPr id="3" name="Content Placeholder 2">
            <a:extLst>
              <a:ext uri="{FF2B5EF4-FFF2-40B4-BE49-F238E27FC236}">
                <a16:creationId xmlns:a16="http://schemas.microsoft.com/office/drawing/2014/main" id="{670B3403-F92E-7446-BC03-1E60961EA825}"/>
              </a:ext>
            </a:extLst>
          </p:cNvPr>
          <p:cNvSpPr>
            <a:spLocks noGrp="1"/>
          </p:cNvSpPr>
          <p:nvPr>
            <p:ph idx="1"/>
          </p:nvPr>
        </p:nvSpPr>
        <p:spPr>
          <a:xfrm>
            <a:off x="203399" y="1230923"/>
            <a:ext cx="5270783" cy="4393136"/>
          </a:xfrm>
        </p:spPr>
        <p:txBody>
          <a:bodyPr>
            <a:normAutofit/>
          </a:bodyPr>
          <a:lstStyle/>
          <a:p>
            <a:r>
              <a:rPr lang="en-US" sz="2000" dirty="0">
                <a:latin typeface="+mn-lt"/>
              </a:rPr>
              <a:t>Record number of PAC submissions</a:t>
            </a:r>
          </a:p>
          <a:p>
            <a:pPr lvl="1"/>
            <a:r>
              <a:rPr lang="en-US" sz="1800" dirty="0">
                <a:latin typeface="+mn-lt"/>
              </a:rPr>
              <a:t>Positrons, user increase, new questions to unravel</a:t>
            </a:r>
          </a:p>
        </p:txBody>
      </p:sp>
      <p:pic>
        <p:nvPicPr>
          <p:cNvPr id="1028" name="Picture 4" descr="cid:image003.png@01D9A4FD.F5016210">
            <a:extLst>
              <a:ext uri="{FF2B5EF4-FFF2-40B4-BE49-F238E27FC236}">
                <a16:creationId xmlns:a16="http://schemas.microsoft.com/office/drawing/2014/main" id="{3FD94363-AA18-5343-BDA2-D8A148394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2" y="2622975"/>
            <a:ext cx="5298830" cy="31339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B76EABDA-D539-9442-9159-B621C4A59A16}"/>
              </a:ext>
            </a:extLst>
          </p:cNvPr>
          <p:cNvGraphicFramePr>
            <a:graphicFrameLocks/>
          </p:cNvGraphicFramePr>
          <p:nvPr>
            <p:extLst>
              <p:ext uri="{D42A27DB-BD31-4B8C-83A1-F6EECF244321}">
                <p14:modId xmlns:p14="http://schemas.microsoft.com/office/powerpoint/2010/main" val="265880620"/>
              </p:ext>
            </p:extLst>
          </p:nvPr>
        </p:nvGraphicFramePr>
        <p:xfrm>
          <a:off x="5328139" y="3971095"/>
          <a:ext cx="3733800" cy="233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7">
            <a:extLst>
              <a:ext uri="{FF2B5EF4-FFF2-40B4-BE49-F238E27FC236}">
                <a16:creationId xmlns:a16="http://schemas.microsoft.com/office/drawing/2014/main" id="{22904C72-EB76-7044-AC8A-BA8ED15A654B}"/>
              </a:ext>
            </a:extLst>
          </p:cNvPr>
          <p:cNvGraphicFramePr>
            <a:graphicFrameLocks noChangeAspect="1"/>
          </p:cNvGraphicFramePr>
          <p:nvPr>
            <p:extLst>
              <p:ext uri="{D42A27DB-BD31-4B8C-83A1-F6EECF244321}">
                <p14:modId xmlns:p14="http://schemas.microsoft.com/office/powerpoint/2010/main" val="3312466035"/>
              </p:ext>
            </p:extLst>
          </p:nvPr>
        </p:nvGraphicFramePr>
        <p:xfrm>
          <a:off x="5328139" y="2182813"/>
          <a:ext cx="3733800" cy="1711325"/>
        </p:xfrm>
        <a:graphic>
          <a:graphicData uri="http://schemas.openxmlformats.org/presentationml/2006/ole">
            <mc:AlternateContent xmlns:mc="http://schemas.openxmlformats.org/markup-compatibility/2006">
              <mc:Choice xmlns:v="urn:schemas-microsoft-com:vml" Requires="v">
                <p:oleObj spid="_x0000_s2071" name="Worksheet" r:id="rId5" imgW="2768600" imgH="1270000" progId="Excel.Sheet.12">
                  <p:embed/>
                </p:oleObj>
              </mc:Choice>
              <mc:Fallback>
                <p:oleObj name="Worksheet" r:id="rId5" imgW="2768600" imgH="1270000" progId="Excel.Sheet.12">
                  <p:embed/>
                  <p:pic>
                    <p:nvPicPr>
                      <p:cNvPr id="6" name="Object 5">
                        <a:extLst>
                          <a:ext uri="{FF2B5EF4-FFF2-40B4-BE49-F238E27FC236}">
                            <a16:creationId xmlns:a16="http://schemas.microsoft.com/office/drawing/2014/main" id="{902BCC70-3491-48C1-8F26-F1BABF72CB14}"/>
                          </a:ext>
                        </a:extLst>
                      </p:cNvPr>
                      <p:cNvPicPr/>
                      <p:nvPr/>
                    </p:nvPicPr>
                    <p:blipFill>
                      <a:blip r:embed="rId6"/>
                      <a:stretch>
                        <a:fillRect/>
                      </a:stretch>
                    </p:blipFill>
                    <p:spPr>
                      <a:xfrm>
                        <a:off x="5328139" y="2182813"/>
                        <a:ext cx="3733800" cy="1711325"/>
                      </a:xfrm>
                      <a:prstGeom prst="rect">
                        <a:avLst/>
                      </a:prstGeom>
                      <a:solidFill>
                        <a:schemeClr val="bg1"/>
                      </a:solidFill>
                      <a:ln w="25400">
                        <a:solidFill>
                          <a:schemeClr val="accent1"/>
                        </a:solidFill>
                      </a:ln>
                    </p:spPr>
                  </p:pic>
                </p:oleObj>
              </mc:Fallback>
            </mc:AlternateContent>
          </a:graphicData>
        </a:graphic>
      </p:graphicFrame>
      <p:sp>
        <p:nvSpPr>
          <p:cNvPr id="7" name="TextBox 6">
            <a:extLst>
              <a:ext uri="{FF2B5EF4-FFF2-40B4-BE49-F238E27FC236}">
                <a16:creationId xmlns:a16="http://schemas.microsoft.com/office/drawing/2014/main" id="{4370FC2A-5A0D-DD4C-A779-8B5EE9C611EB}"/>
              </a:ext>
            </a:extLst>
          </p:cNvPr>
          <p:cNvSpPr txBox="1"/>
          <p:nvPr/>
        </p:nvSpPr>
        <p:spPr>
          <a:xfrm>
            <a:off x="5540255" y="1738150"/>
            <a:ext cx="2004646" cy="400110"/>
          </a:xfrm>
          <a:prstGeom prst="rect">
            <a:avLst/>
          </a:prstGeom>
          <a:noFill/>
        </p:spPr>
        <p:txBody>
          <a:bodyPr wrap="square" rtlCol="0">
            <a:spAutoFit/>
          </a:bodyPr>
          <a:lstStyle/>
          <a:p>
            <a:r>
              <a:rPr lang="en-US" sz="2000" dirty="0"/>
              <a:t>PAC 51</a:t>
            </a:r>
          </a:p>
        </p:txBody>
      </p:sp>
    </p:spTree>
    <p:extLst>
      <p:ext uri="{BB962C8B-B14F-4D97-AF65-F5344CB8AC3E}">
        <p14:creationId xmlns:p14="http://schemas.microsoft.com/office/powerpoint/2010/main" val="310696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Policy on letters of intent</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rPr>
              <a:t>Letters of Intent will be given the same “rights” to their scientific ideas as are currently afforded to deferred experiments, i.e.:</a:t>
            </a:r>
          </a:p>
          <a:p>
            <a:pPr lvl="1"/>
            <a:r>
              <a:rPr lang="en-US" sz="2600" i="1" dirty="0">
                <a:latin typeface="Arial" panose="020B0604020202020204" pitchFamily="34" charset="0"/>
              </a:rPr>
              <a:t>LOI has established a claim to a physics measurement that lasts for the next two successive PAC meetings.</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a:prstGeom prst="rect">
            <a:avLst/>
          </a:prstGeom>
        </p:spPr>
        <p:txBody>
          <a:bodyPr/>
          <a:lstStyle/>
          <a:p>
            <a:fld id="{E3020C3D-3A9E-4365-A324-D17EE06C8554}" type="slidenum">
              <a:rPr lang="en-US" smtClean="0"/>
              <a:pPr/>
              <a:t>5</a:t>
            </a:fld>
            <a:endParaRPr lang="en-US"/>
          </a:p>
        </p:txBody>
      </p:sp>
    </p:spTree>
    <p:extLst>
      <p:ext uri="{BB962C8B-B14F-4D97-AF65-F5344CB8AC3E}">
        <p14:creationId xmlns:p14="http://schemas.microsoft.com/office/powerpoint/2010/main" val="284994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POSITRONS (</a:t>
            </a:r>
            <a:r>
              <a:rPr lang="en-US" b="0" cap="none" dirty="0" err="1"/>
              <a:t>Patrizia</a:t>
            </a:r>
            <a:r>
              <a:rPr lang="en-US" b="0" cap="none" dirty="0"/>
              <a:t> to discuss upgrade.</a:t>
            </a:r>
            <a:r>
              <a:rPr lang="en-US" dirty="0"/>
              <a:t>)</a:t>
            </a:r>
          </a:p>
        </p:txBody>
      </p:sp>
      <p:sp>
        <p:nvSpPr>
          <p:cNvPr id="2" name="Content Placeholder 1"/>
          <p:cNvSpPr>
            <a:spLocks noGrp="1"/>
          </p:cNvSpPr>
          <p:nvPr>
            <p:ph idx="1"/>
          </p:nvPr>
        </p:nvSpPr>
        <p:spPr>
          <a:xfrm>
            <a:off x="262697" y="1085642"/>
            <a:ext cx="8464378" cy="5381694"/>
          </a:xfrm>
        </p:spPr>
        <p:txBody>
          <a:bodyPr/>
          <a:lstStyle/>
          <a:p>
            <a:r>
              <a:rPr lang="en-US" dirty="0"/>
              <a:t>May 4, 2023 memo to PAC</a:t>
            </a:r>
          </a:p>
        </p:txBody>
      </p:sp>
      <p:sp>
        <p:nvSpPr>
          <p:cNvPr id="4" name="Slide Number Placeholder 3"/>
          <p:cNvSpPr>
            <a:spLocks noGrp="1"/>
          </p:cNvSpPr>
          <p:nvPr>
            <p:ph type="sldNum" sz="quarter" idx="12"/>
          </p:nvPr>
        </p:nvSpPr>
        <p:spPr>
          <a:prstGeom prst="rect">
            <a:avLst/>
          </a:prstGeom>
        </p:spPr>
        <p:txBody>
          <a:bodyPr/>
          <a:lstStyle/>
          <a:p>
            <a:fld id="{E3020C3D-3A9E-4365-A324-D17EE06C8554}" type="slidenum">
              <a:rPr lang="en-US" smtClean="0"/>
              <a:pPr/>
              <a:t>6</a:t>
            </a:fld>
            <a:endParaRPr lang="en-US" dirty="0"/>
          </a:p>
        </p:txBody>
      </p:sp>
      <p:pic>
        <p:nvPicPr>
          <p:cNvPr id="7" name="Picture 6">
            <a:extLst>
              <a:ext uri="{FF2B5EF4-FFF2-40B4-BE49-F238E27FC236}">
                <a16:creationId xmlns:a16="http://schemas.microsoft.com/office/drawing/2014/main" id="{6976739C-8FDD-5546-9C44-F060864F543D}"/>
              </a:ext>
            </a:extLst>
          </p:cNvPr>
          <p:cNvPicPr>
            <a:picLocks noChangeAspect="1"/>
          </p:cNvPicPr>
          <p:nvPr/>
        </p:nvPicPr>
        <p:blipFill>
          <a:blip r:embed="rId2"/>
          <a:stretch>
            <a:fillRect/>
          </a:stretch>
        </p:blipFill>
        <p:spPr>
          <a:xfrm>
            <a:off x="0" y="1557421"/>
            <a:ext cx="9144000" cy="3743158"/>
          </a:xfrm>
          <a:prstGeom prst="rect">
            <a:avLst/>
          </a:prstGeom>
        </p:spPr>
      </p:pic>
      <p:sp>
        <p:nvSpPr>
          <p:cNvPr id="8" name="TextBox 7">
            <a:extLst>
              <a:ext uri="{FF2B5EF4-FFF2-40B4-BE49-F238E27FC236}">
                <a16:creationId xmlns:a16="http://schemas.microsoft.com/office/drawing/2014/main" id="{3D5B2DDE-2C8D-374E-9372-A15BEEB0B8CE}"/>
              </a:ext>
            </a:extLst>
          </p:cNvPr>
          <p:cNvSpPr txBox="1"/>
          <p:nvPr/>
        </p:nvSpPr>
        <p:spPr>
          <a:xfrm>
            <a:off x="504091" y="5638800"/>
            <a:ext cx="6904893" cy="400110"/>
          </a:xfrm>
          <a:prstGeom prst="rect">
            <a:avLst/>
          </a:prstGeom>
          <a:noFill/>
        </p:spPr>
        <p:txBody>
          <a:bodyPr wrap="square" rtlCol="0">
            <a:spAutoFit/>
          </a:bodyPr>
          <a:lstStyle/>
          <a:p>
            <a:r>
              <a:rPr lang="en-US" sz="2000" dirty="0">
                <a:solidFill>
                  <a:srgbClr val="0070C0"/>
                </a:solidFill>
              </a:rPr>
              <a:t>Please note any requests outside of the above parameters. </a:t>
            </a:r>
          </a:p>
        </p:txBody>
      </p:sp>
    </p:spTree>
    <p:extLst>
      <p:ext uri="{BB962C8B-B14F-4D97-AF65-F5344CB8AC3E}">
        <p14:creationId xmlns:p14="http://schemas.microsoft.com/office/powerpoint/2010/main" val="152454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3600" b="1" dirty="0">
                <a:latin typeface="Arial" pitchFamily="34" charset="0"/>
                <a:cs typeface="Arial" pitchFamily="34" charset="0"/>
              </a:rPr>
              <a:t>PAC51</a:t>
            </a:r>
            <a:endParaRPr lang="en-US" sz="2200" b="0" dirty="0">
              <a:latin typeface="Arial" pitchFamily="34" charset="0"/>
              <a:cs typeface="Arial" pitchFamily="34" charset="0"/>
            </a:endParaRPr>
          </a:p>
        </p:txBody>
      </p:sp>
      <p:sp>
        <p:nvSpPr>
          <p:cNvPr id="5" name="TextBox 4"/>
          <p:cNvSpPr txBox="1"/>
          <p:nvPr/>
        </p:nvSpPr>
        <p:spPr>
          <a:xfrm>
            <a:off x="211016" y="914401"/>
            <a:ext cx="8704384" cy="5155257"/>
          </a:xfrm>
          <a:prstGeom prst="rect">
            <a:avLst/>
          </a:prstGeom>
          <a:noFill/>
        </p:spPr>
        <p:txBody>
          <a:bodyPr wrap="square" rtlCol="0">
            <a:spAutoFit/>
          </a:bodyPr>
          <a:lstStyle/>
          <a:p>
            <a:pPr lvl="0"/>
            <a:endParaRPr lang="en-US" sz="1050" dirty="0"/>
          </a:p>
          <a:p>
            <a:pPr lvl="0"/>
            <a:endParaRPr lang="en-US" sz="1050" dirty="0">
              <a:latin typeface="Arial" pitchFamily="34" charset="0"/>
              <a:cs typeface="Arial" pitchFamily="34" charset="0"/>
            </a:endParaRPr>
          </a:p>
          <a:p>
            <a:pPr lvl="0"/>
            <a:r>
              <a:rPr lang="en-US" sz="1750" b="1" u="sng" dirty="0">
                <a:latin typeface="Arial" pitchFamily="34" charset="0"/>
                <a:cs typeface="Arial" pitchFamily="34" charset="0"/>
              </a:rPr>
              <a:t>Charge</a:t>
            </a:r>
            <a:r>
              <a:rPr lang="en-US" sz="1750" b="1" dirty="0">
                <a:latin typeface="Arial" pitchFamily="34" charset="0"/>
                <a:cs typeface="Arial" pitchFamily="34" charset="0"/>
              </a:rPr>
              <a:t>:</a:t>
            </a:r>
            <a:endParaRPr lang="en-US" sz="1050" b="1" dirty="0">
              <a:latin typeface="Arial" pitchFamily="34" charset="0"/>
              <a:cs typeface="Arial" pitchFamily="34" charset="0"/>
            </a:endParaRPr>
          </a:p>
          <a:p>
            <a:pPr lvl="0"/>
            <a:endParaRPr lang="en-US" sz="1050" b="1" dirty="0">
              <a:latin typeface="Arial" pitchFamily="34" charset="0"/>
              <a:cs typeface="Arial" pitchFamily="34" charset="0"/>
            </a:endParaRPr>
          </a:p>
          <a:p>
            <a:pPr lvl="0"/>
            <a:r>
              <a:rPr lang="en-US" sz="1750" dirty="0">
                <a:latin typeface="Arial" pitchFamily="34" charset="0"/>
                <a:cs typeface="Arial" pitchFamily="34" charset="0"/>
              </a:rPr>
              <a:t>Review new proposals, previously conditionally approved proposals, jeopardy proposals, and letters of intent</a:t>
            </a:r>
            <a:r>
              <a:rPr lang="en-US" sz="1750" baseline="30000" dirty="0">
                <a:latin typeface="Arial" pitchFamily="34" charset="0"/>
                <a:cs typeface="Arial" pitchFamily="34" charset="0"/>
              </a:rPr>
              <a:t> </a:t>
            </a:r>
            <a:r>
              <a:rPr lang="en-US" sz="1750" dirty="0">
                <a:latin typeface="Arial" pitchFamily="34" charset="0"/>
                <a:cs typeface="Arial" pitchFamily="34" charset="0"/>
              </a:rPr>
              <a:t>for experiments that will utilize the 12 GeV upgrade of CEBAF and provide advice on their scientific merit, technical feasibility and resource requirements.</a:t>
            </a:r>
          </a:p>
          <a:p>
            <a:r>
              <a:rPr lang="en-US" sz="1750" dirty="0">
                <a:latin typeface="Arial" pitchFamily="34" charset="0"/>
                <a:cs typeface="Arial" pitchFamily="34" charset="0"/>
              </a:rPr>
              <a:t> </a:t>
            </a:r>
          </a:p>
          <a:p>
            <a:pPr lvl="0"/>
            <a:r>
              <a:rPr lang="en-US" sz="1750" dirty="0">
                <a:latin typeface="Arial" pitchFamily="34" charset="0"/>
                <a:cs typeface="Arial" pitchFamily="34" charset="0"/>
              </a:rPr>
              <a:t>Identify proposals with high-quality physics that, represent high quality physics within the range of scientific importance represented by the previously approved 12 GeV proposals and recommend for </a:t>
            </a:r>
            <a:r>
              <a:rPr lang="en-US" sz="1750" dirty="0">
                <a:solidFill>
                  <a:srgbClr val="C00000"/>
                </a:solidFill>
                <a:latin typeface="Arial" pitchFamily="34" charset="0"/>
                <a:cs typeface="Arial" pitchFamily="34" charset="0"/>
              </a:rPr>
              <a:t>approval</a:t>
            </a:r>
            <a:r>
              <a:rPr lang="en-US" sz="1750" dirty="0">
                <a:latin typeface="Arial" pitchFamily="34" charset="0"/>
                <a:cs typeface="Arial" pitchFamily="34" charset="0"/>
              </a:rPr>
              <a:t>. </a:t>
            </a:r>
          </a:p>
          <a:p>
            <a:pPr lvl="0"/>
            <a:r>
              <a:rPr lang="en-US" sz="1750" dirty="0">
                <a:latin typeface="Arial" pitchFamily="34" charset="0"/>
                <a:cs typeface="Arial" pitchFamily="34" charset="0"/>
              </a:rPr>
              <a:t>	</a:t>
            </a:r>
          </a:p>
          <a:p>
            <a:pPr lvl="0"/>
            <a:r>
              <a:rPr lang="en-US" sz="1750" dirty="0">
                <a:latin typeface="Arial" pitchFamily="34" charset="0"/>
                <a:cs typeface="Arial" pitchFamily="34" charset="0"/>
              </a:rPr>
              <a:t>Also provide a recommendation on scientific rating and beam time allocation for jeopardy proposals (if revision is sought) and those newly recommended for approval.</a:t>
            </a:r>
          </a:p>
          <a:p>
            <a:pPr lvl="0"/>
            <a:endParaRPr lang="en-US" sz="1750" dirty="0">
              <a:latin typeface="Arial" pitchFamily="34" charset="0"/>
              <a:cs typeface="Arial" pitchFamily="34" charset="0"/>
            </a:endParaRPr>
          </a:p>
          <a:p>
            <a:pPr lvl="0"/>
            <a:r>
              <a:rPr lang="en-US" sz="1750" dirty="0">
                <a:latin typeface="Arial" pitchFamily="34" charset="0"/>
                <a:cs typeface="Arial" pitchFamily="34" charset="0"/>
              </a:rPr>
              <a:t>Identify other proposals with physics that have the potential for falling into this category pending clarification of scientific and/or technical issues and recommend for </a:t>
            </a:r>
            <a:r>
              <a:rPr lang="en-US" sz="1750" dirty="0">
                <a:solidFill>
                  <a:srgbClr val="C00000"/>
                </a:solidFill>
                <a:latin typeface="Arial" pitchFamily="34" charset="0"/>
                <a:cs typeface="Arial" pitchFamily="34" charset="0"/>
              </a:rPr>
              <a:t>conditional approval. </a:t>
            </a:r>
            <a:r>
              <a:rPr lang="en-US" sz="1750" dirty="0">
                <a:latin typeface="Arial" pitchFamily="34" charset="0"/>
                <a:cs typeface="Arial" pitchFamily="34" charset="0"/>
              </a:rPr>
              <a:t>Provide comments on technical and scientific issues that should be addressed by the proponents prior to review at a future PAC.</a:t>
            </a:r>
          </a:p>
        </p:txBody>
      </p:sp>
    </p:spTree>
    <p:extLst>
      <p:ext uri="{BB962C8B-B14F-4D97-AF65-F5344CB8AC3E}">
        <p14:creationId xmlns:p14="http://schemas.microsoft.com/office/powerpoint/2010/main" val="219445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Conditional Approval</a:t>
            </a:r>
          </a:p>
        </p:txBody>
      </p:sp>
      <p:sp>
        <p:nvSpPr>
          <p:cNvPr id="2" name="Content Placeholder 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a:prstGeom prst="rect">
            <a:avLst/>
          </a:prstGeom>
        </p:spPr>
        <p:txBody>
          <a:bodyPr/>
          <a:lstStyle/>
          <a:p>
            <a:fld id="{E3020C3D-3A9E-4365-A324-D17EE06C8554}" type="slidenum">
              <a:rPr lang="en-US" smtClean="0"/>
              <a:pPr/>
              <a:t>8</a:t>
            </a:fld>
            <a:endParaRPr lang="en-US" dirty="0"/>
          </a:p>
        </p:txBody>
      </p:sp>
      <p:sp>
        <p:nvSpPr>
          <p:cNvPr id="5" name="TextBox 4"/>
          <p:cNvSpPr txBox="1"/>
          <p:nvPr/>
        </p:nvSpPr>
        <p:spPr>
          <a:xfrm>
            <a:off x="1296538" y="1595651"/>
            <a:ext cx="7540206" cy="3046988"/>
          </a:xfrm>
          <a:prstGeom prst="rect">
            <a:avLst/>
          </a:prstGeom>
          <a:noFill/>
        </p:spPr>
        <p:txBody>
          <a:bodyPr wrap="none" rtlCol="0">
            <a:spAutoFit/>
          </a:bodyPr>
          <a:lstStyle/>
          <a:p>
            <a:r>
              <a:rPr lang="en-US" sz="2400" dirty="0">
                <a:solidFill>
                  <a:srgbClr val="002060"/>
                </a:solidFill>
                <a:latin typeface="Arial" pitchFamily="34" charset="0"/>
                <a:cs typeface="Arial" pitchFamily="34" charset="0"/>
              </a:rPr>
              <a:t>Two types:</a:t>
            </a:r>
          </a:p>
          <a:p>
            <a:endParaRPr lang="en-US" sz="2400" dirty="0">
              <a:solidFill>
                <a:srgbClr val="002060"/>
              </a:solidFill>
              <a:latin typeface="Arial" pitchFamily="34" charset="0"/>
              <a:cs typeface="Arial" pitchFamily="34" charset="0"/>
            </a:endParaRPr>
          </a:p>
          <a:p>
            <a:pPr>
              <a:tabLst>
                <a:tab pos="804863" algn="l"/>
              </a:tabLst>
            </a:pPr>
            <a:r>
              <a:rPr lang="en-US" sz="2400" dirty="0">
                <a:solidFill>
                  <a:srgbClr val="FF0000"/>
                </a:solidFill>
                <a:latin typeface="Arial" pitchFamily="34" charset="0"/>
                <a:cs typeface="Arial" pitchFamily="34" charset="0"/>
              </a:rPr>
              <a:t>C1 </a:t>
            </a:r>
            <a:r>
              <a:rPr lang="en-US" sz="2400" dirty="0">
                <a:solidFill>
                  <a:srgbClr val="002060"/>
                </a:solidFill>
                <a:latin typeface="Arial" pitchFamily="34" charset="0"/>
                <a:cs typeface="Arial" pitchFamily="34" charset="0"/>
              </a:rPr>
              <a:t>– 	Approval (with grade) pending technical review, </a:t>
            </a:r>
          </a:p>
          <a:p>
            <a:pPr>
              <a:tabLst>
                <a:tab pos="804863" algn="l"/>
              </a:tabLst>
            </a:pPr>
            <a:r>
              <a:rPr lang="en-US" sz="2400" dirty="0">
                <a:solidFill>
                  <a:srgbClr val="002060"/>
                </a:solidFill>
                <a:latin typeface="Arial" pitchFamily="34" charset="0"/>
                <a:cs typeface="Arial" pitchFamily="34" charset="0"/>
              </a:rPr>
              <a:t>	no need to return to PAC</a:t>
            </a:r>
          </a:p>
          <a:p>
            <a:pPr>
              <a:tabLst>
                <a:tab pos="804863" algn="l"/>
              </a:tabLst>
            </a:pPr>
            <a:endParaRPr lang="en-US" sz="2400" dirty="0">
              <a:solidFill>
                <a:srgbClr val="002060"/>
              </a:solidFill>
              <a:latin typeface="Arial" pitchFamily="34" charset="0"/>
              <a:cs typeface="Arial" pitchFamily="34" charset="0"/>
            </a:endParaRPr>
          </a:p>
          <a:p>
            <a:pPr>
              <a:tabLst>
                <a:tab pos="804863" algn="l"/>
              </a:tabLst>
            </a:pPr>
            <a:r>
              <a:rPr lang="en-US" sz="2400" dirty="0">
                <a:solidFill>
                  <a:srgbClr val="FF0000"/>
                </a:solidFill>
                <a:latin typeface="Arial" pitchFamily="34" charset="0"/>
                <a:cs typeface="Arial" pitchFamily="34" charset="0"/>
              </a:rPr>
              <a:t>C2 </a:t>
            </a:r>
            <a:r>
              <a:rPr lang="en-US" sz="2400" dirty="0">
                <a:solidFill>
                  <a:srgbClr val="002060"/>
                </a:solidFill>
                <a:latin typeface="Arial" pitchFamily="34" charset="0"/>
                <a:cs typeface="Arial" pitchFamily="34" charset="0"/>
              </a:rPr>
              <a:t>– 	Approval pending further review by</a:t>
            </a:r>
          </a:p>
          <a:p>
            <a:pPr>
              <a:tabLst>
                <a:tab pos="804863" algn="l"/>
              </a:tabLst>
            </a:pPr>
            <a:r>
              <a:rPr lang="en-US" sz="2400" dirty="0">
                <a:solidFill>
                  <a:srgbClr val="002060"/>
                </a:solidFill>
                <a:latin typeface="Arial" pitchFamily="34" charset="0"/>
                <a:cs typeface="Arial" pitchFamily="34" charset="0"/>
              </a:rPr>
              <a:t>	future PAC</a:t>
            </a:r>
          </a:p>
          <a:p>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6556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Jeopardy</a:t>
            </a:r>
          </a:p>
        </p:txBody>
      </p:sp>
      <p:sp>
        <p:nvSpPr>
          <p:cNvPr id="3" name="Content Placeholder 2"/>
          <p:cNvSpPr>
            <a:spLocks noGrp="1"/>
          </p:cNvSpPr>
          <p:nvPr>
            <p:ph idx="4294967295"/>
          </p:nvPr>
        </p:nvSpPr>
        <p:spPr>
          <a:xfrm>
            <a:off x="308919" y="1067900"/>
            <a:ext cx="8229600" cy="4835525"/>
          </a:xfrm>
        </p:spPr>
        <p:txBody>
          <a:bodyPr>
            <a:normAutofit fontScale="92500" lnSpcReduction="20000"/>
          </a:bodyPr>
          <a:lstStyle/>
          <a:p>
            <a:pPr marL="0" indent="0">
              <a:buNone/>
            </a:pPr>
            <a:r>
              <a:rPr lang="en-US" b="1" dirty="0"/>
              <a:t>Policy</a:t>
            </a:r>
            <a:endParaRPr lang="en-US" dirty="0"/>
          </a:p>
          <a:p>
            <a:pPr marL="0" indent="0">
              <a:buNone/>
            </a:pPr>
            <a:r>
              <a:rPr lang="en-US" dirty="0"/>
              <a:t>Finalized after discussion with UGBOD in September 2016</a:t>
            </a:r>
          </a:p>
          <a:p>
            <a:pPr marL="0" indent="0">
              <a:buNone/>
            </a:pPr>
            <a:endParaRPr lang="en-US" dirty="0"/>
          </a:p>
          <a:p>
            <a:pPr marL="0" indent="0">
              <a:buNone/>
            </a:pPr>
            <a:r>
              <a:rPr lang="en-US" b="1" dirty="0"/>
              <a:t>Rationale</a:t>
            </a:r>
          </a:p>
          <a:p>
            <a:r>
              <a:rPr lang="en-US" dirty="0"/>
              <a:t>Use normal yearly PAC for ~4 years to address all presently approved proposals that have not been scheduled. Estimate ~5-10 proposals per meeting</a:t>
            </a:r>
          </a:p>
          <a:p>
            <a:r>
              <a:rPr lang="en-US" dirty="0"/>
              <a:t> Started in 2019, hoping to reach steady state in 2024 - proposals that have been approved for 4 years or more but are not scheduled will be considered in Jeopardy. </a:t>
            </a:r>
          </a:p>
          <a:p>
            <a:pPr marL="457200" lvl="1" indent="0">
              <a:buNone/>
            </a:pPr>
            <a:r>
              <a:rPr lang="en-US" sz="2600" i="1" dirty="0">
                <a:solidFill>
                  <a:srgbClr val="0070C0"/>
                </a:solidFill>
              </a:rPr>
              <a:t>- on track</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7E1C93C-5050-FC42-8F10-D22D4F119D13}"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9713709"/>
      </p:ext>
    </p:extLst>
  </p:cSld>
  <p:clrMapOvr>
    <a:masterClrMapping/>
  </p:clrMapOvr>
</p:sld>
</file>

<file path=ppt/theme/theme1.xml><?xml version="1.0" encoding="utf-8"?>
<a:theme xmlns:a="http://schemas.openxmlformats.org/drawingml/2006/main" name="3_JeffersonLabTemplat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A9992D1-7024-A740-925F-C69EF509E2FF}" vid="{1BA63485-8226-9948-BD88-7C461ED892FA}"/>
    </a:ext>
  </a:extLst>
</a:theme>
</file>

<file path=ppt/theme/theme2.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3.xml><?xml version="1.0" encoding="utf-8"?>
<a:theme xmlns:a="http://schemas.openxmlformats.org/drawingml/2006/main" name="1_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19598</TotalTime>
  <Words>913</Words>
  <Application>Microsoft Macintosh PowerPoint</Application>
  <PresentationFormat>On-screen Show (4:3)</PresentationFormat>
  <Paragraphs>114</Paragraphs>
  <Slides>16</Slides>
  <Notes>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9" baseType="lpstr">
      <vt:lpstr>PingFangSC-Regular</vt:lpstr>
      <vt:lpstr>.AppleSystemUIFont</vt:lpstr>
      <vt:lpstr>.PingFangSC-Regular</vt:lpstr>
      <vt:lpstr>Arial</vt:lpstr>
      <vt:lpstr>Avenir Black</vt:lpstr>
      <vt:lpstr>Calibri</vt:lpstr>
      <vt:lpstr>Century Gothic</vt:lpstr>
      <vt:lpstr>Minion Pro</vt:lpstr>
      <vt:lpstr>Times</vt:lpstr>
      <vt:lpstr>3_JeffersonLabTemplate</vt:lpstr>
      <vt:lpstr>Office Theme</vt:lpstr>
      <vt:lpstr>1_Office Theme</vt:lpstr>
      <vt:lpstr>Worksheet</vt:lpstr>
      <vt:lpstr>PAC51 Charge</vt:lpstr>
      <vt:lpstr>12 GeV Approved Experiments (status Feb 15, 2023)</vt:lpstr>
      <vt:lpstr>Extended Experimental Schedule – has assumptions!</vt:lpstr>
      <vt:lpstr>Exciting times!</vt:lpstr>
      <vt:lpstr>Policy on letters of intent</vt:lpstr>
      <vt:lpstr>POSITRONS (Patrizia to discuss upgrade.)</vt:lpstr>
      <vt:lpstr>PAC51</vt:lpstr>
      <vt:lpstr>Conditional Approval</vt:lpstr>
      <vt:lpstr>Jeopardy</vt:lpstr>
      <vt:lpstr>Jeopardy issues</vt:lpstr>
      <vt:lpstr>Proposals with Parallel Running</vt:lpstr>
      <vt:lpstr>Policy on Equipment Availability</vt:lpstr>
      <vt:lpstr>PAC Report</vt:lpstr>
      <vt:lpstr>Role of User Chair on PAC</vt:lpstr>
      <vt:lpstr>Communication  with PAC</vt:lpstr>
      <vt:lpstr>Thank you!</vt:lpstr>
    </vt:vector>
  </TitlesOfParts>
  <Company>Jefferson 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Microsoft Office User</cp:lastModifiedBy>
  <cp:revision>99</cp:revision>
  <dcterms:created xsi:type="dcterms:W3CDTF">2013-08-22T19:51:08Z</dcterms:created>
  <dcterms:modified xsi:type="dcterms:W3CDTF">2023-07-24T11:43:00Z</dcterms:modified>
</cp:coreProperties>
</file>