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693" r:id="rId3"/>
    <p:sldMasterId id="2147483695" r:id="rId4"/>
  </p:sldMasterIdLst>
  <p:notesMasterIdLst>
    <p:notesMasterId r:id="rId50"/>
  </p:notesMasterIdLst>
  <p:sldIdLst>
    <p:sldId id="256" r:id="rId5"/>
    <p:sldId id="5465" r:id="rId6"/>
    <p:sldId id="261" r:id="rId7"/>
    <p:sldId id="5464" r:id="rId8"/>
    <p:sldId id="1190" r:id="rId9"/>
    <p:sldId id="1191" r:id="rId10"/>
    <p:sldId id="1192" r:id="rId11"/>
    <p:sldId id="1193" r:id="rId12"/>
    <p:sldId id="1194" r:id="rId13"/>
    <p:sldId id="1195" r:id="rId14"/>
    <p:sldId id="1196" r:id="rId15"/>
    <p:sldId id="3032" r:id="rId16"/>
    <p:sldId id="3025" r:id="rId17"/>
    <p:sldId id="3026" r:id="rId18"/>
    <p:sldId id="3030" r:id="rId19"/>
    <p:sldId id="1171" r:id="rId20"/>
    <p:sldId id="3009" r:id="rId21"/>
    <p:sldId id="318" r:id="rId22"/>
    <p:sldId id="3000" r:id="rId23"/>
    <p:sldId id="3031" r:id="rId24"/>
    <p:sldId id="2996" r:id="rId25"/>
    <p:sldId id="320" r:id="rId26"/>
    <p:sldId id="1168" r:id="rId27"/>
    <p:sldId id="1039" r:id="rId28"/>
    <p:sldId id="5657" r:id="rId29"/>
    <p:sldId id="5658" r:id="rId30"/>
    <p:sldId id="5664" r:id="rId31"/>
    <p:sldId id="5663" r:id="rId32"/>
    <p:sldId id="5662" r:id="rId33"/>
    <p:sldId id="5665" r:id="rId34"/>
    <p:sldId id="5666" r:id="rId35"/>
    <p:sldId id="5667" r:id="rId36"/>
    <p:sldId id="5661" r:id="rId37"/>
    <p:sldId id="5660" r:id="rId38"/>
    <p:sldId id="5659" r:id="rId39"/>
    <p:sldId id="5668" r:id="rId40"/>
    <p:sldId id="750" r:id="rId41"/>
    <p:sldId id="5652" r:id="rId42"/>
    <p:sldId id="5651" r:id="rId43"/>
    <p:sldId id="5629" r:id="rId44"/>
    <p:sldId id="5653" r:id="rId45"/>
    <p:sldId id="5656" r:id="rId46"/>
    <p:sldId id="5654" r:id="rId47"/>
    <p:sldId id="5544" r:id="rId48"/>
    <p:sldId id="565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BF4"/>
    <a:srgbClr val="D6C42E"/>
    <a:srgbClr val="E7D436"/>
    <a:srgbClr val="C17223"/>
    <a:srgbClr val="F2E036"/>
    <a:srgbClr val="7CB25E"/>
    <a:srgbClr val="FF6600"/>
    <a:srgbClr val="0D36B6"/>
    <a:srgbClr val="FF2AF7"/>
    <a:srgbClr val="2D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44" autoAdjust="0"/>
    <p:restoredTop sz="91857" autoAdjust="0"/>
  </p:normalViewPr>
  <p:slideViewPr>
    <p:cSldViewPr snapToGrid="0" snapToObjects="1">
      <p:cViewPr varScale="1">
        <p:scale>
          <a:sx n="85" d="100"/>
          <a:sy n="85" d="100"/>
        </p:scale>
        <p:origin x="176" y="8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6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3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July 24,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July 24,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01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8CE8-F2C9-429A-2588-221330353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EDC1A-B087-7780-46DE-FE9F5905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FED47-F2CF-89AE-194A-C1636343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E83A-77F9-7F41-88A8-7E92D23A5C8F}" type="datetimeFigureOut">
              <a:rPr lang="en-US" smtClean="0"/>
              <a:t>7/23/23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6BBB6-DB59-5D2D-BA11-316D01E50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FB3A-B2C2-D782-B730-E700055E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0D60-ADC1-9F43-93A6-5D9E6F3D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FY22 PEMP Year End Review 10.12.2022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7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13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8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21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52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7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952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940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5687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9290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8337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7371" y="130175"/>
            <a:ext cx="8177259" cy="4699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7802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524" y="80863"/>
            <a:ext cx="6838952" cy="470866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2561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July 24,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80" r:id="rId12"/>
    <p:sldLayoutId id="214748368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3151718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6517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12132733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101600" y="227013"/>
            <a:ext cx="120904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779185" y="130175"/>
            <a:ext cx="5888567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Titel</a:t>
            </a:r>
          </a:p>
        </p:txBody>
      </p:sp>
      <p:sp>
        <p:nvSpPr>
          <p:cNvPr id="7" name="Text Box 97"/>
          <p:cNvSpPr txBox="1">
            <a:spLocks noChangeArrowheads="1"/>
          </p:cNvSpPr>
          <p:nvPr userDrawn="1"/>
        </p:nvSpPr>
        <p:spPr bwMode="auto">
          <a:xfrm>
            <a:off x="82551" y="6459538"/>
            <a:ext cx="972564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400" dirty="0">
              <a:solidFill>
                <a:srgbClr val="969696"/>
              </a:solidFill>
              <a:latin typeface="Arial" charset="0"/>
            </a:endParaRPr>
          </a:p>
        </p:txBody>
      </p:sp>
      <p:sp>
        <p:nvSpPr>
          <p:cNvPr id="8" name="Text Box 98"/>
          <p:cNvSpPr txBox="1">
            <a:spLocks noChangeArrowheads="1"/>
          </p:cNvSpPr>
          <p:nvPr userDrawn="1"/>
        </p:nvSpPr>
        <p:spPr bwMode="auto">
          <a:xfrm>
            <a:off x="10195984" y="6469064"/>
            <a:ext cx="1888067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969696"/>
                </a:solidFill>
                <a:latin typeface="Arial" charset="0"/>
              </a:rPr>
              <a:t>     July 2o23</a:t>
            </a: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969696"/>
                </a:solidFill>
                <a:latin typeface="Arial" charset="0"/>
              </a:rPr>
              <a:t>Patrick</a:t>
            </a:r>
            <a:r>
              <a:rPr lang="en-GB" sz="900" baseline="0" dirty="0">
                <a:solidFill>
                  <a:srgbClr val="969696"/>
                </a:solidFill>
                <a:latin typeface="Arial" charset="0"/>
              </a:rPr>
              <a:t> </a:t>
            </a:r>
            <a:r>
              <a:rPr lang="en-GB" sz="900" dirty="0">
                <a:solidFill>
                  <a:srgbClr val="969696"/>
                </a:solidFill>
                <a:latin typeface="Arial" charset="0"/>
              </a:rPr>
              <a:t>Achenbach</a:t>
            </a:r>
          </a:p>
        </p:txBody>
      </p:sp>
      <p:sp>
        <p:nvSpPr>
          <p:cNvPr id="9" name="Line 99"/>
          <p:cNvSpPr>
            <a:spLocks noChangeShapeType="1"/>
          </p:cNvSpPr>
          <p:nvPr userDrawn="1"/>
        </p:nvSpPr>
        <p:spPr bwMode="auto">
          <a:xfrm flipV="1">
            <a:off x="0" y="6434140"/>
            <a:ext cx="12073467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13001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1068" TargetMode="External"/><Relationship Id="rId2" Type="http://schemas.openxmlformats.org/officeDocument/2006/relationships/hyperlink" Target="https://misportal.jlab.org/mis/physics/experiments/viewProposal.cfm?paperId=797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83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misportal.jlab.org/mis/physics/experiments/viewProposal.cfm?paperId=634" TargetMode="External"/><Relationship Id="rId4" Type="http://schemas.openxmlformats.org/officeDocument/2006/relationships/hyperlink" Target="https://misportal.jlab.org/mis/physics/experiments/viewProposal.cfm?paperId=68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microsoft.com/office/2007/relationships/hdphoto" Target="../media/hdphoto1.wdp"/><Relationship Id="rId3" Type="http://schemas.openxmlformats.org/officeDocument/2006/relationships/image" Target="../media/image46.emf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gif"/><Relationship Id="rId4" Type="http://schemas.openxmlformats.org/officeDocument/2006/relationships/image" Target="../media/image47.emf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71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0.png"/><Relationship Id="rId18" Type="http://schemas.microsoft.com/office/2007/relationships/hdphoto" Target="../media/hdphoto9.wdp"/><Relationship Id="rId3" Type="http://schemas.openxmlformats.org/officeDocument/2006/relationships/image" Target="../media/image75.png"/><Relationship Id="rId21" Type="http://schemas.openxmlformats.org/officeDocument/2006/relationships/image" Target="../media/image85.png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17" Type="http://schemas.openxmlformats.org/officeDocument/2006/relationships/image" Target="../media/image82.png"/><Relationship Id="rId25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microsoft.com/office/2007/relationships/hdphoto" Target="../media/hdphoto8.wdp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11" Type="http://schemas.openxmlformats.org/officeDocument/2006/relationships/image" Target="../media/image79.png"/><Relationship Id="rId24" Type="http://schemas.openxmlformats.org/officeDocument/2006/relationships/image" Target="../media/image88.png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image" Target="../media/image87.png"/><Relationship Id="rId10" Type="http://schemas.microsoft.com/office/2007/relationships/hdphoto" Target="../media/hdphoto5.wdp"/><Relationship Id="rId19" Type="http://schemas.openxmlformats.org/officeDocument/2006/relationships/image" Target="../media/image83.png"/><Relationship Id="rId4" Type="http://schemas.microsoft.com/office/2007/relationships/hdphoto" Target="../media/hdphoto2.wdp"/><Relationship Id="rId9" Type="http://schemas.openxmlformats.org/officeDocument/2006/relationships/image" Target="../media/image78.png"/><Relationship Id="rId14" Type="http://schemas.microsoft.com/office/2007/relationships/hdphoto" Target="../media/hdphoto7.wdp"/><Relationship Id="rId22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tmp"/><Relationship Id="rId4" Type="http://schemas.openxmlformats.org/officeDocument/2006/relationships/image" Target="../media/image92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5.png"/><Relationship Id="rId4" Type="http://schemas.openxmlformats.org/officeDocument/2006/relationships/image" Target="../media/image10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ttps://arxiv.org/abs/2306.09360" TargetMode="External"/><Relationship Id="rId7" Type="http://schemas.openxmlformats.org/officeDocument/2006/relationships/image" Target="../media/image122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conferences/JPOS09/positronPoster.pdf" TargetMode="External"/><Relationship Id="rId11" Type="http://schemas.openxmlformats.org/officeDocument/2006/relationships/image" Target="../media/image125.png"/><Relationship Id="rId5" Type="http://schemas.openxmlformats.org/officeDocument/2006/relationships/image" Target="../media/image121.jpg"/><Relationship Id="rId10" Type="http://schemas.openxmlformats.org/officeDocument/2006/relationships/image" Target="../media/image124.jpeg"/><Relationship Id="rId4" Type="http://schemas.openxmlformats.org/officeDocument/2006/relationships/image" Target="../media/image120.jpg"/><Relationship Id="rId9" Type="http://schemas.openxmlformats.org/officeDocument/2006/relationships/hyperlink" Target="https://www.google.com/imgres?imgurl=https%3A%2F%2Findico.jlab.org%2Fevent%2F520%2Fattachments%2F7519%2F10719%2Fjfuture.png&amp;imgrefurl=https%3A%2F%2Findico.jlab.org%2Fevent%2F520%2F&amp;tbnid=F_PuxEdvdU7KFM&amp;vet=12ahUKEwiq0r2utvv4AhXnrXIEHWG1ADQQMygAegQIARAh..i&amp;docid=NUDlEaI5IEZTLM&amp;w=1056&amp;h=1632&amp;q=j-future%20messina%20workshop&amp;client=firefox-b-1-d&amp;ved=2ahUKEwiq0r2utvv4AhXnrXIEHWG1ADQQMygAegQIARAh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emf"/><Relationship Id="rId5" Type="http://schemas.openxmlformats.org/officeDocument/2006/relationships/image" Target="../media/image170.png"/><Relationship Id="rId4" Type="http://schemas.openxmlformats.org/officeDocument/2006/relationships/image" Target="../media/image12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emf"/><Relationship Id="rId7" Type="http://schemas.openxmlformats.org/officeDocument/2006/relationships/image" Target="../media/image134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133.png"/><Relationship Id="rId10" Type="http://schemas.openxmlformats.org/officeDocument/2006/relationships/image" Target="../media/image137.emf"/><Relationship Id="rId4" Type="http://schemas.openxmlformats.org/officeDocument/2006/relationships/image" Target="../media/image132.png"/><Relationship Id="rId9" Type="http://schemas.openxmlformats.org/officeDocument/2006/relationships/image" Target="../media/image1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gif"/><Relationship Id="rId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2" Type="http://schemas.openxmlformats.org/officeDocument/2006/relationships/hyperlink" Target="https://misportal.jlab.org/mis/physics/experiments/viewProposal.cfm?paperId=970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11" Type="http://schemas.openxmlformats.org/officeDocument/2006/relationships/hyperlink" Target="https://misportal.jlab.org/mis/physics/experiments/viewProposal.cfm?paperId=623" TargetMode="External"/><Relationship Id="rId5" Type="http://schemas.openxmlformats.org/officeDocument/2006/relationships/hyperlink" Target="https://misportal.jlab.org/mis/physics/experiments/viewProposal.cfm?paperId=920" TargetMode="External"/><Relationship Id="rId15" Type="http://schemas.openxmlformats.org/officeDocument/2006/relationships/image" Target="../media/image39.png"/><Relationship Id="rId10" Type="http://schemas.openxmlformats.org/officeDocument/2006/relationships/hyperlink" Target="https://misportal.jlab.org/mis/physics/experiments/viewProposal.cfm?paperId=684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misportal.jlab.org/mis/physics/experiments/viewProposal.cfm?paperId=628" TargetMode="External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66A9E-3B89-C907-00B5-8290A38D0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62" y="2544645"/>
            <a:ext cx="11561038" cy="484748"/>
          </a:xfrm>
        </p:spPr>
        <p:txBody>
          <a:bodyPr>
            <a:noAutofit/>
          </a:bodyPr>
          <a:lstStyle/>
          <a:p>
            <a:r>
              <a:rPr lang="en-US" sz="4800" b="1" dirty="0"/>
              <a:t>Accelerator Status &amp; Experiment Schedule</a:t>
            </a:r>
            <a:br>
              <a:rPr lang="en-US" sz="4800" b="1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7AD3D-9B57-2DDE-CEDB-15988BA65A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Douglas Higinbotham</a:t>
            </a:r>
          </a:p>
          <a:p>
            <a:r>
              <a:rPr lang="en-US" dirty="0"/>
              <a:t>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42749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C : Plan for next year ( July 2023- July 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F2BED-27C8-951B-A469-B6857B1D5FFD}"/>
              </a:ext>
            </a:extLst>
          </p:cNvPr>
          <p:cNvSpPr txBox="1"/>
          <p:nvPr/>
        </p:nvSpPr>
        <p:spPr>
          <a:xfrm>
            <a:off x="174663" y="803477"/>
            <a:ext cx="6057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3" indent="130969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Neutral Particle Spectrometer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20650" marR="0" lvl="3" indent="-1206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Sweeping Magnet with calorimeter. </a:t>
            </a:r>
          </a:p>
          <a:p>
            <a:pPr marL="500063" marR="0" lvl="4" indent="-428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 and power supply have been tested.</a:t>
            </a:r>
          </a:p>
          <a:p>
            <a:pPr marL="120650" marR="0" lvl="3" indent="-1206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NPS attached to SHMS carriage to allow easy angle change.</a:t>
            </a:r>
          </a:p>
          <a:p>
            <a:pPr marL="500063" marR="0" lvl="4" indent="-4286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calorimeter is on rails, cabled and taking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20650" marR="0" lvl="3" indent="-1206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1080 Lead-Tungstate blocks in calorimeter to detect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CB06F-2E04-9EEE-E692-7F16096747CC}"/>
              </a:ext>
            </a:extLst>
          </p:cNvPr>
          <p:cNvSpPr txBox="1"/>
          <p:nvPr/>
        </p:nvSpPr>
        <p:spPr>
          <a:xfrm>
            <a:off x="220122" y="2714222"/>
            <a:ext cx="54156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 experiments using the NPS</a:t>
            </a:r>
          </a:p>
          <a:p>
            <a:pPr marL="120650" marR="0" lvl="0" indent="-1206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E12-13-010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two concurrent experiments</a:t>
            </a:r>
          </a:p>
          <a:p>
            <a:pPr marL="577850" marR="0" lvl="1" indent="-1206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Exclusive Deeply Virtual Compton on proton</a:t>
            </a:r>
          </a:p>
          <a:p>
            <a:pPr marL="598488" marR="0" lvl="4" indent="-141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SIDIS (e,e’,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cross section. </a:t>
            </a:r>
          </a:p>
          <a:p>
            <a:pPr marL="854075" marR="0" lvl="5" indent="-1079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 the transverse momentum dependence.</a:t>
            </a:r>
          </a:p>
          <a:p>
            <a:pPr marL="168275" marR="0" lvl="3" indent="-1079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E12-22-006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314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685800" marR="0" lvl="4" indent="-1682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Exclusive Deeply Virtual Compton on deuteron</a:t>
            </a:r>
          </a:p>
          <a:p>
            <a:pPr marL="685800" marR="0" lvl="4" indent="-1682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Subtract the proton data from deuteron data to get neutron.</a:t>
            </a:r>
          </a:p>
          <a:p>
            <a:pPr marL="228600" marR="0" lvl="3" indent="-1682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 PR12-23-014 would be a new run group that measures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SIDIS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(e,e’,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cross section.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8132E-74B7-7F2E-78DD-FE2D2623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560" y="1079675"/>
            <a:ext cx="3147317" cy="4193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0E20DF-99F9-7956-1C2D-5850D6D3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744" y="3614996"/>
            <a:ext cx="2651990" cy="2688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ABFBE6-FEF0-79F6-5DB1-3F6F39370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20" y="825702"/>
            <a:ext cx="1967159" cy="2625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D9826-87DD-8D17-D91C-368787F41693}"/>
              </a:ext>
            </a:extLst>
          </p:cNvPr>
          <p:cNvSpPr txBox="1"/>
          <p:nvPr/>
        </p:nvSpPr>
        <p:spPr>
          <a:xfrm>
            <a:off x="6142524" y="2873672"/>
            <a:ext cx="2382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putting fiducial marks on Calo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98B65-F38C-5A7D-862C-1A064D76F6C4}"/>
              </a:ext>
            </a:extLst>
          </p:cNvPr>
          <p:cNvSpPr txBox="1"/>
          <p:nvPr/>
        </p:nvSpPr>
        <p:spPr>
          <a:xfrm>
            <a:off x="5804512" y="5821005"/>
            <a:ext cx="2382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NPS Calo craned onto the NPS platform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CC9BF-A8D8-17EC-B4AC-8BF72A91F153}"/>
              </a:ext>
            </a:extLst>
          </p:cNvPr>
          <p:cNvSpPr txBox="1"/>
          <p:nvPr/>
        </p:nvSpPr>
        <p:spPr>
          <a:xfrm>
            <a:off x="8761734" y="5114077"/>
            <a:ext cx="31473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Cabling crew with Simona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Malace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who has led the installation of NPS Calo</a:t>
            </a:r>
          </a:p>
        </p:txBody>
      </p:sp>
    </p:spTree>
    <p:extLst>
      <p:ext uri="{BB962C8B-B14F-4D97-AF65-F5344CB8AC3E}">
        <p14:creationId xmlns:p14="http://schemas.microsoft.com/office/powerpoint/2010/main" val="91571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C:  Plans beyond July 2024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42D3DF-9FC5-EB81-CAA2-B6D7BC3726DE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800467E-CA83-039E-3D4C-A700BF60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8" y="3056998"/>
            <a:ext cx="4788945" cy="3103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91B63-083E-81FE-EE97-D77101862139}"/>
              </a:ext>
            </a:extLst>
          </p:cNvPr>
          <p:cNvSpPr txBox="1"/>
          <p:nvPr/>
        </p:nvSpPr>
        <p:spPr>
          <a:xfrm>
            <a:off x="203388" y="824600"/>
            <a:ext cx="5324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 to run in Fall 2024- Spring 2025</a:t>
            </a:r>
          </a:p>
          <a:p>
            <a:pPr marL="111125" marR="0" lvl="0" indent="-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Standard SHMS/HMS </a:t>
            </a:r>
          </a:p>
          <a:p>
            <a:pPr marL="396875" marR="0" lvl="1" indent="-53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E12-06-104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SIDIS on 1H and 2H</a:t>
            </a:r>
          </a:p>
          <a:p>
            <a:pPr marL="396875" marR="0" lvl="1" indent="-53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/>
              </a:rPr>
              <a:t>E12-06-107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Complete CT experiment</a:t>
            </a:r>
          </a:p>
          <a:p>
            <a:pPr marL="396875" marR="0" lvl="1" indent="-53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/>
              </a:rPr>
              <a:t>E12-11-107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Spectator tagged DIS d(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e,e’p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Install Large Angle Detector</a:t>
            </a:r>
          </a:p>
          <a:p>
            <a:pPr marL="3429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             HMS/SHMS detect electron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804C9-BB4D-09BE-5D27-A8B73CF7A71E}"/>
              </a:ext>
            </a:extLst>
          </p:cNvPr>
          <p:cNvSpPr txBox="1"/>
          <p:nvPr/>
        </p:nvSpPr>
        <p:spPr>
          <a:xfrm>
            <a:off x="6242599" y="1311254"/>
            <a:ext cx="56679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PAC recommendations</a:t>
            </a:r>
          </a:p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in Fall 2025</a:t>
            </a:r>
          </a:p>
          <a:p>
            <a:pPr marL="577850" marR="0" lvl="2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 SHMS/HMS experiments. </a:t>
            </a:r>
          </a:p>
          <a:p>
            <a:pPr marL="577850" marR="0" lvl="2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 with non-standard beam energies</a:t>
            </a:r>
          </a:p>
          <a:p>
            <a:pPr marL="577850" marR="0" lvl="2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proposals</a:t>
            </a:r>
          </a:p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during MOLLER and after:</a:t>
            </a:r>
          </a:p>
          <a:p>
            <a:pPr marL="120650" marR="0" lvl="1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15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MOLLER, limits on total target power and beam current in the two halls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Hypernuclear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experiments in 2026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Polarized deuteron experiments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WACS and other experiments using the NPS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 using the Compact Photon Source</a:t>
            </a:r>
          </a:p>
          <a:p>
            <a:pPr marL="1035050" marR="0" lvl="5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Capital project is ongoing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SBS/BB experiments that did not run in Hall A</a:t>
            </a:r>
          </a:p>
          <a:p>
            <a:pPr marL="577850" marR="0" lvl="3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Exciting new letters of intent</a:t>
            </a:r>
          </a:p>
          <a:p>
            <a:pPr marL="120650" marR="0" lvl="0" indent="-1206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plans will incorporate needs of the other halls and target group resources.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1309F-2A4B-F8DF-9ACD-4898887389C6}"/>
              </a:ext>
            </a:extLst>
          </p:cNvPr>
          <p:cNvSpPr txBox="1"/>
          <p:nvPr/>
        </p:nvSpPr>
        <p:spPr>
          <a:xfrm>
            <a:off x="7547956" y="798281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2025 and beyond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850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1894D1C-2A30-5DA3-1BBE-9EFFE633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Status Report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ACD98A-1412-242F-F7F0-91983C126791}"/>
              </a:ext>
            </a:extLst>
          </p:cNvPr>
          <p:cNvSpPr txBox="1">
            <a:spLocks/>
          </p:cNvSpPr>
          <p:nvPr/>
        </p:nvSpPr>
        <p:spPr>
          <a:xfrm>
            <a:off x="3479800" y="1269921"/>
            <a:ext cx="6695720" cy="404899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of Hall B Group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of CLAS12 Detector and Experimental Hall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of Run Groups, Data Processing &amp; Analyses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of Experiment Schedule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With Backup Slides for more Details</a:t>
            </a:r>
          </a:p>
        </p:txBody>
      </p:sp>
      <p:sp>
        <p:nvSpPr>
          <p:cNvPr id="5" name="Untertitel 3">
            <a:extLst>
              <a:ext uri="{FF2B5EF4-FFF2-40B4-BE49-F238E27FC236}">
                <a16:creationId xmlns:a16="http://schemas.microsoft.com/office/drawing/2014/main" id="{41B9655B-02BF-5C8D-431C-D907B2A6FCA4}"/>
              </a:ext>
            </a:extLst>
          </p:cNvPr>
          <p:cNvSpPr txBox="1">
            <a:spLocks/>
          </p:cNvSpPr>
          <p:nvPr/>
        </p:nvSpPr>
        <p:spPr bwMode="auto">
          <a:xfrm>
            <a:off x="2484260" y="5676552"/>
            <a:ext cx="6400800" cy="75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Patrick Achenbach</a:t>
            </a:r>
            <a:endParaRPr kumimoji="0" lang="de-DE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2o23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6767F4-B5BA-DDB3-C5A6-09CF40D8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2760210"/>
            <a:ext cx="4258581" cy="42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35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22253-EA1F-0CA0-8B50-C3C8BFFC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Hall B Experimental Setup 2022–23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1FD30907-1820-706B-D08A-443F4366A6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687388"/>
            <a:ext cx="6606540" cy="12636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Longitudinally polarized cryo-target</a:t>
            </a:r>
            <a:r>
              <a:rPr lang="en-US" dirty="0">
                <a:latin typeface="Arial" panose="020B0604020202020204" pitchFamily="34" charset="0"/>
              </a:rPr>
              <a:t> inside solenoid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Multiple configurations: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NH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ND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C, CH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CD</a:t>
            </a:r>
            <a:r>
              <a:rPr lang="en-US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…</a:t>
            </a: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CE37569C-5089-0E79-BB91-284619F125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18750" y="947057"/>
            <a:ext cx="5973250" cy="52441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Forward Tagger</a:t>
            </a:r>
          </a:p>
          <a:p>
            <a:pPr marL="0" indent="0">
              <a:buNone/>
            </a:pPr>
            <a:r>
              <a:rPr lang="en-US" dirty="0"/>
              <a:t>Replaced with …</a:t>
            </a:r>
            <a:br>
              <a:rPr lang="en-US" dirty="0"/>
            </a:br>
            <a:r>
              <a:rPr lang="en-US" dirty="0"/>
              <a:t>… </a:t>
            </a:r>
            <a:r>
              <a:rPr lang="en-US" dirty="0" err="1"/>
              <a:t>Møller</a:t>
            </a:r>
            <a:r>
              <a:rPr lang="en-US" dirty="0"/>
              <a:t> shield</a:t>
            </a:r>
          </a:p>
          <a:p>
            <a:endParaRPr lang="en-US" dirty="0"/>
          </a:p>
          <a:p>
            <a:r>
              <a:rPr lang="en-US" sz="2000" dirty="0"/>
              <a:t>Additional 2</a:t>
            </a:r>
            <a:r>
              <a:rPr lang="en-US" sz="2000" baseline="30000" dirty="0"/>
              <a:t>nd</a:t>
            </a:r>
            <a:r>
              <a:rPr lang="en-US" sz="2000" dirty="0"/>
              <a:t> sector </a:t>
            </a:r>
            <a:r>
              <a:rPr lang="en-US" sz="2000" b="1" dirty="0"/>
              <a:t>RICH</a:t>
            </a:r>
          </a:p>
          <a:p>
            <a:r>
              <a:rPr lang="en-US" dirty="0"/>
              <a:t>coverage with 50,048 channels</a:t>
            </a:r>
          </a:p>
          <a:p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62033EF-DDFF-4066-4970-4A7F5F713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7911"/>
          <a:stretch/>
        </p:blipFill>
        <p:spPr>
          <a:xfrm>
            <a:off x="80337" y="1919890"/>
            <a:ext cx="2602984" cy="124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3192708-CBB1-3FE0-5816-1C0FF4D01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1" b="68103"/>
          <a:stretch/>
        </p:blipFill>
        <p:spPr>
          <a:xfrm>
            <a:off x="1317400" y="5460447"/>
            <a:ext cx="1080222" cy="95900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9275CCB-9234-F0FB-67D3-CDA87E0E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5" b="65541"/>
          <a:stretch/>
        </p:blipFill>
        <p:spPr>
          <a:xfrm>
            <a:off x="237485" y="5427914"/>
            <a:ext cx="1080298" cy="959002"/>
          </a:xfrm>
          <a:prstGeom prst="rect">
            <a:avLst/>
          </a:prstGeom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F2282C48-8884-A26B-434B-72BE09319F13}"/>
              </a:ext>
            </a:extLst>
          </p:cNvPr>
          <p:cNvSpPr/>
          <p:nvPr/>
        </p:nvSpPr>
        <p:spPr>
          <a:xfrm>
            <a:off x="2546262" y="5141610"/>
            <a:ext cx="3429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 ~ 80% H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 ~ 45% D polarization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DNP by 140 GHz µwaves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K with ℓHe refrigerator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0A7E2881-533B-26AA-4BDE-BF137A443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b="-4301"/>
          <a:stretch/>
        </p:blipFill>
        <p:spPr>
          <a:xfrm>
            <a:off x="8242598" y="728893"/>
            <a:ext cx="1974584" cy="1263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25559BEC-6C8E-8756-DC70-950BB0F4923D}"/>
              </a:ext>
            </a:extLst>
          </p:cNvPr>
          <p:cNvSpPr txBox="1"/>
          <p:nvPr/>
        </p:nvSpPr>
        <p:spPr>
          <a:xfrm>
            <a:off x="419110" y="5188676"/>
            <a:ext cx="1211221" cy="30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457ECB-C9D4-FC22-6683-539618B664CF}"/>
              </a:ext>
            </a:extLst>
          </p:cNvPr>
          <p:cNvSpPr txBox="1"/>
          <p:nvPr/>
        </p:nvSpPr>
        <p:spPr>
          <a:xfrm>
            <a:off x="1347783" y="5188676"/>
            <a:ext cx="101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Deuteron</a:t>
            </a:r>
          </a:p>
        </p:txBody>
      </p:sp>
      <p:pic>
        <p:nvPicPr>
          <p:cNvPr id="36" name="Picture 5">
            <a:extLst>
              <a:ext uri="{FF2B5EF4-FFF2-40B4-BE49-F238E27FC236}">
                <a16:creationId xmlns:a16="http://schemas.microsoft.com/office/drawing/2014/main" id="{A042B1B7-CBC5-0B17-1B19-570FF860C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"/>
          <a:stretch/>
        </p:blipFill>
        <p:spPr>
          <a:xfrm>
            <a:off x="10239980" y="671158"/>
            <a:ext cx="1871683" cy="129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C619BF37-2B3E-2172-C9D6-55E6FC1B32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70407" y="4280760"/>
            <a:ext cx="2268942" cy="187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3CFB7BA6-19E5-9440-ABE0-EBC0A69D83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00" y="4081689"/>
            <a:ext cx="3025256" cy="226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37962B55-1C6D-641F-5873-66262FC89E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43" y="2275114"/>
            <a:ext cx="2231657" cy="167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2F92D-21C3-CC7A-C81E-4DBC65024B14}"/>
              </a:ext>
            </a:extLst>
          </p:cNvPr>
          <p:cNvSpPr txBox="1"/>
          <p:nvPr/>
        </p:nvSpPr>
        <p:spPr>
          <a:xfrm>
            <a:off x="6139139" y="2664182"/>
            <a:ext cx="1336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D7F4C48-5A49-F78F-68F9-1306A160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80" y="3437486"/>
            <a:ext cx="2640712" cy="148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57037FB-D2D5-6167-1FBF-59FD2A7D1347}"/>
              </a:ext>
            </a:extLst>
          </p:cNvPr>
          <p:cNvSpPr txBox="1"/>
          <p:nvPr/>
        </p:nvSpPr>
        <p:spPr>
          <a:xfrm>
            <a:off x="2981653" y="3171799"/>
            <a:ext cx="336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Installation in Hall B, June 2022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1CE7DF6-9D09-A7B4-7CA5-3C3B21FF4735}"/>
              </a:ext>
            </a:extLst>
          </p:cNvPr>
          <p:cNvSpPr txBox="1"/>
          <p:nvPr/>
        </p:nvSpPr>
        <p:spPr>
          <a:xfrm>
            <a:off x="89207" y="4914957"/>
            <a:ext cx="2676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Testing in Target Lab, March 2022</a:t>
            </a: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3E796426-50B0-F5D4-1C2E-D23154E1339C}"/>
              </a:ext>
            </a:extLst>
          </p:cNvPr>
          <p:cNvSpPr txBox="1"/>
          <p:nvPr/>
        </p:nvSpPr>
        <p:spPr>
          <a:xfrm>
            <a:off x="2880162" y="4887728"/>
            <a:ext cx="2667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Rapid exchange of target samples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2DBB6DA-3BCC-7937-CB4C-BB6AEA58491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9" y="1632210"/>
            <a:ext cx="2653673" cy="1594079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3F5B053-E4EC-C092-221E-CBAD69C8820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" y="3468429"/>
            <a:ext cx="2611238" cy="14192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407B85AC-6D81-30DF-7B81-078EDA43CCDF}"/>
              </a:ext>
            </a:extLst>
          </p:cNvPr>
          <p:cNvSpPr txBox="1"/>
          <p:nvPr/>
        </p:nvSpPr>
        <p:spPr>
          <a:xfrm>
            <a:off x="-21772" y="3182825"/>
            <a:ext cx="336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Thermoluminescence of target material</a:t>
            </a:r>
          </a:p>
        </p:txBody>
      </p:sp>
    </p:spTree>
    <p:extLst>
      <p:ext uri="{BB962C8B-B14F-4D97-AF65-F5344CB8AC3E}">
        <p14:creationId xmlns:p14="http://schemas.microsoft.com/office/powerpoint/2010/main" val="2199341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12C2338C-1C93-3890-C02C-437431C2F592}"/>
              </a:ext>
            </a:extLst>
          </p:cNvPr>
          <p:cNvGrpSpPr/>
          <p:nvPr/>
        </p:nvGrpSpPr>
        <p:grpSpPr>
          <a:xfrm>
            <a:off x="314354" y="612410"/>
            <a:ext cx="11563292" cy="4878359"/>
            <a:chOff x="318539" y="1569106"/>
            <a:chExt cx="11563292" cy="4878359"/>
          </a:xfrm>
          <a:solidFill>
            <a:schemeClr val="accent1"/>
          </a:solidFill>
        </p:grpSpPr>
        <p:grpSp>
          <p:nvGrpSpPr>
            <p:cNvPr id="10" name="Group 14">
              <a:extLst>
                <a:ext uri="{FF2B5EF4-FFF2-40B4-BE49-F238E27FC236}">
                  <a16:creationId xmlns:a16="http://schemas.microsoft.com/office/drawing/2014/main" id="{523F2608-459E-970A-115A-F4F63AC22B33}"/>
                </a:ext>
              </a:extLst>
            </p:cNvPr>
            <p:cNvGrpSpPr/>
            <p:nvPr/>
          </p:nvGrpSpPr>
          <p:grpSpPr>
            <a:xfrm>
              <a:off x="318539" y="1569106"/>
              <a:ext cx="8292061" cy="4878359"/>
              <a:chOff x="6361564" y="3147961"/>
              <a:chExt cx="5753464" cy="3608643"/>
            </a:xfrm>
            <a:grpFill/>
          </p:grpSpPr>
          <p:grpSp>
            <p:nvGrpSpPr>
              <p:cNvPr id="12" name="Group 16">
                <a:extLst>
                  <a:ext uri="{FF2B5EF4-FFF2-40B4-BE49-F238E27FC236}">
                    <a16:creationId xmlns:a16="http://schemas.microsoft.com/office/drawing/2014/main" id="{814B1BED-257D-ADFF-CB48-48A647960F4D}"/>
                  </a:ext>
                </a:extLst>
              </p:cNvPr>
              <p:cNvGrpSpPr/>
              <p:nvPr/>
            </p:nvGrpSpPr>
            <p:grpSpPr>
              <a:xfrm>
                <a:off x="6361566" y="3147961"/>
                <a:ext cx="3461734" cy="2019963"/>
                <a:chOff x="6361566" y="3147961"/>
                <a:chExt cx="3461734" cy="2019963"/>
              </a:xfrm>
              <a:grpFill/>
            </p:grpSpPr>
            <p:pic>
              <p:nvPicPr>
                <p:cNvPr id="17" name="Picture 21">
                  <a:extLst>
                    <a:ext uri="{FF2B5EF4-FFF2-40B4-BE49-F238E27FC236}">
                      <a16:creationId xmlns:a16="http://schemas.microsoft.com/office/drawing/2014/main" id="{7C9E837C-6BD6-A7A4-FF50-6C3940F8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6008843" y="3635685"/>
                  <a:ext cx="1875452" cy="117000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18" name="Group 22">
                  <a:extLst>
                    <a:ext uri="{FF2B5EF4-FFF2-40B4-BE49-F238E27FC236}">
                      <a16:creationId xmlns:a16="http://schemas.microsoft.com/office/drawing/2014/main" id="{06253390-6B7C-AFB1-ACFD-874B91E57278}"/>
                    </a:ext>
                  </a:extLst>
                </p:cNvPr>
                <p:cNvGrpSpPr/>
                <p:nvPr/>
              </p:nvGrpSpPr>
              <p:grpSpPr>
                <a:xfrm>
                  <a:off x="7580462" y="3147961"/>
                  <a:ext cx="2242838" cy="2019963"/>
                  <a:chOff x="8393037" y="3417455"/>
                  <a:chExt cx="2532101" cy="2312822"/>
                </a:xfrm>
                <a:grpFill/>
              </p:grpSpPr>
              <p:pic>
                <p:nvPicPr>
                  <p:cNvPr id="19" name="Picture 23">
                    <a:extLst>
                      <a:ext uri="{FF2B5EF4-FFF2-40B4-BE49-F238E27FC236}">
                        <a16:creationId xmlns:a16="http://schemas.microsoft.com/office/drawing/2014/main" id="{92CE2D28-01DD-9774-D1B7-261AE51A6B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18971" y="4111510"/>
                    <a:ext cx="2481128" cy="1618767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sp>
                <p:nvSpPr>
                  <p:cNvPr id="20" name="TextBox 24">
                    <a:extLst>
                      <a:ext uri="{FF2B5EF4-FFF2-40B4-BE49-F238E27FC236}">
                        <a16:creationId xmlns:a16="http://schemas.microsoft.com/office/drawing/2014/main" id="{BA9E2989-C76B-3615-A75D-7672FE835086}"/>
                      </a:ext>
                    </a:extLst>
                  </p:cNvPr>
                  <p:cNvSpPr txBox="1"/>
                  <p:nvPr/>
                </p:nvSpPr>
                <p:spPr>
                  <a:xfrm>
                    <a:off x="8393037" y="3417455"/>
                    <a:ext cx="2532101" cy="782035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Polarity reversal at </a:t>
                    </a:r>
                    <a:r>
                      <a:rPr kumimoji="0" lang="en-US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I</a:t>
                    </a: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 &gt; 1 kA</a:t>
                    </a: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 sparked, melted copper links and contacts on 11 Nov 22</a:t>
                    </a:r>
                  </a:p>
                </p:txBody>
              </p:sp>
            </p:grpSp>
          </p:grpSp>
          <p:grpSp>
            <p:nvGrpSpPr>
              <p:cNvPr id="13" name="Group 17">
                <a:extLst>
                  <a:ext uri="{FF2B5EF4-FFF2-40B4-BE49-F238E27FC236}">
                    <a16:creationId xmlns:a16="http://schemas.microsoft.com/office/drawing/2014/main" id="{429CE26F-DEAF-BD0C-61F6-02F0E92973B2}"/>
                  </a:ext>
                </a:extLst>
              </p:cNvPr>
              <p:cNvGrpSpPr/>
              <p:nvPr/>
            </p:nvGrpSpPr>
            <p:grpSpPr>
              <a:xfrm>
                <a:off x="6361564" y="3272801"/>
                <a:ext cx="5753464" cy="3483803"/>
                <a:chOff x="4870696" y="1461144"/>
                <a:chExt cx="5753464" cy="3484019"/>
              </a:xfrm>
              <a:grpFill/>
            </p:grpSpPr>
            <p:pic>
              <p:nvPicPr>
                <p:cNvPr id="14" name="Picture 18">
                  <a:extLst>
                    <a:ext uri="{FF2B5EF4-FFF2-40B4-BE49-F238E27FC236}">
                      <a16:creationId xmlns:a16="http://schemas.microsoft.com/office/drawing/2014/main" id="{394FC0EB-8133-4DF2-D2FD-34F9BBAF9A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0696" y="3383004"/>
                  <a:ext cx="3439558" cy="156215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15" name="Picture 19">
                  <a:extLst>
                    <a:ext uri="{FF2B5EF4-FFF2-40B4-BE49-F238E27FC236}">
                      <a16:creationId xmlns:a16="http://schemas.microsoft.com/office/drawing/2014/main" id="{56DFB286-4E44-9704-527B-B0810565BF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760731" y="2081735"/>
                  <a:ext cx="3484019" cy="224283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E6C2FD00-954A-6A4A-7FEA-C4AE6F1A08BC}"/>
                </a:ext>
              </a:extLst>
            </p:cNvPr>
            <p:cNvGrpSpPr/>
            <p:nvPr/>
          </p:nvGrpSpPr>
          <p:grpSpPr>
            <a:xfrm>
              <a:off x="8649095" y="1751604"/>
              <a:ext cx="3232736" cy="3070882"/>
              <a:chOff x="8649095" y="1751604"/>
              <a:chExt cx="3232736" cy="3070882"/>
            </a:xfrm>
            <a:grpFill/>
          </p:grpSpPr>
          <p:pic>
            <p:nvPicPr>
              <p:cNvPr id="8" name="Picture 25">
                <a:extLst>
                  <a:ext uri="{FF2B5EF4-FFF2-40B4-BE49-F238E27FC236}">
                    <a16:creationId xmlns:a16="http://schemas.microsoft.com/office/drawing/2014/main" id="{65689298-602A-1DD8-FA6D-4BFFEC513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9096" y="1751604"/>
                <a:ext cx="3232735" cy="24245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TextBox 26">
                <a:extLst>
                  <a:ext uri="{FF2B5EF4-FFF2-40B4-BE49-F238E27FC236}">
                    <a16:creationId xmlns:a16="http://schemas.microsoft.com/office/drawing/2014/main" id="{DF5CD4B8-AA9B-E549-474B-7D1DCF87CFF5}"/>
                  </a:ext>
                </a:extLst>
              </p:cNvPr>
              <p:cNvSpPr txBox="1"/>
              <p:nvPr/>
            </p:nvSpPr>
            <p:spPr>
              <a:xfrm>
                <a:off x="8649095" y="4176155"/>
                <a:ext cx="3232735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Team from Danfysik, DC Power, Hall B, DSG</a:t>
                </a:r>
              </a:p>
            </p:txBody>
          </p:sp>
        </p:grpSp>
      </p:grpSp>
      <p:pic>
        <p:nvPicPr>
          <p:cNvPr id="21" name="Picture 5">
            <a:extLst>
              <a:ext uri="{FF2B5EF4-FFF2-40B4-BE49-F238E27FC236}">
                <a16:creationId xmlns:a16="http://schemas.microsoft.com/office/drawing/2014/main" id="{989D5BB9-AA1E-7F97-566E-AD6AE8704B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838" y="3881119"/>
            <a:ext cx="3056049" cy="229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B8F2C4B9-BF8E-AC84-F954-B6037BB2AA59}"/>
              </a:ext>
            </a:extLst>
          </p:cNvPr>
          <p:cNvSpPr txBox="1"/>
          <p:nvPr/>
        </p:nvSpPr>
        <p:spPr>
          <a:xfrm>
            <a:off x="8686800" y="5849732"/>
            <a:ext cx="319084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Repair completed 30 Jan 23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03723D-63F1-0F45-6DA7-B735A9AE7552}"/>
              </a:ext>
            </a:extLst>
          </p:cNvPr>
          <p:cNvSpPr txBox="1"/>
          <p:nvPr/>
        </p:nvSpPr>
        <p:spPr>
          <a:xfrm>
            <a:off x="965200" y="5575163"/>
            <a:ext cx="7193280" cy="7848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Hall B was down for 80 days from Nov 22 to Feb 23 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Scheduled run for RG-C (240 cal. days) could not get completed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2A1B93F-3692-3F23-000C-6EB9EA68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 Power Supply Failure in Fall 2022</a:t>
            </a:r>
          </a:p>
        </p:txBody>
      </p:sp>
    </p:spTree>
    <p:extLst>
      <p:ext uri="{BB962C8B-B14F-4D97-AF65-F5344CB8AC3E}">
        <p14:creationId xmlns:p14="http://schemas.microsoft.com/office/powerpoint/2010/main" val="1519675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81E1E8D9-6196-9E8A-5CC5-5DBD32C4963E}"/>
              </a:ext>
            </a:extLst>
          </p:cNvPr>
          <p:cNvSpPr txBox="1"/>
          <p:nvPr/>
        </p:nvSpPr>
        <p:spPr>
          <a:xfrm>
            <a:off x="24492" y="344082"/>
            <a:ext cx="342392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Modular Design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Conventional 1 K refrigerator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Compatibility with existing cells and RG-D/E foil targets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Solid targets cooling decoupled from cryo-target and cooled by heat shield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Nesting conical mount of condenser to He coolant evaporator: Target cell easily removable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FF7E14-D7AC-1D09-3F08-2BB0CFBAE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54" y="2819221"/>
            <a:ext cx="5638846" cy="357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902860-AB76-2479-EC28-7583821E51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27" y="620865"/>
            <a:ext cx="4780184" cy="299695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D49E8A-3188-8DF3-CAD6-12EE4BDC38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" y="2577735"/>
            <a:ext cx="5786591" cy="18614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14569F-7F44-794A-D2B9-91EBAF7666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31" y="492109"/>
            <a:ext cx="3860971" cy="312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5BC625-843E-8168-7A11-14944437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4" y="90064"/>
            <a:ext cx="6838952" cy="461665"/>
          </a:xfrm>
        </p:spPr>
        <p:txBody>
          <a:bodyPr/>
          <a:lstStyle/>
          <a:p>
            <a:r>
              <a:rPr lang="en-US" dirty="0"/>
              <a:t>Unpolarized Cryo-Target for Runs Starting 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DE68D1-7951-F375-7FE7-BEE5C28241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05" y="3733742"/>
            <a:ext cx="3185197" cy="253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31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">
            <a:extLst>
              <a:ext uri="{FF2B5EF4-FFF2-40B4-BE49-F238E27FC236}">
                <a16:creationId xmlns:a16="http://schemas.microsoft.com/office/drawing/2014/main" id="{155BE2EF-7D21-7025-4948-E77840ECC26F}"/>
              </a:ext>
            </a:extLst>
          </p:cNvPr>
          <p:cNvGrpSpPr/>
          <p:nvPr/>
        </p:nvGrpSpPr>
        <p:grpSpPr>
          <a:xfrm>
            <a:off x="10021209" y="1048113"/>
            <a:ext cx="1857212" cy="1486133"/>
            <a:chOff x="3392749" y="3669385"/>
            <a:chExt cx="2779859" cy="23774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63B36B5-1561-BD18-27F4-4135AD3EA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749" y="3669385"/>
              <a:ext cx="2779859" cy="2377440"/>
            </a:xfrm>
            <a:prstGeom prst="rect">
              <a:avLst/>
            </a:prstGeom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12F86630-A479-C9B6-4DD8-7F778070EE76}"/>
                </a:ext>
              </a:extLst>
            </p:cNvPr>
            <p:cNvSpPr txBox="1"/>
            <p:nvPr/>
          </p:nvSpPr>
          <p:spPr>
            <a:xfrm>
              <a:off x="3589522" y="4777235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712CD30-E9DC-A9B9-341D-98F51C46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</a:t>
            </a:r>
            <a:r>
              <a:rPr lang="en-US" dirty="0"/>
              <a:t>RWELL Development for Luminosity</a:t>
            </a:r>
            <a:r>
              <a:rPr lang="en-US" dirty="0">
                <a:latin typeface="Arial" panose="020B0604020202020204" pitchFamily="34" charset="0"/>
              </a:rPr>
              <a:t> Upgrade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16BE9AA-AC79-1468-79B2-C44905D903E5}"/>
                  </a:ext>
                </a:extLst>
              </p:cNvPr>
              <p:cNvSpPr txBox="1"/>
              <p:nvPr/>
            </p:nvSpPr>
            <p:spPr>
              <a:xfrm>
                <a:off x="487680" y="689506"/>
                <a:ext cx="10231120" cy="24663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l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μ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RWELL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with capacitive sharing readout will provide 2D points in front of DC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for luminosity upgrade to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sec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Simulation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studies with background merging and </a:t>
                </a: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μ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RWELL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+ DC + AI result in improved inefficiency of better than 0.1 % per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better than upgrade design goal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Inconclusive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beam-tests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of a large-area µRWELL during the last days of RG-C run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Largest-ever prototype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now at CERN for repairs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B16BE9AA-AC79-1468-79B2-C44905D9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689506"/>
                <a:ext cx="10231120" cy="2466381"/>
              </a:xfrm>
              <a:prstGeom prst="rect">
                <a:avLst/>
              </a:prstGeom>
              <a:blipFill>
                <a:blip r:embed="rId3"/>
                <a:stretch>
                  <a:fillRect l="-536" t="-988" b="-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oup of men standing around a table with wires and wires&#10;&#10;Description automatically generated with low confidence">
            <a:extLst>
              <a:ext uri="{FF2B5EF4-FFF2-40B4-BE49-F238E27FC236}">
                <a16:creationId xmlns:a16="http://schemas.microsoft.com/office/drawing/2014/main" id="{42AEE6D3-A6AF-0999-8F16-F11534D43E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68" y="3293663"/>
            <a:ext cx="3081588" cy="231119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F15B7ED-F448-5954-4F94-47E76B5FA672}"/>
              </a:ext>
            </a:extLst>
          </p:cNvPr>
          <p:cNvSpPr txBox="1"/>
          <p:nvPr/>
        </p:nvSpPr>
        <p:spPr>
          <a:xfrm>
            <a:off x="2240280" y="5767755"/>
            <a:ext cx="7767320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CLAS12 readiness for higher luminosities is key for future success</a:t>
            </a:r>
          </a:p>
        </p:txBody>
      </p:sp>
      <p:pic>
        <p:nvPicPr>
          <p:cNvPr id="12" name="Grafik 11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24756A04-537C-C28B-5967-FBDEE2AA5D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76" y="2885442"/>
            <a:ext cx="2048574" cy="27330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7E026B-C3DB-FD5D-D2AF-F567B97D29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3747" y="3227073"/>
            <a:ext cx="2733038" cy="20497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EABA4E3-2D1C-7CC6-C446-2F9A99623E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391"/>
          <a:stretch/>
        </p:blipFill>
        <p:spPr>
          <a:xfrm>
            <a:off x="299068" y="3293664"/>
            <a:ext cx="3216780" cy="23111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997676-19CC-E585-754A-B14B19381918}"/>
              </a:ext>
            </a:extLst>
          </p:cNvPr>
          <p:cNvSpPr txBox="1"/>
          <p:nvPr/>
        </p:nvSpPr>
        <p:spPr>
          <a:xfrm>
            <a:off x="10090482" y="389169"/>
            <a:ext cx="185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µRWELL module</a:t>
            </a:r>
          </a:p>
        </p:txBody>
      </p:sp>
    </p:spTree>
    <p:extLst>
      <p:ext uri="{BB962C8B-B14F-4D97-AF65-F5344CB8AC3E}">
        <p14:creationId xmlns:p14="http://schemas.microsoft.com/office/powerpoint/2010/main" val="261905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7D0A2-4AFA-58B2-E976-7884D11F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Status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008C963-68DA-7AB9-D183-198033D9B188}"/>
              </a:ext>
            </a:extLst>
          </p:cNvPr>
          <p:cNvSpPr txBox="1"/>
          <p:nvPr/>
        </p:nvSpPr>
        <p:spPr>
          <a:xfrm>
            <a:off x="1290320" y="764554"/>
            <a:ext cx="961136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use of latest software including improvements in tracking and reconstruction: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RG-A: Spr19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pass-2 cooking completed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(23 June – 13 July)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RG-B: Spr19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pass-2 cooking completed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(26 May – 27 June)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RG-M: pass-1 (with pass-2 software)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cooking in progress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(at 85% since 27 June)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RG-K pass-2 cooking will come next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RG-A F18 pass-2 cooking following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7EA444-3AD1-FB01-4F0E-783CDA1BFC71}"/>
              </a:ext>
            </a:extLst>
          </p:cNvPr>
          <p:cNvSpPr txBox="1"/>
          <p:nvPr/>
        </p:nvSpPr>
        <p:spPr>
          <a:xfrm>
            <a:off x="99999" y="3511406"/>
            <a:ext cx="610362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Machine Learning Implementations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 identification in Drift Chambers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Drift Chamber Data De-Noising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RICH Particle Identification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6B895D1-FE0B-FC1E-7525-EF94702E38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80" y="3397106"/>
            <a:ext cx="4122420" cy="1993588"/>
          </a:xfrm>
          <a:prstGeom prst="rect">
            <a:avLst/>
          </a:prstGeom>
        </p:spPr>
      </p:pic>
      <p:pic>
        <p:nvPicPr>
          <p:cNvPr id="10" name="Grafik 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DE1E1136-7ECE-BAF3-2D74-44A52B602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19" y="3429000"/>
            <a:ext cx="3847161" cy="263194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97BAC13-0EF7-F91C-7D25-67C93DA2674E}"/>
              </a:ext>
            </a:extLst>
          </p:cNvPr>
          <p:cNvSpPr txBox="1"/>
          <p:nvPr/>
        </p:nvSpPr>
        <p:spPr>
          <a:xfrm>
            <a:off x="8325396" y="5542072"/>
            <a:ext cx="3656661" cy="7232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~35% gain in physics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Moving to higher Luminosities</a:t>
            </a:r>
          </a:p>
        </p:txBody>
      </p:sp>
    </p:spTree>
    <p:extLst>
      <p:ext uri="{BB962C8B-B14F-4D97-AF65-F5344CB8AC3E}">
        <p14:creationId xmlns:p14="http://schemas.microsoft.com/office/powerpoint/2010/main" val="371066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C93E5AB-D71C-9981-8A79-BD149B475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081" y="755153"/>
            <a:ext cx="4057859" cy="8396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AE7EC2-EE82-8582-E751-127FDB50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High-Impact Publications 2022–23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9954470-C594-49E4-ABE5-BA13DB4B2E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44" y="5302543"/>
            <a:ext cx="3895925" cy="8572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14C109-32AE-1377-E2AB-01CD8166CA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56" y="3580327"/>
            <a:ext cx="3986417" cy="88587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AB9F39D-D4BF-6442-96DB-598BF2C11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8650" r="3842" b="-1"/>
          <a:stretch/>
        </p:blipFill>
        <p:spPr>
          <a:xfrm>
            <a:off x="8149532" y="4412837"/>
            <a:ext cx="4030164" cy="83924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8E62409-F402-945D-160B-C52A349FFD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316" y="1883955"/>
            <a:ext cx="3333952" cy="5946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F40FC25-D911-B81A-08B1-918F70C7BC7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28" y="2535650"/>
            <a:ext cx="3962604" cy="102399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0BBA900-EA97-2432-BE4B-1338B2876C9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36" y="1620176"/>
            <a:ext cx="4057859" cy="88110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93FB94E8-BF94-4A87-CE93-6AAE8ABF6C3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1087" y="755153"/>
            <a:ext cx="4019756" cy="8377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27676E-1F48-902D-2480-BFDD70C0ADE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531" y="1624483"/>
            <a:ext cx="4291233" cy="200150"/>
          </a:xfrm>
          <a:prstGeom prst="rect">
            <a:avLst/>
          </a:prstGeom>
        </p:spPr>
      </p:pic>
      <p:pic>
        <p:nvPicPr>
          <p:cNvPr id="4" name="Grafik 3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3627C619-0A9B-F850-39FE-7E1BB60D337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316" y="2631472"/>
            <a:ext cx="2996534" cy="99230"/>
          </a:xfrm>
          <a:prstGeom prst="rect">
            <a:avLst/>
          </a:prstGeom>
        </p:spPr>
      </p:pic>
      <p:pic>
        <p:nvPicPr>
          <p:cNvPr id="5" name="Grafik 4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81197E2B-8D83-9151-D0B8-E34EF5BCB65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067" y="2778794"/>
            <a:ext cx="3333952" cy="424279"/>
          </a:xfrm>
          <a:prstGeom prst="rect">
            <a:avLst/>
          </a:prstGeom>
        </p:spPr>
      </p:pic>
      <p:pic>
        <p:nvPicPr>
          <p:cNvPr id="8" name="Grafik 7" descr="Ein Bild, das Text, Screenshot, Schrift, Software enthält.&#10;&#10;Automatisch generierte Beschreibung">
            <a:extLst>
              <a:ext uri="{FF2B5EF4-FFF2-40B4-BE49-F238E27FC236}">
                <a16:creationId xmlns:a16="http://schemas.microsoft.com/office/drawing/2014/main" id="{5F641C60-28EF-80FF-B367-DB7C2889AA5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067" y="3297438"/>
            <a:ext cx="3741939" cy="808019"/>
          </a:xfrm>
          <a:prstGeom prst="rect">
            <a:avLst/>
          </a:prstGeom>
        </p:spPr>
      </p:pic>
      <p:pic>
        <p:nvPicPr>
          <p:cNvPr id="12" name="Grafik 11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060D076A-787E-4C77-3C81-6B3DC971657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067" y="4210472"/>
            <a:ext cx="3895925" cy="839244"/>
          </a:xfrm>
          <a:prstGeom prst="rect">
            <a:avLst/>
          </a:prstGeom>
        </p:spPr>
      </p:pic>
      <p:pic>
        <p:nvPicPr>
          <p:cNvPr id="16" name="Grafik 15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EDF7A4FC-6F9D-274A-A2F4-036E00CE022C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8067" y="5128277"/>
            <a:ext cx="4243760" cy="8906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2248C66-438C-429A-82DD-69A12AADF9CC}"/>
              </a:ext>
            </a:extLst>
          </p:cNvPr>
          <p:cNvSpPr txBox="1"/>
          <p:nvPr/>
        </p:nvSpPr>
        <p:spPr>
          <a:xfrm>
            <a:off x="77154" y="1359948"/>
            <a:ext cx="3696927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10 CLAS papers published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HPS paper published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Several other papers published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8FC7E51-FA46-C548-0FD9-2405D555ACF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" y="2552188"/>
            <a:ext cx="3650021" cy="808020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F16204-36D6-F0E1-CEBD-9948F2464FE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0" y="3492040"/>
            <a:ext cx="3650021" cy="81173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029E0B4-8F5C-5721-6D46-3CC52005436C}"/>
              </a:ext>
            </a:extLst>
          </p:cNvPr>
          <p:cNvSpPr txBox="1"/>
          <p:nvPr/>
        </p:nvSpPr>
        <p:spPr>
          <a:xfrm>
            <a:off x="59031" y="6031849"/>
            <a:ext cx="424376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few recent research highlights …</a:t>
            </a:r>
          </a:p>
        </p:txBody>
      </p:sp>
    </p:spTree>
    <p:extLst>
      <p:ext uri="{BB962C8B-B14F-4D97-AF65-F5344CB8AC3E}">
        <p14:creationId xmlns:p14="http://schemas.microsoft.com/office/powerpoint/2010/main" val="288435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748F6B3-249D-5CBE-C768-35821D9A1B12}"/>
              </a:ext>
            </a:extLst>
          </p:cNvPr>
          <p:cNvSpPr/>
          <p:nvPr/>
        </p:nvSpPr>
        <p:spPr bwMode="auto">
          <a:xfrm>
            <a:off x="4299857" y="810524"/>
            <a:ext cx="7621802" cy="359150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90C52C-AC2A-9AF1-05ED-117A2CD08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1031" y="810524"/>
            <a:ext cx="3656709" cy="358873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8CA1F85F-8244-0456-AD51-DD7F817866D4}"/>
              </a:ext>
            </a:extLst>
          </p:cNvPr>
          <p:cNvSpPr/>
          <p:nvPr/>
        </p:nvSpPr>
        <p:spPr>
          <a:xfrm>
            <a:off x="4087527" y="4402030"/>
            <a:ext cx="7941332" cy="1149033"/>
          </a:xfrm>
          <a:prstGeom prst="rect">
            <a:avLst/>
          </a:prstGeom>
          <a:ln w="31750"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Including both, bump hunt and displaced vertex search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Results from 2.3 GeV 2016 engineering run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Excludes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production over mass range 40 – 180 MeV down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ϵ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−5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46E485-75A0-B9AC-06DC-1B43488581EC}"/>
              </a:ext>
            </a:extLst>
          </p:cNvPr>
          <p:cNvSpPr txBox="1"/>
          <p:nvPr/>
        </p:nvSpPr>
        <p:spPr>
          <a:xfrm>
            <a:off x="6117589" y="6099494"/>
            <a:ext cx="6046217" cy="314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[P. H. Adrian et al. (HPS Collab.), Phys. Rev. D 108, 012015, 21 July 2023]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AC81A7-7D0D-E89D-7213-5564D327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932" y="80863"/>
            <a:ext cx="7994137" cy="470866"/>
          </a:xfrm>
        </p:spPr>
        <p:txBody>
          <a:bodyPr/>
          <a:lstStyle/>
          <a:p>
            <a:r>
              <a:rPr lang="en-US" dirty="0"/>
              <a:t>First Displaced Vertex Analysis in Heavy Photon Search</a:t>
            </a:r>
          </a:p>
        </p:txBody>
      </p:sp>
      <p:pic>
        <p:nvPicPr>
          <p:cNvPr id="5" name="Grafik 4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F82071BA-E684-55C6-FFDD-20669746E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7" y="862181"/>
            <a:ext cx="3978760" cy="2515557"/>
          </a:xfrm>
          <a:prstGeom prst="rect">
            <a:avLst/>
          </a:prstGeom>
        </p:spPr>
      </p:pic>
      <p:pic>
        <p:nvPicPr>
          <p:cNvPr id="11" name="Grafik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C2D4C080-A762-8D4E-620E-CE16CFA618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3" y="3480261"/>
            <a:ext cx="2535297" cy="1734677"/>
          </a:xfrm>
          <a:prstGeom prst="rect">
            <a:avLst/>
          </a:prstGeom>
        </p:spPr>
      </p:pic>
      <p:pic>
        <p:nvPicPr>
          <p:cNvPr id="13" name="Grafik 12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DEFC8CC3-B028-604C-633F-C7A6E97CD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57" y="862181"/>
            <a:ext cx="3890090" cy="3537075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3E0CF15A-E084-2324-8285-A7FFBD2C3E38}"/>
              </a:ext>
            </a:extLst>
          </p:cNvPr>
          <p:cNvSpPr/>
          <p:nvPr/>
        </p:nvSpPr>
        <p:spPr bwMode="auto">
          <a:xfrm>
            <a:off x="4407057" y="810524"/>
            <a:ext cx="7621802" cy="35887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5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8F44-77F4-F686-3CF8-751A64A1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23174" cy="1325563"/>
          </a:xfrm>
        </p:spPr>
        <p:txBody>
          <a:bodyPr/>
          <a:lstStyle/>
          <a:p>
            <a:pPr algn="ctr"/>
            <a:r>
              <a:rPr lang="en-US" dirty="0"/>
              <a:t>CEBAF Improvement Plan Is Proceeding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14CB8-52B8-8C87-B434-04A1E887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35" y="1117703"/>
            <a:ext cx="11353800" cy="5155278"/>
          </a:xfrm>
        </p:spPr>
        <p:txBody>
          <a:bodyPr>
            <a:normAutofit fontScale="92500"/>
          </a:bodyPr>
          <a:lstStyle/>
          <a:p>
            <a:r>
              <a:rPr lang="en-US" dirty="0"/>
              <a:t>Last run period, we pushed the CEBAF accelerator to 1047 MeV/</a:t>
            </a:r>
            <a:r>
              <a:rPr lang="en-US" dirty="0" err="1"/>
              <a:t>linac</a:t>
            </a:r>
            <a:endParaRPr lang="en-US" dirty="0"/>
          </a:p>
          <a:p>
            <a:pPr lvl="1"/>
            <a:r>
              <a:rPr lang="en-US" dirty="0"/>
              <a:t>A good energy for delivering high polarization to Halls A, B and C</a:t>
            </a:r>
          </a:p>
          <a:p>
            <a:pPr lvl="1"/>
            <a:r>
              <a:rPr lang="en-US" dirty="0"/>
              <a:t>This equates to 10.5 GeV for A, B, C and 11.6 GeV for Hall D</a:t>
            </a:r>
          </a:p>
          <a:p>
            <a:r>
              <a:rPr lang="en-US" dirty="0"/>
              <a:t>We ran at that energy the entire 32 weeks of physics beam!</a:t>
            </a:r>
          </a:p>
          <a:p>
            <a:pPr lvl="1"/>
            <a:r>
              <a:rPr lang="en-US" dirty="0"/>
              <a:t>Down side was limited beam current and high trip rates</a:t>
            </a:r>
          </a:p>
          <a:p>
            <a:r>
              <a:rPr lang="en-US" dirty="0"/>
              <a:t>During this SAD (scheduling accelerator down) we have added a C100 to the north </a:t>
            </a:r>
            <a:r>
              <a:rPr lang="en-US" dirty="0" err="1"/>
              <a:t>linac</a:t>
            </a:r>
            <a:r>
              <a:rPr lang="en-US" dirty="0"/>
              <a:t> and replaced one in the south </a:t>
            </a:r>
            <a:r>
              <a:rPr lang="en-US" dirty="0" err="1"/>
              <a:t>linac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are planning to continue with the 1047 MeV/</a:t>
            </a:r>
            <a:r>
              <a:rPr lang="en-US" dirty="0" err="1"/>
              <a:t>linac</a:t>
            </a:r>
            <a:r>
              <a:rPr lang="en-US" dirty="0"/>
              <a:t> with what should be more stable beam.</a:t>
            </a:r>
          </a:p>
          <a:p>
            <a:pPr lvl="1"/>
            <a:r>
              <a:rPr lang="en-US" dirty="0"/>
              <a:t>We have had a series of safety pauses which have caused a short term delay, but hopefully will mean smoother &amp; safer long term running.</a:t>
            </a:r>
          </a:p>
          <a:p>
            <a:r>
              <a:rPr lang="en-US" dirty="0"/>
              <a:t>Looking ahead the goal is to get CEBAF well into the operational energy range needed for the MOLLER experiment (10.6 to 11 GeV for Hall A) </a:t>
            </a:r>
          </a:p>
        </p:txBody>
      </p:sp>
    </p:spTree>
    <p:extLst>
      <p:ext uri="{BB962C8B-B14F-4D97-AF65-F5344CB8AC3E}">
        <p14:creationId xmlns:p14="http://schemas.microsoft.com/office/powerpoint/2010/main" val="36134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E9DB6D-89DD-433C-8A49-F0964D540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" y="5590346"/>
            <a:ext cx="4465947" cy="767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409D7B-4A0B-4A6C-9935-8D88EE883074}"/>
              </a:ext>
            </a:extLst>
          </p:cNvPr>
          <p:cNvSpPr txBox="1"/>
          <p:nvPr/>
        </p:nvSpPr>
        <p:spPr>
          <a:xfrm>
            <a:off x="5035049" y="1312198"/>
            <a:ext cx="33385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Exploratory measurement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other world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transversity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transition GPDs: 3D structure on resonances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Access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-quark content of the nucleon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7B630D-0DB3-4F2A-AE11-E368A5FD2A52}"/>
              </a:ext>
            </a:extLst>
          </p:cNvPr>
          <p:cNvSpPr/>
          <p:nvPr/>
        </p:nvSpPr>
        <p:spPr>
          <a:xfrm>
            <a:off x="4857339" y="1708942"/>
            <a:ext cx="7297574" cy="4232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0A24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44801C-F2A2-409E-80D0-D1DAE20FB064}"/>
              </a:ext>
            </a:extLst>
          </p:cNvPr>
          <p:cNvSpPr/>
          <p:nvPr/>
        </p:nvSpPr>
        <p:spPr>
          <a:xfrm>
            <a:off x="-60481" y="1240172"/>
            <a:ext cx="4306877" cy="427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0A24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97E66E-7243-4654-AB3B-26A9BAD3E76C}"/>
              </a:ext>
            </a:extLst>
          </p:cNvPr>
          <p:cNvSpPr txBox="1"/>
          <p:nvPr/>
        </p:nvSpPr>
        <p:spPr>
          <a:xfrm>
            <a:off x="105186" y="1284762"/>
            <a:ext cx="441678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Generalizing GPDs to N →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processes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BE6B713-0C9A-4497-BD2B-9692986CF3DF}"/>
              </a:ext>
            </a:extLst>
          </p:cNvPr>
          <p:cNvGrpSpPr/>
          <p:nvPr/>
        </p:nvGrpSpPr>
        <p:grpSpPr>
          <a:xfrm>
            <a:off x="5085180" y="1324869"/>
            <a:ext cx="6859303" cy="4616849"/>
            <a:chOff x="4600152" y="1688039"/>
            <a:chExt cx="6859303" cy="4616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0435DC-5831-4DFC-85AB-A102B84F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152" y="3991917"/>
              <a:ext cx="6859302" cy="2312971"/>
            </a:xfrm>
            <a:prstGeom prst="rect">
              <a:avLst/>
            </a:prstGeom>
            <a:effectLst/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392ED-E0FB-4F08-B919-3BCA30D9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332" y="1688039"/>
              <a:ext cx="3532123" cy="231297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69D50F-4039-4ECE-B519-CEE4BDF4DC85}"/>
                </a:ext>
              </a:extLst>
            </p:cNvPr>
            <p:cNvSpPr/>
            <p:nvPr/>
          </p:nvSpPr>
          <p:spPr>
            <a:xfrm>
              <a:off x="9507489" y="3234519"/>
              <a:ext cx="1476670" cy="439005"/>
            </a:xfrm>
            <a:prstGeom prst="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94D39E1-EB8C-4F2A-A99A-59CF1FE20107}"/>
              </a:ext>
            </a:extLst>
          </p:cNvPr>
          <p:cNvSpPr txBox="1"/>
          <p:nvPr/>
        </p:nvSpPr>
        <p:spPr>
          <a:xfrm>
            <a:off x="5078636" y="5722316"/>
            <a:ext cx="11826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Figures in arxiv:2303.11762</a:t>
            </a: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B4A9D647-B087-9223-E679-624A725EA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6054507"/>
            <a:ext cx="6217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[S. Diehl et al. (CLAS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Phys. Rev. Lett. 131, 021901,11 July 2023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pic>
        <p:nvPicPr>
          <p:cNvPr id="4" name="Grafik 3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153521E1-BB1B-4516-D491-63A4389106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5" y="2224640"/>
            <a:ext cx="3848282" cy="32727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CB6C71-3957-4B67-44BC-C7275C6F9F2D}"/>
              </a:ext>
            </a:extLst>
          </p:cNvPr>
          <p:cNvSpPr txBox="1"/>
          <p:nvPr/>
        </p:nvSpPr>
        <p:spPr>
          <a:xfrm>
            <a:off x="1190186" y="1857458"/>
            <a:ext cx="1907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→ e’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 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 </a:t>
            </a:r>
            <a:r>
              <a:rPr kumimoji="0" lang="en-US" sz="16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5AC48C43-012F-ECAF-9A63-B3C256D497D0}"/>
              </a:ext>
            </a:extLst>
          </p:cNvPr>
          <p:cNvSpPr/>
          <p:nvPr/>
        </p:nvSpPr>
        <p:spPr>
          <a:xfrm>
            <a:off x="1121641" y="884543"/>
            <a:ext cx="2120943" cy="352081"/>
          </a:xfrm>
          <a:prstGeom prst="rect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Transition GPDs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E035B3-5C73-DBB9-D5C0-A9C9D6B4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373" y="80963"/>
            <a:ext cx="8275254" cy="471487"/>
          </a:xfrm>
        </p:spPr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Hard Exclusive </a:t>
            </a:r>
            <a:r>
              <a:rPr lang="el-GR" dirty="0">
                <a:latin typeface="Arial" charset="0"/>
                <a:cs typeface="Arial" charset="0"/>
              </a:rPr>
              <a:t>π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l-GR" dirty="0">
                <a:latin typeface="Arial" charset="0"/>
                <a:cs typeface="Arial" charset="0"/>
              </a:rPr>
              <a:t>Δ</a:t>
            </a:r>
            <a:r>
              <a:rPr lang="de-DE" baseline="30000" dirty="0">
                <a:latin typeface="Arial" charset="0"/>
                <a:ea typeface="Arial Unicode MS" pitchFamily="34" charset="-128"/>
                <a:cs typeface="Arial Unicode MS" pitchFamily="34" charset="-128"/>
              </a:rPr>
              <a:t>++</a:t>
            </a:r>
            <a:r>
              <a:rPr lang="de-DE" dirty="0">
                <a:latin typeface="Arial" charset="0"/>
                <a:cs typeface="Arial" charset="0"/>
              </a:rPr>
              <a:t> Electro-</a:t>
            </a:r>
            <a:r>
              <a:rPr lang="de-DE" dirty="0" err="1">
                <a:latin typeface="Arial" charset="0"/>
                <a:cs typeface="Arial" charset="0"/>
              </a:rPr>
              <a:t>Production</a:t>
            </a:r>
            <a:r>
              <a:rPr lang="de-DE" dirty="0">
                <a:latin typeface="Arial" charset="0"/>
                <a:cs typeface="Arial" charset="0"/>
              </a:rPr>
              <a:t> off Protons</a:t>
            </a:r>
            <a:endParaRPr lang="el-GR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58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33A1E-F65D-8045-AAEE-A28F362E4D14}"/>
                  </a:ext>
                </a:extLst>
              </p:cNvPr>
              <p:cNvSpPr txBox="1"/>
              <p:nvPr/>
            </p:nvSpPr>
            <p:spPr>
              <a:xfrm>
                <a:off x="1387043" y="2476319"/>
                <a:ext cx="1432636" cy="424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𝑒𝑝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𝛾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633A1E-F65D-8045-AAEE-A28F362E4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43" y="2476319"/>
                <a:ext cx="1432636" cy="424219"/>
              </a:xfrm>
              <a:prstGeom prst="rect">
                <a:avLst/>
              </a:prstGeom>
              <a:blipFill>
                <a:blip r:embed="rId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9C1FC231-59B0-0566-F222-E80101F1963F}"/>
              </a:ext>
            </a:extLst>
          </p:cNvPr>
          <p:cNvSpPr txBox="1"/>
          <p:nvPr/>
        </p:nvSpPr>
        <p:spPr>
          <a:xfrm>
            <a:off x="5577839" y="6060644"/>
            <a:ext cx="6608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[G.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Christiaens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(CLAS Collab.), Phys. Rev. Lett. 130, 211902, 25 May 2023]</a:t>
            </a:r>
          </a:p>
        </p:txBody>
      </p:sp>
      <p:pic>
        <p:nvPicPr>
          <p:cNvPr id="13" name="Grafik 12" descr="Ein Bild, das Diagramm, Zeichnung, Kreis, Darstellung enthält.&#10;&#10;Automatisch generierte Beschreibung">
            <a:extLst>
              <a:ext uri="{FF2B5EF4-FFF2-40B4-BE49-F238E27FC236}">
                <a16:creationId xmlns:a16="http://schemas.microsoft.com/office/drawing/2014/main" id="{BD38E628-B6EA-6B65-D0DD-6D9C2E7B8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98" y="2939420"/>
            <a:ext cx="3675126" cy="2845499"/>
          </a:xfrm>
          <a:prstGeom prst="rect">
            <a:avLst/>
          </a:prstGeom>
        </p:spPr>
      </p:pic>
      <p:grpSp>
        <p:nvGrpSpPr>
          <p:cNvPr id="8" name="Group 29">
            <a:extLst>
              <a:ext uri="{FF2B5EF4-FFF2-40B4-BE49-F238E27FC236}">
                <a16:creationId xmlns:a16="http://schemas.microsoft.com/office/drawing/2014/main" id="{9B069E2F-4A9B-5ADE-57D7-DFA351958386}"/>
              </a:ext>
            </a:extLst>
          </p:cNvPr>
          <p:cNvGrpSpPr/>
          <p:nvPr/>
        </p:nvGrpSpPr>
        <p:grpSpPr>
          <a:xfrm>
            <a:off x="4570581" y="1262154"/>
            <a:ext cx="7235686" cy="4326485"/>
            <a:chOff x="4907692" y="2042391"/>
            <a:chExt cx="6968710" cy="41037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0E998578-DDA6-3217-CD4D-81BFDA80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2656" y="2042391"/>
              <a:ext cx="2113746" cy="1907418"/>
            </a:xfrm>
            <a:prstGeom prst="rect">
              <a:avLst/>
            </a:prstGeom>
            <a:effectLst/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B56DEA41-CFA3-DA2E-0F55-6C89BCF4A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692" y="3937910"/>
              <a:ext cx="6968710" cy="2208232"/>
            </a:xfrm>
            <a:prstGeom prst="rect">
              <a:avLst/>
            </a:prstGeom>
            <a:effectLst/>
          </p:spPr>
        </p:pic>
      </p:grpSp>
      <p:grpSp>
        <p:nvGrpSpPr>
          <p:cNvPr id="14" name="Group 28">
            <a:extLst>
              <a:ext uri="{FF2B5EF4-FFF2-40B4-BE49-F238E27FC236}">
                <a16:creationId xmlns:a16="http://schemas.microsoft.com/office/drawing/2014/main" id="{A3150BBF-8F17-0C4C-30E8-B4EC8C9AE605}"/>
              </a:ext>
            </a:extLst>
          </p:cNvPr>
          <p:cNvGrpSpPr/>
          <p:nvPr/>
        </p:nvGrpSpPr>
        <p:grpSpPr>
          <a:xfrm>
            <a:off x="144781" y="5779880"/>
            <a:ext cx="4816764" cy="455619"/>
            <a:chOff x="4832612" y="1883769"/>
            <a:chExt cx="4816764" cy="455619"/>
          </a:xfrm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64D7B29E-DEB7-C3C0-640C-830811C4F90F}"/>
                </a:ext>
              </a:extLst>
            </p:cNvPr>
            <p:cNvSpPr/>
            <p:nvPr/>
          </p:nvSpPr>
          <p:spPr>
            <a:xfrm>
              <a:off x="6135599" y="1913806"/>
              <a:ext cx="560535" cy="39554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7" name="Picture 25" descr="\documentclass{article}&#10;\usepackage{amsmath}&#10;\pagestyle{empty}&#10;\begin{document}&#10;&#10;$A_{LU} \propto Im \left[ F_1 \mathcal{H} + \xi(F_1 +F_2)\mathcal{\tilde{H}} - \frac{t}{4M^2}F_2\mathcal{E} \right]$&#10;&#10;&#10;\end{document}" title="IguanaTex Bitmap Display">
              <a:extLst>
                <a:ext uri="{FF2B5EF4-FFF2-40B4-BE49-F238E27FC236}">
                  <a16:creationId xmlns:a16="http://schemas.microsoft.com/office/drawing/2014/main" id="{4E88BD64-ACB7-04EF-C575-62C188086A5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612" y="1883769"/>
              <a:ext cx="4816764" cy="455619"/>
            </a:xfrm>
            <a:prstGeom prst="rect">
              <a:avLst/>
            </a:prstGeom>
          </p:spPr>
        </p:pic>
      </p:grpSp>
      <p:sp>
        <p:nvSpPr>
          <p:cNvPr id="18" name="TextBox 31">
            <a:extLst>
              <a:ext uri="{FF2B5EF4-FFF2-40B4-BE49-F238E27FC236}">
                <a16:creationId xmlns:a16="http://schemas.microsoft.com/office/drawing/2014/main" id="{4012CBE2-BE82-249A-70B8-9B316AC7837C}"/>
              </a:ext>
            </a:extLst>
          </p:cNvPr>
          <p:cNvSpPr txBox="1"/>
          <p:nvPr/>
        </p:nvSpPr>
        <p:spPr>
          <a:xfrm>
            <a:off x="4617137" y="1176887"/>
            <a:ext cx="48167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1600 new BSA data points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25% of total beam time for CLAS12 DVCS experiment on unpolarized proton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measurement of the DVCS beam-spin asymmetry using CLAS12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Extending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Bjorken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phase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20">
            <a:extLst>
              <a:ext uri="{FF2B5EF4-FFF2-40B4-BE49-F238E27FC236}">
                <a16:creationId xmlns:a16="http://schemas.microsoft.com/office/drawing/2014/main" id="{A53E80EF-8721-428A-A75A-A4023082C37A}"/>
              </a:ext>
            </a:extLst>
          </p:cNvPr>
          <p:cNvSpPr/>
          <p:nvPr/>
        </p:nvSpPr>
        <p:spPr>
          <a:xfrm>
            <a:off x="1900554" y="854247"/>
            <a:ext cx="820229" cy="352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DVCS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A3AB156-CAD0-F6D4-3172-820814E4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4" y="80863"/>
            <a:ext cx="6838952" cy="470866"/>
          </a:xfrm>
        </p:spPr>
        <p:txBody>
          <a:bodyPr/>
          <a:lstStyle/>
          <a:p>
            <a:r>
              <a:rPr lang="en-US" dirty="0"/>
              <a:t>DVCS Beam-Spin Asymmetries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BBF9100E-54FF-920F-2185-D6CF934B9922}"/>
              </a:ext>
            </a:extLst>
          </p:cNvPr>
          <p:cNvSpPr txBox="1"/>
          <p:nvPr/>
        </p:nvSpPr>
        <p:spPr>
          <a:xfrm>
            <a:off x="50757" y="1236367"/>
            <a:ext cx="4519824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Addressing Compton Form Factors, constraints on GPDs, and mechanical properties of the proton such as pressure and force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892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B6BD1BD3-B572-8A2C-441B-C1D7B2A4E848}"/>
              </a:ext>
            </a:extLst>
          </p:cNvPr>
          <p:cNvSpPr/>
          <p:nvPr/>
        </p:nvSpPr>
        <p:spPr bwMode="auto">
          <a:xfrm>
            <a:off x="5399918" y="2111231"/>
            <a:ext cx="6694048" cy="320945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6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99EB8C8-FC84-C97F-CAC1-1B46FF705C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625" y="2101108"/>
            <a:ext cx="6694049" cy="3209453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7943567D-31C1-7548-357A-FE49BF708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104" y="80863"/>
            <a:ext cx="8031792" cy="47086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Determination of Distribution of Forces in the Proton</a:t>
            </a:r>
            <a:endParaRPr lang="en-US" dirty="0"/>
          </a:p>
        </p:txBody>
      </p:sp>
      <p:pic>
        <p:nvPicPr>
          <p:cNvPr id="7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320B3D2-BF68-39DE-0955-2C1E42C51F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627" y="2112283"/>
            <a:ext cx="6694487" cy="32099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626E5-D2B0-DDE7-F246-C245BF0D2809}"/>
              </a:ext>
            </a:extLst>
          </p:cNvPr>
          <p:cNvSpPr txBox="1"/>
          <p:nvPr/>
        </p:nvSpPr>
        <p:spPr>
          <a:xfrm>
            <a:off x="5638800" y="5392134"/>
            <a:ext cx="6629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Normal forces		      Tangential forces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oogle Shape;386;p18">
            <a:extLst>
              <a:ext uri="{FF2B5EF4-FFF2-40B4-BE49-F238E27FC236}">
                <a16:creationId xmlns:a16="http://schemas.microsoft.com/office/drawing/2014/main" id="{33645E1C-5A0A-836C-CEDA-BDBD2887CCCD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20" y="1791955"/>
            <a:ext cx="3407287" cy="210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443D14-F825-08CD-4BBF-B25302DEBD1F}"/>
              </a:ext>
            </a:extLst>
          </p:cNvPr>
          <p:cNvSpPr txBox="1"/>
          <p:nvPr/>
        </p:nvSpPr>
        <p:spPr>
          <a:xfrm>
            <a:off x="329457" y="4043864"/>
            <a:ext cx="18891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Graviton coupling to the proton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E644F3-E465-9CC5-5998-B0B05BC4CF32}"/>
              </a:ext>
            </a:extLst>
          </p:cNvPr>
          <p:cNvSpPr txBox="1"/>
          <p:nvPr/>
        </p:nvSpPr>
        <p:spPr>
          <a:xfrm>
            <a:off x="1972593" y="4037185"/>
            <a:ext cx="2804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Deeply Virtual Compton Scattering (DVCS)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D85DAFE-188C-AE4E-3C18-3FD5AA32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73"/>
          <a:stretch>
            <a:fillRect/>
          </a:stretch>
        </p:blipFill>
        <p:spPr bwMode="auto">
          <a:xfrm>
            <a:off x="1483684" y="715019"/>
            <a:ext cx="8686800" cy="84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6AF46BE-A68F-7721-D70A-747CC4D8E9E8}"/>
              </a:ext>
            </a:extLst>
          </p:cNvPr>
          <p:cNvGrpSpPr/>
          <p:nvPr/>
        </p:nvGrpSpPr>
        <p:grpSpPr>
          <a:xfrm>
            <a:off x="153373" y="4770357"/>
            <a:ext cx="5009641" cy="1295754"/>
            <a:chOff x="1818644" y="1184384"/>
            <a:chExt cx="5191760" cy="14325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6370F7-4E65-DC76-1677-C0F9ECC2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644" y="1184384"/>
              <a:ext cx="5191760" cy="143256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A00879C-42B9-CD37-8F80-E3EFFA11F50D}"/>
                </a:ext>
              </a:extLst>
            </p:cNvPr>
            <p:cNvCxnSpPr/>
            <p:nvPr/>
          </p:nvCxnSpPr>
          <p:spPr>
            <a:xfrm>
              <a:off x="2760605" y="1827212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138144-78A1-79C6-E7AC-F08F44E729AD}"/>
                </a:ext>
              </a:extLst>
            </p:cNvPr>
            <p:cNvCxnSpPr/>
            <p:nvPr/>
          </p:nvCxnSpPr>
          <p:spPr>
            <a:xfrm>
              <a:off x="3891379" y="1825624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FBFE3A-69E7-D377-9412-E9809A8E28D4}"/>
                </a:ext>
              </a:extLst>
            </p:cNvPr>
            <p:cNvCxnSpPr/>
            <p:nvPr/>
          </p:nvCxnSpPr>
          <p:spPr>
            <a:xfrm>
              <a:off x="5262512" y="1824036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06C6F2-7560-9ADB-9DED-519DCB8BA89A}"/>
                </a:ext>
              </a:extLst>
            </p:cNvPr>
            <p:cNvCxnSpPr/>
            <p:nvPr/>
          </p:nvCxnSpPr>
          <p:spPr>
            <a:xfrm>
              <a:off x="5209830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182B91-1897-A3B5-42BD-8896613556BD}"/>
                </a:ext>
              </a:extLst>
            </p:cNvPr>
            <p:cNvCxnSpPr/>
            <p:nvPr/>
          </p:nvCxnSpPr>
          <p:spPr>
            <a:xfrm>
              <a:off x="6328845" y="2439988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7D8A2A7-6577-1BFD-7446-62FDEF7BF5EE}"/>
                </a:ext>
              </a:extLst>
            </p:cNvPr>
            <p:cNvCxnSpPr/>
            <p:nvPr/>
          </p:nvCxnSpPr>
          <p:spPr>
            <a:xfrm>
              <a:off x="3914897" y="2438400"/>
              <a:ext cx="228600" cy="1588"/>
            </a:xfrm>
            <a:prstGeom prst="line">
              <a:avLst/>
            </a:prstGeom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BEEC0D34-1CE0-7380-6A3C-C7B23BE80864}"/>
              </a:ext>
            </a:extLst>
          </p:cNvPr>
          <p:cNvSpPr txBox="1"/>
          <p:nvPr/>
        </p:nvSpPr>
        <p:spPr>
          <a:xfrm>
            <a:off x="5670992" y="1740169"/>
            <a:ext cx="7021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Distribution of forces as function of distance from proton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CB40793-FF53-BD27-F43E-699127374D9B}"/>
              </a:ext>
            </a:extLst>
          </p:cNvPr>
          <p:cNvSpPr txBox="1"/>
          <p:nvPr/>
        </p:nvSpPr>
        <p:spPr>
          <a:xfrm>
            <a:off x="8055429" y="6091649"/>
            <a:ext cx="4125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[V. D. Burkert et al., submitted to Rev. Mod. Phys. (2023)]</a:t>
            </a:r>
          </a:p>
        </p:txBody>
      </p:sp>
    </p:spTree>
    <p:extLst>
      <p:ext uri="{BB962C8B-B14F-4D97-AF65-F5344CB8AC3E}">
        <p14:creationId xmlns:p14="http://schemas.microsoft.com/office/powerpoint/2010/main" val="1761902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6A92A-49D2-0198-2DBC-706AF426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4" y="90064"/>
            <a:ext cx="6838952" cy="461665"/>
          </a:xfrm>
        </p:spPr>
        <p:txBody>
          <a:bodyPr/>
          <a:lstStyle/>
          <a:p>
            <a:r>
              <a:rPr lang="en-US" dirty="0"/>
              <a:t>Updated Tentative Run Group Scheduling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3A67631-B388-8F65-298A-7E3B5A75F31F}"/>
              </a:ext>
            </a:extLst>
          </p:cNvPr>
          <p:cNvSpPr txBox="1"/>
          <p:nvPr/>
        </p:nvSpPr>
        <p:spPr>
          <a:xfrm>
            <a:off x="6379779" y="694609"/>
            <a:ext cx="5812221" cy="5827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Sep to Nov 2023, ~30 PAC days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Nov to Dec 2023, and Jan to Mar 2024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  to reach ~50%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Mar to May 2024, to reach ~ 50%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 SAD for installation of ALERT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Sep to Dec 2024, ~55 PAC days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Spring 2025 to be discussed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 SAD for setup/target change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Remaining PAC days for run groups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RG-A: &gt;70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RG-B: +/- 40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RG-C: +/- 25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RG-E: 30 PAC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RG-M: 10 PAC days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scheduled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Non-CLAS12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-II,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π</a:t>
            </a:r>
            <a:r>
              <a:rPr kumimoji="0" 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TFF, X17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CLAS12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Polarized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He-3, H-3 and He-3,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transverse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polarized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H/D,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polarized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94EB8C2C-4B81-0681-3C0C-A9E33B10E9CD}"/>
              </a:ext>
            </a:extLst>
          </p:cNvPr>
          <p:cNvSpPr txBox="1"/>
          <p:nvPr/>
        </p:nvSpPr>
        <p:spPr>
          <a:xfrm>
            <a:off x="223716" y="694609"/>
            <a:ext cx="5966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Disentangling Color Transparency Effects and Hadronization in the Nuclear Medium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2C95DE2A-47FC-C290-02DC-02048F69C773}"/>
              </a:ext>
            </a:extLst>
          </p:cNvPr>
          <p:cNvSpPr txBox="1">
            <a:spLocks/>
          </p:cNvSpPr>
          <p:nvPr/>
        </p:nvSpPr>
        <p:spPr>
          <a:xfrm>
            <a:off x="167801" y="4301013"/>
            <a:ext cx="5859655" cy="2421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Data-taking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Experiments with CLAS12 probing incoherent ρ meson electroproduction off nuclei</a:t>
            </a:r>
          </a:p>
          <a:p>
            <a:pPr marL="228600" marR="0" lvl="0" indent="-22860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Data-taking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Study of quark propagation and hadron formation in the nuclear medium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DDE962-793D-B1F1-B90F-EFD55079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2" y="1287390"/>
            <a:ext cx="5300076" cy="30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Remarks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200" y="1043329"/>
            <a:ext cx="108051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polarized target experiment with CLAS12 was successfully performed in Run Group 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 Group D to start in September with a completely refurbished unpolarized cryo-target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Pass-2 cooking started with AI-assisted software upgrades and is progressing well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 and HPS published several papers in high-impact journals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Hall B proposals to PAC51: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910A6B9-CD14-6966-5928-83138E708633}"/>
              </a:ext>
            </a:extLst>
          </p:cNvPr>
          <p:cNvSpPr txBox="1"/>
          <p:nvPr/>
        </p:nvSpPr>
        <p:spPr>
          <a:xfrm>
            <a:off x="1505860" y="4058491"/>
            <a:ext cx="4744720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proposals for CLAS12 setup: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RG-K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addítion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RG-L extension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proposal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setup: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Deuteron radius and form factor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639569E-342B-E087-0D21-89BF0F5ADB87}"/>
              </a:ext>
            </a:extLst>
          </p:cNvPr>
          <p:cNvSpPr txBox="1"/>
          <p:nvPr/>
        </p:nvSpPr>
        <p:spPr>
          <a:xfrm>
            <a:off x="6509660" y="4058491"/>
            <a:ext cx="4744720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Two proposals for CLAS12+ setup: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-exchange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pDVCS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proposal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setup: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Dark photon search</a:t>
            </a:r>
          </a:p>
        </p:txBody>
      </p:sp>
    </p:spTree>
    <p:extLst>
      <p:ext uri="{BB962C8B-B14F-4D97-AF65-F5344CB8AC3E}">
        <p14:creationId xmlns:p14="http://schemas.microsoft.com/office/powerpoint/2010/main" val="403015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AC6D-C35F-48EE-3EEA-84D04A13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774C0-EDCA-A41C-7D30-154BB6A0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8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6CE267-D3B8-DE5B-5A58-FCAC58E42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" y="29980"/>
            <a:ext cx="12035416" cy="67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55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7C7E7-BD84-C9E9-BBDF-804264BCF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4" y="46247"/>
            <a:ext cx="12052092" cy="67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97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DF3DA-6C4A-422F-17EB-8953EC22A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90" y="7662"/>
            <a:ext cx="12192000" cy="68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1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32788-298F-B8C7-1A0B-534A4A44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08"/>
            <a:ext cx="12210025" cy="684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D0E9B7-1DAB-C5C9-C170-C5E890F1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3" y="0"/>
            <a:ext cx="11572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7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32788-298F-B8C7-1A0B-534A4A44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08"/>
            <a:ext cx="12210025" cy="6847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76660-5427-B92F-9281-3F380841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918" y="1020570"/>
            <a:ext cx="5587480" cy="55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73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32788-298F-B8C7-1A0B-534A4A44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08"/>
            <a:ext cx="12210025" cy="6847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C871E-A219-AA14-EDC7-CCC0E9EEC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35" y="1214202"/>
            <a:ext cx="5796663" cy="519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4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32788-298F-B8C7-1A0B-534A4A449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08"/>
            <a:ext cx="12210025" cy="6847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28B26-5AE6-E299-73E8-A6CF0954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69" y="1034320"/>
            <a:ext cx="5810219" cy="542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3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0B490-B4CB-7C56-1FF3-400ACB6B3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" y="0"/>
            <a:ext cx="12163549" cy="68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29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EA362-590C-47DA-EE37-846FED94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" y="0"/>
            <a:ext cx="12148157" cy="68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59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AFFB5-3DAC-3350-F652-CEE1AC6E9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" y="0"/>
            <a:ext cx="12190142" cy="68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9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6B533-4AF8-55E6-90CD-733C2CDB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78"/>
            <a:ext cx="12204431" cy="68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96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4490879" y="3249028"/>
            <a:ext cx="67277" cy="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281" rIns="33281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endParaRPr sz="5242" kern="0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7450E8-73F2-D8FF-B405-60DCAEDEE4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929868"/>
            <a:ext cx="121502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dirty="0" err="1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  <a:t>JLab</a:t>
            </a:r>
            <a:r>
              <a:rPr lang="en-US" sz="6000" b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  <a:t> Positrons &amp; 22 GeV </a:t>
            </a:r>
            <a:br>
              <a:rPr lang="en-US" sz="6000" b="0" dirty="0">
                <a:solidFill>
                  <a:schemeClr val="accent1"/>
                </a:solidFill>
                <a:ea typeface="+mj-ea"/>
                <a:cs typeface="Arial" panose="020B0604020202020204" pitchFamily="34" charset="0"/>
              </a:rPr>
            </a:br>
            <a:endParaRPr lang="en-US" sz="6000" b="0" dirty="0">
              <a:solidFill>
                <a:schemeClr val="accent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79EF2-E5FA-0335-99CC-BC6BD4C09F4D}"/>
              </a:ext>
            </a:extLst>
          </p:cNvPr>
          <p:cNvSpPr txBox="1">
            <a:spLocks/>
          </p:cNvSpPr>
          <p:nvPr/>
        </p:nvSpPr>
        <p:spPr>
          <a:xfrm>
            <a:off x="796703" y="4036808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chemeClr val="tx1"/>
                </a:solidFill>
                <a:latin typeface="+mn-lt"/>
                <a:ea typeface="+mj-ea"/>
                <a:cs typeface="+mn-cs"/>
              </a:rPr>
              <a:t>Patrizia</a:t>
            </a:r>
            <a:r>
              <a:rPr lang="en-US" sz="3600" dirty="0">
                <a:solidFill>
                  <a:schemeClr val="tx1"/>
                </a:solidFill>
                <a:latin typeface="+mn-lt"/>
                <a:ea typeface="+mj-ea"/>
                <a:cs typeface="+mn-cs"/>
              </a:rPr>
              <a:t> Rossi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7D0CFFD-16FA-D1E1-6C2F-9A983CFF0252}"/>
              </a:ext>
            </a:extLst>
          </p:cNvPr>
          <p:cNvSpPr txBox="1">
            <a:spLocks/>
          </p:cNvSpPr>
          <p:nvPr/>
        </p:nvSpPr>
        <p:spPr>
          <a:xfrm>
            <a:off x="863979" y="4769455"/>
            <a:ext cx="10061319" cy="6430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PAC51</a:t>
            </a:r>
            <a:endParaRPr lang="en-US" dirty="0">
              <a:effectLst/>
              <a:latin typeface="New York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entury Gothic" panose="020B0502020202020204" pitchFamily="34" charset="0"/>
                <a:ea typeface="+mj-ea"/>
                <a:cs typeface="+mn-cs"/>
              </a:rPr>
              <a:t>Jefferson Lab, July 24-28, 2023 </a:t>
            </a:r>
          </a:p>
        </p:txBody>
      </p:sp>
    </p:spTree>
    <p:extLst>
      <p:ext uri="{BB962C8B-B14F-4D97-AF65-F5344CB8AC3E}">
        <p14:creationId xmlns:p14="http://schemas.microsoft.com/office/powerpoint/2010/main" val="3249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2"/>
    </mc:Choice>
    <mc:Fallback xmlns="">
      <p:transition spd="slow" advTm="3136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5AA-1026-994B-A347-2130C912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7718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+mn-lt"/>
              </a:rPr>
              <a:t>Science at the Luminosity Frontier: </a:t>
            </a:r>
            <a:r>
              <a:rPr lang="en-US" sz="3600" b="0" dirty="0" err="1">
                <a:solidFill>
                  <a:schemeClr val="accent1"/>
                </a:solidFill>
                <a:latin typeface="+mn-lt"/>
              </a:rPr>
              <a:t>JLab</a:t>
            </a:r>
            <a:r>
              <a:rPr lang="en-US" sz="3600" b="0" dirty="0">
                <a:solidFill>
                  <a:schemeClr val="accent1"/>
                </a:solidFill>
                <a:latin typeface="+mn-lt"/>
              </a:rPr>
              <a:t> Upgrade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5EA71-3244-CC43-AFDF-44F5F994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4138" y="640281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1200"/>
              <a:pPr/>
              <a:t>38</a:t>
            </a:fld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B4658-A5F9-9C47-8CAF-9ED48CDD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504" y="1983974"/>
            <a:ext cx="3832796" cy="1886033"/>
          </a:xfrm>
          <a:prstGeom prst="rect">
            <a:avLst/>
          </a:prstGeom>
          <a:ln>
            <a:noFill/>
          </a:ln>
          <a:effectLst>
            <a:glow rad="254000">
              <a:schemeClr val="accent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9B921-42BF-1D49-8CCC-3A108C436833}"/>
              </a:ext>
            </a:extLst>
          </p:cNvPr>
          <p:cNvSpPr txBox="1"/>
          <p:nvPr/>
        </p:nvSpPr>
        <p:spPr>
          <a:xfrm>
            <a:off x="6955330" y="767458"/>
            <a:ext cx="4544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52BF4"/>
                </a:solidFill>
              </a:rPr>
              <a:t>Strong Interaction Physics at the Luminosity  Frontier with 22 GeV Electrons</a:t>
            </a:r>
          </a:p>
          <a:p>
            <a:pPr marL="292100"/>
            <a:r>
              <a:rPr lang="en-US" sz="2000" b="1" dirty="0">
                <a:hlinkClick r:id="rId3"/>
              </a:rPr>
              <a:t>2306.09360</a:t>
            </a:r>
            <a:r>
              <a:rPr lang="en-US" sz="2000" b="1" dirty="0"/>
              <a:t> [</a:t>
            </a:r>
            <a:r>
              <a:rPr lang="en-US" sz="2000" b="1" dirty="0" err="1"/>
              <a:t>nucl</a:t>
            </a:r>
            <a:r>
              <a:rPr lang="en-US" sz="2000" b="1" dirty="0"/>
              <a:t>-ex]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400" b="1" i="1" dirty="0">
                <a:solidFill>
                  <a:schemeClr val="accent1"/>
                </a:solidFill>
              </a:rPr>
              <a:t>435+ authors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B0993-8A7E-B846-B554-93184499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1" t="1922" r="7285" b="2005"/>
          <a:stretch/>
        </p:blipFill>
        <p:spPr>
          <a:xfrm rot="21328595">
            <a:off x="703560" y="861391"/>
            <a:ext cx="2374721" cy="3114192"/>
          </a:xfrm>
          <a:prstGeom prst="rect">
            <a:avLst/>
          </a:prstGeom>
          <a:ln>
            <a:noFill/>
          </a:ln>
          <a:effectLst>
            <a:glow rad="254000">
              <a:srgbClr val="FFFF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F6FB0F-511C-D84D-B5F9-05C9D3D872F1}"/>
              </a:ext>
            </a:extLst>
          </p:cNvPr>
          <p:cNvSpPr txBox="1"/>
          <p:nvPr/>
        </p:nvSpPr>
        <p:spPr>
          <a:xfrm>
            <a:off x="3117904" y="746239"/>
            <a:ext cx="35143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52BF4"/>
                </a:solidFill>
              </a:rPr>
              <a:t>Topical issue on An Experimental Program with Positron Beams at Jefferson Lab</a:t>
            </a:r>
            <a:endParaRPr lang="en-US" i="1" dirty="0">
              <a:solidFill>
                <a:srgbClr val="152BF4"/>
              </a:solidFill>
            </a:endParaRPr>
          </a:p>
          <a:p>
            <a:pPr indent="292100"/>
            <a:r>
              <a:rPr lang="en-US" b="1" dirty="0"/>
              <a:t>Eur. Phys. J. A 58 (2022) 3, 45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80BC2-B0BB-AD43-9AE2-F1AF21197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666" y="4098666"/>
            <a:ext cx="2699599" cy="1843671"/>
          </a:xfrm>
          <a:prstGeom prst="rect">
            <a:avLst/>
          </a:prstGeom>
        </p:spPr>
      </p:pic>
      <p:pic>
        <p:nvPicPr>
          <p:cNvPr id="5124" name="Picture 4" descr="Poster">
            <a:hlinkClick r:id="rId6"/>
            <a:extLst>
              <a:ext uri="{FF2B5EF4-FFF2-40B4-BE49-F238E27FC236}">
                <a16:creationId xmlns:a16="http://schemas.microsoft.com/office/drawing/2014/main" id="{AFC8F241-0696-044A-A903-26E99F7E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30" y="4064376"/>
            <a:ext cx="1525889" cy="23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59251D-42DD-7249-966E-2A6EC14E2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1644" y="4519838"/>
            <a:ext cx="2645157" cy="1853084"/>
          </a:xfrm>
          <a:prstGeom prst="rect">
            <a:avLst/>
          </a:prstGeom>
        </p:spPr>
      </p:pic>
      <p:pic>
        <p:nvPicPr>
          <p:cNvPr id="29" name="Picture 4" descr="J-FUTURE (28-30 March 2022): Overview · Jefferson Lab Indico (Indico)">
            <a:hlinkClick r:id="rId9"/>
            <a:extLst>
              <a:ext uri="{FF2B5EF4-FFF2-40B4-BE49-F238E27FC236}">
                <a16:creationId xmlns:a16="http://schemas.microsoft.com/office/drawing/2014/main" id="{06BC3995-142A-7146-9975-43FC2DD2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20" y="2194451"/>
            <a:ext cx="1493873" cy="22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B318C-8653-D51F-46C6-59F0529786F0}"/>
              </a:ext>
            </a:extLst>
          </p:cNvPr>
          <p:cNvSpPr txBox="1"/>
          <p:nvPr/>
        </p:nvSpPr>
        <p:spPr>
          <a:xfrm>
            <a:off x="9048548" y="4127293"/>
            <a:ext cx="31122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lvl="0" indent="-122238">
              <a:buFont typeface="Symbol" pitchFamily="2" charset="2"/>
              <a:buChar char=""/>
            </a:pPr>
            <a:r>
              <a:rPr lang="en-US" sz="1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Energy workshop series 2022 - Jefferson Lab, June - August 2022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2238" lvl="0" indent="-122238">
              <a:buFont typeface="Symbol" pitchFamily="2" charset="2"/>
              <a:buChar char=""/>
            </a:pPr>
            <a:r>
              <a:rPr lang="en-US" sz="1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Hadron Physics Opportunities with JLab Energy Upgrade – Pohang (S. Korea), July  2022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2238" lvl="0" indent="-122238">
              <a:buFont typeface="Symbol" pitchFamily="2" charset="2"/>
              <a:buChar char=""/>
            </a:pPr>
            <a:r>
              <a:rPr lang="en-US" sz="1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 with JLab Energy and Luminosity Upgrade- ECT* Trento (Italy)</a:t>
            </a:r>
            <a:r>
              <a:rPr lang="en-US" sz="11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 2022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2238" lvl="0" indent="-122238">
              <a:buFont typeface="Symbol" pitchFamily="2" charset="2"/>
              <a:buChar char=""/>
            </a:pPr>
            <a:r>
              <a:rPr lang="en-US" sz="1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 at the Luminosity Frontier: JLab at 22 GeV – Jefferson Lab, January 2023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D66B7-4ABE-4AB1-385F-0FB7A8C1A2F6}"/>
              </a:ext>
            </a:extLst>
          </p:cNvPr>
          <p:cNvSpPr txBox="1"/>
          <p:nvPr/>
        </p:nvSpPr>
        <p:spPr>
          <a:xfrm>
            <a:off x="3522908" y="4529560"/>
            <a:ext cx="2822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Positron Working Group Workshop –</a:t>
            </a:r>
          </a:p>
          <a:p>
            <a:pPr algn="l"/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UVA  </a:t>
            </a:r>
            <a:r>
              <a:rPr lang="en-US" sz="1200" b="1" i="0" u="none" strike="noStrike" dirty="0" err="1">
                <a:solidFill>
                  <a:srgbClr val="FFFF00"/>
                </a:solidFill>
                <a:effectLst/>
              </a:rPr>
              <a:t>Maarrch</a:t>
            </a:r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98D11F-C626-6C2E-B990-05805D40EF69}"/>
              </a:ext>
            </a:extLst>
          </p:cNvPr>
          <p:cNvSpPr txBox="1"/>
          <p:nvPr/>
        </p:nvSpPr>
        <p:spPr>
          <a:xfrm>
            <a:off x="5075593" y="2160462"/>
            <a:ext cx="19448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J-Future - Messina (Italy) 28–30 Mar 2022</a:t>
            </a:r>
          </a:p>
        </p:txBody>
      </p:sp>
      <p:pic>
        <p:nvPicPr>
          <p:cNvPr id="22" name="Picture 2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54548DC-29E4-E10E-BD7F-CA75761A6F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202" y="5616976"/>
            <a:ext cx="2901347" cy="12685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15FE93-3F01-E293-1BB7-1266CFACF9FB}"/>
              </a:ext>
            </a:extLst>
          </p:cNvPr>
          <p:cNvSpPr txBox="1"/>
          <p:nvPr/>
        </p:nvSpPr>
        <p:spPr>
          <a:xfrm>
            <a:off x="6278038" y="5469512"/>
            <a:ext cx="2822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Science at the Luminosity Frontier: </a:t>
            </a:r>
            <a:r>
              <a:rPr lang="en-US" sz="1200" b="1" i="0" u="none" strike="noStrike" dirty="0" err="1">
                <a:solidFill>
                  <a:srgbClr val="FFFF00"/>
                </a:solidFill>
                <a:effectLst/>
              </a:rPr>
              <a:t>JLab</a:t>
            </a:r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 at 22 GeV – </a:t>
            </a:r>
            <a:r>
              <a:rPr lang="en-US" sz="1200" b="1" i="0" u="none" strike="noStrike" dirty="0" err="1">
                <a:solidFill>
                  <a:srgbClr val="FFFF00"/>
                </a:solidFill>
                <a:effectLst/>
              </a:rPr>
              <a:t>JLab</a:t>
            </a:r>
            <a:r>
              <a:rPr lang="en-US" sz="1200" b="1" i="0" u="none" strike="noStrike" dirty="0">
                <a:solidFill>
                  <a:srgbClr val="FFFF00"/>
                </a:solidFill>
                <a:effectLst/>
              </a:rPr>
              <a:t> January2023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89C3F9-BB1E-CE56-2FBD-A91B96B493BA}"/>
              </a:ext>
            </a:extLst>
          </p:cNvPr>
          <p:cNvSpPr/>
          <p:nvPr/>
        </p:nvSpPr>
        <p:spPr>
          <a:xfrm>
            <a:off x="9286265" y="3075593"/>
            <a:ext cx="1355746" cy="27781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5DED-0C5B-C8DA-46F8-3FAD1A7B49CA}"/>
              </a:ext>
            </a:extLst>
          </p:cNvPr>
          <p:cNvSpPr txBox="1"/>
          <p:nvPr/>
        </p:nvSpPr>
        <p:spPr>
          <a:xfrm>
            <a:off x="-886167" y="6319678"/>
            <a:ext cx="1322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B050"/>
                </a:solidFill>
              </a:rPr>
              <a:t>Broad community interest in this 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DA18A-AA4F-D8F1-C5BF-C144D2BFB780}"/>
              </a:ext>
            </a:extLst>
          </p:cNvPr>
          <p:cNvSpPr txBox="1"/>
          <p:nvPr/>
        </p:nvSpPr>
        <p:spPr>
          <a:xfrm>
            <a:off x="3941" y="4228893"/>
            <a:ext cx="1772109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172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Workshop on Physics with Positrons at Jefferson Lab, JPos09,  March 2009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172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Workshop on Physics with Positrons at Jefferson Lab, JPos17,  September 2017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C172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XVIIIth</a:t>
            </a:r>
            <a:r>
              <a:rPr lang="en-US" sz="1100" dirty="0">
                <a:solidFill>
                  <a:srgbClr val="C172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International Conference on Positron Annihilation, Orlando (USA), August  2018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C172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 Working Group Workshop –UVA (USA), Mar 2023</a:t>
            </a:r>
            <a:endParaRPr lang="en-US" sz="110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BB41D-B702-4AB7-972B-39D02445F77E}"/>
              </a:ext>
            </a:extLst>
          </p:cNvPr>
          <p:cNvSpPr txBox="1"/>
          <p:nvPr/>
        </p:nvSpPr>
        <p:spPr>
          <a:xfrm>
            <a:off x="3373276" y="1830393"/>
            <a:ext cx="6610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D6C42E"/>
                </a:solidFill>
                <a:effectLst/>
                <a:latin typeface="Calibri" panose="020F0502020204030204" pitchFamily="34" charset="0"/>
              </a:rPr>
              <a:t>JLab</a:t>
            </a:r>
            <a:r>
              <a:rPr lang="en-US" sz="2000" dirty="0">
                <a:solidFill>
                  <a:srgbClr val="D6C42E"/>
                </a:solidFill>
                <a:effectLst/>
                <a:latin typeface="Calibri" panose="020F0502020204030204" pitchFamily="34" charset="0"/>
              </a:rPr>
              <a:t> PWG = </a:t>
            </a:r>
            <a:r>
              <a:rPr lang="en-US" sz="2000" b="1" i="1" dirty="0">
                <a:solidFill>
                  <a:srgbClr val="D6C42E"/>
                </a:solidFill>
              </a:rPr>
              <a:t>~250 Physicists </a:t>
            </a:r>
          </a:p>
        </p:txBody>
      </p:sp>
    </p:spTree>
    <p:extLst>
      <p:ext uri="{BB962C8B-B14F-4D97-AF65-F5344CB8AC3E}">
        <p14:creationId xmlns:p14="http://schemas.microsoft.com/office/powerpoint/2010/main" val="454905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chemeClr val="accent1"/>
                </a:solidFill>
                <a:latin typeface="+mn-lt"/>
              </a:rPr>
              <a:t>What a Positron Beam will bring?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120503" y="873331"/>
            <a:ext cx="1207149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D36B6"/>
                </a:solidFill>
              </a:rPr>
              <a:t>Positron beams, both polarized and unpolarized, open the door to understanding a range of physics that can’t be accessed with electrons alone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028F4-9DCB-DA10-E4C1-23BE1A0CB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9" y="1843852"/>
            <a:ext cx="3643960" cy="370507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n-lt"/>
              </a:rPr>
              <a:t>E.M. processes (BCA)</a:t>
            </a:r>
          </a:p>
          <a:p>
            <a:pPr marL="412750" lvl="1" indent="-230188"/>
            <a:r>
              <a:rPr lang="en-US" dirty="0">
                <a:solidFill>
                  <a:srgbClr val="00B050"/>
                </a:solidFill>
                <a:latin typeface="+mn-lt"/>
              </a:rPr>
              <a:t>Two-photon exchange</a:t>
            </a:r>
          </a:p>
          <a:p>
            <a:pPr marL="412750" lvl="1" indent="-230188"/>
            <a:r>
              <a:rPr lang="en-US" dirty="0">
                <a:solidFill>
                  <a:srgbClr val="00B050"/>
                </a:solidFill>
                <a:latin typeface="+mn-lt"/>
              </a:rPr>
              <a:t>DVCS</a:t>
            </a:r>
          </a:p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Annihilation processes</a:t>
            </a:r>
          </a:p>
          <a:p>
            <a:pPr marL="458788" lvl="1" indent="-276225"/>
            <a:r>
              <a:rPr lang="en-US" dirty="0">
                <a:solidFill>
                  <a:srgbClr val="0070C0"/>
                </a:solidFill>
                <a:latin typeface="+mn-lt"/>
              </a:rPr>
              <a:t>Light dark matter searches</a:t>
            </a:r>
          </a:p>
          <a:p>
            <a:r>
              <a:rPr lang="en-US" sz="2400" b="1" dirty="0">
                <a:solidFill>
                  <a:srgbClr val="7030A0"/>
                </a:solidFill>
                <a:latin typeface="+mn-lt"/>
              </a:rPr>
              <a:t>Charged-current processes</a:t>
            </a:r>
          </a:p>
          <a:p>
            <a:pPr marL="519113" lvl="1" indent="-290513"/>
            <a:r>
              <a:rPr lang="en-US" dirty="0">
                <a:solidFill>
                  <a:srgbClr val="7030A0"/>
                </a:solidFill>
                <a:latin typeface="+mn-lt"/>
              </a:rPr>
              <a:t>Inverse beta-decay</a:t>
            </a:r>
          </a:p>
          <a:p>
            <a:pPr marL="519113" lvl="1" indent="-290513"/>
            <a:r>
              <a:rPr lang="en-US" dirty="0">
                <a:solidFill>
                  <a:srgbClr val="7030A0"/>
                </a:solidFill>
                <a:latin typeface="+mn-lt"/>
              </a:rPr>
              <a:t>Strangeness with charm-tagging</a:t>
            </a:r>
          </a:p>
          <a:p>
            <a:pPr marL="519113" lvl="1" indent="-290513"/>
            <a:r>
              <a:rPr lang="en-US" dirty="0">
                <a:solidFill>
                  <a:srgbClr val="7030A0"/>
                </a:solidFill>
                <a:latin typeface="+mn-lt"/>
              </a:rPr>
              <a:t>Charged lepton flavor violation</a:t>
            </a:r>
          </a:p>
          <a:p>
            <a:pPr marL="519113" lvl="1" indent="-290513"/>
            <a:r>
              <a:rPr lang="en-US" dirty="0">
                <a:solidFill>
                  <a:srgbClr val="7030A0"/>
                </a:solidFill>
                <a:latin typeface="+mn-lt"/>
              </a:rPr>
              <a:t>Axial Form Factor</a:t>
            </a:r>
          </a:p>
        </p:txBody>
      </p:sp>
      <p:pic>
        <p:nvPicPr>
          <p:cNvPr id="13" name="Picture 12" descr="A table with text and numbers&#10;&#10;Description automatically generated">
            <a:extLst>
              <a:ext uri="{FF2B5EF4-FFF2-40B4-BE49-F238E27FC236}">
                <a16:creationId xmlns:a16="http://schemas.microsoft.com/office/drawing/2014/main" id="{6C849D9B-3087-CD01-9EA1-C7CDB8373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626" y="4686331"/>
            <a:ext cx="6586242" cy="2033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D91FF-0081-7E48-95D2-88FC56E2A682}"/>
              </a:ext>
            </a:extLst>
          </p:cNvPr>
          <p:cNvGrpSpPr/>
          <p:nvPr/>
        </p:nvGrpSpPr>
        <p:grpSpPr>
          <a:xfrm>
            <a:off x="4402325" y="1765883"/>
            <a:ext cx="3896589" cy="2918747"/>
            <a:chOff x="572863" y="4129775"/>
            <a:chExt cx="4399605" cy="2834363"/>
          </a:xfrm>
        </p:grpSpPr>
        <p:pic>
          <p:nvPicPr>
            <p:cNvPr id="15" name="Content Placeholder 4">
              <a:extLst>
                <a:ext uri="{FF2B5EF4-FFF2-40B4-BE49-F238E27FC236}">
                  <a16:creationId xmlns:a16="http://schemas.microsoft.com/office/drawing/2014/main" id="{26477986-955B-7D67-C573-46D9DAE06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2863" y="4129775"/>
              <a:ext cx="4399605" cy="283436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D6FEBA-4CAC-3994-F93E-E46CBDFF1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0731" y="5235687"/>
              <a:ext cx="2822561" cy="4784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7F7D71-EC5D-4C37-43B6-19F5361C9294}"/>
                </a:ext>
              </a:extLst>
            </p:cNvPr>
            <p:cNvSpPr txBox="1"/>
            <p:nvPr/>
          </p:nvSpPr>
          <p:spPr>
            <a:xfrm>
              <a:off x="1721356" y="4973864"/>
              <a:ext cx="1527926" cy="218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Accessible with </a:t>
              </a:r>
              <a:r>
                <a:rPr lang="en-US" sz="1100" dirty="0" err="1">
                  <a:solidFill>
                    <a:prstClr val="black"/>
                  </a:solidFill>
                  <a:latin typeface="Calibri" panose="020F0502020204030204"/>
                </a:rPr>
                <a:t>JLab</a:t>
              </a:r>
              <a:r>
                <a:rPr lang="en-US" sz="1100" dirty="0">
                  <a:solidFill>
                    <a:prstClr val="black"/>
                  </a:solidFill>
                  <a:latin typeface="Calibri" panose="020F0502020204030204"/>
                </a:rPr>
                <a:t> 12 GeV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83D2C7-5FAB-7227-F1A8-2F0FA657A836}"/>
                  </a:ext>
                </a:extLst>
              </p:cNvPr>
              <p:cNvSpPr txBox="1"/>
              <p:nvPr/>
            </p:nvSpPr>
            <p:spPr>
              <a:xfrm>
                <a:off x="8543380" y="2443039"/>
                <a:ext cx="3609253" cy="175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b="1" dirty="0">
                    <a:solidFill>
                      <a:srgbClr val="00B050"/>
                    </a:solidFill>
                    <a:latin typeface="Calibri" panose="020F0502020204030204"/>
                  </a:rPr>
                  <a:t>Two-photon exchange </a:t>
                </a: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indent="-285750" defTabSz="685800">
                  <a:buFont typeface="System Font Regular"/>
                  <a:buChar char="-"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A challenge to calculate</a:t>
                </a:r>
              </a:p>
              <a:p>
                <a:pPr marL="285750" indent="-285750" defTabSz="685800">
                  <a:buFont typeface="System Font Regular"/>
                  <a:buChar char="-"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Leading contribution has opposite effect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indent="-285750" defTabSz="685800">
                  <a:buFont typeface="System Font Regular"/>
                  <a:buChar char="-"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isolate TPE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83D2C7-5FAB-7227-F1A8-2F0FA657A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380" y="2443039"/>
                <a:ext cx="3609253" cy="1755673"/>
              </a:xfrm>
              <a:prstGeom prst="rect">
                <a:avLst/>
              </a:prstGeom>
              <a:blipFill>
                <a:blip r:embed="rId5"/>
                <a:stretch>
                  <a:fillRect l="-1399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4DA03537-98E3-34BB-0948-5AD1E66A7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691"/>
          <a:stretch/>
        </p:blipFill>
        <p:spPr>
          <a:xfrm>
            <a:off x="8826365" y="1658600"/>
            <a:ext cx="2057316" cy="784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3EEFCC-27CF-051A-0737-B4AC1E80C97D}"/>
              </a:ext>
            </a:extLst>
          </p:cNvPr>
          <p:cNvSpPr txBox="1"/>
          <p:nvPr/>
        </p:nvSpPr>
        <p:spPr>
          <a:xfrm>
            <a:off x="1765132" y="5636339"/>
            <a:ext cx="2939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6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Proposals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5 </a:t>
            </a:r>
            <a:r>
              <a:rPr lang="en-US" sz="2400" b="1" dirty="0">
                <a:effectLst/>
                <a:latin typeface="Calibri" panose="020F0502020204030204" pitchFamily="34" charset="0"/>
              </a:rPr>
              <a:t>LOI </a:t>
            </a:r>
            <a:r>
              <a:rPr lang="en-US" sz="2400" dirty="0">
                <a:effectLst/>
                <a:latin typeface="Calibri" panose="020F0502020204030204" pitchFamily="34" charset="0"/>
              </a:rPr>
              <a:t>submitted to this PAC</a:t>
            </a:r>
            <a:endParaRPr lang="en-US" sz="2400" dirty="0">
              <a:effectLst/>
            </a:endParaRPr>
          </a:p>
        </p:txBody>
      </p: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A239F9FC-95E3-11AB-BEDC-198B6C2EA33A}"/>
              </a:ext>
            </a:extLst>
          </p:cNvPr>
          <p:cNvSpPr/>
          <p:nvPr/>
        </p:nvSpPr>
        <p:spPr>
          <a:xfrm>
            <a:off x="1547873" y="5406196"/>
            <a:ext cx="3413640" cy="1228019"/>
          </a:xfrm>
          <a:prstGeom prst="stripedRightArrow">
            <a:avLst>
              <a:gd name="adj1" fmla="val 76792"/>
              <a:gd name="adj2" fmla="val 3675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text, font, line, number&#10;&#10;Description automatically generated">
            <a:extLst>
              <a:ext uri="{FF2B5EF4-FFF2-40B4-BE49-F238E27FC236}">
                <a16:creationId xmlns:a16="http://schemas.microsoft.com/office/drawing/2014/main" id="{69B96731-9CCA-87A1-0489-49A52C2BC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71" y="4142471"/>
            <a:ext cx="2584329" cy="4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309E9-A4DB-B474-7617-47E03E0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36" y="142266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cap="small" dirty="0"/>
              <a:t>Extended Experimental Schedule</a:t>
            </a:r>
            <a:endParaRPr lang="en-US" sz="2800" b="0" i="1" cap="small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C8003-DEBA-4F15-9AA8-3E318097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6FC75-2CEC-F46E-113C-5E303953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1" b="2085"/>
          <a:stretch/>
        </p:blipFill>
        <p:spPr>
          <a:xfrm>
            <a:off x="-12879" y="797202"/>
            <a:ext cx="10014485" cy="6080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7ABA3-DDE1-A8AB-2E13-419157EC82FD}"/>
              </a:ext>
            </a:extLst>
          </p:cNvPr>
          <p:cNvSpPr txBox="1"/>
          <p:nvPr/>
        </p:nvSpPr>
        <p:spPr>
          <a:xfrm>
            <a:off x="10060722" y="961767"/>
            <a:ext cx="2008027" cy="480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A9A9A9">
                    <a:lumMod val="10000"/>
                  </a:srgbClr>
                </a:solidFill>
                <a:latin typeface="Avenir" panose="020B0503020203020204" pitchFamily="34" charset="0"/>
                <a:cs typeface="Arial" pitchFamily="34" charset="0"/>
              </a:rPr>
              <a:t>205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 completed experiments to-date (28 full; 28 partial in 12 GeV era)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51 experiments remaining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~7 years at ~30 weeks/year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SoLID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A9A9A9">
                  <a:lumMod val="10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A9A9A9">
                    <a:lumMod val="10000"/>
                  </a:srgbClr>
                </a:solidFill>
                <a:effectLst/>
                <a:uLnTx/>
                <a:uFillTx/>
                <a:latin typeface="Avenir" panose="020B0503020203020204" pitchFamily="34" charset="0"/>
                <a:ea typeface="+mn-ea"/>
                <a:cs typeface="Arial" pitchFamily="34" charset="0"/>
              </a:rPr>
              <a:t>…not including new proposals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808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36"/>
            <a:ext cx="12192000" cy="578347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>
                <a:solidFill>
                  <a:schemeClr val="accent1"/>
                </a:solidFill>
                <a:latin typeface="+mn-lt"/>
              </a:rPr>
              <a:t>What a 22 GeV Upgrade will bring?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BAA911-A715-F32D-E6E8-F019E70F9FEB}"/>
              </a:ext>
            </a:extLst>
          </p:cNvPr>
          <p:cNvSpPr txBox="1"/>
          <p:nvPr/>
        </p:nvSpPr>
        <p:spPr>
          <a:xfrm>
            <a:off x="120503" y="4313348"/>
            <a:ext cx="12071497" cy="2153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The  physics program will:</a:t>
            </a:r>
            <a:endParaRPr lang="en-US" sz="22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Leverage on the </a:t>
            </a:r>
            <a:r>
              <a:rPr lang="en-US" sz="2600" b="1" u="sng" dirty="0">
                <a:solidFill>
                  <a:srgbClr val="00B050"/>
                </a:solidFill>
                <a:latin typeface="Century Gothic" panose="020B0502020202020204" pitchFamily="34" charset="0"/>
              </a:rPr>
              <a:t>uniqueness of CEBAF HIGH LUMINOSITY</a:t>
            </a:r>
            <a:endParaRPr lang="en-US" sz="26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Utilize largely existing or already-planned Hall equipment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Take advantage of recent novel advances in accelerator technology</a:t>
            </a:r>
            <a:endParaRPr lang="en-US" sz="2600" b="1" u="sng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120502" y="1076890"/>
            <a:ext cx="1207149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D36B6"/>
                </a:solidFill>
              </a:rPr>
              <a:t>A NEW territory to explore ➜ </a:t>
            </a:r>
            <a:r>
              <a:rPr lang="en-US" sz="2600" b="1" dirty="0"/>
              <a:t>cross the critical threshold into the region where cc states can be produced in large quantities, and with additional light quark degrees of freedom.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457200" indent="-457200" rtl="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D36B6"/>
                </a:solidFill>
              </a:rPr>
              <a:t>A BETTER (and needed) insight into our current program ➜ </a:t>
            </a:r>
            <a:r>
              <a:rPr lang="en-US" sz="2600" b="1" dirty="0"/>
              <a:t>enhancement of the phase space</a:t>
            </a:r>
          </a:p>
          <a:p>
            <a:pPr marL="457200" indent="-457200" rtl="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D36B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0D36B6"/>
                </a:solidFill>
              </a:rPr>
              <a:t>A BRIDGE between </a:t>
            </a:r>
            <a:r>
              <a:rPr lang="en-US" sz="2600" b="1" dirty="0" err="1">
                <a:solidFill>
                  <a:srgbClr val="0D36B6"/>
                </a:solidFill>
              </a:rPr>
              <a:t>JLab</a:t>
            </a:r>
            <a:r>
              <a:rPr lang="en-US" sz="2600" b="1" dirty="0">
                <a:solidFill>
                  <a:srgbClr val="0D36B6"/>
                </a:solidFill>
              </a:rPr>
              <a:t> @ 12 GeV and EIC ➜ </a:t>
            </a:r>
            <a:r>
              <a:rPr lang="en-US" sz="2600" b="1" dirty="0"/>
              <a:t>test and validation of our theory from lower to higher energy and with high precision</a:t>
            </a:r>
          </a:p>
          <a:p>
            <a:pPr rtl="0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1AD11-D590-C39A-1236-2029AD485FFB}"/>
              </a:ext>
            </a:extLst>
          </p:cNvPr>
          <p:cNvSpPr txBox="1"/>
          <p:nvPr/>
        </p:nvSpPr>
        <p:spPr>
          <a:xfrm>
            <a:off x="11620500" y="895350"/>
            <a:ext cx="47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34904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583"/>
            <a:ext cx="12192000" cy="655421"/>
          </a:xfrm>
        </p:spPr>
        <p:txBody>
          <a:bodyPr>
            <a:noAutofit/>
          </a:bodyPr>
          <a:lstStyle/>
          <a:p>
            <a:pPr algn="ctr"/>
            <a:r>
              <a:rPr lang="en-US" sz="4000" b="0" dirty="0">
                <a:solidFill>
                  <a:schemeClr val="accent1"/>
                </a:solidFill>
                <a:latin typeface="+mn-lt"/>
              </a:rPr>
              <a:t>Photoproduction of Hadrons with Charm Quarks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6AA2C3-BDBB-BC9B-757F-EA99FCBAA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4" y="3320216"/>
            <a:ext cx="5094528" cy="5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chemeClr val="bg1"/>
              </a:buClr>
              <a:buFont typeface="Wingdings" charset="0"/>
              <a:buChar char="§"/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CW e- : </a:t>
            </a:r>
            <a:r>
              <a:rPr lang="en-US" b="1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E</a:t>
            </a:r>
            <a:r>
              <a:rPr lang="en-US" b="1" baseline="-25000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max</a:t>
            </a:r>
            <a:r>
              <a:rPr lang="en-US" b="1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, =12 GeV, Pol.~ 90%  </a:t>
            </a:r>
            <a:endParaRPr lang="en-US" sz="800" dirty="0">
              <a:solidFill>
                <a:schemeClr val="bg1"/>
              </a:solidFill>
              <a:latin typeface="Avenir Black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42E0D1-2508-5999-E80C-82E3990BE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9806" y="804541"/>
            <a:ext cx="4481309" cy="5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chemeClr val="bg1"/>
              </a:buClr>
              <a:buFont typeface="Wingdings" charset="0"/>
              <a:buChar char="§"/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Intense linearly pol. photon beam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FF2CE-7178-689F-A5FE-54A315221A9F}"/>
              </a:ext>
            </a:extLst>
          </p:cNvPr>
          <p:cNvSpPr txBox="1"/>
          <p:nvPr/>
        </p:nvSpPr>
        <p:spPr>
          <a:xfrm>
            <a:off x="80214" y="77948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92100" lvl="1" indent="-280988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16FD0"/>
                </a:solidFill>
              </a:rPr>
              <a:t>Potentially decisive information about the nature of some </a:t>
            </a:r>
            <a:r>
              <a:rPr lang="en-US" sz="2400" b="1" dirty="0">
                <a:solidFill>
                  <a:schemeClr val="accent1"/>
                </a:solidFill>
              </a:rPr>
              <a:t>5-quark</a:t>
            </a:r>
            <a:r>
              <a:rPr lang="en-US" sz="2400" b="1" dirty="0">
                <a:solidFill>
                  <a:srgbClr val="316FD0"/>
                </a:solidFill>
              </a:rPr>
              <a:t> and </a:t>
            </a:r>
            <a:r>
              <a:rPr lang="en-US" sz="2400" b="1" dirty="0">
                <a:solidFill>
                  <a:schemeClr val="accent1"/>
                </a:solidFill>
              </a:rPr>
              <a:t>XYZ </a:t>
            </a:r>
            <a:r>
              <a:rPr lang="en-US" sz="2400" b="1" dirty="0">
                <a:solidFill>
                  <a:srgbClr val="316FD0"/>
                </a:solidFill>
              </a:rPr>
              <a:t>candidates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4B917-9D70-B834-D927-39D5319E8417}"/>
              </a:ext>
            </a:extLst>
          </p:cNvPr>
          <p:cNvSpPr txBox="1"/>
          <p:nvPr/>
        </p:nvSpPr>
        <p:spPr>
          <a:xfrm>
            <a:off x="215542" y="2262487"/>
            <a:ext cx="44467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dirty="0"/>
              <a:t>Never directly produced using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lepton beam </a:t>
            </a:r>
            <a:r>
              <a:rPr lang="en-US" dirty="0"/>
              <a:t>→ possibility to study the reaction mechanism without re-scattering effects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A7415-45F8-863E-11F8-280772FB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005" y="3503362"/>
            <a:ext cx="4884890" cy="303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99515D-6789-DC2F-95FD-0ECF7C9A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032" y="1868979"/>
            <a:ext cx="1757721" cy="1438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9A8384-2018-C4CC-BBAA-8AC8743C954C}"/>
              </a:ext>
            </a:extLst>
          </p:cNvPr>
          <p:cNvSpPr txBox="1"/>
          <p:nvPr/>
        </p:nvSpPr>
        <p:spPr>
          <a:xfrm>
            <a:off x="7114979" y="6503326"/>
            <a:ext cx="498816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Thresholds crossed and t range opens up at higher energy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59CC99-B7C0-4D39-BCA7-23AB88FBC2B4}"/>
              </a:ext>
            </a:extLst>
          </p:cNvPr>
          <p:cNvCxnSpPr/>
          <p:nvPr/>
        </p:nvCxnSpPr>
        <p:spPr>
          <a:xfrm>
            <a:off x="8234210" y="6453276"/>
            <a:ext cx="25276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FE2D37-98E5-4A49-89A1-C2C885D47406}"/>
              </a:ext>
            </a:extLst>
          </p:cNvPr>
          <p:cNvGrpSpPr/>
          <p:nvPr/>
        </p:nvGrpSpPr>
        <p:grpSpPr>
          <a:xfrm>
            <a:off x="7621903" y="1315508"/>
            <a:ext cx="2378896" cy="2111088"/>
            <a:chOff x="6828312" y="3857105"/>
            <a:chExt cx="1962989" cy="15701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EB02576-1266-A88E-F55C-97532F34C271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52B3A69-4D10-85E3-C1A4-EE87837679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3837B5B-C6DC-2324-FDD6-3C9EF77D2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39C0192-DF5A-2E84-180B-C90783B0F179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39C0192-DF5A-2E84-180B-C90783B0F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6"/>
                  <a:stretch>
                    <a:fillRect l="-43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0EDD4E-452B-46FA-7868-2048ECDF164F}"/>
              </a:ext>
            </a:extLst>
          </p:cNvPr>
          <p:cNvSpPr txBox="1"/>
          <p:nvPr/>
        </p:nvSpPr>
        <p:spPr>
          <a:xfrm>
            <a:off x="10116865" y="1694372"/>
            <a:ext cx="2075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Full CLAS12 signal MC simulation with EXISTING detector →</a:t>
            </a:r>
            <a:r>
              <a:rPr lang="en-US" sz="1200" dirty="0"/>
              <a:t> </a:t>
            </a:r>
            <a:r>
              <a:rPr lang="en-US" sz="1200" dirty="0">
                <a:solidFill>
                  <a:srgbClr val="C00000"/>
                </a:solidFill>
              </a:rPr>
              <a:t>capabilities of the existing detectors to measure these reactions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D38B71-1E94-8CC3-DB4C-43D37AD72EE8}"/>
              </a:ext>
            </a:extLst>
          </p:cNvPr>
          <p:cNvSpPr txBox="1"/>
          <p:nvPr/>
        </p:nvSpPr>
        <p:spPr>
          <a:xfrm>
            <a:off x="215542" y="1232707"/>
            <a:ext cx="588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dirty="0"/>
              <a:t>Many “XYZ” states observed in B decays,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dirty="0"/>
              <a:t>- but  scarce consistency between various production mech.→ internal structure not understood yet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B6C65-E6C2-F22B-1E2E-C68FCB54BF4F}"/>
              </a:ext>
            </a:extLst>
          </p:cNvPr>
          <p:cNvSpPr txBox="1"/>
          <p:nvPr/>
        </p:nvSpPr>
        <p:spPr>
          <a:xfrm>
            <a:off x="-9556" y="3640609"/>
            <a:ext cx="7026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838" indent="-3365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16FD0"/>
                </a:solidFill>
              </a:rPr>
              <a:t>Near-threshold J/ </a:t>
            </a:r>
            <a:r>
              <a:rPr lang="en-US" sz="2400" b="1" dirty="0">
                <a:solidFill>
                  <a:srgbClr val="316FD0"/>
                </a:solidFill>
                <a:latin typeface="Symbol" pitchFamily="2" charset="2"/>
              </a:rPr>
              <a:t>y</a:t>
            </a:r>
            <a:r>
              <a:rPr lang="en-US" sz="2400" b="1" dirty="0">
                <a:solidFill>
                  <a:srgbClr val="316FD0"/>
                </a:solidFill>
              </a:rPr>
              <a:t> photoproduction: a unique method to probe the proton’s gluonic structure</a:t>
            </a:r>
          </a:p>
        </p:txBody>
      </p:sp>
      <p:pic>
        <p:nvPicPr>
          <p:cNvPr id="6" name="Picture 5" descr="A graph of a number of numbers and a graph&#10;&#10;Description automatically generated">
            <a:extLst>
              <a:ext uri="{FF2B5EF4-FFF2-40B4-BE49-F238E27FC236}">
                <a16:creationId xmlns:a16="http://schemas.microsoft.com/office/drawing/2014/main" id="{CB84DE25-4936-C3AC-3454-C2D3A7538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925" y="5368541"/>
            <a:ext cx="2087863" cy="1488627"/>
          </a:xfrm>
          <a:prstGeom prst="rect">
            <a:avLst/>
          </a:prstGeom>
        </p:spPr>
      </p:pic>
      <p:pic>
        <p:nvPicPr>
          <p:cNvPr id="24" name="Picture 2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0DCDC501-0D62-40A2-0019-8F37F7023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271" y="5365546"/>
            <a:ext cx="2111484" cy="14886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E6EFD7-27D0-A963-5F80-874D19DC73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78"/>
          <a:stretch/>
        </p:blipFill>
        <p:spPr>
          <a:xfrm>
            <a:off x="3817915" y="4548142"/>
            <a:ext cx="878101" cy="60719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ADC76F-D7DD-9D9F-F448-B987A98EF270}"/>
              </a:ext>
            </a:extLst>
          </p:cNvPr>
          <p:cNvSpPr/>
          <p:nvPr/>
        </p:nvSpPr>
        <p:spPr>
          <a:xfrm>
            <a:off x="5742938" y="6244903"/>
            <a:ext cx="499397" cy="52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EB33C5-47D3-0C5A-98CD-6E0E99D4AC10}"/>
              </a:ext>
            </a:extLst>
          </p:cNvPr>
          <p:cNvSpPr txBox="1"/>
          <p:nvPr/>
        </p:nvSpPr>
        <p:spPr>
          <a:xfrm>
            <a:off x="3476712" y="455178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308729-4518-43C7-CF5B-B0A5F20F37FC}"/>
              </a:ext>
            </a:extLst>
          </p:cNvPr>
          <p:cNvSpPr txBox="1"/>
          <p:nvPr/>
        </p:nvSpPr>
        <p:spPr>
          <a:xfrm>
            <a:off x="-382255" y="4471606"/>
            <a:ext cx="3858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System Font Regular"/>
              <a:buChar char="-"/>
              <a:defRPr/>
            </a:pPr>
            <a:r>
              <a:rPr lang="en-US" sz="1600" dirty="0">
                <a:latin typeface="Century Gothic" panose="020B0502020202020204" pitchFamily="34" charset="0"/>
              </a:rPr>
              <a:t>gluon GPD </a:t>
            </a:r>
          </a:p>
          <a:p>
            <a:pPr marL="742950" lvl="1" indent="-285750">
              <a:buFont typeface="System Font Regular"/>
              <a:buChar char="-"/>
              <a:defRPr/>
            </a:pPr>
            <a:r>
              <a:rPr lang="en-US" sz="1600" dirty="0">
                <a:latin typeface="Century Gothic" panose="020B0502020202020204" pitchFamily="34" charset="0"/>
              </a:rPr>
              <a:t>mass radius of the proton</a:t>
            </a:r>
          </a:p>
          <a:p>
            <a:pPr marL="742950" lvl="1" indent="-285750">
              <a:buFont typeface="System Font Regular"/>
              <a:buChar char="-"/>
              <a:defRPr/>
            </a:pPr>
            <a:r>
              <a:rPr lang="en-US" sz="1600" dirty="0">
                <a:latin typeface="Century Gothic" panose="020B0502020202020204" pitchFamily="34" charset="0"/>
              </a:rPr>
              <a:t>anomalous contr. to  p mass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DF87BE-5D9E-EE4A-7741-962CEAC76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6016" y="4873910"/>
            <a:ext cx="2298238" cy="201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727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0" y="2190"/>
            <a:ext cx="12191999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b="0" dirty="0">
                <a:solidFill>
                  <a:schemeClr val="accent1"/>
                </a:solidFill>
                <a:latin typeface="+mn-lt"/>
              </a:rPr>
              <a:t>Nucleon 3D Structure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5612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/>
              <a:pPr/>
              <a:t>42</a:t>
            </a:fld>
            <a:endParaRPr lang="en-US" dirty="0"/>
          </a:p>
        </p:txBody>
      </p:sp>
      <p:pic>
        <p:nvPicPr>
          <p:cNvPr id="2" name="Picture 1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7A780DDC-BE84-5186-1616-806C1BC7D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" y="1648003"/>
            <a:ext cx="2884947" cy="226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5B4243-1AC5-7822-5DA8-536C68B2893F}"/>
              </a:ext>
            </a:extLst>
          </p:cNvPr>
          <p:cNvSpPr txBox="1"/>
          <p:nvPr/>
        </p:nvSpPr>
        <p:spPr>
          <a:xfrm>
            <a:off x="-3819" y="1337240"/>
            <a:ext cx="3695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</a:rPr>
              <a:t>Q</a:t>
            </a:r>
            <a:r>
              <a:rPr lang="en-US" sz="1600" b="1" baseline="30000" dirty="0">
                <a:solidFill>
                  <a:schemeClr val="accent1"/>
                </a:solidFill>
              </a:rPr>
              <a:t>2</a:t>
            </a:r>
            <a:r>
              <a:rPr lang="en-US" sz="1600" b="1" dirty="0">
                <a:solidFill>
                  <a:schemeClr val="accent1"/>
                </a:solidFill>
              </a:rPr>
              <a:t> evolution studies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AF6E3-1422-163E-80DA-48A1CE7DF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231" y="1652185"/>
            <a:ext cx="2590128" cy="22795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76B932-412C-BC57-277F-5A5D6786F82D}"/>
              </a:ext>
            </a:extLst>
          </p:cNvPr>
          <p:cNvGrpSpPr/>
          <p:nvPr/>
        </p:nvGrpSpPr>
        <p:grpSpPr>
          <a:xfrm>
            <a:off x="187373" y="4293021"/>
            <a:ext cx="2874758" cy="2600635"/>
            <a:chOff x="323026" y="2908393"/>
            <a:chExt cx="3536129" cy="33501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02D052-758F-1090-A103-A58C253B91F3}"/>
                </a:ext>
              </a:extLst>
            </p:cNvPr>
            <p:cNvGrpSpPr/>
            <p:nvPr/>
          </p:nvGrpSpPr>
          <p:grpSpPr>
            <a:xfrm>
              <a:off x="323026" y="2908393"/>
              <a:ext cx="3536129" cy="3350154"/>
              <a:chOff x="323026" y="2908393"/>
              <a:chExt cx="3536129" cy="3350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A0E9E80-DED5-56A8-10AF-E4B2D1C501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1127" t="3835" r="3769" b="3497"/>
              <a:stretch/>
            </p:blipFill>
            <p:spPr>
              <a:xfrm>
                <a:off x="323026" y="2908393"/>
                <a:ext cx="3536129" cy="3350154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81B3C1-2222-D3ED-DD85-0B8DA509FB72}"/>
                  </a:ext>
                </a:extLst>
              </p:cNvPr>
              <p:cNvSpPr/>
              <p:nvPr/>
            </p:nvSpPr>
            <p:spPr>
              <a:xfrm>
                <a:off x="1121463" y="3763606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000634-C448-DEA9-B4C0-BC6F3A2D7709}"/>
                  </a:ext>
                </a:extLst>
              </p:cNvPr>
              <p:cNvSpPr/>
              <p:nvPr/>
            </p:nvSpPr>
            <p:spPr>
              <a:xfrm>
                <a:off x="902632" y="3430678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06A786-32D2-3C82-88B7-F172A38B2E68}"/>
                  </a:ext>
                </a:extLst>
              </p:cNvPr>
              <p:cNvSpPr/>
              <p:nvPr/>
            </p:nvSpPr>
            <p:spPr>
              <a:xfrm>
                <a:off x="1311954" y="3978630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C71E4D-B4AC-17F3-47A3-908038FBC9C3}"/>
                  </a:ext>
                </a:extLst>
              </p:cNvPr>
              <p:cNvSpPr/>
              <p:nvPr/>
            </p:nvSpPr>
            <p:spPr>
              <a:xfrm>
                <a:off x="1608509" y="4282698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BE9087-DE97-03BE-227A-BDBAA6242CAC}"/>
                  </a:ext>
                </a:extLst>
              </p:cNvPr>
              <p:cNvSpPr/>
              <p:nvPr/>
            </p:nvSpPr>
            <p:spPr>
              <a:xfrm>
                <a:off x="1464354" y="4131030"/>
                <a:ext cx="101991" cy="3545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B4E0E7E-692B-A7F2-07DC-769FF7BD1E06}"/>
                </a:ext>
              </a:extLst>
            </p:cNvPr>
            <p:cNvSpPr/>
            <p:nvPr/>
          </p:nvSpPr>
          <p:spPr>
            <a:xfrm>
              <a:off x="911032" y="4428907"/>
              <a:ext cx="799468" cy="208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69ADDB-B2D6-8793-06CA-C57DA34FB2AE}"/>
              </a:ext>
            </a:extLst>
          </p:cNvPr>
          <p:cNvSpPr txBox="1"/>
          <p:nvPr/>
        </p:nvSpPr>
        <p:spPr>
          <a:xfrm>
            <a:off x="47295" y="3978578"/>
            <a:ext cx="2920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</a:rPr>
              <a:t>Complementarity  with EIC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15B10A-2820-13E5-76AB-83112F0BF5A2}"/>
              </a:ext>
            </a:extLst>
          </p:cNvPr>
          <p:cNvSpPr txBox="1"/>
          <p:nvPr/>
        </p:nvSpPr>
        <p:spPr>
          <a:xfrm>
            <a:off x="3168854" y="1337240"/>
            <a:ext cx="36952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 err="1">
                <a:solidFill>
                  <a:schemeClr val="accent1"/>
                </a:solidFill>
              </a:rPr>
              <a:t>Enanchement</a:t>
            </a:r>
            <a:r>
              <a:rPr lang="en-US" sz="1600" b="1" dirty="0">
                <a:solidFill>
                  <a:schemeClr val="accent1"/>
                </a:solidFill>
              </a:rPr>
              <a:t> of P</a:t>
            </a:r>
            <a:r>
              <a:rPr lang="en-US" sz="1600" b="1" baseline="-25000" dirty="0">
                <a:solidFill>
                  <a:schemeClr val="accent1"/>
                </a:solidFill>
              </a:rPr>
              <a:t>T</a:t>
            </a:r>
            <a:r>
              <a:rPr lang="en-US" sz="1600" b="1" dirty="0">
                <a:solidFill>
                  <a:schemeClr val="accent1"/>
                </a:solidFill>
              </a:rPr>
              <a:t> range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FC9ED0-6C57-8025-76C6-641904104EF1}"/>
              </a:ext>
            </a:extLst>
          </p:cNvPr>
          <p:cNvSpPr txBox="1"/>
          <p:nvPr/>
        </p:nvSpPr>
        <p:spPr>
          <a:xfrm>
            <a:off x="3080587" y="3986017"/>
            <a:ext cx="3153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1600" b="1" dirty="0">
                <a:solidFill>
                  <a:schemeClr val="accent1"/>
                </a:solidFill>
              </a:rPr>
              <a:t>ALL SF measurement possible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E5C7D7-9CBC-87BF-04CC-7B1321F9CD8A}"/>
              </a:ext>
            </a:extLst>
          </p:cNvPr>
          <p:cNvGrpSpPr/>
          <p:nvPr/>
        </p:nvGrpSpPr>
        <p:grpSpPr>
          <a:xfrm>
            <a:off x="6272539" y="1222811"/>
            <a:ext cx="3702083" cy="3302798"/>
            <a:chOff x="4992806" y="942159"/>
            <a:chExt cx="4053260" cy="425492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633A31C-25B4-E8B8-6D19-96BD5F036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2806" y="942159"/>
              <a:ext cx="4053260" cy="202093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380691-CED5-9525-C99D-6BB5E1290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2806" y="3164550"/>
              <a:ext cx="4053260" cy="203253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1F2BEC8-5C6B-4187-9E7B-1CF672C3328B}"/>
                </a:ext>
              </a:extLst>
            </p:cNvPr>
            <p:cNvCxnSpPr/>
            <p:nvPr/>
          </p:nvCxnSpPr>
          <p:spPr>
            <a:xfrm>
              <a:off x="7126664" y="1397025"/>
              <a:ext cx="0" cy="3610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CB0ED58-2B7C-0DF4-3FC5-00B60F163DDF}"/>
                </a:ext>
              </a:extLst>
            </p:cNvPr>
            <p:cNvCxnSpPr/>
            <p:nvPr/>
          </p:nvCxnSpPr>
          <p:spPr>
            <a:xfrm>
              <a:off x="5401559" y="2468692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0425F-7575-C27A-EF95-37504050BABD}"/>
                </a:ext>
              </a:extLst>
            </p:cNvPr>
            <p:cNvCxnSpPr/>
            <p:nvPr/>
          </p:nvCxnSpPr>
          <p:spPr>
            <a:xfrm>
              <a:off x="5401559" y="2292284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18DF62-8210-ACA8-D523-8690A8806191}"/>
                </a:ext>
              </a:extLst>
            </p:cNvPr>
            <p:cNvCxnSpPr/>
            <p:nvPr/>
          </p:nvCxnSpPr>
          <p:spPr>
            <a:xfrm>
              <a:off x="5401559" y="4642951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2F0C33-4DE3-D458-2637-0B4CB1A4B4A8}"/>
                </a:ext>
              </a:extLst>
            </p:cNvPr>
            <p:cNvCxnSpPr/>
            <p:nvPr/>
          </p:nvCxnSpPr>
          <p:spPr>
            <a:xfrm>
              <a:off x="5401559" y="4037812"/>
              <a:ext cx="31485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6D17F64D-7C83-9860-DBBF-C4FD2F1297C0}"/>
              </a:ext>
            </a:extLst>
          </p:cNvPr>
          <p:cNvSpPr txBox="1"/>
          <p:nvPr/>
        </p:nvSpPr>
        <p:spPr>
          <a:xfrm>
            <a:off x="2482181" y="729222"/>
            <a:ext cx="193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SIDIS - TMD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EA83A1-F283-9CD0-43FE-75E4D1875A9E}"/>
              </a:ext>
            </a:extLst>
          </p:cNvPr>
          <p:cNvSpPr txBox="1"/>
          <p:nvPr/>
        </p:nvSpPr>
        <p:spPr>
          <a:xfrm>
            <a:off x="7774674" y="742895"/>
            <a:ext cx="273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Exclusive Process</a:t>
            </a:r>
          </a:p>
        </p:txBody>
      </p:sp>
      <p:pic>
        <p:nvPicPr>
          <p:cNvPr id="38" name="Picture 37" descr="Chart&#10;&#10;Description automatically generated with medium confidence">
            <a:extLst>
              <a:ext uri="{FF2B5EF4-FFF2-40B4-BE49-F238E27FC236}">
                <a16:creationId xmlns:a16="http://schemas.microsoft.com/office/drawing/2014/main" id="{B49689E7-BADC-75F5-7D30-9C85760295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148" t="16992" r="2509" b="28510"/>
          <a:stretch/>
        </p:blipFill>
        <p:spPr>
          <a:xfrm>
            <a:off x="6636793" y="4503989"/>
            <a:ext cx="3280551" cy="23696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BDCC3BD-1E9C-ACB7-DC9F-A56532116A40}"/>
              </a:ext>
            </a:extLst>
          </p:cNvPr>
          <p:cNvSpPr txBox="1"/>
          <p:nvPr/>
        </p:nvSpPr>
        <p:spPr>
          <a:xfrm>
            <a:off x="9845485" y="2158417"/>
            <a:ext cx="2346515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One of the most stringent tests of factorization : x-section Q</a:t>
            </a:r>
            <a:r>
              <a:rPr lang="en-US" sz="1400" b="1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4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dependence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σ</a:t>
            </a:r>
            <a:r>
              <a:rPr lang="en-US" sz="1400" baseline="-25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scales to  LO as Q</a:t>
            </a:r>
            <a:r>
              <a:rPr lang="en-US" sz="14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-6</a:t>
            </a:r>
            <a:endParaRPr lang="en-US" sz="14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σ</a:t>
            </a:r>
            <a:r>
              <a:rPr lang="en-US" sz="1400" baseline="-25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expectation as Q</a:t>
            </a:r>
            <a:r>
              <a:rPr lang="en-US" sz="14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-8</a:t>
            </a:r>
            <a:endParaRPr lang="en-US" sz="14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As Q</a:t>
            </a:r>
            <a:r>
              <a:rPr lang="en-US" sz="1400" baseline="300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becomes large: 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σ</a:t>
            </a:r>
            <a:r>
              <a:rPr lang="en-US" sz="1400" baseline="-25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</a:t>
            </a:r>
            <a:r>
              <a:rPr lang="en-US" sz="1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&gt;&gt; </a:t>
            </a:r>
            <a:r>
              <a:rPr lang="en-US" sz="14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σ</a:t>
            </a:r>
            <a:r>
              <a:rPr lang="en-US" sz="1400" baseline="-250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</a:t>
            </a:r>
            <a:endParaRPr lang="en-US" sz="1400" baseline="-2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CC814F-8193-79B0-BED3-1DC9802B7372}"/>
              </a:ext>
            </a:extLst>
          </p:cNvPr>
          <p:cNvSpPr txBox="1"/>
          <p:nvPr/>
        </p:nvSpPr>
        <p:spPr>
          <a:xfrm>
            <a:off x="10401713" y="1742443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GPDs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060975-64F0-FD20-E852-1B2EB83CF271}"/>
              </a:ext>
            </a:extLst>
          </p:cNvPr>
          <p:cNvSpPr txBox="1"/>
          <p:nvPr/>
        </p:nvSpPr>
        <p:spPr>
          <a:xfrm>
            <a:off x="10338445" y="4715996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Pion FF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47FC2D-C340-5CA5-0CF3-61691C0FDCD8}"/>
              </a:ext>
            </a:extLst>
          </p:cNvPr>
          <p:cNvSpPr txBox="1"/>
          <p:nvPr/>
        </p:nvSpPr>
        <p:spPr>
          <a:xfrm>
            <a:off x="10010583" y="5191775"/>
            <a:ext cx="218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s</a:t>
            </a:r>
            <a:r>
              <a:rPr lang="en-US" dirty="0" err="1"/>
              <a:t>L</a:t>
            </a:r>
            <a:r>
              <a:rPr lang="en-US" dirty="0"/>
              <a:t>/</a:t>
            </a:r>
            <a:r>
              <a:rPr lang="en-US" dirty="0" err="1">
                <a:latin typeface="Symbol" pitchFamily="2" charset="2"/>
              </a:rPr>
              <a:t>s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separation </a:t>
            </a:r>
            <a:r>
              <a:rPr lang="en-US" b="1" dirty="0"/>
              <a:t>only</a:t>
            </a:r>
            <a:r>
              <a:rPr lang="en-US" dirty="0"/>
              <a:t> possible at </a:t>
            </a:r>
            <a:r>
              <a:rPr lang="en-US" dirty="0" err="1"/>
              <a:t>Jlab</a:t>
            </a:r>
            <a:endParaRPr lang="en-US" dirty="0"/>
          </a:p>
        </p:txBody>
      </p:sp>
      <p:pic>
        <p:nvPicPr>
          <p:cNvPr id="45" name="Picture 44" descr="A graph with a line graph&#10;&#10;Description automatically generated">
            <a:extLst>
              <a:ext uri="{FF2B5EF4-FFF2-40B4-BE49-F238E27FC236}">
                <a16:creationId xmlns:a16="http://schemas.microsoft.com/office/drawing/2014/main" id="{AD26A9CF-FD0E-5CDE-FB00-553C398F9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364" y="4398757"/>
            <a:ext cx="3293861" cy="2276222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67C715-37D3-FC49-30A6-84F094C71F9E}"/>
              </a:ext>
            </a:extLst>
          </p:cNvPr>
          <p:cNvCxnSpPr/>
          <p:nvPr/>
        </p:nvCxnSpPr>
        <p:spPr>
          <a:xfrm>
            <a:off x="6293325" y="773091"/>
            <a:ext cx="0" cy="602362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12B6B0D-285B-9B44-02B0-B6D04B143A01}"/>
              </a:ext>
            </a:extLst>
          </p:cNvPr>
          <p:cNvSpPr txBox="1"/>
          <p:nvPr/>
        </p:nvSpPr>
        <p:spPr>
          <a:xfrm>
            <a:off x="4924681" y="5746185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EIC 5x41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00171F-4A79-EAC7-5BCE-81AD01327DDF}"/>
              </a:ext>
            </a:extLst>
          </p:cNvPr>
          <p:cNvSpPr txBox="1"/>
          <p:nvPr/>
        </p:nvSpPr>
        <p:spPr>
          <a:xfrm>
            <a:off x="5299142" y="6048601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52BF4"/>
                </a:solidFill>
              </a:rPr>
              <a:t>EIC 18x275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026ABD-FFB5-FA7D-5F05-E3ABA84BD3C4}"/>
              </a:ext>
            </a:extLst>
          </p:cNvPr>
          <p:cNvSpPr txBox="1"/>
          <p:nvPr/>
        </p:nvSpPr>
        <p:spPr>
          <a:xfrm>
            <a:off x="3773154" y="438942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JLAB12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C50673-F21C-4142-89B2-A527671C1907}"/>
              </a:ext>
            </a:extLst>
          </p:cNvPr>
          <p:cNvSpPr txBox="1"/>
          <p:nvPr/>
        </p:nvSpPr>
        <p:spPr>
          <a:xfrm>
            <a:off x="4009215" y="4811529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JLAB22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E05C4B-B962-B151-10C7-10B62834C63F}"/>
              </a:ext>
            </a:extLst>
          </p:cNvPr>
          <p:cNvSpPr txBox="1"/>
          <p:nvPr/>
        </p:nvSpPr>
        <p:spPr>
          <a:xfrm>
            <a:off x="828975" y="4530917"/>
            <a:ext cx="6383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JLAB22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3E2ABF-338A-ECDF-DDBD-458C90A65BED}"/>
              </a:ext>
            </a:extLst>
          </p:cNvPr>
          <p:cNvSpPr txBox="1"/>
          <p:nvPr/>
        </p:nvSpPr>
        <p:spPr>
          <a:xfrm>
            <a:off x="5255060" y="4869963"/>
            <a:ext cx="423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F</a:t>
            </a:r>
            <a:r>
              <a:rPr lang="en-US" sz="1600" b="1" baseline="-25000" dirty="0">
                <a:solidFill>
                  <a:schemeClr val="tx2"/>
                </a:solidFill>
              </a:rPr>
              <a:t>LL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F</a:t>
            </a:r>
            <a:r>
              <a:rPr lang="en-US" sz="1600" b="1" baseline="-25000" dirty="0">
                <a:solidFill>
                  <a:schemeClr val="tx2"/>
                </a:solidFill>
              </a:rPr>
              <a:t>LU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28FA414-9C0E-2027-9333-4E11C7F9F0EF}"/>
              </a:ext>
            </a:extLst>
          </p:cNvPr>
          <p:cNvSpPr/>
          <p:nvPr/>
        </p:nvSpPr>
        <p:spPr>
          <a:xfrm>
            <a:off x="5191104" y="4705150"/>
            <a:ext cx="524348" cy="914400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A17758-FA14-3B7C-C24C-BAEEB37469E3}"/>
              </a:ext>
            </a:extLst>
          </p:cNvPr>
          <p:cNvSpPr txBox="1"/>
          <p:nvPr/>
        </p:nvSpPr>
        <p:spPr>
          <a:xfrm>
            <a:off x="5536915" y="4467510"/>
            <a:ext cx="553173" cy="292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X=0.3</a:t>
            </a:r>
          </a:p>
        </p:txBody>
      </p:sp>
    </p:spTree>
    <p:extLst>
      <p:ext uri="{BB962C8B-B14F-4D97-AF65-F5344CB8AC3E}">
        <p14:creationId xmlns:p14="http://schemas.microsoft.com/office/powerpoint/2010/main" val="249874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0" y="2190"/>
            <a:ext cx="12191999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b="0" dirty="0">
                <a:solidFill>
                  <a:schemeClr val="accent1"/>
                </a:solidFill>
                <a:latin typeface="+mn-lt"/>
              </a:rPr>
              <a:t>…and More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5612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/>
              <a:pPr/>
              <a:t>43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1F8ED-95BC-FC83-C31C-17DF06EF167C}"/>
              </a:ext>
            </a:extLst>
          </p:cNvPr>
          <p:cNvGrpSpPr/>
          <p:nvPr/>
        </p:nvGrpSpPr>
        <p:grpSpPr>
          <a:xfrm>
            <a:off x="33136" y="1327306"/>
            <a:ext cx="4543852" cy="2654612"/>
            <a:chOff x="127758" y="890134"/>
            <a:chExt cx="4543852" cy="265461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F8465AC-85DA-7FB2-7F6B-988EBC157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276"/>
            <a:stretch/>
          </p:blipFill>
          <p:spPr>
            <a:xfrm>
              <a:off x="127758" y="890134"/>
              <a:ext cx="4543852" cy="265461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F2D6C2-F53D-99C8-1C1F-3A43DB11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3540" y="1689315"/>
              <a:ext cx="1500370" cy="143617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7FD500D-41BF-9FCF-24F7-535DA46EC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6" t="10382" r="6204" b="4529"/>
          <a:stretch/>
        </p:blipFill>
        <p:spPr>
          <a:xfrm>
            <a:off x="297581" y="4425913"/>
            <a:ext cx="4014046" cy="24452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6E4A60-2EDB-0808-E59D-5C78379E5A29}"/>
              </a:ext>
            </a:extLst>
          </p:cNvPr>
          <p:cNvGrpSpPr/>
          <p:nvPr/>
        </p:nvGrpSpPr>
        <p:grpSpPr>
          <a:xfrm>
            <a:off x="8684113" y="3759594"/>
            <a:ext cx="3467684" cy="3006924"/>
            <a:chOff x="6057597" y="3654924"/>
            <a:chExt cx="3467684" cy="30069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C0CB45-FC87-8B30-3976-6655770F1B6D}"/>
                </a:ext>
              </a:extLst>
            </p:cNvPr>
            <p:cNvSpPr txBox="1"/>
            <p:nvPr/>
          </p:nvSpPr>
          <p:spPr>
            <a:xfrm>
              <a:off x="6488943" y="3654924"/>
              <a:ext cx="27997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indent="-182563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accent1"/>
                  </a:solidFill>
                  <a:latin typeface="Symbol" pitchFamily="2" charset="2"/>
                  <a:cs typeface="Avenir Black"/>
                </a:rPr>
                <a:t>p</a:t>
              </a:r>
              <a:r>
                <a:rPr lang="en-US" sz="1600" b="1" baseline="30000" dirty="0">
                  <a:solidFill>
                    <a:schemeClr val="accent1"/>
                  </a:solidFill>
                  <a:latin typeface="Century Gothic" panose="020B0502020202020204" pitchFamily="34" charset="0"/>
                  <a:cs typeface="Avenir Black"/>
                </a:rPr>
                <a:t>0</a:t>
              </a:r>
              <a:r>
                <a:rPr lang="en-US" sz="16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Avenir Black"/>
                </a:rPr>
                <a:t> </a:t>
              </a:r>
              <a:r>
                <a:rPr lang="en-US" sz="1600" b="1" dirty="0" err="1">
                  <a:solidFill>
                    <a:schemeClr val="accent1"/>
                  </a:solidFill>
                  <a:latin typeface="Century Gothic" panose="020B0502020202020204" pitchFamily="34" charset="0"/>
                  <a:cs typeface="Avenir Black"/>
                </a:rPr>
                <a:t>Primakoff</a:t>
              </a:r>
              <a:r>
                <a:rPr lang="en-US" sz="1600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Avenir Black"/>
                </a:rPr>
                <a:t> production off an electron target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CBE1F7-4D85-E574-3214-8EA647B1F068}"/>
                </a:ext>
              </a:extLst>
            </p:cNvPr>
            <p:cNvGrpSpPr/>
            <p:nvPr/>
          </p:nvGrpSpPr>
          <p:grpSpPr>
            <a:xfrm>
              <a:off x="6057597" y="4216575"/>
              <a:ext cx="3467684" cy="2445273"/>
              <a:chOff x="4709281" y="1431006"/>
              <a:chExt cx="3467684" cy="244527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40B915-45B4-3DB7-84BB-5A370A8AAE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771" t="13903" r="15754" b="31447"/>
              <a:stretch/>
            </p:blipFill>
            <p:spPr>
              <a:xfrm>
                <a:off x="4709281" y="1431006"/>
                <a:ext cx="3022384" cy="244527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F5E8D38-F574-1A90-640C-EA8681E407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61" t="4910" r="6302"/>
              <a:stretch/>
            </p:blipFill>
            <p:spPr>
              <a:xfrm>
                <a:off x="6816118" y="1431006"/>
                <a:ext cx="1138197" cy="98094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500B13-D52B-051B-51F6-4AA0389290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36" t="68513" r="836" b="13770"/>
              <a:stretch/>
            </p:blipFill>
            <p:spPr>
              <a:xfrm>
                <a:off x="5889589" y="2885492"/>
                <a:ext cx="2287376" cy="429136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7A38FD8-FE9D-9D51-CCC3-A4B295605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070" y="1638388"/>
            <a:ext cx="2785618" cy="22386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A66122-861C-E336-797F-B1AB1B28900A}"/>
              </a:ext>
            </a:extLst>
          </p:cNvPr>
          <p:cNvSpPr txBox="1"/>
          <p:nvPr/>
        </p:nvSpPr>
        <p:spPr>
          <a:xfrm>
            <a:off x="442452" y="3897361"/>
            <a:ext cx="4052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Reach to the nuclear forces dominated by nuclear repulsion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CC3881-C629-D582-7858-4C28CBA0A143}"/>
              </a:ext>
            </a:extLst>
          </p:cNvPr>
          <p:cNvSpPr txBox="1"/>
          <p:nvPr/>
        </p:nvSpPr>
        <p:spPr>
          <a:xfrm>
            <a:off x="2242972" y="510409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2BF4"/>
                </a:solidFill>
              </a:rPr>
              <a:t>JLAB22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5404F8-6BDC-C61C-977C-4150FD803B40}"/>
              </a:ext>
            </a:extLst>
          </p:cNvPr>
          <p:cNvSpPr txBox="1"/>
          <p:nvPr/>
        </p:nvSpPr>
        <p:spPr>
          <a:xfrm>
            <a:off x="296794" y="770648"/>
            <a:ext cx="4305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D(t) term and the determination of the pressure distribution inside the proton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495CD5-025E-EE4D-061D-B52A4308BC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8812348" y="1513681"/>
            <a:ext cx="2332333" cy="204737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9AC855-2D73-94A5-9ECF-C95399EF3916}"/>
              </a:ext>
            </a:extLst>
          </p:cNvPr>
          <p:cNvGrpSpPr/>
          <p:nvPr/>
        </p:nvGrpSpPr>
        <p:grpSpPr>
          <a:xfrm>
            <a:off x="4561421" y="4788087"/>
            <a:ext cx="4122692" cy="2045154"/>
            <a:chOff x="5050429" y="711015"/>
            <a:chExt cx="4030481" cy="158108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055D750-40BB-E6C9-3BCF-85F32369B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69374" y="738581"/>
              <a:ext cx="3711536" cy="1553515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8FB25D-B07C-FEDB-3683-5672BF17C78B}"/>
                </a:ext>
              </a:extLst>
            </p:cNvPr>
            <p:cNvSpPr/>
            <p:nvPr/>
          </p:nvSpPr>
          <p:spPr>
            <a:xfrm>
              <a:off x="5340096" y="1174714"/>
              <a:ext cx="487680" cy="213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0A83ED-C75F-7A72-78B8-CB2F68F15DFE}"/>
                </a:ext>
              </a:extLst>
            </p:cNvPr>
            <p:cNvSpPr txBox="1"/>
            <p:nvPr/>
          </p:nvSpPr>
          <p:spPr>
            <a:xfrm rot="20876654">
              <a:off x="5050429" y="803804"/>
              <a:ext cx="890016" cy="377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Small!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8CAEDD-80BD-8FD0-998D-04D51932E9F8}"/>
                </a:ext>
              </a:extLst>
            </p:cNvPr>
            <p:cNvSpPr/>
            <p:nvPr/>
          </p:nvSpPr>
          <p:spPr>
            <a:xfrm>
              <a:off x="5971922" y="711015"/>
              <a:ext cx="1077709" cy="1532313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15EF8B7-2DDF-A653-D229-BFF6ACA6B6FB}"/>
              </a:ext>
            </a:extLst>
          </p:cNvPr>
          <p:cNvSpPr txBox="1"/>
          <p:nvPr/>
        </p:nvSpPr>
        <p:spPr>
          <a:xfrm>
            <a:off x="4678966" y="3890367"/>
            <a:ext cx="4227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100" indent="-1651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Access the anti-shadowing region (small effect!) (x~0.1-0.3) at moderate Q</a:t>
            </a:r>
            <a:r>
              <a:rPr lang="en-US" sz="16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 using multiples exp. techniques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2B97C46B-A271-C15F-5182-E90C7D25FF10}"/>
              </a:ext>
            </a:extLst>
          </p:cNvPr>
          <p:cNvSpPr txBox="1">
            <a:spLocks/>
          </p:cNvSpPr>
          <p:nvPr/>
        </p:nvSpPr>
        <p:spPr>
          <a:xfrm>
            <a:off x="5428504" y="751572"/>
            <a:ext cx="6723293" cy="8023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 insight into hadron mass generation &amp; the emergence of the N* structure through the Q</a:t>
            </a:r>
            <a:r>
              <a:rPr lang="en-US" sz="1600" b="1" baseline="30000" dirty="0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2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 evolution of the </a:t>
            </a:r>
            <a:r>
              <a:rPr lang="en-US" sz="1600" b="1" dirty="0" err="1">
                <a:solidFill>
                  <a:schemeClr val="accent1"/>
                </a:solidFill>
                <a:latin typeface="Symbol" pitchFamily="2" charset="2"/>
                <a:cs typeface="+mn-cs"/>
              </a:rPr>
              <a:t>g</a:t>
            </a:r>
            <a:r>
              <a:rPr lang="en-US" sz="1600" b="1" baseline="-25000" dirty="0" err="1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v</a:t>
            </a:r>
            <a:r>
              <a:rPr lang="en-US" sz="1600" b="1" dirty="0" err="1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pN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  <a:cs typeface="+mn-cs"/>
              </a:rPr>
              <a:t>* electrocouplings (CSM approach) </a:t>
            </a:r>
          </a:p>
        </p:txBody>
      </p:sp>
    </p:spTree>
    <p:extLst>
      <p:ext uri="{BB962C8B-B14F-4D97-AF65-F5344CB8AC3E}">
        <p14:creationId xmlns:p14="http://schemas.microsoft.com/office/powerpoint/2010/main" val="3955430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A98E5A-08B8-35CD-08A6-308709E30A3A}"/>
              </a:ext>
            </a:extLst>
          </p:cNvPr>
          <p:cNvSpPr/>
          <p:nvPr/>
        </p:nvSpPr>
        <p:spPr>
          <a:xfrm>
            <a:off x="119620" y="876566"/>
            <a:ext cx="11952760" cy="717980"/>
          </a:xfrm>
          <a:prstGeom prst="rect">
            <a:avLst/>
          </a:prstGeom>
          <a:solidFill>
            <a:schemeClr val="bg2">
              <a:alpha val="49939"/>
            </a:schemeClr>
          </a:solidFill>
          <a:ln w="0">
            <a:noFill/>
          </a:ln>
          <a:effectLst>
            <a:reflection stA="75655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28890"/>
            <a:ext cx="12192000" cy="740705"/>
          </a:xfrm>
        </p:spPr>
        <p:txBody>
          <a:bodyPr>
            <a:noAutofit/>
          </a:bodyPr>
          <a:lstStyle/>
          <a:p>
            <a:pPr algn="ctr"/>
            <a:r>
              <a:rPr lang="en-US" sz="3400" b="0" dirty="0">
                <a:solidFill>
                  <a:schemeClr val="accent1"/>
                </a:solidFill>
                <a:latin typeface="+mn-lt"/>
                <a:cs typeface="Avenir Black"/>
              </a:rPr>
              <a:t>Feasible, Cost effective, Innovative Path from e</a:t>
            </a:r>
            <a:r>
              <a:rPr lang="en-US" sz="3400" b="0" baseline="30000" dirty="0">
                <a:solidFill>
                  <a:schemeClr val="accent1"/>
                </a:solidFill>
                <a:latin typeface="+mn-lt"/>
                <a:cs typeface="Avenir Black"/>
              </a:rPr>
              <a:t>+</a:t>
            </a:r>
            <a:r>
              <a:rPr lang="en-US" sz="3400" b="0" dirty="0">
                <a:solidFill>
                  <a:schemeClr val="accent1"/>
                </a:solidFill>
                <a:latin typeface="+mn-lt"/>
                <a:cs typeface="Avenir Black"/>
              </a:rPr>
              <a:t> to 22 GeV</a:t>
            </a:r>
            <a:endParaRPr lang="en-US" sz="4400" b="0" dirty="0">
              <a:solidFill>
                <a:srgbClr val="FFFFFF"/>
              </a:solidFill>
              <a:latin typeface="+mn-lt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50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B8577-A748-1D1C-1A05-519FD2B5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4" y="3320216"/>
            <a:ext cx="5094528" cy="5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4086" tIns="117043" rIns="234086" bIns="117043">
            <a:spAutoFit/>
          </a:bodyPr>
          <a:lstStyle/>
          <a:p>
            <a:pPr marL="293688" indent="-293688">
              <a:buClr>
                <a:schemeClr val="bg1"/>
              </a:buClr>
              <a:buFont typeface="Wingdings" charset="0"/>
              <a:buChar char="§"/>
            </a:pPr>
            <a:r>
              <a:rPr lang="en-US" dirty="0">
                <a:solidFill>
                  <a:schemeClr val="bg1"/>
                </a:solidFill>
                <a:latin typeface="Avenir Black"/>
                <a:cs typeface="Avenir Black"/>
              </a:rPr>
              <a:t>CW e- : </a:t>
            </a:r>
            <a:r>
              <a:rPr lang="en-US" b="1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E</a:t>
            </a:r>
            <a:r>
              <a:rPr lang="en-US" b="1" baseline="-25000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max</a:t>
            </a:r>
            <a:r>
              <a:rPr lang="en-US" b="1" dirty="0">
                <a:solidFill>
                  <a:schemeClr val="bg1"/>
                </a:solidFill>
                <a:latin typeface="Avenir Heavy" panose="02000503020000020003" pitchFamily="2" charset="0"/>
                <a:cs typeface="Avenir Black"/>
              </a:rPr>
              <a:t>, =12 GeV GeV, Pol.~ 90%  </a:t>
            </a:r>
            <a:endParaRPr lang="en-US" sz="800" dirty="0">
              <a:solidFill>
                <a:schemeClr val="bg1"/>
              </a:solidFill>
              <a:latin typeface="Avenir Black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2C99930-E4C8-89E0-9037-BA4B6B565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80" r="3658" b="15208"/>
          <a:stretch/>
        </p:blipFill>
        <p:spPr>
          <a:xfrm>
            <a:off x="7493291" y="1613877"/>
            <a:ext cx="4618495" cy="4060714"/>
          </a:xfrm>
          <a:prstGeom prst="flowChartPunchedCard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282BD-572E-BF90-93B7-C6809FF1387A}"/>
              </a:ext>
            </a:extLst>
          </p:cNvPr>
          <p:cNvSpPr txBox="1"/>
          <p:nvPr/>
        </p:nvSpPr>
        <p:spPr>
          <a:xfrm>
            <a:off x="5331832" y="1584917"/>
            <a:ext cx="573395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Remove the highest recirculation pass (Arc 9 and A) and </a:t>
            </a:r>
            <a:r>
              <a:rPr lang="en-US" b="1" dirty="0">
                <a:solidFill>
                  <a:srgbClr val="0070C0"/>
                </a:solidFill>
              </a:rPr>
              <a:t>replace them with two FFA arcs</a:t>
            </a:r>
            <a:r>
              <a:rPr lang="en-US" dirty="0">
                <a:solidFill>
                  <a:srgbClr val="0070C0"/>
                </a:solidFill>
              </a:rPr>
              <a:t> including  TOF chicane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New 650 MeV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NO new SRF (1.1 GeV per </a:t>
            </a:r>
            <a:r>
              <a:rPr lang="en-US" b="1" dirty="0" err="1">
                <a:solidFill>
                  <a:srgbClr val="0070C0"/>
                </a:solidFill>
              </a:rPr>
              <a:t>linac</a:t>
            </a:r>
            <a:r>
              <a:rPr lang="en-US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Recirculate 4.5+6times to get to </a:t>
            </a:r>
            <a:r>
              <a:rPr lang="en-US" b="1" dirty="0">
                <a:solidFill>
                  <a:schemeClr val="accent1"/>
                </a:solidFill>
              </a:rPr>
              <a:t>22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A5DA6-E4FD-C6D1-3923-004AB2A39848}"/>
              </a:ext>
            </a:extLst>
          </p:cNvPr>
          <p:cNvSpPr txBox="1"/>
          <p:nvPr/>
        </p:nvSpPr>
        <p:spPr>
          <a:xfrm>
            <a:off x="301500" y="877031"/>
            <a:ext cx="115547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</a:rPr>
              <a:t>Capitalize on recent science insights and US-led accelerator science and technology innovations to develop a </a:t>
            </a:r>
            <a:r>
              <a:rPr lang="en-US" sz="2000" b="1" dirty="0">
                <a:effectLst/>
              </a:rPr>
              <a:t>staged program at the luminosity frontier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E0A39-AE4B-FE12-7BB3-75271AE5A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04" y="2024917"/>
            <a:ext cx="5009583" cy="2031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24F939-5704-A2AA-DD87-164EA900C795}"/>
              </a:ext>
            </a:extLst>
          </p:cNvPr>
          <p:cNvSpPr txBox="1"/>
          <p:nvPr/>
        </p:nvSpPr>
        <p:spPr>
          <a:xfrm>
            <a:off x="214991" y="4038994"/>
            <a:ext cx="4959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Positrons (e+) in the LERF with transport to CEBAF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8D1B57-5045-3CC5-A2E4-10A0DB946B97}"/>
              </a:ext>
            </a:extLst>
          </p:cNvPr>
          <p:cNvCxnSpPr>
            <a:cxnSpLocks/>
          </p:cNvCxnSpPr>
          <p:nvPr/>
        </p:nvCxnSpPr>
        <p:spPr>
          <a:xfrm flipH="1">
            <a:off x="4613708" y="2680559"/>
            <a:ext cx="685590" cy="27689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beta_arc_fieldmap_5e-3norm.gif">
            <a:extLst>
              <a:ext uri="{FF2B5EF4-FFF2-40B4-BE49-F238E27FC236}">
                <a16:creationId xmlns:a16="http://schemas.microsoft.com/office/drawing/2014/main" id="{7B5A053C-1681-98E3-921C-45456AD34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366" y="4629395"/>
            <a:ext cx="3610925" cy="2176331"/>
          </a:xfrm>
          <a:prstGeom prst="rect">
            <a:avLst/>
          </a:prstGeom>
        </p:spPr>
      </p:pic>
      <p:pic>
        <p:nvPicPr>
          <p:cNvPr id="6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46EFBDC-5D0B-0DBE-64D9-44C59C1029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4"/>
          <a:stretch/>
        </p:blipFill>
        <p:spPr>
          <a:xfrm>
            <a:off x="9480065" y="5257939"/>
            <a:ext cx="2651424" cy="1512761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4F43A1-3E9B-FAD8-8FB8-5D4C81B16AA8}"/>
              </a:ext>
            </a:extLst>
          </p:cNvPr>
          <p:cNvSpPr/>
          <p:nvPr/>
        </p:nvSpPr>
        <p:spPr>
          <a:xfrm>
            <a:off x="7608355" y="5641917"/>
            <a:ext cx="181260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D36B6"/>
                </a:solidFill>
              </a:rPr>
              <a:t>A prototype magnet built and evaluated for mechanical integrity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EA155-1E67-793B-5B0A-05ED281BCAA5}"/>
              </a:ext>
            </a:extLst>
          </p:cNvPr>
          <p:cNvSpPr txBox="1"/>
          <p:nvPr/>
        </p:nvSpPr>
        <p:spPr>
          <a:xfrm>
            <a:off x="237304" y="5711960"/>
            <a:ext cx="3517212" cy="1015663"/>
          </a:xfrm>
          <a:prstGeom prst="rect">
            <a:avLst/>
          </a:prstGeom>
          <a:solidFill>
            <a:srgbClr val="FFFF00">
              <a:alpha val="2485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R&amp;D developments on-going  supported by Laboratory Directed (LDRD )funds</a:t>
            </a:r>
          </a:p>
        </p:txBody>
      </p:sp>
    </p:spTree>
    <p:extLst>
      <p:ext uri="{BB962C8B-B14F-4D97-AF65-F5344CB8AC3E}">
        <p14:creationId xmlns:p14="http://schemas.microsoft.com/office/powerpoint/2010/main" val="1047615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9888002" y="6394295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142"/>
            <a:ext cx="12192000" cy="487490"/>
          </a:xfrm>
        </p:spPr>
        <p:txBody>
          <a:bodyPr>
            <a:noAutofit/>
          </a:bodyPr>
          <a:lstStyle/>
          <a:p>
            <a:pPr algn="ctr"/>
            <a:r>
              <a:rPr lang="en-US" sz="4800" b="0" dirty="0">
                <a:solidFill>
                  <a:schemeClr val="accent1"/>
                </a:solidFill>
                <a:latin typeface="+mn-lt"/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AC8A-E429-D929-06FD-C512F211B531}"/>
              </a:ext>
            </a:extLst>
          </p:cNvPr>
          <p:cNvSpPr txBox="1"/>
          <p:nvPr/>
        </p:nvSpPr>
        <p:spPr>
          <a:xfrm>
            <a:off x="154983" y="864638"/>
            <a:ext cx="120370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8000"/>
              <a:buFont typeface="Arial" panose="020B0604020202020204" pitchFamily="34" charset="0"/>
              <a:buChar char="•"/>
            </a:pPr>
            <a:r>
              <a:rPr lang="en-US" sz="2000" dirty="0"/>
              <a:t>Understanding the different facets of the dynamics of non-</a:t>
            </a:r>
            <a:r>
              <a:rPr lang="en-US" sz="2000" dirty="0" err="1"/>
              <a:t>pQCD</a:t>
            </a:r>
            <a:r>
              <a:rPr lang="en-US" sz="2000" dirty="0"/>
              <a:t> that manifest in hadron/nuclei structures is a complex problem which requires multiple observables using different approaches and measurements</a:t>
            </a:r>
          </a:p>
          <a:p>
            <a:pPr marL="285750" indent="-285750">
              <a:buClr>
                <a:schemeClr val="accent1"/>
              </a:buClr>
              <a:buSzPct val="128000"/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2" indent="-342900">
              <a:buClr>
                <a:schemeClr val="accent1"/>
              </a:buClr>
              <a:buSzPct val="128000"/>
              <a:buFont typeface="System Font Regular"/>
              <a:buChar char="-"/>
            </a:pPr>
            <a:r>
              <a:rPr lang="en-US" dirty="0">
                <a:latin typeface="Calibri" panose="020F0502020204030204" pitchFamily="34" charset="0"/>
              </a:rPr>
              <a:t>Positron beams, both polarized and unpolarized, are essential tools for a precise understanding of the electromagnetic structure of the nucleon and nuclei, in both the elastic and the deep-inelastic regimes (form factors, PDFs, GPDs,…), but also for search for  physics beyond the standard model.</a:t>
            </a:r>
          </a:p>
          <a:p>
            <a:pPr marL="800100" lvl="2" indent="-342900">
              <a:buClr>
                <a:schemeClr val="accent1"/>
              </a:buClr>
              <a:buSzPct val="128000"/>
              <a:buFont typeface="System Font Regular"/>
              <a:buChar char="-"/>
            </a:pPr>
            <a:endParaRPr lang="en-US" sz="2000" dirty="0"/>
          </a:p>
          <a:p>
            <a:pPr marL="800100" lvl="2" indent="-342900">
              <a:buClr>
                <a:schemeClr val="accent1"/>
              </a:buClr>
              <a:buSzPct val="128000"/>
              <a:buFont typeface="System Font Regular"/>
              <a:buChar char="-"/>
            </a:pPr>
            <a:r>
              <a:rPr lang="en-US" dirty="0">
                <a:latin typeface="Calibri" panose="020F0502020204030204" pitchFamily="34" charset="0"/>
              </a:rPr>
              <a:t>With CEBAF at higher energy: a)  some important thresholds will be crossed providing new territories to explore, b) a better insight into our current program will be possible, and c) a bridge between </a:t>
            </a:r>
            <a:r>
              <a:rPr lang="en-US" dirty="0" err="1">
                <a:latin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</a:rPr>
              <a:t> @ 12 GeV and EIC will be established. This will be critical to elucidate the properties of QCD in the valence regime.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A08441-0F20-1640-97DA-D979FE3FD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7" b="52350"/>
          <a:stretch/>
        </p:blipFill>
        <p:spPr>
          <a:xfrm>
            <a:off x="2134730" y="4829605"/>
            <a:ext cx="7922539" cy="1868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095DA1-C0EE-8C45-8D25-E74CE5B41E4D}"/>
              </a:ext>
            </a:extLst>
          </p:cNvPr>
          <p:cNvSpPr txBox="1"/>
          <p:nvPr/>
        </p:nvSpPr>
        <p:spPr>
          <a:xfrm>
            <a:off x="154983" y="4036672"/>
            <a:ext cx="1215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rich scientific program to leverage existing infrastructure and the uniqueness of CEBAF HIGH LUMINOSITY is being developed and it has been presented at the Long Range Plan of NP</a:t>
            </a:r>
          </a:p>
        </p:txBody>
      </p:sp>
    </p:spTree>
    <p:extLst>
      <p:ext uri="{BB962C8B-B14F-4D97-AF65-F5344CB8AC3E}">
        <p14:creationId xmlns:p14="http://schemas.microsoft.com/office/powerpoint/2010/main" val="260479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304" y="483293"/>
            <a:ext cx="9112697" cy="617838"/>
          </a:xfrm>
        </p:spPr>
        <p:txBody>
          <a:bodyPr/>
          <a:lstStyle/>
          <a:p>
            <a:pPr algn="ctr"/>
            <a:r>
              <a:rPr lang="en-US" dirty="0"/>
              <a:t>Hall A/C 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BC45-F56F-FA2B-B89A-7D58209E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909001"/>
            <a:ext cx="5197642" cy="3629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763A3-59AA-3B02-A057-728C8CB0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16" y="2069624"/>
            <a:ext cx="5495071" cy="3926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79822-4161-CD24-A15C-F34E7A148E01}"/>
              </a:ext>
            </a:extLst>
          </p:cNvPr>
          <p:cNvSpPr txBox="1"/>
          <p:nvPr/>
        </p:nvSpPr>
        <p:spPr>
          <a:xfrm>
            <a:off x="319460" y="1249427"/>
            <a:ext cx="489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Beam-target Asymmetry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4D068-7D84-16F4-AD8A-394E5461DF37}"/>
              </a:ext>
            </a:extLst>
          </p:cNvPr>
          <p:cNvSpPr txBox="1"/>
          <p:nvPr/>
        </p:nvSpPr>
        <p:spPr>
          <a:xfrm>
            <a:off x="6893021" y="1232478"/>
            <a:ext cx="489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 Particle Spectrometer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EB6915-4899-2F42-9B84-10BCD7E556F2}"/>
              </a:ext>
            </a:extLst>
          </p:cNvPr>
          <p:cNvSpPr txBox="1">
            <a:spLocks/>
          </p:cNvSpPr>
          <p:nvPr/>
        </p:nvSpPr>
        <p:spPr>
          <a:xfrm>
            <a:off x="1546870" y="5686869"/>
            <a:ext cx="8392152" cy="617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 Jones, Hall A/C Group Leader, PAC meeting , July 2023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Bob Michaels, Hall A/C Deputy Group Leader </a:t>
            </a:r>
          </a:p>
        </p:txBody>
      </p:sp>
    </p:spTree>
    <p:extLst>
      <p:ext uri="{BB962C8B-B14F-4D97-AF65-F5344CB8AC3E}">
        <p14:creationId xmlns:p14="http://schemas.microsoft.com/office/powerpoint/2010/main" val="191006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A:        Past Year’s Experiments (July 2022- March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84C0E-6B7D-46BE-B7C2-A633D9F73155}"/>
              </a:ext>
            </a:extLst>
          </p:cNvPr>
          <p:cNvSpPr txBox="1"/>
          <p:nvPr/>
        </p:nvSpPr>
        <p:spPr>
          <a:xfrm>
            <a:off x="169772" y="1280788"/>
            <a:ext cx="4266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Started in Oct 2022</a:t>
            </a:r>
          </a:p>
          <a:p>
            <a:pPr marL="585788" marR="0" lvl="1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Completed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2.9 and 6.6 GeV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585788" marR="0" lvl="1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9.9 GeV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partially done. </a:t>
            </a:r>
          </a:p>
          <a:p>
            <a:pPr marL="585788" marR="0" lvl="1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Complete final 6 weeks running from Sept 2023-Nov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D6367-E8B8-417C-8DAE-0A7BE2061EC4}"/>
              </a:ext>
            </a:extLst>
          </p:cNvPr>
          <p:cNvSpPr txBox="1"/>
          <p:nvPr/>
        </p:nvSpPr>
        <p:spPr>
          <a:xfrm>
            <a:off x="0" y="766242"/>
            <a:ext cx="674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Beam-target Asymmetry on polarized 3He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9DC49-A7EB-BE52-19DC-E3DD6B3B31D0}"/>
              </a:ext>
            </a:extLst>
          </p:cNvPr>
          <p:cNvSpPr txBox="1"/>
          <p:nvPr/>
        </p:nvSpPr>
        <p:spPr>
          <a:xfrm>
            <a:off x="5001253" y="1166352"/>
            <a:ext cx="8209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Polarized 3He  target</a:t>
            </a:r>
          </a:p>
          <a:p>
            <a:pPr marL="571500" marR="0" lvl="1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time running with 60cm long 3He cell</a:t>
            </a:r>
          </a:p>
          <a:p>
            <a:pPr marL="585788" marR="0" lvl="1" indent="-1285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50-55% polarization in beam!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7806F-470F-3764-4436-D9735EF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2" y="2719137"/>
            <a:ext cx="4174612" cy="3980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7CB1C-26E9-BBC0-D2A8-0A2037E79719}"/>
              </a:ext>
            </a:extLst>
          </p:cNvPr>
          <p:cNvSpPr txBox="1"/>
          <p:nvPr/>
        </p:nvSpPr>
        <p:spPr>
          <a:xfrm>
            <a:off x="704749" y="3082347"/>
            <a:ext cx="17851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points projected errors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6BE6C-AAF8-AA64-ABEB-A35A39D35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5"/>
          <a:stretch/>
        </p:blipFill>
        <p:spPr>
          <a:xfrm>
            <a:off x="8445774" y="2199771"/>
            <a:ext cx="3746226" cy="3414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5F59A-D863-048A-B49C-84908998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09" y="2089682"/>
            <a:ext cx="3233131" cy="1985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C402A-F472-7B2D-324F-709AB5505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310" y="3812153"/>
            <a:ext cx="1914310" cy="2542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92F28-5635-CDA0-20CB-1F78CC098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482" y="3781929"/>
            <a:ext cx="1916568" cy="2553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5BF3C4-D1FB-867B-9E97-1399EE6F3F79}"/>
              </a:ext>
            </a:extLst>
          </p:cNvPr>
          <p:cNvSpPr txBox="1"/>
          <p:nvPr/>
        </p:nvSpPr>
        <p:spPr>
          <a:xfrm>
            <a:off x="8288864" y="3067994"/>
            <a:ext cx="591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769993-0A1B-B3C4-593D-C9B35E4C5A7B}"/>
              </a:ext>
            </a:extLst>
          </p:cNvPr>
          <p:cNvCxnSpPr>
            <a:cxnSpLocks/>
          </p:cNvCxnSpPr>
          <p:nvPr/>
        </p:nvCxnSpPr>
        <p:spPr>
          <a:xfrm>
            <a:off x="8783613" y="3252660"/>
            <a:ext cx="360387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1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A : Plan for coming  years (Jan 2024 – July 2025)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E97615-7FDE-4AF8-BA96-8E70406718A6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9A3C3D-5DB2-47C1-9AC5-6B75419CAA37}"/>
              </a:ext>
            </a:extLst>
          </p:cNvPr>
          <p:cNvSpPr txBox="1"/>
          <p:nvPr/>
        </p:nvSpPr>
        <p:spPr>
          <a:xfrm>
            <a:off x="6026328" y="1188720"/>
            <a:ext cx="616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ECAL platform is in Hall A and plan to start stacking in August.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Neutron Recoil Polarization is completed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about 6 months for installation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will run in late 2024 to spring 2025.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1AF1A-94E8-4E75-A647-A8A08B25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28" y="2666047"/>
            <a:ext cx="3450084" cy="356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5DFC9-9673-4049-A23C-FDD807CE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914" y="4848712"/>
            <a:ext cx="2957496" cy="1851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A73F0-53B9-410E-A30B-264AC7CF5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73" b="49574"/>
          <a:stretch/>
        </p:blipFill>
        <p:spPr>
          <a:xfrm>
            <a:off x="9368454" y="2666047"/>
            <a:ext cx="2965413" cy="3751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698F8-92F4-4679-81A1-E438645F8DFD}"/>
              </a:ext>
            </a:extLst>
          </p:cNvPr>
          <p:cNvSpPr txBox="1"/>
          <p:nvPr/>
        </p:nvSpPr>
        <p:spPr>
          <a:xfrm>
            <a:off x="10280371" y="2529911"/>
            <a:ext cx="17851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points projected errors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E1E6EF-78F3-4D03-9B90-5CE911917F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2006205"/>
            <a:ext cx="2617827" cy="2359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18664-B467-F712-8A2D-AB0836F28E0B}"/>
              </a:ext>
            </a:extLst>
          </p:cNvPr>
          <p:cNvSpPr txBox="1"/>
          <p:nvPr/>
        </p:nvSpPr>
        <p:spPr>
          <a:xfrm>
            <a:off x="543452" y="820920"/>
            <a:ext cx="45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recoil polarization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3408E-D833-CAEB-B0C4-5DD74E3B1FC0}"/>
              </a:ext>
            </a:extLst>
          </p:cNvPr>
          <p:cNvSpPr txBox="1"/>
          <p:nvPr/>
        </p:nvSpPr>
        <p:spPr>
          <a:xfrm>
            <a:off x="6350621" y="814935"/>
            <a:ext cx="45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/G</a:t>
            </a:r>
            <a:r>
              <a:rPr kumimoji="0" lang="en-US" sz="20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recoil polarization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FF69A77B-8790-FF84-EFB2-4DBCC1EE5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92195" y="2006205"/>
            <a:ext cx="2511024" cy="2255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CA5CB9-8FBF-AFEF-89AD-236E3EA3D492}"/>
              </a:ext>
            </a:extLst>
          </p:cNvPr>
          <p:cNvSpPr txBox="1"/>
          <p:nvPr/>
        </p:nvSpPr>
        <p:spPr>
          <a:xfrm>
            <a:off x="169274" y="1156680"/>
            <a:ext cx="515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Switch from 3He to LH2/LD2</a:t>
            </a:r>
          </a:p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 to start in Spring 2024,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4.5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53AEF-6860-AED2-5B7A-A709C0A9A88F}"/>
              </a:ext>
            </a:extLst>
          </p:cNvPr>
          <p:cNvSpPr txBox="1"/>
          <p:nvPr/>
        </p:nvSpPr>
        <p:spPr>
          <a:xfrm>
            <a:off x="435321" y="4464864"/>
            <a:ext cx="51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Pion photo-production on neutron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149FA-EA9C-B145-CD4F-DEB81133B36C}"/>
              </a:ext>
            </a:extLst>
          </p:cNvPr>
          <p:cNvSpPr txBox="1"/>
          <p:nvPr/>
        </p:nvSpPr>
        <p:spPr>
          <a:xfrm>
            <a:off x="0" y="4919962"/>
            <a:ext cx="302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experiments</a:t>
            </a:r>
          </a:p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Beam-target asymmetry, A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</a:t>
            </a:r>
          </a:p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Recoil polarization, K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</a:t>
            </a:r>
          </a:p>
          <a:p>
            <a:pPr marL="11430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5C037-8764-BF52-DC15-2769087373CC}"/>
              </a:ext>
            </a:extLst>
          </p:cNvPr>
          <p:cNvSpPr txBox="1"/>
          <p:nvPr/>
        </p:nvSpPr>
        <p:spPr>
          <a:xfrm>
            <a:off x="169274" y="3920247"/>
            <a:ext cx="2617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of SBS GEMs during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D01576-BF78-4318-4AFD-4157C9C5D080}"/>
              </a:ext>
            </a:extLst>
          </p:cNvPr>
          <p:cNvSpPr txBox="1"/>
          <p:nvPr/>
        </p:nvSpPr>
        <p:spPr>
          <a:xfrm>
            <a:off x="3042624" y="4024890"/>
            <a:ext cx="2617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Polarimeter layout</a:t>
            </a:r>
          </a:p>
        </p:txBody>
      </p:sp>
    </p:spTree>
    <p:extLst>
      <p:ext uri="{BB962C8B-B14F-4D97-AF65-F5344CB8AC3E}">
        <p14:creationId xmlns:p14="http://schemas.microsoft.com/office/powerpoint/2010/main" val="174072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A : Plans beyond July 2025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97830-32D3-43C7-AF2F-95DC5AD17896}"/>
              </a:ext>
            </a:extLst>
          </p:cNvPr>
          <p:cNvSpPr txBox="1"/>
          <p:nvPr/>
        </p:nvSpPr>
        <p:spPr>
          <a:xfrm>
            <a:off x="0" y="1198391"/>
            <a:ext cx="5694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Inflation Reduction Act provided full funding.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Jan 2023, passed CD-3A review and spending CD-3A funds.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CD2 /CD3 review in October 2023.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Aggressive installation schedule of 18 months after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GEp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run ends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years of running. Starting in Fall 2026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Reuben Fair is new PM, Klaus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Dehmelt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is new DPM (Sept 1).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6FE499-BA3A-4F3E-8328-DD2381CAB2A5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35460E-616E-4864-BFD6-3784FE435CF7}"/>
              </a:ext>
            </a:extLst>
          </p:cNvPr>
          <p:cNvSpPr txBox="1"/>
          <p:nvPr/>
        </p:nvSpPr>
        <p:spPr>
          <a:xfrm>
            <a:off x="883920" y="882508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MOLLER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E8FF3-BF40-4523-A2BA-E43D5CB2F392}"/>
              </a:ext>
            </a:extLst>
          </p:cNvPr>
          <p:cNvSpPr txBox="1"/>
          <p:nvPr/>
        </p:nvSpPr>
        <p:spPr>
          <a:xfrm>
            <a:off x="7547956" y="798281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ED72F2-9648-445F-AB87-3C406DF07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3" y="3825992"/>
            <a:ext cx="5399456" cy="2944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DDAFE-7C0B-4E99-AB9F-5059A147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5" y="2959886"/>
            <a:ext cx="1987651" cy="1569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2D080-5E53-4321-899C-1FB4347D6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09" y="2952617"/>
            <a:ext cx="2105823" cy="1584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4902A4-90D2-496E-8D46-08FF746D8D72}"/>
              </a:ext>
            </a:extLst>
          </p:cNvPr>
          <p:cNvSpPr txBox="1"/>
          <p:nvPr/>
        </p:nvSpPr>
        <p:spPr>
          <a:xfrm>
            <a:off x="1337946" y="2899268"/>
            <a:ext cx="2884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 production underway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83853-24C7-4ABA-AB01-B8EC6636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413" y="3268600"/>
            <a:ext cx="2829697" cy="2122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E7DED1-14A9-4D61-9896-B53040C56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936" y="3033678"/>
            <a:ext cx="2331607" cy="888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556D72-9A66-454D-9C67-1FFE455A9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470" y="2259620"/>
            <a:ext cx="2704618" cy="26630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A9989B-CD72-4FFF-8D55-E07751B8D933}"/>
              </a:ext>
            </a:extLst>
          </p:cNvPr>
          <p:cNvSpPr txBox="1"/>
          <p:nvPr/>
        </p:nvSpPr>
        <p:spPr>
          <a:xfrm>
            <a:off x="6259914" y="1200517"/>
            <a:ext cx="5694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CLEO magnet cold test at 120A completed.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High rate test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detector. Set at 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17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in Hall C.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mentioned in Recommendation 1 in the Hot/Cold QCD and the recommendations of FSNN LRP town meetings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F8AF48-0118-40B2-93CC-9CB2DEA84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606" y="4723178"/>
            <a:ext cx="3039423" cy="2060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E7E89A-DE18-4498-9BD4-9712B9FC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2413" y="5227679"/>
            <a:ext cx="2788134" cy="13913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FB64A6-C0C7-4BFF-BCD2-7B0F1EC244A4}"/>
              </a:ext>
            </a:extLst>
          </p:cNvPr>
          <p:cNvSpPr txBox="1"/>
          <p:nvPr/>
        </p:nvSpPr>
        <p:spPr>
          <a:xfrm>
            <a:off x="7547956" y="2323908"/>
            <a:ext cx="1347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A7EEA-9F81-4C93-BFB6-AE343551F2A2}"/>
              </a:ext>
            </a:extLst>
          </p:cNvPr>
          <p:cNvSpPr txBox="1"/>
          <p:nvPr/>
        </p:nvSpPr>
        <p:spPr>
          <a:xfrm>
            <a:off x="8148564" y="4904513"/>
            <a:ext cx="10556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Ramp to 120A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B501A-D31E-475C-95DF-3C4F5B56F15F}"/>
              </a:ext>
            </a:extLst>
          </p:cNvPr>
          <p:cNvSpPr txBox="1"/>
          <p:nvPr/>
        </p:nvSpPr>
        <p:spPr>
          <a:xfrm>
            <a:off x="6171729" y="5155955"/>
            <a:ext cx="11793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Coil temps constant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403C17-970C-4310-89E1-9444A04C3021}"/>
              </a:ext>
            </a:extLst>
          </p:cNvPr>
          <p:cNvCxnSpPr>
            <a:cxnSpLocks/>
          </p:cNvCxnSpPr>
          <p:nvPr/>
        </p:nvCxnSpPr>
        <p:spPr>
          <a:xfrm>
            <a:off x="6670641" y="5753639"/>
            <a:ext cx="877315" cy="33252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26CD1B-38B6-41AB-8FEA-B5F0ED46EA1B}"/>
              </a:ext>
            </a:extLst>
          </p:cNvPr>
          <p:cNvCxnSpPr>
            <a:cxnSpLocks/>
          </p:cNvCxnSpPr>
          <p:nvPr/>
        </p:nvCxnSpPr>
        <p:spPr>
          <a:xfrm flipH="1" flipV="1">
            <a:off x="7916761" y="5064417"/>
            <a:ext cx="282046" cy="13283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1C1223A-76D7-4405-9670-9125C81B2967}"/>
              </a:ext>
            </a:extLst>
          </p:cNvPr>
          <p:cNvSpPr txBox="1"/>
          <p:nvPr/>
        </p:nvSpPr>
        <p:spPr>
          <a:xfrm>
            <a:off x="9865936" y="2607303"/>
            <a:ext cx="2023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rate test</a:t>
            </a:r>
          </a:p>
        </p:txBody>
      </p:sp>
    </p:spTree>
    <p:extLst>
      <p:ext uri="{BB962C8B-B14F-4D97-AF65-F5344CB8AC3E}">
        <p14:creationId xmlns:p14="http://schemas.microsoft.com/office/powerpoint/2010/main" val="416849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 C:        Past Year’s Running  (July 2022-March 2023)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2C6ACED-A15A-148F-02CD-088BBB7A3308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3039183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D4D94D-D1F1-6C73-28AD-8033B64802AC}"/>
              </a:ext>
            </a:extLst>
          </p:cNvPr>
          <p:cNvCxnSpPr>
            <a:cxnSpLocks/>
          </p:cNvCxnSpPr>
          <p:nvPr/>
        </p:nvCxnSpPr>
        <p:spPr>
          <a:xfrm flipH="1">
            <a:off x="96253" y="3897286"/>
            <a:ext cx="1209574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FFA98D5-0FB6-7A1E-57E8-3485442A1BD4}"/>
              </a:ext>
            </a:extLst>
          </p:cNvPr>
          <p:cNvSpPr/>
          <p:nvPr/>
        </p:nvSpPr>
        <p:spPr>
          <a:xfrm>
            <a:off x="96253" y="760431"/>
            <a:ext cx="5539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E12-19-006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Ran from June to mid Sept to complete high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points to match low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points taken the previous run cycle.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18E3F-5C7F-0D7F-4190-F4F703BD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1" y="1706788"/>
            <a:ext cx="3191496" cy="2038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5013A-D712-9FBF-87C1-F3D452705BAE}"/>
              </a:ext>
            </a:extLst>
          </p:cNvPr>
          <p:cNvSpPr txBox="1"/>
          <p:nvPr/>
        </p:nvSpPr>
        <p:spPr>
          <a:xfrm>
            <a:off x="473825" y="1320756"/>
            <a:ext cx="262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Pion form factor to Q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8.5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Proposed error bars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52BF0-3962-7B29-EE8F-62DD75990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515" y="1708643"/>
            <a:ext cx="1981372" cy="2036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5B81E0-BF0F-A8B9-5077-99F2DA5E1E6D}"/>
              </a:ext>
            </a:extLst>
          </p:cNvPr>
          <p:cNvSpPr txBox="1"/>
          <p:nvPr/>
        </p:nvSpPr>
        <p:spPr>
          <a:xfrm>
            <a:off x="3522515" y="1316752"/>
            <a:ext cx="223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of factorization by measuring Q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dependence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07259-FB04-6700-60D3-AAA40DB4A806}"/>
              </a:ext>
            </a:extLst>
          </p:cNvPr>
          <p:cNvSpPr txBox="1"/>
          <p:nvPr/>
        </p:nvSpPr>
        <p:spPr>
          <a:xfrm>
            <a:off x="5993181" y="819800"/>
            <a:ext cx="5918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E12-17-005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: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Ran  at the end of Sept 2022 for two weeks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10DC8E-C131-F7DB-7760-E77530E3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338" y="1477634"/>
            <a:ext cx="2377646" cy="2362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E31D5C-2A8D-9B38-5A22-4F4BEB75D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954" y="1237242"/>
            <a:ext cx="3109229" cy="1313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884F5D-7D5D-E659-B1D0-8CDD5FC5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115" y="2515439"/>
            <a:ext cx="3306068" cy="1313453"/>
          </a:xfrm>
          <a:prstGeom prst="rect">
            <a:avLst/>
          </a:prstGeom>
        </p:spPr>
      </p:pic>
      <p:sp>
        <p:nvSpPr>
          <p:cNvPr id="17" name="SRC: Integrated counts…">
            <a:extLst>
              <a:ext uri="{FF2B5EF4-FFF2-40B4-BE49-F238E27FC236}">
                <a16:creationId xmlns:a16="http://schemas.microsoft.com/office/drawing/2014/main" id="{31613A3F-584D-B33A-BA5B-7865CB94B2D7}"/>
              </a:ext>
            </a:extLst>
          </p:cNvPr>
          <p:cNvSpPr txBox="1"/>
          <p:nvPr/>
        </p:nvSpPr>
        <p:spPr>
          <a:xfrm>
            <a:off x="10686889" y="2718143"/>
            <a:ext cx="987681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SRC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setting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8" name="SRC: Integrated counts…">
            <a:extLst>
              <a:ext uri="{FF2B5EF4-FFF2-40B4-BE49-F238E27FC236}">
                <a16:creationId xmlns:a16="http://schemas.microsoft.com/office/drawing/2014/main" id="{BFA27E34-AC3C-A211-99F0-384E16BAEE99}"/>
              </a:ext>
            </a:extLst>
          </p:cNvPr>
          <p:cNvSpPr txBox="1"/>
          <p:nvPr/>
        </p:nvSpPr>
        <p:spPr>
          <a:xfrm>
            <a:off x="10642701" y="1316752"/>
            <a:ext cx="1268562" cy="25680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Mean-field setting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9" name="SRC: Integrated counts…">
            <a:extLst>
              <a:ext uri="{FF2B5EF4-FFF2-40B4-BE49-F238E27FC236}">
                <a16:creationId xmlns:a16="http://schemas.microsoft.com/office/drawing/2014/main" id="{D8B465A2-2999-3070-B6DA-99419420F34C}"/>
              </a:ext>
            </a:extLst>
          </p:cNvPr>
          <p:cNvSpPr txBox="1"/>
          <p:nvPr/>
        </p:nvSpPr>
        <p:spPr>
          <a:xfrm>
            <a:off x="6107338" y="1273636"/>
            <a:ext cx="265790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Compare 40Ca, 48Ca, 54Fe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DA522B-5200-C686-AACB-167BB5101932}"/>
              </a:ext>
            </a:extLst>
          </p:cNvPr>
          <p:cNvSpPr/>
          <p:nvPr/>
        </p:nvSpPr>
        <p:spPr>
          <a:xfrm>
            <a:off x="81351" y="4040433"/>
            <a:ext cx="66210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E12-10-008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EMC effect over range of nuclei</a:t>
            </a:r>
          </a:p>
          <a:p>
            <a:pPr marL="339725" marR="0" lvl="1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6Li and 7Li added to light nuclei already measured</a:t>
            </a:r>
          </a:p>
          <a:p>
            <a:pPr marL="339725" marR="0" lvl="1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Flavor dependence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40Ca and 48Ca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E12-06-105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14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Inclusive Scattering from Nuclei at x &gt; 1</a:t>
            </a:r>
          </a:p>
          <a:p>
            <a:pPr marL="339725" marR="0" lvl="1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measurement of 2N SRC</a:t>
            </a:r>
          </a:p>
          <a:p>
            <a:pPr marL="796925" marR="0" lvl="3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A-dependence in light nuclei</a:t>
            </a:r>
          </a:p>
          <a:p>
            <a:pPr marL="796925" marR="0" lvl="3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Variation with neutron excess</a:t>
            </a:r>
          </a:p>
          <a:p>
            <a:pPr marL="796925" marR="0" lvl="3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EMC effect and SRC</a:t>
            </a:r>
          </a:p>
          <a:p>
            <a:pPr marL="339725" marR="0" lvl="1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observations of 3N SRC</a:t>
            </a:r>
          </a:p>
          <a:p>
            <a:pPr marL="339725" marR="0" lvl="1" indent="-106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 PDFs at x &gt; 1 and look for superfast quarks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E12-10-003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Deuteron Electro-Disintegration at Very High Missing Momentum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6AA642-5EBE-0F29-0594-18C09E0CD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639782" y="4034609"/>
            <a:ext cx="3054333" cy="2284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4472DA-388F-7023-F654-5B42B7C49E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4115" y="4068510"/>
            <a:ext cx="3306068" cy="23298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423A84-6722-BC93-3636-2836B0708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7886" y="5056382"/>
            <a:ext cx="2296872" cy="1286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92D792-9125-A8B2-5EA3-B4FF7E616B89}"/>
              </a:ext>
            </a:extLst>
          </p:cNvPr>
          <p:cNvSpPr txBox="1"/>
          <p:nvPr/>
        </p:nvSpPr>
        <p:spPr>
          <a:xfrm>
            <a:off x="9989926" y="5195923"/>
            <a:ext cx="18010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Preliminary online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Casey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064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370.454"/>
  <p:tag name="OUTPUTTYPE" val="PNG"/>
  <p:tag name="IGUANATEXVERSION" val="160"/>
  <p:tag name="LATEXADDIN" val="\documentclass{article}&#10;\usepackage{amsmath}&#10;\pagestyle{empty}&#10;\begin{document}&#10;&#10;$A_{LU} \propto Im \left[ F_1 \mathcal{H} + \xi(F_1 +F_2)\mathcal{\tilde{H}} - \frac{t}{4M^2}F_2\mathcal{E} \right]$&#10;&#10;&#10;\end{document}"/>
  <p:tag name="IGUANATEXSIZE" val="20"/>
  <p:tag name="IGUANATEXCURSOR" val="173"/>
  <p:tag name="TRANSPARENCY" val="True"/>
  <p:tag name="FILENAME" val=""/>
  <p:tag name="LATEXENGINEID" val="0"/>
  <p:tag name="TEMPFOLDER" val="C:\Users\pierrec\Documents\IguanaTex\"/>
  <p:tag name="LATEXFORMHEIGHT" val="499.8"/>
  <p:tag name="LATEXFORMWIDTH" val="481.8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3.xml><?xml version="1.0" encoding="utf-8"?>
<a:theme xmlns:a="http://schemas.openxmlformats.org/drawingml/2006/main" name="2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114195</TotalTime>
  <Words>3164</Words>
  <Application>Microsoft Macintosh PowerPoint</Application>
  <PresentationFormat>Widescreen</PresentationFormat>
  <Paragraphs>420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7" baseType="lpstr">
      <vt:lpstr>PingFangSC-Regular</vt:lpstr>
      <vt:lpstr>.PingFangSC-Regular</vt:lpstr>
      <vt:lpstr>Arial</vt:lpstr>
      <vt:lpstr>ArialMT</vt:lpstr>
      <vt:lpstr>Avenir</vt:lpstr>
      <vt:lpstr>Avenir Black</vt:lpstr>
      <vt:lpstr>Avenir Heavy</vt:lpstr>
      <vt:lpstr>Calibri</vt:lpstr>
      <vt:lpstr>Cambria Math</vt:lpstr>
      <vt:lpstr>Century Gothic</vt:lpstr>
      <vt:lpstr>Helvetica</vt:lpstr>
      <vt:lpstr>New York</vt:lpstr>
      <vt:lpstr>Palatino</vt:lpstr>
      <vt:lpstr>Symbol</vt:lpstr>
      <vt:lpstr>System Font Regular</vt:lpstr>
      <vt:lpstr>Times New Roman</vt:lpstr>
      <vt:lpstr>Verdana</vt:lpstr>
      <vt:lpstr>Wingdings</vt:lpstr>
      <vt:lpstr>Office Theme</vt:lpstr>
      <vt:lpstr>1_Office Theme</vt:lpstr>
      <vt:lpstr>2_Streifen</vt:lpstr>
      <vt:lpstr>1_Streifen</vt:lpstr>
      <vt:lpstr>Accelerator Status &amp; Experiment Schedule </vt:lpstr>
      <vt:lpstr>CEBAF Improvement Plan Is Proceeding</vt:lpstr>
      <vt:lpstr>PowerPoint Presentation</vt:lpstr>
      <vt:lpstr>Extended Experimental Schedule</vt:lpstr>
      <vt:lpstr>Hall A/C 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 B Status Report</vt:lpstr>
      <vt:lpstr>Hall B Experimental Setup 2022–23</vt:lpstr>
      <vt:lpstr>Solenoid Power Supply Failure in Fall 2022</vt:lpstr>
      <vt:lpstr>Unpolarized Cryo-Target for Runs Starting 2023</vt:lpstr>
      <vt:lpstr>μRWELL Development for Luminosity Upgrade</vt:lpstr>
      <vt:lpstr>Data Processing Status</vt:lpstr>
      <vt:lpstr>Hall B High-Impact Publications 2022–23</vt:lpstr>
      <vt:lpstr>First Displaced Vertex Analysis in Heavy Photon Search</vt:lpstr>
      <vt:lpstr>Hard Exclusive π-Δ++ Electro-Production off Protons</vt:lpstr>
      <vt:lpstr>DVCS Beam-Spin Asymmetries</vt:lpstr>
      <vt:lpstr>First Determination of Distribution of Forces in the Proton</vt:lpstr>
      <vt:lpstr>Updated Tentative Run Group Scheduling</vt:lpstr>
      <vt:lpstr>Final Remarks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JLab Positrons &amp; 22 GeV  </vt:lpstr>
      <vt:lpstr>Science at the Luminosity Frontier: JLab Upgrade Development</vt:lpstr>
      <vt:lpstr>What a Positron Beam will bring?</vt:lpstr>
      <vt:lpstr>What a 22 GeV Upgrade will bring?</vt:lpstr>
      <vt:lpstr>Photoproduction of Hadrons with Charm Quarks</vt:lpstr>
      <vt:lpstr>PowerPoint Presentation</vt:lpstr>
      <vt:lpstr>PowerPoint Presentation</vt:lpstr>
      <vt:lpstr>Feasible, Cost effective, Innovative Path from e+ to 22 GeV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Douglas Higinbotham</cp:lastModifiedBy>
  <cp:revision>2836</cp:revision>
  <cp:lastPrinted>2023-03-29T12:20:41Z</cp:lastPrinted>
  <dcterms:created xsi:type="dcterms:W3CDTF">2019-07-21T14:59:33Z</dcterms:created>
  <dcterms:modified xsi:type="dcterms:W3CDTF">2023-07-24T12:33:35Z</dcterms:modified>
</cp:coreProperties>
</file>