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5465" r:id="rId3"/>
    <p:sldId id="261" r:id="rId4"/>
    <p:sldId id="546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66"/>
  </p:normalViewPr>
  <p:slideViewPr>
    <p:cSldViewPr snapToGrid="0">
      <p:cViewPr varScale="1">
        <p:scale>
          <a:sx n="130" d="100"/>
          <a:sy n="130" d="100"/>
        </p:scale>
        <p:origin x="2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8C3E9-98B4-CE83-0F74-B165DF7589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E5B963-1506-D8D1-D3BD-96FD76BE3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04D1F-51FD-C985-8684-9F1837EFE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FE83A-77F9-7F41-88A8-7E92D23A5C8F}" type="datetimeFigureOut">
              <a:rPr lang="en-US" smtClean="0"/>
              <a:t>7/23/23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B01A7-6637-194E-A2C8-F0399BDE1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46874-A2E2-4098-A719-C79F87506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0D60-ADC1-9F43-93A6-5D9E6F3DE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93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DD449-358A-B2CD-629C-3F7145C91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F0D1C6-C7D7-7F0E-C869-8D328D8C5C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A58DC-AC4B-F270-D46B-F0035E908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FE83A-77F9-7F41-88A8-7E92D23A5C8F}" type="datetimeFigureOut">
              <a:rPr lang="en-US" smtClean="0"/>
              <a:t>7/23/23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A6B9C-64CD-C11E-3ACB-8C66064DD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EFCF5-AD08-D82D-7A18-9517A7E98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0D60-ADC1-9F43-93A6-5D9E6F3DE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97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20D6A8-FB08-2967-CDFB-46C02982E4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EDA412-7930-D3D4-FD64-EA4A01A840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5339B-B6FF-4978-9EC3-FAFCFCBBE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FE83A-77F9-7F41-88A8-7E92D23A5C8F}" type="datetimeFigureOut">
              <a:rPr lang="en-US" smtClean="0"/>
              <a:t>7/23/23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7C6E0-8B09-B2CB-9FC5-B409E2C64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F816C-8F35-480A-AFD0-B5A15C41D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0D60-ADC1-9F43-93A6-5D9E6F3DE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61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lab 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all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1C93C-5050-FC42-8F10-D22D4F119D1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FY22 PEMP Year End Review 10.12.2022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14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18CE8-F2C9-429A-2588-221330353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EDC1A-B087-7780-46DE-FE9F5905B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FED47-F2CF-89AE-194A-C1636343D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FE83A-77F9-7F41-88A8-7E92D23A5C8F}" type="datetimeFigureOut">
              <a:rPr lang="en-US" smtClean="0"/>
              <a:t>7/23/23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6BBB6-DB59-5D2D-BA11-316D01E50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DFB3A-B2C2-D782-B730-E700055E4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0D60-ADC1-9F43-93A6-5D9E6F3DE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50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854EC-4140-FE04-69BB-2EAC16B8E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2C4B9-00F2-1AB6-26FF-E576CEBB4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1C07B-D747-8A82-3A5A-2FA8BB069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FE83A-77F9-7F41-88A8-7E92D23A5C8F}" type="datetimeFigureOut">
              <a:rPr lang="en-US" smtClean="0"/>
              <a:t>7/23/23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9BC1D-44CD-9771-79FB-A8F0B154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976B0-496B-47F3-074E-DD5FE0218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0D60-ADC1-9F43-93A6-5D9E6F3DE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11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5F5AB-BB71-4C8E-B7BB-920D8171D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BC65C-5948-9BBF-341C-17CB9CFB64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6038BB-F274-FFFE-F2C9-A87D0CE29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FAB238-03F2-197D-E473-0A4FCCE52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FE83A-77F9-7F41-88A8-7E92D23A5C8F}" type="datetimeFigureOut">
              <a:rPr lang="en-US" smtClean="0"/>
              <a:t>7/23/23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2B2005-E33A-6359-1294-380D8FDD3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DC40B-1176-B63B-52D5-241F7CE61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0D60-ADC1-9F43-93A6-5D9E6F3DE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77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1A265-7BD9-64F5-C49D-3C1367771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7A4943-A842-DA75-BD9C-DE1C2AFD9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E59FF5-BA32-F7D5-6E08-6109E48DA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EC93B-ADBC-0A98-D339-93EED25E56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8BBF0C-5BE2-F2C5-F098-7DD58577DC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2177D1-97FA-1946-858A-E8FB72517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FE83A-77F9-7F41-88A8-7E92D23A5C8F}" type="datetimeFigureOut">
              <a:rPr lang="en-US" smtClean="0"/>
              <a:t>7/23/23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97DE28-3640-1806-6306-B5502FE6C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A6E3FF-0B82-932F-3649-59432A605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0D60-ADC1-9F43-93A6-5D9E6F3DE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40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21DFA-D39D-A9BE-D99B-3A3B15D73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314472-5AA2-6A87-696B-232031E14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FE83A-77F9-7F41-88A8-7E92D23A5C8F}" type="datetimeFigureOut">
              <a:rPr lang="en-US" smtClean="0"/>
              <a:t>7/23/23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D2DFB5-058C-DC08-B308-72473AF8C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808CED-8EF2-CCBD-BFEB-E8856FDF1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0D60-ADC1-9F43-93A6-5D9E6F3DE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28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04999A-59A8-E9E8-5692-5C3EB701C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FE83A-77F9-7F41-88A8-7E92D23A5C8F}" type="datetimeFigureOut">
              <a:rPr lang="en-US" smtClean="0"/>
              <a:t>7/23/23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E98FA2-CEDD-36F1-48F6-86BEE8A1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915F7B-592C-544B-2AB5-D6706B736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0D60-ADC1-9F43-93A6-5D9E6F3DE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43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63DC2-1D93-6CCB-B6DE-A1CCA7BFB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EFAA0-003C-F77D-B767-56DEF1B10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01FB84-B98F-E7F0-1893-758506AF4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C6E1C1-3155-B834-E59A-2D2C7D984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FE83A-77F9-7F41-88A8-7E92D23A5C8F}" type="datetimeFigureOut">
              <a:rPr lang="en-US" smtClean="0"/>
              <a:t>7/23/23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683A15-DF9C-2F15-5B56-B561ACF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BFD47-6AF7-0F03-BB1F-D033CF8D8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0D60-ADC1-9F43-93A6-5D9E6F3DE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70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E7A9B-BF82-6000-381E-5912CEDA3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0C9E87-248E-0466-C4CD-4A9E1E2383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B2E2D2-F294-F156-389F-255A1CA2B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6934F0-7E30-A200-BAD0-D70636738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FE83A-77F9-7F41-88A8-7E92D23A5C8F}" type="datetimeFigureOut">
              <a:rPr lang="en-US" smtClean="0"/>
              <a:t>7/23/23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FFB4B-50A5-194E-24C2-D7C4FB04B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1714E7-6502-6974-7FA4-74745542B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0D60-ADC1-9F43-93A6-5D9E6F3DE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56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49860C-C56F-D0E0-00FB-99B2F2B8B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24511-65F4-540B-6DE6-17A785DE7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19C6C-AFB4-5A80-CD36-27EC145969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FE83A-77F9-7F41-88A8-7E92D23A5C8F}" type="datetimeFigureOut">
              <a:rPr lang="en-US" smtClean="0"/>
              <a:t>7/23/23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06E65-4A82-B2A1-D8F4-D9443C3D13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0C891-3068-1211-DB39-FDCA4823D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40D60-ADC1-9F43-93A6-5D9E6F3DE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66A9E-3B89-C907-00B5-8290A38D0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Accelerator Status &amp; Experiment Schedule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07AD3D-9B57-2DDE-CEDB-15988BA65A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Douglas Higinbotham</a:t>
            </a:r>
          </a:p>
          <a:p>
            <a:r>
              <a:rPr lang="en-US" dirty="0"/>
              <a:t>Physics Division</a:t>
            </a:r>
          </a:p>
        </p:txBody>
      </p:sp>
    </p:spTree>
    <p:extLst>
      <p:ext uri="{BB962C8B-B14F-4D97-AF65-F5344CB8AC3E}">
        <p14:creationId xmlns:p14="http://schemas.microsoft.com/office/powerpoint/2010/main" val="42749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58F44-77F4-F686-3CF8-751A64A1A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23174" cy="1325563"/>
          </a:xfrm>
        </p:spPr>
        <p:txBody>
          <a:bodyPr/>
          <a:lstStyle/>
          <a:p>
            <a:pPr algn="ctr"/>
            <a:r>
              <a:rPr lang="en-US" dirty="0"/>
              <a:t>CEBAF Improvement Plan Is Proceeding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14CB8-52B8-8C87-B434-04A1E887B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735" y="1117703"/>
            <a:ext cx="11353800" cy="51552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Last run period, we pushed the CEBAF accelerator to 1047 MeV/</a:t>
            </a:r>
            <a:r>
              <a:rPr lang="en-US" dirty="0" err="1"/>
              <a:t>linac</a:t>
            </a:r>
            <a:endParaRPr lang="en-US" dirty="0"/>
          </a:p>
          <a:p>
            <a:pPr lvl="1"/>
            <a:r>
              <a:rPr lang="en-US" dirty="0"/>
              <a:t>A good energy for delivering high polarization to Halls A, B and C</a:t>
            </a:r>
          </a:p>
          <a:p>
            <a:pPr lvl="1"/>
            <a:r>
              <a:rPr lang="en-US" dirty="0"/>
              <a:t>This equates to 10.5 GeV for A, B, C and 11.6 GeV for Hall D</a:t>
            </a:r>
          </a:p>
          <a:p>
            <a:r>
              <a:rPr lang="en-US" dirty="0"/>
              <a:t>And we ran at that energy the entire 32 weeks of physics beam!</a:t>
            </a:r>
          </a:p>
          <a:p>
            <a:pPr lvl="1"/>
            <a:r>
              <a:rPr lang="en-US" dirty="0"/>
              <a:t>Down side was limited beam current and high trip rates</a:t>
            </a:r>
          </a:p>
          <a:p>
            <a:r>
              <a:rPr lang="en-US" dirty="0"/>
              <a:t>During this SAD (scheduling accelerator down) we have added a C100 to the north </a:t>
            </a:r>
            <a:r>
              <a:rPr lang="en-US" dirty="0" err="1"/>
              <a:t>linac</a:t>
            </a:r>
            <a:r>
              <a:rPr lang="en-US" dirty="0"/>
              <a:t> and replaced one in the south </a:t>
            </a:r>
            <a:r>
              <a:rPr lang="en-US" dirty="0" err="1"/>
              <a:t>linac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We are planning to cont. with the 1047 MeV/</a:t>
            </a:r>
            <a:r>
              <a:rPr lang="en-US" dirty="0" err="1"/>
              <a:t>linac</a:t>
            </a:r>
            <a:r>
              <a:rPr lang="en-US" dirty="0"/>
              <a:t> with what should be more stable beam.</a:t>
            </a:r>
          </a:p>
          <a:p>
            <a:pPr lvl="1"/>
            <a:r>
              <a:rPr lang="en-US" dirty="0"/>
              <a:t>We have had a series of safety pauses which have caused a short term delay, but hopefully will mean smoother &amp; safer long term running.</a:t>
            </a:r>
          </a:p>
          <a:p>
            <a:r>
              <a:rPr lang="en-US" dirty="0"/>
              <a:t>Looking ahead the goal is to get CEBAF well into the operational energy range needed for the MOLLER experiment (10.6 to 11 GeV for Hall A) </a:t>
            </a:r>
          </a:p>
        </p:txBody>
      </p:sp>
    </p:spTree>
    <p:extLst>
      <p:ext uri="{BB962C8B-B14F-4D97-AF65-F5344CB8AC3E}">
        <p14:creationId xmlns:p14="http://schemas.microsoft.com/office/powerpoint/2010/main" val="361345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D0E9B7-1DAB-C5C9-C170-C5E890F13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03" y="0"/>
            <a:ext cx="115721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77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309E9-A4DB-B474-7617-47E03E04B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436" y="142266"/>
            <a:ext cx="11285837" cy="487490"/>
          </a:xfrm>
        </p:spPr>
        <p:txBody>
          <a:bodyPr>
            <a:normAutofit/>
          </a:bodyPr>
          <a:lstStyle/>
          <a:p>
            <a:r>
              <a:rPr lang="en-US" sz="2800" cap="small" dirty="0"/>
              <a:t>Extended Experimental Schedule</a:t>
            </a:r>
            <a:endParaRPr lang="en-US" sz="2800" b="0" i="1" cap="small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C8003-DEBA-4F15-9AA8-3E3180974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1C93C-5050-FC42-8F10-D22D4F119D1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E6FC75-2CEC-F46E-113C-5E303953D0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1" b="2085"/>
          <a:stretch/>
        </p:blipFill>
        <p:spPr>
          <a:xfrm>
            <a:off x="-12879" y="797202"/>
            <a:ext cx="10014485" cy="60807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27ABA3-DDE1-A8AB-2E13-419157EC82FD}"/>
              </a:ext>
            </a:extLst>
          </p:cNvPr>
          <p:cNvSpPr txBox="1"/>
          <p:nvPr/>
        </p:nvSpPr>
        <p:spPr>
          <a:xfrm>
            <a:off x="10060722" y="961767"/>
            <a:ext cx="2008027" cy="4805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A9A9A9">
                    <a:lumMod val="10000"/>
                  </a:srgbClr>
                </a:solidFill>
                <a:latin typeface="Avenir" panose="020B0503020203020204" pitchFamily="34" charset="0"/>
                <a:cs typeface="Arial" pitchFamily="34" charset="0"/>
              </a:rPr>
              <a:t>205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A9A9A9">
                    <a:lumMod val="10000"/>
                  </a:srgbClr>
                </a:solidFill>
                <a:effectLst/>
                <a:uLnTx/>
                <a:uFillTx/>
                <a:latin typeface="Avenir" panose="020B0503020203020204" pitchFamily="34" charset="0"/>
                <a:ea typeface="+mn-ea"/>
                <a:cs typeface="Arial" pitchFamily="34" charset="0"/>
              </a:rPr>
              <a:t> completed experiments to-date (28 full; 28 partial in 12 GeV era)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A9A9A9">
                  <a:lumMod val="10000"/>
                </a:srgbClr>
              </a:solidFill>
              <a:effectLst/>
              <a:uLnTx/>
              <a:uFillTx/>
              <a:latin typeface="Avenir" panose="020B0503020203020204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A9A9A9">
                    <a:lumMod val="10000"/>
                  </a:srgbClr>
                </a:solidFill>
                <a:effectLst/>
                <a:uLnTx/>
                <a:uFillTx/>
                <a:latin typeface="Avenir" panose="020B0503020203020204" pitchFamily="34" charset="0"/>
                <a:ea typeface="+mn-ea"/>
                <a:cs typeface="Arial" pitchFamily="34" charset="0"/>
              </a:rPr>
              <a:t>51 experiments remaining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A9A9A9">
                  <a:lumMod val="10000"/>
                </a:srgbClr>
              </a:solidFill>
              <a:effectLst/>
              <a:uLnTx/>
              <a:uFillTx/>
              <a:latin typeface="Avenir" panose="020B0503020203020204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A9A9A9">
                    <a:lumMod val="10000"/>
                  </a:srgbClr>
                </a:solidFill>
                <a:effectLst/>
                <a:uLnTx/>
                <a:uFillTx/>
                <a:latin typeface="Avenir" panose="020B0503020203020204" pitchFamily="34" charset="0"/>
                <a:ea typeface="+mn-ea"/>
                <a:cs typeface="Arial" pitchFamily="34" charset="0"/>
              </a:rPr>
              <a:t>~7 years at ~30 weeks/year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A9A9A9">
                  <a:lumMod val="10000"/>
                </a:srgbClr>
              </a:solidFill>
              <a:effectLst/>
              <a:uLnTx/>
              <a:uFillTx/>
              <a:latin typeface="Avenir" panose="020B0503020203020204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A9A9A9">
                    <a:lumMod val="10000"/>
                  </a:srgbClr>
                </a:solidFill>
                <a:effectLst/>
                <a:uLnTx/>
                <a:uFillTx/>
                <a:latin typeface="Avenir" panose="020B0503020203020204" pitchFamily="34" charset="0"/>
                <a:ea typeface="+mn-ea"/>
                <a:cs typeface="Arial" pitchFamily="34" charset="0"/>
              </a:rPr>
              <a:t>…not including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A9A9A9">
                    <a:lumMod val="10000"/>
                  </a:srgbClr>
                </a:solidFill>
                <a:effectLst/>
                <a:uLnTx/>
                <a:uFillTx/>
                <a:latin typeface="Avenir" panose="020B0503020203020204" pitchFamily="34" charset="0"/>
                <a:ea typeface="+mn-ea"/>
                <a:cs typeface="Arial" pitchFamily="34" charset="0"/>
              </a:rPr>
              <a:t>SoLID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A9A9A9">
                  <a:lumMod val="10000"/>
                </a:srgbClr>
              </a:solidFill>
              <a:effectLst/>
              <a:uLnTx/>
              <a:uFillTx/>
              <a:latin typeface="Avenir" panose="020B0503020203020204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A9A9A9">
                  <a:lumMod val="10000"/>
                </a:srgbClr>
              </a:solidFill>
              <a:effectLst/>
              <a:uLnTx/>
              <a:uFillTx/>
              <a:latin typeface="Avenir" panose="020B0503020203020204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A9A9A9">
                    <a:lumMod val="10000"/>
                  </a:srgbClr>
                </a:solidFill>
                <a:effectLst/>
                <a:uLnTx/>
                <a:uFillTx/>
                <a:latin typeface="Avenir" panose="020B0503020203020204" pitchFamily="34" charset="0"/>
                <a:ea typeface="+mn-ea"/>
                <a:cs typeface="Arial" pitchFamily="34" charset="0"/>
              </a:rPr>
              <a:t>…not including new proposals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480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5808</TotalTime>
  <Words>224</Words>
  <Application>Microsoft Macintosh PowerPoint</Application>
  <PresentationFormat>Widescreen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Avenir</vt:lpstr>
      <vt:lpstr>Calibri</vt:lpstr>
      <vt:lpstr>Calibri Light</vt:lpstr>
      <vt:lpstr>Office Theme</vt:lpstr>
      <vt:lpstr>Accelerator Status &amp; Experiment Schedule </vt:lpstr>
      <vt:lpstr>CEBAF Improvement Plan Is Proceeding</vt:lpstr>
      <vt:lpstr>PowerPoint Presentation</vt:lpstr>
      <vt:lpstr>Extended Experimental Schedule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Upcoming Experiment Schedule and Machine Expectations  </dc:title>
  <dc:creator>Douglas Higinbotham</dc:creator>
  <cp:lastModifiedBy>Douglas Higinbotham</cp:lastModifiedBy>
  <cp:revision>8</cp:revision>
  <cp:lastPrinted>2023-07-24T00:49:25Z</cp:lastPrinted>
  <dcterms:created xsi:type="dcterms:W3CDTF">2023-06-05T20:42:46Z</dcterms:created>
  <dcterms:modified xsi:type="dcterms:W3CDTF">2023-07-24T00:50:36Z</dcterms:modified>
</cp:coreProperties>
</file>