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03" r:id="rId4"/>
    <p:sldMasterId id="2147483820" r:id="rId5"/>
  </p:sldMasterIdLst>
  <p:notesMasterIdLst>
    <p:notesMasterId r:id="rId29"/>
  </p:notesMasterIdLst>
  <p:handoutMasterIdLst>
    <p:handoutMasterId r:id="rId30"/>
  </p:handoutMasterIdLst>
  <p:sldIdLst>
    <p:sldId id="256" r:id="rId6"/>
    <p:sldId id="521" r:id="rId7"/>
    <p:sldId id="543" r:id="rId8"/>
    <p:sldId id="542" r:id="rId9"/>
    <p:sldId id="537" r:id="rId10"/>
    <p:sldId id="529" r:id="rId11"/>
    <p:sldId id="527" r:id="rId12"/>
    <p:sldId id="258" r:id="rId13"/>
    <p:sldId id="500" r:id="rId14"/>
    <p:sldId id="517" r:id="rId15"/>
    <p:sldId id="505" r:id="rId16"/>
    <p:sldId id="532" r:id="rId17"/>
    <p:sldId id="487" r:id="rId18"/>
    <p:sldId id="545" r:id="rId19"/>
    <p:sldId id="276" r:id="rId20"/>
    <p:sldId id="531" r:id="rId21"/>
    <p:sldId id="538" r:id="rId22"/>
    <p:sldId id="539" r:id="rId23"/>
    <p:sldId id="540" r:id="rId24"/>
    <p:sldId id="525" r:id="rId25"/>
    <p:sldId id="544" r:id="rId26"/>
    <p:sldId id="533" r:id="rId27"/>
    <p:sldId id="5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434"/>
    <a:srgbClr val="FFFFFF"/>
    <a:srgbClr val="2539D1"/>
    <a:srgbClr val="348151"/>
    <a:srgbClr val="225B5F"/>
    <a:srgbClr val="C4CAF4"/>
    <a:srgbClr val="B8BFF2"/>
    <a:srgbClr val="B53164"/>
    <a:srgbClr val="E6E6E6"/>
    <a:srgbClr val="0F1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5388" autoAdjust="0"/>
  </p:normalViewPr>
  <p:slideViewPr>
    <p:cSldViewPr snapToGrid="0" showGuides="1">
      <p:cViewPr>
        <p:scale>
          <a:sx n="70" d="100"/>
          <a:sy n="70" d="100"/>
        </p:scale>
        <p:origin x="1114" y="58"/>
      </p:cViewPr>
      <p:guideLst>
        <p:guide orient="horz" pos="2160"/>
        <p:guide pos="3840"/>
        <p:guide orient="horz" pos="3113"/>
      </p:guideLst>
    </p:cSldViewPr>
  </p:slideViewPr>
  <p:outlineViewPr>
    <p:cViewPr>
      <p:scale>
        <a:sx n="33" d="100"/>
        <a:sy n="33" d="100"/>
      </p:scale>
      <p:origin x="0" y="-6546"/>
    </p:cViewPr>
  </p:outlineViewPr>
  <p:notesTextViewPr>
    <p:cViewPr>
      <p:scale>
        <a:sx n="1" d="1"/>
        <a:sy n="1" d="1"/>
      </p:scale>
      <p:origin x="0" y="0"/>
    </p:cViewPr>
  </p:notesTextViewPr>
  <p:sorterViewPr>
    <p:cViewPr varScale="1">
      <p:scale>
        <a:sx n="1" d="1"/>
        <a:sy n="1" d="1"/>
      </p:scale>
      <p:origin x="0" y="-2796"/>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t>3/15/2024</a:t>
            </a:fld>
            <a:endParaRPr lang="en-US"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t>3/15/2024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a:t>
            </a:fld>
            <a:endParaRPr lang="en-US" noProof="0" dirty="0"/>
          </a:p>
        </p:txBody>
      </p:sp>
    </p:spTree>
    <p:extLst>
      <p:ext uri="{BB962C8B-B14F-4D97-AF65-F5344CB8AC3E}">
        <p14:creationId xmlns:p14="http://schemas.microsoft.com/office/powerpoint/2010/main" val="193301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13</a:t>
            </a:fld>
            <a:endParaRPr lang="en-US" noProof="0" dirty="0"/>
          </a:p>
        </p:txBody>
      </p:sp>
    </p:spTree>
    <p:extLst>
      <p:ext uri="{BB962C8B-B14F-4D97-AF65-F5344CB8AC3E}">
        <p14:creationId xmlns:p14="http://schemas.microsoft.com/office/powerpoint/2010/main" val="163269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35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15</a:t>
            </a:fld>
            <a:endParaRPr lang="en-US" noProof="0" dirty="0"/>
          </a:p>
        </p:txBody>
      </p:sp>
    </p:spTree>
    <p:extLst>
      <p:ext uri="{BB962C8B-B14F-4D97-AF65-F5344CB8AC3E}">
        <p14:creationId xmlns:p14="http://schemas.microsoft.com/office/powerpoint/2010/main" val="186265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16</a:t>
            </a:fld>
            <a:endParaRPr lang="en-US" noProof="0" dirty="0"/>
          </a:p>
        </p:txBody>
      </p:sp>
    </p:spTree>
    <p:extLst>
      <p:ext uri="{BB962C8B-B14F-4D97-AF65-F5344CB8AC3E}">
        <p14:creationId xmlns:p14="http://schemas.microsoft.com/office/powerpoint/2010/main" val="392486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17</a:t>
            </a:fld>
            <a:endParaRPr lang="en-US" noProof="0" dirty="0"/>
          </a:p>
        </p:txBody>
      </p:sp>
    </p:spTree>
    <p:extLst>
      <p:ext uri="{BB962C8B-B14F-4D97-AF65-F5344CB8AC3E}">
        <p14:creationId xmlns:p14="http://schemas.microsoft.com/office/powerpoint/2010/main" val="197122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18</a:t>
            </a:fld>
            <a:endParaRPr lang="en-US" noProof="0" dirty="0"/>
          </a:p>
        </p:txBody>
      </p:sp>
    </p:spTree>
    <p:extLst>
      <p:ext uri="{BB962C8B-B14F-4D97-AF65-F5344CB8AC3E}">
        <p14:creationId xmlns:p14="http://schemas.microsoft.com/office/powerpoint/2010/main" val="385050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19</a:t>
            </a:fld>
            <a:endParaRPr lang="en-US" noProof="0" dirty="0"/>
          </a:p>
        </p:txBody>
      </p:sp>
    </p:spTree>
    <p:extLst>
      <p:ext uri="{BB962C8B-B14F-4D97-AF65-F5344CB8AC3E}">
        <p14:creationId xmlns:p14="http://schemas.microsoft.com/office/powerpoint/2010/main" val="1665144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20</a:t>
            </a:fld>
            <a:endParaRPr lang="en-US" noProof="0" dirty="0"/>
          </a:p>
        </p:txBody>
      </p:sp>
    </p:spTree>
    <p:extLst>
      <p:ext uri="{BB962C8B-B14F-4D97-AF65-F5344CB8AC3E}">
        <p14:creationId xmlns:p14="http://schemas.microsoft.com/office/powerpoint/2010/main" val="388219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21</a:t>
            </a:fld>
            <a:endParaRPr lang="en-US" noProof="0" dirty="0"/>
          </a:p>
        </p:txBody>
      </p:sp>
    </p:spTree>
    <p:extLst>
      <p:ext uri="{BB962C8B-B14F-4D97-AF65-F5344CB8AC3E}">
        <p14:creationId xmlns:p14="http://schemas.microsoft.com/office/powerpoint/2010/main" val="163885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23</a:t>
            </a:fld>
            <a:endParaRPr lang="en-US" noProof="0" dirty="0"/>
          </a:p>
        </p:txBody>
      </p:sp>
    </p:spTree>
    <p:extLst>
      <p:ext uri="{BB962C8B-B14F-4D97-AF65-F5344CB8AC3E}">
        <p14:creationId xmlns:p14="http://schemas.microsoft.com/office/powerpoint/2010/main" val="66463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5</a:t>
            </a:fld>
            <a:endParaRPr lang="en-US" noProof="0" dirty="0"/>
          </a:p>
        </p:txBody>
      </p:sp>
    </p:spTree>
    <p:extLst>
      <p:ext uri="{BB962C8B-B14F-4D97-AF65-F5344CB8AC3E}">
        <p14:creationId xmlns:p14="http://schemas.microsoft.com/office/powerpoint/2010/main" val="32470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6</a:t>
            </a:fld>
            <a:endParaRPr lang="en-US" noProof="0" dirty="0"/>
          </a:p>
        </p:txBody>
      </p:sp>
    </p:spTree>
    <p:extLst>
      <p:ext uri="{BB962C8B-B14F-4D97-AF65-F5344CB8AC3E}">
        <p14:creationId xmlns:p14="http://schemas.microsoft.com/office/powerpoint/2010/main" val="114242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7</a:t>
            </a:fld>
            <a:endParaRPr lang="en-US" noProof="0" dirty="0"/>
          </a:p>
        </p:txBody>
      </p:sp>
    </p:spTree>
    <p:extLst>
      <p:ext uri="{BB962C8B-B14F-4D97-AF65-F5344CB8AC3E}">
        <p14:creationId xmlns:p14="http://schemas.microsoft.com/office/powerpoint/2010/main" val="307518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New times roman"/>
                <a:cs typeface="Times New Roman" panose="02020603050405020304" pitchFamily="18" charset="0"/>
              </a:rPr>
              <a:t>In 1982 I worked at CERN to learn how to make intense beams of antiprotons from the inventor of the essential techniques, Simon van der Meer (Nobel Prize in 1984 with Carlo Rubia).</a:t>
            </a:r>
            <a:br>
              <a:rPr lang="en-US" sz="1200" dirty="0">
                <a:solidFill>
                  <a:schemeClr val="tx1"/>
                </a:solidFill>
                <a:latin typeface="New times roman"/>
                <a:cs typeface="Times New Roman" panose="02020603050405020304" pitchFamily="18" charset="0"/>
              </a:rPr>
            </a:br>
            <a:r>
              <a:rPr lang="en-US" sz="1200" dirty="0">
                <a:solidFill>
                  <a:schemeClr val="tx1"/>
                </a:solidFill>
                <a:latin typeface="New times roman"/>
                <a:cs typeface="Times New Roman" panose="02020603050405020304" pitchFamily="18" charset="0"/>
              </a:rPr>
              <a:t> </a:t>
            </a:r>
            <a:br>
              <a:rPr lang="en-US" sz="1200" dirty="0">
                <a:solidFill>
                  <a:schemeClr val="tx1"/>
                </a:solidFill>
                <a:latin typeface="New times roman"/>
                <a:cs typeface="Times New Roman" panose="02020603050405020304" pitchFamily="18" charset="0"/>
              </a:rPr>
            </a:br>
            <a:r>
              <a:rPr lang="en-US" sz="1200" dirty="0">
                <a:solidFill>
                  <a:schemeClr val="tx1"/>
                </a:solidFill>
                <a:latin typeface="New times roman"/>
                <a:cs typeface="Times New Roman" panose="02020603050405020304" pitchFamily="18" charset="0"/>
              </a:rPr>
              <a:t>In 1984 I returned to Fermilab to lead the team designing the antiproton accumulator and then the Tevatron proton–antiproton collider, which uses a 1 km radius ring of 880 dipole electromagnets (the superconducting wire developed was an enabling technology for MRI machines).</a:t>
            </a:r>
            <a:br>
              <a:rPr lang="en-US" sz="1200" dirty="0">
                <a:solidFill>
                  <a:schemeClr val="tx1"/>
                </a:solidFill>
                <a:latin typeface="New times roman"/>
                <a:cs typeface="Times New Roman" panose="02020603050405020304" pitchFamily="18" charset="0"/>
              </a:rPr>
            </a:br>
            <a:r>
              <a:rPr lang="en-US" sz="1200" dirty="0">
                <a:solidFill>
                  <a:schemeClr val="tx1"/>
                </a:solidFill>
                <a:latin typeface="New times roman"/>
                <a:cs typeface="Times New Roman" panose="02020603050405020304" pitchFamily="18" charset="0"/>
              </a:rPr>
              <a:t> </a:t>
            </a:r>
            <a:br>
              <a:rPr lang="en-US" sz="1200" dirty="0">
                <a:solidFill>
                  <a:schemeClr val="tx1"/>
                </a:solidFill>
                <a:latin typeface="New times roman"/>
                <a:cs typeface="Times New Roman" panose="02020603050405020304" pitchFamily="18" charset="0"/>
              </a:rPr>
            </a:br>
            <a:r>
              <a:rPr lang="en-US" sz="1200" dirty="0">
                <a:solidFill>
                  <a:schemeClr val="tx1"/>
                </a:solidFill>
                <a:latin typeface="New times roman"/>
                <a:cs typeface="Times New Roman" panose="02020603050405020304" pitchFamily="18" charset="0"/>
              </a:rPr>
              <a:t>The Tevatron collider was a powerful microscope, able to turn energy into matter (E=mc</a:t>
            </a:r>
            <a:r>
              <a:rPr lang="en-US" sz="1200" baseline="30000" dirty="0">
                <a:solidFill>
                  <a:schemeClr val="tx1"/>
                </a:solidFill>
                <a:latin typeface="New times roman"/>
                <a:cs typeface="Times New Roman" panose="02020603050405020304" pitchFamily="18" charset="0"/>
              </a:rPr>
              <a:t>2</a:t>
            </a:r>
            <a:r>
              <a:rPr lang="en-US" sz="1200" dirty="0">
                <a:solidFill>
                  <a:schemeClr val="tx1"/>
                </a:solidFill>
                <a:latin typeface="New times roman"/>
                <a:cs typeface="Times New Roman" panose="02020603050405020304" pitchFamily="18" charset="0"/>
              </a:rPr>
              <a:t>) to observe the most elusive things in the universe. The power is expressed in Luminosity, L. We needed L=1 or more to be sure of funding.   (For the scientific inclined, the unit is L=1 x 10^30 /cm</a:t>
            </a:r>
            <a:r>
              <a:rPr lang="en-US" sz="1200" baseline="30000" dirty="0">
                <a:solidFill>
                  <a:schemeClr val="tx1"/>
                </a:solidFill>
                <a:latin typeface="New times roman"/>
                <a:cs typeface="Times New Roman" panose="02020603050405020304" pitchFamily="18" charset="0"/>
              </a:rPr>
              <a:t>2</a:t>
            </a:r>
            <a:r>
              <a:rPr lang="en-US" sz="1200" dirty="0">
                <a:solidFill>
                  <a:schemeClr val="tx1"/>
                </a:solidFill>
                <a:latin typeface="New times roman"/>
                <a:cs typeface="Times New Roman" panose="02020603050405020304" pitchFamily="18" charset="0"/>
              </a:rPr>
              <a:t>-s )</a:t>
            </a:r>
            <a:br>
              <a:rPr lang="en-US" sz="1200" dirty="0">
                <a:solidFill>
                  <a:schemeClr val="tx1"/>
                </a:solidFill>
                <a:latin typeface="New times roman"/>
                <a:cs typeface="Times New Roman" panose="02020603050405020304" pitchFamily="18" charset="0"/>
              </a:rPr>
            </a:br>
            <a:br>
              <a:rPr lang="en-US" sz="1200" dirty="0">
                <a:solidFill>
                  <a:schemeClr val="tx1"/>
                </a:solidFill>
                <a:latin typeface="New times roman"/>
                <a:cs typeface="Times New Roman" panose="02020603050405020304" pitchFamily="18" charset="0"/>
              </a:rPr>
            </a:br>
            <a:r>
              <a:rPr lang="en-US" sz="1200" dirty="0">
                <a:solidFill>
                  <a:schemeClr val="tx1"/>
                </a:solidFill>
                <a:latin typeface="New times roman"/>
              </a:rPr>
              <a:t>We experimented extensively with designs and parameters we conceived to make the simulations for the design reach L=1, even selecting the most optimistic interpretations of component performance.</a:t>
            </a:r>
            <a:br>
              <a:rPr lang="en-US" sz="1200" dirty="0">
                <a:solidFill>
                  <a:schemeClr val="tx1"/>
                </a:solidFill>
                <a:latin typeface="New times roman"/>
              </a:rPr>
            </a:br>
            <a:br>
              <a:rPr lang="en-US" sz="1200" dirty="0">
                <a:solidFill>
                  <a:schemeClr val="tx1"/>
                </a:solidFill>
                <a:latin typeface="New times roman"/>
              </a:rPr>
            </a:br>
            <a:r>
              <a:rPr lang="en-US" sz="1200" dirty="0">
                <a:solidFill>
                  <a:schemeClr val="tx1"/>
                </a:solidFill>
                <a:latin typeface="New times roman"/>
              </a:rPr>
              <a:t>We eventually succeeded to simulate that we could get close enough to L=1, and we were allowed to build the Tevatron collider and its detectors.</a:t>
            </a:r>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8</a:t>
            </a:fld>
            <a:endParaRPr lang="en-US" noProof="0" dirty="0"/>
          </a:p>
        </p:txBody>
      </p:sp>
    </p:spTree>
    <p:extLst>
      <p:ext uri="{BB962C8B-B14F-4D97-AF65-F5344CB8AC3E}">
        <p14:creationId xmlns:p14="http://schemas.microsoft.com/office/powerpoint/2010/main" val="154228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9</a:t>
            </a:fld>
            <a:endParaRPr lang="en-US" noProof="0" dirty="0"/>
          </a:p>
        </p:txBody>
      </p:sp>
    </p:spTree>
    <p:extLst>
      <p:ext uri="{BB962C8B-B14F-4D97-AF65-F5344CB8AC3E}">
        <p14:creationId xmlns:p14="http://schemas.microsoft.com/office/powerpoint/2010/main" val="252831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10</a:t>
            </a:fld>
            <a:endParaRPr lang="en-US" noProof="0" dirty="0"/>
          </a:p>
        </p:txBody>
      </p:sp>
    </p:spTree>
    <p:extLst>
      <p:ext uri="{BB962C8B-B14F-4D97-AF65-F5344CB8AC3E}">
        <p14:creationId xmlns:p14="http://schemas.microsoft.com/office/powerpoint/2010/main" val="44125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11</a:t>
            </a:fld>
            <a:endParaRPr lang="en-US" noProof="0" dirty="0"/>
          </a:p>
        </p:txBody>
      </p:sp>
    </p:spTree>
    <p:extLst>
      <p:ext uri="{BB962C8B-B14F-4D97-AF65-F5344CB8AC3E}">
        <p14:creationId xmlns:p14="http://schemas.microsoft.com/office/powerpoint/2010/main" val="282283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40A10-6036-4879-816D-55C01FC94846}" type="slidenum">
              <a:rPr lang="en-US" noProof="0" smtClean="0"/>
              <a:t>12</a:t>
            </a:fld>
            <a:endParaRPr lang="en-US" noProof="0" dirty="0"/>
          </a:p>
        </p:txBody>
      </p:sp>
    </p:spTree>
    <p:extLst>
      <p:ext uri="{BB962C8B-B14F-4D97-AF65-F5344CB8AC3E}">
        <p14:creationId xmlns:p14="http://schemas.microsoft.com/office/powerpoint/2010/main" val="2225882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13F8D795-F8DC-DE18-DA7E-A635F79AFA32}"/>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8D1263D5-6654-C889-BBDD-DA620038E63C}"/>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 name="Group 8">
            <a:extLst>
              <a:ext uri="{FF2B5EF4-FFF2-40B4-BE49-F238E27FC236}">
                <a16:creationId xmlns:a16="http://schemas.microsoft.com/office/drawing/2014/main" id="{F49162ED-691D-40DB-CBBC-434A662397BF}"/>
              </a:ext>
            </a:extLst>
          </p:cNvPr>
          <p:cNvGrpSpPr/>
          <p:nvPr userDrawn="1"/>
        </p:nvGrpSpPr>
        <p:grpSpPr>
          <a:xfrm>
            <a:off x="3619265" y="2253996"/>
            <a:ext cx="4953471" cy="100584"/>
            <a:chOff x="3631692" y="2253996"/>
            <a:chExt cx="4953471" cy="100584"/>
          </a:xfrm>
        </p:grpSpPr>
        <p:sp>
          <p:nvSpPr>
            <p:cNvPr id="10" name="Oval 9">
              <a:extLst>
                <a:ext uri="{FF2B5EF4-FFF2-40B4-BE49-F238E27FC236}">
                  <a16:creationId xmlns:a16="http://schemas.microsoft.com/office/drawing/2014/main" id="{3A2C3376-D974-243D-12DB-30AED71FBCC9}"/>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84CEC16C-8B33-BFF9-523A-3C0134E58C76}"/>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8A56C0C-F3E0-C4C7-8BE7-0735E39BA78E}"/>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40604B17-0F74-7477-BB45-66A6FB14A257}"/>
              </a:ext>
            </a:extLst>
          </p:cNvPr>
          <p:cNvGrpSpPr/>
          <p:nvPr userDrawn="1"/>
        </p:nvGrpSpPr>
        <p:grpSpPr>
          <a:xfrm>
            <a:off x="4652581" y="5305363"/>
            <a:ext cx="2886839" cy="100584"/>
            <a:chOff x="3631690" y="2253996"/>
            <a:chExt cx="5028467" cy="100584"/>
          </a:xfrm>
        </p:grpSpPr>
        <p:sp>
          <p:nvSpPr>
            <p:cNvPr id="14" name="Oval 13">
              <a:extLst>
                <a:ext uri="{FF2B5EF4-FFF2-40B4-BE49-F238E27FC236}">
                  <a16:creationId xmlns:a16="http://schemas.microsoft.com/office/drawing/2014/main" id="{60B6C849-7937-734B-949F-7716F96A0885}"/>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30CC4245-922C-D506-32CC-8EFCF686D84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958EFD7-89E7-682C-4329-7A1855C0A2AE}"/>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58781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16752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14717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1429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59845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a:xfrm>
            <a:off x="3359009" y="6169364"/>
            <a:ext cx="6297612" cy="365125"/>
          </a:xfrm>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a:xfrm>
            <a:off x="8203507" y="6169363"/>
            <a:ext cx="683339" cy="365125"/>
          </a:xfrm>
        </p:spPr>
        <p:txBody>
          <a:bodyPr/>
          <a:lstStyle>
            <a:lvl1pPr>
              <a:defRPr>
                <a:solidFill>
                  <a:schemeClr val="tx1"/>
                </a:solidFill>
              </a:defRPr>
            </a:lvl1pPr>
          </a:lstStyle>
          <a:p>
            <a:fld id="{8D581BC7-E183-40DB-AC97-C19EA4EB8894}" type="slidenum">
              <a:rPr lang="en-US" smtClean="0"/>
              <a:pPr/>
              <a:t>‹#›</a:t>
            </a:fld>
            <a:endParaRPr lang="en-US"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411490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97289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3C90DC0F-53E2-6007-CEDF-1ACD9CEC40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06969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91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D421E731-0208-6131-343E-768084AF8B73}"/>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8CEAB67B-C377-EF7F-D124-2CE96D522B51}"/>
              </a:ext>
            </a:extLst>
          </p:cNvPr>
          <p:cNvGrpSpPr/>
          <p:nvPr userDrawn="1"/>
        </p:nvGrpSpPr>
        <p:grpSpPr>
          <a:xfrm>
            <a:off x="6769768" y="1947412"/>
            <a:ext cx="2520148" cy="102440"/>
            <a:chOff x="3631690" y="2252140"/>
            <a:chExt cx="4389743" cy="102440"/>
          </a:xfrm>
        </p:grpSpPr>
        <p:sp>
          <p:nvSpPr>
            <p:cNvPr id="9" name="Oval 8">
              <a:extLst>
                <a:ext uri="{FF2B5EF4-FFF2-40B4-BE49-F238E27FC236}">
                  <a16:creationId xmlns:a16="http://schemas.microsoft.com/office/drawing/2014/main" id="{20AB91C7-8CAE-B68B-AC3D-4EB760284F44}"/>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EA889D5A-DC92-4E5C-F758-9DBE85BEC8CE}"/>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77E2002-DA19-C7DD-539B-F530F19334F4}"/>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a:extLst>
              <a:ext uri="{FF2B5EF4-FFF2-40B4-BE49-F238E27FC236}">
                <a16:creationId xmlns:a16="http://schemas.microsoft.com/office/drawing/2014/main" id="{521FAD65-FC09-72BD-9440-80C6AC01381A}"/>
              </a:ext>
            </a:extLst>
          </p:cNvPr>
          <p:cNvGrpSpPr/>
          <p:nvPr userDrawn="1"/>
        </p:nvGrpSpPr>
        <p:grpSpPr>
          <a:xfrm>
            <a:off x="6769768" y="4654084"/>
            <a:ext cx="2520148" cy="100584"/>
            <a:chOff x="3631690" y="2253996"/>
            <a:chExt cx="4389742" cy="100584"/>
          </a:xfrm>
        </p:grpSpPr>
        <p:sp>
          <p:nvSpPr>
            <p:cNvPr id="13" name="Oval 12">
              <a:extLst>
                <a:ext uri="{FF2B5EF4-FFF2-40B4-BE49-F238E27FC236}">
                  <a16:creationId xmlns:a16="http://schemas.microsoft.com/office/drawing/2014/main" id="{9852D9A4-225A-7D91-1F3F-D3E6FEC3C204}"/>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2A092B1F-259E-D60F-37FA-BF799CFAE315}"/>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D89D5D4-A5C2-3F15-2156-8DC954AE18B0}"/>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714574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91958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4468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84915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80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7999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88399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99532D16-627B-CABF-1334-177D51D6FCD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73863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8" name="Rectangle 17">
            <a:extLst>
              <a:ext uri="{FF2B5EF4-FFF2-40B4-BE49-F238E27FC236}">
                <a16:creationId xmlns:a16="http://schemas.microsoft.com/office/drawing/2014/main" id="{DD5ED585-B0DC-4EB6-ABCA-4FB5E80E07B2}"/>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8" name="Rectangle 27">
            <a:extLst>
              <a:ext uri="{FF2B5EF4-FFF2-40B4-BE49-F238E27FC236}">
                <a16:creationId xmlns:a16="http://schemas.microsoft.com/office/drawing/2014/main" id="{46C07D1E-36C7-4CE0-93E3-C7C61598635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9" name="Group 28">
            <a:extLst>
              <a:ext uri="{FF2B5EF4-FFF2-40B4-BE49-F238E27FC236}">
                <a16:creationId xmlns:a16="http://schemas.microsoft.com/office/drawing/2014/main" id="{D75BABF8-3E81-4B34-9504-06C1935E1082}"/>
              </a:ext>
            </a:extLst>
          </p:cNvPr>
          <p:cNvGrpSpPr/>
          <p:nvPr userDrawn="1"/>
        </p:nvGrpSpPr>
        <p:grpSpPr>
          <a:xfrm>
            <a:off x="3619265" y="2253996"/>
            <a:ext cx="4953471" cy="100584"/>
            <a:chOff x="3631692" y="2253996"/>
            <a:chExt cx="4953471" cy="100584"/>
          </a:xfrm>
        </p:grpSpPr>
        <p:sp>
          <p:nvSpPr>
            <p:cNvPr id="30" name="Oval 29">
              <a:extLst>
                <a:ext uri="{FF2B5EF4-FFF2-40B4-BE49-F238E27FC236}">
                  <a16:creationId xmlns:a16="http://schemas.microsoft.com/office/drawing/2014/main" id="{022F94F5-AE56-4B44-8661-6AAE08B11327}"/>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 name="Straight Connector 30">
              <a:extLst>
                <a:ext uri="{FF2B5EF4-FFF2-40B4-BE49-F238E27FC236}">
                  <a16:creationId xmlns:a16="http://schemas.microsoft.com/office/drawing/2014/main" id="{67763360-A482-4F9B-AF95-47821A94AB77}"/>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3037BDD-4D79-4245-A23C-5722000F8A33}"/>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a:extLst>
              <a:ext uri="{FF2B5EF4-FFF2-40B4-BE49-F238E27FC236}">
                <a16:creationId xmlns:a16="http://schemas.microsoft.com/office/drawing/2014/main" id="{35FF4A83-FDF5-41FF-A379-F404EB297C7E}"/>
              </a:ext>
            </a:extLst>
          </p:cNvPr>
          <p:cNvGrpSpPr/>
          <p:nvPr userDrawn="1"/>
        </p:nvGrpSpPr>
        <p:grpSpPr>
          <a:xfrm>
            <a:off x="4652581" y="5305363"/>
            <a:ext cx="2886839" cy="100584"/>
            <a:chOff x="3631690" y="2253996"/>
            <a:chExt cx="5028467" cy="100584"/>
          </a:xfrm>
        </p:grpSpPr>
        <p:sp>
          <p:nvSpPr>
            <p:cNvPr id="34" name="Oval 33">
              <a:extLst>
                <a:ext uri="{FF2B5EF4-FFF2-40B4-BE49-F238E27FC236}">
                  <a16:creationId xmlns:a16="http://schemas.microsoft.com/office/drawing/2014/main" id="{037C51FA-56A6-477F-9871-43899A737D5E}"/>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5" name="Straight Connector 34">
              <a:extLst>
                <a:ext uri="{FF2B5EF4-FFF2-40B4-BE49-F238E27FC236}">
                  <a16:creationId xmlns:a16="http://schemas.microsoft.com/office/drawing/2014/main" id="{F52EEE3B-6C92-491A-BCE3-D9CD0A198551}"/>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7A16B66-312B-47ED-B72C-068931A559A1}"/>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080740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3070DB24-98EE-4CFD-8D61-537D0399945B}"/>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661187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3AF6003A-F6E0-4172-9B8F-4268170EDCF5}"/>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6A9963BD-EBED-4802-8606-9868082B271F}"/>
              </a:ext>
            </a:extLst>
          </p:cNvPr>
          <p:cNvGrpSpPr/>
          <p:nvPr userDrawn="1"/>
        </p:nvGrpSpPr>
        <p:grpSpPr>
          <a:xfrm>
            <a:off x="6769768" y="1947412"/>
            <a:ext cx="2520148" cy="102440"/>
            <a:chOff x="3631690" y="2252140"/>
            <a:chExt cx="4389743" cy="102440"/>
          </a:xfrm>
        </p:grpSpPr>
        <p:sp>
          <p:nvSpPr>
            <p:cNvPr id="9" name="Oval 8">
              <a:extLst>
                <a:ext uri="{FF2B5EF4-FFF2-40B4-BE49-F238E27FC236}">
                  <a16:creationId xmlns:a16="http://schemas.microsoft.com/office/drawing/2014/main" id="{27EEB927-6DCF-408A-96CC-B94D3F9D9202}"/>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A60241F5-E734-4F8F-A5ED-FD523009B33A}"/>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1578D83-65AC-4362-A858-FFCF837EAD11}"/>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a:extLst>
              <a:ext uri="{FF2B5EF4-FFF2-40B4-BE49-F238E27FC236}">
                <a16:creationId xmlns:a16="http://schemas.microsoft.com/office/drawing/2014/main" id="{830E7EBF-D169-47FF-94F9-F6A65C13F926}"/>
              </a:ext>
            </a:extLst>
          </p:cNvPr>
          <p:cNvGrpSpPr/>
          <p:nvPr userDrawn="1"/>
        </p:nvGrpSpPr>
        <p:grpSpPr>
          <a:xfrm>
            <a:off x="6769768" y="4654084"/>
            <a:ext cx="2520148" cy="100584"/>
            <a:chOff x="3631690" y="2253996"/>
            <a:chExt cx="4389742" cy="100584"/>
          </a:xfrm>
        </p:grpSpPr>
        <p:sp>
          <p:nvSpPr>
            <p:cNvPr id="13" name="Oval 12">
              <a:extLst>
                <a:ext uri="{FF2B5EF4-FFF2-40B4-BE49-F238E27FC236}">
                  <a16:creationId xmlns:a16="http://schemas.microsoft.com/office/drawing/2014/main" id="{481DF723-2F6F-4148-A6CB-8A91A9C3D290}"/>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1C997115-D90F-4821-BBD7-1797C39C025C}"/>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614FEE1-AFB5-498D-A56A-6C650DE39125}"/>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045082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ACCAPP24 -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079F3BD9-86CD-49D4-A166-708A159A432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741627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ACCAPP24 - Rol Johnson</a:t>
            </a:r>
            <a:endParaRPr lang="en-US" noProof="0" dirty="0"/>
          </a:p>
        </p:txBody>
      </p:sp>
      <p:sp>
        <p:nvSpPr>
          <p:cNvPr id="9" name="Slide Number Placeholder 8"/>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Rectangle 9">
            <a:extLst>
              <a:ext uri="{FF2B5EF4-FFF2-40B4-BE49-F238E27FC236}">
                <a16:creationId xmlns:a16="http://schemas.microsoft.com/office/drawing/2014/main" id="{87D67200-F01C-4EEF-AABC-582900560CD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738510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ACCAPP24 - Rol Johnson</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044234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ACCAPP24 - Rol Johnson</a:t>
            </a:r>
            <a:endParaRPr lang="en-US" noProof="0" dirty="0"/>
          </a:p>
        </p:txBody>
      </p:sp>
      <p:sp>
        <p:nvSpPr>
          <p:cNvPr id="4" name="Slide Number Placeholder 3"/>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Rectangle 4">
            <a:extLst>
              <a:ext uri="{FF2B5EF4-FFF2-40B4-BE49-F238E27FC236}">
                <a16:creationId xmlns:a16="http://schemas.microsoft.com/office/drawing/2014/main" id="{6DC9A773-C84D-4EAD-A20D-AD9522302E7E}"/>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18211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ACCAPP24 -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A072C519-BF60-4CFD-8326-B1CC9D207630}"/>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36356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ACCAPP 3/18/24 - Rol Johnson</a:t>
            </a:r>
            <a:endParaRPr lang="en-US" noProof="0" dirty="0"/>
          </a:p>
        </p:txBody>
      </p:sp>
      <p:sp>
        <p:nvSpPr>
          <p:cNvPr id="9" name="Slide Number Placeholder 8"/>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Rectangle 9">
            <a:extLst>
              <a:ext uri="{FF2B5EF4-FFF2-40B4-BE49-F238E27FC236}">
                <a16:creationId xmlns:a16="http://schemas.microsoft.com/office/drawing/2014/main" id="{4062B0C4-82CC-16DB-4BD4-7793AD45EB3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762337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noProof="0"/>
              <a:t>ACCAPP24 -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8" name="Rectangle 7">
            <a:extLst>
              <a:ext uri="{FF2B5EF4-FFF2-40B4-BE49-F238E27FC236}">
                <a16:creationId xmlns:a16="http://schemas.microsoft.com/office/drawing/2014/main" id="{54BAE881-DC72-4C16-8C00-78B51C9CD4E3}"/>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061679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014228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7228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4278135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4232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484937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187436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ACCAPP24 - Rol Johnson</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1730065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529000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a:xfrm>
            <a:off x="3359009" y="6169364"/>
            <a:ext cx="6297612" cy="365125"/>
          </a:xfrm>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a:xfrm>
            <a:off x="8203507" y="6169363"/>
            <a:ext cx="683339" cy="365125"/>
          </a:xfrm>
        </p:spPr>
        <p:txBody>
          <a:bodyPr/>
          <a:lstStyle>
            <a:lvl1pPr>
              <a:defRPr>
                <a:solidFill>
                  <a:schemeClr val="tx1"/>
                </a:solidFill>
              </a:defRPr>
            </a:lvl1pPr>
          </a:lstStyle>
          <a:p>
            <a:fld id="{8D581BC7-E183-40DB-AC97-C19EA4EB8894}" type="slidenum">
              <a:rPr lang="en-US" smtClean="0"/>
              <a:pPr/>
              <a:t>‹#›</a:t>
            </a:fld>
            <a:endParaRPr lang="en-US"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23641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604639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764114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441962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3944269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530438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18262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6899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18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862991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208837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18419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ACCAPP 3/18/24 - Rol Johnson</a:t>
            </a:r>
            <a:endParaRPr lang="en-US" noProof="0" dirty="0"/>
          </a:p>
        </p:txBody>
      </p:sp>
      <p:sp>
        <p:nvSpPr>
          <p:cNvPr id="4" name="Slide Number Placeholder 3"/>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Rectangle 4">
            <a:extLst>
              <a:ext uri="{FF2B5EF4-FFF2-40B4-BE49-F238E27FC236}">
                <a16:creationId xmlns:a16="http://schemas.microsoft.com/office/drawing/2014/main" id="{B6D8154E-F4A5-1197-A559-B1C9ECFF3CBE}"/>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166655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855105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12983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760506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84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681493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374792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520369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noProof="0"/>
              <a:t>MM.DD.20XX</a:t>
            </a:r>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ACCAPP24 - Rol Johnson</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632864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567029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3191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70D6FCBE-5567-806B-7D12-AA638650B68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97339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ACCAPP24 - Rol Johnson</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111153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35385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86905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284657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63627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71658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352769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2628419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r>
              <a:rPr lang="en-US" noProof="0"/>
              <a:t>MM.DD.20XX</a:t>
            </a:r>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ACCAPP24 - Rol Johnson</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99033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ACCAPP 3/18/24 - Rol Johnson</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80509FA1-BCCC-947E-53AE-BE995C98443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763854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theme" Target="../theme/theme2.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a:t>MM.DD.20XX</a:t>
            </a:r>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ACCAPP 3/18/24 - Rol Johnson</a:t>
            </a:r>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2328DEAA-263B-B263-536B-A9FD5DD0B459}"/>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8" name="Straight Connector 7">
            <a:extLst>
              <a:ext uri="{FF2B5EF4-FFF2-40B4-BE49-F238E27FC236}">
                <a16:creationId xmlns:a16="http://schemas.microsoft.com/office/drawing/2014/main" id="{722A6E71-1BF6-5E5F-3AAB-B64DB2385E67}"/>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F03F3CA-4C11-7DFE-9411-80C567C41FD8}"/>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91343F9E-5C98-53B7-68CC-79E452D7C32D}"/>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7080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9" r:id="rId15"/>
    <p:sldLayoutId id="2147483650" r:id="rId16"/>
    <p:sldLayoutId id="2147483662" r:id="rId17"/>
    <p:sldLayoutId id="2147483663" r:id="rId18"/>
    <p:sldLayoutId id="2147483664" r:id="rId19"/>
    <p:sldLayoutId id="2147483666" r:id="rId20"/>
    <p:sldLayoutId id="2147483667" r:id="rId21"/>
    <p:sldLayoutId id="2147483668" r:id="rId22"/>
    <p:sldLayoutId id="2147483669" r:id="rId23"/>
    <p:sldLayoutId id="2147483670" r:id="rId24"/>
    <p:sldLayoutId id="2147483671" r:id="rId25"/>
    <p:sldLayoutId id="2147483675"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90" r:id="rId37"/>
    <p:sldLayoutId id="2147483691" r:id="rId38"/>
    <p:sldLayoutId id="2147483688" r:id="rId39"/>
    <p:sldLayoutId id="2147483692" r:id="rId40"/>
    <p:sldLayoutId id="2147483689" r:id="rId4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noProof="0"/>
              <a:t>MM.DD.20XX</a:t>
            </a:r>
            <a:endParaRPr lang="en-U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a:t>ACCAPP24 - Rol Johnson</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581BC7-E183-40DB-AC97-C19EA4EB8894}" type="slidenum">
              <a:rPr lang="en-US" noProof="0" smtClean="0"/>
              <a:pPr/>
              <a:t>‹#›</a:t>
            </a:fld>
            <a:endParaRPr lang="en-US" noProof="0" dirty="0"/>
          </a:p>
        </p:txBody>
      </p:sp>
      <p:sp>
        <p:nvSpPr>
          <p:cNvPr id="18" name="Oval 17">
            <a:extLst>
              <a:ext uri="{FF2B5EF4-FFF2-40B4-BE49-F238E27FC236}">
                <a16:creationId xmlns:a16="http://schemas.microsoft.com/office/drawing/2014/main" id="{91FBB0A0-E649-4237-AFB0-E2803906FFE5}"/>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9" name="Straight Connector 28">
            <a:extLst>
              <a:ext uri="{FF2B5EF4-FFF2-40B4-BE49-F238E27FC236}">
                <a16:creationId xmlns:a16="http://schemas.microsoft.com/office/drawing/2014/main" id="{AE3E6570-95DD-478A-9B91-7E76EC3A71B6}"/>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A2771B2-B259-4F65-9383-2B2785803210}"/>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 name="Straight Connector 30">
            <a:extLst>
              <a:ext uri="{FF2B5EF4-FFF2-40B4-BE49-F238E27FC236}">
                <a16:creationId xmlns:a16="http://schemas.microsoft.com/office/drawing/2014/main" id="{9DFB1817-3A78-41A2-B635-B8502EA908DB}"/>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6895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indico.jlab.org/event/722/contributions/14171/author/18554" TargetMode="External"/><Relationship Id="rId5" Type="http://schemas.openxmlformats.org/officeDocument/2006/relationships/hyperlink" Target="https://indico.jlab.org/event/722/contributions/14171/author/18553"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s://onlinelibrary.wiley.com/cms/asset/c15fdab5-0a19-4aff-be54-82f4da692eb5/cben202100035-fig-0002-m.jpg"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1.xml"/><Relationship Id="rId1" Type="http://schemas.openxmlformats.org/officeDocument/2006/relationships/slideLayout" Target="../slideLayouts/slideLayout62.xm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714374" y="2009346"/>
            <a:ext cx="10763250" cy="1786094"/>
          </a:xfrm>
        </p:spPr>
        <p:txBody>
          <a:bodyPr>
            <a:noAutofit/>
          </a:bodyPr>
          <a:lstStyle/>
          <a:p>
            <a:r>
              <a:rPr lang="en-US" dirty="0">
                <a:solidFill>
                  <a:srgbClr val="2539D1"/>
                </a:solidFill>
              </a:rPr>
              <a:t>W. Edwards Deming and the Cost of Nuclear Energy </a:t>
            </a:r>
            <a:endParaRPr lang="ru-RU" dirty="0">
              <a:solidFill>
                <a:srgbClr val="2539D1"/>
              </a:solidFill>
            </a:endParaRPr>
          </a:p>
        </p:txBody>
      </p:sp>
      <p:sp>
        <p:nvSpPr>
          <p:cNvPr id="3" name="Footer Placeholder 2">
            <a:extLst>
              <a:ext uri="{FF2B5EF4-FFF2-40B4-BE49-F238E27FC236}">
                <a16:creationId xmlns:a16="http://schemas.microsoft.com/office/drawing/2014/main" id="{64CBA709-FD2B-6971-9F47-483180DC5BAF}"/>
              </a:ext>
            </a:extLst>
          </p:cNvPr>
          <p:cNvSpPr>
            <a:spLocks noGrp="1"/>
          </p:cNvSpPr>
          <p:nvPr>
            <p:ph type="ftr" sz="quarter" idx="11"/>
          </p:nvPr>
        </p:nvSpPr>
        <p:spPr>
          <a:xfrm>
            <a:off x="2718592" y="6032319"/>
            <a:ext cx="6297612" cy="365125"/>
          </a:xfrm>
        </p:spPr>
        <p:txBody>
          <a:bodyPr/>
          <a:lstStyle/>
          <a:p>
            <a:pPr algn="ctr"/>
            <a:r>
              <a:rPr lang="en-US" sz="1600" noProof="0"/>
              <a:t>ACCAPP 3/18/24 - Rol Johnson</a:t>
            </a:r>
            <a:endParaRPr lang="en-US" sz="1600" noProof="0" dirty="0"/>
          </a:p>
        </p:txBody>
      </p:sp>
      <p:sp>
        <p:nvSpPr>
          <p:cNvPr id="7" name="Slide Number Placeholder 6">
            <a:extLst>
              <a:ext uri="{FF2B5EF4-FFF2-40B4-BE49-F238E27FC236}">
                <a16:creationId xmlns:a16="http://schemas.microsoft.com/office/drawing/2014/main" id="{003128C3-6FAC-C576-4716-AACCDA4AB8F7}"/>
              </a:ext>
            </a:extLst>
          </p:cNvPr>
          <p:cNvSpPr>
            <a:spLocks noGrp="1"/>
          </p:cNvSpPr>
          <p:nvPr>
            <p:ph type="sldNum" sz="quarter" idx="12"/>
          </p:nvPr>
        </p:nvSpPr>
        <p:spPr/>
        <p:txBody>
          <a:bodyPr/>
          <a:lstStyle/>
          <a:p>
            <a:fld id="{8D581BC7-E183-40DB-AC97-C19EA4EB8894}" type="slidenum">
              <a:rPr lang="en-US" noProof="0" smtClean="0"/>
              <a:t>1</a:t>
            </a:fld>
            <a:endParaRPr lang="en-US" noProof="0"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145987" y="4569365"/>
            <a:ext cx="9900025" cy="1422610"/>
          </a:xfrm>
        </p:spPr>
        <p:txBody>
          <a:bodyPr>
            <a:normAutofit fontScale="92500"/>
          </a:bodyPr>
          <a:lstStyle/>
          <a:p>
            <a:r>
              <a:rPr lang="en-US" sz="3200" dirty="0">
                <a:solidFill>
                  <a:schemeClr val="accent6">
                    <a:lumMod val="50000"/>
                  </a:schemeClr>
                </a:solidFill>
              </a:rPr>
              <a:t>“Improve Constantly and Forever” using Accelerator-Driven Molten Salt </a:t>
            </a:r>
            <a:r>
              <a:rPr lang="en-US" sz="3200" u="sng" dirty="0">
                <a:solidFill>
                  <a:schemeClr val="accent6">
                    <a:lumMod val="50000"/>
                  </a:schemeClr>
                </a:solidFill>
              </a:rPr>
              <a:t>Subcritical</a:t>
            </a:r>
            <a:r>
              <a:rPr lang="en-US" sz="3200" dirty="0">
                <a:solidFill>
                  <a:schemeClr val="accent6">
                    <a:lumMod val="50000"/>
                  </a:schemeClr>
                </a:solidFill>
              </a:rPr>
              <a:t> Small Modular Reactors with </a:t>
            </a:r>
            <a:r>
              <a:rPr lang="en-US" sz="3200" u="sng" dirty="0">
                <a:solidFill>
                  <a:schemeClr val="accent6">
                    <a:lumMod val="50000"/>
                  </a:schemeClr>
                </a:solidFill>
              </a:rPr>
              <a:t>Radiotoxic Volatile Gas Removal</a:t>
            </a:r>
            <a:r>
              <a:rPr lang="en-US" sz="3200" dirty="0">
                <a:solidFill>
                  <a:schemeClr val="accent6">
                    <a:lumMod val="50000"/>
                  </a:schemeClr>
                </a:solidFill>
              </a:rPr>
              <a:t> to Ease Regulatory Burdens</a:t>
            </a:r>
            <a:endParaRPr lang="ru-RU" sz="3200" dirty="0">
              <a:solidFill>
                <a:schemeClr val="accent6">
                  <a:lumMod val="50000"/>
                </a:schemeClr>
              </a:solidFill>
            </a:endParaRPr>
          </a:p>
        </p:txBody>
      </p:sp>
      <p:sp>
        <p:nvSpPr>
          <p:cNvPr id="2" name="TextBox 1">
            <a:extLst>
              <a:ext uri="{FF2B5EF4-FFF2-40B4-BE49-F238E27FC236}">
                <a16:creationId xmlns:a16="http://schemas.microsoft.com/office/drawing/2014/main" id="{E1E2D8BB-9275-E465-1322-ACE1BBD89CF4}"/>
              </a:ext>
            </a:extLst>
          </p:cNvPr>
          <p:cNvSpPr txBox="1"/>
          <p:nvPr/>
        </p:nvSpPr>
        <p:spPr>
          <a:xfrm>
            <a:off x="6475615" y="427042"/>
            <a:ext cx="2642616" cy="769441"/>
          </a:xfrm>
          <a:prstGeom prst="rect">
            <a:avLst/>
          </a:prstGeom>
          <a:noFill/>
        </p:spPr>
        <p:txBody>
          <a:bodyPr wrap="square" rtlCol="0">
            <a:spAutoFit/>
          </a:bodyPr>
          <a:lstStyle/>
          <a:p>
            <a:r>
              <a:rPr lang="en-US" sz="2800" b="1" dirty="0">
                <a:solidFill>
                  <a:srgbClr val="2539D1"/>
                </a:solidFill>
                <a:latin typeface="Times New Roman" panose="02020603050405020304" pitchFamily="18" charset="0"/>
                <a:cs typeface="Times New Roman" panose="02020603050405020304" pitchFamily="18" charset="0"/>
              </a:rPr>
              <a:t>Muons, Inc</a:t>
            </a:r>
            <a:r>
              <a:rPr lang="en-US" sz="2800" b="1" i="1" dirty="0">
                <a:solidFill>
                  <a:srgbClr val="2539D1"/>
                </a:solidFill>
                <a:latin typeface="Times New Roman" panose="02020603050405020304" pitchFamily="18" charset="0"/>
                <a:cs typeface="Times New Roman" panose="02020603050405020304" pitchFamily="18" charset="0"/>
              </a:rPr>
              <a:t>.</a:t>
            </a:r>
          </a:p>
          <a:p>
            <a:r>
              <a:rPr lang="en-US" sz="1600" dirty="0">
                <a:solidFill>
                  <a:srgbClr val="2539D1"/>
                </a:solidFill>
                <a:latin typeface="Times New Roman" panose="02020603050405020304" pitchFamily="18" charset="0"/>
                <a:cs typeface="Times New Roman" panose="02020603050405020304" pitchFamily="18" charset="0"/>
              </a:rPr>
              <a:t>www.muonsinc.com</a:t>
            </a:r>
          </a:p>
        </p:txBody>
      </p:sp>
      <p:graphicFrame>
        <p:nvGraphicFramePr>
          <p:cNvPr id="6" name="Object 1">
            <a:extLst>
              <a:ext uri="{FF2B5EF4-FFF2-40B4-BE49-F238E27FC236}">
                <a16:creationId xmlns:a16="http://schemas.microsoft.com/office/drawing/2014/main" id="{AA0DEE8F-DDB8-42DF-B9EE-A8BD3F52ED5B}"/>
              </a:ext>
            </a:extLst>
          </p:cNvPr>
          <p:cNvGraphicFramePr>
            <a:graphicFrameLocks noChangeAspect="1"/>
          </p:cNvGraphicFramePr>
          <p:nvPr>
            <p:extLst>
              <p:ext uri="{D42A27DB-BD31-4B8C-83A1-F6EECF244321}">
                <p14:modId xmlns:p14="http://schemas.microsoft.com/office/powerpoint/2010/main" val="389663789"/>
              </p:ext>
            </p:extLst>
          </p:nvPr>
        </p:nvGraphicFramePr>
        <p:xfrm>
          <a:off x="5364160" y="194103"/>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10" name="Object 1">
                        <a:extLst>
                          <a:ext uri="{FF2B5EF4-FFF2-40B4-BE49-F238E27FC236}">
                            <a16:creationId xmlns:a16="http://schemas.microsoft.com/office/drawing/2014/main" id="{68E71D55-1FB0-426E-9163-97D2CD48A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5364160" y="194103"/>
                        <a:ext cx="1006475" cy="1273175"/>
                      </a:xfrm>
                      <a:prstGeom prst="rect">
                        <a:avLst/>
                      </a:prstGeom>
                      <a:noFill/>
                      <a:ln>
                        <a:noFill/>
                      </a:ln>
                      <a:effectLst/>
                    </p:spPr>
                  </p:pic>
                </p:oleObj>
              </mc:Fallback>
            </mc:AlternateContent>
          </a:graphicData>
        </a:graphic>
      </p:graphicFrame>
      <p:sp>
        <p:nvSpPr>
          <p:cNvPr id="8" name="TextBox 7">
            <a:extLst>
              <a:ext uri="{FF2B5EF4-FFF2-40B4-BE49-F238E27FC236}">
                <a16:creationId xmlns:a16="http://schemas.microsoft.com/office/drawing/2014/main" id="{BAFD1F5F-E440-C32A-C15F-74A11F9C7A31}"/>
              </a:ext>
            </a:extLst>
          </p:cNvPr>
          <p:cNvSpPr txBox="1"/>
          <p:nvPr/>
        </p:nvSpPr>
        <p:spPr>
          <a:xfrm>
            <a:off x="1284514" y="1485680"/>
            <a:ext cx="10069286" cy="707886"/>
          </a:xfrm>
          <a:prstGeom prst="rect">
            <a:avLst/>
          </a:prstGeom>
          <a:noFill/>
        </p:spPr>
        <p:txBody>
          <a:bodyPr wrap="square" rtlCol="0">
            <a:spAutoFit/>
          </a:bodyPr>
          <a:lstStyle/>
          <a:p>
            <a:r>
              <a:rPr lang="en-US" sz="4000" b="1" i="0" dirty="0">
                <a:solidFill>
                  <a:srgbClr val="0070C0"/>
                </a:solidFill>
                <a:effectLst/>
              </a:rPr>
              <a:t>An Accelerator-driven Green Power Plant - OR</a:t>
            </a:r>
            <a:endParaRPr lang="en-US" sz="4000" dirty="0">
              <a:solidFill>
                <a:srgbClr val="0070C0"/>
              </a:solidFill>
            </a:endParaRPr>
          </a:p>
        </p:txBody>
      </p:sp>
      <p:sp>
        <p:nvSpPr>
          <p:cNvPr id="9" name="TextBox 8">
            <a:extLst>
              <a:ext uri="{FF2B5EF4-FFF2-40B4-BE49-F238E27FC236}">
                <a16:creationId xmlns:a16="http://schemas.microsoft.com/office/drawing/2014/main" id="{269398D1-1A86-A5B9-6772-90C6363DA434}"/>
              </a:ext>
            </a:extLst>
          </p:cNvPr>
          <p:cNvSpPr txBox="1"/>
          <p:nvPr/>
        </p:nvSpPr>
        <p:spPr>
          <a:xfrm>
            <a:off x="620486" y="3934805"/>
            <a:ext cx="11168742" cy="369332"/>
          </a:xfrm>
          <a:prstGeom prst="rect">
            <a:avLst/>
          </a:prstGeom>
          <a:noFill/>
        </p:spPr>
        <p:txBody>
          <a:bodyPr wrap="square" rtlCol="0">
            <a:spAutoFit/>
          </a:bodyPr>
          <a:lstStyle/>
          <a:p>
            <a:r>
              <a:rPr lang="en-US" b="0" i="0" strike="noStrike" dirty="0">
                <a:solidFill>
                  <a:srgbClr val="CB6D04"/>
                </a:solidFill>
                <a:effectLst/>
                <a:latin typeface="Roboto" panose="02000000000000000000" pitchFamily="2" charset="0"/>
                <a:hlinkClick r:id="rId5"/>
              </a:rPr>
              <a:t>Rol Johnson, Mary Anne Cummings, </a:t>
            </a:r>
            <a:r>
              <a:rPr lang="en-US" b="0" i="0" strike="noStrike" dirty="0">
                <a:solidFill>
                  <a:srgbClr val="0099CC"/>
                </a:solidFill>
                <a:effectLst/>
                <a:latin typeface="Roboto" panose="02000000000000000000" pitchFamily="2" charset="0"/>
                <a:hlinkClick r:id="rId6"/>
              </a:rPr>
              <a:t>J. D. Lobo</a:t>
            </a:r>
            <a:r>
              <a:rPr lang="en-US" b="0" i="0" strike="noStrike" dirty="0">
                <a:solidFill>
                  <a:srgbClr val="0099CC"/>
                </a:solidFill>
                <a:effectLst/>
                <a:latin typeface="Roboto" panose="02000000000000000000" pitchFamily="2" charset="0"/>
              </a:rPr>
              <a:t>,</a:t>
            </a:r>
            <a:r>
              <a:rPr lang="en-US" b="0" i="0" dirty="0">
                <a:solidFill>
                  <a:srgbClr val="555555"/>
                </a:solidFill>
                <a:effectLst/>
                <a:latin typeface="Roboto" panose="02000000000000000000" pitchFamily="2" charset="0"/>
              </a:rPr>
              <a:t> </a:t>
            </a:r>
            <a:r>
              <a:rPr lang="en-US" dirty="0">
                <a:solidFill>
                  <a:srgbClr val="0099CC"/>
                </a:solidFill>
                <a:latin typeface="Roboto" panose="02000000000000000000" pitchFamily="2" charset="0"/>
              </a:rPr>
              <a:t>Milorad Popovic</a:t>
            </a:r>
            <a:r>
              <a:rPr lang="en-US" dirty="0">
                <a:solidFill>
                  <a:srgbClr val="999999"/>
                </a:solidFill>
                <a:latin typeface="Roboto" panose="02000000000000000000" pitchFamily="2" charset="0"/>
              </a:rPr>
              <a:t>, </a:t>
            </a:r>
            <a:r>
              <a:rPr lang="en-US" dirty="0">
                <a:solidFill>
                  <a:srgbClr val="0099CC"/>
                </a:solidFill>
                <a:latin typeface="Roboto" panose="02000000000000000000" pitchFamily="2" charset="0"/>
              </a:rPr>
              <a:t>Tom Roberts, </a:t>
            </a:r>
            <a:r>
              <a:rPr lang="en-US" b="0" i="0" dirty="0">
                <a:solidFill>
                  <a:srgbClr val="999999"/>
                </a:solidFill>
                <a:effectLst/>
                <a:latin typeface="Roboto" panose="02000000000000000000" pitchFamily="2" charset="0"/>
              </a:rPr>
              <a:t>Muons, Inc. Batavia, IL 60510</a:t>
            </a:r>
            <a:endParaRPr lang="en-US" dirty="0"/>
          </a:p>
        </p:txBody>
      </p:sp>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CB1BF6B-364D-4FA4-AAB7-601F8C35E205}"/>
              </a:ext>
            </a:extLst>
          </p:cNvPr>
          <p:cNvSpPr>
            <a:spLocks noGrp="1"/>
          </p:cNvSpPr>
          <p:nvPr>
            <p:ph sz="half" idx="1"/>
          </p:nvPr>
        </p:nvSpPr>
        <p:spPr>
          <a:xfrm>
            <a:off x="442447" y="4561122"/>
            <a:ext cx="5412315" cy="1498599"/>
          </a:xfrm>
          <a:ln>
            <a:solidFill>
              <a:srgbClr val="2539D1"/>
            </a:solidFill>
          </a:ln>
        </p:spPr>
        <p:txBody>
          <a:bodyPr>
            <a:normAutofit fontScale="70000" lnSpcReduction="20000"/>
          </a:bodyPr>
          <a:lstStyle/>
          <a:p>
            <a:pPr marL="0" indent="0" algn="just">
              <a:buNone/>
            </a:pPr>
            <a:r>
              <a:rPr lang="en-US" b="0" i="0" dirty="0">
                <a:solidFill>
                  <a:srgbClr val="222222"/>
                </a:solidFill>
                <a:effectLst/>
                <a:latin typeface="Söhne"/>
              </a:rPr>
              <a:t>CFR10</a:t>
            </a:r>
            <a:r>
              <a:rPr lang="en-US" dirty="0">
                <a:solidFill>
                  <a:srgbClr val="222222"/>
                </a:solidFill>
                <a:latin typeface="Söhne"/>
              </a:rPr>
              <a:t>:</a:t>
            </a:r>
            <a:r>
              <a:rPr lang="en-US" b="0" i="0" dirty="0">
                <a:solidFill>
                  <a:srgbClr val="222222"/>
                </a:solidFill>
                <a:effectLst/>
                <a:latin typeface="Söhne"/>
              </a:rPr>
              <a:t> a nuclear reactor is defined as "any apparatus or device in which a nuclear chain reaction can be sustained and controlled in a self-supporting or neutron multiplying medium, and which is designed or used to produce heat, power, or any other form of radiation."</a:t>
            </a:r>
            <a:endParaRPr lang="en-US" dirty="0"/>
          </a:p>
        </p:txBody>
      </p:sp>
      <p:sp>
        <p:nvSpPr>
          <p:cNvPr id="11" name="Content Placeholder 10">
            <a:extLst>
              <a:ext uri="{FF2B5EF4-FFF2-40B4-BE49-F238E27FC236}">
                <a16:creationId xmlns:a16="http://schemas.microsoft.com/office/drawing/2014/main" id="{898C2A04-AE00-4D05-B578-8B6656B761C8}"/>
              </a:ext>
            </a:extLst>
          </p:cNvPr>
          <p:cNvSpPr>
            <a:spLocks noGrp="1"/>
          </p:cNvSpPr>
          <p:nvPr>
            <p:ph sz="half" idx="2"/>
          </p:nvPr>
        </p:nvSpPr>
        <p:spPr>
          <a:xfrm>
            <a:off x="5996592" y="4519382"/>
            <a:ext cx="5342466" cy="1498599"/>
          </a:xfrm>
          <a:ln>
            <a:solidFill>
              <a:srgbClr val="2539D1"/>
            </a:solidFill>
          </a:ln>
        </p:spPr>
        <p:txBody>
          <a:bodyPr>
            <a:normAutofit fontScale="70000" lnSpcReduction="20000"/>
          </a:bodyPr>
          <a:lstStyle/>
          <a:p>
            <a:pPr marL="0" indent="0" algn="just">
              <a:buNone/>
            </a:pPr>
            <a:r>
              <a:rPr lang="en-US" b="0" i="0" dirty="0">
                <a:solidFill>
                  <a:srgbClr val="222222"/>
                </a:solidFill>
                <a:effectLst/>
                <a:latin typeface="Söhne"/>
              </a:rPr>
              <a:t>CFR10 Part 50, Appendix A: nuclear power plants must limit the release of radioactive materials into the environment following an accident. The limit for the release of iodine-131 is 5 curies per day. The limit for the release of cesium-137 is 15 curies per day.</a:t>
            </a:r>
          </a:p>
          <a:p>
            <a:endParaRPr lang="en-US" dirty="0"/>
          </a:p>
        </p:txBody>
      </p:sp>
      <p:sp>
        <p:nvSpPr>
          <p:cNvPr id="12" name="Footer Placeholder 1">
            <a:extLst>
              <a:ext uri="{FF2B5EF4-FFF2-40B4-BE49-F238E27FC236}">
                <a16:creationId xmlns:a16="http://schemas.microsoft.com/office/drawing/2014/main" id="{FBA171D9-E2CF-44A8-8E0D-563D5E323F34}"/>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3" name="Slide Number Placeholder 2">
            <a:extLst>
              <a:ext uri="{FF2B5EF4-FFF2-40B4-BE49-F238E27FC236}">
                <a16:creationId xmlns:a16="http://schemas.microsoft.com/office/drawing/2014/main" id="{8A30C010-0D5A-4FCC-94DB-9B618425E464}"/>
              </a:ext>
            </a:extLst>
          </p:cNvPr>
          <p:cNvSpPr>
            <a:spLocks noGrp="1"/>
          </p:cNvSpPr>
          <p:nvPr>
            <p:ph type="sldNum" sz="quarter" idx="12"/>
          </p:nvPr>
        </p:nvSpPr>
        <p:spPr>
          <a:xfrm>
            <a:off x="8474689" y="6357989"/>
            <a:ext cx="683339" cy="365125"/>
          </a:xfrm>
        </p:spPr>
        <p:txBody>
          <a:bodyPr/>
          <a:lstStyle/>
          <a:p>
            <a:fld id="{8D581BC7-E183-40DB-AC97-C19EA4EB8894}" type="slidenum">
              <a:rPr lang="en-US" sz="2400" noProof="0" smtClean="0">
                <a:solidFill>
                  <a:schemeClr val="tx1"/>
                </a:solidFill>
              </a:rPr>
              <a:pPr/>
              <a:t>10</a:t>
            </a:fld>
            <a:endParaRPr lang="en-US" sz="2400" noProof="0" dirty="0">
              <a:solidFill>
                <a:schemeClr val="tx1"/>
              </a:solidFill>
            </a:endParaRPr>
          </a:p>
        </p:txBody>
      </p:sp>
      <p:sp>
        <p:nvSpPr>
          <p:cNvPr id="8" name="Title 7">
            <a:extLst>
              <a:ext uri="{FF2B5EF4-FFF2-40B4-BE49-F238E27FC236}">
                <a16:creationId xmlns:a16="http://schemas.microsoft.com/office/drawing/2014/main" id="{B34CBDB0-119B-4354-8ED0-2A69CB0529EA}"/>
              </a:ext>
            </a:extLst>
          </p:cNvPr>
          <p:cNvSpPr txBox="1">
            <a:spLocks/>
          </p:cNvSpPr>
          <p:nvPr/>
        </p:nvSpPr>
        <p:spPr>
          <a:xfrm>
            <a:off x="535517" y="546100"/>
            <a:ext cx="11120966" cy="76725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2539D1"/>
                </a:solidFill>
              </a:rPr>
              <a:t>Nuclear Improvements Frozen by Regulations</a:t>
            </a:r>
          </a:p>
        </p:txBody>
      </p:sp>
      <p:sp>
        <p:nvSpPr>
          <p:cNvPr id="13" name="TextBox 12">
            <a:extLst>
              <a:ext uri="{FF2B5EF4-FFF2-40B4-BE49-F238E27FC236}">
                <a16:creationId xmlns:a16="http://schemas.microsoft.com/office/drawing/2014/main" id="{EA4F4BE0-9C98-43E9-BD4F-05A11B9F2B8B}"/>
              </a:ext>
            </a:extLst>
          </p:cNvPr>
          <p:cNvSpPr txBox="1"/>
          <p:nvPr/>
        </p:nvSpPr>
        <p:spPr>
          <a:xfrm>
            <a:off x="535517" y="1490008"/>
            <a:ext cx="11513781" cy="2677656"/>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2400" dirty="0">
                <a:solidFill>
                  <a:prstClr val="black"/>
                </a:solidFill>
                <a:latin typeface="Times New Roman" panose="02020603050405020304" pitchFamily="18" charset="0"/>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Nuclear Energy Industry is </a:t>
            </a:r>
            <a:r>
              <a:rPr lang="en-US" sz="2400" dirty="0">
                <a:solidFill>
                  <a:prstClr val="black"/>
                </a:solidFill>
                <a:latin typeface="Times New Roman" panose="02020603050405020304" pitchFamily="18" charset="0"/>
                <a:cs typeface="Times New Roman" panose="02020603050405020304" pitchFamily="18" charset="0"/>
              </a:rPr>
              <a:t>hobbled by Regulatory Demands to prevent: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Criticality Accidents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(like Chernobyl)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Accidental Release of Radioactive Isotopes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(like Chernobyl, 3-Mile Island, Fukushima)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lang="en-US" sz="2400" b="1" dirty="0">
                <a:solidFill>
                  <a:prstClr val="black"/>
                </a:solidFill>
                <a:latin typeface="Times New Roman" panose="02020603050405020304" pitchFamily="18" charset="0"/>
                <a:cs typeface="Times New Roman" panose="02020603050405020304" pitchFamily="18" charset="0"/>
              </a:rPr>
              <a:t>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hese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challenges can be overcome with an ACCELEATOR-DRIVEN SUBCRITICAL DESIGN and MOLTEN SALT FUEL with continuous removal of volatile radioactive isotopes. </a:t>
            </a:r>
          </a:p>
        </p:txBody>
      </p:sp>
      <p:graphicFrame>
        <p:nvGraphicFramePr>
          <p:cNvPr id="6" name="Object 1">
            <a:extLst>
              <a:ext uri="{FF2B5EF4-FFF2-40B4-BE49-F238E27FC236}">
                <a16:creationId xmlns:a16="http://schemas.microsoft.com/office/drawing/2014/main" id="{DCF85728-7B08-4A6B-B2BE-AF2641860AF1}"/>
              </a:ext>
            </a:extLst>
          </p:cNvPr>
          <p:cNvGraphicFramePr>
            <a:graphicFrameLocks noChangeAspect="1"/>
          </p:cNvGraphicFramePr>
          <p:nvPr>
            <p:extLst>
              <p:ext uri="{D42A27DB-BD31-4B8C-83A1-F6EECF244321}">
                <p14:modId xmlns:p14="http://schemas.microsoft.com/office/powerpoint/2010/main" val="3933103916"/>
              </p:ext>
            </p:extLst>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6" name="Object 1">
                        <a:extLst>
                          <a:ext uri="{FF2B5EF4-FFF2-40B4-BE49-F238E27FC236}">
                            <a16:creationId xmlns:a16="http://schemas.microsoft.com/office/drawing/2014/main" id="{E62BE90B-7EA4-4107-91C6-78E510BB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7517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244247-FA1A-87DE-7BEB-1DE1833BB290}"/>
              </a:ext>
            </a:extLst>
          </p:cNvPr>
          <p:cNvSpPr txBox="1"/>
          <p:nvPr/>
        </p:nvSpPr>
        <p:spPr>
          <a:xfrm>
            <a:off x="95596" y="335835"/>
            <a:ext cx="11991109" cy="584775"/>
          </a:xfrm>
          <a:prstGeom prst="rect">
            <a:avLst/>
          </a:prstGeom>
          <a:noFill/>
        </p:spPr>
        <p:txBody>
          <a:bodyPr wrap="square" rtlCol="0">
            <a:spAutoFit/>
          </a:bodyPr>
          <a:lstStyle/>
          <a:p>
            <a:r>
              <a:rPr lang="en-US" sz="3200" dirty="0">
                <a:solidFill>
                  <a:srgbClr val="2539D1"/>
                </a:solidFill>
                <a:latin typeface="+mj-lt"/>
                <a:ea typeface="+mj-ea"/>
                <a:cs typeface="+mj-cs"/>
              </a:rPr>
              <a:t>Overcoming challenges using proven US National Lab Innovations</a:t>
            </a:r>
          </a:p>
        </p:txBody>
      </p:sp>
      <p:sp>
        <p:nvSpPr>
          <p:cNvPr id="9" name="TextBox 8">
            <a:extLst>
              <a:ext uri="{FF2B5EF4-FFF2-40B4-BE49-F238E27FC236}">
                <a16:creationId xmlns:a16="http://schemas.microsoft.com/office/drawing/2014/main" id="{AE2EE1BE-58B6-7C9D-532F-D1130393E05C}"/>
              </a:ext>
            </a:extLst>
          </p:cNvPr>
          <p:cNvSpPr txBox="1"/>
          <p:nvPr/>
        </p:nvSpPr>
        <p:spPr>
          <a:xfrm>
            <a:off x="314981" y="948241"/>
            <a:ext cx="11108393" cy="5355312"/>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Our Solution to overcoming the two constraints come from one new and one old development at Oak Ridge National Laboratory.</a:t>
            </a:r>
            <a:r>
              <a:rPr lang="en-US" dirty="0">
                <a:solidFill>
                  <a:prstClr val="black"/>
                </a:solidFill>
                <a:latin typeface="Trebuchet MS" panose="020B0603020202020204"/>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Superconducting Linac of the Spallation Neutron Source (SNS) which has the power to drive multiple </a:t>
            </a:r>
            <a:r>
              <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rPr>
              <a:t>subcritical</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Small Modular Reactors (operated from 2010 to now)</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ORNL SNS  (2010-…)		</a:t>
            </a:r>
            <a:r>
              <a:rPr lang="en-US" dirty="0">
                <a:solidFill>
                  <a:prstClr val="black"/>
                </a:solidFill>
                <a:latin typeface="Trebuchet MS" panose="020B0603020202020204"/>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ORNL MSRE (1965-1970) Diagram</a:t>
            </a:r>
            <a:endParaRPr lang="en-US" dirty="0">
              <a:solidFill>
                <a:prstClr val="black"/>
              </a:solidFill>
              <a:latin typeface="Trebuchet MS" panose="020B0603020202020204"/>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Molten Salt Reactor Experiment (MSRE) (operated from 1965 to 1970) which </a:t>
            </a:r>
            <a:r>
              <a:rPr lang="en-US" dirty="0">
                <a:solidFill>
                  <a:prstClr val="black"/>
                </a:solidFill>
                <a:latin typeface="Trebuchet MS" panose="020B0603020202020204"/>
              </a:rPr>
              <a:t>demonstrated</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how we can continuously remove volatile fission products from an operating reactor. </a:t>
            </a:r>
          </a:p>
        </p:txBody>
      </p:sp>
      <p:pic>
        <p:nvPicPr>
          <p:cNvPr id="3" name="Picture 2" descr="A picture containing tree, grass, track, way&#10;&#10;Description automatically generated">
            <a:extLst>
              <a:ext uri="{FF2B5EF4-FFF2-40B4-BE49-F238E27FC236}">
                <a16:creationId xmlns:a16="http://schemas.microsoft.com/office/drawing/2014/main" id="{C5CFA43C-77D7-4311-A11C-363CD205075F}"/>
              </a:ext>
            </a:extLst>
          </p:cNvPr>
          <p:cNvPicPr>
            <a:picLocks noChangeAspect="1"/>
          </p:cNvPicPr>
          <p:nvPr/>
        </p:nvPicPr>
        <p:blipFill>
          <a:blip r:embed="rId3"/>
          <a:stretch>
            <a:fillRect/>
          </a:stretch>
        </p:blipFill>
        <p:spPr>
          <a:xfrm>
            <a:off x="493435" y="1949972"/>
            <a:ext cx="6083880" cy="3422182"/>
          </a:xfrm>
          <a:prstGeom prst="rect">
            <a:avLst/>
          </a:prstGeom>
        </p:spPr>
      </p:pic>
      <p:graphicFrame>
        <p:nvGraphicFramePr>
          <p:cNvPr id="11" name="Object 1">
            <a:extLst>
              <a:ext uri="{FF2B5EF4-FFF2-40B4-BE49-F238E27FC236}">
                <a16:creationId xmlns:a16="http://schemas.microsoft.com/office/drawing/2014/main" id="{6244AB5C-ABD5-474B-8D2E-247A8C211B21}"/>
              </a:ext>
            </a:extLst>
          </p:cNvPr>
          <p:cNvGraphicFramePr>
            <a:graphicFrameLocks noChangeAspect="1"/>
          </p:cNvGraphicFramePr>
          <p:nvPr>
            <p:extLst>
              <p:ext uri="{D42A27DB-BD31-4B8C-83A1-F6EECF244321}">
                <p14:modId xmlns:p14="http://schemas.microsoft.com/office/powerpoint/2010/main" val="4123639140"/>
              </p:ext>
            </p:extLst>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4" imgW="8673016" imgH="12444444" progId="Photoshop.Image.6">
                  <p:embed/>
                </p:oleObj>
              </mc:Choice>
              <mc:Fallback>
                <p:oleObj name="Image" r:id="rId4" imgW="8673016" imgH="12444444" progId="Photoshop.Image.6">
                  <p:embed/>
                  <p:pic>
                    <p:nvPicPr>
                      <p:cNvPr id="6" name="Object 1">
                        <a:extLst>
                          <a:ext uri="{FF2B5EF4-FFF2-40B4-BE49-F238E27FC236}">
                            <a16:creationId xmlns:a16="http://schemas.microsoft.com/office/drawing/2014/main" id="{4304B8AB-3292-407B-AC22-09C9654A3A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pic>
        <p:nvPicPr>
          <p:cNvPr id="4" name="Picture 3" descr="Diagram&#10;&#10;Description automatically generated">
            <a:extLst>
              <a:ext uri="{FF2B5EF4-FFF2-40B4-BE49-F238E27FC236}">
                <a16:creationId xmlns:a16="http://schemas.microsoft.com/office/drawing/2014/main" id="{CB7846D8-79A0-C5C8-5110-0F77C8843F59}"/>
              </a:ext>
            </a:extLst>
          </p:cNvPr>
          <p:cNvPicPr>
            <a:picLocks noChangeAspect="1"/>
          </p:cNvPicPr>
          <p:nvPr/>
        </p:nvPicPr>
        <p:blipFill>
          <a:blip r:embed="rId6"/>
          <a:stretch>
            <a:fillRect/>
          </a:stretch>
        </p:blipFill>
        <p:spPr>
          <a:xfrm>
            <a:off x="6928046" y="1949972"/>
            <a:ext cx="4323050" cy="3398515"/>
          </a:xfrm>
          <a:prstGeom prst="rect">
            <a:avLst/>
          </a:prstGeom>
        </p:spPr>
      </p:pic>
      <p:sp>
        <p:nvSpPr>
          <p:cNvPr id="12" name="Footer Placeholder 1">
            <a:extLst>
              <a:ext uri="{FF2B5EF4-FFF2-40B4-BE49-F238E27FC236}">
                <a16:creationId xmlns:a16="http://schemas.microsoft.com/office/drawing/2014/main" id="{B4D2648E-FF7E-4468-8E7B-9E70A96B5F74}"/>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6" name="Slide Number Placeholder 5">
            <a:extLst>
              <a:ext uri="{FF2B5EF4-FFF2-40B4-BE49-F238E27FC236}">
                <a16:creationId xmlns:a16="http://schemas.microsoft.com/office/drawing/2014/main" id="{91B96CB8-6E49-419E-A250-864890C56D9A}"/>
              </a:ext>
            </a:extLst>
          </p:cNvPr>
          <p:cNvSpPr>
            <a:spLocks noGrp="1"/>
          </p:cNvSpPr>
          <p:nvPr>
            <p:ph type="sldNum" sz="quarter" idx="12"/>
          </p:nvPr>
        </p:nvSpPr>
        <p:spPr>
          <a:xfrm>
            <a:off x="8518805" y="6343126"/>
            <a:ext cx="683339" cy="365125"/>
          </a:xfrm>
        </p:spPr>
        <p:txBody>
          <a:bodyPr/>
          <a:lstStyle/>
          <a:p>
            <a:fld id="{8D581BC7-E183-40DB-AC97-C19EA4EB8894}" type="slidenum">
              <a:rPr lang="en-US" sz="2400" noProof="0" smtClean="0">
                <a:solidFill>
                  <a:schemeClr val="tx1"/>
                </a:solidFill>
              </a:rPr>
              <a:t>11</a:t>
            </a:fld>
            <a:endParaRPr lang="en-US" sz="2400" noProof="0" dirty="0">
              <a:solidFill>
                <a:schemeClr val="tx1"/>
              </a:solidFill>
            </a:endParaRPr>
          </a:p>
        </p:txBody>
      </p:sp>
    </p:spTree>
    <p:extLst>
      <p:ext uri="{BB962C8B-B14F-4D97-AF65-F5344CB8AC3E}">
        <p14:creationId xmlns:p14="http://schemas.microsoft.com/office/powerpoint/2010/main" val="400927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244247-FA1A-87DE-7BEB-1DE1833BB290}"/>
              </a:ext>
            </a:extLst>
          </p:cNvPr>
          <p:cNvSpPr txBox="1"/>
          <p:nvPr/>
        </p:nvSpPr>
        <p:spPr>
          <a:xfrm>
            <a:off x="766255" y="308101"/>
            <a:ext cx="10659490" cy="584775"/>
          </a:xfrm>
          <a:prstGeom prst="rect">
            <a:avLst/>
          </a:prstGeom>
          <a:noFill/>
        </p:spPr>
        <p:txBody>
          <a:bodyPr wrap="square" rtlCol="0">
            <a:spAutoFit/>
          </a:bodyPr>
          <a:lstStyle/>
          <a:p>
            <a:r>
              <a:rPr lang="en-US" sz="3200" dirty="0">
                <a:solidFill>
                  <a:srgbClr val="2539D1"/>
                </a:solidFill>
                <a:latin typeface="+mj-lt"/>
                <a:ea typeface="+mj-ea"/>
                <a:cs typeface="+mj-cs"/>
              </a:rPr>
              <a:t>Improvement for Removing Neutron Poisons / PUREX inspired</a:t>
            </a:r>
          </a:p>
        </p:txBody>
      </p:sp>
      <p:graphicFrame>
        <p:nvGraphicFramePr>
          <p:cNvPr id="11" name="Object 1">
            <a:extLst>
              <a:ext uri="{FF2B5EF4-FFF2-40B4-BE49-F238E27FC236}">
                <a16:creationId xmlns:a16="http://schemas.microsoft.com/office/drawing/2014/main" id="{6244AB5C-ABD5-474B-8D2E-247A8C211B21}"/>
              </a:ext>
            </a:extLst>
          </p:cNvPr>
          <p:cNvGraphicFramePr>
            <a:graphicFrameLocks noChangeAspect="1"/>
          </p:cNvGraphicFramePr>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11" name="Object 1">
                        <a:extLst>
                          <a:ext uri="{FF2B5EF4-FFF2-40B4-BE49-F238E27FC236}">
                            <a16:creationId xmlns:a16="http://schemas.microsoft.com/office/drawing/2014/main" id="{6244AB5C-ABD5-474B-8D2E-247A8C211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pic>
        <p:nvPicPr>
          <p:cNvPr id="7" name="Picture 6" descr="Details are in the caption following the image">
            <a:hlinkClick r:id="rId5" tgtFrame="&quot;_blank&quot;"/>
            <a:extLst>
              <a:ext uri="{FF2B5EF4-FFF2-40B4-BE49-F238E27FC236}">
                <a16:creationId xmlns:a16="http://schemas.microsoft.com/office/drawing/2014/main" id="{F651CCBD-CE95-F5BF-CC9E-39A48A1BDD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50632" y="1094767"/>
            <a:ext cx="4992191" cy="5244363"/>
          </a:xfrm>
          <a:prstGeom prst="rect">
            <a:avLst/>
          </a:prstGeom>
          <a:noFill/>
          <a:ln>
            <a:noFill/>
          </a:ln>
        </p:spPr>
      </p:pic>
      <p:pic>
        <p:nvPicPr>
          <p:cNvPr id="8" name="Picture 7" descr="Diagram, schematic&#10;&#10;Description automatically generated">
            <a:extLst>
              <a:ext uri="{FF2B5EF4-FFF2-40B4-BE49-F238E27FC236}">
                <a16:creationId xmlns:a16="http://schemas.microsoft.com/office/drawing/2014/main" id="{CFD2E2BE-E32D-401F-AFAA-CA06E644E7AB}"/>
              </a:ext>
            </a:extLst>
          </p:cNvPr>
          <p:cNvPicPr>
            <a:picLocks noChangeAspect="1"/>
          </p:cNvPicPr>
          <p:nvPr/>
        </p:nvPicPr>
        <p:blipFill rotWithShape="1">
          <a:blip r:embed="rId7"/>
          <a:srcRect l="14937" t="19966" r="12656" b="33068"/>
          <a:stretch/>
        </p:blipFill>
        <p:spPr>
          <a:xfrm>
            <a:off x="422587" y="989850"/>
            <a:ext cx="5321505" cy="4878299"/>
          </a:xfrm>
          <a:prstGeom prst="rect">
            <a:avLst/>
          </a:prstGeom>
        </p:spPr>
      </p:pic>
      <p:sp>
        <p:nvSpPr>
          <p:cNvPr id="2" name="Footer Placeholder 1">
            <a:extLst>
              <a:ext uri="{FF2B5EF4-FFF2-40B4-BE49-F238E27FC236}">
                <a16:creationId xmlns:a16="http://schemas.microsoft.com/office/drawing/2014/main" id="{311469AD-05E1-D499-BF74-F39769A430BC}"/>
              </a:ext>
            </a:extLst>
          </p:cNvPr>
          <p:cNvSpPr>
            <a:spLocks noGrp="1"/>
          </p:cNvSpPr>
          <p:nvPr>
            <p:ph type="ftr" sz="quarter" idx="11"/>
          </p:nvPr>
        </p:nvSpPr>
        <p:spPr/>
        <p:txBody>
          <a:bodyPr/>
          <a:lstStyle/>
          <a:p>
            <a:r>
              <a:rPr lang="en-US" noProof="0" dirty="0"/>
              <a:t>ACCAPP 3/18/24 - Rol Johnson</a:t>
            </a:r>
          </a:p>
        </p:txBody>
      </p:sp>
      <p:sp>
        <p:nvSpPr>
          <p:cNvPr id="6" name="Slide Number Placeholder 5">
            <a:extLst>
              <a:ext uri="{FF2B5EF4-FFF2-40B4-BE49-F238E27FC236}">
                <a16:creationId xmlns:a16="http://schemas.microsoft.com/office/drawing/2014/main" id="{F6B49303-2946-4539-A714-1310A9537FC3}"/>
              </a:ext>
            </a:extLst>
          </p:cNvPr>
          <p:cNvSpPr>
            <a:spLocks noGrp="1"/>
          </p:cNvSpPr>
          <p:nvPr>
            <p:ph type="sldNum" sz="quarter" idx="12"/>
          </p:nvPr>
        </p:nvSpPr>
        <p:spPr>
          <a:xfrm>
            <a:off x="8544488" y="6363638"/>
            <a:ext cx="683339" cy="365125"/>
          </a:xfrm>
        </p:spPr>
        <p:txBody>
          <a:bodyPr/>
          <a:lstStyle/>
          <a:p>
            <a:fld id="{8D581BC7-E183-40DB-AC97-C19EA4EB8894}" type="slidenum">
              <a:rPr lang="en-US" sz="2400" noProof="0" smtClean="0">
                <a:solidFill>
                  <a:schemeClr val="tx1"/>
                </a:solidFill>
              </a:rPr>
              <a:t>12</a:t>
            </a:fld>
            <a:endParaRPr lang="en-US" sz="2400" noProof="0" dirty="0">
              <a:solidFill>
                <a:schemeClr val="tx1"/>
              </a:solidFill>
            </a:endParaRPr>
          </a:p>
        </p:txBody>
      </p:sp>
    </p:spTree>
    <p:extLst>
      <p:ext uri="{BB962C8B-B14F-4D97-AF65-F5344CB8AC3E}">
        <p14:creationId xmlns:p14="http://schemas.microsoft.com/office/powerpoint/2010/main" val="306478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A26D51-4845-A203-AE8B-FF689E239B9F}"/>
              </a:ext>
            </a:extLst>
          </p:cNvPr>
          <p:cNvSpPr>
            <a:spLocks noGrp="1"/>
          </p:cNvSpPr>
          <p:nvPr>
            <p:ph type="ftr" sz="quarter" idx="11"/>
          </p:nvPr>
        </p:nvSpPr>
        <p:spPr/>
        <p:txBody>
          <a:bodyPr/>
          <a:lstStyle/>
          <a:p>
            <a:r>
              <a:rPr lang="en-US" noProof="0"/>
              <a:t>ACCAPP 3/18/24 - Rol Johnson</a:t>
            </a:r>
            <a:endParaRPr lang="en-US" noProof="0" dirty="0"/>
          </a:p>
        </p:txBody>
      </p:sp>
      <p:sp>
        <p:nvSpPr>
          <p:cNvPr id="6" name="Slide Number Placeholder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a:lstStyle/>
          <a:p>
            <a:fld id="{8D581BC7-E183-40DB-AC97-C19EA4EB8894}" type="slidenum">
              <a:rPr lang="en-US" smtClean="0">
                <a:solidFill>
                  <a:schemeClr val="accent6">
                    <a:lumMod val="50000"/>
                  </a:schemeClr>
                </a:solidFill>
              </a:rPr>
              <a:t>13</a:t>
            </a:fld>
            <a:endParaRPr lang="en-US" dirty="0">
              <a:solidFill>
                <a:schemeClr val="accent6">
                  <a:lumMod val="50000"/>
                </a:schemeClr>
              </a:solidFill>
            </a:endParaRPr>
          </a:p>
        </p:txBody>
      </p:sp>
      <p:graphicFrame>
        <p:nvGraphicFramePr>
          <p:cNvPr id="13" name="Object 1">
            <a:extLst>
              <a:ext uri="{FF2B5EF4-FFF2-40B4-BE49-F238E27FC236}">
                <a16:creationId xmlns:a16="http://schemas.microsoft.com/office/drawing/2014/main" id="{E5ED5E68-E7CD-4E31-8901-C64739DA0839}"/>
              </a:ext>
            </a:extLst>
          </p:cNvPr>
          <p:cNvGraphicFramePr>
            <a:graphicFrameLocks noChangeAspect="1"/>
          </p:cNvGraphicFramePr>
          <p:nvPr/>
        </p:nvGraphicFramePr>
        <p:xfrm>
          <a:off x="487360" y="385622"/>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13" name="Object 1">
                        <a:extLst>
                          <a:ext uri="{FF2B5EF4-FFF2-40B4-BE49-F238E27FC236}">
                            <a16:creationId xmlns:a16="http://schemas.microsoft.com/office/drawing/2014/main" id="{E5ED5E68-E7CD-4E31-8901-C64739DA0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22"/>
                        <a:ext cx="1006475" cy="1273175"/>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71D8CB24-3626-4CBF-9C07-4E315A0D1505}"/>
              </a:ext>
            </a:extLst>
          </p:cNvPr>
          <p:cNvPicPr>
            <a:picLocks noChangeAspect="1"/>
          </p:cNvPicPr>
          <p:nvPr/>
        </p:nvPicPr>
        <p:blipFill>
          <a:blip r:embed="rId5"/>
          <a:stretch>
            <a:fillRect/>
          </a:stretch>
        </p:blipFill>
        <p:spPr>
          <a:xfrm>
            <a:off x="2771649" y="368720"/>
            <a:ext cx="8823144" cy="6120559"/>
          </a:xfrm>
          <a:prstGeom prst="rect">
            <a:avLst/>
          </a:prstGeom>
        </p:spPr>
      </p:pic>
      <p:sp>
        <p:nvSpPr>
          <p:cNvPr id="3" name="TextBox 2">
            <a:extLst>
              <a:ext uri="{FF2B5EF4-FFF2-40B4-BE49-F238E27FC236}">
                <a16:creationId xmlns:a16="http://schemas.microsoft.com/office/drawing/2014/main" id="{C21C0E94-254A-452F-1481-F790AC3F665B}"/>
              </a:ext>
            </a:extLst>
          </p:cNvPr>
          <p:cNvSpPr txBox="1"/>
          <p:nvPr/>
        </p:nvSpPr>
        <p:spPr>
          <a:xfrm>
            <a:off x="182879" y="1898627"/>
            <a:ext cx="2639291" cy="2862322"/>
          </a:xfrm>
          <a:prstGeom prst="rect">
            <a:avLst/>
          </a:prstGeom>
          <a:noFill/>
        </p:spPr>
        <p:txBody>
          <a:bodyPr wrap="square" rtlCol="0">
            <a:spAutoFit/>
          </a:bodyPr>
          <a:lstStyle/>
          <a:p>
            <a:r>
              <a:rPr lang="en-US" dirty="0"/>
              <a:t>Underground Build:</a:t>
            </a:r>
          </a:p>
          <a:p>
            <a:pPr marL="285750" indent="-285750">
              <a:buFont typeface="Arial" panose="020B0604020202020204" pitchFamily="34" charset="0"/>
              <a:buChar char="•"/>
            </a:pPr>
            <a:r>
              <a:rPr lang="en-US" dirty="0"/>
              <a:t>MS fuel prep</a:t>
            </a:r>
          </a:p>
          <a:p>
            <a:pPr marL="285750" indent="-285750">
              <a:buFont typeface="Arial" panose="020B0604020202020204" pitchFamily="34" charset="0"/>
              <a:buChar char="•"/>
            </a:pPr>
            <a:r>
              <a:rPr lang="en-US" dirty="0"/>
              <a:t>FP Removal  </a:t>
            </a:r>
          </a:p>
          <a:p>
            <a:pPr marL="285750" indent="-285750">
              <a:buFont typeface="Arial" panose="020B0604020202020204" pitchFamily="34" charset="0"/>
              <a:buChar char="•"/>
            </a:pPr>
            <a:r>
              <a:rPr lang="en-US" dirty="0"/>
              <a:t>FP Storage</a:t>
            </a:r>
          </a:p>
          <a:p>
            <a:pPr marL="285750" indent="-285750">
              <a:buFont typeface="Arial" panose="020B0604020202020204" pitchFamily="34" charset="0"/>
              <a:buChar char="•"/>
            </a:pPr>
            <a:r>
              <a:rPr lang="en-US" dirty="0"/>
              <a:t>MS Heat Storage</a:t>
            </a:r>
          </a:p>
          <a:p>
            <a:pPr marL="742950" lvl="1" indent="-285750">
              <a:buFont typeface="Arial" panose="020B0604020202020204" pitchFamily="34" charset="0"/>
              <a:buChar char="•"/>
            </a:pPr>
            <a:r>
              <a:rPr lang="en-US" dirty="0"/>
              <a:t>Decay Heat</a:t>
            </a:r>
          </a:p>
          <a:p>
            <a:pPr marL="742950" lvl="1" indent="-285750">
              <a:buFont typeface="Arial" panose="020B0604020202020204" pitchFamily="34" charset="0"/>
              <a:buChar char="•"/>
            </a:pPr>
            <a:r>
              <a:rPr lang="en-US" dirty="0"/>
              <a:t>Downtimes</a:t>
            </a:r>
          </a:p>
          <a:p>
            <a:pPr marL="285750" indent="-285750">
              <a:buFont typeface="Arial" panose="020B0604020202020204" pitchFamily="34" charset="0"/>
              <a:buChar char="•"/>
            </a:pPr>
            <a:r>
              <a:rPr lang="en-US" dirty="0"/>
              <a:t>SRF Linac</a:t>
            </a:r>
          </a:p>
          <a:p>
            <a:pPr marL="285750" indent="-285750">
              <a:buFont typeface="Arial" panose="020B0604020202020204" pitchFamily="34" charset="0"/>
              <a:buChar char="•"/>
            </a:pPr>
            <a:r>
              <a:rPr lang="en-US" dirty="0"/>
              <a:t>Mu*STAR SMR</a:t>
            </a:r>
          </a:p>
          <a:p>
            <a:endParaRPr lang="en-US" dirty="0"/>
          </a:p>
        </p:txBody>
      </p:sp>
      <p:sp>
        <p:nvSpPr>
          <p:cNvPr id="4" name="Rectangle 3">
            <a:extLst>
              <a:ext uri="{FF2B5EF4-FFF2-40B4-BE49-F238E27FC236}">
                <a16:creationId xmlns:a16="http://schemas.microsoft.com/office/drawing/2014/main" id="{65728A77-31CF-1F37-A584-F4ECC884AADA}"/>
              </a:ext>
            </a:extLst>
          </p:cNvPr>
          <p:cNvSpPr/>
          <p:nvPr/>
        </p:nvSpPr>
        <p:spPr>
          <a:xfrm>
            <a:off x="5760720" y="3502152"/>
            <a:ext cx="850392" cy="96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3FA398-54D0-4B6A-F2EA-61905A9936A4}"/>
              </a:ext>
            </a:extLst>
          </p:cNvPr>
          <p:cNvSpPr txBox="1"/>
          <p:nvPr/>
        </p:nvSpPr>
        <p:spPr>
          <a:xfrm>
            <a:off x="8311896" y="4846320"/>
            <a:ext cx="320954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Mu*STAR MS SMR</a:t>
            </a:r>
          </a:p>
          <a:p>
            <a:pPr marL="285750" indent="-285750">
              <a:buFont typeface="Arial" panose="020B0604020202020204" pitchFamily="34" charset="0"/>
              <a:buChar char="•"/>
            </a:pPr>
            <a:r>
              <a:rPr lang="en-US" dirty="0"/>
              <a:t>Subcritical</a:t>
            </a:r>
          </a:p>
          <a:p>
            <a:pPr marL="285750" indent="-285750">
              <a:buFont typeface="Arial" panose="020B0604020202020204" pitchFamily="34" charset="0"/>
              <a:buChar char="•"/>
            </a:pPr>
            <a:r>
              <a:rPr lang="en-US" dirty="0"/>
              <a:t>Based on MSRE</a:t>
            </a:r>
          </a:p>
          <a:p>
            <a:pPr marL="285750" indent="-285750">
              <a:buFont typeface="Arial" panose="020B0604020202020204" pitchFamily="34" charset="0"/>
              <a:buChar char="•"/>
            </a:pPr>
            <a:r>
              <a:rPr lang="en-US" dirty="0"/>
              <a:t>Internal Spallation Target</a:t>
            </a:r>
          </a:p>
          <a:p>
            <a:pPr marL="285750" indent="-285750">
              <a:buFont typeface="Arial" panose="020B0604020202020204" pitchFamily="34" charset="0"/>
              <a:buChar char="•"/>
            </a:pPr>
            <a:r>
              <a:rPr lang="en-US" dirty="0"/>
              <a:t>Built in Factories</a:t>
            </a:r>
          </a:p>
        </p:txBody>
      </p:sp>
    </p:spTree>
    <p:extLst>
      <p:ext uri="{BB962C8B-B14F-4D97-AF65-F5344CB8AC3E}">
        <p14:creationId xmlns:p14="http://schemas.microsoft.com/office/powerpoint/2010/main" val="80188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6212750" y="640072"/>
            <a:ext cx="5858933" cy="1084318"/>
          </a:xfrm>
        </p:spPr>
        <p:txBody>
          <a:bodyPr>
            <a:normAutofit fontScale="90000"/>
          </a:bodyPr>
          <a:lstStyle/>
          <a:p>
            <a:pPr algn="ctr"/>
            <a:br>
              <a:rPr lang="en-US" dirty="0">
                <a:solidFill>
                  <a:srgbClr val="2539D1"/>
                </a:solidFill>
              </a:rPr>
            </a:br>
            <a:r>
              <a:rPr lang="en-US" sz="3100" dirty="0">
                <a:solidFill>
                  <a:schemeClr val="tx1"/>
                </a:solidFill>
              </a:rPr>
              <a:t>&lt;- This</a:t>
            </a:r>
            <a:r>
              <a:rPr lang="en-US" sz="3100" dirty="0">
                <a:solidFill>
                  <a:schemeClr val="accent6">
                    <a:lumMod val="50000"/>
                  </a:schemeClr>
                </a:solidFill>
              </a:rPr>
              <a:t> GAIN Voucher Grant showed that conversion (not reprocessing) can close the fuel cycle</a:t>
            </a:r>
            <a:endParaRPr lang="en-US" sz="3100" dirty="0">
              <a:solidFill>
                <a:srgbClr val="2539D1"/>
              </a:solidFill>
            </a:endParaRPr>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6333067" y="6005744"/>
            <a:ext cx="629761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BEBEB">
                    <a:lumMod val="50000"/>
                  </a:srgbClr>
                </a:solidFill>
                <a:effectLst/>
                <a:uLnTx/>
                <a:uFillTx/>
                <a:latin typeface="Trebuchet MS" panose="020B0603020202020204"/>
                <a:ea typeface="+mn-ea"/>
                <a:cs typeface="+mn-cs"/>
              </a:rPr>
              <a:t>ACCAPP24 - Rol Johnson</a:t>
            </a:r>
            <a:endParaRPr kumimoji="0" lang="en-US" sz="24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endParaRPr>
          </a:p>
        </p:txBody>
      </p:sp>
      <p:pic>
        <p:nvPicPr>
          <p:cNvPr id="6" name="Picture Placeholder 9" descr="A close-up of a building&#10;&#10;Description automatically generated">
            <a:extLst>
              <a:ext uri="{FF2B5EF4-FFF2-40B4-BE49-F238E27FC236}">
                <a16:creationId xmlns:a16="http://schemas.microsoft.com/office/drawing/2014/main" id="{D4FC1596-2693-339C-6883-3A289A2DAEFC}"/>
              </a:ext>
            </a:extLst>
          </p:cNvPr>
          <p:cNvPicPr>
            <a:picLocks noGrp="1" noChangeAspect="1"/>
          </p:cNvPicPr>
          <p:nvPr>
            <p:ph type="pic" sz="quarter" idx="13"/>
          </p:nvPr>
        </p:nvPicPr>
        <p:blipFill rotWithShape="1">
          <a:blip r:embed="rId5"/>
          <a:srcRect l="69" t="1385" r="-69" b="29378"/>
          <a:stretch/>
        </p:blipFill>
        <p:spPr>
          <a:xfrm>
            <a:off x="0" y="0"/>
            <a:ext cx="6162584" cy="6858000"/>
          </a:xfrm>
        </p:spPr>
      </p:pic>
      <p:sp>
        <p:nvSpPr>
          <p:cNvPr id="7" name="TextBox 6">
            <a:extLst>
              <a:ext uri="{FF2B5EF4-FFF2-40B4-BE49-F238E27FC236}">
                <a16:creationId xmlns:a16="http://schemas.microsoft.com/office/drawing/2014/main" id="{550B399D-4E2B-8443-293C-DC0C73353AAA}"/>
              </a:ext>
            </a:extLst>
          </p:cNvPr>
          <p:cNvSpPr txBox="1"/>
          <p:nvPr/>
        </p:nvSpPr>
        <p:spPr>
          <a:xfrm>
            <a:off x="6453381" y="2216888"/>
            <a:ext cx="5618302"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6D141">
                    <a:lumMod val="50000"/>
                  </a:srgbClr>
                </a:solidFill>
                <a:effectLst/>
                <a:uLnTx/>
                <a:uFillTx/>
                <a:latin typeface="Trebuchet MS" panose="020B0603020202020204"/>
                <a:ea typeface="+mn-ea"/>
                <a:cs typeface="+mn-cs"/>
              </a:rPr>
              <a:t>Can we get a grant to show that effective removal of FP and volatile radioisotopes from a MSR sidestream is possible while leaving actinides in the fuel? </a:t>
            </a:r>
          </a:p>
        </p:txBody>
      </p:sp>
      <p:sp>
        <p:nvSpPr>
          <p:cNvPr id="10" name="TextBox 9">
            <a:extLst>
              <a:ext uri="{FF2B5EF4-FFF2-40B4-BE49-F238E27FC236}">
                <a16:creationId xmlns:a16="http://schemas.microsoft.com/office/drawing/2014/main" id="{84A40A0B-09FB-597E-8DB1-91B1088A48A9}"/>
              </a:ext>
            </a:extLst>
          </p:cNvPr>
          <p:cNvSpPr txBox="1"/>
          <p:nvPr/>
        </p:nvSpPr>
        <p:spPr>
          <a:xfrm>
            <a:off x="6624084" y="4805916"/>
            <a:ext cx="556791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Collaborators: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Jinsuo</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Zhang (VT)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Bruce McNamara (PNNL)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ORNL Reactor People (large MS effort underway)</a:t>
            </a:r>
          </a:p>
        </p:txBody>
      </p:sp>
    </p:spTree>
    <p:extLst>
      <p:ext uri="{BB962C8B-B14F-4D97-AF65-F5344CB8AC3E}">
        <p14:creationId xmlns:p14="http://schemas.microsoft.com/office/powerpoint/2010/main" val="319139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fld id="{8D581BC7-E183-40DB-AC97-C19EA4EB8894}" type="slidenum">
              <a:rPr lang="en-US" sz="2400" noProof="0" smtClean="0">
                <a:solidFill>
                  <a:schemeClr val="tx1"/>
                </a:solidFill>
              </a:rPr>
              <a:t>15</a:t>
            </a:fld>
            <a:endParaRPr lang="en-US" sz="2400" noProof="0" dirty="0">
              <a:solidFill>
                <a:schemeClr val="tx1"/>
              </a:solidFill>
            </a:endParaRPr>
          </a:p>
        </p:txBody>
      </p:sp>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1912560" y="320252"/>
            <a:ext cx="9693072" cy="1084318"/>
          </a:xfrm>
        </p:spPr>
        <p:txBody>
          <a:bodyPr>
            <a:normAutofit/>
          </a:bodyPr>
          <a:lstStyle/>
          <a:p>
            <a:pPr algn="ctr"/>
            <a:r>
              <a:rPr lang="en-US" dirty="0">
                <a:solidFill>
                  <a:srgbClr val="2539D1"/>
                </a:solidFill>
              </a:rPr>
              <a:t>SUMMARY - Mu*STAR Nuclear Power Plants </a:t>
            </a:r>
            <a:br>
              <a:rPr lang="en-US" dirty="0">
                <a:solidFill>
                  <a:srgbClr val="2539D1"/>
                </a:solidFill>
              </a:rPr>
            </a:br>
            <a:r>
              <a:rPr lang="en-US" sz="3600" dirty="0">
                <a:solidFill>
                  <a:schemeClr val="accent6">
                    <a:lumMod val="50000"/>
                  </a:schemeClr>
                </a:solidFill>
              </a:rPr>
              <a:t>Clean Nuclear Energy - Converting </a:t>
            </a:r>
            <a:r>
              <a:rPr lang="en-US" dirty="0">
                <a:solidFill>
                  <a:schemeClr val="accent6">
                    <a:lumMod val="50000"/>
                  </a:schemeClr>
                </a:solidFill>
              </a:rPr>
              <a:t>UNF</a:t>
            </a:r>
            <a:r>
              <a:rPr lang="en-US" sz="3600" dirty="0">
                <a:solidFill>
                  <a:schemeClr val="accent6">
                    <a:lumMod val="50000"/>
                  </a:schemeClr>
                </a:solidFill>
              </a:rPr>
              <a:t> to Energy </a:t>
            </a:r>
            <a:endParaRPr lang="en-US" dirty="0">
              <a:solidFill>
                <a:srgbClr val="2539D1"/>
              </a:solidFill>
            </a:endParaRP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
          </p:nvPr>
        </p:nvSpPr>
        <p:spPr>
          <a:xfrm>
            <a:off x="1493834" y="1561777"/>
            <a:ext cx="10530525" cy="4910606"/>
          </a:xfrm>
        </p:spPr>
        <p:txBody>
          <a:bodyPr>
            <a:normAutofit fontScale="62500" lnSpcReduction="20000"/>
          </a:bodyPr>
          <a:lstStyle/>
          <a:p>
            <a:pPr marL="0" indent="0">
              <a:buNone/>
            </a:pPr>
            <a:r>
              <a:rPr lang="en-US" sz="3200" dirty="0"/>
              <a:t>Flexible Regulatory Approach Possible -&gt; </a:t>
            </a:r>
            <a:r>
              <a:rPr lang="en-US" sz="3200" dirty="0">
                <a:solidFill>
                  <a:schemeClr val="tx1"/>
                </a:solidFill>
              </a:rPr>
              <a:t>Improve Continuously and Forever </a:t>
            </a:r>
          </a:p>
          <a:p>
            <a:pPr marL="0" indent="0">
              <a:buNone/>
            </a:pPr>
            <a:r>
              <a:rPr lang="en-US" sz="3200" dirty="0">
                <a:solidFill>
                  <a:schemeClr val="tx1"/>
                </a:solidFill>
              </a:rPr>
              <a:t>	Subcritical - No Criticality Accidents</a:t>
            </a:r>
          </a:p>
          <a:p>
            <a:pPr marL="0" indent="0">
              <a:buClr>
                <a:schemeClr val="accent6">
                  <a:lumMod val="50000"/>
                </a:schemeClr>
              </a:buClr>
              <a:buNone/>
            </a:pPr>
            <a:r>
              <a:rPr lang="en-US" sz="3200" dirty="0">
                <a:solidFill>
                  <a:schemeClr val="tx1"/>
                </a:solidFill>
              </a:rPr>
              <a:t>	Accidental Radioactive Releases Mitigated by Online Fission Product Removal </a:t>
            </a:r>
          </a:p>
          <a:p>
            <a:pPr marL="0" indent="0">
              <a:buClr>
                <a:schemeClr val="accent6">
                  <a:lumMod val="50000"/>
                </a:schemeClr>
              </a:buClr>
              <a:buNone/>
            </a:pPr>
            <a:r>
              <a:rPr lang="en-US" sz="3200" dirty="0">
                <a:solidFill>
                  <a:schemeClr val="tx1"/>
                </a:solidFill>
              </a:rPr>
              <a:t>      Uranium and Plutonium consumed in reactor –&gt; Cleaner Final Waste Disposal   </a:t>
            </a:r>
          </a:p>
          <a:p>
            <a:pPr marL="0" indent="0">
              <a:buClr>
                <a:schemeClr val="accent6">
                  <a:lumMod val="50000"/>
                </a:schemeClr>
              </a:buClr>
              <a:buNone/>
            </a:pPr>
            <a:r>
              <a:rPr lang="en-US" sz="3200" dirty="0">
                <a:solidFill>
                  <a:schemeClr val="tx1"/>
                </a:solidFill>
              </a:rPr>
              <a:t>Decouples nuclear energy from nuclear weapons </a:t>
            </a:r>
          </a:p>
          <a:p>
            <a:pPr marL="0" indent="0">
              <a:buClr>
                <a:schemeClr val="accent6">
                  <a:lumMod val="50000"/>
                </a:schemeClr>
              </a:buClr>
              <a:buNone/>
            </a:pPr>
            <a:r>
              <a:rPr lang="en-US" sz="3200" dirty="0">
                <a:solidFill>
                  <a:schemeClr val="tx1"/>
                </a:solidFill>
              </a:rPr>
              <a:t>	No Uranium enrichment</a:t>
            </a:r>
          </a:p>
          <a:p>
            <a:pPr marL="0" indent="0">
              <a:buClr>
                <a:schemeClr val="accent6">
                  <a:lumMod val="50000"/>
                </a:schemeClr>
              </a:buClr>
              <a:buNone/>
            </a:pPr>
            <a:r>
              <a:rPr lang="en-US" sz="3200" dirty="0">
                <a:solidFill>
                  <a:schemeClr val="tx1"/>
                </a:solidFill>
              </a:rPr>
              <a:t>	No reprocessing facility with plutonium stream </a:t>
            </a:r>
          </a:p>
          <a:p>
            <a:pPr marL="0" marR="0" lvl="0" indent="0" algn="l" defTabSz="457200" rtl="0" eaLnBrk="1" fontAlgn="auto" latinLnBrk="0" hangingPunct="1">
              <a:lnSpc>
                <a:spcPct val="100000"/>
              </a:lnSpc>
              <a:spcBef>
                <a:spcPts val="600"/>
              </a:spcBef>
              <a:spcAft>
                <a:spcPts val="0"/>
              </a:spcAft>
              <a:buClr>
                <a:srgbClr val="96D141">
                  <a:lumMod val="50000"/>
                </a:srgbClr>
              </a:buClr>
              <a:buSzPct val="80000"/>
              <a:buFont typeface="Courier New" panose="02070309020205020404" pitchFamily="49" charset="0"/>
              <a:buNone/>
              <a:tabLst/>
              <a:defRPr/>
            </a:pPr>
            <a:r>
              <a:rPr lang="en-US" sz="3200" dirty="0">
                <a:solidFill>
                  <a:schemeClr val="tx1"/>
                </a:solidFill>
              </a:rPr>
              <a:t> 	Reduced weapons proliferation risks –&gt; bomb materials consumed in reactor </a:t>
            </a:r>
          </a:p>
          <a:p>
            <a:pPr marL="0" indent="0">
              <a:buClr>
                <a:schemeClr val="accent6">
                  <a:lumMod val="50000"/>
                </a:schemeClr>
              </a:buClr>
              <a:buNone/>
            </a:pPr>
            <a:r>
              <a:rPr lang="en-US" sz="3200" dirty="0">
                <a:solidFill>
                  <a:schemeClr val="tx1"/>
                </a:solidFill>
              </a:rPr>
              <a:t>Inexpensive Nuclear Energy -&gt; High burnup of Used Nuclear Fuel (UNF) </a:t>
            </a:r>
          </a:p>
          <a:p>
            <a:pPr marL="0" marR="0" lvl="0" indent="0" algn="l" defTabSz="457200" rtl="0" eaLnBrk="1" fontAlgn="auto" latinLnBrk="0" hangingPunct="1">
              <a:lnSpc>
                <a:spcPct val="100000"/>
              </a:lnSpc>
              <a:spcBef>
                <a:spcPts val="600"/>
              </a:spcBef>
              <a:spcAft>
                <a:spcPts val="0"/>
              </a:spcAft>
              <a:buClr>
                <a:srgbClr val="96D141">
                  <a:lumMod val="50000"/>
                </a:srgbClr>
              </a:buClr>
              <a:buSzPct val="80000"/>
              <a:buFont typeface="Courier New" panose="02070309020205020404" pitchFamily="49" charset="0"/>
              <a:buNone/>
              <a:tabLst/>
              <a:defRPr/>
            </a:pPr>
            <a:r>
              <a:rPr lang="en-US" sz="3200" dirty="0">
                <a:solidFill>
                  <a:schemeClr val="tx1"/>
                </a:solidFill>
              </a:rPr>
              <a:t>	Online neutron poison removal improves efficiency</a:t>
            </a:r>
          </a:p>
          <a:p>
            <a:pPr marL="0" indent="0">
              <a:buClr>
                <a:schemeClr val="accent6">
                  <a:lumMod val="50000"/>
                </a:schemeClr>
              </a:buClr>
              <a:buNone/>
            </a:pPr>
            <a:r>
              <a:rPr lang="en-US" sz="3200" dirty="0"/>
              <a:t>Consumes waste from other reactors </a:t>
            </a:r>
            <a:r>
              <a:rPr lang="en-US" sz="3200" dirty="0">
                <a:solidFill>
                  <a:schemeClr val="tx1"/>
                </a:solidFill>
              </a:rPr>
              <a:t>– UNF becomes a valuable commodity</a:t>
            </a:r>
          </a:p>
          <a:p>
            <a:pPr marL="0" indent="0">
              <a:buClr>
                <a:schemeClr val="accent6">
                  <a:lumMod val="50000"/>
                </a:schemeClr>
              </a:buClr>
              <a:buNone/>
            </a:pPr>
            <a:r>
              <a:rPr lang="en-US" sz="3200" dirty="0">
                <a:solidFill>
                  <a:schemeClr val="tx1"/>
                </a:solidFill>
              </a:rPr>
              <a:t>Extraordinary Energy Independence/Security for US and other nuclear countries</a:t>
            </a:r>
          </a:p>
          <a:p>
            <a:pPr marL="0" indent="0">
              <a:buClr>
                <a:schemeClr val="accent6">
                  <a:lumMod val="50000"/>
                </a:schemeClr>
              </a:buClr>
              <a:buNone/>
            </a:pPr>
            <a:r>
              <a:rPr lang="en-US" sz="3200" dirty="0">
                <a:solidFill>
                  <a:schemeClr val="tx1"/>
                </a:solidFill>
              </a:rPr>
              <a:t>	Mu*STAR NPPs at &gt;65 US vetted locations with UNF can provide energy for centuries</a:t>
            </a:r>
          </a:p>
          <a:p>
            <a:pPr marL="0" indent="0">
              <a:buClr>
                <a:schemeClr val="accent6">
                  <a:lumMod val="50000"/>
                </a:schemeClr>
              </a:buClr>
              <a:buNone/>
            </a:pPr>
            <a:endParaRPr lang="en-US" sz="2600" dirty="0">
              <a:solidFill>
                <a:schemeClr val="tx1"/>
              </a:solidFill>
            </a:endParaRPr>
          </a:p>
          <a:p>
            <a:pPr marL="0" indent="0">
              <a:buNone/>
            </a:pPr>
            <a:endParaRPr lang="en-US" sz="2400" dirty="0"/>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37" name="Object 1">
                        <a:extLst>
                          <a:ext uri="{FF2B5EF4-FFF2-40B4-BE49-F238E27FC236}">
                            <a16:creationId xmlns:a16="http://schemas.microsoft.com/office/drawing/2014/main" id="{4ADB18C1-7080-41FE-B8A7-5A59EE96C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223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113F58-8E70-4366-8D76-65C555E52B1C}"/>
              </a:ext>
            </a:extLst>
          </p:cNvPr>
          <p:cNvSpPr txBox="1"/>
          <p:nvPr/>
        </p:nvSpPr>
        <p:spPr>
          <a:xfrm>
            <a:off x="5948047" y="3044279"/>
            <a:ext cx="2642616" cy="769441"/>
          </a:xfrm>
          <a:prstGeom prst="rect">
            <a:avLst/>
          </a:prstGeom>
          <a:noFill/>
        </p:spPr>
        <p:txBody>
          <a:bodyPr wrap="square" rtlCol="0">
            <a:spAutoFit/>
          </a:bodyPr>
          <a:lstStyle/>
          <a:p>
            <a:r>
              <a:rPr lang="en-US" sz="2800" b="1" i="1" dirty="0">
                <a:solidFill>
                  <a:srgbClr val="2539D1"/>
                </a:solidFill>
                <a:latin typeface="Times New Roman" panose="02020603050405020304" pitchFamily="18" charset="0"/>
                <a:cs typeface="Times New Roman" panose="02020603050405020304" pitchFamily="18" charset="0"/>
              </a:rPr>
              <a:t>Muons, Inc.</a:t>
            </a:r>
          </a:p>
          <a:p>
            <a:r>
              <a:rPr lang="en-US" sz="1600" dirty="0">
                <a:solidFill>
                  <a:srgbClr val="2539D1"/>
                </a:solidFill>
                <a:latin typeface="Times New Roman" panose="02020603050405020304" pitchFamily="18" charset="0"/>
                <a:cs typeface="Times New Roman" panose="02020603050405020304" pitchFamily="18" charset="0"/>
              </a:rPr>
              <a:t>www.muonsinc.com</a:t>
            </a:r>
          </a:p>
        </p:txBody>
      </p:sp>
      <p:graphicFrame>
        <p:nvGraphicFramePr>
          <p:cNvPr id="11" name="Object 1">
            <a:extLst>
              <a:ext uri="{FF2B5EF4-FFF2-40B4-BE49-F238E27FC236}">
                <a16:creationId xmlns:a16="http://schemas.microsoft.com/office/drawing/2014/main" id="{80B69F1B-BE13-4598-B0BF-B1FCAA788D38}"/>
              </a:ext>
            </a:extLst>
          </p:cNvPr>
          <p:cNvGraphicFramePr>
            <a:graphicFrameLocks noChangeAspect="1"/>
          </p:cNvGraphicFramePr>
          <p:nvPr>
            <p:extLst>
              <p:ext uri="{D42A27DB-BD31-4B8C-83A1-F6EECF244321}">
                <p14:modId xmlns:p14="http://schemas.microsoft.com/office/powerpoint/2010/main" val="1434051393"/>
              </p:ext>
            </p:extLst>
          </p:nvPr>
        </p:nvGraphicFramePr>
        <p:xfrm>
          <a:off x="5002281" y="2792412"/>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6" name="Object 1">
                        <a:extLst>
                          <a:ext uri="{FF2B5EF4-FFF2-40B4-BE49-F238E27FC236}">
                            <a16:creationId xmlns:a16="http://schemas.microsoft.com/office/drawing/2014/main" id="{AA0DEE8F-DDB8-42DF-B9EE-A8BD3F52E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5002281" y="2792412"/>
                        <a:ext cx="1006475" cy="1273175"/>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1A3BF8C8-C604-C046-C021-686A2476E34F}"/>
              </a:ext>
            </a:extLst>
          </p:cNvPr>
          <p:cNvSpPr txBox="1"/>
          <p:nvPr/>
        </p:nvSpPr>
        <p:spPr>
          <a:xfrm>
            <a:off x="3166946" y="724828"/>
            <a:ext cx="5548076" cy="369332"/>
          </a:xfrm>
          <a:prstGeom prst="rect">
            <a:avLst/>
          </a:prstGeom>
          <a:noFill/>
        </p:spPr>
        <p:txBody>
          <a:bodyPr wrap="square" rtlCol="0">
            <a:spAutoFit/>
          </a:bodyPr>
          <a:lstStyle/>
          <a:p>
            <a:r>
              <a:rPr lang="en-US" dirty="0"/>
              <a:t>Thanks!  Any Questions or Comments?</a:t>
            </a:r>
          </a:p>
        </p:txBody>
      </p:sp>
      <p:sp>
        <p:nvSpPr>
          <p:cNvPr id="3" name="Footer Placeholder 2">
            <a:extLst>
              <a:ext uri="{FF2B5EF4-FFF2-40B4-BE49-F238E27FC236}">
                <a16:creationId xmlns:a16="http://schemas.microsoft.com/office/drawing/2014/main" id="{4FF6047C-D862-1FAC-7ED8-410D0EAE62A4}"/>
              </a:ext>
            </a:extLst>
          </p:cNvPr>
          <p:cNvSpPr>
            <a:spLocks noGrp="1"/>
          </p:cNvSpPr>
          <p:nvPr>
            <p:ph type="ftr" sz="quarter" idx="11"/>
          </p:nvPr>
        </p:nvSpPr>
        <p:spPr/>
        <p:txBody>
          <a:bodyPr/>
          <a:lstStyle/>
          <a:p>
            <a:r>
              <a:rPr lang="en-US" noProof="0"/>
              <a:t>ACCAPP 3/18/24 - Rol Johnson</a:t>
            </a:r>
            <a:endParaRPr lang="en-US" noProof="0" dirty="0"/>
          </a:p>
        </p:txBody>
      </p:sp>
      <p:sp>
        <p:nvSpPr>
          <p:cNvPr id="4" name="Slide Number Placeholder 3">
            <a:extLst>
              <a:ext uri="{FF2B5EF4-FFF2-40B4-BE49-F238E27FC236}">
                <a16:creationId xmlns:a16="http://schemas.microsoft.com/office/drawing/2014/main" id="{A1DED630-22E8-5E24-855C-64E25C0FEA60}"/>
              </a:ext>
            </a:extLst>
          </p:cNvPr>
          <p:cNvSpPr>
            <a:spLocks noGrp="1"/>
          </p:cNvSpPr>
          <p:nvPr>
            <p:ph type="sldNum" sz="quarter" idx="12"/>
          </p:nvPr>
        </p:nvSpPr>
        <p:spPr/>
        <p:txBody>
          <a:bodyPr/>
          <a:lstStyle/>
          <a:p>
            <a:fld id="{8D581BC7-E183-40DB-AC97-C19EA4EB8894}" type="slidenum">
              <a:rPr lang="en-US" noProof="0" smtClean="0"/>
              <a:t>16</a:t>
            </a:fld>
            <a:endParaRPr lang="en-US" noProof="0" dirty="0"/>
          </a:p>
        </p:txBody>
      </p:sp>
    </p:spTree>
    <p:extLst>
      <p:ext uri="{BB962C8B-B14F-4D97-AF65-F5344CB8AC3E}">
        <p14:creationId xmlns:p14="http://schemas.microsoft.com/office/powerpoint/2010/main" val="89588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fld id="{8D581BC7-E183-40DB-AC97-C19EA4EB8894}" type="slidenum">
              <a:rPr lang="en-US" sz="2400" noProof="0" smtClean="0">
                <a:solidFill>
                  <a:schemeClr val="tx1"/>
                </a:solidFill>
              </a:rPr>
              <a:t>17</a:t>
            </a:fld>
            <a:endParaRPr lang="en-US" sz="2400" noProof="0" dirty="0">
              <a:solidFill>
                <a:schemeClr val="tx1"/>
              </a:solidFill>
            </a:endParaRPr>
          </a:p>
        </p:txBody>
      </p:sp>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1912560" y="320252"/>
            <a:ext cx="9693072" cy="1084318"/>
          </a:xfrm>
        </p:spPr>
        <p:txBody>
          <a:bodyPr>
            <a:normAutofit fontScale="90000"/>
          </a:bodyPr>
          <a:lstStyle/>
          <a:p>
            <a:pPr algn="ctr"/>
            <a:r>
              <a:rPr lang="en-US" dirty="0">
                <a:solidFill>
                  <a:srgbClr val="2539D1"/>
                </a:solidFill>
              </a:rPr>
              <a:t>Demings </a:t>
            </a:r>
            <a:r>
              <a:rPr lang="en-US" b="0" i="0" dirty="0">
                <a:solidFill>
                  <a:srgbClr val="000000"/>
                </a:solidFill>
                <a:effectLst/>
                <a:latin typeface="Source Sans Pro" panose="020B0503030403020204" pitchFamily="34" charset="0"/>
              </a:rPr>
              <a:t>14 key principles for management to follow to improve the effectiveness of a business or organization</a:t>
            </a:r>
            <a:endParaRPr lang="en-US" dirty="0">
              <a:solidFill>
                <a:srgbClr val="2539D1"/>
              </a:solidFill>
            </a:endParaRP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
          </p:nvPr>
        </p:nvSpPr>
        <p:spPr>
          <a:xfrm>
            <a:off x="872838" y="1671671"/>
            <a:ext cx="10855036" cy="4101928"/>
          </a:xfrm>
        </p:spPr>
        <p:txBody>
          <a:bodyPr>
            <a:noAutofit/>
          </a:bodyPr>
          <a:lstStyle/>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6. Institute training on the job.</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7. Institute leadership. The aim of supervision should be to help people and machines and gadgets to do a better job. Supervision of management is in need of overhaul, as well as supervision of production workers.</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8. Drive out fear, so that everyone may work effectively for the company.</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9. Break down barriers between departments. People in research, design, sales, and production must work as a team, to foresee problems of production and in use that may be encountered with the product or service.</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10. Eliminate slogans, exhortations, and targets for the work force asking for zero defects and new levels of productivity. Such exhortations only create adversarial relationships, as the bulk of the causes of low quality and low productivity belong to the system and thus lie beyond the power of the work force.</a:t>
            </a:r>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0697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fld id="{8D581BC7-E183-40DB-AC97-C19EA4EB8894}" type="slidenum">
              <a:rPr lang="en-US" sz="2400" noProof="0" smtClean="0">
                <a:solidFill>
                  <a:schemeClr val="tx1"/>
                </a:solidFill>
              </a:rPr>
              <a:t>18</a:t>
            </a:fld>
            <a:endParaRPr lang="en-US" sz="2400" noProof="0" dirty="0">
              <a:solidFill>
                <a:schemeClr val="tx1"/>
              </a:solidFill>
            </a:endParaRPr>
          </a:p>
        </p:txBody>
      </p:sp>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1912560" y="320252"/>
            <a:ext cx="9693072" cy="1084318"/>
          </a:xfrm>
        </p:spPr>
        <p:txBody>
          <a:bodyPr>
            <a:normAutofit fontScale="90000"/>
          </a:bodyPr>
          <a:lstStyle/>
          <a:p>
            <a:pPr algn="ctr"/>
            <a:r>
              <a:rPr lang="en-US" dirty="0">
                <a:solidFill>
                  <a:srgbClr val="2539D1"/>
                </a:solidFill>
              </a:rPr>
              <a:t>Demings </a:t>
            </a:r>
            <a:r>
              <a:rPr lang="en-US" b="0" i="0" dirty="0">
                <a:solidFill>
                  <a:srgbClr val="000000"/>
                </a:solidFill>
                <a:effectLst/>
                <a:latin typeface="Source Sans Pro" panose="020B0503030403020204" pitchFamily="34" charset="0"/>
              </a:rPr>
              <a:t>14 key principles for management to follow to improve the effectiveness of a business or organization</a:t>
            </a:r>
            <a:endParaRPr lang="en-US" dirty="0">
              <a:solidFill>
                <a:srgbClr val="2539D1"/>
              </a:solidFill>
            </a:endParaRP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
          </p:nvPr>
        </p:nvSpPr>
        <p:spPr>
          <a:xfrm>
            <a:off x="1493834" y="1561778"/>
            <a:ext cx="10530525" cy="4101928"/>
          </a:xfrm>
        </p:spPr>
        <p:txBody>
          <a:bodyPr>
            <a:noAutofit/>
          </a:bodyPr>
          <a:lstStyle/>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11a. Eliminate work standards (quotas) on the factory floor.  Substitute leadership.</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11b. Eliminate management by objective. </a:t>
            </a:r>
          </a:p>
          <a:p>
            <a:pPr marL="0" indent="0">
              <a:spcBef>
                <a:spcPts val="0"/>
              </a:spcBef>
              <a:buNone/>
            </a:pPr>
            <a:r>
              <a:rPr lang="en-US" sz="2000" dirty="0">
                <a:solidFill>
                  <a:prstClr val="black"/>
                </a:solidFill>
                <a:latin typeface="Trebuchet MS" panose="020B0603020202020204"/>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Eliminate management by numbers, numerical goals. </a:t>
            </a:r>
            <a:r>
              <a:rPr lang="en-US" sz="2000" dirty="0">
                <a:solidFill>
                  <a:prstClr val="black"/>
                </a:solidFill>
                <a:latin typeface="Trebuchet MS" panose="020B0603020202020204"/>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Substitute leadership.</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12a. Remove barriers that rob the hourly worker of his right to pride of workmanship.  </a:t>
            </a:r>
          </a:p>
          <a:p>
            <a:pPr marL="0" indent="0">
              <a:spcBef>
                <a:spcPts val="0"/>
              </a:spcBef>
              <a:buNone/>
            </a:pPr>
            <a:r>
              <a:rPr lang="en-US" sz="2000" dirty="0">
                <a:solidFill>
                  <a:prstClr val="black"/>
                </a:solidFill>
                <a:latin typeface="Trebuchet MS" panose="020B0603020202020204"/>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The responsibility of supervisors must be changed from sheer numbers to quality.</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12b. Remove barriers that rob people in management and in engineering of their right to pride of workmanship. This means, inter alia, abolishment of the annual or merit rating and of management by objective.</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13. Institute a vigorous program of education and self-improvement.</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14. Put everybody in the company to work to accomplish the transformation. </a:t>
            </a:r>
          </a:p>
          <a:p>
            <a:pPr marL="0" indent="0">
              <a:spcBef>
                <a:spcPts val="0"/>
              </a:spcBef>
              <a:buNone/>
            </a:pPr>
            <a:r>
              <a:rPr lang="en-US" sz="2000" dirty="0">
                <a:solidFill>
                  <a:prstClr val="black"/>
                </a:solidFill>
                <a:latin typeface="Trebuchet MS" panose="020B0603020202020204"/>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The transformation is everybody's job.</a:t>
            </a:r>
            <a:endParaRPr lang="en-US" sz="2000" dirty="0"/>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037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3377791" y="6357990"/>
            <a:ext cx="6297612" cy="365125"/>
          </a:xfrm>
        </p:spPr>
        <p:txBody>
          <a:bodyPr/>
          <a:lstStyle/>
          <a:p>
            <a:r>
              <a:rPr lang="en-US" sz="2400" noProof="0" dirty="0">
                <a:solidFill>
                  <a:schemeClr val="bg2">
                    <a:lumMod val="50000"/>
                  </a:schemeClr>
                </a:solidFill>
              </a:rPr>
              <a:t>ACCAPP 3/18/24 - Rol Johnson</a:t>
            </a: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fld id="{8D581BC7-E183-40DB-AC97-C19EA4EB8894}" type="slidenum">
              <a:rPr lang="en-US" sz="2400" noProof="0" smtClean="0">
                <a:solidFill>
                  <a:schemeClr val="tx1"/>
                </a:solidFill>
              </a:rPr>
              <a:t>19</a:t>
            </a:fld>
            <a:endParaRPr lang="en-US" sz="2400" noProof="0" dirty="0">
              <a:solidFill>
                <a:schemeClr val="tx1"/>
              </a:solidFill>
            </a:endParaRPr>
          </a:p>
        </p:txBody>
      </p:sp>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1912560" y="320252"/>
            <a:ext cx="9693072" cy="1084318"/>
          </a:xfrm>
        </p:spPr>
        <p:txBody>
          <a:bodyPr>
            <a:normAutofit/>
          </a:bodyPr>
          <a:lstStyle/>
          <a:p>
            <a:pPr algn="ctr"/>
            <a:r>
              <a:rPr lang="en-US" dirty="0">
                <a:solidFill>
                  <a:srgbClr val="2539D1"/>
                </a:solidFill>
              </a:rPr>
              <a:t>Demings </a:t>
            </a:r>
            <a:r>
              <a:rPr lang="en-US" b="0" i="0" dirty="0">
                <a:solidFill>
                  <a:srgbClr val="000000"/>
                </a:solidFill>
                <a:effectLst/>
                <a:latin typeface="Source Sans Pro" panose="020B0503030403020204" pitchFamily="34" charset="0"/>
              </a:rPr>
              <a:t>Seven Deadly Diseases of Management –</a:t>
            </a:r>
            <a:br>
              <a:rPr lang="en-US" b="0" i="0" dirty="0">
                <a:solidFill>
                  <a:srgbClr val="000000"/>
                </a:solidFill>
                <a:effectLst/>
                <a:latin typeface="Source Sans Pro" panose="020B0503030403020204" pitchFamily="34" charset="0"/>
              </a:rPr>
            </a:br>
            <a:r>
              <a:rPr lang="en-US" b="0" i="0" dirty="0">
                <a:solidFill>
                  <a:srgbClr val="000000"/>
                </a:solidFill>
                <a:effectLst/>
                <a:latin typeface="Source Sans Pro" panose="020B0503030403020204" pitchFamily="34" charset="0"/>
              </a:rPr>
              <a:t>the most serious barriers that management faces</a:t>
            </a:r>
            <a:endParaRPr lang="en-US" dirty="0">
              <a:solidFill>
                <a:srgbClr val="2539D1"/>
              </a:solidFill>
            </a:endParaRP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
          </p:nvPr>
        </p:nvSpPr>
        <p:spPr>
          <a:xfrm>
            <a:off x="1493835" y="1471722"/>
            <a:ext cx="10530525" cy="4101928"/>
          </a:xfrm>
        </p:spPr>
        <p:txBody>
          <a:bodyPr>
            <a:noAutofit/>
          </a:bodyPr>
          <a:lstStyle/>
          <a:p>
            <a:pPr marL="0" indent="0">
              <a:spcBef>
                <a:spcPts val="0"/>
              </a:spcBef>
              <a:buNone/>
            </a:pPr>
            <a:r>
              <a:rPr lang="en-US" sz="2000" dirty="0">
                <a:solidFill>
                  <a:prstClr val="black"/>
                </a:solidFill>
                <a:latin typeface="Trebuchet MS" panose="020B0603020202020204"/>
              </a:rPr>
              <a:t>1. Lack of constancy of purpose to plan product and service </a:t>
            </a:r>
          </a:p>
          <a:p>
            <a:pPr marL="0" indent="0">
              <a:spcBef>
                <a:spcPts val="0"/>
              </a:spcBef>
              <a:buNone/>
            </a:pPr>
            <a:r>
              <a:rPr lang="en-US" sz="2000" dirty="0">
                <a:solidFill>
                  <a:prstClr val="black"/>
                </a:solidFill>
                <a:latin typeface="Trebuchet MS" panose="020B0603020202020204"/>
              </a:rPr>
              <a:t>          that will have a market and keep the company in business and provide jobs.</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2. Emphasis on short-term profits: short-term thinking </a:t>
            </a: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(just the opposite from constancy of purpose to stay in business), </a:t>
            </a: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fed by fear of unfriendly takeover, and by push from bankers and owners for dividends.</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3. Evaluation of performance, merit rating, or annual review.</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4. Mobility of management; job hopping.</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5. Management by use only of visible figures, </a:t>
            </a: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with little or no consideration of figures that are unknown or unknowable.</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6. Excessive medical costs. - cost of medical care for their employees was amongst their largest overall expenses, not to mention the cost of medical care embedded in the purchase price of what they purchased from their suppliers.</a:t>
            </a:r>
          </a:p>
          <a:p>
            <a:pPr marL="0" indent="0">
              <a:spcBef>
                <a:spcPts val="0"/>
              </a:spcBef>
              <a:buNone/>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7. Excessive costs of liability, swelled by lawyers that work on contingency fees.</a:t>
            </a:r>
            <a:endParaRPr lang="en-US" sz="2000" dirty="0"/>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8917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C9F0F7-A7FC-4219-9469-A939AFEB1764}"/>
              </a:ext>
            </a:extLst>
          </p:cNvPr>
          <p:cNvSpPr>
            <a:spLocks noGrp="1"/>
          </p:cNvSpPr>
          <p:nvPr>
            <p:ph type="title"/>
          </p:nvPr>
        </p:nvSpPr>
        <p:spPr>
          <a:xfrm>
            <a:off x="566738" y="0"/>
            <a:ext cx="11082866" cy="762000"/>
          </a:xfrm>
        </p:spPr>
        <p:txBody>
          <a:bodyPr>
            <a:normAutofit/>
          </a:bodyPr>
          <a:lstStyle/>
          <a:p>
            <a:pPr algn="ctr"/>
            <a:r>
              <a:rPr lang="en-US" sz="4000" dirty="0">
                <a:solidFill>
                  <a:srgbClr val="2539D1"/>
                </a:solidFill>
              </a:rPr>
              <a:t>W. Edwards Deming – Fascinating Fellow</a:t>
            </a:r>
          </a:p>
        </p:txBody>
      </p:sp>
      <p:pic>
        <p:nvPicPr>
          <p:cNvPr id="3" name="Content Placeholder 2" descr="A person in a suit playing with a kangaroo&#10;&#10;Description automatically generated">
            <a:extLst>
              <a:ext uri="{FF2B5EF4-FFF2-40B4-BE49-F238E27FC236}">
                <a16:creationId xmlns:a16="http://schemas.microsoft.com/office/drawing/2014/main" id="{FDECCB28-23E5-4467-DBDC-1B598D069950}"/>
              </a:ext>
            </a:extLst>
          </p:cNvPr>
          <p:cNvPicPr>
            <a:picLocks noGrp="1" noChangeAspect="1"/>
          </p:cNvPicPr>
          <p:nvPr>
            <p:ph idx="1"/>
          </p:nvPr>
        </p:nvPicPr>
        <p:blipFill>
          <a:blip r:embed="rId2"/>
          <a:stretch>
            <a:fillRect/>
          </a:stretch>
        </p:blipFill>
        <p:spPr>
          <a:xfrm>
            <a:off x="241156" y="671945"/>
            <a:ext cx="10364787" cy="2294288"/>
          </a:xfrm>
        </p:spPr>
      </p:pic>
      <p:sp>
        <p:nvSpPr>
          <p:cNvPr id="7" name="Footer Placeholder 1">
            <a:extLst>
              <a:ext uri="{FF2B5EF4-FFF2-40B4-BE49-F238E27FC236}">
                <a16:creationId xmlns:a16="http://schemas.microsoft.com/office/drawing/2014/main" id="{EB03039E-C3E1-480A-8294-5861D5DACF94}"/>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5" name="Slide Number Placeholder 4">
            <a:extLst>
              <a:ext uri="{FF2B5EF4-FFF2-40B4-BE49-F238E27FC236}">
                <a16:creationId xmlns:a16="http://schemas.microsoft.com/office/drawing/2014/main" id="{02E5F0E9-16CB-4E14-A814-99560FE12868}"/>
              </a:ext>
            </a:extLst>
          </p:cNvPr>
          <p:cNvSpPr>
            <a:spLocks noGrp="1"/>
          </p:cNvSpPr>
          <p:nvPr>
            <p:ph type="sldNum" sz="quarter" idx="12"/>
          </p:nvPr>
        </p:nvSpPr>
        <p:spPr>
          <a:xfrm>
            <a:off x="8422430" y="6357989"/>
            <a:ext cx="683339" cy="365125"/>
          </a:xfrm>
        </p:spPr>
        <p:txBody>
          <a:bodyPr/>
          <a:lstStyle/>
          <a:p>
            <a:fld id="{8D581BC7-E183-40DB-AC97-C19EA4EB8894}" type="slidenum">
              <a:rPr lang="en-US" sz="2400" noProof="0" smtClean="0">
                <a:solidFill>
                  <a:schemeClr val="tx1"/>
                </a:solidFill>
              </a:rPr>
              <a:t>2</a:t>
            </a:fld>
            <a:endParaRPr lang="en-US" sz="2400" noProof="0" dirty="0">
              <a:solidFill>
                <a:schemeClr val="tx1"/>
              </a:solidFill>
            </a:endParaRPr>
          </a:p>
        </p:txBody>
      </p:sp>
      <p:graphicFrame>
        <p:nvGraphicFramePr>
          <p:cNvPr id="10" name="Object 1">
            <a:extLst>
              <a:ext uri="{FF2B5EF4-FFF2-40B4-BE49-F238E27FC236}">
                <a16:creationId xmlns:a16="http://schemas.microsoft.com/office/drawing/2014/main" id="{DC7D0AA8-468B-474F-912E-DE79AB04D33A}"/>
              </a:ext>
            </a:extLst>
          </p:cNvPr>
          <p:cNvGraphicFramePr>
            <a:graphicFrameLocks noChangeAspect="1"/>
          </p:cNvGraphicFramePr>
          <p:nvPr/>
        </p:nvGraphicFramePr>
        <p:xfrm>
          <a:off x="11042650" y="5422900"/>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6" name="Object 1">
                        <a:extLst>
                          <a:ext uri="{FF2B5EF4-FFF2-40B4-BE49-F238E27FC236}">
                            <a16:creationId xmlns:a16="http://schemas.microsoft.com/office/drawing/2014/main" id="{4304B8AB-3292-407B-AC22-09C9654A3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42650" y="5422900"/>
                        <a:ext cx="1006475" cy="1273175"/>
                      </a:xfrm>
                      <a:prstGeom prst="rect">
                        <a:avLst/>
                      </a:prstGeom>
                      <a:noFill/>
                      <a:ln>
                        <a:noFill/>
                      </a:ln>
                      <a:effectLst/>
                    </p:spPr>
                  </p:pic>
                </p:oleObj>
              </mc:Fallback>
            </mc:AlternateContent>
          </a:graphicData>
        </a:graphic>
      </p:graphicFrame>
      <p:sp>
        <p:nvSpPr>
          <p:cNvPr id="4" name="TextBox 3">
            <a:extLst>
              <a:ext uri="{FF2B5EF4-FFF2-40B4-BE49-F238E27FC236}">
                <a16:creationId xmlns:a16="http://schemas.microsoft.com/office/drawing/2014/main" id="{5024C7E9-6630-0CC6-E55B-3275E82419DD}"/>
              </a:ext>
            </a:extLst>
          </p:cNvPr>
          <p:cNvSpPr txBox="1"/>
          <p:nvPr/>
        </p:nvSpPr>
        <p:spPr>
          <a:xfrm>
            <a:off x="879763" y="3027218"/>
            <a:ext cx="9788237" cy="3970318"/>
          </a:xfrm>
          <a:prstGeom prst="rect">
            <a:avLst/>
          </a:prstGeom>
          <a:noFill/>
        </p:spPr>
        <p:txBody>
          <a:bodyPr wrap="square" rtlCol="0">
            <a:spAutoFit/>
          </a:bodyPr>
          <a:lstStyle/>
          <a:p>
            <a:r>
              <a:rPr lang="en-US" dirty="0"/>
              <a:t>Wikipedia Article on Deming is excellent!</a:t>
            </a:r>
          </a:p>
          <a:p>
            <a:r>
              <a:rPr lang="en-US" dirty="0"/>
              <a:t>1900- Born in Iowa </a:t>
            </a:r>
          </a:p>
          <a:p>
            <a:r>
              <a:rPr lang="en-US" dirty="0"/>
              <a:t>1922-1947 several degrees, engineering, mathematics, physics, statistics - many jobs</a:t>
            </a:r>
          </a:p>
          <a:p>
            <a:r>
              <a:rPr lang="en-US" dirty="0"/>
              <a:t>1925- e.g. Yale - </a:t>
            </a:r>
            <a:r>
              <a:rPr lang="en-US" b="0" i="0" dirty="0">
                <a:solidFill>
                  <a:srgbClr val="000000"/>
                </a:solidFill>
                <a:effectLst/>
                <a:latin typeface="Source Sans Pro" panose="020B0503030403020204" pitchFamily="34" charset="0"/>
              </a:rPr>
              <a:t>Ph.D. dissertation is on the packing of nucleons in the helium atom: "A Possible Explanation of the Packing Effect of Helium.“</a:t>
            </a:r>
          </a:p>
          <a:p>
            <a:r>
              <a:rPr lang="en-US" dirty="0"/>
              <a:t>1947 goes to Japan to help census, meets people, gives lectures over 10 years</a:t>
            </a:r>
          </a:p>
          <a:p>
            <a:r>
              <a:rPr lang="en-US" dirty="0"/>
              <a:t>1951 Deming Prize established. Toyota, Sony, etc. pay attention. Also S. Korea</a:t>
            </a:r>
          </a:p>
          <a:p>
            <a:r>
              <a:rPr lang="en-US" dirty="0"/>
              <a:t>1950-1980 Japan eats lunch of US Automakers. </a:t>
            </a:r>
            <a:r>
              <a:rPr lang="en-US" u="sng" dirty="0"/>
              <a:t>Rise of Japan as an industrial and economic powerhouse after WWII due to Deming’s transformative theories and teachings.</a:t>
            </a:r>
          </a:p>
          <a:p>
            <a:r>
              <a:rPr lang="en-US" dirty="0"/>
              <a:t>1980- Ford Co. asks Deming to consult </a:t>
            </a:r>
          </a:p>
          <a:p>
            <a:r>
              <a:rPr lang="en-US" dirty="0"/>
              <a:t>1980-1990 Ford becomes larger than other US Car Cos.</a:t>
            </a:r>
          </a:p>
          <a:p>
            <a:r>
              <a:rPr lang="en-US" dirty="0"/>
              <a:t>1992-3 Deming Institute founded, he passes </a:t>
            </a:r>
          </a:p>
          <a:p>
            <a:endParaRPr lang="en-US" b="0" i="0" dirty="0">
              <a:solidFill>
                <a:srgbClr val="000000"/>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234480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197110BF-3514-44A3-B91E-4B8692EB558B}"/>
              </a:ext>
            </a:extLst>
          </p:cNvPr>
          <p:cNvPicPr>
            <a:picLocks noChangeAspect="1"/>
          </p:cNvPicPr>
          <p:nvPr/>
        </p:nvPicPr>
        <p:blipFill>
          <a:blip r:embed="rId3"/>
          <a:stretch>
            <a:fillRect/>
          </a:stretch>
        </p:blipFill>
        <p:spPr>
          <a:xfrm>
            <a:off x="0" y="147075"/>
            <a:ext cx="12192000" cy="6563849"/>
          </a:xfrm>
          <a:prstGeom prst="rect">
            <a:avLst/>
          </a:prstGeom>
        </p:spPr>
      </p:pic>
      <p:sp>
        <p:nvSpPr>
          <p:cNvPr id="2" name="Footer Placeholder 1">
            <a:extLst>
              <a:ext uri="{FF2B5EF4-FFF2-40B4-BE49-F238E27FC236}">
                <a16:creationId xmlns:a16="http://schemas.microsoft.com/office/drawing/2014/main" id="{AB2B15CD-B747-4AC2-D96B-A50A91A405B1}"/>
              </a:ext>
            </a:extLst>
          </p:cNvPr>
          <p:cNvSpPr>
            <a:spLocks noGrp="1"/>
          </p:cNvSpPr>
          <p:nvPr>
            <p:ph type="ftr" sz="quarter" idx="11"/>
          </p:nvPr>
        </p:nvSpPr>
        <p:spPr/>
        <p:txBody>
          <a:bodyPr/>
          <a:lstStyle/>
          <a:p>
            <a:r>
              <a:rPr lang="en-US" noProof="0"/>
              <a:t>ACCAPP 3/18/24 - Rol Johnson</a:t>
            </a:r>
            <a:endParaRPr lang="en-US" noProof="0" dirty="0"/>
          </a:p>
        </p:txBody>
      </p:sp>
      <p:sp>
        <p:nvSpPr>
          <p:cNvPr id="3" name="Slide Number Placeholder 2">
            <a:extLst>
              <a:ext uri="{FF2B5EF4-FFF2-40B4-BE49-F238E27FC236}">
                <a16:creationId xmlns:a16="http://schemas.microsoft.com/office/drawing/2014/main" id="{E82B8BED-998E-1800-029D-37A9EC5FA99E}"/>
              </a:ext>
            </a:extLst>
          </p:cNvPr>
          <p:cNvSpPr>
            <a:spLocks noGrp="1"/>
          </p:cNvSpPr>
          <p:nvPr>
            <p:ph type="sldNum" sz="quarter" idx="12"/>
          </p:nvPr>
        </p:nvSpPr>
        <p:spPr/>
        <p:txBody>
          <a:bodyPr/>
          <a:lstStyle/>
          <a:p>
            <a:fld id="{8D581BC7-E183-40DB-AC97-C19EA4EB8894}" type="slidenum">
              <a:rPr lang="en-US" noProof="0" smtClean="0"/>
              <a:pPr/>
              <a:t>20</a:t>
            </a:fld>
            <a:endParaRPr lang="en-US" noProof="0" dirty="0"/>
          </a:p>
        </p:txBody>
      </p:sp>
    </p:spTree>
    <p:extLst>
      <p:ext uri="{BB962C8B-B14F-4D97-AF65-F5344CB8AC3E}">
        <p14:creationId xmlns:p14="http://schemas.microsoft.com/office/powerpoint/2010/main" val="207372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B2B15CD-B747-4AC2-D96B-A50A91A405B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noProof="0">
                <a:solidFill>
                  <a:schemeClr val="tx1">
                    <a:tint val="75000"/>
                  </a:schemeClr>
                </a:solidFill>
                <a:latin typeface="+mn-lt"/>
                <a:ea typeface="+mn-ea"/>
                <a:cs typeface="+mn-cs"/>
              </a:rPr>
              <a:t>ACCAPP 3/18/24 - Rol Johnson</a:t>
            </a:r>
          </a:p>
        </p:txBody>
      </p:sp>
      <p:sp>
        <p:nvSpPr>
          <p:cNvPr id="3" name="Slide Number Placeholder 2">
            <a:extLst>
              <a:ext uri="{FF2B5EF4-FFF2-40B4-BE49-F238E27FC236}">
                <a16:creationId xmlns:a16="http://schemas.microsoft.com/office/drawing/2014/main" id="{E82B8BED-998E-1800-029D-37A9EC5FA99E}"/>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D581BC7-E183-40DB-AC97-C19EA4EB8894}" type="slidenum">
              <a:rPr lang="en-US" noProof="0" smtClean="0"/>
              <a:pPr defTabSz="914400">
                <a:spcAft>
                  <a:spcPts val="600"/>
                </a:spcAft>
              </a:pPr>
              <a:t>21</a:t>
            </a:fld>
            <a:endParaRPr lang="en-US" noProof="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11C8E30A-CE3E-7089-C628-55CB953315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3964" y="411298"/>
            <a:ext cx="7337876" cy="60354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30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1C2BC679-416A-41A0-BE22-A121AFB783BA}"/>
              </a:ext>
            </a:extLst>
          </p:cNvPr>
          <p:cNvPicPr>
            <a:picLocks noChangeAspect="1"/>
          </p:cNvPicPr>
          <p:nvPr/>
        </p:nvPicPr>
        <p:blipFill>
          <a:blip r:embed="rId2"/>
          <a:stretch>
            <a:fillRect/>
          </a:stretch>
        </p:blipFill>
        <p:spPr>
          <a:xfrm>
            <a:off x="2002601" y="77990"/>
            <a:ext cx="8186798" cy="6702019"/>
          </a:xfrm>
          <a:prstGeom prst="rect">
            <a:avLst/>
          </a:prstGeom>
        </p:spPr>
      </p:pic>
      <p:sp>
        <p:nvSpPr>
          <p:cNvPr id="16" name="Footer Placeholder 15">
            <a:extLst>
              <a:ext uri="{FF2B5EF4-FFF2-40B4-BE49-F238E27FC236}">
                <a16:creationId xmlns:a16="http://schemas.microsoft.com/office/drawing/2014/main" id="{D5D4E92E-6302-4B07-9B67-307819F3713F}"/>
              </a:ext>
            </a:extLst>
          </p:cNvPr>
          <p:cNvSpPr>
            <a:spLocks noGrp="1"/>
          </p:cNvSpPr>
          <p:nvPr>
            <p:ph type="ftr" sz="quarter" idx="11"/>
          </p:nvPr>
        </p:nvSpPr>
        <p:spPr/>
        <p:txBody>
          <a:bodyPr/>
          <a:lstStyle/>
          <a:p>
            <a:r>
              <a:rPr lang="en-US" noProof="0"/>
              <a:t>ACCAPP 3/18/24 - Rol Johnson</a:t>
            </a:r>
            <a:endParaRPr lang="en-US" noProof="0" dirty="0"/>
          </a:p>
        </p:txBody>
      </p:sp>
      <p:sp>
        <p:nvSpPr>
          <p:cNvPr id="17" name="Slide Number Placeholder 16">
            <a:extLst>
              <a:ext uri="{FF2B5EF4-FFF2-40B4-BE49-F238E27FC236}">
                <a16:creationId xmlns:a16="http://schemas.microsoft.com/office/drawing/2014/main" id="{10200B0C-89B3-428C-9DD3-27E10DB74806}"/>
              </a:ext>
            </a:extLst>
          </p:cNvPr>
          <p:cNvSpPr>
            <a:spLocks noGrp="1"/>
          </p:cNvSpPr>
          <p:nvPr>
            <p:ph type="sldNum" sz="quarter" idx="12"/>
          </p:nvPr>
        </p:nvSpPr>
        <p:spPr/>
        <p:txBody>
          <a:bodyPr/>
          <a:lstStyle/>
          <a:p>
            <a:fld id="{8D581BC7-E183-40DB-AC97-C19EA4EB8894}" type="slidenum">
              <a:rPr lang="en-US" noProof="0" smtClean="0"/>
              <a:t>22</a:t>
            </a:fld>
            <a:endParaRPr lang="en-US" noProof="0" dirty="0"/>
          </a:p>
        </p:txBody>
      </p:sp>
    </p:spTree>
    <p:extLst>
      <p:ext uri="{BB962C8B-B14F-4D97-AF65-F5344CB8AC3E}">
        <p14:creationId xmlns:p14="http://schemas.microsoft.com/office/powerpoint/2010/main" val="240762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AF01758-386F-4124-955E-B706693A6514}"/>
              </a:ext>
            </a:extLst>
          </p:cNvPr>
          <p:cNvPicPr>
            <a:picLocks noChangeAspect="1"/>
          </p:cNvPicPr>
          <p:nvPr/>
        </p:nvPicPr>
        <p:blipFill>
          <a:blip r:embed="rId3"/>
          <a:stretch>
            <a:fillRect/>
          </a:stretch>
        </p:blipFill>
        <p:spPr>
          <a:xfrm>
            <a:off x="381714" y="711540"/>
            <a:ext cx="11428571" cy="5434920"/>
          </a:xfrm>
          <a:prstGeom prst="rect">
            <a:avLst/>
          </a:prstGeom>
        </p:spPr>
      </p:pic>
      <p:sp>
        <p:nvSpPr>
          <p:cNvPr id="4" name="Footer Placeholder 3">
            <a:extLst>
              <a:ext uri="{FF2B5EF4-FFF2-40B4-BE49-F238E27FC236}">
                <a16:creationId xmlns:a16="http://schemas.microsoft.com/office/drawing/2014/main" id="{62C341CD-0F88-452F-AAAA-E0A53101196A}"/>
              </a:ext>
            </a:extLst>
          </p:cNvPr>
          <p:cNvSpPr>
            <a:spLocks noGrp="1"/>
          </p:cNvSpPr>
          <p:nvPr>
            <p:ph type="ftr" sz="quarter" idx="11"/>
          </p:nvPr>
        </p:nvSpPr>
        <p:spPr/>
        <p:txBody>
          <a:bodyPr/>
          <a:lstStyle/>
          <a:p>
            <a:r>
              <a:rPr lang="en-US" noProof="0"/>
              <a:t>ACCAPP 3/18/24 - Rol Johnson</a:t>
            </a:r>
            <a:endParaRPr lang="en-US" noProof="0" dirty="0"/>
          </a:p>
        </p:txBody>
      </p:sp>
      <p:sp>
        <p:nvSpPr>
          <p:cNvPr id="5" name="Slide Number Placeholder 4">
            <a:extLst>
              <a:ext uri="{FF2B5EF4-FFF2-40B4-BE49-F238E27FC236}">
                <a16:creationId xmlns:a16="http://schemas.microsoft.com/office/drawing/2014/main" id="{114D1B4E-FB53-4CFE-95B1-B15FB3721584}"/>
              </a:ext>
            </a:extLst>
          </p:cNvPr>
          <p:cNvSpPr>
            <a:spLocks noGrp="1"/>
          </p:cNvSpPr>
          <p:nvPr>
            <p:ph type="sldNum" sz="quarter" idx="12"/>
          </p:nvPr>
        </p:nvSpPr>
        <p:spPr/>
        <p:txBody>
          <a:bodyPr/>
          <a:lstStyle/>
          <a:p>
            <a:fld id="{8D581BC7-E183-40DB-AC97-C19EA4EB8894}" type="slidenum">
              <a:rPr lang="en-US" noProof="0" smtClean="0"/>
              <a:t>23</a:t>
            </a:fld>
            <a:endParaRPr lang="en-US" noProof="0" dirty="0"/>
          </a:p>
        </p:txBody>
      </p:sp>
    </p:spTree>
    <p:extLst>
      <p:ext uri="{BB962C8B-B14F-4D97-AF65-F5344CB8AC3E}">
        <p14:creationId xmlns:p14="http://schemas.microsoft.com/office/powerpoint/2010/main" val="38082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C9F0F7-A7FC-4219-9469-A939AFEB1764}"/>
              </a:ext>
            </a:extLst>
          </p:cNvPr>
          <p:cNvSpPr>
            <a:spLocks noGrp="1"/>
          </p:cNvSpPr>
          <p:nvPr>
            <p:ph type="title"/>
          </p:nvPr>
        </p:nvSpPr>
        <p:spPr>
          <a:xfrm>
            <a:off x="677334" y="0"/>
            <a:ext cx="11082866" cy="1320800"/>
          </a:xfrm>
        </p:spPr>
        <p:txBody>
          <a:bodyPr>
            <a:normAutofit/>
          </a:bodyPr>
          <a:lstStyle/>
          <a:p>
            <a:pPr algn="ctr"/>
            <a:r>
              <a:rPr lang="en-US" sz="4000" dirty="0">
                <a:solidFill>
                  <a:srgbClr val="2539D1"/>
                </a:solidFill>
              </a:rPr>
              <a:t>Deming’s Differences-Examples</a:t>
            </a:r>
          </a:p>
        </p:txBody>
      </p:sp>
      <p:sp>
        <p:nvSpPr>
          <p:cNvPr id="9" name="Content Placeholder 8">
            <a:extLst>
              <a:ext uri="{FF2B5EF4-FFF2-40B4-BE49-F238E27FC236}">
                <a16:creationId xmlns:a16="http://schemas.microsoft.com/office/drawing/2014/main" id="{A7379816-38B1-4A1A-B360-E2143FC89B33}"/>
              </a:ext>
            </a:extLst>
          </p:cNvPr>
          <p:cNvSpPr>
            <a:spLocks noGrp="1"/>
          </p:cNvSpPr>
          <p:nvPr>
            <p:ph idx="1"/>
          </p:nvPr>
        </p:nvSpPr>
        <p:spPr>
          <a:xfrm>
            <a:off x="142874" y="1149351"/>
            <a:ext cx="12049125" cy="4444999"/>
          </a:xfrm>
        </p:spPr>
        <p:txBody>
          <a:bodyPr>
            <a:normAutofit fontScale="92500" lnSpcReduction="10000"/>
          </a:bodyPr>
          <a:lstStyle/>
          <a:p>
            <a:pPr>
              <a:buClr>
                <a:srgbClr val="225B5F"/>
              </a:buClr>
              <a:buFont typeface="Arial" panose="020B0604020202020204" pitchFamily="34" charset="0"/>
              <a:buChar char="•"/>
            </a:pPr>
            <a:r>
              <a:rPr lang="en-US" sz="3200" b="1" i="1" dirty="0">
                <a:solidFill>
                  <a:srgbClr val="0F1111"/>
                </a:solidFill>
                <a:effectLst/>
                <a:latin typeface="Amazon Ember"/>
              </a:rPr>
              <a:t>Standard Company					 Deming Company</a:t>
            </a:r>
            <a:br>
              <a:rPr lang="en-US" sz="3200" b="0" i="0" dirty="0">
                <a:solidFill>
                  <a:srgbClr val="0F1111"/>
                </a:solidFill>
                <a:effectLst/>
                <a:latin typeface="Amazon Ember"/>
              </a:rPr>
            </a:br>
            <a:r>
              <a:rPr lang="en-US" sz="3200" b="0" i="0" dirty="0">
                <a:solidFill>
                  <a:srgbClr val="0F1111"/>
                </a:solidFill>
                <a:effectLst/>
                <a:latin typeface="Amazon Ember"/>
              </a:rPr>
              <a:t>* Quality is expensive		</a:t>
            </a:r>
            <a:r>
              <a:rPr lang="en-US" sz="3200" dirty="0">
                <a:solidFill>
                  <a:srgbClr val="0F1111"/>
                </a:solidFill>
                <a:latin typeface="Amazon Ember"/>
              </a:rPr>
              <a:t>	        </a:t>
            </a:r>
            <a:r>
              <a:rPr lang="en-US" sz="3200" b="0" i="0" dirty="0">
                <a:solidFill>
                  <a:srgbClr val="0F1111"/>
                </a:solidFill>
                <a:effectLst/>
                <a:latin typeface="Amazon Ember"/>
              </a:rPr>
              <a:t>* Quality leads to lower costs</a:t>
            </a:r>
            <a:br>
              <a:rPr lang="en-US" sz="3200" b="0" i="0" dirty="0">
                <a:solidFill>
                  <a:srgbClr val="0F1111"/>
                </a:solidFill>
                <a:effectLst/>
                <a:latin typeface="Amazon Ember"/>
              </a:rPr>
            </a:br>
            <a:r>
              <a:rPr lang="en-US" sz="3200" b="0" i="0" dirty="0">
                <a:solidFill>
                  <a:srgbClr val="0F1111"/>
                </a:solidFill>
                <a:effectLst/>
                <a:latin typeface="Amazon Ember"/>
              </a:rPr>
              <a:t>* Defects are caused by workers	        * Most defects caused by the system</a:t>
            </a:r>
            <a:br>
              <a:rPr lang="en-US" sz="3200" b="0" i="0" dirty="0">
                <a:solidFill>
                  <a:srgbClr val="0F1111"/>
                </a:solidFill>
                <a:effectLst/>
                <a:latin typeface="Amazon Ember"/>
              </a:rPr>
            </a:br>
            <a:r>
              <a:rPr lang="en-US" sz="3200" b="0" i="0" dirty="0">
                <a:solidFill>
                  <a:srgbClr val="0F1111"/>
                </a:solidFill>
                <a:effectLst/>
                <a:latin typeface="Amazon Ember"/>
              </a:rPr>
              <a:t>* Buy at lowest cost                  	        * Use vendors committed to quality</a:t>
            </a:r>
            <a:br>
              <a:rPr lang="en-US" sz="3200" b="0" i="0" dirty="0">
                <a:solidFill>
                  <a:srgbClr val="0F1111"/>
                </a:solidFill>
                <a:effectLst/>
                <a:latin typeface="Amazon Ember"/>
              </a:rPr>
            </a:br>
            <a:r>
              <a:rPr lang="en-US" sz="3200" b="0" i="0" dirty="0">
                <a:solidFill>
                  <a:srgbClr val="0F1111"/>
                </a:solidFill>
                <a:effectLst/>
                <a:latin typeface="Amazon Ember"/>
              </a:rPr>
              <a:t>* Fear and reward to motivate               * Fear leads to disaster</a:t>
            </a:r>
            <a:br>
              <a:rPr lang="en-US" sz="3200" b="0" i="0" dirty="0">
                <a:solidFill>
                  <a:srgbClr val="0F1111"/>
                </a:solidFill>
                <a:effectLst/>
                <a:latin typeface="Amazon Ember"/>
              </a:rPr>
            </a:br>
            <a:r>
              <a:rPr lang="en-US" sz="3200" b="0" i="0" dirty="0">
                <a:solidFill>
                  <a:srgbClr val="0F1111"/>
                </a:solidFill>
                <a:effectLst/>
                <a:latin typeface="Amazon Ember"/>
              </a:rPr>
              <a:t>* Play one supplier off against another* Work with suppliers</a:t>
            </a:r>
            <a:br>
              <a:rPr lang="en-US" sz="3200" b="0" i="0" dirty="0">
                <a:solidFill>
                  <a:srgbClr val="0F1111"/>
                </a:solidFill>
                <a:effectLst/>
                <a:latin typeface="Amazon Ember"/>
              </a:rPr>
            </a:br>
            <a:br>
              <a:rPr lang="en-US" sz="3200" b="0" i="0" dirty="0">
                <a:solidFill>
                  <a:srgbClr val="0F1111"/>
                </a:solidFill>
                <a:effectLst/>
                <a:latin typeface="Amazon Ember"/>
              </a:rPr>
            </a:br>
            <a:br>
              <a:rPr lang="en-US" sz="3200" b="0" i="0" dirty="0">
                <a:solidFill>
                  <a:srgbClr val="0F1111"/>
                </a:solidFill>
                <a:effectLst/>
                <a:latin typeface="Amazon Ember"/>
              </a:rPr>
            </a:br>
            <a:br>
              <a:rPr lang="en-US" sz="3200" b="0" i="0" dirty="0">
                <a:solidFill>
                  <a:srgbClr val="0F1111"/>
                </a:solidFill>
                <a:effectLst/>
                <a:latin typeface="Amazon Ember"/>
              </a:rPr>
            </a:br>
            <a:br>
              <a:rPr lang="en-US" sz="3200" b="0" i="0" dirty="0">
                <a:solidFill>
                  <a:srgbClr val="0F1111"/>
                </a:solidFill>
                <a:effectLst/>
                <a:latin typeface="Amazon Ember"/>
              </a:rPr>
            </a:br>
            <a:endParaRPr lang="en-US" sz="2400" dirty="0"/>
          </a:p>
        </p:txBody>
      </p:sp>
      <p:sp>
        <p:nvSpPr>
          <p:cNvPr id="7" name="Footer Placeholder 1">
            <a:extLst>
              <a:ext uri="{FF2B5EF4-FFF2-40B4-BE49-F238E27FC236}">
                <a16:creationId xmlns:a16="http://schemas.microsoft.com/office/drawing/2014/main" id="{EB03039E-C3E1-480A-8294-5861D5DACF94}"/>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5" name="Slide Number Placeholder 4">
            <a:extLst>
              <a:ext uri="{FF2B5EF4-FFF2-40B4-BE49-F238E27FC236}">
                <a16:creationId xmlns:a16="http://schemas.microsoft.com/office/drawing/2014/main" id="{02E5F0E9-16CB-4E14-A814-99560FE12868}"/>
              </a:ext>
            </a:extLst>
          </p:cNvPr>
          <p:cNvSpPr>
            <a:spLocks noGrp="1"/>
          </p:cNvSpPr>
          <p:nvPr>
            <p:ph type="sldNum" sz="quarter" idx="12"/>
          </p:nvPr>
        </p:nvSpPr>
        <p:spPr>
          <a:xfrm>
            <a:off x="8422430" y="6357989"/>
            <a:ext cx="683339" cy="365125"/>
          </a:xfrm>
        </p:spPr>
        <p:txBody>
          <a:bodyPr/>
          <a:lstStyle/>
          <a:p>
            <a:fld id="{8D581BC7-E183-40DB-AC97-C19EA4EB8894}" type="slidenum">
              <a:rPr lang="en-US" sz="2400" noProof="0" smtClean="0">
                <a:solidFill>
                  <a:schemeClr val="tx1"/>
                </a:solidFill>
              </a:rPr>
              <a:t>3</a:t>
            </a:fld>
            <a:endParaRPr lang="en-US" sz="2400" noProof="0" dirty="0">
              <a:solidFill>
                <a:schemeClr val="tx1"/>
              </a:solidFill>
            </a:endParaRPr>
          </a:p>
        </p:txBody>
      </p:sp>
      <p:graphicFrame>
        <p:nvGraphicFramePr>
          <p:cNvPr id="10" name="Object 1">
            <a:extLst>
              <a:ext uri="{FF2B5EF4-FFF2-40B4-BE49-F238E27FC236}">
                <a16:creationId xmlns:a16="http://schemas.microsoft.com/office/drawing/2014/main" id="{DC7D0AA8-468B-474F-912E-DE79AB04D33A}"/>
              </a:ext>
            </a:extLst>
          </p:cNvPr>
          <p:cNvGraphicFramePr>
            <a:graphicFrameLocks noChangeAspect="1"/>
          </p:cNvGraphicFramePr>
          <p:nvPr/>
        </p:nvGraphicFramePr>
        <p:xfrm>
          <a:off x="11042650" y="5422900"/>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10" name="Object 1">
                        <a:extLst>
                          <a:ext uri="{FF2B5EF4-FFF2-40B4-BE49-F238E27FC236}">
                            <a16:creationId xmlns:a16="http://schemas.microsoft.com/office/drawing/2014/main" id="{DC7D0AA8-468B-474F-912E-DE79AB04D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042650" y="5422900"/>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533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C9F0F7-A7FC-4219-9469-A939AFEB1764}"/>
              </a:ext>
            </a:extLst>
          </p:cNvPr>
          <p:cNvSpPr>
            <a:spLocks noGrp="1"/>
          </p:cNvSpPr>
          <p:nvPr>
            <p:ph type="title"/>
          </p:nvPr>
        </p:nvSpPr>
        <p:spPr>
          <a:xfrm>
            <a:off x="566498" y="288105"/>
            <a:ext cx="11082866" cy="1320800"/>
          </a:xfrm>
        </p:spPr>
        <p:txBody>
          <a:bodyPr>
            <a:normAutofit/>
          </a:bodyPr>
          <a:lstStyle/>
          <a:p>
            <a:r>
              <a:rPr lang="en-US" sz="4000" dirty="0">
                <a:solidFill>
                  <a:srgbClr val="2539D1"/>
                </a:solidFill>
              </a:rPr>
              <a:t>Demings Differences-Examples</a:t>
            </a:r>
          </a:p>
        </p:txBody>
      </p:sp>
      <p:sp>
        <p:nvSpPr>
          <p:cNvPr id="9" name="Content Placeholder 8">
            <a:extLst>
              <a:ext uri="{FF2B5EF4-FFF2-40B4-BE49-F238E27FC236}">
                <a16:creationId xmlns:a16="http://schemas.microsoft.com/office/drawing/2014/main" id="{A7379816-38B1-4A1A-B360-E2143FC89B33}"/>
              </a:ext>
            </a:extLst>
          </p:cNvPr>
          <p:cNvSpPr>
            <a:spLocks noGrp="1"/>
          </p:cNvSpPr>
          <p:nvPr>
            <p:ph idx="1"/>
          </p:nvPr>
        </p:nvSpPr>
        <p:spPr>
          <a:xfrm>
            <a:off x="566498" y="1270000"/>
            <a:ext cx="10365316" cy="4444999"/>
          </a:xfrm>
        </p:spPr>
        <p:txBody>
          <a:bodyPr>
            <a:normAutofit/>
          </a:bodyPr>
          <a:lstStyle/>
          <a:p>
            <a:pPr marL="0" indent="0" algn="l">
              <a:buNone/>
            </a:pPr>
            <a:r>
              <a:rPr lang="en-US" sz="3200" b="0" i="0" dirty="0">
                <a:solidFill>
                  <a:srgbClr val="202124"/>
                </a:solidFill>
                <a:effectLst/>
                <a:latin typeface="Google Sans"/>
              </a:rPr>
              <a:t>	What are the basic principles of Deming?</a:t>
            </a:r>
            <a:endParaRPr lang="en-US" sz="3200" b="0" i="0" dirty="0">
              <a:solidFill>
                <a:srgbClr val="202124"/>
              </a:solidFill>
              <a:effectLst/>
              <a:latin typeface="Roboto" panose="02000000000000000000" pitchFamily="2" charset="0"/>
            </a:endParaRPr>
          </a:p>
          <a:p>
            <a:pPr algn="l"/>
            <a:r>
              <a:rPr lang="en-US" sz="3200" b="1" i="0" dirty="0">
                <a:solidFill>
                  <a:srgbClr val="202124"/>
                </a:solidFill>
                <a:effectLst/>
                <a:latin typeface="Google Sans"/>
              </a:rPr>
              <a:t>Create a constant purpose toward improvement.</a:t>
            </a:r>
            <a:endParaRPr lang="en-US" sz="3200" b="0" i="0" dirty="0">
              <a:solidFill>
                <a:srgbClr val="202124"/>
              </a:solidFill>
              <a:effectLst/>
              <a:latin typeface="Google Sans"/>
            </a:endParaRPr>
          </a:p>
          <a:p>
            <a:pPr algn="l">
              <a:buFont typeface="Arial" panose="020B0604020202020204" pitchFamily="34" charset="0"/>
              <a:buChar char="•"/>
            </a:pPr>
            <a:r>
              <a:rPr lang="en-US" sz="3200" b="0" i="0" dirty="0">
                <a:solidFill>
                  <a:srgbClr val="202124"/>
                </a:solidFill>
                <a:effectLst/>
                <a:latin typeface="Google Sans"/>
              </a:rPr>
              <a:t>Plan for quality in the long term.</a:t>
            </a:r>
          </a:p>
          <a:p>
            <a:pPr algn="l">
              <a:buFont typeface="Arial" panose="020B0604020202020204" pitchFamily="34" charset="0"/>
              <a:buChar char="•"/>
            </a:pPr>
            <a:r>
              <a:rPr lang="en-US" sz="3200" b="0" i="0" dirty="0">
                <a:solidFill>
                  <a:srgbClr val="202124"/>
                </a:solidFill>
                <a:effectLst/>
                <a:latin typeface="Google Sans"/>
              </a:rPr>
              <a:t>Resist reacting with short-term solutions.</a:t>
            </a:r>
          </a:p>
          <a:p>
            <a:pPr algn="l">
              <a:buFont typeface="Arial" panose="020B0604020202020204" pitchFamily="34" charset="0"/>
              <a:buChar char="•"/>
            </a:pPr>
            <a:r>
              <a:rPr lang="en-US" sz="3200" b="0" i="0" dirty="0">
                <a:solidFill>
                  <a:srgbClr val="202124"/>
                </a:solidFill>
                <a:effectLst/>
                <a:latin typeface="Google Sans"/>
              </a:rPr>
              <a:t>Don't just do the same things better </a:t>
            </a:r>
          </a:p>
          <a:p>
            <a:pPr lvl="1">
              <a:buFont typeface="Arial" panose="020B0604020202020204" pitchFamily="34" charset="0"/>
              <a:buChar char="•"/>
            </a:pPr>
            <a:r>
              <a:rPr lang="en-US" sz="3000" b="0" i="0" dirty="0">
                <a:solidFill>
                  <a:srgbClr val="202124"/>
                </a:solidFill>
                <a:effectLst/>
                <a:latin typeface="Google Sans"/>
              </a:rPr>
              <a:t>find better things to do.</a:t>
            </a:r>
          </a:p>
          <a:p>
            <a:pPr algn="l">
              <a:buFont typeface="Arial" panose="020B0604020202020204" pitchFamily="34" charset="0"/>
              <a:buChar char="•"/>
            </a:pPr>
            <a:r>
              <a:rPr lang="en-US" sz="3200" b="0" i="0" dirty="0">
                <a:solidFill>
                  <a:srgbClr val="202124"/>
                </a:solidFill>
                <a:effectLst/>
                <a:latin typeface="Google Sans"/>
              </a:rPr>
              <a:t>Predict and prepare for future challenges, and </a:t>
            </a:r>
          </a:p>
          <a:p>
            <a:pPr lvl="1">
              <a:buFont typeface="Arial" panose="020B0604020202020204" pitchFamily="34" charset="0"/>
              <a:buChar char="•"/>
            </a:pPr>
            <a:r>
              <a:rPr lang="en-US" sz="3000" b="0" i="0" dirty="0">
                <a:solidFill>
                  <a:srgbClr val="202124"/>
                </a:solidFill>
                <a:effectLst/>
                <a:latin typeface="Google Sans"/>
              </a:rPr>
              <a:t>always have the goal of getting better.</a:t>
            </a:r>
          </a:p>
        </p:txBody>
      </p:sp>
      <p:sp>
        <p:nvSpPr>
          <p:cNvPr id="7" name="Footer Placeholder 1">
            <a:extLst>
              <a:ext uri="{FF2B5EF4-FFF2-40B4-BE49-F238E27FC236}">
                <a16:creationId xmlns:a16="http://schemas.microsoft.com/office/drawing/2014/main" id="{EB03039E-C3E1-480A-8294-5861D5DACF94}"/>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5" name="Slide Number Placeholder 4">
            <a:extLst>
              <a:ext uri="{FF2B5EF4-FFF2-40B4-BE49-F238E27FC236}">
                <a16:creationId xmlns:a16="http://schemas.microsoft.com/office/drawing/2014/main" id="{02E5F0E9-16CB-4E14-A814-99560FE12868}"/>
              </a:ext>
            </a:extLst>
          </p:cNvPr>
          <p:cNvSpPr>
            <a:spLocks noGrp="1"/>
          </p:cNvSpPr>
          <p:nvPr>
            <p:ph type="sldNum" sz="quarter" idx="12"/>
          </p:nvPr>
        </p:nvSpPr>
        <p:spPr>
          <a:xfrm>
            <a:off x="8422430" y="6357989"/>
            <a:ext cx="683339" cy="365125"/>
          </a:xfrm>
        </p:spPr>
        <p:txBody>
          <a:bodyPr/>
          <a:lstStyle/>
          <a:p>
            <a:fld id="{8D581BC7-E183-40DB-AC97-C19EA4EB8894}" type="slidenum">
              <a:rPr lang="en-US" sz="2400" noProof="0" smtClean="0">
                <a:solidFill>
                  <a:schemeClr val="tx1"/>
                </a:solidFill>
              </a:rPr>
              <a:t>4</a:t>
            </a:fld>
            <a:endParaRPr lang="en-US" sz="2400" noProof="0" dirty="0">
              <a:solidFill>
                <a:schemeClr val="tx1"/>
              </a:solidFill>
            </a:endParaRPr>
          </a:p>
        </p:txBody>
      </p:sp>
      <p:graphicFrame>
        <p:nvGraphicFramePr>
          <p:cNvPr id="10" name="Object 1">
            <a:extLst>
              <a:ext uri="{FF2B5EF4-FFF2-40B4-BE49-F238E27FC236}">
                <a16:creationId xmlns:a16="http://schemas.microsoft.com/office/drawing/2014/main" id="{DC7D0AA8-468B-474F-912E-DE79AB04D33A}"/>
              </a:ext>
            </a:extLst>
          </p:cNvPr>
          <p:cNvGraphicFramePr>
            <a:graphicFrameLocks noChangeAspect="1"/>
          </p:cNvGraphicFramePr>
          <p:nvPr/>
        </p:nvGraphicFramePr>
        <p:xfrm>
          <a:off x="11042650" y="5422900"/>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10" name="Object 1">
                        <a:extLst>
                          <a:ext uri="{FF2B5EF4-FFF2-40B4-BE49-F238E27FC236}">
                            <a16:creationId xmlns:a16="http://schemas.microsoft.com/office/drawing/2014/main" id="{DC7D0AA8-468B-474F-912E-DE79AB04D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042650" y="5422900"/>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5726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fld id="{8D581BC7-E183-40DB-AC97-C19EA4EB8894}" type="slidenum">
              <a:rPr lang="en-US" sz="2400" noProof="0" smtClean="0">
                <a:solidFill>
                  <a:schemeClr val="tx1"/>
                </a:solidFill>
              </a:rPr>
              <a:t>5</a:t>
            </a:fld>
            <a:endParaRPr lang="en-US" sz="2400" noProof="0" dirty="0">
              <a:solidFill>
                <a:schemeClr val="tx1"/>
              </a:solidFill>
            </a:endParaRPr>
          </a:p>
        </p:txBody>
      </p:sp>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1912560" y="320252"/>
            <a:ext cx="9693072" cy="1084318"/>
          </a:xfrm>
        </p:spPr>
        <p:txBody>
          <a:bodyPr>
            <a:normAutofit fontScale="90000"/>
          </a:bodyPr>
          <a:lstStyle/>
          <a:p>
            <a:pPr algn="ctr"/>
            <a:r>
              <a:rPr lang="en-US" dirty="0">
                <a:solidFill>
                  <a:srgbClr val="2539D1"/>
                </a:solidFill>
              </a:rPr>
              <a:t>Demings </a:t>
            </a:r>
            <a:r>
              <a:rPr lang="en-US" b="0" i="0" dirty="0">
                <a:solidFill>
                  <a:srgbClr val="000000"/>
                </a:solidFill>
                <a:effectLst/>
                <a:latin typeface="Source Sans Pro" panose="020B0503030403020204" pitchFamily="34" charset="0"/>
              </a:rPr>
              <a:t>14 key principles for management to follow to improve the effectiveness of a business or organization</a:t>
            </a:r>
            <a:endParaRPr lang="en-US" dirty="0">
              <a:solidFill>
                <a:srgbClr val="2539D1"/>
              </a:solidFill>
            </a:endParaRPr>
          </a:p>
        </p:txBody>
      </p:sp>
      <p:sp>
        <p:nvSpPr>
          <p:cNvPr id="8" name="Text Placeholder 7">
            <a:extLst>
              <a:ext uri="{FF2B5EF4-FFF2-40B4-BE49-F238E27FC236}">
                <a16:creationId xmlns:a16="http://schemas.microsoft.com/office/drawing/2014/main" id="{7F9E6494-1485-4A3D-8CD3-31B5FAC16899}"/>
              </a:ext>
            </a:extLst>
          </p:cNvPr>
          <p:cNvSpPr>
            <a:spLocks noGrp="1"/>
          </p:cNvSpPr>
          <p:nvPr>
            <p:ph type="body" idx="1"/>
          </p:nvPr>
        </p:nvSpPr>
        <p:spPr>
          <a:xfrm>
            <a:off x="1493834" y="1561777"/>
            <a:ext cx="10530525" cy="4809091"/>
          </a:xfrm>
        </p:spPr>
        <p:txBody>
          <a:bodyPr>
            <a:noAutofit/>
          </a:bodyPr>
          <a:lstStyle/>
          <a:p>
            <a:pPr marL="0" indent="0">
              <a:spcBef>
                <a:spcPts val="0"/>
              </a:spcBef>
              <a:buNone/>
            </a:pPr>
            <a:r>
              <a:rPr kumimoji="0" lang="en-US" sz="2000" b="0" i="0" u="none" strike="noStrike" kern="1200" cap="none" spc="0" normalizeH="0" baseline="0" noProof="0" dirty="0">
                <a:ln>
                  <a:noFill/>
                </a:ln>
                <a:solidFill>
                  <a:prstClr val="black"/>
                </a:solidFill>
                <a:effectLst/>
                <a:uLnTx/>
                <a:uFillTx/>
                <a:ea typeface="+mn-ea"/>
                <a:cs typeface="+mn-cs"/>
              </a:rPr>
              <a:t>1. Create constancy of purpose toward improvement of product and service, </a:t>
            </a:r>
          </a:p>
          <a:p>
            <a:pPr marL="0" indent="0">
              <a:spcBef>
                <a:spcPts val="0"/>
              </a:spcBef>
              <a:buNone/>
            </a:pPr>
            <a:r>
              <a:rPr kumimoji="0" lang="en-US" sz="2000" b="0" i="0" u="none" strike="noStrike" kern="1200" cap="none" spc="0" normalizeH="0" baseline="0" noProof="0" dirty="0">
                <a:ln>
                  <a:noFill/>
                </a:ln>
                <a:solidFill>
                  <a:prstClr val="black"/>
                </a:solidFill>
                <a:effectLst/>
                <a:uLnTx/>
                <a:uFillTx/>
                <a:ea typeface="+mn-ea"/>
                <a:cs typeface="+mn-cs"/>
              </a:rPr>
              <a:t>with the aim to become competitive and to stay in business, and to provide jobs.</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ea typeface="+mn-ea"/>
                <a:cs typeface="+mn-cs"/>
              </a:rPr>
              <a:t>2. Adopt the new philosophy. We are in a new economic age. Western management must awaken to the challenge, must learn their responsibilities, and take on leadership for change.</a:t>
            </a:r>
          </a:p>
          <a:p>
            <a:pPr marL="0" indent="0">
              <a:spcBef>
                <a:spcPts val="0"/>
              </a:spcBef>
              <a:buNone/>
            </a:pPr>
            <a:endParaRPr lang="en-US" sz="2000" dirty="0">
              <a:solidFill>
                <a:prstClr val="black"/>
              </a:solidFill>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ea typeface="+mn-ea"/>
                <a:cs typeface="+mn-cs"/>
              </a:rPr>
              <a:t>3. Cease dependence on inspection to achieve quality. Eliminate the need for inspection on a mass basis by building quality into the product in the first place.</a:t>
            </a:r>
          </a:p>
          <a:p>
            <a:pPr marL="0" indent="0">
              <a:spcBef>
                <a:spcPts val="0"/>
              </a:spcBef>
              <a:buNone/>
            </a:pPr>
            <a:endParaRPr kumimoji="0" lang="en-US" sz="2000" b="0" i="0" u="none" strike="noStrike" kern="1200" cap="none" spc="0" normalizeH="0" baseline="0" noProof="0" dirty="0">
              <a:ln>
                <a:noFill/>
              </a:ln>
              <a:solidFill>
                <a:prstClr val="black"/>
              </a:solidFill>
              <a:effectLst/>
              <a:uLnTx/>
              <a:uFillTx/>
              <a:ea typeface="+mn-ea"/>
              <a:cs typeface="+mn-cs"/>
            </a:endParaRPr>
          </a:p>
          <a:p>
            <a:pPr marL="0" indent="0">
              <a:spcBef>
                <a:spcPts val="0"/>
              </a:spcBef>
              <a:buNone/>
            </a:pPr>
            <a:r>
              <a:rPr kumimoji="0" lang="en-US" sz="2000" b="0" i="0" u="none" strike="noStrike" kern="1200" cap="none" spc="0" normalizeH="0" baseline="0" noProof="0" dirty="0">
                <a:ln>
                  <a:noFill/>
                </a:ln>
                <a:solidFill>
                  <a:prstClr val="black"/>
                </a:solidFill>
                <a:effectLst/>
                <a:uLnTx/>
                <a:uFillTx/>
                <a:ea typeface="+mn-ea"/>
                <a:cs typeface="+mn-cs"/>
              </a:rPr>
              <a:t>4. End the practice of awarding business on the basis of price tag. Instead, minimize total cost. Move toward a single supplier for any one item, on a long-term relationship of loyalty and trust.</a:t>
            </a:r>
          </a:p>
          <a:p>
            <a:pPr marL="0" indent="0">
              <a:spcBef>
                <a:spcPts val="0"/>
              </a:spcBef>
              <a:buNone/>
            </a:pPr>
            <a:endParaRPr lang="en-US" sz="2000" dirty="0">
              <a:solidFill>
                <a:prstClr val="black"/>
              </a:solidFill>
            </a:endParaRPr>
          </a:p>
          <a:p>
            <a:pPr marL="0" indent="0">
              <a:spcBef>
                <a:spcPts val="0"/>
              </a:spcBef>
              <a:buNone/>
            </a:pPr>
            <a:r>
              <a:rPr lang="en-US" sz="2000" b="1" dirty="0"/>
              <a:t>5. </a:t>
            </a:r>
            <a:r>
              <a:rPr lang="en-US" sz="2000" b="1" u="sng" dirty="0"/>
              <a:t>Improve constantly and forever the system of production and service, to improve quality and productivity, and thus constantly decrease costs.</a:t>
            </a:r>
          </a:p>
          <a:p>
            <a:pPr marL="0" indent="0">
              <a:spcBef>
                <a:spcPts val="0"/>
              </a:spcBef>
              <a:buNone/>
            </a:pPr>
            <a:endParaRPr lang="en-US" sz="2000" b="1" dirty="0"/>
          </a:p>
          <a:p>
            <a:pPr marL="0" indent="0">
              <a:spcBef>
                <a:spcPts val="0"/>
              </a:spcBef>
              <a:buNone/>
            </a:pPr>
            <a:r>
              <a:rPr lang="en-US" sz="2000" dirty="0"/>
              <a:t>6-14 seen after last slides</a:t>
            </a:r>
          </a:p>
          <a:p>
            <a:pPr marL="0" indent="0">
              <a:buNone/>
            </a:pPr>
            <a:endParaRPr lang="en-US" sz="2000" dirty="0"/>
          </a:p>
        </p:txBody>
      </p:sp>
      <p:graphicFrame>
        <p:nvGraphicFramePr>
          <p:cNvPr id="9" name="Object 1">
            <a:extLst>
              <a:ext uri="{FF2B5EF4-FFF2-40B4-BE49-F238E27FC236}">
                <a16:creationId xmlns:a16="http://schemas.microsoft.com/office/drawing/2014/main" id="{437E95CB-A221-4121-940B-CC073EED1489}"/>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0684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4CBDB0-119B-4354-8ED0-2A69CB0529EA}"/>
              </a:ext>
            </a:extLst>
          </p:cNvPr>
          <p:cNvSpPr txBox="1">
            <a:spLocks/>
          </p:cNvSpPr>
          <p:nvPr/>
        </p:nvSpPr>
        <p:spPr>
          <a:xfrm>
            <a:off x="535517" y="546100"/>
            <a:ext cx="11120966" cy="76725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2539D1"/>
                </a:solidFill>
              </a:rPr>
              <a:t>NRC Approach Does NOT Allow Key Principle #5</a:t>
            </a:r>
          </a:p>
        </p:txBody>
      </p:sp>
      <p:sp>
        <p:nvSpPr>
          <p:cNvPr id="13" name="TextBox 12">
            <a:extLst>
              <a:ext uri="{FF2B5EF4-FFF2-40B4-BE49-F238E27FC236}">
                <a16:creationId xmlns:a16="http://schemas.microsoft.com/office/drawing/2014/main" id="{EA4F4BE0-9C98-43E9-BD4F-05A11B9F2B8B}"/>
              </a:ext>
            </a:extLst>
          </p:cNvPr>
          <p:cNvSpPr txBox="1"/>
          <p:nvPr/>
        </p:nvSpPr>
        <p:spPr>
          <a:xfrm>
            <a:off x="535517" y="1409335"/>
            <a:ext cx="10898715" cy="2046714"/>
          </a:xfrm>
          <a:prstGeom prst="rect">
            <a:avLst/>
          </a:prstGeom>
          <a:noFill/>
        </p:spPr>
        <p:txBody>
          <a:bodyPr wrap="square">
            <a:spAutoFit/>
          </a:bodyPr>
          <a:lstStyle/>
          <a:p>
            <a:pPr marL="342900" indent="-342900">
              <a:spcBef>
                <a:spcPts val="600"/>
              </a:spcBef>
              <a:buClr>
                <a:srgbClr val="34815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Decades required to certify a reactor design and materials. </a:t>
            </a:r>
          </a:p>
          <a:p>
            <a:pPr marL="342900" indent="-342900">
              <a:spcBef>
                <a:spcPts val="600"/>
              </a:spcBef>
              <a:buClr>
                <a:srgbClr val="34815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Regulatory process time consuming and expensive (~$1B for </a:t>
            </a:r>
            <a:r>
              <a:rPr lang="en-US" sz="2800" dirty="0" err="1">
                <a:latin typeface="Times New Roman" panose="02020603050405020304" pitchFamily="18" charset="0"/>
                <a:cs typeface="Times New Roman" panose="02020603050405020304" pitchFamily="18" charset="0"/>
              </a:rPr>
              <a:t>Nuscale</a:t>
            </a:r>
            <a:r>
              <a:rPr lang="en-US" sz="2800" dirty="0">
                <a:latin typeface="Times New Roman" panose="02020603050405020304" pitchFamily="18" charset="0"/>
                <a:cs typeface="Times New Roman" panose="02020603050405020304" pitchFamily="18" charset="0"/>
              </a:rPr>
              <a:t>). </a:t>
            </a:r>
          </a:p>
          <a:p>
            <a:pPr marL="342900" indent="-342900">
              <a:spcBef>
                <a:spcPts val="600"/>
              </a:spcBef>
              <a:buClr>
                <a:srgbClr val="34815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Design is cast in concrete after License is issued</a:t>
            </a:r>
          </a:p>
          <a:p>
            <a:pPr marL="342900" indent="-342900">
              <a:spcBef>
                <a:spcPts val="600"/>
              </a:spcBef>
              <a:buClr>
                <a:srgbClr val="34815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Significant Changes for the following 6-8 decades. </a:t>
            </a:r>
          </a:p>
        </p:txBody>
      </p:sp>
      <p:graphicFrame>
        <p:nvGraphicFramePr>
          <p:cNvPr id="4" name="Object 1">
            <a:extLst>
              <a:ext uri="{FF2B5EF4-FFF2-40B4-BE49-F238E27FC236}">
                <a16:creationId xmlns:a16="http://schemas.microsoft.com/office/drawing/2014/main" id="{BA59F971-FB0C-4C17-9EEF-F6AFF24A4B7E}"/>
              </a:ext>
            </a:extLst>
          </p:cNvPr>
          <p:cNvGraphicFramePr>
            <a:graphicFrameLocks noChangeAspect="1"/>
          </p:cNvGraphicFramePr>
          <p:nvPr>
            <p:extLst>
              <p:ext uri="{D42A27DB-BD31-4B8C-83A1-F6EECF244321}">
                <p14:modId xmlns:p14="http://schemas.microsoft.com/office/powerpoint/2010/main" val="3933103916"/>
              </p:ext>
            </p:extLst>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6" name="Object 1">
                        <a:extLst>
                          <a:ext uri="{FF2B5EF4-FFF2-40B4-BE49-F238E27FC236}">
                            <a16:creationId xmlns:a16="http://schemas.microsoft.com/office/drawing/2014/main" id="{E62BE90B-7EA4-4107-91C6-78E510BB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sp>
        <p:nvSpPr>
          <p:cNvPr id="9" name="Footer Placeholder 1">
            <a:extLst>
              <a:ext uri="{FF2B5EF4-FFF2-40B4-BE49-F238E27FC236}">
                <a16:creationId xmlns:a16="http://schemas.microsoft.com/office/drawing/2014/main" id="{1B7B730E-4CC9-47DD-BF05-5C43812B527B}"/>
              </a:ext>
            </a:extLst>
          </p:cNvPr>
          <p:cNvSpPr>
            <a:spLocks noGrp="1"/>
          </p:cNvSpPr>
          <p:nvPr>
            <p:ph type="ftr" sz="quarter" idx="11"/>
          </p:nvPr>
        </p:nvSpPr>
        <p:spPr>
          <a:xfrm>
            <a:off x="3377791" y="6357990"/>
            <a:ext cx="6297612" cy="365125"/>
          </a:xfrm>
        </p:spPr>
        <p:txBody>
          <a:bodyPr/>
          <a:lstStyle/>
          <a:p>
            <a:r>
              <a:rPr lang="en-US" sz="2400" noProof="0">
                <a:solidFill>
                  <a:schemeClr val="bg2">
                    <a:lumMod val="50000"/>
                  </a:schemeClr>
                </a:solidFill>
              </a:rPr>
              <a:t>ACCAPP 3/18/24 - Rol Johnson</a:t>
            </a:r>
            <a:endParaRPr lang="en-US" sz="2400" noProof="0" dirty="0">
              <a:solidFill>
                <a:schemeClr val="bg2">
                  <a:lumMod val="50000"/>
                </a:schemeClr>
              </a:solidFill>
            </a:endParaRPr>
          </a:p>
        </p:txBody>
      </p:sp>
      <p:sp>
        <p:nvSpPr>
          <p:cNvPr id="3" name="Slide Number Placeholder 2">
            <a:extLst>
              <a:ext uri="{FF2B5EF4-FFF2-40B4-BE49-F238E27FC236}">
                <a16:creationId xmlns:a16="http://schemas.microsoft.com/office/drawing/2014/main" id="{5B270BA0-D209-4F29-82B9-5D3D49C63206}"/>
              </a:ext>
            </a:extLst>
          </p:cNvPr>
          <p:cNvSpPr>
            <a:spLocks noGrp="1"/>
          </p:cNvSpPr>
          <p:nvPr>
            <p:ph type="sldNum" sz="quarter" idx="12"/>
          </p:nvPr>
        </p:nvSpPr>
        <p:spPr>
          <a:xfrm>
            <a:off x="8474755" y="6351789"/>
            <a:ext cx="683339" cy="365125"/>
          </a:xfrm>
        </p:spPr>
        <p:txBody>
          <a:bodyPr/>
          <a:lstStyle/>
          <a:p>
            <a:fld id="{8D581BC7-E183-40DB-AC97-C19EA4EB8894}" type="slidenum">
              <a:rPr lang="en-US" sz="2400" noProof="0" smtClean="0">
                <a:solidFill>
                  <a:schemeClr val="tx1"/>
                </a:solidFill>
              </a:rPr>
              <a:pPr/>
              <a:t>6</a:t>
            </a:fld>
            <a:endParaRPr lang="en-US" sz="2400" noProof="0" dirty="0">
              <a:solidFill>
                <a:schemeClr val="tx1"/>
              </a:solidFill>
            </a:endParaRPr>
          </a:p>
        </p:txBody>
      </p:sp>
      <p:sp>
        <p:nvSpPr>
          <p:cNvPr id="2" name="TextBox 1">
            <a:extLst>
              <a:ext uri="{FF2B5EF4-FFF2-40B4-BE49-F238E27FC236}">
                <a16:creationId xmlns:a16="http://schemas.microsoft.com/office/drawing/2014/main" id="{C41987C5-C141-DEED-26C7-9AE6A4161100}"/>
              </a:ext>
            </a:extLst>
          </p:cNvPr>
          <p:cNvSpPr txBox="1"/>
          <p:nvPr/>
        </p:nvSpPr>
        <p:spPr>
          <a:xfrm>
            <a:off x="575732" y="3689710"/>
            <a:ext cx="10818283" cy="2246769"/>
          </a:xfrm>
          <a:prstGeom prst="rect">
            <a:avLst/>
          </a:prstGeom>
          <a:noFill/>
        </p:spPr>
        <p:txBody>
          <a:bodyPr wrap="square" rtlCol="0">
            <a:spAutoFit/>
          </a:bodyPr>
          <a:lstStyle/>
          <a:p>
            <a:r>
              <a:rPr lang="en-US" sz="2800" dirty="0"/>
              <a:t>						</a:t>
            </a:r>
            <a:r>
              <a:rPr lang="en-US" sz="2800" b="1" dirty="0"/>
              <a:t>Muons, Inc. New Concept</a:t>
            </a:r>
          </a:p>
          <a:p>
            <a:pPr marL="457200" indent="-457200">
              <a:buFont typeface="Arial" panose="020B0604020202020204" pitchFamily="34" charset="0"/>
              <a:buChar char="•"/>
            </a:pPr>
            <a:r>
              <a:rPr lang="en-US" sz="2800" dirty="0"/>
              <a:t>Superconducting Linac Driven Subcritical Molten Salt Fueled SMR with continuous Removal of Volatile Radiotoxic Isotopes</a:t>
            </a:r>
          </a:p>
          <a:p>
            <a:pPr marL="457200" indent="-457200">
              <a:buFont typeface="Arial" panose="020B0604020202020204" pitchFamily="34" charset="0"/>
              <a:buChar char="•"/>
            </a:pPr>
            <a:r>
              <a:rPr lang="en-US" sz="2800" dirty="0"/>
              <a:t>Allows principle # 5 -</a:t>
            </a:r>
            <a:r>
              <a:rPr lang="en-US" sz="2800" b="1" u="sng" dirty="0"/>
              <a:t>Improve constantly and forever</a:t>
            </a:r>
            <a:r>
              <a:rPr lang="en-US" sz="2800" b="1" dirty="0"/>
              <a:t>   -    because</a:t>
            </a:r>
          </a:p>
          <a:p>
            <a:pPr marL="457200" indent="-457200">
              <a:buFont typeface="Arial" panose="020B0604020202020204" pitchFamily="34" charset="0"/>
              <a:buChar char="•"/>
            </a:pPr>
            <a:r>
              <a:rPr lang="en-US" sz="2800" b="1" u="sng" dirty="0"/>
              <a:t>Low Risk of Criticality or Radioactive Release Accidents</a:t>
            </a:r>
            <a:endParaRPr lang="en-US" sz="2800" dirty="0"/>
          </a:p>
        </p:txBody>
      </p:sp>
    </p:spTree>
    <p:extLst>
      <p:ext uri="{BB962C8B-B14F-4D97-AF65-F5344CB8AC3E}">
        <p14:creationId xmlns:p14="http://schemas.microsoft.com/office/powerpoint/2010/main" val="260928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a:xfrm>
            <a:off x="1769950" y="5120095"/>
            <a:ext cx="8652100" cy="1585968"/>
          </a:xfrm>
        </p:spPr>
        <p:txBody>
          <a:bodyPr>
            <a:noAutofit/>
          </a:bodyPr>
          <a:lstStyle/>
          <a:p>
            <a:pPr marL="0" marR="0" lvl="0" indent="0" algn="just" defTabSz="457200" rtl="0" eaLnBrk="1" fontAlgn="auto" latinLnBrk="0" hangingPunct="1">
              <a:lnSpc>
                <a:spcPct val="100000"/>
              </a:lnSpc>
              <a:spcBef>
                <a:spcPts val="600"/>
              </a:spcBef>
              <a:spcAft>
                <a:spcPts val="0"/>
              </a:spcAft>
              <a:buClr>
                <a:srgbClr val="5FCBEF"/>
              </a:buClr>
              <a:buSzPct val="80000"/>
              <a:buFont typeface="Wingdings 3" charset="2"/>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Muons, Inc. has over 21 years of R&amp;D experience developing particle accelerators and related technology, having been awarded and delivered over 34M USD in private and government contracts in partnership with 11 National Labs and 9 Universities. </a:t>
            </a:r>
            <a:r>
              <a:rPr lang="en-US" sz="2000" b="0" dirty="0">
                <a:solidFill>
                  <a:prstClr val="black"/>
                </a:solidFill>
                <a:latin typeface="Trebuchet MS" panose="020B0603020202020204"/>
                <a:cs typeface="+mn-cs"/>
              </a:rPr>
              <a:t>Founded by scientists from National Labs.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algn="just"/>
            <a:endParaRPr lang="en-US" sz="2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Footer Placeholder 1">
            <a:extLst>
              <a:ext uri="{FF2B5EF4-FFF2-40B4-BE49-F238E27FC236}">
                <a16:creationId xmlns:a16="http://schemas.microsoft.com/office/drawing/2014/main" id="{CEA0B6A1-D6FE-4977-A68A-48956220DBF9}"/>
              </a:ext>
            </a:extLst>
          </p:cNvPr>
          <p:cNvSpPr>
            <a:spLocks noGrp="1"/>
          </p:cNvSpPr>
          <p:nvPr>
            <p:ph type="ftr" sz="quarter" idx="11"/>
          </p:nvPr>
        </p:nvSpPr>
        <p:spPr>
          <a:xfrm>
            <a:off x="3377791" y="6357990"/>
            <a:ext cx="6297612" cy="365125"/>
          </a:xfrm>
        </p:spPr>
        <p:txBody>
          <a:bodyPr/>
          <a:lstStyle/>
          <a:p>
            <a:r>
              <a:rPr lang="en-US" sz="1600" noProof="0">
                <a:solidFill>
                  <a:schemeClr val="bg2">
                    <a:lumMod val="50000"/>
                  </a:schemeClr>
                </a:solidFill>
              </a:rPr>
              <a:t>ACCAPP 3/18/24 - Rol Johnson</a:t>
            </a:r>
            <a:endParaRPr lang="en-US" sz="1600" noProof="0" dirty="0">
              <a:solidFill>
                <a:schemeClr val="bg2">
                  <a:lumMod val="50000"/>
                </a:schemeClr>
              </a:solidFill>
            </a:endParaRPr>
          </a:p>
        </p:txBody>
      </p:sp>
      <p:sp>
        <p:nvSpPr>
          <p:cNvPr id="8" name="Slide Number Placeholder 7">
            <a:extLst>
              <a:ext uri="{FF2B5EF4-FFF2-40B4-BE49-F238E27FC236}">
                <a16:creationId xmlns:a16="http://schemas.microsoft.com/office/drawing/2014/main" id="{FE91C663-2D66-4255-91B4-906F720EB8BA}"/>
              </a:ext>
            </a:extLst>
          </p:cNvPr>
          <p:cNvSpPr>
            <a:spLocks noGrp="1"/>
          </p:cNvSpPr>
          <p:nvPr>
            <p:ph type="sldNum" sz="quarter" idx="12"/>
          </p:nvPr>
        </p:nvSpPr>
        <p:spPr>
          <a:xfrm>
            <a:off x="8450166" y="6357990"/>
            <a:ext cx="683339" cy="365125"/>
          </a:xfrm>
        </p:spPr>
        <p:txBody>
          <a:bodyPr/>
          <a:lstStyle/>
          <a:p>
            <a:fld id="{8D581BC7-E183-40DB-AC97-C19EA4EB8894}" type="slidenum">
              <a:rPr lang="en-US" sz="2400" smtClean="0">
                <a:solidFill>
                  <a:schemeClr val="tx1"/>
                </a:solidFill>
              </a:rPr>
              <a:pPr/>
              <a:t>7</a:t>
            </a:fld>
            <a:endParaRPr lang="en-US" sz="2400" dirty="0">
              <a:solidFill>
                <a:schemeClr val="tx1"/>
              </a:solidFill>
            </a:endParaRPr>
          </a:p>
        </p:txBody>
      </p:sp>
      <p:pic>
        <p:nvPicPr>
          <p:cNvPr id="15" name="Picture 14">
            <a:extLst>
              <a:ext uri="{FF2B5EF4-FFF2-40B4-BE49-F238E27FC236}">
                <a16:creationId xmlns:a16="http://schemas.microsoft.com/office/drawing/2014/main" id="{3FA6DFAC-1A3C-4E73-B24A-1C59FCA82CCF}"/>
              </a:ext>
            </a:extLst>
          </p:cNvPr>
          <p:cNvPicPr>
            <a:picLocks noChangeAspect="1"/>
          </p:cNvPicPr>
          <p:nvPr/>
        </p:nvPicPr>
        <p:blipFill rotWithShape="1">
          <a:blip r:embed="rId3"/>
          <a:srcRect t="10767"/>
          <a:stretch/>
        </p:blipFill>
        <p:spPr>
          <a:xfrm>
            <a:off x="2187750" y="839220"/>
            <a:ext cx="7245760" cy="4078769"/>
          </a:xfrm>
          <a:prstGeom prst="rect">
            <a:avLst/>
          </a:prstGeom>
        </p:spPr>
      </p:pic>
      <p:graphicFrame>
        <p:nvGraphicFramePr>
          <p:cNvPr id="10" name="Object 1">
            <a:extLst>
              <a:ext uri="{FF2B5EF4-FFF2-40B4-BE49-F238E27FC236}">
                <a16:creationId xmlns:a16="http://schemas.microsoft.com/office/drawing/2014/main" id="{716C6195-1368-4961-A344-101B8DCB57C8}"/>
              </a:ext>
            </a:extLst>
          </p:cNvPr>
          <p:cNvGraphicFramePr>
            <a:graphicFrameLocks noChangeAspect="1"/>
          </p:cNvGraphicFramePr>
          <p:nvPr>
            <p:extLst>
              <p:ext uri="{D42A27DB-BD31-4B8C-83A1-F6EECF244321}">
                <p14:modId xmlns:p14="http://schemas.microsoft.com/office/powerpoint/2010/main" val="192035472"/>
              </p:ext>
            </p:extLst>
          </p:nvPr>
        </p:nvGraphicFramePr>
        <p:xfrm>
          <a:off x="11032599" y="5449940"/>
          <a:ext cx="1006475" cy="1273175"/>
        </p:xfrm>
        <a:graphic>
          <a:graphicData uri="http://schemas.openxmlformats.org/presentationml/2006/ole">
            <mc:AlternateContent xmlns:mc="http://schemas.openxmlformats.org/markup-compatibility/2006">
              <mc:Choice xmlns:v="urn:schemas-microsoft-com:vml" Requires="v">
                <p:oleObj name="Image" r:id="rId4" imgW="8673016" imgH="12444444" progId="Photoshop.Image.6">
                  <p:embed/>
                </p:oleObj>
              </mc:Choice>
              <mc:Fallback>
                <p:oleObj name="Image" r:id="rId4" imgW="8673016" imgH="12444444" progId="Photoshop.Image.6">
                  <p:embed/>
                  <p:pic>
                    <p:nvPicPr>
                      <p:cNvPr id="10" name="Object 1">
                        <a:extLst>
                          <a:ext uri="{FF2B5EF4-FFF2-40B4-BE49-F238E27FC236}">
                            <a16:creationId xmlns:a16="http://schemas.microsoft.com/office/drawing/2014/main" id="{716C6195-1368-4961-A344-101B8DCB5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114" r="18491" b="34351"/>
                      <a:stretch>
                        <a:fillRect/>
                      </a:stretch>
                    </p:blipFill>
                    <p:spPr bwMode="auto">
                      <a:xfrm>
                        <a:off x="11032599" y="5449940"/>
                        <a:ext cx="1006475" cy="1273175"/>
                      </a:xfrm>
                      <a:prstGeom prst="rect">
                        <a:avLst/>
                      </a:prstGeom>
                      <a:noFill/>
                      <a:ln>
                        <a:noFill/>
                      </a:ln>
                      <a:effectLst/>
                    </p:spPr>
                  </p:pic>
                </p:oleObj>
              </mc:Fallback>
            </mc:AlternateContent>
          </a:graphicData>
        </a:graphic>
      </p:graphicFrame>
      <p:sp>
        <p:nvSpPr>
          <p:cNvPr id="4" name="TextBox 3">
            <a:extLst>
              <a:ext uri="{FF2B5EF4-FFF2-40B4-BE49-F238E27FC236}">
                <a16:creationId xmlns:a16="http://schemas.microsoft.com/office/drawing/2014/main" id="{77ED576A-11E2-0EFE-1BE1-755A64028EFE}"/>
              </a:ext>
            </a:extLst>
          </p:cNvPr>
          <p:cNvSpPr txBox="1"/>
          <p:nvPr/>
        </p:nvSpPr>
        <p:spPr>
          <a:xfrm>
            <a:off x="968302" y="113894"/>
            <a:ext cx="11408229" cy="523220"/>
          </a:xfrm>
          <a:prstGeom prst="rect">
            <a:avLst/>
          </a:prstGeom>
          <a:noFill/>
        </p:spPr>
        <p:txBody>
          <a:bodyPr wrap="square" rtlCol="0">
            <a:spAutoFit/>
          </a:bodyPr>
          <a:lstStyle/>
          <a:p>
            <a:r>
              <a:rPr lang="en-US" sz="2800" dirty="0"/>
              <a:t>Principle #5 Unleashes Human Creativity to do Extraordinary Things! </a:t>
            </a:r>
          </a:p>
        </p:txBody>
      </p:sp>
    </p:spTree>
    <p:extLst>
      <p:ext uri="{BB962C8B-B14F-4D97-AF65-F5344CB8AC3E}">
        <p14:creationId xmlns:p14="http://schemas.microsoft.com/office/powerpoint/2010/main" val="416101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descr="An aerial view of a city&#10;&#10;Description automatically generated with medium confidence">
            <a:extLst>
              <a:ext uri="{FF2B5EF4-FFF2-40B4-BE49-F238E27FC236}">
                <a16:creationId xmlns:a16="http://schemas.microsoft.com/office/drawing/2014/main" id="{0D7005BD-320F-53F7-7C13-2AA53668B00B}"/>
              </a:ext>
            </a:extLst>
          </p:cNvPr>
          <p:cNvPicPr>
            <a:picLocks noChangeAspect="1"/>
          </p:cNvPicPr>
          <p:nvPr/>
        </p:nvPicPr>
        <p:blipFill>
          <a:blip r:embed="rId3"/>
          <a:stretch>
            <a:fillRect/>
          </a:stretch>
        </p:blipFill>
        <p:spPr>
          <a:xfrm>
            <a:off x="798819" y="234388"/>
            <a:ext cx="9665340" cy="6443561"/>
          </a:xfrm>
          <a:prstGeom prst="rect">
            <a:avLst/>
          </a:prstGeom>
        </p:spPr>
      </p:pic>
      <p:graphicFrame>
        <p:nvGraphicFramePr>
          <p:cNvPr id="10" name="Object 1">
            <a:extLst>
              <a:ext uri="{FF2B5EF4-FFF2-40B4-BE49-F238E27FC236}">
                <a16:creationId xmlns:a16="http://schemas.microsoft.com/office/drawing/2014/main" id="{716C6195-1368-4961-A344-101B8DCB57C8}"/>
              </a:ext>
            </a:extLst>
          </p:cNvPr>
          <p:cNvGraphicFramePr>
            <a:graphicFrameLocks noChangeAspect="1"/>
          </p:cNvGraphicFramePr>
          <p:nvPr>
            <p:extLst>
              <p:ext uri="{D42A27DB-BD31-4B8C-83A1-F6EECF244321}">
                <p14:modId xmlns:p14="http://schemas.microsoft.com/office/powerpoint/2010/main" val="1768519442"/>
              </p:ext>
            </p:extLst>
          </p:nvPr>
        </p:nvGraphicFramePr>
        <p:xfrm>
          <a:off x="11071225" y="5404774"/>
          <a:ext cx="1006475" cy="1273175"/>
        </p:xfrm>
        <a:graphic>
          <a:graphicData uri="http://schemas.openxmlformats.org/presentationml/2006/ole">
            <mc:AlternateContent xmlns:mc="http://schemas.openxmlformats.org/markup-compatibility/2006">
              <mc:Choice xmlns:v="urn:schemas-microsoft-com:vml" Requires="v">
                <p:oleObj name="Image" r:id="rId4" imgW="8673016" imgH="12444444" progId="Photoshop.Image.6">
                  <p:embed/>
                </p:oleObj>
              </mc:Choice>
              <mc:Fallback>
                <p:oleObj name="Image" r:id="rId4" imgW="8673016" imgH="12444444" progId="Photoshop.Image.6">
                  <p:embed/>
                  <p:pic>
                    <p:nvPicPr>
                      <p:cNvPr id="6" name="Object 1">
                        <a:extLst>
                          <a:ext uri="{FF2B5EF4-FFF2-40B4-BE49-F238E27FC236}">
                            <a16:creationId xmlns:a16="http://schemas.microsoft.com/office/drawing/2014/main" id="{4304B8AB-3292-407B-AC22-09C9654A3A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114" r="18491" b="34351"/>
                      <a:stretch>
                        <a:fillRect/>
                      </a:stretch>
                    </p:blipFill>
                    <p:spPr bwMode="auto">
                      <a:xfrm>
                        <a:off x="11071225" y="5404774"/>
                        <a:ext cx="1006475" cy="1273175"/>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569DD90-8836-A2B5-B2B6-D4486083EEAD}"/>
              </a:ext>
            </a:extLst>
          </p:cNvPr>
          <p:cNvSpPr>
            <a:spLocks noGrp="1"/>
          </p:cNvSpPr>
          <p:nvPr>
            <p:ph type="ftr" sz="quarter" idx="11"/>
          </p:nvPr>
        </p:nvSpPr>
        <p:spPr/>
        <p:txBody>
          <a:bodyPr/>
          <a:lstStyle/>
          <a:p>
            <a:r>
              <a:rPr lang="en-US" noProof="0"/>
              <a:t>ACCAPP 3/18/24 - Rol Johnson</a:t>
            </a:r>
            <a:endParaRPr lang="en-US" noProof="0" dirty="0"/>
          </a:p>
        </p:txBody>
      </p:sp>
      <p:sp>
        <p:nvSpPr>
          <p:cNvPr id="3" name="Slide Number Placeholder 2">
            <a:extLst>
              <a:ext uri="{FF2B5EF4-FFF2-40B4-BE49-F238E27FC236}">
                <a16:creationId xmlns:a16="http://schemas.microsoft.com/office/drawing/2014/main" id="{209B6F51-1BBE-CD52-D1F5-5EFD4283E760}"/>
              </a:ext>
            </a:extLst>
          </p:cNvPr>
          <p:cNvSpPr>
            <a:spLocks noGrp="1"/>
          </p:cNvSpPr>
          <p:nvPr>
            <p:ph type="sldNum" sz="quarter" idx="12"/>
          </p:nvPr>
        </p:nvSpPr>
        <p:spPr/>
        <p:txBody>
          <a:bodyPr/>
          <a:lstStyle/>
          <a:p>
            <a:fld id="{8D581BC7-E183-40DB-AC97-C19EA4EB8894}" type="slidenum">
              <a:rPr lang="en-US" smtClean="0"/>
              <a:pPr/>
              <a:t>8</a:t>
            </a:fld>
            <a:endParaRPr lang="en-US" dirty="0"/>
          </a:p>
        </p:txBody>
      </p:sp>
    </p:spTree>
    <p:extLst>
      <p:ext uri="{BB962C8B-B14F-4D97-AF65-F5344CB8AC3E}">
        <p14:creationId xmlns:p14="http://schemas.microsoft.com/office/powerpoint/2010/main" val="29051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73E64-DC27-CBDB-62CE-7825667A6A0A}"/>
              </a:ext>
            </a:extLst>
          </p:cNvPr>
          <p:cNvPicPr>
            <a:picLocks noChangeAspect="1"/>
          </p:cNvPicPr>
          <p:nvPr/>
        </p:nvPicPr>
        <p:blipFill>
          <a:blip r:embed="rId3"/>
          <a:stretch>
            <a:fillRect/>
          </a:stretch>
        </p:blipFill>
        <p:spPr>
          <a:xfrm>
            <a:off x="14168" y="1202439"/>
            <a:ext cx="6013334" cy="4126798"/>
          </a:xfrm>
          <a:prstGeom prst="rect">
            <a:avLst/>
          </a:prstGeom>
        </p:spPr>
      </p:pic>
      <p:graphicFrame>
        <p:nvGraphicFramePr>
          <p:cNvPr id="6" name="Object 1">
            <a:extLst>
              <a:ext uri="{FF2B5EF4-FFF2-40B4-BE49-F238E27FC236}">
                <a16:creationId xmlns:a16="http://schemas.microsoft.com/office/drawing/2014/main" id="{E62BE90B-7EA4-4107-91C6-78E510BB961E}"/>
              </a:ext>
            </a:extLst>
          </p:cNvPr>
          <p:cNvGraphicFramePr>
            <a:graphicFrameLocks noChangeAspect="1"/>
          </p:cNvGraphicFramePr>
          <p:nvPr>
            <p:extLst>
              <p:ext uri="{D42A27DB-BD31-4B8C-83A1-F6EECF244321}">
                <p14:modId xmlns:p14="http://schemas.microsoft.com/office/powerpoint/2010/main" val="3230141885"/>
              </p:ext>
            </p:extLst>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4" imgW="8673016" imgH="12444444" progId="Photoshop.Image.6">
                  <p:embed/>
                </p:oleObj>
              </mc:Choice>
              <mc:Fallback>
                <p:oleObj name="Image" r:id="rId4" imgW="8673016" imgH="12444444" progId="Photoshop.Image.6">
                  <p:embed/>
                  <p:pic>
                    <p:nvPicPr>
                      <p:cNvPr id="6" name="Object 1">
                        <a:extLst>
                          <a:ext uri="{FF2B5EF4-FFF2-40B4-BE49-F238E27FC236}">
                            <a16:creationId xmlns:a16="http://schemas.microsoft.com/office/drawing/2014/main" id="{4304B8AB-3292-407B-AC22-09C9654A3A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pic>
        <p:nvPicPr>
          <p:cNvPr id="8" name="Picture 7" descr="Chart, scatter chart&#10;&#10;Description automatically generated">
            <a:extLst>
              <a:ext uri="{FF2B5EF4-FFF2-40B4-BE49-F238E27FC236}">
                <a16:creationId xmlns:a16="http://schemas.microsoft.com/office/drawing/2014/main" id="{C01B821A-EBFF-459A-AB3C-F3A76D9D22F7}"/>
              </a:ext>
            </a:extLst>
          </p:cNvPr>
          <p:cNvPicPr>
            <a:picLocks noChangeAspect="1"/>
          </p:cNvPicPr>
          <p:nvPr/>
        </p:nvPicPr>
        <p:blipFill>
          <a:blip r:embed="rId6"/>
          <a:stretch>
            <a:fillRect/>
          </a:stretch>
        </p:blipFill>
        <p:spPr>
          <a:xfrm>
            <a:off x="6077085" y="945898"/>
            <a:ext cx="6100747" cy="4519308"/>
          </a:xfrm>
          <a:prstGeom prst="rect">
            <a:avLst/>
          </a:prstGeom>
        </p:spPr>
      </p:pic>
      <p:sp>
        <p:nvSpPr>
          <p:cNvPr id="9" name="TextBox 8">
            <a:extLst>
              <a:ext uri="{FF2B5EF4-FFF2-40B4-BE49-F238E27FC236}">
                <a16:creationId xmlns:a16="http://schemas.microsoft.com/office/drawing/2014/main" id="{301764C5-8F8C-4708-9741-9779A9CB3047}"/>
              </a:ext>
            </a:extLst>
          </p:cNvPr>
          <p:cNvSpPr txBox="1"/>
          <p:nvPr/>
        </p:nvSpPr>
        <p:spPr>
          <a:xfrm>
            <a:off x="222136" y="5557655"/>
            <a:ext cx="10963865" cy="707886"/>
          </a:xfrm>
          <a:prstGeom prst="rect">
            <a:avLst/>
          </a:prstGeom>
          <a:noFill/>
        </p:spPr>
        <p:txBody>
          <a:bodyPr wrap="square" rtlCol="0">
            <a:spAutoFit/>
          </a:bodyPr>
          <a:lstStyle/>
          <a:p>
            <a:r>
              <a:rPr lang="en-US" sz="2000" b="1" u="sng" dirty="0">
                <a:solidFill>
                  <a:schemeClr val="tx1"/>
                </a:solidFill>
              </a:rPr>
              <a:t>The results </a:t>
            </a:r>
            <a:r>
              <a:rPr lang="en-US" sz="2000" b="1" u="sng" dirty="0"/>
              <a:t>were </a:t>
            </a:r>
            <a:r>
              <a:rPr lang="en-US" sz="2000" b="1" u="sng" dirty="0">
                <a:solidFill>
                  <a:schemeClr val="tx1"/>
                </a:solidFill>
              </a:rPr>
              <a:t>amazing, but in successful </a:t>
            </a:r>
            <a:r>
              <a:rPr lang="en-US" sz="2000" b="1" u="sng" dirty="0"/>
              <a:t>companies</a:t>
            </a:r>
            <a:r>
              <a:rPr lang="en-US" sz="2000" b="1" u="sng" dirty="0">
                <a:solidFill>
                  <a:schemeClr val="tx1"/>
                </a:solidFill>
              </a:rPr>
              <a:t>, such stories are normal for those that can </a:t>
            </a:r>
            <a:r>
              <a:rPr lang="en-US" sz="2000" b="1" u="sng">
                <a:solidFill>
                  <a:schemeClr val="tx1"/>
                </a:solidFill>
              </a:rPr>
              <a:t>follow Deming’s </a:t>
            </a:r>
            <a:r>
              <a:rPr lang="en-US" sz="2000" b="1" u="sng" dirty="0">
                <a:solidFill>
                  <a:schemeClr val="tx1"/>
                </a:solidFill>
              </a:rPr>
              <a:t>principle to “Improve Constantly and Forever…”</a:t>
            </a:r>
          </a:p>
        </p:txBody>
      </p:sp>
      <p:sp>
        <p:nvSpPr>
          <p:cNvPr id="10" name="TextBox 9">
            <a:extLst>
              <a:ext uri="{FF2B5EF4-FFF2-40B4-BE49-F238E27FC236}">
                <a16:creationId xmlns:a16="http://schemas.microsoft.com/office/drawing/2014/main" id="{81B9672A-7194-42D1-85CA-7160F9E22AEF}"/>
              </a:ext>
            </a:extLst>
          </p:cNvPr>
          <p:cNvSpPr txBox="1"/>
          <p:nvPr/>
        </p:nvSpPr>
        <p:spPr>
          <a:xfrm>
            <a:off x="709232" y="333581"/>
            <a:ext cx="5029200" cy="646331"/>
          </a:xfrm>
          <a:prstGeom prst="rect">
            <a:avLst/>
          </a:prstGeom>
          <a:noFill/>
        </p:spPr>
        <p:txBody>
          <a:bodyPr wrap="square" rtlCol="0">
            <a:spAutoFit/>
          </a:bodyPr>
          <a:lstStyle/>
          <a:p>
            <a:r>
              <a:rPr lang="en-US" dirty="0"/>
              <a:t>TEVATRON performance over 20 years, showing 350 times (35,000%) improvement in Luminosity</a:t>
            </a:r>
          </a:p>
        </p:txBody>
      </p:sp>
      <p:sp>
        <p:nvSpPr>
          <p:cNvPr id="3" name="Footer Placeholder 2">
            <a:extLst>
              <a:ext uri="{FF2B5EF4-FFF2-40B4-BE49-F238E27FC236}">
                <a16:creationId xmlns:a16="http://schemas.microsoft.com/office/drawing/2014/main" id="{E2C90BC5-5052-89E3-D10C-6809B8FB583E}"/>
              </a:ext>
            </a:extLst>
          </p:cNvPr>
          <p:cNvSpPr>
            <a:spLocks noGrp="1"/>
          </p:cNvSpPr>
          <p:nvPr>
            <p:ph type="ftr" sz="quarter" idx="11"/>
          </p:nvPr>
        </p:nvSpPr>
        <p:spPr>
          <a:xfrm>
            <a:off x="709232" y="6002709"/>
            <a:ext cx="6297612" cy="365125"/>
          </a:xfrm>
        </p:spPr>
        <p:txBody>
          <a:bodyPr/>
          <a:lstStyle/>
          <a:p>
            <a:r>
              <a:rPr lang="en-US" noProof="0"/>
              <a:t>ACCAPP 3/18/24 - Rol Johnson</a:t>
            </a:r>
            <a:endParaRPr lang="en-US" noProof="0" dirty="0"/>
          </a:p>
        </p:txBody>
      </p:sp>
      <p:sp>
        <p:nvSpPr>
          <p:cNvPr id="4" name="Slide Number Placeholder 3">
            <a:extLst>
              <a:ext uri="{FF2B5EF4-FFF2-40B4-BE49-F238E27FC236}">
                <a16:creationId xmlns:a16="http://schemas.microsoft.com/office/drawing/2014/main" id="{BC2449FC-419F-42FD-8C91-F7B596597A71}"/>
              </a:ext>
            </a:extLst>
          </p:cNvPr>
          <p:cNvSpPr>
            <a:spLocks noGrp="1"/>
          </p:cNvSpPr>
          <p:nvPr>
            <p:ph type="sldNum" sz="quarter" idx="12"/>
          </p:nvPr>
        </p:nvSpPr>
        <p:spPr>
          <a:xfrm>
            <a:off x="8468856" y="6367834"/>
            <a:ext cx="683339" cy="365125"/>
          </a:xfrm>
        </p:spPr>
        <p:txBody>
          <a:bodyPr/>
          <a:lstStyle/>
          <a:p>
            <a:fld id="{8D581BC7-E183-40DB-AC97-C19EA4EB8894}" type="slidenum">
              <a:rPr lang="en-US" sz="2400" noProof="0" smtClean="0">
                <a:solidFill>
                  <a:schemeClr val="tx1"/>
                </a:solidFill>
              </a:rPr>
              <a:t>9</a:t>
            </a:fld>
            <a:endParaRPr lang="en-US" sz="2400" noProof="0" dirty="0">
              <a:solidFill>
                <a:schemeClr val="tx1"/>
              </a:solidFill>
            </a:endParaRPr>
          </a:p>
        </p:txBody>
      </p:sp>
      <p:sp>
        <p:nvSpPr>
          <p:cNvPr id="12" name="Footer Placeholder 1">
            <a:extLst>
              <a:ext uri="{FF2B5EF4-FFF2-40B4-BE49-F238E27FC236}">
                <a16:creationId xmlns:a16="http://schemas.microsoft.com/office/drawing/2014/main" id="{EB5603E1-1E03-4B48-A9EE-F9522B2DFFDC}"/>
              </a:ext>
            </a:extLst>
          </p:cNvPr>
          <p:cNvSpPr txBox="1">
            <a:spLocks/>
          </p:cNvSpPr>
          <p:nvPr/>
        </p:nvSpPr>
        <p:spPr>
          <a:xfrm>
            <a:off x="3377791" y="6357990"/>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2">
                    <a:lumMod val="50000"/>
                  </a:schemeClr>
                </a:solidFill>
              </a:rPr>
              <a:t>EarthX 2023 - Rol Johnson</a:t>
            </a:r>
          </a:p>
        </p:txBody>
      </p:sp>
      <p:sp>
        <p:nvSpPr>
          <p:cNvPr id="5" name="TextBox 4">
            <a:extLst>
              <a:ext uri="{FF2B5EF4-FFF2-40B4-BE49-F238E27FC236}">
                <a16:creationId xmlns:a16="http://schemas.microsoft.com/office/drawing/2014/main" id="{ADDED8A4-287C-270D-D574-CE35F491B949}"/>
              </a:ext>
            </a:extLst>
          </p:cNvPr>
          <p:cNvSpPr txBox="1"/>
          <p:nvPr/>
        </p:nvSpPr>
        <p:spPr>
          <a:xfrm>
            <a:off x="6095999" y="478971"/>
            <a:ext cx="5764583" cy="369332"/>
          </a:xfrm>
          <a:prstGeom prst="rect">
            <a:avLst/>
          </a:prstGeom>
          <a:noFill/>
        </p:spPr>
        <p:txBody>
          <a:bodyPr wrap="square" rtlCol="0">
            <a:spAutoFit/>
          </a:bodyPr>
          <a:lstStyle/>
          <a:p>
            <a:r>
              <a:rPr lang="en-US" dirty="0"/>
              <a:t>Moore’s Law now approaching 60 years of human ingenuity</a:t>
            </a:r>
          </a:p>
        </p:txBody>
      </p:sp>
    </p:spTree>
    <p:extLst>
      <p:ext uri="{BB962C8B-B14F-4D97-AF65-F5344CB8AC3E}">
        <p14:creationId xmlns:p14="http://schemas.microsoft.com/office/powerpoint/2010/main" val="1626059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72965D8-9C19-4E48-8421-5D6B21FC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743C61-8CA7-48FF-B2A3-6055DA854CF6}">
  <ds:schemaRefs>
    <ds:schemaRef ds:uri="http://schemas.microsoft.com/sharepoint/v3/contenttype/forms"/>
  </ds:schemaRefs>
</ds:datastoreItem>
</file>

<file path=customXml/itemProps3.xml><?xml version="1.0" encoding="utf-8"?>
<ds:datastoreItem xmlns:ds="http://schemas.openxmlformats.org/officeDocument/2006/customXml" ds:itemID="{D726A944-A9F4-4295-9B5E-C397EB1318B9}">
  <ds:schemaRefs>
    <ds:schemaRef ds:uri="71af3243-3dd4-4a8d-8c0d-dd76da1f02a5"/>
    <ds:schemaRef ds:uri="http://schemas.microsoft.com/office/2006/metadata/properties"/>
    <ds:schemaRef ds:uri="16c05727-aa75-4e4a-9b5f-8a80a1165891"/>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2208</Words>
  <Application>Microsoft Office PowerPoint</Application>
  <PresentationFormat>Widescreen</PresentationFormat>
  <Paragraphs>228</Paragraphs>
  <Slides>23</Slides>
  <Notes>19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9" baseType="lpstr">
      <vt:lpstr>Amazon Ember</vt:lpstr>
      <vt:lpstr>Arial</vt:lpstr>
      <vt:lpstr>Calibri</vt:lpstr>
      <vt:lpstr>Calibri Light</vt:lpstr>
      <vt:lpstr>Courier New</vt:lpstr>
      <vt:lpstr>Google Sans</vt:lpstr>
      <vt:lpstr>New times roman</vt:lpstr>
      <vt:lpstr>Roboto</vt:lpstr>
      <vt:lpstr>Söhne</vt:lpstr>
      <vt:lpstr>Source Sans Pro</vt:lpstr>
      <vt:lpstr>Times New Roman</vt:lpstr>
      <vt:lpstr>Trebuchet MS</vt:lpstr>
      <vt:lpstr>Wingdings 3</vt:lpstr>
      <vt:lpstr>Office 2013 - 2022 Theme</vt:lpstr>
      <vt:lpstr>Facet</vt:lpstr>
      <vt:lpstr>Image</vt:lpstr>
      <vt:lpstr>W. Edwards Deming and the Cost of Nuclear Energy </vt:lpstr>
      <vt:lpstr>W. Edwards Deming – Fascinating Fellow</vt:lpstr>
      <vt:lpstr>Deming’s Differences-Examples</vt:lpstr>
      <vt:lpstr>Demings Differences-Examples</vt:lpstr>
      <vt:lpstr>Demings 14 key principles for management to follow to improve the effectiveness of a business or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&lt;- This GAIN Voucher Grant showed that conversion (not reprocessing) can close the fuel cycle</vt:lpstr>
      <vt:lpstr>SUMMARY - Mu*STAR Nuclear Power Plants  Clean Nuclear Energy - Converting UNF to Energy </vt:lpstr>
      <vt:lpstr>PowerPoint Presentation</vt:lpstr>
      <vt:lpstr>Demings 14 key principles for management to follow to improve the effectiveness of a business or organization</vt:lpstr>
      <vt:lpstr>Demings 14 key principles for management to follow to improve the effectiveness of a business or organization</vt:lpstr>
      <vt:lpstr>Demings Seven Deadly Diseases of Management – the most serious barriers that management faces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2019-12-21T17:59:31Z</dcterms:created>
  <dcterms:modified xsi:type="dcterms:W3CDTF">2024-03-18T12:40:40Z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