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4" r:id="rId7"/>
    <p:sldId id="265" r:id="rId8"/>
    <p:sldId id="261" r:id="rId9"/>
    <p:sldId id="262" r:id="rId10"/>
    <p:sldId id="263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511BF26-355F-428B-A1D8-D74219E5793B}">
          <p14:sldIdLst>
            <p14:sldId id="256"/>
            <p14:sldId id="257"/>
            <p14:sldId id="264"/>
            <p14:sldId id="265"/>
            <p14:sldId id="261"/>
            <p14:sldId id="262"/>
            <p14:sldId id="263"/>
            <p14:sldId id="26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D940B-F3E3-4245-AADA-E39E12220120}" v="19" dt="2024-03-19T10:48:33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 snapToObjects="1">
      <p:cViewPr varScale="1">
        <p:scale>
          <a:sx n="67" d="100"/>
          <a:sy n="67" d="100"/>
        </p:scale>
        <p:origin x="604" y="3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5EAD31-FAB7-48B8-ABE9-96868977A6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84533-3B5B-44C3-A3FB-B0A8E4C94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A293-15AF-4FB0-9A5A-FFBD6309DA1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3CE74-B17D-4176-89AA-F3CC6A2DBA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9A98A-00C8-4677-8E04-F2513128AE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E183-D644-465A-BC74-3A675E88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0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273B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2173BA-A7FD-43B4-9E1A-E55C958F1F91}"/>
              </a:ext>
            </a:extLst>
          </p:cNvPr>
          <p:cNvGrpSpPr/>
          <p:nvPr userDrawn="1"/>
        </p:nvGrpSpPr>
        <p:grpSpPr>
          <a:xfrm>
            <a:off x="-3177" y="0"/>
            <a:ext cx="13323251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C0DEAA-3954-4BA8-89FF-BBAACDECB2D1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469044-B4B8-46ED-9EFC-494C84BA8755}"/>
                </a:ext>
              </a:extLst>
            </p:cNvPr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C0264221-ECDB-4BE8-BDAE-91078ABBE50E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0D040315-E6AC-4229-A3AE-8380A0CE0DB8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115AF04-A662-40DF-B462-498ACAB2B217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7C1F0368-E2F4-43BA-94D6-98DD77FD3073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03268F8-93AA-420E-8899-090CDA5FF33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69D6CF8-45D5-4648-82A6-F6DB5769F62A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493E2A9-3A22-4398-9C1C-BE79228E992E}"/>
                </a:ext>
              </a:extLst>
            </p:cNvPr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8" name="Picture 2" descr="image">
            <a:extLst>
              <a:ext uri="{FF2B5EF4-FFF2-40B4-BE49-F238E27FC236}">
                <a16:creationId xmlns:a16="http://schemas.microsoft.com/office/drawing/2014/main" id="{36F0C60D-962D-4EF9-AE01-EB6984214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66" y="5194043"/>
            <a:ext cx="1656180" cy="16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8053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F5F-8B57-463C-89B5-71A5BB0C544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7D1-9E1D-44BA-8EAC-1305E31B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F5F-8B57-463C-89B5-71A5BB0C544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7D1-9E1D-44BA-8EAC-1305E31B2AA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89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F5F-8B57-463C-89B5-71A5BB0C544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7D1-9E1D-44BA-8EAC-1305E31B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F5F-8B57-463C-89B5-71A5BB0C544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7D1-9E1D-44BA-8EAC-1305E31B2AA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87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F5F-8B57-463C-89B5-71A5BB0C544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7D1-9E1D-44BA-8EAC-1305E31B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2378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9051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26039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496E45-AD96-469D-A038-41C4064C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295" y="6323612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B1D7CE1-126B-4835-A713-284CF0B8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  <p:extLst>
      <p:ext uri="{BB962C8B-B14F-4D97-AF65-F5344CB8AC3E}">
        <p14:creationId xmlns:p14="http://schemas.microsoft.com/office/powerpoint/2010/main" val="89428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3863222" cy="384016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728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26039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26039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083BCF5-6652-4EAE-A9AE-2CC7B4A7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80" y="6362017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6D18B57-AE9F-4494-A1DE-01DA3922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73B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16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26039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16351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C82EC1-D9FC-4D8F-8B56-653C9B8A5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07" y="6386243"/>
            <a:ext cx="1428001" cy="46243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1516C7-68BC-4DF5-AA2F-4FFA9AD7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757" y="6475294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1919E7B-E356-4EA2-A743-0FF2132C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26039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2843814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2843815" cy="285526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3A6043C-F458-4C3F-AF17-2921EE74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80" y="6370935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B8BE85D-736A-4568-BAD7-71AF9290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26039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5"/>
            <a:ext cx="2231493" cy="246282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00F04D-AC2F-423C-B6A2-BF80050A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5" y="6370935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88C99F7-C75A-4AC5-8281-967C952C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2603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5"/>
            <a:ext cx="4032023" cy="246283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129A1D-EBBE-43D3-A521-8D31A71AD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07" y="6386243"/>
            <a:ext cx="1428001" cy="46243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E4E922E-75C0-4E33-8485-087F0263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757" y="6475294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225B541-52C0-4D6C-8D3C-79DA8F9E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8932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D4B8FA-1EDE-465B-A6A7-47249B7E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290" y="6323612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41113FA-6CF7-46AE-813B-8389B1A1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1242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2"/>
            <a:ext cx="3639123" cy="231242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E3E682B-0382-43BF-97EE-2CC56C06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80" y="6370935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8F67F3BD-DFBE-4CA6-B004-C600F862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266576"/>
            <a:ext cx="2563249" cy="512082"/>
          </a:xfrm>
        </p:spPr>
        <p:txBody>
          <a:bodyPr anchor="t"/>
          <a:lstStyle>
            <a:lvl1pPr algn="l">
              <a:defRPr sz="900"/>
            </a:lvl1pPr>
          </a:lstStyle>
          <a:p>
            <a:r>
              <a:rPr lang="en-US" dirty="0"/>
              <a:t>Talk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24849" y="5701198"/>
            <a:ext cx="2415529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" y="6194559"/>
            <a:ext cx="1948205" cy="630895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3561564" cy="384016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20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26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697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0521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16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1104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1925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77" y="0"/>
            <a:ext cx="13323251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5F5F-8B57-463C-89B5-71A5BB0C544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4020" y="6041362"/>
            <a:ext cx="5230925" cy="23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20F7D1-9E1D-44BA-8EAC-1305E31B2AA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2" descr="image">
            <a:extLst>
              <a:ext uri="{FF2B5EF4-FFF2-40B4-BE49-F238E27FC236}">
                <a16:creationId xmlns:a16="http://schemas.microsoft.com/office/drawing/2014/main" id="{D3882743-BF6B-42D3-BDC2-D19050145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66" y="5194043"/>
            <a:ext cx="1656180" cy="16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7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273B7C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A02A-09AF-41AF-AA25-8F10FA74C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 Application of Accelerators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80773-52E8-4111-B0D6-85F1E6748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Demands of Accelerator Performance to Support Industrial X-Ray Imaging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48A4-F288-4996-A290-5C32B231E5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March 19, 2024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B3A5-5FFF-485D-8038-D49948802A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Stephen Halliwell – VJ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8625F-19E1-C572-8897-39ED7D11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42959"/>
            <a:ext cx="3911210" cy="2388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D9E89-6274-4651-E6E1-758C6DE3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740" y="1720793"/>
            <a:ext cx="2288887" cy="23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6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985-167A-48DF-A383-6FA1288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X-Ray Imaging Evolution Timeline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1895: Wilhelm Conrad Röntgen discovered Bremsstrahlung Radiation</a:t>
            </a:r>
          </a:p>
          <a:p>
            <a:r>
              <a:rPr lang="en-US" dirty="0"/>
              <a:t>1896: Fluoroscope invented</a:t>
            </a:r>
          </a:p>
          <a:p>
            <a:r>
              <a:rPr lang="en-US" dirty="0"/>
              <a:t>Next 20 years: Development of high-vacuum x-ray tubes few hundreds kV</a:t>
            </a:r>
          </a:p>
          <a:p>
            <a:r>
              <a:rPr lang="en-US" dirty="0"/>
              <a:t>1928: Linear Accelerator development begins</a:t>
            </a:r>
          </a:p>
          <a:p>
            <a:r>
              <a:rPr lang="en-US" dirty="0"/>
              <a:t>Early 1930’s: American Society of Mechanical Engineers (ASME) approved X-ray techniques for pressure vessel weld inspection</a:t>
            </a:r>
          </a:p>
          <a:p>
            <a:r>
              <a:rPr lang="en-US" dirty="0"/>
              <a:t>1930’s: Development of Image Intensifier  – Analog imaging</a:t>
            </a:r>
          </a:p>
          <a:p>
            <a:r>
              <a:rPr lang="en-US" dirty="0"/>
              <a:t>Early 1970s: Computed Tomography developed/demonstrated – Godfrey Hounsfield</a:t>
            </a:r>
          </a:p>
          <a:p>
            <a:r>
              <a:rPr lang="en-US" dirty="0"/>
              <a:t>1970’s: Digital Detector Line Array – Digital line-scan imaging</a:t>
            </a:r>
          </a:p>
          <a:p>
            <a:r>
              <a:rPr lang="en-US" dirty="0"/>
              <a:t>1990’s: Amorphous Silicon Panel  – Digital Area array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0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985-167A-48DF-A383-6FA1288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“Fast Forward” to Today’s X-Ray Inspection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Aerospace and Additive Manufacturing </a:t>
            </a:r>
          </a:p>
          <a:p>
            <a:endParaRPr lang="en-US" sz="2400" dirty="0"/>
          </a:p>
          <a:p>
            <a:r>
              <a:rPr lang="en-US" dirty="0"/>
              <a:t>Safety critical parts, high value, very complex volumetric geometries</a:t>
            </a:r>
          </a:p>
          <a:p>
            <a:endParaRPr lang="en-US" sz="2800" dirty="0"/>
          </a:p>
          <a:p>
            <a:r>
              <a:rPr lang="en-US" dirty="0"/>
              <a:t>Increasing use of high density “exotic” materials in complex structures made possible by additive manufacturing techniques require high-energy x-ray to fully penetrate the object</a:t>
            </a:r>
          </a:p>
          <a:p>
            <a:endParaRPr lang="en-US" sz="1200" dirty="0"/>
          </a:p>
          <a:p>
            <a:r>
              <a:rPr lang="en-US" dirty="0"/>
              <a:t>High Performance, High-Energy CT</a:t>
            </a:r>
          </a:p>
          <a:p>
            <a:endParaRPr lang="en-US" sz="3200" dirty="0"/>
          </a:p>
          <a:p>
            <a:r>
              <a:rPr lang="en-US" dirty="0"/>
              <a:t>Enhanced Accelerator Performance Needed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A5BDC1C-E90F-ACBD-0329-A89DDBE30568}"/>
              </a:ext>
            </a:extLst>
          </p:cNvPr>
          <p:cNvSpPr/>
          <p:nvPr/>
        </p:nvSpPr>
        <p:spPr>
          <a:xfrm>
            <a:off x="2224067" y="1409262"/>
            <a:ext cx="219075" cy="5102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C155C-F849-A059-A597-12801119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33" y="2377321"/>
            <a:ext cx="274344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15AF1-01CE-63E1-288A-D854DD9F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33" y="3837028"/>
            <a:ext cx="274344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6E5000-99D3-6528-FB56-9308EBC9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33" y="4912244"/>
            <a:ext cx="27434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4"/>
            <a:ext cx="10566177" cy="58919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High </a:t>
            </a:r>
            <a:r>
              <a:rPr lang="en-US" dirty="0"/>
              <a:t>Resolution required</a:t>
            </a:r>
          </a:p>
          <a:p>
            <a:r>
              <a:rPr lang="en-US" dirty="0"/>
              <a:t>High Energy for full penetration of object required to avoid artifacts due to lack of data</a:t>
            </a:r>
          </a:p>
          <a:p>
            <a:r>
              <a:rPr lang="en-US" dirty="0"/>
              <a:t>High Fidelity CT requires 2,000 to 4,000 image projections = long scan times up to several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47F36-8FB6-0916-111B-EEAB6218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2" y="1038804"/>
            <a:ext cx="3469789" cy="1780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5BAC9-19BF-68E3-F0D1-4D4D786CA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5" y="3057423"/>
            <a:ext cx="2744743" cy="168602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DAF1832-1CF2-0C94-5E6E-85399C0E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Computed Tomography (CT) - Most Demanding Requirements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6AEE9F-688C-F856-E41D-DD881A9C4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03" y="1221314"/>
            <a:ext cx="5988266" cy="35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985-167A-48DF-A383-6FA1288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Spatial Resolution is Required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6436582" cy="52603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X-Ray Imagers/Detectors – Large area 17”x17” with pixels typically ~150µm, but 100µm available</a:t>
            </a:r>
          </a:p>
          <a:p>
            <a:r>
              <a:rPr lang="en-US" dirty="0"/>
              <a:t>Standard Linear Accelerators have target/focal spot size ~2mm, some ~1mm</a:t>
            </a:r>
          </a:p>
          <a:p>
            <a:r>
              <a:rPr lang="en-US" dirty="0"/>
              <a:t>Projected Image has penumbra aka geometric unsharpness</a:t>
            </a:r>
          </a:p>
          <a:p>
            <a:r>
              <a:rPr lang="en-US" dirty="0"/>
              <a:t>Smaller the Target – Less the geometric unsharpness</a:t>
            </a:r>
          </a:p>
          <a:p>
            <a:r>
              <a:rPr lang="en-US" dirty="0"/>
              <a:t>Subject to Detector distance (b) determined by size of part </a:t>
            </a:r>
          </a:p>
          <a:p>
            <a:r>
              <a:rPr lang="en-US" dirty="0"/>
              <a:t>Source to Subject distance (a) determined by size of vault and power of source</a:t>
            </a:r>
          </a:p>
          <a:p>
            <a:r>
              <a:rPr lang="en-US" dirty="0"/>
              <a:t>Sweet spot is where geometric unsharpness and pixel size are about the same</a:t>
            </a:r>
          </a:p>
          <a:p>
            <a:endParaRPr lang="en-US" dirty="0"/>
          </a:p>
          <a:p>
            <a:r>
              <a:rPr lang="en-US" b="1" i="1" dirty="0"/>
              <a:t>Smaller the target/focal spot, higher the spatial resolution – 0.5</a:t>
            </a:r>
            <a:r>
              <a:rPr lang="en-US" b="1" dirty="0"/>
              <a:t>mm or smaller desired</a:t>
            </a: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6E68D-F71C-2119-B4E1-67133ED0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67" y="966055"/>
            <a:ext cx="3831317" cy="36059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4AC47E1-1628-4B20-6CCC-524893971DCA}"/>
              </a:ext>
            </a:extLst>
          </p:cNvPr>
          <p:cNvSpPr txBox="1">
            <a:spLocks/>
          </p:cNvSpPr>
          <p:nvPr/>
        </p:nvSpPr>
        <p:spPr>
          <a:xfrm>
            <a:off x="7413523" y="5063612"/>
            <a:ext cx="2520189" cy="97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Ug = </a:t>
            </a:r>
            <a:r>
              <a:rPr lang="en-US" b="1" dirty="0" err="1"/>
              <a:t>f.b</a:t>
            </a:r>
            <a:r>
              <a:rPr lang="en-US" b="1" dirty="0"/>
              <a:t>/a</a:t>
            </a:r>
          </a:p>
        </p:txBody>
      </p:sp>
    </p:spTree>
    <p:extLst>
      <p:ext uri="{BB962C8B-B14F-4D97-AF65-F5344CB8AC3E}">
        <p14:creationId xmlns:p14="http://schemas.microsoft.com/office/powerpoint/2010/main" val="79340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985-167A-48DF-A383-6FA1288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High Energy Needed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4"/>
            <a:ext cx="9903683" cy="5660922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Failure to fully penetrate the longest chords of a part being inspected results in artifacts, known as “Beam-Hardening” artifacts. </a:t>
            </a:r>
          </a:p>
          <a:p>
            <a:r>
              <a:rPr lang="en-US" sz="3200" b="1" i="1" dirty="0"/>
              <a:t>X-ray Energies of Several MeV is Required for Many Aerospace Parts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Cross-Sectional Slice with Beam	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Cross-Sectional Slice with</a:t>
            </a:r>
          </a:p>
          <a:p>
            <a:pPr marL="0" indent="0">
              <a:buNone/>
            </a:pPr>
            <a:r>
              <a:rPr lang="en-US" sz="3200" dirty="0"/>
              <a:t>	Hardening Artifacts							 Good Penetration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E73E3-4829-A2F3-F490-5F6135EC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85" y="2026077"/>
            <a:ext cx="4394794" cy="3548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F6240-C316-A941-1EF3-6F1856717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10" y="2035602"/>
            <a:ext cx="3548795" cy="35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9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985-167A-48DF-A383-6FA1288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Lengthy Run Times Essential to Achieve High Fidelity 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High Fidelity CT images require many image projections at small angles of rotation</a:t>
            </a:r>
          </a:p>
          <a:p>
            <a:r>
              <a:rPr lang="en-US" dirty="0"/>
              <a:t>Signal to noise is enhanced by averaging of many images at each angle of rotation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	Diagram Illustrates Effect of Number of Scan Angles on Image Fidelity</a:t>
            </a:r>
          </a:p>
          <a:p>
            <a:endParaRPr lang="en-US" dirty="0"/>
          </a:p>
          <a:p>
            <a:r>
              <a:rPr lang="en-US" b="1" i="1" dirty="0"/>
              <a:t>Requirement for linear Accelerators Capable of Meeting Other Imaging Requirements and to Run for Days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5214A-31F6-0264-45DD-37F2D9B2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0" y="1888322"/>
            <a:ext cx="10406684" cy="28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5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985-167A-48DF-A383-6FA1288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X-Ray Imaging Demands of Accelerators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66055"/>
            <a:ext cx="10019071" cy="526039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Industrial X-Ray Imaging Requires: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Smaller Targets/Focal Spots than currently available</a:t>
            </a:r>
          </a:p>
          <a:p>
            <a:pPr marL="0" indent="0">
              <a:buNone/>
            </a:pPr>
            <a:r>
              <a:rPr lang="en-US" sz="2400" b="1" dirty="0"/>
              <a:t>		But</a:t>
            </a:r>
          </a:p>
          <a:p>
            <a:r>
              <a:rPr lang="en-US" sz="2400" dirty="0"/>
              <a:t>Smaller Target must still run at High Energy and High Power</a:t>
            </a:r>
          </a:p>
          <a:p>
            <a:pPr marL="1314450" lvl="3" indent="0">
              <a:buNone/>
            </a:pPr>
            <a:r>
              <a:rPr lang="en-US" sz="2400" b="1" dirty="0"/>
              <a:t>And</a:t>
            </a:r>
          </a:p>
          <a:p>
            <a:r>
              <a:rPr lang="en-US" sz="2400" dirty="0"/>
              <a:t>Must run continuously for several hours and often for over a day or more for large object scanning</a:t>
            </a:r>
          </a:p>
          <a:p>
            <a:pPr marL="1314450" lvl="3" indent="0">
              <a:buNone/>
            </a:pPr>
            <a:r>
              <a:rPr lang="en-US" sz="2400" b="1" dirty="0"/>
              <a:t>		And</a:t>
            </a:r>
          </a:p>
          <a:p>
            <a:r>
              <a:rPr lang="en-US" sz="2400" dirty="0"/>
              <a:t>With High Reliability and Availability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2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985-167A-48DF-A383-6FA1288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BC985-381F-427E-8670-6D2D5EFE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691" y="2153265"/>
            <a:ext cx="8278761" cy="279498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600-30DE-4B68-841B-40D6C3BA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146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1B1E3D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a48097-b403-430b-ad17-6651c909cc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786866D7E784FB91906AB3BC10AFB" ma:contentTypeVersion="16" ma:contentTypeDescription="Create a new document." ma:contentTypeScope="" ma:versionID="9c7b51e2f4a654a26befa4d4c88836f1">
  <xsd:schema xmlns:xsd="http://www.w3.org/2001/XMLSchema" xmlns:xs="http://www.w3.org/2001/XMLSchema" xmlns:p="http://schemas.microsoft.com/office/2006/metadata/properties" xmlns:ns3="0ba48097-b403-430b-ad17-6651c909cccf" xmlns:ns4="3bfcafa9-28bb-4309-a949-ca132e08dd43" targetNamespace="http://schemas.microsoft.com/office/2006/metadata/properties" ma:root="true" ma:fieldsID="d8ba438dbb326492e0ff5bab2c5c498e" ns3:_="" ns4:_="">
    <xsd:import namespace="0ba48097-b403-430b-ad17-6651c909cccf"/>
    <xsd:import namespace="3bfcafa9-28bb-4309-a949-ca132e08dd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48097-b403-430b-ad17-6651c909c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cafa9-28bb-4309-a949-ca132e08dd4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7127C0-F26B-40B2-89C7-676387802E4D}">
  <ds:schemaRefs>
    <ds:schemaRef ds:uri="0ba48097-b403-430b-ad17-6651c909cccf"/>
    <ds:schemaRef ds:uri="http://purl.org/dc/terms/"/>
    <ds:schemaRef ds:uri="http://www.w3.org/XML/1998/namespace"/>
    <ds:schemaRef ds:uri="3bfcafa9-28bb-4309-a949-ca132e08dd43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9B137AC-9DB9-4047-86AD-600C259A9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4E0FE6-1BF1-41EC-BA7B-6594CF03B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48097-b403-430b-ad17-6651c909cccf"/>
    <ds:schemaRef ds:uri="3bfcafa9-28bb-4309-a949-ca132e08dd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741</TotalTime>
  <Words>542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.PingFangSC-Regular</vt:lpstr>
      <vt:lpstr>Arial</vt:lpstr>
      <vt:lpstr>Calibri</vt:lpstr>
      <vt:lpstr>PingFangSC-Regular</vt:lpstr>
      <vt:lpstr>Trebuchet MS</vt:lpstr>
      <vt:lpstr>Wingdings 3</vt:lpstr>
      <vt:lpstr>Facet</vt:lpstr>
      <vt:lpstr>Industrial Application of Accelerators</vt:lpstr>
      <vt:lpstr>Industrial X-Ray Imaging Evolution Timeline </vt:lpstr>
      <vt:lpstr>“Fast Forward” to Today’s X-Ray Inspection Challenges</vt:lpstr>
      <vt:lpstr>Computed Tomography (CT) - Most Demanding Requirements </vt:lpstr>
      <vt:lpstr>High Spatial Resolution is Required</vt:lpstr>
      <vt:lpstr>Why is High Energy Needed</vt:lpstr>
      <vt:lpstr>Lengthy Run Times Essential to Achieve High Fidelity CT</vt:lpstr>
      <vt:lpstr>Summary of X-Ray Imaging Demands of Accelerators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Ketzner</dc:creator>
  <cp:lastModifiedBy>Stephen Halliwell</cp:lastModifiedBy>
  <cp:revision>21</cp:revision>
  <dcterms:created xsi:type="dcterms:W3CDTF">2023-03-08T13:59:24Z</dcterms:created>
  <dcterms:modified xsi:type="dcterms:W3CDTF">2024-03-19T10:50:09Z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0x010100F24786866D7E784FB91906AB3BC10AFB</vt:lpwstr>
  </property>
</Properties>
</file>