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4"/>
  </p:sldMasterIdLst>
  <p:notesMasterIdLst>
    <p:notesMasterId r:id="rId6"/>
  </p:notesMasterIdLst>
  <p:sldIdLst>
    <p:sldId id="257" r:id="rId5"/>
  </p:sldIdLst>
  <p:sldSz cx="32918400" cy="29260800"/>
  <p:notesSz cx="6858000" cy="9144000"/>
  <p:defaultTextStyle>
    <a:defPPr>
      <a:defRPr lang="en-US"/>
    </a:defPPr>
    <a:lvl1pPr marL="0" algn="l" defTabSz="388986" rtl="0" eaLnBrk="1" latinLnBrk="0" hangingPunct="1">
      <a:defRPr sz="1531" kern="1200">
        <a:solidFill>
          <a:schemeClr val="tx1"/>
        </a:solidFill>
        <a:latin typeface="+mn-lt"/>
        <a:ea typeface="+mn-ea"/>
        <a:cs typeface="+mn-cs"/>
      </a:defRPr>
    </a:lvl1pPr>
    <a:lvl2pPr marL="388986" algn="l" defTabSz="388986" rtl="0" eaLnBrk="1" latinLnBrk="0" hangingPunct="1">
      <a:defRPr sz="1531" kern="1200">
        <a:solidFill>
          <a:schemeClr val="tx1"/>
        </a:solidFill>
        <a:latin typeface="+mn-lt"/>
        <a:ea typeface="+mn-ea"/>
        <a:cs typeface="+mn-cs"/>
      </a:defRPr>
    </a:lvl2pPr>
    <a:lvl3pPr marL="777972" algn="l" defTabSz="388986" rtl="0" eaLnBrk="1" latinLnBrk="0" hangingPunct="1">
      <a:defRPr sz="1531" kern="1200">
        <a:solidFill>
          <a:schemeClr val="tx1"/>
        </a:solidFill>
        <a:latin typeface="+mn-lt"/>
        <a:ea typeface="+mn-ea"/>
        <a:cs typeface="+mn-cs"/>
      </a:defRPr>
    </a:lvl3pPr>
    <a:lvl4pPr marL="1166957" algn="l" defTabSz="388986" rtl="0" eaLnBrk="1" latinLnBrk="0" hangingPunct="1">
      <a:defRPr sz="1531" kern="1200">
        <a:solidFill>
          <a:schemeClr val="tx1"/>
        </a:solidFill>
        <a:latin typeface="+mn-lt"/>
        <a:ea typeface="+mn-ea"/>
        <a:cs typeface="+mn-cs"/>
      </a:defRPr>
    </a:lvl4pPr>
    <a:lvl5pPr marL="1555943" algn="l" defTabSz="388986" rtl="0" eaLnBrk="1" latinLnBrk="0" hangingPunct="1">
      <a:defRPr sz="1531" kern="1200">
        <a:solidFill>
          <a:schemeClr val="tx1"/>
        </a:solidFill>
        <a:latin typeface="+mn-lt"/>
        <a:ea typeface="+mn-ea"/>
        <a:cs typeface="+mn-cs"/>
      </a:defRPr>
    </a:lvl5pPr>
    <a:lvl6pPr marL="1944929" algn="l" defTabSz="388986" rtl="0" eaLnBrk="1" latinLnBrk="0" hangingPunct="1">
      <a:defRPr sz="1531" kern="1200">
        <a:solidFill>
          <a:schemeClr val="tx1"/>
        </a:solidFill>
        <a:latin typeface="+mn-lt"/>
        <a:ea typeface="+mn-ea"/>
        <a:cs typeface="+mn-cs"/>
      </a:defRPr>
    </a:lvl6pPr>
    <a:lvl7pPr marL="2333915" algn="l" defTabSz="388986" rtl="0" eaLnBrk="1" latinLnBrk="0" hangingPunct="1">
      <a:defRPr sz="1531" kern="1200">
        <a:solidFill>
          <a:schemeClr val="tx1"/>
        </a:solidFill>
        <a:latin typeface="+mn-lt"/>
        <a:ea typeface="+mn-ea"/>
        <a:cs typeface="+mn-cs"/>
      </a:defRPr>
    </a:lvl7pPr>
    <a:lvl8pPr marL="2722900" algn="l" defTabSz="388986" rtl="0" eaLnBrk="1" latinLnBrk="0" hangingPunct="1">
      <a:defRPr sz="1531" kern="1200">
        <a:solidFill>
          <a:schemeClr val="tx1"/>
        </a:solidFill>
        <a:latin typeface="+mn-lt"/>
        <a:ea typeface="+mn-ea"/>
        <a:cs typeface="+mn-cs"/>
      </a:defRPr>
    </a:lvl8pPr>
    <a:lvl9pPr marL="3111886" algn="l" defTabSz="388986" rtl="0" eaLnBrk="1" latinLnBrk="0" hangingPunct="1">
      <a:defRPr sz="153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2D4"/>
    <a:srgbClr val="273B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2550" autoAdjust="0"/>
  </p:normalViewPr>
  <p:slideViewPr>
    <p:cSldViewPr>
      <p:cViewPr>
        <p:scale>
          <a:sx n="39" d="100"/>
          <a:sy n="39" d="100"/>
        </p:scale>
        <p:origin x="-1526" y="-3571"/>
      </p:cViewPr>
      <p:guideLst>
        <p:guide orient="horz" pos="9216"/>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7F14D-8571-449A-A3A6-DE1620A71181}" type="datetimeFigureOut">
              <a:rPr lang="en-US" smtClean="0"/>
              <a:t>3/16/2024</a:t>
            </a:fld>
            <a:endParaRPr lang="en-US"/>
          </a:p>
        </p:txBody>
      </p:sp>
      <p:sp>
        <p:nvSpPr>
          <p:cNvPr id="4" name="Slide Image Placeholder 3"/>
          <p:cNvSpPr>
            <a:spLocks noGrp="1" noRot="1" noChangeAspect="1"/>
          </p:cNvSpPr>
          <p:nvPr>
            <p:ph type="sldImg" idx="2"/>
          </p:nvPr>
        </p:nvSpPr>
        <p:spPr>
          <a:xfrm>
            <a:off x="1692275" y="1143000"/>
            <a:ext cx="3473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249418-D321-4B3C-A931-B4586CDF2FFC}" type="slidenum">
              <a:rPr lang="en-US" smtClean="0"/>
              <a:t>‹#›</a:t>
            </a:fld>
            <a:endParaRPr lang="en-US"/>
          </a:p>
        </p:txBody>
      </p:sp>
    </p:spTree>
    <p:extLst>
      <p:ext uri="{BB962C8B-B14F-4D97-AF65-F5344CB8AC3E}">
        <p14:creationId xmlns:p14="http://schemas.microsoft.com/office/powerpoint/2010/main" val="1134328632"/>
      </p:ext>
    </p:extLst>
  </p:cSld>
  <p:clrMap bg1="lt1" tx1="dk1" bg2="lt2" tx2="dk2" accent1="accent1" accent2="accent2" accent3="accent3" accent4="accent4" accent5="accent5" accent6="accent6" hlink="hlink" folHlink="folHlink"/>
  <p:notesStyle>
    <a:lvl1pPr marL="0" algn="l" defTabSz="740103" rtl="0" eaLnBrk="1" latinLnBrk="0" hangingPunct="1">
      <a:defRPr sz="971" kern="1200">
        <a:solidFill>
          <a:schemeClr val="tx1"/>
        </a:solidFill>
        <a:latin typeface="+mn-lt"/>
        <a:ea typeface="+mn-ea"/>
        <a:cs typeface="+mn-cs"/>
      </a:defRPr>
    </a:lvl1pPr>
    <a:lvl2pPr marL="370051" algn="l" defTabSz="740103" rtl="0" eaLnBrk="1" latinLnBrk="0" hangingPunct="1">
      <a:defRPr sz="971" kern="1200">
        <a:solidFill>
          <a:schemeClr val="tx1"/>
        </a:solidFill>
        <a:latin typeface="+mn-lt"/>
        <a:ea typeface="+mn-ea"/>
        <a:cs typeface="+mn-cs"/>
      </a:defRPr>
    </a:lvl2pPr>
    <a:lvl3pPr marL="740103" algn="l" defTabSz="740103" rtl="0" eaLnBrk="1" latinLnBrk="0" hangingPunct="1">
      <a:defRPr sz="971" kern="1200">
        <a:solidFill>
          <a:schemeClr val="tx1"/>
        </a:solidFill>
        <a:latin typeface="+mn-lt"/>
        <a:ea typeface="+mn-ea"/>
        <a:cs typeface="+mn-cs"/>
      </a:defRPr>
    </a:lvl3pPr>
    <a:lvl4pPr marL="1110154" algn="l" defTabSz="740103" rtl="0" eaLnBrk="1" latinLnBrk="0" hangingPunct="1">
      <a:defRPr sz="971" kern="1200">
        <a:solidFill>
          <a:schemeClr val="tx1"/>
        </a:solidFill>
        <a:latin typeface="+mn-lt"/>
        <a:ea typeface="+mn-ea"/>
        <a:cs typeface="+mn-cs"/>
      </a:defRPr>
    </a:lvl4pPr>
    <a:lvl5pPr marL="1480207" algn="l" defTabSz="740103" rtl="0" eaLnBrk="1" latinLnBrk="0" hangingPunct="1">
      <a:defRPr sz="971" kern="1200">
        <a:solidFill>
          <a:schemeClr val="tx1"/>
        </a:solidFill>
        <a:latin typeface="+mn-lt"/>
        <a:ea typeface="+mn-ea"/>
        <a:cs typeface="+mn-cs"/>
      </a:defRPr>
    </a:lvl5pPr>
    <a:lvl6pPr marL="1850259" algn="l" defTabSz="740103" rtl="0" eaLnBrk="1" latinLnBrk="0" hangingPunct="1">
      <a:defRPr sz="971" kern="1200">
        <a:solidFill>
          <a:schemeClr val="tx1"/>
        </a:solidFill>
        <a:latin typeface="+mn-lt"/>
        <a:ea typeface="+mn-ea"/>
        <a:cs typeface="+mn-cs"/>
      </a:defRPr>
    </a:lvl6pPr>
    <a:lvl7pPr marL="2220310" algn="l" defTabSz="740103" rtl="0" eaLnBrk="1" latinLnBrk="0" hangingPunct="1">
      <a:defRPr sz="971" kern="1200">
        <a:solidFill>
          <a:schemeClr val="tx1"/>
        </a:solidFill>
        <a:latin typeface="+mn-lt"/>
        <a:ea typeface="+mn-ea"/>
        <a:cs typeface="+mn-cs"/>
      </a:defRPr>
    </a:lvl7pPr>
    <a:lvl8pPr marL="2590362" algn="l" defTabSz="740103" rtl="0" eaLnBrk="1" latinLnBrk="0" hangingPunct="1">
      <a:defRPr sz="971" kern="1200">
        <a:solidFill>
          <a:schemeClr val="tx1"/>
        </a:solidFill>
        <a:latin typeface="+mn-lt"/>
        <a:ea typeface="+mn-ea"/>
        <a:cs typeface="+mn-cs"/>
      </a:defRPr>
    </a:lvl8pPr>
    <a:lvl9pPr marL="2960413" algn="l" defTabSz="740103" rtl="0" eaLnBrk="1" latinLnBrk="0" hangingPunct="1">
      <a:defRPr sz="9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1143000"/>
            <a:ext cx="34734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249418-D321-4B3C-A931-B4586CDF2FFC}" type="slidenum">
              <a:rPr lang="en-US" smtClean="0"/>
              <a:t>1</a:t>
            </a:fld>
            <a:endParaRPr lang="en-US"/>
          </a:p>
        </p:txBody>
      </p:sp>
    </p:spTree>
    <p:extLst>
      <p:ext uri="{BB962C8B-B14F-4D97-AF65-F5344CB8AC3E}">
        <p14:creationId xmlns:p14="http://schemas.microsoft.com/office/powerpoint/2010/main" val="1434161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4788749"/>
            <a:ext cx="27980640" cy="10187093"/>
          </a:xfrm>
        </p:spPr>
        <p:txBody>
          <a:bodyPr anchor="b"/>
          <a:lstStyle>
            <a:lvl1pPr algn="ctr">
              <a:defRPr sz="21600"/>
            </a:lvl1pPr>
          </a:lstStyle>
          <a:p>
            <a:r>
              <a:rPr lang="en-US" smtClean="0"/>
              <a:t>Click to edit Master title style</a:t>
            </a:r>
            <a:endParaRPr lang="en-US" dirty="0"/>
          </a:p>
        </p:txBody>
      </p:sp>
      <p:sp>
        <p:nvSpPr>
          <p:cNvPr id="3" name="Subtitle 2"/>
          <p:cNvSpPr>
            <a:spLocks noGrp="1"/>
          </p:cNvSpPr>
          <p:nvPr>
            <p:ph type="subTitle" idx="1"/>
          </p:nvPr>
        </p:nvSpPr>
        <p:spPr>
          <a:xfrm>
            <a:off x="4114800" y="15368695"/>
            <a:ext cx="24688800" cy="7064585"/>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DB0529-7FB6-49E6-9A8F-810AE8BF696A}"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D62E2-1C09-49C4-BF78-B94D96E4FE64}" type="slidenum">
              <a:rPr lang="en-US" smtClean="0"/>
              <a:t>‹#›</a:t>
            </a:fld>
            <a:endParaRPr lang="en-US"/>
          </a:p>
        </p:txBody>
      </p:sp>
    </p:spTree>
    <p:extLst>
      <p:ext uri="{BB962C8B-B14F-4D97-AF65-F5344CB8AC3E}">
        <p14:creationId xmlns:p14="http://schemas.microsoft.com/office/powerpoint/2010/main" val="143959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DB0529-7FB6-49E6-9A8F-810AE8BF696A}"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D62E2-1C09-49C4-BF78-B94D96E4FE64}" type="slidenum">
              <a:rPr lang="en-US" smtClean="0"/>
              <a:t>‹#›</a:t>
            </a:fld>
            <a:endParaRPr lang="en-US"/>
          </a:p>
        </p:txBody>
      </p:sp>
    </p:spTree>
    <p:extLst>
      <p:ext uri="{BB962C8B-B14F-4D97-AF65-F5344CB8AC3E}">
        <p14:creationId xmlns:p14="http://schemas.microsoft.com/office/powerpoint/2010/main" val="212241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557867"/>
            <a:ext cx="7098030" cy="247971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63142" y="1557867"/>
            <a:ext cx="20882610" cy="24797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DB0529-7FB6-49E6-9A8F-810AE8BF696A}"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D62E2-1C09-49C4-BF78-B94D96E4FE64}" type="slidenum">
              <a:rPr lang="en-US" smtClean="0"/>
              <a:t>‹#›</a:t>
            </a:fld>
            <a:endParaRPr lang="en-US"/>
          </a:p>
        </p:txBody>
      </p:sp>
    </p:spTree>
    <p:extLst>
      <p:ext uri="{BB962C8B-B14F-4D97-AF65-F5344CB8AC3E}">
        <p14:creationId xmlns:p14="http://schemas.microsoft.com/office/powerpoint/2010/main" val="36329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DB0529-7FB6-49E6-9A8F-810AE8BF696A}"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D62E2-1C09-49C4-BF78-B94D96E4FE64}" type="slidenum">
              <a:rPr lang="en-US" smtClean="0"/>
              <a:t>‹#›</a:t>
            </a:fld>
            <a:endParaRPr lang="en-US"/>
          </a:p>
        </p:txBody>
      </p:sp>
    </p:spTree>
    <p:extLst>
      <p:ext uri="{BB962C8B-B14F-4D97-AF65-F5344CB8AC3E}">
        <p14:creationId xmlns:p14="http://schemas.microsoft.com/office/powerpoint/2010/main" val="405593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7294888"/>
            <a:ext cx="28392120" cy="12171678"/>
          </a:xfrm>
        </p:spPr>
        <p:txBody>
          <a:bodyPr anchor="b"/>
          <a:lstStyle>
            <a:lvl1pPr>
              <a:defRPr sz="21600"/>
            </a:lvl1pPr>
          </a:lstStyle>
          <a:p>
            <a:r>
              <a:rPr lang="en-US" smtClean="0"/>
              <a:t>Click to edit Master title style</a:t>
            </a:r>
            <a:endParaRPr lang="en-US" dirty="0"/>
          </a:p>
        </p:txBody>
      </p:sp>
      <p:sp>
        <p:nvSpPr>
          <p:cNvPr id="3" name="Text Placeholder 2"/>
          <p:cNvSpPr>
            <a:spLocks noGrp="1"/>
          </p:cNvSpPr>
          <p:nvPr>
            <p:ph type="body" idx="1"/>
          </p:nvPr>
        </p:nvSpPr>
        <p:spPr>
          <a:xfrm>
            <a:off x="2245997" y="19581715"/>
            <a:ext cx="28392120" cy="6400798"/>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DB0529-7FB6-49E6-9A8F-810AE8BF696A}"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D62E2-1C09-49C4-BF78-B94D96E4FE64}" type="slidenum">
              <a:rPr lang="en-US" smtClean="0"/>
              <a:t>‹#›</a:t>
            </a:fld>
            <a:endParaRPr lang="en-US"/>
          </a:p>
        </p:txBody>
      </p:sp>
    </p:spTree>
    <p:extLst>
      <p:ext uri="{BB962C8B-B14F-4D97-AF65-F5344CB8AC3E}">
        <p14:creationId xmlns:p14="http://schemas.microsoft.com/office/powerpoint/2010/main" val="1799572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63140" y="7789333"/>
            <a:ext cx="13990320" cy="185657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664940" y="7789333"/>
            <a:ext cx="13990320" cy="185657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DB0529-7FB6-49E6-9A8F-810AE8BF696A}"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D62E2-1C09-49C4-BF78-B94D96E4FE64}" type="slidenum">
              <a:rPr lang="en-US" smtClean="0"/>
              <a:t>‹#›</a:t>
            </a:fld>
            <a:endParaRPr lang="en-US"/>
          </a:p>
        </p:txBody>
      </p:sp>
    </p:spTree>
    <p:extLst>
      <p:ext uri="{BB962C8B-B14F-4D97-AF65-F5344CB8AC3E}">
        <p14:creationId xmlns:p14="http://schemas.microsoft.com/office/powerpoint/2010/main" val="197852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557873"/>
            <a:ext cx="28392120" cy="565573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7431" y="7172962"/>
            <a:ext cx="13926024" cy="351535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4" name="Content Placeholder 3"/>
          <p:cNvSpPr>
            <a:spLocks noGrp="1"/>
          </p:cNvSpPr>
          <p:nvPr>
            <p:ph sz="half" idx="2"/>
          </p:nvPr>
        </p:nvSpPr>
        <p:spPr>
          <a:xfrm>
            <a:off x="2267431" y="10688320"/>
            <a:ext cx="13926024" cy="157209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664942" y="7172962"/>
            <a:ext cx="13994608" cy="351535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6" name="Content Placeholder 5"/>
          <p:cNvSpPr>
            <a:spLocks noGrp="1"/>
          </p:cNvSpPr>
          <p:nvPr>
            <p:ph sz="quarter" idx="4"/>
          </p:nvPr>
        </p:nvSpPr>
        <p:spPr>
          <a:xfrm>
            <a:off x="16664942" y="10688320"/>
            <a:ext cx="13994608" cy="157209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DB0529-7FB6-49E6-9A8F-810AE8BF696A}" type="datetimeFigureOut">
              <a:rPr lang="en-US" smtClean="0"/>
              <a:t>3/16/2024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D62E2-1C09-49C4-BF78-B94D96E4FE64}" type="slidenum">
              <a:rPr lang="en-US" smtClean="0"/>
              <a:t>‹#›</a:t>
            </a:fld>
            <a:endParaRPr lang="en-US"/>
          </a:p>
        </p:txBody>
      </p:sp>
    </p:spTree>
    <p:extLst>
      <p:ext uri="{BB962C8B-B14F-4D97-AF65-F5344CB8AC3E}">
        <p14:creationId xmlns:p14="http://schemas.microsoft.com/office/powerpoint/2010/main" val="232250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DB0529-7FB6-49E6-9A8F-810AE8BF696A}" type="datetimeFigureOut">
              <a:rPr lang="en-US" smtClean="0"/>
              <a:t>3/16/2024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D62E2-1C09-49C4-BF78-B94D96E4FE64}" type="slidenum">
              <a:rPr lang="en-US" smtClean="0"/>
              <a:t>‹#›</a:t>
            </a:fld>
            <a:endParaRPr lang="en-US"/>
          </a:p>
        </p:txBody>
      </p:sp>
    </p:spTree>
    <p:extLst>
      <p:ext uri="{BB962C8B-B14F-4D97-AF65-F5344CB8AC3E}">
        <p14:creationId xmlns:p14="http://schemas.microsoft.com/office/powerpoint/2010/main" val="74482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B0529-7FB6-49E6-9A8F-810AE8BF696A}" type="datetimeFigureOut">
              <a:rPr lang="en-US" smtClean="0"/>
              <a:t>3/16/2024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D62E2-1C09-49C4-BF78-B94D96E4FE64}" type="slidenum">
              <a:rPr lang="en-US" smtClean="0"/>
              <a:t>‹#›</a:t>
            </a:fld>
            <a:endParaRPr lang="en-US"/>
          </a:p>
        </p:txBody>
      </p:sp>
    </p:spTree>
    <p:extLst>
      <p:ext uri="{BB962C8B-B14F-4D97-AF65-F5344CB8AC3E}">
        <p14:creationId xmlns:p14="http://schemas.microsoft.com/office/powerpoint/2010/main" val="375078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950720"/>
            <a:ext cx="10617041" cy="6827520"/>
          </a:xfrm>
        </p:spPr>
        <p:txBody>
          <a:bodyPr anchor="b"/>
          <a:lstStyle>
            <a:lvl1pPr>
              <a:defRPr sz="11520"/>
            </a:lvl1pPr>
          </a:lstStyle>
          <a:p>
            <a:r>
              <a:rPr lang="en-US" smtClean="0"/>
              <a:t>Click to edit Master title style</a:t>
            </a:r>
            <a:endParaRPr lang="en-US" dirty="0"/>
          </a:p>
        </p:txBody>
      </p:sp>
      <p:sp>
        <p:nvSpPr>
          <p:cNvPr id="3" name="Content Placeholder 2"/>
          <p:cNvSpPr>
            <a:spLocks noGrp="1"/>
          </p:cNvSpPr>
          <p:nvPr>
            <p:ph idx="1"/>
          </p:nvPr>
        </p:nvSpPr>
        <p:spPr>
          <a:xfrm>
            <a:off x="13994608" y="4213020"/>
            <a:ext cx="16664940" cy="20794133"/>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67428" y="8778240"/>
            <a:ext cx="10617041" cy="16262775"/>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DB0529-7FB6-49E6-9A8F-810AE8BF696A}"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D62E2-1C09-49C4-BF78-B94D96E4FE64}" type="slidenum">
              <a:rPr lang="en-US" smtClean="0"/>
              <a:t>‹#›</a:t>
            </a:fld>
            <a:endParaRPr lang="en-US"/>
          </a:p>
        </p:txBody>
      </p:sp>
    </p:spTree>
    <p:extLst>
      <p:ext uri="{BB962C8B-B14F-4D97-AF65-F5344CB8AC3E}">
        <p14:creationId xmlns:p14="http://schemas.microsoft.com/office/powerpoint/2010/main" val="358630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950720"/>
            <a:ext cx="10617041" cy="6827520"/>
          </a:xfrm>
        </p:spPr>
        <p:txBody>
          <a:bodyPr anchor="b"/>
          <a:lstStyle>
            <a:lvl1pPr>
              <a:defRPr sz="11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994608" y="4213020"/>
            <a:ext cx="16664940" cy="20794133"/>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smtClean="0"/>
              <a:t>Click icon to add picture</a:t>
            </a:r>
            <a:endParaRPr lang="en-US" dirty="0"/>
          </a:p>
        </p:txBody>
      </p:sp>
      <p:sp>
        <p:nvSpPr>
          <p:cNvPr id="4" name="Text Placeholder 3"/>
          <p:cNvSpPr>
            <a:spLocks noGrp="1"/>
          </p:cNvSpPr>
          <p:nvPr>
            <p:ph type="body" sz="half" idx="2"/>
          </p:nvPr>
        </p:nvSpPr>
        <p:spPr>
          <a:xfrm>
            <a:off x="2267428" y="8778240"/>
            <a:ext cx="10617041" cy="16262775"/>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DB0529-7FB6-49E6-9A8F-810AE8BF696A}"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D62E2-1C09-49C4-BF78-B94D96E4FE64}" type="slidenum">
              <a:rPr lang="en-US" smtClean="0"/>
              <a:t>‹#›</a:t>
            </a:fld>
            <a:endParaRPr lang="en-US"/>
          </a:p>
        </p:txBody>
      </p:sp>
    </p:spTree>
    <p:extLst>
      <p:ext uri="{BB962C8B-B14F-4D97-AF65-F5344CB8AC3E}">
        <p14:creationId xmlns:p14="http://schemas.microsoft.com/office/powerpoint/2010/main" val="277679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557873"/>
            <a:ext cx="28392120" cy="565573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63140" y="7789333"/>
            <a:ext cx="28392120" cy="185657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63140" y="27120433"/>
            <a:ext cx="7406640" cy="1557867"/>
          </a:xfrm>
          <a:prstGeom prst="rect">
            <a:avLst/>
          </a:prstGeom>
        </p:spPr>
        <p:txBody>
          <a:bodyPr vert="horz" lIns="91440" tIns="45720" rIns="91440" bIns="45720" rtlCol="0" anchor="ctr"/>
          <a:lstStyle>
            <a:lvl1pPr algn="l">
              <a:defRPr sz="4320">
                <a:solidFill>
                  <a:schemeClr val="tx1">
                    <a:tint val="75000"/>
                  </a:schemeClr>
                </a:solidFill>
              </a:defRPr>
            </a:lvl1pPr>
          </a:lstStyle>
          <a:p>
            <a:fld id="{4FDB0529-7FB6-49E6-9A8F-810AE8BF696A}" type="datetimeFigureOut">
              <a:rPr lang="en-US" smtClean="0"/>
              <a:t>3/16/2024</a:t>
            </a:fld>
            <a:endParaRPr lang="en-US"/>
          </a:p>
        </p:txBody>
      </p:sp>
      <p:sp>
        <p:nvSpPr>
          <p:cNvPr id="5" name="Footer Placeholder 4"/>
          <p:cNvSpPr>
            <a:spLocks noGrp="1"/>
          </p:cNvSpPr>
          <p:nvPr>
            <p:ph type="ftr" sz="quarter" idx="3"/>
          </p:nvPr>
        </p:nvSpPr>
        <p:spPr>
          <a:xfrm>
            <a:off x="10904220" y="27120433"/>
            <a:ext cx="11109960" cy="1557867"/>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7120433"/>
            <a:ext cx="7406640" cy="1557867"/>
          </a:xfrm>
          <a:prstGeom prst="rect">
            <a:avLst/>
          </a:prstGeom>
        </p:spPr>
        <p:txBody>
          <a:bodyPr vert="horz" lIns="91440" tIns="45720" rIns="91440" bIns="45720" rtlCol="0" anchor="ctr"/>
          <a:lstStyle>
            <a:lvl1pPr algn="r">
              <a:defRPr sz="4320">
                <a:solidFill>
                  <a:schemeClr val="tx1">
                    <a:tint val="75000"/>
                  </a:schemeClr>
                </a:solidFill>
              </a:defRPr>
            </a:lvl1pPr>
          </a:lstStyle>
          <a:p>
            <a:fld id="{2D5D62E2-1C09-49C4-BF78-B94D96E4FE64}" type="slidenum">
              <a:rPr lang="en-US" smtClean="0"/>
              <a:t>‹#›</a:t>
            </a:fld>
            <a:endParaRPr lang="en-US"/>
          </a:p>
        </p:txBody>
      </p:sp>
    </p:spTree>
    <p:extLst>
      <p:ext uri="{BB962C8B-B14F-4D97-AF65-F5344CB8AC3E}">
        <p14:creationId xmlns:p14="http://schemas.microsoft.com/office/powerpoint/2010/main" val="80200537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11">
            <a:extLst>
              <a:ext uri="{FF2B5EF4-FFF2-40B4-BE49-F238E27FC236}">
                <a16:creationId xmlns:a16="http://schemas.microsoft.com/office/drawing/2014/main" xmlns="" id="{BAA400CF-2561-44E9-BDED-5B46D61B53BF}"/>
              </a:ext>
            </a:extLst>
          </p:cNvPr>
          <p:cNvSpPr txBox="1"/>
          <p:nvPr/>
        </p:nvSpPr>
        <p:spPr>
          <a:xfrm>
            <a:off x="2743200" y="73139"/>
            <a:ext cx="28032455" cy="4157453"/>
          </a:xfrm>
          <a:prstGeom prst="rect">
            <a:avLst/>
          </a:prstGeom>
        </p:spPr>
        <p:txBody>
          <a:bodyPr lIns="132454" tIns="66227" rIns="132454" bIns="66227"/>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8800" b="1" dirty="0"/>
              <a:t>Challenges and Considerations in Transitioning from Cobalt-60 to Linear Accelerators for Radiotherapy in LMICs Healthcare Settings: A Case Study of Nepal</a:t>
            </a:r>
            <a:endParaRPr lang="en-US" sz="8800" dirty="0"/>
          </a:p>
          <a:p>
            <a:endParaRPr lang="en-US" sz="8000" dirty="0">
              <a:solidFill>
                <a:srgbClr val="235078"/>
              </a:solidFill>
              <a:latin typeface="Libre Baskerville" panose="02000000000000000000" pitchFamily="2" charset="0"/>
            </a:endParaRPr>
          </a:p>
        </p:txBody>
      </p:sp>
      <p:sp>
        <p:nvSpPr>
          <p:cNvPr id="6" name="Text Placeholder 16">
            <a:extLst>
              <a:ext uri="{FF2B5EF4-FFF2-40B4-BE49-F238E27FC236}">
                <a16:creationId xmlns:a16="http://schemas.microsoft.com/office/drawing/2014/main" xmlns="" id="{1C715BE1-95DD-441F-812A-5D4A8646A727}"/>
              </a:ext>
            </a:extLst>
          </p:cNvPr>
          <p:cNvSpPr txBox="1"/>
          <p:nvPr/>
        </p:nvSpPr>
        <p:spPr>
          <a:xfrm>
            <a:off x="838200" y="4415587"/>
            <a:ext cx="32935496" cy="2163380"/>
          </a:xfrm>
          <a:prstGeom prst="rect">
            <a:avLst/>
          </a:prstGeom>
        </p:spPr>
        <p:txBody>
          <a:bodyPr wrap="square" lIns="132454" tIns="66227" rIns="132454" bIns="66227">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6000" dirty="0">
                <a:latin typeface="Arial" panose="020B0604020202020204" pitchFamily="34" charset="0"/>
                <a:cs typeface="Arial" panose="020B0604020202020204" pitchFamily="34" charset="0"/>
              </a:rPr>
              <a:t>Kanchan P. </a:t>
            </a:r>
            <a:r>
              <a:rPr lang="en-US" sz="6000" dirty="0" err="1" smtClean="0">
                <a:latin typeface="Arial" panose="020B0604020202020204" pitchFamily="34" charset="0"/>
                <a:cs typeface="Arial" panose="020B0604020202020204" pitchFamily="34" charset="0"/>
              </a:rPr>
              <a:t>Adhikari</a:t>
            </a:r>
            <a:endParaRPr lang="en-US" sz="6000" dirty="0">
              <a:latin typeface="Arial" panose="020B0604020202020204" pitchFamily="34" charset="0"/>
              <a:cs typeface="Arial" panose="020B0604020202020204" pitchFamily="34" charset="0"/>
            </a:endParaRPr>
          </a:p>
          <a:p>
            <a:pPr algn="ctr"/>
            <a:r>
              <a:rPr lang="en-US" sz="6000" dirty="0">
                <a:latin typeface="Arial" panose="020B0604020202020204" pitchFamily="34" charset="0"/>
                <a:cs typeface="Arial" panose="020B0604020202020204" pitchFamily="34" charset="0"/>
              </a:rPr>
              <a:t>National Academy of Medical Sciences, </a:t>
            </a:r>
            <a:r>
              <a:rPr lang="en-US" sz="6000" dirty="0" err="1">
                <a:latin typeface="Arial" panose="020B0604020202020204" pitchFamily="34" charset="0"/>
                <a:cs typeface="Arial" panose="020B0604020202020204" pitchFamily="34" charset="0"/>
              </a:rPr>
              <a:t>Bir</a:t>
            </a:r>
            <a:r>
              <a:rPr lang="en-US" sz="6000" dirty="0">
                <a:latin typeface="Arial" panose="020B0604020202020204" pitchFamily="34" charset="0"/>
                <a:cs typeface="Arial" panose="020B0604020202020204" pitchFamily="34" charset="0"/>
              </a:rPr>
              <a:t> Hospital, Kathmandu, Nepal </a:t>
            </a:r>
          </a:p>
        </p:txBody>
      </p:sp>
      <p:pic>
        <p:nvPicPr>
          <p:cNvPr id="7" name="Picture 2" descr="image">
            <a:extLst>
              <a:ext uri="{FF2B5EF4-FFF2-40B4-BE49-F238E27FC236}">
                <a16:creationId xmlns:a16="http://schemas.microsoft.com/office/drawing/2014/main" xmlns="" id="{ABB8C692-E758-4D42-841A-225B3A4AAB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75654" y="-931572"/>
            <a:ext cx="7134157" cy="71311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B0382345-05B6-4998-908D-948C2223A0C1}"/>
              </a:ext>
            </a:extLst>
          </p:cNvPr>
          <p:cNvSpPr/>
          <p:nvPr/>
        </p:nvSpPr>
        <p:spPr>
          <a:xfrm>
            <a:off x="-3800430" y="6927037"/>
            <a:ext cx="8812794" cy="1042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933">
              <a:latin typeface="+mj-lt"/>
            </a:endParaRPr>
          </a:p>
        </p:txBody>
      </p:sp>
      <p:sp>
        <p:nvSpPr>
          <p:cNvPr id="9" name="TextBox 8">
            <a:extLst>
              <a:ext uri="{FF2B5EF4-FFF2-40B4-BE49-F238E27FC236}">
                <a16:creationId xmlns:a16="http://schemas.microsoft.com/office/drawing/2014/main" xmlns="" id="{C115200A-ED4A-436A-B31B-0DE2A3A4D238}"/>
              </a:ext>
            </a:extLst>
          </p:cNvPr>
          <p:cNvSpPr txBox="1"/>
          <p:nvPr/>
        </p:nvSpPr>
        <p:spPr>
          <a:xfrm>
            <a:off x="-3266362" y="8728839"/>
            <a:ext cx="7744658" cy="7478970"/>
          </a:xfrm>
          <a:prstGeom prst="rect">
            <a:avLst/>
          </a:prstGeom>
          <a:noFill/>
        </p:spPr>
        <p:txBody>
          <a:bodyPr wrap="square" rtlCol="0">
            <a:spAutoFit/>
          </a:bodyPr>
          <a:lstStyle>
            <a:defPPr>
              <a:defRPr kern="1200"/>
            </a:defPPr>
          </a:lstStyle>
          <a:p>
            <a:pPr algn="just"/>
            <a:r>
              <a:rPr lang="en-US" sz="3000" dirty="0" smtClean="0">
                <a:latin typeface="Arial" panose="020B0604020202020204" pitchFamily="34" charset="0"/>
                <a:cs typeface="Arial" panose="020B0604020202020204" pitchFamily="34" charset="0"/>
              </a:rPr>
              <a:t>For decades, Cobalt-60 machines have been the workhorses of radiotherapy in low- and middle-income countries (LMICs) like Nepal. Their affordability, relative ease of use, and lower maintenance needs made them the go-to technology for providing essential cancer treatment. In recent years, the field of medical physics has witnessed significant advancements in radiation therapy technology, with linear accelerator emerging as a preferred choice for delivering precise and targeted radiation doses. However, the transition from traditional cobalt-60 machines to </a:t>
            </a:r>
            <a:r>
              <a:rPr lang="en-US" sz="3000" dirty="0" err="1" smtClean="0">
                <a:latin typeface="Arial" panose="020B0604020202020204" pitchFamily="34" charset="0"/>
                <a:cs typeface="Arial" panose="020B0604020202020204" pitchFamily="34" charset="0"/>
              </a:rPr>
              <a:t>linacs</a:t>
            </a:r>
            <a:r>
              <a:rPr lang="en-US" sz="3000" dirty="0" smtClean="0">
                <a:latin typeface="Arial" panose="020B0604020202020204" pitchFamily="34" charset="0"/>
                <a:cs typeface="Arial" panose="020B0604020202020204" pitchFamily="34" charset="0"/>
              </a:rPr>
              <a:t> poses unique challenges, especially in underdeveloped healthcare settings like Nepal. </a:t>
            </a:r>
            <a:endParaRPr lang="en-US" sz="3000" dirty="0">
              <a:latin typeface="Arial" panose="020B0604020202020204" pitchFamily="34" charset="0"/>
              <a:ea typeface="Open Sans" panose="020B0606030504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175567BA-E35F-4664-97F7-02F6627A197C}"/>
              </a:ext>
            </a:extLst>
          </p:cNvPr>
          <p:cNvSpPr txBox="1"/>
          <p:nvPr/>
        </p:nvSpPr>
        <p:spPr>
          <a:xfrm>
            <a:off x="-3133370" y="7270589"/>
            <a:ext cx="9934054" cy="688641"/>
          </a:xfrm>
          <a:prstGeom prst="rect">
            <a:avLst/>
          </a:prstGeom>
          <a:noFill/>
        </p:spPr>
        <p:txBody>
          <a:bodyPr wrap="square" rtlCol="0">
            <a:spAutoFit/>
          </a:bodyPr>
          <a:lstStyle>
            <a:defPPr>
              <a:defRPr kern="1200"/>
            </a:defPPr>
          </a:lstStyle>
          <a:p>
            <a:r>
              <a:rPr lang="en-US" sz="3725" dirty="0">
                <a:solidFill>
                  <a:srgbClr val="273B7C"/>
                </a:solidFill>
                <a:latin typeface="Libre Baskerville" panose="02000000000000000000" pitchFamily="2" charset="0"/>
              </a:rPr>
              <a:t>Abstract</a:t>
            </a:r>
          </a:p>
        </p:txBody>
      </p:sp>
      <p:sp>
        <p:nvSpPr>
          <p:cNvPr id="11" name="Rectangle 10">
            <a:extLst>
              <a:ext uri="{FF2B5EF4-FFF2-40B4-BE49-F238E27FC236}">
                <a16:creationId xmlns:a16="http://schemas.microsoft.com/office/drawing/2014/main" xmlns="" id="{C83473FB-C81A-40CD-94DE-43DB5B480822}"/>
              </a:ext>
            </a:extLst>
          </p:cNvPr>
          <p:cNvSpPr/>
          <p:nvPr/>
        </p:nvSpPr>
        <p:spPr>
          <a:xfrm>
            <a:off x="-3800430" y="18017752"/>
            <a:ext cx="8812794" cy="10556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933"/>
          </a:p>
        </p:txBody>
      </p:sp>
      <p:sp>
        <p:nvSpPr>
          <p:cNvPr id="12" name="TextBox 11">
            <a:extLst>
              <a:ext uri="{FF2B5EF4-FFF2-40B4-BE49-F238E27FC236}">
                <a16:creationId xmlns:a16="http://schemas.microsoft.com/office/drawing/2014/main" xmlns="" id="{31EE9495-DA4E-4ABD-B7AB-531528460FEA}"/>
              </a:ext>
            </a:extLst>
          </p:cNvPr>
          <p:cNvSpPr txBox="1"/>
          <p:nvPr/>
        </p:nvSpPr>
        <p:spPr>
          <a:xfrm>
            <a:off x="-3608883" y="18053084"/>
            <a:ext cx="3327932" cy="688641"/>
          </a:xfrm>
          <a:prstGeom prst="rect">
            <a:avLst/>
          </a:prstGeom>
          <a:noFill/>
        </p:spPr>
        <p:txBody>
          <a:bodyPr wrap="square" rtlCol="0">
            <a:spAutoFit/>
          </a:bodyPr>
          <a:lstStyle>
            <a:defPPr>
              <a:defRPr kern="1200"/>
            </a:defPPr>
          </a:lstStyle>
          <a:p>
            <a:r>
              <a:rPr lang="en-US" sz="3725" dirty="0">
                <a:solidFill>
                  <a:srgbClr val="273B7C"/>
                </a:solidFill>
                <a:latin typeface="Libre Baskerville" panose="02000000000000000000" pitchFamily="2" charset="0"/>
              </a:rPr>
              <a:t>Introduction</a:t>
            </a:r>
          </a:p>
        </p:txBody>
      </p:sp>
      <p:sp>
        <p:nvSpPr>
          <p:cNvPr id="13" name="Rectangle 12">
            <a:extLst>
              <a:ext uri="{FF2B5EF4-FFF2-40B4-BE49-F238E27FC236}">
                <a16:creationId xmlns:a16="http://schemas.microsoft.com/office/drawing/2014/main" xmlns:a14="http://schemas.microsoft.com/office/drawing/2010/main" xmlns:mc="http://schemas.openxmlformats.org/markup-compatibility/2006" xmlns="" id="{284B22CC-2F6C-4424-A257-E1594547ED21}"/>
              </a:ext>
            </a:extLst>
          </p:cNvPr>
          <p:cNvSpPr/>
          <p:nvPr/>
        </p:nvSpPr>
        <p:spPr>
          <a:xfrm>
            <a:off x="-3624944" y="18927787"/>
            <a:ext cx="8275684" cy="8863965"/>
          </a:xfrm>
          <a:prstGeom prst="rect">
            <a:avLst/>
          </a:prstGeom>
        </p:spPr>
        <p:txBody>
          <a:bodyPr wrap="square">
            <a:spAutoFit/>
          </a:bodyPr>
          <a:lstStyle/>
          <a:p>
            <a:pPr algn="just"/>
            <a:r>
              <a:rPr lang="en-US" sz="3000" dirty="0" smtClean="0">
                <a:latin typeface="Arial" panose="020B0604020202020204" pitchFamily="34" charset="0"/>
                <a:cs typeface="Arial" panose="020B0604020202020204" pitchFamily="34" charset="0"/>
              </a:rPr>
              <a:t>The </a:t>
            </a:r>
            <a:r>
              <a:rPr lang="en-US" sz="3000" dirty="0">
                <a:latin typeface="Arial" panose="020B0604020202020204" pitchFamily="34" charset="0"/>
                <a:cs typeface="Arial" panose="020B0604020202020204" pitchFamily="34" charset="0"/>
              </a:rPr>
              <a:t>transition from </a:t>
            </a:r>
            <a:r>
              <a:rPr lang="en-US" sz="3000" dirty="0" smtClean="0">
                <a:latin typeface="Arial" panose="020B0604020202020204" pitchFamily="34" charset="0"/>
                <a:cs typeface="Arial" panose="020B0604020202020204" pitchFamily="34" charset="0"/>
              </a:rPr>
              <a:t>Co-60 </a:t>
            </a:r>
            <a:r>
              <a:rPr lang="en-US" sz="3000" dirty="0">
                <a:latin typeface="Arial" panose="020B0604020202020204" pitchFamily="34" charset="0"/>
                <a:cs typeface="Arial" panose="020B0604020202020204" pitchFamily="34" charset="0"/>
              </a:rPr>
              <a:t>to </a:t>
            </a:r>
            <a:r>
              <a:rPr lang="en-US" sz="3000" dirty="0" err="1" smtClean="0">
                <a:latin typeface="Arial" panose="020B0604020202020204" pitchFamily="34" charset="0"/>
                <a:cs typeface="Arial" panose="020B0604020202020204" pitchFamily="34" charset="0"/>
              </a:rPr>
              <a:t>Linacs</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in LMICs is undeniably a formidable challenge, but also signifies an unparalleled opportunity to enhance cancer </a:t>
            </a:r>
            <a:r>
              <a:rPr lang="en-US" sz="3000" dirty="0" smtClean="0">
                <a:latin typeface="Arial" panose="020B0604020202020204" pitchFamily="34" charset="0"/>
                <a:cs typeface="Arial" panose="020B0604020202020204" pitchFamily="34" charset="0"/>
              </a:rPr>
              <a:t>care. To </a:t>
            </a:r>
            <a:r>
              <a:rPr lang="en-US" sz="3000" dirty="0">
                <a:latin typeface="Arial" panose="020B0604020202020204" pitchFamily="34" charset="0"/>
                <a:cs typeface="Arial" panose="020B0604020202020204" pitchFamily="34" charset="0"/>
              </a:rPr>
              <a:t>address these challenges through a strategic and multidimensional approach empowers LMICs to overcome hurdles and capitalize on the clinical advantages of </a:t>
            </a:r>
            <a:r>
              <a:rPr lang="en-US" sz="3000" dirty="0" err="1">
                <a:latin typeface="Arial" panose="020B0604020202020204" pitchFamily="34" charset="0"/>
                <a:cs typeface="Arial" panose="020B0604020202020204" pitchFamily="34" charset="0"/>
              </a:rPr>
              <a:t>linac</a:t>
            </a:r>
            <a:r>
              <a:rPr lang="en-US" sz="3000" dirty="0">
                <a:latin typeface="Arial" panose="020B0604020202020204" pitchFamily="34" charset="0"/>
                <a:cs typeface="Arial" panose="020B0604020202020204" pitchFamily="34" charset="0"/>
              </a:rPr>
              <a:t>, ultimately delivering improved radiotherapy services. Nepal, by addressing infrastructure limitations, financial constraints, workforce training, regulatory compliance</a:t>
            </a:r>
            <a:r>
              <a:rPr lang="en-US" sz="3000" dirty="0" smtClean="0">
                <a:latin typeface="Arial" panose="020B0604020202020204" pitchFamily="34" charset="0"/>
                <a:cs typeface="Arial" panose="020B0604020202020204" pitchFamily="34" charset="0"/>
              </a:rPr>
              <a:t>, &amp; community </a:t>
            </a:r>
            <a:r>
              <a:rPr lang="en-US" sz="3000" dirty="0">
                <a:latin typeface="Arial" panose="020B0604020202020204" pitchFamily="34" charset="0"/>
                <a:cs typeface="Arial" panose="020B0604020202020204" pitchFamily="34" charset="0"/>
              </a:rPr>
              <a:t>engagement, can pave the way for a successful integration of modern radiation therapy technology. International collaborations, knowledge-sharing initiatives, and a steadfast commitment to improving healthcare infrastructure will play pivotal roles in ensuring equitable access to advanced cancer treatment in the region.</a:t>
            </a:r>
          </a:p>
        </p:txBody>
      </p:sp>
      <p:sp>
        <p:nvSpPr>
          <p:cNvPr id="14" name="Rectangle 13">
            <a:extLst>
              <a:ext uri="{FF2B5EF4-FFF2-40B4-BE49-F238E27FC236}">
                <a16:creationId xmlns:a16="http://schemas.microsoft.com/office/drawing/2014/main" xmlns="" id="{E25FBA13-1FBB-460A-843D-E0A62384EF6E}"/>
              </a:ext>
            </a:extLst>
          </p:cNvPr>
          <p:cNvSpPr/>
          <p:nvPr/>
        </p:nvSpPr>
        <p:spPr>
          <a:xfrm>
            <a:off x="5745742" y="7183410"/>
            <a:ext cx="18657836" cy="21390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933" dirty="0"/>
          </a:p>
        </p:txBody>
      </p:sp>
      <p:sp>
        <p:nvSpPr>
          <p:cNvPr id="15" name="TextBox 14">
            <a:extLst>
              <a:ext uri="{FF2B5EF4-FFF2-40B4-BE49-F238E27FC236}">
                <a16:creationId xmlns:a16="http://schemas.microsoft.com/office/drawing/2014/main" xmlns="" id="{C39E8719-319F-4EA0-B12F-E5A636DF8F32}"/>
              </a:ext>
            </a:extLst>
          </p:cNvPr>
          <p:cNvSpPr txBox="1"/>
          <p:nvPr/>
        </p:nvSpPr>
        <p:spPr>
          <a:xfrm>
            <a:off x="6005365" y="7939319"/>
            <a:ext cx="18138590" cy="10710624"/>
          </a:xfrm>
          <a:prstGeom prst="rect">
            <a:avLst/>
          </a:prstGeom>
          <a:noFill/>
        </p:spPr>
        <p:txBody>
          <a:bodyPr wrap="square" rtlCol="0">
            <a:spAutoFit/>
          </a:bodyPr>
          <a:lstStyle>
            <a:defPPr>
              <a:defRPr kern="1200"/>
            </a:defPPr>
          </a:lstStyle>
          <a:p>
            <a:pPr algn="just"/>
            <a:endParaRPr lang="en-US" sz="3000" dirty="0" smtClean="0">
              <a:latin typeface="Arial" panose="020B0604020202020204" pitchFamily="34" charset="0"/>
              <a:cs typeface="Arial" panose="020B0604020202020204" pitchFamily="34" charset="0"/>
            </a:endParaRPr>
          </a:p>
          <a:p>
            <a:pPr algn="just"/>
            <a:r>
              <a:rPr lang="en-US" sz="3000" dirty="0" smtClean="0">
                <a:latin typeface="Arial" panose="020B0604020202020204" pitchFamily="34" charset="0"/>
                <a:cs typeface="Arial" panose="020B0604020202020204" pitchFamily="34" charset="0"/>
              </a:rPr>
              <a:t>1</a:t>
            </a:r>
            <a:r>
              <a:rPr lang="en-US" sz="3000" dirty="0">
                <a:latin typeface="Arial" panose="020B0604020202020204" pitchFamily="34" charset="0"/>
                <a:cs typeface="Arial" panose="020B0604020202020204" pitchFamily="34" charset="0"/>
              </a:rPr>
              <a:t>. Infrastructure Challenges:</a:t>
            </a:r>
          </a:p>
          <a:p>
            <a:pPr algn="just"/>
            <a:r>
              <a:rPr lang="en-US" sz="3000" dirty="0">
                <a:latin typeface="Arial" panose="020B0604020202020204" pitchFamily="34" charset="0"/>
                <a:cs typeface="Arial" panose="020B0604020202020204" pitchFamily="34" charset="0"/>
              </a:rPr>
              <a:t>One of the primary hurdles in adopting </a:t>
            </a:r>
            <a:r>
              <a:rPr lang="en-US" sz="3000" dirty="0" err="1">
                <a:latin typeface="Arial" panose="020B0604020202020204" pitchFamily="34" charset="0"/>
                <a:cs typeface="Arial" panose="020B0604020202020204" pitchFamily="34" charset="0"/>
              </a:rPr>
              <a:t>linacs</a:t>
            </a:r>
            <a:r>
              <a:rPr lang="en-US" sz="3000" dirty="0">
                <a:latin typeface="Arial" panose="020B0604020202020204" pitchFamily="34" charset="0"/>
                <a:cs typeface="Arial" panose="020B0604020202020204" pitchFamily="34" charset="0"/>
              </a:rPr>
              <a:t> in LMICs countries is the lack of infrastructure. In Nepal, where the healthcare infrastructure is still evolving, there is a discernible need for substantial investments in facility upgrades. Initiatives to build and retrofit radiation therapy centers must be undertaken with careful planning and consideration of available resources. The retrofitting of the cobalt-60 bunker to accommodate the new 6 MV </a:t>
            </a:r>
            <a:r>
              <a:rPr lang="en-US" sz="3000" dirty="0" err="1">
                <a:latin typeface="Arial" panose="020B0604020202020204" pitchFamily="34" charset="0"/>
                <a:cs typeface="Arial" panose="020B0604020202020204" pitchFamily="34" charset="0"/>
              </a:rPr>
              <a:t>linac</a:t>
            </a:r>
            <a:r>
              <a:rPr lang="en-US" sz="3000" dirty="0">
                <a:latin typeface="Arial" panose="020B0604020202020204" pitchFamily="34" charset="0"/>
                <a:cs typeface="Arial" panose="020B0604020202020204" pitchFamily="34" charset="0"/>
              </a:rPr>
              <a:t> is imperative, necessitating additional shielding due to the existing cobalt-60 bunker. Similarly, a stable and high-voltage power supply was a requisite during this process. </a:t>
            </a:r>
          </a:p>
          <a:p>
            <a:pPr algn="just"/>
            <a:r>
              <a:rPr lang="en-US" sz="3000" dirty="0">
                <a:latin typeface="Arial" panose="020B0604020202020204" pitchFamily="34" charset="0"/>
                <a:cs typeface="Arial" panose="020B0604020202020204" pitchFamily="34" charset="0"/>
              </a:rPr>
              <a:t>2. Competent and Skilled Human resources:</a:t>
            </a:r>
          </a:p>
          <a:p>
            <a:pPr algn="just"/>
            <a:r>
              <a:rPr lang="en-US" sz="3000" dirty="0">
                <a:latin typeface="Arial" panose="020B0604020202020204" pitchFamily="34" charset="0"/>
                <a:cs typeface="Arial" panose="020B0604020202020204" pitchFamily="34" charset="0"/>
              </a:rPr>
              <a:t>Transitioning to new technology necessitates a skilled workforce capable of operating and maintaining highly sophisticated equipment. In Nepal, where specialized academic and training programs for medical physicists and radiation therapists is limited. </a:t>
            </a:r>
          </a:p>
          <a:p>
            <a:pPr algn="just"/>
            <a:r>
              <a:rPr lang="en-US" sz="3000" dirty="0">
                <a:latin typeface="Arial" panose="020B0604020202020204" pitchFamily="34" charset="0"/>
                <a:cs typeface="Arial" panose="020B0604020202020204" pitchFamily="34" charset="0"/>
              </a:rPr>
              <a:t>3. Regulatory Compliance:</a:t>
            </a:r>
          </a:p>
          <a:p>
            <a:pPr algn="just"/>
            <a:r>
              <a:rPr lang="en-US" sz="3000" dirty="0">
                <a:latin typeface="Arial" panose="020B0604020202020204" pitchFamily="34" charset="0"/>
                <a:cs typeface="Arial" panose="020B0604020202020204" pitchFamily="34" charset="0"/>
              </a:rPr>
              <a:t>The Radioactive Substances (Utilization and Regulation) Act of 2020 mandates the establishment of an independent regulatory authority, a requirement that Nepal has yet to fulfill with a competent and independent body. </a:t>
            </a:r>
          </a:p>
          <a:p>
            <a:pPr algn="just"/>
            <a:r>
              <a:rPr lang="en-US" sz="3000" dirty="0">
                <a:latin typeface="Arial" panose="020B0604020202020204" pitchFamily="34" charset="0"/>
                <a:cs typeface="Arial" panose="020B0604020202020204" pitchFamily="34" charset="0"/>
              </a:rPr>
              <a:t>4. Financial Implications:</a:t>
            </a:r>
          </a:p>
          <a:p>
            <a:pPr algn="just"/>
            <a:r>
              <a:rPr lang="en-US" sz="3000" dirty="0">
                <a:latin typeface="Arial" panose="020B0604020202020204" pitchFamily="34" charset="0"/>
                <a:cs typeface="Arial" panose="020B0604020202020204" pitchFamily="34" charset="0"/>
              </a:rPr>
              <a:t>The financial burden associated with the acquisition and maintenance of linear accelerators can pose significant challenges. The initial investment in procuring the equipment, combined with ongoing expenses for maintenance, training, and infrastructure development, can strain the limited budgets of underdeveloped healthcare systems. To address these financial challenges, innovative financing models and international collaborations, including partnerships with organizations like the International Atomic Energy Agency (IAEA), become essential.</a:t>
            </a:r>
            <a:r>
              <a:rPr lang="en-US" sz="3000" dirty="0" smtClean="0">
                <a:latin typeface="Arial" panose="020B0604020202020204" pitchFamily="34" charset="0"/>
                <a:ea typeface="Open Sans" panose="020B0606030504020204" pitchFamily="34" charset="0"/>
                <a:cs typeface="Arial" panose="020B0604020202020204" pitchFamily="34" charset="0"/>
              </a:rPr>
              <a:t>.</a:t>
            </a:r>
            <a:endParaRPr lang="en-US" sz="3000" dirty="0">
              <a:latin typeface="Arial" panose="020B0604020202020204" pitchFamily="34" charset="0"/>
              <a:ea typeface="Open Sans" panose="020B0606030504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183706AB-E7E9-4F4C-9553-C5F5FC756611}"/>
              </a:ext>
            </a:extLst>
          </p:cNvPr>
          <p:cNvSpPr txBox="1"/>
          <p:nvPr/>
        </p:nvSpPr>
        <p:spPr>
          <a:xfrm>
            <a:off x="5979599" y="7250678"/>
            <a:ext cx="9934054" cy="688641"/>
          </a:xfrm>
          <a:prstGeom prst="rect">
            <a:avLst/>
          </a:prstGeom>
          <a:noFill/>
        </p:spPr>
        <p:txBody>
          <a:bodyPr wrap="square" rtlCol="0">
            <a:spAutoFit/>
          </a:bodyPr>
          <a:lstStyle>
            <a:defPPr>
              <a:defRPr kern="1200"/>
            </a:defPPr>
          </a:lstStyle>
          <a:p>
            <a:r>
              <a:rPr lang="en-US" sz="3725" dirty="0" smtClean="0">
                <a:solidFill>
                  <a:srgbClr val="273B7C"/>
                </a:solidFill>
                <a:latin typeface="Libre Baskerville" panose="02000000000000000000" pitchFamily="2" charset="0"/>
              </a:rPr>
              <a:t>Challenges </a:t>
            </a:r>
            <a:endParaRPr lang="en-US" sz="3725" dirty="0">
              <a:solidFill>
                <a:srgbClr val="273B7C"/>
              </a:solidFill>
              <a:latin typeface="Libre Baskerville" panose="02000000000000000000" pitchFamily="2" charset="0"/>
            </a:endParaRPr>
          </a:p>
        </p:txBody>
      </p:sp>
      <p:sp>
        <p:nvSpPr>
          <p:cNvPr id="17" name="TextBox 16">
            <a:extLst>
              <a:ext uri="{FF2B5EF4-FFF2-40B4-BE49-F238E27FC236}">
                <a16:creationId xmlns:a16="http://schemas.microsoft.com/office/drawing/2014/main" xmlns="" id="{866E08F1-00BB-405D-93FB-7CA14395042E}"/>
              </a:ext>
            </a:extLst>
          </p:cNvPr>
          <p:cNvSpPr txBox="1"/>
          <p:nvPr/>
        </p:nvSpPr>
        <p:spPr>
          <a:xfrm>
            <a:off x="6005365" y="27118184"/>
            <a:ext cx="12184501" cy="474425"/>
          </a:xfrm>
          <a:prstGeom prst="rect">
            <a:avLst/>
          </a:prstGeom>
          <a:noFill/>
        </p:spPr>
        <p:txBody>
          <a:bodyPr wrap="square" lIns="70958" rtlCol="0">
            <a:spAutoFit/>
          </a:bodyPr>
          <a:lstStyle/>
          <a:p>
            <a:r>
              <a:rPr lang="en-US" sz="2483" b="1" dirty="0">
                <a:latin typeface="Arial" panose="020B0604020202020204" pitchFamily="34" charset="0"/>
                <a:cs typeface="Arial" panose="020B0604020202020204" pitchFamily="34" charset="0"/>
              </a:rPr>
              <a:t>Figure 1:</a:t>
            </a:r>
            <a:r>
              <a:rPr lang="en-US" sz="2483" dirty="0">
                <a:latin typeface="Arial" panose="020B0604020202020204" pitchFamily="34" charset="0"/>
                <a:cs typeface="Arial" panose="020B0604020202020204" pitchFamily="34" charset="0"/>
              </a:rPr>
              <a:t> </a:t>
            </a:r>
            <a:r>
              <a:rPr lang="en-US" sz="2483" dirty="0" smtClean="0">
                <a:latin typeface="Arial" panose="020B0604020202020204" pitchFamily="34" charset="0"/>
                <a:cs typeface="Arial" panose="020B0604020202020204" pitchFamily="34" charset="0"/>
              </a:rPr>
              <a:t>Co-60 Bunker fortification for Lilacs and Decommission &amp; Disposal of </a:t>
            </a:r>
            <a:r>
              <a:rPr lang="en-US" sz="2483" dirty="0" smtClean="0">
                <a:latin typeface="Arial" panose="020B0604020202020204" pitchFamily="34" charset="0"/>
                <a:cs typeface="Arial" panose="020B0604020202020204" pitchFamily="34" charset="0"/>
              </a:rPr>
              <a:t>Co-60</a:t>
            </a:r>
            <a:endParaRPr lang="en-US" sz="3104"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xmlns="" id="{8353F18F-221E-4CB0-A7EE-3CC75EE09445}"/>
              </a:ext>
            </a:extLst>
          </p:cNvPr>
          <p:cNvSpPr/>
          <p:nvPr/>
        </p:nvSpPr>
        <p:spPr>
          <a:xfrm>
            <a:off x="24948416" y="6887959"/>
            <a:ext cx="11742995" cy="1042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933"/>
          </a:p>
        </p:txBody>
      </p:sp>
      <p:sp>
        <p:nvSpPr>
          <p:cNvPr id="25" name="Rectangle 24">
            <a:extLst>
              <a:ext uri="{FF2B5EF4-FFF2-40B4-BE49-F238E27FC236}">
                <a16:creationId xmlns:a16="http://schemas.microsoft.com/office/drawing/2014/main" xmlns="" id="{C7B74791-E0F5-4964-97C2-AFA24CE665A0}"/>
              </a:ext>
            </a:extLst>
          </p:cNvPr>
          <p:cNvSpPr/>
          <p:nvPr/>
        </p:nvSpPr>
        <p:spPr>
          <a:xfrm>
            <a:off x="24948416" y="18017752"/>
            <a:ext cx="11742995" cy="7189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933"/>
          </a:p>
        </p:txBody>
      </p:sp>
      <p:sp>
        <p:nvSpPr>
          <p:cNvPr id="26" name="Rectangle 25">
            <a:extLst>
              <a:ext uri="{FF2B5EF4-FFF2-40B4-BE49-F238E27FC236}">
                <a16:creationId xmlns:a16="http://schemas.microsoft.com/office/drawing/2014/main" xmlns="" id="{6EC39026-F6F6-4160-8EC1-D69EEA01358B}"/>
              </a:ext>
            </a:extLst>
          </p:cNvPr>
          <p:cNvSpPr/>
          <p:nvPr/>
        </p:nvSpPr>
        <p:spPr>
          <a:xfrm>
            <a:off x="24948416" y="25836652"/>
            <a:ext cx="11702557" cy="2698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933"/>
          </a:p>
        </p:txBody>
      </p:sp>
      <p:sp>
        <p:nvSpPr>
          <p:cNvPr id="27" name="TextBox 26">
            <a:extLst>
              <a:ext uri="{FF2B5EF4-FFF2-40B4-BE49-F238E27FC236}">
                <a16:creationId xmlns:a16="http://schemas.microsoft.com/office/drawing/2014/main" xmlns="" id="{5E14633C-325F-4CEE-9C96-513490F8F488}"/>
              </a:ext>
            </a:extLst>
          </p:cNvPr>
          <p:cNvSpPr txBox="1"/>
          <p:nvPr/>
        </p:nvSpPr>
        <p:spPr>
          <a:xfrm>
            <a:off x="25044382" y="26232011"/>
            <a:ext cx="11066096" cy="2308324"/>
          </a:xfrm>
          <a:prstGeom prst="rect">
            <a:avLst/>
          </a:prstGeom>
          <a:noFill/>
        </p:spPr>
        <p:txBody>
          <a:bodyPr wrap="square" rtlCol="0">
            <a:spAutoFit/>
          </a:bodyPr>
          <a:lstStyle>
            <a:defPPr>
              <a:defRPr kern="1200"/>
            </a:defPPr>
          </a:lstStyle>
          <a:p>
            <a:r>
              <a:rPr lang="en-US" sz="2400" dirty="0" smtClean="0">
                <a:latin typeface="Arial" panose="020B0604020202020204" pitchFamily="34" charset="0"/>
                <a:ea typeface="Open Sans" panose="020B0606030504020204" pitchFamily="34" charset="0"/>
                <a:cs typeface="Arial" panose="020B0604020202020204" pitchFamily="34" charset="0"/>
              </a:rPr>
              <a:t>I am </a:t>
            </a:r>
            <a:r>
              <a:rPr lang="en-US" sz="2400" dirty="0">
                <a:latin typeface="Arial" panose="020B0604020202020204" pitchFamily="34" charset="0"/>
                <a:ea typeface="Open Sans" panose="020B0606030504020204" pitchFamily="34" charset="0"/>
                <a:cs typeface="Arial" panose="020B0604020202020204" pitchFamily="34" charset="0"/>
              </a:rPr>
              <a:t>very thankful to all the concerned staffs at NAMS, </a:t>
            </a:r>
            <a:r>
              <a:rPr lang="en-US" sz="2400" dirty="0" err="1">
                <a:latin typeface="Arial" panose="020B0604020202020204" pitchFamily="34" charset="0"/>
                <a:ea typeface="Open Sans" panose="020B0606030504020204" pitchFamily="34" charset="0"/>
                <a:cs typeface="Arial" panose="020B0604020202020204" pitchFamily="34" charset="0"/>
              </a:rPr>
              <a:t>Bir</a:t>
            </a:r>
            <a:r>
              <a:rPr lang="en-US" sz="2400" dirty="0">
                <a:latin typeface="Arial" panose="020B0604020202020204" pitchFamily="34" charset="0"/>
                <a:ea typeface="Open Sans" panose="020B0606030504020204" pitchFamily="34" charset="0"/>
                <a:cs typeface="Arial" panose="020B0604020202020204" pitchFamily="34" charset="0"/>
              </a:rPr>
              <a:t> Hospital </a:t>
            </a:r>
            <a:r>
              <a:rPr lang="en-US" sz="2400" dirty="0">
                <a:latin typeface="Arial" panose="020B0604020202020204" pitchFamily="34" charset="0"/>
                <a:ea typeface="Open Sans" panose="020B0606030504020204" pitchFamily="34" charset="0"/>
                <a:cs typeface="Arial" panose="020B0604020202020204" pitchFamily="34" charset="0"/>
              </a:rPr>
              <a:t>&amp;</a:t>
            </a:r>
            <a:r>
              <a:rPr lang="en-US" sz="2400" dirty="0" smtClean="0">
                <a:latin typeface="Arial" panose="020B0604020202020204" pitchFamily="34" charset="0"/>
                <a:ea typeface="Open Sans" panose="020B0606030504020204" pitchFamily="34" charset="0"/>
                <a:cs typeface="Arial" panose="020B0604020202020204" pitchFamily="34" charset="0"/>
              </a:rPr>
              <a:t> </a:t>
            </a:r>
            <a:r>
              <a:rPr lang="en-US" sz="2400" dirty="0">
                <a:latin typeface="Arial" panose="020B0604020202020204" pitchFamily="34" charset="0"/>
                <a:ea typeface="Open Sans" panose="020B0606030504020204" pitchFamily="34" charset="0"/>
                <a:cs typeface="Arial" panose="020B0604020202020204" pitchFamily="34" charset="0"/>
              </a:rPr>
              <a:t>concerned ministries and international </a:t>
            </a:r>
            <a:r>
              <a:rPr lang="en-US" sz="2400" dirty="0" smtClean="0">
                <a:latin typeface="Arial" panose="020B0604020202020204" pitchFamily="34" charset="0"/>
                <a:ea typeface="Open Sans" panose="020B0606030504020204" pitchFamily="34" charset="0"/>
                <a:cs typeface="Arial" panose="020B0604020202020204" pitchFamily="34" charset="0"/>
              </a:rPr>
              <a:t>partners. </a:t>
            </a:r>
            <a:endParaRPr lang="en-US" sz="2400" dirty="0">
              <a:latin typeface="Arial" panose="020B0604020202020204" pitchFamily="34" charset="0"/>
              <a:ea typeface="Open Sans" panose="020B0606030504020204" pitchFamily="34" charset="0"/>
              <a:cs typeface="Arial" panose="020B0604020202020204" pitchFamily="34" charset="0"/>
            </a:endParaRPr>
          </a:p>
          <a:p>
            <a:r>
              <a:rPr lang="en-US" sz="2400" dirty="0" smtClean="0">
                <a:latin typeface="Arial" panose="020B0604020202020204" pitchFamily="34" charset="0"/>
                <a:ea typeface="Open Sans" panose="020B0606030504020204" pitchFamily="34" charset="0"/>
                <a:cs typeface="Arial" panose="020B0604020202020204" pitchFamily="34" charset="0"/>
              </a:rPr>
              <a:t>For Further Questions: </a:t>
            </a:r>
          </a:p>
          <a:p>
            <a:r>
              <a:rPr lang="en-US" sz="2400" dirty="0" smtClean="0">
                <a:latin typeface="Arial" panose="020B0604020202020204" pitchFamily="34" charset="0"/>
                <a:ea typeface="Open Sans" panose="020B0606030504020204" pitchFamily="34" charset="0"/>
                <a:cs typeface="Arial" panose="020B0604020202020204" pitchFamily="34" charset="0"/>
              </a:rPr>
              <a:t>Dr. Kanchan </a:t>
            </a:r>
            <a:r>
              <a:rPr lang="en-US" sz="2400" dirty="0">
                <a:latin typeface="Arial" panose="020B0604020202020204" pitchFamily="34" charset="0"/>
                <a:ea typeface="Open Sans" panose="020B0606030504020204" pitchFamily="34" charset="0"/>
                <a:cs typeface="Arial" panose="020B0604020202020204" pitchFamily="34" charset="0"/>
              </a:rPr>
              <a:t>P </a:t>
            </a:r>
            <a:r>
              <a:rPr lang="en-US" sz="2400" dirty="0" err="1" smtClean="0">
                <a:latin typeface="Arial" panose="020B0604020202020204" pitchFamily="34" charset="0"/>
                <a:ea typeface="Open Sans" panose="020B0606030504020204" pitchFamily="34" charset="0"/>
                <a:cs typeface="Arial" panose="020B0604020202020204" pitchFamily="34" charset="0"/>
              </a:rPr>
              <a:t>Adhikari</a:t>
            </a:r>
            <a:r>
              <a:rPr lang="en-US" sz="2400" dirty="0" smtClean="0">
                <a:latin typeface="Arial" panose="020B0604020202020204" pitchFamily="34" charset="0"/>
                <a:ea typeface="Open Sans" panose="020B0606030504020204" pitchFamily="34" charset="0"/>
                <a:cs typeface="Arial" panose="020B0604020202020204" pitchFamily="34" charset="0"/>
              </a:rPr>
              <a:t>, </a:t>
            </a:r>
            <a:r>
              <a:rPr lang="en-US" sz="2400" dirty="0" smtClean="0">
                <a:latin typeface="Arial" panose="020B0604020202020204" pitchFamily="34" charset="0"/>
                <a:ea typeface="Open Sans" panose="020B0606030504020204" pitchFamily="34" charset="0"/>
                <a:cs typeface="Arial" panose="020B0604020202020204" pitchFamily="34" charset="0"/>
              </a:rPr>
              <a:t>Associate </a:t>
            </a:r>
            <a:r>
              <a:rPr lang="en-US" sz="2400" dirty="0">
                <a:latin typeface="Arial" panose="020B0604020202020204" pitchFamily="34" charset="0"/>
                <a:ea typeface="Open Sans" panose="020B0606030504020204" pitchFamily="34" charset="0"/>
                <a:cs typeface="Arial" panose="020B0604020202020204" pitchFamily="34" charset="0"/>
              </a:rPr>
              <a:t>Professor Medical Physics</a:t>
            </a:r>
          </a:p>
          <a:p>
            <a:r>
              <a:rPr lang="en-US" sz="2400" dirty="0">
                <a:latin typeface="Arial" panose="020B0604020202020204" pitchFamily="34" charset="0"/>
                <a:ea typeface="Open Sans" panose="020B0606030504020204" pitchFamily="34" charset="0"/>
                <a:cs typeface="Arial" panose="020B0604020202020204" pitchFamily="34" charset="0"/>
              </a:rPr>
              <a:t>National Academy of Medical Sciences, </a:t>
            </a:r>
            <a:r>
              <a:rPr lang="en-US" sz="2400" dirty="0" err="1">
                <a:latin typeface="Arial" panose="020B0604020202020204" pitchFamily="34" charset="0"/>
                <a:ea typeface="Open Sans" panose="020B0606030504020204" pitchFamily="34" charset="0"/>
                <a:cs typeface="Arial" panose="020B0604020202020204" pitchFamily="34" charset="0"/>
              </a:rPr>
              <a:t>Bir</a:t>
            </a:r>
            <a:r>
              <a:rPr lang="en-US" sz="2400" dirty="0">
                <a:latin typeface="Arial" panose="020B0604020202020204" pitchFamily="34" charset="0"/>
                <a:ea typeface="Open Sans" panose="020B0606030504020204" pitchFamily="34" charset="0"/>
                <a:cs typeface="Arial" panose="020B0604020202020204" pitchFamily="34" charset="0"/>
              </a:rPr>
              <a:t> Hospital, </a:t>
            </a:r>
            <a:r>
              <a:rPr lang="en-US" sz="2400" dirty="0" err="1">
                <a:latin typeface="Arial" panose="020B0604020202020204" pitchFamily="34" charset="0"/>
                <a:ea typeface="Open Sans" panose="020B0606030504020204" pitchFamily="34" charset="0"/>
                <a:cs typeface="Arial" panose="020B0604020202020204" pitchFamily="34" charset="0"/>
              </a:rPr>
              <a:t>Kathamandu</a:t>
            </a:r>
            <a:r>
              <a:rPr lang="en-US" sz="2400" dirty="0">
                <a:latin typeface="Arial" panose="020B0604020202020204" pitchFamily="34" charset="0"/>
                <a:ea typeface="Open Sans" panose="020B0606030504020204" pitchFamily="34" charset="0"/>
                <a:cs typeface="Arial" panose="020B0604020202020204" pitchFamily="34" charset="0"/>
              </a:rPr>
              <a:t>, NEPAL</a:t>
            </a:r>
          </a:p>
          <a:p>
            <a:r>
              <a:rPr lang="en-US" sz="2400" dirty="0" smtClean="0">
                <a:latin typeface="Arial" panose="020B0604020202020204" pitchFamily="34" charset="0"/>
                <a:ea typeface="Open Sans" panose="020B0606030504020204" pitchFamily="34" charset="0"/>
                <a:cs typeface="Arial" panose="020B0604020202020204" pitchFamily="34" charset="0"/>
              </a:rPr>
              <a:t>kanchanadhikari@gmail.com </a:t>
            </a:r>
            <a:r>
              <a:rPr lang="en-US" sz="2400" dirty="0" smtClean="0">
                <a:latin typeface="Arial" panose="020B0604020202020204" pitchFamily="34" charset="0"/>
                <a:ea typeface="Open Sans" panose="020B0606030504020204" pitchFamily="34" charset="0"/>
                <a:cs typeface="Arial" panose="020B0604020202020204" pitchFamily="34" charset="0"/>
              </a:rPr>
              <a:t>/ X- @</a:t>
            </a:r>
            <a:r>
              <a:rPr lang="en-US" sz="2400" dirty="0" err="1" smtClean="0">
                <a:latin typeface="Arial" panose="020B0604020202020204" pitchFamily="34" charset="0"/>
                <a:ea typeface="Open Sans" panose="020B0606030504020204" pitchFamily="34" charset="0"/>
                <a:cs typeface="Arial" panose="020B0604020202020204" pitchFamily="34" charset="0"/>
              </a:rPr>
              <a:t>K_Adhikari</a:t>
            </a:r>
            <a:endParaRPr lang="en-US" sz="2400" dirty="0">
              <a:latin typeface="Arial" panose="020B0604020202020204" pitchFamily="34" charset="0"/>
              <a:ea typeface="Open Sans" panose="020B0606030504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F9904120-299D-4516-8D1D-DFEA28FCC82B}"/>
              </a:ext>
            </a:extLst>
          </p:cNvPr>
          <p:cNvSpPr txBox="1"/>
          <p:nvPr/>
        </p:nvSpPr>
        <p:spPr>
          <a:xfrm>
            <a:off x="25098856" y="25198751"/>
            <a:ext cx="9934054" cy="688641"/>
          </a:xfrm>
          <a:prstGeom prst="rect">
            <a:avLst/>
          </a:prstGeom>
          <a:noFill/>
        </p:spPr>
        <p:txBody>
          <a:bodyPr wrap="square" rtlCol="0">
            <a:spAutoFit/>
          </a:bodyPr>
          <a:lstStyle>
            <a:defPPr>
              <a:defRPr kern="1200"/>
            </a:defPPr>
          </a:lstStyle>
          <a:p>
            <a:r>
              <a:rPr lang="en-US" sz="3725" dirty="0" smtClean="0">
                <a:solidFill>
                  <a:srgbClr val="273B7C"/>
                </a:solidFill>
                <a:latin typeface="Libre Baskerville" panose="02000000000000000000" pitchFamily="2" charset="0"/>
              </a:rPr>
              <a:t>Acknowledgement: </a:t>
            </a:r>
            <a:endParaRPr lang="en-US" sz="3725" dirty="0">
              <a:solidFill>
                <a:srgbClr val="273B7C"/>
              </a:solidFill>
              <a:latin typeface="Libre Baskerville" panose="02000000000000000000" pitchFamily="2" charset="0"/>
            </a:endParaRPr>
          </a:p>
        </p:txBody>
      </p:sp>
      <p:sp>
        <p:nvSpPr>
          <p:cNvPr id="29" name="TextBox 28">
            <a:extLst>
              <a:ext uri="{FF2B5EF4-FFF2-40B4-BE49-F238E27FC236}">
                <a16:creationId xmlns:a16="http://schemas.microsoft.com/office/drawing/2014/main" xmlns="" id="{132DFDFC-65E2-4B55-8442-6CAD74D7E6A7}"/>
              </a:ext>
            </a:extLst>
          </p:cNvPr>
          <p:cNvSpPr txBox="1"/>
          <p:nvPr/>
        </p:nvSpPr>
        <p:spPr>
          <a:xfrm>
            <a:off x="25098856" y="8155548"/>
            <a:ext cx="11190496" cy="8463855"/>
          </a:xfrm>
          <a:prstGeom prst="rect">
            <a:avLst/>
          </a:prstGeom>
          <a:noFill/>
        </p:spPr>
        <p:txBody>
          <a:bodyPr wrap="square" rtlCol="0">
            <a:spAutoFit/>
          </a:bodyPr>
          <a:lstStyle>
            <a:defPPr>
              <a:defRPr kern="1200"/>
            </a:defPPr>
          </a:lstStyle>
          <a:p>
            <a:pPr marL="342900" indent="-342900" algn="just">
              <a:buFont typeface="Arial" panose="020B0604020202020204" pitchFamily="34" charset="0"/>
              <a:buChar char="•"/>
            </a:pPr>
            <a:r>
              <a:rPr lang="en-US" sz="3200" dirty="0" smtClean="0">
                <a:latin typeface="Arial" panose="020B0604020202020204" pitchFamily="34" charset="0"/>
                <a:ea typeface="Open Sans" panose="020B0606030504020204" pitchFamily="34" charset="0"/>
                <a:cs typeface="Arial" panose="020B0604020202020204" pitchFamily="34" charset="0"/>
              </a:rPr>
              <a:t>Retrofitting </a:t>
            </a:r>
            <a:r>
              <a:rPr lang="en-US" sz="3200" dirty="0">
                <a:latin typeface="Arial" panose="020B0604020202020204" pitchFamily="34" charset="0"/>
                <a:ea typeface="Open Sans" panose="020B0606030504020204" pitchFamily="34" charset="0"/>
                <a:cs typeface="Arial" panose="020B0604020202020204" pitchFamily="34" charset="0"/>
              </a:rPr>
              <a:t>the </a:t>
            </a:r>
            <a:r>
              <a:rPr lang="en-US" sz="3200" dirty="0" smtClean="0">
                <a:latin typeface="Arial" panose="020B0604020202020204" pitchFamily="34" charset="0"/>
                <a:ea typeface="Open Sans" panose="020B0606030504020204" pitchFamily="34" charset="0"/>
                <a:cs typeface="Arial" panose="020B0604020202020204" pitchFamily="34" charset="0"/>
              </a:rPr>
              <a:t>Cobalt-60 </a:t>
            </a:r>
            <a:r>
              <a:rPr lang="en-US" sz="3200" dirty="0">
                <a:latin typeface="Arial" panose="020B0604020202020204" pitchFamily="34" charset="0"/>
                <a:ea typeface="Open Sans" panose="020B0606030504020204" pitchFamily="34" charset="0"/>
                <a:cs typeface="Arial" panose="020B0604020202020204" pitchFamily="34" charset="0"/>
              </a:rPr>
              <a:t>bunker for the 6 MV </a:t>
            </a:r>
            <a:r>
              <a:rPr lang="en-US" sz="3200" dirty="0" err="1">
                <a:latin typeface="Arial" panose="020B0604020202020204" pitchFamily="34" charset="0"/>
                <a:ea typeface="Open Sans" panose="020B0606030504020204" pitchFamily="34" charset="0"/>
                <a:cs typeface="Arial" panose="020B0604020202020204" pitchFamily="34" charset="0"/>
              </a:rPr>
              <a:t>linac</a:t>
            </a:r>
            <a:r>
              <a:rPr lang="en-US" sz="3200" dirty="0">
                <a:latin typeface="Arial" panose="020B0604020202020204" pitchFamily="34" charset="0"/>
                <a:ea typeface="Open Sans" panose="020B0606030504020204" pitchFamily="34" charset="0"/>
                <a:cs typeface="Arial" panose="020B0604020202020204" pitchFamily="34" charset="0"/>
              </a:rPr>
              <a:t> requires additional shielding and a stable power supply</a:t>
            </a:r>
            <a:r>
              <a:rPr lang="en-US" sz="3200" dirty="0" smtClean="0">
                <a:latin typeface="Arial" panose="020B0604020202020204" pitchFamily="34" charset="0"/>
                <a:ea typeface="Open Sans" panose="020B0606030504020204" pitchFamily="34" charset="0"/>
                <a:cs typeface="Arial" panose="020B0604020202020204" pitchFamily="34" charset="0"/>
              </a:rPr>
              <a:t>.</a:t>
            </a:r>
            <a:endParaRPr lang="en-US" sz="3200" dirty="0">
              <a:latin typeface="Arial" panose="020B0604020202020204" pitchFamily="34" charset="0"/>
              <a:ea typeface="Open Sans" panose="020B0606030504020204" pitchFamily="34" charset="0"/>
              <a:cs typeface="Arial" panose="020B0604020202020204" pitchFamily="34" charset="0"/>
            </a:endParaRPr>
          </a:p>
          <a:p>
            <a:pPr marL="342900" indent="-342900" algn="just">
              <a:buFont typeface="Arial" panose="020B0604020202020204" pitchFamily="34" charset="0"/>
              <a:buChar char="•"/>
            </a:pPr>
            <a:r>
              <a:rPr lang="en-US" sz="3200" dirty="0" smtClean="0">
                <a:latin typeface="Arial" panose="020B0604020202020204" pitchFamily="34" charset="0"/>
                <a:ea typeface="Open Sans" panose="020B0606030504020204" pitchFamily="34" charset="0"/>
                <a:cs typeface="Arial" panose="020B0604020202020204" pitchFamily="34" charset="0"/>
              </a:rPr>
              <a:t>Collaboration </a:t>
            </a:r>
            <a:r>
              <a:rPr lang="en-US" sz="3200" dirty="0">
                <a:latin typeface="Arial" panose="020B0604020202020204" pitchFamily="34" charset="0"/>
                <a:ea typeface="Open Sans" panose="020B0606030504020204" pitchFamily="34" charset="0"/>
                <a:cs typeface="Arial" panose="020B0604020202020204" pitchFamily="34" charset="0"/>
              </a:rPr>
              <a:t>with international institutions and online training can address the need for skilled human resources.</a:t>
            </a:r>
          </a:p>
          <a:p>
            <a:pPr marL="342900" indent="-342900" algn="just">
              <a:buFont typeface="Arial" panose="020B0604020202020204" pitchFamily="34" charset="0"/>
              <a:buChar char="•"/>
            </a:pPr>
            <a:r>
              <a:rPr lang="en-US" sz="3200" dirty="0" smtClean="0">
                <a:latin typeface="Arial" panose="020B0604020202020204" pitchFamily="34" charset="0"/>
                <a:ea typeface="Open Sans" panose="020B0606030504020204" pitchFamily="34" charset="0"/>
                <a:cs typeface="Arial" panose="020B0604020202020204" pitchFamily="34" charset="0"/>
              </a:rPr>
              <a:t>Quality </a:t>
            </a:r>
            <a:r>
              <a:rPr lang="en-US" sz="3200" dirty="0">
                <a:latin typeface="Arial" panose="020B0604020202020204" pitchFamily="34" charset="0"/>
                <a:ea typeface="Open Sans" panose="020B0606030504020204" pitchFamily="34" charset="0"/>
                <a:cs typeface="Arial" panose="020B0604020202020204" pitchFamily="34" charset="0"/>
              </a:rPr>
              <a:t>assurance programs, equipment audits, and continuous education ensure patient safety during the transition.</a:t>
            </a:r>
          </a:p>
          <a:p>
            <a:pPr marL="342900" indent="-342900" algn="just">
              <a:buFont typeface="Arial" panose="020B0604020202020204" pitchFamily="34" charset="0"/>
              <a:buChar char="•"/>
            </a:pPr>
            <a:r>
              <a:rPr lang="en-US" sz="3200" dirty="0" smtClean="0">
                <a:latin typeface="Arial" panose="020B0604020202020204" pitchFamily="34" charset="0"/>
                <a:ea typeface="Open Sans" panose="020B0606030504020204" pitchFamily="34" charset="0"/>
                <a:cs typeface="Arial" panose="020B0604020202020204" pitchFamily="34" charset="0"/>
              </a:rPr>
              <a:t>Establishing </a:t>
            </a:r>
            <a:r>
              <a:rPr lang="en-US" sz="3200" dirty="0">
                <a:latin typeface="Arial" panose="020B0604020202020204" pitchFamily="34" charset="0"/>
                <a:ea typeface="Open Sans" panose="020B0606030504020204" pitchFamily="34" charset="0"/>
                <a:cs typeface="Arial" panose="020B0604020202020204" pitchFamily="34" charset="0"/>
              </a:rPr>
              <a:t>an independent regulatory authority aligns with international standards.</a:t>
            </a:r>
          </a:p>
          <a:p>
            <a:pPr marL="342900" indent="-342900" algn="just">
              <a:buFont typeface="Arial" panose="020B0604020202020204" pitchFamily="34" charset="0"/>
              <a:buChar char="•"/>
            </a:pPr>
            <a:r>
              <a:rPr lang="en-US" sz="3200" dirty="0" smtClean="0">
                <a:latin typeface="Arial" panose="020B0604020202020204" pitchFamily="34" charset="0"/>
                <a:ea typeface="Open Sans" panose="020B0606030504020204" pitchFamily="34" charset="0"/>
                <a:cs typeface="Arial" panose="020B0604020202020204" pitchFamily="34" charset="0"/>
              </a:rPr>
              <a:t>Partnerships </a:t>
            </a:r>
            <a:r>
              <a:rPr lang="en-US" sz="3200" dirty="0">
                <a:latin typeface="Arial" panose="020B0604020202020204" pitchFamily="34" charset="0"/>
                <a:ea typeface="Open Sans" panose="020B0606030504020204" pitchFamily="34" charset="0"/>
                <a:cs typeface="Arial" panose="020B0604020202020204" pitchFamily="34" charset="0"/>
              </a:rPr>
              <a:t>with organizations like the IAEA and US DOE ORS offer expertise and resources.</a:t>
            </a:r>
          </a:p>
          <a:p>
            <a:pPr marL="342900" indent="-342900" algn="just">
              <a:buFont typeface="Arial" panose="020B0604020202020204" pitchFamily="34" charset="0"/>
              <a:buChar char="•"/>
            </a:pPr>
            <a:r>
              <a:rPr lang="en-US" sz="3200" dirty="0" smtClean="0">
                <a:latin typeface="Arial" panose="020B0604020202020204" pitchFamily="34" charset="0"/>
                <a:ea typeface="Open Sans" panose="020B0606030504020204" pitchFamily="34" charset="0"/>
                <a:cs typeface="Arial" panose="020B0604020202020204" pitchFamily="34" charset="0"/>
              </a:rPr>
              <a:t>Decommissioning </a:t>
            </a:r>
            <a:r>
              <a:rPr lang="en-US" sz="3200" dirty="0">
                <a:latin typeface="Arial" panose="020B0604020202020204" pitchFamily="34" charset="0"/>
                <a:ea typeface="Open Sans" panose="020B0606030504020204" pitchFamily="34" charset="0"/>
                <a:cs typeface="Arial" panose="020B0604020202020204" pitchFamily="34" charset="0"/>
              </a:rPr>
              <a:t>Co-60 involves complex paperwork and logistical challenges; cost-effective solutions supported by international collaborations can mitigate financial burdens.</a:t>
            </a:r>
          </a:p>
          <a:p>
            <a:pPr marL="342900" indent="-342900" algn="just">
              <a:buFont typeface="Arial" panose="020B0604020202020204" pitchFamily="34" charset="0"/>
              <a:buChar char="•"/>
            </a:pPr>
            <a:r>
              <a:rPr lang="en-US" sz="3200" dirty="0" smtClean="0">
                <a:latin typeface="Arial" panose="020B0604020202020204" pitchFamily="34" charset="0"/>
                <a:ea typeface="Open Sans" panose="020B0606030504020204" pitchFamily="34" charset="0"/>
                <a:cs typeface="Arial" panose="020B0604020202020204" pitchFamily="34" charset="0"/>
              </a:rPr>
              <a:t>Vigilant </a:t>
            </a:r>
            <a:r>
              <a:rPr lang="en-US" sz="3200" dirty="0">
                <a:latin typeface="Arial" panose="020B0604020202020204" pitchFamily="34" charset="0"/>
                <a:ea typeface="Open Sans" panose="020B0606030504020204" pitchFamily="34" charset="0"/>
                <a:cs typeface="Arial" panose="020B0604020202020204" pitchFamily="34" charset="0"/>
              </a:rPr>
              <a:t>monitoring and strategic approaches are crucial for adapting to unforeseen circumstances during the implementation of advanced technologies.</a:t>
            </a:r>
          </a:p>
        </p:txBody>
      </p:sp>
      <p:sp>
        <p:nvSpPr>
          <p:cNvPr id="30" name="TextBox 29">
            <a:extLst>
              <a:ext uri="{FF2B5EF4-FFF2-40B4-BE49-F238E27FC236}">
                <a16:creationId xmlns:a16="http://schemas.microsoft.com/office/drawing/2014/main" xmlns="" id="{4F19A9CC-92D2-4B2E-AB1D-92165DB4C169}"/>
              </a:ext>
            </a:extLst>
          </p:cNvPr>
          <p:cNvSpPr txBox="1"/>
          <p:nvPr/>
        </p:nvSpPr>
        <p:spPr>
          <a:xfrm>
            <a:off x="25435416" y="6983813"/>
            <a:ext cx="9934054" cy="688641"/>
          </a:xfrm>
          <a:prstGeom prst="rect">
            <a:avLst/>
          </a:prstGeom>
          <a:noFill/>
        </p:spPr>
        <p:txBody>
          <a:bodyPr wrap="square" rtlCol="0">
            <a:spAutoFit/>
          </a:bodyPr>
          <a:lstStyle>
            <a:defPPr>
              <a:defRPr kern="1200"/>
            </a:defPPr>
          </a:lstStyle>
          <a:p>
            <a:r>
              <a:rPr lang="en-US" sz="3725" dirty="0" smtClean="0">
                <a:solidFill>
                  <a:srgbClr val="273B7C"/>
                </a:solidFill>
                <a:latin typeface="Libre Baskerville" panose="02000000000000000000" pitchFamily="2" charset="0"/>
              </a:rPr>
              <a:t>Lesson Learned </a:t>
            </a:r>
            <a:endParaRPr lang="en-US" sz="3725" dirty="0">
              <a:solidFill>
                <a:srgbClr val="273B7C"/>
              </a:solidFill>
              <a:latin typeface="Libre Baskerville" panose="02000000000000000000" pitchFamily="2" charset="0"/>
            </a:endParaRPr>
          </a:p>
        </p:txBody>
      </p:sp>
      <p:sp>
        <p:nvSpPr>
          <p:cNvPr id="31" name="TextBox 30">
            <a:extLst>
              <a:ext uri="{FF2B5EF4-FFF2-40B4-BE49-F238E27FC236}">
                <a16:creationId xmlns:a16="http://schemas.microsoft.com/office/drawing/2014/main" xmlns="" id="{45BFEC42-70E8-4E0D-97AB-5B7A70B8CD99}"/>
              </a:ext>
            </a:extLst>
          </p:cNvPr>
          <p:cNvSpPr txBox="1"/>
          <p:nvPr/>
        </p:nvSpPr>
        <p:spPr>
          <a:xfrm>
            <a:off x="25044382" y="18271759"/>
            <a:ext cx="11455418" cy="7017306"/>
          </a:xfrm>
          <a:prstGeom prst="rect">
            <a:avLst/>
          </a:prstGeom>
          <a:noFill/>
        </p:spPr>
        <p:txBody>
          <a:bodyPr wrap="square" rtlCol="0">
            <a:spAutoFit/>
          </a:bodyPr>
          <a:lstStyle>
            <a:defPPr>
              <a:defRPr kern="1200"/>
            </a:defPPr>
          </a:lstStyle>
          <a:p>
            <a:pPr algn="just"/>
            <a:r>
              <a:rPr lang="en-US" sz="3000" dirty="0" smtClean="0"/>
              <a:t>Transitioning </a:t>
            </a:r>
            <a:r>
              <a:rPr lang="en-US" sz="3000" dirty="0"/>
              <a:t>from Cobalt-60 to </a:t>
            </a:r>
            <a:r>
              <a:rPr lang="en-US" sz="3000" dirty="0" err="1" smtClean="0"/>
              <a:t>linac</a:t>
            </a:r>
            <a:r>
              <a:rPr lang="en-US" sz="3000" dirty="0" smtClean="0"/>
              <a:t> </a:t>
            </a:r>
            <a:r>
              <a:rPr lang="en-US" sz="3000" dirty="0"/>
              <a:t>in </a:t>
            </a:r>
            <a:r>
              <a:rPr lang="en-US" sz="3000" dirty="0" smtClean="0"/>
              <a:t>LMICs </a:t>
            </a:r>
            <a:r>
              <a:rPr lang="en-US" sz="3000" dirty="0"/>
              <a:t>presents significant challenges but also unprecedented opportunities for enhancing cancer care. Addressing these challenges strategically enables LMICs to leverage the clinical advantages of </a:t>
            </a:r>
            <a:r>
              <a:rPr lang="en-US" sz="3000" dirty="0" err="1"/>
              <a:t>linacs</a:t>
            </a:r>
            <a:r>
              <a:rPr lang="en-US" sz="3000" dirty="0"/>
              <a:t>, improving radiotherapy services for millions of patients. Decisions to transition should be tailored to each healthcare setting's unique needs and resources, emphasizing a case-by-case approach. Vigilant monitoring, anticipating challenges, and adopting adaptable strategies are crucial for success. Sustainable financing models are essential for long-term operation and maintenance, recognizing the need for resilience in implementing advanced medical technologies. Nepal's efforts in addressing infrastructure, finances, workforce training, regulations, and community engagement can lead to successful integration of modern radiation therapy. International collaborations and knowledge-sharing initiatives are vital for ensuring equitable access to advanced cancer treatment in the region.</a:t>
            </a:r>
          </a:p>
        </p:txBody>
      </p:sp>
      <p:sp>
        <p:nvSpPr>
          <p:cNvPr id="32" name="TextBox 31">
            <a:extLst>
              <a:ext uri="{FF2B5EF4-FFF2-40B4-BE49-F238E27FC236}">
                <a16:creationId xmlns:a16="http://schemas.microsoft.com/office/drawing/2014/main" xmlns="" id="{699BD05C-1FB1-41AB-BE06-5375A7130298}"/>
              </a:ext>
            </a:extLst>
          </p:cNvPr>
          <p:cNvSpPr txBox="1"/>
          <p:nvPr/>
        </p:nvSpPr>
        <p:spPr>
          <a:xfrm>
            <a:off x="25044383" y="17349571"/>
            <a:ext cx="9934054" cy="688641"/>
          </a:xfrm>
          <a:prstGeom prst="rect">
            <a:avLst/>
          </a:prstGeom>
          <a:noFill/>
        </p:spPr>
        <p:txBody>
          <a:bodyPr wrap="square" rtlCol="0">
            <a:spAutoFit/>
          </a:bodyPr>
          <a:lstStyle>
            <a:defPPr>
              <a:defRPr kern="1200"/>
            </a:defPPr>
          </a:lstStyle>
          <a:p>
            <a:r>
              <a:rPr lang="en-US" sz="3725" dirty="0">
                <a:solidFill>
                  <a:srgbClr val="273B7C"/>
                </a:solidFill>
                <a:latin typeface="Libre Baskerville" panose="02000000000000000000" pitchFamily="2" charset="0"/>
              </a:rPr>
              <a:t>Conclusions/Discussion</a:t>
            </a:r>
          </a:p>
        </p:txBody>
      </p:sp>
      <p:pic>
        <p:nvPicPr>
          <p:cNvPr id="3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3682" y="1072851"/>
            <a:ext cx="3681282" cy="307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3437" y="19254386"/>
            <a:ext cx="3887311" cy="4180482"/>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03121" y="19095388"/>
            <a:ext cx="3483516" cy="7336679"/>
          </a:xfrm>
          <a:prstGeom prst="rect">
            <a:avLst/>
          </a:prstGeom>
        </p:spPr>
      </p:pic>
      <p:sp>
        <p:nvSpPr>
          <p:cNvPr id="36" name="TextBox 35">
            <a:extLst>
              <a:ext uri="{FF2B5EF4-FFF2-40B4-BE49-F238E27FC236}">
                <a16:creationId xmlns:a16="http://schemas.microsoft.com/office/drawing/2014/main" xmlns="" id="{866E08F1-00BB-405D-93FB-7CA14395042E}"/>
              </a:ext>
            </a:extLst>
          </p:cNvPr>
          <p:cNvSpPr txBox="1"/>
          <p:nvPr/>
        </p:nvSpPr>
        <p:spPr>
          <a:xfrm>
            <a:off x="19243534" y="27185795"/>
            <a:ext cx="5140994" cy="474425"/>
          </a:xfrm>
          <a:prstGeom prst="rect">
            <a:avLst/>
          </a:prstGeom>
          <a:noFill/>
        </p:spPr>
        <p:txBody>
          <a:bodyPr wrap="square" lIns="70958" rtlCol="0">
            <a:spAutoFit/>
          </a:bodyPr>
          <a:lstStyle/>
          <a:p>
            <a:r>
              <a:rPr lang="en-US" sz="2483" b="1" dirty="0">
                <a:latin typeface="Arial" panose="020B0604020202020204" pitchFamily="34" charset="0"/>
                <a:cs typeface="Arial" panose="020B0604020202020204" pitchFamily="34" charset="0"/>
              </a:rPr>
              <a:t>Figure </a:t>
            </a:r>
            <a:r>
              <a:rPr lang="en-US" sz="2483" b="1" dirty="0" smtClean="0">
                <a:latin typeface="Arial" panose="020B0604020202020204" pitchFamily="34" charset="0"/>
                <a:cs typeface="Arial" panose="020B0604020202020204" pitchFamily="34" charset="0"/>
              </a:rPr>
              <a:t>2:</a:t>
            </a:r>
            <a:r>
              <a:rPr lang="en-US" sz="2483" dirty="0" smtClean="0">
                <a:latin typeface="Arial" panose="020B0604020202020204" pitchFamily="34" charset="0"/>
                <a:cs typeface="Arial" panose="020B0604020202020204" pitchFamily="34" charset="0"/>
              </a:rPr>
              <a:t> Newly installed </a:t>
            </a:r>
            <a:r>
              <a:rPr lang="en-US" sz="2483" dirty="0" err="1" smtClean="0">
                <a:latin typeface="Arial" panose="020B0604020202020204" pitchFamily="34" charset="0"/>
                <a:cs typeface="Arial" panose="020B0604020202020204" pitchFamily="34" charset="0"/>
              </a:rPr>
              <a:t>Radixact</a:t>
            </a:r>
            <a:endParaRPr lang="en-US" sz="3104" dirty="0">
              <a:latin typeface="Arial" panose="020B0604020202020204" pitchFamily="34" charset="0"/>
              <a:cs typeface="Arial" panose="020B0604020202020204" pitchFamily="34" charset="0"/>
            </a:endParaRPr>
          </a:p>
        </p:txBody>
      </p:sp>
      <p:pic>
        <p:nvPicPr>
          <p:cNvPr id="39" name="Content Placeholder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65586" y="19155656"/>
            <a:ext cx="3531414" cy="7336679"/>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39080" y="19630206"/>
            <a:ext cx="5733736" cy="5845225"/>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7399" y="23967596"/>
            <a:ext cx="4506575" cy="2169180"/>
          </a:xfrm>
          <a:prstGeom prst="rect">
            <a:avLst/>
          </a:prstGeom>
        </p:spPr>
      </p:pic>
    </p:spTree>
    <p:extLst>
      <p:ext uri="{BB962C8B-B14F-4D97-AF65-F5344CB8AC3E}">
        <p14:creationId xmlns:p14="http://schemas.microsoft.com/office/powerpoint/2010/main" val="21112916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4786866D7E784FB91906AB3BC10AFB" ma:contentTypeVersion="16" ma:contentTypeDescription="Create a new document." ma:contentTypeScope="" ma:versionID="9c7b51e2f4a654a26befa4d4c88836f1">
  <xsd:schema xmlns:xsd="http://www.w3.org/2001/XMLSchema" xmlns:xs="http://www.w3.org/2001/XMLSchema" xmlns:p="http://schemas.microsoft.com/office/2006/metadata/properties" xmlns:ns3="0ba48097-b403-430b-ad17-6651c909cccf" xmlns:ns4="3bfcafa9-28bb-4309-a949-ca132e08dd43" targetNamespace="http://schemas.microsoft.com/office/2006/metadata/properties" ma:root="true" ma:fieldsID="d8ba438dbb326492e0ff5bab2c5c498e" ns3:_="" ns4:_="">
    <xsd:import namespace="0ba48097-b403-430b-ad17-6651c909cccf"/>
    <xsd:import namespace="3bfcafa9-28bb-4309-a949-ca132e08dd43"/>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ServiceObjectDetectorVersions"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48097-b403-430b-ad17-6651c909cc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fcafa9-28bb-4309-a949-ca132e08dd4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ba48097-b403-430b-ad17-6651c909cccf" xsi:nil="true"/>
  </documentManagement>
</p:properties>
</file>

<file path=customXml/itemProps1.xml><?xml version="1.0" encoding="utf-8"?>
<ds:datastoreItem xmlns:ds="http://schemas.openxmlformats.org/officeDocument/2006/customXml" ds:itemID="{A30F50A2-26C7-4D71-8C76-41D5D66741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a48097-b403-430b-ad17-6651c909cccf"/>
    <ds:schemaRef ds:uri="3bfcafa9-28bb-4309-a949-ca132e08dd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FF8B64-C36E-4A11-B5B1-CA3A4414CD02}">
  <ds:schemaRefs>
    <ds:schemaRef ds:uri="http://schemas.microsoft.com/sharepoint/v3/contenttype/forms"/>
  </ds:schemaRefs>
</ds:datastoreItem>
</file>

<file path=customXml/itemProps3.xml><?xml version="1.0" encoding="utf-8"?>
<ds:datastoreItem xmlns:ds="http://schemas.openxmlformats.org/officeDocument/2006/customXml" ds:itemID="{B5EFB02F-1983-4702-8EAD-AA5DD5D0D478}">
  <ds:schemaRefs>
    <ds:schemaRef ds:uri="0ba48097-b403-430b-ad17-6651c909cccf"/>
    <ds:schemaRef ds:uri="http://schemas.microsoft.com/office/2006/documentManagement/types"/>
    <ds:schemaRef ds:uri="http://schemas.microsoft.com/office/2006/metadata/properties"/>
    <ds:schemaRef ds:uri="http://schemas.openxmlformats.org/package/2006/metadata/core-properties"/>
    <ds:schemaRef ds:uri="3bfcafa9-28bb-4309-a949-ca132e08dd43"/>
    <ds:schemaRef ds:uri="http://purl.org/dc/elements/1.1/"/>
    <ds:schemaRef ds:uri="http://www.w3.org/XML/1998/namespace"/>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372</TotalTime>
  <Words>868</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Libre Baskerville</vt:lpstr>
      <vt:lpstr>Open Sans</vt:lpstr>
      <vt:lpstr>Office Theme</vt:lpstr>
      <vt:lpstr>PowerPoint Presentation</vt:lpstr>
    </vt:vector>
  </TitlesOfParts>
  <Company>Appalachian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Ketzner</dc:creator>
  <cp:lastModifiedBy>Microsoft account</cp:lastModifiedBy>
  <cp:revision>54</cp:revision>
  <dcterms:created xsi:type="dcterms:W3CDTF">2013-09-17T13:16:22Z</dcterms:created>
  <dcterms:modified xsi:type="dcterms:W3CDTF">2024-03-16T05:35:01Z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0x010100F24786866D7E784FB91906AB3BC10AFB</vt:lpwstr>
  </property>
</Properties>
</file>