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4"/>
  </p:sldMasterIdLst>
  <p:notesMasterIdLst>
    <p:notesMasterId r:id="rId48"/>
  </p:notesMasterIdLst>
  <p:handoutMasterIdLst>
    <p:handoutMasterId r:id="rId49"/>
  </p:handoutMasterIdLst>
  <p:sldIdLst>
    <p:sldId id="256" r:id="rId5"/>
    <p:sldId id="258" r:id="rId6"/>
    <p:sldId id="259" r:id="rId7"/>
    <p:sldId id="260" r:id="rId8"/>
    <p:sldId id="262" r:id="rId9"/>
    <p:sldId id="2170" r:id="rId10"/>
    <p:sldId id="272" r:id="rId11"/>
    <p:sldId id="2169" r:id="rId12"/>
    <p:sldId id="2172" r:id="rId13"/>
    <p:sldId id="2173" r:id="rId14"/>
    <p:sldId id="271" r:id="rId15"/>
    <p:sldId id="2166" r:id="rId16"/>
    <p:sldId id="275" r:id="rId17"/>
    <p:sldId id="276" r:id="rId18"/>
    <p:sldId id="268" r:id="rId19"/>
    <p:sldId id="279" r:id="rId20"/>
    <p:sldId id="265" r:id="rId21"/>
    <p:sldId id="266" r:id="rId22"/>
    <p:sldId id="269" r:id="rId23"/>
    <p:sldId id="277" r:id="rId24"/>
    <p:sldId id="278" r:id="rId25"/>
    <p:sldId id="2168" r:id="rId26"/>
    <p:sldId id="264" r:id="rId27"/>
    <p:sldId id="280" r:id="rId28"/>
    <p:sldId id="263" r:id="rId29"/>
    <p:sldId id="267" r:id="rId30"/>
    <p:sldId id="2154" r:id="rId31"/>
    <p:sldId id="2155" r:id="rId32"/>
    <p:sldId id="2156" r:id="rId33"/>
    <p:sldId id="2157" r:id="rId34"/>
    <p:sldId id="2159" r:id="rId35"/>
    <p:sldId id="2158" r:id="rId36"/>
    <p:sldId id="2160" r:id="rId37"/>
    <p:sldId id="2161" r:id="rId38"/>
    <p:sldId id="2171" r:id="rId39"/>
    <p:sldId id="2162" r:id="rId40"/>
    <p:sldId id="2164" r:id="rId41"/>
    <p:sldId id="2165" r:id="rId42"/>
    <p:sldId id="261" r:id="rId43"/>
    <p:sldId id="270" r:id="rId44"/>
    <p:sldId id="2163" r:id="rId45"/>
    <p:sldId id="282" r:id="rId46"/>
    <p:sldId id="216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511BF26-355F-428B-A1D8-D74219E5793B}">
          <p14:sldIdLst>
            <p14:sldId id="256"/>
            <p14:sldId id="258"/>
            <p14:sldId id="259"/>
            <p14:sldId id="260"/>
            <p14:sldId id="262"/>
            <p14:sldId id="2170"/>
            <p14:sldId id="272"/>
            <p14:sldId id="2169"/>
            <p14:sldId id="2172"/>
            <p14:sldId id="2173"/>
            <p14:sldId id="271"/>
            <p14:sldId id="2166"/>
            <p14:sldId id="275"/>
            <p14:sldId id="276"/>
            <p14:sldId id="268"/>
            <p14:sldId id="279"/>
            <p14:sldId id="265"/>
            <p14:sldId id="266"/>
            <p14:sldId id="269"/>
            <p14:sldId id="277"/>
            <p14:sldId id="278"/>
            <p14:sldId id="2168"/>
            <p14:sldId id="264"/>
            <p14:sldId id="280"/>
            <p14:sldId id="263"/>
            <p14:sldId id="267"/>
            <p14:sldId id="2154"/>
            <p14:sldId id="2155"/>
            <p14:sldId id="2156"/>
            <p14:sldId id="2157"/>
            <p14:sldId id="2159"/>
            <p14:sldId id="2158"/>
            <p14:sldId id="2160"/>
            <p14:sldId id="2161"/>
            <p14:sldId id="2171"/>
            <p14:sldId id="2162"/>
            <p14:sldId id="2164"/>
            <p14:sldId id="2165"/>
            <p14:sldId id="261"/>
            <p14:sldId id="270"/>
            <p14:sldId id="2163"/>
            <p14:sldId id="282"/>
            <p14:sldId id="216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75305"/>
    <a:srgbClr val="FF8AD8"/>
    <a:srgbClr val="94F013"/>
    <a:srgbClr val="29FF41"/>
    <a:srgbClr val="273B7C"/>
    <a:srgbClr val="9437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3" autoAdjust="0"/>
    <p:restoredTop sz="79407" autoAdjust="0"/>
  </p:normalViewPr>
  <p:slideViewPr>
    <p:cSldViewPr snapToGrid="0" snapToObjects="1">
      <p:cViewPr varScale="1">
        <p:scale>
          <a:sx n="84" d="100"/>
          <a:sy n="84" d="100"/>
        </p:scale>
        <p:origin x="1520" y="19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files.ganil.priv\pc-mac\VALORISATION\SAGA\1%20-%20Formalisation%20projet\Montage%20financi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'Road Map'!$A$3</c:f>
              <c:strCache>
                <c:ptCount val="1"/>
                <c:pt idx="0">
                  <c:v>G41 (GANIL ALONE)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'Road Map'!$B$2:$G$2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'Road Map'!$B$3:$G$3</c:f>
              <c:numCache>
                <c:formatCode>General</c:formatCode>
                <c:ptCount val="6"/>
                <c:pt idx="0">
                  <c:v>400</c:v>
                </c:pt>
                <c:pt idx="1">
                  <c:v>300</c:v>
                </c:pt>
                <c:pt idx="2">
                  <c:v>400</c:v>
                </c:pt>
                <c:pt idx="3">
                  <c:v>450</c:v>
                </c:pt>
                <c:pt idx="4">
                  <c:v>450</c:v>
                </c:pt>
                <c:pt idx="5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7D-6744-9884-E143241117E1}"/>
            </c:ext>
          </c:extLst>
        </c:ser>
        <c:ser>
          <c:idx val="1"/>
          <c:order val="1"/>
          <c:tx>
            <c:strRef>
              <c:f>'Road Map'!$A$4</c:f>
              <c:strCache>
                <c:ptCount val="1"/>
                <c:pt idx="0">
                  <c:v>G41 (GANIL // SPIRAL2)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'Road Map'!$B$2:$G$2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'Road Map'!$B$4:$G$4</c:f>
              <c:numCache>
                <c:formatCode>General</c:formatCode>
                <c:ptCount val="6"/>
                <c:pt idx="1">
                  <c:v>200</c:v>
                </c:pt>
                <c:pt idx="2">
                  <c:v>300</c:v>
                </c:pt>
                <c:pt idx="3">
                  <c:v>300</c:v>
                </c:pt>
                <c:pt idx="4">
                  <c:v>300</c:v>
                </c:pt>
                <c:pt idx="5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7D-6744-9884-E143241117E1}"/>
            </c:ext>
          </c:extLst>
        </c:ser>
        <c:ser>
          <c:idx val="4"/>
          <c:order val="2"/>
          <c:tx>
            <c:strRef>
              <c:f>'Road Map'!$A$5</c:f>
              <c:strCache>
                <c:ptCount val="1"/>
                <c:pt idx="0">
                  <c:v>D1 - ME (// G41)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'Road Map'!$B$2:$G$2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'Road Map'!$B$5:$G$5</c:f>
              <c:numCache>
                <c:formatCode>General</c:formatCode>
                <c:ptCount val="6"/>
                <c:pt idx="3">
                  <c:v>200</c:v>
                </c:pt>
                <c:pt idx="4">
                  <c:v>200</c:v>
                </c:pt>
                <c:pt idx="5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7D-6744-9884-E143241117E1}"/>
            </c:ext>
          </c:extLst>
        </c:ser>
        <c:ser>
          <c:idx val="3"/>
          <c:order val="3"/>
          <c:tx>
            <c:strRef>
              <c:f>'Road Map'!$A$6</c:f>
              <c:strCache>
                <c:ptCount val="1"/>
                <c:pt idx="0">
                  <c:v>CIME 0° (SPIRAL1 ALONE // G41)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'Road Map'!$B$2:$G$2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'Road Map'!$B$6:$G$6</c:f>
              <c:numCache>
                <c:formatCode>General</c:formatCode>
                <c:ptCount val="6"/>
                <c:pt idx="4">
                  <c:v>450</c:v>
                </c:pt>
                <c:pt idx="5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7D-6744-9884-E143241117E1}"/>
            </c:ext>
          </c:extLst>
        </c:ser>
        <c:ser>
          <c:idx val="5"/>
          <c:order val="4"/>
          <c:tx>
            <c:strRef>
              <c:f>'Road Map'!$A$7</c:f>
              <c:strCache>
                <c:ptCount val="1"/>
                <c:pt idx="0">
                  <c:v>G32 (// G41)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D1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57D-6744-9884-E143241117E1}"/>
              </c:ext>
            </c:extLst>
          </c:dPt>
          <c:cat>
            <c:numRef>
              <c:f>'Road Map'!$B$2:$G$2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'Road Map'!$B$7:$G$7</c:f>
              <c:numCache>
                <c:formatCode>General</c:formatCode>
                <c:ptCount val="6"/>
                <c:pt idx="5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7D-6744-9884-E14324111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086363503"/>
        <c:axId val="1086363919"/>
      </c:barChart>
      <c:catAx>
        <c:axId val="1086363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R"/>
          </a:p>
        </c:txPr>
        <c:crossAx val="1086363919"/>
        <c:crosses val="autoZero"/>
        <c:auto val="1"/>
        <c:lblAlgn val="ctr"/>
        <c:lblOffset val="100"/>
        <c:noMultiLvlLbl val="0"/>
      </c:catAx>
      <c:valAx>
        <c:axId val="1086363919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Heures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R"/>
          </a:p>
        </c:txPr>
        <c:crossAx val="1086363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1B6FE4-C7B0-438E-B11A-FE709922B5ED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47AFE4FD-EEBA-4241-A98D-5B01D131A657}">
      <dgm:prSet phldrT="[Texte]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fr-FR" dirty="0">
              <a:solidFill>
                <a:schemeClr val="bg1"/>
              </a:solidFill>
            </a:rPr>
            <a:t>+ </a:t>
          </a:r>
        </a:p>
        <a:p>
          <a:r>
            <a:rPr lang="fr-FR" dirty="0">
              <a:solidFill>
                <a:schemeClr val="bg1"/>
              </a:solidFill>
            </a:rPr>
            <a:t>G41</a:t>
          </a:r>
        </a:p>
        <a:p>
          <a:r>
            <a:rPr lang="fr-FR" dirty="0">
              <a:solidFill>
                <a:schemeClr val="bg1"/>
              </a:solidFill>
            </a:rPr>
            <a:t>UT </a:t>
          </a:r>
          <a:r>
            <a:rPr lang="fr-FR" dirty="0" err="1">
              <a:solidFill>
                <a:schemeClr val="bg1"/>
              </a:solidFill>
            </a:rPr>
            <a:t>simultaneous</a:t>
          </a:r>
          <a:r>
            <a:rPr lang="fr-FR" dirty="0">
              <a:solidFill>
                <a:schemeClr val="bg1"/>
              </a:solidFill>
            </a:rPr>
            <a:t> SP2/GANIL</a:t>
          </a:r>
        </a:p>
        <a:p>
          <a:endParaRPr lang="fr-FR" dirty="0">
            <a:solidFill>
              <a:schemeClr val="bg1"/>
            </a:solidFill>
          </a:endParaRPr>
        </a:p>
      </dgm:t>
    </dgm:pt>
    <dgm:pt modelId="{B52D7DE9-CCBC-4400-BCB3-55B678824251}" type="parTrans" cxnId="{C065F8E0-38C2-4644-AC74-BA840ABDF44E}">
      <dgm:prSet/>
      <dgm:spPr/>
      <dgm:t>
        <a:bodyPr/>
        <a:lstStyle/>
        <a:p>
          <a:endParaRPr lang="fr-FR"/>
        </a:p>
      </dgm:t>
    </dgm:pt>
    <dgm:pt modelId="{088CA467-D4F7-405E-8B31-EDED80443741}" type="sibTrans" cxnId="{C065F8E0-38C2-4644-AC74-BA840ABDF44E}">
      <dgm:prSet/>
      <dgm:spPr/>
      <dgm:t>
        <a:bodyPr/>
        <a:lstStyle/>
        <a:p>
          <a:endParaRPr lang="fr-FR"/>
        </a:p>
      </dgm:t>
    </dgm:pt>
    <dgm:pt modelId="{AD557754-DE4A-4663-9DEA-A2828395215F}">
      <dgm:prSet phldrT="[Texte]"/>
      <dgm:spPr>
        <a:solidFill>
          <a:schemeClr val="accent2"/>
        </a:solidFill>
      </dgm:spPr>
      <dgm:t>
        <a:bodyPr/>
        <a:lstStyle/>
        <a:p>
          <a:r>
            <a:rPr lang="fr-FR" dirty="0"/>
            <a:t>2025</a:t>
          </a:r>
        </a:p>
      </dgm:t>
    </dgm:pt>
    <dgm:pt modelId="{6065A338-6856-4B83-A1ED-AB8243941C10}" type="parTrans" cxnId="{85134090-B223-483A-94CD-FCDCDE931C0A}">
      <dgm:prSet/>
      <dgm:spPr/>
      <dgm:t>
        <a:bodyPr/>
        <a:lstStyle/>
        <a:p>
          <a:endParaRPr lang="fr-FR"/>
        </a:p>
      </dgm:t>
    </dgm:pt>
    <dgm:pt modelId="{5D205B86-75AE-4A4D-B1F8-9D00956D2B80}" type="sibTrans" cxnId="{85134090-B223-483A-94CD-FCDCDE931C0A}">
      <dgm:prSet/>
      <dgm:spPr/>
      <dgm:t>
        <a:bodyPr/>
        <a:lstStyle/>
        <a:p>
          <a:endParaRPr lang="fr-FR"/>
        </a:p>
      </dgm:t>
    </dgm:pt>
    <dgm:pt modelId="{85306EE6-43F8-477E-86F6-6F593C817BC3}">
      <dgm:prSet phldrT="[Texte]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fr-FR" dirty="0">
              <a:solidFill>
                <a:schemeClr val="bg1"/>
              </a:solidFill>
              <a:sym typeface="Symbol" panose="05050102010706020507" pitchFamily="18" charset="2"/>
            </a:rPr>
            <a:t> </a:t>
          </a:r>
          <a:r>
            <a:rPr lang="fr-FR" dirty="0">
              <a:solidFill>
                <a:schemeClr val="bg1"/>
              </a:solidFill>
            </a:rPr>
            <a:t>G41+ </a:t>
          </a:r>
          <a:r>
            <a:rPr lang="fr-FR" dirty="0" err="1">
              <a:solidFill>
                <a:schemeClr val="bg1"/>
              </a:solidFill>
            </a:rPr>
            <a:t>Simultaneous</a:t>
          </a:r>
          <a:r>
            <a:rPr lang="fr-FR" dirty="0">
              <a:solidFill>
                <a:schemeClr val="bg1"/>
              </a:solidFill>
            </a:rPr>
            <a:t> SP2/GANIL</a:t>
          </a:r>
        </a:p>
        <a:p>
          <a:r>
            <a:rPr lang="fr-FR" dirty="0">
              <a:solidFill>
                <a:schemeClr val="bg1"/>
              </a:solidFill>
            </a:rPr>
            <a:t>+ </a:t>
          </a:r>
        </a:p>
        <a:p>
          <a:r>
            <a:rPr lang="fr-FR" dirty="0">
              <a:solidFill>
                <a:schemeClr val="bg1"/>
              </a:solidFill>
            </a:rPr>
            <a:t>D1-ME</a:t>
          </a:r>
        </a:p>
      </dgm:t>
    </dgm:pt>
    <dgm:pt modelId="{29D6F6AB-6DA5-48AF-91DD-7CB061530967}" type="parTrans" cxnId="{0193B57B-3E60-42C9-8B73-91A024D6B5F1}">
      <dgm:prSet/>
      <dgm:spPr/>
      <dgm:t>
        <a:bodyPr/>
        <a:lstStyle/>
        <a:p>
          <a:endParaRPr lang="fr-FR"/>
        </a:p>
      </dgm:t>
    </dgm:pt>
    <dgm:pt modelId="{F23BE405-919A-4F58-A57B-672446D5BE5A}" type="sibTrans" cxnId="{0193B57B-3E60-42C9-8B73-91A024D6B5F1}">
      <dgm:prSet/>
      <dgm:spPr/>
      <dgm:t>
        <a:bodyPr/>
        <a:lstStyle/>
        <a:p>
          <a:endParaRPr lang="fr-FR"/>
        </a:p>
      </dgm:t>
    </dgm:pt>
    <dgm:pt modelId="{96422E1F-7509-476A-A1C7-45E5C1F07F88}">
      <dgm:prSet phldrT="[Texte]"/>
      <dgm:spPr>
        <a:solidFill>
          <a:schemeClr val="accent2"/>
        </a:solidFill>
      </dgm:spPr>
      <dgm:t>
        <a:bodyPr/>
        <a:lstStyle/>
        <a:p>
          <a:r>
            <a:rPr lang="fr-FR" dirty="0"/>
            <a:t>2026-2027</a:t>
          </a:r>
        </a:p>
      </dgm:t>
    </dgm:pt>
    <dgm:pt modelId="{1D44CE10-76BC-47EE-9CFC-07308B031D20}" type="parTrans" cxnId="{B2AE2F9F-C5BC-4F8E-AB8E-4A9B39B26123}">
      <dgm:prSet/>
      <dgm:spPr/>
      <dgm:t>
        <a:bodyPr/>
        <a:lstStyle/>
        <a:p>
          <a:endParaRPr lang="fr-FR"/>
        </a:p>
      </dgm:t>
    </dgm:pt>
    <dgm:pt modelId="{A96D9181-CDF6-4547-A03D-FF540D0B8542}" type="sibTrans" cxnId="{B2AE2F9F-C5BC-4F8E-AB8E-4A9B39B26123}">
      <dgm:prSet/>
      <dgm:spPr/>
      <dgm:t>
        <a:bodyPr/>
        <a:lstStyle/>
        <a:p>
          <a:endParaRPr lang="fr-FR"/>
        </a:p>
      </dgm:t>
    </dgm:pt>
    <dgm:pt modelId="{9709C5A2-4D5D-449C-955E-9CA2755D8383}">
      <dgm:prSet phldrT="[Texte]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fr-FR" dirty="0">
              <a:solidFill>
                <a:schemeClr val="bg1"/>
              </a:solidFill>
            </a:rPr>
            <a:t>+</a:t>
          </a:r>
        </a:p>
        <a:p>
          <a:r>
            <a:rPr lang="fr-FR" dirty="0">
              <a:solidFill>
                <a:schemeClr val="bg1"/>
              </a:solidFill>
            </a:rPr>
            <a:t>CIME 0°</a:t>
          </a:r>
        </a:p>
        <a:p>
          <a:endParaRPr lang="fr-FR" dirty="0">
            <a:solidFill>
              <a:schemeClr val="bg1"/>
            </a:solidFill>
          </a:endParaRPr>
        </a:p>
      </dgm:t>
    </dgm:pt>
    <dgm:pt modelId="{74DE014D-B13B-4B7B-95D7-5C1A4A4972B5}" type="parTrans" cxnId="{3D22DE45-45AB-429A-89E3-50941218D2B0}">
      <dgm:prSet/>
      <dgm:spPr/>
      <dgm:t>
        <a:bodyPr/>
        <a:lstStyle/>
        <a:p>
          <a:endParaRPr lang="fr-FR"/>
        </a:p>
      </dgm:t>
    </dgm:pt>
    <dgm:pt modelId="{03D3C8B2-334B-41E7-AD7D-7AF4374D1CCB}" type="sibTrans" cxnId="{3D22DE45-45AB-429A-89E3-50941218D2B0}">
      <dgm:prSet/>
      <dgm:spPr/>
      <dgm:t>
        <a:bodyPr/>
        <a:lstStyle/>
        <a:p>
          <a:endParaRPr lang="fr-FR"/>
        </a:p>
      </dgm:t>
    </dgm:pt>
    <dgm:pt modelId="{3AB7D93C-2C28-4633-A10B-A97B33C51C11}">
      <dgm:prSet phldrT="[Texte]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fr-FR" dirty="0">
              <a:solidFill>
                <a:schemeClr val="bg1"/>
              </a:solidFill>
              <a:sym typeface="Symbol" panose="05050102010706020507" pitchFamily="18" charset="2"/>
            </a:rPr>
            <a:t> </a:t>
          </a:r>
          <a:r>
            <a:rPr lang="fr-FR" dirty="0">
              <a:solidFill>
                <a:schemeClr val="bg1"/>
              </a:solidFill>
            </a:rPr>
            <a:t>G41</a:t>
          </a:r>
        </a:p>
        <a:p>
          <a:r>
            <a:rPr lang="fr-FR" dirty="0">
              <a:solidFill>
                <a:schemeClr val="bg1"/>
              </a:solidFill>
            </a:rPr>
            <a:t>UT GANIL</a:t>
          </a:r>
        </a:p>
      </dgm:t>
    </dgm:pt>
    <dgm:pt modelId="{9087ED1D-77C1-437E-83D1-EDCAC6C88D37}" type="parTrans" cxnId="{EC4A31D6-4D9C-4F6C-A830-16C72A46D32C}">
      <dgm:prSet/>
      <dgm:spPr/>
      <dgm:t>
        <a:bodyPr/>
        <a:lstStyle/>
        <a:p>
          <a:endParaRPr lang="fr-FR"/>
        </a:p>
      </dgm:t>
    </dgm:pt>
    <dgm:pt modelId="{114CDCD6-E162-4AC6-AD62-BFAD915464A1}" type="sibTrans" cxnId="{EC4A31D6-4D9C-4F6C-A830-16C72A46D32C}">
      <dgm:prSet/>
      <dgm:spPr/>
      <dgm:t>
        <a:bodyPr/>
        <a:lstStyle/>
        <a:p>
          <a:endParaRPr lang="fr-FR"/>
        </a:p>
      </dgm:t>
    </dgm:pt>
    <dgm:pt modelId="{0F756E00-621D-4058-B108-1A526A92336C}">
      <dgm:prSet phldrT="[Texte]"/>
      <dgm:spPr>
        <a:solidFill>
          <a:schemeClr val="accent2"/>
        </a:solidFill>
      </dgm:spPr>
      <dgm:t>
        <a:bodyPr/>
        <a:lstStyle/>
        <a:p>
          <a:r>
            <a:rPr lang="fr-FR" dirty="0"/>
            <a:t>2024</a:t>
          </a:r>
        </a:p>
      </dgm:t>
    </dgm:pt>
    <dgm:pt modelId="{1459DD0B-13C3-4500-80D7-D6BC57969ABD}" type="parTrans" cxnId="{44768406-DBBC-4072-BDF0-E95A9101626A}">
      <dgm:prSet/>
      <dgm:spPr/>
      <dgm:t>
        <a:bodyPr/>
        <a:lstStyle/>
        <a:p>
          <a:endParaRPr lang="fr-FR"/>
        </a:p>
      </dgm:t>
    </dgm:pt>
    <dgm:pt modelId="{AD314C0A-8362-4BC2-B830-A4368978C84E}" type="sibTrans" cxnId="{44768406-DBBC-4072-BDF0-E95A9101626A}">
      <dgm:prSet/>
      <dgm:spPr/>
      <dgm:t>
        <a:bodyPr/>
        <a:lstStyle/>
        <a:p>
          <a:endParaRPr lang="fr-FR"/>
        </a:p>
      </dgm:t>
    </dgm:pt>
    <dgm:pt modelId="{5F2D4E23-111D-45AF-93B1-8544C5C2B1AE}">
      <dgm:prSet phldrT="[Texte]"/>
      <dgm:spPr>
        <a:solidFill>
          <a:schemeClr val="accent2"/>
        </a:solidFill>
      </dgm:spPr>
      <dgm:t>
        <a:bodyPr/>
        <a:lstStyle/>
        <a:p>
          <a:r>
            <a:rPr lang="fr-FR" dirty="0"/>
            <a:t>2028</a:t>
          </a:r>
        </a:p>
      </dgm:t>
    </dgm:pt>
    <dgm:pt modelId="{CEC194CB-594C-4DE9-B247-80AD12E6FA4A}" type="parTrans" cxnId="{8FCD1B14-F273-4F8E-A15C-26B80ACC54A4}">
      <dgm:prSet/>
      <dgm:spPr/>
      <dgm:t>
        <a:bodyPr/>
        <a:lstStyle/>
        <a:p>
          <a:endParaRPr lang="fr-FR"/>
        </a:p>
      </dgm:t>
    </dgm:pt>
    <dgm:pt modelId="{6DAE0ED2-1550-49FC-9877-E9C41F48D4CA}" type="sibTrans" cxnId="{8FCD1B14-F273-4F8E-A15C-26B80ACC54A4}">
      <dgm:prSet/>
      <dgm:spPr/>
      <dgm:t>
        <a:bodyPr/>
        <a:lstStyle/>
        <a:p>
          <a:endParaRPr lang="fr-FR"/>
        </a:p>
      </dgm:t>
    </dgm:pt>
    <dgm:pt modelId="{EBD3BF54-04E5-48B7-BDB2-C86B43EB6968}">
      <dgm:prSet phldrT="[Texte]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fr-FR" dirty="0">
              <a:solidFill>
                <a:schemeClr val="bg1"/>
              </a:solidFill>
            </a:rPr>
            <a:t>+</a:t>
          </a:r>
        </a:p>
        <a:p>
          <a:r>
            <a:rPr lang="fr-FR" dirty="0">
              <a:solidFill>
                <a:schemeClr val="bg1"/>
              </a:solidFill>
            </a:rPr>
            <a:t>G32</a:t>
          </a:r>
        </a:p>
      </dgm:t>
    </dgm:pt>
    <dgm:pt modelId="{15A2CA76-EAC0-4BCB-8C49-6332657822DD}" type="parTrans" cxnId="{E4F3E3BC-1FF6-47D8-A35A-1E3BB18A1232}">
      <dgm:prSet/>
      <dgm:spPr/>
      <dgm:t>
        <a:bodyPr/>
        <a:lstStyle/>
        <a:p>
          <a:endParaRPr lang="fr-FR"/>
        </a:p>
      </dgm:t>
    </dgm:pt>
    <dgm:pt modelId="{74EC5799-6F30-4F7E-9929-B6876CF0943C}" type="sibTrans" cxnId="{E4F3E3BC-1FF6-47D8-A35A-1E3BB18A1232}">
      <dgm:prSet/>
      <dgm:spPr/>
      <dgm:t>
        <a:bodyPr/>
        <a:lstStyle/>
        <a:p>
          <a:endParaRPr lang="fr-FR"/>
        </a:p>
      </dgm:t>
    </dgm:pt>
    <dgm:pt modelId="{8254B77F-9C16-4CE8-A487-3B498A5ED6DE}">
      <dgm:prSet phldrT="[Texte]"/>
      <dgm:spPr>
        <a:solidFill>
          <a:schemeClr val="accent3">
            <a:lumMod val="85000"/>
          </a:schemeClr>
        </a:solidFill>
      </dgm:spPr>
      <dgm:t>
        <a:bodyPr/>
        <a:lstStyle/>
        <a:p>
          <a:endParaRPr lang="fr-FR" dirty="0">
            <a:solidFill>
              <a:schemeClr val="bg1"/>
            </a:solidFill>
          </a:endParaRPr>
        </a:p>
      </dgm:t>
    </dgm:pt>
    <dgm:pt modelId="{4F5293BB-9C6C-4DE2-80C4-CA28CA270AC3}" type="parTrans" cxnId="{C41364B0-1578-4524-B585-B1DEA1544BD7}">
      <dgm:prSet/>
      <dgm:spPr/>
      <dgm:t>
        <a:bodyPr/>
        <a:lstStyle/>
        <a:p>
          <a:endParaRPr lang="fr-FR"/>
        </a:p>
      </dgm:t>
    </dgm:pt>
    <dgm:pt modelId="{FE3F0A93-4F7D-451F-ADBE-58D25C369F6A}" type="sibTrans" cxnId="{C41364B0-1578-4524-B585-B1DEA1544BD7}">
      <dgm:prSet/>
      <dgm:spPr/>
      <dgm:t>
        <a:bodyPr/>
        <a:lstStyle/>
        <a:p>
          <a:endParaRPr lang="fr-FR"/>
        </a:p>
      </dgm:t>
    </dgm:pt>
    <dgm:pt modelId="{CEC229D8-141C-43C3-914F-D67057875D12}">
      <dgm:prSet phldrT="[Texte]"/>
      <dgm:spPr>
        <a:solidFill>
          <a:schemeClr val="accent2"/>
        </a:solidFill>
      </dgm:spPr>
      <dgm:t>
        <a:bodyPr/>
        <a:lstStyle/>
        <a:p>
          <a:r>
            <a:rPr lang="fr-FR" dirty="0"/>
            <a:t>2023</a:t>
          </a:r>
        </a:p>
      </dgm:t>
    </dgm:pt>
    <dgm:pt modelId="{6F7C2C2E-34FE-42F0-BCE5-40BE7643DA2A}" type="parTrans" cxnId="{67FB5A97-0790-46DD-A2EB-8CCF61CF5D26}">
      <dgm:prSet/>
      <dgm:spPr/>
      <dgm:t>
        <a:bodyPr/>
        <a:lstStyle/>
        <a:p>
          <a:endParaRPr lang="fr-FR"/>
        </a:p>
      </dgm:t>
    </dgm:pt>
    <dgm:pt modelId="{D3FBF85D-CF0F-4BFC-8BB9-F9BF7FB6F0DF}" type="sibTrans" cxnId="{67FB5A97-0790-46DD-A2EB-8CCF61CF5D26}">
      <dgm:prSet/>
      <dgm:spPr/>
      <dgm:t>
        <a:bodyPr/>
        <a:lstStyle/>
        <a:p>
          <a:endParaRPr lang="fr-FR"/>
        </a:p>
      </dgm:t>
    </dgm:pt>
    <dgm:pt modelId="{9C883365-C823-4CBF-8A98-7FB96E02DE48}" type="pres">
      <dgm:prSet presAssocID="{F81B6FE4-C7B0-438E-B11A-FE709922B5ED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AED322C4-ED86-40A0-936E-ADBFE4ED4536}" type="pres">
      <dgm:prSet presAssocID="{CEC229D8-141C-43C3-914F-D67057875D12}" presName="parentText1" presStyleLbl="node1" presStyleIdx="0" presStyleCnt="5">
        <dgm:presLayoutVars>
          <dgm:chMax/>
          <dgm:chPref val="3"/>
          <dgm:bulletEnabled val="1"/>
        </dgm:presLayoutVars>
      </dgm:prSet>
      <dgm:spPr/>
    </dgm:pt>
    <dgm:pt modelId="{1FE9C53B-0C67-4E13-8612-77E1B712DE98}" type="pres">
      <dgm:prSet presAssocID="{CEC229D8-141C-43C3-914F-D67057875D12}" presName="childText1" presStyleLbl="solidAlignAcc1" presStyleIdx="0" presStyleCnt="5">
        <dgm:presLayoutVars>
          <dgm:chMax val="0"/>
          <dgm:chPref val="0"/>
          <dgm:bulletEnabled val="1"/>
        </dgm:presLayoutVars>
      </dgm:prSet>
      <dgm:spPr/>
    </dgm:pt>
    <dgm:pt modelId="{E2C14E3B-AD62-4E98-BE2B-A80ACD64E95A}" type="pres">
      <dgm:prSet presAssocID="{0F756E00-621D-4058-B108-1A526A92336C}" presName="parentText2" presStyleLbl="node1" presStyleIdx="1" presStyleCnt="5">
        <dgm:presLayoutVars>
          <dgm:chMax/>
          <dgm:chPref val="3"/>
          <dgm:bulletEnabled val="1"/>
        </dgm:presLayoutVars>
      </dgm:prSet>
      <dgm:spPr/>
    </dgm:pt>
    <dgm:pt modelId="{13BA6C6E-8BDC-4EC8-AB5A-F469FD03828E}" type="pres">
      <dgm:prSet presAssocID="{0F756E00-621D-4058-B108-1A526A92336C}" presName="childText2" presStyleLbl="solidAlignAcc1" presStyleIdx="1" presStyleCnt="5">
        <dgm:presLayoutVars>
          <dgm:chMax val="0"/>
          <dgm:chPref val="0"/>
          <dgm:bulletEnabled val="1"/>
        </dgm:presLayoutVars>
      </dgm:prSet>
      <dgm:spPr/>
    </dgm:pt>
    <dgm:pt modelId="{4DC88C60-A92E-4EB3-B96F-BA09EF775A11}" type="pres">
      <dgm:prSet presAssocID="{AD557754-DE4A-4663-9DEA-A2828395215F}" presName="parentText3" presStyleLbl="node1" presStyleIdx="2" presStyleCnt="5">
        <dgm:presLayoutVars>
          <dgm:chMax/>
          <dgm:chPref val="3"/>
          <dgm:bulletEnabled val="1"/>
        </dgm:presLayoutVars>
      </dgm:prSet>
      <dgm:spPr/>
    </dgm:pt>
    <dgm:pt modelId="{07CED51E-5538-4E7A-AF71-257895342B51}" type="pres">
      <dgm:prSet presAssocID="{AD557754-DE4A-4663-9DEA-A2828395215F}" presName="childText3" presStyleLbl="solidAlignAcc1" presStyleIdx="2" presStyleCnt="5">
        <dgm:presLayoutVars>
          <dgm:chMax val="0"/>
          <dgm:chPref val="0"/>
          <dgm:bulletEnabled val="1"/>
        </dgm:presLayoutVars>
      </dgm:prSet>
      <dgm:spPr/>
    </dgm:pt>
    <dgm:pt modelId="{E6AFB9E0-C626-4BA6-AEAB-2DDAD1A8D206}" type="pres">
      <dgm:prSet presAssocID="{96422E1F-7509-476A-A1C7-45E5C1F07F88}" presName="parentText4" presStyleLbl="node1" presStyleIdx="3" presStyleCnt="5">
        <dgm:presLayoutVars>
          <dgm:chMax/>
          <dgm:chPref val="3"/>
          <dgm:bulletEnabled val="1"/>
        </dgm:presLayoutVars>
      </dgm:prSet>
      <dgm:spPr/>
    </dgm:pt>
    <dgm:pt modelId="{0EA57D91-5359-42F8-B7B6-5A58B95C2A57}" type="pres">
      <dgm:prSet presAssocID="{96422E1F-7509-476A-A1C7-45E5C1F07F88}" presName="childText4" presStyleLbl="solidAlignAcc1" presStyleIdx="3" presStyleCnt="5">
        <dgm:presLayoutVars>
          <dgm:chMax val="0"/>
          <dgm:chPref val="0"/>
          <dgm:bulletEnabled val="1"/>
        </dgm:presLayoutVars>
      </dgm:prSet>
      <dgm:spPr/>
    </dgm:pt>
    <dgm:pt modelId="{71CD59A7-0B9F-4E37-AC7E-A4ADACD3B7FB}" type="pres">
      <dgm:prSet presAssocID="{5F2D4E23-111D-45AF-93B1-8544C5C2B1AE}" presName="parentText5" presStyleLbl="node1" presStyleIdx="4" presStyleCnt="5">
        <dgm:presLayoutVars>
          <dgm:chMax/>
          <dgm:chPref val="3"/>
          <dgm:bulletEnabled val="1"/>
        </dgm:presLayoutVars>
      </dgm:prSet>
      <dgm:spPr/>
    </dgm:pt>
    <dgm:pt modelId="{839CC61E-ED91-4718-A71D-7811DF7635F5}" type="pres">
      <dgm:prSet presAssocID="{5F2D4E23-111D-45AF-93B1-8544C5C2B1AE}" presName="childText5" presStyleLbl="solidAlignAcc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ED140101-FF47-481E-9628-54D4358EAB8E}" type="presOf" srcId="{9709C5A2-4D5D-449C-955E-9CA2755D8383}" destId="{0EA57D91-5359-42F8-B7B6-5A58B95C2A57}" srcOrd="0" destOrd="0" presId="urn:microsoft.com/office/officeart/2009/3/layout/IncreasingArrowsProcess"/>
    <dgm:cxn modelId="{44768406-DBBC-4072-BDF0-E95A9101626A}" srcId="{F81B6FE4-C7B0-438E-B11A-FE709922B5ED}" destId="{0F756E00-621D-4058-B108-1A526A92336C}" srcOrd="1" destOrd="0" parTransId="{1459DD0B-13C3-4500-80D7-D6BC57969ABD}" sibTransId="{AD314C0A-8362-4BC2-B830-A4368978C84E}"/>
    <dgm:cxn modelId="{8FCD1B14-F273-4F8E-A15C-26B80ACC54A4}" srcId="{F81B6FE4-C7B0-438E-B11A-FE709922B5ED}" destId="{5F2D4E23-111D-45AF-93B1-8544C5C2B1AE}" srcOrd="4" destOrd="0" parTransId="{CEC194CB-594C-4DE9-B247-80AD12E6FA4A}" sibTransId="{6DAE0ED2-1550-49FC-9877-E9C41F48D4CA}"/>
    <dgm:cxn modelId="{1606601D-CA13-40D6-973F-44EE1B794B96}" type="presOf" srcId="{47AFE4FD-EEBA-4241-A98D-5B01D131A657}" destId="{13BA6C6E-8BDC-4EC8-AB5A-F469FD03828E}" srcOrd="0" destOrd="0" presId="urn:microsoft.com/office/officeart/2009/3/layout/IncreasingArrowsProcess"/>
    <dgm:cxn modelId="{63579524-E7DA-4782-B2E0-E830BA47F824}" type="presOf" srcId="{F81B6FE4-C7B0-438E-B11A-FE709922B5ED}" destId="{9C883365-C823-4CBF-8A98-7FB96E02DE48}" srcOrd="0" destOrd="0" presId="urn:microsoft.com/office/officeart/2009/3/layout/IncreasingArrowsProcess"/>
    <dgm:cxn modelId="{D8ADF629-69B2-4DEC-990B-6632BA7C7D78}" type="presOf" srcId="{8254B77F-9C16-4CE8-A487-3B498A5ED6DE}" destId="{07CED51E-5538-4E7A-AF71-257895342B51}" srcOrd="0" destOrd="1" presId="urn:microsoft.com/office/officeart/2009/3/layout/IncreasingArrowsProcess"/>
    <dgm:cxn modelId="{9859502A-FD9E-4A94-830B-4B8444E22FA5}" type="presOf" srcId="{CEC229D8-141C-43C3-914F-D67057875D12}" destId="{AED322C4-ED86-40A0-936E-ADBFE4ED4536}" srcOrd="0" destOrd="0" presId="urn:microsoft.com/office/officeart/2009/3/layout/IncreasingArrowsProcess"/>
    <dgm:cxn modelId="{DF28AB44-FC92-43CE-A856-440DC110C8F4}" type="presOf" srcId="{85306EE6-43F8-477E-86F6-6F593C817BC3}" destId="{07CED51E-5538-4E7A-AF71-257895342B51}" srcOrd="0" destOrd="0" presId="urn:microsoft.com/office/officeart/2009/3/layout/IncreasingArrowsProcess"/>
    <dgm:cxn modelId="{3D22DE45-45AB-429A-89E3-50941218D2B0}" srcId="{96422E1F-7509-476A-A1C7-45E5C1F07F88}" destId="{9709C5A2-4D5D-449C-955E-9CA2755D8383}" srcOrd="0" destOrd="0" parTransId="{74DE014D-B13B-4B7B-95D7-5C1A4A4972B5}" sibTransId="{03D3C8B2-334B-41E7-AD7D-7AF4374D1CCB}"/>
    <dgm:cxn modelId="{DA49B760-B0BE-427A-9555-EFBD288DBC42}" type="presOf" srcId="{AD557754-DE4A-4663-9DEA-A2828395215F}" destId="{4DC88C60-A92E-4EB3-B96F-BA09EF775A11}" srcOrd="0" destOrd="0" presId="urn:microsoft.com/office/officeart/2009/3/layout/IncreasingArrowsProcess"/>
    <dgm:cxn modelId="{045C427B-4413-4E2C-97D4-9F07879449E7}" type="presOf" srcId="{0F756E00-621D-4058-B108-1A526A92336C}" destId="{E2C14E3B-AD62-4E98-BE2B-A80ACD64E95A}" srcOrd="0" destOrd="0" presId="urn:microsoft.com/office/officeart/2009/3/layout/IncreasingArrowsProcess"/>
    <dgm:cxn modelId="{0193B57B-3E60-42C9-8B73-91A024D6B5F1}" srcId="{AD557754-DE4A-4663-9DEA-A2828395215F}" destId="{85306EE6-43F8-477E-86F6-6F593C817BC3}" srcOrd="0" destOrd="0" parTransId="{29D6F6AB-6DA5-48AF-91DD-7CB061530967}" sibTransId="{F23BE405-919A-4F58-A57B-672446D5BE5A}"/>
    <dgm:cxn modelId="{B8794B8F-244F-407E-93D8-CE43AC998CAB}" type="presOf" srcId="{EBD3BF54-04E5-48B7-BDB2-C86B43EB6968}" destId="{839CC61E-ED91-4718-A71D-7811DF7635F5}" srcOrd="0" destOrd="0" presId="urn:microsoft.com/office/officeart/2009/3/layout/IncreasingArrowsProcess"/>
    <dgm:cxn modelId="{85134090-B223-483A-94CD-FCDCDE931C0A}" srcId="{F81B6FE4-C7B0-438E-B11A-FE709922B5ED}" destId="{AD557754-DE4A-4663-9DEA-A2828395215F}" srcOrd="2" destOrd="0" parTransId="{6065A338-6856-4B83-A1ED-AB8243941C10}" sibTransId="{5D205B86-75AE-4A4D-B1F8-9D00956D2B80}"/>
    <dgm:cxn modelId="{67FB5A97-0790-46DD-A2EB-8CCF61CF5D26}" srcId="{F81B6FE4-C7B0-438E-B11A-FE709922B5ED}" destId="{CEC229D8-141C-43C3-914F-D67057875D12}" srcOrd="0" destOrd="0" parTransId="{6F7C2C2E-34FE-42F0-BCE5-40BE7643DA2A}" sibTransId="{D3FBF85D-CF0F-4BFC-8BB9-F9BF7FB6F0DF}"/>
    <dgm:cxn modelId="{B2AE2F9F-C5BC-4F8E-AB8E-4A9B39B26123}" srcId="{F81B6FE4-C7B0-438E-B11A-FE709922B5ED}" destId="{96422E1F-7509-476A-A1C7-45E5C1F07F88}" srcOrd="3" destOrd="0" parTransId="{1D44CE10-76BC-47EE-9CFC-07308B031D20}" sibTransId="{A96D9181-CDF6-4547-A03D-FF540D0B8542}"/>
    <dgm:cxn modelId="{4608D0A6-F5CD-4664-B3E7-ABF432C77E5A}" type="presOf" srcId="{5F2D4E23-111D-45AF-93B1-8544C5C2B1AE}" destId="{71CD59A7-0B9F-4E37-AC7E-A4ADACD3B7FB}" srcOrd="0" destOrd="0" presId="urn:microsoft.com/office/officeart/2009/3/layout/IncreasingArrowsProcess"/>
    <dgm:cxn modelId="{C41364B0-1578-4524-B585-B1DEA1544BD7}" srcId="{AD557754-DE4A-4663-9DEA-A2828395215F}" destId="{8254B77F-9C16-4CE8-A487-3B498A5ED6DE}" srcOrd="1" destOrd="0" parTransId="{4F5293BB-9C6C-4DE2-80C4-CA28CA270AC3}" sibTransId="{FE3F0A93-4F7D-451F-ADBE-58D25C369F6A}"/>
    <dgm:cxn modelId="{0A88A9B3-62B4-4A2A-BC9B-D32E036B234F}" type="presOf" srcId="{96422E1F-7509-476A-A1C7-45E5C1F07F88}" destId="{E6AFB9E0-C626-4BA6-AEAB-2DDAD1A8D206}" srcOrd="0" destOrd="0" presId="urn:microsoft.com/office/officeart/2009/3/layout/IncreasingArrowsProcess"/>
    <dgm:cxn modelId="{E4F3E3BC-1FF6-47D8-A35A-1E3BB18A1232}" srcId="{5F2D4E23-111D-45AF-93B1-8544C5C2B1AE}" destId="{EBD3BF54-04E5-48B7-BDB2-C86B43EB6968}" srcOrd="0" destOrd="0" parTransId="{15A2CA76-EAC0-4BCB-8C49-6332657822DD}" sibTransId="{74EC5799-6F30-4F7E-9929-B6876CF0943C}"/>
    <dgm:cxn modelId="{459BB5D2-F5AA-44AE-BE00-A10EE6E3C98B}" type="presOf" srcId="{3AB7D93C-2C28-4633-A10B-A97B33C51C11}" destId="{1FE9C53B-0C67-4E13-8612-77E1B712DE98}" srcOrd="0" destOrd="0" presId="urn:microsoft.com/office/officeart/2009/3/layout/IncreasingArrowsProcess"/>
    <dgm:cxn modelId="{EC4A31D6-4D9C-4F6C-A830-16C72A46D32C}" srcId="{CEC229D8-141C-43C3-914F-D67057875D12}" destId="{3AB7D93C-2C28-4633-A10B-A97B33C51C11}" srcOrd="0" destOrd="0" parTransId="{9087ED1D-77C1-437E-83D1-EDCAC6C88D37}" sibTransId="{114CDCD6-E162-4AC6-AD62-BFAD915464A1}"/>
    <dgm:cxn modelId="{C065F8E0-38C2-4644-AC74-BA840ABDF44E}" srcId="{0F756E00-621D-4058-B108-1A526A92336C}" destId="{47AFE4FD-EEBA-4241-A98D-5B01D131A657}" srcOrd="0" destOrd="0" parTransId="{B52D7DE9-CCBC-4400-BCB3-55B678824251}" sibTransId="{088CA467-D4F7-405E-8B31-EDED80443741}"/>
    <dgm:cxn modelId="{23D8A5F7-853C-4AA4-A15C-8FFFC1C3B43D}" type="presParOf" srcId="{9C883365-C823-4CBF-8A98-7FB96E02DE48}" destId="{AED322C4-ED86-40A0-936E-ADBFE4ED4536}" srcOrd="0" destOrd="0" presId="urn:microsoft.com/office/officeart/2009/3/layout/IncreasingArrowsProcess"/>
    <dgm:cxn modelId="{E924ACBE-EA80-41DB-88D7-3E338000BFAF}" type="presParOf" srcId="{9C883365-C823-4CBF-8A98-7FB96E02DE48}" destId="{1FE9C53B-0C67-4E13-8612-77E1B712DE98}" srcOrd="1" destOrd="0" presId="urn:microsoft.com/office/officeart/2009/3/layout/IncreasingArrowsProcess"/>
    <dgm:cxn modelId="{8B42768D-9D06-434C-91E2-638ED4528734}" type="presParOf" srcId="{9C883365-C823-4CBF-8A98-7FB96E02DE48}" destId="{E2C14E3B-AD62-4E98-BE2B-A80ACD64E95A}" srcOrd="2" destOrd="0" presId="urn:microsoft.com/office/officeart/2009/3/layout/IncreasingArrowsProcess"/>
    <dgm:cxn modelId="{EDD1C6A3-DE37-4862-9018-5755E0680455}" type="presParOf" srcId="{9C883365-C823-4CBF-8A98-7FB96E02DE48}" destId="{13BA6C6E-8BDC-4EC8-AB5A-F469FD03828E}" srcOrd="3" destOrd="0" presId="urn:microsoft.com/office/officeart/2009/3/layout/IncreasingArrowsProcess"/>
    <dgm:cxn modelId="{7BB93BEA-F921-47E5-AB87-C71037AA16D3}" type="presParOf" srcId="{9C883365-C823-4CBF-8A98-7FB96E02DE48}" destId="{4DC88C60-A92E-4EB3-B96F-BA09EF775A11}" srcOrd="4" destOrd="0" presId="urn:microsoft.com/office/officeart/2009/3/layout/IncreasingArrowsProcess"/>
    <dgm:cxn modelId="{DBC84CE9-D70D-43C9-89F8-4DEB16EFB2EC}" type="presParOf" srcId="{9C883365-C823-4CBF-8A98-7FB96E02DE48}" destId="{07CED51E-5538-4E7A-AF71-257895342B51}" srcOrd="5" destOrd="0" presId="urn:microsoft.com/office/officeart/2009/3/layout/IncreasingArrowsProcess"/>
    <dgm:cxn modelId="{BD151EDE-7686-42A5-9173-5BE3D9B977C9}" type="presParOf" srcId="{9C883365-C823-4CBF-8A98-7FB96E02DE48}" destId="{E6AFB9E0-C626-4BA6-AEAB-2DDAD1A8D206}" srcOrd="6" destOrd="0" presId="urn:microsoft.com/office/officeart/2009/3/layout/IncreasingArrowsProcess"/>
    <dgm:cxn modelId="{4D2D5998-1A18-4723-BB0A-38D6BA732C11}" type="presParOf" srcId="{9C883365-C823-4CBF-8A98-7FB96E02DE48}" destId="{0EA57D91-5359-42F8-B7B6-5A58B95C2A57}" srcOrd="7" destOrd="0" presId="urn:microsoft.com/office/officeart/2009/3/layout/IncreasingArrowsProcess"/>
    <dgm:cxn modelId="{5BE054E6-386A-4AD5-841C-A3EDA6EB53FB}" type="presParOf" srcId="{9C883365-C823-4CBF-8A98-7FB96E02DE48}" destId="{71CD59A7-0B9F-4E37-AC7E-A4ADACD3B7FB}" srcOrd="8" destOrd="0" presId="urn:microsoft.com/office/officeart/2009/3/layout/IncreasingArrowsProcess"/>
    <dgm:cxn modelId="{71927E45-14AD-4F50-8E4A-0B8234069F3B}" type="presParOf" srcId="{9C883365-C823-4CBF-8A98-7FB96E02DE48}" destId="{839CC61E-ED91-4718-A71D-7811DF7635F5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D322C4-ED86-40A0-936E-ADBFE4ED4536}">
      <dsp:nvSpPr>
        <dsp:cNvPr id="0" name=""/>
        <dsp:cNvSpPr/>
      </dsp:nvSpPr>
      <dsp:spPr>
        <a:xfrm>
          <a:off x="1429034" y="46950"/>
          <a:ext cx="6285930" cy="914150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/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451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2023</a:t>
          </a:r>
        </a:p>
      </dsp:txBody>
      <dsp:txXfrm>
        <a:off x="1429034" y="275488"/>
        <a:ext cx="6057393" cy="457075"/>
      </dsp:txXfrm>
    </dsp:sp>
    <dsp:sp modelId="{1FE9C53B-0C67-4E13-8612-77E1B712DE98}">
      <dsp:nvSpPr>
        <dsp:cNvPr id="0" name=""/>
        <dsp:cNvSpPr/>
      </dsp:nvSpPr>
      <dsp:spPr>
        <a:xfrm>
          <a:off x="1429034" y="750712"/>
          <a:ext cx="1161765" cy="1678527"/>
        </a:xfrm>
        <a:prstGeom prst="rect">
          <a:avLst/>
        </a:prstGeom>
        <a:solidFill>
          <a:schemeClr val="accent3">
            <a:lumMod val="8500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schemeClr val="bg1"/>
              </a:solidFill>
              <a:sym typeface="Symbol" panose="05050102010706020507" pitchFamily="18" charset="2"/>
            </a:rPr>
            <a:t> </a:t>
          </a:r>
          <a:r>
            <a:rPr lang="fr-FR" sz="1300" kern="1200" dirty="0">
              <a:solidFill>
                <a:schemeClr val="bg1"/>
              </a:solidFill>
            </a:rPr>
            <a:t>G41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schemeClr val="bg1"/>
              </a:solidFill>
            </a:rPr>
            <a:t>UT GANIL</a:t>
          </a:r>
        </a:p>
      </dsp:txBody>
      <dsp:txXfrm>
        <a:off x="1429034" y="750712"/>
        <a:ext cx="1161765" cy="1678527"/>
      </dsp:txXfrm>
    </dsp:sp>
    <dsp:sp modelId="{E2C14E3B-AD62-4E98-BE2B-A80ACD64E95A}">
      <dsp:nvSpPr>
        <dsp:cNvPr id="0" name=""/>
        <dsp:cNvSpPr/>
      </dsp:nvSpPr>
      <dsp:spPr>
        <a:xfrm>
          <a:off x="2590674" y="351785"/>
          <a:ext cx="5124290" cy="914150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/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451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2024</a:t>
          </a:r>
        </a:p>
      </dsp:txBody>
      <dsp:txXfrm>
        <a:off x="2590674" y="580323"/>
        <a:ext cx="4895753" cy="457075"/>
      </dsp:txXfrm>
    </dsp:sp>
    <dsp:sp modelId="{13BA6C6E-8BDC-4EC8-AB5A-F469FD03828E}">
      <dsp:nvSpPr>
        <dsp:cNvPr id="0" name=""/>
        <dsp:cNvSpPr/>
      </dsp:nvSpPr>
      <dsp:spPr>
        <a:xfrm>
          <a:off x="2590674" y="1055547"/>
          <a:ext cx="1161765" cy="1678527"/>
        </a:xfrm>
        <a:prstGeom prst="rect">
          <a:avLst/>
        </a:prstGeom>
        <a:solidFill>
          <a:schemeClr val="accent3">
            <a:lumMod val="8500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schemeClr val="bg1"/>
              </a:solidFill>
            </a:rPr>
            <a:t>+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schemeClr val="bg1"/>
              </a:solidFill>
            </a:rPr>
            <a:t>G41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schemeClr val="bg1"/>
              </a:solidFill>
            </a:rPr>
            <a:t>UT </a:t>
          </a:r>
          <a:r>
            <a:rPr lang="fr-FR" sz="1300" kern="1200" dirty="0" err="1">
              <a:solidFill>
                <a:schemeClr val="bg1"/>
              </a:solidFill>
            </a:rPr>
            <a:t>simultaneous</a:t>
          </a:r>
          <a:r>
            <a:rPr lang="fr-FR" sz="1300" kern="1200" dirty="0">
              <a:solidFill>
                <a:schemeClr val="bg1"/>
              </a:solidFill>
            </a:rPr>
            <a:t> SP2/GANIL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 dirty="0">
            <a:solidFill>
              <a:schemeClr val="bg1"/>
            </a:solidFill>
          </a:endParaRPr>
        </a:p>
      </dsp:txBody>
      <dsp:txXfrm>
        <a:off x="2590674" y="1055547"/>
        <a:ext cx="1161765" cy="1678527"/>
      </dsp:txXfrm>
    </dsp:sp>
    <dsp:sp modelId="{4DC88C60-A92E-4EB3-B96F-BA09EF775A11}">
      <dsp:nvSpPr>
        <dsp:cNvPr id="0" name=""/>
        <dsp:cNvSpPr/>
      </dsp:nvSpPr>
      <dsp:spPr>
        <a:xfrm>
          <a:off x="3752314" y="656619"/>
          <a:ext cx="3962650" cy="914150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/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451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2025</a:t>
          </a:r>
        </a:p>
      </dsp:txBody>
      <dsp:txXfrm>
        <a:off x="3752314" y="885157"/>
        <a:ext cx="3734113" cy="457075"/>
      </dsp:txXfrm>
    </dsp:sp>
    <dsp:sp modelId="{07CED51E-5538-4E7A-AF71-257895342B51}">
      <dsp:nvSpPr>
        <dsp:cNvPr id="0" name=""/>
        <dsp:cNvSpPr/>
      </dsp:nvSpPr>
      <dsp:spPr>
        <a:xfrm>
          <a:off x="3752314" y="1360381"/>
          <a:ext cx="1161765" cy="1678527"/>
        </a:xfrm>
        <a:prstGeom prst="rect">
          <a:avLst/>
        </a:prstGeom>
        <a:solidFill>
          <a:schemeClr val="accent3">
            <a:lumMod val="8500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schemeClr val="bg1"/>
              </a:solidFill>
              <a:sym typeface="Symbol" panose="05050102010706020507" pitchFamily="18" charset="2"/>
            </a:rPr>
            <a:t> </a:t>
          </a:r>
          <a:r>
            <a:rPr lang="fr-FR" sz="1300" kern="1200" dirty="0">
              <a:solidFill>
                <a:schemeClr val="bg1"/>
              </a:solidFill>
            </a:rPr>
            <a:t>G41+ </a:t>
          </a:r>
          <a:r>
            <a:rPr lang="fr-FR" sz="1300" kern="1200" dirty="0" err="1">
              <a:solidFill>
                <a:schemeClr val="bg1"/>
              </a:solidFill>
            </a:rPr>
            <a:t>Simultaneous</a:t>
          </a:r>
          <a:r>
            <a:rPr lang="fr-FR" sz="1300" kern="1200" dirty="0">
              <a:solidFill>
                <a:schemeClr val="bg1"/>
              </a:solidFill>
            </a:rPr>
            <a:t> SP2/GANIL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schemeClr val="bg1"/>
              </a:solidFill>
            </a:rPr>
            <a:t>+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schemeClr val="bg1"/>
              </a:solidFill>
            </a:rPr>
            <a:t>D1-ME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 dirty="0">
            <a:solidFill>
              <a:schemeClr val="bg1"/>
            </a:solidFill>
          </a:endParaRPr>
        </a:p>
      </dsp:txBody>
      <dsp:txXfrm>
        <a:off x="3752314" y="1360381"/>
        <a:ext cx="1161765" cy="1678527"/>
      </dsp:txXfrm>
    </dsp:sp>
    <dsp:sp modelId="{E6AFB9E0-C626-4BA6-AEAB-2DDAD1A8D206}">
      <dsp:nvSpPr>
        <dsp:cNvPr id="0" name=""/>
        <dsp:cNvSpPr/>
      </dsp:nvSpPr>
      <dsp:spPr>
        <a:xfrm>
          <a:off x="4914583" y="961453"/>
          <a:ext cx="2800382" cy="914150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/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451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2026-2027</a:t>
          </a:r>
        </a:p>
      </dsp:txBody>
      <dsp:txXfrm>
        <a:off x="4914583" y="1189991"/>
        <a:ext cx="2571845" cy="457075"/>
      </dsp:txXfrm>
    </dsp:sp>
    <dsp:sp modelId="{0EA57D91-5359-42F8-B7B6-5A58B95C2A57}">
      <dsp:nvSpPr>
        <dsp:cNvPr id="0" name=""/>
        <dsp:cNvSpPr/>
      </dsp:nvSpPr>
      <dsp:spPr>
        <a:xfrm>
          <a:off x="4914583" y="1665215"/>
          <a:ext cx="1161765" cy="1678527"/>
        </a:xfrm>
        <a:prstGeom prst="rect">
          <a:avLst/>
        </a:prstGeom>
        <a:solidFill>
          <a:schemeClr val="accent3">
            <a:lumMod val="8500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schemeClr val="bg1"/>
              </a:solidFill>
            </a:rPr>
            <a:t>+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schemeClr val="bg1"/>
              </a:solidFill>
            </a:rPr>
            <a:t>CIME 0°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 dirty="0">
            <a:solidFill>
              <a:schemeClr val="bg1"/>
            </a:solidFill>
          </a:endParaRPr>
        </a:p>
      </dsp:txBody>
      <dsp:txXfrm>
        <a:off x="4914583" y="1665215"/>
        <a:ext cx="1161765" cy="1678527"/>
      </dsp:txXfrm>
    </dsp:sp>
    <dsp:sp modelId="{71CD59A7-0B9F-4E37-AC7E-A4ADACD3B7FB}">
      <dsp:nvSpPr>
        <dsp:cNvPr id="0" name=""/>
        <dsp:cNvSpPr/>
      </dsp:nvSpPr>
      <dsp:spPr>
        <a:xfrm>
          <a:off x="6076223" y="1266288"/>
          <a:ext cx="1638742" cy="914150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/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451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2028</a:t>
          </a:r>
        </a:p>
      </dsp:txBody>
      <dsp:txXfrm>
        <a:off x="6076223" y="1494826"/>
        <a:ext cx="1410205" cy="457075"/>
      </dsp:txXfrm>
    </dsp:sp>
    <dsp:sp modelId="{839CC61E-ED91-4718-A71D-7811DF7635F5}">
      <dsp:nvSpPr>
        <dsp:cNvPr id="0" name=""/>
        <dsp:cNvSpPr/>
      </dsp:nvSpPr>
      <dsp:spPr>
        <a:xfrm>
          <a:off x="6076223" y="1970050"/>
          <a:ext cx="1161765" cy="1678527"/>
        </a:xfrm>
        <a:prstGeom prst="rect">
          <a:avLst/>
        </a:prstGeom>
        <a:solidFill>
          <a:schemeClr val="accent3">
            <a:lumMod val="8500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schemeClr val="bg1"/>
              </a:solidFill>
            </a:rPr>
            <a:t>+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schemeClr val="bg1"/>
              </a:solidFill>
            </a:rPr>
            <a:t>G32</a:t>
          </a:r>
        </a:p>
      </dsp:txBody>
      <dsp:txXfrm>
        <a:off x="6076223" y="1970050"/>
        <a:ext cx="1161765" cy="1678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5EAD31-FAB7-48B8-ABE9-96868977A6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84533-3B5B-44C3-A3FB-B0A8E4C945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FA293-15AF-4FB0-9A5A-FFBD6309DA11}" type="datetimeFigureOut">
              <a:rPr lang="en-US" smtClean="0"/>
              <a:t>3/18/24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3CE74-B17D-4176-89AA-F3CC6A2DBA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9A98A-00C8-4677-8E04-F2513128AE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1E183-D644-465A-BC74-3A675E88F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0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ARIBE : avantage = ions plus légers 15 qkeV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97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ARIBE : avantage = ions plus légers 15 qkeV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5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</a:t>
            </a:r>
            <a:r>
              <a:rPr lang="en-FR" dirty="0"/>
              <a:t>hat is the resolution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45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/>
              <a:t>Spectra normalized to integral </a:t>
            </a:r>
            <a:r>
              <a:rPr lang="en-CA" sz="1200" dirty="0" err="1"/>
              <a:t>En</a:t>
            </a:r>
            <a:r>
              <a:rPr lang="en-CA" sz="1200" dirty="0"/>
              <a:t> bin width : 1 MeV</a:t>
            </a:r>
          </a:p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35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Start in </a:t>
            </a:r>
            <a:r>
              <a:rPr lang="fr-FR" dirty="0" err="1"/>
              <a:t>march</a:t>
            </a:r>
            <a:r>
              <a:rPr lang="fr-FR" dirty="0"/>
              <a:t> 2023</a:t>
            </a:r>
          </a:p>
          <a:p>
            <a:r>
              <a:rPr lang="fr-FR" dirty="0" err="1"/>
              <a:t>Development</a:t>
            </a:r>
            <a:r>
              <a:rPr lang="fr-FR" dirty="0"/>
              <a:t> in D2, </a:t>
            </a:r>
            <a:r>
              <a:rPr lang="fr-FR" dirty="0" err="1"/>
              <a:t>orbitrap</a:t>
            </a:r>
            <a:r>
              <a:rPr lang="fr-FR" dirty="0"/>
              <a:t> arrive au</a:t>
            </a:r>
            <a:r>
              <a:rPr lang="fr-FR" baseline="0" dirty="0"/>
              <a:t> printemps 2024</a:t>
            </a:r>
            <a:endParaRPr lang="fr-FR" dirty="0"/>
          </a:p>
          <a:p>
            <a:r>
              <a:rPr lang="fr-FR" dirty="0"/>
              <a:t>Ouverture </a:t>
            </a:r>
            <a:r>
              <a:rPr lang="fr-FR" dirty="0" err="1"/>
              <a:t>mirrplat</a:t>
            </a:r>
            <a:r>
              <a:rPr lang="fr-FR" baseline="0" dirty="0"/>
              <a:t> to </a:t>
            </a:r>
            <a:r>
              <a:rPr lang="fr-FR" baseline="0" dirty="0" err="1"/>
              <a:t>users</a:t>
            </a:r>
            <a:r>
              <a:rPr lang="fr-FR" baseline="0" dirty="0"/>
              <a:t>: 2026</a:t>
            </a:r>
          </a:p>
          <a:p>
            <a:endParaRPr lang="fr-FR" baseline="0" dirty="0"/>
          </a:p>
          <a:p>
            <a:r>
              <a:rPr lang="en-US" dirty="0"/>
              <a:t>Others prospects:  health (unique opportunity to investigate fundamental processes at molecular level by mixed irradiation of biomolecules and DNA fragments (cancer therapy + exposure of living beings in space mission)</a:t>
            </a:r>
          </a:p>
          <a:p>
            <a:r>
              <a:rPr lang="en-US" dirty="0"/>
              <a:t>Environmental science : evolution under ionizing radiation of air pollutants like PAHs, soot particles</a:t>
            </a:r>
          </a:p>
          <a:p>
            <a:r>
              <a:rPr lang="en-US" dirty="0"/>
              <a:t>Material science : to develop, characterize and optimize design a new generation of polymer materials, radiation effects on materials used in spacecraft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6F04D-B2D3-4554-B5B5-72B2167D196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42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ARIBE : avantage = ions plus légers 15 qkeV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2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ARIBE : avantage = ions plus légers 15 qkeV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66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ARIBE : avantage = ions plus légers 15 qkeV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00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ARIBE : avantage = ions plus légers 15 qkeV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45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ARIBE : avantage = ions plus légers 15 qkeV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70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ARIBE : avantage = ions plus légers 15 qkeV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64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ARIBE : avantage = ions plus légers 15 qkeV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2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ARIBE : avantage = ions plus légers 15 qkeV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1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rgbClr val="273B7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2173BA-A7FD-43B4-9E1A-E55C958F1F91}"/>
              </a:ext>
            </a:extLst>
          </p:cNvPr>
          <p:cNvGrpSpPr/>
          <p:nvPr userDrawn="1"/>
        </p:nvGrpSpPr>
        <p:grpSpPr>
          <a:xfrm>
            <a:off x="-3177" y="0"/>
            <a:ext cx="13323251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4C0DEAA-3954-4BA8-89FF-BBAACDECB2D1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4469044-B4B8-46ED-9EFC-494C84BA8755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C0264221-ECDB-4BE8-BDAE-91078ABBE50E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0D040315-E6AC-4229-A3AE-8380A0CE0DB8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6115AF04-A662-40DF-B462-498ACAB2B217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7C1F0368-E2F4-43BA-94D6-98DD77FD3073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303268F8-93AA-420E-8899-090CDA5FF33F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669D6CF8-45D5-4648-82A6-F6DB5769F62A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4493E2A9-3A22-4398-9C1C-BE79228E992E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8" name="Picture 2" descr="image">
            <a:extLst>
              <a:ext uri="{FF2B5EF4-FFF2-40B4-BE49-F238E27FC236}">
                <a16:creationId xmlns:a16="http://schemas.microsoft.com/office/drawing/2014/main" id="{36F0C60D-962D-4EF9-AE01-EB69842141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666" y="5194043"/>
            <a:ext cx="1656180" cy="165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680536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6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890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0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9876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87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23781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790515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26039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496E45-AD96-469D-A038-41C4064C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295" y="6323612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B1D7CE1-126B-4835-A713-284CF0B8C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  <p:extLst>
      <p:ext uri="{BB962C8B-B14F-4D97-AF65-F5344CB8AC3E}">
        <p14:creationId xmlns:p14="http://schemas.microsoft.com/office/powerpoint/2010/main" val="89428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3863222" cy="384016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57281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26039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26039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083BCF5-6652-4EAE-A9AE-2CC7B4A7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880" y="6362017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6D18B57-AE9F-4494-A1DE-01DA3922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273B7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971695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260397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16351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C82EC1-D9FC-4D8F-8B56-653C9B8A5B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1516C7-68BC-4DF5-AA2F-4FFA9AD7E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1919E7B-E356-4EA2-A743-0FF2132C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26039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2843814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2843815" cy="285526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3A6043C-F458-4C3F-AF17-2921EE74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880" y="6370935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B8BE85D-736A-4568-BAD7-71AF92900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26039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5"/>
            <a:ext cx="2231493" cy="2462822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900F04D-AC2F-423C-B6A2-BF80050A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05" y="6370935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88C99F7-C75A-4AC5-8281-967C952CF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2603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5"/>
            <a:ext cx="4032023" cy="246283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29A1D-EBBE-43D3-A521-8D31A71AD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E4E922E-75C0-4E33-8485-087F0263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225B541-52C0-4D6C-8D3C-79DA8F9E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8932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ED4B8FA-1EDE-465B-A6A7-47249B7EB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3290" y="6323612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F41113FA-6CF7-46AE-813B-8389B1A1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1242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2"/>
            <a:ext cx="3639123" cy="2312422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E3E682B-0382-43BF-97EE-2CC56C06F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880" y="6370935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8F67F3BD-DFBE-4CA6-B004-C600F862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24849" y="5701198"/>
            <a:ext cx="2415529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0" y="6194559"/>
            <a:ext cx="1948205" cy="630895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3561564" cy="384016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6205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080261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746974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305212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81168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11043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61925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177" y="0"/>
            <a:ext cx="13323251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15F5F-8B57-463C-89B5-71A5BB0C5441}" type="datetimeFigureOut">
              <a:rPr lang="en-US" smtClean="0"/>
              <a:t>3/18/24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4020" y="6041362"/>
            <a:ext cx="5230925" cy="230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2" descr="image">
            <a:extLst>
              <a:ext uri="{FF2B5EF4-FFF2-40B4-BE49-F238E27FC236}">
                <a16:creationId xmlns:a16="http://schemas.microsoft.com/office/drawing/2014/main" id="{D3882743-BF6B-42D3-BDC2-D190501454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666" y="5194043"/>
            <a:ext cx="1656180" cy="165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9">
            <a:extLst>
              <a:ext uri="{FF2B5EF4-FFF2-40B4-BE49-F238E27FC236}">
                <a16:creationId xmlns:a16="http://schemas.microsoft.com/office/drawing/2014/main" id="{1989787E-3E33-A09E-6714-DC0E7A4C9C6B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2275" y="187325"/>
            <a:ext cx="1187450" cy="2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7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273B7C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emf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hart" Target="../charts/char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6.png"/><Relationship Id="rId21" Type="http://schemas.openxmlformats.org/officeDocument/2006/relationships/image" Target="../media/image73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chart" Target="../charts/chart2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11" Type="http://schemas.openxmlformats.org/officeDocument/2006/relationships/image" Target="../media/image63.jpg"/><Relationship Id="rId5" Type="http://schemas.openxmlformats.org/officeDocument/2006/relationships/image" Target="../media/image58.png"/><Relationship Id="rId15" Type="http://schemas.openxmlformats.org/officeDocument/2006/relationships/image" Target="../media/image67.jp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1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hyperlink" Target="file:///upload.wikimedia.org/wikipedia/commons/2/20/Carina_Nebula_by_ESO.jpg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EA02A-09AF-41AF-AA25-8F10FA74C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1" y="234662"/>
            <a:ext cx="10583064" cy="617838"/>
          </a:xfrm>
        </p:spPr>
        <p:txBody>
          <a:bodyPr/>
          <a:lstStyle/>
          <a:p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Applications of GANIL Research Activities and Techniques 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80773-52E8-4111-B0D6-85F1E6748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396260"/>
            <a:ext cx="10651067" cy="3246670"/>
          </a:xfrm>
        </p:spPr>
        <p:txBody>
          <a:bodyPr>
            <a:normAutofit/>
          </a:bodyPr>
          <a:lstStyle/>
          <a:p>
            <a:r>
              <a:rPr lang="en-US" sz="1800" b="1" dirty="0"/>
              <a:t>Fanny Farget, </a:t>
            </a:r>
          </a:p>
          <a:p>
            <a:r>
              <a:rPr lang="en-US" sz="1800" dirty="0"/>
              <a:t>Patricia Roussel-</a:t>
            </a:r>
            <a:r>
              <a:rPr lang="en-US" sz="1800" dirty="0" err="1"/>
              <a:t>Chomaz</a:t>
            </a:r>
            <a:r>
              <a:rPr lang="en-US" sz="1800" dirty="0"/>
              <a:t>, </a:t>
            </a:r>
            <a:r>
              <a:rPr lang="en-US" sz="1800" dirty="0" err="1"/>
              <a:t>Eloïse</a:t>
            </a:r>
            <a:r>
              <a:rPr lang="en-US" sz="1800" dirty="0"/>
              <a:t> </a:t>
            </a:r>
            <a:r>
              <a:rPr lang="en-US" sz="1800" dirty="0" err="1"/>
              <a:t>Dessay</a:t>
            </a:r>
            <a:r>
              <a:rPr lang="en-US" sz="1800" dirty="0"/>
              <a:t>, Gilles De France, Anne-Marie </a:t>
            </a:r>
            <a:r>
              <a:rPr lang="en-US" sz="1800" dirty="0" err="1"/>
              <a:t>Frelin</a:t>
            </a:r>
            <a:r>
              <a:rPr lang="en-US" sz="1800" dirty="0"/>
              <a:t>, </a:t>
            </a:r>
          </a:p>
          <a:p>
            <a:r>
              <a:rPr lang="en-US" sz="1800" dirty="0"/>
              <a:t>Diego Ramos, Antoine </a:t>
            </a:r>
            <a:r>
              <a:rPr lang="en-US" sz="1800" dirty="0" err="1"/>
              <a:t>Lemasson</a:t>
            </a:r>
            <a:r>
              <a:rPr lang="en-US" sz="1800" dirty="0"/>
              <a:t>, Xavier Ledoux, Diane </a:t>
            </a:r>
            <a:r>
              <a:rPr lang="en-US" sz="1800" dirty="0" err="1"/>
              <a:t>Doré</a:t>
            </a:r>
            <a:endParaRPr lang="en-US" sz="1800" dirty="0"/>
          </a:p>
          <a:p>
            <a:endParaRPr lang="en-US" sz="1800" b="1" dirty="0"/>
          </a:p>
          <a:p>
            <a:r>
              <a:rPr lang="en-US" sz="1800" dirty="0"/>
              <a:t>François Chevalier, Clara </a:t>
            </a:r>
            <a:r>
              <a:rPr lang="en-US" sz="1800" dirty="0" err="1"/>
              <a:t>Grygiel</a:t>
            </a:r>
            <a:r>
              <a:rPr lang="en-US" sz="1800" dirty="0"/>
              <a:t>, Stéphane </a:t>
            </a:r>
            <a:r>
              <a:rPr lang="en-US" sz="1800" dirty="0" err="1"/>
              <a:t>Guillous</a:t>
            </a:r>
            <a:r>
              <a:rPr lang="en-US" sz="1800" dirty="0"/>
              <a:t>, Isabelle Monnet, Yvette </a:t>
            </a:r>
            <a:r>
              <a:rPr lang="en-US" sz="1800" dirty="0" err="1"/>
              <a:t>Ngono</a:t>
            </a: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48A4-F288-4996-A290-5C32B231E59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43182" y="6492875"/>
            <a:ext cx="3208124" cy="365125"/>
          </a:xfrm>
        </p:spPr>
        <p:txBody>
          <a:bodyPr/>
          <a:lstStyle/>
          <a:p>
            <a:fld id="{C1B74398-39EA-0749-9F74-6FE982C11DA9}" type="datetime2">
              <a:rPr lang="en-US" smtClean="0"/>
              <a:pPr/>
              <a:t>Monday, March 18, 2024</a:t>
            </a:fld>
            <a:endParaRPr lang="en-US" dirty="0"/>
          </a:p>
        </p:txBody>
      </p:sp>
      <p:pic>
        <p:nvPicPr>
          <p:cNvPr id="9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BEDF46E4-7804-6F31-DC66-E3933CBE2F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929592" y="829734"/>
            <a:ext cx="8872692" cy="3543300"/>
          </a:xfrm>
          <a:prstGeom prst="rect">
            <a:avLst/>
          </a:prstGeom>
        </p:spPr>
      </p:pic>
      <p:pic>
        <p:nvPicPr>
          <p:cNvPr id="10" name="Image 3" descr="CIRIL.jpg">
            <a:extLst>
              <a:ext uri="{FF2B5EF4-FFF2-40B4-BE49-F238E27FC236}">
                <a16:creationId xmlns:a16="http://schemas.microsoft.com/office/drawing/2014/main" id="{2590F4DB-A925-E505-B9DB-7414793D9E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3335" y="6343963"/>
            <a:ext cx="1642265" cy="51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9">
            <a:extLst>
              <a:ext uri="{FF2B5EF4-FFF2-40B4-BE49-F238E27FC236}">
                <a16:creationId xmlns:a16="http://schemas.microsoft.com/office/drawing/2014/main" id="{1A0D3472-6151-2040-62E0-6FBC686D25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7341" y="5639858"/>
            <a:ext cx="1187450" cy="2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64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GANIL : a multi-user facility with parallel beams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B583C2E-A29E-4E12-82A1-DFD7D9BD95DA}"/>
              </a:ext>
            </a:extLst>
          </p:cNvPr>
          <p:cNvSpPr/>
          <p:nvPr/>
        </p:nvSpPr>
        <p:spPr>
          <a:xfrm>
            <a:off x="7567763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9AE6AB0-ED17-99A4-02C7-68427199CEEF}"/>
              </a:ext>
            </a:extLst>
          </p:cNvPr>
          <p:cNvGrpSpPr/>
          <p:nvPr/>
        </p:nvGrpSpPr>
        <p:grpSpPr>
          <a:xfrm>
            <a:off x="5739890" y="856908"/>
            <a:ext cx="5402980" cy="5146850"/>
            <a:chOff x="5739890" y="856908"/>
            <a:chExt cx="5402980" cy="5146850"/>
          </a:xfrm>
        </p:grpSpPr>
        <p:pic>
          <p:nvPicPr>
            <p:cNvPr id="3" name="Image 4">
              <a:extLst>
                <a:ext uri="{FF2B5EF4-FFF2-40B4-BE49-F238E27FC236}">
                  <a16:creationId xmlns:a16="http://schemas.microsoft.com/office/drawing/2014/main" id="{3AA21B7B-5960-E4FE-EA42-B4C806D65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890" y="856908"/>
              <a:ext cx="5402980" cy="51468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74CF7F0-22E7-21C3-5293-6C976DD004F1}"/>
                </a:ext>
              </a:extLst>
            </p:cNvPr>
            <p:cNvSpPr/>
            <p:nvPr/>
          </p:nvSpPr>
          <p:spPr>
            <a:xfrm>
              <a:off x="9477723" y="4300812"/>
              <a:ext cx="927749" cy="696692"/>
            </a:xfrm>
            <a:custGeom>
              <a:avLst/>
              <a:gdLst>
                <a:gd name="connsiteX0" fmla="*/ 927749 w 927749"/>
                <a:gd name="connsiteY0" fmla="*/ 424700 h 696692"/>
                <a:gd name="connsiteX1" fmla="*/ 881027 w 927749"/>
                <a:gd name="connsiteY1" fmla="*/ 531492 h 696692"/>
                <a:gd name="connsiteX2" fmla="*/ 814283 w 927749"/>
                <a:gd name="connsiteY2" fmla="*/ 678330 h 696692"/>
                <a:gd name="connsiteX3" fmla="*/ 760887 w 927749"/>
                <a:gd name="connsiteY3" fmla="*/ 671655 h 696692"/>
                <a:gd name="connsiteX4" fmla="*/ 467211 w 927749"/>
                <a:gd name="connsiteY4" fmla="*/ 471422 h 696692"/>
                <a:gd name="connsiteX5" fmla="*/ 420490 w 927749"/>
                <a:gd name="connsiteY5" fmla="*/ 357956 h 696692"/>
                <a:gd name="connsiteX6" fmla="*/ 480560 w 927749"/>
                <a:gd name="connsiteY6" fmla="*/ 244490 h 696692"/>
                <a:gd name="connsiteX7" fmla="*/ 473886 w 927749"/>
                <a:gd name="connsiteY7" fmla="*/ 197769 h 696692"/>
                <a:gd name="connsiteX8" fmla="*/ 440513 w 927749"/>
                <a:gd name="connsiteY8" fmla="*/ 144373 h 696692"/>
                <a:gd name="connsiteX9" fmla="*/ 226931 w 927749"/>
                <a:gd name="connsiteY9" fmla="*/ 17559 h 696692"/>
                <a:gd name="connsiteX10" fmla="*/ 60070 w 927749"/>
                <a:gd name="connsiteY10" fmla="*/ 17559 h 696692"/>
                <a:gd name="connsiteX11" fmla="*/ 0 w 927749"/>
                <a:gd name="connsiteY11" fmla="*/ 171071 h 696692"/>
                <a:gd name="connsiteX12" fmla="*/ 0 w 927749"/>
                <a:gd name="connsiteY12" fmla="*/ 171071 h 69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7749" h="696692">
                  <a:moveTo>
                    <a:pt x="927749" y="424700"/>
                  </a:moveTo>
                  <a:cubicBezTo>
                    <a:pt x="913843" y="456960"/>
                    <a:pt x="899938" y="489220"/>
                    <a:pt x="881027" y="531492"/>
                  </a:cubicBezTo>
                  <a:cubicBezTo>
                    <a:pt x="862116" y="573764"/>
                    <a:pt x="834306" y="654970"/>
                    <a:pt x="814283" y="678330"/>
                  </a:cubicBezTo>
                  <a:cubicBezTo>
                    <a:pt x="794260" y="701691"/>
                    <a:pt x="818732" y="706140"/>
                    <a:pt x="760887" y="671655"/>
                  </a:cubicBezTo>
                  <a:cubicBezTo>
                    <a:pt x="703042" y="637170"/>
                    <a:pt x="523944" y="523705"/>
                    <a:pt x="467211" y="471422"/>
                  </a:cubicBezTo>
                  <a:cubicBezTo>
                    <a:pt x="410478" y="419139"/>
                    <a:pt x="418265" y="395778"/>
                    <a:pt x="420490" y="357956"/>
                  </a:cubicBezTo>
                  <a:cubicBezTo>
                    <a:pt x="422715" y="320134"/>
                    <a:pt x="471661" y="271188"/>
                    <a:pt x="480560" y="244490"/>
                  </a:cubicBezTo>
                  <a:cubicBezTo>
                    <a:pt x="489459" y="217792"/>
                    <a:pt x="480560" y="214455"/>
                    <a:pt x="473886" y="197769"/>
                  </a:cubicBezTo>
                  <a:cubicBezTo>
                    <a:pt x="467212" y="181083"/>
                    <a:pt x="481672" y="174408"/>
                    <a:pt x="440513" y="144373"/>
                  </a:cubicBezTo>
                  <a:cubicBezTo>
                    <a:pt x="399354" y="114338"/>
                    <a:pt x="290338" y="38695"/>
                    <a:pt x="226931" y="17559"/>
                  </a:cubicBezTo>
                  <a:cubicBezTo>
                    <a:pt x="163524" y="-3577"/>
                    <a:pt x="97892" y="-8026"/>
                    <a:pt x="60070" y="17559"/>
                  </a:cubicBezTo>
                  <a:cubicBezTo>
                    <a:pt x="22248" y="43144"/>
                    <a:pt x="0" y="171071"/>
                    <a:pt x="0" y="171071"/>
                  </a:cubicBezTo>
                  <a:lnTo>
                    <a:pt x="0" y="171071"/>
                  </a:ln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9E6BCE8-E9B7-1FF8-8E0B-201954219ABE}"/>
                </a:ext>
              </a:extLst>
            </p:cNvPr>
            <p:cNvSpPr/>
            <p:nvPr/>
          </p:nvSpPr>
          <p:spPr>
            <a:xfrm>
              <a:off x="8296345" y="3566628"/>
              <a:ext cx="1174703" cy="898581"/>
            </a:xfrm>
            <a:custGeom>
              <a:avLst/>
              <a:gdLst>
                <a:gd name="connsiteX0" fmla="*/ 1174703 w 1174703"/>
                <a:gd name="connsiteY0" fmla="*/ 898581 h 898581"/>
                <a:gd name="connsiteX1" fmla="*/ 1094610 w 1174703"/>
                <a:gd name="connsiteY1" fmla="*/ 578207 h 898581"/>
                <a:gd name="connsiteX2" fmla="*/ 934423 w 1174703"/>
                <a:gd name="connsiteY2" fmla="*/ 471416 h 898581"/>
                <a:gd name="connsiteX3" fmla="*/ 780910 w 1174703"/>
                <a:gd name="connsiteY3" fmla="*/ 357950 h 898581"/>
                <a:gd name="connsiteX4" fmla="*/ 273652 w 1174703"/>
                <a:gd name="connsiteY4" fmla="*/ 24227 h 898581"/>
                <a:gd name="connsiteX5" fmla="*/ 100116 w 1174703"/>
                <a:gd name="connsiteY5" fmla="*/ 44251 h 898581"/>
                <a:gd name="connsiteX6" fmla="*/ 0 w 1174703"/>
                <a:gd name="connsiteY6" fmla="*/ 191089 h 898581"/>
                <a:gd name="connsiteX7" fmla="*/ 0 w 1174703"/>
                <a:gd name="connsiteY7" fmla="*/ 191089 h 89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4703" h="898581">
                  <a:moveTo>
                    <a:pt x="1174703" y="898581"/>
                  </a:moveTo>
                  <a:cubicBezTo>
                    <a:pt x="1154680" y="773991"/>
                    <a:pt x="1134657" y="649401"/>
                    <a:pt x="1094610" y="578207"/>
                  </a:cubicBezTo>
                  <a:cubicBezTo>
                    <a:pt x="1054563" y="507013"/>
                    <a:pt x="986706" y="508125"/>
                    <a:pt x="934423" y="471416"/>
                  </a:cubicBezTo>
                  <a:cubicBezTo>
                    <a:pt x="882140" y="434707"/>
                    <a:pt x="891038" y="432481"/>
                    <a:pt x="780910" y="357950"/>
                  </a:cubicBezTo>
                  <a:cubicBezTo>
                    <a:pt x="670782" y="283419"/>
                    <a:pt x="387118" y="76510"/>
                    <a:pt x="273652" y="24227"/>
                  </a:cubicBezTo>
                  <a:cubicBezTo>
                    <a:pt x="160186" y="-28056"/>
                    <a:pt x="145725" y="16441"/>
                    <a:pt x="100116" y="44251"/>
                  </a:cubicBezTo>
                  <a:cubicBezTo>
                    <a:pt x="54507" y="72061"/>
                    <a:pt x="0" y="191089"/>
                    <a:pt x="0" y="191089"/>
                  </a:cubicBezTo>
                  <a:lnTo>
                    <a:pt x="0" y="191089"/>
                  </a:ln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C9D0D79-8F9A-671D-7722-4000DCD0C6B4}"/>
                </a:ext>
              </a:extLst>
            </p:cNvPr>
            <p:cNvCxnSpPr/>
            <p:nvPr/>
          </p:nvCxnSpPr>
          <p:spPr>
            <a:xfrm flipH="1">
              <a:off x="8990488" y="3824461"/>
              <a:ext cx="126814" cy="1868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7510032-E874-3BAB-9FA7-1BE05CBCC616}"/>
                </a:ext>
              </a:extLst>
            </p:cNvPr>
            <p:cNvSpPr/>
            <p:nvPr/>
          </p:nvSpPr>
          <p:spPr>
            <a:xfrm>
              <a:off x="8423159" y="3203737"/>
              <a:ext cx="614050" cy="694143"/>
            </a:xfrm>
            <a:custGeom>
              <a:avLst/>
              <a:gdLst>
                <a:gd name="connsiteX0" fmla="*/ 614050 w 614050"/>
                <a:gd name="connsiteY0" fmla="*/ 694143 h 694143"/>
                <a:gd name="connsiteX1" fmla="*/ 467212 w 614050"/>
                <a:gd name="connsiteY1" fmla="*/ 320374 h 694143"/>
                <a:gd name="connsiteX2" fmla="*/ 447188 w 614050"/>
                <a:gd name="connsiteY2" fmla="*/ 293676 h 694143"/>
                <a:gd name="connsiteX3" fmla="*/ 246955 w 614050"/>
                <a:gd name="connsiteY3" fmla="*/ 166862 h 694143"/>
                <a:gd name="connsiteX4" fmla="*/ 0 w 614050"/>
                <a:gd name="connsiteY4" fmla="*/ 0 h 69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050" h="694143">
                  <a:moveTo>
                    <a:pt x="614050" y="694143"/>
                  </a:moveTo>
                  <a:lnTo>
                    <a:pt x="467212" y="320374"/>
                  </a:lnTo>
                  <a:cubicBezTo>
                    <a:pt x="439402" y="253630"/>
                    <a:pt x="483898" y="319261"/>
                    <a:pt x="447188" y="293676"/>
                  </a:cubicBezTo>
                  <a:cubicBezTo>
                    <a:pt x="410478" y="268091"/>
                    <a:pt x="321486" y="215808"/>
                    <a:pt x="246955" y="166862"/>
                  </a:cubicBezTo>
                  <a:cubicBezTo>
                    <a:pt x="172424" y="117916"/>
                    <a:pt x="86212" y="58958"/>
                    <a:pt x="0" y="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449E156-F4B2-046A-306F-165AFFE09046}"/>
                </a:ext>
              </a:extLst>
            </p:cNvPr>
            <p:cNvSpPr/>
            <p:nvPr/>
          </p:nvSpPr>
          <p:spPr>
            <a:xfrm>
              <a:off x="10178540" y="4989119"/>
              <a:ext cx="413816" cy="263675"/>
            </a:xfrm>
            <a:custGeom>
              <a:avLst/>
              <a:gdLst>
                <a:gd name="connsiteX0" fmla="*/ 0 w 413816"/>
                <a:gd name="connsiteY0" fmla="*/ 263675 h 263675"/>
                <a:gd name="connsiteX1" fmla="*/ 60070 w 413816"/>
                <a:gd name="connsiteY1" fmla="*/ 123512 h 263675"/>
                <a:gd name="connsiteX2" fmla="*/ 106791 w 413816"/>
                <a:gd name="connsiteY2" fmla="*/ 30069 h 263675"/>
                <a:gd name="connsiteX3" fmla="*/ 153513 w 413816"/>
                <a:gd name="connsiteY3" fmla="*/ 10046 h 263675"/>
                <a:gd name="connsiteX4" fmla="*/ 413816 w 413816"/>
                <a:gd name="connsiteY4" fmla="*/ 176907 h 26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16" h="263675">
                  <a:moveTo>
                    <a:pt x="0" y="263675"/>
                  </a:moveTo>
                  <a:cubicBezTo>
                    <a:pt x="21136" y="213060"/>
                    <a:pt x="42272" y="162446"/>
                    <a:pt x="60070" y="123512"/>
                  </a:cubicBezTo>
                  <a:cubicBezTo>
                    <a:pt x="77868" y="84578"/>
                    <a:pt x="91217" y="48980"/>
                    <a:pt x="106791" y="30069"/>
                  </a:cubicBezTo>
                  <a:cubicBezTo>
                    <a:pt x="122365" y="11158"/>
                    <a:pt x="102342" y="-14427"/>
                    <a:pt x="153513" y="10046"/>
                  </a:cubicBezTo>
                  <a:cubicBezTo>
                    <a:pt x="204684" y="34519"/>
                    <a:pt x="309250" y="105713"/>
                    <a:pt x="413816" y="176907"/>
                  </a:cubicBezTo>
                </a:path>
              </a:pathLst>
            </a:custGeom>
            <a:noFill/>
            <a:ln w="38100">
              <a:solidFill>
                <a:srgbClr val="29FF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>
                <a:solidFill>
                  <a:srgbClr val="29FF41"/>
                </a:solidFill>
              </a:endParaRPr>
            </a:p>
          </p:txBody>
        </p: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3243A546-8C15-F8F8-4AEA-5C3CF2A3DBB3}"/>
              </a:ext>
            </a:extLst>
          </p:cNvPr>
          <p:cNvSpPr/>
          <p:nvPr/>
        </p:nvSpPr>
        <p:spPr>
          <a:xfrm>
            <a:off x="7577288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06DE07-6957-BEDE-C895-C45019ED66F5}"/>
              </a:ext>
            </a:extLst>
          </p:cNvPr>
          <p:cNvSpPr txBox="1"/>
          <p:nvPr/>
        </p:nvSpPr>
        <p:spPr>
          <a:xfrm>
            <a:off x="10075333" y="3657600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1983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6599CD-6C45-45CD-4B91-30D04A2E9DCC}"/>
              </a:ext>
            </a:extLst>
          </p:cNvPr>
          <p:cNvSpPr txBox="1"/>
          <p:nvPr/>
        </p:nvSpPr>
        <p:spPr>
          <a:xfrm>
            <a:off x="10684933" y="2082800"/>
            <a:ext cx="23793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12C to 238U</a:t>
            </a:r>
          </a:p>
          <a:p>
            <a:r>
              <a:rPr lang="en-FR" dirty="0"/>
              <a:t>5 A.MeV to 95 A.MeV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EC56C-F43F-8AF1-D1B9-66963F6680FB}"/>
              </a:ext>
            </a:extLst>
          </p:cNvPr>
          <p:cNvSpPr txBox="1"/>
          <p:nvPr/>
        </p:nvSpPr>
        <p:spPr>
          <a:xfrm>
            <a:off x="11108266" y="4859867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2004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290744-BED1-68F9-B000-7ED61FF088ED}"/>
              </a:ext>
            </a:extLst>
          </p:cNvPr>
          <p:cNvSpPr/>
          <p:nvPr/>
        </p:nvSpPr>
        <p:spPr>
          <a:xfrm>
            <a:off x="10991850" y="4331758"/>
            <a:ext cx="1200150" cy="390525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1" dirty="0">
                <a:latin typeface="Arial" panose="020B0604020202020204" pitchFamily="34" charset="0"/>
                <a:cs typeface="Arial" panose="020B0604020202020204" pitchFamily="34" charset="0"/>
              </a:rPr>
              <a:t>IRRSUD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6DC4E3-FB4B-B463-B29D-4B07611EE411}"/>
              </a:ext>
            </a:extLst>
          </p:cNvPr>
          <p:cNvSpPr txBox="1"/>
          <p:nvPr/>
        </p:nvSpPr>
        <p:spPr>
          <a:xfrm>
            <a:off x="11002347" y="5300134"/>
            <a:ext cx="14334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12C to 238U</a:t>
            </a:r>
          </a:p>
          <a:p>
            <a:r>
              <a:rPr lang="en-FR" dirty="0"/>
              <a:t>1 A.MeV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9934F-B18A-951E-1F66-7049A88EA907}"/>
              </a:ext>
            </a:extLst>
          </p:cNvPr>
          <p:cNvGrpSpPr/>
          <p:nvPr/>
        </p:nvGrpSpPr>
        <p:grpSpPr>
          <a:xfrm>
            <a:off x="3175000" y="4559309"/>
            <a:ext cx="4114800" cy="2232568"/>
            <a:chOff x="3175000" y="4559309"/>
            <a:chExt cx="4114800" cy="22325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304FEE-B913-119B-0C40-C39346FF9008}"/>
                </a:ext>
              </a:extLst>
            </p:cNvPr>
            <p:cNvSpPr/>
            <p:nvPr/>
          </p:nvSpPr>
          <p:spPr>
            <a:xfrm>
              <a:off x="3175000" y="4648200"/>
              <a:ext cx="4114800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X</a:t>
              </a:r>
            </a:p>
          </p:txBody>
        </p:sp>
        <p:pic>
          <p:nvPicPr>
            <p:cNvPr id="10" name="Picture 9" descr="ARIBE">
              <a:extLst>
                <a:ext uri="{FF2B5EF4-FFF2-40B4-BE49-F238E27FC236}">
                  <a16:creationId xmlns:a16="http://schemas.microsoft.com/office/drawing/2014/main" id="{77E1F050-210A-A8C2-AD66-379B657B7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015417">
              <a:off x="3912391" y="4559309"/>
              <a:ext cx="2304935" cy="223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AF51AB5-20FA-C67A-80D6-99EE9E8FC0CA}"/>
              </a:ext>
            </a:extLst>
          </p:cNvPr>
          <p:cNvSpPr txBox="1"/>
          <p:nvPr/>
        </p:nvSpPr>
        <p:spPr>
          <a:xfrm>
            <a:off x="5638800" y="4842933"/>
            <a:ext cx="1414170" cy="369332"/>
          </a:xfrm>
          <a:prstGeom prst="rect">
            <a:avLst/>
          </a:prstGeom>
          <a:solidFill>
            <a:srgbClr val="FF9300"/>
          </a:solidFill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chemeClr val="bg1"/>
                </a:solidFill>
              </a:rPr>
              <a:t>ARIBE, 2005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5D9A0-D40B-27C0-202E-BB64E06AD520}"/>
              </a:ext>
            </a:extLst>
          </p:cNvPr>
          <p:cNvSpPr txBox="1"/>
          <p:nvPr/>
        </p:nvSpPr>
        <p:spPr>
          <a:xfrm>
            <a:off x="2997200" y="6045200"/>
            <a:ext cx="139493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L</a:t>
            </a:r>
            <a:r>
              <a:rPr lang="en-FR" dirty="0"/>
              <a:t>ighter ions</a:t>
            </a:r>
          </a:p>
          <a:p>
            <a:r>
              <a:rPr lang="en-FR" dirty="0"/>
              <a:t>25 qAkeV</a:t>
            </a:r>
          </a:p>
        </p:txBody>
      </p:sp>
      <p:pic>
        <p:nvPicPr>
          <p:cNvPr id="13" name="Image 8">
            <a:extLst>
              <a:ext uri="{FF2B5EF4-FFF2-40B4-BE49-F238E27FC236}">
                <a16:creationId xmlns:a16="http://schemas.microsoft.com/office/drawing/2014/main" id="{8B2DA670-5DC0-22F9-0B3B-FBA8483D4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3" y="819015"/>
            <a:ext cx="5269389" cy="30417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1DD2B-2D22-40FC-88C1-EC42A3578411}"/>
              </a:ext>
            </a:extLst>
          </p:cNvPr>
          <p:cNvSpPr txBox="1"/>
          <p:nvPr/>
        </p:nvSpPr>
        <p:spPr>
          <a:xfrm>
            <a:off x="963271" y="3864658"/>
            <a:ext cx="4480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A broad range of ion species and energies</a:t>
            </a:r>
          </a:p>
        </p:txBody>
      </p:sp>
    </p:spTree>
    <p:extLst>
      <p:ext uri="{BB962C8B-B14F-4D97-AF65-F5344CB8AC3E}">
        <p14:creationId xmlns:p14="http://schemas.microsoft.com/office/powerpoint/2010/main" val="1983892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GANIL : a multi-user facility with parallel beams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3AA21B7B-5960-E4FE-EA42-B4C806D65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90" y="856908"/>
            <a:ext cx="5402980" cy="5146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16">
            <a:extLst>
              <a:ext uri="{FF2B5EF4-FFF2-40B4-BE49-F238E27FC236}">
                <a16:creationId xmlns:a16="http://schemas.microsoft.com/office/drawing/2014/main" id="{51A71E14-AE06-24DA-806D-EB38557DC5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1" t="1584" r="1501" b="6147"/>
          <a:stretch/>
        </p:blipFill>
        <p:spPr>
          <a:xfrm>
            <a:off x="143091" y="870183"/>
            <a:ext cx="4836870" cy="5145606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074CF7F0-22E7-21C3-5293-6C976DD004F1}"/>
              </a:ext>
            </a:extLst>
          </p:cNvPr>
          <p:cNvSpPr/>
          <p:nvPr/>
        </p:nvSpPr>
        <p:spPr>
          <a:xfrm>
            <a:off x="9477723" y="4300812"/>
            <a:ext cx="927749" cy="696692"/>
          </a:xfrm>
          <a:custGeom>
            <a:avLst/>
            <a:gdLst>
              <a:gd name="connsiteX0" fmla="*/ 927749 w 927749"/>
              <a:gd name="connsiteY0" fmla="*/ 424700 h 696692"/>
              <a:gd name="connsiteX1" fmla="*/ 881027 w 927749"/>
              <a:gd name="connsiteY1" fmla="*/ 531492 h 696692"/>
              <a:gd name="connsiteX2" fmla="*/ 814283 w 927749"/>
              <a:gd name="connsiteY2" fmla="*/ 678330 h 696692"/>
              <a:gd name="connsiteX3" fmla="*/ 760887 w 927749"/>
              <a:gd name="connsiteY3" fmla="*/ 671655 h 696692"/>
              <a:gd name="connsiteX4" fmla="*/ 467211 w 927749"/>
              <a:gd name="connsiteY4" fmla="*/ 471422 h 696692"/>
              <a:gd name="connsiteX5" fmla="*/ 420490 w 927749"/>
              <a:gd name="connsiteY5" fmla="*/ 357956 h 696692"/>
              <a:gd name="connsiteX6" fmla="*/ 480560 w 927749"/>
              <a:gd name="connsiteY6" fmla="*/ 244490 h 696692"/>
              <a:gd name="connsiteX7" fmla="*/ 473886 w 927749"/>
              <a:gd name="connsiteY7" fmla="*/ 197769 h 696692"/>
              <a:gd name="connsiteX8" fmla="*/ 440513 w 927749"/>
              <a:gd name="connsiteY8" fmla="*/ 144373 h 696692"/>
              <a:gd name="connsiteX9" fmla="*/ 226931 w 927749"/>
              <a:gd name="connsiteY9" fmla="*/ 17559 h 696692"/>
              <a:gd name="connsiteX10" fmla="*/ 60070 w 927749"/>
              <a:gd name="connsiteY10" fmla="*/ 17559 h 696692"/>
              <a:gd name="connsiteX11" fmla="*/ 0 w 927749"/>
              <a:gd name="connsiteY11" fmla="*/ 171071 h 696692"/>
              <a:gd name="connsiteX12" fmla="*/ 0 w 927749"/>
              <a:gd name="connsiteY12" fmla="*/ 171071 h 6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7749" h="696692">
                <a:moveTo>
                  <a:pt x="927749" y="424700"/>
                </a:moveTo>
                <a:cubicBezTo>
                  <a:pt x="913843" y="456960"/>
                  <a:pt x="899938" y="489220"/>
                  <a:pt x="881027" y="531492"/>
                </a:cubicBezTo>
                <a:cubicBezTo>
                  <a:pt x="862116" y="573764"/>
                  <a:pt x="834306" y="654970"/>
                  <a:pt x="814283" y="678330"/>
                </a:cubicBezTo>
                <a:cubicBezTo>
                  <a:pt x="794260" y="701691"/>
                  <a:pt x="818732" y="706140"/>
                  <a:pt x="760887" y="671655"/>
                </a:cubicBezTo>
                <a:cubicBezTo>
                  <a:pt x="703042" y="637170"/>
                  <a:pt x="523944" y="523705"/>
                  <a:pt x="467211" y="471422"/>
                </a:cubicBezTo>
                <a:cubicBezTo>
                  <a:pt x="410478" y="419139"/>
                  <a:pt x="418265" y="395778"/>
                  <a:pt x="420490" y="357956"/>
                </a:cubicBezTo>
                <a:cubicBezTo>
                  <a:pt x="422715" y="320134"/>
                  <a:pt x="471661" y="271188"/>
                  <a:pt x="480560" y="244490"/>
                </a:cubicBezTo>
                <a:cubicBezTo>
                  <a:pt x="489459" y="217792"/>
                  <a:pt x="480560" y="214455"/>
                  <a:pt x="473886" y="197769"/>
                </a:cubicBezTo>
                <a:cubicBezTo>
                  <a:pt x="467212" y="181083"/>
                  <a:pt x="481672" y="174408"/>
                  <a:pt x="440513" y="144373"/>
                </a:cubicBezTo>
                <a:cubicBezTo>
                  <a:pt x="399354" y="114338"/>
                  <a:pt x="290338" y="38695"/>
                  <a:pt x="226931" y="17559"/>
                </a:cubicBezTo>
                <a:cubicBezTo>
                  <a:pt x="163524" y="-3577"/>
                  <a:pt x="97892" y="-8026"/>
                  <a:pt x="60070" y="17559"/>
                </a:cubicBezTo>
                <a:cubicBezTo>
                  <a:pt x="22248" y="43144"/>
                  <a:pt x="0" y="171071"/>
                  <a:pt x="0" y="171071"/>
                </a:cubicBezTo>
                <a:lnTo>
                  <a:pt x="0" y="171071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49E6BCE8-E9B7-1FF8-8E0B-201954219ABE}"/>
              </a:ext>
            </a:extLst>
          </p:cNvPr>
          <p:cNvSpPr/>
          <p:nvPr/>
        </p:nvSpPr>
        <p:spPr>
          <a:xfrm>
            <a:off x="8296345" y="3566628"/>
            <a:ext cx="1174703" cy="898581"/>
          </a:xfrm>
          <a:custGeom>
            <a:avLst/>
            <a:gdLst>
              <a:gd name="connsiteX0" fmla="*/ 1174703 w 1174703"/>
              <a:gd name="connsiteY0" fmla="*/ 898581 h 898581"/>
              <a:gd name="connsiteX1" fmla="*/ 1094610 w 1174703"/>
              <a:gd name="connsiteY1" fmla="*/ 578207 h 898581"/>
              <a:gd name="connsiteX2" fmla="*/ 934423 w 1174703"/>
              <a:gd name="connsiteY2" fmla="*/ 471416 h 898581"/>
              <a:gd name="connsiteX3" fmla="*/ 780910 w 1174703"/>
              <a:gd name="connsiteY3" fmla="*/ 357950 h 898581"/>
              <a:gd name="connsiteX4" fmla="*/ 273652 w 1174703"/>
              <a:gd name="connsiteY4" fmla="*/ 24227 h 898581"/>
              <a:gd name="connsiteX5" fmla="*/ 100116 w 1174703"/>
              <a:gd name="connsiteY5" fmla="*/ 44251 h 898581"/>
              <a:gd name="connsiteX6" fmla="*/ 0 w 1174703"/>
              <a:gd name="connsiteY6" fmla="*/ 191089 h 898581"/>
              <a:gd name="connsiteX7" fmla="*/ 0 w 1174703"/>
              <a:gd name="connsiteY7" fmla="*/ 191089 h 8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703" h="898581">
                <a:moveTo>
                  <a:pt x="1174703" y="898581"/>
                </a:moveTo>
                <a:cubicBezTo>
                  <a:pt x="1154680" y="773991"/>
                  <a:pt x="1134657" y="649401"/>
                  <a:pt x="1094610" y="578207"/>
                </a:cubicBezTo>
                <a:cubicBezTo>
                  <a:pt x="1054563" y="507013"/>
                  <a:pt x="986706" y="508125"/>
                  <a:pt x="934423" y="471416"/>
                </a:cubicBezTo>
                <a:cubicBezTo>
                  <a:pt x="882140" y="434707"/>
                  <a:pt x="891038" y="432481"/>
                  <a:pt x="780910" y="357950"/>
                </a:cubicBezTo>
                <a:cubicBezTo>
                  <a:pt x="670782" y="283419"/>
                  <a:pt x="387118" y="76510"/>
                  <a:pt x="273652" y="24227"/>
                </a:cubicBezTo>
                <a:cubicBezTo>
                  <a:pt x="160186" y="-28056"/>
                  <a:pt x="145725" y="16441"/>
                  <a:pt x="100116" y="44251"/>
                </a:cubicBezTo>
                <a:cubicBezTo>
                  <a:pt x="54507" y="72061"/>
                  <a:pt x="0" y="191089"/>
                  <a:pt x="0" y="191089"/>
                </a:cubicBezTo>
                <a:lnTo>
                  <a:pt x="0" y="191089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B583C2E-A29E-4E12-82A1-DFD7D9BD95DA}"/>
              </a:ext>
            </a:extLst>
          </p:cNvPr>
          <p:cNvSpPr/>
          <p:nvPr/>
        </p:nvSpPr>
        <p:spPr>
          <a:xfrm>
            <a:off x="7567763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9D0D79-8F9A-671D-7722-4000DCD0C6B4}"/>
              </a:ext>
            </a:extLst>
          </p:cNvPr>
          <p:cNvCxnSpPr/>
          <p:nvPr/>
        </p:nvCxnSpPr>
        <p:spPr>
          <a:xfrm flipH="1">
            <a:off x="8990488" y="3824461"/>
            <a:ext cx="126814" cy="186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D7510032-E874-3BAB-9FA7-1BE05CBCC616}"/>
              </a:ext>
            </a:extLst>
          </p:cNvPr>
          <p:cNvSpPr/>
          <p:nvPr/>
        </p:nvSpPr>
        <p:spPr>
          <a:xfrm>
            <a:off x="8423159" y="3203737"/>
            <a:ext cx="614050" cy="694143"/>
          </a:xfrm>
          <a:custGeom>
            <a:avLst/>
            <a:gdLst>
              <a:gd name="connsiteX0" fmla="*/ 614050 w 614050"/>
              <a:gd name="connsiteY0" fmla="*/ 694143 h 694143"/>
              <a:gd name="connsiteX1" fmla="*/ 467212 w 614050"/>
              <a:gd name="connsiteY1" fmla="*/ 320374 h 694143"/>
              <a:gd name="connsiteX2" fmla="*/ 447188 w 614050"/>
              <a:gd name="connsiteY2" fmla="*/ 293676 h 694143"/>
              <a:gd name="connsiteX3" fmla="*/ 246955 w 614050"/>
              <a:gd name="connsiteY3" fmla="*/ 166862 h 694143"/>
              <a:gd name="connsiteX4" fmla="*/ 0 w 614050"/>
              <a:gd name="connsiteY4" fmla="*/ 0 h 6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050" h="694143">
                <a:moveTo>
                  <a:pt x="614050" y="694143"/>
                </a:moveTo>
                <a:lnTo>
                  <a:pt x="467212" y="320374"/>
                </a:lnTo>
                <a:cubicBezTo>
                  <a:pt x="439402" y="253630"/>
                  <a:pt x="483898" y="319261"/>
                  <a:pt x="447188" y="293676"/>
                </a:cubicBezTo>
                <a:cubicBezTo>
                  <a:pt x="410478" y="268091"/>
                  <a:pt x="321486" y="215808"/>
                  <a:pt x="246955" y="166862"/>
                </a:cubicBezTo>
                <a:cubicBezTo>
                  <a:pt x="172424" y="117916"/>
                  <a:pt x="86212" y="58958"/>
                  <a:pt x="0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449E156-F4B2-046A-306F-165AFFE09046}"/>
              </a:ext>
            </a:extLst>
          </p:cNvPr>
          <p:cNvSpPr/>
          <p:nvPr/>
        </p:nvSpPr>
        <p:spPr>
          <a:xfrm>
            <a:off x="10178540" y="4989119"/>
            <a:ext cx="413816" cy="263675"/>
          </a:xfrm>
          <a:custGeom>
            <a:avLst/>
            <a:gdLst>
              <a:gd name="connsiteX0" fmla="*/ 0 w 413816"/>
              <a:gd name="connsiteY0" fmla="*/ 263675 h 263675"/>
              <a:gd name="connsiteX1" fmla="*/ 60070 w 413816"/>
              <a:gd name="connsiteY1" fmla="*/ 123512 h 263675"/>
              <a:gd name="connsiteX2" fmla="*/ 106791 w 413816"/>
              <a:gd name="connsiteY2" fmla="*/ 30069 h 263675"/>
              <a:gd name="connsiteX3" fmla="*/ 153513 w 413816"/>
              <a:gd name="connsiteY3" fmla="*/ 10046 h 263675"/>
              <a:gd name="connsiteX4" fmla="*/ 413816 w 413816"/>
              <a:gd name="connsiteY4" fmla="*/ 176907 h 26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816" h="263675">
                <a:moveTo>
                  <a:pt x="0" y="263675"/>
                </a:moveTo>
                <a:cubicBezTo>
                  <a:pt x="21136" y="213060"/>
                  <a:pt x="42272" y="162446"/>
                  <a:pt x="60070" y="123512"/>
                </a:cubicBezTo>
                <a:cubicBezTo>
                  <a:pt x="77868" y="84578"/>
                  <a:pt x="91217" y="48980"/>
                  <a:pt x="106791" y="30069"/>
                </a:cubicBezTo>
                <a:cubicBezTo>
                  <a:pt x="122365" y="11158"/>
                  <a:pt x="102342" y="-14427"/>
                  <a:pt x="153513" y="10046"/>
                </a:cubicBezTo>
                <a:cubicBezTo>
                  <a:pt x="204684" y="34519"/>
                  <a:pt x="309250" y="105713"/>
                  <a:pt x="413816" y="176907"/>
                </a:cubicBezTo>
              </a:path>
            </a:pathLst>
          </a:custGeom>
          <a:noFill/>
          <a:ln w="38100">
            <a:solidFill>
              <a:srgbClr val="29F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29FF41"/>
              </a:solidFill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AC014CD-1546-5B72-E6EB-16CB66973AF5}"/>
              </a:ext>
            </a:extLst>
          </p:cNvPr>
          <p:cNvSpPr/>
          <p:nvPr/>
        </p:nvSpPr>
        <p:spPr>
          <a:xfrm>
            <a:off x="967796" y="2636409"/>
            <a:ext cx="2272524" cy="2683130"/>
          </a:xfrm>
          <a:custGeom>
            <a:avLst/>
            <a:gdLst>
              <a:gd name="connsiteX0" fmla="*/ 0 w 2272524"/>
              <a:gd name="connsiteY0" fmla="*/ 2683130 h 2683130"/>
              <a:gd name="connsiteX1" fmla="*/ 260303 w 2272524"/>
              <a:gd name="connsiteY1" fmla="*/ 2456198 h 2683130"/>
              <a:gd name="connsiteX2" fmla="*/ 240280 w 2272524"/>
              <a:gd name="connsiteY2" fmla="*/ 2429500 h 2683130"/>
              <a:gd name="connsiteX3" fmla="*/ 120140 w 2272524"/>
              <a:gd name="connsiteY3" fmla="*/ 2296011 h 2683130"/>
              <a:gd name="connsiteX4" fmla="*/ 173535 w 2272524"/>
              <a:gd name="connsiteY4" fmla="*/ 2269314 h 2683130"/>
              <a:gd name="connsiteX5" fmla="*/ 774236 w 2272524"/>
              <a:gd name="connsiteY5" fmla="*/ 1715334 h 2683130"/>
              <a:gd name="connsiteX6" fmla="*/ 2109127 w 2272524"/>
              <a:gd name="connsiteY6" fmla="*/ 460537 h 2683130"/>
              <a:gd name="connsiteX7" fmla="*/ 2235941 w 2272524"/>
              <a:gd name="connsiteY7" fmla="*/ 327048 h 2683130"/>
              <a:gd name="connsiteX8" fmla="*/ 2262639 w 2272524"/>
              <a:gd name="connsiteY8" fmla="*/ 146838 h 2683130"/>
              <a:gd name="connsiteX9" fmla="*/ 2089103 w 2272524"/>
              <a:gd name="connsiteY9" fmla="*/ 0 h 268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72524" h="2683130">
                <a:moveTo>
                  <a:pt x="0" y="2683130"/>
                </a:moveTo>
                <a:lnTo>
                  <a:pt x="260303" y="2456198"/>
                </a:lnTo>
                <a:cubicBezTo>
                  <a:pt x="300350" y="2413926"/>
                  <a:pt x="263640" y="2456198"/>
                  <a:pt x="240280" y="2429500"/>
                </a:cubicBezTo>
                <a:cubicBezTo>
                  <a:pt x="216920" y="2402802"/>
                  <a:pt x="131264" y="2322709"/>
                  <a:pt x="120140" y="2296011"/>
                </a:cubicBezTo>
                <a:cubicBezTo>
                  <a:pt x="109016" y="2269313"/>
                  <a:pt x="64519" y="2366093"/>
                  <a:pt x="173535" y="2269314"/>
                </a:cubicBezTo>
                <a:cubicBezTo>
                  <a:pt x="282551" y="2172535"/>
                  <a:pt x="774236" y="1715334"/>
                  <a:pt x="774236" y="1715334"/>
                </a:cubicBezTo>
                <a:lnTo>
                  <a:pt x="2109127" y="460537"/>
                </a:lnTo>
                <a:cubicBezTo>
                  <a:pt x="2352744" y="229156"/>
                  <a:pt x="2210356" y="379331"/>
                  <a:pt x="2235941" y="327048"/>
                </a:cubicBezTo>
                <a:cubicBezTo>
                  <a:pt x="2261526" y="274765"/>
                  <a:pt x="2287112" y="201346"/>
                  <a:pt x="2262639" y="146838"/>
                </a:cubicBezTo>
                <a:cubicBezTo>
                  <a:pt x="2238166" y="92330"/>
                  <a:pt x="2163634" y="46165"/>
                  <a:pt x="2089103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0C7969-4C51-7666-567D-E8A3E9EC92C1}"/>
              </a:ext>
            </a:extLst>
          </p:cNvPr>
          <p:cNvGrpSpPr/>
          <p:nvPr/>
        </p:nvGrpSpPr>
        <p:grpSpPr>
          <a:xfrm>
            <a:off x="3175000" y="4559309"/>
            <a:ext cx="4114800" cy="2232568"/>
            <a:chOff x="3175000" y="4559309"/>
            <a:chExt cx="4114800" cy="223256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1F725CE-3440-184B-446E-1C20026741C1}"/>
                </a:ext>
              </a:extLst>
            </p:cNvPr>
            <p:cNvSpPr/>
            <p:nvPr/>
          </p:nvSpPr>
          <p:spPr>
            <a:xfrm>
              <a:off x="3175000" y="4648200"/>
              <a:ext cx="4114800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X</a:t>
              </a:r>
            </a:p>
          </p:txBody>
        </p:sp>
        <p:pic>
          <p:nvPicPr>
            <p:cNvPr id="42" name="Picture 9" descr="ARIBE">
              <a:extLst>
                <a:ext uri="{FF2B5EF4-FFF2-40B4-BE49-F238E27FC236}">
                  <a16:creationId xmlns:a16="http://schemas.microsoft.com/office/drawing/2014/main" id="{673B77A2-291F-C757-9680-0CF07B2E2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015417">
              <a:off x="3912391" y="4559309"/>
              <a:ext cx="2304935" cy="223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D3F90C-7C55-68A1-F053-00FD49E173DD}"/>
              </a:ext>
            </a:extLst>
          </p:cNvPr>
          <p:cNvSpPr txBox="1"/>
          <p:nvPr/>
        </p:nvSpPr>
        <p:spPr>
          <a:xfrm>
            <a:off x="965200" y="3386667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50531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GANIL : a multi-user facility with parallel beams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3AA21B7B-5960-E4FE-EA42-B4C806D65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90" y="856908"/>
            <a:ext cx="5402980" cy="5146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16">
            <a:extLst>
              <a:ext uri="{FF2B5EF4-FFF2-40B4-BE49-F238E27FC236}">
                <a16:creationId xmlns:a16="http://schemas.microsoft.com/office/drawing/2014/main" id="{51A71E14-AE06-24DA-806D-EB38557DC5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1" t="1584" r="1501" b="6147"/>
          <a:stretch/>
        </p:blipFill>
        <p:spPr>
          <a:xfrm>
            <a:off x="143091" y="870183"/>
            <a:ext cx="4836870" cy="5145606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074CF7F0-22E7-21C3-5293-6C976DD004F1}"/>
              </a:ext>
            </a:extLst>
          </p:cNvPr>
          <p:cNvSpPr/>
          <p:nvPr/>
        </p:nvSpPr>
        <p:spPr>
          <a:xfrm>
            <a:off x="9477723" y="4300812"/>
            <a:ext cx="927749" cy="696692"/>
          </a:xfrm>
          <a:custGeom>
            <a:avLst/>
            <a:gdLst>
              <a:gd name="connsiteX0" fmla="*/ 927749 w 927749"/>
              <a:gd name="connsiteY0" fmla="*/ 424700 h 696692"/>
              <a:gd name="connsiteX1" fmla="*/ 881027 w 927749"/>
              <a:gd name="connsiteY1" fmla="*/ 531492 h 696692"/>
              <a:gd name="connsiteX2" fmla="*/ 814283 w 927749"/>
              <a:gd name="connsiteY2" fmla="*/ 678330 h 696692"/>
              <a:gd name="connsiteX3" fmla="*/ 760887 w 927749"/>
              <a:gd name="connsiteY3" fmla="*/ 671655 h 696692"/>
              <a:gd name="connsiteX4" fmla="*/ 467211 w 927749"/>
              <a:gd name="connsiteY4" fmla="*/ 471422 h 696692"/>
              <a:gd name="connsiteX5" fmla="*/ 420490 w 927749"/>
              <a:gd name="connsiteY5" fmla="*/ 357956 h 696692"/>
              <a:gd name="connsiteX6" fmla="*/ 480560 w 927749"/>
              <a:gd name="connsiteY6" fmla="*/ 244490 h 696692"/>
              <a:gd name="connsiteX7" fmla="*/ 473886 w 927749"/>
              <a:gd name="connsiteY7" fmla="*/ 197769 h 696692"/>
              <a:gd name="connsiteX8" fmla="*/ 440513 w 927749"/>
              <a:gd name="connsiteY8" fmla="*/ 144373 h 696692"/>
              <a:gd name="connsiteX9" fmla="*/ 226931 w 927749"/>
              <a:gd name="connsiteY9" fmla="*/ 17559 h 696692"/>
              <a:gd name="connsiteX10" fmla="*/ 60070 w 927749"/>
              <a:gd name="connsiteY10" fmla="*/ 17559 h 696692"/>
              <a:gd name="connsiteX11" fmla="*/ 0 w 927749"/>
              <a:gd name="connsiteY11" fmla="*/ 171071 h 696692"/>
              <a:gd name="connsiteX12" fmla="*/ 0 w 927749"/>
              <a:gd name="connsiteY12" fmla="*/ 171071 h 6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7749" h="696692">
                <a:moveTo>
                  <a:pt x="927749" y="424700"/>
                </a:moveTo>
                <a:cubicBezTo>
                  <a:pt x="913843" y="456960"/>
                  <a:pt x="899938" y="489220"/>
                  <a:pt x="881027" y="531492"/>
                </a:cubicBezTo>
                <a:cubicBezTo>
                  <a:pt x="862116" y="573764"/>
                  <a:pt x="834306" y="654970"/>
                  <a:pt x="814283" y="678330"/>
                </a:cubicBezTo>
                <a:cubicBezTo>
                  <a:pt x="794260" y="701691"/>
                  <a:pt x="818732" y="706140"/>
                  <a:pt x="760887" y="671655"/>
                </a:cubicBezTo>
                <a:cubicBezTo>
                  <a:pt x="703042" y="637170"/>
                  <a:pt x="523944" y="523705"/>
                  <a:pt x="467211" y="471422"/>
                </a:cubicBezTo>
                <a:cubicBezTo>
                  <a:pt x="410478" y="419139"/>
                  <a:pt x="418265" y="395778"/>
                  <a:pt x="420490" y="357956"/>
                </a:cubicBezTo>
                <a:cubicBezTo>
                  <a:pt x="422715" y="320134"/>
                  <a:pt x="471661" y="271188"/>
                  <a:pt x="480560" y="244490"/>
                </a:cubicBezTo>
                <a:cubicBezTo>
                  <a:pt x="489459" y="217792"/>
                  <a:pt x="480560" y="214455"/>
                  <a:pt x="473886" y="197769"/>
                </a:cubicBezTo>
                <a:cubicBezTo>
                  <a:pt x="467212" y="181083"/>
                  <a:pt x="481672" y="174408"/>
                  <a:pt x="440513" y="144373"/>
                </a:cubicBezTo>
                <a:cubicBezTo>
                  <a:pt x="399354" y="114338"/>
                  <a:pt x="290338" y="38695"/>
                  <a:pt x="226931" y="17559"/>
                </a:cubicBezTo>
                <a:cubicBezTo>
                  <a:pt x="163524" y="-3577"/>
                  <a:pt x="97892" y="-8026"/>
                  <a:pt x="60070" y="17559"/>
                </a:cubicBezTo>
                <a:cubicBezTo>
                  <a:pt x="22248" y="43144"/>
                  <a:pt x="0" y="171071"/>
                  <a:pt x="0" y="171071"/>
                </a:cubicBezTo>
                <a:lnTo>
                  <a:pt x="0" y="171071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49E6BCE8-E9B7-1FF8-8E0B-201954219ABE}"/>
              </a:ext>
            </a:extLst>
          </p:cNvPr>
          <p:cNvSpPr/>
          <p:nvPr/>
        </p:nvSpPr>
        <p:spPr>
          <a:xfrm>
            <a:off x="8296345" y="3566628"/>
            <a:ext cx="1174703" cy="898581"/>
          </a:xfrm>
          <a:custGeom>
            <a:avLst/>
            <a:gdLst>
              <a:gd name="connsiteX0" fmla="*/ 1174703 w 1174703"/>
              <a:gd name="connsiteY0" fmla="*/ 898581 h 898581"/>
              <a:gd name="connsiteX1" fmla="*/ 1094610 w 1174703"/>
              <a:gd name="connsiteY1" fmla="*/ 578207 h 898581"/>
              <a:gd name="connsiteX2" fmla="*/ 934423 w 1174703"/>
              <a:gd name="connsiteY2" fmla="*/ 471416 h 898581"/>
              <a:gd name="connsiteX3" fmla="*/ 780910 w 1174703"/>
              <a:gd name="connsiteY3" fmla="*/ 357950 h 898581"/>
              <a:gd name="connsiteX4" fmla="*/ 273652 w 1174703"/>
              <a:gd name="connsiteY4" fmla="*/ 24227 h 898581"/>
              <a:gd name="connsiteX5" fmla="*/ 100116 w 1174703"/>
              <a:gd name="connsiteY5" fmla="*/ 44251 h 898581"/>
              <a:gd name="connsiteX6" fmla="*/ 0 w 1174703"/>
              <a:gd name="connsiteY6" fmla="*/ 191089 h 898581"/>
              <a:gd name="connsiteX7" fmla="*/ 0 w 1174703"/>
              <a:gd name="connsiteY7" fmla="*/ 191089 h 8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703" h="898581">
                <a:moveTo>
                  <a:pt x="1174703" y="898581"/>
                </a:moveTo>
                <a:cubicBezTo>
                  <a:pt x="1154680" y="773991"/>
                  <a:pt x="1134657" y="649401"/>
                  <a:pt x="1094610" y="578207"/>
                </a:cubicBezTo>
                <a:cubicBezTo>
                  <a:pt x="1054563" y="507013"/>
                  <a:pt x="986706" y="508125"/>
                  <a:pt x="934423" y="471416"/>
                </a:cubicBezTo>
                <a:cubicBezTo>
                  <a:pt x="882140" y="434707"/>
                  <a:pt x="891038" y="432481"/>
                  <a:pt x="780910" y="357950"/>
                </a:cubicBezTo>
                <a:cubicBezTo>
                  <a:pt x="670782" y="283419"/>
                  <a:pt x="387118" y="76510"/>
                  <a:pt x="273652" y="24227"/>
                </a:cubicBezTo>
                <a:cubicBezTo>
                  <a:pt x="160186" y="-28056"/>
                  <a:pt x="145725" y="16441"/>
                  <a:pt x="100116" y="44251"/>
                </a:cubicBezTo>
                <a:cubicBezTo>
                  <a:pt x="54507" y="72061"/>
                  <a:pt x="0" y="191089"/>
                  <a:pt x="0" y="191089"/>
                </a:cubicBezTo>
                <a:lnTo>
                  <a:pt x="0" y="191089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B583C2E-A29E-4E12-82A1-DFD7D9BD95DA}"/>
              </a:ext>
            </a:extLst>
          </p:cNvPr>
          <p:cNvSpPr/>
          <p:nvPr/>
        </p:nvSpPr>
        <p:spPr>
          <a:xfrm>
            <a:off x="7567763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9D0D79-8F9A-671D-7722-4000DCD0C6B4}"/>
              </a:ext>
            </a:extLst>
          </p:cNvPr>
          <p:cNvCxnSpPr/>
          <p:nvPr/>
        </p:nvCxnSpPr>
        <p:spPr>
          <a:xfrm flipH="1">
            <a:off x="8990488" y="3824461"/>
            <a:ext cx="126814" cy="186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D7510032-E874-3BAB-9FA7-1BE05CBCC616}"/>
              </a:ext>
            </a:extLst>
          </p:cNvPr>
          <p:cNvSpPr/>
          <p:nvPr/>
        </p:nvSpPr>
        <p:spPr>
          <a:xfrm>
            <a:off x="8423159" y="3203737"/>
            <a:ext cx="614050" cy="694143"/>
          </a:xfrm>
          <a:custGeom>
            <a:avLst/>
            <a:gdLst>
              <a:gd name="connsiteX0" fmla="*/ 614050 w 614050"/>
              <a:gd name="connsiteY0" fmla="*/ 694143 h 694143"/>
              <a:gd name="connsiteX1" fmla="*/ 467212 w 614050"/>
              <a:gd name="connsiteY1" fmla="*/ 320374 h 694143"/>
              <a:gd name="connsiteX2" fmla="*/ 447188 w 614050"/>
              <a:gd name="connsiteY2" fmla="*/ 293676 h 694143"/>
              <a:gd name="connsiteX3" fmla="*/ 246955 w 614050"/>
              <a:gd name="connsiteY3" fmla="*/ 166862 h 694143"/>
              <a:gd name="connsiteX4" fmla="*/ 0 w 614050"/>
              <a:gd name="connsiteY4" fmla="*/ 0 h 6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050" h="694143">
                <a:moveTo>
                  <a:pt x="614050" y="694143"/>
                </a:moveTo>
                <a:lnTo>
                  <a:pt x="467212" y="320374"/>
                </a:lnTo>
                <a:cubicBezTo>
                  <a:pt x="439402" y="253630"/>
                  <a:pt x="483898" y="319261"/>
                  <a:pt x="447188" y="293676"/>
                </a:cubicBezTo>
                <a:cubicBezTo>
                  <a:pt x="410478" y="268091"/>
                  <a:pt x="321486" y="215808"/>
                  <a:pt x="246955" y="166862"/>
                </a:cubicBezTo>
                <a:cubicBezTo>
                  <a:pt x="172424" y="117916"/>
                  <a:pt x="86212" y="58958"/>
                  <a:pt x="0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449E156-F4B2-046A-306F-165AFFE09046}"/>
              </a:ext>
            </a:extLst>
          </p:cNvPr>
          <p:cNvSpPr/>
          <p:nvPr/>
        </p:nvSpPr>
        <p:spPr>
          <a:xfrm>
            <a:off x="10178540" y="4989119"/>
            <a:ext cx="413816" cy="263675"/>
          </a:xfrm>
          <a:custGeom>
            <a:avLst/>
            <a:gdLst>
              <a:gd name="connsiteX0" fmla="*/ 0 w 413816"/>
              <a:gd name="connsiteY0" fmla="*/ 263675 h 263675"/>
              <a:gd name="connsiteX1" fmla="*/ 60070 w 413816"/>
              <a:gd name="connsiteY1" fmla="*/ 123512 h 263675"/>
              <a:gd name="connsiteX2" fmla="*/ 106791 w 413816"/>
              <a:gd name="connsiteY2" fmla="*/ 30069 h 263675"/>
              <a:gd name="connsiteX3" fmla="*/ 153513 w 413816"/>
              <a:gd name="connsiteY3" fmla="*/ 10046 h 263675"/>
              <a:gd name="connsiteX4" fmla="*/ 413816 w 413816"/>
              <a:gd name="connsiteY4" fmla="*/ 176907 h 26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816" h="263675">
                <a:moveTo>
                  <a:pt x="0" y="263675"/>
                </a:moveTo>
                <a:cubicBezTo>
                  <a:pt x="21136" y="213060"/>
                  <a:pt x="42272" y="162446"/>
                  <a:pt x="60070" y="123512"/>
                </a:cubicBezTo>
                <a:cubicBezTo>
                  <a:pt x="77868" y="84578"/>
                  <a:pt x="91217" y="48980"/>
                  <a:pt x="106791" y="30069"/>
                </a:cubicBezTo>
                <a:cubicBezTo>
                  <a:pt x="122365" y="11158"/>
                  <a:pt x="102342" y="-14427"/>
                  <a:pt x="153513" y="10046"/>
                </a:cubicBezTo>
                <a:cubicBezTo>
                  <a:pt x="204684" y="34519"/>
                  <a:pt x="309250" y="105713"/>
                  <a:pt x="413816" y="176907"/>
                </a:cubicBezTo>
              </a:path>
            </a:pathLst>
          </a:custGeom>
          <a:noFill/>
          <a:ln w="38100">
            <a:solidFill>
              <a:srgbClr val="29F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29FF41"/>
              </a:solidFill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AC014CD-1546-5B72-E6EB-16CB66973AF5}"/>
              </a:ext>
            </a:extLst>
          </p:cNvPr>
          <p:cNvSpPr/>
          <p:nvPr/>
        </p:nvSpPr>
        <p:spPr>
          <a:xfrm>
            <a:off x="967796" y="2636409"/>
            <a:ext cx="2272524" cy="2683130"/>
          </a:xfrm>
          <a:custGeom>
            <a:avLst/>
            <a:gdLst>
              <a:gd name="connsiteX0" fmla="*/ 0 w 2272524"/>
              <a:gd name="connsiteY0" fmla="*/ 2683130 h 2683130"/>
              <a:gd name="connsiteX1" fmla="*/ 260303 w 2272524"/>
              <a:gd name="connsiteY1" fmla="*/ 2456198 h 2683130"/>
              <a:gd name="connsiteX2" fmla="*/ 240280 w 2272524"/>
              <a:gd name="connsiteY2" fmla="*/ 2429500 h 2683130"/>
              <a:gd name="connsiteX3" fmla="*/ 120140 w 2272524"/>
              <a:gd name="connsiteY3" fmla="*/ 2296011 h 2683130"/>
              <a:gd name="connsiteX4" fmla="*/ 173535 w 2272524"/>
              <a:gd name="connsiteY4" fmla="*/ 2269314 h 2683130"/>
              <a:gd name="connsiteX5" fmla="*/ 774236 w 2272524"/>
              <a:gd name="connsiteY5" fmla="*/ 1715334 h 2683130"/>
              <a:gd name="connsiteX6" fmla="*/ 2109127 w 2272524"/>
              <a:gd name="connsiteY6" fmla="*/ 460537 h 2683130"/>
              <a:gd name="connsiteX7" fmla="*/ 2235941 w 2272524"/>
              <a:gd name="connsiteY7" fmla="*/ 327048 h 2683130"/>
              <a:gd name="connsiteX8" fmla="*/ 2262639 w 2272524"/>
              <a:gd name="connsiteY8" fmla="*/ 146838 h 2683130"/>
              <a:gd name="connsiteX9" fmla="*/ 2089103 w 2272524"/>
              <a:gd name="connsiteY9" fmla="*/ 0 h 268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72524" h="2683130">
                <a:moveTo>
                  <a:pt x="0" y="2683130"/>
                </a:moveTo>
                <a:lnTo>
                  <a:pt x="260303" y="2456198"/>
                </a:lnTo>
                <a:cubicBezTo>
                  <a:pt x="300350" y="2413926"/>
                  <a:pt x="263640" y="2456198"/>
                  <a:pt x="240280" y="2429500"/>
                </a:cubicBezTo>
                <a:cubicBezTo>
                  <a:pt x="216920" y="2402802"/>
                  <a:pt x="131264" y="2322709"/>
                  <a:pt x="120140" y="2296011"/>
                </a:cubicBezTo>
                <a:cubicBezTo>
                  <a:pt x="109016" y="2269313"/>
                  <a:pt x="64519" y="2366093"/>
                  <a:pt x="173535" y="2269314"/>
                </a:cubicBezTo>
                <a:cubicBezTo>
                  <a:pt x="282551" y="2172535"/>
                  <a:pt x="774236" y="1715334"/>
                  <a:pt x="774236" y="1715334"/>
                </a:cubicBezTo>
                <a:lnTo>
                  <a:pt x="2109127" y="460537"/>
                </a:lnTo>
                <a:cubicBezTo>
                  <a:pt x="2352744" y="229156"/>
                  <a:pt x="2210356" y="379331"/>
                  <a:pt x="2235941" y="327048"/>
                </a:cubicBezTo>
                <a:cubicBezTo>
                  <a:pt x="2261526" y="274765"/>
                  <a:pt x="2287112" y="201346"/>
                  <a:pt x="2262639" y="146838"/>
                </a:cubicBezTo>
                <a:cubicBezTo>
                  <a:pt x="2238166" y="92330"/>
                  <a:pt x="2163634" y="46165"/>
                  <a:pt x="2089103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9B4C24DB-F2C1-9EFA-D533-FEC384F1399D}"/>
              </a:ext>
            </a:extLst>
          </p:cNvPr>
          <p:cNvSpPr/>
          <p:nvPr/>
        </p:nvSpPr>
        <p:spPr>
          <a:xfrm>
            <a:off x="2349288" y="2055503"/>
            <a:ext cx="654216" cy="540859"/>
          </a:xfrm>
          <a:custGeom>
            <a:avLst/>
            <a:gdLst>
              <a:gd name="connsiteX0" fmla="*/ 654216 w 654216"/>
              <a:gd name="connsiteY0" fmla="*/ 540859 h 540859"/>
              <a:gd name="connsiteX1" fmla="*/ 60189 w 654216"/>
              <a:gd name="connsiteY1" fmla="*/ 46950 h 540859"/>
              <a:gd name="connsiteX2" fmla="*/ 20143 w 654216"/>
              <a:gd name="connsiteY2" fmla="*/ 20252 h 540859"/>
              <a:gd name="connsiteX3" fmla="*/ 13468 w 654216"/>
              <a:gd name="connsiteY3" fmla="*/ 20252 h 54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216" h="540859">
                <a:moveTo>
                  <a:pt x="654216" y="540859"/>
                </a:moveTo>
                <a:lnTo>
                  <a:pt x="60189" y="46950"/>
                </a:lnTo>
                <a:cubicBezTo>
                  <a:pt x="-45490" y="-39818"/>
                  <a:pt x="20143" y="20252"/>
                  <a:pt x="20143" y="20252"/>
                </a:cubicBezTo>
                <a:cubicBezTo>
                  <a:pt x="12356" y="15802"/>
                  <a:pt x="12912" y="18027"/>
                  <a:pt x="13468" y="20252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F7BD8CB-B251-790C-623A-27D1E682E841}"/>
              </a:ext>
            </a:extLst>
          </p:cNvPr>
          <p:cNvCxnSpPr/>
          <p:nvPr/>
        </p:nvCxnSpPr>
        <p:spPr>
          <a:xfrm flipV="1">
            <a:off x="2930085" y="2576339"/>
            <a:ext cx="133489" cy="800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0C7969-4C51-7666-567D-E8A3E9EC92C1}"/>
              </a:ext>
            </a:extLst>
          </p:cNvPr>
          <p:cNvGrpSpPr/>
          <p:nvPr/>
        </p:nvGrpSpPr>
        <p:grpSpPr>
          <a:xfrm>
            <a:off x="3175000" y="4559309"/>
            <a:ext cx="4114800" cy="2232568"/>
            <a:chOff x="3175000" y="4559309"/>
            <a:chExt cx="4114800" cy="223256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1F725CE-3440-184B-446E-1C20026741C1}"/>
                </a:ext>
              </a:extLst>
            </p:cNvPr>
            <p:cNvSpPr/>
            <p:nvPr/>
          </p:nvSpPr>
          <p:spPr>
            <a:xfrm>
              <a:off x="3175000" y="4648200"/>
              <a:ext cx="4114800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X</a:t>
              </a:r>
            </a:p>
          </p:txBody>
        </p:sp>
        <p:pic>
          <p:nvPicPr>
            <p:cNvPr id="42" name="Picture 9" descr="ARIBE">
              <a:extLst>
                <a:ext uri="{FF2B5EF4-FFF2-40B4-BE49-F238E27FC236}">
                  <a16:creationId xmlns:a16="http://schemas.microsoft.com/office/drawing/2014/main" id="{673B77A2-291F-C757-9680-0CF07B2E2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015417">
              <a:off x="3912391" y="4559309"/>
              <a:ext cx="2304935" cy="223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E094F7E-5B77-E82C-72CA-DB38EC5C3FEC}"/>
              </a:ext>
            </a:extLst>
          </p:cNvPr>
          <p:cNvGrpSpPr/>
          <p:nvPr/>
        </p:nvGrpSpPr>
        <p:grpSpPr>
          <a:xfrm>
            <a:off x="3328041" y="787079"/>
            <a:ext cx="2968587" cy="2053192"/>
            <a:chOff x="2668284" y="740780"/>
            <a:chExt cx="2968587" cy="20531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F97088C-57E7-078F-D5E6-32637C285533}"/>
                </a:ext>
              </a:extLst>
            </p:cNvPr>
            <p:cNvSpPr/>
            <p:nvPr/>
          </p:nvSpPr>
          <p:spPr>
            <a:xfrm>
              <a:off x="2743200" y="740780"/>
              <a:ext cx="2893671" cy="19792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pic>
          <p:nvPicPr>
            <p:cNvPr id="5" name="Picture 10" descr="compa_flux_tof">
              <a:extLst>
                <a:ext uri="{FF2B5EF4-FFF2-40B4-BE49-F238E27FC236}">
                  <a16:creationId xmlns:a16="http://schemas.microsoft.com/office/drawing/2014/main" id="{A3866FB3-DA69-BC44-04C2-6CF190596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alphaModFix/>
            </a:blip>
            <a:srcRect r="7590"/>
            <a:stretch>
              <a:fillRect/>
            </a:stretch>
          </p:blipFill>
          <p:spPr bwMode="auto">
            <a:xfrm>
              <a:off x="2668284" y="751105"/>
              <a:ext cx="2887564" cy="2042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69BC535-9717-CC2D-B1F0-8C14E842F014}"/>
              </a:ext>
            </a:extLst>
          </p:cNvPr>
          <p:cNvSpPr/>
          <p:nvPr/>
        </p:nvSpPr>
        <p:spPr>
          <a:xfrm>
            <a:off x="2814818" y="1590916"/>
            <a:ext cx="935379" cy="390525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1" dirty="0">
                <a:latin typeface="Arial" panose="020B0604020202020204" pitchFamily="34" charset="0"/>
                <a:cs typeface="Arial" panose="020B0604020202020204" pitchFamily="34" charset="0"/>
              </a:rPr>
              <a:t>NFS</a:t>
            </a:r>
            <a:endParaRPr lang="en-FR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D3A324-B670-78A5-786D-50DC48F3BA75}"/>
              </a:ext>
            </a:extLst>
          </p:cNvPr>
          <p:cNvSpPr txBox="1"/>
          <p:nvPr/>
        </p:nvSpPr>
        <p:spPr>
          <a:xfrm>
            <a:off x="965200" y="3386667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1CA5D-02F2-5F5C-7C17-FC4B0BF4D76D}"/>
              </a:ext>
            </a:extLst>
          </p:cNvPr>
          <p:cNvSpPr txBox="1"/>
          <p:nvPr/>
        </p:nvSpPr>
        <p:spPr>
          <a:xfrm>
            <a:off x="2895600" y="1270001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949410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GANIL : a multi-user facility with parallel beams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3AA21B7B-5960-E4FE-EA42-B4C806D65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64" y="810609"/>
            <a:ext cx="5402980" cy="5146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16">
            <a:extLst>
              <a:ext uri="{FF2B5EF4-FFF2-40B4-BE49-F238E27FC236}">
                <a16:creationId xmlns:a16="http://schemas.microsoft.com/office/drawing/2014/main" id="{51A71E14-AE06-24DA-806D-EB38557DC5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1" t="1584" r="1501" b="6147"/>
          <a:stretch/>
        </p:blipFill>
        <p:spPr>
          <a:xfrm>
            <a:off x="143091" y="870183"/>
            <a:ext cx="4836870" cy="5145606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074CF7F0-22E7-21C3-5293-6C976DD004F1}"/>
              </a:ext>
            </a:extLst>
          </p:cNvPr>
          <p:cNvSpPr/>
          <p:nvPr/>
        </p:nvSpPr>
        <p:spPr>
          <a:xfrm>
            <a:off x="9477723" y="4300812"/>
            <a:ext cx="927749" cy="696692"/>
          </a:xfrm>
          <a:custGeom>
            <a:avLst/>
            <a:gdLst>
              <a:gd name="connsiteX0" fmla="*/ 927749 w 927749"/>
              <a:gd name="connsiteY0" fmla="*/ 424700 h 696692"/>
              <a:gd name="connsiteX1" fmla="*/ 881027 w 927749"/>
              <a:gd name="connsiteY1" fmla="*/ 531492 h 696692"/>
              <a:gd name="connsiteX2" fmla="*/ 814283 w 927749"/>
              <a:gd name="connsiteY2" fmla="*/ 678330 h 696692"/>
              <a:gd name="connsiteX3" fmla="*/ 760887 w 927749"/>
              <a:gd name="connsiteY3" fmla="*/ 671655 h 696692"/>
              <a:gd name="connsiteX4" fmla="*/ 467211 w 927749"/>
              <a:gd name="connsiteY4" fmla="*/ 471422 h 696692"/>
              <a:gd name="connsiteX5" fmla="*/ 420490 w 927749"/>
              <a:gd name="connsiteY5" fmla="*/ 357956 h 696692"/>
              <a:gd name="connsiteX6" fmla="*/ 480560 w 927749"/>
              <a:gd name="connsiteY6" fmla="*/ 244490 h 696692"/>
              <a:gd name="connsiteX7" fmla="*/ 473886 w 927749"/>
              <a:gd name="connsiteY7" fmla="*/ 197769 h 696692"/>
              <a:gd name="connsiteX8" fmla="*/ 440513 w 927749"/>
              <a:gd name="connsiteY8" fmla="*/ 144373 h 696692"/>
              <a:gd name="connsiteX9" fmla="*/ 226931 w 927749"/>
              <a:gd name="connsiteY9" fmla="*/ 17559 h 696692"/>
              <a:gd name="connsiteX10" fmla="*/ 60070 w 927749"/>
              <a:gd name="connsiteY10" fmla="*/ 17559 h 696692"/>
              <a:gd name="connsiteX11" fmla="*/ 0 w 927749"/>
              <a:gd name="connsiteY11" fmla="*/ 171071 h 696692"/>
              <a:gd name="connsiteX12" fmla="*/ 0 w 927749"/>
              <a:gd name="connsiteY12" fmla="*/ 171071 h 6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7749" h="696692">
                <a:moveTo>
                  <a:pt x="927749" y="424700"/>
                </a:moveTo>
                <a:cubicBezTo>
                  <a:pt x="913843" y="456960"/>
                  <a:pt x="899938" y="489220"/>
                  <a:pt x="881027" y="531492"/>
                </a:cubicBezTo>
                <a:cubicBezTo>
                  <a:pt x="862116" y="573764"/>
                  <a:pt x="834306" y="654970"/>
                  <a:pt x="814283" y="678330"/>
                </a:cubicBezTo>
                <a:cubicBezTo>
                  <a:pt x="794260" y="701691"/>
                  <a:pt x="818732" y="706140"/>
                  <a:pt x="760887" y="671655"/>
                </a:cubicBezTo>
                <a:cubicBezTo>
                  <a:pt x="703042" y="637170"/>
                  <a:pt x="523944" y="523705"/>
                  <a:pt x="467211" y="471422"/>
                </a:cubicBezTo>
                <a:cubicBezTo>
                  <a:pt x="410478" y="419139"/>
                  <a:pt x="418265" y="395778"/>
                  <a:pt x="420490" y="357956"/>
                </a:cubicBezTo>
                <a:cubicBezTo>
                  <a:pt x="422715" y="320134"/>
                  <a:pt x="471661" y="271188"/>
                  <a:pt x="480560" y="244490"/>
                </a:cubicBezTo>
                <a:cubicBezTo>
                  <a:pt x="489459" y="217792"/>
                  <a:pt x="480560" y="214455"/>
                  <a:pt x="473886" y="197769"/>
                </a:cubicBezTo>
                <a:cubicBezTo>
                  <a:pt x="467212" y="181083"/>
                  <a:pt x="481672" y="174408"/>
                  <a:pt x="440513" y="144373"/>
                </a:cubicBezTo>
                <a:cubicBezTo>
                  <a:pt x="399354" y="114338"/>
                  <a:pt x="290338" y="38695"/>
                  <a:pt x="226931" y="17559"/>
                </a:cubicBezTo>
                <a:cubicBezTo>
                  <a:pt x="163524" y="-3577"/>
                  <a:pt x="97892" y="-8026"/>
                  <a:pt x="60070" y="17559"/>
                </a:cubicBezTo>
                <a:cubicBezTo>
                  <a:pt x="22248" y="43144"/>
                  <a:pt x="0" y="171071"/>
                  <a:pt x="0" y="171071"/>
                </a:cubicBezTo>
                <a:lnTo>
                  <a:pt x="0" y="171071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49E6BCE8-E9B7-1FF8-8E0B-201954219ABE}"/>
              </a:ext>
            </a:extLst>
          </p:cNvPr>
          <p:cNvSpPr/>
          <p:nvPr/>
        </p:nvSpPr>
        <p:spPr>
          <a:xfrm>
            <a:off x="8296345" y="3566628"/>
            <a:ext cx="1174703" cy="898581"/>
          </a:xfrm>
          <a:custGeom>
            <a:avLst/>
            <a:gdLst>
              <a:gd name="connsiteX0" fmla="*/ 1174703 w 1174703"/>
              <a:gd name="connsiteY0" fmla="*/ 898581 h 898581"/>
              <a:gd name="connsiteX1" fmla="*/ 1094610 w 1174703"/>
              <a:gd name="connsiteY1" fmla="*/ 578207 h 898581"/>
              <a:gd name="connsiteX2" fmla="*/ 934423 w 1174703"/>
              <a:gd name="connsiteY2" fmla="*/ 471416 h 898581"/>
              <a:gd name="connsiteX3" fmla="*/ 780910 w 1174703"/>
              <a:gd name="connsiteY3" fmla="*/ 357950 h 898581"/>
              <a:gd name="connsiteX4" fmla="*/ 273652 w 1174703"/>
              <a:gd name="connsiteY4" fmla="*/ 24227 h 898581"/>
              <a:gd name="connsiteX5" fmla="*/ 100116 w 1174703"/>
              <a:gd name="connsiteY5" fmla="*/ 44251 h 898581"/>
              <a:gd name="connsiteX6" fmla="*/ 0 w 1174703"/>
              <a:gd name="connsiteY6" fmla="*/ 191089 h 898581"/>
              <a:gd name="connsiteX7" fmla="*/ 0 w 1174703"/>
              <a:gd name="connsiteY7" fmla="*/ 191089 h 8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703" h="898581">
                <a:moveTo>
                  <a:pt x="1174703" y="898581"/>
                </a:moveTo>
                <a:cubicBezTo>
                  <a:pt x="1154680" y="773991"/>
                  <a:pt x="1134657" y="649401"/>
                  <a:pt x="1094610" y="578207"/>
                </a:cubicBezTo>
                <a:cubicBezTo>
                  <a:pt x="1054563" y="507013"/>
                  <a:pt x="986706" y="508125"/>
                  <a:pt x="934423" y="471416"/>
                </a:cubicBezTo>
                <a:cubicBezTo>
                  <a:pt x="882140" y="434707"/>
                  <a:pt x="891038" y="432481"/>
                  <a:pt x="780910" y="357950"/>
                </a:cubicBezTo>
                <a:cubicBezTo>
                  <a:pt x="670782" y="283419"/>
                  <a:pt x="387118" y="76510"/>
                  <a:pt x="273652" y="24227"/>
                </a:cubicBezTo>
                <a:cubicBezTo>
                  <a:pt x="160186" y="-28056"/>
                  <a:pt x="145725" y="16441"/>
                  <a:pt x="100116" y="44251"/>
                </a:cubicBezTo>
                <a:cubicBezTo>
                  <a:pt x="54507" y="72061"/>
                  <a:pt x="0" y="191089"/>
                  <a:pt x="0" y="191089"/>
                </a:cubicBezTo>
                <a:lnTo>
                  <a:pt x="0" y="191089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B583C2E-A29E-4E12-82A1-DFD7D9BD95DA}"/>
              </a:ext>
            </a:extLst>
          </p:cNvPr>
          <p:cNvSpPr/>
          <p:nvPr/>
        </p:nvSpPr>
        <p:spPr>
          <a:xfrm>
            <a:off x="7567763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9D0D79-8F9A-671D-7722-4000DCD0C6B4}"/>
              </a:ext>
            </a:extLst>
          </p:cNvPr>
          <p:cNvCxnSpPr/>
          <p:nvPr/>
        </p:nvCxnSpPr>
        <p:spPr>
          <a:xfrm flipH="1">
            <a:off x="8990488" y="3824461"/>
            <a:ext cx="126814" cy="186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D7510032-E874-3BAB-9FA7-1BE05CBCC616}"/>
              </a:ext>
            </a:extLst>
          </p:cNvPr>
          <p:cNvSpPr/>
          <p:nvPr/>
        </p:nvSpPr>
        <p:spPr>
          <a:xfrm>
            <a:off x="8423159" y="3203737"/>
            <a:ext cx="614050" cy="694143"/>
          </a:xfrm>
          <a:custGeom>
            <a:avLst/>
            <a:gdLst>
              <a:gd name="connsiteX0" fmla="*/ 614050 w 614050"/>
              <a:gd name="connsiteY0" fmla="*/ 694143 h 694143"/>
              <a:gd name="connsiteX1" fmla="*/ 467212 w 614050"/>
              <a:gd name="connsiteY1" fmla="*/ 320374 h 694143"/>
              <a:gd name="connsiteX2" fmla="*/ 447188 w 614050"/>
              <a:gd name="connsiteY2" fmla="*/ 293676 h 694143"/>
              <a:gd name="connsiteX3" fmla="*/ 246955 w 614050"/>
              <a:gd name="connsiteY3" fmla="*/ 166862 h 694143"/>
              <a:gd name="connsiteX4" fmla="*/ 0 w 614050"/>
              <a:gd name="connsiteY4" fmla="*/ 0 h 6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050" h="694143">
                <a:moveTo>
                  <a:pt x="614050" y="694143"/>
                </a:moveTo>
                <a:lnTo>
                  <a:pt x="467212" y="320374"/>
                </a:lnTo>
                <a:cubicBezTo>
                  <a:pt x="439402" y="253630"/>
                  <a:pt x="483898" y="319261"/>
                  <a:pt x="447188" y="293676"/>
                </a:cubicBezTo>
                <a:cubicBezTo>
                  <a:pt x="410478" y="268091"/>
                  <a:pt x="321486" y="215808"/>
                  <a:pt x="246955" y="166862"/>
                </a:cubicBezTo>
                <a:cubicBezTo>
                  <a:pt x="172424" y="117916"/>
                  <a:pt x="86212" y="58958"/>
                  <a:pt x="0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449E156-F4B2-046A-306F-165AFFE09046}"/>
              </a:ext>
            </a:extLst>
          </p:cNvPr>
          <p:cNvSpPr/>
          <p:nvPr/>
        </p:nvSpPr>
        <p:spPr>
          <a:xfrm>
            <a:off x="10178540" y="4989119"/>
            <a:ext cx="413816" cy="263675"/>
          </a:xfrm>
          <a:custGeom>
            <a:avLst/>
            <a:gdLst>
              <a:gd name="connsiteX0" fmla="*/ 0 w 413816"/>
              <a:gd name="connsiteY0" fmla="*/ 263675 h 263675"/>
              <a:gd name="connsiteX1" fmla="*/ 60070 w 413816"/>
              <a:gd name="connsiteY1" fmla="*/ 123512 h 263675"/>
              <a:gd name="connsiteX2" fmla="*/ 106791 w 413816"/>
              <a:gd name="connsiteY2" fmla="*/ 30069 h 263675"/>
              <a:gd name="connsiteX3" fmla="*/ 153513 w 413816"/>
              <a:gd name="connsiteY3" fmla="*/ 10046 h 263675"/>
              <a:gd name="connsiteX4" fmla="*/ 413816 w 413816"/>
              <a:gd name="connsiteY4" fmla="*/ 176907 h 26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816" h="263675">
                <a:moveTo>
                  <a:pt x="0" y="263675"/>
                </a:moveTo>
                <a:cubicBezTo>
                  <a:pt x="21136" y="213060"/>
                  <a:pt x="42272" y="162446"/>
                  <a:pt x="60070" y="123512"/>
                </a:cubicBezTo>
                <a:cubicBezTo>
                  <a:pt x="77868" y="84578"/>
                  <a:pt x="91217" y="48980"/>
                  <a:pt x="106791" y="30069"/>
                </a:cubicBezTo>
                <a:cubicBezTo>
                  <a:pt x="122365" y="11158"/>
                  <a:pt x="102342" y="-14427"/>
                  <a:pt x="153513" y="10046"/>
                </a:cubicBezTo>
                <a:cubicBezTo>
                  <a:pt x="204684" y="34519"/>
                  <a:pt x="309250" y="105713"/>
                  <a:pt x="413816" y="176907"/>
                </a:cubicBezTo>
              </a:path>
            </a:pathLst>
          </a:custGeom>
          <a:noFill/>
          <a:ln w="38100">
            <a:solidFill>
              <a:srgbClr val="29F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29FF41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0C7969-4C51-7666-567D-E8A3E9EC92C1}"/>
              </a:ext>
            </a:extLst>
          </p:cNvPr>
          <p:cNvGrpSpPr/>
          <p:nvPr/>
        </p:nvGrpSpPr>
        <p:grpSpPr>
          <a:xfrm>
            <a:off x="3175000" y="4559309"/>
            <a:ext cx="4114800" cy="2232568"/>
            <a:chOff x="3175000" y="4559309"/>
            <a:chExt cx="4114800" cy="223256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1F725CE-3440-184B-446E-1C20026741C1}"/>
                </a:ext>
              </a:extLst>
            </p:cNvPr>
            <p:cNvSpPr/>
            <p:nvPr/>
          </p:nvSpPr>
          <p:spPr>
            <a:xfrm>
              <a:off x="3175000" y="4648200"/>
              <a:ext cx="4114800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X</a:t>
              </a:r>
            </a:p>
          </p:txBody>
        </p:sp>
        <p:pic>
          <p:nvPicPr>
            <p:cNvPr id="42" name="Picture 9" descr="ARIBE">
              <a:extLst>
                <a:ext uri="{FF2B5EF4-FFF2-40B4-BE49-F238E27FC236}">
                  <a16:creationId xmlns:a16="http://schemas.microsoft.com/office/drawing/2014/main" id="{673B77A2-291F-C757-9680-0CF07B2E2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015417">
              <a:off x="3912391" y="4559309"/>
              <a:ext cx="2304935" cy="223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Freeform 4">
            <a:extLst>
              <a:ext uri="{FF2B5EF4-FFF2-40B4-BE49-F238E27FC236}">
                <a16:creationId xmlns:a16="http://schemas.microsoft.com/office/drawing/2014/main" id="{DF9A1269-C353-A235-9ABB-A417870C068E}"/>
              </a:ext>
            </a:extLst>
          </p:cNvPr>
          <p:cNvSpPr/>
          <p:nvPr/>
        </p:nvSpPr>
        <p:spPr>
          <a:xfrm>
            <a:off x="995423" y="3078866"/>
            <a:ext cx="2118167" cy="2233914"/>
          </a:xfrm>
          <a:custGeom>
            <a:avLst/>
            <a:gdLst>
              <a:gd name="connsiteX0" fmla="*/ 0 w 2118167"/>
              <a:gd name="connsiteY0" fmla="*/ 2233914 h 2233914"/>
              <a:gd name="connsiteX1" fmla="*/ 196769 w 2118167"/>
              <a:gd name="connsiteY1" fmla="*/ 2025569 h 2233914"/>
              <a:gd name="connsiteX2" fmla="*/ 243068 w 2118167"/>
              <a:gd name="connsiteY2" fmla="*/ 1956121 h 2233914"/>
              <a:gd name="connsiteX3" fmla="*/ 138896 w 2118167"/>
              <a:gd name="connsiteY3" fmla="*/ 1851949 h 2233914"/>
              <a:gd name="connsiteX4" fmla="*/ 254643 w 2118167"/>
              <a:gd name="connsiteY4" fmla="*/ 1724628 h 2233914"/>
              <a:gd name="connsiteX5" fmla="*/ 2118167 w 2118167"/>
              <a:gd name="connsiteY5" fmla="*/ 0 h 223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8167" h="2233914">
                <a:moveTo>
                  <a:pt x="0" y="2233914"/>
                </a:moveTo>
                <a:lnTo>
                  <a:pt x="196769" y="2025569"/>
                </a:lnTo>
                <a:cubicBezTo>
                  <a:pt x="237280" y="1979270"/>
                  <a:pt x="252714" y="1985058"/>
                  <a:pt x="243068" y="1956121"/>
                </a:cubicBezTo>
                <a:cubicBezTo>
                  <a:pt x="233423" y="1927184"/>
                  <a:pt x="136967" y="1890531"/>
                  <a:pt x="138896" y="1851949"/>
                </a:cubicBezTo>
                <a:cubicBezTo>
                  <a:pt x="140825" y="1813367"/>
                  <a:pt x="-75236" y="2033286"/>
                  <a:pt x="254643" y="1724628"/>
                </a:cubicBezTo>
                <a:cubicBezTo>
                  <a:pt x="584522" y="1415970"/>
                  <a:pt x="1351344" y="707985"/>
                  <a:pt x="2118167" y="0"/>
                </a:cubicBezTo>
              </a:path>
            </a:pathLst>
          </a:custGeom>
          <a:noFill/>
          <a:ln w="38100">
            <a:solidFill>
              <a:srgbClr val="94F0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98EA4C7-BCB2-4B4A-968B-95C15F8140C6}"/>
              </a:ext>
            </a:extLst>
          </p:cNvPr>
          <p:cNvSpPr/>
          <p:nvPr/>
        </p:nvSpPr>
        <p:spPr>
          <a:xfrm>
            <a:off x="3148314" y="2916820"/>
            <a:ext cx="474562" cy="243338"/>
          </a:xfrm>
          <a:custGeom>
            <a:avLst/>
            <a:gdLst>
              <a:gd name="connsiteX0" fmla="*/ 0 w 474562"/>
              <a:gd name="connsiteY0" fmla="*/ 162046 h 243338"/>
              <a:gd name="connsiteX1" fmla="*/ 81023 w 474562"/>
              <a:gd name="connsiteY1" fmla="*/ 185195 h 243338"/>
              <a:gd name="connsiteX2" fmla="*/ 208344 w 474562"/>
              <a:gd name="connsiteY2" fmla="*/ 243069 h 243338"/>
              <a:gd name="connsiteX3" fmla="*/ 266218 w 474562"/>
              <a:gd name="connsiteY3" fmla="*/ 196770 h 243338"/>
              <a:gd name="connsiteX4" fmla="*/ 474562 w 474562"/>
              <a:gd name="connsiteY4" fmla="*/ 0 h 24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243338">
                <a:moveTo>
                  <a:pt x="0" y="162046"/>
                </a:moveTo>
                <a:cubicBezTo>
                  <a:pt x="23149" y="166868"/>
                  <a:pt x="46299" y="171691"/>
                  <a:pt x="81023" y="185195"/>
                </a:cubicBezTo>
                <a:cubicBezTo>
                  <a:pt x="115747" y="198699"/>
                  <a:pt x="208344" y="243069"/>
                  <a:pt x="208344" y="243069"/>
                </a:cubicBezTo>
                <a:cubicBezTo>
                  <a:pt x="239210" y="244998"/>
                  <a:pt x="221848" y="237282"/>
                  <a:pt x="266218" y="196770"/>
                </a:cubicBezTo>
                <a:cubicBezTo>
                  <a:pt x="310588" y="156258"/>
                  <a:pt x="392575" y="78129"/>
                  <a:pt x="474562" y="0"/>
                </a:cubicBezTo>
              </a:path>
            </a:pathLst>
          </a:custGeom>
          <a:noFill/>
          <a:ln w="38100">
            <a:solidFill>
              <a:srgbClr val="94F0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BF29BCD-40B5-7242-A882-361E2C147596}"/>
              </a:ext>
            </a:extLst>
          </p:cNvPr>
          <p:cNvSpPr/>
          <p:nvPr/>
        </p:nvSpPr>
        <p:spPr>
          <a:xfrm>
            <a:off x="3680749" y="2326511"/>
            <a:ext cx="1043215" cy="509286"/>
          </a:xfrm>
          <a:custGeom>
            <a:avLst/>
            <a:gdLst>
              <a:gd name="connsiteX0" fmla="*/ 0 w 1043215"/>
              <a:gd name="connsiteY0" fmla="*/ 509286 h 509286"/>
              <a:gd name="connsiteX1" fmla="*/ 196770 w 1043215"/>
              <a:gd name="connsiteY1" fmla="*/ 405114 h 509286"/>
              <a:gd name="connsiteX2" fmla="*/ 300942 w 1043215"/>
              <a:gd name="connsiteY2" fmla="*/ 358816 h 509286"/>
              <a:gd name="connsiteX3" fmla="*/ 486137 w 1043215"/>
              <a:gd name="connsiteY3" fmla="*/ 347241 h 509286"/>
              <a:gd name="connsiteX4" fmla="*/ 636608 w 1043215"/>
              <a:gd name="connsiteY4" fmla="*/ 312517 h 509286"/>
              <a:gd name="connsiteX5" fmla="*/ 798654 w 1043215"/>
              <a:gd name="connsiteY5" fmla="*/ 219919 h 509286"/>
              <a:gd name="connsiteX6" fmla="*/ 1006998 w 1043215"/>
              <a:gd name="connsiteY6" fmla="*/ 46299 h 509286"/>
              <a:gd name="connsiteX7" fmla="*/ 1041722 w 1043215"/>
              <a:gd name="connsiteY7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3215" h="509286">
                <a:moveTo>
                  <a:pt x="0" y="509286"/>
                </a:moveTo>
                <a:cubicBezTo>
                  <a:pt x="73306" y="469739"/>
                  <a:pt x="146613" y="430192"/>
                  <a:pt x="196770" y="405114"/>
                </a:cubicBezTo>
                <a:cubicBezTo>
                  <a:pt x="246927" y="380036"/>
                  <a:pt x="252714" y="368461"/>
                  <a:pt x="300942" y="358816"/>
                </a:cubicBezTo>
                <a:cubicBezTo>
                  <a:pt x="349170" y="349170"/>
                  <a:pt x="430193" y="354957"/>
                  <a:pt x="486137" y="347241"/>
                </a:cubicBezTo>
                <a:cubicBezTo>
                  <a:pt x="542081" y="339525"/>
                  <a:pt x="584522" y="333737"/>
                  <a:pt x="636608" y="312517"/>
                </a:cubicBezTo>
                <a:cubicBezTo>
                  <a:pt x="688694" y="291297"/>
                  <a:pt x="736922" y="264289"/>
                  <a:pt x="798654" y="219919"/>
                </a:cubicBezTo>
                <a:cubicBezTo>
                  <a:pt x="860386" y="175549"/>
                  <a:pt x="966487" y="82952"/>
                  <a:pt x="1006998" y="46299"/>
                </a:cubicBezTo>
                <a:cubicBezTo>
                  <a:pt x="1047509" y="9646"/>
                  <a:pt x="1044615" y="4823"/>
                  <a:pt x="1041722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63DBEF-40ED-CF0F-3B48-28BE1C441A50}"/>
              </a:ext>
            </a:extLst>
          </p:cNvPr>
          <p:cNvSpPr/>
          <p:nvPr/>
        </p:nvSpPr>
        <p:spPr>
          <a:xfrm>
            <a:off x="3960712" y="2817832"/>
            <a:ext cx="935379" cy="390525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FR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8B9A1-7470-3767-3EB2-2E6F8BBB9139}"/>
              </a:ext>
            </a:extLst>
          </p:cNvPr>
          <p:cNvSpPr txBox="1"/>
          <p:nvPr/>
        </p:nvSpPr>
        <p:spPr>
          <a:xfrm>
            <a:off x="4064000" y="3318933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583049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GANIL : a multi-user facility with parallel beams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3AA21B7B-5960-E4FE-EA42-B4C806D65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90" y="856908"/>
            <a:ext cx="5402980" cy="5146850"/>
          </a:xfrm>
          <a:prstGeom prst="rect">
            <a:avLst/>
          </a:prstGeom>
          <a:solidFill>
            <a:srgbClr val="FF8AD8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Image 16">
            <a:extLst>
              <a:ext uri="{FF2B5EF4-FFF2-40B4-BE49-F238E27FC236}">
                <a16:creationId xmlns:a16="http://schemas.microsoft.com/office/drawing/2014/main" id="{51A71E14-AE06-24DA-806D-EB38557DC5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1" t="1584" r="1501" b="6147"/>
          <a:stretch/>
        </p:blipFill>
        <p:spPr>
          <a:xfrm>
            <a:off x="143091" y="870183"/>
            <a:ext cx="4836870" cy="5145606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074CF7F0-22E7-21C3-5293-6C976DD004F1}"/>
              </a:ext>
            </a:extLst>
          </p:cNvPr>
          <p:cNvSpPr/>
          <p:nvPr/>
        </p:nvSpPr>
        <p:spPr>
          <a:xfrm>
            <a:off x="9477723" y="4300812"/>
            <a:ext cx="927749" cy="696692"/>
          </a:xfrm>
          <a:custGeom>
            <a:avLst/>
            <a:gdLst>
              <a:gd name="connsiteX0" fmla="*/ 927749 w 927749"/>
              <a:gd name="connsiteY0" fmla="*/ 424700 h 696692"/>
              <a:gd name="connsiteX1" fmla="*/ 881027 w 927749"/>
              <a:gd name="connsiteY1" fmla="*/ 531492 h 696692"/>
              <a:gd name="connsiteX2" fmla="*/ 814283 w 927749"/>
              <a:gd name="connsiteY2" fmla="*/ 678330 h 696692"/>
              <a:gd name="connsiteX3" fmla="*/ 760887 w 927749"/>
              <a:gd name="connsiteY3" fmla="*/ 671655 h 696692"/>
              <a:gd name="connsiteX4" fmla="*/ 467211 w 927749"/>
              <a:gd name="connsiteY4" fmla="*/ 471422 h 696692"/>
              <a:gd name="connsiteX5" fmla="*/ 420490 w 927749"/>
              <a:gd name="connsiteY5" fmla="*/ 357956 h 696692"/>
              <a:gd name="connsiteX6" fmla="*/ 480560 w 927749"/>
              <a:gd name="connsiteY6" fmla="*/ 244490 h 696692"/>
              <a:gd name="connsiteX7" fmla="*/ 473886 w 927749"/>
              <a:gd name="connsiteY7" fmla="*/ 197769 h 696692"/>
              <a:gd name="connsiteX8" fmla="*/ 440513 w 927749"/>
              <a:gd name="connsiteY8" fmla="*/ 144373 h 696692"/>
              <a:gd name="connsiteX9" fmla="*/ 226931 w 927749"/>
              <a:gd name="connsiteY9" fmla="*/ 17559 h 696692"/>
              <a:gd name="connsiteX10" fmla="*/ 60070 w 927749"/>
              <a:gd name="connsiteY10" fmla="*/ 17559 h 696692"/>
              <a:gd name="connsiteX11" fmla="*/ 0 w 927749"/>
              <a:gd name="connsiteY11" fmla="*/ 171071 h 696692"/>
              <a:gd name="connsiteX12" fmla="*/ 0 w 927749"/>
              <a:gd name="connsiteY12" fmla="*/ 171071 h 6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7749" h="696692">
                <a:moveTo>
                  <a:pt x="927749" y="424700"/>
                </a:moveTo>
                <a:cubicBezTo>
                  <a:pt x="913843" y="456960"/>
                  <a:pt x="899938" y="489220"/>
                  <a:pt x="881027" y="531492"/>
                </a:cubicBezTo>
                <a:cubicBezTo>
                  <a:pt x="862116" y="573764"/>
                  <a:pt x="834306" y="654970"/>
                  <a:pt x="814283" y="678330"/>
                </a:cubicBezTo>
                <a:cubicBezTo>
                  <a:pt x="794260" y="701691"/>
                  <a:pt x="818732" y="706140"/>
                  <a:pt x="760887" y="671655"/>
                </a:cubicBezTo>
                <a:cubicBezTo>
                  <a:pt x="703042" y="637170"/>
                  <a:pt x="523944" y="523705"/>
                  <a:pt x="467211" y="471422"/>
                </a:cubicBezTo>
                <a:cubicBezTo>
                  <a:pt x="410478" y="419139"/>
                  <a:pt x="418265" y="395778"/>
                  <a:pt x="420490" y="357956"/>
                </a:cubicBezTo>
                <a:cubicBezTo>
                  <a:pt x="422715" y="320134"/>
                  <a:pt x="471661" y="271188"/>
                  <a:pt x="480560" y="244490"/>
                </a:cubicBezTo>
                <a:cubicBezTo>
                  <a:pt x="489459" y="217792"/>
                  <a:pt x="480560" y="214455"/>
                  <a:pt x="473886" y="197769"/>
                </a:cubicBezTo>
                <a:cubicBezTo>
                  <a:pt x="467212" y="181083"/>
                  <a:pt x="481672" y="174408"/>
                  <a:pt x="440513" y="144373"/>
                </a:cubicBezTo>
                <a:cubicBezTo>
                  <a:pt x="399354" y="114338"/>
                  <a:pt x="290338" y="38695"/>
                  <a:pt x="226931" y="17559"/>
                </a:cubicBezTo>
                <a:cubicBezTo>
                  <a:pt x="163524" y="-3577"/>
                  <a:pt x="97892" y="-8026"/>
                  <a:pt x="60070" y="17559"/>
                </a:cubicBezTo>
                <a:cubicBezTo>
                  <a:pt x="22248" y="43144"/>
                  <a:pt x="0" y="171071"/>
                  <a:pt x="0" y="171071"/>
                </a:cubicBezTo>
                <a:lnTo>
                  <a:pt x="0" y="171071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49E6BCE8-E9B7-1FF8-8E0B-201954219ABE}"/>
              </a:ext>
            </a:extLst>
          </p:cNvPr>
          <p:cNvSpPr/>
          <p:nvPr/>
        </p:nvSpPr>
        <p:spPr>
          <a:xfrm>
            <a:off x="8296345" y="3566628"/>
            <a:ext cx="1174703" cy="898581"/>
          </a:xfrm>
          <a:custGeom>
            <a:avLst/>
            <a:gdLst>
              <a:gd name="connsiteX0" fmla="*/ 1174703 w 1174703"/>
              <a:gd name="connsiteY0" fmla="*/ 898581 h 898581"/>
              <a:gd name="connsiteX1" fmla="*/ 1094610 w 1174703"/>
              <a:gd name="connsiteY1" fmla="*/ 578207 h 898581"/>
              <a:gd name="connsiteX2" fmla="*/ 934423 w 1174703"/>
              <a:gd name="connsiteY2" fmla="*/ 471416 h 898581"/>
              <a:gd name="connsiteX3" fmla="*/ 780910 w 1174703"/>
              <a:gd name="connsiteY3" fmla="*/ 357950 h 898581"/>
              <a:gd name="connsiteX4" fmla="*/ 273652 w 1174703"/>
              <a:gd name="connsiteY4" fmla="*/ 24227 h 898581"/>
              <a:gd name="connsiteX5" fmla="*/ 100116 w 1174703"/>
              <a:gd name="connsiteY5" fmla="*/ 44251 h 898581"/>
              <a:gd name="connsiteX6" fmla="*/ 0 w 1174703"/>
              <a:gd name="connsiteY6" fmla="*/ 191089 h 898581"/>
              <a:gd name="connsiteX7" fmla="*/ 0 w 1174703"/>
              <a:gd name="connsiteY7" fmla="*/ 191089 h 8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703" h="898581">
                <a:moveTo>
                  <a:pt x="1174703" y="898581"/>
                </a:moveTo>
                <a:cubicBezTo>
                  <a:pt x="1154680" y="773991"/>
                  <a:pt x="1134657" y="649401"/>
                  <a:pt x="1094610" y="578207"/>
                </a:cubicBezTo>
                <a:cubicBezTo>
                  <a:pt x="1054563" y="507013"/>
                  <a:pt x="986706" y="508125"/>
                  <a:pt x="934423" y="471416"/>
                </a:cubicBezTo>
                <a:cubicBezTo>
                  <a:pt x="882140" y="434707"/>
                  <a:pt x="891038" y="432481"/>
                  <a:pt x="780910" y="357950"/>
                </a:cubicBezTo>
                <a:cubicBezTo>
                  <a:pt x="670782" y="283419"/>
                  <a:pt x="387118" y="76510"/>
                  <a:pt x="273652" y="24227"/>
                </a:cubicBezTo>
                <a:cubicBezTo>
                  <a:pt x="160186" y="-28056"/>
                  <a:pt x="145725" y="16441"/>
                  <a:pt x="100116" y="44251"/>
                </a:cubicBezTo>
                <a:cubicBezTo>
                  <a:pt x="54507" y="72061"/>
                  <a:pt x="0" y="191089"/>
                  <a:pt x="0" y="191089"/>
                </a:cubicBezTo>
                <a:lnTo>
                  <a:pt x="0" y="191089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9D0D79-8F9A-671D-7722-4000DCD0C6B4}"/>
              </a:ext>
            </a:extLst>
          </p:cNvPr>
          <p:cNvCxnSpPr/>
          <p:nvPr/>
        </p:nvCxnSpPr>
        <p:spPr>
          <a:xfrm flipH="1">
            <a:off x="8990488" y="3824461"/>
            <a:ext cx="126814" cy="186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D7510032-E874-3BAB-9FA7-1BE05CBCC616}"/>
              </a:ext>
            </a:extLst>
          </p:cNvPr>
          <p:cNvSpPr/>
          <p:nvPr/>
        </p:nvSpPr>
        <p:spPr>
          <a:xfrm>
            <a:off x="8423159" y="3203737"/>
            <a:ext cx="614050" cy="694143"/>
          </a:xfrm>
          <a:custGeom>
            <a:avLst/>
            <a:gdLst>
              <a:gd name="connsiteX0" fmla="*/ 614050 w 614050"/>
              <a:gd name="connsiteY0" fmla="*/ 694143 h 694143"/>
              <a:gd name="connsiteX1" fmla="*/ 467212 w 614050"/>
              <a:gd name="connsiteY1" fmla="*/ 320374 h 694143"/>
              <a:gd name="connsiteX2" fmla="*/ 447188 w 614050"/>
              <a:gd name="connsiteY2" fmla="*/ 293676 h 694143"/>
              <a:gd name="connsiteX3" fmla="*/ 246955 w 614050"/>
              <a:gd name="connsiteY3" fmla="*/ 166862 h 694143"/>
              <a:gd name="connsiteX4" fmla="*/ 0 w 614050"/>
              <a:gd name="connsiteY4" fmla="*/ 0 h 6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050" h="694143">
                <a:moveTo>
                  <a:pt x="614050" y="694143"/>
                </a:moveTo>
                <a:lnTo>
                  <a:pt x="467212" y="320374"/>
                </a:lnTo>
                <a:cubicBezTo>
                  <a:pt x="439402" y="253630"/>
                  <a:pt x="483898" y="319261"/>
                  <a:pt x="447188" y="293676"/>
                </a:cubicBezTo>
                <a:cubicBezTo>
                  <a:pt x="410478" y="268091"/>
                  <a:pt x="321486" y="215808"/>
                  <a:pt x="246955" y="166862"/>
                </a:cubicBezTo>
                <a:cubicBezTo>
                  <a:pt x="172424" y="117916"/>
                  <a:pt x="86212" y="58958"/>
                  <a:pt x="0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449E156-F4B2-046A-306F-165AFFE09046}"/>
              </a:ext>
            </a:extLst>
          </p:cNvPr>
          <p:cNvSpPr/>
          <p:nvPr/>
        </p:nvSpPr>
        <p:spPr>
          <a:xfrm>
            <a:off x="10178540" y="4989119"/>
            <a:ext cx="413816" cy="263675"/>
          </a:xfrm>
          <a:custGeom>
            <a:avLst/>
            <a:gdLst>
              <a:gd name="connsiteX0" fmla="*/ 0 w 413816"/>
              <a:gd name="connsiteY0" fmla="*/ 263675 h 263675"/>
              <a:gd name="connsiteX1" fmla="*/ 60070 w 413816"/>
              <a:gd name="connsiteY1" fmla="*/ 123512 h 263675"/>
              <a:gd name="connsiteX2" fmla="*/ 106791 w 413816"/>
              <a:gd name="connsiteY2" fmla="*/ 30069 h 263675"/>
              <a:gd name="connsiteX3" fmla="*/ 153513 w 413816"/>
              <a:gd name="connsiteY3" fmla="*/ 10046 h 263675"/>
              <a:gd name="connsiteX4" fmla="*/ 413816 w 413816"/>
              <a:gd name="connsiteY4" fmla="*/ 176907 h 26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816" h="263675">
                <a:moveTo>
                  <a:pt x="0" y="263675"/>
                </a:moveTo>
                <a:cubicBezTo>
                  <a:pt x="21136" y="213060"/>
                  <a:pt x="42272" y="162446"/>
                  <a:pt x="60070" y="123512"/>
                </a:cubicBezTo>
                <a:cubicBezTo>
                  <a:pt x="77868" y="84578"/>
                  <a:pt x="91217" y="48980"/>
                  <a:pt x="106791" y="30069"/>
                </a:cubicBezTo>
                <a:cubicBezTo>
                  <a:pt x="122365" y="11158"/>
                  <a:pt x="102342" y="-14427"/>
                  <a:pt x="153513" y="10046"/>
                </a:cubicBezTo>
                <a:cubicBezTo>
                  <a:pt x="204684" y="34519"/>
                  <a:pt x="309250" y="105713"/>
                  <a:pt x="413816" y="176907"/>
                </a:cubicBezTo>
              </a:path>
            </a:pathLst>
          </a:custGeom>
          <a:noFill/>
          <a:ln w="38100">
            <a:solidFill>
              <a:srgbClr val="29F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29FF41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0C7969-4C51-7666-567D-E8A3E9EC92C1}"/>
              </a:ext>
            </a:extLst>
          </p:cNvPr>
          <p:cNvGrpSpPr/>
          <p:nvPr/>
        </p:nvGrpSpPr>
        <p:grpSpPr>
          <a:xfrm>
            <a:off x="3175000" y="4559309"/>
            <a:ext cx="4114800" cy="2232568"/>
            <a:chOff x="3175000" y="4559309"/>
            <a:chExt cx="4114800" cy="223256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1F725CE-3440-184B-446E-1C20026741C1}"/>
                </a:ext>
              </a:extLst>
            </p:cNvPr>
            <p:cNvSpPr/>
            <p:nvPr/>
          </p:nvSpPr>
          <p:spPr>
            <a:xfrm>
              <a:off x="3175000" y="4648200"/>
              <a:ext cx="4114800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X</a:t>
              </a:r>
            </a:p>
          </p:txBody>
        </p:sp>
        <p:pic>
          <p:nvPicPr>
            <p:cNvPr id="42" name="Picture 9" descr="ARIBE">
              <a:extLst>
                <a:ext uri="{FF2B5EF4-FFF2-40B4-BE49-F238E27FC236}">
                  <a16:creationId xmlns:a16="http://schemas.microsoft.com/office/drawing/2014/main" id="{673B77A2-291F-C757-9680-0CF07B2E2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015417">
              <a:off x="3912391" y="4559309"/>
              <a:ext cx="2304935" cy="223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Freeform 4">
            <a:extLst>
              <a:ext uri="{FF2B5EF4-FFF2-40B4-BE49-F238E27FC236}">
                <a16:creationId xmlns:a16="http://schemas.microsoft.com/office/drawing/2014/main" id="{DF9A1269-C353-A235-9ABB-A417870C068E}"/>
              </a:ext>
            </a:extLst>
          </p:cNvPr>
          <p:cNvSpPr/>
          <p:nvPr/>
        </p:nvSpPr>
        <p:spPr>
          <a:xfrm>
            <a:off x="995423" y="3078866"/>
            <a:ext cx="2118167" cy="2233914"/>
          </a:xfrm>
          <a:custGeom>
            <a:avLst/>
            <a:gdLst>
              <a:gd name="connsiteX0" fmla="*/ 0 w 2118167"/>
              <a:gd name="connsiteY0" fmla="*/ 2233914 h 2233914"/>
              <a:gd name="connsiteX1" fmla="*/ 196769 w 2118167"/>
              <a:gd name="connsiteY1" fmla="*/ 2025569 h 2233914"/>
              <a:gd name="connsiteX2" fmla="*/ 243068 w 2118167"/>
              <a:gd name="connsiteY2" fmla="*/ 1956121 h 2233914"/>
              <a:gd name="connsiteX3" fmla="*/ 138896 w 2118167"/>
              <a:gd name="connsiteY3" fmla="*/ 1851949 h 2233914"/>
              <a:gd name="connsiteX4" fmla="*/ 254643 w 2118167"/>
              <a:gd name="connsiteY4" fmla="*/ 1724628 h 2233914"/>
              <a:gd name="connsiteX5" fmla="*/ 2118167 w 2118167"/>
              <a:gd name="connsiteY5" fmla="*/ 0 h 223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8167" h="2233914">
                <a:moveTo>
                  <a:pt x="0" y="2233914"/>
                </a:moveTo>
                <a:lnTo>
                  <a:pt x="196769" y="2025569"/>
                </a:lnTo>
                <a:cubicBezTo>
                  <a:pt x="237280" y="1979270"/>
                  <a:pt x="252714" y="1985058"/>
                  <a:pt x="243068" y="1956121"/>
                </a:cubicBezTo>
                <a:cubicBezTo>
                  <a:pt x="233423" y="1927184"/>
                  <a:pt x="136967" y="1890531"/>
                  <a:pt x="138896" y="1851949"/>
                </a:cubicBezTo>
                <a:cubicBezTo>
                  <a:pt x="140825" y="1813367"/>
                  <a:pt x="-75236" y="2033286"/>
                  <a:pt x="254643" y="1724628"/>
                </a:cubicBezTo>
                <a:cubicBezTo>
                  <a:pt x="584522" y="1415970"/>
                  <a:pt x="1351344" y="707985"/>
                  <a:pt x="2118167" y="0"/>
                </a:cubicBezTo>
              </a:path>
            </a:pathLst>
          </a:custGeom>
          <a:noFill/>
          <a:ln w="38100">
            <a:solidFill>
              <a:srgbClr val="94F0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98EA4C7-BCB2-4B4A-968B-95C15F8140C6}"/>
              </a:ext>
            </a:extLst>
          </p:cNvPr>
          <p:cNvSpPr/>
          <p:nvPr/>
        </p:nvSpPr>
        <p:spPr>
          <a:xfrm>
            <a:off x="3148314" y="2916820"/>
            <a:ext cx="474562" cy="243338"/>
          </a:xfrm>
          <a:custGeom>
            <a:avLst/>
            <a:gdLst>
              <a:gd name="connsiteX0" fmla="*/ 0 w 474562"/>
              <a:gd name="connsiteY0" fmla="*/ 162046 h 243338"/>
              <a:gd name="connsiteX1" fmla="*/ 81023 w 474562"/>
              <a:gd name="connsiteY1" fmla="*/ 185195 h 243338"/>
              <a:gd name="connsiteX2" fmla="*/ 208344 w 474562"/>
              <a:gd name="connsiteY2" fmla="*/ 243069 h 243338"/>
              <a:gd name="connsiteX3" fmla="*/ 266218 w 474562"/>
              <a:gd name="connsiteY3" fmla="*/ 196770 h 243338"/>
              <a:gd name="connsiteX4" fmla="*/ 474562 w 474562"/>
              <a:gd name="connsiteY4" fmla="*/ 0 h 24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243338">
                <a:moveTo>
                  <a:pt x="0" y="162046"/>
                </a:moveTo>
                <a:cubicBezTo>
                  <a:pt x="23149" y="166868"/>
                  <a:pt x="46299" y="171691"/>
                  <a:pt x="81023" y="185195"/>
                </a:cubicBezTo>
                <a:cubicBezTo>
                  <a:pt x="115747" y="198699"/>
                  <a:pt x="208344" y="243069"/>
                  <a:pt x="208344" y="243069"/>
                </a:cubicBezTo>
                <a:cubicBezTo>
                  <a:pt x="239210" y="244998"/>
                  <a:pt x="221848" y="237282"/>
                  <a:pt x="266218" y="196770"/>
                </a:cubicBezTo>
                <a:cubicBezTo>
                  <a:pt x="310588" y="156258"/>
                  <a:pt x="392575" y="78129"/>
                  <a:pt x="474562" y="0"/>
                </a:cubicBezTo>
              </a:path>
            </a:pathLst>
          </a:custGeom>
          <a:noFill/>
          <a:ln w="38100">
            <a:solidFill>
              <a:srgbClr val="94F0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BF29BCD-40B5-7242-A882-361E2C147596}"/>
              </a:ext>
            </a:extLst>
          </p:cNvPr>
          <p:cNvSpPr/>
          <p:nvPr/>
        </p:nvSpPr>
        <p:spPr>
          <a:xfrm>
            <a:off x="3680749" y="2326511"/>
            <a:ext cx="1043215" cy="509286"/>
          </a:xfrm>
          <a:custGeom>
            <a:avLst/>
            <a:gdLst>
              <a:gd name="connsiteX0" fmla="*/ 0 w 1043215"/>
              <a:gd name="connsiteY0" fmla="*/ 509286 h 509286"/>
              <a:gd name="connsiteX1" fmla="*/ 196770 w 1043215"/>
              <a:gd name="connsiteY1" fmla="*/ 405114 h 509286"/>
              <a:gd name="connsiteX2" fmla="*/ 300942 w 1043215"/>
              <a:gd name="connsiteY2" fmla="*/ 358816 h 509286"/>
              <a:gd name="connsiteX3" fmla="*/ 486137 w 1043215"/>
              <a:gd name="connsiteY3" fmla="*/ 347241 h 509286"/>
              <a:gd name="connsiteX4" fmla="*/ 636608 w 1043215"/>
              <a:gd name="connsiteY4" fmla="*/ 312517 h 509286"/>
              <a:gd name="connsiteX5" fmla="*/ 798654 w 1043215"/>
              <a:gd name="connsiteY5" fmla="*/ 219919 h 509286"/>
              <a:gd name="connsiteX6" fmla="*/ 1006998 w 1043215"/>
              <a:gd name="connsiteY6" fmla="*/ 46299 h 509286"/>
              <a:gd name="connsiteX7" fmla="*/ 1041722 w 1043215"/>
              <a:gd name="connsiteY7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3215" h="509286">
                <a:moveTo>
                  <a:pt x="0" y="509286"/>
                </a:moveTo>
                <a:cubicBezTo>
                  <a:pt x="73306" y="469739"/>
                  <a:pt x="146613" y="430192"/>
                  <a:pt x="196770" y="405114"/>
                </a:cubicBezTo>
                <a:cubicBezTo>
                  <a:pt x="246927" y="380036"/>
                  <a:pt x="252714" y="368461"/>
                  <a:pt x="300942" y="358816"/>
                </a:cubicBezTo>
                <a:cubicBezTo>
                  <a:pt x="349170" y="349170"/>
                  <a:pt x="430193" y="354957"/>
                  <a:pt x="486137" y="347241"/>
                </a:cubicBezTo>
                <a:cubicBezTo>
                  <a:pt x="542081" y="339525"/>
                  <a:pt x="584522" y="333737"/>
                  <a:pt x="636608" y="312517"/>
                </a:cubicBezTo>
                <a:cubicBezTo>
                  <a:pt x="688694" y="291297"/>
                  <a:pt x="736922" y="264289"/>
                  <a:pt x="798654" y="219919"/>
                </a:cubicBezTo>
                <a:cubicBezTo>
                  <a:pt x="860386" y="175549"/>
                  <a:pt x="966487" y="82952"/>
                  <a:pt x="1006998" y="46299"/>
                </a:cubicBezTo>
                <a:cubicBezTo>
                  <a:pt x="1047509" y="9646"/>
                  <a:pt x="1044615" y="4823"/>
                  <a:pt x="1041722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D3BEB2-8C00-F7D0-5BE6-BA9309168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103" y="191385"/>
            <a:ext cx="2654300" cy="2146300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D6D73863-4E35-C191-A05B-01E1768DA0BB}"/>
              </a:ext>
            </a:extLst>
          </p:cNvPr>
          <p:cNvSpPr/>
          <p:nvPr/>
        </p:nvSpPr>
        <p:spPr>
          <a:xfrm>
            <a:off x="7222603" y="2835797"/>
            <a:ext cx="1111169" cy="844952"/>
          </a:xfrm>
          <a:custGeom>
            <a:avLst/>
            <a:gdLst>
              <a:gd name="connsiteX0" fmla="*/ 1111169 w 1111169"/>
              <a:gd name="connsiteY0" fmla="*/ 844952 h 844952"/>
              <a:gd name="connsiteX1" fmla="*/ 1053296 w 1111169"/>
              <a:gd name="connsiteY1" fmla="*/ 601884 h 844952"/>
              <a:gd name="connsiteX2" fmla="*/ 1006997 w 1111169"/>
              <a:gd name="connsiteY2" fmla="*/ 567160 h 844952"/>
              <a:gd name="connsiteX3" fmla="*/ 520860 w 1111169"/>
              <a:gd name="connsiteY3" fmla="*/ 219919 h 844952"/>
              <a:gd name="connsiteX4" fmla="*/ 405113 w 1111169"/>
              <a:gd name="connsiteY4" fmla="*/ 185195 h 844952"/>
              <a:gd name="connsiteX5" fmla="*/ 370389 w 1111169"/>
              <a:gd name="connsiteY5" fmla="*/ 208345 h 844952"/>
              <a:gd name="connsiteX6" fmla="*/ 0 w 1111169"/>
              <a:gd name="connsiteY6" fmla="*/ 0 h 84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1169" h="844952">
                <a:moveTo>
                  <a:pt x="1111169" y="844952"/>
                </a:moveTo>
                <a:lnTo>
                  <a:pt x="1053296" y="601884"/>
                </a:lnTo>
                <a:cubicBezTo>
                  <a:pt x="1035934" y="555585"/>
                  <a:pt x="1006997" y="567160"/>
                  <a:pt x="1006997" y="567160"/>
                </a:cubicBezTo>
                <a:cubicBezTo>
                  <a:pt x="918258" y="503499"/>
                  <a:pt x="621174" y="283580"/>
                  <a:pt x="520860" y="219919"/>
                </a:cubicBezTo>
                <a:cubicBezTo>
                  <a:pt x="420546" y="156258"/>
                  <a:pt x="405113" y="185195"/>
                  <a:pt x="405113" y="185195"/>
                </a:cubicBezTo>
                <a:cubicBezTo>
                  <a:pt x="380034" y="183266"/>
                  <a:pt x="437908" y="239211"/>
                  <a:pt x="370389" y="208345"/>
                </a:cubicBezTo>
                <a:cubicBezTo>
                  <a:pt x="302870" y="177479"/>
                  <a:pt x="151435" y="88739"/>
                  <a:pt x="0" y="0"/>
                </a:cubicBez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82895AD-393A-400A-D952-8175C2A93915}"/>
              </a:ext>
            </a:extLst>
          </p:cNvPr>
          <p:cNvSpPr/>
          <p:nvPr/>
        </p:nvSpPr>
        <p:spPr>
          <a:xfrm>
            <a:off x="6157732" y="2523281"/>
            <a:ext cx="1019314" cy="443083"/>
          </a:xfrm>
          <a:custGeom>
            <a:avLst/>
            <a:gdLst>
              <a:gd name="connsiteX0" fmla="*/ 1018572 w 1019314"/>
              <a:gd name="connsiteY0" fmla="*/ 347241 h 443083"/>
              <a:gd name="connsiteX1" fmla="*/ 972273 w 1019314"/>
              <a:gd name="connsiteY1" fmla="*/ 428263 h 443083"/>
              <a:gd name="connsiteX2" fmla="*/ 717630 w 1019314"/>
              <a:gd name="connsiteY2" fmla="*/ 289367 h 443083"/>
              <a:gd name="connsiteX3" fmla="*/ 613458 w 1019314"/>
              <a:gd name="connsiteY3" fmla="*/ 405114 h 443083"/>
              <a:gd name="connsiteX4" fmla="*/ 555584 w 1019314"/>
              <a:gd name="connsiteY4" fmla="*/ 439838 h 443083"/>
              <a:gd name="connsiteX5" fmla="*/ 393539 w 1019314"/>
              <a:gd name="connsiteY5" fmla="*/ 335666 h 443083"/>
              <a:gd name="connsiteX6" fmla="*/ 0 w 1019314"/>
              <a:gd name="connsiteY6" fmla="*/ 0 h 44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314" h="443083">
                <a:moveTo>
                  <a:pt x="1018572" y="347241"/>
                </a:moveTo>
                <a:cubicBezTo>
                  <a:pt x="1020501" y="392575"/>
                  <a:pt x="1022430" y="437909"/>
                  <a:pt x="972273" y="428263"/>
                </a:cubicBezTo>
                <a:cubicBezTo>
                  <a:pt x="922116" y="418617"/>
                  <a:pt x="777432" y="293225"/>
                  <a:pt x="717630" y="289367"/>
                </a:cubicBezTo>
                <a:cubicBezTo>
                  <a:pt x="657828" y="285509"/>
                  <a:pt x="640466" y="380036"/>
                  <a:pt x="613458" y="405114"/>
                </a:cubicBezTo>
                <a:cubicBezTo>
                  <a:pt x="586450" y="430193"/>
                  <a:pt x="592237" y="451413"/>
                  <a:pt x="555584" y="439838"/>
                </a:cubicBezTo>
                <a:cubicBezTo>
                  <a:pt x="518931" y="428263"/>
                  <a:pt x="486136" y="408972"/>
                  <a:pt x="393539" y="335666"/>
                </a:cubicBezTo>
                <a:cubicBezTo>
                  <a:pt x="300942" y="262360"/>
                  <a:pt x="150471" y="13118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82481B-C074-B34C-658B-992BFEBF0D42}"/>
              </a:ext>
            </a:extLst>
          </p:cNvPr>
          <p:cNvSpPr/>
          <p:nvPr/>
        </p:nvSpPr>
        <p:spPr>
          <a:xfrm>
            <a:off x="3960712" y="2817832"/>
            <a:ext cx="935379" cy="390525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FR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528AC8-4BCB-CE80-A2D9-4D61BEEE3FC4}"/>
              </a:ext>
            </a:extLst>
          </p:cNvPr>
          <p:cNvSpPr txBox="1"/>
          <p:nvPr/>
        </p:nvSpPr>
        <p:spPr>
          <a:xfrm>
            <a:off x="4064000" y="3318933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51ABF5-1492-9BB9-597D-5BA89977E6C4}"/>
              </a:ext>
            </a:extLst>
          </p:cNvPr>
          <p:cNvSpPr txBox="1"/>
          <p:nvPr/>
        </p:nvSpPr>
        <p:spPr>
          <a:xfrm>
            <a:off x="6739467" y="1049866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2027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972CD1-0247-08F4-EC7C-333EBE3CBCFC}"/>
              </a:ext>
            </a:extLst>
          </p:cNvPr>
          <p:cNvSpPr/>
          <p:nvPr/>
        </p:nvSpPr>
        <p:spPr>
          <a:xfrm>
            <a:off x="6634085" y="2031323"/>
            <a:ext cx="1200150" cy="390525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1" dirty="0">
                <a:latin typeface="Arial" panose="020B0604020202020204" pitchFamily="34" charset="0"/>
                <a:cs typeface="Arial" panose="020B0604020202020204" pitchFamily="34" charset="0"/>
              </a:rPr>
              <a:t>SPIRAL1</a:t>
            </a:r>
          </a:p>
        </p:txBody>
      </p:sp>
    </p:spTree>
    <p:extLst>
      <p:ext uri="{BB962C8B-B14F-4D97-AF65-F5344CB8AC3E}">
        <p14:creationId xmlns:p14="http://schemas.microsoft.com/office/powerpoint/2010/main" val="2275599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@ GANIL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3AA21B7B-5960-E4FE-EA42-B4C806D65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90" y="856908"/>
            <a:ext cx="5402980" cy="51468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Image 16">
            <a:extLst>
              <a:ext uri="{FF2B5EF4-FFF2-40B4-BE49-F238E27FC236}">
                <a16:creationId xmlns:a16="http://schemas.microsoft.com/office/drawing/2014/main" id="{51A71E14-AE06-24DA-806D-EB38557DC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1" t="1584" r="1501" b="6147"/>
          <a:stretch/>
        </p:blipFill>
        <p:spPr>
          <a:xfrm>
            <a:off x="143091" y="870183"/>
            <a:ext cx="4836870" cy="5145606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074CF7F0-22E7-21C3-5293-6C976DD004F1}"/>
              </a:ext>
            </a:extLst>
          </p:cNvPr>
          <p:cNvSpPr/>
          <p:nvPr/>
        </p:nvSpPr>
        <p:spPr>
          <a:xfrm>
            <a:off x="9477723" y="4300812"/>
            <a:ext cx="927749" cy="696692"/>
          </a:xfrm>
          <a:custGeom>
            <a:avLst/>
            <a:gdLst>
              <a:gd name="connsiteX0" fmla="*/ 927749 w 927749"/>
              <a:gd name="connsiteY0" fmla="*/ 424700 h 696692"/>
              <a:gd name="connsiteX1" fmla="*/ 881027 w 927749"/>
              <a:gd name="connsiteY1" fmla="*/ 531492 h 696692"/>
              <a:gd name="connsiteX2" fmla="*/ 814283 w 927749"/>
              <a:gd name="connsiteY2" fmla="*/ 678330 h 696692"/>
              <a:gd name="connsiteX3" fmla="*/ 760887 w 927749"/>
              <a:gd name="connsiteY3" fmla="*/ 671655 h 696692"/>
              <a:gd name="connsiteX4" fmla="*/ 467211 w 927749"/>
              <a:gd name="connsiteY4" fmla="*/ 471422 h 696692"/>
              <a:gd name="connsiteX5" fmla="*/ 420490 w 927749"/>
              <a:gd name="connsiteY5" fmla="*/ 357956 h 696692"/>
              <a:gd name="connsiteX6" fmla="*/ 480560 w 927749"/>
              <a:gd name="connsiteY6" fmla="*/ 244490 h 696692"/>
              <a:gd name="connsiteX7" fmla="*/ 473886 w 927749"/>
              <a:gd name="connsiteY7" fmla="*/ 197769 h 696692"/>
              <a:gd name="connsiteX8" fmla="*/ 440513 w 927749"/>
              <a:gd name="connsiteY8" fmla="*/ 144373 h 696692"/>
              <a:gd name="connsiteX9" fmla="*/ 226931 w 927749"/>
              <a:gd name="connsiteY9" fmla="*/ 17559 h 696692"/>
              <a:gd name="connsiteX10" fmla="*/ 60070 w 927749"/>
              <a:gd name="connsiteY10" fmla="*/ 17559 h 696692"/>
              <a:gd name="connsiteX11" fmla="*/ 0 w 927749"/>
              <a:gd name="connsiteY11" fmla="*/ 171071 h 696692"/>
              <a:gd name="connsiteX12" fmla="*/ 0 w 927749"/>
              <a:gd name="connsiteY12" fmla="*/ 171071 h 6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7749" h="696692">
                <a:moveTo>
                  <a:pt x="927749" y="424700"/>
                </a:moveTo>
                <a:cubicBezTo>
                  <a:pt x="913843" y="456960"/>
                  <a:pt x="899938" y="489220"/>
                  <a:pt x="881027" y="531492"/>
                </a:cubicBezTo>
                <a:cubicBezTo>
                  <a:pt x="862116" y="573764"/>
                  <a:pt x="834306" y="654970"/>
                  <a:pt x="814283" y="678330"/>
                </a:cubicBezTo>
                <a:cubicBezTo>
                  <a:pt x="794260" y="701691"/>
                  <a:pt x="818732" y="706140"/>
                  <a:pt x="760887" y="671655"/>
                </a:cubicBezTo>
                <a:cubicBezTo>
                  <a:pt x="703042" y="637170"/>
                  <a:pt x="523944" y="523705"/>
                  <a:pt x="467211" y="471422"/>
                </a:cubicBezTo>
                <a:cubicBezTo>
                  <a:pt x="410478" y="419139"/>
                  <a:pt x="418265" y="395778"/>
                  <a:pt x="420490" y="357956"/>
                </a:cubicBezTo>
                <a:cubicBezTo>
                  <a:pt x="422715" y="320134"/>
                  <a:pt x="471661" y="271188"/>
                  <a:pt x="480560" y="244490"/>
                </a:cubicBezTo>
                <a:cubicBezTo>
                  <a:pt x="489459" y="217792"/>
                  <a:pt x="480560" y="214455"/>
                  <a:pt x="473886" y="197769"/>
                </a:cubicBezTo>
                <a:cubicBezTo>
                  <a:pt x="467212" y="181083"/>
                  <a:pt x="481672" y="174408"/>
                  <a:pt x="440513" y="144373"/>
                </a:cubicBezTo>
                <a:cubicBezTo>
                  <a:pt x="399354" y="114338"/>
                  <a:pt x="290338" y="38695"/>
                  <a:pt x="226931" y="17559"/>
                </a:cubicBezTo>
                <a:cubicBezTo>
                  <a:pt x="163524" y="-3577"/>
                  <a:pt x="97892" y="-8026"/>
                  <a:pt x="60070" y="17559"/>
                </a:cubicBezTo>
                <a:cubicBezTo>
                  <a:pt x="22248" y="43144"/>
                  <a:pt x="0" y="171071"/>
                  <a:pt x="0" y="171071"/>
                </a:cubicBezTo>
                <a:lnTo>
                  <a:pt x="0" y="171071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49E6BCE8-E9B7-1FF8-8E0B-201954219ABE}"/>
              </a:ext>
            </a:extLst>
          </p:cNvPr>
          <p:cNvSpPr/>
          <p:nvPr/>
        </p:nvSpPr>
        <p:spPr>
          <a:xfrm>
            <a:off x="8296345" y="3566628"/>
            <a:ext cx="1174703" cy="898581"/>
          </a:xfrm>
          <a:custGeom>
            <a:avLst/>
            <a:gdLst>
              <a:gd name="connsiteX0" fmla="*/ 1174703 w 1174703"/>
              <a:gd name="connsiteY0" fmla="*/ 898581 h 898581"/>
              <a:gd name="connsiteX1" fmla="*/ 1094610 w 1174703"/>
              <a:gd name="connsiteY1" fmla="*/ 578207 h 898581"/>
              <a:gd name="connsiteX2" fmla="*/ 934423 w 1174703"/>
              <a:gd name="connsiteY2" fmla="*/ 471416 h 898581"/>
              <a:gd name="connsiteX3" fmla="*/ 780910 w 1174703"/>
              <a:gd name="connsiteY3" fmla="*/ 357950 h 898581"/>
              <a:gd name="connsiteX4" fmla="*/ 273652 w 1174703"/>
              <a:gd name="connsiteY4" fmla="*/ 24227 h 898581"/>
              <a:gd name="connsiteX5" fmla="*/ 100116 w 1174703"/>
              <a:gd name="connsiteY5" fmla="*/ 44251 h 898581"/>
              <a:gd name="connsiteX6" fmla="*/ 0 w 1174703"/>
              <a:gd name="connsiteY6" fmla="*/ 191089 h 898581"/>
              <a:gd name="connsiteX7" fmla="*/ 0 w 1174703"/>
              <a:gd name="connsiteY7" fmla="*/ 191089 h 8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703" h="898581">
                <a:moveTo>
                  <a:pt x="1174703" y="898581"/>
                </a:moveTo>
                <a:cubicBezTo>
                  <a:pt x="1154680" y="773991"/>
                  <a:pt x="1134657" y="649401"/>
                  <a:pt x="1094610" y="578207"/>
                </a:cubicBezTo>
                <a:cubicBezTo>
                  <a:pt x="1054563" y="507013"/>
                  <a:pt x="986706" y="508125"/>
                  <a:pt x="934423" y="471416"/>
                </a:cubicBezTo>
                <a:cubicBezTo>
                  <a:pt x="882140" y="434707"/>
                  <a:pt x="891038" y="432481"/>
                  <a:pt x="780910" y="357950"/>
                </a:cubicBezTo>
                <a:cubicBezTo>
                  <a:pt x="670782" y="283419"/>
                  <a:pt x="387118" y="76510"/>
                  <a:pt x="273652" y="24227"/>
                </a:cubicBezTo>
                <a:cubicBezTo>
                  <a:pt x="160186" y="-28056"/>
                  <a:pt x="145725" y="16441"/>
                  <a:pt x="100116" y="44251"/>
                </a:cubicBezTo>
                <a:cubicBezTo>
                  <a:pt x="54507" y="72061"/>
                  <a:pt x="0" y="191089"/>
                  <a:pt x="0" y="191089"/>
                </a:cubicBezTo>
                <a:lnTo>
                  <a:pt x="0" y="191089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B583C2E-A29E-4E12-82A1-DFD7D9BD95DA}"/>
              </a:ext>
            </a:extLst>
          </p:cNvPr>
          <p:cNvSpPr/>
          <p:nvPr/>
        </p:nvSpPr>
        <p:spPr>
          <a:xfrm>
            <a:off x="7567763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9D0D79-8F9A-671D-7722-4000DCD0C6B4}"/>
              </a:ext>
            </a:extLst>
          </p:cNvPr>
          <p:cNvCxnSpPr/>
          <p:nvPr/>
        </p:nvCxnSpPr>
        <p:spPr>
          <a:xfrm flipH="1">
            <a:off x="8990488" y="3824461"/>
            <a:ext cx="126814" cy="186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D7510032-E874-3BAB-9FA7-1BE05CBCC616}"/>
              </a:ext>
            </a:extLst>
          </p:cNvPr>
          <p:cNvSpPr/>
          <p:nvPr/>
        </p:nvSpPr>
        <p:spPr>
          <a:xfrm>
            <a:off x="8423159" y="3203737"/>
            <a:ext cx="614050" cy="694143"/>
          </a:xfrm>
          <a:custGeom>
            <a:avLst/>
            <a:gdLst>
              <a:gd name="connsiteX0" fmla="*/ 614050 w 614050"/>
              <a:gd name="connsiteY0" fmla="*/ 694143 h 694143"/>
              <a:gd name="connsiteX1" fmla="*/ 467212 w 614050"/>
              <a:gd name="connsiteY1" fmla="*/ 320374 h 694143"/>
              <a:gd name="connsiteX2" fmla="*/ 447188 w 614050"/>
              <a:gd name="connsiteY2" fmla="*/ 293676 h 694143"/>
              <a:gd name="connsiteX3" fmla="*/ 246955 w 614050"/>
              <a:gd name="connsiteY3" fmla="*/ 166862 h 694143"/>
              <a:gd name="connsiteX4" fmla="*/ 0 w 614050"/>
              <a:gd name="connsiteY4" fmla="*/ 0 h 6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050" h="694143">
                <a:moveTo>
                  <a:pt x="614050" y="694143"/>
                </a:moveTo>
                <a:lnTo>
                  <a:pt x="467212" y="320374"/>
                </a:lnTo>
                <a:cubicBezTo>
                  <a:pt x="439402" y="253630"/>
                  <a:pt x="483898" y="319261"/>
                  <a:pt x="447188" y="293676"/>
                </a:cubicBezTo>
                <a:cubicBezTo>
                  <a:pt x="410478" y="268091"/>
                  <a:pt x="321486" y="215808"/>
                  <a:pt x="246955" y="166862"/>
                </a:cubicBezTo>
                <a:cubicBezTo>
                  <a:pt x="172424" y="117916"/>
                  <a:pt x="86212" y="58958"/>
                  <a:pt x="0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449E156-F4B2-046A-306F-165AFFE09046}"/>
              </a:ext>
            </a:extLst>
          </p:cNvPr>
          <p:cNvSpPr/>
          <p:nvPr/>
        </p:nvSpPr>
        <p:spPr>
          <a:xfrm>
            <a:off x="10178540" y="4989119"/>
            <a:ext cx="413816" cy="263675"/>
          </a:xfrm>
          <a:custGeom>
            <a:avLst/>
            <a:gdLst>
              <a:gd name="connsiteX0" fmla="*/ 0 w 413816"/>
              <a:gd name="connsiteY0" fmla="*/ 263675 h 263675"/>
              <a:gd name="connsiteX1" fmla="*/ 60070 w 413816"/>
              <a:gd name="connsiteY1" fmla="*/ 123512 h 263675"/>
              <a:gd name="connsiteX2" fmla="*/ 106791 w 413816"/>
              <a:gd name="connsiteY2" fmla="*/ 30069 h 263675"/>
              <a:gd name="connsiteX3" fmla="*/ 153513 w 413816"/>
              <a:gd name="connsiteY3" fmla="*/ 10046 h 263675"/>
              <a:gd name="connsiteX4" fmla="*/ 413816 w 413816"/>
              <a:gd name="connsiteY4" fmla="*/ 176907 h 26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816" h="263675">
                <a:moveTo>
                  <a:pt x="0" y="263675"/>
                </a:moveTo>
                <a:cubicBezTo>
                  <a:pt x="21136" y="213060"/>
                  <a:pt x="42272" y="162446"/>
                  <a:pt x="60070" y="123512"/>
                </a:cubicBezTo>
                <a:cubicBezTo>
                  <a:pt x="77868" y="84578"/>
                  <a:pt x="91217" y="48980"/>
                  <a:pt x="106791" y="30069"/>
                </a:cubicBezTo>
                <a:cubicBezTo>
                  <a:pt x="122365" y="11158"/>
                  <a:pt x="102342" y="-14427"/>
                  <a:pt x="153513" y="10046"/>
                </a:cubicBezTo>
                <a:cubicBezTo>
                  <a:pt x="204684" y="34519"/>
                  <a:pt x="309250" y="105713"/>
                  <a:pt x="413816" y="176907"/>
                </a:cubicBezTo>
              </a:path>
            </a:pathLst>
          </a:custGeom>
          <a:noFill/>
          <a:ln w="38100">
            <a:solidFill>
              <a:srgbClr val="29F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29FF41"/>
              </a:solidFill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AC014CD-1546-5B72-E6EB-16CB66973AF5}"/>
              </a:ext>
            </a:extLst>
          </p:cNvPr>
          <p:cNvSpPr/>
          <p:nvPr/>
        </p:nvSpPr>
        <p:spPr>
          <a:xfrm>
            <a:off x="967796" y="2636409"/>
            <a:ext cx="2272524" cy="2683130"/>
          </a:xfrm>
          <a:custGeom>
            <a:avLst/>
            <a:gdLst>
              <a:gd name="connsiteX0" fmla="*/ 0 w 2272524"/>
              <a:gd name="connsiteY0" fmla="*/ 2683130 h 2683130"/>
              <a:gd name="connsiteX1" fmla="*/ 260303 w 2272524"/>
              <a:gd name="connsiteY1" fmla="*/ 2456198 h 2683130"/>
              <a:gd name="connsiteX2" fmla="*/ 240280 w 2272524"/>
              <a:gd name="connsiteY2" fmla="*/ 2429500 h 2683130"/>
              <a:gd name="connsiteX3" fmla="*/ 120140 w 2272524"/>
              <a:gd name="connsiteY3" fmla="*/ 2296011 h 2683130"/>
              <a:gd name="connsiteX4" fmla="*/ 173535 w 2272524"/>
              <a:gd name="connsiteY4" fmla="*/ 2269314 h 2683130"/>
              <a:gd name="connsiteX5" fmla="*/ 774236 w 2272524"/>
              <a:gd name="connsiteY5" fmla="*/ 1715334 h 2683130"/>
              <a:gd name="connsiteX6" fmla="*/ 2109127 w 2272524"/>
              <a:gd name="connsiteY6" fmla="*/ 460537 h 2683130"/>
              <a:gd name="connsiteX7" fmla="*/ 2235941 w 2272524"/>
              <a:gd name="connsiteY7" fmla="*/ 327048 h 2683130"/>
              <a:gd name="connsiteX8" fmla="*/ 2262639 w 2272524"/>
              <a:gd name="connsiteY8" fmla="*/ 146838 h 2683130"/>
              <a:gd name="connsiteX9" fmla="*/ 2089103 w 2272524"/>
              <a:gd name="connsiteY9" fmla="*/ 0 h 268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72524" h="2683130">
                <a:moveTo>
                  <a:pt x="0" y="2683130"/>
                </a:moveTo>
                <a:lnTo>
                  <a:pt x="260303" y="2456198"/>
                </a:lnTo>
                <a:cubicBezTo>
                  <a:pt x="300350" y="2413926"/>
                  <a:pt x="263640" y="2456198"/>
                  <a:pt x="240280" y="2429500"/>
                </a:cubicBezTo>
                <a:cubicBezTo>
                  <a:pt x="216920" y="2402802"/>
                  <a:pt x="131264" y="2322709"/>
                  <a:pt x="120140" y="2296011"/>
                </a:cubicBezTo>
                <a:cubicBezTo>
                  <a:pt x="109016" y="2269313"/>
                  <a:pt x="64519" y="2366093"/>
                  <a:pt x="173535" y="2269314"/>
                </a:cubicBezTo>
                <a:cubicBezTo>
                  <a:pt x="282551" y="2172535"/>
                  <a:pt x="774236" y="1715334"/>
                  <a:pt x="774236" y="1715334"/>
                </a:cubicBezTo>
                <a:lnTo>
                  <a:pt x="2109127" y="460537"/>
                </a:lnTo>
                <a:cubicBezTo>
                  <a:pt x="2352744" y="229156"/>
                  <a:pt x="2210356" y="379331"/>
                  <a:pt x="2235941" y="327048"/>
                </a:cubicBezTo>
                <a:cubicBezTo>
                  <a:pt x="2261526" y="274765"/>
                  <a:pt x="2287112" y="201346"/>
                  <a:pt x="2262639" y="146838"/>
                </a:cubicBezTo>
                <a:cubicBezTo>
                  <a:pt x="2238166" y="92330"/>
                  <a:pt x="2163634" y="46165"/>
                  <a:pt x="2089103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9B4C24DB-F2C1-9EFA-D533-FEC384F1399D}"/>
              </a:ext>
            </a:extLst>
          </p:cNvPr>
          <p:cNvSpPr/>
          <p:nvPr/>
        </p:nvSpPr>
        <p:spPr>
          <a:xfrm>
            <a:off x="2349288" y="2055503"/>
            <a:ext cx="654216" cy="540859"/>
          </a:xfrm>
          <a:custGeom>
            <a:avLst/>
            <a:gdLst>
              <a:gd name="connsiteX0" fmla="*/ 654216 w 654216"/>
              <a:gd name="connsiteY0" fmla="*/ 540859 h 540859"/>
              <a:gd name="connsiteX1" fmla="*/ 60189 w 654216"/>
              <a:gd name="connsiteY1" fmla="*/ 46950 h 540859"/>
              <a:gd name="connsiteX2" fmla="*/ 20143 w 654216"/>
              <a:gd name="connsiteY2" fmla="*/ 20252 h 540859"/>
              <a:gd name="connsiteX3" fmla="*/ 13468 w 654216"/>
              <a:gd name="connsiteY3" fmla="*/ 20252 h 54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216" h="540859">
                <a:moveTo>
                  <a:pt x="654216" y="540859"/>
                </a:moveTo>
                <a:lnTo>
                  <a:pt x="60189" y="46950"/>
                </a:lnTo>
                <a:cubicBezTo>
                  <a:pt x="-45490" y="-39818"/>
                  <a:pt x="20143" y="20252"/>
                  <a:pt x="20143" y="20252"/>
                </a:cubicBezTo>
                <a:cubicBezTo>
                  <a:pt x="12356" y="15802"/>
                  <a:pt x="12912" y="18027"/>
                  <a:pt x="13468" y="20252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F7BD8CB-B251-790C-623A-27D1E682E841}"/>
              </a:ext>
            </a:extLst>
          </p:cNvPr>
          <p:cNvCxnSpPr/>
          <p:nvPr/>
        </p:nvCxnSpPr>
        <p:spPr>
          <a:xfrm flipV="1">
            <a:off x="2930085" y="2576339"/>
            <a:ext cx="133489" cy="800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71A4EAB-68B4-8E92-500E-813875A84461}"/>
              </a:ext>
            </a:extLst>
          </p:cNvPr>
          <p:cNvSpPr/>
          <p:nvPr/>
        </p:nvSpPr>
        <p:spPr>
          <a:xfrm>
            <a:off x="1625600" y="2247900"/>
            <a:ext cx="2108200" cy="546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Nuclear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7D087-B25D-9688-EDCA-52403FB9F5AC}"/>
              </a:ext>
            </a:extLst>
          </p:cNvPr>
          <p:cNvSpPr/>
          <p:nvPr/>
        </p:nvSpPr>
        <p:spPr>
          <a:xfrm>
            <a:off x="6451600" y="2184400"/>
            <a:ext cx="2108200" cy="546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Nuclear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BB6614-8F23-4A7A-4760-7376C705DFF3}"/>
              </a:ext>
            </a:extLst>
          </p:cNvPr>
          <p:cNvSpPr/>
          <p:nvPr/>
        </p:nvSpPr>
        <p:spPr>
          <a:xfrm>
            <a:off x="1828800" y="1917700"/>
            <a:ext cx="2108200" cy="5461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Radioisotopes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2330AA-C716-AF6B-EBF2-87A9DE6631A7}"/>
              </a:ext>
            </a:extLst>
          </p:cNvPr>
          <p:cNvSpPr/>
          <p:nvPr/>
        </p:nvSpPr>
        <p:spPr>
          <a:xfrm>
            <a:off x="7975600" y="977900"/>
            <a:ext cx="2108200" cy="5461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Spatial application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D024AE-9CED-519A-B497-15E23E0698EC}"/>
              </a:ext>
            </a:extLst>
          </p:cNvPr>
          <p:cNvSpPr/>
          <p:nvPr/>
        </p:nvSpPr>
        <p:spPr>
          <a:xfrm>
            <a:off x="10663767" y="5096933"/>
            <a:ext cx="2108200" cy="749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ASTROCHEMISTRY</a:t>
            </a:r>
          </a:p>
          <a:p>
            <a:pPr algn="ctr"/>
            <a:r>
              <a:rPr lang="en-FR" dirty="0"/>
              <a:t>Material Science, Nanostructuration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DE43F7-23B6-C32A-45D2-0115BC084EAE}"/>
              </a:ext>
            </a:extLst>
          </p:cNvPr>
          <p:cNvGrpSpPr/>
          <p:nvPr/>
        </p:nvGrpSpPr>
        <p:grpSpPr>
          <a:xfrm>
            <a:off x="3175000" y="4559309"/>
            <a:ext cx="4114800" cy="2232568"/>
            <a:chOff x="3175000" y="4559309"/>
            <a:chExt cx="4114800" cy="223256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9C5C31-FC07-2D84-B5C6-776EC2261441}"/>
                </a:ext>
              </a:extLst>
            </p:cNvPr>
            <p:cNvSpPr/>
            <p:nvPr/>
          </p:nvSpPr>
          <p:spPr>
            <a:xfrm>
              <a:off x="3175000" y="4648200"/>
              <a:ext cx="4114800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X</a:t>
              </a:r>
            </a:p>
          </p:txBody>
        </p:sp>
        <p:pic>
          <p:nvPicPr>
            <p:cNvPr id="14" name="Picture 9" descr="ARIBE">
              <a:extLst>
                <a:ext uri="{FF2B5EF4-FFF2-40B4-BE49-F238E27FC236}">
                  <a16:creationId xmlns:a16="http://schemas.microsoft.com/office/drawing/2014/main" id="{1DE7AAAD-59DE-C52B-6F40-E0E7C4D9E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015417">
              <a:off x="3912391" y="4559309"/>
              <a:ext cx="2304935" cy="223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F4933AA-F67F-F465-6929-CBB21219A16E}"/>
              </a:ext>
            </a:extLst>
          </p:cNvPr>
          <p:cNvSpPr/>
          <p:nvPr/>
        </p:nvSpPr>
        <p:spPr>
          <a:xfrm>
            <a:off x="5537200" y="4699000"/>
            <a:ext cx="2108200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  <a:p>
            <a:pPr algn="ctr"/>
            <a:r>
              <a:rPr lang="en-FR" dirty="0"/>
              <a:t>ASTROCHEMISTRY Material Science, Nanostructuration</a:t>
            </a:r>
          </a:p>
          <a:p>
            <a:pPr algn="ctr"/>
            <a:endParaRPr lang="en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BC6926-779F-4F44-E7B3-3B6ED6C041C4}"/>
              </a:ext>
            </a:extLst>
          </p:cNvPr>
          <p:cNvSpPr/>
          <p:nvPr/>
        </p:nvSpPr>
        <p:spPr>
          <a:xfrm>
            <a:off x="8661400" y="2597150"/>
            <a:ext cx="2108200" cy="5461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Spatial application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D6C55B-495D-0E18-6FFC-E2EFDD2EBC9A}"/>
              </a:ext>
            </a:extLst>
          </p:cNvPr>
          <p:cNvSpPr/>
          <p:nvPr/>
        </p:nvSpPr>
        <p:spPr>
          <a:xfrm>
            <a:off x="9101667" y="3287183"/>
            <a:ext cx="2108200" cy="749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Material Science, Nanostructuration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34693E-693F-C0C1-19F4-44ACBCC473D0}"/>
              </a:ext>
            </a:extLst>
          </p:cNvPr>
          <p:cNvSpPr/>
          <p:nvPr/>
        </p:nvSpPr>
        <p:spPr>
          <a:xfrm>
            <a:off x="8394700" y="2794000"/>
            <a:ext cx="2108200" cy="7747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Radiobiology, hadrontherapy, dosimetry</a:t>
            </a:r>
          </a:p>
        </p:txBody>
      </p:sp>
    </p:spTree>
    <p:extLst>
      <p:ext uri="{BB962C8B-B14F-4D97-AF65-F5344CB8AC3E}">
        <p14:creationId xmlns:p14="http://schemas.microsoft.com/office/powerpoint/2010/main" val="3543366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@ GANIL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3AA21B7B-5960-E4FE-EA42-B4C806D65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90" y="856908"/>
            <a:ext cx="5402980" cy="51468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Image 16">
            <a:extLst>
              <a:ext uri="{FF2B5EF4-FFF2-40B4-BE49-F238E27FC236}">
                <a16:creationId xmlns:a16="http://schemas.microsoft.com/office/drawing/2014/main" id="{51A71E14-AE06-24DA-806D-EB38557DC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1" t="1584" r="1501" b="6147"/>
          <a:stretch/>
        </p:blipFill>
        <p:spPr>
          <a:xfrm>
            <a:off x="143091" y="870183"/>
            <a:ext cx="4836870" cy="5145606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074CF7F0-22E7-21C3-5293-6C976DD004F1}"/>
              </a:ext>
            </a:extLst>
          </p:cNvPr>
          <p:cNvSpPr/>
          <p:nvPr/>
        </p:nvSpPr>
        <p:spPr>
          <a:xfrm>
            <a:off x="9477723" y="4300812"/>
            <a:ext cx="927749" cy="696692"/>
          </a:xfrm>
          <a:custGeom>
            <a:avLst/>
            <a:gdLst>
              <a:gd name="connsiteX0" fmla="*/ 927749 w 927749"/>
              <a:gd name="connsiteY0" fmla="*/ 424700 h 696692"/>
              <a:gd name="connsiteX1" fmla="*/ 881027 w 927749"/>
              <a:gd name="connsiteY1" fmla="*/ 531492 h 696692"/>
              <a:gd name="connsiteX2" fmla="*/ 814283 w 927749"/>
              <a:gd name="connsiteY2" fmla="*/ 678330 h 696692"/>
              <a:gd name="connsiteX3" fmla="*/ 760887 w 927749"/>
              <a:gd name="connsiteY3" fmla="*/ 671655 h 696692"/>
              <a:gd name="connsiteX4" fmla="*/ 467211 w 927749"/>
              <a:gd name="connsiteY4" fmla="*/ 471422 h 696692"/>
              <a:gd name="connsiteX5" fmla="*/ 420490 w 927749"/>
              <a:gd name="connsiteY5" fmla="*/ 357956 h 696692"/>
              <a:gd name="connsiteX6" fmla="*/ 480560 w 927749"/>
              <a:gd name="connsiteY6" fmla="*/ 244490 h 696692"/>
              <a:gd name="connsiteX7" fmla="*/ 473886 w 927749"/>
              <a:gd name="connsiteY7" fmla="*/ 197769 h 696692"/>
              <a:gd name="connsiteX8" fmla="*/ 440513 w 927749"/>
              <a:gd name="connsiteY8" fmla="*/ 144373 h 696692"/>
              <a:gd name="connsiteX9" fmla="*/ 226931 w 927749"/>
              <a:gd name="connsiteY9" fmla="*/ 17559 h 696692"/>
              <a:gd name="connsiteX10" fmla="*/ 60070 w 927749"/>
              <a:gd name="connsiteY10" fmla="*/ 17559 h 696692"/>
              <a:gd name="connsiteX11" fmla="*/ 0 w 927749"/>
              <a:gd name="connsiteY11" fmla="*/ 171071 h 696692"/>
              <a:gd name="connsiteX12" fmla="*/ 0 w 927749"/>
              <a:gd name="connsiteY12" fmla="*/ 171071 h 6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7749" h="696692">
                <a:moveTo>
                  <a:pt x="927749" y="424700"/>
                </a:moveTo>
                <a:cubicBezTo>
                  <a:pt x="913843" y="456960"/>
                  <a:pt x="899938" y="489220"/>
                  <a:pt x="881027" y="531492"/>
                </a:cubicBezTo>
                <a:cubicBezTo>
                  <a:pt x="862116" y="573764"/>
                  <a:pt x="834306" y="654970"/>
                  <a:pt x="814283" y="678330"/>
                </a:cubicBezTo>
                <a:cubicBezTo>
                  <a:pt x="794260" y="701691"/>
                  <a:pt x="818732" y="706140"/>
                  <a:pt x="760887" y="671655"/>
                </a:cubicBezTo>
                <a:cubicBezTo>
                  <a:pt x="703042" y="637170"/>
                  <a:pt x="523944" y="523705"/>
                  <a:pt x="467211" y="471422"/>
                </a:cubicBezTo>
                <a:cubicBezTo>
                  <a:pt x="410478" y="419139"/>
                  <a:pt x="418265" y="395778"/>
                  <a:pt x="420490" y="357956"/>
                </a:cubicBezTo>
                <a:cubicBezTo>
                  <a:pt x="422715" y="320134"/>
                  <a:pt x="471661" y="271188"/>
                  <a:pt x="480560" y="244490"/>
                </a:cubicBezTo>
                <a:cubicBezTo>
                  <a:pt x="489459" y="217792"/>
                  <a:pt x="480560" y="214455"/>
                  <a:pt x="473886" y="197769"/>
                </a:cubicBezTo>
                <a:cubicBezTo>
                  <a:pt x="467212" y="181083"/>
                  <a:pt x="481672" y="174408"/>
                  <a:pt x="440513" y="144373"/>
                </a:cubicBezTo>
                <a:cubicBezTo>
                  <a:pt x="399354" y="114338"/>
                  <a:pt x="290338" y="38695"/>
                  <a:pt x="226931" y="17559"/>
                </a:cubicBezTo>
                <a:cubicBezTo>
                  <a:pt x="163524" y="-3577"/>
                  <a:pt x="97892" y="-8026"/>
                  <a:pt x="60070" y="17559"/>
                </a:cubicBezTo>
                <a:cubicBezTo>
                  <a:pt x="22248" y="43144"/>
                  <a:pt x="0" y="171071"/>
                  <a:pt x="0" y="171071"/>
                </a:cubicBezTo>
                <a:lnTo>
                  <a:pt x="0" y="171071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49E6BCE8-E9B7-1FF8-8E0B-201954219ABE}"/>
              </a:ext>
            </a:extLst>
          </p:cNvPr>
          <p:cNvSpPr/>
          <p:nvPr/>
        </p:nvSpPr>
        <p:spPr>
          <a:xfrm>
            <a:off x="8296345" y="3566628"/>
            <a:ext cx="1174703" cy="898581"/>
          </a:xfrm>
          <a:custGeom>
            <a:avLst/>
            <a:gdLst>
              <a:gd name="connsiteX0" fmla="*/ 1174703 w 1174703"/>
              <a:gd name="connsiteY0" fmla="*/ 898581 h 898581"/>
              <a:gd name="connsiteX1" fmla="*/ 1094610 w 1174703"/>
              <a:gd name="connsiteY1" fmla="*/ 578207 h 898581"/>
              <a:gd name="connsiteX2" fmla="*/ 934423 w 1174703"/>
              <a:gd name="connsiteY2" fmla="*/ 471416 h 898581"/>
              <a:gd name="connsiteX3" fmla="*/ 780910 w 1174703"/>
              <a:gd name="connsiteY3" fmla="*/ 357950 h 898581"/>
              <a:gd name="connsiteX4" fmla="*/ 273652 w 1174703"/>
              <a:gd name="connsiteY4" fmla="*/ 24227 h 898581"/>
              <a:gd name="connsiteX5" fmla="*/ 100116 w 1174703"/>
              <a:gd name="connsiteY5" fmla="*/ 44251 h 898581"/>
              <a:gd name="connsiteX6" fmla="*/ 0 w 1174703"/>
              <a:gd name="connsiteY6" fmla="*/ 191089 h 898581"/>
              <a:gd name="connsiteX7" fmla="*/ 0 w 1174703"/>
              <a:gd name="connsiteY7" fmla="*/ 191089 h 8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703" h="898581">
                <a:moveTo>
                  <a:pt x="1174703" y="898581"/>
                </a:moveTo>
                <a:cubicBezTo>
                  <a:pt x="1154680" y="773991"/>
                  <a:pt x="1134657" y="649401"/>
                  <a:pt x="1094610" y="578207"/>
                </a:cubicBezTo>
                <a:cubicBezTo>
                  <a:pt x="1054563" y="507013"/>
                  <a:pt x="986706" y="508125"/>
                  <a:pt x="934423" y="471416"/>
                </a:cubicBezTo>
                <a:cubicBezTo>
                  <a:pt x="882140" y="434707"/>
                  <a:pt x="891038" y="432481"/>
                  <a:pt x="780910" y="357950"/>
                </a:cubicBezTo>
                <a:cubicBezTo>
                  <a:pt x="670782" y="283419"/>
                  <a:pt x="387118" y="76510"/>
                  <a:pt x="273652" y="24227"/>
                </a:cubicBezTo>
                <a:cubicBezTo>
                  <a:pt x="160186" y="-28056"/>
                  <a:pt x="145725" y="16441"/>
                  <a:pt x="100116" y="44251"/>
                </a:cubicBezTo>
                <a:cubicBezTo>
                  <a:pt x="54507" y="72061"/>
                  <a:pt x="0" y="191089"/>
                  <a:pt x="0" y="191089"/>
                </a:cubicBezTo>
                <a:lnTo>
                  <a:pt x="0" y="191089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B583C2E-A29E-4E12-82A1-DFD7D9BD95DA}"/>
              </a:ext>
            </a:extLst>
          </p:cNvPr>
          <p:cNvSpPr/>
          <p:nvPr/>
        </p:nvSpPr>
        <p:spPr>
          <a:xfrm>
            <a:off x="7567763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9D0D79-8F9A-671D-7722-4000DCD0C6B4}"/>
              </a:ext>
            </a:extLst>
          </p:cNvPr>
          <p:cNvCxnSpPr/>
          <p:nvPr/>
        </p:nvCxnSpPr>
        <p:spPr>
          <a:xfrm flipH="1">
            <a:off x="8990488" y="3824461"/>
            <a:ext cx="126814" cy="186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D7510032-E874-3BAB-9FA7-1BE05CBCC616}"/>
              </a:ext>
            </a:extLst>
          </p:cNvPr>
          <p:cNvSpPr/>
          <p:nvPr/>
        </p:nvSpPr>
        <p:spPr>
          <a:xfrm>
            <a:off x="8423159" y="3203737"/>
            <a:ext cx="614050" cy="694143"/>
          </a:xfrm>
          <a:custGeom>
            <a:avLst/>
            <a:gdLst>
              <a:gd name="connsiteX0" fmla="*/ 614050 w 614050"/>
              <a:gd name="connsiteY0" fmla="*/ 694143 h 694143"/>
              <a:gd name="connsiteX1" fmla="*/ 467212 w 614050"/>
              <a:gd name="connsiteY1" fmla="*/ 320374 h 694143"/>
              <a:gd name="connsiteX2" fmla="*/ 447188 w 614050"/>
              <a:gd name="connsiteY2" fmla="*/ 293676 h 694143"/>
              <a:gd name="connsiteX3" fmla="*/ 246955 w 614050"/>
              <a:gd name="connsiteY3" fmla="*/ 166862 h 694143"/>
              <a:gd name="connsiteX4" fmla="*/ 0 w 614050"/>
              <a:gd name="connsiteY4" fmla="*/ 0 h 6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050" h="694143">
                <a:moveTo>
                  <a:pt x="614050" y="694143"/>
                </a:moveTo>
                <a:lnTo>
                  <a:pt x="467212" y="320374"/>
                </a:lnTo>
                <a:cubicBezTo>
                  <a:pt x="439402" y="253630"/>
                  <a:pt x="483898" y="319261"/>
                  <a:pt x="447188" y="293676"/>
                </a:cubicBezTo>
                <a:cubicBezTo>
                  <a:pt x="410478" y="268091"/>
                  <a:pt x="321486" y="215808"/>
                  <a:pt x="246955" y="166862"/>
                </a:cubicBezTo>
                <a:cubicBezTo>
                  <a:pt x="172424" y="117916"/>
                  <a:pt x="86212" y="58958"/>
                  <a:pt x="0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AC014CD-1546-5B72-E6EB-16CB66973AF5}"/>
              </a:ext>
            </a:extLst>
          </p:cNvPr>
          <p:cNvSpPr/>
          <p:nvPr/>
        </p:nvSpPr>
        <p:spPr>
          <a:xfrm>
            <a:off x="967796" y="2636409"/>
            <a:ext cx="2272524" cy="2683130"/>
          </a:xfrm>
          <a:custGeom>
            <a:avLst/>
            <a:gdLst>
              <a:gd name="connsiteX0" fmla="*/ 0 w 2272524"/>
              <a:gd name="connsiteY0" fmla="*/ 2683130 h 2683130"/>
              <a:gd name="connsiteX1" fmla="*/ 260303 w 2272524"/>
              <a:gd name="connsiteY1" fmla="*/ 2456198 h 2683130"/>
              <a:gd name="connsiteX2" fmla="*/ 240280 w 2272524"/>
              <a:gd name="connsiteY2" fmla="*/ 2429500 h 2683130"/>
              <a:gd name="connsiteX3" fmla="*/ 120140 w 2272524"/>
              <a:gd name="connsiteY3" fmla="*/ 2296011 h 2683130"/>
              <a:gd name="connsiteX4" fmla="*/ 173535 w 2272524"/>
              <a:gd name="connsiteY4" fmla="*/ 2269314 h 2683130"/>
              <a:gd name="connsiteX5" fmla="*/ 774236 w 2272524"/>
              <a:gd name="connsiteY5" fmla="*/ 1715334 h 2683130"/>
              <a:gd name="connsiteX6" fmla="*/ 2109127 w 2272524"/>
              <a:gd name="connsiteY6" fmla="*/ 460537 h 2683130"/>
              <a:gd name="connsiteX7" fmla="*/ 2235941 w 2272524"/>
              <a:gd name="connsiteY7" fmla="*/ 327048 h 2683130"/>
              <a:gd name="connsiteX8" fmla="*/ 2262639 w 2272524"/>
              <a:gd name="connsiteY8" fmla="*/ 146838 h 2683130"/>
              <a:gd name="connsiteX9" fmla="*/ 2089103 w 2272524"/>
              <a:gd name="connsiteY9" fmla="*/ 0 h 268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72524" h="2683130">
                <a:moveTo>
                  <a:pt x="0" y="2683130"/>
                </a:moveTo>
                <a:lnTo>
                  <a:pt x="260303" y="2456198"/>
                </a:lnTo>
                <a:cubicBezTo>
                  <a:pt x="300350" y="2413926"/>
                  <a:pt x="263640" y="2456198"/>
                  <a:pt x="240280" y="2429500"/>
                </a:cubicBezTo>
                <a:cubicBezTo>
                  <a:pt x="216920" y="2402802"/>
                  <a:pt x="131264" y="2322709"/>
                  <a:pt x="120140" y="2296011"/>
                </a:cubicBezTo>
                <a:cubicBezTo>
                  <a:pt x="109016" y="2269313"/>
                  <a:pt x="64519" y="2366093"/>
                  <a:pt x="173535" y="2269314"/>
                </a:cubicBezTo>
                <a:cubicBezTo>
                  <a:pt x="282551" y="2172535"/>
                  <a:pt x="774236" y="1715334"/>
                  <a:pt x="774236" y="1715334"/>
                </a:cubicBezTo>
                <a:lnTo>
                  <a:pt x="2109127" y="460537"/>
                </a:lnTo>
                <a:cubicBezTo>
                  <a:pt x="2352744" y="229156"/>
                  <a:pt x="2210356" y="379331"/>
                  <a:pt x="2235941" y="327048"/>
                </a:cubicBezTo>
                <a:cubicBezTo>
                  <a:pt x="2261526" y="274765"/>
                  <a:pt x="2287112" y="201346"/>
                  <a:pt x="2262639" y="146838"/>
                </a:cubicBezTo>
                <a:cubicBezTo>
                  <a:pt x="2238166" y="92330"/>
                  <a:pt x="2163634" y="46165"/>
                  <a:pt x="2089103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9B4C24DB-F2C1-9EFA-D533-FEC384F1399D}"/>
              </a:ext>
            </a:extLst>
          </p:cNvPr>
          <p:cNvSpPr/>
          <p:nvPr/>
        </p:nvSpPr>
        <p:spPr>
          <a:xfrm>
            <a:off x="2349288" y="2055503"/>
            <a:ext cx="654216" cy="540859"/>
          </a:xfrm>
          <a:custGeom>
            <a:avLst/>
            <a:gdLst>
              <a:gd name="connsiteX0" fmla="*/ 654216 w 654216"/>
              <a:gd name="connsiteY0" fmla="*/ 540859 h 540859"/>
              <a:gd name="connsiteX1" fmla="*/ 60189 w 654216"/>
              <a:gd name="connsiteY1" fmla="*/ 46950 h 540859"/>
              <a:gd name="connsiteX2" fmla="*/ 20143 w 654216"/>
              <a:gd name="connsiteY2" fmla="*/ 20252 h 540859"/>
              <a:gd name="connsiteX3" fmla="*/ 13468 w 654216"/>
              <a:gd name="connsiteY3" fmla="*/ 20252 h 54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216" h="540859">
                <a:moveTo>
                  <a:pt x="654216" y="540859"/>
                </a:moveTo>
                <a:lnTo>
                  <a:pt x="60189" y="46950"/>
                </a:lnTo>
                <a:cubicBezTo>
                  <a:pt x="-45490" y="-39818"/>
                  <a:pt x="20143" y="20252"/>
                  <a:pt x="20143" y="20252"/>
                </a:cubicBezTo>
                <a:cubicBezTo>
                  <a:pt x="12356" y="15802"/>
                  <a:pt x="12912" y="18027"/>
                  <a:pt x="13468" y="20252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F7BD8CB-B251-790C-623A-27D1E682E841}"/>
              </a:ext>
            </a:extLst>
          </p:cNvPr>
          <p:cNvCxnSpPr/>
          <p:nvPr/>
        </p:nvCxnSpPr>
        <p:spPr>
          <a:xfrm flipV="1">
            <a:off x="2930085" y="2576339"/>
            <a:ext cx="133489" cy="800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DBB6614-8F23-4A7A-4760-7376C705DFF3}"/>
              </a:ext>
            </a:extLst>
          </p:cNvPr>
          <p:cNvSpPr/>
          <p:nvPr/>
        </p:nvSpPr>
        <p:spPr>
          <a:xfrm>
            <a:off x="1828800" y="1917700"/>
            <a:ext cx="2108200" cy="5461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Radioisotopes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34693E-693F-C0C1-19F4-44ACBCC473D0}"/>
              </a:ext>
            </a:extLst>
          </p:cNvPr>
          <p:cNvSpPr/>
          <p:nvPr/>
        </p:nvSpPr>
        <p:spPr>
          <a:xfrm>
            <a:off x="8394700" y="2794000"/>
            <a:ext cx="2108200" cy="7747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Radiobiology, hadrontherapy, dosimetry</a:t>
            </a:r>
          </a:p>
        </p:txBody>
      </p:sp>
    </p:spTree>
    <p:extLst>
      <p:ext uri="{BB962C8B-B14F-4D97-AF65-F5344CB8AC3E}">
        <p14:creationId xmlns:p14="http://schemas.microsoft.com/office/powerpoint/2010/main" val="2434172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 of biological and physical effects of radiation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F8F6CAE7-D18A-0CC3-08D1-F042FE903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44" y="858793"/>
            <a:ext cx="3739394" cy="2376914"/>
          </a:xfrm>
          <a:prstGeom prst="rect">
            <a:avLst/>
          </a:prstGeom>
        </p:spPr>
      </p:pic>
      <p:grpSp>
        <p:nvGrpSpPr>
          <p:cNvPr id="6" name="Groupe 6">
            <a:extLst>
              <a:ext uri="{FF2B5EF4-FFF2-40B4-BE49-F238E27FC236}">
                <a16:creationId xmlns:a16="http://schemas.microsoft.com/office/drawing/2014/main" id="{AFBFBEC7-5939-4691-1E73-651AAA2B337E}"/>
              </a:ext>
            </a:extLst>
          </p:cNvPr>
          <p:cNvGrpSpPr/>
          <p:nvPr/>
        </p:nvGrpSpPr>
        <p:grpSpPr>
          <a:xfrm>
            <a:off x="135735" y="6078684"/>
            <a:ext cx="4391888" cy="646331"/>
            <a:chOff x="7580674" y="6140954"/>
            <a:chExt cx="4391888" cy="646331"/>
          </a:xfrm>
        </p:grpSpPr>
        <p:pic>
          <p:nvPicPr>
            <p:cNvPr id="7" name="Image 7">
              <a:extLst>
                <a:ext uri="{FF2B5EF4-FFF2-40B4-BE49-F238E27FC236}">
                  <a16:creationId xmlns:a16="http://schemas.microsoft.com/office/drawing/2014/main" id="{3AF26421-3656-F7F8-65A6-26D592AE1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8500" y="6209612"/>
              <a:ext cx="2734062" cy="509017"/>
            </a:xfrm>
            <a:prstGeom prst="rect">
              <a:avLst/>
            </a:prstGeom>
          </p:spPr>
        </p:pic>
        <p:sp>
          <p:nvSpPr>
            <p:cNvPr id="8" name="ZoneTexte 8">
              <a:extLst>
                <a:ext uri="{FF2B5EF4-FFF2-40B4-BE49-F238E27FC236}">
                  <a16:creationId xmlns:a16="http://schemas.microsoft.com/office/drawing/2014/main" id="{3CE77233-A61A-42C3-2BE8-D5616D87D9E2}"/>
                </a:ext>
              </a:extLst>
            </p:cNvPr>
            <p:cNvSpPr txBox="1"/>
            <p:nvPr/>
          </p:nvSpPr>
          <p:spPr>
            <a:xfrm>
              <a:off x="7580674" y="6140954"/>
              <a:ext cx="16578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b="1" dirty="0">
                  <a:solidFill>
                    <a:srgbClr val="3333CC"/>
                  </a:solidFill>
                </a:rPr>
                <a:t>Plateforme </a:t>
              </a:r>
            </a:p>
            <a:p>
              <a:pPr algn="r"/>
              <a:r>
                <a:rPr lang="fr-FR" b="1" dirty="0">
                  <a:solidFill>
                    <a:srgbClr val="3333CC"/>
                  </a:solidFill>
                </a:rPr>
                <a:t>labellisée 2023 </a:t>
              </a:r>
            </a:p>
          </p:txBody>
        </p:sp>
      </p:grpSp>
      <p:pic>
        <p:nvPicPr>
          <p:cNvPr id="9" name="Image 10">
            <a:extLst>
              <a:ext uri="{FF2B5EF4-FFF2-40B4-BE49-F238E27FC236}">
                <a16:creationId xmlns:a16="http://schemas.microsoft.com/office/drawing/2014/main" id="{F5B0E575-38A0-3602-A0DF-41B32B7A5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019" y="5824804"/>
            <a:ext cx="1345454" cy="937581"/>
          </a:xfrm>
          <a:prstGeom prst="rect">
            <a:avLst/>
          </a:prstGeom>
        </p:spPr>
      </p:pic>
      <p:pic>
        <p:nvPicPr>
          <p:cNvPr id="10" name="Image 12">
            <a:extLst>
              <a:ext uri="{FF2B5EF4-FFF2-40B4-BE49-F238E27FC236}">
                <a16:creationId xmlns:a16="http://schemas.microsoft.com/office/drawing/2014/main" id="{4241D498-6CBC-A1B4-8F19-8FDC4DCE26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52"/>
          <a:stretch/>
        </p:blipFill>
        <p:spPr>
          <a:xfrm>
            <a:off x="4527623" y="3387727"/>
            <a:ext cx="3100247" cy="2057400"/>
          </a:xfrm>
          <a:prstGeom prst="rect">
            <a:avLst/>
          </a:prstGeom>
        </p:spPr>
      </p:pic>
      <p:pic>
        <p:nvPicPr>
          <p:cNvPr id="11" name="Image 13">
            <a:extLst>
              <a:ext uri="{FF2B5EF4-FFF2-40B4-BE49-F238E27FC236}">
                <a16:creationId xmlns:a16="http://schemas.microsoft.com/office/drawing/2014/main" id="{41117E1A-7EB5-4154-CEA0-6F8569A16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44" y="3008050"/>
            <a:ext cx="4046443" cy="2816754"/>
          </a:xfrm>
          <a:prstGeom prst="rect">
            <a:avLst/>
          </a:prstGeom>
        </p:spPr>
      </p:pic>
      <p:pic>
        <p:nvPicPr>
          <p:cNvPr id="12" name="Image 14">
            <a:extLst>
              <a:ext uri="{FF2B5EF4-FFF2-40B4-BE49-F238E27FC236}">
                <a16:creationId xmlns:a16="http://schemas.microsoft.com/office/drawing/2014/main" id="{33E760A2-624E-C7EB-7035-8D01F47B5C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8242" y="3008050"/>
            <a:ext cx="4062699" cy="2816754"/>
          </a:xfrm>
          <a:prstGeom prst="rect">
            <a:avLst/>
          </a:prstGeom>
        </p:spPr>
      </p:pic>
      <p:pic>
        <p:nvPicPr>
          <p:cNvPr id="13" name="Image 3" descr="CIRIL.jpg">
            <a:extLst>
              <a:ext uri="{FF2B5EF4-FFF2-40B4-BE49-F238E27FC236}">
                <a16:creationId xmlns:a16="http://schemas.microsoft.com/office/drawing/2014/main" id="{1C15EC68-86CA-A4EF-40D2-F40A4D9E1FF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87708" y="5918556"/>
            <a:ext cx="2576504" cy="80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1">
            <a:extLst>
              <a:ext uri="{FF2B5EF4-FFF2-40B4-BE49-F238E27FC236}">
                <a16:creationId xmlns:a16="http://schemas.microsoft.com/office/drawing/2014/main" id="{BB8B9DF8-8497-2BD8-C7A1-CCCA939793D6}"/>
              </a:ext>
            </a:extLst>
          </p:cNvPr>
          <p:cNvSpPr txBox="1"/>
          <p:nvPr/>
        </p:nvSpPr>
        <p:spPr>
          <a:xfrm>
            <a:off x="4208350" y="953824"/>
            <a:ext cx="6986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Example of project done on the </a:t>
            </a:r>
            <a:r>
              <a:rPr lang="en-US" sz="2400" dirty="0" err="1"/>
              <a:t>iRiA</a:t>
            </a:r>
            <a:r>
              <a:rPr lang="en-US" sz="2400" dirty="0"/>
              <a:t> platform: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The immune system in Space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T-cell dysfunction mechanisms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Decreasing of immunity</a:t>
            </a:r>
          </a:p>
        </p:txBody>
      </p:sp>
      <p:sp>
        <p:nvSpPr>
          <p:cNvPr id="15" name="ZoneTexte 16">
            <a:extLst>
              <a:ext uri="{FF2B5EF4-FFF2-40B4-BE49-F238E27FC236}">
                <a16:creationId xmlns:a16="http://schemas.microsoft.com/office/drawing/2014/main" id="{AF9D6E4D-4AF1-C0CE-FBD9-55E91F3AF0FC}"/>
              </a:ext>
            </a:extLst>
          </p:cNvPr>
          <p:cNvSpPr txBox="1"/>
          <p:nvPr/>
        </p:nvSpPr>
        <p:spPr>
          <a:xfrm>
            <a:off x="216738" y="5813245"/>
            <a:ext cx="3282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Miranda et al. </a:t>
            </a:r>
            <a:r>
              <a:rPr lang="en-US" sz="1200" dirty="0"/>
              <a:t>Int. J. Mol. Sci. 2023, 24(23), 16943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672015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u="sng" dirty="0"/>
              <a:t>Study of advanced irradiation modalities for </a:t>
            </a:r>
            <a:r>
              <a:rPr lang="en-US" sz="2800" b="1" u="sng" dirty="0">
                <a:solidFill>
                  <a:srgbClr val="0070C0"/>
                </a:solidFill>
              </a:rPr>
              <a:t>cancer treatment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3" name="Groupe 4">
            <a:extLst>
              <a:ext uri="{FF2B5EF4-FFF2-40B4-BE49-F238E27FC236}">
                <a16:creationId xmlns:a16="http://schemas.microsoft.com/office/drawing/2014/main" id="{330BE996-708C-AE3D-828B-B9C51BB30A81}"/>
              </a:ext>
            </a:extLst>
          </p:cNvPr>
          <p:cNvGrpSpPr/>
          <p:nvPr/>
        </p:nvGrpSpPr>
        <p:grpSpPr>
          <a:xfrm>
            <a:off x="389735" y="5672284"/>
            <a:ext cx="4391888" cy="646331"/>
            <a:chOff x="7580674" y="6140954"/>
            <a:chExt cx="4391888" cy="64633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ACD7FA7-56D8-DF7B-8751-61540FBC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8500" y="6209612"/>
              <a:ext cx="2734062" cy="50901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C628874-317F-7424-B56A-7637C97B7F35}"/>
                </a:ext>
              </a:extLst>
            </p:cNvPr>
            <p:cNvSpPr txBox="1"/>
            <p:nvPr/>
          </p:nvSpPr>
          <p:spPr>
            <a:xfrm>
              <a:off x="7580674" y="6140954"/>
              <a:ext cx="16578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b="1" dirty="0">
                  <a:solidFill>
                    <a:srgbClr val="3333CC"/>
                  </a:solidFill>
                </a:rPr>
                <a:t>Plateforme </a:t>
              </a:r>
            </a:p>
            <a:p>
              <a:pPr algn="r"/>
              <a:r>
                <a:rPr lang="fr-FR" b="1" dirty="0">
                  <a:solidFill>
                    <a:srgbClr val="3333CC"/>
                  </a:solidFill>
                </a:rPr>
                <a:t>labellisée 2023 </a:t>
              </a:r>
            </a:p>
          </p:txBody>
        </p:sp>
      </p:grpSp>
      <p:pic>
        <p:nvPicPr>
          <p:cNvPr id="8" name="Image 3" descr="CIRIL.jpg">
            <a:extLst>
              <a:ext uri="{FF2B5EF4-FFF2-40B4-BE49-F238E27FC236}">
                <a16:creationId xmlns:a16="http://schemas.microsoft.com/office/drawing/2014/main" id="{5D3039BC-EB49-D104-27BA-B51D5A5546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5" y="4066210"/>
            <a:ext cx="2576504" cy="80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B021403-66D4-A9ED-762F-22413B323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85" y="3981191"/>
            <a:ext cx="2101983" cy="14647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F439ACF-8E5C-1D81-0F13-17A88CB657CB}"/>
              </a:ext>
            </a:extLst>
          </p:cNvPr>
          <p:cNvSpPr txBox="1"/>
          <p:nvPr/>
        </p:nvSpPr>
        <p:spPr>
          <a:xfrm>
            <a:off x="4922128" y="3579036"/>
            <a:ext cx="821814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/>
              <a:t>High LET carbon ions 12C 95 </a:t>
            </a:r>
            <a:r>
              <a:rPr lang="en-US" sz="2000" b="1" dirty="0" err="1"/>
              <a:t>A.MeV</a:t>
            </a:r>
            <a:r>
              <a:rPr lang="en-US" sz="2000" b="1" dirty="0"/>
              <a:t>. 25 UT/year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Fundamental research on radio-resistance </a:t>
            </a:r>
          </a:p>
          <a:p>
            <a:r>
              <a:rPr lang="en-US" sz="2000" dirty="0"/>
              <a:t>	(</a:t>
            </a:r>
            <a:r>
              <a:rPr lang="en-US" sz="2000" b="1" dirty="0"/>
              <a:t>hypoxia</a:t>
            </a:r>
            <a:r>
              <a:rPr lang="en-US" sz="2000" dirty="0"/>
              <a:t>, </a:t>
            </a:r>
            <a:r>
              <a:rPr lang="en-US" sz="2000" b="1" dirty="0"/>
              <a:t>cancer stem cells</a:t>
            </a:r>
            <a:r>
              <a:rPr lang="en-US" sz="2000" dirty="0"/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Radio-sensitization with </a:t>
            </a:r>
            <a:r>
              <a:rPr lang="en-US" sz="2000" b="1" dirty="0"/>
              <a:t>nanomaterials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Improve biological effect of particles with </a:t>
            </a:r>
            <a:r>
              <a:rPr lang="en-US" sz="2000" b="1" dirty="0"/>
              <a:t>DNA repair inhibitors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Reduce side effects on healthy tissues with </a:t>
            </a:r>
            <a:r>
              <a:rPr lang="en-US" sz="2000" dirty="0">
                <a:solidFill>
                  <a:schemeClr val="bg1"/>
                </a:solidFill>
              </a:rPr>
              <a:t>high dose </a:t>
            </a:r>
            <a:r>
              <a:rPr lang="en-US" sz="2000" dirty="0"/>
              <a:t>rate (</a:t>
            </a:r>
            <a:r>
              <a:rPr lang="en-US" sz="2000" b="1" dirty="0"/>
              <a:t>FLASH</a:t>
            </a:r>
            <a:r>
              <a:rPr lang="en-US" sz="2000" dirty="0"/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Develop original in vitro models (</a:t>
            </a:r>
            <a:r>
              <a:rPr lang="en-US" sz="2000" b="1" dirty="0"/>
              <a:t>organoids</a:t>
            </a:r>
            <a:r>
              <a:rPr lang="en-US" sz="2000" dirty="0"/>
              <a:t>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7A1BFB8-E262-7EB3-7F17-FF4B3A897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0" y="1196280"/>
            <a:ext cx="3545681" cy="265926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B66C12C-3F00-7FD0-42F2-9ABB79476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6" b="13437"/>
          <a:stretch/>
        </p:blipFill>
        <p:spPr>
          <a:xfrm>
            <a:off x="4905375" y="1125768"/>
            <a:ext cx="7286625" cy="261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70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Hadrontherapy</a:t>
            </a:r>
            <a:r>
              <a:rPr lang="en-US" dirty="0"/>
              <a:t> : development of a proton therapy dosimeter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Image 31">
            <a:extLst>
              <a:ext uri="{FF2B5EF4-FFF2-40B4-BE49-F238E27FC236}">
                <a16:creationId xmlns:a16="http://schemas.microsoft.com/office/drawing/2014/main" id="{89F55DBC-F276-DF2F-D18E-D5724B668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25" y="2095432"/>
            <a:ext cx="4294277" cy="2803477"/>
          </a:xfrm>
          <a:prstGeom prst="rect">
            <a:avLst/>
          </a:prstGeom>
        </p:spPr>
      </p:pic>
      <p:pic>
        <p:nvPicPr>
          <p:cNvPr id="6" name="Image 24">
            <a:extLst>
              <a:ext uri="{FF2B5EF4-FFF2-40B4-BE49-F238E27FC236}">
                <a16:creationId xmlns:a16="http://schemas.microsoft.com/office/drawing/2014/main" id="{3CD1023D-0224-CE39-11B4-5CA16F00D8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1"/>
          <a:stretch/>
        </p:blipFill>
        <p:spPr>
          <a:xfrm>
            <a:off x="743251" y="2010923"/>
            <a:ext cx="5508865" cy="3059055"/>
          </a:xfrm>
          <a:prstGeom prst="rect">
            <a:avLst/>
          </a:prstGeom>
        </p:spPr>
      </p:pic>
      <p:sp>
        <p:nvSpPr>
          <p:cNvPr id="7" name="ZoneTexte 86">
            <a:extLst>
              <a:ext uri="{FF2B5EF4-FFF2-40B4-BE49-F238E27FC236}">
                <a16:creationId xmlns:a16="http://schemas.microsoft.com/office/drawing/2014/main" id="{E09C78F7-B455-21E2-25D9-561A0FE93534}"/>
              </a:ext>
            </a:extLst>
          </p:cNvPr>
          <p:cNvSpPr txBox="1"/>
          <p:nvPr/>
        </p:nvSpPr>
        <p:spPr>
          <a:xfrm>
            <a:off x="602582" y="5440418"/>
            <a:ext cx="55834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</a:t>
            </a:r>
            <a:r>
              <a:rPr lang="en-US" dirty="0">
                <a:sym typeface="Symbol" panose="05050102010706020507" pitchFamily="18" charset="2"/>
              </a:rPr>
              <a:t> </a:t>
            </a:r>
            <a:r>
              <a:rPr lang="en-US" dirty="0"/>
              <a:t>10 </a:t>
            </a:r>
            <a:r>
              <a:rPr lang="en-US" dirty="0">
                <a:sym typeface="Symbol" panose="05050102010706020507" pitchFamily="18" charset="2"/>
              </a:rPr>
              <a:t> </a:t>
            </a:r>
            <a:r>
              <a:rPr lang="en-US" dirty="0"/>
              <a:t>10 </a:t>
            </a:r>
            <a:r>
              <a:rPr lang="en-US" dirty="0">
                <a:sym typeface="Symbol" panose="05050102010706020507" pitchFamily="18" charset="2"/>
              </a:rPr>
              <a:t>cm</a:t>
            </a:r>
            <a:r>
              <a:rPr lang="en-US" baseline="30000" dirty="0">
                <a:sym typeface="Symbol" panose="05050102010706020507" pitchFamily="18" charset="2"/>
              </a:rPr>
              <a:t>3 </a:t>
            </a:r>
            <a:r>
              <a:rPr lang="en-US" dirty="0"/>
              <a:t>BC412 plastic scintillator</a:t>
            </a:r>
            <a:endParaRPr lang="en-US" baseline="30000" dirty="0"/>
          </a:p>
          <a:p>
            <a:r>
              <a:rPr lang="en-US" dirty="0"/>
              <a:t>Ultra fast camera: up to 5200 fps @ 1200 </a:t>
            </a:r>
            <a:r>
              <a:rPr lang="en-US" dirty="0">
                <a:sym typeface="Symbol" panose="05050102010706020507" pitchFamily="18" charset="2"/>
              </a:rPr>
              <a:t> 800 </a:t>
            </a:r>
            <a:r>
              <a:rPr lang="en-US" dirty="0" err="1">
                <a:sym typeface="Symbol" panose="05050102010706020507" pitchFamily="18" charset="2"/>
              </a:rPr>
              <a:t>px</a:t>
            </a:r>
            <a:endParaRPr lang="en-US" dirty="0"/>
          </a:p>
          <a:p>
            <a:r>
              <a:rPr lang="en-US" dirty="0"/>
              <a:t>Synchronized to the “</a:t>
            </a:r>
            <a:r>
              <a:rPr lang="en-US" b="1" dirty="0">
                <a:solidFill>
                  <a:schemeClr val="accent2"/>
                </a:solidFill>
              </a:rPr>
              <a:t>bursts</a:t>
            </a:r>
            <a:r>
              <a:rPr lang="en-US" dirty="0"/>
              <a:t> delivery” (delivered at 1 kHz) 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</a:t>
            </a:r>
            <a:r>
              <a:rPr lang="en-US" dirty="0"/>
              <a:t> logical signal provided by the </a:t>
            </a:r>
            <a:r>
              <a:rPr lang="en-US" dirty="0" err="1"/>
              <a:t>Proteus®ONE</a:t>
            </a:r>
            <a:endParaRPr lang="en-US" dirty="0"/>
          </a:p>
        </p:txBody>
      </p:sp>
      <p:sp>
        <p:nvSpPr>
          <p:cNvPr id="8" name="ZoneTexte 88">
            <a:extLst>
              <a:ext uri="{FF2B5EF4-FFF2-40B4-BE49-F238E27FC236}">
                <a16:creationId xmlns:a16="http://schemas.microsoft.com/office/drawing/2014/main" id="{12626243-99A3-A580-B1C8-3BA2E6A230C9}"/>
              </a:ext>
            </a:extLst>
          </p:cNvPr>
          <p:cNvSpPr txBox="1"/>
          <p:nvPr/>
        </p:nvSpPr>
        <p:spPr>
          <a:xfrm>
            <a:off x="7771210" y="5049010"/>
            <a:ext cx="3207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Recording of each particle</a:t>
            </a:r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4887167C-3B4F-551D-C0DA-5C6712243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282" y="3589751"/>
            <a:ext cx="1612743" cy="19312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7A1091-191A-C685-1804-B26F6058B0E5}"/>
              </a:ext>
            </a:extLst>
          </p:cNvPr>
          <p:cNvSpPr txBox="1"/>
          <p:nvPr/>
        </p:nvSpPr>
        <p:spPr>
          <a:xfrm>
            <a:off x="717630" y="995423"/>
            <a:ext cx="7265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High spatial resolution of the beam monitoring for small-size tumors</a:t>
            </a:r>
          </a:p>
        </p:txBody>
      </p:sp>
    </p:spTree>
    <p:extLst>
      <p:ext uri="{BB962C8B-B14F-4D97-AF65-F5344CB8AC3E}">
        <p14:creationId xmlns:p14="http://schemas.microsoft.com/office/powerpoint/2010/main" val="4003803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FD6EA-92E2-4DCE-A460-C03A91C57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</a:t>
            </a:r>
            <a:r>
              <a:rPr lang="en-US" baseline="30000" dirty="0"/>
              <a:t>th</a:t>
            </a:r>
            <a:r>
              <a:rPr lang="en-US" dirty="0"/>
              <a:t> anniversary of first GANIL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5A261-635E-4A77-9F21-96D8557F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52F5E58-9DFB-B264-0D0A-D54CB1ED0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835" y="949854"/>
            <a:ext cx="8608497" cy="636792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58888E-072E-C9C8-38CD-F5A3994DFD6C}"/>
              </a:ext>
            </a:extLst>
          </p:cNvPr>
          <p:cNvSpPr txBox="1"/>
          <p:nvPr/>
        </p:nvSpPr>
        <p:spPr>
          <a:xfrm>
            <a:off x="8913873" y="143794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>
                <a:solidFill>
                  <a:srgbClr val="0070C0"/>
                </a:solidFill>
              </a:rPr>
              <a:t>1983-2023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3D52B1-2BDE-8C5F-E3A2-6AD6523F91F8}"/>
              </a:ext>
            </a:extLst>
          </p:cNvPr>
          <p:cNvGrpSpPr/>
          <p:nvPr/>
        </p:nvGrpSpPr>
        <p:grpSpPr>
          <a:xfrm>
            <a:off x="9104972" y="983769"/>
            <a:ext cx="4236272" cy="4295938"/>
            <a:chOff x="9060003" y="833867"/>
            <a:chExt cx="4236272" cy="4295938"/>
          </a:xfrm>
        </p:grpSpPr>
        <p:pic>
          <p:nvPicPr>
            <p:cNvPr id="3" name="Picture 2" descr="Map with all countries of the European Union">
              <a:extLst>
                <a:ext uri="{FF2B5EF4-FFF2-40B4-BE49-F238E27FC236}">
                  <a16:creationId xmlns:a16="http://schemas.microsoft.com/office/drawing/2014/main" id="{E52D95DD-428A-363C-541C-86BD7D25F6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0003" y="833867"/>
              <a:ext cx="4236272" cy="4295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83751587-CF58-B0A0-7CEC-1FF3BEC8165A}"/>
                </a:ext>
              </a:extLst>
            </p:cNvPr>
            <p:cNvSpPr/>
            <p:nvPr/>
          </p:nvSpPr>
          <p:spPr>
            <a:xfrm rot="7537901">
              <a:off x="10045252" y="2790460"/>
              <a:ext cx="296143" cy="276742"/>
            </a:xfrm>
            <a:prstGeom prst="teardrop">
              <a:avLst>
                <a:gd name="adj" fmla="val 170968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827118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7CCCFB-3587-D4F6-8B8C-ADBDA8E7A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Hadrontherapy</a:t>
            </a:r>
            <a:r>
              <a:rPr lang="en-US" dirty="0"/>
              <a:t> : development of a proton therapy dosimeter</a:t>
            </a:r>
          </a:p>
        </p:txBody>
      </p:sp>
      <p:pic>
        <p:nvPicPr>
          <p:cNvPr id="6" name="Image 24">
            <a:extLst>
              <a:ext uri="{FF2B5EF4-FFF2-40B4-BE49-F238E27FC236}">
                <a16:creationId xmlns:a16="http://schemas.microsoft.com/office/drawing/2014/main" id="{65860D23-51A2-3A44-C5BC-75C8286083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1"/>
          <a:stretch/>
        </p:blipFill>
        <p:spPr>
          <a:xfrm>
            <a:off x="708526" y="1424472"/>
            <a:ext cx="5508865" cy="3059055"/>
          </a:xfrm>
          <a:prstGeom prst="rect">
            <a:avLst/>
          </a:prstGeom>
        </p:spPr>
      </p:pic>
      <p:sp>
        <p:nvSpPr>
          <p:cNvPr id="7" name="ZoneTexte 86">
            <a:extLst>
              <a:ext uri="{FF2B5EF4-FFF2-40B4-BE49-F238E27FC236}">
                <a16:creationId xmlns:a16="http://schemas.microsoft.com/office/drawing/2014/main" id="{DAC4799E-7BDD-90C7-4B79-A98DB2F38683}"/>
              </a:ext>
            </a:extLst>
          </p:cNvPr>
          <p:cNvSpPr txBox="1"/>
          <p:nvPr/>
        </p:nvSpPr>
        <p:spPr>
          <a:xfrm>
            <a:off x="635591" y="4667700"/>
            <a:ext cx="55834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</a:t>
            </a:r>
            <a:r>
              <a:rPr lang="en-US" dirty="0">
                <a:sym typeface="Symbol" panose="05050102010706020507" pitchFamily="18" charset="2"/>
              </a:rPr>
              <a:t> </a:t>
            </a:r>
            <a:r>
              <a:rPr lang="en-US" dirty="0"/>
              <a:t>10 </a:t>
            </a:r>
            <a:r>
              <a:rPr lang="en-US" dirty="0">
                <a:sym typeface="Symbol" panose="05050102010706020507" pitchFamily="18" charset="2"/>
              </a:rPr>
              <a:t> </a:t>
            </a:r>
            <a:r>
              <a:rPr lang="en-US" dirty="0"/>
              <a:t>10 </a:t>
            </a:r>
            <a:r>
              <a:rPr lang="en-US" dirty="0">
                <a:sym typeface="Symbol" panose="05050102010706020507" pitchFamily="18" charset="2"/>
              </a:rPr>
              <a:t>cm</a:t>
            </a:r>
            <a:r>
              <a:rPr lang="en-US" baseline="30000" dirty="0">
                <a:sym typeface="Symbol" panose="05050102010706020507" pitchFamily="18" charset="2"/>
              </a:rPr>
              <a:t>3 </a:t>
            </a:r>
            <a:r>
              <a:rPr lang="en-US" dirty="0"/>
              <a:t>BC412 plastic scintillator</a:t>
            </a:r>
            <a:endParaRPr lang="en-US" baseline="30000" dirty="0"/>
          </a:p>
          <a:p>
            <a:r>
              <a:rPr lang="en-US" dirty="0"/>
              <a:t>Ultra fast camera: up to 5200 fps @ 1200 </a:t>
            </a:r>
            <a:r>
              <a:rPr lang="en-US" dirty="0">
                <a:sym typeface="Symbol" panose="05050102010706020507" pitchFamily="18" charset="2"/>
              </a:rPr>
              <a:t> 800 </a:t>
            </a:r>
            <a:r>
              <a:rPr lang="en-US" dirty="0" err="1">
                <a:sym typeface="Symbol" panose="05050102010706020507" pitchFamily="18" charset="2"/>
              </a:rPr>
              <a:t>px</a:t>
            </a:r>
            <a:endParaRPr lang="en-US" dirty="0"/>
          </a:p>
          <a:p>
            <a:r>
              <a:rPr lang="en-US" dirty="0"/>
              <a:t>Synchronized to the “</a:t>
            </a:r>
            <a:r>
              <a:rPr lang="en-US" b="1" dirty="0">
                <a:solidFill>
                  <a:schemeClr val="accent2"/>
                </a:solidFill>
              </a:rPr>
              <a:t>bursts</a:t>
            </a:r>
            <a:r>
              <a:rPr lang="en-US" dirty="0"/>
              <a:t> delivery” (delivered at 1 kHz) 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</a:t>
            </a:r>
            <a:r>
              <a:rPr lang="en-US" dirty="0"/>
              <a:t> logical signal provided by the </a:t>
            </a:r>
            <a:r>
              <a:rPr lang="en-US" dirty="0" err="1"/>
              <a:t>Proteus®ONE</a:t>
            </a:r>
            <a:endParaRPr lang="en-US" dirty="0"/>
          </a:p>
        </p:txBody>
      </p:sp>
      <p:pic>
        <p:nvPicPr>
          <p:cNvPr id="8" name="Image 25">
            <a:extLst>
              <a:ext uri="{FF2B5EF4-FFF2-40B4-BE49-F238E27FC236}">
                <a16:creationId xmlns:a16="http://schemas.microsoft.com/office/drawing/2014/main" id="{E6ECFF2D-E8F2-43C3-9AD9-2348D9B5C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178" y="1263695"/>
            <a:ext cx="4070555" cy="2918856"/>
          </a:xfrm>
          <a:prstGeom prst="rect">
            <a:avLst/>
          </a:prstGeom>
        </p:spPr>
      </p:pic>
      <p:sp>
        <p:nvSpPr>
          <p:cNvPr id="9" name="ZoneTexte 26">
            <a:extLst>
              <a:ext uri="{FF2B5EF4-FFF2-40B4-BE49-F238E27FC236}">
                <a16:creationId xmlns:a16="http://schemas.microsoft.com/office/drawing/2014/main" id="{0F00FCA4-DCA5-A4C2-3176-2ED8F9302793}"/>
              </a:ext>
            </a:extLst>
          </p:cNvPr>
          <p:cNvSpPr txBox="1"/>
          <p:nvPr/>
        </p:nvSpPr>
        <p:spPr>
          <a:xfrm>
            <a:off x="6987263" y="4387430"/>
            <a:ext cx="3534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/>
              <a:t>Control of Pencil beam characteristics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/>
              <a:t>3D dosimetry in progress (G. Daviau PhD thesis)</a:t>
            </a:r>
          </a:p>
        </p:txBody>
      </p:sp>
    </p:spTree>
    <p:extLst>
      <p:ext uri="{BB962C8B-B14F-4D97-AF65-F5344CB8AC3E}">
        <p14:creationId xmlns:p14="http://schemas.microsoft.com/office/powerpoint/2010/main" val="2448980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of innovative radio-isotopes for targeted alpha-therapy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71599-481E-80B6-C07C-656867F71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0698"/>
            <a:ext cx="7772400" cy="39692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0C6EA4-DC1A-4F27-E9CE-52262DCB4C9B}"/>
              </a:ext>
            </a:extLst>
          </p:cNvPr>
          <p:cNvSpPr txBox="1"/>
          <p:nvPr/>
        </p:nvSpPr>
        <p:spPr>
          <a:xfrm>
            <a:off x="6875362" y="1203768"/>
            <a:ext cx="62156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Radio-isotope carried to cancer sites by appropriate vectors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circulating or distributed tumors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High-let of alpha particles with range comparable with cancer cell is a precise knife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dirty="0"/>
          </a:p>
          <a:p>
            <a:r>
              <a:rPr lang="en-FR" b="1" dirty="0">
                <a:solidFill>
                  <a:srgbClr val="0070C0"/>
                </a:solidFill>
              </a:rPr>
              <a:t>Dedicated project on 211 At : </a:t>
            </a:r>
          </a:p>
          <a:p>
            <a:endParaRPr lang="en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Advantages of </a:t>
            </a:r>
            <a:r>
              <a:rPr lang="en-FR" baseline="30000" dirty="0"/>
              <a:t>211</a:t>
            </a:r>
            <a:r>
              <a:rPr lang="en-FR" dirty="0"/>
              <a:t>At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May be used as theranostic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Only one alpha decay</a:t>
            </a:r>
          </a:p>
        </p:txBody>
      </p:sp>
    </p:spTree>
    <p:extLst>
      <p:ext uri="{BB962C8B-B14F-4D97-AF65-F5344CB8AC3E}">
        <p14:creationId xmlns:p14="http://schemas.microsoft.com/office/powerpoint/2010/main" val="3128320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of innovative radio-isotopes for targeted alpha-therapy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ZoneTexte 5">
            <a:extLst>
              <a:ext uri="{FF2B5EF4-FFF2-40B4-BE49-F238E27FC236}">
                <a16:creationId xmlns:a16="http://schemas.microsoft.com/office/drawing/2014/main" id="{B9114FB8-3540-790F-0751-8C2E63F53491}"/>
              </a:ext>
            </a:extLst>
          </p:cNvPr>
          <p:cNvSpPr txBox="1"/>
          <p:nvPr/>
        </p:nvSpPr>
        <p:spPr>
          <a:xfrm>
            <a:off x="503447" y="1113752"/>
            <a:ext cx="71334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fr-FR" sz="2000" b="1" dirty="0"/>
              <a:t>Tests in NFS </a:t>
            </a:r>
            <a:r>
              <a:rPr lang="fr-FR" sz="2000" b="1" dirty="0" err="1"/>
              <a:t>converter</a:t>
            </a:r>
            <a:r>
              <a:rPr lang="fr-FR" sz="2000" b="1" dirty="0"/>
              <a:t> room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rgbClr val="7030A0"/>
                </a:solidFill>
              </a:rPr>
              <a:t>Production of At in NFS </a:t>
            </a:r>
            <a:r>
              <a:rPr lang="fr-FR" sz="2000" dirty="0" err="1">
                <a:solidFill>
                  <a:srgbClr val="7030A0"/>
                </a:solidFill>
              </a:rPr>
              <a:t>converter</a:t>
            </a:r>
            <a:r>
              <a:rPr lang="fr-FR" sz="2000" dirty="0">
                <a:solidFill>
                  <a:srgbClr val="7030A0"/>
                </a:solidFill>
              </a:rPr>
              <a:t> room </a:t>
            </a:r>
            <a:r>
              <a:rPr lang="fr-FR" sz="2000" dirty="0" err="1">
                <a:solidFill>
                  <a:srgbClr val="7030A0"/>
                </a:solidFill>
              </a:rPr>
              <a:t>with</a:t>
            </a:r>
            <a:r>
              <a:rPr lang="fr-FR" sz="2000" dirty="0">
                <a:solidFill>
                  <a:srgbClr val="7030A0"/>
                </a:solidFill>
              </a:rPr>
              <a:t> He </a:t>
            </a:r>
            <a:r>
              <a:rPr lang="fr-FR" sz="2000" dirty="0" err="1">
                <a:solidFill>
                  <a:srgbClr val="7030A0"/>
                </a:solidFill>
              </a:rPr>
              <a:t>beam</a:t>
            </a:r>
            <a:r>
              <a:rPr lang="fr-FR" sz="2000" dirty="0">
                <a:solidFill>
                  <a:srgbClr val="7030A0"/>
                </a:solidFill>
              </a:rPr>
              <a:t> and </a:t>
            </a:r>
            <a:r>
              <a:rPr lang="fr-FR" sz="2000" dirty="0" err="1">
                <a:solidFill>
                  <a:srgbClr val="7030A0"/>
                </a:solidFill>
              </a:rPr>
              <a:t>rotating</a:t>
            </a:r>
            <a:r>
              <a:rPr lang="fr-FR" sz="2000" dirty="0">
                <a:solidFill>
                  <a:srgbClr val="7030A0"/>
                </a:solidFill>
              </a:rPr>
              <a:t> </a:t>
            </a:r>
            <a:r>
              <a:rPr lang="fr-FR" sz="2000" dirty="0" err="1">
                <a:solidFill>
                  <a:srgbClr val="7030A0"/>
                </a:solidFill>
              </a:rPr>
              <a:t>thin</a:t>
            </a:r>
            <a:r>
              <a:rPr lang="fr-FR" sz="2000" dirty="0">
                <a:solidFill>
                  <a:srgbClr val="7030A0"/>
                </a:solidFill>
              </a:rPr>
              <a:t> </a:t>
            </a:r>
            <a:r>
              <a:rPr lang="fr-FR" sz="2000" dirty="0" err="1">
                <a:solidFill>
                  <a:srgbClr val="7030A0"/>
                </a:solidFill>
              </a:rPr>
              <a:t>solid</a:t>
            </a:r>
            <a:r>
              <a:rPr lang="fr-FR" sz="2000" dirty="0">
                <a:solidFill>
                  <a:srgbClr val="7030A0"/>
                </a:solidFill>
              </a:rPr>
              <a:t> </a:t>
            </a:r>
            <a:r>
              <a:rPr lang="fr-FR" sz="2000" dirty="0" err="1">
                <a:solidFill>
                  <a:srgbClr val="7030A0"/>
                </a:solidFill>
              </a:rPr>
              <a:t>cooled</a:t>
            </a:r>
            <a:r>
              <a:rPr lang="fr-FR" sz="2000" dirty="0">
                <a:solidFill>
                  <a:srgbClr val="7030A0"/>
                </a:solidFill>
              </a:rPr>
              <a:t> Bi </a:t>
            </a:r>
            <a:r>
              <a:rPr lang="fr-FR" sz="2000" dirty="0" err="1">
                <a:solidFill>
                  <a:srgbClr val="7030A0"/>
                </a:solidFill>
              </a:rPr>
              <a:t>targets</a:t>
            </a:r>
            <a:r>
              <a:rPr lang="fr-FR" sz="200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5" name="Image 3">
            <a:extLst>
              <a:ext uri="{FF2B5EF4-FFF2-40B4-BE49-F238E27FC236}">
                <a16:creationId xmlns:a16="http://schemas.microsoft.com/office/drawing/2014/main" id="{72D6A284-1B57-989A-0D5A-2844449228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176" y="1063288"/>
            <a:ext cx="4545691" cy="3409269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253D92D-06F2-E4D8-B22C-33F118818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84" y="2444754"/>
            <a:ext cx="12008816" cy="2364313"/>
          </a:xfrm>
        </p:spPr>
        <p:txBody>
          <a:bodyPr>
            <a:noAutofit/>
          </a:bodyPr>
          <a:lstStyle/>
          <a:p>
            <a:pPr lvl="1">
              <a:buFont typeface="Symbol" pitchFamily="2" charset="2"/>
              <a:buChar char="®"/>
            </a:pPr>
            <a:endParaRPr lang="en-GB" dirty="0">
              <a:latin typeface="+mj-lt"/>
              <a:sym typeface="Symbol" panose="05050102010706020507" pitchFamily="18" charset="2"/>
            </a:endParaRPr>
          </a:p>
          <a:p>
            <a:pPr lvl="1">
              <a:buFont typeface="Symbol" pitchFamily="2" charset="2"/>
              <a:buChar char="®"/>
            </a:pPr>
            <a:r>
              <a:rPr lang="en-GB" dirty="0">
                <a:latin typeface="+mj-lt"/>
                <a:sym typeface="Symbol" panose="05050102010706020507" pitchFamily="18" charset="2"/>
              </a:rPr>
              <a:t>Hardware, soft, beam synchro, vacuum, handling,…</a:t>
            </a:r>
          </a:p>
          <a:p>
            <a:pPr lvl="1">
              <a:buFont typeface="Symbol" pitchFamily="2" charset="2"/>
              <a:buChar char="®"/>
            </a:pPr>
            <a:r>
              <a:rPr lang="en-GB" dirty="0">
                <a:latin typeface="+mj-lt"/>
                <a:sym typeface="Symbol" panose="05050102010706020507" pitchFamily="18" charset="2"/>
              </a:rPr>
              <a:t>Contamination, production yield,…</a:t>
            </a:r>
            <a:endParaRPr lang="en-GB" dirty="0">
              <a:latin typeface="+mj-lt"/>
            </a:endParaRPr>
          </a:p>
          <a:p>
            <a:pPr lvl="1">
              <a:buFont typeface="Symbol" pitchFamily="2" charset="2"/>
              <a:buChar char="®"/>
            </a:pPr>
            <a:r>
              <a:rPr lang="en-GB" dirty="0">
                <a:latin typeface="+mj-lt"/>
                <a:sym typeface="Symbol" panose="05050102010706020507" pitchFamily="18" charset="2"/>
              </a:rPr>
              <a:t>Activity, shipment to ARRONAX,… </a:t>
            </a:r>
          </a:p>
          <a:p>
            <a:pPr marL="457200" lvl="1" indent="0">
              <a:buNone/>
            </a:pPr>
            <a:r>
              <a:rPr lang="en-GB" b="1" dirty="0">
                <a:latin typeface="+mj-lt"/>
                <a:sym typeface="Symbol" panose="05050102010706020507" pitchFamily="18" charset="2"/>
              </a:rPr>
              <a:t>New beam time request for 2024</a:t>
            </a:r>
          </a:p>
          <a:p>
            <a:pPr marL="457200" lvl="1" indent="0">
              <a:buNone/>
            </a:pPr>
            <a:endParaRPr lang="en-GB" dirty="0">
              <a:latin typeface="+mj-lt"/>
              <a:sym typeface="Symbol" panose="05050102010706020507" pitchFamily="18" charset="2"/>
            </a:endParaRPr>
          </a:p>
          <a:p>
            <a:pPr marL="457200" lvl="1" indent="0">
              <a:buNone/>
            </a:pPr>
            <a:endParaRPr lang="en-GB" dirty="0">
              <a:latin typeface="+mj-lt"/>
              <a:sym typeface="Symbol" panose="05050102010706020507" pitchFamily="18" charset="2"/>
            </a:endParaRPr>
          </a:p>
          <a:p>
            <a:pPr marL="457200" lvl="1" indent="0">
              <a:buNone/>
            </a:pPr>
            <a:r>
              <a:rPr lang="en-GB" dirty="0">
                <a:latin typeface="+mj-lt"/>
                <a:sym typeface="Symbol" panose="05050102010706020507" pitchFamily="18" charset="2"/>
              </a:rPr>
              <a:t>Proof of principle can be achieved in GANIL, but real production needs </a:t>
            </a:r>
          </a:p>
          <a:p>
            <a:pPr marL="457200" lvl="1" indent="0">
              <a:buNone/>
            </a:pPr>
            <a:r>
              <a:rPr lang="en-GB" dirty="0">
                <a:latin typeface="+mj-lt"/>
                <a:sym typeface="Symbol" panose="05050102010706020507" pitchFamily="18" charset="2"/>
              </a:rPr>
              <a:t>the construction of a dedicated room</a:t>
            </a:r>
          </a:p>
          <a:p>
            <a:pPr marL="457200" lvl="1" indent="0">
              <a:buNone/>
            </a:pPr>
            <a:endParaRPr lang="en-GB" dirty="0">
              <a:latin typeface="+mj-lt"/>
              <a:sym typeface="Symbol" panose="05050102010706020507" pitchFamily="18" charset="2"/>
            </a:endParaRPr>
          </a:p>
          <a:p>
            <a:pPr marL="457200" lvl="1" indent="0">
              <a:buNone/>
            </a:pPr>
            <a:endParaRPr lang="en-GB" dirty="0">
              <a:latin typeface="+mj-lt"/>
              <a:sym typeface="Symbol" panose="05050102010706020507" pitchFamily="18" charset="2"/>
            </a:endParaRPr>
          </a:p>
          <a:p>
            <a:pPr marL="457200" lvl="1" indent="0">
              <a:buNone/>
            </a:pPr>
            <a:endParaRPr lang="en-GB" dirty="0">
              <a:latin typeface="+mj-lt"/>
              <a:sym typeface="Symbol" panose="05050102010706020507" pitchFamily="18" charset="2"/>
            </a:endParaRPr>
          </a:p>
        </p:txBody>
      </p:sp>
      <p:pic>
        <p:nvPicPr>
          <p:cNvPr id="9" name="Image 19">
            <a:extLst>
              <a:ext uri="{FF2B5EF4-FFF2-40B4-BE49-F238E27FC236}">
                <a16:creationId xmlns:a16="http://schemas.microsoft.com/office/drawing/2014/main" id="{1ADA78C7-7D39-2B02-0BC0-904EE6F2F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28" y="2720785"/>
            <a:ext cx="654282" cy="705936"/>
          </a:xfrm>
          <a:prstGeom prst="rect">
            <a:avLst/>
          </a:prstGeom>
        </p:spPr>
      </p:pic>
      <p:pic>
        <p:nvPicPr>
          <p:cNvPr id="10" name="Image 20">
            <a:extLst>
              <a:ext uri="{FF2B5EF4-FFF2-40B4-BE49-F238E27FC236}">
                <a16:creationId xmlns:a16="http://schemas.microsoft.com/office/drawing/2014/main" id="{433D4835-3496-2332-9FA2-C53F72A2D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95863" y="3615619"/>
            <a:ext cx="654282" cy="70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63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Alphatherapy</a:t>
            </a:r>
            <a:r>
              <a:rPr lang="en-US" dirty="0"/>
              <a:t> : Development of new dosimeter for in-vitro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A47F4-2D91-B29A-AB3E-B8B469150F15}"/>
              </a:ext>
            </a:extLst>
          </p:cNvPr>
          <p:cNvSpPr txBox="1"/>
          <p:nvPr/>
        </p:nvSpPr>
        <p:spPr>
          <a:xfrm>
            <a:off x="643466" y="914401"/>
            <a:ext cx="782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0" dirty="0" err="1"/>
              <a:t>Biological</a:t>
            </a:r>
            <a:r>
              <a:rPr lang="fr-FR" baseline="0" dirty="0"/>
              <a:t> </a:t>
            </a:r>
            <a:r>
              <a:rPr lang="fr-FR" baseline="0" dirty="0" err="1"/>
              <a:t>efficiency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studied</a:t>
            </a:r>
            <a:r>
              <a:rPr lang="fr-FR" baseline="0" dirty="0"/>
              <a:t> as a </a:t>
            </a:r>
            <a:r>
              <a:rPr lang="fr-FR" baseline="0" dirty="0" err="1"/>
              <a:t>function</a:t>
            </a:r>
            <a:r>
              <a:rPr lang="fr-FR" baseline="0" dirty="0"/>
              <a:t> of the </a:t>
            </a:r>
            <a:r>
              <a:rPr lang="fr-FR" baseline="0" dirty="0" err="1"/>
              <a:t>activity</a:t>
            </a:r>
            <a:r>
              <a:rPr lang="fr-FR" baseline="0" dirty="0"/>
              <a:t> in the solution</a:t>
            </a:r>
            <a:endParaRPr lang="en-FR" dirty="0"/>
          </a:p>
        </p:txBody>
      </p:sp>
      <p:sp>
        <p:nvSpPr>
          <p:cNvPr id="6" name="Rectangle à coins arrondis 26">
            <a:extLst>
              <a:ext uri="{FF2B5EF4-FFF2-40B4-BE49-F238E27FC236}">
                <a16:creationId xmlns:a16="http://schemas.microsoft.com/office/drawing/2014/main" id="{4280DDC5-6DFD-FDE3-B0B0-3E23A2482A81}"/>
              </a:ext>
            </a:extLst>
          </p:cNvPr>
          <p:cNvSpPr/>
          <p:nvPr/>
        </p:nvSpPr>
        <p:spPr>
          <a:xfrm>
            <a:off x="694267" y="1352021"/>
            <a:ext cx="5207000" cy="4912618"/>
          </a:xfrm>
          <a:prstGeom prst="roundRect">
            <a:avLst>
              <a:gd name="adj" fmla="val 5809"/>
            </a:avLst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27">
            <a:extLst>
              <a:ext uri="{FF2B5EF4-FFF2-40B4-BE49-F238E27FC236}">
                <a16:creationId xmlns:a16="http://schemas.microsoft.com/office/drawing/2014/main" id="{CD33F99F-4338-1D5D-5E87-770627D563FC}"/>
              </a:ext>
            </a:extLst>
          </p:cNvPr>
          <p:cNvSpPr/>
          <p:nvPr/>
        </p:nvSpPr>
        <p:spPr>
          <a:xfrm>
            <a:off x="6119354" y="1385888"/>
            <a:ext cx="5207000" cy="4912618"/>
          </a:xfrm>
          <a:prstGeom prst="roundRect">
            <a:avLst>
              <a:gd name="adj" fmla="val 5809"/>
            </a:avLst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pic>
        <p:nvPicPr>
          <p:cNvPr id="9" name="Image 5">
            <a:extLst>
              <a:ext uri="{FF2B5EF4-FFF2-40B4-BE49-F238E27FC236}">
                <a16:creationId xmlns:a16="http://schemas.microsoft.com/office/drawing/2014/main" id="{18BF21BC-92AD-4136-3094-4171EF6DC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86322"/>
            <a:ext cx="4828632" cy="2888952"/>
          </a:xfrm>
          <a:prstGeom prst="rect">
            <a:avLst/>
          </a:prstGeom>
        </p:spPr>
      </p:pic>
      <p:grpSp>
        <p:nvGrpSpPr>
          <p:cNvPr id="10" name="Groupe 8">
            <a:extLst>
              <a:ext uri="{FF2B5EF4-FFF2-40B4-BE49-F238E27FC236}">
                <a16:creationId xmlns:a16="http://schemas.microsoft.com/office/drawing/2014/main" id="{BA5A2A2F-1B13-958B-F9D0-D55BA1BFDBD4}"/>
              </a:ext>
            </a:extLst>
          </p:cNvPr>
          <p:cNvGrpSpPr/>
          <p:nvPr/>
        </p:nvGrpSpPr>
        <p:grpSpPr>
          <a:xfrm>
            <a:off x="1103844" y="1613801"/>
            <a:ext cx="1709102" cy="1279839"/>
            <a:chOff x="7732661" y="2778299"/>
            <a:chExt cx="3331156" cy="249449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66F8518-8116-9E9F-C498-5B20D2843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2661" y="2778299"/>
              <a:ext cx="3331156" cy="249449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B88334D-8816-5A3D-34BD-6B5A56A47F52}"/>
                </a:ext>
              </a:extLst>
            </p:cNvPr>
            <p:cNvSpPr txBox="1"/>
            <p:nvPr/>
          </p:nvSpPr>
          <p:spPr>
            <a:xfrm>
              <a:off x="8256741" y="2914003"/>
              <a:ext cx="1051326" cy="46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502185"/>
                  </a:solidFill>
                </a:rPr>
                <a:t>15 </a:t>
              </a:r>
              <a:r>
                <a:rPr lang="fr-FR" sz="1400" b="1" dirty="0" err="1">
                  <a:solidFill>
                    <a:srgbClr val="502185"/>
                  </a:solidFill>
                </a:rPr>
                <a:t>kBq</a:t>
              </a:r>
              <a:endParaRPr lang="fr-FR" sz="1400" b="1" dirty="0">
                <a:solidFill>
                  <a:srgbClr val="502185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274325B-2EC9-895C-1D19-08A368D78BDB}"/>
                </a:ext>
              </a:extLst>
            </p:cNvPr>
            <p:cNvSpPr txBox="1"/>
            <p:nvPr/>
          </p:nvSpPr>
          <p:spPr>
            <a:xfrm>
              <a:off x="9628252" y="4358482"/>
              <a:ext cx="1190301" cy="46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502185"/>
                  </a:solidFill>
                </a:rPr>
                <a:t>300 </a:t>
              </a:r>
              <a:r>
                <a:rPr lang="fr-FR" sz="1400" b="1" dirty="0" err="1">
                  <a:solidFill>
                    <a:srgbClr val="502185"/>
                  </a:solidFill>
                </a:rPr>
                <a:t>kBq</a:t>
              </a:r>
              <a:endParaRPr lang="fr-FR" sz="1400" b="1" dirty="0">
                <a:solidFill>
                  <a:srgbClr val="502185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E190839-F3AA-57D2-6822-A4A3754F34A9}"/>
                </a:ext>
              </a:extLst>
            </p:cNvPr>
            <p:cNvSpPr txBox="1"/>
            <p:nvPr/>
          </p:nvSpPr>
          <p:spPr>
            <a:xfrm>
              <a:off x="8017358" y="4270611"/>
              <a:ext cx="1190301" cy="46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502185"/>
                  </a:solidFill>
                </a:rPr>
                <a:t>150 </a:t>
              </a:r>
              <a:r>
                <a:rPr lang="fr-FR" sz="1400" b="1" dirty="0" err="1">
                  <a:solidFill>
                    <a:srgbClr val="502185"/>
                  </a:solidFill>
                </a:rPr>
                <a:t>kBq</a:t>
              </a:r>
              <a:endParaRPr lang="fr-FR" sz="1400" b="1" dirty="0">
                <a:solidFill>
                  <a:srgbClr val="502185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C85EC66-EEB7-63E5-C801-6E7A070117D0}"/>
                </a:ext>
              </a:extLst>
            </p:cNvPr>
            <p:cNvSpPr txBox="1"/>
            <p:nvPr/>
          </p:nvSpPr>
          <p:spPr>
            <a:xfrm>
              <a:off x="9833359" y="3001874"/>
              <a:ext cx="1051326" cy="46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502185"/>
                  </a:solidFill>
                </a:rPr>
                <a:t>50 </a:t>
              </a:r>
              <a:r>
                <a:rPr lang="fr-FR" sz="1400" b="1" dirty="0" err="1">
                  <a:solidFill>
                    <a:srgbClr val="502185"/>
                  </a:solidFill>
                </a:rPr>
                <a:t>kBq</a:t>
              </a:r>
              <a:endParaRPr lang="fr-FR" sz="1400" b="1" dirty="0">
                <a:solidFill>
                  <a:srgbClr val="502185"/>
                </a:solidFill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89D2DA57-8E8D-788A-56B5-3CE1E17C56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2060" y="3855593"/>
            <a:ext cx="3873500" cy="232409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5B3A977-63AD-EFAF-66E6-7D0163218B7F}"/>
              </a:ext>
            </a:extLst>
          </p:cNvPr>
          <p:cNvSpPr txBox="1"/>
          <p:nvPr/>
        </p:nvSpPr>
        <p:spPr>
          <a:xfrm>
            <a:off x="7245585" y="4101358"/>
            <a:ext cx="332174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Ajustement linéaire :</a:t>
            </a:r>
          </a:p>
          <a:p>
            <a:endParaRPr lang="fr-FR" sz="1400" dirty="0"/>
          </a:p>
          <a:p>
            <a:r>
              <a:rPr lang="fr-FR" sz="1400" dirty="0">
                <a:solidFill>
                  <a:srgbClr val="502C85"/>
                </a:solidFill>
              </a:rPr>
              <a:t>Dose = (6,367 ± 0,009) 10</a:t>
            </a:r>
            <a:r>
              <a:rPr lang="fr-FR" sz="1400" baseline="30000" dirty="0">
                <a:solidFill>
                  <a:srgbClr val="502C85"/>
                </a:solidFill>
              </a:rPr>
              <a:t>-2</a:t>
            </a:r>
            <a:r>
              <a:rPr lang="fr-FR" sz="1400" dirty="0">
                <a:solidFill>
                  <a:srgbClr val="502C85"/>
                </a:solidFill>
              </a:rPr>
              <a:t> × Activité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FF5050"/>
                </a:solidFill>
                <a:latin typeface="Seconda Round Demi" pitchFamily="2" charset="0"/>
              </a:rPr>
              <a:t>R² = 0,57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D92E758-8067-7D78-32FA-461F0F8F241B}"/>
              </a:ext>
            </a:extLst>
          </p:cNvPr>
          <p:cNvSpPr txBox="1"/>
          <p:nvPr/>
        </p:nvSpPr>
        <p:spPr>
          <a:xfrm>
            <a:off x="6306367" y="6203196"/>
            <a:ext cx="497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Dose computation from energy spectroscopy</a:t>
            </a:r>
          </a:p>
        </p:txBody>
      </p:sp>
      <p:pic>
        <p:nvPicPr>
          <p:cNvPr id="19" name="Image 20">
            <a:extLst>
              <a:ext uri="{FF2B5EF4-FFF2-40B4-BE49-F238E27FC236}">
                <a16:creationId xmlns:a16="http://schemas.microsoft.com/office/drawing/2014/main" id="{40C0E08C-C6A9-3370-EFA6-455B334F5E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628" y="1867743"/>
            <a:ext cx="3784600" cy="2107158"/>
          </a:xfrm>
          <a:prstGeom prst="rect">
            <a:avLst/>
          </a:prstGeom>
        </p:spPr>
      </p:pic>
      <p:sp>
        <p:nvSpPr>
          <p:cNvPr id="20" name="ZoneTexte 21">
            <a:extLst>
              <a:ext uri="{FF2B5EF4-FFF2-40B4-BE49-F238E27FC236}">
                <a16:creationId xmlns:a16="http://schemas.microsoft.com/office/drawing/2014/main" id="{E799B8B6-97FB-AEBA-2911-DABA1825D157}"/>
              </a:ext>
            </a:extLst>
          </p:cNvPr>
          <p:cNvSpPr txBox="1"/>
          <p:nvPr/>
        </p:nvSpPr>
        <p:spPr>
          <a:xfrm>
            <a:off x="2059995" y="6187170"/>
            <a:ext cx="2895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experimental setup</a:t>
            </a:r>
          </a:p>
        </p:txBody>
      </p:sp>
      <p:sp>
        <p:nvSpPr>
          <p:cNvPr id="21" name="ZoneTexte 28">
            <a:extLst>
              <a:ext uri="{FF2B5EF4-FFF2-40B4-BE49-F238E27FC236}">
                <a16:creationId xmlns:a16="http://schemas.microsoft.com/office/drawing/2014/main" id="{C7779716-C6E5-8A81-E969-2D9DF6FC2396}"/>
              </a:ext>
            </a:extLst>
          </p:cNvPr>
          <p:cNvSpPr txBox="1"/>
          <p:nvPr/>
        </p:nvSpPr>
        <p:spPr>
          <a:xfrm>
            <a:off x="9465258" y="1640416"/>
            <a:ext cx="1816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A. Doudard PhD </a:t>
            </a:r>
            <a:r>
              <a:rPr lang="fr-FR" sz="1400" i="1" dirty="0" err="1"/>
              <a:t>thesis</a:t>
            </a:r>
            <a:endParaRPr lang="fr-FR" sz="1400" i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5CA0AE-17C4-68E4-E5CD-0C5A969D6FF5}"/>
              </a:ext>
            </a:extLst>
          </p:cNvPr>
          <p:cNvSpPr/>
          <p:nvPr/>
        </p:nvSpPr>
        <p:spPr>
          <a:xfrm>
            <a:off x="4301067" y="1507068"/>
            <a:ext cx="1642533" cy="3894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solution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579FD8-9D66-60E7-BBB9-C6E70F43CC14}"/>
              </a:ext>
            </a:extLst>
          </p:cNvPr>
          <p:cNvSpPr/>
          <p:nvPr/>
        </p:nvSpPr>
        <p:spPr>
          <a:xfrm>
            <a:off x="4301067" y="1930400"/>
            <a:ext cx="1642533" cy="186267"/>
          </a:xfrm>
          <a:prstGeom prst="rect">
            <a:avLst/>
          </a:prstGeom>
          <a:solidFill>
            <a:srgbClr val="FF8A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CELLS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21CE5F-8580-D360-0056-C36F629A3DD2}"/>
              </a:ext>
            </a:extLst>
          </p:cNvPr>
          <p:cNvSpPr/>
          <p:nvPr/>
        </p:nvSpPr>
        <p:spPr>
          <a:xfrm>
            <a:off x="4306426" y="2138958"/>
            <a:ext cx="1654107" cy="4349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Detection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DB638F-DD85-2507-1864-C0B69296000D}"/>
              </a:ext>
            </a:extLst>
          </p:cNvPr>
          <p:cNvCxnSpPr>
            <a:cxnSpLocks/>
          </p:cNvCxnSpPr>
          <p:nvPr/>
        </p:nvCxnSpPr>
        <p:spPr>
          <a:xfrm>
            <a:off x="5774267" y="1744133"/>
            <a:ext cx="0" cy="660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349B34-5D9C-9196-0789-6C8B6ADCD52D}"/>
              </a:ext>
            </a:extLst>
          </p:cNvPr>
          <p:cNvCxnSpPr>
            <a:cxnSpLocks/>
          </p:cNvCxnSpPr>
          <p:nvPr/>
        </p:nvCxnSpPr>
        <p:spPr>
          <a:xfrm flipH="1">
            <a:off x="4555067" y="1794933"/>
            <a:ext cx="762000" cy="4741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249800-5972-1570-DED4-6D39E31E8557}"/>
              </a:ext>
            </a:extLst>
          </p:cNvPr>
          <p:cNvCxnSpPr>
            <a:cxnSpLocks/>
          </p:cNvCxnSpPr>
          <p:nvPr/>
        </p:nvCxnSpPr>
        <p:spPr>
          <a:xfrm flipV="1">
            <a:off x="5638800" y="1524000"/>
            <a:ext cx="169333" cy="2201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032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@ GANIL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3AA21B7B-5960-E4FE-EA42-B4C806D65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90" y="856908"/>
            <a:ext cx="5402980" cy="51468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Image 16">
            <a:extLst>
              <a:ext uri="{FF2B5EF4-FFF2-40B4-BE49-F238E27FC236}">
                <a16:creationId xmlns:a16="http://schemas.microsoft.com/office/drawing/2014/main" id="{51A71E14-AE06-24DA-806D-EB38557DC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1" t="1584" r="1501" b="6147"/>
          <a:stretch/>
        </p:blipFill>
        <p:spPr>
          <a:xfrm>
            <a:off x="143091" y="870183"/>
            <a:ext cx="4836870" cy="5145606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074CF7F0-22E7-21C3-5293-6C976DD004F1}"/>
              </a:ext>
            </a:extLst>
          </p:cNvPr>
          <p:cNvSpPr/>
          <p:nvPr/>
        </p:nvSpPr>
        <p:spPr>
          <a:xfrm>
            <a:off x="9477723" y="4300812"/>
            <a:ext cx="927749" cy="696692"/>
          </a:xfrm>
          <a:custGeom>
            <a:avLst/>
            <a:gdLst>
              <a:gd name="connsiteX0" fmla="*/ 927749 w 927749"/>
              <a:gd name="connsiteY0" fmla="*/ 424700 h 696692"/>
              <a:gd name="connsiteX1" fmla="*/ 881027 w 927749"/>
              <a:gd name="connsiteY1" fmla="*/ 531492 h 696692"/>
              <a:gd name="connsiteX2" fmla="*/ 814283 w 927749"/>
              <a:gd name="connsiteY2" fmla="*/ 678330 h 696692"/>
              <a:gd name="connsiteX3" fmla="*/ 760887 w 927749"/>
              <a:gd name="connsiteY3" fmla="*/ 671655 h 696692"/>
              <a:gd name="connsiteX4" fmla="*/ 467211 w 927749"/>
              <a:gd name="connsiteY4" fmla="*/ 471422 h 696692"/>
              <a:gd name="connsiteX5" fmla="*/ 420490 w 927749"/>
              <a:gd name="connsiteY5" fmla="*/ 357956 h 696692"/>
              <a:gd name="connsiteX6" fmla="*/ 480560 w 927749"/>
              <a:gd name="connsiteY6" fmla="*/ 244490 h 696692"/>
              <a:gd name="connsiteX7" fmla="*/ 473886 w 927749"/>
              <a:gd name="connsiteY7" fmla="*/ 197769 h 696692"/>
              <a:gd name="connsiteX8" fmla="*/ 440513 w 927749"/>
              <a:gd name="connsiteY8" fmla="*/ 144373 h 696692"/>
              <a:gd name="connsiteX9" fmla="*/ 226931 w 927749"/>
              <a:gd name="connsiteY9" fmla="*/ 17559 h 696692"/>
              <a:gd name="connsiteX10" fmla="*/ 60070 w 927749"/>
              <a:gd name="connsiteY10" fmla="*/ 17559 h 696692"/>
              <a:gd name="connsiteX11" fmla="*/ 0 w 927749"/>
              <a:gd name="connsiteY11" fmla="*/ 171071 h 696692"/>
              <a:gd name="connsiteX12" fmla="*/ 0 w 927749"/>
              <a:gd name="connsiteY12" fmla="*/ 171071 h 6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7749" h="696692">
                <a:moveTo>
                  <a:pt x="927749" y="424700"/>
                </a:moveTo>
                <a:cubicBezTo>
                  <a:pt x="913843" y="456960"/>
                  <a:pt x="899938" y="489220"/>
                  <a:pt x="881027" y="531492"/>
                </a:cubicBezTo>
                <a:cubicBezTo>
                  <a:pt x="862116" y="573764"/>
                  <a:pt x="834306" y="654970"/>
                  <a:pt x="814283" y="678330"/>
                </a:cubicBezTo>
                <a:cubicBezTo>
                  <a:pt x="794260" y="701691"/>
                  <a:pt x="818732" y="706140"/>
                  <a:pt x="760887" y="671655"/>
                </a:cubicBezTo>
                <a:cubicBezTo>
                  <a:pt x="703042" y="637170"/>
                  <a:pt x="523944" y="523705"/>
                  <a:pt x="467211" y="471422"/>
                </a:cubicBezTo>
                <a:cubicBezTo>
                  <a:pt x="410478" y="419139"/>
                  <a:pt x="418265" y="395778"/>
                  <a:pt x="420490" y="357956"/>
                </a:cubicBezTo>
                <a:cubicBezTo>
                  <a:pt x="422715" y="320134"/>
                  <a:pt x="471661" y="271188"/>
                  <a:pt x="480560" y="244490"/>
                </a:cubicBezTo>
                <a:cubicBezTo>
                  <a:pt x="489459" y="217792"/>
                  <a:pt x="480560" y="214455"/>
                  <a:pt x="473886" y="197769"/>
                </a:cubicBezTo>
                <a:cubicBezTo>
                  <a:pt x="467212" y="181083"/>
                  <a:pt x="481672" y="174408"/>
                  <a:pt x="440513" y="144373"/>
                </a:cubicBezTo>
                <a:cubicBezTo>
                  <a:pt x="399354" y="114338"/>
                  <a:pt x="290338" y="38695"/>
                  <a:pt x="226931" y="17559"/>
                </a:cubicBezTo>
                <a:cubicBezTo>
                  <a:pt x="163524" y="-3577"/>
                  <a:pt x="97892" y="-8026"/>
                  <a:pt x="60070" y="17559"/>
                </a:cubicBezTo>
                <a:cubicBezTo>
                  <a:pt x="22248" y="43144"/>
                  <a:pt x="0" y="171071"/>
                  <a:pt x="0" y="171071"/>
                </a:cubicBezTo>
                <a:lnTo>
                  <a:pt x="0" y="171071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49E6BCE8-E9B7-1FF8-8E0B-201954219ABE}"/>
              </a:ext>
            </a:extLst>
          </p:cNvPr>
          <p:cNvSpPr/>
          <p:nvPr/>
        </p:nvSpPr>
        <p:spPr>
          <a:xfrm>
            <a:off x="8296345" y="3566628"/>
            <a:ext cx="1174703" cy="898581"/>
          </a:xfrm>
          <a:custGeom>
            <a:avLst/>
            <a:gdLst>
              <a:gd name="connsiteX0" fmla="*/ 1174703 w 1174703"/>
              <a:gd name="connsiteY0" fmla="*/ 898581 h 898581"/>
              <a:gd name="connsiteX1" fmla="*/ 1094610 w 1174703"/>
              <a:gd name="connsiteY1" fmla="*/ 578207 h 898581"/>
              <a:gd name="connsiteX2" fmla="*/ 934423 w 1174703"/>
              <a:gd name="connsiteY2" fmla="*/ 471416 h 898581"/>
              <a:gd name="connsiteX3" fmla="*/ 780910 w 1174703"/>
              <a:gd name="connsiteY3" fmla="*/ 357950 h 898581"/>
              <a:gd name="connsiteX4" fmla="*/ 273652 w 1174703"/>
              <a:gd name="connsiteY4" fmla="*/ 24227 h 898581"/>
              <a:gd name="connsiteX5" fmla="*/ 100116 w 1174703"/>
              <a:gd name="connsiteY5" fmla="*/ 44251 h 898581"/>
              <a:gd name="connsiteX6" fmla="*/ 0 w 1174703"/>
              <a:gd name="connsiteY6" fmla="*/ 191089 h 898581"/>
              <a:gd name="connsiteX7" fmla="*/ 0 w 1174703"/>
              <a:gd name="connsiteY7" fmla="*/ 191089 h 8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703" h="898581">
                <a:moveTo>
                  <a:pt x="1174703" y="898581"/>
                </a:moveTo>
                <a:cubicBezTo>
                  <a:pt x="1154680" y="773991"/>
                  <a:pt x="1134657" y="649401"/>
                  <a:pt x="1094610" y="578207"/>
                </a:cubicBezTo>
                <a:cubicBezTo>
                  <a:pt x="1054563" y="507013"/>
                  <a:pt x="986706" y="508125"/>
                  <a:pt x="934423" y="471416"/>
                </a:cubicBezTo>
                <a:cubicBezTo>
                  <a:pt x="882140" y="434707"/>
                  <a:pt x="891038" y="432481"/>
                  <a:pt x="780910" y="357950"/>
                </a:cubicBezTo>
                <a:cubicBezTo>
                  <a:pt x="670782" y="283419"/>
                  <a:pt x="387118" y="76510"/>
                  <a:pt x="273652" y="24227"/>
                </a:cubicBezTo>
                <a:cubicBezTo>
                  <a:pt x="160186" y="-28056"/>
                  <a:pt x="145725" y="16441"/>
                  <a:pt x="100116" y="44251"/>
                </a:cubicBezTo>
                <a:cubicBezTo>
                  <a:pt x="54507" y="72061"/>
                  <a:pt x="0" y="191089"/>
                  <a:pt x="0" y="191089"/>
                </a:cubicBezTo>
                <a:lnTo>
                  <a:pt x="0" y="191089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B583C2E-A29E-4E12-82A1-DFD7D9BD95DA}"/>
              </a:ext>
            </a:extLst>
          </p:cNvPr>
          <p:cNvSpPr/>
          <p:nvPr/>
        </p:nvSpPr>
        <p:spPr>
          <a:xfrm>
            <a:off x="7567763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9D0D79-8F9A-671D-7722-4000DCD0C6B4}"/>
              </a:ext>
            </a:extLst>
          </p:cNvPr>
          <p:cNvCxnSpPr/>
          <p:nvPr/>
        </p:nvCxnSpPr>
        <p:spPr>
          <a:xfrm flipH="1">
            <a:off x="8990488" y="3824461"/>
            <a:ext cx="126814" cy="186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D7510032-E874-3BAB-9FA7-1BE05CBCC616}"/>
              </a:ext>
            </a:extLst>
          </p:cNvPr>
          <p:cNvSpPr/>
          <p:nvPr/>
        </p:nvSpPr>
        <p:spPr>
          <a:xfrm>
            <a:off x="8423159" y="3203737"/>
            <a:ext cx="614050" cy="694143"/>
          </a:xfrm>
          <a:custGeom>
            <a:avLst/>
            <a:gdLst>
              <a:gd name="connsiteX0" fmla="*/ 614050 w 614050"/>
              <a:gd name="connsiteY0" fmla="*/ 694143 h 694143"/>
              <a:gd name="connsiteX1" fmla="*/ 467212 w 614050"/>
              <a:gd name="connsiteY1" fmla="*/ 320374 h 694143"/>
              <a:gd name="connsiteX2" fmla="*/ 447188 w 614050"/>
              <a:gd name="connsiteY2" fmla="*/ 293676 h 694143"/>
              <a:gd name="connsiteX3" fmla="*/ 246955 w 614050"/>
              <a:gd name="connsiteY3" fmla="*/ 166862 h 694143"/>
              <a:gd name="connsiteX4" fmla="*/ 0 w 614050"/>
              <a:gd name="connsiteY4" fmla="*/ 0 h 6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050" h="694143">
                <a:moveTo>
                  <a:pt x="614050" y="694143"/>
                </a:moveTo>
                <a:lnTo>
                  <a:pt x="467212" y="320374"/>
                </a:lnTo>
                <a:cubicBezTo>
                  <a:pt x="439402" y="253630"/>
                  <a:pt x="483898" y="319261"/>
                  <a:pt x="447188" y="293676"/>
                </a:cubicBezTo>
                <a:cubicBezTo>
                  <a:pt x="410478" y="268091"/>
                  <a:pt x="321486" y="215808"/>
                  <a:pt x="246955" y="166862"/>
                </a:cubicBezTo>
                <a:cubicBezTo>
                  <a:pt x="172424" y="117916"/>
                  <a:pt x="86212" y="58958"/>
                  <a:pt x="0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AC014CD-1546-5B72-E6EB-16CB66973AF5}"/>
              </a:ext>
            </a:extLst>
          </p:cNvPr>
          <p:cNvSpPr/>
          <p:nvPr/>
        </p:nvSpPr>
        <p:spPr>
          <a:xfrm>
            <a:off x="967796" y="2636409"/>
            <a:ext cx="2272524" cy="2683130"/>
          </a:xfrm>
          <a:custGeom>
            <a:avLst/>
            <a:gdLst>
              <a:gd name="connsiteX0" fmla="*/ 0 w 2272524"/>
              <a:gd name="connsiteY0" fmla="*/ 2683130 h 2683130"/>
              <a:gd name="connsiteX1" fmla="*/ 260303 w 2272524"/>
              <a:gd name="connsiteY1" fmla="*/ 2456198 h 2683130"/>
              <a:gd name="connsiteX2" fmla="*/ 240280 w 2272524"/>
              <a:gd name="connsiteY2" fmla="*/ 2429500 h 2683130"/>
              <a:gd name="connsiteX3" fmla="*/ 120140 w 2272524"/>
              <a:gd name="connsiteY3" fmla="*/ 2296011 h 2683130"/>
              <a:gd name="connsiteX4" fmla="*/ 173535 w 2272524"/>
              <a:gd name="connsiteY4" fmla="*/ 2269314 h 2683130"/>
              <a:gd name="connsiteX5" fmla="*/ 774236 w 2272524"/>
              <a:gd name="connsiteY5" fmla="*/ 1715334 h 2683130"/>
              <a:gd name="connsiteX6" fmla="*/ 2109127 w 2272524"/>
              <a:gd name="connsiteY6" fmla="*/ 460537 h 2683130"/>
              <a:gd name="connsiteX7" fmla="*/ 2235941 w 2272524"/>
              <a:gd name="connsiteY7" fmla="*/ 327048 h 2683130"/>
              <a:gd name="connsiteX8" fmla="*/ 2262639 w 2272524"/>
              <a:gd name="connsiteY8" fmla="*/ 146838 h 2683130"/>
              <a:gd name="connsiteX9" fmla="*/ 2089103 w 2272524"/>
              <a:gd name="connsiteY9" fmla="*/ 0 h 268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72524" h="2683130">
                <a:moveTo>
                  <a:pt x="0" y="2683130"/>
                </a:moveTo>
                <a:lnTo>
                  <a:pt x="260303" y="2456198"/>
                </a:lnTo>
                <a:cubicBezTo>
                  <a:pt x="300350" y="2413926"/>
                  <a:pt x="263640" y="2456198"/>
                  <a:pt x="240280" y="2429500"/>
                </a:cubicBezTo>
                <a:cubicBezTo>
                  <a:pt x="216920" y="2402802"/>
                  <a:pt x="131264" y="2322709"/>
                  <a:pt x="120140" y="2296011"/>
                </a:cubicBezTo>
                <a:cubicBezTo>
                  <a:pt x="109016" y="2269313"/>
                  <a:pt x="64519" y="2366093"/>
                  <a:pt x="173535" y="2269314"/>
                </a:cubicBezTo>
                <a:cubicBezTo>
                  <a:pt x="282551" y="2172535"/>
                  <a:pt x="774236" y="1715334"/>
                  <a:pt x="774236" y="1715334"/>
                </a:cubicBezTo>
                <a:lnTo>
                  <a:pt x="2109127" y="460537"/>
                </a:lnTo>
                <a:cubicBezTo>
                  <a:pt x="2352744" y="229156"/>
                  <a:pt x="2210356" y="379331"/>
                  <a:pt x="2235941" y="327048"/>
                </a:cubicBezTo>
                <a:cubicBezTo>
                  <a:pt x="2261526" y="274765"/>
                  <a:pt x="2287112" y="201346"/>
                  <a:pt x="2262639" y="146838"/>
                </a:cubicBezTo>
                <a:cubicBezTo>
                  <a:pt x="2238166" y="92330"/>
                  <a:pt x="2163634" y="46165"/>
                  <a:pt x="2089103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9B4C24DB-F2C1-9EFA-D533-FEC384F1399D}"/>
              </a:ext>
            </a:extLst>
          </p:cNvPr>
          <p:cNvSpPr/>
          <p:nvPr/>
        </p:nvSpPr>
        <p:spPr>
          <a:xfrm>
            <a:off x="2349288" y="2055503"/>
            <a:ext cx="654216" cy="540859"/>
          </a:xfrm>
          <a:custGeom>
            <a:avLst/>
            <a:gdLst>
              <a:gd name="connsiteX0" fmla="*/ 654216 w 654216"/>
              <a:gd name="connsiteY0" fmla="*/ 540859 h 540859"/>
              <a:gd name="connsiteX1" fmla="*/ 60189 w 654216"/>
              <a:gd name="connsiteY1" fmla="*/ 46950 h 540859"/>
              <a:gd name="connsiteX2" fmla="*/ 20143 w 654216"/>
              <a:gd name="connsiteY2" fmla="*/ 20252 h 540859"/>
              <a:gd name="connsiteX3" fmla="*/ 13468 w 654216"/>
              <a:gd name="connsiteY3" fmla="*/ 20252 h 54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216" h="540859">
                <a:moveTo>
                  <a:pt x="654216" y="540859"/>
                </a:moveTo>
                <a:lnTo>
                  <a:pt x="60189" y="46950"/>
                </a:lnTo>
                <a:cubicBezTo>
                  <a:pt x="-45490" y="-39818"/>
                  <a:pt x="20143" y="20252"/>
                  <a:pt x="20143" y="20252"/>
                </a:cubicBezTo>
                <a:cubicBezTo>
                  <a:pt x="12356" y="15802"/>
                  <a:pt x="12912" y="18027"/>
                  <a:pt x="13468" y="20252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F7BD8CB-B251-790C-623A-27D1E682E841}"/>
              </a:ext>
            </a:extLst>
          </p:cNvPr>
          <p:cNvCxnSpPr/>
          <p:nvPr/>
        </p:nvCxnSpPr>
        <p:spPr>
          <a:xfrm flipV="1">
            <a:off x="2930085" y="2576339"/>
            <a:ext cx="133489" cy="800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71A4EAB-68B4-8E92-500E-813875A84461}"/>
              </a:ext>
            </a:extLst>
          </p:cNvPr>
          <p:cNvSpPr/>
          <p:nvPr/>
        </p:nvSpPr>
        <p:spPr>
          <a:xfrm>
            <a:off x="1625600" y="2247900"/>
            <a:ext cx="2108200" cy="546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Nuclear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7D087-B25D-9688-EDCA-52403FB9F5AC}"/>
              </a:ext>
            </a:extLst>
          </p:cNvPr>
          <p:cNvSpPr/>
          <p:nvPr/>
        </p:nvSpPr>
        <p:spPr>
          <a:xfrm>
            <a:off x="6451600" y="2184400"/>
            <a:ext cx="2108200" cy="546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Nuclear data</a:t>
            </a:r>
          </a:p>
        </p:txBody>
      </p:sp>
    </p:spTree>
    <p:extLst>
      <p:ext uri="{BB962C8B-B14F-4D97-AF65-F5344CB8AC3E}">
        <p14:creationId xmlns:p14="http://schemas.microsoft.com/office/powerpoint/2010/main" val="211573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Neutrons For Science NFS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62214D-B8A6-AB22-1EAF-7F6EADCD6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ECF08020-6117-7295-6CFF-12D6A7B191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865" y="1372430"/>
            <a:ext cx="9144000" cy="3818313"/>
          </a:xfrm>
          <a:prstGeom prst="rect">
            <a:avLst/>
          </a:prstGeom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123D020A-AFFE-8A3D-BBD6-1D237ABAA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4022" y="1112899"/>
            <a:ext cx="4497078" cy="62049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● Nuclear reactions induced by neutrons and ions 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● Irradiation stations (n, p, d)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FE19506C-9D31-C0C6-F98E-F3DCE8828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1193530"/>
            <a:ext cx="1150380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Collimateur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Connecteur droit avec flèche 10">
            <a:extLst>
              <a:ext uri="{FF2B5EF4-FFF2-40B4-BE49-F238E27FC236}">
                <a16:creationId xmlns:a16="http://schemas.microsoft.com/office/drawing/2014/main" id="{D10C57E2-E0C0-4EEF-D141-780C455ABCB6}"/>
              </a:ext>
            </a:extLst>
          </p:cNvPr>
          <p:cNvCxnSpPr/>
          <p:nvPr/>
        </p:nvCxnSpPr>
        <p:spPr>
          <a:xfrm>
            <a:off x="2357437" y="1240759"/>
            <a:ext cx="1872208" cy="2232248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11">
            <a:extLst>
              <a:ext uri="{FF2B5EF4-FFF2-40B4-BE49-F238E27FC236}">
                <a16:creationId xmlns:a16="http://schemas.microsoft.com/office/drawing/2014/main" id="{81A3235D-DA87-2F1C-636E-C66FE5E6FCAB}"/>
              </a:ext>
            </a:extLst>
          </p:cNvPr>
          <p:cNvCxnSpPr/>
          <p:nvPr/>
        </p:nvCxnSpPr>
        <p:spPr>
          <a:xfrm flipV="1">
            <a:off x="1775519" y="4293096"/>
            <a:ext cx="468000" cy="1440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ZoneTexte 12">
            <a:extLst>
              <a:ext uri="{FF2B5EF4-FFF2-40B4-BE49-F238E27FC236}">
                <a16:creationId xmlns:a16="http://schemas.microsoft.com/office/drawing/2014/main" id="{3456A8C4-46A8-1919-6B9D-5BF324482CD5}"/>
              </a:ext>
            </a:extLst>
          </p:cNvPr>
          <p:cNvSpPr txBox="1"/>
          <p:nvPr/>
        </p:nvSpPr>
        <p:spPr>
          <a:xfrm>
            <a:off x="729983" y="3607728"/>
            <a:ext cx="702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LINAC</a:t>
            </a:r>
          </a:p>
          <a:p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35427044-85A6-8DF5-90ED-524F57BEE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351" y="4510055"/>
            <a:ext cx="5065112" cy="236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500" kern="0" dirty="0">
                <a:latin typeface="Calibri" panose="020F0502020204030204" pitchFamily="34" charset="0"/>
                <a:cs typeface="Calibri" panose="020F0502020204030204" pitchFamily="34" charset="0"/>
              </a:rPr>
              <a:t>Main topics</a:t>
            </a:r>
            <a:endParaRPr lang="en-US" sz="15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500" kern="0" dirty="0">
                <a:latin typeface="Calibri" panose="020F0502020204030204" pitchFamily="34" charset="0"/>
                <a:cs typeface="Calibri" panose="020F0502020204030204" pitchFamily="34" charset="0"/>
              </a:rPr>
              <a:t> Basic science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500" kern="0" dirty="0">
                <a:latin typeface="Calibri" panose="020F0502020204030204" pitchFamily="34" charset="0"/>
                <a:cs typeface="Calibri" panose="020F0502020204030204" pitchFamily="34" charset="0"/>
              </a:rPr>
              <a:t> Astrophysics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500" kern="0" dirty="0">
                <a:latin typeface="Calibri" panose="020F0502020204030204" pitchFamily="34" charset="0"/>
                <a:cs typeface="Calibri" panose="020F0502020204030204" pitchFamily="34" charset="0"/>
              </a:rPr>
              <a:t> New generation nuclear power plants	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500" kern="0" dirty="0">
                <a:latin typeface="Calibri" panose="020F0502020204030204" pitchFamily="34" charset="0"/>
                <a:cs typeface="Calibri" panose="020F0502020204030204" pitchFamily="34" charset="0"/>
              </a:rPr>
              <a:t> Fusion technologies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500" kern="0" dirty="0">
                <a:latin typeface="Calibri" panose="020F0502020204030204" pitchFamily="34" charset="0"/>
                <a:cs typeface="Calibri" panose="020F0502020204030204" pitchFamily="34" charset="0"/>
              </a:rPr>
              <a:t>Radioisotopes for medical applications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500" kern="0" dirty="0">
                <a:latin typeface="Calibri" panose="020F0502020204030204" pitchFamily="34" charset="0"/>
                <a:cs typeface="Calibri" panose="020F0502020204030204" pitchFamily="34" charset="0"/>
              </a:rPr>
              <a:t> radiobiology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500" kern="0" dirty="0">
                <a:latin typeface="Calibri" panose="020F0502020204030204" pitchFamily="34" charset="0"/>
                <a:cs typeface="Calibri" panose="020F0502020204030204" pitchFamily="34" charset="0"/>
              </a:rPr>
              <a:t> Instrumentation development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US" sz="15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kern="0" dirty="0">
                <a:latin typeface="Calibri" panose="020F0502020204030204" pitchFamily="34" charset="0"/>
                <a:cs typeface="Calibri" panose="020F0502020204030204" pitchFamily="34" charset="0"/>
              </a:rPr>
              <a:t>Spatial application</a:t>
            </a:r>
            <a:endParaRPr lang="en-US" sz="15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0" descr="compa_flux_tof">
            <a:extLst>
              <a:ext uri="{FF2B5EF4-FFF2-40B4-BE49-F238E27FC236}">
                <a16:creationId xmlns:a16="http://schemas.microsoft.com/office/drawing/2014/main" id="{6E7CAE6D-8608-EA2A-0ABB-8B70035C9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7590"/>
          <a:stretch>
            <a:fillRect/>
          </a:stretch>
        </p:blipFill>
        <p:spPr bwMode="auto">
          <a:xfrm>
            <a:off x="7228709" y="3320685"/>
            <a:ext cx="4465018" cy="315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6">
            <a:extLst>
              <a:ext uri="{FF2B5EF4-FFF2-40B4-BE49-F238E27FC236}">
                <a16:creationId xmlns:a16="http://schemas.microsoft.com/office/drawing/2014/main" id="{98B2D5C8-40A9-6059-5444-94C69F2D7543}"/>
              </a:ext>
            </a:extLst>
          </p:cNvPr>
          <p:cNvSpPr txBox="1"/>
          <p:nvPr/>
        </p:nvSpPr>
        <p:spPr>
          <a:xfrm>
            <a:off x="7364119" y="6281179"/>
            <a:ext cx="389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High neutron flux and  good </a:t>
            </a:r>
            <a:r>
              <a:rPr lang="fr-FR" sz="1400" b="1" dirty="0" err="1"/>
              <a:t>complementarity</a:t>
            </a:r>
            <a:r>
              <a:rPr lang="fr-FR" sz="1400" b="1" dirty="0"/>
              <a:t> </a:t>
            </a:r>
            <a:r>
              <a:rPr lang="fr-FR" sz="1400" b="1" dirty="0" err="1"/>
              <a:t>with</a:t>
            </a:r>
            <a:r>
              <a:rPr lang="fr-FR" sz="1400" b="1" dirty="0"/>
              <a:t> </a:t>
            </a:r>
            <a:r>
              <a:rPr lang="fr-FR" sz="1400" b="1" dirty="0" err="1"/>
              <a:t>other</a:t>
            </a:r>
            <a:r>
              <a:rPr lang="fr-FR" sz="1400" b="1" dirty="0"/>
              <a:t> </a:t>
            </a:r>
            <a:r>
              <a:rPr lang="fr-FR" sz="1400" b="1" dirty="0" err="1"/>
              <a:t>facilities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681195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NFS Converter room and Collimator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3" name="Groupe 19">
            <a:extLst>
              <a:ext uri="{FF2B5EF4-FFF2-40B4-BE49-F238E27FC236}">
                <a16:creationId xmlns:a16="http://schemas.microsoft.com/office/drawing/2014/main" id="{31D17E09-0A09-0C45-1E0B-C3001D72F33A}"/>
              </a:ext>
            </a:extLst>
          </p:cNvPr>
          <p:cNvGrpSpPr/>
          <p:nvPr/>
        </p:nvGrpSpPr>
        <p:grpSpPr>
          <a:xfrm>
            <a:off x="778933" y="812800"/>
            <a:ext cx="9205499" cy="6045200"/>
            <a:chOff x="467544" y="1011138"/>
            <a:chExt cx="7776864" cy="5143500"/>
          </a:xfrm>
        </p:grpSpPr>
        <p:pic>
          <p:nvPicPr>
            <p:cNvPr id="6" name="Image 20">
              <a:extLst>
                <a:ext uri="{FF2B5EF4-FFF2-40B4-BE49-F238E27FC236}">
                  <a16:creationId xmlns:a16="http://schemas.microsoft.com/office/drawing/2014/main" id="{FC4F2D06-9367-11D4-9798-5C80A45E6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544" y="1011138"/>
              <a:ext cx="7776864" cy="5143500"/>
            </a:xfrm>
            <a:prstGeom prst="rect">
              <a:avLst/>
            </a:prstGeom>
          </p:spPr>
        </p:pic>
        <p:cxnSp>
          <p:nvCxnSpPr>
            <p:cNvPr id="7" name="Connecteur droit avec flèche 21">
              <a:extLst>
                <a:ext uri="{FF2B5EF4-FFF2-40B4-BE49-F238E27FC236}">
                  <a16:creationId xmlns:a16="http://schemas.microsoft.com/office/drawing/2014/main" id="{80334F5B-EE52-CA7F-10C8-528B23400E91}"/>
                </a:ext>
              </a:extLst>
            </p:cNvPr>
            <p:cNvCxnSpPr/>
            <p:nvPr/>
          </p:nvCxnSpPr>
          <p:spPr>
            <a:xfrm flipH="1" flipV="1">
              <a:off x="4738985" y="3103103"/>
              <a:ext cx="612577" cy="57606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22">
              <a:extLst>
                <a:ext uri="{FF2B5EF4-FFF2-40B4-BE49-F238E27FC236}">
                  <a16:creationId xmlns:a16="http://schemas.microsoft.com/office/drawing/2014/main" id="{2F9522D2-D49D-23D5-0BF4-24200F9ABEEB}"/>
                </a:ext>
              </a:extLst>
            </p:cNvPr>
            <p:cNvSpPr txBox="1"/>
            <p:nvPr/>
          </p:nvSpPr>
          <p:spPr>
            <a:xfrm>
              <a:off x="796800" y="3429000"/>
              <a:ext cx="104541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Li converter</a:t>
              </a:r>
            </a:p>
          </p:txBody>
        </p:sp>
        <p:sp>
          <p:nvSpPr>
            <p:cNvPr id="9" name="ZoneTexte 23">
              <a:extLst>
                <a:ext uri="{FF2B5EF4-FFF2-40B4-BE49-F238E27FC236}">
                  <a16:creationId xmlns:a16="http://schemas.microsoft.com/office/drawing/2014/main" id="{FDE958DE-86A5-8769-3804-7D4BFA613889}"/>
                </a:ext>
              </a:extLst>
            </p:cNvPr>
            <p:cNvSpPr txBox="1"/>
            <p:nvPr/>
          </p:nvSpPr>
          <p:spPr>
            <a:xfrm>
              <a:off x="3311040" y="1156789"/>
              <a:ext cx="930063" cy="4451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Carbon </a:t>
              </a:r>
            </a:p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converter</a:t>
              </a:r>
            </a:p>
          </p:txBody>
        </p:sp>
        <p:sp>
          <p:nvSpPr>
            <p:cNvPr id="10" name="ZoneTexte 24">
              <a:extLst>
                <a:ext uri="{FF2B5EF4-FFF2-40B4-BE49-F238E27FC236}">
                  <a16:creationId xmlns:a16="http://schemas.microsoft.com/office/drawing/2014/main" id="{FD2F4A44-AC67-A76A-461B-D63F47CC498C}"/>
                </a:ext>
              </a:extLst>
            </p:cNvPr>
            <p:cNvSpPr txBox="1"/>
            <p:nvPr/>
          </p:nvSpPr>
          <p:spPr>
            <a:xfrm>
              <a:off x="5097281" y="3773539"/>
              <a:ext cx="151216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Irradiation station</a:t>
              </a:r>
            </a:p>
          </p:txBody>
        </p:sp>
        <p:cxnSp>
          <p:nvCxnSpPr>
            <p:cNvPr id="11" name="Connecteur droit avec flèche 25">
              <a:extLst>
                <a:ext uri="{FF2B5EF4-FFF2-40B4-BE49-F238E27FC236}">
                  <a16:creationId xmlns:a16="http://schemas.microsoft.com/office/drawing/2014/main" id="{A5598916-0202-1C97-3445-F6C3E8C43C0C}"/>
                </a:ext>
              </a:extLst>
            </p:cNvPr>
            <p:cNvCxnSpPr/>
            <p:nvPr/>
          </p:nvCxnSpPr>
          <p:spPr>
            <a:xfrm flipH="1">
              <a:off x="2915816" y="1418399"/>
              <a:ext cx="348075" cy="8473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26">
              <a:extLst>
                <a:ext uri="{FF2B5EF4-FFF2-40B4-BE49-F238E27FC236}">
                  <a16:creationId xmlns:a16="http://schemas.microsoft.com/office/drawing/2014/main" id="{F03A4BD3-27F2-E4A7-A90A-F31C1F00BBFC}"/>
                </a:ext>
              </a:extLst>
            </p:cNvPr>
            <p:cNvCxnSpPr/>
            <p:nvPr/>
          </p:nvCxnSpPr>
          <p:spPr>
            <a:xfrm flipV="1">
              <a:off x="1259632" y="3097288"/>
              <a:ext cx="792088" cy="29384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27">
              <a:extLst>
                <a:ext uri="{FF2B5EF4-FFF2-40B4-BE49-F238E27FC236}">
                  <a16:creationId xmlns:a16="http://schemas.microsoft.com/office/drawing/2014/main" id="{5E3BFD9C-970C-F7C8-5906-FE04DA3395A3}"/>
                </a:ext>
              </a:extLst>
            </p:cNvPr>
            <p:cNvSpPr txBox="1"/>
            <p:nvPr/>
          </p:nvSpPr>
          <p:spPr>
            <a:xfrm>
              <a:off x="5677430" y="1617668"/>
              <a:ext cx="151216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Pneumatic transfer system</a:t>
              </a:r>
            </a:p>
          </p:txBody>
        </p:sp>
        <p:cxnSp>
          <p:nvCxnSpPr>
            <p:cNvPr id="14" name="Connecteur droit avec flèche 28">
              <a:extLst>
                <a:ext uri="{FF2B5EF4-FFF2-40B4-BE49-F238E27FC236}">
                  <a16:creationId xmlns:a16="http://schemas.microsoft.com/office/drawing/2014/main" id="{CFE0636C-9AA1-4916-2BCE-019225A94612}"/>
                </a:ext>
              </a:extLst>
            </p:cNvPr>
            <p:cNvCxnSpPr/>
            <p:nvPr/>
          </p:nvCxnSpPr>
          <p:spPr>
            <a:xfrm flipH="1">
              <a:off x="4785006" y="1848501"/>
              <a:ext cx="864094" cy="41723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4706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6F4E-21E2-7F2B-29AC-139B6A38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NFS Time-of-Flight hall</a:t>
            </a:r>
          </a:p>
        </p:txBody>
      </p:sp>
      <p:pic>
        <p:nvPicPr>
          <p:cNvPr id="4" name="Image 29">
            <a:extLst>
              <a:ext uri="{FF2B5EF4-FFF2-40B4-BE49-F238E27FC236}">
                <a16:creationId xmlns:a16="http://schemas.microsoft.com/office/drawing/2014/main" id="{861D8A19-4510-0433-C530-2F97B1A80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14309" y="-381108"/>
            <a:ext cx="5840983" cy="826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57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EBC9C-731A-854D-D277-EF0E5C703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NFS Experiments</a:t>
            </a:r>
          </a:p>
        </p:txBody>
      </p:sp>
      <p:sp>
        <p:nvSpPr>
          <p:cNvPr id="4" name="ZoneTexte 5">
            <a:extLst>
              <a:ext uri="{FF2B5EF4-FFF2-40B4-BE49-F238E27FC236}">
                <a16:creationId xmlns:a16="http://schemas.microsoft.com/office/drawing/2014/main" id="{B74D5471-43F8-CB88-47F0-1B2E94C9FF3A}"/>
              </a:ext>
            </a:extLst>
          </p:cNvPr>
          <p:cNvSpPr txBox="1"/>
          <p:nvPr/>
        </p:nvSpPr>
        <p:spPr>
          <a:xfrm>
            <a:off x="0" y="943198"/>
            <a:ext cx="365250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 err="1"/>
              <a:t>Pygmy</a:t>
            </a:r>
            <a:r>
              <a:rPr lang="fr-FR" dirty="0"/>
              <a:t> </a:t>
            </a:r>
            <a:r>
              <a:rPr lang="fr-FR" dirty="0" err="1"/>
              <a:t>dipole</a:t>
            </a:r>
            <a:r>
              <a:rPr lang="fr-FR" dirty="0"/>
              <a:t> </a:t>
            </a:r>
            <a:r>
              <a:rPr lang="fr-FR" dirty="0" err="1"/>
              <a:t>resonance</a:t>
            </a:r>
            <a:r>
              <a:rPr lang="fr-FR" dirty="0"/>
              <a:t> in </a:t>
            </a:r>
            <a:r>
              <a:rPr lang="fr-FR" baseline="30000" dirty="0"/>
              <a:t>140</a:t>
            </a:r>
            <a:r>
              <a:rPr lang="fr-FR" dirty="0"/>
              <a:t>Ce </a:t>
            </a:r>
            <a:r>
              <a:rPr lang="fr-FR" dirty="0" err="1"/>
              <a:t>using</a:t>
            </a:r>
            <a:r>
              <a:rPr lang="fr-FR" dirty="0"/>
              <a:t> the (</a:t>
            </a:r>
            <a:r>
              <a:rPr lang="fr-FR" dirty="0" err="1"/>
              <a:t>n,n’</a:t>
            </a:r>
            <a:r>
              <a:rPr lang="fr-FR" dirty="0" err="1">
                <a:latin typeface="Symbol" pitchFamily="2" charset="2"/>
              </a:rPr>
              <a:t>g</a:t>
            </a:r>
            <a:r>
              <a:rPr lang="fr-FR" dirty="0"/>
              <a:t>) </a:t>
            </a:r>
            <a:r>
              <a:rPr lang="fr-FR" dirty="0" err="1"/>
              <a:t>reaction</a:t>
            </a:r>
            <a:r>
              <a:rPr lang="fr-FR" dirty="0"/>
              <a:t>, </a:t>
            </a:r>
          </a:p>
          <a:p>
            <a:r>
              <a:rPr lang="fr-FR" dirty="0"/>
              <a:t>Marine </a:t>
            </a:r>
            <a:r>
              <a:rPr lang="fr-FR" dirty="0" err="1"/>
              <a:t>Vandebrouck</a:t>
            </a:r>
            <a:r>
              <a:rPr lang="fr-FR" dirty="0"/>
              <a:t> et al</a:t>
            </a:r>
          </a:p>
          <a:p>
            <a:pPr algn="l"/>
            <a:endParaRPr lang="fr-FR" dirty="0"/>
          </a:p>
          <a:p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rgbClr val="0070C0"/>
                </a:solidFill>
              </a:rPr>
              <a:t>LIONS: Light ions production </a:t>
            </a:r>
            <a:r>
              <a:rPr lang="fr-FR" dirty="0" err="1">
                <a:solidFill>
                  <a:srgbClr val="0070C0"/>
                </a:solidFill>
              </a:rPr>
              <a:t>studies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with</a:t>
            </a:r>
            <a:r>
              <a:rPr lang="fr-FR" dirty="0">
                <a:solidFill>
                  <a:srgbClr val="0070C0"/>
                </a:solidFill>
              </a:rPr>
              <a:t> MEDLEY at the NFS </a:t>
            </a:r>
            <a:r>
              <a:rPr lang="fr-FR" dirty="0" err="1">
                <a:solidFill>
                  <a:srgbClr val="0070C0"/>
                </a:solidFill>
              </a:rPr>
              <a:t>facility</a:t>
            </a:r>
            <a:r>
              <a:rPr lang="fr-FR" dirty="0">
                <a:solidFill>
                  <a:srgbClr val="0070C0"/>
                </a:solidFill>
              </a:rPr>
              <a:t>, Diego </a:t>
            </a:r>
            <a:r>
              <a:rPr lang="fr-FR" dirty="0" err="1">
                <a:solidFill>
                  <a:srgbClr val="0070C0"/>
                </a:solidFill>
              </a:rPr>
              <a:t>Tarrio</a:t>
            </a:r>
            <a:r>
              <a:rPr lang="fr-FR" dirty="0">
                <a:solidFill>
                  <a:srgbClr val="0070C0"/>
                </a:solidFill>
              </a:rPr>
              <a:t> et al</a:t>
            </a:r>
          </a:p>
          <a:p>
            <a:pPr algn="l"/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rgbClr val="0070C0"/>
                </a:solidFill>
              </a:rPr>
              <a:t>GARIC: Gas </a:t>
            </a:r>
            <a:r>
              <a:rPr lang="fr-FR" dirty="0" err="1">
                <a:solidFill>
                  <a:srgbClr val="0070C0"/>
                </a:solidFill>
              </a:rPr>
              <a:t>pRoduction</a:t>
            </a:r>
            <a:r>
              <a:rPr lang="fr-FR" dirty="0">
                <a:solidFill>
                  <a:srgbClr val="0070C0"/>
                </a:solidFill>
              </a:rPr>
              <a:t> in </a:t>
            </a:r>
            <a:r>
              <a:rPr lang="fr-FR" dirty="0" err="1">
                <a:solidFill>
                  <a:srgbClr val="0070C0"/>
                </a:solidFill>
              </a:rPr>
              <a:t>Chromium</a:t>
            </a:r>
            <a:r>
              <a:rPr lang="fr-FR" dirty="0">
                <a:solidFill>
                  <a:srgbClr val="0070C0"/>
                </a:solidFill>
              </a:rPr>
              <a:t>, </a:t>
            </a:r>
            <a:r>
              <a:rPr lang="fr-FR" dirty="0" err="1">
                <a:solidFill>
                  <a:srgbClr val="0070C0"/>
                </a:solidFill>
              </a:rPr>
              <a:t>Iron</a:t>
            </a:r>
            <a:r>
              <a:rPr lang="fr-FR" dirty="0">
                <a:solidFill>
                  <a:srgbClr val="0070C0"/>
                </a:solidFill>
              </a:rPr>
              <a:t> by neutrons, Diego </a:t>
            </a:r>
            <a:r>
              <a:rPr lang="fr-FR" dirty="0" err="1">
                <a:solidFill>
                  <a:srgbClr val="0070C0"/>
                </a:solidFill>
              </a:rPr>
              <a:t>Tarrio</a:t>
            </a:r>
            <a:r>
              <a:rPr lang="fr-FR" dirty="0">
                <a:solidFill>
                  <a:srgbClr val="0070C0"/>
                </a:solidFill>
              </a:rPr>
              <a:t> et al</a:t>
            </a:r>
          </a:p>
          <a:p>
            <a:pPr algn="l"/>
            <a:endParaRPr lang="fr-FR" dirty="0">
              <a:solidFill>
                <a:srgbClr val="0070C0"/>
              </a:solidFill>
            </a:endParaRPr>
          </a:p>
          <a:p>
            <a:pPr algn="l"/>
            <a:endParaRPr lang="fr-FR" dirty="0">
              <a:solidFill>
                <a:srgbClr val="0070C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rgbClr val="0070C0"/>
                </a:solidFill>
              </a:rPr>
              <a:t>(</a:t>
            </a:r>
            <a:r>
              <a:rPr lang="fr-FR" dirty="0" err="1">
                <a:solidFill>
                  <a:srgbClr val="0070C0"/>
                </a:solidFill>
              </a:rPr>
              <a:t>n,xn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>
                <a:solidFill>
                  <a:srgbClr val="0070C0"/>
                </a:solidFill>
                <a:latin typeface="Symbol" pitchFamily="2" charset="2"/>
              </a:rPr>
              <a:t>g</a:t>
            </a:r>
            <a:r>
              <a:rPr lang="fr-FR" dirty="0">
                <a:solidFill>
                  <a:srgbClr val="0070C0"/>
                </a:solidFill>
              </a:rPr>
              <a:t>) </a:t>
            </a:r>
            <a:r>
              <a:rPr lang="fr-FR" dirty="0" err="1">
                <a:solidFill>
                  <a:srgbClr val="0070C0"/>
                </a:solidFill>
              </a:rPr>
              <a:t>reaction</a:t>
            </a:r>
            <a:r>
              <a:rPr lang="fr-FR" dirty="0">
                <a:solidFill>
                  <a:srgbClr val="0070C0"/>
                </a:solidFill>
              </a:rPr>
              <a:t> cross section </a:t>
            </a:r>
            <a:r>
              <a:rPr lang="fr-FR" dirty="0" err="1">
                <a:solidFill>
                  <a:srgbClr val="0070C0"/>
                </a:solidFill>
              </a:rPr>
              <a:t>measurements</a:t>
            </a:r>
            <a:r>
              <a:rPr lang="fr-FR" dirty="0">
                <a:solidFill>
                  <a:srgbClr val="0070C0"/>
                </a:solidFill>
              </a:rPr>
              <a:t> for </a:t>
            </a:r>
            <a:r>
              <a:rPr lang="fr-FR" dirty="0" err="1">
                <a:solidFill>
                  <a:srgbClr val="0070C0"/>
                </a:solidFill>
              </a:rPr>
              <a:t>nuclear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energy</a:t>
            </a:r>
            <a:r>
              <a:rPr lang="fr-FR" dirty="0">
                <a:solidFill>
                  <a:srgbClr val="0070C0"/>
                </a:solidFill>
              </a:rPr>
              <a:t>, M. </a:t>
            </a:r>
            <a:r>
              <a:rPr lang="fr-FR" dirty="0" err="1">
                <a:solidFill>
                  <a:srgbClr val="0070C0"/>
                </a:solidFill>
              </a:rPr>
              <a:t>Kerveno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5BAE88A2-1C5C-67D4-76B6-F3C24C0F4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170" y="3574687"/>
            <a:ext cx="2314339" cy="1735754"/>
          </a:xfrm>
          <a:prstGeom prst="rect">
            <a:avLst/>
          </a:prstGeom>
        </p:spPr>
      </p:pic>
      <p:pic>
        <p:nvPicPr>
          <p:cNvPr id="6" name="Image 2">
            <a:extLst>
              <a:ext uri="{FF2B5EF4-FFF2-40B4-BE49-F238E27FC236}">
                <a16:creationId xmlns:a16="http://schemas.microsoft.com/office/drawing/2014/main" id="{F9FF890C-3A29-65B6-AC4B-FCB40A059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36" y="847771"/>
            <a:ext cx="3949946" cy="2537720"/>
          </a:xfrm>
          <a:prstGeom prst="rect">
            <a:avLst/>
          </a:prstGeom>
        </p:spPr>
      </p:pic>
      <p:sp>
        <p:nvSpPr>
          <p:cNvPr id="7" name="ZoneTexte 10">
            <a:extLst>
              <a:ext uri="{FF2B5EF4-FFF2-40B4-BE49-F238E27FC236}">
                <a16:creationId xmlns:a16="http://schemas.microsoft.com/office/drawing/2014/main" id="{8E305F26-0A2E-9328-A66B-3C02BE81310F}"/>
              </a:ext>
            </a:extLst>
          </p:cNvPr>
          <p:cNvSpPr txBox="1"/>
          <p:nvPr/>
        </p:nvSpPr>
        <p:spPr>
          <a:xfrm>
            <a:off x="4381962" y="5485400"/>
            <a:ext cx="87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MEDLEY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DA4F52-2F99-A993-20FF-AF46871E6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28" y="917001"/>
            <a:ext cx="2018351" cy="2691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4ED29B-0667-964F-5B53-69B1DD125E65}"/>
              </a:ext>
            </a:extLst>
          </p:cNvPr>
          <p:cNvSpPr txBox="1"/>
          <p:nvPr/>
        </p:nvSpPr>
        <p:spPr>
          <a:xfrm>
            <a:off x="9807079" y="1193301"/>
            <a:ext cx="24224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800" dirty="0" err="1"/>
              <a:t>Shedding</a:t>
            </a:r>
            <a:r>
              <a:rPr lang="fr-FR" sz="1800" dirty="0"/>
              <a:t> new light</a:t>
            </a:r>
          </a:p>
          <a:p>
            <a:r>
              <a:rPr lang="fr-FR" sz="1800" dirty="0"/>
              <a:t> on the structure of </a:t>
            </a:r>
          </a:p>
          <a:p>
            <a:r>
              <a:rPr lang="fr-FR" sz="1800" baseline="30000" dirty="0"/>
              <a:t>56</a:t>
            </a:r>
            <a:r>
              <a:rPr lang="fr-FR" sz="1800" dirty="0"/>
              <a:t>Ni </a:t>
            </a:r>
            <a:r>
              <a:rPr lang="fr-FR" sz="1800" dirty="0" err="1"/>
              <a:t>using</a:t>
            </a:r>
            <a:r>
              <a:rPr lang="fr-FR" sz="1800" dirty="0"/>
              <a:t> (n,3n) </a:t>
            </a:r>
          </a:p>
          <a:p>
            <a:r>
              <a:rPr lang="fr-FR" sz="1800" dirty="0" err="1"/>
              <a:t>reaction</a:t>
            </a:r>
            <a:r>
              <a:rPr lang="fr-FR" sz="1800" dirty="0"/>
              <a:t> at NFS, </a:t>
            </a:r>
          </a:p>
          <a:p>
            <a:r>
              <a:rPr lang="fr-FR" sz="1800" dirty="0"/>
              <a:t>E. </a:t>
            </a:r>
            <a:r>
              <a:rPr lang="fr-FR" sz="1800" dirty="0" err="1"/>
              <a:t>Clement</a:t>
            </a:r>
            <a:r>
              <a:rPr lang="fr-FR" sz="1800" dirty="0"/>
              <a:t> et al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800" dirty="0"/>
          </a:p>
          <a:p>
            <a:endParaRPr lang="en-FR" dirty="0"/>
          </a:p>
        </p:txBody>
      </p:sp>
      <p:pic>
        <p:nvPicPr>
          <p:cNvPr id="10" name="Image 5">
            <a:extLst>
              <a:ext uri="{FF2B5EF4-FFF2-40B4-BE49-F238E27FC236}">
                <a16:creationId xmlns:a16="http://schemas.microsoft.com/office/drawing/2014/main" id="{35CEB323-77DF-BF77-4FDC-9130B9463E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119" b="7798"/>
          <a:stretch/>
        </p:blipFill>
        <p:spPr>
          <a:xfrm>
            <a:off x="7342482" y="3933396"/>
            <a:ext cx="3053267" cy="1731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EE61E6-A3F2-1314-5C14-70BA33672070}"/>
              </a:ext>
            </a:extLst>
          </p:cNvPr>
          <p:cNvSpPr txBox="1"/>
          <p:nvPr/>
        </p:nvSpPr>
        <p:spPr>
          <a:xfrm>
            <a:off x="7595420" y="5910316"/>
            <a:ext cx="4130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aseline="30000" dirty="0">
                <a:solidFill>
                  <a:srgbClr val="0070C0"/>
                </a:solidFill>
              </a:rPr>
              <a:t>235</a:t>
            </a:r>
            <a:r>
              <a:rPr lang="fr-FR" sz="1800" dirty="0">
                <a:solidFill>
                  <a:srgbClr val="0070C0"/>
                </a:solidFill>
              </a:rPr>
              <a:t>U </a:t>
            </a:r>
            <a:r>
              <a:rPr lang="fr-FR" dirty="0" err="1">
                <a:solidFill>
                  <a:srgbClr val="0070C0"/>
                </a:solidFill>
              </a:rPr>
              <a:t>fisFALSTAFF</a:t>
            </a:r>
            <a:r>
              <a:rPr lang="fr-FR" dirty="0">
                <a:solidFill>
                  <a:srgbClr val="0070C0"/>
                </a:solidFill>
              </a:rPr>
              <a:t> at NFS, D. Doré et al.</a:t>
            </a:r>
          </a:p>
          <a:p>
            <a:r>
              <a:rPr lang="fr-FR" sz="1800" dirty="0" err="1">
                <a:solidFill>
                  <a:srgbClr val="0070C0"/>
                </a:solidFill>
              </a:rPr>
              <a:t>sion</a:t>
            </a:r>
            <a:r>
              <a:rPr lang="fr-FR" sz="1800" dirty="0">
                <a:solidFill>
                  <a:srgbClr val="0070C0"/>
                </a:solidFill>
              </a:rPr>
              <a:t> fragment </a:t>
            </a:r>
            <a:r>
              <a:rPr lang="fr-FR" sz="1800" dirty="0" err="1">
                <a:solidFill>
                  <a:srgbClr val="0070C0"/>
                </a:solidFill>
              </a:rPr>
              <a:t>study</a:t>
            </a:r>
            <a:r>
              <a:rPr lang="fr-FR" sz="1800" dirty="0">
                <a:solidFill>
                  <a:srgbClr val="0070C0"/>
                </a:solidFill>
              </a:rPr>
              <a:t> </a:t>
            </a:r>
            <a:r>
              <a:rPr lang="fr-FR" sz="1800" dirty="0" err="1">
                <a:solidFill>
                  <a:srgbClr val="0070C0"/>
                </a:solidFill>
              </a:rPr>
              <a:t>with</a:t>
            </a:r>
            <a:r>
              <a:rPr lang="fr-FR" sz="1800" dirty="0">
                <a:solidFill>
                  <a:srgbClr val="0070C0"/>
                </a:solidFill>
              </a:rPr>
              <a:t> </a:t>
            </a:r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841171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2521D-EDC6-998E-7B1C-99E808140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Evolution of 235U fission-fragment distribution with neutron energy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0D0872-077C-5DD2-340B-677132468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4" y="3194756"/>
            <a:ext cx="2900726" cy="2761971"/>
          </a:xfrm>
          <a:prstGeom prst="rect">
            <a:avLst/>
          </a:prstGeom>
        </p:spPr>
      </p:pic>
      <p:pic>
        <p:nvPicPr>
          <p:cNvPr id="5" name="Image 13">
            <a:extLst>
              <a:ext uri="{FF2B5EF4-FFF2-40B4-BE49-F238E27FC236}">
                <a16:creationId xmlns:a16="http://schemas.microsoft.com/office/drawing/2014/main" id="{040CF6DD-6311-0478-4BDC-AF580C318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0459"/>
            <a:ext cx="4648200" cy="2198285"/>
          </a:xfrm>
          <a:prstGeom prst="rect">
            <a:avLst/>
          </a:prstGeom>
        </p:spPr>
      </p:pic>
      <p:grpSp>
        <p:nvGrpSpPr>
          <p:cNvPr id="6" name="Groupe 2">
            <a:extLst>
              <a:ext uri="{FF2B5EF4-FFF2-40B4-BE49-F238E27FC236}">
                <a16:creationId xmlns:a16="http://schemas.microsoft.com/office/drawing/2014/main" id="{3C796B0C-B517-C015-EF2C-B18CE32161DB}"/>
              </a:ext>
            </a:extLst>
          </p:cNvPr>
          <p:cNvGrpSpPr/>
          <p:nvPr/>
        </p:nvGrpSpPr>
        <p:grpSpPr>
          <a:xfrm>
            <a:off x="4904757" y="1002202"/>
            <a:ext cx="7287243" cy="4481433"/>
            <a:chOff x="55253" y="746246"/>
            <a:chExt cx="9033492" cy="5905181"/>
          </a:xfrm>
        </p:grpSpPr>
        <p:pic>
          <p:nvPicPr>
            <p:cNvPr id="7" name="Image 7">
              <a:extLst>
                <a:ext uri="{FF2B5EF4-FFF2-40B4-BE49-F238E27FC236}">
                  <a16:creationId xmlns:a16="http://schemas.microsoft.com/office/drawing/2014/main" id="{2DA853C3-DA03-E675-1548-1C35AC7CD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97" y="922143"/>
              <a:ext cx="8746748" cy="5479494"/>
            </a:xfrm>
            <a:prstGeom prst="rect">
              <a:avLst/>
            </a:prstGeom>
          </p:spPr>
        </p:pic>
        <p:sp>
          <p:nvSpPr>
            <p:cNvPr id="8" name="ZoneTexte 8">
              <a:extLst>
                <a:ext uri="{FF2B5EF4-FFF2-40B4-BE49-F238E27FC236}">
                  <a16:creationId xmlns:a16="http://schemas.microsoft.com/office/drawing/2014/main" id="{B8AF86A5-67EB-99AE-B3CB-F09CA8084388}"/>
                </a:ext>
              </a:extLst>
            </p:cNvPr>
            <p:cNvSpPr txBox="1"/>
            <p:nvPr/>
          </p:nvSpPr>
          <p:spPr>
            <a:xfrm>
              <a:off x="7038909" y="6343650"/>
              <a:ext cx="1289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Energy (MeV)</a:t>
              </a:r>
            </a:p>
          </p:txBody>
        </p:sp>
        <p:cxnSp>
          <p:nvCxnSpPr>
            <p:cNvPr id="9" name="Connecteur droit avec flèche 10">
              <a:extLst>
                <a:ext uri="{FF2B5EF4-FFF2-40B4-BE49-F238E27FC236}">
                  <a16:creationId xmlns:a16="http://schemas.microsoft.com/office/drawing/2014/main" id="{871C32A6-D35A-133E-4A76-49E87D3445A6}"/>
                </a:ext>
              </a:extLst>
            </p:cNvPr>
            <p:cNvCxnSpPr>
              <a:cxnSpLocks/>
            </p:cNvCxnSpPr>
            <p:nvPr/>
          </p:nvCxnSpPr>
          <p:spPr>
            <a:xfrm>
              <a:off x="400325" y="6343651"/>
              <a:ext cx="85046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11">
              <a:extLst>
                <a:ext uri="{FF2B5EF4-FFF2-40B4-BE49-F238E27FC236}">
                  <a16:creationId xmlns:a16="http://schemas.microsoft.com/office/drawing/2014/main" id="{7325A2AC-FEA1-1EE5-391D-274DF35925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252" y="746246"/>
              <a:ext cx="0" cy="56246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2">
              <a:extLst>
                <a:ext uri="{FF2B5EF4-FFF2-40B4-BE49-F238E27FC236}">
                  <a16:creationId xmlns:a16="http://schemas.microsoft.com/office/drawing/2014/main" id="{268F4516-629D-BF63-493D-6A607F9E57D6}"/>
                </a:ext>
              </a:extLst>
            </p:cNvPr>
            <p:cNvSpPr txBox="1"/>
            <p:nvPr/>
          </p:nvSpPr>
          <p:spPr>
            <a:xfrm rot="16200000">
              <a:off x="-312668" y="1784015"/>
              <a:ext cx="104361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Yield (</a:t>
              </a:r>
              <a:r>
                <a:rPr lang="en-CA" sz="1400" dirty="0" err="1"/>
                <a:t>a.u</a:t>
              </a:r>
              <a:r>
                <a:rPr lang="en-CA" sz="1400" dirty="0"/>
                <a:t>.)</a:t>
              </a:r>
            </a:p>
          </p:txBody>
        </p:sp>
        <p:sp>
          <p:nvSpPr>
            <p:cNvPr id="12" name="ZoneTexte 15">
              <a:extLst>
                <a:ext uri="{FF2B5EF4-FFF2-40B4-BE49-F238E27FC236}">
                  <a16:creationId xmlns:a16="http://schemas.microsoft.com/office/drawing/2014/main" id="{7F1B84D3-4891-9B78-CCD6-6A7642EA2DF3}"/>
                </a:ext>
              </a:extLst>
            </p:cNvPr>
            <p:cNvSpPr txBox="1"/>
            <p:nvPr/>
          </p:nvSpPr>
          <p:spPr>
            <a:xfrm>
              <a:off x="687546" y="971743"/>
              <a:ext cx="11256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 err="1"/>
                <a:t>En</a:t>
              </a:r>
              <a:r>
                <a:rPr lang="en-CA" sz="1400" dirty="0"/>
                <a:t> = 2 MeV</a:t>
              </a:r>
            </a:p>
          </p:txBody>
        </p:sp>
        <p:sp>
          <p:nvSpPr>
            <p:cNvPr id="13" name="ZoneTexte 17">
              <a:extLst>
                <a:ext uri="{FF2B5EF4-FFF2-40B4-BE49-F238E27FC236}">
                  <a16:creationId xmlns:a16="http://schemas.microsoft.com/office/drawing/2014/main" id="{3A6E329F-3F85-6E1B-63BC-4561F5994973}"/>
                </a:ext>
              </a:extLst>
            </p:cNvPr>
            <p:cNvSpPr txBox="1"/>
            <p:nvPr/>
          </p:nvSpPr>
          <p:spPr>
            <a:xfrm>
              <a:off x="3417685" y="971743"/>
              <a:ext cx="11256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 err="1"/>
                <a:t>En</a:t>
              </a:r>
              <a:r>
                <a:rPr lang="en-CA" sz="1400" dirty="0"/>
                <a:t> = 4 MeV</a:t>
              </a:r>
            </a:p>
          </p:txBody>
        </p:sp>
        <p:sp>
          <p:nvSpPr>
            <p:cNvPr id="14" name="ZoneTexte 18">
              <a:extLst>
                <a:ext uri="{FF2B5EF4-FFF2-40B4-BE49-F238E27FC236}">
                  <a16:creationId xmlns:a16="http://schemas.microsoft.com/office/drawing/2014/main" id="{D2120C2F-509F-C11A-05DC-2CF692B01795}"/>
                </a:ext>
              </a:extLst>
            </p:cNvPr>
            <p:cNvSpPr txBox="1"/>
            <p:nvPr/>
          </p:nvSpPr>
          <p:spPr>
            <a:xfrm>
              <a:off x="6079114" y="946537"/>
              <a:ext cx="11256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 err="1"/>
                <a:t>En</a:t>
              </a:r>
              <a:r>
                <a:rPr lang="en-CA" sz="1400" dirty="0"/>
                <a:t> = 6 MeV</a:t>
              </a:r>
            </a:p>
          </p:txBody>
        </p:sp>
        <p:sp>
          <p:nvSpPr>
            <p:cNvPr id="15" name="ZoneTexte 19">
              <a:extLst>
                <a:ext uri="{FF2B5EF4-FFF2-40B4-BE49-F238E27FC236}">
                  <a16:creationId xmlns:a16="http://schemas.microsoft.com/office/drawing/2014/main" id="{663E9B6D-1716-E49C-6C51-EBBBB2873767}"/>
                </a:ext>
              </a:extLst>
            </p:cNvPr>
            <p:cNvSpPr txBox="1"/>
            <p:nvPr/>
          </p:nvSpPr>
          <p:spPr>
            <a:xfrm>
              <a:off x="6159549" y="4458521"/>
              <a:ext cx="1225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 err="1"/>
                <a:t>En</a:t>
              </a:r>
              <a:r>
                <a:rPr lang="en-CA" sz="1400" dirty="0"/>
                <a:t> = 18 MeV</a:t>
              </a:r>
            </a:p>
          </p:txBody>
        </p:sp>
        <p:sp>
          <p:nvSpPr>
            <p:cNvPr id="16" name="ZoneTexte 20">
              <a:extLst>
                <a:ext uri="{FF2B5EF4-FFF2-40B4-BE49-F238E27FC236}">
                  <a16:creationId xmlns:a16="http://schemas.microsoft.com/office/drawing/2014/main" id="{B5000FE7-3494-32EB-DC56-E5A4E24F360B}"/>
                </a:ext>
              </a:extLst>
            </p:cNvPr>
            <p:cNvSpPr txBox="1"/>
            <p:nvPr/>
          </p:nvSpPr>
          <p:spPr>
            <a:xfrm>
              <a:off x="3417685" y="4458521"/>
              <a:ext cx="1225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 err="1"/>
                <a:t>En</a:t>
              </a:r>
              <a:r>
                <a:rPr lang="en-CA" sz="1400" dirty="0"/>
                <a:t> = 16 MeV</a:t>
              </a:r>
            </a:p>
          </p:txBody>
        </p:sp>
        <p:sp>
          <p:nvSpPr>
            <p:cNvPr id="17" name="ZoneTexte 21">
              <a:extLst>
                <a:ext uri="{FF2B5EF4-FFF2-40B4-BE49-F238E27FC236}">
                  <a16:creationId xmlns:a16="http://schemas.microsoft.com/office/drawing/2014/main" id="{7065C3AF-F1DC-B839-4D1D-E35373145D05}"/>
                </a:ext>
              </a:extLst>
            </p:cNvPr>
            <p:cNvSpPr txBox="1"/>
            <p:nvPr/>
          </p:nvSpPr>
          <p:spPr>
            <a:xfrm>
              <a:off x="687546" y="4458521"/>
              <a:ext cx="1225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 err="1"/>
                <a:t>En</a:t>
              </a:r>
              <a:r>
                <a:rPr lang="en-CA" sz="1400" dirty="0"/>
                <a:t> = 14 MeV</a:t>
              </a:r>
            </a:p>
          </p:txBody>
        </p:sp>
        <p:sp>
          <p:nvSpPr>
            <p:cNvPr id="18" name="ZoneTexte 22">
              <a:extLst>
                <a:ext uri="{FF2B5EF4-FFF2-40B4-BE49-F238E27FC236}">
                  <a16:creationId xmlns:a16="http://schemas.microsoft.com/office/drawing/2014/main" id="{DB8750DE-587F-D0B1-51A7-A1D229D1A1D7}"/>
                </a:ext>
              </a:extLst>
            </p:cNvPr>
            <p:cNvSpPr txBox="1"/>
            <p:nvPr/>
          </p:nvSpPr>
          <p:spPr>
            <a:xfrm>
              <a:off x="6159549" y="2701500"/>
              <a:ext cx="1225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 err="1"/>
                <a:t>En</a:t>
              </a:r>
              <a:r>
                <a:rPr lang="en-CA" sz="1400" dirty="0"/>
                <a:t> = 12 MeV</a:t>
              </a:r>
            </a:p>
          </p:txBody>
        </p:sp>
        <p:sp>
          <p:nvSpPr>
            <p:cNvPr id="19" name="ZoneTexte 23">
              <a:extLst>
                <a:ext uri="{FF2B5EF4-FFF2-40B4-BE49-F238E27FC236}">
                  <a16:creationId xmlns:a16="http://schemas.microsoft.com/office/drawing/2014/main" id="{C88D81E1-B435-F3CC-45C9-18633058F572}"/>
                </a:ext>
              </a:extLst>
            </p:cNvPr>
            <p:cNvSpPr txBox="1"/>
            <p:nvPr/>
          </p:nvSpPr>
          <p:spPr>
            <a:xfrm>
              <a:off x="3417685" y="2701500"/>
              <a:ext cx="1225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 err="1"/>
                <a:t>En</a:t>
              </a:r>
              <a:r>
                <a:rPr lang="en-CA" sz="1400" dirty="0"/>
                <a:t> = 10 MeV</a:t>
              </a:r>
            </a:p>
          </p:txBody>
        </p:sp>
        <p:sp>
          <p:nvSpPr>
            <p:cNvPr id="20" name="ZoneTexte 24">
              <a:extLst>
                <a:ext uri="{FF2B5EF4-FFF2-40B4-BE49-F238E27FC236}">
                  <a16:creationId xmlns:a16="http://schemas.microsoft.com/office/drawing/2014/main" id="{331B6AE0-25D1-ECF4-BE01-AED637120697}"/>
                </a:ext>
              </a:extLst>
            </p:cNvPr>
            <p:cNvSpPr txBox="1"/>
            <p:nvPr/>
          </p:nvSpPr>
          <p:spPr>
            <a:xfrm>
              <a:off x="687546" y="2701500"/>
              <a:ext cx="11256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 err="1"/>
                <a:t>En</a:t>
              </a:r>
              <a:r>
                <a:rPr lang="en-CA" sz="1400" dirty="0"/>
                <a:t> = 8 MeV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519AEFB-2BF0-C439-C674-7F35FC3E478C}"/>
              </a:ext>
            </a:extLst>
          </p:cNvPr>
          <p:cNvSpPr txBox="1"/>
          <p:nvPr/>
        </p:nvSpPr>
        <p:spPr>
          <a:xfrm>
            <a:off x="985838" y="5991910"/>
            <a:ext cx="8424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Characterization of actinide fission fragments in the fast neutron domain </a:t>
            </a:r>
          </a:p>
        </p:txBody>
      </p:sp>
    </p:spTree>
    <p:extLst>
      <p:ext uri="{BB962C8B-B14F-4D97-AF65-F5344CB8AC3E}">
        <p14:creationId xmlns:p14="http://schemas.microsoft.com/office/powerpoint/2010/main" val="3780386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t1">
            <a:extLst>
              <a:ext uri="{FF2B5EF4-FFF2-40B4-BE49-F238E27FC236}">
                <a16:creationId xmlns:a16="http://schemas.microsoft.com/office/drawing/2014/main" id="{9C149ACF-4DA7-CEE0-6787-A9BAD15D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4691" y="878774"/>
            <a:ext cx="5375449" cy="456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7BC985-381F-427E-8670-6D2D5EFE5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6700107" cy="5260392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230 permanent staff </a:t>
            </a:r>
            <a:r>
              <a:rPr lang="fr-FR" sz="2000" dirty="0" err="1"/>
              <a:t>members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CNRS and CEA : </a:t>
            </a:r>
          </a:p>
          <a:p>
            <a:pPr marL="0" indent="0" algn="l">
              <a:buNone/>
            </a:pPr>
            <a:r>
              <a:rPr lang="fr-FR" sz="2000" dirty="0" err="1"/>
              <a:t>engineers</a:t>
            </a:r>
            <a:r>
              <a:rPr lang="fr-FR" sz="2000" dirty="0"/>
              <a:t>, </a:t>
            </a:r>
            <a:r>
              <a:rPr lang="fr-FR" sz="2000" dirty="0" err="1"/>
              <a:t>technicians</a:t>
            </a:r>
            <a:r>
              <a:rPr lang="fr-FR" sz="2000" dirty="0"/>
              <a:t> and 28 </a:t>
            </a:r>
            <a:r>
              <a:rPr lang="fr-FR" sz="2000" dirty="0" err="1"/>
              <a:t>researchers</a:t>
            </a:r>
            <a:r>
              <a:rPr lang="fr-FR" sz="2000" dirty="0"/>
              <a:t> </a:t>
            </a:r>
          </a:p>
          <a:p>
            <a:pPr algn="l"/>
            <a:r>
              <a:rPr lang="fr-FR" sz="2000" dirty="0"/>
              <a:t>70 </a:t>
            </a:r>
            <a:r>
              <a:rPr lang="fr-FR" sz="2000" dirty="0" err="1"/>
              <a:t>temporary</a:t>
            </a:r>
            <a:r>
              <a:rPr lang="fr-FR" sz="2000" dirty="0"/>
              <a:t> staff (20 PhD, 11 postdocs) </a:t>
            </a:r>
          </a:p>
          <a:p>
            <a:pPr algn="l"/>
            <a:endParaRPr lang="fr-FR" sz="2000" dirty="0"/>
          </a:p>
          <a:p>
            <a:pPr algn="l"/>
            <a:r>
              <a:rPr lang="fr-FR" sz="2000" dirty="0"/>
              <a:t> CIMAP : (CIRIL Platform)</a:t>
            </a:r>
          </a:p>
          <a:p>
            <a:pPr marL="0" indent="0" algn="l">
              <a:buNone/>
            </a:pPr>
            <a:r>
              <a:rPr lang="fr-FR" sz="2000" dirty="0"/>
              <a:t>24 permanent staff + 15 PhD + 8 postdocs</a:t>
            </a:r>
          </a:p>
          <a:p>
            <a:pPr algn="l"/>
            <a:endParaRPr lang="fr-FR" sz="2000" dirty="0"/>
          </a:p>
          <a:p>
            <a:pPr algn="l"/>
            <a:r>
              <a:rPr lang="fr-FR" sz="2000" dirty="0"/>
              <a:t>An international </a:t>
            </a:r>
            <a:r>
              <a:rPr lang="fr-FR" sz="2000" dirty="0" err="1"/>
              <a:t>scientific</a:t>
            </a:r>
            <a:r>
              <a:rPr lang="fr-FR" sz="2000" dirty="0"/>
              <a:t> </a:t>
            </a:r>
            <a:r>
              <a:rPr lang="fr-FR" sz="2000" dirty="0" err="1"/>
              <a:t>community</a:t>
            </a:r>
            <a:r>
              <a:rPr lang="fr-FR" sz="2000" dirty="0"/>
              <a:t> of ≈ 1000 </a:t>
            </a:r>
            <a:r>
              <a:rPr lang="fr-FR" sz="2000" dirty="0" err="1"/>
              <a:t>members</a:t>
            </a:r>
            <a:endParaRPr lang="fr-FR" sz="2000" dirty="0"/>
          </a:p>
          <a:p>
            <a:endParaRPr lang="en-US" sz="2000" dirty="0"/>
          </a:p>
          <a:p>
            <a:r>
              <a:rPr lang="en-US" sz="2000" dirty="0"/>
              <a:t>More than 85 PhD based on GANIL experiments and R&amp;D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ZoneTexte 2">
            <a:extLst>
              <a:ext uri="{FF2B5EF4-FFF2-40B4-BE49-F238E27FC236}">
                <a16:creationId xmlns:a16="http://schemas.microsoft.com/office/drawing/2014/main" id="{56BE23C6-1CA5-A705-D984-04C60B1504CE}"/>
              </a:ext>
            </a:extLst>
          </p:cNvPr>
          <p:cNvSpPr txBox="1"/>
          <p:nvPr/>
        </p:nvSpPr>
        <p:spPr>
          <a:xfrm>
            <a:off x="10861788" y="1192670"/>
            <a:ext cx="1425390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3366FF"/>
                </a:solidFill>
              </a:rPr>
              <a:t>France</a:t>
            </a:r>
          </a:p>
          <a:p>
            <a:r>
              <a:rPr lang="fr-FR" sz="1600" dirty="0">
                <a:solidFill>
                  <a:srgbClr val="FF9900"/>
                </a:solidFill>
              </a:rPr>
              <a:t>Italie</a:t>
            </a:r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Pologne</a:t>
            </a:r>
          </a:p>
          <a:p>
            <a:r>
              <a:rPr lang="fr-FR" sz="1600" dirty="0">
                <a:solidFill>
                  <a:srgbClr val="FFC000"/>
                </a:solidFill>
              </a:rPr>
              <a:t>USA</a:t>
            </a:r>
          </a:p>
          <a:p>
            <a:r>
              <a:rPr lang="fr-F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Allemagne</a:t>
            </a:r>
          </a:p>
          <a:p>
            <a:r>
              <a:rPr lang="fr-FR" sz="1600" dirty="0">
                <a:solidFill>
                  <a:srgbClr val="00B050"/>
                </a:solidFill>
              </a:rPr>
              <a:t>Espagne</a:t>
            </a:r>
          </a:p>
          <a:p>
            <a:r>
              <a:rPr lang="fr-FR" sz="1600" dirty="0">
                <a:solidFill>
                  <a:srgbClr val="002060"/>
                </a:solidFill>
              </a:rPr>
              <a:t>Japon</a:t>
            </a:r>
          </a:p>
          <a:p>
            <a:r>
              <a:rPr lang="fr-FR" sz="1600" dirty="0">
                <a:solidFill>
                  <a:srgbClr val="CC3300"/>
                </a:solidFill>
              </a:rPr>
              <a:t>Corée</a:t>
            </a:r>
          </a:p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Royaume Uni</a:t>
            </a:r>
          </a:p>
          <a:p>
            <a:r>
              <a:rPr lang="fr-FR" sz="1600" dirty="0"/>
              <a:t>Belgique</a:t>
            </a:r>
          </a:p>
          <a:p>
            <a:r>
              <a:rPr lang="fr-FR" sz="1600" dirty="0"/>
              <a:t>Inde</a:t>
            </a:r>
          </a:p>
          <a:p>
            <a:r>
              <a:rPr lang="fr-FR" sz="1600" dirty="0"/>
              <a:t>Russie</a:t>
            </a:r>
          </a:p>
          <a:p>
            <a:r>
              <a:rPr lang="fr-FR" sz="1600" dirty="0"/>
              <a:t>Suède</a:t>
            </a:r>
          </a:p>
          <a:p>
            <a:r>
              <a:rPr lang="fr-FR" sz="1600" dirty="0"/>
              <a:t>Roumanie</a:t>
            </a:r>
          </a:p>
          <a:p>
            <a:r>
              <a:rPr lang="fr-FR" sz="1600" dirty="0"/>
              <a:t>Canada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9288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751DF-6DB4-F81A-9841-6B160851F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Isotopic fission-fragment distribution using inverse kinematics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85A73D-BAD3-118A-E2CC-E405258D3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100" y="806450"/>
            <a:ext cx="5435600" cy="3797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5DDE5-9771-D3C8-0054-24E582EEF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0" y="787400"/>
            <a:ext cx="4254500" cy="2730500"/>
          </a:xfrm>
          <a:prstGeom prst="rect">
            <a:avLst/>
          </a:prstGeom>
        </p:spPr>
      </p:pic>
      <p:pic>
        <p:nvPicPr>
          <p:cNvPr id="10" name="Image 5_1">
            <a:extLst>
              <a:ext uri="{FF2B5EF4-FFF2-40B4-BE49-F238E27FC236}">
                <a16:creationId xmlns:a16="http://schemas.microsoft.com/office/drawing/2014/main" id="{042A7893-82D1-B1F7-AF71-3B9EBFC4854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973744" y="4586593"/>
            <a:ext cx="3036205" cy="1943747"/>
          </a:xfrm>
          <a:prstGeom prst="rect">
            <a:avLst/>
          </a:prstGeom>
          <a:ln>
            <a:noFill/>
          </a:ln>
        </p:spPr>
      </p:pic>
      <p:pic>
        <p:nvPicPr>
          <p:cNvPr id="11" name="Image 1">
            <a:extLst>
              <a:ext uri="{FF2B5EF4-FFF2-40B4-BE49-F238E27FC236}">
                <a16:creationId xmlns:a16="http://schemas.microsoft.com/office/drawing/2014/main" id="{F0E180C2-80A5-14F4-63B4-81695FF58A1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53007" y="4051656"/>
            <a:ext cx="1649868" cy="2199825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3099C9-7566-B557-AA7F-23F8E6AD0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2540" y="3155950"/>
            <a:ext cx="4813300" cy="1498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9CB6BA-FEFD-B52F-93B4-220F7FE6AF69}"/>
              </a:ext>
            </a:extLst>
          </p:cNvPr>
          <p:cNvSpPr txBox="1"/>
          <p:nvPr/>
        </p:nvSpPr>
        <p:spPr>
          <a:xfrm>
            <a:off x="7219950" y="4514850"/>
            <a:ext cx="4763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070C0"/>
                </a:solidFill>
              </a:rPr>
              <a:t>Precious data for improvement of codes and</a:t>
            </a:r>
          </a:p>
          <a:p>
            <a:r>
              <a:rPr lang="en-GB" dirty="0">
                <a:solidFill>
                  <a:srgbClr val="0070C0"/>
                </a:solidFill>
              </a:rPr>
              <a:t>N</a:t>
            </a:r>
            <a:r>
              <a:rPr lang="en-FR" dirty="0">
                <a:solidFill>
                  <a:srgbClr val="0070C0"/>
                </a:solidFill>
              </a:rPr>
              <a:t>uclear data evaluation</a:t>
            </a:r>
          </a:p>
          <a:p>
            <a:endParaRPr lang="en-FR" dirty="0">
              <a:solidFill>
                <a:srgbClr val="0070C0"/>
              </a:solidFill>
            </a:endParaRPr>
          </a:p>
          <a:p>
            <a:r>
              <a:rPr lang="en-FR" dirty="0">
                <a:solidFill>
                  <a:srgbClr val="0070C0"/>
                </a:solidFill>
              </a:rPr>
              <a:t>New Th beam for other fissioning systems</a:t>
            </a:r>
          </a:p>
        </p:txBody>
      </p:sp>
    </p:spTree>
    <p:extLst>
      <p:ext uri="{BB962C8B-B14F-4D97-AF65-F5344CB8AC3E}">
        <p14:creationId xmlns:p14="http://schemas.microsoft.com/office/powerpoint/2010/main" val="599671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@ GANIL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3AA21B7B-5960-E4FE-EA42-B4C806D65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90" y="856908"/>
            <a:ext cx="5402980" cy="51468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Image 16">
            <a:extLst>
              <a:ext uri="{FF2B5EF4-FFF2-40B4-BE49-F238E27FC236}">
                <a16:creationId xmlns:a16="http://schemas.microsoft.com/office/drawing/2014/main" id="{51A71E14-AE06-24DA-806D-EB38557DC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1" t="1584" r="1501" b="6147"/>
          <a:stretch/>
        </p:blipFill>
        <p:spPr>
          <a:xfrm>
            <a:off x="143091" y="870183"/>
            <a:ext cx="4836870" cy="5145606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074CF7F0-22E7-21C3-5293-6C976DD004F1}"/>
              </a:ext>
            </a:extLst>
          </p:cNvPr>
          <p:cNvSpPr/>
          <p:nvPr/>
        </p:nvSpPr>
        <p:spPr>
          <a:xfrm>
            <a:off x="9477723" y="4300812"/>
            <a:ext cx="927749" cy="696692"/>
          </a:xfrm>
          <a:custGeom>
            <a:avLst/>
            <a:gdLst>
              <a:gd name="connsiteX0" fmla="*/ 927749 w 927749"/>
              <a:gd name="connsiteY0" fmla="*/ 424700 h 696692"/>
              <a:gd name="connsiteX1" fmla="*/ 881027 w 927749"/>
              <a:gd name="connsiteY1" fmla="*/ 531492 h 696692"/>
              <a:gd name="connsiteX2" fmla="*/ 814283 w 927749"/>
              <a:gd name="connsiteY2" fmla="*/ 678330 h 696692"/>
              <a:gd name="connsiteX3" fmla="*/ 760887 w 927749"/>
              <a:gd name="connsiteY3" fmla="*/ 671655 h 696692"/>
              <a:gd name="connsiteX4" fmla="*/ 467211 w 927749"/>
              <a:gd name="connsiteY4" fmla="*/ 471422 h 696692"/>
              <a:gd name="connsiteX5" fmla="*/ 420490 w 927749"/>
              <a:gd name="connsiteY5" fmla="*/ 357956 h 696692"/>
              <a:gd name="connsiteX6" fmla="*/ 480560 w 927749"/>
              <a:gd name="connsiteY6" fmla="*/ 244490 h 696692"/>
              <a:gd name="connsiteX7" fmla="*/ 473886 w 927749"/>
              <a:gd name="connsiteY7" fmla="*/ 197769 h 696692"/>
              <a:gd name="connsiteX8" fmla="*/ 440513 w 927749"/>
              <a:gd name="connsiteY8" fmla="*/ 144373 h 696692"/>
              <a:gd name="connsiteX9" fmla="*/ 226931 w 927749"/>
              <a:gd name="connsiteY9" fmla="*/ 17559 h 696692"/>
              <a:gd name="connsiteX10" fmla="*/ 60070 w 927749"/>
              <a:gd name="connsiteY10" fmla="*/ 17559 h 696692"/>
              <a:gd name="connsiteX11" fmla="*/ 0 w 927749"/>
              <a:gd name="connsiteY11" fmla="*/ 171071 h 696692"/>
              <a:gd name="connsiteX12" fmla="*/ 0 w 927749"/>
              <a:gd name="connsiteY12" fmla="*/ 171071 h 6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7749" h="696692">
                <a:moveTo>
                  <a:pt x="927749" y="424700"/>
                </a:moveTo>
                <a:cubicBezTo>
                  <a:pt x="913843" y="456960"/>
                  <a:pt x="899938" y="489220"/>
                  <a:pt x="881027" y="531492"/>
                </a:cubicBezTo>
                <a:cubicBezTo>
                  <a:pt x="862116" y="573764"/>
                  <a:pt x="834306" y="654970"/>
                  <a:pt x="814283" y="678330"/>
                </a:cubicBezTo>
                <a:cubicBezTo>
                  <a:pt x="794260" y="701691"/>
                  <a:pt x="818732" y="706140"/>
                  <a:pt x="760887" y="671655"/>
                </a:cubicBezTo>
                <a:cubicBezTo>
                  <a:pt x="703042" y="637170"/>
                  <a:pt x="523944" y="523705"/>
                  <a:pt x="467211" y="471422"/>
                </a:cubicBezTo>
                <a:cubicBezTo>
                  <a:pt x="410478" y="419139"/>
                  <a:pt x="418265" y="395778"/>
                  <a:pt x="420490" y="357956"/>
                </a:cubicBezTo>
                <a:cubicBezTo>
                  <a:pt x="422715" y="320134"/>
                  <a:pt x="471661" y="271188"/>
                  <a:pt x="480560" y="244490"/>
                </a:cubicBezTo>
                <a:cubicBezTo>
                  <a:pt x="489459" y="217792"/>
                  <a:pt x="480560" y="214455"/>
                  <a:pt x="473886" y="197769"/>
                </a:cubicBezTo>
                <a:cubicBezTo>
                  <a:pt x="467212" y="181083"/>
                  <a:pt x="481672" y="174408"/>
                  <a:pt x="440513" y="144373"/>
                </a:cubicBezTo>
                <a:cubicBezTo>
                  <a:pt x="399354" y="114338"/>
                  <a:pt x="290338" y="38695"/>
                  <a:pt x="226931" y="17559"/>
                </a:cubicBezTo>
                <a:cubicBezTo>
                  <a:pt x="163524" y="-3577"/>
                  <a:pt x="97892" y="-8026"/>
                  <a:pt x="60070" y="17559"/>
                </a:cubicBezTo>
                <a:cubicBezTo>
                  <a:pt x="22248" y="43144"/>
                  <a:pt x="0" y="171071"/>
                  <a:pt x="0" y="171071"/>
                </a:cubicBezTo>
                <a:lnTo>
                  <a:pt x="0" y="171071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49E6BCE8-E9B7-1FF8-8E0B-201954219ABE}"/>
              </a:ext>
            </a:extLst>
          </p:cNvPr>
          <p:cNvSpPr/>
          <p:nvPr/>
        </p:nvSpPr>
        <p:spPr>
          <a:xfrm>
            <a:off x="8296345" y="3566628"/>
            <a:ext cx="1174703" cy="898581"/>
          </a:xfrm>
          <a:custGeom>
            <a:avLst/>
            <a:gdLst>
              <a:gd name="connsiteX0" fmla="*/ 1174703 w 1174703"/>
              <a:gd name="connsiteY0" fmla="*/ 898581 h 898581"/>
              <a:gd name="connsiteX1" fmla="*/ 1094610 w 1174703"/>
              <a:gd name="connsiteY1" fmla="*/ 578207 h 898581"/>
              <a:gd name="connsiteX2" fmla="*/ 934423 w 1174703"/>
              <a:gd name="connsiteY2" fmla="*/ 471416 h 898581"/>
              <a:gd name="connsiteX3" fmla="*/ 780910 w 1174703"/>
              <a:gd name="connsiteY3" fmla="*/ 357950 h 898581"/>
              <a:gd name="connsiteX4" fmla="*/ 273652 w 1174703"/>
              <a:gd name="connsiteY4" fmla="*/ 24227 h 898581"/>
              <a:gd name="connsiteX5" fmla="*/ 100116 w 1174703"/>
              <a:gd name="connsiteY5" fmla="*/ 44251 h 898581"/>
              <a:gd name="connsiteX6" fmla="*/ 0 w 1174703"/>
              <a:gd name="connsiteY6" fmla="*/ 191089 h 898581"/>
              <a:gd name="connsiteX7" fmla="*/ 0 w 1174703"/>
              <a:gd name="connsiteY7" fmla="*/ 191089 h 8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703" h="898581">
                <a:moveTo>
                  <a:pt x="1174703" y="898581"/>
                </a:moveTo>
                <a:cubicBezTo>
                  <a:pt x="1154680" y="773991"/>
                  <a:pt x="1134657" y="649401"/>
                  <a:pt x="1094610" y="578207"/>
                </a:cubicBezTo>
                <a:cubicBezTo>
                  <a:pt x="1054563" y="507013"/>
                  <a:pt x="986706" y="508125"/>
                  <a:pt x="934423" y="471416"/>
                </a:cubicBezTo>
                <a:cubicBezTo>
                  <a:pt x="882140" y="434707"/>
                  <a:pt x="891038" y="432481"/>
                  <a:pt x="780910" y="357950"/>
                </a:cubicBezTo>
                <a:cubicBezTo>
                  <a:pt x="670782" y="283419"/>
                  <a:pt x="387118" y="76510"/>
                  <a:pt x="273652" y="24227"/>
                </a:cubicBezTo>
                <a:cubicBezTo>
                  <a:pt x="160186" y="-28056"/>
                  <a:pt x="145725" y="16441"/>
                  <a:pt x="100116" y="44251"/>
                </a:cubicBezTo>
                <a:cubicBezTo>
                  <a:pt x="54507" y="72061"/>
                  <a:pt x="0" y="191089"/>
                  <a:pt x="0" y="191089"/>
                </a:cubicBezTo>
                <a:lnTo>
                  <a:pt x="0" y="191089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B583C2E-A29E-4E12-82A1-DFD7D9BD95DA}"/>
              </a:ext>
            </a:extLst>
          </p:cNvPr>
          <p:cNvSpPr/>
          <p:nvPr/>
        </p:nvSpPr>
        <p:spPr>
          <a:xfrm>
            <a:off x="7567763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9D0D79-8F9A-671D-7722-4000DCD0C6B4}"/>
              </a:ext>
            </a:extLst>
          </p:cNvPr>
          <p:cNvCxnSpPr/>
          <p:nvPr/>
        </p:nvCxnSpPr>
        <p:spPr>
          <a:xfrm flipH="1">
            <a:off x="8990488" y="3824461"/>
            <a:ext cx="126814" cy="186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D7510032-E874-3BAB-9FA7-1BE05CBCC616}"/>
              </a:ext>
            </a:extLst>
          </p:cNvPr>
          <p:cNvSpPr/>
          <p:nvPr/>
        </p:nvSpPr>
        <p:spPr>
          <a:xfrm>
            <a:off x="8423159" y="3203737"/>
            <a:ext cx="614050" cy="694143"/>
          </a:xfrm>
          <a:custGeom>
            <a:avLst/>
            <a:gdLst>
              <a:gd name="connsiteX0" fmla="*/ 614050 w 614050"/>
              <a:gd name="connsiteY0" fmla="*/ 694143 h 694143"/>
              <a:gd name="connsiteX1" fmla="*/ 467212 w 614050"/>
              <a:gd name="connsiteY1" fmla="*/ 320374 h 694143"/>
              <a:gd name="connsiteX2" fmla="*/ 447188 w 614050"/>
              <a:gd name="connsiteY2" fmla="*/ 293676 h 694143"/>
              <a:gd name="connsiteX3" fmla="*/ 246955 w 614050"/>
              <a:gd name="connsiteY3" fmla="*/ 166862 h 694143"/>
              <a:gd name="connsiteX4" fmla="*/ 0 w 614050"/>
              <a:gd name="connsiteY4" fmla="*/ 0 h 6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050" h="694143">
                <a:moveTo>
                  <a:pt x="614050" y="694143"/>
                </a:moveTo>
                <a:lnTo>
                  <a:pt x="467212" y="320374"/>
                </a:lnTo>
                <a:cubicBezTo>
                  <a:pt x="439402" y="253630"/>
                  <a:pt x="483898" y="319261"/>
                  <a:pt x="447188" y="293676"/>
                </a:cubicBezTo>
                <a:cubicBezTo>
                  <a:pt x="410478" y="268091"/>
                  <a:pt x="321486" y="215808"/>
                  <a:pt x="246955" y="166862"/>
                </a:cubicBezTo>
                <a:cubicBezTo>
                  <a:pt x="172424" y="117916"/>
                  <a:pt x="86212" y="58958"/>
                  <a:pt x="0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449E156-F4B2-046A-306F-165AFFE09046}"/>
              </a:ext>
            </a:extLst>
          </p:cNvPr>
          <p:cNvSpPr/>
          <p:nvPr/>
        </p:nvSpPr>
        <p:spPr>
          <a:xfrm>
            <a:off x="10178540" y="4989119"/>
            <a:ext cx="413816" cy="263675"/>
          </a:xfrm>
          <a:custGeom>
            <a:avLst/>
            <a:gdLst>
              <a:gd name="connsiteX0" fmla="*/ 0 w 413816"/>
              <a:gd name="connsiteY0" fmla="*/ 263675 h 263675"/>
              <a:gd name="connsiteX1" fmla="*/ 60070 w 413816"/>
              <a:gd name="connsiteY1" fmla="*/ 123512 h 263675"/>
              <a:gd name="connsiteX2" fmla="*/ 106791 w 413816"/>
              <a:gd name="connsiteY2" fmla="*/ 30069 h 263675"/>
              <a:gd name="connsiteX3" fmla="*/ 153513 w 413816"/>
              <a:gd name="connsiteY3" fmla="*/ 10046 h 263675"/>
              <a:gd name="connsiteX4" fmla="*/ 413816 w 413816"/>
              <a:gd name="connsiteY4" fmla="*/ 176907 h 26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816" h="263675">
                <a:moveTo>
                  <a:pt x="0" y="263675"/>
                </a:moveTo>
                <a:cubicBezTo>
                  <a:pt x="21136" y="213060"/>
                  <a:pt x="42272" y="162446"/>
                  <a:pt x="60070" y="123512"/>
                </a:cubicBezTo>
                <a:cubicBezTo>
                  <a:pt x="77868" y="84578"/>
                  <a:pt x="91217" y="48980"/>
                  <a:pt x="106791" y="30069"/>
                </a:cubicBezTo>
                <a:cubicBezTo>
                  <a:pt x="122365" y="11158"/>
                  <a:pt x="102342" y="-14427"/>
                  <a:pt x="153513" y="10046"/>
                </a:cubicBezTo>
                <a:cubicBezTo>
                  <a:pt x="204684" y="34519"/>
                  <a:pt x="309250" y="105713"/>
                  <a:pt x="413816" y="176907"/>
                </a:cubicBezTo>
              </a:path>
            </a:pathLst>
          </a:custGeom>
          <a:noFill/>
          <a:ln w="38100">
            <a:solidFill>
              <a:srgbClr val="29F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29FF41"/>
              </a:solidFill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AC014CD-1546-5B72-E6EB-16CB66973AF5}"/>
              </a:ext>
            </a:extLst>
          </p:cNvPr>
          <p:cNvSpPr/>
          <p:nvPr/>
        </p:nvSpPr>
        <p:spPr>
          <a:xfrm>
            <a:off x="967796" y="2636409"/>
            <a:ext cx="2272524" cy="2683130"/>
          </a:xfrm>
          <a:custGeom>
            <a:avLst/>
            <a:gdLst>
              <a:gd name="connsiteX0" fmla="*/ 0 w 2272524"/>
              <a:gd name="connsiteY0" fmla="*/ 2683130 h 2683130"/>
              <a:gd name="connsiteX1" fmla="*/ 260303 w 2272524"/>
              <a:gd name="connsiteY1" fmla="*/ 2456198 h 2683130"/>
              <a:gd name="connsiteX2" fmla="*/ 240280 w 2272524"/>
              <a:gd name="connsiteY2" fmla="*/ 2429500 h 2683130"/>
              <a:gd name="connsiteX3" fmla="*/ 120140 w 2272524"/>
              <a:gd name="connsiteY3" fmla="*/ 2296011 h 2683130"/>
              <a:gd name="connsiteX4" fmla="*/ 173535 w 2272524"/>
              <a:gd name="connsiteY4" fmla="*/ 2269314 h 2683130"/>
              <a:gd name="connsiteX5" fmla="*/ 774236 w 2272524"/>
              <a:gd name="connsiteY5" fmla="*/ 1715334 h 2683130"/>
              <a:gd name="connsiteX6" fmla="*/ 2109127 w 2272524"/>
              <a:gd name="connsiteY6" fmla="*/ 460537 h 2683130"/>
              <a:gd name="connsiteX7" fmla="*/ 2235941 w 2272524"/>
              <a:gd name="connsiteY7" fmla="*/ 327048 h 2683130"/>
              <a:gd name="connsiteX8" fmla="*/ 2262639 w 2272524"/>
              <a:gd name="connsiteY8" fmla="*/ 146838 h 2683130"/>
              <a:gd name="connsiteX9" fmla="*/ 2089103 w 2272524"/>
              <a:gd name="connsiteY9" fmla="*/ 0 h 268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72524" h="2683130">
                <a:moveTo>
                  <a:pt x="0" y="2683130"/>
                </a:moveTo>
                <a:lnTo>
                  <a:pt x="260303" y="2456198"/>
                </a:lnTo>
                <a:cubicBezTo>
                  <a:pt x="300350" y="2413926"/>
                  <a:pt x="263640" y="2456198"/>
                  <a:pt x="240280" y="2429500"/>
                </a:cubicBezTo>
                <a:cubicBezTo>
                  <a:pt x="216920" y="2402802"/>
                  <a:pt x="131264" y="2322709"/>
                  <a:pt x="120140" y="2296011"/>
                </a:cubicBezTo>
                <a:cubicBezTo>
                  <a:pt x="109016" y="2269313"/>
                  <a:pt x="64519" y="2366093"/>
                  <a:pt x="173535" y="2269314"/>
                </a:cubicBezTo>
                <a:cubicBezTo>
                  <a:pt x="282551" y="2172535"/>
                  <a:pt x="774236" y="1715334"/>
                  <a:pt x="774236" y="1715334"/>
                </a:cubicBezTo>
                <a:lnTo>
                  <a:pt x="2109127" y="460537"/>
                </a:lnTo>
                <a:cubicBezTo>
                  <a:pt x="2352744" y="229156"/>
                  <a:pt x="2210356" y="379331"/>
                  <a:pt x="2235941" y="327048"/>
                </a:cubicBezTo>
                <a:cubicBezTo>
                  <a:pt x="2261526" y="274765"/>
                  <a:pt x="2287112" y="201346"/>
                  <a:pt x="2262639" y="146838"/>
                </a:cubicBezTo>
                <a:cubicBezTo>
                  <a:pt x="2238166" y="92330"/>
                  <a:pt x="2163634" y="46165"/>
                  <a:pt x="2089103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9B4C24DB-F2C1-9EFA-D533-FEC384F1399D}"/>
              </a:ext>
            </a:extLst>
          </p:cNvPr>
          <p:cNvSpPr/>
          <p:nvPr/>
        </p:nvSpPr>
        <p:spPr>
          <a:xfrm>
            <a:off x="2349288" y="2055503"/>
            <a:ext cx="654216" cy="540859"/>
          </a:xfrm>
          <a:custGeom>
            <a:avLst/>
            <a:gdLst>
              <a:gd name="connsiteX0" fmla="*/ 654216 w 654216"/>
              <a:gd name="connsiteY0" fmla="*/ 540859 h 540859"/>
              <a:gd name="connsiteX1" fmla="*/ 60189 w 654216"/>
              <a:gd name="connsiteY1" fmla="*/ 46950 h 540859"/>
              <a:gd name="connsiteX2" fmla="*/ 20143 w 654216"/>
              <a:gd name="connsiteY2" fmla="*/ 20252 h 540859"/>
              <a:gd name="connsiteX3" fmla="*/ 13468 w 654216"/>
              <a:gd name="connsiteY3" fmla="*/ 20252 h 54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216" h="540859">
                <a:moveTo>
                  <a:pt x="654216" y="540859"/>
                </a:moveTo>
                <a:lnTo>
                  <a:pt x="60189" y="46950"/>
                </a:lnTo>
                <a:cubicBezTo>
                  <a:pt x="-45490" y="-39818"/>
                  <a:pt x="20143" y="20252"/>
                  <a:pt x="20143" y="20252"/>
                </a:cubicBezTo>
                <a:cubicBezTo>
                  <a:pt x="12356" y="15802"/>
                  <a:pt x="12912" y="18027"/>
                  <a:pt x="13468" y="20252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F7BD8CB-B251-790C-623A-27D1E682E841}"/>
              </a:ext>
            </a:extLst>
          </p:cNvPr>
          <p:cNvCxnSpPr/>
          <p:nvPr/>
        </p:nvCxnSpPr>
        <p:spPr>
          <a:xfrm flipV="1">
            <a:off x="2930085" y="2576339"/>
            <a:ext cx="133489" cy="800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62330AA-C716-AF6B-EBF2-87A9DE6631A7}"/>
              </a:ext>
            </a:extLst>
          </p:cNvPr>
          <p:cNvSpPr/>
          <p:nvPr/>
        </p:nvSpPr>
        <p:spPr>
          <a:xfrm>
            <a:off x="7975600" y="977900"/>
            <a:ext cx="2108200" cy="5461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Spatial application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DE43F7-23B6-C32A-45D2-0115BC084EAE}"/>
              </a:ext>
            </a:extLst>
          </p:cNvPr>
          <p:cNvGrpSpPr/>
          <p:nvPr/>
        </p:nvGrpSpPr>
        <p:grpSpPr>
          <a:xfrm>
            <a:off x="3175000" y="4559309"/>
            <a:ext cx="4114800" cy="2232568"/>
            <a:chOff x="3175000" y="4559309"/>
            <a:chExt cx="4114800" cy="223256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9C5C31-FC07-2D84-B5C6-776EC2261441}"/>
                </a:ext>
              </a:extLst>
            </p:cNvPr>
            <p:cNvSpPr/>
            <p:nvPr/>
          </p:nvSpPr>
          <p:spPr>
            <a:xfrm>
              <a:off x="3175000" y="4648200"/>
              <a:ext cx="4114800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X</a:t>
              </a:r>
            </a:p>
          </p:txBody>
        </p:sp>
        <p:pic>
          <p:nvPicPr>
            <p:cNvPr id="14" name="Picture 9" descr="ARIBE">
              <a:extLst>
                <a:ext uri="{FF2B5EF4-FFF2-40B4-BE49-F238E27FC236}">
                  <a16:creationId xmlns:a16="http://schemas.microsoft.com/office/drawing/2014/main" id="{1DE7AAAD-59DE-C52B-6F40-E0E7C4D9E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015417">
              <a:off x="3912391" y="4559309"/>
              <a:ext cx="2304935" cy="223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31DEE87-9E14-E9B4-4C3E-62EC0F6B0D45}"/>
              </a:ext>
            </a:extLst>
          </p:cNvPr>
          <p:cNvSpPr/>
          <p:nvPr/>
        </p:nvSpPr>
        <p:spPr>
          <a:xfrm>
            <a:off x="8375650" y="2559050"/>
            <a:ext cx="2108200" cy="5461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Spatial application</a:t>
            </a:r>
          </a:p>
        </p:txBody>
      </p:sp>
    </p:spTree>
    <p:extLst>
      <p:ext uri="{BB962C8B-B14F-4D97-AF65-F5344CB8AC3E}">
        <p14:creationId xmlns:p14="http://schemas.microsoft.com/office/powerpoint/2010/main" val="3826865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30848-A29E-CD99-D7AB-489C6EBE1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Spatial Applications @ GANIL Accelerators : SAGA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F5D73-9CEA-ABF4-8865-CAF0C1008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Project </a:t>
            </a:r>
            <a:r>
              <a:rPr lang="fr-FR" b="1" dirty="0" err="1"/>
              <a:t>under</a:t>
            </a:r>
            <a:r>
              <a:rPr lang="fr-FR" b="1" dirty="0"/>
              <a:t> discussion </a:t>
            </a:r>
            <a:r>
              <a:rPr lang="fr-FR" b="1" dirty="0" err="1"/>
              <a:t>with</a:t>
            </a:r>
            <a:r>
              <a:rPr lang="fr-FR" b="1" dirty="0"/>
              <a:t> CNES </a:t>
            </a:r>
            <a:r>
              <a:rPr lang="fr-FR" b="1" dirty="0" err="1"/>
              <a:t>aiming</a:t>
            </a:r>
            <a:r>
              <a:rPr lang="fr-FR" b="1" dirty="0"/>
              <a:t> at </a:t>
            </a:r>
            <a:r>
              <a:rPr lang="fr-FR" b="1" dirty="0" err="1"/>
              <a:t>increasing</a:t>
            </a:r>
            <a:r>
              <a:rPr lang="fr-FR" b="1" dirty="0"/>
              <a:t> the </a:t>
            </a:r>
            <a:r>
              <a:rPr lang="fr-FR" b="1" dirty="0" err="1"/>
              <a:t>beam</a:t>
            </a:r>
            <a:r>
              <a:rPr lang="fr-FR" b="1" dirty="0"/>
              <a:t> time for </a:t>
            </a:r>
            <a:r>
              <a:rPr lang="fr-FR" b="1" dirty="0" err="1"/>
              <a:t>industrial</a:t>
            </a:r>
            <a:r>
              <a:rPr lang="fr-FR" b="1" dirty="0"/>
              <a:t> </a:t>
            </a:r>
            <a:r>
              <a:rPr lang="fr-FR" b="1" dirty="0" err="1"/>
              <a:t>users</a:t>
            </a:r>
            <a:r>
              <a:rPr lang="fr-FR" b="1" dirty="0"/>
              <a:t> at GANIL. </a:t>
            </a:r>
          </a:p>
          <a:p>
            <a:r>
              <a:rPr lang="fr-FR" dirty="0"/>
              <a:t>Strong </a:t>
            </a:r>
            <a:r>
              <a:rPr lang="fr-FR" dirty="0" err="1"/>
              <a:t>increase</a:t>
            </a:r>
            <a:r>
              <a:rPr lang="fr-FR" dirty="0"/>
              <a:t> of </a:t>
            </a:r>
            <a:r>
              <a:rPr lang="fr-FR" dirty="0" err="1"/>
              <a:t>beam</a:t>
            </a:r>
            <a:r>
              <a:rPr lang="fr-FR" dirty="0"/>
              <a:t> time </a:t>
            </a:r>
            <a:r>
              <a:rPr lang="fr-FR" dirty="0" err="1"/>
              <a:t>request</a:t>
            </a:r>
            <a:r>
              <a:rPr lang="fr-FR" dirty="0"/>
              <a:t> for tests of </a:t>
            </a:r>
            <a:r>
              <a:rPr lang="fr-FR" dirty="0" err="1"/>
              <a:t>electronic</a:t>
            </a:r>
            <a:r>
              <a:rPr lang="fr-FR" dirty="0"/>
              <a:t> components for spatial </a:t>
            </a:r>
            <a:r>
              <a:rPr lang="fr-FR" dirty="0" err="1"/>
              <a:t>industry</a:t>
            </a:r>
            <a:r>
              <a:rPr lang="fr-FR" dirty="0"/>
              <a:t> </a:t>
            </a:r>
            <a:r>
              <a:rPr lang="fr-FR" dirty="0" err="1"/>
              <a:t>since</a:t>
            </a:r>
            <a:r>
              <a:rPr lang="fr-FR" dirty="0"/>
              <a:t> 2022. </a:t>
            </a:r>
            <a:r>
              <a:rPr lang="fr-FR" dirty="0" err="1"/>
              <a:t>Only</a:t>
            </a:r>
            <a:r>
              <a:rPr lang="fr-FR" dirty="0"/>
              <a:t> 1/3 of the </a:t>
            </a:r>
            <a:r>
              <a:rPr lang="fr-FR" dirty="0" err="1"/>
              <a:t>requests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accepted</a:t>
            </a:r>
            <a:r>
              <a:rPr lang="fr-FR" dirty="0"/>
              <a:t> in 2023, </a:t>
            </a:r>
            <a:r>
              <a:rPr lang="fr-FR" dirty="0" err="1"/>
              <a:t>even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increase</a:t>
            </a:r>
            <a:r>
              <a:rPr lang="fr-FR" dirty="0"/>
              <a:t> of 2 of the </a:t>
            </a:r>
            <a:r>
              <a:rPr lang="fr-FR" dirty="0" err="1"/>
              <a:t>dedicated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time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en-FR" dirty="0"/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D2C3CDEC-45B4-8CB2-5617-719E41BA1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56" b="2900"/>
          <a:stretch/>
        </p:blipFill>
        <p:spPr>
          <a:xfrm>
            <a:off x="836301" y="3220706"/>
            <a:ext cx="3363165" cy="3312718"/>
          </a:xfrm>
          <a:prstGeom prst="rect">
            <a:avLst/>
          </a:prstGeom>
        </p:spPr>
      </p:pic>
      <p:pic>
        <p:nvPicPr>
          <p:cNvPr id="5" name="Image 27">
            <a:extLst>
              <a:ext uri="{FF2B5EF4-FFF2-40B4-BE49-F238E27FC236}">
                <a16:creationId xmlns:a16="http://schemas.microsoft.com/office/drawing/2014/main" id="{0941FEE9-BD9B-0DB7-95D3-51964F547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1" y="2883098"/>
            <a:ext cx="5645556" cy="409164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03103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8B0CE-399A-D573-F425-920ADF648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Perspective for industrial irradiations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46F8D4-1DB0-6C14-96E0-FADDC5285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115" y="827460"/>
            <a:ext cx="5680075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7">
            <a:extLst>
              <a:ext uri="{FF2B5EF4-FFF2-40B4-BE49-F238E27FC236}">
                <a16:creationId xmlns:a16="http://schemas.microsoft.com/office/drawing/2014/main" id="{85AC6402-3C35-3957-F7E3-75BA00488AA4}"/>
              </a:ext>
            </a:extLst>
          </p:cNvPr>
          <p:cNvCxnSpPr/>
          <p:nvPr/>
        </p:nvCxnSpPr>
        <p:spPr>
          <a:xfrm flipH="1" flipV="1">
            <a:off x="7697328" y="5001488"/>
            <a:ext cx="388307" cy="24425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8">
            <a:extLst>
              <a:ext uri="{FF2B5EF4-FFF2-40B4-BE49-F238E27FC236}">
                <a16:creationId xmlns:a16="http://schemas.microsoft.com/office/drawing/2014/main" id="{A4028CF0-0A2E-A7BA-8961-AB4283FD5D87}"/>
              </a:ext>
            </a:extLst>
          </p:cNvPr>
          <p:cNvCxnSpPr/>
          <p:nvPr/>
        </p:nvCxnSpPr>
        <p:spPr>
          <a:xfrm flipH="1" flipV="1">
            <a:off x="6828179" y="4153522"/>
            <a:ext cx="915078" cy="57448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rme libre 13">
            <a:extLst>
              <a:ext uri="{FF2B5EF4-FFF2-40B4-BE49-F238E27FC236}">
                <a16:creationId xmlns:a16="http://schemas.microsoft.com/office/drawing/2014/main" id="{609357AD-C134-7B55-A3AF-BC6FB6EB4C5A}"/>
              </a:ext>
            </a:extLst>
          </p:cNvPr>
          <p:cNvSpPr/>
          <p:nvPr/>
        </p:nvSpPr>
        <p:spPr>
          <a:xfrm>
            <a:off x="7708393" y="4723026"/>
            <a:ext cx="76345" cy="284480"/>
          </a:xfrm>
          <a:custGeom>
            <a:avLst/>
            <a:gdLst>
              <a:gd name="connsiteX0" fmla="*/ 35560 w 76345"/>
              <a:gd name="connsiteY0" fmla="*/ 0 h 284480"/>
              <a:gd name="connsiteX1" fmla="*/ 76200 w 76345"/>
              <a:gd name="connsiteY1" fmla="*/ 127000 h 284480"/>
              <a:gd name="connsiteX2" fmla="*/ 22860 w 76345"/>
              <a:gd name="connsiteY2" fmla="*/ 220980 h 284480"/>
              <a:gd name="connsiteX3" fmla="*/ 0 w 76345"/>
              <a:gd name="connsiteY3" fmla="*/ 284480 h 284480"/>
              <a:gd name="connsiteX4" fmla="*/ 0 w 76345"/>
              <a:gd name="connsiteY4" fmla="*/ 284480 h 28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45" h="284480">
                <a:moveTo>
                  <a:pt x="35560" y="0"/>
                </a:moveTo>
                <a:cubicBezTo>
                  <a:pt x="56938" y="45085"/>
                  <a:pt x="78317" y="90170"/>
                  <a:pt x="76200" y="127000"/>
                </a:cubicBezTo>
                <a:cubicBezTo>
                  <a:pt x="74083" y="163830"/>
                  <a:pt x="35560" y="194733"/>
                  <a:pt x="22860" y="220980"/>
                </a:cubicBezTo>
                <a:cubicBezTo>
                  <a:pt x="10160" y="247227"/>
                  <a:pt x="0" y="284480"/>
                  <a:pt x="0" y="284480"/>
                </a:cubicBezTo>
                <a:lnTo>
                  <a:pt x="0" y="284480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cxnSp>
        <p:nvCxnSpPr>
          <p:cNvPr id="9" name="Connecteur droit 18">
            <a:extLst>
              <a:ext uri="{FF2B5EF4-FFF2-40B4-BE49-F238E27FC236}">
                <a16:creationId xmlns:a16="http://schemas.microsoft.com/office/drawing/2014/main" id="{2DC41CAE-C348-3F7C-3784-637D62BD7A87}"/>
              </a:ext>
            </a:extLst>
          </p:cNvPr>
          <p:cNvCxnSpPr/>
          <p:nvPr/>
        </p:nvCxnSpPr>
        <p:spPr>
          <a:xfrm flipH="1" flipV="1">
            <a:off x="7697328" y="5010932"/>
            <a:ext cx="388307" cy="24425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20">
            <a:extLst>
              <a:ext uri="{FF2B5EF4-FFF2-40B4-BE49-F238E27FC236}">
                <a16:creationId xmlns:a16="http://schemas.microsoft.com/office/drawing/2014/main" id="{6B8C24B0-3BFA-5C60-4644-DEF2206FD0B7}"/>
              </a:ext>
            </a:extLst>
          </p:cNvPr>
          <p:cNvCxnSpPr/>
          <p:nvPr/>
        </p:nvCxnSpPr>
        <p:spPr>
          <a:xfrm flipH="1" flipV="1">
            <a:off x="5705689" y="3401336"/>
            <a:ext cx="2037568" cy="133611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rme libre 21">
            <a:extLst>
              <a:ext uri="{FF2B5EF4-FFF2-40B4-BE49-F238E27FC236}">
                <a16:creationId xmlns:a16="http://schemas.microsoft.com/office/drawing/2014/main" id="{D59546AE-CEEF-BAB8-73D1-AD1AD4A7696F}"/>
              </a:ext>
            </a:extLst>
          </p:cNvPr>
          <p:cNvSpPr/>
          <p:nvPr/>
        </p:nvSpPr>
        <p:spPr>
          <a:xfrm>
            <a:off x="7708393" y="4732470"/>
            <a:ext cx="76345" cy="284480"/>
          </a:xfrm>
          <a:custGeom>
            <a:avLst/>
            <a:gdLst>
              <a:gd name="connsiteX0" fmla="*/ 35560 w 76345"/>
              <a:gd name="connsiteY0" fmla="*/ 0 h 284480"/>
              <a:gd name="connsiteX1" fmla="*/ 76200 w 76345"/>
              <a:gd name="connsiteY1" fmla="*/ 127000 h 284480"/>
              <a:gd name="connsiteX2" fmla="*/ 22860 w 76345"/>
              <a:gd name="connsiteY2" fmla="*/ 220980 h 284480"/>
              <a:gd name="connsiteX3" fmla="*/ 0 w 76345"/>
              <a:gd name="connsiteY3" fmla="*/ 284480 h 284480"/>
              <a:gd name="connsiteX4" fmla="*/ 0 w 76345"/>
              <a:gd name="connsiteY4" fmla="*/ 284480 h 28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45" h="284480">
                <a:moveTo>
                  <a:pt x="35560" y="0"/>
                </a:moveTo>
                <a:cubicBezTo>
                  <a:pt x="56938" y="45085"/>
                  <a:pt x="78317" y="90170"/>
                  <a:pt x="76200" y="127000"/>
                </a:cubicBezTo>
                <a:cubicBezTo>
                  <a:pt x="74083" y="163830"/>
                  <a:pt x="35560" y="194733"/>
                  <a:pt x="22860" y="220980"/>
                </a:cubicBezTo>
                <a:cubicBezTo>
                  <a:pt x="10160" y="247227"/>
                  <a:pt x="0" y="284480"/>
                  <a:pt x="0" y="284480"/>
                </a:cubicBezTo>
                <a:lnTo>
                  <a:pt x="0" y="284480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8BB2C94F-35AD-6345-28BA-72C2DE102FB6}"/>
              </a:ext>
            </a:extLst>
          </p:cNvPr>
          <p:cNvSpPr/>
          <p:nvPr/>
        </p:nvSpPr>
        <p:spPr>
          <a:xfrm>
            <a:off x="5273270" y="1096539"/>
            <a:ext cx="1460739" cy="2599348"/>
          </a:xfrm>
          <a:custGeom>
            <a:avLst/>
            <a:gdLst>
              <a:gd name="connsiteX0" fmla="*/ 427253 w 1460739"/>
              <a:gd name="connsiteY0" fmla="*/ 2293620 h 2599348"/>
              <a:gd name="connsiteX1" fmla="*/ 69113 w 1460739"/>
              <a:gd name="connsiteY1" fmla="*/ 2076450 h 2599348"/>
              <a:gd name="connsiteX2" fmla="*/ 533 w 1460739"/>
              <a:gd name="connsiteY2" fmla="*/ 2152650 h 2599348"/>
              <a:gd name="connsiteX3" fmla="*/ 80543 w 1460739"/>
              <a:gd name="connsiteY3" fmla="*/ 2518410 h 2599348"/>
              <a:gd name="connsiteX4" fmla="*/ 251993 w 1460739"/>
              <a:gd name="connsiteY4" fmla="*/ 2552700 h 2599348"/>
              <a:gd name="connsiteX5" fmla="*/ 632993 w 1460739"/>
              <a:gd name="connsiteY5" fmla="*/ 1973580 h 2599348"/>
              <a:gd name="connsiteX6" fmla="*/ 1036853 w 1460739"/>
              <a:gd name="connsiteY6" fmla="*/ 1352550 h 2599348"/>
              <a:gd name="connsiteX7" fmla="*/ 1406423 w 1460739"/>
              <a:gd name="connsiteY7" fmla="*/ 788670 h 2599348"/>
              <a:gd name="connsiteX8" fmla="*/ 1448333 w 1460739"/>
              <a:gd name="connsiteY8" fmla="*/ 487680 h 2599348"/>
              <a:gd name="connsiteX9" fmla="*/ 1303553 w 1460739"/>
              <a:gd name="connsiteY9" fmla="*/ 335280 h 2599348"/>
              <a:gd name="connsiteX10" fmla="*/ 1071143 w 1460739"/>
              <a:gd name="connsiteY10" fmla="*/ 0 h 2599348"/>
              <a:gd name="connsiteX11" fmla="*/ 1071143 w 1460739"/>
              <a:gd name="connsiteY11" fmla="*/ 0 h 2599348"/>
              <a:gd name="connsiteX12" fmla="*/ 1071143 w 1460739"/>
              <a:gd name="connsiteY12" fmla="*/ 0 h 259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60739" h="2599348">
                <a:moveTo>
                  <a:pt x="427253" y="2293620"/>
                </a:moveTo>
                <a:cubicBezTo>
                  <a:pt x="283743" y="2196782"/>
                  <a:pt x="140233" y="2099945"/>
                  <a:pt x="69113" y="2076450"/>
                </a:cubicBezTo>
                <a:cubicBezTo>
                  <a:pt x="-2007" y="2052955"/>
                  <a:pt x="-1372" y="2078990"/>
                  <a:pt x="533" y="2152650"/>
                </a:cubicBezTo>
                <a:cubicBezTo>
                  <a:pt x="2438" y="2226310"/>
                  <a:pt x="38633" y="2451735"/>
                  <a:pt x="80543" y="2518410"/>
                </a:cubicBezTo>
                <a:cubicBezTo>
                  <a:pt x="122453" y="2585085"/>
                  <a:pt x="159918" y="2643505"/>
                  <a:pt x="251993" y="2552700"/>
                </a:cubicBezTo>
                <a:cubicBezTo>
                  <a:pt x="344068" y="2461895"/>
                  <a:pt x="632993" y="1973580"/>
                  <a:pt x="632993" y="1973580"/>
                </a:cubicBezTo>
                <a:lnTo>
                  <a:pt x="1036853" y="1352550"/>
                </a:lnTo>
                <a:cubicBezTo>
                  <a:pt x="1165758" y="1155065"/>
                  <a:pt x="1337843" y="932815"/>
                  <a:pt x="1406423" y="788670"/>
                </a:cubicBezTo>
                <a:cubicBezTo>
                  <a:pt x="1475003" y="644525"/>
                  <a:pt x="1465478" y="563245"/>
                  <a:pt x="1448333" y="487680"/>
                </a:cubicBezTo>
                <a:cubicBezTo>
                  <a:pt x="1431188" y="412115"/>
                  <a:pt x="1366418" y="416560"/>
                  <a:pt x="1303553" y="335280"/>
                </a:cubicBezTo>
                <a:cubicBezTo>
                  <a:pt x="1240688" y="254000"/>
                  <a:pt x="1071143" y="0"/>
                  <a:pt x="1071143" y="0"/>
                </a:cubicBezTo>
                <a:lnTo>
                  <a:pt x="1071143" y="0"/>
                </a:lnTo>
                <a:lnTo>
                  <a:pt x="1071143" y="0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3" name="Ellipse 23">
            <a:extLst>
              <a:ext uri="{FF2B5EF4-FFF2-40B4-BE49-F238E27FC236}">
                <a16:creationId xmlns:a16="http://schemas.microsoft.com/office/drawing/2014/main" id="{7786652F-A3B8-83D7-C079-D14045D7BB0C}"/>
              </a:ext>
            </a:extLst>
          </p:cNvPr>
          <p:cNvSpPr/>
          <p:nvPr/>
        </p:nvSpPr>
        <p:spPr>
          <a:xfrm>
            <a:off x="6121528" y="923544"/>
            <a:ext cx="436605" cy="345990"/>
          </a:xfrm>
          <a:prstGeom prst="ellipse">
            <a:avLst/>
          </a:prstGeom>
          <a:noFill/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grpSp>
        <p:nvGrpSpPr>
          <p:cNvPr id="14" name="Groupe 10">
            <a:extLst>
              <a:ext uri="{FF2B5EF4-FFF2-40B4-BE49-F238E27FC236}">
                <a16:creationId xmlns:a16="http://schemas.microsoft.com/office/drawing/2014/main" id="{A9C8AA06-5B0A-298C-A749-304596D5FBA7}"/>
              </a:ext>
            </a:extLst>
          </p:cNvPr>
          <p:cNvGrpSpPr/>
          <p:nvPr/>
        </p:nvGrpSpPr>
        <p:grpSpPr>
          <a:xfrm>
            <a:off x="5920927" y="1501905"/>
            <a:ext cx="4747073" cy="2773977"/>
            <a:chOff x="4396926" y="1387604"/>
            <a:chExt cx="4747073" cy="2773977"/>
          </a:xfrm>
        </p:grpSpPr>
        <p:sp>
          <p:nvSpPr>
            <p:cNvPr id="15" name="Ellipse 5">
              <a:extLst>
                <a:ext uri="{FF2B5EF4-FFF2-40B4-BE49-F238E27FC236}">
                  <a16:creationId xmlns:a16="http://schemas.microsoft.com/office/drawing/2014/main" id="{842DB590-D00D-8A88-F776-3A79FE22AE71}"/>
                </a:ext>
              </a:extLst>
            </p:cNvPr>
            <p:cNvSpPr/>
            <p:nvPr/>
          </p:nvSpPr>
          <p:spPr>
            <a:xfrm>
              <a:off x="4396926" y="3094961"/>
              <a:ext cx="436605" cy="345990"/>
            </a:xfrm>
            <a:prstGeom prst="ellipse">
              <a:avLst/>
            </a:prstGeom>
            <a:noFill/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accent4"/>
                </a:solidFill>
              </a:endParaRPr>
            </a:p>
          </p:txBody>
        </p:sp>
        <p:pic>
          <p:nvPicPr>
            <p:cNvPr id="16" name="Image 19">
              <a:extLst>
                <a:ext uri="{FF2B5EF4-FFF2-40B4-BE49-F238E27FC236}">
                  <a16:creationId xmlns:a16="http://schemas.microsoft.com/office/drawing/2014/main" id="{6758A8E4-7116-9E39-2C9C-EF7DCB7CE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2673" y="1753819"/>
              <a:ext cx="3360210" cy="2407762"/>
            </a:xfrm>
            <a:prstGeom prst="rect">
              <a:avLst/>
            </a:prstGeom>
          </p:spPr>
        </p:pic>
        <p:sp>
          <p:nvSpPr>
            <p:cNvPr id="17" name="Forme libre 9">
              <a:extLst>
                <a:ext uri="{FF2B5EF4-FFF2-40B4-BE49-F238E27FC236}">
                  <a16:creationId xmlns:a16="http://schemas.microsoft.com/office/drawing/2014/main" id="{64D01900-97F7-9575-59D2-AA319D45D383}"/>
                </a:ext>
              </a:extLst>
            </p:cNvPr>
            <p:cNvSpPr/>
            <p:nvPr/>
          </p:nvSpPr>
          <p:spPr>
            <a:xfrm>
              <a:off x="4597527" y="3249189"/>
              <a:ext cx="710565" cy="788670"/>
            </a:xfrm>
            <a:custGeom>
              <a:avLst/>
              <a:gdLst>
                <a:gd name="connsiteX0" fmla="*/ 710565 w 710565"/>
                <a:gd name="connsiteY0" fmla="*/ 788670 h 788670"/>
                <a:gd name="connsiteX1" fmla="*/ 510540 w 710565"/>
                <a:gd name="connsiteY1" fmla="*/ 321945 h 788670"/>
                <a:gd name="connsiteX2" fmla="*/ 455295 w 710565"/>
                <a:gd name="connsiteY2" fmla="*/ 293370 h 788670"/>
                <a:gd name="connsiteX3" fmla="*/ 0 w 710565"/>
                <a:gd name="connsiteY3" fmla="*/ 0 h 788670"/>
                <a:gd name="connsiteX4" fmla="*/ 0 w 710565"/>
                <a:gd name="connsiteY4" fmla="*/ 0 h 78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565" h="788670">
                  <a:moveTo>
                    <a:pt x="710565" y="788670"/>
                  </a:moveTo>
                  <a:cubicBezTo>
                    <a:pt x="631825" y="596582"/>
                    <a:pt x="553085" y="404495"/>
                    <a:pt x="510540" y="321945"/>
                  </a:cubicBezTo>
                  <a:cubicBezTo>
                    <a:pt x="467995" y="239395"/>
                    <a:pt x="540385" y="347027"/>
                    <a:pt x="455295" y="293370"/>
                  </a:cubicBezTo>
                  <a:cubicBezTo>
                    <a:pt x="370205" y="239713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2023BF-3406-1F5F-DCC0-209AA66D2D1B}"/>
                </a:ext>
              </a:extLst>
            </p:cNvPr>
            <p:cNvSpPr/>
            <p:nvPr/>
          </p:nvSpPr>
          <p:spPr>
            <a:xfrm>
              <a:off x="5732673" y="1387604"/>
              <a:ext cx="341132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sz="2000" dirty="0">
                  <a:solidFill>
                    <a:schemeClr val="accent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D1-ME -&gt; irradiation in </a:t>
              </a:r>
              <a:r>
                <a:rPr lang="fr-FR" sz="2000" dirty="0" err="1">
                  <a:solidFill>
                    <a:schemeClr val="accent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vaccuum</a:t>
              </a:r>
              <a:endParaRPr lang="fr-FR" sz="20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ZoneTexte 12">
              <a:extLst>
                <a:ext uri="{FF2B5EF4-FFF2-40B4-BE49-F238E27FC236}">
                  <a16:creationId xmlns:a16="http://schemas.microsoft.com/office/drawing/2014/main" id="{0C657C68-80ED-9AEF-DD42-84FA206B5242}"/>
                </a:ext>
              </a:extLst>
            </p:cNvPr>
            <p:cNvSpPr txBox="1"/>
            <p:nvPr/>
          </p:nvSpPr>
          <p:spPr>
            <a:xfrm>
              <a:off x="4816611" y="2983575"/>
              <a:ext cx="982961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chemeClr val="accent4"/>
                  </a:solidFill>
                </a:rPr>
                <a:t>D1-ME</a:t>
              </a:r>
            </a:p>
          </p:txBody>
        </p:sp>
      </p:grpSp>
      <p:sp>
        <p:nvSpPr>
          <p:cNvPr id="20" name="ZoneTexte 25">
            <a:extLst>
              <a:ext uri="{FF2B5EF4-FFF2-40B4-BE49-F238E27FC236}">
                <a16:creationId xmlns:a16="http://schemas.microsoft.com/office/drawing/2014/main" id="{9D629D5C-3BC2-1366-082C-DB5D2D5DCD49}"/>
              </a:ext>
            </a:extLst>
          </p:cNvPr>
          <p:cNvSpPr txBox="1"/>
          <p:nvPr/>
        </p:nvSpPr>
        <p:spPr>
          <a:xfrm>
            <a:off x="5015159" y="816376"/>
            <a:ext cx="111120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G41-HE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4F564E-68A8-9DD6-45A9-9E6A3C9A2F07}"/>
              </a:ext>
            </a:extLst>
          </p:cNvPr>
          <p:cNvSpPr/>
          <p:nvPr/>
        </p:nvSpPr>
        <p:spPr>
          <a:xfrm>
            <a:off x="1186412" y="2765788"/>
            <a:ext cx="290687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G41-HE </a:t>
            </a:r>
          </a:p>
          <a:p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-&gt; irradiation in air</a:t>
            </a:r>
          </a:p>
        </p:txBody>
      </p:sp>
      <p:pic>
        <p:nvPicPr>
          <p:cNvPr id="22" name="Image 27">
            <a:extLst>
              <a:ext uri="{FF2B5EF4-FFF2-40B4-BE49-F238E27FC236}">
                <a16:creationId xmlns:a16="http://schemas.microsoft.com/office/drawing/2014/main" id="{B10E8AD8-36AE-3202-2AA3-D2DB64FB9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029" y="745280"/>
            <a:ext cx="2868689" cy="2055562"/>
          </a:xfrm>
          <a:prstGeom prst="rect">
            <a:avLst/>
          </a:prstGeom>
        </p:spPr>
      </p:pic>
      <p:grpSp>
        <p:nvGrpSpPr>
          <p:cNvPr id="23" name="Groupe 14">
            <a:extLst>
              <a:ext uri="{FF2B5EF4-FFF2-40B4-BE49-F238E27FC236}">
                <a16:creationId xmlns:a16="http://schemas.microsoft.com/office/drawing/2014/main" id="{CCB0CCC4-0070-0E4E-8C19-5288BB94F5A9}"/>
              </a:ext>
            </a:extLst>
          </p:cNvPr>
          <p:cNvGrpSpPr/>
          <p:nvPr/>
        </p:nvGrpSpPr>
        <p:grpSpPr>
          <a:xfrm>
            <a:off x="1766424" y="2870200"/>
            <a:ext cx="3370136" cy="3549298"/>
            <a:chOff x="242424" y="2755900"/>
            <a:chExt cx="3370136" cy="354929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AAF0D5-398F-5FEF-6500-DA5D5917474C}"/>
                </a:ext>
              </a:extLst>
            </p:cNvPr>
            <p:cNvSpPr/>
            <p:nvPr/>
          </p:nvSpPr>
          <p:spPr>
            <a:xfrm>
              <a:off x="242424" y="5905088"/>
              <a:ext cx="313065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sz="2000" dirty="0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CIME 0° -&gt; irradiation in air</a:t>
              </a:r>
              <a:endParaRPr lang="fr-FR" sz="2000" dirty="0">
                <a:solidFill>
                  <a:schemeClr val="accent6"/>
                </a:solidFill>
              </a:endParaRPr>
            </a:p>
          </p:txBody>
        </p:sp>
        <p:pic>
          <p:nvPicPr>
            <p:cNvPr id="25" name="Image 32">
              <a:extLst>
                <a:ext uri="{FF2B5EF4-FFF2-40B4-BE49-F238E27FC236}">
                  <a16:creationId xmlns:a16="http://schemas.microsoft.com/office/drawing/2014/main" id="{59D60B07-A00E-BB45-7279-76782F7D5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424" y="3673353"/>
              <a:ext cx="3130651" cy="2243271"/>
            </a:xfrm>
            <a:prstGeom prst="rect">
              <a:avLst/>
            </a:prstGeom>
          </p:spPr>
        </p:pic>
        <p:sp>
          <p:nvSpPr>
            <p:cNvPr id="26" name="Forme libre 6">
              <a:extLst>
                <a:ext uri="{FF2B5EF4-FFF2-40B4-BE49-F238E27FC236}">
                  <a16:creationId xmlns:a16="http://schemas.microsoft.com/office/drawing/2014/main" id="{8FD2B5CD-2300-5A0B-5473-C8ECF5A4FAF1}"/>
                </a:ext>
              </a:extLst>
            </p:cNvPr>
            <p:cNvSpPr/>
            <p:nvPr/>
          </p:nvSpPr>
          <p:spPr>
            <a:xfrm>
              <a:off x="2862725" y="2755900"/>
              <a:ext cx="523095" cy="721360"/>
            </a:xfrm>
            <a:custGeom>
              <a:avLst/>
              <a:gdLst>
                <a:gd name="connsiteX0" fmla="*/ 50655 w 523095"/>
                <a:gd name="connsiteY0" fmla="*/ 0 h 721360"/>
                <a:gd name="connsiteX1" fmla="*/ 96375 w 523095"/>
                <a:gd name="connsiteY1" fmla="*/ 78740 h 721360"/>
                <a:gd name="connsiteX2" fmla="*/ 2395 w 523095"/>
                <a:gd name="connsiteY2" fmla="*/ 187960 h 721360"/>
                <a:gd name="connsiteX3" fmla="*/ 213215 w 523095"/>
                <a:gd name="connsiteY3" fmla="*/ 337820 h 721360"/>
                <a:gd name="connsiteX4" fmla="*/ 208135 w 523095"/>
                <a:gd name="connsiteY4" fmla="*/ 515620 h 721360"/>
                <a:gd name="connsiteX5" fmla="*/ 380855 w 523095"/>
                <a:gd name="connsiteY5" fmla="*/ 614680 h 721360"/>
                <a:gd name="connsiteX6" fmla="*/ 523095 w 523095"/>
                <a:gd name="connsiteY6" fmla="*/ 721360 h 72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095" h="721360">
                  <a:moveTo>
                    <a:pt x="50655" y="0"/>
                  </a:moveTo>
                  <a:cubicBezTo>
                    <a:pt x="77536" y="23706"/>
                    <a:pt x="104418" y="47413"/>
                    <a:pt x="96375" y="78740"/>
                  </a:cubicBezTo>
                  <a:cubicBezTo>
                    <a:pt x="88332" y="110067"/>
                    <a:pt x="-17078" y="144780"/>
                    <a:pt x="2395" y="187960"/>
                  </a:cubicBezTo>
                  <a:cubicBezTo>
                    <a:pt x="21868" y="231140"/>
                    <a:pt x="178925" y="283210"/>
                    <a:pt x="213215" y="337820"/>
                  </a:cubicBezTo>
                  <a:cubicBezTo>
                    <a:pt x="247505" y="392430"/>
                    <a:pt x="180195" y="469477"/>
                    <a:pt x="208135" y="515620"/>
                  </a:cubicBezTo>
                  <a:cubicBezTo>
                    <a:pt x="236075" y="561763"/>
                    <a:pt x="328362" y="580390"/>
                    <a:pt x="380855" y="614680"/>
                  </a:cubicBezTo>
                  <a:cubicBezTo>
                    <a:pt x="433348" y="648970"/>
                    <a:pt x="478221" y="685165"/>
                    <a:pt x="523095" y="72136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7" name="Ellipse 33">
              <a:extLst>
                <a:ext uri="{FF2B5EF4-FFF2-40B4-BE49-F238E27FC236}">
                  <a16:creationId xmlns:a16="http://schemas.microsoft.com/office/drawing/2014/main" id="{DC1A6F03-29B2-D8C6-EBFF-D293BED4049C}"/>
                </a:ext>
              </a:extLst>
            </p:cNvPr>
            <p:cNvSpPr/>
            <p:nvPr/>
          </p:nvSpPr>
          <p:spPr>
            <a:xfrm>
              <a:off x="3175955" y="3298063"/>
              <a:ext cx="436605" cy="345990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8" name="ZoneTexte 34">
              <a:extLst>
                <a:ext uri="{FF2B5EF4-FFF2-40B4-BE49-F238E27FC236}">
                  <a16:creationId xmlns:a16="http://schemas.microsoft.com/office/drawing/2014/main" id="{3D822464-7FA3-BAE0-3D2F-DB0A7CDC843F}"/>
                </a:ext>
              </a:extLst>
            </p:cNvPr>
            <p:cNvSpPr txBox="1"/>
            <p:nvPr/>
          </p:nvSpPr>
          <p:spPr>
            <a:xfrm>
              <a:off x="1979537" y="3321894"/>
              <a:ext cx="114165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chemeClr val="accent6"/>
                  </a:solidFill>
                </a:rPr>
                <a:t>CIME 0°</a:t>
              </a:r>
            </a:p>
          </p:txBody>
        </p:sp>
      </p:grpSp>
      <p:grpSp>
        <p:nvGrpSpPr>
          <p:cNvPr id="29" name="Groupe 17">
            <a:extLst>
              <a:ext uri="{FF2B5EF4-FFF2-40B4-BE49-F238E27FC236}">
                <a16:creationId xmlns:a16="http://schemas.microsoft.com/office/drawing/2014/main" id="{9922DE01-96BA-0233-1109-B3D9D8D59F1A}"/>
              </a:ext>
            </a:extLst>
          </p:cNvPr>
          <p:cNvGrpSpPr/>
          <p:nvPr/>
        </p:nvGrpSpPr>
        <p:grpSpPr>
          <a:xfrm>
            <a:off x="3021091" y="1177120"/>
            <a:ext cx="3671338" cy="1988778"/>
            <a:chOff x="1497091" y="1062820"/>
            <a:chExt cx="3671338" cy="1988778"/>
          </a:xfrm>
        </p:grpSpPr>
        <p:sp>
          <p:nvSpPr>
            <p:cNvPr id="30" name="ZoneTexte 30">
              <a:extLst>
                <a:ext uri="{FF2B5EF4-FFF2-40B4-BE49-F238E27FC236}">
                  <a16:creationId xmlns:a16="http://schemas.microsoft.com/office/drawing/2014/main" id="{3354C4AE-01CC-1B48-D24F-2F922C8DFB49}"/>
                </a:ext>
              </a:extLst>
            </p:cNvPr>
            <p:cNvSpPr txBox="1"/>
            <p:nvPr/>
          </p:nvSpPr>
          <p:spPr>
            <a:xfrm>
              <a:off x="3189586" y="1062820"/>
              <a:ext cx="111120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rgbClr val="00B0F0"/>
                  </a:solidFill>
                </a:rPr>
                <a:t>G32-HE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F22E0D3-C6AC-2E77-4603-B3A8CCE2CF35}"/>
                </a:ext>
              </a:extLst>
            </p:cNvPr>
            <p:cNvSpPr/>
            <p:nvPr/>
          </p:nvSpPr>
          <p:spPr>
            <a:xfrm>
              <a:off x="1497091" y="2651488"/>
              <a:ext cx="11560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>
                  <a:solidFill>
                    <a:srgbClr val="00B0F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G32-HE</a:t>
              </a:r>
              <a:endParaRPr lang="fr-FR" sz="2000" dirty="0">
                <a:solidFill>
                  <a:srgbClr val="00B0F0"/>
                </a:solidFill>
              </a:endParaRPr>
            </a:p>
          </p:txBody>
        </p:sp>
        <p:sp>
          <p:nvSpPr>
            <p:cNvPr id="32" name="Forme libre 36">
              <a:extLst>
                <a:ext uri="{FF2B5EF4-FFF2-40B4-BE49-F238E27FC236}">
                  <a16:creationId xmlns:a16="http://schemas.microsoft.com/office/drawing/2014/main" id="{1D29136B-6945-B437-A33D-48B994953A38}"/>
                </a:ext>
              </a:extLst>
            </p:cNvPr>
            <p:cNvSpPr/>
            <p:nvPr/>
          </p:nvSpPr>
          <p:spPr>
            <a:xfrm>
              <a:off x="4515633" y="1240077"/>
              <a:ext cx="652796" cy="676405"/>
            </a:xfrm>
            <a:custGeom>
              <a:avLst/>
              <a:gdLst>
                <a:gd name="connsiteX0" fmla="*/ 544882 w 652796"/>
                <a:gd name="connsiteY0" fmla="*/ 676405 h 676405"/>
                <a:gd name="connsiteX1" fmla="*/ 651353 w 652796"/>
                <a:gd name="connsiteY1" fmla="*/ 488515 h 676405"/>
                <a:gd name="connsiteX2" fmla="*/ 475989 w 652796"/>
                <a:gd name="connsiteY2" fmla="*/ 294361 h 676405"/>
                <a:gd name="connsiteX3" fmla="*/ 0 w 652796"/>
                <a:gd name="connsiteY3" fmla="*/ 0 h 6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796" h="676405">
                  <a:moveTo>
                    <a:pt x="544882" y="676405"/>
                  </a:moveTo>
                  <a:cubicBezTo>
                    <a:pt x="603858" y="614297"/>
                    <a:pt x="662835" y="552189"/>
                    <a:pt x="651353" y="488515"/>
                  </a:cubicBezTo>
                  <a:cubicBezTo>
                    <a:pt x="639871" y="424841"/>
                    <a:pt x="584548" y="375780"/>
                    <a:pt x="475989" y="294361"/>
                  </a:cubicBezTo>
                  <a:cubicBezTo>
                    <a:pt x="367430" y="212942"/>
                    <a:pt x="183715" y="106471"/>
                    <a:pt x="0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33" name="Ellipse 37">
              <a:extLst>
                <a:ext uri="{FF2B5EF4-FFF2-40B4-BE49-F238E27FC236}">
                  <a16:creationId xmlns:a16="http://schemas.microsoft.com/office/drawing/2014/main" id="{1D427C12-3A5C-4A95-43EF-1FAA3829A77D}"/>
                </a:ext>
              </a:extLst>
            </p:cNvPr>
            <p:cNvSpPr/>
            <p:nvPr/>
          </p:nvSpPr>
          <p:spPr>
            <a:xfrm>
              <a:off x="4310870" y="1067082"/>
              <a:ext cx="436605" cy="34599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</p:grpSp>
    </p:spTree>
    <p:extLst>
      <p:ext uri="{BB962C8B-B14F-4D97-AF65-F5344CB8AC3E}">
        <p14:creationId xmlns:p14="http://schemas.microsoft.com/office/powerpoint/2010/main" val="278672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009D-7C59-CB96-B2EB-93B04B0E8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Deployment of irradiation for spatial applications</a:t>
            </a:r>
          </a:p>
        </p:txBody>
      </p:sp>
      <p:graphicFrame>
        <p:nvGraphicFramePr>
          <p:cNvPr id="4" name="Diagramme 4">
            <a:extLst>
              <a:ext uri="{FF2B5EF4-FFF2-40B4-BE49-F238E27FC236}">
                <a16:creationId xmlns:a16="http://schemas.microsoft.com/office/drawing/2014/main" id="{A03D0D47-6366-026A-6940-274E855489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3199617"/>
              </p:ext>
            </p:extLst>
          </p:nvPr>
        </p:nvGraphicFramePr>
        <p:xfrm>
          <a:off x="947348" y="663785"/>
          <a:ext cx="9144000" cy="3695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Graphique 6">
            <a:extLst>
              <a:ext uri="{FF2B5EF4-FFF2-40B4-BE49-F238E27FC236}">
                <a16:creationId xmlns:a16="http://schemas.microsoft.com/office/drawing/2014/main" id="{C7B6D29E-D689-A5E9-0694-7185B4EDD7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2568294"/>
              </p:ext>
            </p:extLst>
          </p:nvPr>
        </p:nvGraphicFramePr>
        <p:xfrm>
          <a:off x="1303867" y="4131733"/>
          <a:ext cx="9127567" cy="2148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500621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69831-1ABA-875D-A5E1-CD47E4F86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Links with industries</a:t>
            </a:r>
          </a:p>
        </p:txBody>
      </p:sp>
      <p:graphicFrame>
        <p:nvGraphicFramePr>
          <p:cNvPr id="4" name="Graphique 306">
            <a:extLst>
              <a:ext uri="{FF2B5EF4-FFF2-40B4-BE49-F238E27FC236}">
                <a16:creationId xmlns:a16="http://schemas.microsoft.com/office/drawing/2014/main" id="{4A8FAC0B-F303-A910-9877-51087CD7B6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5515663"/>
              </p:ext>
            </p:extLst>
          </p:nvPr>
        </p:nvGraphicFramePr>
        <p:xfrm>
          <a:off x="2727530" y="1714527"/>
          <a:ext cx="5658808" cy="3944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hevron 4">
            <a:extLst>
              <a:ext uri="{FF2B5EF4-FFF2-40B4-BE49-F238E27FC236}">
                <a16:creationId xmlns:a16="http://schemas.microsoft.com/office/drawing/2014/main" id="{F61B1B6C-0369-6ADD-E76A-6BCFA8199CC8}"/>
              </a:ext>
            </a:extLst>
          </p:cNvPr>
          <p:cNvSpPr/>
          <p:nvPr/>
        </p:nvSpPr>
        <p:spPr bwMode="auto">
          <a:xfrm rot="5400000">
            <a:off x="5380812" y="5027528"/>
            <a:ext cx="329497" cy="322613"/>
          </a:xfrm>
          <a:prstGeom prst="chevron">
            <a:avLst>
              <a:gd name="adj" fmla="val 82376"/>
            </a:avLst>
          </a:prstGeom>
          <a:solidFill>
            <a:srgbClr val="CC9900"/>
          </a:solidFill>
          <a:ln w="25400" cap="flat" cmpd="sng" algn="ctr">
            <a:solidFill>
              <a:srgbClr val="CC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1F08CD68-03AD-C3BA-0D0E-FE6D5BAE407B}"/>
              </a:ext>
            </a:extLst>
          </p:cNvPr>
          <p:cNvSpPr/>
          <p:nvPr/>
        </p:nvSpPr>
        <p:spPr bwMode="auto">
          <a:xfrm rot="16200000">
            <a:off x="5380811" y="2297159"/>
            <a:ext cx="329497" cy="322613"/>
          </a:xfrm>
          <a:prstGeom prst="chevron">
            <a:avLst>
              <a:gd name="adj" fmla="val 82376"/>
            </a:avLst>
          </a:prstGeom>
          <a:solidFill>
            <a:srgbClr val="CC9900"/>
          </a:solidFill>
          <a:ln w="25400" cap="flat" cmpd="sng" algn="ctr">
            <a:solidFill>
              <a:srgbClr val="CC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7" name="ZoneTexte 310">
            <a:extLst>
              <a:ext uri="{FF2B5EF4-FFF2-40B4-BE49-F238E27FC236}">
                <a16:creationId xmlns:a16="http://schemas.microsoft.com/office/drawing/2014/main" id="{5E3DFE57-450F-84AC-332D-B627685DAFAE}"/>
              </a:ext>
            </a:extLst>
          </p:cNvPr>
          <p:cNvSpPr txBox="1"/>
          <p:nvPr/>
        </p:nvSpPr>
        <p:spPr>
          <a:xfrm>
            <a:off x="1793863" y="6108672"/>
            <a:ext cx="1793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Technology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transfers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8" name="Image 311">
            <a:extLst>
              <a:ext uri="{FF2B5EF4-FFF2-40B4-BE49-F238E27FC236}">
                <a16:creationId xmlns:a16="http://schemas.microsoft.com/office/drawing/2014/main" id="{CA559ACD-2D5A-F6A3-D413-C6613B9F4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rgbClr val="80808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41" y="5658900"/>
            <a:ext cx="584475" cy="449772"/>
          </a:xfrm>
          <a:prstGeom prst="rect">
            <a:avLst/>
          </a:prstGeom>
        </p:spPr>
      </p:pic>
      <p:sp>
        <p:nvSpPr>
          <p:cNvPr id="9" name="ZoneTexte 312">
            <a:extLst>
              <a:ext uri="{FF2B5EF4-FFF2-40B4-BE49-F238E27FC236}">
                <a16:creationId xmlns:a16="http://schemas.microsoft.com/office/drawing/2014/main" id="{85830B62-849A-356A-E794-A0ACBE400D69}"/>
              </a:ext>
            </a:extLst>
          </p:cNvPr>
          <p:cNvSpPr txBox="1"/>
          <p:nvPr/>
        </p:nvSpPr>
        <p:spPr>
          <a:xfrm>
            <a:off x="4673792" y="3154192"/>
            <a:ext cx="1793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E2A7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Collaboration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E2A7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R&amp;D</a:t>
            </a:r>
          </a:p>
        </p:txBody>
      </p:sp>
      <p:sp>
        <p:nvSpPr>
          <p:cNvPr id="10" name="ZoneTexte 313">
            <a:extLst>
              <a:ext uri="{FF2B5EF4-FFF2-40B4-BE49-F238E27FC236}">
                <a16:creationId xmlns:a16="http://schemas.microsoft.com/office/drawing/2014/main" id="{E725868A-4062-722C-F59D-2E987B60A81C}"/>
              </a:ext>
            </a:extLst>
          </p:cNvPr>
          <p:cNvSpPr txBox="1"/>
          <p:nvPr/>
        </p:nvSpPr>
        <p:spPr>
          <a:xfrm>
            <a:off x="7047968" y="1488046"/>
            <a:ext cx="1793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2D2D8A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Prestations</a:t>
            </a:r>
          </a:p>
        </p:txBody>
      </p:sp>
      <p:grpSp>
        <p:nvGrpSpPr>
          <p:cNvPr id="11" name="Groupe 314">
            <a:extLst>
              <a:ext uri="{FF2B5EF4-FFF2-40B4-BE49-F238E27FC236}">
                <a16:creationId xmlns:a16="http://schemas.microsoft.com/office/drawing/2014/main" id="{68D69A43-A538-4690-6B04-54E7E954CA89}"/>
              </a:ext>
            </a:extLst>
          </p:cNvPr>
          <p:cNvGrpSpPr/>
          <p:nvPr/>
        </p:nvGrpSpPr>
        <p:grpSpPr>
          <a:xfrm>
            <a:off x="1170666" y="3929212"/>
            <a:ext cx="1258410" cy="1565381"/>
            <a:chOff x="1827722" y="2977925"/>
            <a:chExt cx="1258410" cy="1565381"/>
          </a:xfrm>
        </p:grpSpPr>
        <p:grpSp>
          <p:nvGrpSpPr>
            <p:cNvPr id="12" name="Groupe 315">
              <a:extLst>
                <a:ext uri="{FF2B5EF4-FFF2-40B4-BE49-F238E27FC236}">
                  <a16:creationId xmlns:a16="http://schemas.microsoft.com/office/drawing/2014/main" id="{2536084D-5BE4-1904-C809-BAE14E191E78}"/>
                </a:ext>
              </a:extLst>
            </p:cNvPr>
            <p:cNvGrpSpPr/>
            <p:nvPr/>
          </p:nvGrpSpPr>
          <p:grpSpPr>
            <a:xfrm>
              <a:off x="1924237" y="3059634"/>
              <a:ext cx="1124829" cy="1483672"/>
              <a:chOff x="1924237" y="3059634"/>
              <a:chExt cx="1124829" cy="1483672"/>
            </a:xfrm>
          </p:grpSpPr>
          <p:pic>
            <p:nvPicPr>
              <p:cNvPr id="14" name="Image 317">
                <a:extLst>
                  <a:ext uri="{FF2B5EF4-FFF2-40B4-BE49-F238E27FC236}">
                    <a16:creationId xmlns:a16="http://schemas.microsoft.com/office/drawing/2014/main" id="{DC1A43E6-B7BF-B1A9-37AB-20E32DDAC6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75035" y="3426215"/>
                <a:ext cx="714456" cy="484637"/>
              </a:xfrm>
              <a:prstGeom prst="rect">
                <a:avLst/>
              </a:prstGeom>
            </p:spPr>
          </p:pic>
          <p:pic>
            <p:nvPicPr>
              <p:cNvPr id="15" name="Image 318">
                <a:extLst>
                  <a:ext uri="{FF2B5EF4-FFF2-40B4-BE49-F238E27FC236}">
                    <a16:creationId xmlns:a16="http://schemas.microsoft.com/office/drawing/2014/main" id="{5E3401C4-0551-0EFD-F1BC-0128E1998F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4237" y="3059634"/>
                <a:ext cx="1124829" cy="382734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89E1CBB-344E-A105-1397-AB45614471A3}"/>
                  </a:ext>
                </a:extLst>
              </p:cNvPr>
              <p:cNvSpPr/>
              <p:nvPr/>
            </p:nvSpPr>
            <p:spPr>
              <a:xfrm>
                <a:off x="1937530" y="3896975"/>
                <a:ext cx="98616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Patent :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Manufacture of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vacuum</a:t>
                </a:r>
                <a:r>
                  <a:rPr kumimoji="0" lang="fr-FR" sz="900" b="0" i="1" u="none" strike="noStrike" kern="0" cap="none" spc="0" normalizeH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tube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all-aluminium</a:t>
                </a:r>
                <a:endPara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13" name="Rectangle à coins arrondis 316">
              <a:extLst>
                <a:ext uri="{FF2B5EF4-FFF2-40B4-BE49-F238E27FC236}">
                  <a16:creationId xmlns:a16="http://schemas.microsoft.com/office/drawing/2014/main" id="{8E412BA3-3C6D-0356-D430-5A7F3CA3D576}"/>
                </a:ext>
              </a:extLst>
            </p:cNvPr>
            <p:cNvSpPr/>
            <p:nvPr/>
          </p:nvSpPr>
          <p:spPr bwMode="auto">
            <a:xfrm>
              <a:off x="1827722" y="2977925"/>
              <a:ext cx="1258410" cy="1565381"/>
            </a:xfrm>
            <a:prstGeom prst="roundRect">
              <a:avLst/>
            </a:prstGeom>
            <a:noFill/>
            <a:ln w="25400" cap="flat" cmpd="sng" algn="ctr">
              <a:solidFill>
                <a:srgbClr val="FFFFFF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  <p:grpSp>
        <p:nvGrpSpPr>
          <p:cNvPr id="17" name="Groupe 320">
            <a:extLst>
              <a:ext uri="{FF2B5EF4-FFF2-40B4-BE49-F238E27FC236}">
                <a16:creationId xmlns:a16="http://schemas.microsoft.com/office/drawing/2014/main" id="{49091AAA-422D-701B-9229-346E7C3A0F80}"/>
              </a:ext>
            </a:extLst>
          </p:cNvPr>
          <p:cNvGrpSpPr/>
          <p:nvPr/>
        </p:nvGrpSpPr>
        <p:grpSpPr>
          <a:xfrm>
            <a:off x="1333562" y="1389919"/>
            <a:ext cx="1591869" cy="1351005"/>
            <a:chOff x="2886943" y="1931517"/>
            <a:chExt cx="1591869" cy="1351005"/>
          </a:xfrm>
        </p:grpSpPr>
        <p:pic>
          <p:nvPicPr>
            <p:cNvPr id="18" name="Image 321">
              <a:extLst>
                <a:ext uri="{FF2B5EF4-FFF2-40B4-BE49-F238E27FC236}">
                  <a16:creationId xmlns:a16="http://schemas.microsoft.com/office/drawing/2014/main" id="{C7D0DA5B-41D2-C63B-2452-5B3C455F8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28040" y="1838494"/>
              <a:ext cx="474946" cy="1386537"/>
            </a:xfrm>
            <a:prstGeom prst="rect">
              <a:avLst/>
            </a:prstGeom>
          </p:spPr>
        </p:pic>
        <p:pic>
          <p:nvPicPr>
            <p:cNvPr id="19" name="Image 322">
              <a:extLst>
                <a:ext uri="{FF2B5EF4-FFF2-40B4-BE49-F238E27FC236}">
                  <a16:creationId xmlns:a16="http://schemas.microsoft.com/office/drawing/2014/main" id="{3F7D7F7E-771B-7B43-7067-D0DB13059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38629" y="2035594"/>
              <a:ext cx="923105" cy="2359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E48099C-5E2D-321C-FE8A-8BEFBFCC89F3}"/>
                </a:ext>
              </a:extLst>
            </p:cNvPr>
            <p:cNvSpPr/>
            <p:nvPr/>
          </p:nvSpPr>
          <p:spPr>
            <a:xfrm>
              <a:off x="3113383" y="2747093"/>
              <a:ext cx="1043876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Know-how: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Ion </a:t>
              </a:r>
              <a:r>
                <a:rPr kumimoji="0" lang="fr-FR" sz="9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beam</a:t>
              </a:r>
              <a:r>
                <a:rPr kumimoji="0" lang="fr-FR" sz="900" b="0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 profile 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detectors</a:t>
              </a:r>
              <a:endPara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21" name="Rectangle à coins arrondis 324">
              <a:extLst>
                <a:ext uri="{FF2B5EF4-FFF2-40B4-BE49-F238E27FC236}">
                  <a16:creationId xmlns:a16="http://schemas.microsoft.com/office/drawing/2014/main" id="{6C1D1FDF-61B5-5BEA-7808-10D820365C1A}"/>
                </a:ext>
              </a:extLst>
            </p:cNvPr>
            <p:cNvSpPr/>
            <p:nvPr/>
          </p:nvSpPr>
          <p:spPr bwMode="auto">
            <a:xfrm>
              <a:off x="2886943" y="1931517"/>
              <a:ext cx="1591869" cy="1351005"/>
            </a:xfrm>
            <a:prstGeom prst="roundRect">
              <a:avLst/>
            </a:prstGeom>
            <a:noFill/>
            <a:ln w="25400" cap="flat" cmpd="sng" algn="ctr">
              <a:solidFill>
                <a:srgbClr val="FFFFFF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  <p:grpSp>
        <p:nvGrpSpPr>
          <p:cNvPr id="22" name="Groupe 325">
            <a:extLst>
              <a:ext uri="{FF2B5EF4-FFF2-40B4-BE49-F238E27FC236}">
                <a16:creationId xmlns:a16="http://schemas.microsoft.com/office/drawing/2014/main" id="{399E9ECC-B9D3-2333-B085-7B3AB51C3E46}"/>
              </a:ext>
            </a:extLst>
          </p:cNvPr>
          <p:cNvGrpSpPr/>
          <p:nvPr/>
        </p:nvGrpSpPr>
        <p:grpSpPr>
          <a:xfrm>
            <a:off x="8874654" y="1212280"/>
            <a:ext cx="1135200" cy="1528644"/>
            <a:chOff x="9832110" y="4496217"/>
            <a:chExt cx="1135200" cy="1528644"/>
          </a:xfrm>
        </p:grpSpPr>
        <p:pic>
          <p:nvPicPr>
            <p:cNvPr id="23" name="Image 326">
              <a:extLst>
                <a:ext uri="{FF2B5EF4-FFF2-40B4-BE49-F238E27FC236}">
                  <a16:creationId xmlns:a16="http://schemas.microsoft.com/office/drawing/2014/main" id="{D7118FB4-83A1-275F-AAE7-E0F2FCD6A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7856" b="17416"/>
            <a:stretch/>
          </p:blipFill>
          <p:spPr>
            <a:xfrm>
              <a:off x="9989480" y="4611914"/>
              <a:ext cx="783095" cy="609647"/>
            </a:xfrm>
            <a:prstGeom prst="rect">
              <a:avLst/>
            </a:prstGeom>
          </p:spPr>
        </p:pic>
        <p:grpSp>
          <p:nvGrpSpPr>
            <p:cNvPr id="24" name="Groupe 327">
              <a:extLst>
                <a:ext uri="{FF2B5EF4-FFF2-40B4-BE49-F238E27FC236}">
                  <a16:creationId xmlns:a16="http://schemas.microsoft.com/office/drawing/2014/main" id="{37A022F8-D5B2-6A8D-321A-D5304345C925}"/>
                </a:ext>
              </a:extLst>
            </p:cNvPr>
            <p:cNvGrpSpPr/>
            <p:nvPr/>
          </p:nvGrpSpPr>
          <p:grpSpPr>
            <a:xfrm>
              <a:off x="9832110" y="4496217"/>
              <a:ext cx="1135200" cy="1528644"/>
              <a:chOff x="3082579" y="1931517"/>
              <a:chExt cx="1135200" cy="1463364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C252938-E061-FCCC-1822-F4603F99259E}"/>
                  </a:ext>
                </a:extLst>
              </p:cNvPr>
              <p:cNvSpPr/>
              <p:nvPr/>
            </p:nvSpPr>
            <p:spPr>
              <a:xfrm>
                <a:off x="3227940" y="2694864"/>
                <a:ext cx="864339" cy="6187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16164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Irradiation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16164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components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6164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electronics</a:t>
                </a:r>
                <a:endParaRPr kumimoji="0" lang="fr-FR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1616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6164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Space</a:t>
                </a:r>
                <a:endPara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616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6" name="Rectangle à coins arrondis 329">
                <a:extLst>
                  <a:ext uri="{FF2B5EF4-FFF2-40B4-BE49-F238E27FC236}">
                    <a16:creationId xmlns:a16="http://schemas.microsoft.com/office/drawing/2014/main" id="{FC9BD170-89B0-F249-45A2-0C2DE0B5BB70}"/>
                  </a:ext>
                </a:extLst>
              </p:cNvPr>
              <p:cNvSpPr/>
              <p:nvPr/>
            </p:nvSpPr>
            <p:spPr bwMode="auto">
              <a:xfrm>
                <a:off x="3082579" y="1931517"/>
                <a:ext cx="1135200" cy="146336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161645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</p:grpSp>
      </p:grpSp>
      <p:grpSp>
        <p:nvGrpSpPr>
          <p:cNvPr id="27" name="Groupe 330">
            <a:extLst>
              <a:ext uri="{FF2B5EF4-FFF2-40B4-BE49-F238E27FC236}">
                <a16:creationId xmlns:a16="http://schemas.microsoft.com/office/drawing/2014/main" id="{D633B2CC-FC6E-8121-7726-08C5AA213595}"/>
              </a:ext>
            </a:extLst>
          </p:cNvPr>
          <p:cNvGrpSpPr/>
          <p:nvPr/>
        </p:nvGrpSpPr>
        <p:grpSpPr>
          <a:xfrm>
            <a:off x="8817921" y="3197740"/>
            <a:ext cx="1088616" cy="1342953"/>
            <a:chOff x="10030952" y="2292411"/>
            <a:chExt cx="1088616" cy="1342953"/>
          </a:xfrm>
        </p:grpSpPr>
        <p:pic>
          <p:nvPicPr>
            <p:cNvPr id="28" name="Image 1" descr="image001">
              <a:extLst>
                <a:ext uri="{FF2B5EF4-FFF2-40B4-BE49-F238E27FC236}">
                  <a16:creationId xmlns:a16="http://schemas.microsoft.com/office/drawing/2014/main" id="{80A74D60-3FD8-6875-54D6-84512CBF1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8413" y="2393138"/>
              <a:ext cx="778897" cy="62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e 332">
              <a:extLst>
                <a:ext uri="{FF2B5EF4-FFF2-40B4-BE49-F238E27FC236}">
                  <a16:creationId xmlns:a16="http://schemas.microsoft.com/office/drawing/2014/main" id="{4CDC0F82-0172-BA91-05F2-3F1ED8DED63F}"/>
                </a:ext>
              </a:extLst>
            </p:cNvPr>
            <p:cNvGrpSpPr/>
            <p:nvPr/>
          </p:nvGrpSpPr>
          <p:grpSpPr>
            <a:xfrm>
              <a:off x="10030952" y="2292411"/>
              <a:ext cx="1088616" cy="1342953"/>
              <a:chOff x="3129021" y="-324069"/>
              <a:chExt cx="1088616" cy="128560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D806761-B90F-982C-3206-7B6D35E376F8}"/>
                  </a:ext>
                </a:extLst>
              </p:cNvPr>
              <p:cNvSpPr/>
              <p:nvPr/>
            </p:nvSpPr>
            <p:spPr>
              <a:xfrm>
                <a:off x="3263601" y="402612"/>
                <a:ext cx="819455" cy="486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16164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Irradiation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16164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Membrane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6164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microporous</a:t>
                </a:r>
                <a:endPara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616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31" name="Rectangle à coins arrondis 334">
                <a:extLst>
                  <a:ext uri="{FF2B5EF4-FFF2-40B4-BE49-F238E27FC236}">
                    <a16:creationId xmlns:a16="http://schemas.microsoft.com/office/drawing/2014/main" id="{65AB3F0F-26E5-523A-3885-5DB579DE42A8}"/>
                  </a:ext>
                </a:extLst>
              </p:cNvPr>
              <p:cNvSpPr/>
              <p:nvPr/>
            </p:nvSpPr>
            <p:spPr bwMode="auto">
              <a:xfrm>
                <a:off x="3129021" y="-324069"/>
                <a:ext cx="1088616" cy="1285602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D2D8A">
                    <a:lumMod val="5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</p:grpSp>
      </p:grpSp>
      <p:grpSp>
        <p:nvGrpSpPr>
          <p:cNvPr id="32" name="Groupe 335">
            <a:extLst>
              <a:ext uri="{FF2B5EF4-FFF2-40B4-BE49-F238E27FC236}">
                <a16:creationId xmlns:a16="http://schemas.microsoft.com/office/drawing/2014/main" id="{3731B1FB-CFDF-DA96-CECD-DB5BED3A0926}"/>
              </a:ext>
            </a:extLst>
          </p:cNvPr>
          <p:cNvGrpSpPr/>
          <p:nvPr/>
        </p:nvGrpSpPr>
        <p:grpSpPr>
          <a:xfrm>
            <a:off x="6142011" y="2953180"/>
            <a:ext cx="1833040" cy="963164"/>
            <a:chOff x="11038263" y="5192998"/>
            <a:chExt cx="1833040" cy="963164"/>
          </a:xfrm>
        </p:grpSpPr>
        <p:grpSp>
          <p:nvGrpSpPr>
            <p:cNvPr id="33" name="Groupe 336">
              <a:extLst>
                <a:ext uri="{FF2B5EF4-FFF2-40B4-BE49-F238E27FC236}">
                  <a16:creationId xmlns:a16="http://schemas.microsoft.com/office/drawing/2014/main" id="{CE657A99-454F-64E9-6A64-08B737EC26EE}"/>
                </a:ext>
              </a:extLst>
            </p:cNvPr>
            <p:cNvGrpSpPr/>
            <p:nvPr/>
          </p:nvGrpSpPr>
          <p:grpSpPr>
            <a:xfrm>
              <a:off x="11038263" y="5192998"/>
              <a:ext cx="1833040" cy="963164"/>
              <a:chOff x="3392882" y="2302776"/>
              <a:chExt cx="1833040" cy="820228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9ED36CB-60D6-FD29-163B-90EDD3B94C05}"/>
                  </a:ext>
                </a:extLst>
              </p:cNvPr>
              <p:cNvSpPr/>
              <p:nvPr/>
            </p:nvSpPr>
            <p:spPr>
              <a:xfrm>
                <a:off x="3944082" y="2557457"/>
                <a:ext cx="1281840" cy="550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Soudure FSW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appliquée vide aux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technologies du vide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et des accélérateurs  </a:t>
                </a:r>
              </a:p>
            </p:txBody>
          </p:sp>
          <p:sp>
            <p:nvSpPr>
              <p:cNvPr id="37" name="Rectangle à coins arrondis 340">
                <a:extLst>
                  <a:ext uri="{FF2B5EF4-FFF2-40B4-BE49-F238E27FC236}">
                    <a16:creationId xmlns:a16="http://schemas.microsoft.com/office/drawing/2014/main" id="{9D0FD876-34AC-97B1-37B9-58C7666E827E}"/>
                  </a:ext>
                </a:extLst>
              </p:cNvPr>
              <p:cNvSpPr/>
              <p:nvPr/>
            </p:nvSpPr>
            <p:spPr bwMode="auto">
              <a:xfrm>
                <a:off x="3392882" y="2302776"/>
                <a:ext cx="1753706" cy="820228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E2A7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</p:grpSp>
        <p:pic>
          <p:nvPicPr>
            <p:cNvPr id="34" name="Image 337">
              <a:extLst>
                <a:ext uri="{FF2B5EF4-FFF2-40B4-BE49-F238E27FC236}">
                  <a16:creationId xmlns:a16="http://schemas.microsoft.com/office/drawing/2014/main" id="{FEFE29D6-3860-4AD3-0179-3E0B3FA13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1768" y="5238647"/>
              <a:ext cx="1004032" cy="341631"/>
            </a:xfrm>
            <a:prstGeom prst="rect">
              <a:avLst/>
            </a:prstGeom>
          </p:spPr>
        </p:pic>
        <p:pic>
          <p:nvPicPr>
            <p:cNvPr id="35" name="Image 338">
              <a:extLst>
                <a:ext uri="{FF2B5EF4-FFF2-40B4-BE49-F238E27FC236}">
                  <a16:creationId xmlns:a16="http://schemas.microsoft.com/office/drawing/2014/main" id="{399D4C65-B793-C3C4-BE03-93D9117CF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4565" r="6816" b="7372"/>
            <a:stretch/>
          </p:blipFill>
          <p:spPr>
            <a:xfrm>
              <a:off x="11153491" y="5519095"/>
              <a:ext cx="518806" cy="564781"/>
            </a:xfrm>
            <a:prstGeom prst="rect">
              <a:avLst/>
            </a:prstGeom>
          </p:spPr>
        </p:pic>
      </p:grpSp>
      <p:sp>
        <p:nvSpPr>
          <p:cNvPr id="38" name="Arc plein 341">
            <a:extLst>
              <a:ext uri="{FF2B5EF4-FFF2-40B4-BE49-F238E27FC236}">
                <a16:creationId xmlns:a16="http://schemas.microsoft.com/office/drawing/2014/main" id="{2C86BE62-82CC-4C9C-1AB8-6A0C3DFD073B}"/>
              </a:ext>
            </a:extLst>
          </p:cNvPr>
          <p:cNvSpPr/>
          <p:nvPr/>
        </p:nvSpPr>
        <p:spPr bwMode="auto">
          <a:xfrm rot="5400000">
            <a:off x="3179155" y="796471"/>
            <a:ext cx="4805737" cy="6103383"/>
          </a:xfrm>
          <a:prstGeom prst="blockArc">
            <a:avLst>
              <a:gd name="adj1" fmla="val 10800000"/>
              <a:gd name="adj2" fmla="val 21417800"/>
              <a:gd name="adj3" fmla="val 10176"/>
            </a:avLst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9" name="Arc plein 342">
            <a:extLst>
              <a:ext uri="{FF2B5EF4-FFF2-40B4-BE49-F238E27FC236}">
                <a16:creationId xmlns:a16="http://schemas.microsoft.com/office/drawing/2014/main" id="{1034E170-7EC1-03EF-34ED-4AA6255181EE}"/>
              </a:ext>
            </a:extLst>
          </p:cNvPr>
          <p:cNvSpPr/>
          <p:nvPr/>
        </p:nvSpPr>
        <p:spPr bwMode="auto">
          <a:xfrm rot="16200000">
            <a:off x="3200048" y="795710"/>
            <a:ext cx="4763625" cy="6147014"/>
          </a:xfrm>
          <a:prstGeom prst="blockArc">
            <a:avLst>
              <a:gd name="adj1" fmla="val 10799999"/>
              <a:gd name="adj2" fmla="val 21417800"/>
              <a:gd name="adj3" fmla="val 10176"/>
            </a:avLst>
          </a:prstGeom>
          <a:solidFill>
            <a:srgbClr val="FFFFFF">
              <a:lumMod val="75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0" name="Chevron 39">
            <a:extLst>
              <a:ext uri="{FF2B5EF4-FFF2-40B4-BE49-F238E27FC236}">
                <a16:creationId xmlns:a16="http://schemas.microsoft.com/office/drawing/2014/main" id="{10D9DB0D-93AB-C41F-5AF6-001F0B7136AF}"/>
              </a:ext>
            </a:extLst>
          </p:cNvPr>
          <p:cNvSpPr/>
          <p:nvPr/>
        </p:nvSpPr>
        <p:spPr bwMode="auto">
          <a:xfrm rot="2344782">
            <a:off x="3272025" y="4967220"/>
            <a:ext cx="659000" cy="820715"/>
          </a:xfrm>
          <a:prstGeom prst="chevron">
            <a:avLst>
              <a:gd name="adj" fmla="val 80098"/>
            </a:avLst>
          </a:prstGeom>
          <a:solidFill>
            <a:srgbClr val="FFFFFF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1" name="Larme 344">
            <a:extLst>
              <a:ext uri="{FF2B5EF4-FFF2-40B4-BE49-F238E27FC236}">
                <a16:creationId xmlns:a16="http://schemas.microsoft.com/office/drawing/2014/main" id="{B7B0A957-9C0E-7B67-5FBB-93A268CED97F}"/>
              </a:ext>
            </a:extLst>
          </p:cNvPr>
          <p:cNvSpPr/>
          <p:nvPr/>
        </p:nvSpPr>
        <p:spPr bwMode="auto">
          <a:xfrm rot="8124107">
            <a:off x="5099962" y="1108820"/>
            <a:ext cx="900000" cy="900000"/>
          </a:xfrm>
          <a:prstGeom prst="teardrop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2" name="Chevron 41">
            <a:extLst>
              <a:ext uri="{FF2B5EF4-FFF2-40B4-BE49-F238E27FC236}">
                <a16:creationId xmlns:a16="http://schemas.microsoft.com/office/drawing/2014/main" id="{D118BFAF-49EE-F9B8-AFCB-1464BB69122F}"/>
              </a:ext>
            </a:extLst>
          </p:cNvPr>
          <p:cNvSpPr/>
          <p:nvPr/>
        </p:nvSpPr>
        <p:spPr bwMode="auto">
          <a:xfrm rot="12442925">
            <a:off x="6735488" y="1582907"/>
            <a:ext cx="659000" cy="820715"/>
          </a:xfrm>
          <a:prstGeom prst="chevron">
            <a:avLst>
              <a:gd name="adj" fmla="val 82376"/>
            </a:avLst>
          </a:prstGeom>
          <a:solidFill>
            <a:srgbClr val="2D2D8A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43" name="Groupe 346">
            <a:extLst>
              <a:ext uri="{FF2B5EF4-FFF2-40B4-BE49-F238E27FC236}">
                <a16:creationId xmlns:a16="http://schemas.microsoft.com/office/drawing/2014/main" id="{02528A5F-11D7-DB5E-EA9B-F1439699FDB5}"/>
              </a:ext>
            </a:extLst>
          </p:cNvPr>
          <p:cNvGrpSpPr/>
          <p:nvPr/>
        </p:nvGrpSpPr>
        <p:grpSpPr>
          <a:xfrm>
            <a:off x="3438939" y="2778806"/>
            <a:ext cx="1550424" cy="1614573"/>
            <a:chOff x="9804438" y="4247158"/>
            <a:chExt cx="1550424" cy="1614573"/>
          </a:xfrm>
        </p:grpSpPr>
        <p:pic>
          <p:nvPicPr>
            <p:cNvPr id="44" name="Image 347">
              <a:extLst>
                <a:ext uri="{FF2B5EF4-FFF2-40B4-BE49-F238E27FC236}">
                  <a16:creationId xmlns:a16="http://schemas.microsoft.com/office/drawing/2014/main" id="{A37CE663-72CF-4977-FC37-351A29E4B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9262" y="4651960"/>
              <a:ext cx="568823" cy="636509"/>
            </a:xfrm>
            <a:prstGeom prst="rect">
              <a:avLst/>
            </a:prstGeom>
          </p:spPr>
        </p:pic>
        <p:pic>
          <p:nvPicPr>
            <p:cNvPr id="45" name="Image 348">
              <a:extLst>
                <a:ext uri="{FF2B5EF4-FFF2-40B4-BE49-F238E27FC236}">
                  <a16:creationId xmlns:a16="http://schemas.microsoft.com/office/drawing/2014/main" id="{BB85D031-318D-49E7-D261-9B1FD8ACD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99842" y="4324822"/>
              <a:ext cx="818741" cy="303122"/>
            </a:xfrm>
            <a:prstGeom prst="rect">
              <a:avLst/>
            </a:prstGeom>
          </p:spPr>
        </p:pic>
        <p:grpSp>
          <p:nvGrpSpPr>
            <p:cNvPr id="46" name="Groupe 349">
              <a:extLst>
                <a:ext uri="{FF2B5EF4-FFF2-40B4-BE49-F238E27FC236}">
                  <a16:creationId xmlns:a16="http://schemas.microsoft.com/office/drawing/2014/main" id="{1EDA3A14-9BEE-BF60-EF1E-693076ADEDF3}"/>
                </a:ext>
              </a:extLst>
            </p:cNvPr>
            <p:cNvGrpSpPr/>
            <p:nvPr/>
          </p:nvGrpSpPr>
          <p:grpSpPr>
            <a:xfrm>
              <a:off x="9804438" y="4247158"/>
              <a:ext cx="1550424" cy="1614573"/>
              <a:chOff x="2949119" y="1931715"/>
              <a:chExt cx="1550424" cy="137496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1C997FB-EBFA-4029-DA3B-4F895DDA2071}"/>
                  </a:ext>
                </a:extLst>
              </p:cNvPr>
              <p:cNvSpPr/>
              <p:nvPr/>
            </p:nvSpPr>
            <p:spPr>
              <a:xfrm>
                <a:off x="2949119" y="2810989"/>
                <a:ext cx="1550424" cy="432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Design</a:t>
                </a:r>
                <a:r>
                  <a:rPr kumimoji="0" lang="fr-FR" sz="900" b="0" i="1" u="none" strike="noStrike" kern="0" cap="none" spc="0" normalizeH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and production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of an </a:t>
                </a:r>
                <a:r>
                  <a:rPr kumimoji="0" lang="fr-FR" sz="900" b="0" i="1" u="none" strike="noStrike" kern="0" cap="none" spc="0" normalizeH="0" noProof="0" dirty="0" err="1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innovative</a:t>
                </a:r>
                <a:r>
                  <a:rPr kumimoji="0" lang="fr-FR" sz="900" b="0" i="1" u="none" strike="noStrike" kern="0" cap="none" spc="0" normalizeH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</a:t>
                </a:r>
                <a:r>
                  <a:rPr kumimoji="0" lang="fr-FR" sz="900" b="0" i="1" u="none" strike="noStrike" kern="0" cap="none" spc="0" normalizeH="0" noProof="0" dirty="0" err="1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glove</a:t>
                </a:r>
                <a:r>
                  <a:rPr kumimoji="0" lang="fr-FR" sz="900" b="0" i="1" u="none" strike="noStrike" kern="0" cap="none" spc="0" normalizeH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box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for </a:t>
                </a:r>
                <a:r>
                  <a:rPr kumimoji="0" lang="fr-FR" sz="900" b="0" i="1" u="none" strike="noStrike" kern="0" cap="none" spc="0" normalizeH="0" noProof="0" dirty="0" err="1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research</a:t>
                </a:r>
                <a:r>
                  <a:rPr kumimoji="0" lang="fr-FR" sz="900" b="0" i="1" u="none" strike="noStrike" kern="0" cap="none" spc="0" normalizeH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</a:t>
                </a:r>
                <a:r>
                  <a:rPr kumimoji="0" lang="fr-FR" sz="900" b="0" i="1" u="none" strike="noStrike" kern="0" cap="none" spc="0" normalizeH="0" noProof="0" dirty="0" err="1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needs</a:t>
                </a:r>
                <a:r>
                  <a:rPr kumimoji="0" lang="fr-FR" sz="900" b="0" i="1" u="none" strike="noStrike" kern="0" cap="none" spc="0" normalizeH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</a:t>
                </a:r>
                <a:endParaRPr kumimoji="0" lang="fr-FR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E2A7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8" name="Rectangle à coins arrondis 351">
                <a:extLst>
                  <a:ext uri="{FF2B5EF4-FFF2-40B4-BE49-F238E27FC236}">
                    <a16:creationId xmlns:a16="http://schemas.microsoft.com/office/drawing/2014/main" id="{A4DC2C09-2AF9-B4BD-66FA-99EA9C0C49BC}"/>
                  </a:ext>
                </a:extLst>
              </p:cNvPr>
              <p:cNvSpPr/>
              <p:nvPr/>
            </p:nvSpPr>
            <p:spPr bwMode="auto">
              <a:xfrm>
                <a:off x="2966224" y="1931715"/>
                <a:ext cx="1524341" cy="1374966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E2A7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</p:grpSp>
      </p:grpSp>
      <p:grpSp>
        <p:nvGrpSpPr>
          <p:cNvPr id="49" name="Groupe 352">
            <a:extLst>
              <a:ext uri="{FF2B5EF4-FFF2-40B4-BE49-F238E27FC236}">
                <a16:creationId xmlns:a16="http://schemas.microsoft.com/office/drawing/2014/main" id="{6E5AAA31-884C-894F-23F6-2EE6029EF79B}"/>
              </a:ext>
            </a:extLst>
          </p:cNvPr>
          <p:cNvGrpSpPr/>
          <p:nvPr/>
        </p:nvGrpSpPr>
        <p:grpSpPr>
          <a:xfrm>
            <a:off x="5078362" y="4001694"/>
            <a:ext cx="2021360" cy="879969"/>
            <a:chOff x="9583633" y="5092577"/>
            <a:chExt cx="2021360" cy="879969"/>
          </a:xfrm>
        </p:grpSpPr>
        <p:grpSp>
          <p:nvGrpSpPr>
            <p:cNvPr id="50" name="Groupe 353">
              <a:extLst>
                <a:ext uri="{FF2B5EF4-FFF2-40B4-BE49-F238E27FC236}">
                  <a16:creationId xmlns:a16="http://schemas.microsoft.com/office/drawing/2014/main" id="{55F5D566-51BA-30AC-B195-0C0717EDCBE2}"/>
                </a:ext>
              </a:extLst>
            </p:cNvPr>
            <p:cNvGrpSpPr/>
            <p:nvPr/>
          </p:nvGrpSpPr>
          <p:grpSpPr>
            <a:xfrm>
              <a:off x="9583633" y="5092577"/>
              <a:ext cx="2021360" cy="879969"/>
              <a:chOff x="3282164" y="2317019"/>
              <a:chExt cx="2021360" cy="749379"/>
            </a:xfrm>
          </p:grpSpPr>
          <p:sp>
            <p:nvSpPr>
              <p:cNvPr id="53" name="Rectangle à coins arrondis 356">
                <a:extLst>
                  <a:ext uri="{FF2B5EF4-FFF2-40B4-BE49-F238E27FC236}">
                    <a16:creationId xmlns:a16="http://schemas.microsoft.com/office/drawing/2014/main" id="{9462FD96-35E7-6655-378E-07F2DBBA490D}"/>
                  </a:ext>
                </a:extLst>
              </p:cNvPr>
              <p:cNvSpPr/>
              <p:nvPr/>
            </p:nvSpPr>
            <p:spPr bwMode="auto">
              <a:xfrm>
                <a:off x="3282164" y="2317019"/>
                <a:ext cx="1985556" cy="749379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E2A7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EBFCFD3-EEFA-3424-B8C9-B786A8E97FE4}"/>
                  </a:ext>
                </a:extLst>
              </p:cNvPr>
              <p:cNvSpPr/>
              <p:nvPr/>
            </p:nvSpPr>
            <p:spPr>
              <a:xfrm>
                <a:off x="3894164" y="2370912"/>
                <a:ext cx="1409360" cy="6683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Improving</a:t>
                </a: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</a:t>
                </a:r>
                <a:r>
                  <a:rPr kumimoji="0" lang="fr-FR" sz="9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preventive</a:t>
                </a:r>
                <a:endParaRPr kumimoji="0" lang="fr-FR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E2A7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maintenance of LINAC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by </a:t>
                </a:r>
                <a:r>
                  <a:rPr kumimoji="0" lang="fr-FR" sz="9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integrating</a:t>
                </a: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AI in the management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cryogenics</a:t>
                </a: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2A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valves</a:t>
                </a:r>
              </a:p>
            </p:txBody>
          </p:sp>
        </p:grpSp>
        <p:pic>
          <p:nvPicPr>
            <p:cNvPr id="51" name="Image 354">
              <a:extLst>
                <a:ext uri="{FF2B5EF4-FFF2-40B4-BE49-F238E27FC236}">
                  <a16:creationId xmlns:a16="http://schemas.microsoft.com/office/drawing/2014/main" id="{6F54A45B-F149-07C7-88FE-AA9A0D53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501" y="5155862"/>
              <a:ext cx="687989" cy="153854"/>
            </a:xfrm>
            <a:prstGeom prst="rect">
              <a:avLst/>
            </a:prstGeom>
          </p:spPr>
        </p:pic>
        <p:pic>
          <p:nvPicPr>
            <p:cNvPr id="52" name="Image 355">
              <a:extLst>
                <a:ext uri="{FF2B5EF4-FFF2-40B4-BE49-F238E27FC236}">
                  <a16:creationId xmlns:a16="http://schemas.microsoft.com/office/drawing/2014/main" id="{6B99F493-BAFC-3785-6F43-A01206F6F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8" r="38913"/>
            <a:stretch/>
          </p:blipFill>
          <p:spPr>
            <a:xfrm>
              <a:off x="9675774" y="5341412"/>
              <a:ext cx="557004" cy="597263"/>
            </a:xfrm>
            <a:prstGeom prst="rect">
              <a:avLst/>
            </a:prstGeom>
          </p:spPr>
        </p:pic>
      </p:grpSp>
      <p:pic>
        <p:nvPicPr>
          <p:cNvPr id="55" name="Image 358">
            <a:extLst>
              <a:ext uri="{FF2B5EF4-FFF2-40B4-BE49-F238E27FC236}">
                <a16:creationId xmlns:a16="http://schemas.microsoft.com/office/drawing/2014/main" id="{14CF64F8-2651-8D20-16AB-6426028E25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14" y="1468569"/>
            <a:ext cx="871865" cy="185998"/>
          </a:xfrm>
          <a:prstGeom prst="rect">
            <a:avLst/>
          </a:prstGeom>
        </p:spPr>
      </p:pic>
      <p:sp>
        <p:nvSpPr>
          <p:cNvPr id="56" name="Larme 359">
            <a:extLst>
              <a:ext uri="{FF2B5EF4-FFF2-40B4-BE49-F238E27FC236}">
                <a16:creationId xmlns:a16="http://schemas.microsoft.com/office/drawing/2014/main" id="{B3F84571-D1DB-599A-3D2D-E05CB05B9149}"/>
              </a:ext>
            </a:extLst>
          </p:cNvPr>
          <p:cNvSpPr/>
          <p:nvPr/>
        </p:nvSpPr>
        <p:spPr bwMode="auto">
          <a:xfrm rot="18900000">
            <a:off x="5095738" y="5668690"/>
            <a:ext cx="900000" cy="900000"/>
          </a:xfrm>
          <a:prstGeom prst="teardrop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57" name="Image 360">
            <a:extLst>
              <a:ext uri="{FF2B5EF4-FFF2-40B4-BE49-F238E27FC236}">
                <a16:creationId xmlns:a16="http://schemas.microsoft.com/office/drawing/2014/main" id="{2BB5C931-4E30-4FB2-F1F0-E44D69FBAA62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rgbClr val="80808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11" y="5683863"/>
            <a:ext cx="762000" cy="819150"/>
          </a:xfrm>
          <a:prstGeom prst="rect">
            <a:avLst/>
          </a:prstGeom>
        </p:spPr>
      </p:pic>
      <p:pic>
        <p:nvPicPr>
          <p:cNvPr id="58" name="Image 361">
            <a:extLst>
              <a:ext uri="{FF2B5EF4-FFF2-40B4-BE49-F238E27FC236}">
                <a16:creationId xmlns:a16="http://schemas.microsoft.com/office/drawing/2014/main" id="{46810AC9-2030-C219-10FE-B406DA0C6C7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srgbClr val="33339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4" y="995997"/>
            <a:ext cx="527239" cy="527239"/>
          </a:xfrm>
          <a:prstGeom prst="rect">
            <a:avLst/>
          </a:prstGeom>
        </p:spPr>
      </p:pic>
      <p:pic>
        <p:nvPicPr>
          <p:cNvPr id="59" name="Image 362">
            <a:extLst>
              <a:ext uri="{FF2B5EF4-FFF2-40B4-BE49-F238E27FC236}">
                <a16:creationId xmlns:a16="http://schemas.microsoft.com/office/drawing/2014/main" id="{42E14652-C7A8-24AE-B228-797C7FD196F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03700" y="2689789"/>
            <a:ext cx="719390" cy="493819"/>
          </a:xfrm>
          <a:prstGeom prst="rect">
            <a:avLst/>
          </a:prstGeom>
        </p:spPr>
      </p:pic>
      <p:grpSp>
        <p:nvGrpSpPr>
          <p:cNvPr id="60" name="Groupe 363">
            <a:extLst>
              <a:ext uri="{FF2B5EF4-FFF2-40B4-BE49-F238E27FC236}">
                <a16:creationId xmlns:a16="http://schemas.microsoft.com/office/drawing/2014/main" id="{F1DFA1C4-7C1B-F7A7-DF17-96D2A31E0DBE}"/>
              </a:ext>
            </a:extLst>
          </p:cNvPr>
          <p:cNvGrpSpPr/>
          <p:nvPr/>
        </p:nvGrpSpPr>
        <p:grpSpPr>
          <a:xfrm>
            <a:off x="8386338" y="5072184"/>
            <a:ext cx="1088616" cy="872050"/>
            <a:chOff x="7485378" y="4994124"/>
            <a:chExt cx="1088616" cy="872050"/>
          </a:xfrm>
        </p:grpSpPr>
        <p:grpSp>
          <p:nvGrpSpPr>
            <p:cNvPr id="61" name="Groupe 364">
              <a:extLst>
                <a:ext uri="{FF2B5EF4-FFF2-40B4-BE49-F238E27FC236}">
                  <a16:creationId xmlns:a16="http://schemas.microsoft.com/office/drawing/2014/main" id="{420AB739-C069-1F45-CE4D-D6293450CD9E}"/>
                </a:ext>
              </a:extLst>
            </p:cNvPr>
            <p:cNvGrpSpPr/>
            <p:nvPr/>
          </p:nvGrpSpPr>
          <p:grpSpPr>
            <a:xfrm>
              <a:off x="7485378" y="4994124"/>
              <a:ext cx="1088616" cy="872050"/>
              <a:chOff x="3129021" y="-324069"/>
              <a:chExt cx="1088616" cy="834809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74A55D7-99DE-1476-0FDE-90AEBDF127DC}"/>
                  </a:ext>
                </a:extLst>
              </p:cNvPr>
              <p:cNvSpPr/>
              <p:nvPr/>
            </p:nvSpPr>
            <p:spPr>
              <a:xfrm>
                <a:off x="3144981" y="97714"/>
                <a:ext cx="1056700" cy="353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16164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Equipements for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16164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research</a:t>
                </a:r>
                <a:r>
                  <a:rPr kumimoji="0" lang="fr-FR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16164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use</a:t>
                </a:r>
                <a:endPara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61645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65" name="Rectangle à coins arrondis 368">
                <a:extLst>
                  <a:ext uri="{FF2B5EF4-FFF2-40B4-BE49-F238E27FC236}">
                    <a16:creationId xmlns:a16="http://schemas.microsoft.com/office/drawing/2014/main" id="{015C8878-F9D7-E528-B67A-4874EF007E39}"/>
                  </a:ext>
                </a:extLst>
              </p:cNvPr>
              <p:cNvSpPr/>
              <p:nvPr/>
            </p:nvSpPr>
            <p:spPr bwMode="auto">
              <a:xfrm>
                <a:off x="3129021" y="-324069"/>
                <a:ext cx="1088616" cy="834809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D2D8A">
                    <a:lumMod val="5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</p:grpSp>
        <p:pic>
          <p:nvPicPr>
            <p:cNvPr id="62" name="Image 38">
              <a:extLst>
                <a:ext uri="{FF2B5EF4-FFF2-40B4-BE49-F238E27FC236}">
                  <a16:creationId xmlns:a16="http://schemas.microsoft.com/office/drawing/2014/main" id="{6D1E1AE4-98CF-2830-DACD-F44BD9EBB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56" y="5097027"/>
              <a:ext cx="4794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Image 40">
              <a:extLst>
                <a:ext uri="{FF2B5EF4-FFF2-40B4-BE49-F238E27FC236}">
                  <a16:creationId xmlns:a16="http://schemas.microsoft.com/office/drawing/2014/main" id="{47EF33AE-C9EE-E1DF-C6CE-90868B494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3104" y="5066865"/>
              <a:ext cx="311150" cy="31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350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  <p:bldP spid="10" grpId="0"/>
      <p:bldP spid="40" grpId="0" animBg="1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@ GANIL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3AA21B7B-5960-E4FE-EA42-B4C806D65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90" y="856908"/>
            <a:ext cx="5402980" cy="51468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Image 16">
            <a:extLst>
              <a:ext uri="{FF2B5EF4-FFF2-40B4-BE49-F238E27FC236}">
                <a16:creationId xmlns:a16="http://schemas.microsoft.com/office/drawing/2014/main" id="{51A71E14-AE06-24DA-806D-EB38557DC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1" t="1584" r="1501" b="6147"/>
          <a:stretch/>
        </p:blipFill>
        <p:spPr>
          <a:xfrm>
            <a:off x="143091" y="870183"/>
            <a:ext cx="4836870" cy="5145606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074CF7F0-22E7-21C3-5293-6C976DD004F1}"/>
              </a:ext>
            </a:extLst>
          </p:cNvPr>
          <p:cNvSpPr/>
          <p:nvPr/>
        </p:nvSpPr>
        <p:spPr>
          <a:xfrm>
            <a:off x="9477723" y="4300812"/>
            <a:ext cx="927749" cy="696692"/>
          </a:xfrm>
          <a:custGeom>
            <a:avLst/>
            <a:gdLst>
              <a:gd name="connsiteX0" fmla="*/ 927749 w 927749"/>
              <a:gd name="connsiteY0" fmla="*/ 424700 h 696692"/>
              <a:gd name="connsiteX1" fmla="*/ 881027 w 927749"/>
              <a:gd name="connsiteY1" fmla="*/ 531492 h 696692"/>
              <a:gd name="connsiteX2" fmla="*/ 814283 w 927749"/>
              <a:gd name="connsiteY2" fmla="*/ 678330 h 696692"/>
              <a:gd name="connsiteX3" fmla="*/ 760887 w 927749"/>
              <a:gd name="connsiteY3" fmla="*/ 671655 h 696692"/>
              <a:gd name="connsiteX4" fmla="*/ 467211 w 927749"/>
              <a:gd name="connsiteY4" fmla="*/ 471422 h 696692"/>
              <a:gd name="connsiteX5" fmla="*/ 420490 w 927749"/>
              <a:gd name="connsiteY5" fmla="*/ 357956 h 696692"/>
              <a:gd name="connsiteX6" fmla="*/ 480560 w 927749"/>
              <a:gd name="connsiteY6" fmla="*/ 244490 h 696692"/>
              <a:gd name="connsiteX7" fmla="*/ 473886 w 927749"/>
              <a:gd name="connsiteY7" fmla="*/ 197769 h 696692"/>
              <a:gd name="connsiteX8" fmla="*/ 440513 w 927749"/>
              <a:gd name="connsiteY8" fmla="*/ 144373 h 696692"/>
              <a:gd name="connsiteX9" fmla="*/ 226931 w 927749"/>
              <a:gd name="connsiteY9" fmla="*/ 17559 h 696692"/>
              <a:gd name="connsiteX10" fmla="*/ 60070 w 927749"/>
              <a:gd name="connsiteY10" fmla="*/ 17559 h 696692"/>
              <a:gd name="connsiteX11" fmla="*/ 0 w 927749"/>
              <a:gd name="connsiteY11" fmla="*/ 171071 h 696692"/>
              <a:gd name="connsiteX12" fmla="*/ 0 w 927749"/>
              <a:gd name="connsiteY12" fmla="*/ 171071 h 6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7749" h="696692">
                <a:moveTo>
                  <a:pt x="927749" y="424700"/>
                </a:moveTo>
                <a:cubicBezTo>
                  <a:pt x="913843" y="456960"/>
                  <a:pt x="899938" y="489220"/>
                  <a:pt x="881027" y="531492"/>
                </a:cubicBezTo>
                <a:cubicBezTo>
                  <a:pt x="862116" y="573764"/>
                  <a:pt x="834306" y="654970"/>
                  <a:pt x="814283" y="678330"/>
                </a:cubicBezTo>
                <a:cubicBezTo>
                  <a:pt x="794260" y="701691"/>
                  <a:pt x="818732" y="706140"/>
                  <a:pt x="760887" y="671655"/>
                </a:cubicBezTo>
                <a:cubicBezTo>
                  <a:pt x="703042" y="637170"/>
                  <a:pt x="523944" y="523705"/>
                  <a:pt x="467211" y="471422"/>
                </a:cubicBezTo>
                <a:cubicBezTo>
                  <a:pt x="410478" y="419139"/>
                  <a:pt x="418265" y="395778"/>
                  <a:pt x="420490" y="357956"/>
                </a:cubicBezTo>
                <a:cubicBezTo>
                  <a:pt x="422715" y="320134"/>
                  <a:pt x="471661" y="271188"/>
                  <a:pt x="480560" y="244490"/>
                </a:cubicBezTo>
                <a:cubicBezTo>
                  <a:pt x="489459" y="217792"/>
                  <a:pt x="480560" y="214455"/>
                  <a:pt x="473886" y="197769"/>
                </a:cubicBezTo>
                <a:cubicBezTo>
                  <a:pt x="467212" y="181083"/>
                  <a:pt x="481672" y="174408"/>
                  <a:pt x="440513" y="144373"/>
                </a:cubicBezTo>
                <a:cubicBezTo>
                  <a:pt x="399354" y="114338"/>
                  <a:pt x="290338" y="38695"/>
                  <a:pt x="226931" y="17559"/>
                </a:cubicBezTo>
                <a:cubicBezTo>
                  <a:pt x="163524" y="-3577"/>
                  <a:pt x="97892" y="-8026"/>
                  <a:pt x="60070" y="17559"/>
                </a:cubicBezTo>
                <a:cubicBezTo>
                  <a:pt x="22248" y="43144"/>
                  <a:pt x="0" y="171071"/>
                  <a:pt x="0" y="171071"/>
                </a:cubicBezTo>
                <a:lnTo>
                  <a:pt x="0" y="171071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49E6BCE8-E9B7-1FF8-8E0B-201954219ABE}"/>
              </a:ext>
            </a:extLst>
          </p:cNvPr>
          <p:cNvSpPr/>
          <p:nvPr/>
        </p:nvSpPr>
        <p:spPr>
          <a:xfrm>
            <a:off x="8296345" y="3566628"/>
            <a:ext cx="1174703" cy="898581"/>
          </a:xfrm>
          <a:custGeom>
            <a:avLst/>
            <a:gdLst>
              <a:gd name="connsiteX0" fmla="*/ 1174703 w 1174703"/>
              <a:gd name="connsiteY0" fmla="*/ 898581 h 898581"/>
              <a:gd name="connsiteX1" fmla="*/ 1094610 w 1174703"/>
              <a:gd name="connsiteY1" fmla="*/ 578207 h 898581"/>
              <a:gd name="connsiteX2" fmla="*/ 934423 w 1174703"/>
              <a:gd name="connsiteY2" fmla="*/ 471416 h 898581"/>
              <a:gd name="connsiteX3" fmla="*/ 780910 w 1174703"/>
              <a:gd name="connsiteY3" fmla="*/ 357950 h 898581"/>
              <a:gd name="connsiteX4" fmla="*/ 273652 w 1174703"/>
              <a:gd name="connsiteY4" fmla="*/ 24227 h 898581"/>
              <a:gd name="connsiteX5" fmla="*/ 100116 w 1174703"/>
              <a:gd name="connsiteY5" fmla="*/ 44251 h 898581"/>
              <a:gd name="connsiteX6" fmla="*/ 0 w 1174703"/>
              <a:gd name="connsiteY6" fmla="*/ 191089 h 898581"/>
              <a:gd name="connsiteX7" fmla="*/ 0 w 1174703"/>
              <a:gd name="connsiteY7" fmla="*/ 191089 h 8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703" h="898581">
                <a:moveTo>
                  <a:pt x="1174703" y="898581"/>
                </a:moveTo>
                <a:cubicBezTo>
                  <a:pt x="1154680" y="773991"/>
                  <a:pt x="1134657" y="649401"/>
                  <a:pt x="1094610" y="578207"/>
                </a:cubicBezTo>
                <a:cubicBezTo>
                  <a:pt x="1054563" y="507013"/>
                  <a:pt x="986706" y="508125"/>
                  <a:pt x="934423" y="471416"/>
                </a:cubicBezTo>
                <a:cubicBezTo>
                  <a:pt x="882140" y="434707"/>
                  <a:pt x="891038" y="432481"/>
                  <a:pt x="780910" y="357950"/>
                </a:cubicBezTo>
                <a:cubicBezTo>
                  <a:pt x="670782" y="283419"/>
                  <a:pt x="387118" y="76510"/>
                  <a:pt x="273652" y="24227"/>
                </a:cubicBezTo>
                <a:cubicBezTo>
                  <a:pt x="160186" y="-28056"/>
                  <a:pt x="145725" y="16441"/>
                  <a:pt x="100116" y="44251"/>
                </a:cubicBezTo>
                <a:cubicBezTo>
                  <a:pt x="54507" y="72061"/>
                  <a:pt x="0" y="191089"/>
                  <a:pt x="0" y="191089"/>
                </a:cubicBezTo>
                <a:lnTo>
                  <a:pt x="0" y="191089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B583C2E-A29E-4E12-82A1-DFD7D9BD95DA}"/>
              </a:ext>
            </a:extLst>
          </p:cNvPr>
          <p:cNvSpPr/>
          <p:nvPr/>
        </p:nvSpPr>
        <p:spPr>
          <a:xfrm>
            <a:off x="7567763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9D0D79-8F9A-671D-7722-4000DCD0C6B4}"/>
              </a:ext>
            </a:extLst>
          </p:cNvPr>
          <p:cNvCxnSpPr/>
          <p:nvPr/>
        </p:nvCxnSpPr>
        <p:spPr>
          <a:xfrm flipH="1">
            <a:off x="8990488" y="3824461"/>
            <a:ext cx="126814" cy="186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D7510032-E874-3BAB-9FA7-1BE05CBCC616}"/>
              </a:ext>
            </a:extLst>
          </p:cNvPr>
          <p:cNvSpPr/>
          <p:nvPr/>
        </p:nvSpPr>
        <p:spPr>
          <a:xfrm>
            <a:off x="8423159" y="3203737"/>
            <a:ext cx="614050" cy="694143"/>
          </a:xfrm>
          <a:custGeom>
            <a:avLst/>
            <a:gdLst>
              <a:gd name="connsiteX0" fmla="*/ 614050 w 614050"/>
              <a:gd name="connsiteY0" fmla="*/ 694143 h 694143"/>
              <a:gd name="connsiteX1" fmla="*/ 467212 w 614050"/>
              <a:gd name="connsiteY1" fmla="*/ 320374 h 694143"/>
              <a:gd name="connsiteX2" fmla="*/ 447188 w 614050"/>
              <a:gd name="connsiteY2" fmla="*/ 293676 h 694143"/>
              <a:gd name="connsiteX3" fmla="*/ 246955 w 614050"/>
              <a:gd name="connsiteY3" fmla="*/ 166862 h 694143"/>
              <a:gd name="connsiteX4" fmla="*/ 0 w 614050"/>
              <a:gd name="connsiteY4" fmla="*/ 0 h 6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050" h="694143">
                <a:moveTo>
                  <a:pt x="614050" y="694143"/>
                </a:moveTo>
                <a:lnTo>
                  <a:pt x="467212" y="320374"/>
                </a:lnTo>
                <a:cubicBezTo>
                  <a:pt x="439402" y="253630"/>
                  <a:pt x="483898" y="319261"/>
                  <a:pt x="447188" y="293676"/>
                </a:cubicBezTo>
                <a:cubicBezTo>
                  <a:pt x="410478" y="268091"/>
                  <a:pt x="321486" y="215808"/>
                  <a:pt x="246955" y="166862"/>
                </a:cubicBezTo>
                <a:cubicBezTo>
                  <a:pt x="172424" y="117916"/>
                  <a:pt x="86212" y="58958"/>
                  <a:pt x="0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449E156-F4B2-046A-306F-165AFFE09046}"/>
              </a:ext>
            </a:extLst>
          </p:cNvPr>
          <p:cNvSpPr/>
          <p:nvPr/>
        </p:nvSpPr>
        <p:spPr>
          <a:xfrm>
            <a:off x="10178540" y="4989119"/>
            <a:ext cx="413816" cy="263675"/>
          </a:xfrm>
          <a:custGeom>
            <a:avLst/>
            <a:gdLst>
              <a:gd name="connsiteX0" fmla="*/ 0 w 413816"/>
              <a:gd name="connsiteY0" fmla="*/ 263675 h 263675"/>
              <a:gd name="connsiteX1" fmla="*/ 60070 w 413816"/>
              <a:gd name="connsiteY1" fmla="*/ 123512 h 263675"/>
              <a:gd name="connsiteX2" fmla="*/ 106791 w 413816"/>
              <a:gd name="connsiteY2" fmla="*/ 30069 h 263675"/>
              <a:gd name="connsiteX3" fmla="*/ 153513 w 413816"/>
              <a:gd name="connsiteY3" fmla="*/ 10046 h 263675"/>
              <a:gd name="connsiteX4" fmla="*/ 413816 w 413816"/>
              <a:gd name="connsiteY4" fmla="*/ 176907 h 26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816" h="263675">
                <a:moveTo>
                  <a:pt x="0" y="263675"/>
                </a:moveTo>
                <a:cubicBezTo>
                  <a:pt x="21136" y="213060"/>
                  <a:pt x="42272" y="162446"/>
                  <a:pt x="60070" y="123512"/>
                </a:cubicBezTo>
                <a:cubicBezTo>
                  <a:pt x="77868" y="84578"/>
                  <a:pt x="91217" y="48980"/>
                  <a:pt x="106791" y="30069"/>
                </a:cubicBezTo>
                <a:cubicBezTo>
                  <a:pt x="122365" y="11158"/>
                  <a:pt x="102342" y="-14427"/>
                  <a:pt x="153513" y="10046"/>
                </a:cubicBezTo>
                <a:cubicBezTo>
                  <a:pt x="204684" y="34519"/>
                  <a:pt x="309250" y="105713"/>
                  <a:pt x="413816" y="176907"/>
                </a:cubicBezTo>
              </a:path>
            </a:pathLst>
          </a:custGeom>
          <a:noFill/>
          <a:ln w="38100">
            <a:solidFill>
              <a:srgbClr val="29F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29FF41"/>
              </a:solidFill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AC014CD-1546-5B72-E6EB-16CB66973AF5}"/>
              </a:ext>
            </a:extLst>
          </p:cNvPr>
          <p:cNvSpPr/>
          <p:nvPr/>
        </p:nvSpPr>
        <p:spPr>
          <a:xfrm>
            <a:off x="967796" y="2636409"/>
            <a:ext cx="2272524" cy="2683130"/>
          </a:xfrm>
          <a:custGeom>
            <a:avLst/>
            <a:gdLst>
              <a:gd name="connsiteX0" fmla="*/ 0 w 2272524"/>
              <a:gd name="connsiteY0" fmla="*/ 2683130 h 2683130"/>
              <a:gd name="connsiteX1" fmla="*/ 260303 w 2272524"/>
              <a:gd name="connsiteY1" fmla="*/ 2456198 h 2683130"/>
              <a:gd name="connsiteX2" fmla="*/ 240280 w 2272524"/>
              <a:gd name="connsiteY2" fmla="*/ 2429500 h 2683130"/>
              <a:gd name="connsiteX3" fmla="*/ 120140 w 2272524"/>
              <a:gd name="connsiteY3" fmla="*/ 2296011 h 2683130"/>
              <a:gd name="connsiteX4" fmla="*/ 173535 w 2272524"/>
              <a:gd name="connsiteY4" fmla="*/ 2269314 h 2683130"/>
              <a:gd name="connsiteX5" fmla="*/ 774236 w 2272524"/>
              <a:gd name="connsiteY5" fmla="*/ 1715334 h 2683130"/>
              <a:gd name="connsiteX6" fmla="*/ 2109127 w 2272524"/>
              <a:gd name="connsiteY6" fmla="*/ 460537 h 2683130"/>
              <a:gd name="connsiteX7" fmla="*/ 2235941 w 2272524"/>
              <a:gd name="connsiteY7" fmla="*/ 327048 h 2683130"/>
              <a:gd name="connsiteX8" fmla="*/ 2262639 w 2272524"/>
              <a:gd name="connsiteY8" fmla="*/ 146838 h 2683130"/>
              <a:gd name="connsiteX9" fmla="*/ 2089103 w 2272524"/>
              <a:gd name="connsiteY9" fmla="*/ 0 h 268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72524" h="2683130">
                <a:moveTo>
                  <a:pt x="0" y="2683130"/>
                </a:moveTo>
                <a:lnTo>
                  <a:pt x="260303" y="2456198"/>
                </a:lnTo>
                <a:cubicBezTo>
                  <a:pt x="300350" y="2413926"/>
                  <a:pt x="263640" y="2456198"/>
                  <a:pt x="240280" y="2429500"/>
                </a:cubicBezTo>
                <a:cubicBezTo>
                  <a:pt x="216920" y="2402802"/>
                  <a:pt x="131264" y="2322709"/>
                  <a:pt x="120140" y="2296011"/>
                </a:cubicBezTo>
                <a:cubicBezTo>
                  <a:pt x="109016" y="2269313"/>
                  <a:pt x="64519" y="2366093"/>
                  <a:pt x="173535" y="2269314"/>
                </a:cubicBezTo>
                <a:cubicBezTo>
                  <a:pt x="282551" y="2172535"/>
                  <a:pt x="774236" y="1715334"/>
                  <a:pt x="774236" y="1715334"/>
                </a:cubicBezTo>
                <a:lnTo>
                  <a:pt x="2109127" y="460537"/>
                </a:lnTo>
                <a:cubicBezTo>
                  <a:pt x="2352744" y="229156"/>
                  <a:pt x="2210356" y="379331"/>
                  <a:pt x="2235941" y="327048"/>
                </a:cubicBezTo>
                <a:cubicBezTo>
                  <a:pt x="2261526" y="274765"/>
                  <a:pt x="2287112" y="201346"/>
                  <a:pt x="2262639" y="146838"/>
                </a:cubicBezTo>
                <a:cubicBezTo>
                  <a:pt x="2238166" y="92330"/>
                  <a:pt x="2163634" y="46165"/>
                  <a:pt x="2089103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9B4C24DB-F2C1-9EFA-D533-FEC384F1399D}"/>
              </a:ext>
            </a:extLst>
          </p:cNvPr>
          <p:cNvSpPr/>
          <p:nvPr/>
        </p:nvSpPr>
        <p:spPr>
          <a:xfrm>
            <a:off x="2349288" y="2055503"/>
            <a:ext cx="654216" cy="540859"/>
          </a:xfrm>
          <a:custGeom>
            <a:avLst/>
            <a:gdLst>
              <a:gd name="connsiteX0" fmla="*/ 654216 w 654216"/>
              <a:gd name="connsiteY0" fmla="*/ 540859 h 540859"/>
              <a:gd name="connsiteX1" fmla="*/ 60189 w 654216"/>
              <a:gd name="connsiteY1" fmla="*/ 46950 h 540859"/>
              <a:gd name="connsiteX2" fmla="*/ 20143 w 654216"/>
              <a:gd name="connsiteY2" fmla="*/ 20252 h 540859"/>
              <a:gd name="connsiteX3" fmla="*/ 13468 w 654216"/>
              <a:gd name="connsiteY3" fmla="*/ 20252 h 54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216" h="540859">
                <a:moveTo>
                  <a:pt x="654216" y="540859"/>
                </a:moveTo>
                <a:lnTo>
                  <a:pt x="60189" y="46950"/>
                </a:lnTo>
                <a:cubicBezTo>
                  <a:pt x="-45490" y="-39818"/>
                  <a:pt x="20143" y="20252"/>
                  <a:pt x="20143" y="20252"/>
                </a:cubicBezTo>
                <a:cubicBezTo>
                  <a:pt x="12356" y="15802"/>
                  <a:pt x="12912" y="18027"/>
                  <a:pt x="13468" y="20252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F7BD8CB-B251-790C-623A-27D1E682E841}"/>
              </a:ext>
            </a:extLst>
          </p:cNvPr>
          <p:cNvCxnSpPr/>
          <p:nvPr/>
        </p:nvCxnSpPr>
        <p:spPr>
          <a:xfrm flipV="1">
            <a:off x="2930085" y="2576339"/>
            <a:ext cx="133489" cy="800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CD024AE-9CED-519A-B497-15E23E0698EC}"/>
              </a:ext>
            </a:extLst>
          </p:cNvPr>
          <p:cNvSpPr/>
          <p:nvPr/>
        </p:nvSpPr>
        <p:spPr>
          <a:xfrm>
            <a:off x="10663767" y="5096933"/>
            <a:ext cx="2108200" cy="749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ASTROCHEMISTRY</a:t>
            </a:r>
          </a:p>
          <a:p>
            <a:pPr algn="ctr"/>
            <a:r>
              <a:rPr lang="en-FR" dirty="0"/>
              <a:t>Material Science, Nanostructuration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DE43F7-23B6-C32A-45D2-0115BC084EAE}"/>
              </a:ext>
            </a:extLst>
          </p:cNvPr>
          <p:cNvGrpSpPr/>
          <p:nvPr/>
        </p:nvGrpSpPr>
        <p:grpSpPr>
          <a:xfrm>
            <a:off x="3175000" y="4559309"/>
            <a:ext cx="4114800" cy="2232568"/>
            <a:chOff x="3175000" y="4559309"/>
            <a:chExt cx="4114800" cy="223256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9C5C31-FC07-2D84-B5C6-776EC2261441}"/>
                </a:ext>
              </a:extLst>
            </p:cNvPr>
            <p:cNvSpPr/>
            <p:nvPr/>
          </p:nvSpPr>
          <p:spPr>
            <a:xfrm>
              <a:off x="3175000" y="4648200"/>
              <a:ext cx="4114800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X</a:t>
              </a:r>
            </a:p>
          </p:txBody>
        </p:sp>
        <p:pic>
          <p:nvPicPr>
            <p:cNvPr id="14" name="Picture 9" descr="ARIBE">
              <a:extLst>
                <a:ext uri="{FF2B5EF4-FFF2-40B4-BE49-F238E27FC236}">
                  <a16:creationId xmlns:a16="http://schemas.microsoft.com/office/drawing/2014/main" id="{1DE7AAAD-59DE-C52B-6F40-E0E7C4D9E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015417">
              <a:off x="3912391" y="4559309"/>
              <a:ext cx="2304935" cy="223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F4933AA-F67F-F465-6929-CBB21219A16E}"/>
              </a:ext>
            </a:extLst>
          </p:cNvPr>
          <p:cNvSpPr/>
          <p:nvPr/>
        </p:nvSpPr>
        <p:spPr>
          <a:xfrm>
            <a:off x="5537200" y="4699000"/>
            <a:ext cx="2108200" cy="812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  <a:p>
            <a:pPr algn="ctr"/>
            <a:r>
              <a:rPr lang="en-FR" dirty="0"/>
              <a:t>ASTROCHEMISTRY Material Science, Nanostructuration</a:t>
            </a:r>
          </a:p>
          <a:p>
            <a:pPr algn="ctr"/>
            <a:endParaRPr lang="en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D6C55B-495D-0E18-6FFC-E2EFDD2EBC9A}"/>
              </a:ext>
            </a:extLst>
          </p:cNvPr>
          <p:cNvSpPr/>
          <p:nvPr/>
        </p:nvSpPr>
        <p:spPr>
          <a:xfrm>
            <a:off x="8873067" y="2868083"/>
            <a:ext cx="2108200" cy="749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Material Science, Nanostructuration</a:t>
            </a:r>
          </a:p>
        </p:txBody>
      </p:sp>
    </p:spTree>
    <p:extLst>
      <p:ext uri="{BB962C8B-B14F-4D97-AF65-F5344CB8AC3E}">
        <p14:creationId xmlns:p14="http://schemas.microsoft.com/office/powerpoint/2010/main" val="32508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D4104-BAFD-2C2B-2DD1-B3BFC2D25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Materials under irradiation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4C4D1-1414-E030-1AEA-C8CB59625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Nuclear waste :</a:t>
            </a:r>
            <a:r>
              <a:rPr lang="fr-FR" dirty="0"/>
              <a:t> Impact of alpha </a:t>
            </a:r>
            <a:r>
              <a:rPr lang="fr-FR" dirty="0" err="1"/>
              <a:t>radioactivity</a:t>
            </a:r>
            <a:endParaRPr lang="en-FR" dirty="0"/>
          </a:p>
          <a:p>
            <a:pPr lvl="1"/>
            <a:r>
              <a:rPr lang="en-GB" dirty="0"/>
              <a:t>G</a:t>
            </a:r>
            <a:r>
              <a:rPr lang="en-FR" dirty="0"/>
              <a:t>az emission : safety issue</a:t>
            </a:r>
          </a:p>
          <a:p>
            <a:pPr lvl="1"/>
            <a:r>
              <a:rPr lang="en-FR" dirty="0"/>
              <a:t>Creation of water-soluble molecules : migration of radionucleides </a:t>
            </a:r>
          </a:p>
          <a:p>
            <a:pPr lvl="1"/>
            <a:endParaRPr lang="en-FR" dirty="0"/>
          </a:p>
        </p:txBody>
      </p:sp>
      <p:grpSp>
        <p:nvGrpSpPr>
          <p:cNvPr id="4" name="Groupe 4">
            <a:extLst>
              <a:ext uri="{FF2B5EF4-FFF2-40B4-BE49-F238E27FC236}">
                <a16:creationId xmlns:a16="http://schemas.microsoft.com/office/drawing/2014/main" id="{6FC9EC3C-F022-8B81-9FA2-EA56F351EE70}"/>
              </a:ext>
            </a:extLst>
          </p:cNvPr>
          <p:cNvGrpSpPr/>
          <p:nvPr/>
        </p:nvGrpSpPr>
        <p:grpSpPr>
          <a:xfrm>
            <a:off x="458885" y="2098399"/>
            <a:ext cx="8705187" cy="2948426"/>
            <a:chOff x="35496" y="961472"/>
            <a:chExt cx="9145016" cy="2948426"/>
          </a:xfrm>
        </p:grpSpPr>
        <p:pic>
          <p:nvPicPr>
            <p:cNvPr id="5" name="Image 25">
              <a:extLst>
                <a:ext uri="{FF2B5EF4-FFF2-40B4-BE49-F238E27FC236}">
                  <a16:creationId xmlns:a16="http://schemas.microsoft.com/office/drawing/2014/main" id="{86C24733-295D-B4DF-677E-930625E7F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1963" y="1085050"/>
              <a:ext cx="3298549" cy="2030382"/>
            </a:xfrm>
            <a:prstGeom prst="rect">
              <a:avLst/>
            </a:prstGeom>
          </p:spPr>
        </p:pic>
        <p:grpSp>
          <p:nvGrpSpPr>
            <p:cNvPr id="6" name="Groupe 26">
              <a:extLst>
                <a:ext uri="{FF2B5EF4-FFF2-40B4-BE49-F238E27FC236}">
                  <a16:creationId xmlns:a16="http://schemas.microsoft.com/office/drawing/2014/main" id="{B9D3836B-B61F-5180-71FA-D22E0A4148AC}"/>
                </a:ext>
              </a:extLst>
            </p:cNvPr>
            <p:cNvGrpSpPr/>
            <p:nvPr/>
          </p:nvGrpSpPr>
          <p:grpSpPr>
            <a:xfrm>
              <a:off x="35496" y="961472"/>
              <a:ext cx="2999043" cy="2827568"/>
              <a:chOff x="32937" y="2020191"/>
              <a:chExt cx="3922488" cy="3442400"/>
            </a:xfrm>
          </p:grpSpPr>
          <p:pic>
            <p:nvPicPr>
              <p:cNvPr id="10" name="Picture 2" descr="http://www.mapa-pro.fr/typo3temp/pics/f64ca542f9.jpg">
                <a:extLst>
                  <a:ext uri="{FF2B5EF4-FFF2-40B4-BE49-F238E27FC236}">
                    <a16:creationId xmlns:a16="http://schemas.microsoft.com/office/drawing/2014/main" id="{C487B634-F84E-E989-8AF8-FEA59746F0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3103" y="2665826"/>
                <a:ext cx="1080701" cy="1573836"/>
              </a:xfrm>
              <a:prstGeom prst="rect">
                <a:avLst/>
              </a:prstGeom>
              <a:noFill/>
            </p:spPr>
          </p:pic>
          <p:grpSp>
            <p:nvGrpSpPr>
              <p:cNvPr id="11" name="Groupe 28">
                <a:extLst>
                  <a:ext uri="{FF2B5EF4-FFF2-40B4-BE49-F238E27FC236}">
                    <a16:creationId xmlns:a16="http://schemas.microsoft.com/office/drawing/2014/main" id="{379CFFF7-A8A7-72F5-6EDE-01F31D4324E1}"/>
                  </a:ext>
                </a:extLst>
              </p:cNvPr>
              <p:cNvGrpSpPr/>
              <p:nvPr/>
            </p:nvGrpSpPr>
            <p:grpSpPr>
              <a:xfrm>
                <a:off x="32937" y="2020191"/>
                <a:ext cx="3922488" cy="3442400"/>
                <a:chOff x="941702" y="3354133"/>
                <a:chExt cx="3109544" cy="2646101"/>
              </a:xfrm>
            </p:grpSpPr>
            <p:pic>
              <p:nvPicPr>
                <p:cNvPr id="12" name="Picture 7" descr="cbfc4">
                  <a:extLst>
                    <a:ext uri="{FF2B5EF4-FFF2-40B4-BE49-F238E27FC236}">
                      <a16:creationId xmlns:a16="http://schemas.microsoft.com/office/drawing/2014/main" id="{9E02A877-B0E8-ACCE-0A39-F5107EAA86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1046" y="3954096"/>
                  <a:ext cx="1800200" cy="2046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3" name="Groupe 30">
                  <a:extLst>
                    <a:ext uri="{FF2B5EF4-FFF2-40B4-BE49-F238E27FC236}">
                      <a16:creationId xmlns:a16="http://schemas.microsoft.com/office/drawing/2014/main" id="{EFC7BE82-ECC2-8A45-AB99-54FA87BC487B}"/>
                    </a:ext>
                  </a:extLst>
                </p:cNvPr>
                <p:cNvGrpSpPr/>
                <p:nvPr/>
              </p:nvGrpSpPr>
              <p:grpSpPr>
                <a:xfrm>
                  <a:off x="941702" y="3354133"/>
                  <a:ext cx="1090764" cy="1894194"/>
                  <a:chOff x="941702" y="3085738"/>
                  <a:chExt cx="1090764" cy="1894194"/>
                </a:xfrm>
              </p:grpSpPr>
              <p:pic>
                <p:nvPicPr>
                  <p:cNvPr id="15" name="Picture 6" descr="http://www.google.fr/url?source=imglanding&amp;ct=img&amp;q=http://www.plombservice.fr/media/catalog/product/cache/1/image/9df78eab33525d08d6e5fb8d27136e95/P/2/P20002ORP.jpg&amp;sa=X&amp;ei=uddeVYaeDsbmUqfegLAH&amp;ved=0CAkQ8wc&amp;usg=AFQjCNEHEYLpvFsil9jzqN2BMYELNWY7ww">
                    <a:extLst>
                      <a:ext uri="{FF2B5EF4-FFF2-40B4-BE49-F238E27FC236}">
                        <a16:creationId xmlns:a16="http://schemas.microsoft.com/office/drawing/2014/main" id="{5F3FD101-1F19-DA01-1048-080B5FFC332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41702" y="3085738"/>
                    <a:ext cx="801207" cy="91738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6" name="Picture 3">
                    <a:extLst>
                      <a:ext uri="{FF2B5EF4-FFF2-40B4-BE49-F238E27FC236}">
                        <a16:creationId xmlns:a16="http://schemas.microsoft.com/office/drawing/2014/main" id="{23280937-C0A0-5A22-2F38-22FDA0A2A9B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451" r="22168" b="6197"/>
                  <a:stretch/>
                </p:blipFill>
                <p:spPr bwMode="auto">
                  <a:xfrm>
                    <a:off x="1017623" y="4065461"/>
                    <a:ext cx="464177" cy="8126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7" name="Picture 2" descr="Afficher l'image d'origine">
                    <a:extLst>
                      <a:ext uri="{FF2B5EF4-FFF2-40B4-BE49-F238E27FC236}">
                        <a16:creationId xmlns:a16="http://schemas.microsoft.com/office/drawing/2014/main" id="{E9D2D011-9BF9-9261-6F03-2786AF7A8B1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29734" y="3580651"/>
                    <a:ext cx="432048" cy="37902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" name="Picture 2" descr="Afficher l'image d'origine">
                    <a:extLst>
                      <a:ext uri="{FF2B5EF4-FFF2-40B4-BE49-F238E27FC236}">
                        <a16:creationId xmlns:a16="http://schemas.microsoft.com/office/drawing/2014/main" id="{36C040B3-CDE9-2980-728E-1E8B1EFE4AE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22058" y="4302565"/>
                    <a:ext cx="410408" cy="36004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9" name="Picture 2" descr="Afficher l'image d'origine">
                    <a:extLst>
                      <a:ext uri="{FF2B5EF4-FFF2-40B4-BE49-F238E27FC236}">
                        <a16:creationId xmlns:a16="http://schemas.microsoft.com/office/drawing/2014/main" id="{1E634ED0-524E-CA69-2409-444F4D24D19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89924" y="4619892"/>
                    <a:ext cx="410408" cy="36004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4" name="Flèche courbée vers la gauche 31">
                  <a:extLst>
                    <a:ext uri="{FF2B5EF4-FFF2-40B4-BE49-F238E27FC236}">
                      <a16:creationId xmlns:a16="http://schemas.microsoft.com/office/drawing/2014/main" id="{75C1D727-B300-0DA5-698C-1603BF863710}"/>
                    </a:ext>
                  </a:extLst>
                </p:cNvPr>
                <p:cNvSpPr/>
                <p:nvPr/>
              </p:nvSpPr>
              <p:spPr>
                <a:xfrm rot="17775861">
                  <a:off x="2447261" y="3107819"/>
                  <a:ext cx="611340" cy="1407786"/>
                </a:xfrm>
                <a:prstGeom prst="curvedLeftArrow">
                  <a:avLst/>
                </a:prstGeom>
                <a:solidFill>
                  <a:srgbClr val="B002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</p:grpSp>
        <p:pic>
          <p:nvPicPr>
            <p:cNvPr id="7" name="Picture 3" descr="C:\Users\Muriel\Desktop\Cours ISNAS Muriel\page39image952.png">
              <a:extLst>
                <a:ext uri="{FF2B5EF4-FFF2-40B4-BE49-F238E27FC236}">
                  <a16:creationId xmlns:a16="http://schemas.microsoft.com/office/drawing/2014/main" id="{BB7EABD3-37E4-E3A5-B436-E9E962C52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5931" y="1934738"/>
              <a:ext cx="2150205" cy="153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lèche courbée vers la gauche 38">
              <a:extLst>
                <a:ext uri="{FF2B5EF4-FFF2-40B4-BE49-F238E27FC236}">
                  <a16:creationId xmlns:a16="http://schemas.microsoft.com/office/drawing/2014/main" id="{32C5A090-1445-FA71-35A8-1DCA8C0AB8AB}"/>
                </a:ext>
              </a:extLst>
            </p:cNvPr>
            <p:cNvSpPr/>
            <p:nvPr/>
          </p:nvSpPr>
          <p:spPr>
            <a:xfrm rot="3973774" flipV="1">
              <a:off x="3460925" y="2537835"/>
              <a:ext cx="635045" cy="2109081"/>
            </a:xfrm>
            <a:prstGeom prst="curvedLeftArrow">
              <a:avLst/>
            </a:prstGeom>
            <a:solidFill>
              <a:srgbClr val="B0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Flèche courbée vers la gauche 39">
              <a:extLst>
                <a:ext uri="{FF2B5EF4-FFF2-40B4-BE49-F238E27FC236}">
                  <a16:creationId xmlns:a16="http://schemas.microsoft.com/office/drawing/2014/main" id="{D39B40D8-C5DE-A67B-1313-CCA3120DA0DE}"/>
                </a:ext>
              </a:extLst>
            </p:cNvPr>
            <p:cNvSpPr/>
            <p:nvPr/>
          </p:nvSpPr>
          <p:spPr>
            <a:xfrm rot="3973774" flipV="1">
              <a:off x="5672804" y="2217006"/>
              <a:ext cx="635045" cy="2109081"/>
            </a:xfrm>
            <a:prstGeom prst="curvedLeftArrow">
              <a:avLst/>
            </a:prstGeom>
            <a:solidFill>
              <a:srgbClr val="B0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0" name="ZoneTexte 5">
            <a:extLst>
              <a:ext uri="{FF2B5EF4-FFF2-40B4-BE49-F238E27FC236}">
                <a16:creationId xmlns:a16="http://schemas.microsoft.com/office/drawing/2014/main" id="{34D04F28-8CBD-1080-FEAB-8C6327844D07}"/>
              </a:ext>
            </a:extLst>
          </p:cNvPr>
          <p:cNvSpPr txBox="1"/>
          <p:nvPr/>
        </p:nvSpPr>
        <p:spPr>
          <a:xfrm>
            <a:off x="1053662" y="5147608"/>
            <a:ext cx="2812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4">
                    <a:lumMod val="75000"/>
                  </a:schemeClr>
                </a:solidFill>
              </a:rPr>
              <a:t>Storage - Exploitation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Gas </a:t>
            </a:r>
            <a:r>
              <a:rPr lang="fr-FR" dirty="0" err="1"/>
              <a:t>emission</a:t>
            </a:r>
            <a:endParaRPr lang="fr-FR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RT Dose ++</a:t>
            </a:r>
          </a:p>
        </p:txBody>
      </p:sp>
      <p:sp>
        <p:nvSpPr>
          <p:cNvPr id="21" name="ZoneTexte 22">
            <a:extLst>
              <a:ext uri="{FF2B5EF4-FFF2-40B4-BE49-F238E27FC236}">
                <a16:creationId xmlns:a16="http://schemas.microsoft.com/office/drawing/2014/main" id="{EDEE7F42-DBB4-131A-0081-1103FFC8C934}"/>
              </a:ext>
            </a:extLst>
          </p:cNvPr>
          <p:cNvSpPr txBox="1"/>
          <p:nvPr/>
        </p:nvSpPr>
        <p:spPr>
          <a:xfrm>
            <a:off x="3805108" y="5128989"/>
            <a:ext cx="22016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4">
                    <a:lumMod val="75000"/>
                  </a:schemeClr>
                </a:solidFill>
              </a:rPr>
              <a:t>Transportation 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Gas mission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/>
              <a:t>Heat</a:t>
            </a:r>
            <a:r>
              <a:rPr lang="fr-FR" dirty="0"/>
              <a:t> 150°C Doses +</a:t>
            </a:r>
          </a:p>
        </p:txBody>
      </p:sp>
      <p:sp>
        <p:nvSpPr>
          <p:cNvPr id="22" name="ZoneTexte 23">
            <a:extLst>
              <a:ext uri="{FF2B5EF4-FFF2-40B4-BE49-F238E27FC236}">
                <a16:creationId xmlns:a16="http://schemas.microsoft.com/office/drawing/2014/main" id="{70C5BF6C-F578-F89B-19EE-6802175E6A24}"/>
              </a:ext>
            </a:extLst>
          </p:cNvPr>
          <p:cNvSpPr txBox="1"/>
          <p:nvPr/>
        </p:nvSpPr>
        <p:spPr>
          <a:xfrm>
            <a:off x="6740769" y="5103674"/>
            <a:ext cx="3351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accent4">
                    <a:lumMod val="75000"/>
                  </a:schemeClr>
                </a:solidFill>
              </a:rPr>
              <a:t>Slong-term</a:t>
            </a:r>
            <a:r>
              <a:rPr lang="fr-FR" b="1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i="1" dirty="0" err="1">
                <a:solidFill>
                  <a:schemeClr val="accent4">
                    <a:lumMod val="75000"/>
                  </a:schemeClr>
                </a:solidFill>
              </a:rPr>
              <a:t>storage</a:t>
            </a:r>
            <a:endParaRPr lang="fr-FR" b="1" i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Gas </a:t>
            </a:r>
            <a:r>
              <a:rPr lang="fr-FR" dirty="0" err="1"/>
              <a:t>emission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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/>
              <a:t>Leaching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/>
              <a:t>Mobility</a:t>
            </a:r>
            <a:r>
              <a:rPr lang="fr-FR" dirty="0"/>
              <a:t> of </a:t>
            </a:r>
            <a:r>
              <a:rPr lang="fr-FR" dirty="0" err="1"/>
              <a:t>radionucleides</a:t>
            </a:r>
            <a:endParaRPr lang="fr-F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1D5979-35F9-5F4D-DA72-4600C17A1D0B}"/>
              </a:ext>
            </a:extLst>
          </p:cNvPr>
          <p:cNvSpPr txBox="1"/>
          <p:nvPr/>
        </p:nvSpPr>
        <p:spPr>
          <a:xfrm>
            <a:off x="9144000" y="863600"/>
            <a:ext cx="3361818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Polymers :</a:t>
            </a:r>
          </a:p>
          <a:p>
            <a:r>
              <a:rPr lang="en-GB" dirty="0"/>
              <a:t>J</a:t>
            </a:r>
            <a:r>
              <a:rPr lang="en-FR" dirty="0"/>
              <a:t>oints, vinyls, tapes, gloves, …</a:t>
            </a:r>
          </a:p>
          <a:p>
            <a:endParaRPr lang="en-FR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 types of defaults 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Radiolysis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Creation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macromelcules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22298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457A4-3859-D51F-5AB1-5E53ECC66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Simulation of alpha radioactivity</a:t>
            </a:r>
          </a:p>
        </p:txBody>
      </p:sp>
      <p:pic>
        <p:nvPicPr>
          <p:cNvPr id="4" name="Picture 4" descr="Y:\_Monographie PVC\Sans titre.jpg">
            <a:extLst>
              <a:ext uri="{FF2B5EF4-FFF2-40B4-BE49-F238E27FC236}">
                <a16:creationId xmlns:a16="http://schemas.microsoft.com/office/drawing/2014/main" id="{AAFC2C3E-E1E4-4FEA-7D46-2FCFA9B46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5" y="1106756"/>
            <a:ext cx="6440679" cy="348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D7B1C917-B488-4EA2-FAB8-EB4F32199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436" y="1123395"/>
            <a:ext cx="3546109" cy="25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 b="1" u="sng" dirty="0" err="1">
                <a:solidFill>
                  <a:schemeClr val="accent2"/>
                </a:solidFill>
              </a:rPr>
              <a:t>Two</a:t>
            </a:r>
            <a:r>
              <a:rPr lang="fr-FR" altLang="fr-FR" sz="1800" b="1" u="sng" dirty="0">
                <a:solidFill>
                  <a:schemeClr val="accent2"/>
                </a:solidFill>
              </a:rPr>
              <a:t> </a:t>
            </a:r>
            <a:r>
              <a:rPr lang="fr-FR" altLang="fr-FR" sz="1800" b="1" u="sng" dirty="0" err="1">
                <a:solidFill>
                  <a:schemeClr val="accent2"/>
                </a:solidFill>
              </a:rPr>
              <a:t>analysis</a:t>
            </a:r>
            <a:r>
              <a:rPr lang="fr-FR" altLang="fr-FR" sz="1800" b="1" u="sng" dirty="0">
                <a:solidFill>
                  <a:schemeClr val="accent2"/>
                </a:solidFill>
              </a:rPr>
              <a:t> </a:t>
            </a:r>
            <a:r>
              <a:rPr lang="fr-FR" altLang="fr-FR" sz="1800" b="1" u="sng" dirty="0" err="1">
                <a:solidFill>
                  <a:schemeClr val="accent2"/>
                </a:solidFill>
              </a:rPr>
              <a:t>procedures</a:t>
            </a:r>
            <a:r>
              <a:rPr lang="fr-FR" altLang="fr-FR" sz="1800" b="1" u="sng" dirty="0">
                <a:solidFill>
                  <a:schemeClr val="accent2"/>
                </a:solidFill>
              </a:rPr>
              <a:t> </a:t>
            </a:r>
          </a:p>
          <a:p>
            <a:pPr eaLnBrk="1" hangingPunct="1"/>
            <a:endParaRPr lang="fr-FR" altLang="fr-FR" sz="1800" dirty="0"/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altLang="fr-FR" sz="1800" dirty="0"/>
              <a:t>MS on line ligne + FTIR </a:t>
            </a:r>
            <a:r>
              <a:rPr lang="fr-FR" altLang="fr-FR" sz="1800" i="1" dirty="0"/>
              <a:t>in-situ</a:t>
            </a:r>
          </a:p>
          <a:p>
            <a:pPr marL="1028700" lvl="1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altLang="fr-FR" sz="1800" dirty="0"/>
              <a:t>SME</a:t>
            </a:r>
          </a:p>
          <a:p>
            <a:pPr eaLnBrk="1" hangingPunct="1"/>
            <a:endParaRPr lang="fr-FR" altLang="fr-FR" sz="1800" dirty="0"/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altLang="fr-FR" sz="1800" dirty="0" err="1"/>
              <a:t>Spectroscopy</a:t>
            </a:r>
            <a:r>
              <a:rPr lang="fr-FR" altLang="fr-FR" sz="1800" dirty="0"/>
              <a:t> </a:t>
            </a:r>
            <a:r>
              <a:rPr lang="fr-FR" altLang="fr-FR" sz="1800" i="1" dirty="0"/>
              <a:t>ex-situ</a:t>
            </a:r>
          </a:p>
          <a:p>
            <a:pPr marL="1028700" lvl="1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altLang="fr-FR" sz="1800" dirty="0"/>
              <a:t>IRRABAT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3D792-7357-491D-2A5A-BF679E002DF1}"/>
              </a:ext>
            </a:extLst>
          </p:cNvPr>
          <p:cNvSpPr txBox="1"/>
          <p:nvPr/>
        </p:nvSpPr>
        <p:spPr>
          <a:xfrm>
            <a:off x="660400" y="4826000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Equivalent energy deposition</a:t>
            </a:r>
          </a:p>
        </p:txBody>
      </p:sp>
    </p:spTree>
    <p:extLst>
      <p:ext uri="{BB962C8B-B14F-4D97-AF65-F5344CB8AC3E}">
        <p14:creationId xmlns:p14="http://schemas.microsoft.com/office/powerpoint/2010/main" val="2562726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chemeClr val="tx1"/>
                </a:solidFill>
                <a:latin typeface="+mn-lt"/>
              </a:rPr>
              <a:t>Material</a:t>
            </a:r>
            <a:r>
              <a:rPr lang="fr-FR" b="1" dirty="0">
                <a:solidFill>
                  <a:schemeClr val="tx1"/>
                </a:solidFill>
                <a:latin typeface="+mn-lt"/>
              </a:rPr>
              <a:t>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" name="Image 18">
            <a:extLst>
              <a:ext uri="{FF2B5EF4-FFF2-40B4-BE49-F238E27FC236}">
                <a16:creationId xmlns:a16="http://schemas.microsoft.com/office/drawing/2014/main" id="{50F4494B-CD61-D5A8-C093-1D6ED9640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564"/>
          <a:stretch/>
        </p:blipFill>
        <p:spPr>
          <a:xfrm>
            <a:off x="7553384" y="4810993"/>
            <a:ext cx="1798049" cy="1369165"/>
          </a:xfrm>
          <a:prstGeom prst="rect">
            <a:avLst/>
          </a:prstGeom>
        </p:spPr>
      </p:pic>
      <p:pic>
        <p:nvPicPr>
          <p:cNvPr id="6" name="Image 19">
            <a:extLst>
              <a:ext uri="{FF2B5EF4-FFF2-40B4-BE49-F238E27FC236}">
                <a16:creationId xmlns:a16="http://schemas.microsoft.com/office/drawing/2014/main" id="{CC4350DA-D4DE-4C0C-BD8A-BF5687B133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56" y="726334"/>
            <a:ext cx="5809200" cy="1932199"/>
          </a:xfrm>
          <a:prstGeom prst="rect">
            <a:avLst/>
          </a:prstGeom>
        </p:spPr>
      </p:pic>
      <p:pic>
        <p:nvPicPr>
          <p:cNvPr id="7" name="Image 20">
            <a:extLst>
              <a:ext uri="{FF2B5EF4-FFF2-40B4-BE49-F238E27FC236}">
                <a16:creationId xmlns:a16="http://schemas.microsoft.com/office/drawing/2014/main" id="{355920DF-B807-D5A3-E8C7-637C50D51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592" y="4836266"/>
            <a:ext cx="1469204" cy="989464"/>
          </a:xfrm>
          <a:prstGeom prst="rect">
            <a:avLst/>
          </a:prstGeom>
        </p:spPr>
      </p:pic>
      <p:pic>
        <p:nvPicPr>
          <p:cNvPr id="8" name="Image 21">
            <a:extLst>
              <a:ext uri="{FF2B5EF4-FFF2-40B4-BE49-F238E27FC236}">
                <a16:creationId xmlns:a16="http://schemas.microsoft.com/office/drawing/2014/main" id="{B3A4BC67-B9A4-A73F-0497-C3F7D2655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155"/>
          <a:stretch/>
        </p:blipFill>
        <p:spPr>
          <a:xfrm>
            <a:off x="1499578" y="4778704"/>
            <a:ext cx="1444363" cy="1162127"/>
          </a:xfrm>
          <a:prstGeom prst="rect">
            <a:avLst/>
          </a:prstGeom>
        </p:spPr>
      </p:pic>
      <p:pic>
        <p:nvPicPr>
          <p:cNvPr id="9" name="Image 22">
            <a:extLst>
              <a:ext uri="{FF2B5EF4-FFF2-40B4-BE49-F238E27FC236}">
                <a16:creationId xmlns:a16="http://schemas.microsoft.com/office/drawing/2014/main" id="{C4D81A25-A3B4-4DBC-46B3-0CFCB5814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818" y="4887067"/>
            <a:ext cx="904276" cy="971486"/>
          </a:xfrm>
          <a:prstGeom prst="rect">
            <a:avLst/>
          </a:prstGeom>
        </p:spPr>
      </p:pic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B558D454-B59B-10D7-C465-FF3EE732532E}"/>
              </a:ext>
            </a:extLst>
          </p:cNvPr>
          <p:cNvSpPr txBox="1">
            <a:spLocks/>
          </p:cNvSpPr>
          <p:nvPr/>
        </p:nvSpPr>
        <p:spPr>
          <a:xfrm>
            <a:off x="171374" y="1033529"/>
            <a:ext cx="4147294" cy="2068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D335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CA9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3C2C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CFC20B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fr-FR" sz="1800" dirty="0" err="1">
                <a:solidFill>
                  <a:schemeClr val="tx1"/>
                </a:solidFill>
                <a:latin typeface="+mn-lt"/>
              </a:rPr>
              <a:t>Understand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 the </a:t>
            </a:r>
            <a:r>
              <a:rPr lang="fr-FR" sz="1800" dirty="0" err="1">
                <a:solidFill>
                  <a:schemeClr val="tx1"/>
                </a:solidFill>
                <a:latin typeface="+mn-lt"/>
              </a:rPr>
              <a:t>origin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 of </a:t>
            </a:r>
            <a:r>
              <a:rPr lang="fr-FR" sz="1800" dirty="0" err="1">
                <a:solidFill>
                  <a:schemeClr val="tx1"/>
                </a:solidFill>
                <a:latin typeface="+mn-lt"/>
              </a:rPr>
              <a:t>electronic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 defaults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800" dirty="0">
                <a:solidFill>
                  <a:schemeClr val="tx1"/>
                </a:solidFill>
                <a:latin typeface="+mn-lt"/>
              </a:rPr>
              <a:t>New </a:t>
            </a:r>
            <a:r>
              <a:rPr lang="fr-FR" sz="1800" dirty="0" err="1">
                <a:solidFill>
                  <a:schemeClr val="tx1"/>
                </a:solidFill>
                <a:latin typeface="+mn-lt"/>
              </a:rPr>
              <a:t>materials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 for </a:t>
            </a:r>
            <a:r>
              <a:rPr lang="fr-FR" sz="1800" dirty="0" err="1">
                <a:solidFill>
                  <a:schemeClr val="tx1"/>
                </a:solidFill>
                <a:latin typeface="+mn-lt"/>
              </a:rPr>
              <a:t>electronics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fr-FR" sz="1800" dirty="0" err="1">
                <a:solidFill>
                  <a:schemeClr val="tx1"/>
                </a:solidFill>
                <a:latin typeface="+mn-lt"/>
              </a:rPr>
              <a:t>also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n-lt"/>
              </a:rPr>
              <a:t>battery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, C02 captation</a:t>
            </a:r>
          </a:p>
          <a:p>
            <a:pPr marL="0" indent="-280988">
              <a:buFont typeface="Courier New" panose="02070309020205020404" pitchFamily="49" charset="0"/>
              <a:buChar char="o"/>
            </a:pPr>
            <a:r>
              <a:rPr lang="fr-FR" sz="1800" dirty="0" err="1">
                <a:solidFill>
                  <a:schemeClr val="tx1"/>
                </a:solidFill>
                <a:latin typeface="+mn-lt"/>
              </a:rPr>
              <a:t>Defect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 engineering</a:t>
            </a:r>
          </a:p>
          <a:p>
            <a:pPr marL="0" indent="-280988">
              <a:buFont typeface="Courier New" panose="02070309020205020404" pitchFamily="49" charset="0"/>
              <a:buChar char="o"/>
            </a:pPr>
            <a:r>
              <a:rPr lang="fr-FR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n-lt"/>
              </a:rPr>
              <a:t>Nanostructuration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 :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1800" dirty="0"/>
          </a:p>
          <a:p>
            <a:pPr lvl="1"/>
            <a:endParaRPr lang="fr-FR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35ED21-03DF-D9D9-B79A-7D2A158AAE08}"/>
              </a:ext>
            </a:extLst>
          </p:cNvPr>
          <p:cNvSpPr txBox="1"/>
          <p:nvPr/>
        </p:nvSpPr>
        <p:spPr>
          <a:xfrm>
            <a:off x="795866" y="3200399"/>
            <a:ext cx="6163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New membranes with selective effects using</a:t>
            </a:r>
          </a:p>
          <a:p>
            <a:r>
              <a:rPr lang="en-GB" dirty="0"/>
              <a:t>G</a:t>
            </a:r>
            <a:r>
              <a:rPr lang="en-FR" dirty="0"/>
              <a:t>razing irradiation</a:t>
            </a:r>
          </a:p>
          <a:p>
            <a:endParaRPr lang="en-FR" dirty="0"/>
          </a:p>
          <a:p>
            <a:r>
              <a:rPr lang="en-FR" dirty="0"/>
              <a:t>Graphene sper-conductor or oxydation insulator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0E5F70-3867-E1D5-3169-A9E809B361B5}"/>
              </a:ext>
            </a:extLst>
          </p:cNvPr>
          <p:cNvSpPr txBox="1"/>
          <p:nvPr/>
        </p:nvSpPr>
        <p:spPr>
          <a:xfrm>
            <a:off x="10278533" y="1862667"/>
            <a:ext cx="2925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Amorphous phase may </a:t>
            </a:r>
          </a:p>
          <a:p>
            <a:r>
              <a:rPr lang="en-GB" dirty="0"/>
              <a:t>H</a:t>
            </a:r>
            <a:r>
              <a:rPr lang="en-FR" dirty="0"/>
              <a:t>ave beneficial properties</a:t>
            </a:r>
          </a:p>
        </p:txBody>
      </p:sp>
    </p:spTree>
    <p:extLst>
      <p:ext uri="{BB962C8B-B14F-4D97-AF65-F5344CB8AC3E}">
        <p14:creationId xmlns:p14="http://schemas.microsoft.com/office/powerpoint/2010/main" val="349072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GANIL : a multi-disciplinary facility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5D24DD-2807-2766-106E-0CEE80BB2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120" y="825500"/>
            <a:ext cx="9459518" cy="608665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81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0BDFCF-2E3F-0B43-6DBC-CEE2D5B71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92" y="0"/>
            <a:ext cx="1266064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PELIICAEN apparatus @GANIL				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From surface nano manufacturing to localized analyses </a:t>
            </a:r>
            <a:br>
              <a:rPr lang="en-US" dirty="0"/>
            </a:br>
            <a:r>
              <a:rPr lang="en-US" dirty="0"/>
              <a:t> using singly and multiply charged focused ion beams (down to 100 nm)</a:t>
            </a:r>
          </a:p>
          <a:p>
            <a:endParaRPr lang="fr-FR" sz="2100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10F35FA0-44CE-BB62-0D35-E4EF3EF513A9}"/>
              </a:ext>
            </a:extLst>
          </p:cNvPr>
          <p:cNvSpPr txBox="1">
            <a:spLocks/>
          </p:cNvSpPr>
          <p:nvPr/>
        </p:nvSpPr>
        <p:spPr>
          <a:xfrm>
            <a:off x="290099" y="4191604"/>
            <a:ext cx="4090515" cy="2482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900" b="1" dirty="0"/>
              <a:t>Fields of Application: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 err="1"/>
              <a:t>Materials</a:t>
            </a:r>
            <a:r>
              <a:rPr lang="fr-FR" dirty="0"/>
              <a:t> for Quantum technologies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dirty="0"/>
              <a:t>Quantum </a:t>
            </a:r>
            <a:r>
              <a:rPr lang="fr-FR" dirty="0" err="1"/>
              <a:t>computing</a:t>
            </a:r>
            <a:endParaRPr lang="fr-FR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dirty="0"/>
              <a:t>Communication/information </a:t>
            </a:r>
            <a:r>
              <a:rPr lang="fr-FR" dirty="0" err="1"/>
              <a:t>security</a:t>
            </a:r>
            <a:r>
              <a:rPr lang="fr-FR" dirty="0"/>
              <a:t> (</a:t>
            </a:r>
            <a:r>
              <a:rPr lang="fr-FR" dirty="0" err="1"/>
              <a:t>cryptography</a:t>
            </a:r>
            <a:r>
              <a:rPr lang="fr-FR" dirty="0"/>
              <a:t>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dirty="0"/>
              <a:t>Information </a:t>
            </a:r>
            <a:r>
              <a:rPr lang="fr-FR" dirty="0" err="1"/>
              <a:t>storage</a:t>
            </a:r>
            <a:endParaRPr lang="fr-FR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dirty="0" err="1"/>
              <a:t>Sensors</a:t>
            </a:r>
            <a:r>
              <a:rPr lang="fr-FR" dirty="0"/>
              <a:t>/ Instrumentation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dirty="0"/>
              <a:t>Micro </a:t>
            </a:r>
            <a:r>
              <a:rPr lang="fr-FR" dirty="0" err="1"/>
              <a:t>electronics</a:t>
            </a:r>
            <a:r>
              <a:rPr lang="fr-FR" dirty="0"/>
              <a:t> of the future (</a:t>
            </a:r>
            <a:r>
              <a:rPr lang="fr-FR" dirty="0" err="1"/>
              <a:t>spintronics</a:t>
            </a:r>
            <a:r>
              <a:rPr lang="fr-FR" dirty="0"/>
              <a:t>, </a:t>
            </a:r>
            <a:r>
              <a:rPr lang="fr-FR" dirty="0" err="1"/>
              <a:t>quantronics</a:t>
            </a:r>
            <a:r>
              <a:rPr lang="fr-FR" dirty="0"/>
              <a:t>)</a:t>
            </a:r>
          </a:p>
          <a:p>
            <a:pPr lvl="1" algn="just"/>
            <a:endParaRPr lang="fr-FR" dirty="0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40E3BE39-3729-5020-A036-28643B91D4B3}"/>
              </a:ext>
            </a:extLst>
          </p:cNvPr>
          <p:cNvSpPr txBox="1">
            <a:spLocks/>
          </p:cNvSpPr>
          <p:nvPr/>
        </p:nvSpPr>
        <p:spPr>
          <a:xfrm>
            <a:off x="6194762" y="4810378"/>
            <a:ext cx="3833056" cy="20682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D335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CA9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3C2CE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CFC20B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100" dirty="0" err="1">
                <a:solidFill>
                  <a:schemeClr val="tx1"/>
                </a:solidFill>
                <a:latin typeface="+mn-lt"/>
              </a:rPr>
              <a:t>Materials</a:t>
            </a:r>
            <a:r>
              <a:rPr lang="fr-FR" sz="2100" dirty="0">
                <a:solidFill>
                  <a:schemeClr val="tx1"/>
                </a:solidFill>
                <a:latin typeface="+mn-lt"/>
              </a:rPr>
              <a:t> for Energy</a:t>
            </a:r>
          </a:p>
          <a:p>
            <a:pPr lvl="1"/>
            <a:r>
              <a:rPr lang="fr-FR" sz="1700" dirty="0">
                <a:solidFill>
                  <a:schemeClr val="tx1"/>
                </a:solidFill>
                <a:latin typeface="+mn-lt"/>
              </a:rPr>
              <a:t>CO2 captation</a:t>
            </a:r>
          </a:p>
          <a:p>
            <a:pPr lvl="1"/>
            <a:r>
              <a:rPr lang="fr-FR" sz="1700" dirty="0">
                <a:solidFill>
                  <a:schemeClr val="tx1"/>
                </a:solidFill>
                <a:latin typeface="+mn-lt"/>
              </a:rPr>
              <a:t>Water to H2 conversion</a:t>
            </a:r>
          </a:p>
          <a:p>
            <a:pPr lvl="1"/>
            <a:r>
              <a:rPr lang="fr-FR" sz="1700" dirty="0">
                <a:solidFill>
                  <a:schemeClr val="tx1"/>
                </a:solidFill>
                <a:latin typeface="+mn-lt"/>
              </a:rPr>
              <a:t>Photon </a:t>
            </a:r>
            <a:r>
              <a:rPr lang="fr-FR" sz="1700" dirty="0" err="1">
                <a:solidFill>
                  <a:schemeClr val="tx1"/>
                </a:solidFill>
                <a:latin typeface="+mn-lt"/>
              </a:rPr>
              <a:t>emission</a:t>
            </a:r>
            <a:endParaRPr lang="fr-FR" sz="17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fr-FR" sz="1700" dirty="0">
                <a:solidFill>
                  <a:schemeClr val="tx1"/>
                </a:solidFill>
                <a:latin typeface="+mn-lt"/>
              </a:rPr>
              <a:t>Energy conversion (</a:t>
            </a:r>
            <a:r>
              <a:rPr lang="fr-FR" sz="1700" dirty="0" err="1">
                <a:solidFill>
                  <a:schemeClr val="tx1"/>
                </a:solidFill>
                <a:latin typeface="+mn-lt"/>
              </a:rPr>
              <a:t>photovoltaic</a:t>
            </a:r>
            <a:r>
              <a:rPr lang="fr-FR" sz="1700" dirty="0">
                <a:solidFill>
                  <a:schemeClr val="tx1"/>
                </a:solidFill>
                <a:latin typeface="+mn-lt"/>
              </a:rPr>
              <a:t>,…)</a:t>
            </a:r>
          </a:p>
          <a:p>
            <a:pPr lvl="1"/>
            <a:r>
              <a:rPr lang="fr-FR" sz="1700" dirty="0">
                <a:solidFill>
                  <a:schemeClr val="tx1"/>
                </a:solidFill>
                <a:latin typeface="+mn-lt"/>
              </a:rPr>
              <a:t>Energy </a:t>
            </a:r>
            <a:r>
              <a:rPr lang="fr-FR" sz="1700" dirty="0" err="1">
                <a:solidFill>
                  <a:schemeClr val="tx1"/>
                </a:solidFill>
                <a:latin typeface="+mn-lt"/>
              </a:rPr>
              <a:t>storage</a:t>
            </a:r>
            <a:r>
              <a:rPr lang="fr-FR" sz="1700" dirty="0">
                <a:solidFill>
                  <a:schemeClr val="tx1"/>
                </a:solidFill>
                <a:latin typeface="+mn-lt"/>
              </a:rPr>
              <a:t> (</a:t>
            </a:r>
            <a:r>
              <a:rPr lang="fr-FR" sz="1700" dirty="0" err="1">
                <a:solidFill>
                  <a:schemeClr val="tx1"/>
                </a:solidFill>
                <a:latin typeface="+mn-lt"/>
              </a:rPr>
              <a:t>specific</a:t>
            </a:r>
            <a:r>
              <a:rPr lang="fr-FR" sz="1700" dirty="0">
                <a:solidFill>
                  <a:schemeClr val="tx1"/>
                </a:solidFill>
                <a:latin typeface="+mn-lt"/>
              </a:rPr>
              <a:t> surface,…)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 sz="1700" dirty="0"/>
          </a:p>
          <a:p>
            <a:pPr lvl="1"/>
            <a:endParaRPr lang="fr-FR" dirty="0"/>
          </a:p>
        </p:txBody>
      </p:sp>
      <p:pic>
        <p:nvPicPr>
          <p:cNvPr id="9" name="Image 32">
            <a:extLst>
              <a:ext uri="{FF2B5EF4-FFF2-40B4-BE49-F238E27FC236}">
                <a16:creationId xmlns:a16="http://schemas.microsoft.com/office/drawing/2014/main" id="{DEFF0431-CBB6-CA3E-BAD8-FA922CF02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922" y="5299869"/>
            <a:ext cx="1089256" cy="1089256"/>
          </a:xfrm>
          <a:prstGeom prst="rect">
            <a:avLst/>
          </a:prstGeom>
        </p:spPr>
      </p:pic>
      <p:pic>
        <p:nvPicPr>
          <p:cNvPr id="10" name="Image 8">
            <a:extLst>
              <a:ext uri="{FF2B5EF4-FFF2-40B4-BE49-F238E27FC236}">
                <a16:creationId xmlns:a16="http://schemas.microsoft.com/office/drawing/2014/main" id="{F86BDCD8-CF2A-95A2-2469-1ADA2AC60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5730" y="5046443"/>
            <a:ext cx="1591487" cy="15961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832942-FF2E-F4A5-D767-9B6DE01FA52A}"/>
              </a:ext>
            </a:extLst>
          </p:cNvPr>
          <p:cNvSpPr/>
          <p:nvPr/>
        </p:nvSpPr>
        <p:spPr>
          <a:xfrm>
            <a:off x="-186266" y="1732713"/>
            <a:ext cx="7323284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b="1" dirty="0"/>
              <a:t>Some materials of interest: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Complex oxides (</a:t>
            </a:r>
            <a:r>
              <a:rPr lang="en-US" sz="1700" dirty="0" err="1"/>
              <a:t>Multiferroics</a:t>
            </a:r>
            <a:r>
              <a:rPr lang="en-US" sz="1700" dirty="0"/>
              <a:t>, 2D electron gases, rare earth nickelates…)</a:t>
            </a:r>
            <a:endParaRPr lang="fr-FR" sz="17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700" dirty="0"/>
              <a:t>2D </a:t>
            </a:r>
            <a:r>
              <a:rPr lang="fr-FR" sz="1700" dirty="0" err="1"/>
              <a:t>Materials</a:t>
            </a:r>
            <a:r>
              <a:rPr lang="fr-FR" sz="1700" dirty="0"/>
              <a:t> (Graphene, MoS</a:t>
            </a:r>
            <a:r>
              <a:rPr lang="fr-FR" sz="1700" baseline="-25000" dirty="0"/>
              <a:t>2</a:t>
            </a:r>
            <a:r>
              <a:rPr lang="fr-FR" sz="1700" dirty="0"/>
              <a:t>, WS</a:t>
            </a:r>
            <a:r>
              <a:rPr lang="fr-FR" sz="1700" baseline="-25000" dirty="0"/>
              <a:t>2</a:t>
            </a:r>
            <a:r>
              <a:rPr lang="fr-FR" sz="1700" dirty="0"/>
              <a:t>,hBN…)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700" dirty="0"/>
              <a:t>Quantum Dots (Au, InGaAs, ZnO, CdSe,…)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700" dirty="0"/>
              <a:t>Rare </a:t>
            </a:r>
            <a:r>
              <a:rPr lang="fr-FR" sz="1700" dirty="0" err="1"/>
              <a:t>earth</a:t>
            </a:r>
            <a:r>
              <a:rPr lang="fr-FR" sz="1700" dirty="0"/>
              <a:t> in « Laser » </a:t>
            </a:r>
            <a:r>
              <a:rPr lang="fr-FR" sz="1700" dirty="0" err="1"/>
              <a:t>Materials</a:t>
            </a:r>
            <a:r>
              <a:rPr lang="fr-FR" sz="1700" dirty="0"/>
              <a:t> (Er, Yb in YSO et CaWO</a:t>
            </a:r>
            <a:r>
              <a:rPr lang="fr-FR" sz="1700" baseline="-25000" dirty="0"/>
              <a:t>4</a:t>
            </a:r>
            <a:r>
              <a:rPr lang="fr-FR" sz="1700" dirty="0"/>
              <a:t>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700" dirty="0"/>
              <a:t>Impurities and </a:t>
            </a:r>
            <a:r>
              <a:rPr lang="fr-FR" sz="1700" dirty="0" err="1"/>
              <a:t>defects</a:t>
            </a:r>
            <a:r>
              <a:rPr lang="fr-FR" sz="1700" dirty="0"/>
              <a:t> control in matrices: Si, SiC, </a:t>
            </a:r>
            <a:r>
              <a:rPr lang="fr-FR" sz="1700" dirty="0" err="1"/>
              <a:t>Diamond</a:t>
            </a:r>
            <a:r>
              <a:rPr lang="fr-FR" sz="1700" dirty="0"/>
              <a:t>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D277FD-7742-CD9E-6D5A-6FB30FDAD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32" y="1435100"/>
            <a:ext cx="4402667" cy="330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C20AC6-BE51-5308-33CA-51EC1D602D7F}"/>
              </a:ext>
            </a:extLst>
          </p:cNvPr>
          <p:cNvSpPr txBox="1"/>
          <p:nvPr/>
        </p:nvSpPr>
        <p:spPr>
          <a:xfrm rot="20826761">
            <a:off x="8847666" y="3515268"/>
            <a:ext cx="6688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stephane.guillous@ganil.fr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endParaRPr lang="en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886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2969-5640-FE07-096B-C0A46982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ASTROCHEMISTRY</a:t>
            </a:r>
          </a:p>
        </p:txBody>
      </p:sp>
      <p:grpSp>
        <p:nvGrpSpPr>
          <p:cNvPr id="4" name="Groupe 16">
            <a:extLst>
              <a:ext uri="{FF2B5EF4-FFF2-40B4-BE49-F238E27FC236}">
                <a16:creationId xmlns:a16="http://schemas.microsoft.com/office/drawing/2014/main" id="{561BA988-406D-5385-2BE8-48F018076643}"/>
              </a:ext>
            </a:extLst>
          </p:cNvPr>
          <p:cNvGrpSpPr/>
          <p:nvPr/>
        </p:nvGrpSpPr>
        <p:grpSpPr>
          <a:xfrm>
            <a:off x="291628" y="1023328"/>
            <a:ext cx="3157425" cy="1238609"/>
            <a:chOff x="179512" y="1090855"/>
            <a:chExt cx="2568005" cy="900093"/>
          </a:xfrm>
        </p:grpSpPr>
        <p:pic>
          <p:nvPicPr>
            <p:cNvPr id="5" name="Picture 7" descr="File:Carina Nebula by ESO.jpg">
              <a:hlinkClick r:id="rId2"/>
              <a:extLst>
                <a:ext uri="{FF2B5EF4-FFF2-40B4-BE49-F238E27FC236}">
                  <a16:creationId xmlns:a16="http://schemas.microsoft.com/office/drawing/2014/main" id="{0C9393AE-BBC5-58F0-0208-5D0057BCF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1147" y="1090855"/>
              <a:ext cx="886370" cy="878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C947F53-6BCF-8113-4E35-9B49C1D0D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8151" y="1183680"/>
              <a:ext cx="898629" cy="715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6" descr="https://upload.wikimedia.org/wikipedia/commons/thumb/2/2b/Charon_in_Color_%28HQ%29.jpg/186px-Charon_in_Color_%28HQ%29.jpg">
              <a:extLst>
                <a:ext uri="{FF2B5EF4-FFF2-40B4-BE49-F238E27FC236}">
                  <a16:creationId xmlns:a16="http://schemas.microsoft.com/office/drawing/2014/main" id="{E6B31F8C-710E-BF4E-D8D0-ECE4C3E4E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802" y="1100510"/>
              <a:ext cx="878830" cy="878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ZoneTexte 21">
            <a:extLst>
              <a:ext uri="{FF2B5EF4-FFF2-40B4-BE49-F238E27FC236}">
                <a16:creationId xmlns:a16="http://schemas.microsoft.com/office/drawing/2014/main" id="{D4FDEB5F-4487-7D08-59B2-B431DB5FBBC8}"/>
              </a:ext>
            </a:extLst>
          </p:cNvPr>
          <p:cNvSpPr txBox="1"/>
          <p:nvPr/>
        </p:nvSpPr>
        <p:spPr>
          <a:xfrm>
            <a:off x="1643491" y="2814796"/>
            <a:ext cx="3383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0099FF"/>
                </a:solidFill>
                <a:cs typeface="Arial" panose="020B0604020202020204" pitchFamily="34" charset="0"/>
              </a:rPr>
              <a:t>Why</a:t>
            </a:r>
            <a:r>
              <a:rPr lang="fr-FR" sz="2000" b="1" dirty="0">
                <a:solidFill>
                  <a:srgbClr val="0099FF"/>
                </a:solidFill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0099FF"/>
                </a:solidFill>
                <a:cs typeface="Arial" panose="020B0604020202020204" pitchFamily="34" charset="0"/>
              </a:rPr>
              <a:t>heavy</a:t>
            </a:r>
            <a:r>
              <a:rPr lang="fr-FR" sz="2000" b="1" dirty="0">
                <a:solidFill>
                  <a:srgbClr val="0099FF"/>
                </a:solidFill>
                <a:cs typeface="Arial" panose="020B0604020202020204" pitchFamily="34" charset="0"/>
              </a:rPr>
              <a:t> ions?</a:t>
            </a:r>
          </a:p>
        </p:txBody>
      </p:sp>
      <p:sp>
        <p:nvSpPr>
          <p:cNvPr id="9" name="Text Box 25">
            <a:extLst>
              <a:ext uri="{FF2B5EF4-FFF2-40B4-BE49-F238E27FC236}">
                <a16:creationId xmlns:a16="http://schemas.microsoft.com/office/drawing/2014/main" id="{09BD3E14-69B1-C6F3-EB14-63B64F412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187" y="927705"/>
            <a:ext cx="8791192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GB" altLang="fr-FR" dirty="0">
                <a:solidFill>
                  <a:srgbClr val="002060"/>
                </a:solidFill>
                <a:latin typeface="+mn-lt"/>
              </a:rPr>
              <a:t>Icy mantles are formed from simple molecules </a:t>
            </a:r>
            <a:r>
              <a:rPr lang="en-GB" altLang="fr-FR" b="0" dirty="0">
                <a:solidFill>
                  <a:srgbClr val="002060"/>
                </a:solidFill>
                <a:latin typeface="+mn-lt"/>
              </a:rPr>
              <a:t>(H</a:t>
            </a:r>
            <a:r>
              <a:rPr lang="en-GB" altLang="fr-FR" b="0" baseline="-25000" dirty="0">
                <a:solidFill>
                  <a:srgbClr val="002060"/>
                </a:solidFill>
                <a:latin typeface="+mn-lt"/>
              </a:rPr>
              <a:t>2</a:t>
            </a:r>
            <a:r>
              <a:rPr lang="en-GB" altLang="fr-FR" b="0" dirty="0">
                <a:solidFill>
                  <a:srgbClr val="002060"/>
                </a:solidFill>
                <a:latin typeface="+mn-lt"/>
              </a:rPr>
              <a:t>O, CO, CO</a:t>
            </a:r>
            <a:r>
              <a:rPr lang="en-GB" altLang="fr-FR" b="0" baseline="-25000" dirty="0">
                <a:solidFill>
                  <a:srgbClr val="002060"/>
                </a:solidFill>
                <a:latin typeface="+mn-lt"/>
              </a:rPr>
              <a:t>2</a:t>
            </a:r>
            <a:r>
              <a:rPr lang="en-GB" altLang="fr-FR" b="0" dirty="0">
                <a:solidFill>
                  <a:srgbClr val="002060"/>
                </a:solidFill>
                <a:latin typeface="+mn-lt"/>
              </a:rPr>
              <a:t>, NH</a:t>
            </a:r>
            <a:r>
              <a:rPr lang="en-GB" altLang="fr-FR" b="0" baseline="-25000" dirty="0">
                <a:solidFill>
                  <a:srgbClr val="002060"/>
                </a:solidFill>
                <a:latin typeface="+mn-lt"/>
              </a:rPr>
              <a:t>3</a:t>
            </a:r>
            <a:r>
              <a:rPr lang="en-GB" altLang="fr-FR" b="0" dirty="0">
                <a:solidFill>
                  <a:srgbClr val="002060"/>
                </a:solidFill>
                <a:latin typeface="+mn-lt"/>
              </a:rPr>
              <a:t>, CH</a:t>
            </a:r>
            <a:r>
              <a:rPr lang="en-GB" altLang="fr-FR" b="0" baseline="-25000" dirty="0">
                <a:solidFill>
                  <a:srgbClr val="002060"/>
                </a:solidFill>
                <a:latin typeface="+mn-lt"/>
              </a:rPr>
              <a:t>4</a:t>
            </a:r>
            <a:r>
              <a:rPr lang="en-GB" altLang="fr-FR" b="0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GB" altLang="fr-FR" b="0" dirty="0" err="1">
                <a:solidFill>
                  <a:srgbClr val="002060"/>
                </a:solidFill>
                <a:latin typeface="+mn-lt"/>
              </a:rPr>
              <a:t>etc</a:t>
            </a:r>
            <a:r>
              <a:rPr lang="en-GB" altLang="fr-FR" b="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marL="0" lvl="0" indent="0" eaLnBrk="1" hangingPunct="1">
              <a:spcBef>
                <a:spcPct val="20000"/>
              </a:spcBef>
            </a:pPr>
            <a:r>
              <a:rPr lang="en-GB" altLang="fr-FR" dirty="0">
                <a:solidFill>
                  <a:srgbClr val="002060"/>
                </a:solidFill>
                <a:latin typeface="Calibri" panose="020F0502020204030204"/>
              </a:rPr>
              <a:t>Energetic processing by</a:t>
            </a:r>
            <a:r>
              <a:rPr lang="en-GB" altLang="fr-FR" b="0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lang="en-GB" altLang="fr-FR" b="0" dirty="0">
                <a:solidFill>
                  <a:srgbClr val="0099FF"/>
                </a:solidFill>
                <a:latin typeface="Calibri" panose="020F0502020204030204"/>
              </a:rPr>
              <a:t>photons</a:t>
            </a:r>
            <a:r>
              <a:rPr lang="en-GB" altLang="fr-FR" b="0" dirty="0">
                <a:solidFill>
                  <a:srgbClr val="002060"/>
                </a:solidFill>
                <a:latin typeface="Calibri" panose="020F0502020204030204"/>
              </a:rPr>
              <a:t> (including UV and X-rays), </a:t>
            </a:r>
            <a:r>
              <a:rPr lang="en-GB" altLang="fr-FR" b="0" dirty="0">
                <a:solidFill>
                  <a:srgbClr val="0099FF"/>
                </a:solidFill>
                <a:latin typeface="Calibri" panose="020F0502020204030204"/>
              </a:rPr>
              <a:t>electrons</a:t>
            </a:r>
            <a:r>
              <a:rPr lang="en-GB" altLang="fr-FR" b="0" dirty="0">
                <a:solidFill>
                  <a:srgbClr val="002060"/>
                </a:solidFill>
                <a:latin typeface="Calibri" panose="020F0502020204030204"/>
              </a:rPr>
              <a:t> (high and low-energy), </a:t>
            </a:r>
            <a:r>
              <a:rPr lang="en-GB" altLang="fr-FR" b="0" dirty="0">
                <a:solidFill>
                  <a:srgbClr val="0099FF"/>
                </a:solidFill>
                <a:latin typeface="Calibri" panose="020F0502020204030204"/>
              </a:rPr>
              <a:t>ions</a:t>
            </a:r>
            <a:r>
              <a:rPr lang="en-GB" altLang="fr-FR" b="0" dirty="0">
                <a:solidFill>
                  <a:srgbClr val="002060"/>
                </a:solidFill>
                <a:latin typeface="Calibri" panose="020F0502020204030204"/>
              </a:rPr>
              <a:t> (cosmic rays, solar wind, magnetosphere)</a:t>
            </a:r>
          </a:p>
          <a:p>
            <a:pPr marL="0" indent="0" eaLnBrk="1" hangingPunct="1">
              <a:spcBef>
                <a:spcPct val="20000"/>
              </a:spcBef>
            </a:pPr>
            <a:endParaRPr lang="en-GB" altLang="fr-FR" b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Text Box 104">
            <a:extLst>
              <a:ext uri="{FF2B5EF4-FFF2-40B4-BE49-F238E27FC236}">
                <a16:creationId xmlns:a16="http://schemas.microsoft.com/office/drawing/2014/main" id="{8A29928F-DD44-48DC-27DB-CC26095BD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42" y="2316426"/>
            <a:ext cx="1196705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altLang="fr-FR" dirty="0">
                <a:solidFill>
                  <a:srgbClr val="002060"/>
                </a:solidFill>
                <a:latin typeface="+mn-lt"/>
              </a:rPr>
              <a:t>Irradiation leads to: </a:t>
            </a:r>
            <a:r>
              <a:rPr lang="en-US" altLang="fr-FR" b="0" dirty="0">
                <a:solidFill>
                  <a:srgbClr val="002060"/>
                </a:solidFill>
                <a:latin typeface="+mn-lt"/>
              </a:rPr>
              <a:t>ice structural changes, desorption/sputtering, radiolysis (fragmentation) and  formation of species.</a:t>
            </a:r>
          </a:p>
          <a:p>
            <a:pPr marL="0" indent="0" eaLnBrk="1" hangingPunct="1">
              <a:spcBef>
                <a:spcPct val="20000"/>
              </a:spcBef>
            </a:pPr>
            <a:endParaRPr lang="en-US" altLang="fr-FR" b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" name="Image 24">
            <a:extLst>
              <a:ext uri="{FF2B5EF4-FFF2-40B4-BE49-F238E27FC236}">
                <a16:creationId xmlns:a16="http://schemas.microsoft.com/office/drawing/2014/main" id="{158FC050-1DE0-5F3B-0EE8-60AE87B01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7623" y="4106779"/>
            <a:ext cx="3716618" cy="2426271"/>
          </a:xfrm>
          <a:prstGeom prst="rect">
            <a:avLst/>
          </a:prstGeom>
        </p:spPr>
      </p:pic>
      <p:pic>
        <p:nvPicPr>
          <p:cNvPr id="12" name="Image 27">
            <a:extLst>
              <a:ext uri="{FF2B5EF4-FFF2-40B4-BE49-F238E27FC236}">
                <a16:creationId xmlns:a16="http://schemas.microsoft.com/office/drawing/2014/main" id="{5603AB1C-704C-ACB8-F464-BB9DBEE4B8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9047" y="2743200"/>
            <a:ext cx="2752953" cy="26252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D389EEC-7B1C-093E-6130-7EF96DC78674}"/>
              </a:ext>
            </a:extLst>
          </p:cNvPr>
          <p:cNvSpPr/>
          <p:nvPr/>
        </p:nvSpPr>
        <p:spPr>
          <a:xfrm>
            <a:off x="864984" y="6165175"/>
            <a:ext cx="3085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600" dirty="0" err="1">
                <a:solidFill>
                  <a:srgbClr val="333399">
                    <a:lumMod val="75000"/>
                  </a:srgbClr>
                </a:solidFill>
              </a:rPr>
              <a:t>Scaling</a:t>
            </a:r>
            <a:r>
              <a:rPr lang="fr-FR" altLang="fr-FR" sz="1600" dirty="0">
                <a:solidFill>
                  <a:srgbClr val="333399">
                    <a:lumMod val="75000"/>
                  </a:srgbClr>
                </a:solidFill>
              </a:rPr>
              <a:t> </a:t>
            </a:r>
            <a:r>
              <a:rPr lang="fr-FR" altLang="fr-FR" sz="1600" dirty="0" err="1">
                <a:solidFill>
                  <a:srgbClr val="333399">
                    <a:lumMod val="75000"/>
                  </a:srgbClr>
                </a:solidFill>
              </a:rPr>
              <a:t>laws</a:t>
            </a:r>
            <a:r>
              <a:rPr lang="fr-FR" altLang="fr-FR" sz="1600" dirty="0">
                <a:solidFill>
                  <a:srgbClr val="333399">
                    <a:lumMod val="75000"/>
                  </a:srgbClr>
                </a:solidFill>
              </a:rPr>
              <a:t>:  </a:t>
            </a:r>
            <a:r>
              <a:rPr lang="fr-FR" altLang="fr-FR" sz="1600" b="1" dirty="0">
                <a:solidFill>
                  <a:srgbClr val="333399">
                    <a:lumMod val="75000"/>
                  </a:srgbClr>
                </a:solidFill>
              </a:rPr>
              <a:t>S</a:t>
            </a:r>
            <a:r>
              <a:rPr lang="fr-FR" altLang="fr-FR" sz="1600" b="1" i="1" baseline="-25000" dirty="0">
                <a:solidFill>
                  <a:srgbClr val="333399">
                    <a:lumMod val="75000"/>
                  </a:srgbClr>
                </a:solidFill>
              </a:rPr>
              <a:t>e</a:t>
            </a:r>
            <a:r>
              <a:rPr lang="fr-FR" altLang="fr-FR" sz="1600" b="1" i="1" baseline="30000" dirty="0">
                <a:solidFill>
                  <a:srgbClr val="333399">
                    <a:lumMod val="75000"/>
                  </a:srgbClr>
                </a:solidFill>
              </a:rPr>
              <a:t>n</a:t>
            </a:r>
            <a:r>
              <a:rPr lang="fr-FR" altLang="fr-FR" sz="1600" baseline="30000" dirty="0">
                <a:solidFill>
                  <a:srgbClr val="333399">
                    <a:lumMod val="75000"/>
                  </a:srgbClr>
                </a:solidFill>
              </a:rPr>
              <a:t>   </a:t>
            </a:r>
            <a:r>
              <a:rPr lang="fr-FR" altLang="fr-FR" sz="1600" dirty="0" err="1">
                <a:solidFill>
                  <a:srgbClr val="333399">
                    <a:lumMod val="75000"/>
                  </a:srgbClr>
                </a:solidFill>
              </a:rPr>
              <a:t>with</a:t>
            </a:r>
            <a:r>
              <a:rPr lang="fr-FR" altLang="fr-FR" sz="1600" dirty="0">
                <a:solidFill>
                  <a:srgbClr val="333399">
                    <a:lumMod val="75000"/>
                  </a:srgbClr>
                </a:solidFill>
              </a:rPr>
              <a:t> n ≈ ½,1,</a:t>
            </a:r>
            <a:r>
              <a:rPr lang="fr-FR" altLang="fr-FR" sz="1600" baseline="30000" dirty="0">
                <a:solidFill>
                  <a:srgbClr val="333399">
                    <a:lumMod val="75000"/>
                  </a:srgbClr>
                </a:solidFill>
              </a:rPr>
              <a:t>3</a:t>
            </a:r>
            <a:r>
              <a:rPr lang="fr-FR" altLang="fr-FR" sz="1600" dirty="0">
                <a:solidFill>
                  <a:srgbClr val="333399">
                    <a:lumMod val="75000"/>
                  </a:srgbClr>
                </a:solidFill>
              </a:rPr>
              <a:t>/</a:t>
            </a:r>
            <a:r>
              <a:rPr lang="fr-FR" altLang="fr-FR" sz="1600" baseline="-25000" dirty="0">
                <a:solidFill>
                  <a:srgbClr val="333399">
                    <a:lumMod val="75000"/>
                  </a:srgbClr>
                </a:solidFill>
              </a:rPr>
              <a:t>2</a:t>
            </a:r>
            <a:r>
              <a:rPr lang="fr-FR" altLang="fr-FR" sz="1600" dirty="0">
                <a:solidFill>
                  <a:srgbClr val="333399">
                    <a:lumMod val="75000"/>
                  </a:srgbClr>
                </a:solidFill>
              </a:rPr>
              <a:t>,2</a:t>
            </a:r>
            <a:endParaRPr lang="fr-FR" sz="1600" dirty="0"/>
          </a:p>
        </p:txBody>
      </p:sp>
      <p:pic>
        <p:nvPicPr>
          <p:cNvPr id="14" name="Image 31">
            <a:extLst>
              <a:ext uri="{FF2B5EF4-FFF2-40B4-BE49-F238E27FC236}">
                <a16:creationId xmlns:a16="http://schemas.microsoft.com/office/drawing/2014/main" id="{D4DCF06D-84EB-AF85-5BC2-CBE525D43A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893" t="14944" r="8214" b="59112"/>
          <a:stretch/>
        </p:blipFill>
        <p:spPr>
          <a:xfrm>
            <a:off x="0" y="3565276"/>
            <a:ext cx="6061046" cy="19520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8FC733-982A-AFFB-BFEA-84839ECC02F4}"/>
              </a:ext>
            </a:extLst>
          </p:cNvPr>
          <p:cNvSpPr txBox="1"/>
          <p:nvPr/>
        </p:nvSpPr>
        <p:spPr>
          <a:xfrm>
            <a:off x="304800" y="3416968"/>
            <a:ext cx="1412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Abundances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EFFE5B-DA36-3357-BC7A-174B6C88D2D5}"/>
              </a:ext>
            </a:extLst>
          </p:cNvPr>
          <p:cNvSpPr txBox="1"/>
          <p:nvPr/>
        </p:nvSpPr>
        <p:spPr>
          <a:xfrm>
            <a:off x="2353734" y="3416968"/>
            <a:ext cx="11913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Radiolysis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08E803-C208-1425-2907-CC83C52DDF60}"/>
              </a:ext>
            </a:extLst>
          </p:cNvPr>
          <p:cNvSpPr txBox="1"/>
          <p:nvPr/>
        </p:nvSpPr>
        <p:spPr>
          <a:xfrm>
            <a:off x="4334934" y="3433902"/>
            <a:ext cx="12570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Sputtering</a:t>
            </a:r>
          </a:p>
        </p:txBody>
      </p:sp>
    </p:spTree>
    <p:extLst>
      <p:ext uri="{BB962C8B-B14F-4D97-AF65-F5344CB8AC3E}">
        <p14:creationId xmlns:p14="http://schemas.microsoft.com/office/powerpoint/2010/main" val="4029053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698" r="914"/>
          <a:stretch/>
        </p:blipFill>
        <p:spPr>
          <a:xfrm>
            <a:off x="1844187" y="3040700"/>
            <a:ext cx="5534025" cy="289417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028383" y="1177596"/>
            <a:ext cx="5953818" cy="646331"/>
          </a:xfrm>
          <a:prstGeom prst="rect">
            <a:avLst/>
          </a:prstGeom>
          <a:noFill/>
          <a:ln w="12700">
            <a:solidFill>
              <a:srgbClr val="3864B3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SIMULTANEOUS IRRADIATION : UV photons - Electrons - Ions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524000" y="615804"/>
            <a:ext cx="922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Multiple-beam </a:t>
            </a:r>
            <a:r>
              <a:rPr lang="en-US" sz="1400" b="1" dirty="0" err="1">
                <a:solidFill>
                  <a:srgbClr val="002060"/>
                </a:solidFill>
              </a:rPr>
              <a:t>IRRadiation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 err="1">
                <a:solidFill>
                  <a:srgbClr val="002060"/>
                </a:solidFill>
              </a:rPr>
              <a:t>PLAtform</a:t>
            </a:r>
            <a:r>
              <a:rPr lang="en-US" sz="1400" b="1" dirty="0">
                <a:solidFill>
                  <a:srgbClr val="002060"/>
                </a:solidFill>
              </a:rPr>
              <a:t> to investigate the origin and evolution of organic matter of the Solar System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428" y="1917587"/>
            <a:ext cx="1381318" cy="724001"/>
          </a:xfrm>
          <a:prstGeom prst="rect">
            <a:avLst/>
          </a:prstGeom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2464287" y="133237"/>
            <a:ext cx="7263426" cy="42148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2100" dirty="0">
                <a:solidFill>
                  <a:schemeClr val="bg1"/>
                </a:solidFill>
              </a:rPr>
              <a:t>MIRRPLA: an unique </a:t>
            </a:r>
            <a:r>
              <a:rPr lang="fr-FR" sz="2100" dirty="0" err="1">
                <a:solidFill>
                  <a:schemeClr val="bg1"/>
                </a:solidFill>
              </a:rPr>
              <a:t>worldwide</a:t>
            </a:r>
            <a:r>
              <a:rPr lang="fr-FR" sz="2100" dirty="0">
                <a:solidFill>
                  <a:schemeClr val="bg1"/>
                </a:solidFill>
              </a:rPr>
              <a:t> multi-</a:t>
            </a:r>
            <a:r>
              <a:rPr lang="fr-FR" sz="2100" dirty="0" err="1">
                <a:solidFill>
                  <a:schemeClr val="bg1"/>
                </a:solidFill>
              </a:rPr>
              <a:t>beam</a:t>
            </a:r>
            <a:r>
              <a:rPr lang="fr-FR" sz="2100" dirty="0">
                <a:solidFill>
                  <a:schemeClr val="bg1"/>
                </a:solidFill>
              </a:rPr>
              <a:t> </a:t>
            </a:r>
            <a:r>
              <a:rPr lang="fr-FR" sz="2100" dirty="0" err="1">
                <a:solidFill>
                  <a:schemeClr val="bg1"/>
                </a:solidFill>
              </a:rPr>
              <a:t>platform</a:t>
            </a:r>
            <a:endParaRPr lang="fr-FR" sz="2100" dirty="0">
              <a:solidFill>
                <a:schemeClr val="bg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673" y="1016914"/>
            <a:ext cx="1673229" cy="8835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30" y="2204767"/>
            <a:ext cx="2264612" cy="136676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98711" y="1899100"/>
            <a:ext cx="3944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002060"/>
                </a:solidFill>
              </a:rPr>
              <a:t>keV-GeV</a:t>
            </a:r>
            <a:r>
              <a:rPr lang="fr-FR" sz="1600" dirty="0">
                <a:solidFill>
                  <a:srgbClr val="002060"/>
                </a:solidFill>
              </a:rPr>
              <a:t> ions + 100eV-10keV e-, UV photons</a:t>
            </a:r>
          </a:p>
          <a:p>
            <a:r>
              <a:rPr lang="fr-FR" sz="1600" dirty="0" err="1">
                <a:solidFill>
                  <a:srgbClr val="002060"/>
                </a:solidFill>
              </a:rPr>
              <a:t>Samples</a:t>
            </a:r>
            <a:r>
              <a:rPr lang="fr-FR" sz="1600" dirty="0">
                <a:solidFill>
                  <a:srgbClr val="002060"/>
                </a:solidFill>
              </a:rPr>
              <a:t> : 10-300K (</a:t>
            </a:r>
            <a:r>
              <a:rPr lang="fr-FR" sz="1600" dirty="0" err="1">
                <a:solidFill>
                  <a:srgbClr val="002060"/>
                </a:solidFill>
              </a:rPr>
              <a:t>ices</a:t>
            </a:r>
            <a:r>
              <a:rPr lang="fr-FR" sz="1600" dirty="0">
                <a:solidFill>
                  <a:srgbClr val="002060"/>
                </a:solidFill>
              </a:rPr>
              <a:t>/films)</a:t>
            </a:r>
          </a:p>
          <a:p>
            <a:r>
              <a:rPr lang="fr-FR" sz="1600" dirty="0" err="1">
                <a:solidFill>
                  <a:srgbClr val="002060"/>
                </a:solidFill>
              </a:rPr>
              <a:t>Analysis</a:t>
            </a:r>
            <a:r>
              <a:rPr lang="fr-FR" sz="1600" dirty="0">
                <a:solidFill>
                  <a:srgbClr val="002060"/>
                </a:solidFill>
              </a:rPr>
              <a:t> : in-situ FTIR, QMS, CG-</a:t>
            </a:r>
            <a:r>
              <a:rPr lang="fr-FR" sz="1600" dirty="0" err="1">
                <a:solidFill>
                  <a:srgbClr val="002060"/>
                </a:solidFill>
              </a:rPr>
              <a:t>orbitrap</a:t>
            </a:r>
            <a:endParaRPr lang="fr-FR" sz="1600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76596" y="6008328"/>
            <a:ext cx="89687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Others prospects:  </a:t>
            </a:r>
            <a:r>
              <a:rPr lang="en-US" sz="1400" b="1" dirty="0">
                <a:solidFill>
                  <a:srgbClr val="0099FF"/>
                </a:solidFill>
              </a:rPr>
              <a:t>health</a:t>
            </a:r>
            <a:r>
              <a:rPr lang="en-US" sz="1400" dirty="0">
                <a:solidFill>
                  <a:srgbClr val="002060"/>
                </a:solidFill>
              </a:rPr>
              <a:t> (</a:t>
            </a:r>
            <a:r>
              <a:rPr lang="en-US" sz="1400" i="1" dirty="0">
                <a:solidFill>
                  <a:srgbClr val="002060"/>
                </a:solidFill>
              </a:rPr>
              <a:t>biomolecules and DNA fragments), </a:t>
            </a:r>
            <a:r>
              <a:rPr lang="en-US" sz="1400" b="1" dirty="0">
                <a:solidFill>
                  <a:srgbClr val="0099FF"/>
                </a:solidFill>
              </a:rPr>
              <a:t>environmental science </a:t>
            </a:r>
            <a:r>
              <a:rPr lang="en-US" sz="1400" dirty="0">
                <a:solidFill>
                  <a:srgbClr val="002060"/>
                </a:solidFill>
              </a:rPr>
              <a:t>(</a:t>
            </a:r>
            <a:r>
              <a:rPr lang="en-US" sz="1400" i="1" dirty="0">
                <a:solidFill>
                  <a:srgbClr val="002060"/>
                </a:solidFill>
              </a:rPr>
              <a:t>evolution under ionizing radiation of air pollutants like PAHs, soot particles), </a:t>
            </a:r>
            <a:r>
              <a:rPr lang="en-US" sz="1400" b="1" dirty="0">
                <a:solidFill>
                  <a:srgbClr val="0099FF"/>
                </a:solidFill>
              </a:rPr>
              <a:t>material science </a:t>
            </a:r>
            <a:r>
              <a:rPr lang="en-US" sz="1400" i="1" dirty="0">
                <a:solidFill>
                  <a:srgbClr val="002060"/>
                </a:solidFill>
              </a:rPr>
              <a:t>(</a:t>
            </a:r>
            <a:r>
              <a:rPr lang="en-US" sz="1400" i="1" dirty="0" err="1">
                <a:solidFill>
                  <a:srgbClr val="002060"/>
                </a:solidFill>
              </a:rPr>
              <a:t>developa</a:t>
            </a:r>
            <a:r>
              <a:rPr lang="en-US" sz="1400" i="1" dirty="0">
                <a:solidFill>
                  <a:srgbClr val="002060"/>
                </a:solidFill>
              </a:rPr>
              <a:t> new generation of polymer materials, radiation effects on materials used in spacecraft)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3230" y="3931698"/>
            <a:ext cx="2264612" cy="1340351"/>
          </a:xfrm>
          <a:prstGeom prst="rect">
            <a:avLst/>
          </a:prstGeo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8610600" y="6377661"/>
            <a:ext cx="2057400" cy="365125"/>
          </a:xfrm>
        </p:spPr>
        <p:txBody>
          <a:bodyPr/>
          <a:lstStyle/>
          <a:p>
            <a:fld id="{C7983ECC-DFC7-42D1-A242-E590B1171A36}" type="slidenum">
              <a:rPr lang="fr-FR" smtClean="0"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4924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15F55-8EE8-D4BE-DE6B-70F360060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4E9E8-1401-F4C2-3738-67B63EC5A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 dirty="0"/>
          </a:p>
          <a:p>
            <a:endParaRPr lang="en-FR" dirty="0"/>
          </a:p>
          <a:p>
            <a:r>
              <a:rPr lang="en-FR" dirty="0"/>
              <a:t>GANIL : Accelerator Laboratory with basic science missions</a:t>
            </a:r>
          </a:p>
          <a:p>
            <a:r>
              <a:rPr lang="en-FR" dirty="0"/>
              <a:t>Broad range of ions and experimental set-ups with versatile applications rose throughout the years</a:t>
            </a:r>
          </a:p>
          <a:p>
            <a:r>
              <a:rPr lang="en-FR" dirty="0"/>
              <a:t>Unique detection and analysis set-ups</a:t>
            </a:r>
          </a:p>
          <a:p>
            <a:r>
              <a:rPr lang="en-FR" dirty="0"/>
              <a:t>From radiobiology, radio-isotopes production for nuclear medicine to New materials for radioactive waste containments, new materials for electronics, quantum technologies, or Nuclear data…</a:t>
            </a:r>
          </a:p>
          <a:p>
            <a:r>
              <a:rPr lang="en-FR" dirty="0"/>
              <a:t>Many fields of science with direct societal applications are going on in GANIL</a:t>
            </a:r>
          </a:p>
        </p:txBody>
      </p:sp>
    </p:spTree>
    <p:extLst>
      <p:ext uri="{BB962C8B-B14F-4D97-AF65-F5344CB8AC3E}">
        <p14:creationId xmlns:p14="http://schemas.microsoft.com/office/powerpoint/2010/main" val="1374576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GANIL : a multi-user facility with parallel beams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B583C2E-A29E-4E12-82A1-DFD7D9BD95DA}"/>
              </a:ext>
            </a:extLst>
          </p:cNvPr>
          <p:cNvSpPr/>
          <p:nvPr/>
        </p:nvSpPr>
        <p:spPr>
          <a:xfrm>
            <a:off x="7567763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9AE6AB0-ED17-99A4-02C7-68427199CEEF}"/>
              </a:ext>
            </a:extLst>
          </p:cNvPr>
          <p:cNvGrpSpPr/>
          <p:nvPr/>
        </p:nvGrpSpPr>
        <p:grpSpPr>
          <a:xfrm>
            <a:off x="5739890" y="856908"/>
            <a:ext cx="5402980" cy="5146850"/>
            <a:chOff x="5739890" y="856908"/>
            <a:chExt cx="5402980" cy="5146850"/>
          </a:xfrm>
        </p:grpSpPr>
        <p:pic>
          <p:nvPicPr>
            <p:cNvPr id="3" name="Image 4">
              <a:extLst>
                <a:ext uri="{FF2B5EF4-FFF2-40B4-BE49-F238E27FC236}">
                  <a16:creationId xmlns:a16="http://schemas.microsoft.com/office/drawing/2014/main" id="{3AA21B7B-5960-E4FE-EA42-B4C806D65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890" y="856908"/>
              <a:ext cx="5402980" cy="51468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74CF7F0-22E7-21C3-5293-6C976DD004F1}"/>
                </a:ext>
              </a:extLst>
            </p:cNvPr>
            <p:cNvSpPr/>
            <p:nvPr/>
          </p:nvSpPr>
          <p:spPr>
            <a:xfrm>
              <a:off x="9477723" y="4300812"/>
              <a:ext cx="927749" cy="696692"/>
            </a:xfrm>
            <a:custGeom>
              <a:avLst/>
              <a:gdLst>
                <a:gd name="connsiteX0" fmla="*/ 927749 w 927749"/>
                <a:gd name="connsiteY0" fmla="*/ 424700 h 696692"/>
                <a:gd name="connsiteX1" fmla="*/ 881027 w 927749"/>
                <a:gd name="connsiteY1" fmla="*/ 531492 h 696692"/>
                <a:gd name="connsiteX2" fmla="*/ 814283 w 927749"/>
                <a:gd name="connsiteY2" fmla="*/ 678330 h 696692"/>
                <a:gd name="connsiteX3" fmla="*/ 760887 w 927749"/>
                <a:gd name="connsiteY3" fmla="*/ 671655 h 696692"/>
                <a:gd name="connsiteX4" fmla="*/ 467211 w 927749"/>
                <a:gd name="connsiteY4" fmla="*/ 471422 h 696692"/>
                <a:gd name="connsiteX5" fmla="*/ 420490 w 927749"/>
                <a:gd name="connsiteY5" fmla="*/ 357956 h 696692"/>
                <a:gd name="connsiteX6" fmla="*/ 480560 w 927749"/>
                <a:gd name="connsiteY6" fmla="*/ 244490 h 696692"/>
                <a:gd name="connsiteX7" fmla="*/ 473886 w 927749"/>
                <a:gd name="connsiteY7" fmla="*/ 197769 h 696692"/>
                <a:gd name="connsiteX8" fmla="*/ 440513 w 927749"/>
                <a:gd name="connsiteY8" fmla="*/ 144373 h 696692"/>
                <a:gd name="connsiteX9" fmla="*/ 226931 w 927749"/>
                <a:gd name="connsiteY9" fmla="*/ 17559 h 696692"/>
                <a:gd name="connsiteX10" fmla="*/ 60070 w 927749"/>
                <a:gd name="connsiteY10" fmla="*/ 17559 h 696692"/>
                <a:gd name="connsiteX11" fmla="*/ 0 w 927749"/>
                <a:gd name="connsiteY11" fmla="*/ 171071 h 696692"/>
                <a:gd name="connsiteX12" fmla="*/ 0 w 927749"/>
                <a:gd name="connsiteY12" fmla="*/ 171071 h 69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7749" h="696692">
                  <a:moveTo>
                    <a:pt x="927749" y="424700"/>
                  </a:moveTo>
                  <a:cubicBezTo>
                    <a:pt x="913843" y="456960"/>
                    <a:pt x="899938" y="489220"/>
                    <a:pt x="881027" y="531492"/>
                  </a:cubicBezTo>
                  <a:cubicBezTo>
                    <a:pt x="862116" y="573764"/>
                    <a:pt x="834306" y="654970"/>
                    <a:pt x="814283" y="678330"/>
                  </a:cubicBezTo>
                  <a:cubicBezTo>
                    <a:pt x="794260" y="701691"/>
                    <a:pt x="818732" y="706140"/>
                    <a:pt x="760887" y="671655"/>
                  </a:cubicBezTo>
                  <a:cubicBezTo>
                    <a:pt x="703042" y="637170"/>
                    <a:pt x="523944" y="523705"/>
                    <a:pt x="467211" y="471422"/>
                  </a:cubicBezTo>
                  <a:cubicBezTo>
                    <a:pt x="410478" y="419139"/>
                    <a:pt x="418265" y="395778"/>
                    <a:pt x="420490" y="357956"/>
                  </a:cubicBezTo>
                  <a:cubicBezTo>
                    <a:pt x="422715" y="320134"/>
                    <a:pt x="471661" y="271188"/>
                    <a:pt x="480560" y="244490"/>
                  </a:cubicBezTo>
                  <a:cubicBezTo>
                    <a:pt x="489459" y="217792"/>
                    <a:pt x="480560" y="214455"/>
                    <a:pt x="473886" y="197769"/>
                  </a:cubicBezTo>
                  <a:cubicBezTo>
                    <a:pt x="467212" y="181083"/>
                    <a:pt x="481672" y="174408"/>
                    <a:pt x="440513" y="144373"/>
                  </a:cubicBezTo>
                  <a:cubicBezTo>
                    <a:pt x="399354" y="114338"/>
                    <a:pt x="290338" y="38695"/>
                    <a:pt x="226931" y="17559"/>
                  </a:cubicBezTo>
                  <a:cubicBezTo>
                    <a:pt x="163524" y="-3577"/>
                    <a:pt x="97892" y="-8026"/>
                    <a:pt x="60070" y="17559"/>
                  </a:cubicBezTo>
                  <a:cubicBezTo>
                    <a:pt x="22248" y="43144"/>
                    <a:pt x="0" y="171071"/>
                    <a:pt x="0" y="171071"/>
                  </a:cubicBezTo>
                  <a:lnTo>
                    <a:pt x="0" y="171071"/>
                  </a:ln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9E6BCE8-E9B7-1FF8-8E0B-201954219ABE}"/>
                </a:ext>
              </a:extLst>
            </p:cNvPr>
            <p:cNvSpPr/>
            <p:nvPr/>
          </p:nvSpPr>
          <p:spPr>
            <a:xfrm>
              <a:off x="8296345" y="3566628"/>
              <a:ext cx="1174703" cy="898581"/>
            </a:xfrm>
            <a:custGeom>
              <a:avLst/>
              <a:gdLst>
                <a:gd name="connsiteX0" fmla="*/ 1174703 w 1174703"/>
                <a:gd name="connsiteY0" fmla="*/ 898581 h 898581"/>
                <a:gd name="connsiteX1" fmla="*/ 1094610 w 1174703"/>
                <a:gd name="connsiteY1" fmla="*/ 578207 h 898581"/>
                <a:gd name="connsiteX2" fmla="*/ 934423 w 1174703"/>
                <a:gd name="connsiteY2" fmla="*/ 471416 h 898581"/>
                <a:gd name="connsiteX3" fmla="*/ 780910 w 1174703"/>
                <a:gd name="connsiteY3" fmla="*/ 357950 h 898581"/>
                <a:gd name="connsiteX4" fmla="*/ 273652 w 1174703"/>
                <a:gd name="connsiteY4" fmla="*/ 24227 h 898581"/>
                <a:gd name="connsiteX5" fmla="*/ 100116 w 1174703"/>
                <a:gd name="connsiteY5" fmla="*/ 44251 h 898581"/>
                <a:gd name="connsiteX6" fmla="*/ 0 w 1174703"/>
                <a:gd name="connsiteY6" fmla="*/ 191089 h 898581"/>
                <a:gd name="connsiteX7" fmla="*/ 0 w 1174703"/>
                <a:gd name="connsiteY7" fmla="*/ 191089 h 89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4703" h="898581">
                  <a:moveTo>
                    <a:pt x="1174703" y="898581"/>
                  </a:moveTo>
                  <a:cubicBezTo>
                    <a:pt x="1154680" y="773991"/>
                    <a:pt x="1134657" y="649401"/>
                    <a:pt x="1094610" y="578207"/>
                  </a:cubicBezTo>
                  <a:cubicBezTo>
                    <a:pt x="1054563" y="507013"/>
                    <a:pt x="986706" y="508125"/>
                    <a:pt x="934423" y="471416"/>
                  </a:cubicBezTo>
                  <a:cubicBezTo>
                    <a:pt x="882140" y="434707"/>
                    <a:pt x="891038" y="432481"/>
                    <a:pt x="780910" y="357950"/>
                  </a:cubicBezTo>
                  <a:cubicBezTo>
                    <a:pt x="670782" y="283419"/>
                    <a:pt x="387118" y="76510"/>
                    <a:pt x="273652" y="24227"/>
                  </a:cubicBezTo>
                  <a:cubicBezTo>
                    <a:pt x="160186" y="-28056"/>
                    <a:pt x="145725" y="16441"/>
                    <a:pt x="100116" y="44251"/>
                  </a:cubicBezTo>
                  <a:cubicBezTo>
                    <a:pt x="54507" y="72061"/>
                    <a:pt x="0" y="191089"/>
                    <a:pt x="0" y="191089"/>
                  </a:cubicBezTo>
                  <a:lnTo>
                    <a:pt x="0" y="191089"/>
                  </a:ln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3243A546-8C15-F8F8-4AEA-5C3CF2A3DBB3}"/>
              </a:ext>
            </a:extLst>
          </p:cNvPr>
          <p:cNvSpPr/>
          <p:nvPr/>
        </p:nvSpPr>
        <p:spPr>
          <a:xfrm>
            <a:off x="7577288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06DE07-6957-BEDE-C895-C45019ED66F5}"/>
              </a:ext>
            </a:extLst>
          </p:cNvPr>
          <p:cNvSpPr txBox="1"/>
          <p:nvPr/>
        </p:nvSpPr>
        <p:spPr>
          <a:xfrm>
            <a:off x="10075333" y="3657600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1983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6599CD-6C45-45CD-4B91-30D04A2E9DCC}"/>
              </a:ext>
            </a:extLst>
          </p:cNvPr>
          <p:cNvSpPr txBox="1"/>
          <p:nvPr/>
        </p:nvSpPr>
        <p:spPr>
          <a:xfrm>
            <a:off x="10684933" y="2082800"/>
            <a:ext cx="23793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12C to 238U</a:t>
            </a:r>
          </a:p>
          <a:p>
            <a:r>
              <a:rPr lang="en-FR" dirty="0"/>
              <a:t>5 A.MeV to 95 A.MeV </a:t>
            </a:r>
          </a:p>
        </p:txBody>
      </p:sp>
    </p:spTree>
    <p:extLst>
      <p:ext uri="{BB962C8B-B14F-4D97-AF65-F5344CB8AC3E}">
        <p14:creationId xmlns:p14="http://schemas.microsoft.com/office/powerpoint/2010/main" val="656496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GANIL : a multi-user facility with parallel beams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B583C2E-A29E-4E12-82A1-DFD7D9BD95DA}"/>
              </a:ext>
            </a:extLst>
          </p:cNvPr>
          <p:cNvSpPr/>
          <p:nvPr/>
        </p:nvSpPr>
        <p:spPr>
          <a:xfrm>
            <a:off x="7567763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9AE6AB0-ED17-99A4-02C7-68427199CEEF}"/>
              </a:ext>
            </a:extLst>
          </p:cNvPr>
          <p:cNvGrpSpPr/>
          <p:nvPr/>
        </p:nvGrpSpPr>
        <p:grpSpPr>
          <a:xfrm>
            <a:off x="5739890" y="856908"/>
            <a:ext cx="5402980" cy="5146850"/>
            <a:chOff x="5739890" y="856908"/>
            <a:chExt cx="5402980" cy="5146850"/>
          </a:xfrm>
        </p:grpSpPr>
        <p:pic>
          <p:nvPicPr>
            <p:cNvPr id="3" name="Image 4">
              <a:extLst>
                <a:ext uri="{FF2B5EF4-FFF2-40B4-BE49-F238E27FC236}">
                  <a16:creationId xmlns:a16="http://schemas.microsoft.com/office/drawing/2014/main" id="{3AA21B7B-5960-E4FE-EA42-B4C806D65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890" y="856908"/>
              <a:ext cx="5402980" cy="51468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74CF7F0-22E7-21C3-5293-6C976DD004F1}"/>
                </a:ext>
              </a:extLst>
            </p:cNvPr>
            <p:cNvSpPr/>
            <p:nvPr/>
          </p:nvSpPr>
          <p:spPr>
            <a:xfrm>
              <a:off x="9477723" y="4300812"/>
              <a:ext cx="927749" cy="696692"/>
            </a:xfrm>
            <a:custGeom>
              <a:avLst/>
              <a:gdLst>
                <a:gd name="connsiteX0" fmla="*/ 927749 w 927749"/>
                <a:gd name="connsiteY0" fmla="*/ 424700 h 696692"/>
                <a:gd name="connsiteX1" fmla="*/ 881027 w 927749"/>
                <a:gd name="connsiteY1" fmla="*/ 531492 h 696692"/>
                <a:gd name="connsiteX2" fmla="*/ 814283 w 927749"/>
                <a:gd name="connsiteY2" fmla="*/ 678330 h 696692"/>
                <a:gd name="connsiteX3" fmla="*/ 760887 w 927749"/>
                <a:gd name="connsiteY3" fmla="*/ 671655 h 696692"/>
                <a:gd name="connsiteX4" fmla="*/ 467211 w 927749"/>
                <a:gd name="connsiteY4" fmla="*/ 471422 h 696692"/>
                <a:gd name="connsiteX5" fmla="*/ 420490 w 927749"/>
                <a:gd name="connsiteY5" fmla="*/ 357956 h 696692"/>
                <a:gd name="connsiteX6" fmla="*/ 480560 w 927749"/>
                <a:gd name="connsiteY6" fmla="*/ 244490 h 696692"/>
                <a:gd name="connsiteX7" fmla="*/ 473886 w 927749"/>
                <a:gd name="connsiteY7" fmla="*/ 197769 h 696692"/>
                <a:gd name="connsiteX8" fmla="*/ 440513 w 927749"/>
                <a:gd name="connsiteY8" fmla="*/ 144373 h 696692"/>
                <a:gd name="connsiteX9" fmla="*/ 226931 w 927749"/>
                <a:gd name="connsiteY9" fmla="*/ 17559 h 696692"/>
                <a:gd name="connsiteX10" fmla="*/ 60070 w 927749"/>
                <a:gd name="connsiteY10" fmla="*/ 17559 h 696692"/>
                <a:gd name="connsiteX11" fmla="*/ 0 w 927749"/>
                <a:gd name="connsiteY11" fmla="*/ 171071 h 696692"/>
                <a:gd name="connsiteX12" fmla="*/ 0 w 927749"/>
                <a:gd name="connsiteY12" fmla="*/ 171071 h 69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7749" h="696692">
                  <a:moveTo>
                    <a:pt x="927749" y="424700"/>
                  </a:moveTo>
                  <a:cubicBezTo>
                    <a:pt x="913843" y="456960"/>
                    <a:pt x="899938" y="489220"/>
                    <a:pt x="881027" y="531492"/>
                  </a:cubicBezTo>
                  <a:cubicBezTo>
                    <a:pt x="862116" y="573764"/>
                    <a:pt x="834306" y="654970"/>
                    <a:pt x="814283" y="678330"/>
                  </a:cubicBezTo>
                  <a:cubicBezTo>
                    <a:pt x="794260" y="701691"/>
                    <a:pt x="818732" y="706140"/>
                    <a:pt x="760887" y="671655"/>
                  </a:cubicBezTo>
                  <a:cubicBezTo>
                    <a:pt x="703042" y="637170"/>
                    <a:pt x="523944" y="523705"/>
                    <a:pt x="467211" y="471422"/>
                  </a:cubicBezTo>
                  <a:cubicBezTo>
                    <a:pt x="410478" y="419139"/>
                    <a:pt x="418265" y="395778"/>
                    <a:pt x="420490" y="357956"/>
                  </a:cubicBezTo>
                  <a:cubicBezTo>
                    <a:pt x="422715" y="320134"/>
                    <a:pt x="471661" y="271188"/>
                    <a:pt x="480560" y="244490"/>
                  </a:cubicBezTo>
                  <a:cubicBezTo>
                    <a:pt x="489459" y="217792"/>
                    <a:pt x="480560" y="214455"/>
                    <a:pt x="473886" y="197769"/>
                  </a:cubicBezTo>
                  <a:cubicBezTo>
                    <a:pt x="467212" y="181083"/>
                    <a:pt x="481672" y="174408"/>
                    <a:pt x="440513" y="144373"/>
                  </a:cubicBezTo>
                  <a:cubicBezTo>
                    <a:pt x="399354" y="114338"/>
                    <a:pt x="290338" y="38695"/>
                    <a:pt x="226931" y="17559"/>
                  </a:cubicBezTo>
                  <a:cubicBezTo>
                    <a:pt x="163524" y="-3577"/>
                    <a:pt x="97892" y="-8026"/>
                    <a:pt x="60070" y="17559"/>
                  </a:cubicBezTo>
                  <a:cubicBezTo>
                    <a:pt x="22248" y="43144"/>
                    <a:pt x="0" y="171071"/>
                    <a:pt x="0" y="171071"/>
                  </a:cubicBezTo>
                  <a:lnTo>
                    <a:pt x="0" y="171071"/>
                  </a:ln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9E6BCE8-E9B7-1FF8-8E0B-201954219ABE}"/>
                </a:ext>
              </a:extLst>
            </p:cNvPr>
            <p:cNvSpPr/>
            <p:nvPr/>
          </p:nvSpPr>
          <p:spPr>
            <a:xfrm>
              <a:off x="8296345" y="3566628"/>
              <a:ext cx="1174703" cy="898581"/>
            </a:xfrm>
            <a:custGeom>
              <a:avLst/>
              <a:gdLst>
                <a:gd name="connsiteX0" fmla="*/ 1174703 w 1174703"/>
                <a:gd name="connsiteY0" fmla="*/ 898581 h 898581"/>
                <a:gd name="connsiteX1" fmla="*/ 1094610 w 1174703"/>
                <a:gd name="connsiteY1" fmla="*/ 578207 h 898581"/>
                <a:gd name="connsiteX2" fmla="*/ 934423 w 1174703"/>
                <a:gd name="connsiteY2" fmla="*/ 471416 h 898581"/>
                <a:gd name="connsiteX3" fmla="*/ 780910 w 1174703"/>
                <a:gd name="connsiteY3" fmla="*/ 357950 h 898581"/>
                <a:gd name="connsiteX4" fmla="*/ 273652 w 1174703"/>
                <a:gd name="connsiteY4" fmla="*/ 24227 h 898581"/>
                <a:gd name="connsiteX5" fmla="*/ 100116 w 1174703"/>
                <a:gd name="connsiteY5" fmla="*/ 44251 h 898581"/>
                <a:gd name="connsiteX6" fmla="*/ 0 w 1174703"/>
                <a:gd name="connsiteY6" fmla="*/ 191089 h 898581"/>
                <a:gd name="connsiteX7" fmla="*/ 0 w 1174703"/>
                <a:gd name="connsiteY7" fmla="*/ 191089 h 89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4703" h="898581">
                  <a:moveTo>
                    <a:pt x="1174703" y="898581"/>
                  </a:moveTo>
                  <a:cubicBezTo>
                    <a:pt x="1154680" y="773991"/>
                    <a:pt x="1134657" y="649401"/>
                    <a:pt x="1094610" y="578207"/>
                  </a:cubicBezTo>
                  <a:cubicBezTo>
                    <a:pt x="1054563" y="507013"/>
                    <a:pt x="986706" y="508125"/>
                    <a:pt x="934423" y="471416"/>
                  </a:cubicBezTo>
                  <a:cubicBezTo>
                    <a:pt x="882140" y="434707"/>
                    <a:pt x="891038" y="432481"/>
                    <a:pt x="780910" y="357950"/>
                  </a:cubicBezTo>
                  <a:cubicBezTo>
                    <a:pt x="670782" y="283419"/>
                    <a:pt x="387118" y="76510"/>
                    <a:pt x="273652" y="24227"/>
                  </a:cubicBezTo>
                  <a:cubicBezTo>
                    <a:pt x="160186" y="-28056"/>
                    <a:pt x="145725" y="16441"/>
                    <a:pt x="100116" y="44251"/>
                  </a:cubicBezTo>
                  <a:cubicBezTo>
                    <a:pt x="54507" y="72061"/>
                    <a:pt x="0" y="191089"/>
                    <a:pt x="0" y="191089"/>
                  </a:cubicBezTo>
                  <a:lnTo>
                    <a:pt x="0" y="191089"/>
                  </a:ln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C9D0D79-8F9A-671D-7722-4000DCD0C6B4}"/>
                </a:ext>
              </a:extLst>
            </p:cNvPr>
            <p:cNvCxnSpPr/>
            <p:nvPr/>
          </p:nvCxnSpPr>
          <p:spPr>
            <a:xfrm flipH="1">
              <a:off x="8990488" y="3824461"/>
              <a:ext cx="126814" cy="1868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7510032-E874-3BAB-9FA7-1BE05CBCC616}"/>
                </a:ext>
              </a:extLst>
            </p:cNvPr>
            <p:cNvSpPr/>
            <p:nvPr/>
          </p:nvSpPr>
          <p:spPr>
            <a:xfrm>
              <a:off x="8423159" y="3203737"/>
              <a:ext cx="614050" cy="694143"/>
            </a:xfrm>
            <a:custGeom>
              <a:avLst/>
              <a:gdLst>
                <a:gd name="connsiteX0" fmla="*/ 614050 w 614050"/>
                <a:gd name="connsiteY0" fmla="*/ 694143 h 694143"/>
                <a:gd name="connsiteX1" fmla="*/ 467212 w 614050"/>
                <a:gd name="connsiteY1" fmla="*/ 320374 h 694143"/>
                <a:gd name="connsiteX2" fmla="*/ 447188 w 614050"/>
                <a:gd name="connsiteY2" fmla="*/ 293676 h 694143"/>
                <a:gd name="connsiteX3" fmla="*/ 246955 w 614050"/>
                <a:gd name="connsiteY3" fmla="*/ 166862 h 694143"/>
                <a:gd name="connsiteX4" fmla="*/ 0 w 614050"/>
                <a:gd name="connsiteY4" fmla="*/ 0 h 69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050" h="694143">
                  <a:moveTo>
                    <a:pt x="614050" y="694143"/>
                  </a:moveTo>
                  <a:lnTo>
                    <a:pt x="467212" y="320374"/>
                  </a:lnTo>
                  <a:cubicBezTo>
                    <a:pt x="439402" y="253630"/>
                    <a:pt x="483898" y="319261"/>
                    <a:pt x="447188" y="293676"/>
                  </a:cubicBezTo>
                  <a:cubicBezTo>
                    <a:pt x="410478" y="268091"/>
                    <a:pt x="321486" y="215808"/>
                    <a:pt x="246955" y="166862"/>
                  </a:cubicBezTo>
                  <a:cubicBezTo>
                    <a:pt x="172424" y="117916"/>
                    <a:pt x="86212" y="58958"/>
                    <a:pt x="0" y="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3243A546-8C15-F8F8-4AEA-5C3CF2A3DBB3}"/>
              </a:ext>
            </a:extLst>
          </p:cNvPr>
          <p:cNvSpPr/>
          <p:nvPr/>
        </p:nvSpPr>
        <p:spPr>
          <a:xfrm>
            <a:off x="7577288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06DE07-6957-BEDE-C895-C45019ED66F5}"/>
              </a:ext>
            </a:extLst>
          </p:cNvPr>
          <p:cNvSpPr txBox="1"/>
          <p:nvPr/>
        </p:nvSpPr>
        <p:spPr>
          <a:xfrm>
            <a:off x="10075333" y="3657600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1983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6599CD-6C45-45CD-4B91-30D04A2E9DCC}"/>
              </a:ext>
            </a:extLst>
          </p:cNvPr>
          <p:cNvSpPr txBox="1"/>
          <p:nvPr/>
        </p:nvSpPr>
        <p:spPr>
          <a:xfrm>
            <a:off x="10684933" y="2082800"/>
            <a:ext cx="23793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12C to 238U</a:t>
            </a:r>
          </a:p>
          <a:p>
            <a:r>
              <a:rPr lang="en-FR"/>
              <a:t>5 A</a:t>
            </a:r>
            <a:r>
              <a:rPr lang="en-FR" dirty="0"/>
              <a:t>.MeV to 95 A.MeV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B0C25-7BA4-0B16-C95B-1BA27F7A3D77}"/>
              </a:ext>
            </a:extLst>
          </p:cNvPr>
          <p:cNvSpPr txBox="1"/>
          <p:nvPr/>
        </p:nvSpPr>
        <p:spPr>
          <a:xfrm>
            <a:off x="9279467" y="3420533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1989</a:t>
            </a:r>
          </a:p>
        </p:txBody>
      </p:sp>
    </p:spTree>
    <p:extLst>
      <p:ext uri="{BB962C8B-B14F-4D97-AF65-F5344CB8AC3E}">
        <p14:creationId xmlns:p14="http://schemas.microsoft.com/office/powerpoint/2010/main" val="381199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GANIL : a multi-user facility with parallel beams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74CF7F0-22E7-21C3-5293-6C976DD004F1}"/>
              </a:ext>
            </a:extLst>
          </p:cNvPr>
          <p:cNvSpPr/>
          <p:nvPr/>
        </p:nvSpPr>
        <p:spPr>
          <a:xfrm>
            <a:off x="9477723" y="4300812"/>
            <a:ext cx="927749" cy="696692"/>
          </a:xfrm>
          <a:custGeom>
            <a:avLst/>
            <a:gdLst>
              <a:gd name="connsiteX0" fmla="*/ 927749 w 927749"/>
              <a:gd name="connsiteY0" fmla="*/ 424700 h 696692"/>
              <a:gd name="connsiteX1" fmla="*/ 881027 w 927749"/>
              <a:gd name="connsiteY1" fmla="*/ 531492 h 696692"/>
              <a:gd name="connsiteX2" fmla="*/ 814283 w 927749"/>
              <a:gd name="connsiteY2" fmla="*/ 678330 h 696692"/>
              <a:gd name="connsiteX3" fmla="*/ 760887 w 927749"/>
              <a:gd name="connsiteY3" fmla="*/ 671655 h 696692"/>
              <a:gd name="connsiteX4" fmla="*/ 467211 w 927749"/>
              <a:gd name="connsiteY4" fmla="*/ 471422 h 696692"/>
              <a:gd name="connsiteX5" fmla="*/ 420490 w 927749"/>
              <a:gd name="connsiteY5" fmla="*/ 357956 h 696692"/>
              <a:gd name="connsiteX6" fmla="*/ 480560 w 927749"/>
              <a:gd name="connsiteY6" fmla="*/ 244490 h 696692"/>
              <a:gd name="connsiteX7" fmla="*/ 473886 w 927749"/>
              <a:gd name="connsiteY7" fmla="*/ 197769 h 696692"/>
              <a:gd name="connsiteX8" fmla="*/ 440513 w 927749"/>
              <a:gd name="connsiteY8" fmla="*/ 144373 h 696692"/>
              <a:gd name="connsiteX9" fmla="*/ 226931 w 927749"/>
              <a:gd name="connsiteY9" fmla="*/ 17559 h 696692"/>
              <a:gd name="connsiteX10" fmla="*/ 60070 w 927749"/>
              <a:gd name="connsiteY10" fmla="*/ 17559 h 696692"/>
              <a:gd name="connsiteX11" fmla="*/ 0 w 927749"/>
              <a:gd name="connsiteY11" fmla="*/ 171071 h 696692"/>
              <a:gd name="connsiteX12" fmla="*/ 0 w 927749"/>
              <a:gd name="connsiteY12" fmla="*/ 171071 h 6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7749" h="696692">
                <a:moveTo>
                  <a:pt x="927749" y="424700"/>
                </a:moveTo>
                <a:cubicBezTo>
                  <a:pt x="913843" y="456960"/>
                  <a:pt x="899938" y="489220"/>
                  <a:pt x="881027" y="531492"/>
                </a:cubicBezTo>
                <a:cubicBezTo>
                  <a:pt x="862116" y="573764"/>
                  <a:pt x="834306" y="654970"/>
                  <a:pt x="814283" y="678330"/>
                </a:cubicBezTo>
                <a:cubicBezTo>
                  <a:pt x="794260" y="701691"/>
                  <a:pt x="818732" y="706140"/>
                  <a:pt x="760887" y="671655"/>
                </a:cubicBezTo>
                <a:cubicBezTo>
                  <a:pt x="703042" y="637170"/>
                  <a:pt x="523944" y="523705"/>
                  <a:pt x="467211" y="471422"/>
                </a:cubicBezTo>
                <a:cubicBezTo>
                  <a:pt x="410478" y="419139"/>
                  <a:pt x="418265" y="395778"/>
                  <a:pt x="420490" y="357956"/>
                </a:cubicBezTo>
                <a:cubicBezTo>
                  <a:pt x="422715" y="320134"/>
                  <a:pt x="471661" y="271188"/>
                  <a:pt x="480560" y="244490"/>
                </a:cubicBezTo>
                <a:cubicBezTo>
                  <a:pt x="489459" y="217792"/>
                  <a:pt x="480560" y="214455"/>
                  <a:pt x="473886" y="197769"/>
                </a:cubicBezTo>
                <a:cubicBezTo>
                  <a:pt x="467212" y="181083"/>
                  <a:pt x="481672" y="174408"/>
                  <a:pt x="440513" y="144373"/>
                </a:cubicBezTo>
                <a:cubicBezTo>
                  <a:pt x="399354" y="114338"/>
                  <a:pt x="290338" y="38695"/>
                  <a:pt x="226931" y="17559"/>
                </a:cubicBezTo>
                <a:cubicBezTo>
                  <a:pt x="163524" y="-3577"/>
                  <a:pt x="97892" y="-8026"/>
                  <a:pt x="60070" y="17559"/>
                </a:cubicBezTo>
                <a:cubicBezTo>
                  <a:pt x="22248" y="43144"/>
                  <a:pt x="0" y="171071"/>
                  <a:pt x="0" y="171071"/>
                </a:cubicBezTo>
                <a:lnTo>
                  <a:pt x="0" y="171071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49E6BCE8-E9B7-1FF8-8E0B-201954219ABE}"/>
              </a:ext>
            </a:extLst>
          </p:cNvPr>
          <p:cNvSpPr/>
          <p:nvPr/>
        </p:nvSpPr>
        <p:spPr>
          <a:xfrm>
            <a:off x="8296345" y="3566628"/>
            <a:ext cx="1174703" cy="898581"/>
          </a:xfrm>
          <a:custGeom>
            <a:avLst/>
            <a:gdLst>
              <a:gd name="connsiteX0" fmla="*/ 1174703 w 1174703"/>
              <a:gd name="connsiteY0" fmla="*/ 898581 h 898581"/>
              <a:gd name="connsiteX1" fmla="*/ 1094610 w 1174703"/>
              <a:gd name="connsiteY1" fmla="*/ 578207 h 898581"/>
              <a:gd name="connsiteX2" fmla="*/ 934423 w 1174703"/>
              <a:gd name="connsiteY2" fmla="*/ 471416 h 898581"/>
              <a:gd name="connsiteX3" fmla="*/ 780910 w 1174703"/>
              <a:gd name="connsiteY3" fmla="*/ 357950 h 898581"/>
              <a:gd name="connsiteX4" fmla="*/ 273652 w 1174703"/>
              <a:gd name="connsiteY4" fmla="*/ 24227 h 898581"/>
              <a:gd name="connsiteX5" fmla="*/ 100116 w 1174703"/>
              <a:gd name="connsiteY5" fmla="*/ 44251 h 898581"/>
              <a:gd name="connsiteX6" fmla="*/ 0 w 1174703"/>
              <a:gd name="connsiteY6" fmla="*/ 191089 h 898581"/>
              <a:gd name="connsiteX7" fmla="*/ 0 w 1174703"/>
              <a:gd name="connsiteY7" fmla="*/ 191089 h 8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703" h="898581">
                <a:moveTo>
                  <a:pt x="1174703" y="898581"/>
                </a:moveTo>
                <a:cubicBezTo>
                  <a:pt x="1154680" y="773991"/>
                  <a:pt x="1134657" y="649401"/>
                  <a:pt x="1094610" y="578207"/>
                </a:cubicBezTo>
                <a:cubicBezTo>
                  <a:pt x="1054563" y="507013"/>
                  <a:pt x="986706" y="508125"/>
                  <a:pt x="934423" y="471416"/>
                </a:cubicBezTo>
                <a:cubicBezTo>
                  <a:pt x="882140" y="434707"/>
                  <a:pt x="891038" y="432481"/>
                  <a:pt x="780910" y="357950"/>
                </a:cubicBezTo>
                <a:cubicBezTo>
                  <a:pt x="670782" y="283419"/>
                  <a:pt x="387118" y="76510"/>
                  <a:pt x="273652" y="24227"/>
                </a:cubicBezTo>
                <a:cubicBezTo>
                  <a:pt x="160186" y="-28056"/>
                  <a:pt x="145725" y="16441"/>
                  <a:pt x="100116" y="44251"/>
                </a:cubicBezTo>
                <a:cubicBezTo>
                  <a:pt x="54507" y="72061"/>
                  <a:pt x="0" y="191089"/>
                  <a:pt x="0" y="191089"/>
                </a:cubicBezTo>
                <a:lnTo>
                  <a:pt x="0" y="191089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9D0D79-8F9A-671D-7722-4000DCD0C6B4}"/>
              </a:ext>
            </a:extLst>
          </p:cNvPr>
          <p:cNvCxnSpPr/>
          <p:nvPr/>
        </p:nvCxnSpPr>
        <p:spPr>
          <a:xfrm flipH="1">
            <a:off x="8990488" y="3824461"/>
            <a:ext cx="126814" cy="186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D7510032-E874-3BAB-9FA7-1BE05CBCC616}"/>
              </a:ext>
            </a:extLst>
          </p:cNvPr>
          <p:cNvSpPr/>
          <p:nvPr/>
        </p:nvSpPr>
        <p:spPr>
          <a:xfrm>
            <a:off x="8423159" y="3203737"/>
            <a:ext cx="614050" cy="694143"/>
          </a:xfrm>
          <a:custGeom>
            <a:avLst/>
            <a:gdLst>
              <a:gd name="connsiteX0" fmla="*/ 614050 w 614050"/>
              <a:gd name="connsiteY0" fmla="*/ 694143 h 694143"/>
              <a:gd name="connsiteX1" fmla="*/ 467212 w 614050"/>
              <a:gd name="connsiteY1" fmla="*/ 320374 h 694143"/>
              <a:gd name="connsiteX2" fmla="*/ 447188 w 614050"/>
              <a:gd name="connsiteY2" fmla="*/ 293676 h 694143"/>
              <a:gd name="connsiteX3" fmla="*/ 246955 w 614050"/>
              <a:gd name="connsiteY3" fmla="*/ 166862 h 694143"/>
              <a:gd name="connsiteX4" fmla="*/ 0 w 614050"/>
              <a:gd name="connsiteY4" fmla="*/ 0 h 6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050" h="694143">
                <a:moveTo>
                  <a:pt x="614050" y="694143"/>
                </a:moveTo>
                <a:lnTo>
                  <a:pt x="467212" y="320374"/>
                </a:lnTo>
                <a:cubicBezTo>
                  <a:pt x="439402" y="253630"/>
                  <a:pt x="483898" y="319261"/>
                  <a:pt x="447188" y="293676"/>
                </a:cubicBezTo>
                <a:cubicBezTo>
                  <a:pt x="410478" y="268091"/>
                  <a:pt x="321486" y="215808"/>
                  <a:pt x="246955" y="166862"/>
                </a:cubicBezTo>
                <a:cubicBezTo>
                  <a:pt x="172424" y="117916"/>
                  <a:pt x="86212" y="58958"/>
                  <a:pt x="0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449E156-F4B2-046A-306F-165AFFE09046}"/>
              </a:ext>
            </a:extLst>
          </p:cNvPr>
          <p:cNvSpPr/>
          <p:nvPr/>
        </p:nvSpPr>
        <p:spPr>
          <a:xfrm>
            <a:off x="10178540" y="4989119"/>
            <a:ext cx="413816" cy="263675"/>
          </a:xfrm>
          <a:custGeom>
            <a:avLst/>
            <a:gdLst>
              <a:gd name="connsiteX0" fmla="*/ 0 w 413816"/>
              <a:gd name="connsiteY0" fmla="*/ 263675 h 263675"/>
              <a:gd name="connsiteX1" fmla="*/ 60070 w 413816"/>
              <a:gd name="connsiteY1" fmla="*/ 123512 h 263675"/>
              <a:gd name="connsiteX2" fmla="*/ 106791 w 413816"/>
              <a:gd name="connsiteY2" fmla="*/ 30069 h 263675"/>
              <a:gd name="connsiteX3" fmla="*/ 153513 w 413816"/>
              <a:gd name="connsiteY3" fmla="*/ 10046 h 263675"/>
              <a:gd name="connsiteX4" fmla="*/ 413816 w 413816"/>
              <a:gd name="connsiteY4" fmla="*/ 176907 h 26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816" h="263675">
                <a:moveTo>
                  <a:pt x="0" y="263675"/>
                </a:moveTo>
                <a:cubicBezTo>
                  <a:pt x="21136" y="213060"/>
                  <a:pt x="42272" y="162446"/>
                  <a:pt x="60070" y="123512"/>
                </a:cubicBezTo>
                <a:cubicBezTo>
                  <a:pt x="77868" y="84578"/>
                  <a:pt x="91217" y="48980"/>
                  <a:pt x="106791" y="30069"/>
                </a:cubicBezTo>
                <a:cubicBezTo>
                  <a:pt x="122365" y="11158"/>
                  <a:pt x="102342" y="-14427"/>
                  <a:pt x="153513" y="10046"/>
                </a:cubicBezTo>
                <a:cubicBezTo>
                  <a:pt x="204684" y="34519"/>
                  <a:pt x="309250" y="105713"/>
                  <a:pt x="413816" y="176907"/>
                </a:cubicBezTo>
              </a:path>
            </a:pathLst>
          </a:custGeom>
          <a:noFill/>
          <a:ln w="38100">
            <a:solidFill>
              <a:srgbClr val="29F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29FF4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772F7CC-EFF1-B0D4-4C34-B3DEEF7A8268}"/>
              </a:ext>
            </a:extLst>
          </p:cNvPr>
          <p:cNvSpPr/>
          <p:nvPr/>
        </p:nvSpPr>
        <p:spPr>
          <a:xfrm>
            <a:off x="7181850" y="2819400"/>
            <a:ext cx="1104900" cy="847725"/>
          </a:xfrm>
          <a:custGeom>
            <a:avLst/>
            <a:gdLst>
              <a:gd name="connsiteX0" fmla="*/ 1104900 w 1104900"/>
              <a:gd name="connsiteY0" fmla="*/ 847725 h 847725"/>
              <a:gd name="connsiteX1" fmla="*/ 1076325 w 1104900"/>
              <a:gd name="connsiteY1" fmla="*/ 590550 h 847725"/>
              <a:gd name="connsiteX2" fmla="*/ 1076325 w 1104900"/>
              <a:gd name="connsiteY2" fmla="*/ 590550 h 847725"/>
              <a:gd name="connsiteX3" fmla="*/ 1028700 w 1104900"/>
              <a:gd name="connsiteY3" fmla="*/ 561975 h 847725"/>
              <a:gd name="connsiteX4" fmla="*/ 704850 w 1104900"/>
              <a:gd name="connsiteY4" fmla="*/ 361950 h 847725"/>
              <a:gd name="connsiteX5" fmla="*/ 523875 w 1104900"/>
              <a:gd name="connsiteY5" fmla="*/ 238125 h 847725"/>
              <a:gd name="connsiteX6" fmla="*/ 428625 w 1104900"/>
              <a:gd name="connsiteY6" fmla="*/ 200025 h 847725"/>
              <a:gd name="connsiteX7" fmla="*/ 276225 w 1104900"/>
              <a:gd name="connsiteY7" fmla="*/ 123825 h 847725"/>
              <a:gd name="connsiteX8" fmla="*/ 0 w 1104900"/>
              <a:gd name="connsiteY8" fmla="*/ 0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4900" h="847725">
                <a:moveTo>
                  <a:pt x="1104900" y="847725"/>
                </a:moveTo>
                <a:lnTo>
                  <a:pt x="1076325" y="590550"/>
                </a:lnTo>
                <a:lnTo>
                  <a:pt x="1076325" y="590550"/>
                </a:lnTo>
                <a:lnTo>
                  <a:pt x="1028700" y="561975"/>
                </a:lnTo>
                <a:lnTo>
                  <a:pt x="704850" y="361950"/>
                </a:lnTo>
                <a:cubicBezTo>
                  <a:pt x="620712" y="307975"/>
                  <a:pt x="569913" y="265113"/>
                  <a:pt x="523875" y="238125"/>
                </a:cubicBezTo>
                <a:cubicBezTo>
                  <a:pt x="477837" y="211137"/>
                  <a:pt x="469900" y="219075"/>
                  <a:pt x="428625" y="200025"/>
                </a:cubicBezTo>
                <a:cubicBezTo>
                  <a:pt x="387350" y="180975"/>
                  <a:pt x="347662" y="157162"/>
                  <a:pt x="276225" y="123825"/>
                </a:cubicBezTo>
                <a:cubicBezTo>
                  <a:pt x="204788" y="90488"/>
                  <a:pt x="102394" y="45244"/>
                  <a:pt x="0" y="0"/>
                </a:cubicBez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3AA21B7B-5960-E4FE-EA42-B4C806D65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365" y="885483"/>
            <a:ext cx="5402980" cy="5146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D8508D-19B1-A734-0167-83CB88B7CCD0}"/>
              </a:ext>
            </a:extLst>
          </p:cNvPr>
          <p:cNvGrpSpPr/>
          <p:nvPr/>
        </p:nvGrpSpPr>
        <p:grpSpPr>
          <a:xfrm>
            <a:off x="6734083" y="2676525"/>
            <a:ext cx="1400338" cy="828482"/>
            <a:chOff x="6734083" y="2676525"/>
            <a:chExt cx="1400338" cy="82848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C0B0158-7ACF-8A88-B865-736B68ECC5DC}"/>
                </a:ext>
              </a:extLst>
            </p:cNvPr>
            <p:cNvSpPr/>
            <p:nvPr/>
          </p:nvSpPr>
          <p:spPr>
            <a:xfrm>
              <a:off x="6734083" y="2800328"/>
              <a:ext cx="448319" cy="247672"/>
            </a:xfrm>
            <a:custGeom>
              <a:avLst/>
              <a:gdLst>
                <a:gd name="connsiteX0" fmla="*/ 447767 w 448319"/>
                <a:gd name="connsiteY0" fmla="*/ 76222 h 247672"/>
                <a:gd name="connsiteX1" fmla="*/ 400142 w 448319"/>
                <a:gd name="connsiteY1" fmla="*/ 133372 h 247672"/>
                <a:gd name="connsiteX2" fmla="*/ 142967 w 448319"/>
                <a:gd name="connsiteY2" fmla="*/ 22 h 247672"/>
                <a:gd name="connsiteX3" fmla="*/ 92 w 448319"/>
                <a:gd name="connsiteY3" fmla="*/ 123847 h 247672"/>
                <a:gd name="connsiteX4" fmla="*/ 162017 w 448319"/>
                <a:gd name="connsiteY4" fmla="*/ 247672 h 24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319" h="247672">
                  <a:moveTo>
                    <a:pt x="447767" y="76222"/>
                  </a:moveTo>
                  <a:cubicBezTo>
                    <a:pt x="449354" y="111147"/>
                    <a:pt x="450942" y="146072"/>
                    <a:pt x="400142" y="133372"/>
                  </a:cubicBezTo>
                  <a:cubicBezTo>
                    <a:pt x="349342" y="120672"/>
                    <a:pt x="209642" y="1609"/>
                    <a:pt x="142967" y="22"/>
                  </a:cubicBezTo>
                  <a:cubicBezTo>
                    <a:pt x="76292" y="-1565"/>
                    <a:pt x="-3083" y="82572"/>
                    <a:pt x="92" y="123847"/>
                  </a:cubicBezTo>
                  <a:cubicBezTo>
                    <a:pt x="3267" y="165122"/>
                    <a:pt x="82642" y="206397"/>
                    <a:pt x="162017" y="24767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0216548-7A09-89BF-DDCA-CE79B629FF81}"/>
                </a:ext>
              </a:extLst>
            </p:cNvPr>
            <p:cNvSpPr/>
            <p:nvPr/>
          </p:nvSpPr>
          <p:spPr>
            <a:xfrm>
              <a:off x="7000875" y="2981325"/>
              <a:ext cx="428625" cy="336430"/>
            </a:xfrm>
            <a:custGeom>
              <a:avLst/>
              <a:gdLst>
                <a:gd name="connsiteX0" fmla="*/ 0 w 428625"/>
                <a:gd name="connsiteY0" fmla="*/ 266700 h 336430"/>
                <a:gd name="connsiteX1" fmla="*/ 123825 w 428625"/>
                <a:gd name="connsiteY1" fmla="*/ 333375 h 336430"/>
                <a:gd name="connsiteX2" fmla="*/ 180975 w 428625"/>
                <a:gd name="connsiteY2" fmla="*/ 314325 h 336430"/>
                <a:gd name="connsiteX3" fmla="*/ 257175 w 428625"/>
                <a:gd name="connsiteY3" fmla="*/ 219075 h 336430"/>
                <a:gd name="connsiteX4" fmla="*/ 428625 w 428625"/>
                <a:gd name="connsiteY4" fmla="*/ 0 h 33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5" h="336430">
                  <a:moveTo>
                    <a:pt x="0" y="266700"/>
                  </a:moveTo>
                  <a:lnTo>
                    <a:pt x="123825" y="333375"/>
                  </a:lnTo>
                  <a:cubicBezTo>
                    <a:pt x="153988" y="341313"/>
                    <a:pt x="158750" y="333375"/>
                    <a:pt x="180975" y="314325"/>
                  </a:cubicBezTo>
                  <a:cubicBezTo>
                    <a:pt x="203200" y="295275"/>
                    <a:pt x="257175" y="219075"/>
                    <a:pt x="257175" y="219075"/>
                  </a:cubicBezTo>
                  <a:lnTo>
                    <a:pt x="428625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688A959-1144-342C-8157-73A6EF98290E}"/>
                </a:ext>
              </a:extLst>
            </p:cNvPr>
            <p:cNvSpPr/>
            <p:nvPr/>
          </p:nvSpPr>
          <p:spPr>
            <a:xfrm>
              <a:off x="7439025" y="2676525"/>
              <a:ext cx="695396" cy="828482"/>
            </a:xfrm>
            <a:custGeom>
              <a:avLst/>
              <a:gdLst>
                <a:gd name="connsiteX0" fmla="*/ 0 w 695396"/>
                <a:gd name="connsiteY0" fmla="*/ 285750 h 828482"/>
                <a:gd name="connsiteX1" fmla="*/ 142875 w 695396"/>
                <a:gd name="connsiteY1" fmla="*/ 371475 h 828482"/>
                <a:gd name="connsiteX2" fmla="*/ 142875 w 695396"/>
                <a:gd name="connsiteY2" fmla="*/ 466725 h 828482"/>
                <a:gd name="connsiteX3" fmla="*/ 209550 w 695396"/>
                <a:gd name="connsiteY3" fmla="*/ 723900 h 828482"/>
                <a:gd name="connsiteX4" fmla="*/ 266700 w 695396"/>
                <a:gd name="connsiteY4" fmla="*/ 819150 h 828482"/>
                <a:gd name="connsiteX5" fmla="*/ 361950 w 695396"/>
                <a:gd name="connsiteY5" fmla="*/ 800100 h 828482"/>
                <a:gd name="connsiteX6" fmla="*/ 504825 w 695396"/>
                <a:gd name="connsiteY6" fmla="*/ 600075 h 828482"/>
                <a:gd name="connsiteX7" fmla="*/ 647700 w 695396"/>
                <a:gd name="connsiteY7" fmla="*/ 409575 h 828482"/>
                <a:gd name="connsiteX8" fmla="*/ 695325 w 695396"/>
                <a:gd name="connsiteY8" fmla="*/ 333375 h 828482"/>
                <a:gd name="connsiteX9" fmla="*/ 657225 w 695396"/>
                <a:gd name="connsiteY9" fmla="*/ 257175 h 828482"/>
                <a:gd name="connsiteX10" fmla="*/ 609600 w 695396"/>
                <a:gd name="connsiteY10" fmla="*/ 95250 h 828482"/>
                <a:gd name="connsiteX11" fmla="*/ 495300 w 695396"/>
                <a:gd name="connsiteY11" fmla="*/ 0 h 82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5396" h="828482">
                  <a:moveTo>
                    <a:pt x="0" y="285750"/>
                  </a:moveTo>
                  <a:cubicBezTo>
                    <a:pt x="59531" y="313531"/>
                    <a:pt x="119063" y="341313"/>
                    <a:pt x="142875" y="371475"/>
                  </a:cubicBezTo>
                  <a:cubicBezTo>
                    <a:pt x="166687" y="401637"/>
                    <a:pt x="131763" y="407988"/>
                    <a:pt x="142875" y="466725"/>
                  </a:cubicBezTo>
                  <a:cubicBezTo>
                    <a:pt x="153987" y="525462"/>
                    <a:pt x="188913" y="665163"/>
                    <a:pt x="209550" y="723900"/>
                  </a:cubicBezTo>
                  <a:cubicBezTo>
                    <a:pt x="230187" y="782637"/>
                    <a:pt x="241300" y="806450"/>
                    <a:pt x="266700" y="819150"/>
                  </a:cubicBezTo>
                  <a:cubicBezTo>
                    <a:pt x="292100" y="831850"/>
                    <a:pt x="322263" y="836612"/>
                    <a:pt x="361950" y="800100"/>
                  </a:cubicBezTo>
                  <a:cubicBezTo>
                    <a:pt x="401637" y="763588"/>
                    <a:pt x="457200" y="665163"/>
                    <a:pt x="504825" y="600075"/>
                  </a:cubicBezTo>
                  <a:cubicBezTo>
                    <a:pt x="552450" y="534988"/>
                    <a:pt x="615950" y="454025"/>
                    <a:pt x="647700" y="409575"/>
                  </a:cubicBezTo>
                  <a:cubicBezTo>
                    <a:pt x="679450" y="365125"/>
                    <a:pt x="693738" y="358775"/>
                    <a:pt x="695325" y="333375"/>
                  </a:cubicBezTo>
                  <a:cubicBezTo>
                    <a:pt x="696913" y="307975"/>
                    <a:pt x="671512" y="296862"/>
                    <a:pt x="657225" y="257175"/>
                  </a:cubicBezTo>
                  <a:cubicBezTo>
                    <a:pt x="642938" y="217488"/>
                    <a:pt x="636587" y="138112"/>
                    <a:pt x="609600" y="95250"/>
                  </a:cubicBezTo>
                  <a:cubicBezTo>
                    <a:pt x="582613" y="52388"/>
                    <a:pt x="538956" y="26194"/>
                    <a:pt x="49530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A2C7E26C-67AC-2DAA-A872-2FF40323A95D}"/>
              </a:ext>
            </a:extLst>
          </p:cNvPr>
          <p:cNvSpPr/>
          <p:nvPr/>
        </p:nvSpPr>
        <p:spPr>
          <a:xfrm>
            <a:off x="9515823" y="4272237"/>
            <a:ext cx="927749" cy="696692"/>
          </a:xfrm>
          <a:custGeom>
            <a:avLst/>
            <a:gdLst>
              <a:gd name="connsiteX0" fmla="*/ 927749 w 927749"/>
              <a:gd name="connsiteY0" fmla="*/ 424700 h 696692"/>
              <a:gd name="connsiteX1" fmla="*/ 881027 w 927749"/>
              <a:gd name="connsiteY1" fmla="*/ 531492 h 696692"/>
              <a:gd name="connsiteX2" fmla="*/ 814283 w 927749"/>
              <a:gd name="connsiteY2" fmla="*/ 678330 h 696692"/>
              <a:gd name="connsiteX3" fmla="*/ 760887 w 927749"/>
              <a:gd name="connsiteY3" fmla="*/ 671655 h 696692"/>
              <a:gd name="connsiteX4" fmla="*/ 467211 w 927749"/>
              <a:gd name="connsiteY4" fmla="*/ 471422 h 696692"/>
              <a:gd name="connsiteX5" fmla="*/ 420490 w 927749"/>
              <a:gd name="connsiteY5" fmla="*/ 357956 h 696692"/>
              <a:gd name="connsiteX6" fmla="*/ 480560 w 927749"/>
              <a:gd name="connsiteY6" fmla="*/ 244490 h 696692"/>
              <a:gd name="connsiteX7" fmla="*/ 473886 w 927749"/>
              <a:gd name="connsiteY7" fmla="*/ 197769 h 696692"/>
              <a:gd name="connsiteX8" fmla="*/ 440513 w 927749"/>
              <a:gd name="connsiteY8" fmla="*/ 144373 h 696692"/>
              <a:gd name="connsiteX9" fmla="*/ 226931 w 927749"/>
              <a:gd name="connsiteY9" fmla="*/ 17559 h 696692"/>
              <a:gd name="connsiteX10" fmla="*/ 60070 w 927749"/>
              <a:gd name="connsiteY10" fmla="*/ 17559 h 696692"/>
              <a:gd name="connsiteX11" fmla="*/ 0 w 927749"/>
              <a:gd name="connsiteY11" fmla="*/ 171071 h 696692"/>
              <a:gd name="connsiteX12" fmla="*/ 0 w 927749"/>
              <a:gd name="connsiteY12" fmla="*/ 171071 h 69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7749" h="696692">
                <a:moveTo>
                  <a:pt x="927749" y="424700"/>
                </a:moveTo>
                <a:cubicBezTo>
                  <a:pt x="913843" y="456960"/>
                  <a:pt x="899938" y="489220"/>
                  <a:pt x="881027" y="531492"/>
                </a:cubicBezTo>
                <a:cubicBezTo>
                  <a:pt x="862116" y="573764"/>
                  <a:pt x="834306" y="654970"/>
                  <a:pt x="814283" y="678330"/>
                </a:cubicBezTo>
                <a:cubicBezTo>
                  <a:pt x="794260" y="701691"/>
                  <a:pt x="818732" y="706140"/>
                  <a:pt x="760887" y="671655"/>
                </a:cubicBezTo>
                <a:cubicBezTo>
                  <a:pt x="703042" y="637170"/>
                  <a:pt x="523944" y="523705"/>
                  <a:pt x="467211" y="471422"/>
                </a:cubicBezTo>
                <a:cubicBezTo>
                  <a:pt x="410478" y="419139"/>
                  <a:pt x="418265" y="395778"/>
                  <a:pt x="420490" y="357956"/>
                </a:cubicBezTo>
                <a:cubicBezTo>
                  <a:pt x="422715" y="320134"/>
                  <a:pt x="471661" y="271188"/>
                  <a:pt x="480560" y="244490"/>
                </a:cubicBezTo>
                <a:cubicBezTo>
                  <a:pt x="489459" y="217792"/>
                  <a:pt x="480560" y="214455"/>
                  <a:pt x="473886" y="197769"/>
                </a:cubicBezTo>
                <a:cubicBezTo>
                  <a:pt x="467212" y="181083"/>
                  <a:pt x="481672" y="174408"/>
                  <a:pt x="440513" y="144373"/>
                </a:cubicBezTo>
                <a:cubicBezTo>
                  <a:pt x="399354" y="114338"/>
                  <a:pt x="290338" y="38695"/>
                  <a:pt x="226931" y="17559"/>
                </a:cubicBezTo>
                <a:cubicBezTo>
                  <a:pt x="163524" y="-3577"/>
                  <a:pt x="97892" y="-8026"/>
                  <a:pt x="60070" y="17559"/>
                </a:cubicBezTo>
                <a:cubicBezTo>
                  <a:pt x="22248" y="43144"/>
                  <a:pt x="0" y="171071"/>
                  <a:pt x="0" y="171071"/>
                </a:cubicBezTo>
                <a:lnTo>
                  <a:pt x="0" y="171071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3ED5245-7593-19D2-769E-905C5ACF0D6A}"/>
              </a:ext>
            </a:extLst>
          </p:cNvPr>
          <p:cNvSpPr/>
          <p:nvPr/>
        </p:nvSpPr>
        <p:spPr>
          <a:xfrm>
            <a:off x="8315395" y="3566628"/>
            <a:ext cx="1174703" cy="898581"/>
          </a:xfrm>
          <a:custGeom>
            <a:avLst/>
            <a:gdLst>
              <a:gd name="connsiteX0" fmla="*/ 1174703 w 1174703"/>
              <a:gd name="connsiteY0" fmla="*/ 898581 h 898581"/>
              <a:gd name="connsiteX1" fmla="*/ 1094610 w 1174703"/>
              <a:gd name="connsiteY1" fmla="*/ 578207 h 898581"/>
              <a:gd name="connsiteX2" fmla="*/ 934423 w 1174703"/>
              <a:gd name="connsiteY2" fmla="*/ 471416 h 898581"/>
              <a:gd name="connsiteX3" fmla="*/ 780910 w 1174703"/>
              <a:gd name="connsiteY3" fmla="*/ 357950 h 898581"/>
              <a:gd name="connsiteX4" fmla="*/ 273652 w 1174703"/>
              <a:gd name="connsiteY4" fmla="*/ 24227 h 898581"/>
              <a:gd name="connsiteX5" fmla="*/ 100116 w 1174703"/>
              <a:gd name="connsiteY5" fmla="*/ 44251 h 898581"/>
              <a:gd name="connsiteX6" fmla="*/ 0 w 1174703"/>
              <a:gd name="connsiteY6" fmla="*/ 191089 h 898581"/>
              <a:gd name="connsiteX7" fmla="*/ 0 w 1174703"/>
              <a:gd name="connsiteY7" fmla="*/ 191089 h 89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703" h="898581">
                <a:moveTo>
                  <a:pt x="1174703" y="898581"/>
                </a:moveTo>
                <a:cubicBezTo>
                  <a:pt x="1154680" y="773991"/>
                  <a:pt x="1134657" y="649401"/>
                  <a:pt x="1094610" y="578207"/>
                </a:cubicBezTo>
                <a:cubicBezTo>
                  <a:pt x="1054563" y="507013"/>
                  <a:pt x="986706" y="508125"/>
                  <a:pt x="934423" y="471416"/>
                </a:cubicBezTo>
                <a:cubicBezTo>
                  <a:pt x="882140" y="434707"/>
                  <a:pt x="891038" y="432481"/>
                  <a:pt x="780910" y="357950"/>
                </a:cubicBezTo>
                <a:cubicBezTo>
                  <a:pt x="670782" y="283419"/>
                  <a:pt x="387118" y="76510"/>
                  <a:pt x="273652" y="24227"/>
                </a:cubicBezTo>
                <a:cubicBezTo>
                  <a:pt x="160186" y="-28056"/>
                  <a:pt x="145725" y="16441"/>
                  <a:pt x="100116" y="44251"/>
                </a:cubicBezTo>
                <a:cubicBezTo>
                  <a:pt x="54507" y="72061"/>
                  <a:pt x="0" y="191089"/>
                  <a:pt x="0" y="191089"/>
                </a:cubicBezTo>
                <a:lnTo>
                  <a:pt x="0" y="191089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2A0228-75FF-3566-9066-7815DBF18505}"/>
              </a:ext>
            </a:extLst>
          </p:cNvPr>
          <p:cNvCxnSpPr/>
          <p:nvPr/>
        </p:nvCxnSpPr>
        <p:spPr>
          <a:xfrm flipH="1">
            <a:off x="9009538" y="3805411"/>
            <a:ext cx="126814" cy="1868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>
            <a:extLst>
              <a:ext uri="{FF2B5EF4-FFF2-40B4-BE49-F238E27FC236}">
                <a16:creationId xmlns:a16="http://schemas.microsoft.com/office/drawing/2014/main" id="{805E4496-E293-C243-8DC4-305C3946C697}"/>
              </a:ext>
            </a:extLst>
          </p:cNvPr>
          <p:cNvSpPr/>
          <p:nvPr/>
        </p:nvSpPr>
        <p:spPr>
          <a:xfrm>
            <a:off x="8451734" y="3165637"/>
            <a:ext cx="614050" cy="694143"/>
          </a:xfrm>
          <a:custGeom>
            <a:avLst/>
            <a:gdLst>
              <a:gd name="connsiteX0" fmla="*/ 614050 w 614050"/>
              <a:gd name="connsiteY0" fmla="*/ 694143 h 694143"/>
              <a:gd name="connsiteX1" fmla="*/ 467212 w 614050"/>
              <a:gd name="connsiteY1" fmla="*/ 320374 h 694143"/>
              <a:gd name="connsiteX2" fmla="*/ 447188 w 614050"/>
              <a:gd name="connsiteY2" fmla="*/ 293676 h 694143"/>
              <a:gd name="connsiteX3" fmla="*/ 246955 w 614050"/>
              <a:gd name="connsiteY3" fmla="*/ 166862 h 694143"/>
              <a:gd name="connsiteX4" fmla="*/ 0 w 614050"/>
              <a:gd name="connsiteY4" fmla="*/ 0 h 6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050" h="694143">
                <a:moveTo>
                  <a:pt x="614050" y="694143"/>
                </a:moveTo>
                <a:lnTo>
                  <a:pt x="467212" y="320374"/>
                </a:lnTo>
                <a:cubicBezTo>
                  <a:pt x="439402" y="253630"/>
                  <a:pt x="483898" y="319261"/>
                  <a:pt x="447188" y="293676"/>
                </a:cubicBezTo>
                <a:cubicBezTo>
                  <a:pt x="410478" y="268091"/>
                  <a:pt x="321486" y="215808"/>
                  <a:pt x="246955" y="166862"/>
                </a:cubicBezTo>
                <a:cubicBezTo>
                  <a:pt x="172424" y="117916"/>
                  <a:pt x="86212" y="58958"/>
                  <a:pt x="0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2D12C146-098C-DD11-5FBD-A3FE5A7DE17E}"/>
              </a:ext>
            </a:extLst>
          </p:cNvPr>
          <p:cNvSpPr/>
          <p:nvPr/>
        </p:nvSpPr>
        <p:spPr>
          <a:xfrm>
            <a:off x="7239000" y="2857500"/>
            <a:ext cx="1057275" cy="866775"/>
          </a:xfrm>
          <a:custGeom>
            <a:avLst/>
            <a:gdLst>
              <a:gd name="connsiteX0" fmla="*/ 1057275 w 1057275"/>
              <a:gd name="connsiteY0" fmla="*/ 866775 h 866775"/>
              <a:gd name="connsiteX1" fmla="*/ 1019175 w 1057275"/>
              <a:gd name="connsiteY1" fmla="*/ 609600 h 866775"/>
              <a:gd name="connsiteX2" fmla="*/ 981075 w 1057275"/>
              <a:gd name="connsiteY2" fmla="*/ 590550 h 866775"/>
              <a:gd name="connsiteX3" fmla="*/ 800100 w 1057275"/>
              <a:gd name="connsiteY3" fmla="*/ 466725 h 866775"/>
              <a:gd name="connsiteX4" fmla="*/ 495300 w 1057275"/>
              <a:gd name="connsiteY4" fmla="*/ 276225 h 866775"/>
              <a:gd name="connsiteX5" fmla="*/ 419100 w 1057275"/>
              <a:gd name="connsiteY5" fmla="*/ 238125 h 866775"/>
              <a:gd name="connsiteX6" fmla="*/ 276225 w 1057275"/>
              <a:gd name="connsiteY6" fmla="*/ 123825 h 866775"/>
              <a:gd name="connsiteX7" fmla="*/ 0 w 1057275"/>
              <a:gd name="connsiteY7" fmla="*/ 0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7275" h="866775">
                <a:moveTo>
                  <a:pt x="1057275" y="866775"/>
                </a:moveTo>
                <a:lnTo>
                  <a:pt x="1019175" y="609600"/>
                </a:lnTo>
                <a:cubicBezTo>
                  <a:pt x="1006475" y="563563"/>
                  <a:pt x="1017587" y="614362"/>
                  <a:pt x="981075" y="590550"/>
                </a:cubicBezTo>
                <a:cubicBezTo>
                  <a:pt x="944563" y="566738"/>
                  <a:pt x="881062" y="519112"/>
                  <a:pt x="800100" y="466725"/>
                </a:cubicBezTo>
                <a:cubicBezTo>
                  <a:pt x="719137" y="414337"/>
                  <a:pt x="558800" y="314325"/>
                  <a:pt x="495300" y="276225"/>
                </a:cubicBezTo>
                <a:cubicBezTo>
                  <a:pt x="431800" y="238125"/>
                  <a:pt x="455612" y="263525"/>
                  <a:pt x="419100" y="238125"/>
                </a:cubicBezTo>
                <a:cubicBezTo>
                  <a:pt x="382588" y="212725"/>
                  <a:pt x="346075" y="163512"/>
                  <a:pt x="276225" y="123825"/>
                </a:cubicBezTo>
                <a:cubicBezTo>
                  <a:pt x="206375" y="84138"/>
                  <a:pt x="103187" y="42069"/>
                  <a:pt x="0" y="0"/>
                </a:cubicBez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0C5F7E-6FA3-62CC-7354-A3E5179720C1}"/>
              </a:ext>
            </a:extLst>
          </p:cNvPr>
          <p:cNvSpPr/>
          <p:nvPr/>
        </p:nvSpPr>
        <p:spPr>
          <a:xfrm>
            <a:off x="6229350" y="2181225"/>
            <a:ext cx="1200150" cy="390525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1" dirty="0">
                <a:latin typeface="Arial" panose="020B0604020202020204" pitchFamily="34" charset="0"/>
                <a:cs typeface="Arial" panose="020B0604020202020204" pitchFamily="34" charset="0"/>
              </a:rPr>
              <a:t>SPIRAL1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573EC8-B354-2C69-5705-49609F4A84CB}"/>
              </a:ext>
            </a:extLst>
          </p:cNvPr>
          <p:cNvSpPr txBox="1"/>
          <p:nvPr/>
        </p:nvSpPr>
        <p:spPr>
          <a:xfrm>
            <a:off x="10075333" y="3657600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1983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2312C7-744E-E822-84C7-F5B9301428FA}"/>
              </a:ext>
            </a:extLst>
          </p:cNvPr>
          <p:cNvSpPr txBox="1"/>
          <p:nvPr/>
        </p:nvSpPr>
        <p:spPr>
          <a:xfrm>
            <a:off x="6468533" y="1557867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2001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E7E4B3-8EAB-8853-6358-4E8ED60FFD19}"/>
              </a:ext>
            </a:extLst>
          </p:cNvPr>
          <p:cNvSpPr txBox="1"/>
          <p:nvPr/>
        </p:nvSpPr>
        <p:spPr>
          <a:xfrm>
            <a:off x="10684933" y="2082800"/>
            <a:ext cx="23793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12C to 238U</a:t>
            </a:r>
          </a:p>
          <a:p>
            <a:r>
              <a:rPr lang="en-FR" dirty="0"/>
              <a:t>1 A.MeV to 95 A.MeV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F58075-44D6-EDB8-0D03-8C96E5448EB0}"/>
              </a:ext>
            </a:extLst>
          </p:cNvPr>
          <p:cNvSpPr txBox="1"/>
          <p:nvPr/>
        </p:nvSpPr>
        <p:spPr>
          <a:xfrm>
            <a:off x="5774266" y="846666"/>
            <a:ext cx="205960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Fragmentation</a:t>
            </a:r>
          </a:p>
          <a:p>
            <a:r>
              <a:rPr lang="en-FR" dirty="0"/>
              <a:t>ISOL exotic beams</a:t>
            </a:r>
          </a:p>
        </p:txBody>
      </p:sp>
    </p:spTree>
    <p:extLst>
      <p:ext uri="{BB962C8B-B14F-4D97-AF65-F5344CB8AC3E}">
        <p14:creationId xmlns:p14="http://schemas.microsoft.com/office/powerpoint/2010/main" val="1485454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GANIL : a multi-user facility with parallel beams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B583C2E-A29E-4E12-82A1-DFD7D9BD95DA}"/>
              </a:ext>
            </a:extLst>
          </p:cNvPr>
          <p:cNvSpPr/>
          <p:nvPr/>
        </p:nvSpPr>
        <p:spPr>
          <a:xfrm>
            <a:off x="7567763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9AE6AB0-ED17-99A4-02C7-68427199CEEF}"/>
              </a:ext>
            </a:extLst>
          </p:cNvPr>
          <p:cNvGrpSpPr/>
          <p:nvPr/>
        </p:nvGrpSpPr>
        <p:grpSpPr>
          <a:xfrm>
            <a:off x="5739890" y="856908"/>
            <a:ext cx="5402980" cy="5146850"/>
            <a:chOff x="5739890" y="856908"/>
            <a:chExt cx="5402980" cy="5146850"/>
          </a:xfrm>
        </p:grpSpPr>
        <p:pic>
          <p:nvPicPr>
            <p:cNvPr id="3" name="Image 4">
              <a:extLst>
                <a:ext uri="{FF2B5EF4-FFF2-40B4-BE49-F238E27FC236}">
                  <a16:creationId xmlns:a16="http://schemas.microsoft.com/office/drawing/2014/main" id="{3AA21B7B-5960-E4FE-EA42-B4C806D65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890" y="856908"/>
              <a:ext cx="5402980" cy="51468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74CF7F0-22E7-21C3-5293-6C976DD004F1}"/>
                </a:ext>
              </a:extLst>
            </p:cNvPr>
            <p:cNvSpPr/>
            <p:nvPr/>
          </p:nvSpPr>
          <p:spPr>
            <a:xfrm>
              <a:off x="9477723" y="4300812"/>
              <a:ext cx="927749" cy="696692"/>
            </a:xfrm>
            <a:custGeom>
              <a:avLst/>
              <a:gdLst>
                <a:gd name="connsiteX0" fmla="*/ 927749 w 927749"/>
                <a:gd name="connsiteY0" fmla="*/ 424700 h 696692"/>
                <a:gd name="connsiteX1" fmla="*/ 881027 w 927749"/>
                <a:gd name="connsiteY1" fmla="*/ 531492 h 696692"/>
                <a:gd name="connsiteX2" fmla="*/ 814283 w 927749"/>
                <a:gd name="connsiteY2" fmla="*/ 678330 h 696692"/>
                <a:gd name="connsiteX3" fmla="*/ 760887 w 927749"/>
                <a:gd name="connsiteY3" fmla="*/ 671655 h 696692"/>
                <a:gd name="connsiteX4" fmla="*/ 467211 w 927749"/>
                <a:gd name="connsiteY4" fmla="*/ 471422 h 696692"/>
                <a:gd name="connsiteX5" fmla="*/ 420490 w 927749"/>
                <a:gd name="connsiteY5" fmla="*/ 357956 h 696692"/>
                <a:gd name="connsiteX6" fmla="*/ 480560 w 927749"/>
                <a:gd name="connsiteY6" fmla="*/ 244490 h 696692"/>
                <a:gd name="connsiteX7" fmla="*/ 473886 w 927749"/>
                <a:gd name="connsiteY7" fmla="*/ 197769 h 696692"/>
                <a:gd name="connsiteX8" fmla="*/ 440513 w 927749"/>
                <a:gd name="connsiteY8" fmla="*/ 144373 h 696692"/>
                <a:gd name="connsiteX9" fmla="*/ 226931 w 927749"/>
                <a:gd name="connsiteY9" fmla="*/ 17559 h 696692"/>
                <a:gd name="connsiteX10" fmla="*/ 60070 w 927749"/>
                <a:gd name="connsiteY10" fmla="*/ 17559 h 696692"/>
                <a:gd name="connsiteX11" fmla="*/ 0 w 927749"/>
                <a:gd name="connsiteY11" fmla="*/ 171071 h 696692"/>
                <a:gd name="connsiteX12" fmla="*/ 0 w 927749"/>
                <a:gd name="connsiteY12" fmla="*/ 171071 h 69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7749" h="696692">
                  <a:moveTo>
                    <a:pt x="927749" y="424700"/>
                  </a:moveTo>
                  <a:cubicBezTo>
                    <a:pt x="913843" y="456960"/>
                    <a:pt x="899938" y="489220"/>
                    <a:pt x="881027" y="531492"/>
                  </a:cubicBezTo>
                  <a:cubicBezTo>
                    <a:pt x="862116" y="573764"/>
                    <a:pt x="834306" y="654970"/>
                    <a:pt x="814283" y="678330"/>
                  </a:cubicBezTo>
                  <a:cubicBezTo>
                    <a:pt x="794260" y="701691"/>
                    <a:pt x="818732" y="706140"/>
                    <a:pt x="760887" y="671655"/>
                  </a:cubicBezTo>
                  <a:cubicBezTo>
                    <a:pt x="703042" y="637170"/>
                    <a:pt x="523944" y="523705"/>
                    <a:pt x="467211" y="471422"/>
                  </a:cubicBezTo>
                  <a:cubicBezTo>
                    <a:pt x="410478" y="419139"/>
                    <a:pt x="418265" y="395778"/>
                    <a:pt x="420490" y="357956"/>
                  </a:cubicBezTo>
                  <a:cubicBezTo>
                    <a:pt x="422715" y="320134"/>
                    <a:pt x="471661" y="271188"/>
                    <a:pt x="480560" y="244490"/>
                  </a:cubicBezTo>
                  <a:cubicBezTo>
                    <a:pt x="489459" y="217792"/>
                    <a:pt x="480560" y="214455"/>
                    <a:pt x="473886" y="197769"/>
                  </a:cubicBezTo>
                  <a:cubicBezTo>
                    <a:pt x="467212" y="181083"/>
                    <a:pt x="481672" y="174408"/>
                    <a:pt x="440513" y="144373"/>
                  </a:cubicBezTo>
                  <a:cubicBezTo>
                    <a:pt x="399354" y="114338"/>
                    <a:pt x="290338" y="38695"/>
                    <a:pt x="226931" y="17559"/>
                  </a:cubicBezTo>
                  <a:cubicBezTo>
                    <a:pt x="163524" y="-3577"/>
                    <a:pt x="97892" y="-8026"/>
                    <a:pt x="60070" y="17559"/>
                  </a:cubicBezTo>
                  <a:cubicBezTo>
                    <a:pt x="22248" y="43144"/>
                    <a:pt x="0" y="171071"/>
                    <a:pt x="0" y="171071"/>
                  </a:cubicBezTo>
                  <a:lnTo>
                    <a:pt x="0" y="171071"/>
                  </a:ln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9E6BCE8-E9B7-1FF8-8E0B-201954219ABE}"/>
                </a:ext>
              </a:extLst>
            </p:cNvPr>
            <p:cNvSpPr/>
            <p:nvPr/>
          </p:nvSpPr>
          <p:spPr>
            <a:xfrm>
              <a:off x="8296345" y="3566628"/>
              <a:ext cx="1174703" cy="898581"/>
            </a:xfrm>
            <a:custGeom>
              <a:avLst/>
              <a:gdLst>
                <a:gd name="connsiteX0" fmla="*/ 1174703 w 1174703"/>
                <a:gd name="connsiteY0" fmla="*/ 898581 h 898581"/>
                <a:gd name="connsiteX1" fmla="*/ 1094610 w 1174703"/>
                <a:gd name="connsiteY1" fmla="*/ 578207 h 898581"/>
                <a:gd name="connsiteX2" fmla="*/ 934423 w 1174703"/>
                <a:gd name="connsiteY2" fmla="*/ 471416 h 898581"/>
                <a:gd name="connsiteX3" fmla="*/ 780910 w 1174703"/>
                <a:gd name="connsiteY3" fmla="*/ 357950 h 898581"/>
                <a:gd name="connsiteX4" fmla="*/ 273652 w 1174703"/>
                <a:gd name="connsiteY4" fmla="*/ 24227 h 898581"/>
                <a:gd name="connsiteX5" fmla="*/ 100116 w 1174703"/>
                <a:gd name="connsiteY5" fmla="*/ 44251 h 898581"/>
                <a:gd name="connsiteX6" fmla="*/ 0 w 1174703"/>
                <a:gd name="connsiteY6" fmla="*/ 191089 h 898581"/>
                <a:gd name="connsiteX7" fmla="*/ 0 w 1174703"/>
                <a:gd name="connsiteY7" fmla="*/ 191089 h 89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4703" h="898581">
                  <a:moveTo>
                    <a:pt x="1174703" y="898581"/>
                  </a:moveTo>
                  <a:cubicBezTo>
                    <a:pt x="1154680" y="773991"/>
                    <a:pt x="1134657" y="649401"/>
                    <a:pt x="1094610" y="578207"/>
                  </a:cubicBezTo>
                  <a:cubicBezTo>
                    <a:pt x="1054563" y="507013"/>
                    <a:pt x="986706" y="508125"/>
                    <a:pt x="934423" y="471416"/>
                  </a:cubicBezTo>
                  <a:cubicBezTo>
                    <a:pt x="882140" y="434707"/>
                    <a:pt x="891038" y="432481"/>
                    <a:pt x="780910" y="357950"/>
                  </a:cubicBezTo>
                  <a:cubicBezTo>
                    <a:pt x="670782" y="283419"/>
                    <a:pt x="387118" y="76510"/>
                    <a:pt x="273652" y="24227"/>
                  </a:cubicBezTo>
                  <a:cubicBezTo>
                    <a:pt x="160186" y="-28056"/>
                    <a:pt x="145725" y="16441"/>
                    <a:pt x="100116" y="44251"/>
                  </a:cubicBezTo>
                  <a:cubicBezTo>
                    <a:pt x="54507" y="72061"/>
                    <a:pt x="0" y="191089"/>
                    <a:pt x="0" y="191089"/>
                  </a:cubicBezTo>
                  <a:lnTo>
                    <a:pt x="0" y="191089"/>
                  </a:ln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C9D0D79-8F9A-671D-7722-4000DCD0C6B4}"/>
                </a:ext>
              </a:extLst>
            </p:cNvPr>
            <p:cNvCxnSpPr/>
            <p:nvPr/>
          </p:nvCxnSpPr>
          <p:spPr>
            <a:xfrm flipH="1">
              <a:off x="8990488" y="3824461"/>
              <a:ext cx="126814" cy="1868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7510032-E874-3BAB-9FA7-1BE05CBCC616}"/>
                </a:ext>
              </a:extLst>
            </p:cNvPr>
            <p:cNvSpPr/>
            <p:nvPr/>
          </p:nvSpPr>
          <p:spPr>
            <a:xfrm>
              <a:off x="8423159" y="3203737"/>
              <a:ext cx="614050" cy="694143"/>
            </a:xfrm>
            <a:custGeom>
              <a:avLst/>
              <a:gdLst>
                <a:gd name="connsiteX0" fmla="*/ 614050 w 614050"/>
                <a:gd name="connsiteY0" fmla="*/ 694143 h 694143"/>
                <a:gd name="connsiteX1" fmla="*/ 467212 w 614050"/>
                <a:gd name="connsiteY1" fmla="*/ 320374 h 694143"/>
                <a:gd name="connsiteX2" fmla="*/ 447188 w 614050"/>
                <a:gd name="connsiteY2" fmla="*/ 293676 h 694143"/>
                <a:gd name="connsiteX3" fmla="*/ 246955 w 614050"/>
                <a:gd name="connsiteY3" fmla="*/ 166862 h 694143"/>
                <a:gd name="connsiteX4" fmla="*/ 0 w 614050"/>
                <a:gd name="connsiteY4" fmla="*/ 0 h 69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050" h="694143">
                  <a:moveTo>
                    <a:pt x="614050" y="694143"/>
                  </a:moveTo>
                  <a:lnTo>
                    <a:pt x="467212" y="320374"/>
                  </a:lnTo>
                  <a:cubicBezTo>
                    <a:pt x="439402" y="253630"/>
                    <a:pt x="483898" y="319261"/>
                    <a:pt x="447188" y="293676"/>
                  </a:cubicBezTo>
                  <a:cubicBezTo>
                    <a:pt x="410478" y="268091"/>
                    <a:pt x="321486" y="215808"/>
                    <a:pt x="246955" y="166862"/>
                  </a:cubicBezTo>
                  <a:cubicBezTo>
                    <a:pt x="172424" y="117916"/>
                    <a:pt x="86212" y="58958"/>
                    <a:pt x="0" y="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449E156-F4B2-046A-306F-165AFFE09046}"/>
                </a:ext>
              </a:extLst>
            </p:cNvPr>
            <p:cNvSpPr/>
            <p:nvPr/>
          </p:nvSpPr>
          <p:spPr>
            <a:xfrm>
              <a:off x="10178540" y="4989119"/>
              <a:ext cx="413816" cy="263675"/>
            </a:xfrm>
            <a:custGeom>
              <a:avLst/>
              <a:gdLst>
                <a:gd name="connsiteX0" fmla="*/ 0 w 413816"/>
                <a:gd name="connsiteY0" fmla="*/ 263675 h 263675"/>
                <a:gd name="connsiteX1" fmla="*/ 60070 w 413816"/>
                <a:gd name="connsiteY1" fmla="*/ 123512 h 263675"/>
                <a:gd name="connsiteX2" fmla="*/ 106791 w 413816"/>
                <a:gd name="connsiteY2" fmla="*/ 30069 h 263675"/>
                <a:gd name="connsiteX3" fmla="*/ 153513 w 413816"/>
                <a:gd name="connsiteY3" fmla="*/ 10046 h 263675"/>
                <a:gd name="connsiteX4" fmla="*/ 413816 w 413816"/>
                <a:gd name="connsiteY4" fmla="*/ 176907 h 26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16" h="263675">
                  <a:moveTo>
                    <a:pt x="0" y="263675"/>
                  </a:moveTo>
                  <a:cubicBezTo>
                    <a:pt x="21136" y="213060"/>
                    <a:pt x="42272" y="162446"/>
                    <a:pt x="60070" y="123512"/>
                  </a:cubicBezTo>
                  <a:cubicBezTo>
                    <a:pt x="77868" y="84578"/>
                    <a:pt x="91217" y="48980"/>
                    <a:pt x="106791" y="30069"/>
                  </a:cubicBezTo>
                  <a:cubicBezTo>
                    <a:pt x="122365" y="11158"/>
                    <a:pt x="102342" y="-14427"/>
                    <a:pt x="153513" y="10046"/>
                  </a:cubicBezTo>
                  <a:cubicBezTo>
                    <a:pt x="204684" y="34519"/>
                    <a:pt x="309250" y="105713"/>
                    <a:pt x="413816" y="176907"/>
                  </a:cubicBezTo>
                </a:path>
              </a:pathLst>
            </a:custGeom>
            <a:noFill/>
            <a:ln w="38100">
              <a:solidFill>
                <a:srgbClr val="29FF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>
                <a:solidFill>
                  <a:srgbClr val="29FF41"/>
                </a:solidFill>
              </a:endParaRPr>
            </a:p>
          </p:txBody>
        </p: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3243A546-8C15-F8F8-4AEA-5C3CF2A3DBB3}"/>
              </a:ext>
            </a:extLst>
          </p:cNvPr>
          <p:cNvSpPr/>
          <p:nvPr/>
        </p:nvSpPr>
        <p:spPr>
          <a:xfrm>
            <a:off x="7577288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06DE07-6957-BEDE-C895-C45019ED66F5}"/>
              </a:ext>
            </a:extLst>
          </p:cNvPr>
          <p:cNvSpPr txBox="1"/>
          <p:nvPr/>
        </p:nvSpPr>
        <p:spPr>
          <a:xfrm>
            <a:off x="10075333" y="3657600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1983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6599CD-6C45-45CD-4B91-30D04A2E9DCC}"/>
              </a:ext>
            </a:extLst>
          </p:cNvPr>
          <p:cNvSpPr txBox="1"/>
          <p:nvPr/>
        </p:nvSpPr>
        <p:spPr>
          <a:xfrm>
            <a:off x="10684933" y="2082800"/>
            <a:ext cx="23793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12C to 238U</a:t>
            </a:r>
          </a:p>
          <a:p>
            <a:r>
              <a:rPr lang="en-FR" dirty="0"/>
              <a:t>5 A.MeV to 95 A.MeV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EC56C-F43F-8AF1-D1B9-66963F6680FB}"/>
              </a:ext>
            </a:extLst>
          </p:cNvPr>
          <p:cNvSpPr txBox="1"/>
          <p:nvPr/>
        </p:nvSpPr>
        <p:spPr>
          <a:xfrm>
            <a:off x="11108266" y="4859867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2004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290744-BED1-68F9-B000-7ED61FF088ED}"/>
              </a:ext>
            </a:extLst>
          </p:cNvPr>
          <p:cNvSpPr/>
          <p:nvPr/>
        </p:nvSpPr>
        <p:spPr>
          <a:xfrm>
            <a:off x="10991850" y="4331758"/>
            <a:ext cx="1200150" cy="390525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1" dirty="0">
                <a:latin typeface="Arial" panose="020B0604020202020204" pitchFamily="34" charset="0"/>
                <a:cs typeface="Arial" panose="020B0604020202020204" pitchFamily="34" charset="0"/>
              </a:rPr>
              <a:t>IRRSUD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6DC4E3-FB4B-B463-B29D-4B07611EE411}"/>
              </a:ext>
            </a:extLst>
          </p:cNvPr>
          <p:cNvSpPr txBox="1"/>
          <p:nvPr/>
        </p:nvSpPr>
        <p:spPr>
          <a:xfrm>
            <a:off x="11002347" y="5300134"/>
            <a:ext cx="14334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12C to 238U</a:t>
            </a:r>
          </a:p>
          <a:p>
            <a:r>
              <a:rPr lang="en-FR" dirty="0"/>
              <a:t>1 A.MeV</a:t>
            </a:r>
          </a:p>
        </p:txBody>
      </p:sp>
    </p:spTree>
    <p:extLst>
      <p:ext uri="{BB962C8B-B14F-4D97-AF65-F5344CB8AC3E}">
        <p14:creationId xmlns:p14="http://schemas.microsoft.com/office/powerpoint/2010/main" val="3922577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GANIL : a multi-user facility with parallel beams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B583C2E-A29E-4E12-82A1-DFD7D9BD95DA}"/>
              </a:ext>
            </a:extLst>
          </p:cNvPr>
          <p:cNvSpPr/>
          <p:nvPr/>
        </p:nvSpPr>
        <p:spPr>
          <a:xfrm>
            <a:off x="7567763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9AE6AB0-ED17-99A4-02C7-68427199CEEF}"/>
              </a:ext>
            </a:extLst>
          </p:cNvPr>
          <p:cNvGrpSpPr/>
          <p:nvPr/>
        </p:nvGrpSpPr>
        <p:grpSpPr>
          <a:xfrm>
            <a:off x="5739890" y="856908"/>
            <a:ext cx="5402980" cy="5146850"/>
            <a:chOff x="5739890" y="856908"/>
            <a:chExt cx="5402980" cy="5146850"/>
          </a:xfrm>
        </p:grpSpPr>
        <p:pic>
          <p:nvPicPr>
            <p:cNvPr id="3" name="Image 4">
              <a:extLst>
                <a:ext uri="{FF2B5EF4-FFF2-40B4-BE49-F238E27FC236}">
                  <a16:creationId xmlns:a16="http://schemas.microsoft.com/office/drawing/2014/main" id="{3AA21B7B-5960-E4FE-EA42-B4C806D65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890" y="856908"/>
              <a:ext cx="5402980" cy="51468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74CF7F0-22E7-21C3-5293-6C976DD004F1}"/>
                </a:ext>
              </a:extLst>
            </p:cNvPr>
            <p:cNvSpPr/>
            <p:nvPr/>
          </p:nvSpPr>
          <p:spPr>
            <a:xfrm>
              <a:off x="9477723" y="4300812"/>
              <a:ext cx="927749" cy="696692"/>
            </a:xfrm>
            <a:custGeom>
              <a:avLst/>
              <a:gdLst>
                <a:gd name="connsiteX0" fmla="*/ 927749 w 927749"/>
                <a:gd name="connsiteY0" fmla="*/ 424700 h 696692"/>
                <a:gd name="connsiteX1" fmla="*/ 881027 w 927749"/>
                <a:gd name="connsiteY1" fmla="*/ 531492 h 696692"/>
                <a:gd name="connsiteX2" fmla="*/ 814283 w 927749"/>
                <a:gd name="connsiteY2" fmla="*/ 678330 h 696692"/>
                <a:gd name="connsiteX3" fmla="*/ 760887 w 927749"/>
                <a:gd name="connsiteY3" fmla="*/ 671655 h 696692"/>
                <a:gd name="connsiteX4" fmla="*/ 467211 w 927749"/>
                <a:gd name="connsiteY4" fmla="*/ 471422 h 696692"/>
                <a:gd name="connsiteX5" fmla="*/ 420490 w 927749"/>
                <a:gd name="connsiteY5" fmla="*/ 357956 h 696692"/>
                <a:gd name="connsiteX6" fmla="*/ 480560 w 927749"/>
                <a:gd name="connsiteY6" fmla="*/ 244490 h 696692"/>
                <a:gd name="connsiteX7" fmla="*/ 473886 w 927749"/>
                <a:gd name="connsiteY7" fmla="*/ 197769 h 696692"/>
                <a:gd name="connsiteX8" fmla="*/ 440513 w 927749"/>
                <a:gd name="connsiteY8" fmla="*/ 144373 h 696692"/>
                <a:gd name="connsiteX9" fmla="*/ 226931 w 927749"/>
                <a:gd name="connsiteY9" fmla="*/ 17559 h 696692"/>
                <a:gd name="connsiteX10" fmla="*/ 60070 w 927749"/>
                <a:gd name="connsiteY10" fmla="*/ 17559 h 696692"/>
                <a:gd name="connsiteX11" fmla="*/ 0 w 927749"/>
                <a:gd name="connsiteY11" fmla="*/ 171071 h 696692"/>
                <a:gd name="connsiteX12" fmla="*/ 0 w 927749"/>
                <a:gd name="connsiteY12" fmla="*/ 171071 h 69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7749" h="696692">
                  <a:moveTo>
                    <a:pt x="927749" y="424700"/>
                  </a:moveTo>
                  <a:cubicBezTo>
                    <a:pt x="913843" y="456960"/>
                    <a:pt x="899938" y="489220"/>
                    <a:pt x="881027" y="531492"/>
                  </a:cubicBezTo>
                  <a:cubicBezTo>
                    <a:pt x="862116" y="573764"/>
                    <a:pt x="834306" y="654970"/>
                    <a:pt x="814283" y="678330"/>
                  </a:cubicBezTo>
                  <a:cubicBezTo>
                    <a:pt x="794260" y="701691"/>
                    <a:pt x="818732" y="706140"/>
                    <a:pt x="760887" y="671655"/>
                  </a:cubicBezTo>
                  <a:cubicBezTo>
                    <a:pt x="703042" y="637170"/>
                    <a:pt x="523944" y="523705"/>
                    <a:pt x="467211" y="471422"/>
                  </a:cubicBezTo>
                  <a:cubicBezTo>
                    <a:pt x="410478" y="419139"/>
                    <a:pt x="418265" y="395778"/>
                    <a:pt x="420490" y="357956"/>
                  </a:cubicBezTo>
                  <a:cubicBezTo>
                    <a:pt x="422715" y="320134"/>
                    <a:pt x="471661" y="271188"/>
                    <a:pt x="480560" y="244490"/>
                  </a:cubicBezTo>
                  <a:cubicBezTo>
                    <a:pt x="489459" y="217792"/>
                    <a:pt x="480560" y="214455"/>
                    <a:pt x="473886" y="197769"/>
                  </a:cubicBezTo>
                  <a:cubicBezTo>
                    <a:pt x="467212" y="181083"/>
                    <a:pt x="481672" y="174408"/>
                    <a:pt x="440513" y="144373"/>
                  </a:cubicBezTo>
                  <a:cubicBezTo>
                    <a:pt x="399354" y="114338"/>
                    <a:pt x="290338" y="38695"/>
                    <a:pt x="226931" y="17559"/>
                  </a:cubicBezTo>
                  <a:cubicBezTo>
                    <a:pt x="163524" y="-3577"/>
                    <a:pt x="97892" y="-8026"/>
                    <a:pt x="60070" y="17559"/>
                  </a:cubicBezTo>
                  <a:cubicBezTo>
                    <a:pt x="22248" y="43144"/>
                    <a:pt x="0" y="171071"/>
                    <a:pt x="0" y="171071"/>
                  </a:cubicBezTo>
                  <a:lnTo>
                    <a:pt x="0" y="171071"/>
                  </a:ln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9E6BCE8-E9B7-1FF8-8E0B-201954219ABE}"/>
                </a:ext>
              </a:extLst>
            </p:cNvPr>
            <p:cNvSpPr/>
            <p:nvPr/>
          </p:nvSpPr>
          <p:spPr>
            <a:xfrm>
              <a:off x="8296345" y="3566628"/>
              <a:ext cx="1174703" cy="898581"/>
            </a:xfrm>
            <a:custGeom>
              <a:avLst/>
              <a:gdLst>
                <a:gd name="connsiteX0" fmla="*/ 1174703 w 1174703"/>
                <a:gd name="connsiteY0" fmla="*/ 898581 h 898581"/>
                <a:gd name="connsiteX1" fmla="*/ 1094610 w 1174703"/>
                <a:gd name="connsiteY1" fmla="*/ 578207 h 898581"/>
                <a:gd name="connsiteX2" fmla="*/ 934423 w 1174703"/>
                <a:gd name="connsiteY2" fmla="*/ 471416 h 898581"/>
                <a:gd name="connsiteX3" fmla="*/ 780910 w 1174703"/>
                <a:gd name="connsiteY3" fmla="*/ 357950 h 898581"/>
                <a:gd name="connsiteX4" fmla="*/ 273652 w 1174703"/>
                <a:gd name="connsiteY4" fmla="*/ 24227 h 898581"/>
                <a:gd name="connsiteX5" fmla="*/ 100116 w 1174703"/>
                <a:gd name="connsiteY5" fmla="*/ 44251 h 898581"/>
                <a:gd name="connsiteX6" fmla="*/ 0 w 1174703"/>
                <a:gd name="connsiteY6" fmla="*/ 191089 h 898581"/>
                <a:gd name="connsiteX7" fmla="*/ 0 w 1174703"/>
                <a:gd name="connsiteY7" fmla="*/ 191089 h 89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4703" h="898581">
                  <a:moveTo>
                    <a:pt x="1174703" y="898581"/>
                  </a:moveTo>
                  <a:cubicBezTo>
                    <a:pt x="1154680" y="773991"/>
                    <a:pt x="1134657" y="649401"/>
                    <a:pt x="1094610" y="578207"/>
                  </a:cubicBezTo>
                  <a:cubicBezTo>
                    <a:pt x="1054563" y="507013"/>
                    <a:pt x="986706" y="508125"/>
                    <a:pt x="934423" y="471416"/>
                  </a:cubicBezTo>
                  <a:cubicBezTo>
                    <a:pt x="882140" y="434707"/>
                    <a:pt x="891038" y="432481"/>
                    <a:pt x="780910" y="357950"/>
                  </a:cubicBezTo>
                  <a:cubicBezTo>
                    <a:pt x="670782" y="283419"/>
                    <a:pt x="387118" y="76510"/>
                    <a:pt x="273652" y="24227"/>
                  </a:cubicBezTo>
                  <a:cubicBezTo>
                    <a:pt x="160186" y="-28056"/>
                    <a:pt x="145725" y="16441"/>
                    <a:pt x="100116" y="44251"/>
                  </a:cubicBezTo>
                  <a:cubicBezTo>
                    <a:pt x="54507" y="72061"/>
                    <a:pt x="0" y="191089"/>
                    <a:pt x="0" y="191089"/>
                  </a:cubicBezTo>
                  <a:lnTo>
                    <a:pt x="0" y="191089"/>
                  </a:ln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C9D0D79-8F9A-671D-7722-4000DCD0C6B4}"/>
                </a:ext>
              </a:extLst>
            </p:cNvPr>
            <p:cNvCxnSpPr/>
            <p:nvPr/>
          </p:nvCxnSpPr>
          <p:spPr>
            <a:xfrm flipH="1">
              <a:off x="8990488" y="3824461"/>
              <a:ext cx="126814" cy="1868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7510032-E874-3BAB-9FA7-1BE05CBCC616}"/>
                </a:ext>
              </a:extLst>
            </p:cNvPr>
            <p:cNvSpPr/>
            <p:nvPr/>
          </p:nvSpPr>
          <p:spPr>
            <a:xfrm>
              <a:off x="8423159" y="3203737"/>
              <a:ext cx="614050" cy="694143"/>
            </a:xfrm>
            <a:custGeom>
              <a:avLst/>
              <a:gdLst>
                <a:gd name="connsiteX0" fmla="*/ 614050 w 614050"/>
                <a:gd name="connsiteY0" fmla="*/ 694143 h 694143"/>
                <a:gd name="connsiteX1" fmla="*/ 467212 w 614050"/>
                <a:gd name="connsiteY1" fmla="*/ 320374 h 694143"/>
                <a:gd name="connsiteX2" fmla="*/ 447188 w 614050"/>
                <a:gd name="connsiteY2" fmla="*/ 293676 h 694143"/>
                <a:gd name="connsiteX3" fmla="*/ 246955 w 614050"/>
                <a:gd name="connsiteY3" fmla="*/ 166862 h 694143"/>
                <a:gd name="connsiteX4" fmla="*/ 0 w 614050"/>
                <a:gd name="connsiteY4" fmla="*/ 0 h 69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050" h="694143">
                  <a:moveTo>
                    <a:pt x="614050" y="694143"/>
                  </a:moveTo>
                  <a:lnTo>
                    <a:pt x="467212" y="320374"/>
                  </a:lnTo>
                  <a:cubicBezTo>
                    <a:pt x="439402" y="253630"/>
                    <a:pt x="483898" y="319261"/>
                    <a:pt x="447188" y="293676"/>
                  </a:cubicBezTo>
                  <a:cubicBezTo>
                    <a:pt x="410478" y="268091"/>
                    <a:pt x="321486" y="215808"/>
                    <a:pt x="246955" y="166862"/>
                  </a:cubicBezTo>
                  <a:cubicBezTo>
                    <a:pt x="172424" y="117916"/>
                    <a:pt x="86212" y="58958"/>
                    <a:pt x="0" y="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449E156-F4B2-046A-306F-165AFFE09046}"/>
                </a:ext>
              </a:extLst>
            </p:cNvPr>
            <p:cNvSpPr/>
            <p:nvPr/>
          </p:nvSpPr>
          <p:spPr>
            <a:xfrm>
              <a:off x="10178540" y="4989119"/>
              <a:ext cx="413816" cy="263675"/>
            </a:xfrm>
            <a:custGeom>
              <a:avLst/>
              <a:gdLst>
                <a:gd name="connsiteX0" fmla="*/ 0 w 413816"/>
                <a:gd name="connsiteY0" fmla="*/ 263675 h 263675"/>
                <a:gd name="connsiteX1" fmla="*/ 60070 w 413816"/>
                <a:gd name="connsiteY1" fmla="*/ 123512 h 263675"/>
                <a:gd name="connsiteX2" fmla="*/ 106791 w 413816"/>
                <a:gd name="connsiteY2" fmla="*/ 30069 h 263675"/>
                <a:gd name="connsiteX3" fmla="*/ 153513 w 413816"/>
                <a:gd name="connsiteY3" fmla="*/ 10046 h 263675"/>
                <a:gd name="connsiteX4" fmla="*/ 413816 w 413816"/>
                <a:gd name="connsiteY4" fmla="*/ 176907 h 26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16" h="263675">
                  <a:moveTo>
                    <a:pt x="0" y="263675"/>
                  </a:moveTo>
                  <a:cubicBezTo>
                    <a:pt x="21136" y="213060"/>
                    <a:pt x="42272" y="162446"/>
                    <a:pt x="60070" y="123512"/>
                  </a:cubicBezTo>
                  <a:cubicBezTo>
                    <a:pt x="77868" y="84578"/>
                    <a:pt x="91217" y="48980"/>
                    <a:pt x="106791" y="30069"/>
                  </a:cubicBezTo>
                  <a:cubicBezTo>
                    <a:pt x="122365" y="11158"/>
                    <a:pt x="102342" y="-14427"/>
                    <a:pt x="153513" y="10046"/>
                  </a:cubicBezTo>
                  <a:cubicBezTo>
                    <a:pt x="204684" y="34519"/>
                    <a:pt x="309250" y="105713"/>
                    <a:pt x="413816" y="176907"/>
                  </a:cubicBezTo>
                </a:path>
              </a:pathLst>
            </a:custGeom>
            <a:noFill/>
            <a:ln w="38100">
              <a:solidFill>
                <a:srgbClr val="29FF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>
                <a:solidFill>
                  <a:srgbClr val="29FF41"/>
                </a:solidFill>
              </a:endParaRPr>
            </a:p>
          </p:txBody>
        </p: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3243A546-8C15-F8F8-4AEA-5C3CF2A3DBB3}"/>
              </a:ext>
            </a:extLst>
          </p:cNvPr>
          <p:cNvSpPr/>
          <p:nvPr/>
        </p:nvSpPr>
        <p:spPr>
          <a:xfrm>
            <a:off x="7577288" y="2443516"/>
            <a:ext cx="1422725" cy="1287503"/>
          </a:xfrm>
          <a:custGeom>
            <a:avLst/>
            <a:gdLst>
              <a:gd name="connsiteX0" fmla="*/ 741930 w 1422725"/>
              <a:gd name="connsiteY0" fmla="*/ 1287503 h 1287503"/>
              <a:gd name="connsiteX1" fmla="*/ 701884 w 1422725"/>
              <a:gd name="connsiteY1" fmla="*/ 993827 h 1287503"/>
              <a:gd name="connsiteX2" fmla="*/ 661837 w 1422725"/>
              <a:gd name="connsiteY2" fmla="*/ 933757 h 1287503"/>
              <a:gd name="connsiteX3" fmla="*/ 147904 w 1422725"/>
              <a:gd name="connsiteY3" fmla="*/ 606709 h 1287503"/>
              <a:gd name="connsiteX4" fmla="*/ 47787 w 1422725"/>
              <a:gd name="connsiteY4" fmla="*/ 593360 h 1287503"/>
              <a:gd name="connsiteX5" fmla="*/ 1066 w 1422725"/>
              <a:gd name="connsiteY5" fmla="*/ 646756 h 1287503"/>
              <a:gd name="connsiteX6" fmla="*/ 21090 w 1422725"/>
              <a:gd name="connsiteY6" fmla="*/ 726849 h 1287503"/>
              <a:gd name="connsiteX7" fmla="*/ 87834 w 1422725"/>
              <a:gd name="connsiteY7" fmla="*/ 973804 h 1287503"/>
              <a:gd name="connsiteX8" fmla="*/ 174602 w 1422725"/>
              <a:gd name="connsiteY8" fmla="*/ 1047223 h 1287503"/>
              <a:gd name="connsiteX9" fmla="*/ 261370 w 1422725"/>
              <a:gd name="connsiteY9" fmla="*/ 1020525 h 1287503"/>
              <a:gd name="connsiteX10" fmla="*/ 241346 w 1422725"/>
              <a:gd name="connsiteY10" fmla="*/ 1020525 h 1287503"/>
              <a:gd name="connsiteX11" fmla="*/ 408208 w 1422725"/>
              <a:gd name="connsiteY11" fmla="*/ 786919 h 1287503"/>
              <a:gd name="connsiteX12" fmla="*/ 568395 w 1422725"/>
              <a:gd name="connsiteY12" fmla="*/ 546639 h 1287503"/>
              <a:gd name="connsiteX13" fmla="*/ 855396 w 1422725"/>
              <a:gd name="connsiteY13" fmla="*/ 112799 h 1287503"/>
              <a:gd name="connsiteX14" fmla="*/ 948838 w 1422725"/>
              <a:gd name="connsiteY14" fmla="*/ 6008 h 1287503"/>
              <a:gd name="connsiteX15" fmla="*/ 1008909 w 1422725"/>
              <a:gd name="connsiteY15" fmla="*/ 12683 h 1287503"/>
              <a:gd name="connsiteX16" fmla="*/ 1422725 w 1422725"/>
              <a:gd name="connsiteY16" fmla="*/ 52729 h 128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22725" h="1287503">
                <a:moveTo>
                  <a:pt x="741930" y="1287503"/>
                </a:moveTo>
                <a:cubicBezTo>
                  <a:pt x="728581" y="1170144"/>
                  <a:pt x="715233" y="1052785"/>
                  <a:pt x="701884" y="993827"/>
                </a:cubicBezTo>
                <a:cubicBezTo>
                  <a:pt x="688535" y="934869"/>
                  <a:pt x="754167" y="998277"/>
                  <a:pt x="661837" y="933757"/>
                </a:cubicBezTo>
                <a:cubicBezTo>
                  <a:pt x="569507" y="869237"/>
                  <a:pt x="250246" y="663442"/>
                  <a:pt x="147904" y="606709"/>
                </a:cubicBezTo>
                <a:cubicBezTo>
                  <a:pt x="45562" y="549976"/>
                  <a:pt x="72260" y="586686"/>
                  <a:pt x="47787" y="593360"/>
                </a:cubicBezTo>
                <a:cubicBezTo>
                  <a:pt x="23314" y="600034"/>
                  <a:pt x="5515" y="624508"/>
                  <a:pt x="1066" y="646756"/>
                </a:cubicBezTo>
                <a:cubicBezTo>
                  <a:pt x="-3383" y="669004"/>
                  <a:pt x="6629" y="672341"/>
                  <a:pt x="21090" y="726849"/>
                </a:cubicBezTo>
                <a:cubicBezTo>
                  <a:pt x="35551" y="781357"/>
                  <a:pt x="62249" y="920408"/>
                  <a:pt x="87834" y="973804"/>
                </a:cubicBezTo>
                <a:cubicBezTo>
                  <a:pt x="113419" y="1027200"/>
                  <a:pt x="145680" y="1039436"/>
                  <a:pt x="174602" y="1047223"/>
                </a:cubicBezTo>
                <a:cubicBezTo>
                  <a:pt x="203524" y="1055010"/>
                  <a:pt x="250246" y="1024975"/>
                  <a:pt x="261370" y="1020525"/>
                </a:cubicBezTo>
                <a:cubicBezTo>
                  <a:pt x="272494" y="1016075"/>
                  <a:pt x="216873" y="1059459"/>
                  <a:pt x="241346" y="1020525"/>
                </a:cubicBezTo>
                <a:cubicBezTo>
                  <a:pt x="265819" y="981591"/>
                  <a:pt x="353700" y="865900"/>
                  <a:pt x="408208" y="786919"/>
                </a:cubicBezTo>
                <a:cubicBezTo>
                  <a:pt x="462716" y="707938"/>
                  <a:pt x="568395" y="546639"/>
                  <a:pt x="568395" y="546639"/>
                </a:cubicBezTo>
                <a:cubicBezTo>
                  <a:pt x="642926" y="434286"/>
                  <a:pt x="791989" y="202904"/>
                  <a:pt x="855396" y="112799"/>
                </a:cubicBezTo>
                <a:cubicBezTo>
                  <a:pt x="918803" y="22694"/>
                  <a:pt x="923253" y="22694"/>
                  <a:pt x="948838" y="6008"/>
                </a:cubicBezTo>
                <a:cubicBezTo>
                  <a:pt x="974423" y="-10678"/>
                  <a:pt x="1008909" y="12683"/>
                  <a:pt x="1008909" y="12683"/>
                </a:cubicBezTo>
                <a:lnTo>
                  <a:pt x="1422725" y="52729"/>
                </a:lnTo>
              </a:path>
            </a:pathLst>
          </a:custGeom>
          <a:noFill/>
          <a:ln w="38100">
            <a:solidFill>
              <a:srgbClr val="0753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06DE07-6957-BEDE-C895-C45019ED66F5}"/>
              </a:ext>
            </a:extLst>
          </p:cNvPr>
          <p:cNvSpPr txBox="1"/>
          <p:nvPr/>
        </p:nvSpPr>
        <p:spPr>
          <a:xfrm>
            <a:off x="10075333" y="3657600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1983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6599CD-6C45-45CD-4B91-30D04A2E9DCC}"/>
              </a:ext>
            </a:extLst>
          </p:cNvPr>
          <p:cNvSpPr txBox="1"/>
          <p:nvPr/>
        </p:nvSpPr>
        <p:spPr>
          <a:xfrm>
            <a:off x="10684933" y="2082800"/>
            <a:ext cx="23793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12C to 238U</a:t>
            </a:r>
          </a:p>
          <a:p>
            <a:r>
              <a:rPr lang="en-FR" dirty="0"/>
              <a:t>5 A.MeV to 95 A.MeV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EC56C-F43F-8AF1-D1B9-66963F6680FB}"/>
              </a:ext>
            </a:extLst>
          </p:cNvPr>
          <p:cNvSpPr txBox="1"/>
          <p:nvPr/>
        </p:nvSpPr>
        <p:spPr>
          <a:xfrm>
            <a:off x="11108266" y="4859867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2004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290744-BED1-68F9-B000-7ED61FF088ED}"/>
              </a:ext>
            </a:extLst>
          </p:cNvPr>
          <p:cNvSpPr/>
          <p:nvPr/>
        </p:nvSpPr>
        <p:spPr>
          <a:xfrm>
            <a:off x="10991850" y="4331758"/>
            <a:ext cx="1200150" cy="390525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1" dirty="0">
                <a:latin typeface="Arial" panose="020B0604020202020204" pitchFamily="34" charset="0"/>
                <a:cs typeface="Arial" panose="020B0604020202020204" pitchFamily="34" charset="0"/>
              </a:rPr>
              <a:t>IRRSUD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6DC4E3-FB4B-B463-B29D-4B07611EE411}"/>
              </a:ext>
            </a:extLst>
          </p:cNvPr>
          <p:cNvSpPr txBox="1"/>
          <p:nvPr/>
        </p:nvSpPr>
        <p:spPr>
          <a:xfrm>
            <a:off x="11002347" y="5300134"/>
            <a:ext cx="14334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12C to 238U</a:t>
            </a:r>
          </a:p>
          <a:p>
            <a:r>
              <a:rPr lang="en-FR" dirty="0"/>
              <a:t>1 A.MeV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9934F-B18A-951E-1F66-7049A88EA907}"/>
              </a:ext>
            </a:extLst>
          </p:cNvPr>
          <p:cNvGrpSpPr/>
          <p:nvPr/>
        </p:nvGrpSpPr>
        <p:grpSpPr>
          <a:xfrm>
            <a:off x="3175000" y="4559309"/>
            <a:ext cx="4114800" cy="2232568"/>
            <a:chOff x="3175000" y="4559309"/>
            <a:chExt cx="4114800" cy="22325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304FEE-B913-119B-0C40-C39346FF9008}"/>
                </a:ext>
              </a:extLst>
            </p:cNvPr>
            <p:cNvSpPr/>
            <p:nvPr/>
          </p:nvSpPr>
          <p:spPr>
            <a:xfrm>
              <a:off x="3175000" y="4648200"/>
              <a:ext cx="4114800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X</a:t>
              </a:r>
            </a:p>
          </p:txBody>
        </p:sp>
        <p:pic>
          <p:nvPicPr>
            <p:cNvPr id="10" name="Picture 9" descr="ARIBE">
              <a:extLst>
                <a:ext uri="{FF2B5EF4-FFF2-40B4-BE49-F238E27FC236}">
                  <a16:creationId xmlns:a16="http://schemas.microsoft.com/office/drawing/2014/main" id="{77E1F050-210A-A8C2-AD66-379B657B7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015417">
              <a:off x="3912391" y="4559309"/>
              <a:ext cx="2304935" cy="223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AF51AB5-20FA-C67A-80D6-99EE9E8FC0CA}"/>
              </a:ext>
            </a:extLst>
          </p:cNvPr>
          <p:cNvSpPr txBox="1"/>
          <p:nvPr/>
        </p:nvSpPr>
        <p:spPr>
          <a:xfrm>
            <a:off x="5638800" y="4842933"/>
            <a:ext cx="1414170" cy="369332"/>
          </a:xfrm>
          <a:prstGeom prst="rect">
            <a:avLst/>
          </a:prstGeom>
          <a:solidFill>
            <a:srgbClr val="FF9300"/>
          </a:solidFill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chemeClr val="bg1"/>
                </a:solidFill>
              </a:rPr>
              <a:t>ARIBE, 2005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5D9A0-D40B-27C0-202E-BB64E06AD520}"/>
              </a:ext>
            </a:extLst>
          </p:cNvPr>
          <p:cNvSpPr txBox="1"/>
          <p:nvPr/>
        </p:nvSpPr>
        <p:spPr>
          <a:xfrm>
            <a:off x="2997200" y="6045200"/>
            <a:ext cx="139493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L</a:t>
            </a:r>
            <a:r>
              <a:rPr lang="en-FR" dirty="0"/>
              <a:t>ighter ions</a:t>
            </a:r>
          </a:p>
          <a:p>
            <a:r>
              <a:rPr lang="en-FR" dirty="0"/>
              <a:t>25 qAkeV</a:t>
            </a:r>
          </a:p>
        </p:txBody>
      </p:sp>
    </p:spTree>
    <p:extLst>
      <p:ext uri="{BB962C8B-B14F-4D97-AF65-F5344CB8AC3E}">
        <p14:creationId xmlns:p14="http://schemas.microsoft.com/office/powerpoint/2010/main" val="190752927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1B1E3D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ouvelle pré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Nouvelle présentation">
    <a:majorFont>
      <a:latin typeface="Arial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4786866D7E784FB91906AB3BC10AFB" ma:contentTypeVersion="16" ma:contentTypeDescription="Create a new document." ma:contentTypeScope="" ma:versionID="9c7b51e2f4a654a26befa4d4c88836f1">
  <xsd:schema xmlns:xsd="http://www.w3.org/2001/XMLSchema" xmlns:xs="http://www.w3.org/2001/XMLSchema" xmlns:p="http://schemas.microsoft.com/office/2006/metadata/properties" xmlns:ns3="0ba48097-b403-430b-ad17-6651c909cccf" xmlns:ns4="3bfcafa9-28bb-4309-a949-ca132e08dd43" targetNamespace="http://schemas.microsoft.com/office/2006/metadata/properties" ma:root="true" ma:fieldsID="d8ba438dbb326492e0ff5bab2c5c498e" ns3:_="" ns4:_="">
    <xsd:import namespace="0ba48097-b403-430b-ad17-6651c909cccf"/>
    <xsd:import namespace="3bfcafa9-28bb-4309-a949-ca132e08dd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a48097-b403-430b-ad17-6651c909cc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cafa9-28bb-4309-a949-ca132e08dd4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ba48097-b403-430b-ad17-6651c909cccf" xsi:nil="true"/>
  </documentManagement>
</p:properties>
</file>

<file path=customXml/itemProps1.xml><?xml version="1.0" encoding="utf-8"?>
<ds:datastoreItem xmlns:ds="http://schemas.openxmlformats.org/officeDocument/2006/customXml" ds:itemID="{59B137AC-9DB9-4047-86AD-600C259A98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4E0FE6-1BF1-41EC-BA7B-6594CF03BD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a48097-b403-430b-ad17-6651c909cccf"/>
    <ds:schemaRef ds:uri="3bfcafa9-28bb-4309-a949-ca132e08dd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7127C0-F26B-40B2-89C7-676387802E4D}">
  <ds:schemaRefs>
    <ds:schemaRef ds:uri="0ba48097-b403-430b-ad17-6651c909cccf"/>
    <ds:schemaRef ds:uri="http://purl.org/dc/terms/"/>
    <ds:schemaRef ds:uri="http://www.w3.org/XML/1998/namespace"/>
    <ds:schemaRef ds:uri="3bfcafa9-28bb-4309-a949-ca132e08dd43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10819</TotalTime>
  <Words>2159</Words>
  <Application>Microsoft Macintosh PowerPoint</Application>
  <PresentationFormat>Widescreen</PresentationFormat>
  <Paragraphs>486</Paragraphs>
  <Slides>43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PingFangSC-Regular</vt:lpstr>
      <vt:lpstr>.PingFangSC-Regular</vt:lpstr>
      <vt:lpstr>Arial</vt:lpstr>
      <vt:lpstr>Calibri</vt:lpstr>
      <vt:lpstr>Courier New</vt:lpstr>
      <vt:lpstr>Seconda Round Demi</vt:lpstr>
      <vt:lpstr>Symbol</vt:lpstr>
      <vt:lpstr>Trebuchet MS</vt:lpstr>
      <vt:lpstr>Wingdings</vt:lpstr>
      <vt:lpstr>Wingdings 3</vt:lpstr>
      <vt:lpstr>Facet</vt:lpstr>
      <vt:lpstr>Applications of GANIL Research Activities and Techniques </vt:lpstr>
      <vt:lpstr>40th anniversary of first GANIL experiment</vt:lpstr>
      <vt:lpstr>Some numbers</vt:lpstr>
      <vt:lpstr>GANIL : a multi-disciplinary facility</vt:lpstr>
      <vt:lpstr>GANIL : a multi-user facility with parallel beams </vt:lpstr>
      <vt:lpstr>GANIL : a multi-user facility with parallel beams </vt:lpstr>
      <vt:lpstr>GANIL : a multi-user facility with parallel beams </vt:lpstr>
      <vt:lpstr>GANIL : a multi-user facility with parallel beams </vt:lpstr>
      <vt:lpstr>GANIL : a multi-user facility with parallel beams </vt:lpstr>
      <vt:lpstr>GANIL : a multi-user facility with parallel beams </vt:lpstr>
      <vt:lpstr>GANIL : a multi-user facility with parallel beams </vt:lpstr>
      <vt:lpstr>GANIL : a multi-user facility with parallel beams </vt:lpstr>
      <vt:lpstr>GANIL : a multi-user facility with parallel beams </vt:lpstr>
      <vt:lpstr>GANIL : a multi-user facility with parallel beams </vt:lpstr>
      <vt:lpstr>Applications @ GANIL</vt:lpstr>
      <vt:lpstr>Applications @ GANIL</vt:lpstr>
      <vt:lpstr>Investigation of biological and physical effects of radiation </vt:lpstr>
      <vt:lpstr>Study of advanced irradiation modalities for cancer treatment</vt:lpstr>
      <vt:lpstr>Hadrontherapy : development of a proton therapy dosimeter</vt:lpstr>
      <vt:lpstr>Hadrontherapy : development of a proton therapy dosimeter</vt:lpstr>
      <vt:lpstr>Production of innovative radio-isotopes for targeted alpha-therapy</vt:lpstr>
      <vt:lpstr>Production of innovative radio-isotopes for targeted alpha-therapy</vt:lpstr>
      <vt:lpstr>Alphatherapy : Development of new dosimeter for in-vitro experiments</vt:lpstr>
      <vt:lpstr>Applications @ GANIL</vt:lpstr>
      <vt:lpstr>Neutrons For Science NFS</vt:lpstr>
      <vt:lpstr>NFS Converter room and Collimator</vt:lpstr>
      <vt:lpstr>NFS Time-of-Flight hall</vt:lpstr>
      <vt:lpstr>NFS Experiments</vt:lpstr>
      <vt:lpstr>Evolution of 235U fission-fragment distribution with neutron energy </vt:lpstr>
      <vt:lpstr>Isotopic fission-fragment distribution using inverse kinematics</vt:lpstr>
      <vt:lpstr>Applications @ GANIL</vt:lpstr>
      <vt:lpstr>Spatial Applications @ GANIL Accelerators : SAGA</vt:lpstr>
      <vt:lpstr>Perspective for industrial irradiations</vt:lpstr>
      <vt:lpstr>Deployment of irradiation for spatial applications</vt:lpstr>
      <vt:lpstr>Links with industries</vt:lpstr>
      <vt:lpstr>Applications @ GANIL</vt:lpstr>
      <vt:lpstr>Materials under irradiation</vt:lpstr>
      <vt:lpstr>Simulation of alpha radioactivity</vt:lpstr>
      <vt:lpstr>Material science</vt:lpstr>
      <vt:lpstr>PELIICAEN apparatus @GANIL      From surface nano manufacturing to localized analyses   using singly and multiply charged focused ion beams (down to 100 nm) </vt:lpstr>
      <vt:lpstr>ASTROCHEMISTRY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Ketzner</dc:creator>
  <cp:lastModifiedBy>Fanny Farget</cp:lastModifiedBy>
  <cp:revision>96</cp:revision>
  <dcterms:created xsi:type="dcterms:W3CDTF">2023-03-08T13:59:24Z</dcterms:created>
  <dcterms:modified xsi:type="dcterms:W3CDTF">2024-03-18T14:41:06Z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0x010100F24786866D7E784FB91906AB3BC10AFB</vt:lpwstr>
  </property>
</Properties>
</file>