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7"/>
  </p:notesMasterIdLst>
  <p:handoutMasterIdLst>
    <p:handoutMasterId r:id="rId28"/>
  </p:handoutMasterIdLst>
  <p:sldIdLst>
    <p:sldId id="256" r:id="rId5"/>
    <p:sldId id="257" r:id="rId6"/>
    <p:sldId id="262" r:id="rId7"/>
    <p:sldId id="291" r:id="rId8"/>
    <p:sldId id="292" r:id="rId9"/>
    <p:sldId id="259" r:id="rId10"/>
    <p:sldId id="263" r:id="rId11"/>
    <p:sldId id="261" r:id="rId12"/>
    <p:sldId id="293" r:id="rId13"/>
    <p:sldId id="294" r:id="rId14"/>
    <p:sldId id="295" r:id="rId15"/>
    <p:sldId id="260" r:id="rId16"/>
    <p:sldId id="269" r:id="rId17"/>
    <p:sldId id="296" r:id="rId18"/>
    <p:sldId id="297" r:id="rId19"/>
    <p:sldId id="298" r:id="rId20"/>
    <p:sldId id="299" r:id="rId21"/>
    <p:sldId id="300" r:id="rId22"/>
    <p:sldId id="301" r:id="rId23"/>
    <p:sldId id="302" r:id="rId24"/>
    <p:sldId id="303" r:id="rId25"/>
    <p:sldId id="304" r:id="rId26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9B9D"/>
    <a:srgbClr val="AEB0AF"/>
    <a:srgbClr val="CEC7C1"/>
    <a:srgbClr val="8C8D90"/>
    <a:srgbClr val="D25350"/>
    <a:srgbClr val="808184"/>
    <a:srgbClr val="75767A"/>
    <a:srgbClr val="4E4F54"/>
    <a:srgbClr val="84888B"/>
    <a:srgbClr val="A04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70" autoAdjust="0"/>
    <p:restoredTop sz="95161" autoAdjust="0"/>
  </p:normalViewPr>
  <p:slideViewPr>
    <p:cSldViewPr snapToGrid="0" showGuides="1">
      <p:cViewPr>
        <p:scale>
          <a:sx n="137" d="100"/>
          <a:sy n="137" d="100"/>
        </p:scale>
        <p:origin x="176" y="-1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3/15/24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3/15/24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494F7A-66DD-4829-9AF4-30A3A0F241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392850"/>
            <a:ext cx="1644776" cy="40263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4149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302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22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3AC615-0875-4C80-B019-11A28EDCB6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07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2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411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19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411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8" y="1005840"/>
            <a:ext cx="582168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5783766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1410" y="1005840"/>
            <a:ext cx="5840589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1411" y="1527048"/>
            <a:ext cx="578557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363317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649F31-1D58-F243-85FD-74506880A33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038521-D276-4049-A4BA-98C27C6D825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F2F0951-0E05-43D4-AB3F-73E5681F4301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7EC139F-C616-4896-A830-8F9FC5B2C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3" name="Rectangle 256">
            <a:extLst>
              <a:ext uri="{FF2B5EF4-FFF2-40B4-BE49-F238E27FC236}">
                <a16:creationId xmlns:a16="http://schemas.microsoft.com/office/drawing/2014/main" id="{D8ACAAE2-A531-47BE-8F4F-FFC18507ED0B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3747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12106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0178" y="1005840"/>
            <a:ext cx="387067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379141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297709" y="1005840"/>
            <a:ext cx="38667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295175" y="1527048"/>
            <a:ext cx="3860800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19718" y="1005840"/>
            <a:ext cx="3885931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19719" y="1527048"/>
            <a:ext cx="3768204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418329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28812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9" y="1005840"/>
            <a:ext cx="28614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74318" y="1527048"/>
            <a:ext cx="2861459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8609" y="1005840"/>
            <a:ext cx="2874807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88609" y="1527048"/>
            <a:ext cx="287480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12952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65857"/>
            <a:ext cx="10418330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7190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17190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5E4A85E-2D34-4FC1-90CE-1459D5681F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04" y="441571"/>
            <a:ext cx="1093661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607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332" y="236982"/>
            <a:ext cx="11515053" cy="5355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224" y="1443386"/>
            <a:ext cx="11523520" cy="419541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610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671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1444753"/>
            <a:ext cx="5507832" cy="4203944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1444753"/>
            <a:ext cx="5504688" cy="4203944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0578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135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1493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993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58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de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577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4682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4682" y="2213184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1005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0490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AC3F58-DA01-43AC-9BFD-B0FCF242EE72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Open slide master to edit</a:t>
            </a:r>
          </a:p>
        </p:txBody>
      </p:sp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16" r:id="rId3"/>
    <p:sldLayoutId id="2147483663" r:id="rId4"/>
    <p:sldLayoutId id="2147483758" r:id="rId5"/>
    <p:sldLayoutId id="2147483736" r:id="rId6"/>
    <p:sldLayoutId id="2147483759" r:id="rId7"/>
    <p:sldLayoutId id="2147483685" r:id="rId8"/>
    <p:sldLayoutId id="2147483757" r:id="rId9"/>
    <p:sldLayoutId id="2147483667" r:id="rId10"/>
    <p:sldLayoutId id="2147483725" r:id="rId11"/>
    <p:sldLayoutId id="2147483756" r:id="rId12"/>
    <p:sldLayoutId id="2147483678" r:id="rId13"/>
    <p:sldLayoutId id="2147483760" r:id="rId14"/>
    <p:sldLayoutId id="2147483761" r:id="rId15"/>
    <p:sldLayoutId id="2147483762" r:id="rId16"/>
    <p:sldLayoutId id="2147483763" r:id="rId17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Relationship Id="rId5" Type="http://schemas.openxmlformats.org/officeDocument/2006/relationships/hyperlink" Target="http://svalinn.github.io/DAGMC/index.html" TargetMode="Externa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CEF93-DE48-5442-870D-943F375717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736" y="1388962"/>
            <a:ext cx="8678194" cy="867930"/>
          </a:xfrm>
        </p:spPr>
        <p:txBody>
          <a:bodyPr/>
          <a:lstStyle/>
          <a:p>
            <a:r>
              <a:rPr lang="en-US" sz="2800" dirty="0"/>
              <a:t>High-Fidelity Neutronics Simulation Aided Target Study for the SNS Proton Power Upgrade Project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273FE8-692F-1E45-8F88-6FBEEB088B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7541" y="2755038"/>
            <a:ext cx="9014572" cy="2303980"/>
          </a:xfrm>
        </p:spPr>
        <p:txBody>
          <a:bodyPr/>
          <a:lstStyle/>
          <a:p>
            <a:r>
              <a:rPr lang="en-US" dirty="0"/>
              <a:t>Wei Lu,  Franz X. </a:t>
            </a:r>
            <a:r>
              <a:rPr lang="en-US" dirty="0" err="1"/>
              <a:t>Gallmeier</a:t>
            </a:r>
            <a:r>
              <a:rPr lang="en-US" dirty="0"/>
              <a:t> &amp; Kevin C. Johns</a:t>
            </a:r>
          </a:p>
          <a:p>
            <a:r>
              <a:rPr lang="en-US" sz="1800" dirty="0"/>
              <a:t>Oak Ridge National Laboratory, Oak Ridge, TN 37831</a:t>
            </a:r>
          </a:p>
          <a:p>
            <a:endParaRPr lang="en-US" sz="1800" dirty="0"/>
          </a:p>
          <a:p>
            <a:r>
              <a:rPr lang="en-US" sz="1700" dirty="0"/>
              <a:t>2024 International Topical Meeting on Nuclear Applications of Accelerators (AccApp'24), </a:t>
            </a:r>
            <a:r>
              <a:rPr lang="en-US" sz="1700" dirty="0" err="1"/>
              <a:t>Norefolk</a:t>
            </a:r>
            <a:r>
              <a:rPr lang="en-US" sz="1700" dirty="0"/>
              <a:t>, VA      </a:t>
            </a:r>
          </a:p>
          <a:p>
            <a:r>
              <a:rPr lang="en-US" sz="1700" dirty="0"/>
              <a:t>Mar. 20, 2024</a:t>
            </a:r>
          </a:p>
        </p:txBody>
      </p:sp>
    </p:spTree>
    <p:extLst>
      <p:ext uri="{BB962C8B-B14F-4D97-AF65-F5344CB8AC3E}">
        <p14:creationId xmlns:p14="http://schemas.microsoft.com/office/powerpoint/2010/main" val="4172643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C022A-77FD-20CA-320C-CFDA54124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Deposition at the PPU Target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FA783-77AF-2C51-2766-02201DBCA0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877" y="1079492"/>
            <a:ext cx="6151237" cy="3371210"/>
          </a:xfrm>
        </p:spPr>
        <p:txBody>
          <a:bodyPr/>
          <a:lstStyle/>
          <a:p>
            <a:r>
              <a:rPr lang="en-US" sz="2400" dirty="0"/>
              <a:t>Energy deposition study is the first step to start the iteration with CFD and structure analysis for the target design</a:t>
            </a:r>
          </a:p>
          <a:p>
            <a:r>
              <a:rPr lang="en-US" sz="2400" dirty="0"/>
              <a:t>A desirable incident proton beam profile from accelerator was generated, as well as two off-normal cases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CC7D401-4615-6E33-5B64-08AB643D77B3}"/>
              </a:ext>
            </a:extLst>
          </p:cNvPr>
          <p:cNvGrpSpPr/>
          <p:nvPr/>
        </p:nvGrpSpPr>
        <p:grpSpPr>
          <a:xfrm>
            <a:off x="5512130" y="867747"/>
            <a:ext cx="6679870" cy="5600911"/>
            <a:chOff x="1288473" y="630402"/>
            <a:chExt cx="7439890" cy="62751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BEF1B41-7FCD-D178-7CCB-473BAB3EC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41319" y="630402"/>
              <a:ext cx="6133605" cy="225635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8AEB292-F01E-0A25-E485-E7C82C3EB001}"/>
                </a:ext>
              </a:extLst>
            </p:cNvPr>
            <p:cNvSpPr txBox="1"/>
            <p:nvPr/>
          </p:nvSpPr>
          <p:spPr>
            <a:xfrm>
              <a:off x="1288473" y="2873829"/>
              <a:ext cx="603050" cy="313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600" b="1" dirty="0">
                  <a:solidFill>
                    <a:schemeClr val="bg1"/>
                  </a:solidFill>
                  <a:latin typeface="+mn-lt"/>
                </a:rPr>
                <a:t>PBW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F11846A-5D0D-15F0-2D31-3DB0A40B92BF}"/>
                </a:ext>
              </a:extLst>
            </p:cNvPr>
            <p:cNvSpPr txBox="1"/>
            <p:nvPr/>
          </p:nvSpPr>
          <p:spPr>
            <a:xfrm>
              <a:off x="1298369" y="5288479"/>
              <a:ext cx="801823" cy="313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600" b="1" dirty="0">
                  <a:solidFill>
                    <a:schemeClr val="bg1"/>
                  </a:solidFill>
                  <a:latin typeface="+mn-lt"/>
                </a:rPr>
                <a:t>Target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66CB417-ABC9-8F51-0D85-5BD44FEE6C84}"/>
                </a:ext>
              </a:extLst>
            </p:cNvPr>
            <p:cNvSpPr txBox="1"/>
            <p:nvPr/>
          </p:nvSpPr>
          <p:spPr>
            <a:xfrm>
              <a:off x="7394369" y="5268686"/>
              <a:ext cx="801823" cy="313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600" b="1" dirty="0">
                  <a:solidFill>
                    <a:schemeClr val="bg1"/>
                  </a:solidFill>
                  <a:latin typeface="+mn-lt"/>
                </a:rPr>
                <a:t>Target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1C746CC-3130-6612-AE1A-F4FC0C107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53961" y="2618646"/>
              <a:ext cx="6174402" cy="227136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3124A39-17C2-96BE-E4CD-3F4338F4F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41320" y="4631671"/>
              <a:ext cx="6181106" cy="227383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6BE8B08-CC8B-EB39-3E73-C5C35FA621EA}"/>
                </a:ext>
              </a:extLst>
            </p:cNvPr>
            <p:cNvSpPr txBox="1"/>
            <p:nvPr/>
          </p:nvSpPr>
          <p:spPr>
            <a:xfrm>
              <a:off x="3940629" y="2260271"/>
              <a:ext cx="1574470" cy="313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600" b="1" dirty="0" err="1">
                  <a:solidFill>
                    <a:schemeClr val="bg1"/>
                  </a:solidFill>
                  <a:latin typeface="+mn-lt"/>
                </a:rPr>
                <a:t>Underfocused</a:t>
              </a:r>
              <a:endParaRPr lang="en-US" sz="1600" b="1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F816A38-1EA0-C6D9-3302-2E3F6CCA3EE6}"/>
                </a:ext>
              </a:extLst>
            </p:cNvPr>
            <p:cNvSpPr txBox="1"/>
            <p:nvPr/>
          </p:nvSpPr>
          <p:spPr>
            <a:xfrm>
              <a:off x="3938650" y="4271160"/>
              <a:ext cx="1019831" cy="313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600" b="1" dirty="0">
                  <a:solidFill>
                    <a:schemeClr val="bg1"/>
                  </a:solidFill>
                  <a:latin typeface="+mn-lt"/>
                </a:rPr>
                <a:t>Nominal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82F6FB6-DF11-6463-558C-A0272194B8C4}"/>
                </a:ext>
              </a:extLst>
            </p:cNvPr>
            <p:cNvSpPr txBox="1"/>
            <p:nvPr/>
          </p:nvSpPr>
          <p:spPr>
            <a:xfrm>
              <a:off x="3938650" y="6242464"/>
              <a:ext cx="1471878" cy="313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600" b="1" dirty="0" err="1">
                  <a:solidFill>
                    <a:schemeClr val="bg1"/>
                  </a:solidFill>
                  <a:latin typeface="+mn-lt"/>
                </a:rPr>
                <a:t>Overfocused</a:t>
              </a:r>
              <a:endParaRPr lang="en-US" sz="1600" b="1" dirty="0">
                <a:solidFill>
                  <a:schemeClr val="bg1"/>
                </a:solidFill>
                <a:latin typeface="+mn-lt"/>
              </a:endParaRPr>
            </a:p>
          </p:txBody>
        </p:sp>
      </p:grp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D7850227-89F4-203D-203E-D117A349D5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3264458"/>
              </p:ext>
            </p:extLst>
          </p:nvPr>
        </p:nvGraphicFramePr>
        <p:xfrm>
          <a:off x="927104" y="4366718"/>
          <a:ext cx="5195145" cy="21031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72640">
                  <a:extLst>
                    <a:ext uri="{9D8B030D-6E8A-4147-A177-3AD203B41FA5}">
                      <a16:colId xmlns:a16="http://schemas.microsoft.com/office/drawing/2014/main" val="250697873"/>
                    </a:ext>
                  </a:extLst>
                </a:gridCol>
                <a:gridCol w="1405019">
                  <a:extLst>
                    <a:ext uri="{9D8B030D-6E8A-4147-A177-3AD203B41FA5}">
                      <a16:colId xmlns:a16="http://schemas.microsoft.com/office/drawing/2014/main" val="3779366343"/>
                    </a:ext>
                  </a:extLst>
                </a:gridCol>
                <a:gridCol w="1617486">
                  <a:extLst>
                    <a:ext uri="{9D8B030D-6E8A-4147-A177-3AD203B41FA5}">
                      <a16:colId xmlns:a16="http://schemas.microsoft.com/office/drawing/2014/main" val="3419944730"/>
                    </a:ext>
                  </a:extLst>
                </a:gridCol>
              </a:tblGrid>
              <a:tr h="506169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Incident proton beam profiles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Peak proton flux</a:t>
                      </a:r>
                    </a:p>
                    <a:p>
                      <a:pPr algn="ctr"/>
                      <a:r>
                        <a:rPr lang="en-US" dirty="0"/>
                        <a:t>(p/cm</a:t>
                      </a:r>
                      <a:r>
                        <a:rPr lang="en-US" baseline="30000" dirty="0"/>
                        <a:t>2</a:t>
                      </a:r>
                      <a:r>
                        <a:rPr lang="en-US" dirty="0"/>
                        <a:t>/s/2 MW)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2720709"/>
                  </a:ext>
                </a:extLst>
              </a:tr>
              <a:tr h="32395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PBW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Target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6430235"/>
                  </a:ext>
                </a:extLst>
              </a:tr>
              <a:tr h="359014">
                <a:tc>
                  <a:txBody>
                    <a:bodyPr/>
                    <a:lstStyle/>
                    <a:p>
                      <a:r>
                        <a:rPr lang="en-US" dirty="0"/>
                        <a:t>Nominal</a:t>
                      </a:r>
                    </a:p>
                  </a:txBody>
                  <a:tcP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1.17E+14</a:t>
                      </a:r>
                    </a:p>
                  </a:txBody>
                  <a:tcP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1.13E+14</a:t>
                      </a:r>
                    </a:p>
                  </a:txBody>
                  <a:tcP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23956516"/>
                  </a:ext>
                </a:extLst>
              </a:tr>
              <a:tr h="359014">
                <a:tc>
                  <a:txBody>
                    <a:bodyPr/>
                    <a:lstStyle/>
                    <a:p>
                      <a:r>
                        <a:rPr lang="en-US" dirty="0" err="1"/>
                        <a:t>Overfocused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1.29E+14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1.27E+14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1748546"/>
                  </a:ext>
                </a:extLst>
              </a:tr>
              <a:tr h="359014">
                <a:tc>
                  <a:txBody>
                    <a:bodyPr/>
                    <a:lstStyle/>
                    <a:p>
                      <a:r>
                        <a:rPr lang="en-US" dirty="0" err="1"/>
                        <a:t>Underfocused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1.04E+14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1.00E+14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87579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4468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F076466-9232-1ED2-1051-27D7C9D2B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332" y="236982"/>
            <a:ext cx="11515053" cy="535531"/>
          </a:xfrm>
        </p:spPr>
        <p:txBody>
          <a:bodyPr/>
          <a:lstStyle/>
          <a:p>
            <a:r>
              <a:rPr lang="en-US" dirty="0"/>
              <a:t>Energy Deposition at the PPU Target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1D0606-8B88-D110-6D88-850D02CD4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044" y="1831929"/>
            <a:ext cx="8044543" cy="305488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9848CBA-91D6-9E7D-457E-4CBCC13E49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234" y="952243"/>
            <a:ext cx="11430000" cy="739142"/>
          </a:xfrm>
        </p:spPr>
        <p:txBody>
          <a:bodyPr/>
          <a:lstStyle/>
          <a:p>
            <a:r>
              <a:rPr lang="en-US" sz="2200" dirty="0"/>
              <a:t>Revised TMESH tally, which is capable to tally individual material within each element of the mesh</a:t>
            </a:r>
          </a:p>
        </p:txBody>
      </p:sp>
    </p:spTree>
    <p:extLst>
      <p:ext uri="{BB962C8B-B14F-4D97-AF65-F5344CB8AC3E}">
        <p14:creationId xmlns:p14="http://schemas.microsoft.com/office/powerpoint/2010/main" val="845003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22F40-BD3F-5949-A7D5-209BA0ADF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deposition results - nominal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5A75A8-7CB6-AE48-9BB7-12B502021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544" y="733714"/>
            <a:ext cx="9277433" cy="30746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883292-3D51-5C47-9A72-077B93C4A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793" y="3542661"/>
            <a:ext cx="9324934" cy="309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414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D45E941-6387-FF41-A1AC-5DCE5B2073BC}"/>
              </a:ext>
            </a:extLst>
          </p:cNvPr>
          <p:cNvGrpSpPr/>
          <p:nvPr/>
        </p:nvGrpSpPr>
        <p:grpSpPr>
          <a:xfrm>
            <a:off x="4575135" y="144103"/>
            <a:ext cx="7187374" cy="6589206"/>
            <a:chOff x="2586018" y="279070"/>
            <a:chExt cx="7187374" cy="658920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06469DE-49B5-1D4E-8D5E-03F9B7BF0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91954" y="279070"/>
              <a:ext cx="7156372" cy="237168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D24D02F-E071-7844-AD8F-18C927290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52651" y="2412798"/>
              <a:ext cx="6912923" cy="2262864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F871CFF-89E6-764E-815D-BC623ED31E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86018" y="4486317"/>
              <a:ext cx="7187374" cy="238195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FD539FF-121B-FC4F-B293-6E968D413049}"/>
                </a:ext>
              </a:extLst>
            </p:cNvPr>
            <p:cNvSpPr txBox="1"/>
            <p:nvPr/>
          </p:nvSpPr>
          <p:spPr>
            <a:xfrm>
              <a:off x="7420097" y="2468089"/>
              <a:ext cx="1632178" cy="4801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800" b="1" dirty="0">
                  <a:solidFill>
                    <a:schemeClr val="tx2"/>
                  </a:solidFill>
                  <a:latin typeface="+mn-lt"/>
                </a:rPr>
                <a:t>Nominal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706E82-9CB6-3F4C-AD04-4A70B827BD92}"/>
                </a:ext>
              </a:extLst>
            </p:cNvPr>
            <p:cNvSpPr txBox="1"/>
            <p:nvPr/>
          </p:nvSpPr>
          <p:spPr>
            <a:xfrm>
              <a:off x="6664034" y="4544292"/>
              <a:ext cx="2430474" cy="4801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800" b="1" dirty="0" err="1">
                  <a:solidFill>
                    <a:schemeClr val="tx2"/>
                  </a:solidFill>
                  <a:latin typeface="+mn-lt"/>
                </a:rPr>
                <a:t>Overfocused</a:t>
              </a:r>
              <a:endParaRPr lang="en-US" sz="2800" b="1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64D406F-995F-104F-BEE0-809053886AE5}"/>
                </a:ext>
              </a:extLst>
            </p:cNvPr>
            <p:cNvSpPr txBox="1"/>
            <p:nvPr/>
          </p:nvSpPr>
          <p:spPr>
            <a:xfrm>
              <a:off x="6454236" y="332509"/>
              <a:ext cx="2610010" cy="4801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800" b="1" dirty="0" err="1">
                  <a:solidFill>
                    <a:schemeClr val="tx2"/>
                  </a:solidFill>
                  <a:latin typeface="+mn-lt"/>
                </a:rPr>
                <a:t>Underfocused</a:t>
              </a:r>
              <a:endParaRPr lang="en-US" sz="2800" b="1" dirty="0">
                <a:solidFill>
                  <a:schemeClr val="tx2"/>
                </a:solidFill>
                <a:latin typeface="+mn-lt"/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FCA1D9E6-65AE-014F-AD09-9706823E6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265" y="209004"/>
            <a:ext cx="4053168" cy="1020091"/>
          </a:xfrm>
        </p:spPr>
        <p:txBody>
          <a:bodyPr/>
          <a:lstStyle/>
          <a:p>
            <a:r>
              <a:rPr lang="en-US" dirty="0"/>
              <a:t>Energy deposition results </a:t>
            </a:r>
          </a:p>
        </p:txBody>
      </p:sp>
    </p:spTree>
    <p:extLst>
      <p:ext uri="{BB962C8B-B14F-4D97-AF65-F5344CB8AC3E}">
        <p14:creationId xmlns:p14="http://schemas.microsoft.com/office/powerpoint/2010/main" val="11326008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A29D4-5BB8-E993-2AB9-DA1A85140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Shape Impact on Moderator Performance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936C3EF-8273-A729-CB84-67B8C7572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634" y="1121048"/>
            <a:ext cx="11702366" cy="4477319"/>
          </a:xfrm>
          <a:prstGeom prst="rect">
            <a:avLst/>
          </a:prstGeom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010CBCB-F4E5-73A3-87B0-E4DF8D223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620" y="5636042"/>
            <a:ext cx="11314177" cy="624799"/>
          </a:xfrm>
        </p:spPr>
        <p:txBody>
          <a:bodyPr/>
          <a:lstStyle/>
          <a:p>
            <a:r>
              <a:rPr lang="en-US" sz="2400" dirty="0"/>
              <a:t>A preliminary design has a more slanted shape of the front target</a:t>
            </a:r>
          </a:p>
        </p:txBody>
      </p:sp>
    </p:spTree>
    <p:extLst>
      <p:ext uri="{BB962C8B-B14F-4D97-AF65-F5344CB8AC3E}">
        <p14:creationId xmlns:p14="http://schemas.microsoft.com/office/powerpoint/2010/main" val="5302845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993236C-2BBA-8D64-09C4-212939AE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/>
          <a:p>
            <a:r>
              <a:rPr lang="en-US" dirty="0"/>
              <a:t>Target Shape Impact on Moderator Performance</a:t>
            </a:r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3D9C7B6B-A5C0-1243-8FFC-60CD683485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62" t="7080" r="162"/>
          <a:stretch/>
        </p:blipFill>
        <p:spPr>
          <a:xfrm>
            <a:off x="284204" y="989047"/>
            <a:ext cx="5748934" cy="3761499"/>
          </a:xfrm>
          <a:prstGeom prst="rect">
            <a:avLst/>
          </a:prstGeom>
        </p:spPr>
      </p:pic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50B4B6B7-63E5-2845-AC4F-EF38AD7910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038"/>
          <a:stretch/>
        </p:blipFill>
        <p:spPr>
          <a:xfrm>
            <a:off x="5981868" y="989044"/>
            <a:ext cx="5793365" cy="379420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CE65A05-58B5-0229-FED5-1E4727706889}"/>
              </a:ext>
            </a:extLst>
          </p:cNvPr>
          <p:cNvSpPr txBox="1">
            <a:spLocks/>
          </p:cNvSpPr>
          <p:nvPr/>
        </p:nvSpPr>
        <p:spPr bwMode="auto">
          <a:xfrm>
            <a:off x="2673549" y="3630618"/>
            <a:ext cx="2859505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1E7640"/>
                </a:solidFill>
                <a:latin typeface="Arial"/>
              </a:rPr>
              <a:t>Decoupled hydrogen moderator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1E764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1182359-3C05-0B10-903B-26E46579592B}"/>
              </a:ext>
            </a:extLst>
          </p:cNvPr>
          <p:cNvSpPr txBox="1">
            <a:spLocks/>
          </p:cNvSpPr>
          <p:nvPr/>
        </p:nvSpPr>
        <p:spPr bwMode="auto">
          <a:xfrm>
            <a:off x="8414986" y="3615067"/>
            <a:ext cx="2859505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1E7640"/>
                </a:solidFill>
                <a:latin typeface="Arial"/>
              </a:rPr>
              <a:t>Decoupled water moderator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1E764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FF10DC5-F7A7-638E-7F92-B0ECC757494C}"/>
              </a:ext>
            </a:extLst>
          </p:cNvPr>
          <p:cNvSpPr txBox="1">
            <a:spLocks/>
          </p:cNvSpPr>
          <p:nvPr/>
        </p:nvSpPr>
        <p:spPr bwMode="auto">
          <a:xfrm>
            <a:off x="626668" y="4992230"/>
            <a:ext cx="9263781" cy="624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Moderator performance for the preliminary PPU design</a:t>
            </a:r>
          </a:p>
        </p:txBody>
      </p:sp>
    </p:spTree>
    <p:extLst>
      <p:ext uri="{BB962C8B-B14F-4D97-AF65-F5344CB8AC3E}">
        <p14:creationId xmlns:p14="http://schemas.microsoft.com/office/powerpoint/2010/main" val="4087801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map&#10;&#10;Description automatically generated">
            <a:extLst>
              <a:ext uri="{FF2B5EF4-FFF2-40B4-BE49-F238E27FC236}">
                <a16:creationId xmlns:a16="http://schemas.microsoft.com/office/drawing/2014/main" id="{E0C37E69-7935-492E-D8D2-2BE716106E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72"/>
          <a:stretch/>
        </p:blipFill>
        <p:spPr>
          <a:xfrm>
            <a:off x="6147221" y="970383"/>
            <a:ext cx="6044779" cy="4022172"/>
          </a:xfrm>
          <a:prstGeom prst="rect">
            <a:avLst/>
          </a:prstGeom>
        </p:spPr>
      </p:pic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4CB4D2C5-B927-DCEF-0044-6B1314BBB1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10"/>
          <a:stretch/>
        </p:blipFill>
        <p:spPr>
          <a:xfrm>
            <a:off x="119160" y="970384"/>
            <a:ext cx="6000750" cy="408437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993236C-2BBA-8D64-09C4-212939AE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/>
          <a:p>
            <a:r>
              <a:rPr lang="en-US" dirty="0"/>
              <a:t>Target Shape Impact on Moderator Performance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CE65A05-58B5-0229-FED5-1E4727706889}"/>
              </a:ext>
            </a:extLst>
          </p:cNvPr>
          <p:cNvSpPr txBox="1">
            <a:spLocks/>
          </p:cNvSpPr>
          <p:nvPr/>
        </p:nvSpPr>
        <p:spPr bwMode="auto">
          <a:xfrm>
            <a:off x="2542920" y="3565304"/>
            <a:ext cx="2859505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1E7640"/>
                </a:solidFill>
                <a:latin typeface="Arial"/>
              </a:rPr>
              <a:t>Decoupled hydrogen moderator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1E764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1182359-3C05-0B10-903B-26E46579592B}"/>
              </a:ext>
            </a:extLst>
          </p:cNvPr>
          <p:cNvSpPr txBox="1">
            <a:spLocks/>
          </p:cNvSpPr>
          <p:nvPr/>
        </p:nvSpPr>
        <p:spPr bwMode="auto">
          <a:xfrm>
            <a:off x="9096121" y="3792348"/>
            <a:ext cx="2859505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1E7640"/>
                </a:solidFill>
                <a:latin typeface="Arial"/>
              </a:rPr>
              <a:t>Decoupled water moderator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1E764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FF10DC5-F7A7-638E-7F92-B0ECC757494C}"/>
              </a:ext>
            </a:extLst>
          </p:cNvPr>
          <p:cNvSpPr txBox="1">
            <a:spLocks/>
          </p:cNvSpPr>
          <p:nvPr/>
        </p:nvSpPr>
        <p:spPr bwMode="auto">
          <a:xfrm>
            <a:off x="645329" y="5328132"/>
            <a:ext cx="9263781" cy="624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Moderator performance for the final PPU design</a:t>
            </a:r>
          </a:p>
        </p:txBody>
      </p:sp>
    </p:spTree>
    <p:extLst>
      <p:ext uri="{BB962C8B-B14F-4D97-AF65-F5344CB8AC3E}">
        <p14:creationId xmlns:p14="http://schemas.microsoft.com/office/powerpoint/2010/main" val="29041521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A9009-D4F1-5064-F6BB-0DBFC45EF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of Target Length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4C24E5-0C21-8809-5411-6AB4D4F23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394" y="1084568"/>
            <a:ext cx="11430000" cy="4047778"/>
          </a:xfrm>
        </p:spPr>
        <p:txBody>
          <a:bodyPr/>
          <a:lstStyle/>
          <a:p>
            <a:r>
              <a:rPr lang="en-US" dirty="0"/>
              <a:t>The increase of proton beam energy from 1.0 GeV to 1.3 GeV shifts the peak neutron production zone slightly downstream</a:t>
            </a:r>
          </a:p>
          <a:p>
            <a:r>
              <a:rPr lang="en-US" dirty="0"/>
              <a:t>Raised the question of whether target position needs to be reoptimized</a:t>
            </a:r>
          </a:p>
          <a:p>
            <a:r>
              <a:rPr lang="en-US" dirty="0"/>
              <a:t>But such a shift is not supposed to be big, therefore, a step size of 5 mm change of target length was performed for the moderator performance impact</a:t>
            </a:r>
          </a:p>
        </p:txBody>
      </p:sp>
    </p:spTree>
    <p:extLst>
      <p:ext uri="{BB962C8B-B14F-4D97-AF65-F5344CB8AC3E}">
        <p14:creationId xmlns:p14="http://schemas.microsoft.com/office/powerpoint/2010/main" val="35067440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40C6E-8819-90E5-1693-2B2EF4017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Length Impact on Moderator Performance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AAAF28-7816-791C-5958-4D691672EB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79"/>
          <a:stretch/>
        </p:blipFill>
        <p:spPr bwMode="auto">
          <a:xfrm>
            <a:off x="-109396" y="991908"/>
            <a:ext cx="6644366" cy="42239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FFEBFF-62CB-D7BC-2CA0-E591A1BCA8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660"/>
          <a:stretch/>
        </p:blipFill>
        <p:spPr bwMode="auto">
          <a:xfrm>
            <a:off x="5852099" y="978223"/>
            <a:ext cx="6598402" cy="42189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1AD0A00-ABDA-F884-91A2-697BEDC76514}"/>
              </a:ext>
            </a:extLst>
          </p:cNvPr>
          <p:cNvSpPr txBox="1">
            <a:spLocks/>
          </p:cNvSpPr>
          <p:nvPr/>
        </p:nvSpPr>
        <p:spPr bwMode="auto">
          <a:xfrm>
            <a:off x="2794847" y="3985181"/>
            <a:ext cx="2859505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1E7640"/>
                </a:solidFill>
                <a:latin typeface="Arial"/>
              </a:rPr>
              <a:t>Upstream decoupled hydrogen moderator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1E764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0C5FE60-551E-ECB9-217E-C4ACC508CFB0}"/>
              </a:ext>
            </a:extLst>
          </p:cNvPr>
          <p:cNvSpPr txBox="1">
            <a:spLocks/>
          </p:cNvSpPr>
          <p:nvPr/>
        </p:nvSpPr>
        <p:spPr bwMode="auto">
          <a:xfrm>
            <a:off x="8937500" y="4006952"/>
            <a:ext cx="2859505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1E7640"/>
                </a:solidFill>
                <a:latin typeface="Arial"/>
              </a:rPr>
              <a:t>Downstream coupled hydrogen moderator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1E764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140745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D61C399-3180-75A6-ACBA-DA1B20C93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/>
          <a:p>
            <a:r>
              <a:rPr lang="en-US" dirty="0"/>
              <a:t>Target Length Impact on Moderator Performance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520364-ED20-3B5A-54AA-6DDE5F5FC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104" y="810648"/>
            <a:ext cx="8289152" cy="467575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3920D28-846E-4CB3-D9A9-B3E1B473AA4C}"/>
              </a:ext>
            </a:extLst>
          </p:cNvPr>
          <p:cNvSpPr txBox="1">
            <a:spLocks/>
          </p:cNvSpPr>
          <p:nvPr/>
        </p:nvSpPr>
        <p:spPr bwMode="auto">
          <a:xfrm>
            <a:off x="1970275" y="5524074"/>
            <a:ext cx="7378999" cy="1035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Moderator performance metrics</a:t>
            </a:r>
          </a:p>
          <a:p>
            <a:pPr lvl="1"/>
            <a:r>
              <a:rPr lang="en-US" sz="1800" dirty="0"/>
              <a:t>1 </a:t>
            </a:r>
            <a:r>
              <a:rPr lang="en-US" sz="1800" dirty="0" err="1"/>
              <a:t>meV</a:t>
            </a:r>
            <a:r>
              <a:rPr lang="en-US" sz="1800" dirty="0"/>
              <a:t> &lt; E &lt; 100 </a:t>
            </a:r>
            <a:r>
              <a:rPr lang="en-US" sz="1800" dirty="0" err="1"/>
              <a:t>meV</a:t>
            </a:r>
            <a:r>
              <a:rPr lang="en-US" sz="1800" dirty="0"/>
              <a:t> for hydrogen moderators</a:t>
            </a:r>
          </a:p>
          <a:p>
            <a:pPr lvl="1"/>
            <a:r>
              <a:rPr lang="en-US" sz="1800" dirty="0"/>
              <a:t>5 </a:t>
            </a:r>
            <a:r>
              <a:rPr lang="en-US" sz="1800" dirty="0" err="1"/>
              <a:t>meV</a:t>
            </a:r>
            <a:r>
              <a:rPr lang="en-US" sz="1800" dirty="0"/>
              <a:t> &lt; E &lt; 500 </a:t>
            </a:r>
            <a:r>
              <a:rPr lang="en-US" sz="1800" dirty="0" err="1"/>
              <a:t>meV</a:t>
            </a:r>
            <a:r>
              <a:rPr lang="en-US" sz="1800" dirty="0"/>
              <a:t> for the water moderator </a:t>
            </a:r>
          </a:p>
        </p:txBody>
      </p:sp>
    </p:spTree>
    <p:extLst>
      <p:ext uri="{BB962C8B-B14F-4D97-AF65-F5344CB8AC3E}">
        <p14:creationId xmlns:p14="http://schemas.microsoft.com/office/powerpoint/2010/main" val="3590987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CA1F6-2F12-BA47-856D-143DAA5A2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128D06-E0DA-184B-A02E-8035F4979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298" y="1355561"/>
            <a:ext cx="11430000" cy="4230230"/>
          </a:xfrm>
        </p:spPr>
        <p:txBody>
          <a:bodyPr/>
          <a:lstStyle/>
          <a:p>
            <a:r>
              <a:rPr lang="en-US" dirty="0"/>
              <a:t>Proton Power Upgrade (PPU) project</a:t>
            </a:r>
          </a:p>
          <a:p>
            <a:r>
              <a:rPr lang="en-US" dirty="0"/>
              <a:t>High-fidelity modeling method at SNS FTS</a:t>
            </a:r>
          </a:p>
          <a:p>
            <a:r>
              <a:rPr lang="en-US" dirty="0"/>
              <a:t>PPU target design</a:t>
            </a:r>
          </a:p>
          <a:p>
            <a:r>
              <a:rPr lang="en-US" dirty="0"/>
              <a:t>Energy deposition analysis on the PPU target</a:t>
            </a:r>
          </a:p>
          <a:p>
            <a:r>
              <a:rPr lang="en-US" dirty="0"/>
              <a:t>Target shape impacts on the moderator performance</a:t>
            </a:r>
          </a:p>
          <a:p>
            <a:r>
              <a:rPr lang="en-US" dirty="0"/>
              <a:t>Optimization of target length</a:t>
            </a:r>
          </a:p>
          <a:p>
            <a:r>
              <a:rPr lang="en-US" dirty="0"/>
              <a:t>Summary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2096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5C8CC7F-772D-4EC3-2E95-BAD09D586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/>
          <a:p>
            <a:r>
              <a:rPr lang="en-US" dirty="0"/>
              <a:t>Target Length Impact on Moderator Performance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C3A97F-238F-9EF0-4EA0-3B38993975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0"/>
          <a:stretch/>
        </p:blipFill>
        <p:spPr>
          <a:xfrm>
            <a:off x="1639680" y="1101012"/>
            <a:ext cx="7931970" cy="429208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33A6732-6F04-1D37-4E53-52488A98CEF7}"/>
              </a:ext>
            </a:extLst>
          </p:cNvPr>
          <p:cNvSpPr txBox="1">
            <a:spLocks/>
          </p:cNvSpPr>
          <p:nvPr/>
        </p:nvSpPr>
        <p:spPr bwMode="auto">
          <a:xfrm>
            <a:off x="1867639" y="5496083"/>
            <a:ext cx="7378999" cy="1035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Moderator performance metrics</a:t>
            </a:r>
          </a:p>
          <a:p>
            <a:pPr lvl="1"/>
            <a:r>
              <a:rPr lang="en-US" sz="1800" dirty="0"/>
              <a:t>1 eV for decoupled hydrogen and water moderators</a:t>
            </a:r>
          </a:p>
          <a:p>
            <a:pPr lvl="1"/>
            <a:r>
              <a:rPr lang="en-US" sz="1800" dirty="0"/>
              <a:t>E &lt; 10 </a:t>
            </a:r>
            <a:r>
              <a:rPr lang="en-US" sz="1800" dirty="0" err="1"/>
              <a:t>meV</a:t>
            </a:r>
            <a:r>
              <a:rPr lang="en-US" sz="1800" dirty="0"/>
              <a:t> for the coupled hydrogen moderator </a:t>
            </a:r>
          </a:p>
        </p:txBody>
      </p:sp>
    </p:spTree>
    <p:extLst>
      <p:ext uri="{BB962C8B-B14F-4D97-AF65-F5344CB8AC3E}">
        <p14:creationId xmlns:p14="http://schemas.microsoft.com/office/powerpoint/2010/main" val="24882943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2EBFB3-B4F0-A2E4-B380-6A7AD001D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724" y="1243187"/>
            <a:ext cx="11430000" cy="5185605"/>
          </a:xfrm>
        </p:spPr>
        <p:txBody>
          <a:bodyPr/>
          <a:lstStyle/>
          <a:p>
            <a:r>
              <a:rPr lang="en-US" dirty="0"/>
              <a:t>Either metrics shows that</a:t>
            </a:r>
          </a:p>
          <a:p>
            <a:pPr lvl="1"/>
            <a:r>
              <a:rPr lang="en-US" dirty="0"/>
              <a:t>for a 1.5 cm shortening of the target</a:t>
            </a:r>
          </a:p>
          <a:p>
            <a:pPr lvl="2">
              <a:buFont typeface="Wingdings" pitchFamily="2" charset="2"/>
              <a:buChar char="Ø"/>
            </a:pPr>
            <a:r>
              <a:rPr lang="en-US" dirty="0"/>
              <a:t>upstream moderators gain ~2% in neutron performance</a:t>
            </a:r>
          </a:p>
          <a:p>
            <a:pPr lvl="2">
              <a:buFont typeface="Wingdings" pitchFamily="2" charset="2"/>
              <a:buChar char="Ø"/>
            </a:pPr>
            <a:r>
              <a:rPr lang="en-US" dirty="0"/>
              <a:t>downstream moderators lose ~4% in neutron performance</a:t>
            </a:r>
          </a:p>
          <a:p>
            <a:pPr lvl="1"/>
            <a:r>
              <a:rPr lang="en-US" dirty="0"/>
              <a:t>for a 2.0 cm extension of the target</a:t>
            </a:r>
          </a:p>
          <a:p>
            <a:pPr lvl="2">
              <a:buFont typeface="Wingdings" pitchFamily="2" charset="2"/>
              <a:buChar char="Ø"/>
            </a:pPr>
            <a:r>
              <a:rPr lang="en-US" dirty="0"/>
              <a:t>upstream moderators lose ~2.5% in neutron performance</a:t>
            </a:r>
          </a:p>
          <a:p>
            <a:pPr lvl="2">
              <a:buFont typeface="Wingdings" pitchFamily="2" charset="2"/>
              <a:buChar char="Ø"/>
            </a:pPr>
            <a:r>
              <a:rPr lang="en-US" dirty="0"/>
              <a:t>downstream moderators gain ~5% in neutron performance</a:t>
            </a:r>
          </a:p>
          <a:p>
            <a:pPr lvl="1"/>
            <a:r>
              <a:rPr lang="en-US" dirty="0"/>
              <a:t>impacts on the downstream moderators are ~2 times larger than those on the upstream moderators</a:t>
            </a:r>
          </a:p>
          <a:p>
            <a:r>
              <a:rPr lang="en-US" dirty="0"/>
              <a:t>Upstream moderators host ~2 times more instruments</a:t>
            </a:r>
          </a:p>
          <a:p>
            <a:r>
              <a:rPr lang="en-US" dirty="0"/>
              <a:t>Target length unchanged due to no significant net gain in term of all instruments</a:t>
            </a:r>
          </a:p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594DBAF-02BA-5D6D-9892-03A2A017F80E}"/>
              </a:ext>
            </a:extLst>
          </p:cNvPr>
          <p:cNvSpPr txBox="1">
            <a:spLocks/>
          </p:cNvSpPr>
          <p:nvPr/>
        </p:nvSpPr>
        <p:spPr bwMode="auto">
          <a:xfrm>
            <a:off x="460869" y="417390"/>
            <a:ext cx="11430000" cy="53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dirty="0"/>
              <a:t>Optimization of Target Length</a:t>
            </a:r>
          </a:p>
        </p:txBody>
      </p:sp>
    </p:spTree>
    <p:extLst>
      <p:ext uri="{BB962C8B-B14F-4D97-AF65-F5344CB8AC3E}">
        <p14:creationId xmlns:p14="http://schemas.microsoft.com/office/powerpoint/2010/main" val="35379525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2E144-8717-9198-7EF5-CAE470B2A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E3857-6CDD-8878-7973-4ED800E6B9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725" y="1159213"/>
            <a:ext cx="11430000" cy="4047778"/>
          </a:xfrm>
        </p:spPr>
        <p:txBody>
          <a:bodyPr/>
          <a:lstStyle/>
          <a:p>
            <a:r>
              <a:rPr lang="en-US" dirty="0"/>
              <a:t>SNS FTS is to enter new phase after the completion of PPU project</a:t>
            </a:r>
          </a:p>
          <a:p>
            <a:r>
              <a:rPr lang="en-US" dirty="0"/>
              <a:t>DAGMC was used as a high-fidelity modeling method at SNS FTS to perform neutronics studies for the PPU project</a:t>
            </a:r>
          </a:p>
          <a:p>
            <a:r>
              <a:rPr lang="en-US" dirty="0"/>
              <a:t>Such neutronics study efficiently assisted the design of the PPU</a:t>
            </a:r>
          </a:p>
          <a:p>
            <a:pPr lvl="1"/>
            <a:r>
              <a:rPr lang="en-US" dirty="0"/>
              <a:t>energy deposition analysis helped target structure design</a:t>
            </a:r>
          </a:p>
          <a:p>
            <a:pPr lvl="1"/>
            <a:r>
              <a:rPr lang="en-US" dirty="0"/>
              <a:t>moderator performance concern led to target shape redesign</a:t>
            </a:r>
          </a:p>
          <a:p>
            <a:pPr lvl="1"/>
            <a:r>
              <a:rPr lang="en-US" dirty="0"/>
              <a:t>target length was kept the same after optimization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741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208" y="181566"/>
            <a:ext cx="9026156" cy="594290"/>
          </a:xfrm>
        </p:spPr>
        <p:txBody>
          <a:bodyPr/>
          <a:lstStyle/>
          <a:p>
            <a:r>
              <a:rPr lang="en-US"/>
              <a:t>Proton </a:t>
            </a:r>
            <a:r>
              <a:rPr lang="en-US" dirty="0"/>
              <a:t>Power Upgrade (PPU</a:t>
            </a:r>
            <a:r>
              <a:rPr lang="en-US"/>
              <a:t>) project at SNS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42543" y="879552"/>
            <a:ext cx="9720657" cy="1918539"/>
          </a:xfrm>
        </p:spPr>
        <p:txBody>
          <a:bodyPr/>
          <a:lstStyle/>
          <a:p>
            <a:r>
              <a:rPr lang="en-US" sz="2300" dirty="0">
                <a:latin typeface="+mn-lt"/>
              </a:rPr>
              <a:t>Increase the proton beam energy from 1.0 GeV to 1.3 GeV</a:t>
            </a:r>
          </a:p>
          <a:p>
            <a:r>
              <a:rPr lang="en-US" sz="2300" dirty="0">
                <a:latin typeface="+mn-lt"/>
              </a:rPr>
              <a:t>Increase the power delivered to FTS to 2.0 MW</a:t>
            </a:r>
          </a:p>
          <a:p>
            <a:r>
              <a:rPr lang="en-US" sz="2300" dirty="0">
                <a:latin typeface="+mn-lt"/>
              </a:rPr>
              <a:t>Serves as a platform for STS, in which the accelerator power capacity is further improved to 2.8 MW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4437" y="703790"/>
            <a:ext cx="5754233" cy="363930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1E1AB-1323-BEBD-03C8-6B024E7A3354}"/>
              </a:ext>
            </a:extLst>
          </p:cNvPr>
          <p:cNvSpPr txBox="1">
            <a:spLocks/>
          </p:cNvSpPr>
          <p:nvPr/>
        </p:nvSpPr>
        <p:spPr bwMode="auto">
          <a:xfrm>
            <a:off x="7242781" y="2516906"/>
            <a:ext cx="4949219" cy="380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300" dirty="0">
                <a:latin typeface="+mn-lt"/>
              </a:rPr>
              <a:t>Cost of PPU is estimated at ~ $216 M</a:t>
            </a:r>
          </a:p>
          <a:p>
            <a:r>
              <a:rPr lang="en-US" sz="2300" dirty="0">
                <a:latin typeface="+mn-lt"/>
              </a:rPr>
              <a:t>PPU completion is imminent in June 2024</a:t>
            </a:r>
          </a:p>
          <a:p>
            <a:r>
              <a:rPr lang="en-US" sz="2300" dirty="0">
                <a:latin typeface="+mn-lt"/>
              </a:rPr>
              <a:t>PPU has an expected facility lifetime of 40 </a:t>
            </a:r>
            <a:r>
              <a:rPr lang="en-US" sz="2300" dirty="0" err="1">
                <a:latin typeface="+mn-lt"/>
              </a:rPr>
              <a:t>yrs</a:t>
            </a:r>
            <a:r>
              <a:rPr lang="en-US" sz="2300" dirty="0">
                <a:latin typeface="+mn-lt"/>
              </a:rPr>
              <a:t>, extending SNS FTS lifetime by 20 </a:t>
            </a:r>
            <a:r>
              <a:rPr lang="en-US" sz="2300" dirty="0" err="1">
                <a:latin typeface="+mn-lt"/>
              </a:rPr>
              <a:t>yrs</a:t>
            </a:r>
            <a:endParaRPr lang="en-US" sz="2300" dirty="0">
              <a:latin typeface="+mn-lt"/>
            </a:endParaRPr>
          </a:p>
          <a:p>
            <a:r>
              <a:rPr lang="en-US" sz="2300" dirty="0">
                <a:latin typeface="+mn-lt"/>
              </a:rPr>
              <a:t>SNS FTS will operate at 1.7 MW in June and ramp to 2.0 MW in 2026 </a:t>
            </a:r>
          </a:p>
          <a:p>
            <a:endParaRPr lang="en-US" sz="2300" dirty="0"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4580CA-ECA6-1C58-EED4-557B66F561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504" y="4393950"/>
            <a:ext cx="5801827" cy="227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78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13"/>
    </mc:Choice>
    <mc:Fallback xmlns="">
      <p:transition spd="slow" advTm="25913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963" y="169069"/>
            <a:ext cx="8277502" cy="535531"/>
          </a:xfrm>
        </p:spPr>
        <p:txBody>
          <a:bodyPr/>
          <a:lstStyle/>
          <a:p>
            <a:r>
              <a:rPr lang="en-US" dirty="0"/>
              <a:t>High-fidelity Modeling Method at SNS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907" y="736050"/>
            <a:ext cx="11501688" cy="5702072"/>
          </a:xfrm>
        </p:spPr>
        <p:txBody>
          <a:bodyPr/>
          <a:lstStyle/>
          <a:p>
            <a:r>
              <a:rPr lang="en-US" sz="2400" dirty="0"/>
              <a:t>Conventional modeling uses code provided surface/body definitions to manually construct geometry model</a:t>
            </a:r>
          </a:p>
          <a:p>
            <a:pPr lvl="1"/>
            <a:r>
              <a:rPr lang="en-US" sz="2000" dirty="0"/>
              <a:t>Time consuming and limited to simple geometries</a:t>
            </a:r>
          </a:p>
          <a:p>
            <a:pPr lvl="1"/>
            <a:r>
              <a:rPr lang="en-US" sz="2000" dirty="0"/>
              <a:t>Not keeping up with engineering design demands</a:t>
            </a:r>
          </a:p>
          <a:p>
            <a:r>
              <a:rPr lang="en-US" sz="2400" dirty="0"/>
              <a:t>High-fidelity modeling</a:t>
            </a:r>
          </a:p>
          <a:p>
            <a:pPr lvl="1"/>
            <a:r>
              <a:rPr lang="en-US" sz="2000" dirty="0"/>
              <a:t>Converts a CAD model automatically into an input file for the Monte Carlo simulation: </a:t>
            </a:r>
            <a:r>
              <a:rPr lang="en-US" sz="2000" b="1" i="1" dirty="0" err="1"/>
              <a:t>SuperMC</a:t>
            </a:r>
            <a:r>
              <a:rPr lang="en-US" sz="2000" b="1" i="1" dirty="0"/>
              <a:t> &amp; MCAD</a:t>
            </a:r>
          </a:p>
          <a:p>
            <a:pPr lvl="2">
              <a:buFont typeface="Wingdings" pitchFamily="2" charset="2"/>
              <a:buChar char="Ø"/>
            </a:pPr>
            <a:r>
              <a:rPr lang="en-US" sz="1600" dirty="0"/>
              <a:t>Geometry is again limited by the MC codes, specially not able to deal with spline surfaces</a:t>
            </a:r>
          </a:p>
          <a:p>
            <a:pPr marL="403225" lvl="1" indent="0">
              <a:buNone/>
            </a:pPr>
            <a:endParaRPr lang="en-US" sz="900" dirty="0"/>
          </a:p>
          <a:p>
            <a:pPr lvl="1"/>
            <a:r>
              <a:rPr lang="en-US" sz="2000" dirty="0"/>
              <a:t>Converts a CAD model into an unstructured mesh in </a:t>
            </a:r>
            <a:r>
              <a:rPr lang="en-US" sz="2000" b="1" i="1" dirty="0"/>
              <a:t>MCNP6.1 after</a:t>
            </a:r>
          </a:p>
          <a:p>
            <a:pPr lvl="2">
              <a:buFont typeface="Wingdings" pitchFamily="2" charset="2"/>
              <a:buChar char="Ø"/>
            </a:pPr>
            <a:r>
              <a:rPr lang="en-US" sz="1600" dirty="0"/>
              <a:t>enables hybrid with conventional models and direct use of meshes for engineering analysis</a:t>
            </a:r>
          </a:p>
          <a:p>
            <a:pPr lvl="2">
              <a:buFont typeface="Wingdings" pitchFamily="2" charset="2"/>
              <a:buChar char="Ø"/>
            </a:pPr>
            <a:r>
              <a:rPr lang="en-US" sz="1600" dirty="0"/>
              <a:t>extensively used by our STS colleagues </a:t>
            </a:r>
          </a:p>
          <a:p>
            <a:pPr lvl="2">
              <a:buFont typeface="Wingdings" pitchFamily="2" charset="2"/>
              <a:buChar char="Ø"/>
            </a:pPr>
            <a:endParaRPr lang="en-US" sz="300" b="1" i="1" dirty="0"/>
          </a:p>
          <a:p>
            <a:pPr lvl="1"/>
            <a:r>
              <a:rPr lang="en-US" sz="2000" dirty="0"/>
              <a:t>Directly run a CAD model in a Monte Carlo simulation: </a:t>
            </a:r>
            <a:r>
              <a:rPr lang="en-US" sz="2000" b="1" i="1" dirty="0"/>
              <a:t>DAGMC</a:t>
            </a:r>
          </a:p>
          <a:p>
            <a:pPr lvl="2">
              <a:buFont typeface="Wingdings" pitchFamily="2" charset="2"/>
              <a:buChar char="Ø"/>
            </a:pPr>
            <a:r>
              <a:rPr lang="en-US" sz="1600" dirty="0"/>
              <a:t>Versatile in handling geometry</a:t>
            </a:r>
          </a:p>
          <a:p>
            <a:pPr lvl="2">
              <a:buFont typeface="Wingdings" pitchFamily="2" charset="2"/>
              <a:buChar char="Ø"/>
            </a:pPr>
            <a:r>
              <a:rPr lang="en-US" sz="1600" dirty="0"/>
              <a:t>Computation speed is ~2-3 slower</a:t>
            </a:r>
          </a:p>
        </p:txBody>
      </p:sp>
    </p:spTree>
    <p:extLst>
      <p:ext uri="{BB962C8B-B14F-4D97-AF65-F5344CB8AC3E}">
        <p14:creationId xmlns:p14="http://schemas.microsoft.com/office/powerpoint/2010/main" val="64729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1"/>
    </mc:Choice>
    <mc:Fallback xmlns="">
      <p:transition spd="slow" advTm="343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24016C5-4FD9-E24F-AE39-5E415A282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45" y="4325143"/>
            <a:ext cx="4074596" cy="25328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D06E35-5D55-EC47-A983-2C609EC0A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333" y="4286671"/>
            <a:ext cx="4075537" cy="2456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5EC163-3D22-C242-AE85-56FD6C5243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2930" y="2581115"/>
            <a:ext cx="5879070" cy="15323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0910" y="212270"/>
            <a:ext cx="9908852" cy="636227"/>
          </a:xfrm>
        </p:spPr>
        <p:txBody>
          <a:bodyPr/>
          <a:lstStyle/>
          <a:p>
            <a:r>
              <a:rPr lang="en-US" sz="2800" dirty="0"/>
              <a:t>DAGMC (Direct Accelerated Geometry Monte Carlo)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524" y="708049"/>
            <a:ext cx="10848886" cy="5490925"/>
          </a:xfrm>
        </p:spPr>
        <p:txBody>
          <a:bodyPr/>
          <a:lstStyle/>
          <a:p>
            <a:r>
              <a:rPr lang="en-US" sz="2400" dirty="0"/>
              <a:t>Developed by Prof. P. Wilson’s team, Univ. of Wisconsin-Madison </a:t>
            </a:r>
            <a:r>
              <a:rPr lang="en-US" sz="2400" dirty="0">
                <a:hlinkClick r:id="rId5"/>
              </a:rPr>
              <a:t>http://</a:t>
            </a:r>
            <a:r>
              <a:rPr lang="en-US" sz="2400" dirty="0" err="1">
                <a:hlinkClick r:id="rId5"/>
              </a:rPr>
              <a:t>svalinn.github.io</a:t>
            </a:r>
            <a:r>
              <a:rPr lang="en-US" sz="2400" dirty="0">
                <a:hlinkClick r:id="rId5"/>
              </a:rPr>
              <a:t>/DAGMC/</a:t>
            </a:r>
            <a:r>
              <a:rPr lang="en-US" sz="2400" dirty="0" err="1">
                <a:hlinkClick r:id="rId5"/>
              </a:rPr>
              <a:t>index.html</a:t>
            </a:r>
            <a:endParaRPr lang="en-US" sz="2400" dirty="0"/>
          </a:p>
          <a:p>
            <a:r>
              <a:rPr lang="en-US" sz="2400" dirty="0"/>
              <a:t>Supports MCNP6 (sponsored by SNS), FLUKA, &amp; </a:t>
            </a:r>
            <a:r>
              <a:rPr lang="en-US" sz="2400" dirty="0" err="1"/>
              <a:t>OpenMC</a:t>
            </a:r>
            <a:r>
              <a:rPr lang="en-US" sz="2400" dirty="0"/>
              <a:t> </a:t>
            </a:r>
          </a:p>
          <a:p>
            <a:r>
              <a:rPr lang="en-US" sz="2400" dirty="0"/>
              <a:t>Demonstration implementation for Shift, Tripoli &amp; GEANT4</a:t>
            </a:r>
          </a:p>
          <a:p>
            <a:r>
              <a:rPr lang="en-US" sz="2400" dirty="0"/>
              <a:t>Acceleration techniques</a:t>
            </a:r>
          </a:p>
          <a:p>
            <a:pPr lvl="1"/>
            <a:r>
              <a:rPr lang="en-US" sz="2000" dirty="0"/>
              <a:t>Imprint/merge</a:t>
            </a:r>
          </a:p>
          <a:p>
            <a:pPr lvl="1"/>
            <a:r>
              <a:rPr lang="en-US" sz="2000" dirty="0"/>
              <a:t>Surface faceting</a:t>
            </a:r>
          </a:p>
          <a:p>
            <a:pPr lvl="1"/>
            <a:r>
              <a:rPr lang="en-US" sz="2000" dirty="0"/>
              <a:t>Oriented bounding box &amp; bounding box tree</a:t>
            </a:r>
          </a:p>
          <a:p>
            <a:r>
              <a:rPr lang="en-US" sz="2400" dirty="0"/>
              <a:t>It relies on Cubit/Trellis for the model processing</a:t>
            </a:r>
          </a:p>
          <a:p>
            <a:pPr marL="403225" lvl="1" indent="0">
              <a:buNone/>
            </a:pPr>
            <a:endParaRPr lang="en-US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B76ADD-0440-3343-80DB-A94121AC031A}"/>
              </a:ext>
            </a:extLst>
          </p:cNvPr>
          <p:cNvSpPr/>
          <p:nvPr/>
        </p:nvSpPr>
        <p:spPr>
          <a:xfrm>
            <a:off x="7995388" y="4070922"/>
            <a:ext cx="410080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latin typeface="GulliverIT"/>
              </a:rPr>
              <a:t>* P.P.H. Wilson et al. / Fusion Engineering and Design </a:t>
            </a:r>
            <a:r>
              <a:rPr lang="en-US" sz="1000" i="1" dirty="0">
                <a:latin typeface="OneGulliver"/>
              </a:rPr>
              <a:t>85 (2010) 1759–1765 </a:t>
            </a:r>
            <a:endParaRPr lang="en-US" sz="2400" dirty="0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9313EE3F-853C-4C4D-8C0D-A05CD49C7111}"/>
              </a:ext>
            </a:extLst>
          </p:cNvPr>
          <p:cNvSpPr/>
          <p:nvPr/>
        </p:nvSpPr>
        <p:spPr>
          <a:xfrm>
            <a:off x="5420498" y="5494638"/>
            <a:ext cx="774356" cy="733168"/>
          </a:xfrm>
          <a:prstGeom prst="rightArrow">
            <a:avLst/>
          </a:prstGeom>
          <a:solidFill>
            <a:schemeClr val="tx2">
              <a:lumMod val="75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7A16A7-1E61-1649-B069-DA632F3DE912}"/>
              </a:ext>
            </a:extLst>
          </p:cNvPr>
          <p:cNvSpPr/>
          <p:nvPr/>
        </p:nvSpPr>
        <p:spPr>
          <a:xfrm>
            <a:off x="5254270" y="6221214"/>
            <a:ext cx="992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faceting</a:t>
            </a:r>
          </a:p>
        </p:txBody>
      </p:sp>
    </p:spTree>
    <p:extLst>
      <p:ext uri="{BB962C8B-B14F-4D97-AF65-F5344CB8AC3E}">
        <p14:creationId xmlns:p14="http://schemas.microsoft.com/office/powerpoint/2010/main" val="235399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831"/>
    </mc:Choice>
    <mc:Fallback xmlns="">
      <p:transition spd="slow" advTm="11083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9E8E1CC-E3D0-E649-B992-32C586D0E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963" y="169069"/>
            <a:ext cx="8277502" cy="535531"/>
          </a:xfrm>
        </p:spPr>
        <p:txBody>
          <a:bodyPr/>
          <a:lstStyle/>
          <a:p>
            <a:r>
              <a:rPr lang="en-US" dirty="0"/>
              <a:t>High-fidelity Modeling Method at SNS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95468FB-0492-B84A-88FB-A12001173C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421" y="849438"/>
            <a:ext cx="11314177" cy="2899602"/>
          </a:xfrm>
        </p:spPr>
        <p:txBody>
          <a:bodyPr/>
          <a:lstStyle/>
          <a:p>
            <a:r>
              <a:rPr lang="en-US" sz="2400" dirty="0"/>
              <a:t>A native CAD model is usually not suited for DAGMC-MCNP6 run</a:t>
            </a:r>
          </a:p>
          <a:p>
            <a:pPr lvl="1"/>
            <a:r>
              <a:rPr lang="en-US" sz="2000" dirty="0"/>
              <a:t>Loose definition of geometry in CAD vs. water-tight requirement in MC</a:t>
            </a:r>
          </a:p>
          <a:p>
            <a:pPr lvl="2">
              <a:buFont typeface="Wingdings" pitchFamily="2" charset="2"/>
              <a:buChar char="Ø"/>
            </a:pPr>
            <a:r>
              <a:rPr lang="en-US" sz="1600" dirty="0"/>
              <a:t>Gaps </a:t>
            </a:r>
          </a:p>
          <a:p>
            <a:pPr lvl="2">
              <a:buFont typeface="Wingdings" pitchFamily="2" charset="2"/>
              <a:buChar char="Ø"/>
            </a:pPr>
            <a:r>
              <a:rPr lang="en-US" sz="1600" dirty="0"/>
              <a:t>Overlaps</a:t>
            </a:r>
          </a:p>
          <a:p>
            <a:pPr lvl="1"/>
            <a:r>
              <a:rPr lang="en-US" sz="2000" dirty="0"/>
              <a:t>Small details not necessarily needed</a:t>
            </a:r>
          </a:p>
          <a:p>
            <a:pPr lvl="1"/>
            <a:r>
              <a:rPr lang="en-US" sz="2000" dirty="0"/>
              <a:t>Fluid space not defined</a:t>
            </a:r>
          </a:p>
          <a:p>
            <a:r>
              <a:rPr lang="en-US" sz="2400" dirty="0"/>
              <a:t>CAD model has to be fixed and checked before DAGMC-MCNP6 run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C245AA6-414F-5E44-8DC3-6706EF781C2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097280" y="3634740"/>
            <a:ext cx="9133840" cy="249174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C426049-0CBD-234A-BF35-3848FC3480A8}"/>
              </a:ext>
            </a:extLst>
          </p:cNvPr>
          <p:cNvSpPr/>
          <p:nvPr/>
        </p:nvSpPr>
        <p:spPr>
          <a:xfrm>
            <a:off x="2672080" y="6242149"/>
            <a:ext cx="6644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 panose="020B0300000000000000" pitchFamily="34" charset="-128"/>
              </a:rPr>
              <a:t>Flow-chart of CAD model preparation for a DAGMC-MCNP6 run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387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314"/>
    </mc:Choice>
    <mc:Fallback xmlns="">
      <p:transition spd="slow" advTm="122314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3DDA4-2F61-AEEC-D774-49714AC39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SNS FTS (First Target Station) as-built/as-designed in MCNP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84DD6B-7FDA-9E52-0021-5C5A32BFD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613" y="625152"/>
            <a:ext cx="5787265" cy="34820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8910479-AFA2-2469-A0DA-8E17C43C6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4494" y="1057821"/>
            <a:ext cx="7027506" cy="528376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7642F96-FA07-79B3-2F2D-2F32C4532703}"/>
              </a:ext>
            </a:extLst>
          </p:cNvPr>
          <p:cNvSpPr txBox="1"/>
          <p:nvPr/>
        </p:nvSpPr>
        <p:spPr>
          <a:xfrm>
            <a:off x="802433" y="4795935"/>
            <a:ext cx="4596130" cy="10895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IRP3: 3</a:t>
            </a:r>
            <a:r>
              <a:rPr lang="en-US" baseline="30000" dirty="0">
                <a:latin typeface="+mn-lt"/>
              </a:rPr>
              <a:t>rd</a:t>
            </a:r>
            <a:r>
              <a:rPr lang="en-US" dirty="0">
                <a:latin typeface="+mn-lt"/>
              </a:rPr>
              <a:t> generation inner reflector plug 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         to be used after PPU</a:t>
            </a: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ORP: outer reflector plug</a:t>
            </a:r>
          </a:p>
        </p:txBody>
      </p:sp>
    </p:spTree>
    <p:extLst>
      <p:ext uri="{BB962C8B-B14F-4D97-AF65-F5344CB8AC3E}">
        <p14:creationId xmlns:p14="http://schemas.microsoft.com/office/powerpoint/2010/main" val="1064793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22618-E362-3141-AAA9-756EEA429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As-designed PPU Target</a:t>
            </a:r>
          </a:p>
        </p:txBody>
      </p:sp>
      <p:pic>
        <p:nvPicPr>
          <p:cNvPr id="4" name="Picture 3" descr="A picture containing wooden, sitting, green, man&#10;&#10;Description automatically generated">
            <a:extLst>
              <a:ext uri="{FF2B5EF4-FFF2-40B4-BE49-F238E27FC236}">
                <a16:creationId xmlns:a16="http://schemas.microsoft.com/office/drawing/2014/main" id="{4C67EC28-ED48-F533-8554-349713311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8222" y="651960"/>
            <a:ext cx="7857754" cy="2921098"/>
          </a:xfrm>
          <a:prstGeom prst="rect">
            <a:avLst/>
          </a:prstGeom>
        </p:spPr>
      </p:pic>
      <p:pic>
        <p:nvPicPr>
          <p:cNvPr id="5" name="Picture 4" descr="A close up of a device&#10;&#10;Description automatically generated">
            <a:extLst>
              <a:ext uri="{FF2B5EF4-FFF2-40B4-BE49-F238E27FC236}">
                <a16:creationId xmlns:a16="http://schemas.microsoft.com/office/drawing/2014/main" id="{365EC0F7-0A94-A243-9460-C4C4B3DEFF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967" y="937012"/>
            <a:ext cx="4758611" cy="1860610"/>
          </a:xfrm>
          <a:prstGeom prst="rect">
            <a:avLst/>
          </a:prstGeom>
        </p:spPr>
      </p:pic>
      <p:pic>
        <p:nvPicPr>
          <p:cNvPr id="6" name="Picture 5" descr="A green and white tiled floor&#10;&#10;Description automatically generated">
            <a:extLst>
              <a:ext uri="{FF2B5EF4-FFF2-40B4-BE49-F238E27FC236}">
                <a16:creationId xmlns:a16="http://schemas.microsoft.com/office/drawing/2014/main" id="{16BE8D3E-A8E8-027D-0D9B-12C23035EC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4551" y="3735592"/>
            <a:ext cx="8591939" cy="2542059"/>
          </a:xfrm>
          <a:prstGeom prst="rect">
            <a:avLst/>
          </a:prstGeom>
        </p:spPr>
      </p:pic>
      <p:pic>
        <p:nvPicPr>
          <p:cNvPr id="7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id="{282965B6-58A1-5D40-882D-6224F7106E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1927" y="2857087"/>
            <a:ext cx="5103845" cy="1677587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8F8C554-CF35-437D-8F8A-10D3D3C3687B}"/>
              </a:ext>
            </a:extLst>
          </p:cNvPr>
          <p:cNvCxnSpPr>
            <a:cxnSpLocks/>
          </p:cNvCxnSpPr>
          <p:nvPr/>
        </p:nvCxnSpPr>
        <p:spPr>
          <a:xfrm flipH="1" flipV="1">
            <a:off x="578498" y="1455576"/>
            <a:ext cx="242596" cy="475861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oval" w="med" len="sm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25A5789-C4E4-F6DC-7F1E-F34826C142CB}"/>
              </a:ext>
            </a:extLst>
          </p:cNvPr>
          <p:cNvSpPr txBox="1"/>
          <p:nvPr/>
        </p:nvSpPr>
        <p:spPr>
          <a:xfrm>
            <a:off x="-102637" y="1129005"/>
            <a:ext cx="2529860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water-cooled shroud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48D8EB-51B7-B06B-D57A-A52E9F34F377}"/>
              </a:ext>
            </a:extLst>
          </p:cNvPr>
          <p:cNvSpPr txBox="1"/>
          <p:nvPr/>
        </p:nvSpPr>
        <p:spPr>
          <a:xfrm>
            <a:off x="77755" y="3044891"/>
            <a:ext cx="185659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mercury target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3CF3EDF-945B-019D-845A-9DFB70CCA09A}"/>
              </a:ext>
            </a:extLst>
          </p:cNvPr>
          <p:cNvCxnSpPr>
            <a:cxnSpLocks/>
          </p:cNvCxnSpPr>
          <p:nvPr/>
        </p:nvCxnSpPr>
        <p:spPr>
          <a:xfrm flipH="1" flipV="1">
            <a:off x="637592" y="3287486"/>
            <a:ext cx="242596" cy="475861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oval" w="med" len="sm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F47FD7A-62AB-B36A-6A3E-8B6431A3D5D7}"/>
              </a:ext>
            </a:extLst>
          </p:cNvPr>
          <p:cNvCxnSpPr>
            <a:cxnSpLocks/>
          </p:cNvCxnSpPr>
          <p:nvPr/>
        </p:nvCxnSpPr>
        <p:spPr>
          <a:xfrm flipH="1" flipV="1">
            <a:off x="5414865" y="1384041"/>
            <a:ext cx="242596" cy="475861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oval" w="med" len="sm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6C8794B-93E8-7049-45AE-9E1E5FB38A0B}"/>
              </a:ext>
            </a:extLst>
          </p:cNvPr>
          <p:cNvSpPr txBox="1"/>
          <p:nvPr/>
        </p:nvSpPr>
        <p:spPr>
          <a:xfrm>
            <a:off x="4733730" y="1057470"/>
            <a:ext cx="2529860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water-cooled shroud</a:t>
            </a:r>
          </a:p>
        </p:txBody>
      </p:sp>
    </p:spTree>
    <p:extLst>
      <p:ext uri="{BB962C8B-B14F-4D97-AF65-F5344CB8AC3E}">
        <p14:creationId xmlns:p14="http://schemas.microsoft.com/office/powerpoint/2010/main" val="3675239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FE06B-1DBC-CF83-222C-C193C35F8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3111" y="1462047"/>
            <a:ext cx="4152124" cy="3445855"/>
          </a:xfrm>
        </p:spPr>
        <p:txBody>
          <a:bodyPr/>
          <a:lstStyle/>
          <a:p>
            <a:r>
              <a:rPr lang="en-US" sz="2400" dirty="0"/>
              <a:t>Major concern to mitigate cavitation damage</a:t>
            </a:r>
          </a:p>
          <a:p>
            <a:pPr lvl="1"/>
            <a:r>
              <a:rPr lang="en-US" sz="2000" dirty="0"/>
              <a:t>tapered front </a:t>
            </a:r>
          </a:p>
          <a:p>
            <a:pPr lvl="1"/>
            <a:r>
              <a:rPr lang="en-US" sz="2000" dirty="0"/>
              <a:t>bubbler location</a:t>
            </a:r>
          </a:p>
          <a:p>
            <a:r>
              <a:rPr lang="en-US" sz="2400" dirty="0"/>
              <a:t>Structure stability</a:t>
            </a:r>
          </a:p>
          <a:p>
            <a:pPr lvl="1"/>
            <a:r>
              <a:rPr lang="en-US" sz="2000" dirty="0"/>
              <a:t>center baffle location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C2DA0A-1DA5-3B85-27DF-280D714A3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/>
          <a:p>
            <a:r>
              <a:rPr lang="en-US" dirty="0"/>
              <a:t>As-designed PPU Target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2CE866-E765-BC73-E684-1139CEAB7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902" y="1114601"/>
            <a:ext cx="6576020" cy="2080797"/>
          </a:xfrm>
          <a:prstGeom prst="rect">
            <a:avLst/>
          </a:prstGeom>
        </p:spPr>
      </p:pic>
      <p:pic>
        <p:nvPicPr>
          <p:cNvPr id="6" name="Picture 5" descr="A picture containing wooden, sitting, green, man&#10;&#10;Description automatically generated">
            <a:extLst>
              <a:ext uri="{FF2B5EF4-FFF2-40B4-BE49-F238E27FC236}">
                <a16:creationId xmlns:a16="http://schemas.microsoft.com/office/drawing/2014/main" id="{9868D453-868C-EF85-8D76-343D317AB81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63580" y="3587151"/>
            <a:ext cx="6760832" cy="264424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5DCA9CF-2BDD-A189-82E7-ADDF82EF0403}"/>
              </a:ext>
            </a:extLst>
          </p:cNvPr>
          <p:cNvSpPr txBox="1">
            <a:spLocks/>
          </p:cNvSpPr>
          <p:nvPr/>
        </p:nvSpPr>
        <p:spPr bwMode="auto">
          <a:xfrm>
            <a:off x="732781" y="906080"/>
            <a:ext cx="3053799" cy="432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1E764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Current target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3553DD3-270A-85B1-CAC2-25ECD16403DF}"/>
              </a:ext>
            </a:extLst>
          </p:cNvPr>
          <p:cNvSpPr txBox="1">
            <a:spLocks/>
          </p:cNvSpPr>
          <p:nvPr/>
        </p:nvSpPr>
        <p:spPr bwMode="auto">
          <a:xfrm>
            <a:off x="864766" y="3444551"/>
            <a:ext cx="4240267" cy="432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1E764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PPU target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7D911829-1AF5-276B-6DA6-0E5A50E27ADE}"/>
              </a:ext>
            </a:extLst>
          </p:cNvPr>
          <p:cNvSpPr/>
          <p:nvPr/>
        </p:nvSpPr>
        <p:spPr>
          <a:xfrm rot="5183912">
            <a:off x="3827339" y="3059714"/>
            <a:ext cx="447551" cy="198226"/>
          </a:xfrm>
          <a:prstGeom prst="rightArrow">
            <a:avLst/>
          </a:prstGeom>
          <a:solidFill>
            <a:schemeClr val="tx2"/>
          </a:solidFill>
          <a:ln w="38100">
            <a:solidFill>
              <a:schemeClr val="tx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934179"/>
      </p:ext>
    </p:extLst>
  </p:cSld>
  <p:clrMapOvr>
    <a:masterClrMapping/>
  </p:clrMapOvr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9" id="{6EB95C59-BDD5-5C40-971B-727A997B01D4}" vid="{7DE78278-7085-5245-A271-A8AB5B4057CD}"/>
    </a:ext>
  </a:extLst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6BFB3AB80EA044897B163D651BE7CF" ma:contentTypeVersion="12" ma:contentTypeDescription="Create a new document." ma:contentTypeScope="" ma:versionID="5ccae34aae965e24db62e9729d4dd5e4">
  <xsd:schema xmlns:xsd="http://www.w3.org/2001/XMLSchema" xmlns:xs="http://www.w3.org/2001/XMLSchema" xmlns:p="http://schemas.microsoft.com/office/2006/metadata/properties" xmlns:ns2="38e4deb0-de08-4adb-aafc-d8ff02544178" targetNamespace="http://schemas.microsoft.com/office/2006/metadata/properties" ma:root="true" ma:fieldsID="73e7bd080f35e63ea4fc24c5765ee755" ns2:_="">
    <xsd:import namespace="38e4deb0-de08-4adb-aafc-d8ff025441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e4deb0-de08-4adb-aafc-d8ff025441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BA20C22-D077-412B-81BA-8B2541026FAD}">
  <ds:schemaRefs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8EF5AA9-B8DF-4DC7-90A1-A91BA595B6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8e4deb0-de08-4adb-aafc-d8ff025441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14FB6BD-000C-41AF-9DE8-4264F777F37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ORNL</Template>
  <TotalTime>5932</TotalTime>
  <Words>1008</Words>
  <Application>Microsoft Macintosh PowerPoint</Application>
  <PresentationFormat>Widescreen</PresentationFormat>
  <Paragraphs>147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Arial Black</vt:lpstr>
      <vt:lpstr>Century Gothic</vt:lpstr>
      <vt:lpstr>GulliverIT</vt:lpstr>
      <vt:lpstr>OneGulliver</vt:lpstr>
      <vt:lpstr>Times New Roman</vt:lpstr>
      <vt:lpstr>Wingdings</vt:lpstr>
      <vt:lpstr>ORNL</vt:lpstr>
      <vt:lpstr>High-Fidelity Neutronics Simulation Aided Target Study for the SNS Proton Power Upgrade Project </vt:lpstr>
      <vt:lpstr>Outline</vt:lpstr>
      <vt:lpstr>Proton Power Upgrade (PPU) project at SNS</vt:lpstr>
      <vt:lpstr>High-fidelity Modeling Method at SNS</vt:lpstr>
      <vt:lpstr>DAGMC (Direct Accelerated Geometry Monte Carlo)</vt:lpstr>
      <vt:lpstr>High-fidelity Modeling Method at SNS</vt:lpstr>
      <vt:lpstr>SNS FTS (First Target Station) as-built/as-designed in MCNP </vt:lpstr>
      <vt:lpstr>As-designed PPU Target</vt:lpstr>
      <vt:lpstr>As-designed PPU Target</vt:lpstr>
      <vt:lpstr>Energy Deposition at the PPU Target</vt:lpstr>
      <vt:lpstr>Energy Deposition at the PPU Target</vt:lpstr>
      <vt:lpstr>Energy deposition results - nominal</vt:lpstr>
      <vt:lpstr>Energy deposition results </vt:lpstr>
      <vt:lpstr>Target Shape Impact on Moderator Performance</vt:lpstr>
      <vt:lpstr>Target Shape Impact on Moderator Performance</vt:lpstr>
      <vt:lpstr>Target Shape Impact on Moderator Performance</vt:lpstr>
      <vt:lpstr>Optimization of Target Length</vt:lpstr>
      <vt:lpstr>Target Length Impact on Moderator Performance</vt:lpstr>
      <vt:lpstr>Target Length Impact on Moderator Performance</vt:lpstr>
      <vt:lpstr>Target Length Impact on Moderator Performance</vt:lpstr>
      <vt:lpstr>PowerPoint Presentation</vt:lpstr>
      <vt:lpstr>Summary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High-Fidelity Neutronics Simulation Aided Target Study for the SNS Proton Power Upgrade Project </dc:title>
  <dc:subject/>
  <dc:creator>Lu, Wei</dc:creator>
  <cp:keywords/>
  <dc:description/>
  <cp:lastModifiedBy>Lu, Wei</cp:lastModifiedBy>
  <cp:revision>11</cp:revision>
  <dcterms:created xsi:type="dcterms:W3CDTF">2024-03-15T16:14:18Z</dcterms:created>
  <dcterms:modified xsi:type="dcterms:W3CDTF">2024-03-19T19:06:48Z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0x010100436BFB3AB80EA044897B163D651BE7CF</vt:lpwstr>
  </property>
  <property fmtid="{D5CDD505-2E9C-101B-9397-08002B2CF9AE}" pid="3" name="Order">
    <vt:r8>18100</vt:r8>
  </property>
  <property fmtid="{D5CDD505-2E9C-101B-9397-08002B2CF9AE}" pid="4" name="GUID">
    <vt:lpwstr>42b6f0ba-36c8-4301-8891-17ebf0c53400</vt:lpwstr>
  </property>
</Properties>
</file>