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9" r:id="rId6"/>
    <p:sldId id="279" r:id="rId7"/>
    <p:sldId id="336" r:id="rId8"/>
    <p:sldId id="280" r:id="rId9"/>
    <p:sldId id="333" r:id="rId10"/>
    <p:sldId id="335" r:id="rId11"/>
    <p:sldId id="308" r:id="rId12"/>
    <p:sldId id="312" r:id="rId13"/>
    <p:sldId id="302" r:id="rId14"/>
    <p:sldId id="303" r:id="rId15"/>
    <p:sldId id="304" r:id="rId16"/>
    <p:sldId id="305" r:id="rId17"/>
    <p:sldId id="307" r:id="rId18"/>
    <p:sldId id="309" r:id="rId19"/>
    <p:sldId id="314" r:id="rId20"/>
    <p:sldId id="287" r:id="rId21"/>
    <p:sldId id="315" r:id="rId22"/>
    <p:sldId id="316" r:id="rId23"/>
    <p:sldId id="317" r:id="rId24"/>
    <p:sldId id="285" r:id="rId25"/>
    <p:sldId id="319" r:id="rId26"/>
    <p:sldId id="334" r:id="rId27"/>
    <p:sldId id="260" r:id="rId28"/>
    <p:sldId id="339" r:id="rId29"/>
    <p:sldId id="338" r:id="rId30"/>
    <p:sldId id="332" r:id="rId3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8" autoAdjust="0"/>
    <p:restoredTop sz="95161" autoAdjust="0"/>
  </p:normalViewPr>
  <p:slideViewPr>
    <p:cSldViewPr snapToGrid="0" showGuides="1">
      <p:cViewPr>
        <p:scale>
          <a:sx n="179" d="100"/>
          <a:sy n="179" d="100"/>
        </p:scale>
        <p:origin x="368" y="5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/Users/9iy/Documents/Projects/RTST_Task_Orders/RTST_Final_Design_Analyses/Truck_Access_Tunnel/Report/Data/Processing/Dose_Rate_Interpolation_Truck_Tunnel_Shielding_Centerl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720" b="1" i="0" u="none" strike="noStrike" kern="1200" spc="0" baseline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r>
              <a:rPr lang="en-US" b="1"/>
              <a:t>Steel Shielding Dose Rate vs. Depth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20" b="1" i="0" u="none" strike="noStrike" kern="1200" spc="0" baseline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Mean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bg1"/>
              </a:solidFill>
              <a:ln w="6350">
                <a:solidFill>
                  <a:schemeClr val="accent1"/>
                </a:solidFill>
              </a:ln>
              <a:effectLst/>
            </c:spPr>
          </c:marker>
          <c:xVal>
            <c:numRef>
              <c:f>'Truck Access Shielding Depth'!$S$5:$S$5001</c:f>
              <c:numCache>
                <c:formatCode>General</c:formatCode>
                <c:ptCount val="4997"/>
                <c:pt idx="0">
                  <c:v>-2000</c:v>
                </c:pt>
                <c:pt idx="1">
                  <c:v>-1975</c:v>
                </c:pt>
                <c:pt idx="2">
                  <c:v>-1950</c:v>
                </c:pt>
                <c:pt idx="3">
                  <c:v>-1925</c:v>
                </c:pt>
                <c:pt idx="4">
                  <c:v>-1900</c:v>
                </c:pt>
                <c:pt idx="5">
                  <c:v>-1875</c:v>
                </c:pt>
                <c:pt idx="6">
                  <c:v>-1850</c:v>
                </c:pt>
                <c:pt idx="7">
                  <c:v>-1825</c:v>
                </c:pt>
                <c:pt idx="8">
                  <c:v>-1800</c:v>
                </c:pt>
                <c:pt idx="9">
                  <c:v>-1775</c:v>
                </c:pt>
                <c:pt idx="10">
                  <c:v>-1750</c:v>
                </c:pt>
                <c:pt idx="11">
                  <c:v>-1725</c:v>
                </c:pt>
                <c:pt idx="12">
                  <c:v>-1700</c:v>
                </c:pt>
                <c:pt idx="13">
                  <c:v>-1675</c:v>
                </c:pt>
                <c:pt idx="14">
                  <c:v>-1650</c:v>
                </c:pt>
                <c:pt idx="15">
                  <c:v>-1625</c:v>
                </c:pt>
                <c:pt idx="16">
                  <c:v>-1600</c:v>
                </c:pt>
                <c:pt idx="17">
                  <c:v>-1575</c:v>
                </c:pt>
                <c:pt idx="18">
                  <c:v>-1550</c:v>
                </c:pt>
                <c:pt idx="19">
                  <c:v>-1525</c:v>
                </c:pt>
                <c:pt idx="20">
                  <c:v>-1500</c:v>
                </c:pt>
                <c:pt idx="21">
                  <c:v>-1475</c:v>
                </c:pt>
                <c:pt idx="22">
                  <c:v>-1450</c:v>
                </c:pt>
                <c:pt idx="23">
                  <c:v>-1425</c:v>
                </c:pt>
                <c:pt idx="24">
                  <c:v>-1400</c:v>
                </c:pt>
                <c:pt idx="25">
                  <c:v>-1375</c:v>
                </c:pt>
                <c:pt idx="26">
                  <c:v>-1350</c:v>
                </c:pt>
                <c:pt idx="27">
                  <c:v>-1325</c:v>
                </c:pt>
                <c:pt idx="28">
                  <c:v>-1300</c:v>
                </c:pt>
                <c:pt idx="29">
                  <c:v>-1275</c:v>
                </c:pt>
                <c:pt idx="30">
                  <c:v>-1250</c:v>
                </c:pt>
                <c:pt idx="31">
                  <c:v>-1225</c:v>
                </c:pt>
                <c:pt idx="32">
                  <c:v>-1200</c:v>
                </c:pt>
                <c:pt idx="33">
                  <c:v>-1175</c:v>
                </c:pt>
                <c:pt idx="34">
                  <c:v>-1150</c:v>
                </c:pt>
                <c:pt idx="35">
                  <c:v>-1125</c:v>
                </c:pt>
                <c:pt idx="36">
                  <c:v>-1100</c:v>
                </c:pt>
                <c:pt idx="37">
                  <c:v>-1075</c:v>
                </c:pt>
                <c:pt idx="38">
                  <c:v>-1050</c:v>
                </c:pt>
                <c:pt idx="39">
                  <c:v>-1025</c:v>
                </c:pt>
                <c:pt idx="40">
                  <c:v>-1000</c:v>
                </c:pt>
                <c:pt idx="41">
                  <c:v>-975</c:v>
                </c:pt>
                <c:pt idx="42">
                  <c:v>-950</c:v>
                </c:pt>
                <c:pt idx="43">
                  <c:v>-925</c:v>
                </c:pt>
                <c:pt idx="44">
                  <c:v>-900</c:v>
                </c:pt>
                <c:pt idx="45">
                  <c:v>-875</c:v>
                </c:pt>
                <c:pt idx="46">
                  <c:v>-850</c:v>
                </c:pt>
                <c:pt idx="47">
                  <c:v>-825</c:v>
                </c:pt>
                <c:pt idx="48">
                  <c:v>-800</c:v>
                </c:pt>
                <c:pt idx="49">
                  <c:v>-775</c:v>
                </c:pt>
                <c:pt idx="50">
                  <c:v>-750</c:v>
                </c:pt>
                <c:pt idx="51">
                  <c:v>-725</c:v>
                </c:pt>
                <c:pt idx="52">
                  <c:v>-700</c:v>
                </c:pt>
                <c:pt idx="53">
                  <c:v>-675</c:v>
                </c:pt>
                <c:pt idx="54">
                  <c:v>-650</c:v>
                </c:pt>
                <c:pt idx="55">
                  <c:v>-625</c:v>
                </c:pt>
                <c:pt idx="56">
                  <c:v>-600</c:v>
                </c:pt>
                <c:pt idx="57">
                  <c:v>-575</c:v>
                </c:pt>
                <c:pt idx="58">
                  <c:v>-550</c:v>
                </c:pt>
                <c:pt idx="59">
                  <c:v>-525</c:v>
                </c:pt>
                <c:pt idx="60">
                  <c:v>-500</c:v>
                </c:pt>
                <c:pt idx="61">
                  <c:v>-475</c:v>
                </c:pt>
                <c:pt idx="62">
                  <c:v>-450</c:v>
                </c:pt>
                <c:pt idx="63">
                  <c:v>-425</c:v>
                </c:pt>
                <c:pt idx="64">
                  <c:v>-400</c:v>
                </c:pt>
                <c:pt idx="65">
                  <c:v>-375</c:v>
                </c:pt>
                <c:pt idx="66">
                  <c:v>-350</c:v>
                </c:pt>
                <c:pt idx="67">
                  <c:v>-325</c:v>
                </c:pt>
                <c:pt idx="68">
                  <c:v>-300</c:v>
                </c:pt>
                <c:pt idx="69">
                  <c:v>-275</c:v>
                </c:pt>
                <c:pt idx="70">
                  <c:v>-250</c:v>
                </c:pt>
                <c:pt idx="71">
                  <c:v>-225</c:v>
                </c:pt>
                <c:pt idx="72">
                  <c:v>-200</c:v>
                </c:pt>
                <c:pt idx="73">
                  <c:v>-175</c:v>
                </c:pt>
                <c:pt idx="74">
                  <c:v>-150</c:v>
                </c:pt>
                <c:pt idx="75">
                  <c:v>-125</c:v>
                </c:pt>
                <c:pt idx="76">
                  <c:v>-100</c:v>
                </c:pt>
                <c:pt idx="77">
                  <c:v>-75</c:v>
                </c:pt>
                <c:pt idx="78">
                  <c:v>-50</c:v>
                </c:pt>
                <c:pt idx="79">
                  <c:v>-25</c:v>
                </c:pt>
                <c:pt idx="80">
                  <c:v>0</c:v>
                </c:pt>
                <c:pt idx="81">
                  <c:v>25</c:v>
                </c:pt>
                <c:pt idx="82">
                  <c:v>50</c:v>
                </c:pt>
                <c:pt idx="83">
                  <c:v>75</c:v>
                </c:pt>
                <c:pt idx="84">
                  <c:v>100</c:v>
                </c:pt>
                <c:pt idx="85">
                  <c:v>125</c:v>
                </c:pt>
                <c:pt idx="86">
                  <c:v>150</c:v>
                </c:pt>
                <c:pt idx="87">
                  <c:v>175</c:v>
                </c:pt>
                <c:pt idx="88">
                  <c:v>200</c:v>
                </c:pt>
                <c:pt idx="89">
                  <c:v>225</c:v>
                </c:pt>
                <c:pt idx="90">
                  <c:v>250</c:v>
                </c:pt>
                <c:pt idx="91">
                  <c:v>275</c:v>
                </c:pt>
                <c:pt idx="92">
                  <c:v>300</c:v>
                </c:pt>
                <c:pt idx="93">
                  <c:v>325</c:v>
                </c:pt>
                <c:pt idx="94">
                  <c:v>350</c:v>
                </c:pt>
                <c:pt idx="95">
                  <c:v>375</c:v>
                </c:pt>
                <c:pt idx="96">
                  <c:v>400</c:v>
                </c:pt>
                <c:pt idx="97">
                  <c:v>425</c:v>
                </c:pt>
                <c:pt idx="98">
                  <c:v>450</c:v>
                </c:pt>
                <c:pt idx="99">
                  <c:v>475</c:v>
                </c:pt>
                <c:pt idx="100">
                  <c:v>500</c:v>
                </c:pt>
                <c:pt idx="101">
                  <c:v>525</c:v>
                </c:pt>
                <c:pt idx="102">
                  <c:v>550</c:v>
                </c:pt>
                <c:pt idx="103">
                  <c:v>575</c:v>
                </c:pt>
                <c:pt idx="104">
                  <c:v>600</c:v>
                </c:pt>
                <c:pt idx="105">
                  <c:v>625</c:v>
                </c:pt>
                <c:pt idx="106">
                  <c:v>650</c:v>
                </c:pt>
                <c:pt idx="107">
                  <c:v>675</c:v>
                </c:pt>
                <c:pt idx="108">
                  <c:v>700</c:v>
                </c:pt>
                <c:pt idx="109">
                  <c:v>725</c:v>
                </c:pt>
                <c:pt idx="110">
                  <c:v>750</c:v>
                </c:pt>
                <c:pt idx="111">
                  <c:v>775</c:v>
                </c:pt>
                <c:pt idx="112">
                  <c:v>800</c:v>
                </c:pt>
                <c:pt idx="113">
                  <c:v>825</c:v>
                </c:pt>
                <c:pt idx="114">
                  <c:v>850</c:v>
                </c:pt>
                <c:pt idx="115">
                  <c:v>875</c:v>
                </c:pt>
                <c:pt idx="116">
                  <c:v>900</c:v>
                </c:pt>
                <c:pt idx="117">
                  <c:v>925</c:v>
                </c:pt>
                <c:pt idx="118">
                  <c:v>950</c:v>
                </c:pt>
                <c:pt idx="119">
                  <c:v>975</c:v>
                </c:pt>
                <c:pt idx="120">
                  <c:v>1000</c:v>
                </c:pt>
                <c:pt idx="121">
                  <c:v>1025</c:v>
                </c:pt>
                <c:pt idx="122">
                  <c:v>1050</c:v>
                </c:pt>
                <c:pt idx="123">
                  <c:v>1075</c:v>
                </c:pt>
                <c:pt idx="124">
                  <c:v>1100</c:v>
                </c:pt>
                <c:pt idx="125">
                  <c:v>1125</c:v>
                </c:pt>
                <c:pt idx="126">
                  <c:v>1150</c:v>
                </c:pt>
                <c:pt idx="127">
                  <c:v>1175</c:v>
                </c:pt>
                <c:pt idx="128">
                  <c:v>1200</c:v>
                </c:pt>
                <c:pt idx="129">
                  <c:v>1225</c:v>
                </c:pt>
                <c:pt idx="130">
                  <c:v>1250</c:v>
                </c:pt>
                <c:pt idx="131">
                  <c:v>1275</c:v>
                </c:pt>
                <c:pt idx="132">
                  <c:v>1300</c:v>
                </c:pt>
                <c:pt idx="133">
                  <c:v>1325</c:v>
                </c:pt>
                <c:pt idx="134">
                  <c:v>1350</c:v>
                </c:pt>
                <c:pt idx="135">
                  <c:v>1375</c:v>
                </c:pt>
                <c:pt idx="136">
                  <c:v>1400</c:v>
                </c:pt>
                <c:pt idx="137">
                  <c:v>1425</c:v>
                </c:pt>
                <c:pt idx="138">
                  <c:v>1450</c:v>
                </c:pt>
                <c:pt idx="139">
                  <c:v>1475</c:v>
                </c:pt>
                <c:pt idx="140">
                  <c:v>1500</c:v>
                </c:pt>
                <c:pt idx="141">
                  <c:v>1525</c:v>
                </c:pt>
                <c:pt idx="142">
                  <c:v>1550</c:v>
                </c:pt>
                <c:pt idx="143">
                  <c:v>1575</c:v>
                </c:pt>
                <c:pt idx="144">
                  <c:v>1600</c:v>
                </c:pt>
                <c:pt idx="145">
                  <c:v>1625</c:v>
                </c:pt>
                <c:pt idx="146">
                  <c:v>1650</c:v>
                </c:pt>
                <c:pt idx="147">
                  <c:v>1675</c:v>
                </c:pt>
                <c:pt idx="148">
                  <c:v>1700</c:v>
                </c:pt>
                <c:pt idx="149">
                  <c:v>1725</c:v>
                </c:pt>
                <c:pt idx="150">
                  <c:v>1750</c:v>
                </c:pt>
                <c:pt idx="151">
                  <c:v>1775</c:v>
                </c:pt>
                <c:pt idx="152">
                  <c:v>1800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</c:numCache>
            </c:numRef>
          </c:xVal>
          <c:yVal>
            <c:numRef>
              <c:f>'Truck Access Shielding Depth'!$V$5:$V$5001</c:f>
              <c:numCache>
                <c:formatCode>General</c:formatCode>
                <c:ptCount val="4997"/>
                <c:pt idx="0">
                  <c:v>480.83896489736799</c:v>
                </c:pt>
                <c:pt idx="1">
                  <c:v>321.618822741607</c:v>
                </c:pt>
                <c:pt idx="2">
                  <c:v>240.97872927357</c:v>
                </c:pt>
                <c:pt idx="3">
                  <c:v>159.77612116685901</c:v>
                </c:pt>
                <c:pt idx="4">
                  <c:v>88.843638852948104</c:v>
                </c:pt>
                <c:pt idx="5">
                  <c:v>54.587731553469503</c:v>
                </c:pt>
                <c:pt idx="6">
                  <c:v>47.837860743764097</c:v>
                </c:pt>
                <c:pt idx="7">
                  <c:v>182.191011193267</c:v>
                </c:pt>
                <c:pt idx="8">
                  <c:v>565.82699890285096</c:v>
                </c:pt>
                <c:pt idx="9">
                  <c:v>1514.4230018974599</c:v>
                </c:pt>
                <c:pt idx="10">
                  <c:v>6656.4375782430498</c:v>
                </c:pt>
                <c:pt idx="11">
                  <c:v>9278.6622484997497</c:v>
                </c:pt>
                <c:pt idx="12">
                  <c:v>10461.007857316101</c:v>
                </c:pt>
                <c:pt idx="13">
                  <c:v>10459.261077179</c:v>
                </c:pt>
                <c:pt idx="14">
                  <c:v>10751.233287958499</c:v>
                </c:pt>
                <c:pt idx="15">
                  <c:v>10577.9677089951</c:v>
                </c:pt>
                <c:pt idx="16">
                  <c:v>10047.356195812999</c:v>
                </c:pt>
                <c:pt idx="17">
                  <c:v>9889.5375909732902</c:v>
                </c:pt>
                <c:pt idx="18">
                  <c:v>10296.827646890701</c:v>
                </c:pt>
                <c:pt idx="19">
                  <c:v>9214.9872670507702</c:v>
                </c:pt>
                <c:pt idx="20">
                  <c:v>7868.9016285171201</c:v>
                </c:pt>
                <c:pt idx="21">
                  <c:v>7909.2802752525104</c:v>
                </c:pt>
                <c:pt idx="22">
                  <c:v>7558.5119193876999</c:v>
                </c:pt>
                <c:pt idx="23">
                  <c:v>7250.0703692057004</c:v>
                </c:pt>
                <c:pt idx="24">
                  <c:v>7804.58751376073</c:v>
                </c:pt>
                <c:pt idx="25">
                  <c:v>7093.8007031272</c:v>
                </c:pt>
                <c:pt idx="26">
                  <c:v>6417.5876493248898</c:v>
                </c:pt>
                <c:pt idx="27">
                  <c:v>6417.2840305228101</c:v>
                </c:pt>
                <c:pt idx="28">
                  <c:v>6503.0275566719101</c:v>
                </c:pt>
                <c:pt idx="29">
                  <c:v>6534.2555101034905</c:v>
                </c:pt>
                <c:pt idx="30">
                  <c:v>5927.8356545854103</c:v>
                </c:pt>
                <c:pt idx="31">
                  <c:v>5309.5947781979403</c:v>
                </c:pt>
                <c:pt idx="32">
                  <c:v>5138.6757119001304</c:v>
                </c:pt>
                <c:pt idx="33">
                  <c:v>4494.7129311456001</c:v>
                </c:pt>
                <c:pt idx="34">
                  <c:v>4104.15708174055</c:v>
                </c:pt>
                <c:pt idx="35">
                  <c:v>3793.4283030834599</c:v>
                </c:pt>
                <c:pt idx="36">
                  <c:v>3450.8353251542699</c:v>
                </c:pt>
                <c:pt idx="37">
                  <c:v>3356.1692623327199</c:v>
                </c:pt>
                <c:pt idx="38">
                  <c:v>3195.63289748644</c:v>
                </c:pt>
                <c:pt idx="39">
                  <c:v>3210.7702916745302</c:v>
                </c:pt>
                <c:pt idx="40">
                  <c:v>2975.4926773612801</c:v>
                </c:pt>
                <c:pt idx="41">
                  <c:v>2772.00879348952</c:v>
                </c:pt>
                <c:pt idx="42">
                  <c:v>2483.5572798345802</c:v>
                </c:pt>
                <c:pt idx="43">
                  <c:v>2383.73673450447</c:v>
                </c:pt>
                <c:pt idx="44">
                  <c:v>2275.2898007009999</c:v>
                </c:pt>
                <c:pt idx="45">
                  <c:v>2203.6254332877202</c:v>
                </c:pt>
                <c:pt idx="46">
                  <c:v>2049.42955686184</c:v>
                </c:pt>
                <c:pt idx="47">
                  <c:v>1925.69302933775</c:v>
                </c:pt>
                <c:pt idx="48">
                  <c:v>1860.01904361165</c:v>
                </c:pt>
                <c:pt idx="49">
                  <c:v>1759.1847469039101</c:v>
                </c:pt>
                <c:pt idx="50">
                  <c:v>1709.8657328640199</c:v>
                </c:pt>
                <c:pt idx="51">
                  <c:v>1674.0650778813299</c:v>
                </c:pt>
                <c:pt idx="52">
                  <c:v>1562.1516722389499</c:v>
                </c:pt>
                <c:pt idx="53">
                  <c:v>1509.7601127795999</c:v>
                </c:pt>
                <c:pt idx="54">
                  <c:v>1472.6552542480099</c:v>
                </c:pt>
                <c:pt idx="55">
                  <c:v>1410.45025023116</c:v>
                </c:pt>
                <c:pt idx="56">
                  <c:v>1337.2328569157401</c:v>
                </c:pt>
                <c:pt idx="57">
                  <c:v>1295.2604965584201</c:v>
                </c:pt>
                <c:pt idx="58">
                  <c:v>1209.59212316567</c:v>
                </c:pt>
                <c:pt idx="59">
                  <c:v>1164.82510536209</c:v>
                </c:pt>
                <c:pt idx="60">
                  <c:v>1201.70111612808</c:v>
                </c:pt>
                <c:pt idx="61">
                  <c:v>1103.7435809937999</c:v>
                </c:pt>
                <c:pt idx="62">
                  <c:v>1059.61434015651</c:v>
                </c:pt>
                <c:pt idx="63">
                  <c:v>1111.31300770134</c:v>
                </c:pt>
                <c:pt idx="64">
                  <c:v>1021.30191533229</c:v>
                </c:pt>
                <c:pt idx="65">
                  <c:v>878.93453504585102</c:v>
                </c:pt>
                <c:pt idx="66">
                  <c:v>915.583691386238</c:v>
                </c:pt>
                <c:pt idx="67">
                  <c:v>884.420332867551</c:v>
                </c:pt>
                <c:pt idx="68">
                  <c:v>827.16142192943801</c:v>
                </c:pt>
                <c:pt idx="69">
                  <c:v>795.21321164097003</c:v>
                </c:pt>
                <c:pt idx="70">
                  <c:v>751.54893439638397</c:v>
                </c:pt>
                <c:pt idx="71">
                  <c:v>733.26381026045397</c:v>
                </c:pt>
                <c:pt idx="72">
                  <c:v>724.15106777378696</c:v>
                </c:pt>
                <c:pt idx="73">
                  <c:v>722.87137277869101</c:v>
                </c:pt>
                <c:pt idx="74">
                  <c:v>719.715590752141</c:v>
                </c:pt>
                <c:pt idx="75">
                  <c:v>730.27921612221405</c:v>
                </c:pt>
                <c:pt idx="76">
                  <c:v>741.47915296316603</c:v>
                </c:pt>
                <c:pt idx="77">
                  <c:v>769.11091932738702</c:v>
                </c:pt>
                <c:pt idx="78">
                  <c:v>798.50217727141501</c:v>
                </c:pt>
                <c:pt idx="79">
                  <c:v>835.53287852525705</c:v>
                </c:pt>
                <c:pt idx="80">
                  <c:v>640.44438546485605</c:v>
                </c:pt>
                <c:pt idx="81">
                  <c:v>314.73644591018501</c:v>
                </c:pt>
                <c:pt idx="82">
                  <c:v>141.81317789104</c:v>
                </c:pt>
                <c:pt idx="83">
                  <c:v>60.398190501208298</c:v>
                </c:pt>
                <c:pt idx="84">
                  <c:v>27.339825314258501</c:v>
                </c:pt>
                <c:pt idx="85">
                  <c:v>12.2450254621076</c:v>
                </c:pt>
                <c:pt idx="86">
                  <c:v>5.2049943214357599</c:v>
                </c:pt>
                <c:pt idx="87">
                  <c:v>2.2792199155189699</c:v>
                </c:pt>
                <c:pt idx="88">
                  <c:v>0.94300523841324801</c:v>
                </c:pt>
                <c:pt idx="89">
                  <c:v>0.441849467576308</c:v>
                </c:pt>
                <c:pt idx="90">
                  <c:v>0.20479963726896</c:v>
                </c:pt>
                <c:pt idx="91">
                  <c:v>9.1130894987169198E-2</c:v>
                </c:pt>
                <c:pt idx="92">
                  <c:v>4.1768791691273503E-2</c:v>
                </c:pt>
                <c:pt idx="93">
                  <c:v>2.0045120804803002E-2</c:v>
                </c:pt>
                <c:pt idx="94">
                  <c:v>9.6025905440593994E-3</c:v>
                </c:pt>
                <c:pt idx="95">
                  <c:v>4.7266828212168301E-3</c:v>
                </c:pt>
                <c:pt idx="96">
                  <c:v>2.1702493195535398E-3</c:v>
                </c:pt>
                <c:pt idx="97">
                  <c:v>9.9139369826026702E-4</c:v>
                </c:pt>
                <c:pt idx="98">
                  <c:v>6.0056403695233599E-4</c:v>
                </c:pt>
                <c:pt idx="99">
                  <c:v>5.5462757195585597E-4</c:v>
                </c:pt>
                <c:pt idx="100">
                  <c:v>4.0416402148847998E-4</c:v>
                </c:pt>
                <c:pt idx="101">
                  <c:v>2.9260418086162198E-4</c:v>
                </c:pt>
                <c:pt idx="102">
                  <c:v>3.3487108114123098E-4</c:v>
                </c:pt>
                <c:pt idx="103">
                  <c:v>2.7587816177685397E-4</c:v>
                </c:pt>
                <c:pt idx="104">
                  <c:v>1.90186698648053E-4</c:v>
                </c:pt>
                <c:pt idx="105">
                  <c:v>2.2149218358358101E-4</c:v>
                </c:pt>
                <c:pt idx="106">
                  <c:v>3.22423647863941E-4</c:v>
                </c:pt>
                <c:pt idx="107">
                  <c:v>2.1663932459851901E-4</c:v>
                </c:pt>
                <c:pt idx="108">
                  <c:v>1.5519785844113099E-4</c:v>
                </c:pt>
                <c:pt idx="109">
                  <c:v>1.7789308396104399E-4</c:v>
                </c:pt>
                <c:pt idx="110">
                  <c:v>1.8595713598518299E-4</c:v>
                </c:pt>
                <c:pt idx="111">
                  <c:v>2.35966732227872E-4</c:v>
                </c:pt>
                <c:pt idx="112">
                  <c:v>1.7676409738902999E-4</c:v>
                </c:pt>
                <c:pt idx="113">
                  <c:v>1.6532612864824999E-4</c:v>
                </c:pt>
                <c:pt idx="114">
                  <c:v>2.5191515421679397E-4</c:v>
                </c:pt>
                <c:pt idx="115">
                  <c:v>3.2839830640860903E-4</c:v>
                </c:pt>
                <c:pt idx="116">
                  <c:v>2.8505185743551103E-4</c:v>
                </c:pt>
                <c:pt idx="117">
                  <c:v>2.2563698503607599E-4</c:v>
                </c:pt>
                <c:pt idx="118">
                  <c:v>2.55995300510306E-4</c:v>
                </c:pt>
                <c:pt idx="119">
                  <c:v>2.7983313782391401E-4</c:v>
                </c:pt>
                <c:pt idx="120">
                  <c:v>2.8535489057470202E-4</c:v>
                </c:pt>
                <c:pt idx="121">
                  <c:v>1.5538749021246201E-4</c:v>
                </c:pt>
                <c:pt idx="122">
                  <c:v>1.45761110985074E-4</c:v>
                </c:pt>
                <c:pt idx="123">
                  <c:v>1.7749911249705401E-4</c:v>
                </c:pt>
                <c:pt idx="124">
                  <c:v>3.3749291755823301E-4</c:v>
                </c:pt>
                <c:pt idx="125">
                  <c:v>3.3463776840027103E-4</c:v>
                </c:pt>
                <c:pt idx="126">
                  <c:v>3.9293833914468598E-4</c:v>
                </c:pt>
                <c:pt idx="127">
                  <c:v>3.44057835052899E-4</c:v>
                </c:pt>
                <c:pt idx="128">
                  <c:v>3.5732413542597898E-4</c:v>
                </c:pt>
                <c:pt idx="129">
                  <c:v>2.1038367007374299E-4</c:v>
                </c:pt>
                <c:pt idx="130">
                  <c:v>9.7120995221796797E-5</c:v>
                </c:pt>
                <c:pt idx="131">
                  <c:v>1.63741980339069E-4</c:v>
                </c:pt>
                <c:pt idx="132">
                  <c:v>3.31451854565007E-4</c:v>
                </c:pt>
                <c:pt idx="133">
                  <c:v>3.4495145577087002E-4</c:v>
                </c:pt>
                <c:pt idx="134">
                  <c:v>2.6775024028755502E-4</c:v>
                </c:pt>
                <c:pt idx="135">
                  <c:v>2.6499232325885401E-4</c:v>
                </c:pt>
                <c:pt idx="136">
                  <c:v>1.9475838968077201E-4</c:v>
                </c:pt>
                <c:pt idx="137">
                  <c:v>1.5661104263461399E-4</c:v>
                </c:pt>
                <c:pt idx="138">
                  <c:v>1.02208844485496E-4</c:v>
                </c:pt>
                <c:pt idx="139">
                  <c:v>1.6751364125468601E-4</c:v>
                </c:pt>
                <c:pt idx="140">
                  <c:v>1.2555845569298701E-4</c:v>
                </c:pt>
                <c:pt idx="141">
                  <c:v>9.0549806991552606E-5</c:v>
                </c:pt>
                <c:pt idx="142">
                  <c:v>1.57966998767748E-4</c:v>
                </c:pt>
                <c:pt idx="143">
                  <c:v>9.5442405341497995E-4</c:v>
                </c:pt>
                <c:pt idx="144">
                  <c:v>4.3945664629642698E-4</c:v>
                </c:pt>
                <c:pt idx="145">
                  <c:v>1.72420908134291E-4</c:v>
                </c:pt>
                <c:pt idx="146">
                  <c:v>1.02913064254225E-4</c:v>
                </c:pt>
                <c:pt idx="147">
                  <c:v>1.15025935006851E-4</c:v>
                </c:pt>
                <c:pt idx="148">
                  <c:v>1.12831567085029E-4</c:v>
                </c:pt>
                <c:pt idx="149">
                  <c:v>1.7272195888273301E-4</c:v>
                </c:pt>
                <c:pt idx="150">
                  <c:v>1.9722138782800401E-4</c:v>
                </c:pt>
                <c:pt idx="151">
                  <c:v>1.2395223867375801E-4</c:v>
                </c:pt>
                <c:pt idx="152">
                  <c:v>4.4455216204866897E-5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AF-F04A-AB6C-3D0212022CD2}"/>
            </c:ext>
          </c:extLst>
        </c:ser>
        <c:ser>
          <c:idx val="1"/>
          <c:order val="1"/>
          <c:tx>
            <c:v>95% Confidence Interval</c:v>
          </c:tx>
          <c:spPr>
            <a:ln w="127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'Truck Access Shielding Depth'!$S$5:$S$5001</c:f>
              <c:numCache>
                <c:formatCode>General</c:formatCode>
                <c:ptCount val="4997"/>
                <c:pt idx="0">
                  <c:v>-2000</c:v>
                </c:pt>
                <c:pt idx="1">
                  <c:v>-1975</c:v>
                </c:pt>
                <c:pt idx="2">
                  <c:v>-1950</c:v>
                </c:pt>
                <c:pt idx="3">
                  <c:v>-1925</c:v>
                </c:pt>
                <c:pt idx="4">
                  <c:v>-1900</c:v>
                </c:pt>
                <c:pt idx="5">
                  <c:v>-1875</c:v>
                </c:pt>
                <c:pt idx="6">
                  <c:v>-1850</c:v>
                </c:pt>
                <c:pt idx="7">
                  <c:v>-1825</c:v>
                </c:pt>
                <c:pt idx="8">
                  <c:v>-1800</c:v>
                </c:pt>
                <c:pt idx="9">
                  <c:v>-1775</c:v>
                </c:pt>
                <c:pt idx="10">
                  <c:v>-1750</c:v>
                </c:pt>
                <c:pt idx="11">
                  <c:v>-1725</c:v>
                </c:pt>
                <c:pt idx="12">
                  <c:v>-1700</c:v>
                </c:pt>
                <c:pt idx="13">
                  <c:v>-1675</c:v>
                </c:pt>
                <c:pt idx="14">
                  <c:v>-1650</c:v>
                </c:pt>
                <c:pt idx="15">
                  <c:v>-1625</c:v>
                </c:pt>
                <c:pt idx="16">
                  <c:v>-1600</c:v>
                </c:pt>
                <c:pt idx="17">
                  <c:v>-1575</c:v>
                </c:pt>
                <c:pt idx="18">
                  <c:v>-1550</c:v>
                </c:pt>
                <c:pt idx="19">
                  <c:v>-1525</c:v>
                </c:pt>
                <c:pt idx="20">
                  <c:v>-1500</c:v>
                </c:pt>
                <c:pt idx="21">
                  <c:v>-1475</c:v>
                </c:pt>
                <c:pt idx="22">
                  <c:v>-1450</c:v>
                </c:pt>
                <c:pt idx="23">
                  <c:v>-1425</c:v>
                </c:pt>
                <c:pt idx="24">
                  <c:v>-1400</c:v>
                </c:pt>
                <c:pt idx="25">
                  <c:v>-1375</c:v>
                </c:pt>
                <c:pt idx="26">
                  <c:v>-1350</c:v>
                </c:pt>
                <c:pt idx="27">
                  <c:v>-1325</c:v>
                </c:pt>
                <c:pt idx="28">
                  <c:v>-1300</c:v>
                </c:pt>
                <c:pt idx="29">
                  <c:v>-1275</c:v>
                </c:pt>
                <c:pt idx="30">
                  <c:v>-1250</c:v>
                </c:pt>
                <c:pt idx="31">
                  <c:v>-1225</c:v>
                </c:pt>
                <c:pt idx="32">
                  <c:v>-1200</c:v>
                </c:pt>
                <c:pt idx="33">
                  <c:v>-1175</c:v>
                </c:pt>
                <c:pt idx="34">
                  <c:v>-1150</c:v>
                </c:pt>
                <c:pt idx="35">
                  <c:v>-1125</c:v>
                </c:pt>
                <c:pt idx="36">
                  <c:v>-1100</c:v>
                </c:pt>
                <c:pt idx="37">
                  <c:v>-1075</c:v>
                </c:pt>
                <c:pt idx="38">
                  <c:v>-1050</c:v>
                </c:pt>
                <c:pt idx="39">
                  <c:v>-1025</c:v>
                </c:pt>
                <c:pt idx="40">
                  <c:v>-1000</c:v>
                </c:pt>
                <c:pt idx="41">
                  <c:v>-975</c:v>
                </c:pt>
                <c:pt idx="42">
                  <c:v>-950</c:v>
                </c:pt>
                <c:pt idx="43">
                  <c:v>-925</c:v>
                </c:pt>
                <c:pt idx="44">
                  <c:v>-900</c:v>
                </c:pt>
                <c:pt idx="45">
                  <c:v>-875</c:v>
                </c:pt>
                <c:pt idx="46">
                  <c:v>-850</c:v>
                </c:pt>
                <c:pt idx="47">
                  <c:v>-825</c:v>
                </c:pt>
                <c:pt idx="48">
                  <c:v>-800</c:v>
                </c:pt>
                <c:pt idx="49">
                  <c:v>-775</c:v>
                </c:pt>
                <c:pt idx="50">
                  <c:v>-750</c:v>
                </c:pt>
                <c:pt idx="51">
                  <c:v>-725</c:v>
                </c:pt>
                <c:pt idx="52">
                  <c:v>-700</c:v>
                </c:pt>
                <c:pt idx="53">
                  <c:v>-675</c:v>
                </c:pt>
                <c:pt idx="54">
                  <c:v>-650</c:v>
                </c:pt>
                <c:pt idx="55">
                  <c:v>-625</c:v>
                </c:pt>
                <c:pt idx="56">
                  <c:v>-600</c:v>
                </c:pt>
                <c:pt idx="57">
                  <c:v>-575</c:v>
                </c:pt>
                <c:pt idx="58">
                  <c:v>-550</c:v>
                </c:pt>
                <c:pt idx="59">
                  <c:v>-525</c:v>
                </c:pt>
                <c:pt idx="60">
                  <c:v>-500</c:v>
                </c:pt>
                <c:pt idx="61">
                  <c:v>-475</c:v>
                </c:pt>
                <c:pt idx="62">
                  <c:v>-450</c:v>
                </c:pt>
                <c:pt idx="63">
                  <c:v>-425</c:v>
                </c:pt>
                <c:pt idx="64">
                  <c:v>-400</c:v>
                </c:pt>
                <c:pt idx="65">
                  <c:v>-375</c:v>
                </c:pt>
                <c:pt idx="66">
                  <c:v>-350</c:v>
                </c:pt>
                <c:pt idx="67">
                  <c:v>-325</c:v>
                </c:pt>
                <c:pt idx="68">
                  <c:v>-300</c:v>
                </c:pt>
                <c:pt idx="69">
                  <c:v>-275</c:v>
                </c:pt>
                <c:pt idx="70">
                  <c:v>-250</c:v>
                </c:pt>
                <c:pt idx="71">
                  <c:v>-225</c:v>
                </c:pt>
                <c:pt idx="72">
                  <c:v>-200</c:v>
                </c:pt>
                <c:pt idx="73">
                  <c:v>-175</c:v>
                </c:pt>
                <c:pt idx="74">
                  <c:v>-150</c:v>
                </c:pt>
                <c:pt idx="75">
                  <c:v>-125</c:v>
                </c:pt>
                <c:pt idx="76">
                  <c:v>-100</c:v>
                </c:pt>
                <c:pt idx="77">
                  <c:v>-75</c:v>
                </c:pt>
                <c:pt idx="78">
                  <c:v>-50</c:v>
                </c:pt>
                <c:pt idx="79">
                  <c:v>-25</c:v>
                </c:pt>
                <c:pt idx="80">
                  <c:v>0</c:v>
                </c:pt>
                <c:pt idx="81">
                  <c:v>25</c:v>
                </c:pt>
                <c:pt idx="82">
                  <c:v>50</c:v>
                </c:pt>
                <c:pt idx="83">
                  <c:v>75</c:v>
                </c:pt>
                <c:pt idx="84">
                  <c:v>100</c:v>
                </c:pt>
                <c:pt idx="85">
                  <c:v>125</c:v>
                </c:pt>
                <c:pt idx="86">
                  <c:v>150</c:v>
                </c:pt>
                <c:pt idx="87">
                  <c:v>175</c:v>
                </c:pt>
                <c:pt idx="88">
                  <c:v>200</c:v>
                </c:pt>
                <c:pt idx="89">
                  <c:v>225</c:v>
                </c:pt>
                <c:pt idx="90">
                  <c:v>250</c:v>
                </c:pt>
                <c:pt idx="91">
                  <c:v>275</c:v>
                </c:pt>
                <c:pt idx="92">
                  <c:v>300</c:v>
                </c:pt>
                <c:pt idx="93">
                  <c:v>325</c:v>
                </c:pt>
                <c:pt idx="94">
                  <c:v>350</c:v>
                </c:pt>
                <c:pt idx="95">
                  <c:v>375</c:v>
                </c:pt>
                <c:pt idx="96">
                  <c:v>400</c:v>
                </c:pt>
                <c:pt idx="97">
                  <c:v>425</c:v>
                </c:pt>
                <c:pt idx="98">
                  <c:v>450</c:v>
                </c:pt>
                <c:pt idx="99">
                  <c:v>475</c:v>
                </c:pt>
                <c:pt idx="100">
                  <c:v>500</c:v>
                </c:pt>
                <c:pt idx="101">
                  <c:v>525</c:v>
                </c:pt>
                <c:pt idx="102">
                  <c:v>550</c:v>
                </c:pt>
                <c:pt idx="103">
                  <c:v>575</c:v>
                </c:pt>
                <c:pt idx="104">
                  <c:v>600</c:v>
                </c:pt>
                <c:pt idx="105">
                  <c:v>625</c:v>
                </c:pt>
                <c:pt idx="106">
                  <c:v>650</c:v>
                </c:pt>
                <c:pt idx="107">
                  <c:v>675</c:v>
                </c:pt>
                <c:pt idx="108">
                  <c:v>700</c:v>
                </c:pt>
                <c:pt idx="109">
                  <c:v>725</c:v>
                </c:pt>
                <c:pt idx="110">
                  <c:v>750</c:v>
                </c:pt>
                <c:pt idx="111">
                  <c:v>775</c:v>
                </c:pt>
                <c:pt idx="112">
                  <c:v>800</c:v>
                </c:pt>
                <c:pt idx="113">
                  <c:v>825</c:v>
                </c:pt>
                <c:pt idx="114">
                  <c:v>850</c:v>
                </c:pt>
                <c:pt idx="115">
                  <c:v>875</c:v>
                </c:pt>
                <c:pt idx="116">
                  <c:v>900</c:v>
                </c:pt>
                <c:pt idx="117">
                  <c:v>925</c:v>
                </c:pt>
                <c:pt idx="118">
                  <c:v>950</c:v>
                </c:pt>
                <c:pt idx="119">
                  <c:v>975</c:v>
                </c:pt>
                <c:pt idx="120">
                  <c:v>1000</c:v>
                </c:pt>
                <c:pt idx="121">
                  <c:v>1025</c:v>
                </c:pt>
                <c:pt idx="122">
                  <c:v>1050</c:v>
                </c:pt>
                <c:pt idx="123">
                  <c:v>1075</c:v>
                </c:pt>
                <c:pt idx="124">
                  <c:v>1100</c:v>
                </c:pt>
                <c:pt idx="125">
                  <c:v>1125</c:v>
                </c:pt>
                <c:pt idx="126">
                  <c:v>1150</c:v>
                </c:pt>
                <c:pt idx="127">
                  <c:v>1175</c:v>
                </c:pt>
                <c:pt idx="128">
                  <c:v>1200</c:v>
                </c:pt>
                <c:pt idx="129">
                  <c:v>1225</c:v>
                </c:pt>
                <c:pt idx="130">
                  <c:v>1250</c:v>
                </c:pt>
                <c:pt idx="131">
                  <c:v>1275</c:v>
                </c:pt>
                <c:pt idx="132">
                  <c:v>1300</c:v>
                </c:pt>
                <c:pt idx="133">
                  <c:v>1325</c:v>
                </c:pt>
                <c:pt idx="134">
                  <c:v>1350</c:v>
                </c:pt>
                <c:pt idx="135">
                  <c:v>1375</c:v>
                </c:pt>
                <c:pt idx="136">
                  <c:v>1400</c:v>
                </c:pt>
                <c:pt idx="137">
                  <c:v>1425</c:v>
                </c:pt>
                <c:pt idx="138">
                  <c:v>1450</c:v>
                </c:pt>
                <c:pt idx="139">
                  <c:v>1475</c:v>
                </c:pt>
                <c:pt idx="140">
                  <c:v>1500</c:v>
                </c:pt>
                <c:pt idx="141">
                  <c:v>1525</c:v>
                </c:pt>
                <c:pt idx="142">
                  <c:v>1550</c:v>
                </c:pt>
                <c:pt idx="143">
                  <c:v>1575</c:v>
                </c:pt>
                <c:pt idx="144">
                  <c:v>1600</c:v>
                </c:pt>
                <c:pt idx="145">
                  <c:v>1625</c:v>
                </c:pt>
                <c:pt idx="146">
                  <c:v>1650</c:v>
                </c:pt>
                <c:pt idx="147">
                  <c:v>1675</c:v>
                </c:pt>
                <c:pt idx="148">
                  <c:v>1700</c:v>
                </c:pt>
                <c:pt idx="149">
                  <c:v>1725</c:v>
                </c:pt>
                <c:pt idx="150">
                  <c:v>1750</c:v>
                </c:pt>
                <c:pt idx="151">
                  <c:v>1775</c:v>
                </c:pt>
                <c:pt idx="152">
                  <c:v>1800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</c:numCache>
            </c:numRef>
          </c:xVal>
          <c:yVal>
            <c:numRef>
              <c:f>'Truck Access Shielding Depth'!$Z$5:$Z$5001</c:f>
              <c:numCache>
                <c:formatCode>General</c:formatCode>
                <c:ptCount val="4997"/>
                <c:pt idx="0">
                  <c:v>510.38550121751564</c:v>
                </c:pt>
                <c:pt idx="1">
                  <c:v>357.40187394764661</c:v>
                </c:pt>
                <c:pt idx="2">
                  <c:v>322.41505302286782</c:v>
                </c:pt>
                <c:pt idx="3">
                  <c:v>205.20200402128287</c:v>
                </c:pt>
                <c:pt idx="4">
                  <c:v>132.65536237665918</c:v>
                </c:pt>
                <c:pt idx="5">
                  <c:v>83.900624754572362</c:v>
                </c:pt>
                <c:pt idx="6">
                  <c:v>74.226644490128407</c:v>
                </c:pt>
                <c:pt idx="7">
                  <c:v>389.74789684145571</c:v>
                </c:pt>
                <c:pt idx="8">
                  <c:v>769.35344756513427</c:v>
                </c:pt>
                <c:pt idx="9">
                  <c:v>1760.9885228040516</c:v>
                </c:pt>
                <c:pt idx="10">
                  <c:v>7759.116498868384</c:v>
                </c:pt>
                <c:pt idx="11">
                  <c:v>10271.111240750472</c:v>
                </c:pt>
                <c:pt idx="12">
                  <c:v>12050.492860066241</c:v>
                </c:pt>
                <c:pt idx="13">
                  <c:v>11555.369132990272</c:v>
                </c:pt>
                <c:pt idx="14">
                  <c:v>12222.101862444362</c:v>
                </c:pt>
                <c:pt idx="15">
                  <c:v>12184.83304463961</c:v>
                </c:pt>
                <c:pt idx="16">
                  <c:v>11193.589868080418</c:v>
                </c:pt>
                <c:pt idx="17">
                  <c:v>11017.766825510818</c:v>
                </c:pt>
                <c:pt idx="18">
                  <c:v>11541.143723582787</c:v>
                </c:pt>
                <c:pt idx="19">
                  <c:v>10197.312717162273</c:v>
                </c:pt>
                <c:pt idx="20">
                  <c:v>8560.5782776940032</c:v>
                </c:pt>
                <c:pt idx="21">
                  <c:v>8909.0925452001484</c:v>
                </c:pt>
                <c:pt idx="22">
                  <c:v>8263.7312391794003</c:v>
                </c:pt>
                <c:pt idx="23">
                  <c:v>7968.2060464352935</c:v>
                </c:pt>
                <c:pt idx="24">
                  <c:v>8669.5300370864989</c:v>
                </c:pt>
                <c:pt idx="25">
                  <c:v>8063.2085007278802</c:v>
                </c:pt>
                <c:pt idx="26">
                  <c:v>7082.9998530727371</c:v>
                </c:pt>
                <c:pt idx="27">
                  <c:v>7236.5551079993365</c:v>
                </c:pt>
                <c:pt idx="28">
                  <c:v>7166.831293392951</c:v>
                </c:pt>
                <c:pt idx="29">
                  <c:v>8566.0173273249893</c:v>
                </c:pt>
                <c:pt idx="30">
                  <c:v>6481.5400836157332</c:v>
                </c:pt>
                <c:pt idx="31">
                  <c:v>5973.9937659180114</c:v>
                </c:pt>
                <c:pt idx="32">
                  <c:v>5663.9583317041252</c:v>
                </c:pt>
                <c:pt idx="33">
                  <c:v>4968.7784700631173</c:v>
                </c:pt>
                <c:pt idx="34">
                  <c:v>4587.3547269278361</c:v>
                </c:pt>
                <c:pt idx="35">
                  <c:v>4240.042695936907</c:v>
                </c:pt>
                <c:pt idx="36">
                  <c:v>3794.1867104783219</c:v>
                </c:pt>
                <c:pt idx="37">
                  <c:v>3711.4963933269692</c:v>
                </c:pt>
                <c:pt idx="38">
                  <c:v>3495.8758114481789</c:v>
                </c:pt>
                <c:pt idx="39">
                  <c:v>3537.0372599733596</c:v>
                </c:pt>
                <c:pt idx="40">
                  <c:v>3277.8515778267888</c:v>
                </c:pt>
                <c:pt idx="41">
                  <c:v>3053.895810378418</c:v>
                </c:pt>
                <c:pt idx="42">
                  <c:v>2713.5298238256751</c:v>
                </c:pt>
                <c:pt idx="43">
                  <c:v>2609.16653086317</c:v>
                </c:pt>
                <c:pt idx="44">
                  <c:v>2472.3060037178284</c:v>
                </c:pt>
                <c:pt idx="45">
                  <c:v>2413.5442278945925</c:v>
                </c:pt>
                <c:pt idx="46">
                  <c:v>2233.7940681904247</c:v>
                </c:pt>
                <c:pt idx="47">
                  <c:v>2112.2972670805511</c:v>
                </c:pt>
                <c:pt idx="48">
                  <c:v>2037.4481046737453</c:v>
                </c:pt>
                <c:pt idx="49">
                  <c:v>1915.9344120240426</c:v>
                </c:pt>
                <c:pt idx="50">
                  <c:v>1859.3083345638383</c:v>
                </c:pt>
                <c:pt idx="51">
                  <c:v>1857.2549937759459</c:v>
                </c:pt>
                <c:pt idx="52">
                  <c:v>1755.2377408571654</c:v>
                </c:pt>
                <c:pt idx="53">
                  <c:v>1697.200414669772</c:v>
                </c:pt>
                <c:pt idx="54">
                  <c:v>1655.4888998714796</c:v>
                </c:pt>
                <c:pt idx="55">
                  <c:v>1579.4164871457488</c:v>
                </c:pt>
                <c:pt idx="56">
                  <c:v>1479.1579038328111</c:v>
                </c:pt>
                <c:pt idx="57">
                  <c:v>1436.4677239742962</c:v>
                </c:pt>
                <c:pt idx="58">
                  <c:v>1352.9918420163981</c:v>
                </c:pt>
                <c:pt idx="59">
                  <c:v>1298.4910355077616</c:v>
                </c:pt>
                <c:pt idx="60">
                  <c:v>1349.4820988873003</c:v>
                </c:pt>
                <c:pt idx="61">
                  <c:v>1213.9432512670689</c:v>
                </c:pt>
                <c:pt idx="62">
                  <c:v>1166.4626389375962</c:v>
                </c:pt>
                <c:pt idx="63">
                  <c:v>1437.4765311738456</c:v>
                </c:pt>
                <c:pt idx="64">
                  <c:v>1120.968861832723</c:v>
                </c:pt>
                <c:pt idx="65">
                  <c:v>965.70758797233475</c:v>
                </c:pt>
                <c:pt idx="66">
                  <c:v>1044.4620073746439</c:v>
                </c:pt>
                <c:pt idx="67">
                  <c:v>983.2977130143131</c:v>
                </c:pt>
                <c:pt idx="68">
                  <c:v>951.69016736094193</c:v>
                </c:pt>
                <c:pt idx="69">
                  <c:v>886.13085313778561</c:v>
                </c:pt>
                <c:pt idx="70">
                  <c:v>835.98704504774526</c:v>
                </c:pt>
                <c:pt idx="71">
                  <c:v>812.28144832425073</c:v>
                </c:pt>
                <c:pt idx="72">
                  <c:v>802.18670266559525</c:v>
                </c:pt>
                <c:pt idx="73">
                  <c:v>799.69340428108626</c:v>
                </c:pt>
                <c:pt idx="74">
                  <c:v>791.0532553320013</c:v>
                </c:pt>
                <c:pt idx="75">
                  <c:v>813.61154645592626</c:v>
                </c:pt>
                <c:pt idx="76">
                  <c:v>823.7563765843571</c:v>
                </c:pt>
                <c:pt idx="77">
                  <c:v>854.4542642429019</c:v>
                </c:pt>
                <c:pt idx="78">
                  <c:v>883.38972311513066</c:v>
                </c:pt>
                <c:pt idx="79">
                  <c:v>934.5023317447226</c:v>
                </c:pt>
                <c:pt idx="80">
                  <c:v>715.73949685849254</c:v>
                </c:pt>
                <c:pt idx="81">
                  <c:v>347.61693958124351</c:v>
                </c:pt>
                <c:pt idx="82">
                  <c:v>152.92159674564888</c:v>
                </c:pt>
                <c:pt idx="83">
                  <c:v>66.632255824085988</c:v>
                </c:pt>
                <c:pt idx="84">
                  <c:v>29.927782210449013</c:v>
                </c:pt>
                <c:pt idx="85">
                  <c:v>13.624110364242139</c:v>
                </c:pt>
                <c:pt idx="86">
                  <c:v>5.7015404988155209</c:v>
                </c:pt>
                <c:pt idx="87">
                  <c:v>2.4886115003544194</c:v>
                </c:pt>
                <c:pt idx="88">
                  <c:v>1.0262005422332827</c:v>
                </c:pt>
                <c:pt idx="89">
                  <c:v>0.48495857469340725</c:v>
                </c:pt>
                <c:pt idx="90">
                  <c:v>0.22529646986751511</c:v>
                </c:pt>
                <c:pt idx="91">
                  <c:v>0.10246219652564541</c:v>
                </c:pt>
                <c:pt idx="92">
                  <c:v>4.8219552228169524E-2</c:v>
                </c:pt>
                <c:pt idx="93">
                  <c:v>2.2578728315327465E-2</c:v>
                </c:pt>
                <c:pt idx="94">
                  <c:v>1.098026985744862E-2</c:v>
                </c:pt>
                <c:pt idx="95">
                  <c:v>5.6523734757873761E-3</c:v>
                </c:pt>
                <c:pt idx="96">
                  <c:v>2.59527879353919E-3</c:v>
                </c:pt>
                <c:pt idx="97">
                  <c:v>1.3276145694668148E-3</c:v>
                </c:pt>
                <c:pt idx="98">
                  <c:v>9.2332805136935273E-4</c:v>
                </c:pt>
                <c:pt idx="99">
                  <c:v>9.5065687418788855E-4</c:v>
                </c:pt>
                <c:pt idx="100">
                  <c:v>5.9793478719319566E-4</c:v>
                </c:pt>
                <c:pt idx="101">
                  <c:v>4.0813301629913633E-4</c:v>
                </c:pt>
                <c:pt idx="102">
                  <c:v>5.3204765891978398E-4</c:v>
                </c:pt>
                <c:pt idx="103">
                  <c:v>3.9726858740913809E-4</c:v>
                </c:pt>
                <c:pt idx="104">
                  <c:v>2.7751166285358347E-4</c:v>
                </c:pt>
                <c:pt idx="105">
                  <c:v>3.2471669182810919E-4</c:v>
                </c:pt>
                <c:pt idx="106">
                  <c:v>5.2303688901257682E-4</c:v>
                </c:pt>
                <c:pt idx="107">
                  <c:v>3.1494569803515188E-4</c:v>
                </c:pt>
                <c:pt idx="108">
                  <c:v>2.4039552378841967E-4</c:v>
                </c:pt>
                <c:pt idx="109">
                  <c:v>2.7554955671874699E-4</c:v>
                </c:pt>
                <c:pt idx="110">
                  <c:v>3.0077853741955712E-4</c:v>
                </c:pt>
                <c:pt idx="111">
                  <c:v>3.4584177219588698E-4</c:v>
                </c:pt>
                <c:pt idx="112">
                  <c:v>2.7617263380556081E-4</c:v>
                </c:pt>
                <c:pt idx="113">
                  <c:v>2.627790724544148E-4</c:v>
                </c:pt>
                <c:pt idx="114">
                  <c:v>4.004087623871225E-4</c:v>
                </c:pt>
                <c:pt idx="115">
                  <c:v>5.024241074996599E-4</c:v>
                </c:pt>
                <c:pt idx="116">
                  <c:v>4.3707772748315349E-4</c:v>
                </c:pt>
                <c:pt idx="117">
                  <c:v>3.5485191848208644E-4</c:v>
                </c:pt>
                <c:pt idx="118">
                  <c:v>4.037292317628611E-4</c:v>
                </c:pt>
                <c:pt idx="119">
                  <c:v>4.4132379590652431E-4</c:v>
                </c:pt>
                <c:pt idx="120">
                  <c:v>5.3983245223394264E-4</c:v>
                </c:pt>
                <c:pt idx="121">
                  <c:v>2.7554590000499423E-4</c:v>
                </c:pt>
                <c:pt idx="122">
                  <c:v>2.4742107950692638E-4</c:v>
                </c:pt>
                <c:pt idx="123">
                  <c:v>3.1328112709899962E-4</c:v>
                </c:pt>
                <c:pt idx="124">
                  <c:v>6.093598073228149E-4</c:v>
                </c:pt>
                <c:pt idx="125">
                  <c:v>6.2831540845628307E-4</c:v>
                </c:pt>
                <c:pt idx="126">
                  <c:v>6.8029890978175273E-4</c:v>
                </c:pt>
                <c:pt idx="127">
                  <c:v>5.7854328054342101E-4</c:v>
                </c:pt>
                <c:pt idx="128">
                  <c:v>6.8528129073813088E-4</c:v>
                </c:pt>
                <c:pt idx="129">
                  <c:v>3.6980095402457797E-4</c:v>
                </c:pt>
                <c:pt idx="130">
                  <c:v>1.8512668639307888E-4</c:v>
                </c:pt>
                <c:pt idx="131">
                  <c:v>3.1302596131143224E-4</c:v>
                </c:pt>
                <c:pt idx="132">
                  <c:v>6.2994077512485032E-4</c:v>
                </c:pt>
                <c:pt idx="133">
                  <c:v>6.5559744027960764E-4</c:v>
                </c:pt>
                <c:pt idx="134">
                  <c:v>5.5202261874259481E-4</c:v>
                </c:pt>
                <c:pt idx="135">
                  <c:v>4.3085502646634968E-4</c:v>
                </c:pt>
                <c:pt idx="136">
                  <c:v>4.1287100426296995E-4</c:v>
                </c:pt>
                <c:pt idx="137">
                  <c:v>2.7922618841603986E-4</c:v>
                </c:pt>
                <c:pt idx="138">
                  <c:v>1.8994529050439594E-4</c:v>
                </c:pt>
                <c:pt idx="139">
                  <c:v>3.5298793194060739E-4</c:v>
                </c:pt>
                <c:pt idx="140">
                  <c:v>2.4854135212659103E-4</c:v>
                </c:pt>
                <c:pt idx="141">
                  <c:v>1.9844121114116349E-4</c:v>
                </c:pt>
                <c:pt idx="142">
                  <c:v>3.0033240641895605E-4</c:v>
                </c:pt>
                <c:pt idx="143">
                  <c:v>1.7884780034415123E-3</c:v>
                </c:pt>
                <c:pt idx="144">
                  <c:v>9.1833273014504892E-4</c:v>
                </c:pt>
                <c:pt idx="145">
                  <c:v>2.956017739624918E-4</c:v>
                </c:pt>
                <c:pt idx="146">
                  <c:v>2.0417250242002181E-4</c:v>
                </c:pt>
                <c:pt idx="147">
                  <c:v>2.6976448322541728E-4</c:v>
                </c:pt>
                <c:pt idx="148">
                  <c:v>2.1545056743733649E-4</c:v>
                </c:pt>
                <c:pt idx="149">
                  <c:v>3.2060964185838542E-4</c:v>
                </c:pt>
                <c:pt idx="150">
                  <c:v>4.1519298711970281E-4</c:v>
                </c:pt>
                <c:pt idx="151">
                  <c:v>2.6094583757829335E-4</c:v>
                </c:pt>
                <c:pt idx="152">
                  <c:v>9.2794642901996118E-5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3AF-F04A-AB6C-3D0212022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4765503"/>
        <c:axId val="1524928735"/>
      </c:scatterChart>
      <c:valAx>
        <c:axId val="1524765503"/>
        <c:scaling>
          <c:orientation val="minMax"/>
          <c:max val="400"/>
          <c:min val="0"/>
        </c:scaling>
        <c:delete val="0"/>
        <c:axPos val="b"/>
        <c:majorGridlines>
          <c:spPr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r>
                  <a:rPr lang="en-US" dirty="0"/>
                  <a:t>Distance into Steel Shielding 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en-US"/>
          </a:p>
        </c:txPr>
        <c:crossAx val="1524928735"/>
        <c:crossesAt val="1E-99"/>
        <c:crossBetween val="midCat"/>
      </c:valAx>
      <c:valAx>
        <c:axId val="1524928735"/>
        <c:scaling>
          <c:logBase val="10"/>
          <c:orientation val="minMax"/>
          <c:max val="2500"/>
          <c:min val="2.5000000000000001E-3"/>
        </c:scaling>
        <c:delete val="0"/>
        <c:axPos val="l"/>
        <c:majorGridlines>
          <c:spPr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r>
                  <a:rPr lang="en-US"/>
                  <a:t>Total Dose Rate (mrem/hr)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600" b="0" i="0" u="none" strike="noStrike" kern="1200" baseline="0">
                  <a:solidFill>
                    <a:schemeClr val="tx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in"/>
        <c:minorTickMark val="in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en-US"/>
          </a:p>
        </c:txPr>
        <c:crossAx val="1524765503"/>
        <c:crossesAt val="-9.9999999999999997E+98"/>
        <c:crossBetween val="midCat"/>
      </c:valAx>
      <c:spPr>
        <a:noFill/>
        <a:ln w="3175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49882914847161575"/>
          <c:y val="0.22377150772820059"/>
          <c:w val="0.40237991266375545"/>
          <c:h val="0.16304511691480558"/>
        </c:manualLayout>
      </c:layout>
      <c:overlay val="1"/>
      <c:spPr>
        <a:solidFill>
          <a:schemeClr val="bg1"/>
        </a:solidFill>
        <a:ln w="31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17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600" b="0" i="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0.23664</cdr:x>
      <cdr:y>0.57909</cdr:y>
    </cdr:from>
    <cdr:to>
      <cdr:x>0.92517</cdr:x>
      <cdr:y>0.57909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22F36A-3F2B-CB13-D6A4-E4E9FF55E2D1}"/>
            </a:ext>
          </a:extLst>
        </cdr:cNvPr>
        <cdr:cNvCxnSpPr/>
      </cdr:nvCxnSpPr>
      <cdr:spPr>
        <a:xfrm xmlns:a="http://schemas.openxmlformats.org/drawingml/2006/main">
          <a:off x="606947" y="1116753"/>
          <a:ext cx="176592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3/15/24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3/15/24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AccelApp’24               19 March 2024               Slide </a:t>
            </a:r>
            <a:fld id="{C1354699-9B13-7745-93E3-435B5159248B}" type="slidenum">
              <a:rPr lang="en-US" sz="1000" smtClean="0">
                <a:solidFill>
                  <a:srgbClr val="BFBFBF"/>
                </a:solidFill>
                <a:latin typeface="+mn-lt"/>
                <a:cs typeface="Arial" pitchFamily="34" charset="0"/>
              </a:rPr>
              <a:pPr algn="l"/>
              <a:t>‹#›</a:t>
            </a:fld>
            <a:endParaRPr lang="en-US" sz="1000" dirty="0">
              <a:solidFill>
                <a:srgbClr val="BFBFB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1089529"/>
          </a:xfrm>
        </p:spPr>
        <p:txBody>
          <a:bodyPr/>
          <a:lstStyle/>
          <a:p>
            <a:r>
              <a:rPr lang="en-US" sz="2400" b="1" dirty="0"/>
              <a:t>Radiation Shielding Design Analysis for the Ring to Second Target Beam Transport at the Spallation Neutron Source Second Target Station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b="1" dirty="0"/>
              <a:t>Wouter C. de Wet, PhD</a:t>
            </a:r>
          </a:p>
          <a:p>
            <a:r>
              <a:rPr lang="en-US" sz="1600" dirty="0" err="1"/>
              <a:t>dewetwc@ornl.gov</a:t>
            </a:r>
            <a:endParaRPr lang="en-US" sz="1600" dirty="0"/>
          </a:p>
          <a:p>
            <a:pPr algn="r"/>
            <a:endParaRPr lang="en-US" sz="1800" b="1" dirty="0"/>
          </a:p>
          <a:p>
            <a:pPr algn="r"/>
            <a:r>
              <a:rPr lang="en-US" sz="1800" b="1" dirty="0"/>
              <a:t>Accelerator Design and Technology</a:t>
            </a:r>
          </a:p>
          <a:p>
            <a:pPr algn="r"/>
            <a:r>
              <a:rPr lang="en-US" sz="1600" dirty="0"/>
              <a:t>19 March 2024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a building&#10;&#10;Description automatically generated">
            <a:extLst>
              <a:ext uri="{FF2B5EF4-FFF2-40B4-BE49-F238E27FC236}">
                <a16:creationId xmlns:a16="http://schemas.microsoft.com/office/drawing/2014/main" id="{D63A3F2A-26E7-F178-F28D-27EEDFE6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316" y="1373360"/>
            <a:ext cx="5182280" cy="48659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7FC7B-288B-FA05-8B75-BEC4C58E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Truck Access Tunnel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56DCB-0E4C-50D0-1F90-003F0C7B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4"/>
            <a:ext cx="5719441" cy="4694385"/>
          </a:xfrm>
        </p:spPr>
        <p:txBody>
          <a:bodyPr/>
          <a:lstStyle/>
          <a:p>
            <a:r>
              <a:rPr lang="en-US" sz="1600" dirty="0"/>
              <a:t>         Soil, </a:t>
            </a:r>
            <a:r>
              <a:rPr lang="en-US" sz="1600" dirty="0" err="1"/>
              <a:t>ρ</a:t>
            </a:r>
            <a:r>
              <a:rPr lang="en-US" sz="1600" baseline="-25000" dirty="0" err="1"/>
              <a:t>bulk</a:t>
            </a:r>
            <a:r>
              <a:rPr lang="en-US" sz="1600" dirty="0"/>
              <a:t> = 1.931g/cm</a:t>
            </a:r>
            <a:r>
              <a:rPr lang="en-US" sz="1600" baseline="30000" dirty="0"/>
              <a:t>3</a:t>
            </a:r>
            <a:r>
              <a:rPr lang="en-US" sz="1600" dirty="0"/>
              <a:t>, (21% H</a:t>
            </a:r>
            <a:r>
              <a:rPr lang="en-US" sz="1600" baseline="-25000" dirty="0"/>
              <a:t>2</a:t>
            </a:r>
            <a:r>
              <a:rPr lang="en-US" sz="1600" dirty="0"/>
              <a:t>O content)</a:t>
            </a:r>
            <a:endParaRPr lang="en-US" sz="1600" baseline="30000" dirty="0"/>
          </a:p>
          <a:p>
            <a:r>
              <a:rPr lang="en-US" sz="1600" dirty="0"/>
              <a:t>         Concrete, </a:t>
            </a:r>
            <a:r>
              <a:rPr lang="en-US" sz="1600" dirty="0" err="1"/>
              <a:t>ρ</a:t>
            </a:r>
            <a:r>
              <a:rPr lang="en-US" sz="1600" dirty="0"/>
              <a:t> = 2.339 g/cm</a:t>
            </a:r>
            <a:r>
              <a:rPr lang="en-US" sz="1600" baseline="30000" dirty="0"/>
              <a:t>3</a:t>
            </a:r>
          </a:p>
          <a:p>
            <a:r>
              <a:rPr lang="en-US" sz="1600" dirty="0"/>
              <a:t>         Steel, </a:t>
            </a:r>
            <a:r>
              <a:rPr lang="en-US" sz="1600" dirty="0" err="1"/>
              <a:t>ρ</a:t>
            </a:r>
            <a:r>
              <a:rPr lang="en-US" sz="1600" dirty="0"/>
              <a:t> = 7.039 g/cm</a:t>
            </a:r>
            <a:r>
              <a:rPr lang="en-US" sz="1600" baseline="30000" dirty="0"/>
              <a:t>3</a:t>
            </a:r>
          </a:p>
          <a:p>
            <a:r>
              <a:rPr lang="en-US" sz="1600" dirty="0"/>
              <a:t>         Air, </a:t>
            </a:r>
            <a:r>
              <a:rPr lang="en-US" sz="1600" dirty="0" err="1"/>
              <a:t>ρ</a:t>
            </a:r>
            <a:r>
              <a:rPr lang="en-US" sz="1600" dirty="0"/>
              <a:t> = 0.0011988 g/cm</a:t>
            </a:r>
            <a:r>
              <a:rPr lang="en-US" sz="1600" baseline="30000" dirty="0"/>
              <a:t>3</a:t>
            </a:r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600" dirty="0"/>
              <a:t>Elevation View 1 Slice is perpendicular to the truck access tunnel centerline and parallel with the interior face of the stacked steel shielding.</a:t>
            </a:r>
          </a:p>
          <a:p>
            <a:pPr lvl="1"/>
            <a:r>
              <a:rPr lang="en-US" sz="1200" dirty="0"/>
              <a:t>Slice is intentionally placed in the gap between the exterior wall of the truck access tunnel and interior face of the stacked steel shielding mass.</a:t>
            </a:r>
          </a:p>
          <a:p>
            <a:r>
              <a:rPr lang="en-US" sz="1600" dirty="0"/>
              <a:t>Elevation View 2 Slice is directly along the truck access tunnel centerline.</a:t>
            </a:r>
          </a:p>
          <a:p>
            <a:endParaRPr lang="en-US" sz="1800" baseline="300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0E971B-D67D-96BF-501D-9AFB6572B79A}"/>
              </a:ext>
            </a:extLst>
          </p:cNvPr>
          <p:cNvSpPr>
            <a:spLocks noChangeAspect="1"/>
          </p:cNvSpPr>
          <p:nvPr/>
        </p:nvSpPr>
        <p:spPr>
          <a:xfrm>
            <a:off x="883219" y="1642445"/>
            <a:ext cx="304768" cy="304768"/>
          </a:xfrm>
          <a:prstGeom prst="roundRect">
            <a:avLst/>
          </a:prstGeom>
          <a:solidFill>
            <a:srgbClr val="A051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6C6397-557B-32C2-A571-F73F6832ABFA}"/>
              </a:ext>
            </a:extLst>
          </p:cNvPr>
          <p:cNvSpPr>
            <a:spLocks noChangeAspect="1"/>
          </p:cNvSpPr>
          <p:nvPr/>
        </p:nvSpPr>
        <p:spPr>
          <a:xfrm>
            <a:off x="883219" y="2095567"/>
            <a:ext cx="304768" cy="304768"/>
          </a:xfrm>
          <a:prstGeom prst="roundRect">
            <a:avLst/>
          </a:prstGeom>
          <a:solidFill>
            <a:srgbClr val="FBEB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8BE79F2-2755-C197-9F4D-6A489E110C88}"/>
              </a:ext>
            </a:extLst>
          </p:cNvPr>
          <p:cNvSpPr>
            <a:spLocks noChangeAspect="1"/>
          </p:cNvSpPr>
          <p:nvPr/>
        </p:nvSpPr>
        <p:spPr>
          <a:xfrm>
            <a:off x="883219" y="2551320"/>
            <a:ext cx="304768" cy="304768"/>
          </a:xfrm>
          <a:prstGeom prst="roundRect">
            <a:avLst/>
          </a:prstGeom>
          <a:solidFill>
            <a:srgbClr val="B0C4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B4309A-CABB-E466-87C7-DEF2CA32640A}"/>
              </a:ext>
            </a:extLst>
          </p:cNvPr>
          <p:cNvSpPr>
            <a:spLocks noChangeAspect="1"/>
          </p:cNvSpPr>
          <p:nvPr/>
        </p:nvSpPr>
        <p:spPr>
          <a:xfrm>
            <a:off x="883219" y="3007073"/>
            <a:ext cx="304768" cy="304768"/>
          </a:xfrm>
          <a:prstGeom prst="roundRect">
            <a:avLst/>
          </a:prstGeom>
          <a:solidFill>
            <a:srgbClr val="F5F5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917629-56D7-729B-1AFE-77B8632C1636}"/>
              </a:ext>
            </a:extLst>
          </p:cNvPr>
          <p:cNvSpPr txBox="1"/>
          <p:nvPr/>
        </p:nvSpPr>
        <p:spPr>
          <a:xfrm>
            <a:off x="538105" y="1162090"/>
            <a:ext cx="244329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Material Specifications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9D0319-BC0E-711A-90C2-8BA2A2EE27A9}"/>
              </a:ext>
            </a:extLst>
          </p:cNvPr>
          <p:cNvSpPr txBox="1"/>
          <p:nvPr/>
        </p:nvSpPr>
        <p:spPr>
          <a:xfrm>
            <a:off x="538105" y="3606713"/>
            <a:ext cx="178446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latin typeface="+mn-lt"/>
              </a:rPr>
              <a:t>Elevation Views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66B45-F66B-F7ED-40C9-B79C6324D7E4}"/>
              </a:ext>
            </a:extLst>
          </p:cNvPr>
          <p:cNvCxnSpPr>
            <a:cxnSpLocks/>
          </p:cNvCxnSpPr>
          <p:nvPr/>
        </p:nvCxnSpPr>
        <p:spPr>
          <a:xfrm flipV="1">
            <a:off x="7452649" y="1704622"/>
            <a:ext cx="2936892" cy="2325511"/>
          </a:xfrm>
          <a:prstGeom prst="line">
            <a:avLst/>
          </a:prstGeom>
          <a:ln w="12700">
            <a:solidFill>
              <a:schemeClr val="tx2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44469F-F327-81B8-688E-FDC2DC33B790}"/>
              </a:ext>
            </a:extLst>
          </p:cNvPr>
          <p:cNvSpPr txBox="1"/>
          <p:nvPr/>
        </p:nvSpPr>
        <p:spPr>
          <a:xfrm rot="19250578">
            <a:off x="6342063" y="4324113"/>
            <a:ext cx="1253869" cy="20313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>
                <a:latin typeface="+mn-lt"/>
              </a:rPr>
              <a:t>Elevation View 1 Slice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B890D2-08E2-19E4-DC99-509D175ABFE5}"/>
              </a:ext>
            </a:extLst>
          </p:cNvPr>
          <p:cNvCxnSpPr>
            <a:cxnSpLocks/>
          </p:cNvCxnSpPr>
          <p:nvPr/>
        </p:nvCxnSpPr>
        <p:spPr>
          <a:xfrm flipH="1" flipV="1">
            <a:off x="7857421" y="2070572"/>
            <a:ext cx="2535883" cy="3231413"/>
          </a:xfrm>
          <a:prstGeom prst="line">
            <a:avLst/>
          </a:prstGeom>
          <a:ln w="12700">
            <a:solidFill>
              <a:schemeClr val="tx2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F24EAA2-881A-0033-4953-AA93E5D20ED0}"/>
              </a:ext>
            </a:extLst>
          </p:cNvPr>
          <p:cNvSpPr txBox="1"/>
          <p:nvPr/>
        </p:nvSpPr>
        <p:spPr>
          <a:xfrm rot="3147229">
            <a:off x="10152414" y="5687585"/>
            <a:ext cx="1253869" cy="20313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>
                <a:latin typeface="+mn-lt"/>
              </a:rPr>
              <a:t>Elevation View 2 Slice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658CC6-C8AB-0E1D-EF3E-1450A8E98520}"/>
              </a:ext>
            </a:extLst>
          </p:cNvPr>
          <p:cNvSpPr txBox="1"/>
          <p:nvPr/>
        </p:nvSpPr>
        <p:spPr>
          <a:xfrm>
            <a:off x="7804330" y="1150218"/>
            <a:ext cx="2642070" cy="2169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latin typeface="+mn-lt"/>
              </a:rPr>
              <a:t>Plan View 1: Truck Access Region Geometry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A46B6D-56DC-70DC-AC94-7A940BBE8D86}"/>
              </a:ext>
            </a:extLst>
          </p:cNvPr>
          <p:cNvSpPr txBox="1"/>
          <p:nvPr/>
        </p:nvSpPr>
        <p:spPr>
          <a:xfrm rot="3094751">
            <a:off x="8642495" y="3804455"/>
            <a:ext cx="920445" cy="1754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dirty="0">
                <a:latin typeface="+mn-lt"/>
              </a:rPr>
              <a:t>Truck Access Tunnel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1BE015-37C9-D536-F8CC-EF4D7BD1532C}"/>
              </a:ext>
            </a:extLst>
          </p:cNvPr>
          <p:cNvSpPr txBox="1"/>
          <p:nvPr/>
        </p:nvSpPr>
        <p:spPr>
          <a:xfrm rot="19250578">
            <a:off x="7570709" y="3141024"/>
            <a:ext cx="579490" cy="3416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dirty="0">
                <a:latin typeface="+mn-lt"/>
              </a:rPr>
              <a:t>Concrete Shielding</a:t>
            </a:r>
          </a:p>
          <a:p>
            <a:pPr algn="ctr">
              <a:lnSpc>
                <a:spcPct val="90000"/>
              </a:lnSpc>
            </a:pPr>
            <a:r>
              <a:rPr lang="en-US" sz="600" dirty="0">
                <a:latin typeface="+mn-lt"/>
              </a:rPr>
              <a:t>(CSB-side)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F998C-3E37-7EC9-E5A6-89F0AB705EF5}"/>
              </a:ext>
            </a:extLst>
          </p:cNvPr>
          <p:cNvSpPr txBox="1"/>
          <p:nvPr/>
        </p:nvSpPr>
        <p:spPr>
          <a:xfrm rot="19250578">
            <a:off x="8709211" y="2256500"/>
            <a:ext cx="793060" cy="3416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dirty="0">
                <a:latin typeface="+mn-lt"/>
              </a:rPr>
              <a:t>Concrete Shielding</a:t>
            </a:r>
          </a:p>
          <a:p>
            <a:pPr algn="ctr">
              <a:lnSpc>
                <a:spcPct val="90000"/>
              </a:lnSpc>
            </a:pPr>
            <a:r>
              <a:rPr lang="en-US" sz="600" dirty="0">
                <a:latin typeface="+mn-lt"/>
              </a:rPr>
              <a:t>(labyrinth-side)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2C3478-3D69-2E6A-3F8C-EC935EBC7BFD}"/>
              </a:ext>
            </a:extLst>
          </p:cNvPr>
          <p:cNvSpPr txBox="1"/>
          <p:nvPr/>
        </p:nvSpPr>
        <p:spPr>
          <a:xfrm rot="19261196">
            <a:off x="9407108" y="2814753"/>
            <a:ext cx="524504" cy="1754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dirty="0">
                <a:latin typeface="+mn-lt"/>
              </a:rPr>
              <a:t>Labyrinth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E48A39-9950-C1B1-E1D5-15A7E2404ED2}"/>
              </a:ext>
            </a:extLst>
          </p:cNvPr>
          <p:cNvSpPr txBox="1"/>
          <p:nvPr/>
        </p:nvSpPr>
        <p:spPr>
          <a:xfrm rot="18106817">
            <a:off x="10564583" y="4266973"/>
            <a:ext cx="333746" cy="1754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dirty="0">
                <a:latin typeface="+mn-lt"/>
              </a:rPr>
              <a:t>RTST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E18BF2-5202-755D-17B0-9473B47CA2BE}"/>
              </a:ext>
            </a:extLst>
          </p:cNvPr>
          <p:cNvSpPr txBox="1"/>
          <p:nvPr/>
        </p:nvSpPr>
        <p:spPr>
          <a:xfrm rot="19270059">
            <a:off x="9588568" y="2273916"/>
            <a:ext cx="525386" cy="304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00" dirty="0">
                <a:latin typeface="+mn-lt"/>
              </a:rPr>
              <a:t>Generally Accessible Room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9DE974-1342-A449-6F97-CB2C2E79049B}"/>
              </a:ext>
            </a:extLst>
          </p:cNvPr>
          <p:cNvSpPr txBox="1"/>
          <p:nvPr/>
        </p:nvSpPr>
        <p:spPr>
          <a:xfrm rot="3127298">
            <a:off x="9971837" y="2093149"/>
            <a:ext cx="525386" cy="304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00" dirty="0">
                <a:latin typeface="+mn-lt"/>
              </a:rPr>
              <a:t>Generally Accessible Room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BC5287-A063-162B-D657-DA3194CCA328}"/>
              </a:ext>
            </a:extLst>
          </p:cNvPr>
          <p:cNvSpPr txBox="1"/>
          <p:nvPr/>
        </p:nvSpPr>
        <p:spPr>
          <a:xfrm>
            <a:off x="8026764" y="1915208"/>
            <a:ext cx="764675" cy="2585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dirty="0">
                <a:latin typeface="+mn-lt"/>
              </a:rPr>
              <a:t>Stacked Steel Shielding Blocks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BEECBE3-5205-B8BD-A399-E05E86C34969}"/>
              </a:ext>
            </a:extLst>
          </p:cNvPr>
          <p:cNvCxnSpPr>
            <a:cxnSpLocks/>
          </p:cNvCxnSpPr>
          <p:nvPr/>
        </p:nvCxnSpPr>
        <p:spPr>
          <a:xfrm>
            <a:off x="8409101" y="2186700"/>
            <a:ext cx="99786" cy="601696"/>
          </a:xfrm>
          <a:prstGeom prst="straightConnector1">
            <a:avLst/>
          </a:prstGeom>
          <a:ln w="6350">
            <a:solidFill>
              <a:schemeClr val="tx1"/>
            </a:solidFill>
            <a:miter lim="800000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C7264FF-6FDD-9D62-715B-F1B78BC2E9E4}"/>
              </a:ext>
            </a:extLst>
          </p:cNvPr>
          <p:cNvSpPr txBox="1"/>
          <p:nvPr/>
        </p:nvSpPr>
        <p:spPr>
          <a:xfrm rot="491760">
            <a:off x="9258901" y="4959607"/>
            <a:ext cx="643125" cy="1754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" dirty="0">
                <a:latin typeface="+mn-lt"/>
              </a:rPr>
              <a:t>HVAC Ducts</a:t>
            </a:r>
          </a:p>
        </p:txBody>
      </p:sp>
    </p:spTree>
    <p:extLst>
      <p:ext uri="{BB962C8B-B14F-4D97-AF65-F5344CB8AC3E}">
        <p14:creationId xmlns:p14="http://schemas.microsoft.com/office/powerpoint/2010/main" val="399415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green rectangular object with white text&#10;&#10;Description automatically generated">
            <a:extLst>
              <a:ext uri="{FF2B5EF4-FFF2-40B4-BE49-F238E27FC236}">
                <a16:creationId xmlns:a16="http://schemas.microsoft.com/office/drawing/2014/main" id="{BB33A656-6064-68D7-16A6-6E46705A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4" b="32897"/>
          <a:stretch/>
        </p:blipFill>
        <p:spPr>
          <a:xfrm>
            <a:off x="429767" y="1153307"/>
            <a:ext cx="7140770" cy="2386188"/>
          </a:xfrm>
          <a:prstGeom prst="rect">
            <a:avLst/>
          </a:prstGeom>
        </p:spPr>
      </p:pic>
      <p:pic>
        <p:nvPicPr>
          <p:cNvPr id="20" name="Picture 19" descr="A diagram of a rectangular object&#10;&#10;Description automatically generated">
            <a:extLst>
              <a:ext uri="{FF2B5EF4-FFF2-40B4-BE49-F238E27FC236}">
                <a16:creationId xmlns:a16="http://schemas.microsoft.com/office/drawing/2014/main" id="{477CDCFF-7B22-8DE3-FED3-A489DBC0E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883"/>
          <a:stretch/>
        </p:blipFill>
        <p:spPr>
          <a:xfrm>
            <a:off x="520264" y="3895275"/>
            <a:ext cx="6069930" cy="23330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133B1-030B-8E79-BD22-D6AC5F0D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 View 1, Concrete Shielding &amp; Lintel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017632-B140-E793-5A2C-49C9D2BA3831}"/>
              </a:ext>
            </a:extLst>
          </p:cNvPr>
          <p:cNvCxnSpPr>
            <a:cxnSpLocks/>
          </p:cNvCxnSpPr>
          <p:nvPr/>
        </p:nvCxnSpPr>
        <p:spPr>
          <a:xfrm flipH="1">
            <a:off x="3273778" y="5309543"/>
            <a:ext cx="127941" cy="0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FD1B0F-C01F-A226-AD27-6C8A049A347E}"/>
              </a:ext>
            </a:extLst>
          </p:cNvPr>
          <p:cNvCxnSpPr>
            <a:cxnSpLocks/>
          </p:cNvCxnSpPr>
          <p:nvPr/>
        </p:nvCxnSpPr>
        <p:spPr>
          <a:xfrm flipH="1">
            <a:off x="4109103" y="5309543"/>
            <a:ext cx="142985" cy="0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D62E45-F2AE-C974-4A79-F5559BC3CACF}"/>
              </a:ext>
            </a:extLst>
          </p:cNvPr>
          <p:cNvCxnSpPr>
            <a:cxnSpLocks/>
          </p:cNvCxnSpPr>
          <p:nvPr/>
        </p:nvCxnSpPr>
        <p:spPr>
          <a:xfrm>
            <a:off x="3405482" y="5064946"/>
            <a:ext cx="0" cy="32294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448847-64B9-4863-DDC7-E03056220072}"/>
              </a:ext>
            </a:extLst>
          </p:cNvPr>
          <p:cNvCxnSpPr>
            <a:cxnSpLocks/>
          </p:cNvCxnSpPr>
          <p:nvPr/>
        </p:nvCxnSpPr>
        <p:spPr>
          <a:xfrm>
            <a:off x="4110969" y="5064946"/>
            <a:ext cx="0" cy="321059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7EDEC44-DACF-56AB-A075-E4FA035EDB36}"/>
              </a:ext>
            </a:extLst>
          </p:cNvPr>
          <p:cNvSpPr>
            <a:spLocks noChangeAspect="1"/>
          </p:cNvSpPr>
          <p:nvPr/>
        </p:nvSpPr>
        <p:spPr>
          <a:xfrm>
            <a:off x="3446060" y="5277204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544B9A1-1AEF-D1D4-7032-224563041DC8}"/>
              </a:ext>
            </a:extLst>
          </p:cNvPr>
          <p:cNvSpPr>
            <a:spLocks noChangeAspect="1"/>
          </p:cNvSpPr>
          <p:nvPr/>
        </p:nvSpPr>
        <p:spPr>
          <a:xfrm>
            <a:off x="3902109" y="5275519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C7F9288-E511-58AA-F449-7819D4E35D66}"/>
              </a:ext>
            </a:extLst>
          </p:cNvPr>
          <p:cNvGrpSpPr/>
          <p:nvPr/>
        </p:nvGrpSpPr>
        <p:grpSpPr>
          <a:xfrm>
            <a:off x="3031639" y="4790248"/>
            <a:ext cx="114136" cy="680433"/>
            <a:chOff x="3031650" y="5270372"/>
            <a:chExt cx="88447" cy="2003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B662384-A4F1-2D15-689D-C6B15EE5BE2B}"/>
                </a:ext>
              </a:extLst>
            </p:cNvPr>
            <p:cNvGrpSpPr/>
            <p:nvPr/>
          </p:nvGrpSpPr>
          <p:grpSpPr>
            <a:xfrm rot="5400000">
              <a:off x="2977383" y="5327965"/>
              <a:ext cx="196984" cy="88445"/>
              <a:chOff x="6925368" y="5451589"/>
              <a:chExt cx="196984" cy="88445"/>
            </a:xfrm>
          </p:grpSpPr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3ABA99EF-B812-F4DD-98FD-01B5913028A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020929" y="5400250"/>
                <a:ext cx="0" cy="191121"/>
              </a:xfrm>
              <a:prstGeom prst="straightConnector1">
                <a:avLst/>
              </a:prstGeom>
              <a:ln w="12700" cap="flat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AC59579-D347-4DC1-6562-46A6C307EEEF}"/>
                  </a:ext>
                </a:extLst>
              </p:cNvPr>
              <p:cNvCxnSpPr/>
              <p:nvPr/>
            </p:nvCxnSpPr>
            <p:spPr>
              <a:xfrm>
                <a:off x="7122352" y="5451589"/>
                <a:ext cx="0" cy="88445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99920A4-7D2E-0040-3C96-E1A42858DEEC}"/>
                </a:ext>
              </a:extLst>
            </p:cNvPr>
            <p:cNvCxnSpPr/>
            <p:nvPr/>
          </p:nvCxnSpPr>
          <p:spPr>
            <a:xfrm rot="5400000">
              <a:off x="3075873" y="5226149"/>
              <a:ext cx="0" cy="88446"/>
            </a:xfrm>
            <a:prstGeom prst="line">
              <a:avLst/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86C8ACA-70A7-3AB3-09E0-973FA1B63DE5}"/>
              </a:ext>
            </a:extLst>
          </p:cNvPr>
          <p:cNvCxnSpPr>
            <a:cxnSpLocks/>
          </p:cNvCxnSpPr>
          <p:nvPr/>
        </p:nvCxnSpPr>
        <p:spPr>
          <a:xfrm flipV="1">
            <a:off x="4248340" y="4654200"/>
            <a:ext cx="0" cy="73152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322B1E8-9C7E-DB86-F556-A0EDBD33D2C5}"/>
              </a:ext>
            </a:extLst>
          </p:cNvPr>
          <p:cNvCxnSpPr>
            <a:cxnSpLocks/>
          </p:cNvCxnSpPr>
          <p:nvPr/>
        </p:nvCxnSpPr>
        <p:spPr>
          <a:xfrm flipV="1">
            <a:off x="3270015" y="4651277"/>
            <a:ext cx="0" cy="731636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3C781472-04E5-D882-AFE8-F97077A64309}"/>
              </a:ext>
            </a:extLst>
          </p:cNvPr>
          <p:cNvSpPr>
            <a:spLocks noChangeAspect="1"/>
          </p:cNvSpPr>
          <p:nvPr/>
        </p:nvSpPr>
        <p:spPr>
          <a:xfrm>
            <a:off x="2896678" y="5032916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779C412-5962-7881-6443-B699C62FE95B}"/>
              </a:ext>
            </a:extLst>
          </p:cNvPr>
          <p:cNvCxnSpPr>
            <a:cxnSpLocks/>
          </p:cNvCxnSpPr>
          <p:nvPr/>
        </p:nvCxnSpPr>
        <p:spPr>
          <a:xfrm flipH="1">
            <a:off x="4325733" y="4730242"/>
            <a:ext cx="131768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03BD236-DDA1-CBB4-2479-B1E04C53624C}"/>
              </a:ext>
            </a:extLst>
          </p:cNvPr>
          <p:cNvCxnSpPr>
            <a:cxnSpLocks/>
          </p:cNvCxnSpPr>
          <p:nvPr/>
        </p:nvCxnSpPr>
        <p:spPr>
          <a:xfrm flipH="1">
            <a:off x="4325733" y="4767670"/>
            <a:ext cx="302711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7EA85AC-1A94-717B-77E0-21457ACB0E54}"/>
              </a:ext>
            </a:extLst>
          </p:cNvPr>
          <p:cNvCxnSpPr>
            <a:cxnSpLocks/>
          </p:cNvCxnSpPr>
          <p:nvPr/>
        </p:nvCxnSpPr>
        <p:spPr>
          <a:xfrm flipV="1">
            <a:off x="4391617" y="4610045"/>
            <a:ext cx="0" cy="111078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2A083AA-190F-676E-2D16-C53D48DF9320}"/>
              </a:ext>
            </a:extLst>
          </p:cNvPr>
          <p:cNvCxnSpPr>
            <a:cxnSpLocks/>
          </p:cNvCxnSpPr>
          <p:nvPr/>
        </p:nvCxnSpPr>
        <p:spPr>
          <a:xfrm flipV="1">
            <a:off x="4391617" y="4776010"/>
            <a:ext cx="0" cy="111078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F4E952EF-FD55-38EC-27F7-73A004E1F6FB}"/>
              </a:ext>
            </a:extLst>
          </p:cNvPr>
          <p:cNvSpPr>
            <a:spLocks noChangeAspect="1"/>
          </p:cNvSpPr>
          <p:nvPr/>
        </p:nvSpPr>
        <p:spPr>
          <a:xfrm>
            <a:off x="4420570" y="4493173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9DBE1F0-290D-B215-3543-8298C61A2569}"/>
              </a:ext>
            </a:extLst>
          </p:cNvPr>
          <p:cNvCxnSpPr>
            <a:cxnSpLocks/>
          </p:cNvCxnSpPr>
          <p:nvPr/>
        </p:nvCxnSpPr>
        <p:spPr>
          <a:xfrm flipV="1">
            <a:off x="4529577" y="4779531"/>
            <a:ext cx="0" cy="671234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EFFDEF3-FA48-1B21-13AC-AC31955AA9AF}"/>
              </a:ext>
            </a:extLst>
          </p:cNvPr>
          <p:cNvCxnSpPr/>
          <p:nvPr/>
        </p:nvCxnSpPr>
        <p:spPr>
          <a:xfrm rot="5400000">
            <a:off x="4533339" y="5413613"/>
            <a:ext cx="0" cy="114133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535F693-A864-3334-E7AF-FFEF77D7A8D7}"/>
              </a:ext>
            </a:extLst>
          </p:cNvPr>
          <p:cNvCxnSpPr>
            <a:cxnSpLocks/>
          </p:cNvCxnSpPr>
          <p:nvPr/>
        </p:nvCxnSpPr>
        <p:spPr>
          <a:xfrm>
            <a:off x="3412531" y="5134076"/>
            <a:ext cx="672172" cy="0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54F55973-E623-EB94-822E-CF0D7CF7E63B}"/>
              </a:ext>
            </a:extLst>
          </p:cNvPr>
          <p:cNvSpPr>
            <a:spLocks noChangeAspect="1"/>
          </p:cNvSpPr>
          <p:nvPr/>
        </p:nvSpPr>
        <p:spPr>
          <a:xfrm>
            <a:off x="4566409" y="5027798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AE55157-6AA8-FC76-7884-7A2FA845A3CE}"/>
              </a:ext>
            </a:extLst>
          </p:cNvPr>
          <p:cNvSpPr>
            <a:spLocks noChangeAspect="1"/>
          </p:cNvSpPr>
          <p:nvPr/>
        </p:nvSpPr>
        <p:spPr>
          <a:xfrm>
            <a:off x="3665431" y="4928681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D1F528A-F075-6BA6-439F-3C76EC1D8F60}"/>
              </a:ext>
            </a:extLst>
          </p:cNvPr>
          <p:cNvCxnSpPr>
            <a:cxnSpLocks/>
          </p:cNvCxnSpPr>
          <p:nvPr/>
        </p:nvCxnSpPr>
        <p:spPr>
          <a:xfrm>
            <a:off x="3281126" y="4687185"/>
            <a:ext cx="948444" cy="0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66EFE201-A8C4-D5B9-81B7-3FC9D33769D9}"/>
              </a:ext>
            </a:extLst>
          </p:cNvPr>
          <p:cNvSpPr>
            <a:spLocks noChangeAspect="1"/>
          </p:cNvSpPr>
          <p:nvPr/>
        </p:nvSpPr>
        <p:spPr>
          <a:xfrm>
            <a:off x="3915150" y="4470203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1FBB2BB-9207-3454-12EA-28C9854C13B4}"/>
              </a:ext>
            </a:extLst>
          </p:cNvPr>
          <p:cNvSpPr txBox="1"/>
          <p:nvPr/>
        </p:nvSpPr>
        <p:spPr>
          <a:xfrm>
            <a:off x="1792513" y="4820539"/>
            <a:ext cx="688009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>
                <a:latin typeface="+mn-lt"/>
              </a:rPr>
              <a:t>(CSB-side)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12F9FF2-9B08-F9F9-C90B-D6D656757923}"/>
              </a:ext>
            </a:extLst>
          </p:cNvPr>
          <p:cNvSpPr txBox="1"/>
          <p:nvPr/>
        </p:nvSpPr>
        <p:spPr>
          <a:xfrm>
            <a:off x="4810341" y="4787212"/>
            <a:ext cx="917239" cy="20313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>
                <a:latin typeface="+mn-lt"/>
              </a:rPr>
              <a:t>(labyrinth side)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146151C-D9D8-6A0D-1C38-82D5A678502E}"/>
              </a:ext>
            </a:extLst>
          </p:cNvPr>
          <p:cNvSpPr>
            <a:spLocks noChangeAspect="1"/>
          </p:cNvSpPr>
          <p:nvPr/>
        </p:nvSpPr>
        <p:spPr>
          <a:xfrm>
            <a:off x="3496346" y="4177702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39225C5E-99BA-C007-DAC2-94A5C634EB00}"/>
              </a:ext>
            </a:extLst>
          </p:cNvPr>
          <p:cNvCxnSpPr>
            <a:cxnSpLocks/>
          </p:cNvCxnSpPr>
          <p:nvPr/>
        </p:nvCxnSpPr>
        <p:spPr>
          <a:xfrm flipV="1">
            <a:off x="3394242" y="4360242"/>
            <a:ext cx="184336" cy="411586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prstDash val="sysDash"/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27380C7C-5DE1-23FA-6D06-796117671212}"/>
              </a:ext>
            </a:extLst>
          </p:cNvPr>
          <p:cNvSpPr txBox="1"/>
          <p:nvPr/>
        </p:nvSpPr>
        <p:spPr>
          <a:xfrm>
            <a:off x="9488857" y="4319426"/>
            <a:ext cx="230232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700" dirty="0">
                <a:latin typeface="+mn-lt"/>
              </a:rPr>
              <a:t>Concrete inner walls are equidistant from the steel shielding centerline. In other words, midpoint of </a:t>
            </a:r>
            <a:r>
              <a:rPr lang="en-US" sz="700" b="1" dirty="0">
                <a:latin typeface="+mn-lt"/>
              </a:rPr>
              <a:t>c</a:t>
            </a:r>
            <a:r>
              <a:rPr lang="en-US" sz="700" dirty="0">
                <a:latin typeface="+mn-lt"/>
              </a:rPr>
              <a:t> lies directly along the truck access tunnel centerline.</a:t>
            </a:r>
          </a:p>
          <a:p>
            <a:pPr>
              <a:lnSpc>
                <a:spcPct val="90000"/>
              </a:lnSpc>
            </a:pPr>
            <a:endParaRPr lang="en-US" sz="700" dirty="0">
              <a:latin typeface="+mn-lt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700" dirty="0">
                <a:latin typeface="+mn-lt"/>
              </a:rPr>
              <a:t>Gap </a:t>
            </a:r>
            <a:r>
              <a:rPr lang="en-US" sz="700" b="1" dirty="0">
                <a:latin typeface="+mn-lt"/>
              </a:rPr>
              <a:t>h</a:t>
            </a:r>
            <a:r>
              <a:rPr lang="en-US" sz="700" dirty="0">
                <a:latin typeface="+mn-lt"/>
              </a:rPr>
              <a:t> is not necessary. It may be filled by increasing </a:t>
            </a:r>
            <a:r>
              <a:rPr lang="en-US" sz="700" b="1" dirty="0">
                <a:latin typeface="+mn-lt"/>
              </a:rPr>
              <a:t>a</a:t>
            </a:r>
            <a:r>
              <a:rPr lang="en-US" sz="700" dirty="0">
                <a:latin typeface="+mn-lt"/>
              </a:rPr>
              <a:t> to match </a:t>
            </a:r>
            <a:r>
              <a:rPr lang="en-US" sz="700" b="1" dirty="0">
                <a:latin typeface="+mn-lt"/>
              </a:rPr>
              <a:t>g. </a:t>
            </a:r>
            <a:r>
              <a:rPr lang="en-US" sz="700" dirty="0">
                <a:latin typeface="+mn-lt"/>
              </a:rPr>
              <a:t>It may not be removed by decreasing </a:t>
            </a:r>
            <a:r>
              <a:rPr lang="en-US" sz="700" b="1" dirty="0">
                <a:latin typeface="+mn-lt"/>
              </a:rPr>
              <a:t>g</a:t>
            </a:r>
            <a:r>
              <a:rPr lang="en-US" sz="700" dirty="0">
                <a:latin typeface="+mn-lt"/>
              </a:rPr>
              <a:t> to match </a:t>
            </a:r>
            <a:r>
              <a:rPr lang="en-US" sz="700" b="1" dirty="0">
                <a:latin typeface="+mn-lt"/>
              </a:rPr>
              <a:t>a</a:t>
            </a:r>
            <a:r>
              <a:rPr lang="en-US" sz="700" dirty="0">
                <a:latin typeface="+mn-lt"/>
              </a:rPr>
              <a:t>. 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676D875-CE4C-5B63-7F3D-0A69CA2A894A}"/>
              </a:ext>
            </a:extLst>
          </p:cNvPr>
          <p:cNvSpPr txBox="1"/>
          <p:nvPr/>
        </p:nvSpPr>
        <p:spPr>
          <a:xfrm>
            <a:off x="9365643" y="4157109"/>
            <a:ext cx="508137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i="1" dirty="0">
                <a:latin typeface="+mn-lt"/>
              </a:rPr>
              <a:t>Notes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073867-1957-FCC6-18E9-4DAEAFC7CD11}"/>
              </a:ext>
            </a:extLst>
          </p:cNvPr>
          <p:cNvGrpSpPr/>
          <p:nvPr/>
        </p:nvGrpSpPr>
        <p:grpSpPr>
          <a:xfrm>
            <a:off x="6630617" y="4157109"/>
            <a:ext cx="2440166" cy="2095953"/>
            <a:chOff x="6630617" y="4157109"/>
            <a:chExt cx="2440166" cy="2095953"/>
          </a:xfrm>
        </p:grpSpPr>
        <p:pic>
          <p:nvPicPr>
            <p:cNvPr id="3" name="Picture 2" descr="A map of a building&#10;&#10;Description automatically generated">
              <a:extLst>
                <a:ext uri="{FF2B5EF4-FFF2-40B4-BE49-F238E27FC236}">
                  <a16:creationId xmlns:a16="http://schemas.microsoft.com/office/drawing/2014/main" id="{6FDF3AE1-F8C1-DBCF-1141-51E00388B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6964" y="4324611"/>
              <a:ext cx="2053819" cy="192845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B6502E3-C082-1B52-B3D9-3755A2AE2F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9406" y="4479786"/>
              <a:ext cx="1354555" cy="1066286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247488D-FA42-4756-7632-B3F875843EA0}"/>
                </a:ext>
              </a:extLst>
            </p:cNvPr>
            <p:cNvSpPr txBox="1"/>
            <p:nvPr/>
          </p:nvSpPr>
          <p:spPr>
            <a:xfrm rot="19250578">
              <a:off x="7394323" y="5103670"/>
              <a:ext cx="296930" cy="14773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0" dirty="0">
                  <a:latin typeface="+mn-lt"/>
                </a:rPr>
                <a:t>(CSB-side)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ABC8A6E-C6F0-676B-8B59-530682628FCE}"/>
                </a:ext>
              </a:extLst>
            </p:cNvPr>
            <p:cNvSpPr txBox="1"/>
            <p:nvPr/>
          </p:nvSpPr>
          <p:spPr>
            <a:xfrm rot="19250578">
              <a:off x="7968382" y="4560891"/>
              <a:ext cx="553358" cy="14773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0" dirty="0">
                  <a:latin typeface="+mn-lt"/>
                </a:rPr>
                <a:t>(labyrinth-side)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3FA2D7B-E0EF-F6AE-6A0E-C420BB9330BD}"/>
                </a:ext>
              </a:extLst>
            </p:cNvPr>
            <p:cNvSpPr txBox="1"/>
            <p:nvPr/>
          </p:nvSpPr>
          <p:spPr>
            <a:xfrm rot="19250578">
              <a:off x="6630617" y="5731507"/>
              <a:ext cx="691809" cy="833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0" dirty="0">
                  <a:latin typeface="+mn-lt"/>
                </a:rPr>
                <a:t>Location of Elevation Slice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FE147B9-97A7-883F-D04A-68502F5803AB}"/>
                </a:ext>
              </a:extLst>
            </p:cNvPr>
            <p:cNvSpPr txBox="1"/>
            <p:nvPr/>
          </p:nvSpPr>
          <p:spPr>
            <a:xfrm>
              <a:off x="7676765" y="4157109"/>
              <a:ext cx="728083" cy="16302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>
                  <a:latin typeface="+mn-lt"/>
                </a:rPr>
                <a:t>Plan View</a:t>
              </a:r>
            </a:p>
          </p:txBody>
        </p: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A2CFF018-1BD3-3847-5175-F26DCB5E4A08}"/>
              </a:ext>
            </a:extLst>
          </p:cNvPr>
          <p:cNvSpPr txBox="1"/>
          <p:nvPr/>
        </p:nvSpPr>
        <p:spPr>
          <a:xfrm>
            <a:off x="2885887" y="3678293"/>
            <a:ext cx="1723550" cy="2169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latin typeface="+mn-lt"/>
              </a:rPr>
              <a:t>Elevation View 1: Geometry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40A0EF9-4938-561F-D8FE-FC8FF6A192E0}"/>
              </a:ext>
            </a:extLst>
          </p:cNvPr>
          <p:cNvSpPr txBox="1"/>
          <p:nvPr/>
        </p:nvSpPr>
        <p:spPr>
          <a:xfrm>
            <a:off x="1532167" y="940530"/>
            <a:ext cx="4431021" cy="2169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latin typeface="+mn-lt"/>
              </a:rPr>
              <a:t>Elevation View 1: Total Dose Rate (1W/m Beam Losses &amp; Target Backscatter)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E8F2CE3-EB24-B1CE-8863-E65A970B7A76}"/>
              </a:ext>
            </a:extLst>
          </p:cNvPr>
          <p:cNvSpPr/>
          <p:nvPr/>
        </p:nvSpPr>
        <p:spPr>
          <a:xfrm>
            <a:off x="3223269" y="4730242"/>
            <a:ext cx="45719" cy="735271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BEBD7"/>
            </a:bgClr>
          </a:pattFill>
          <a:ln w="3175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1FD04C-28A5-ECBE-2EF6-9F0A2AE5F68C}"/>
              </a:ext>
            </a:extLst>
          </p:cNvPr>
          <p:cNvGrpSpPr/>
          <p:nvPr/>
        </p:nvGrpSpPr>
        <p:grpSpPr>
          <a:xfrm>
            <a:off x="9619711" y="5349673"/>
            <a:ext cx="897892" cy="803275"/>
            <a:chOff x="0" y="0"/>
            <a:chExt cx="898258" cy="80340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506530-B32B-C73F-1456-2A609AF53BBA}"/>
                </a:ext>
              </a:extLst>
            </p:cNvPr>
            <p:cNvSpPr/>
            <p:nvPr/>
          </p:nvSpPr>
          <p:spPr>
            <a:xfrm>
              <a:off x="0" y="0"/>
              <a:ext cx="739977" cy="803403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630EEF-00CF-2182-DB6E-A41769DB51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25" y="100425"/>
              <a:ext cx="797833" cy="635750"/>
              <a:chOff x="0" y="0"/>
              <a:chExt cx="2999642" cy="2341649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A85EEA6-70BE-C3AE-226B-F44E5A60F20E}"/>
                  </a:ext>
                </a:extLst>
              </p:cNvPr>
              <p:cNvSpPr/>
              <p:nvPr/>
            </p:nvSpPr>
            <p:spPr>
              <a:xfrm>
                <a:off x="0" y="12700"/>
                <a:ext cx="368770" cy="368770"/>
              </a:xfrm>
              <a:prstGeom prst="roundRect">
                <a:avLst/>
              </a:prstGeom>
              <a:solidFill>
                <a:srgbClr val="A0512D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CB9C9718-94EA-4579-FD67-C6DBC00FE877}"/>
                  </a:ext>
                </a:extLst>
              </p:cNvPr>
              <p:cNvSpPr/>
              <p:nvPr/>
            </p:nvSpPr>
            <p:spPr>
              <a:xfrm>
                <a:off x="0" y="501431"/>
                <a:ext cx="368770" cy="368770"/>
              </a:xfrm>
              <a:prstGeom prst="roundRect">
                <a:avLst/>
              </a:prstGeom>
              <a:solidFill>
                <a:srgbClr val="FFE4B6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A078DF9-B377-F722-3B06-1A13584D51D2}"/>
                  </a:ext>
                </a:extLst>
              </p:cNvPr>
              <p:cNvSpPr/>
              <p:nvPr/>
            </p:nvSpPr>
            <p:spPr>
              <a:xfrm>
                <a:off x="0" y="990162"/>
                <a:ext cx="368770" cy="368770"/>
              </a:xfrm>
              <a:prstGeom prst="roundRect">
                <a:avLst/>
              </a:prstGeom>
              <a:solidFill>
                <a:srgbClr val="FBEBD7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BBADECE-908E-BB75-865F-96BAA19615F4}"/>
                  </a:ext>
                </a:extLst>
              </p:cNvPr>
              <p:cNvSpPr/>
              <p:nvPr/>
            </p:nvSpPr>
            <p:spPr>
              <a:xfrm>
                <a:off x="0" y="1489403"/>
                <a:ext cx="368770" cy="368770"/>
              </a:xfrm>
              <a:prstGeom prst="roundRect">
                <a:avLst/>
              </a:prstGeom>
              <a:solidFill>
                <a:srgbClr val="B0C4DE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23C47BB1-4D9B-57C8-9CDF-F6A840D8E0DB}"/>
                  </a:ext>
                </a:extLst>
              </p:cNvPr>
              <p:cNvSpPr/>
              <p:nvPr/>
            </p:nvSpPr>
            <p:spPr>
              <a:xfrm>
                <a:off x="0" y="1972879"/>
                <a:ext cx="368770" cy="368770"/>
              </a:xfrm>
              <a:prstGeom prst="roundRect">
                <a:avLst/>
              </a:prstGeom>
              <a:solidFill>
                <a:srgbClr val="F5F5F5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9BA817F5-9BD6-F4C8-B4F3-67211B20326B}"/>
                  </a:ext>
                </a:extLst>
              </p:cNvPr>
              <p:cNvSpPr txBox="1"/>
              <p:nvPr/>
            </p:nvSpPr>
            <p:spPr>
              <a:xfrm>
                <a:off x="528194" y="0"/>
                <a:ext cx="214227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Soil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TextBox 11">
                <a:extLst>
                  <a:ext uri="{FF2B5EF4-FFF2-40B4-BE49-F238E27FC236}">
                    <a16:creationId xmlns:a16="http://schemas.microsoft.com/office/drawing/2014/main" id="{F2E1EB11-5887-A7F4-A5A9-A9E735E09231}"/>
                  </a:ext>
                </a:extLst>
              </p:cNvPr>
              <p:cNvSpPr txBox="1"/>
              <p:nvPr/>
            </p:nvSpPr>
            <p:spPr>
              <a:xfrm>
                <a:off x="528206" y="488156"/>
                <a:ext cx="2283455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 (HD)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9B3CF707-8B55-F663-0491-E41436FFFAE1}"/>
                  </a:ext>
                </a:extLst>
              </p:cNvPr>
              <p:cNvSpPr txBox="1"/>
              <p:nvPr/>
            </p:nvSpPr>
            <p:spPr>
              <a:xfrm>
                <a:off x="527301" y="974115"/>
                <a:ext cx="247234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" name="TextBox 13">
                <a:extLst>
                  <a:ext uri="{FF2B5EF4-FFF2-40B4-BE49-F238E27FC236}">
                    <a16:creationId xmlns:a16="http://schemas.microsoft.com/office/drawing/2014/main" id="{04B3B661-C283-1D52-93C8-96FAE67DD9BC}"/>
                  </a:ext>
                </a:extLst>
              </p:cNvPr>
              <p:cNvSpPr txBox="1"/>
              <p:nvPr/>
            </p:nvSpPr>
            <p:spPr>
              <a:xfrm>
                <a:off x="528274" y="1469713"/>
                <a:ext cx="2198440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Steel 1020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TextBox 14">
                <a:extLst>
                  <a:ext uri="{FF2B5EF4-FFF2-40B4-BE49-F238E27FC236}">
                    <a16:creationId xmlns:a16="http://schemas.microsoft.com/office/drawing/2014/main" id="{5D19C6AA-0D67-CAA5-F602-2D29ED640D16}"/>
                  </a:ext>
                </a:extLst>
              </p:cNvPr>
              <p:cNvSpPr txBox="1"/>
              <p:nvPr/>
            </p:nvSpPr>
            <p:spPr>
              <a:xfrm>
                <a:off x="528289" y="1957546"/>
                <a:ext cx="21978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Air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07FD426-B4E1-0F41-44E5-CEC82D85663B}"/>
              </a:ext>
            </a:extLst>
          </p:cNvPr>
          <p:cNvSpPr txBox="1"/>
          <p:nvPr/>
        </p:nvSpPr>
        <p:spPr>
          <a:xfrm>
            <a:off x="1513592" y="4174458"/>
            <a:ext cx="1854201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800" dirty="0">
                <a:latin typeface="+mn-lt"/>
              </a:rPr>
              <a:t>Excess volume to be trimmed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582606F-DF9B-CB24-EBF6-019699E447F5}"/>
              </a:ext>
            </a:extLst>
          </p:cNvPr>
          <p:cNvSpPr>
            <a:spLocks noChangeAspect="1"/>
          </p:cNvSpPr>
          <p:nvPr/>
        </p:nvSpPr>
        <p:spPr>
          <a:xfrm>
            <a:off x="1379701" y="4205363"/>
            <a:ext cx="137160" cy="137160"/>
          </a:xfrm>
          <a:prstGeom prst="round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9B944A0-31B4-A977-36D9-935DE2451C28}"/>
              </a:ext>
            </a:extLst>
          </p:cNvPr>
          <p:cNvCxnSpPr>
            <a:cxnSpLocks/>
          </p:cNvCxnSpPr>
          <p:nvPr/>
        </p:nvCxnSpPr>
        <p:spPr>
          <a:xfrm>
            <a:off x="7868356" y="1125635"/>
            <a:ext cx="0" cy="270506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6A5E2454-2C62-C160-1885-D336718CBEA4}"/>
              </a:ext>
            </a:extLst>
          </p:cNvPr>
          <p:cNvSpPr>
            <a:spLocks noChangeAspect="1"/>
          </p:cNvSpPr>
          <p:nvPr/>
        </p:nvSpPr>
        <p:spPr>
          <a:xfrm>
            <a:off x="7786124" y="1320864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4E44F54-307C-F8D9-25E1-1CCECFA826CB}"/>
              </a:ext>
            </a:extLst>
          </p:cNvPr>
          <p:cNvSpPr>
            <a:spLocks noChangeAspect="1"/>
          </p:cNvSpPr>
          <p:nvPr/>
        </p:nvSpPr>
        <p:spPr>
          <a:xfrm>
            <a:off x="7786123" y="1635984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BFAC1B1-B401-D59A-EA29-1EE3D1E32E3C}"/>
              </a:ext>
            </a:extLst>
          </p:cNvPr>
          <p:cNvSpPr>
            <a:spLocks noChangeAspect="1"/>
          </p:cNvSpPr>
          <p:nvPr/>
        </p:nvSpPr>
        <p:spPr>
          <a:xfrm>
            <a:off x="7786122" y="1951104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CA58127-A370-DD7E-6421-3B484611CAE0}"/>
              </a:ext>
            </a:extLst>
          </p:cNvPr>
          <p:cNvSpPr>
            <a:spLocks noChangeAspect="1"/>
          </p:cNvSpPr>
          <p:nvPr/>
        </p:nvSpPr>
        <p:spPr>
          <a:xfrm>
            <a:off x="7780781" y="2270316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5BC0C8B-0BE1-0A41-11AF-F9857FF944EE}"/>
              </a:ext>
            </a:extLst>
          </p:cNvPr>
          <p:cNvSpPr>
            <a:spLocks noChangeAspect="1"/>
          </p:cNvSpPr>
          <p:nvPr/>
        </p:nvSpPr>
        <p:spPr>
          <a:xfrm>
            <a:off x="7780781" y="2589528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B4F78CB-B080-2D0A-9156-C560DCF9C45B}"/>
              </a:ext>
            </a:extLst>
          </p:cNvPr>
          <p:cNvSpPr>
            <a:spLocks noChangeAspect="1"/>
          </p:cNvSpPr>
          <p:nvPr/>
        </p:nvSpPr>
        <p:spPr>
          <a:xfrm>
            <a:off x="7780780" y="2908740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6DAE0EA-0301-EA8E-7412-1FCFB9854DBA}"/>
              </a:ext>
            </a:extLst>
          </p:cNvPr>
          <p:cNvSpPr>
            <a:spLocks noChangeAspect="1"/>
          </p:cNvSpPr>
          <p:nvPr/>
        </p:nvSpPr>
        <p:spPr>
          <a:xfrm>
            <a:off x="7780779" y="3223191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9A48426-7181-5088-646D-81739141542C}"/>
              </a:ext>
            </a:extLst>
          </p:cNvPr>
          <p:cNvCxnSpPr>
            <a:stCxn id="90" idx="6"/>
          </p:cNvCxnSpPr>
          <p:nvPr/>
        </p:nvCxnSpPr>
        <p:spPr>
          <a:xfrm flipV="1">
            <a:off x="7950587" y="1403095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8199FD0-5880-11C8-7F9B-B5C8258965A9}"/>
              </a:ext>
            </a:extLst>
          </p:cNvPr>
          <p:cNvCxnSpPr/>
          <p:nvPr/>
        </p:nvCxnSpPr>
        <p:spPr>
          <a:xfrm flipV="1">
            <a:off x="7955932" y="1721981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66FCE99-307D-77CB-850A-0DA327F9A1FA}"/>
              </a:ext>
            </a:extLst>
          </p:cNvPr>
          <p:cNvCxnSpPr/>
          <p:nvPr/>
        </p:nvCxnSpPr>
        <p:spPr>
          <a:xfrm flipV="1">
            <a:off x="7955932" y="2035276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9D48689-0663-CDDC-0A86-9F326AEF6DE7}"/>
              </a:ext>
            </a:extLst>
          </p:cNvPr>
          <p:cNvCxnSpPr/>
          <p:nvPr/>
        </p:nvCxnSpPr>
        <p:spPr>
          <a:xfrm flipV="1">
            <a:off x="7950587" y="2348571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7802CE6-B357-350C-9393-A598A2470B26}"/>
              </a:ext>
            </a:extLst>
          </p:cNvPr>
          <p:cNvCxnSpPr/>
          <p:nvPr/>
        </p:nvCxnSpPr>
        <p:spPr>
          <a:xfrm flipV="1">
            <a:off x="7945242" y="2678086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7539D39-19F8-8F91-9343-D91E5AD8BC72}"/>
              </a:ext>
            </a:extLst>
          </p:cNvPr>
          <p:cNvCxnSpPr/>
          <p:nvPr/>
        </p:nvCxnSpPr>
        <p:spPr>
          <a:xfrm flipV="1">
            <a:off x="7945242" y="2990971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C19C64A-130D-474D-6BBF-64A798C9EEC9}"/>
              </a:ext>
            </a:extLst>
          </p:cNvPr>
          <p:cNvCxnSpPr/>
          <p:nvPr/>
        </p:nvCxnSpPr>
        <p:spPr>
          <a:xfrm flipV="1">
            <a:off x="7945242" y="3301471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C1457C40-0E5F-C842-327D-AD7F973137E8}"/>
              </a:ext>
            </a:extLst>
          </p:cNvPr>
          <p:cNvSpPr txBox="1"/>
          <p:nvPr/>
        </p:nvSpPr>
        <p:spPr>
          <a:xfrm>
            <a:off x="8074834" y="1299941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528.3 cm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297BB6D-D995-3329-A4F4-8ECC09187A53}"/>
              </a:ext>
            </a:extLst>
          </p:cNvPr>
          <p:cNvSpPr txBox="1"/>
          <p:nvPr/>
        </p:nvSpPr>
        <p:spPr>
          <a:xfrm>
            <a:off x="8074834" y="1617620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dirty="0">
                <a:latin typeface="+mn-lt"/>
              </a:rPr>
              <a:t>110.0 cm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EAC8D42-6566-8DEA-E5E4-B5CEAD83751A}"/>
              </a:ext>
            </a:extLst>
          </p:cNvPr>
          <p:cNvSpPr txBox="1"/>
          <p:nvPr/>
        </p:nvSpPr>
        <p:spPr>
          <a:xfrm>
            <a:off x="8074834" y="1933654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dirty="0">
                <a:latin typeface="+mn-lt"/>
              </a:rPr>
              <a:t>538.32 cm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11BCA6E-A4AB-5907-9F37-7C796528C144}"/>
              </a:ext>
            </a:extLst>
          </p:cNvPr>
          <p:cNvSpPr txBox="1"/>
          <p:nvPr/>
        </p:nvSpPr>
        <p:spPr>
          <a:xfrm>
            <a:off x="8074834" y="2248852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dirty="0">
                <a:latin typeface="+mn-lt"/>
              </a:rPr>
              <a:t>733.32 cm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32765C1-4496-F680-216E-CB3ED2ACD72C}"/>
              </a:ext>
            </a:extLst>
          </p:cNvPr>
          <p:cNvSpPr txBox="1"/>
          <p:nvPr/>
        </p:nvSpPr>
        <p:spPr>
          <a:xfrm>
            <a:off x="8074834" y="2571851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dirty="0">
                <a:latin typeface="+mn-lt"/>
              </a:rPr>
              <a:t>85.0 cm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60F8828-4F7C-E464-9BE1-AF2FA1A3B510}"/>
              </a:ext>
            </a:extLst>
          </p:cNvPr>
          <p:cNvSpPr txBox="1"/>
          <p:nvPr/>
        </p:nvSpPr>
        <p:spPr>
          <a:xfrm>
            <a:off x="8074834" y="2889784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30.5 cm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FA865C6-A585-2561-2133-C74541FDC81A}"/>
              </a:ext>
            </a:extLst>
          </p:cNvPr>
          <p:cNvSpPr txBox="1"/>
          <p:nvPr/>
        </p:nvSpPr>
        <p:spPr>
          <a:xfrm>
            <a:off x="8074834" y="3207338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537.3 cm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765AA16-2D5E-9FD2-65E1-58337530A71F}"/>
              </a:ext>
            </a:extLst>
          </p:cNvPr>
          <p:cNvSpPr txBox="1"/>
          <p:nvPr/>
        </p:nvSpPr>
        <p:spPr>
          <a:xfrm>
            <a:off x="7548467" y="1005436"/>
            <a:ext cx="1166596" cy="2377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latin typeface="+mn-lt"/>
              </a:rPr>
              <a:t>Dimension(s)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D08FB00-566B-FACC-C400-72FD39314FE8}"/>
              </a:ext>
            </a:extLst>
          </p:cNvPr>
          <p:cNvSpPr txBox="1"/>
          <p:nvPr/>
        </p:nvSpPr>
        <p:spPr>
          <a:xfrm>
            <a:off x="8855403" y="1303251"/>
            <a:ext cx="3004357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Height of concrete shielding from tunnel floor.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8716024-1C3D-DB0A-F887-D334816193C6}"/>
              </a:ext>
            </a:extLst>
          </p:cNvPr>
          <p:cNvSpPr txBox="1"/>
          <p:nvPr/>
        </p:nvSpPr>
        <p:spPr>
          <a:xfrm>
            <a:off x="8855403" y="1613309"/>
            <a:ext cx="3004349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Required width of concrete shielding (CSB-side).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6E97A7F-F2FD-15A3-CADF-EFADAE548BBC}"/>
              </a:ext>
            </a:extLst>
          </p:cNvPr>
          <p:cNvSpPr txBox="1"/>
          <p:nvPr/>
        </p:nvSpPr>
        <p:spPr>
          <a:xfrm>
            <a:off x="8850058" y="1931768"/>
            <a:ext cx="3004340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Interior spacing between concrete shield walls.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B64FA3C-1840-CAF3-2F89-1352287B129D}"/>
              </a:ext>
            </a:extLst>
          </p:cNvPr>
          <p:cNvSpPr txBox="1"/>
          <p:nvPr/>
        </p:nvSpPr>
        <p:spPr>
          <a:xfrm>
            <a:off x="8850057" y="2252103"/>
            <a:ext cx="3004309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Full width of concrete lintel (outer concrete extents).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CE49C3C-6024-F762-541A-B3BB7A92E85C}"/>
              </a:ext>
            </a:extLst>
          </p:cNvPr>
          <p:cNvSpPr txBox="1"/>
          <p:nvPr/>
        </p:nvSpPr>
        <p:spPr>
          <a:xfrm>
            <a:off x="8850058" y="2571851"/>
            <a:ext cx="3004332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Required width of concrete shielding (labyrinth-side).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C55C474-FE21-37EA-2553-9006FFF14C62}"/>
              </a:ext>
            </a:extLst>
          </p:cNvPr>
          <p:cNvSpPr txBox="1"/>
          <p:nvPr/>
        </p:nvSpPr>
        <p:spPr>
          <a:xfrm>
            <a:off x="8850058" y="2886430"/>
            <a:ext cx="3004322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Height of concrete lintel.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99C9B41-9B5C-4087-BA50-A15E67C79A21}"/>
              </a:ext>
            </a:extLst>
          </p:cNvPr>
          <p:cNvSpPr txBox="1"/>
          <p:nvPr/>
        </p:nvSpPr>
        <p:spPr>
          <a:xfrm>
            <a:off x="8850058" y="3206758"/>
            <a:ext cx="3004315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Concrete lintel distance from tunnel floor.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5A0F125D-7CEA-7C70-CBE9-8065E6D95A89}"/>
              </a:ext>
            </a:extLst>
          </p:cNvPr>
          <p:cNvSpPr>
            <a:spLocks noChangeAspect="1"/>
          </p:cNvSpPr>
          <p:nvPr/>
        </p:nvSpPr>
        <p:spPr>
          <a:xfrm>
            <a:off x="7784542" y="3559610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7708E22-9CE0-EBBD-A0DF-F1095491551F}"/>
              </a:ext>
            </a:extLst>
          </p:cNvPr>
          <p:cNvCxnSpPr/>
          <p:nvPr/>
        </p:nvCxnSpPr>
        <p:spPr>
          <a:xfrm flipV="1">
            <a:off x="7949005" y="3637890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2C4272F4-0D40-3FEA-3650-9E1EA944BA91}"/>
              </a:ext>
            </a:extLst>
          </p:cNvPr>
          <p:cNvSpPr txBox="1"/>
          <p:nvPr/>
        </p:nvSpPr>
        <p:spPr>
          <a:xfrm>
            <a:off x="8078597" y="3543757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9.0 cm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8F9072A-7EF1-C137-2148-28944A46A11A}"/>
              </a:ext>
            </a:extLst>
          </p:cNvPr>
          <p:cNvSpPr txBox="1"/>
          <p:nvPr/>
        </p:nvSpPr>
        <p:spPr>
          <a:xfrm>
            <a:off x="8853821" y="3543177"/>
            <a:ext cx="3004315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Vertical gap between concrete lintel and walls.</a:t>
            </a:r>
          </a:p>
        </p:txBody>
      </p:sp>
    </p:spTree>
    <p:extLst>
      <p:ext uri="{BB962C8B-B14F-4D97-AF65-F5344CB8AC3E}">
        <p14:creationId xmlns:p14="http://schemas.microsoft.com/office/powerpoint/2010/main" val="214255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green and yellow rectangular object with white text&#10;&#10;Description automatically generated">
            <a:extLst>
              <a:ext uri="{FF2B5EF4-FFF2-40B4-BE49-F238E27FC236}">
                <a16:creationId xmlns:a16="http://schemas.microsoft.com/office/drawing/2014/main" id="{ABCC863E-B919-26AA-70DC-39E0DDE4C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795"/>
          <a:stretch/>
        </p:blipFill>
        <p:spPr>
          <a:xfrm>
            <a:off x="431571" y="1155598"/>
            <a:ext cx="7086600" cy="2354235"/>
          </a:xfrm>
          <a:prstGeom prst="rect">
            <a:avLst/>
          </a:prstGeom>
        </p:spPr>
      </p:pic>
      <p:pic>
        <p:nvPicPr>
          <p:cNvPr id="13" name="Picture 12" descr="A diagram of a tunnel&#10;&#10;Description automatically generated">
            <a:extLst>
              <a:ext uri="{FF2B5EF4-FFF2-40B4-BE49-F238E27FC236}">
                <a16:creationId xmlns:a16="http://schemas.microsoft.com/office/drawing/2014/main" id="{F84EF9DC-5E6D-75A1-9153-DBCD23139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921"/>
          <a:stretch/>
        </p:blipFill>
        <p:spPr>
          <a:xfrm>
            <a:off x="509310" y="3891844"/>
            <a:ext cx="6073383" cy="23330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133B1-030B-8E79-BD22-D6AC5F0D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 View 2, Steel Shielding Centerline &amp; Lintel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FD1B0F-C01F-A226-AD27-6C8A049A347E}"/>
              </a:ext>
            </a:extLst>
          </p:cNvPr>
          <p:cNvCxnSpPr>
            <a:cxnSpLocks/>
          </p:cNvCxnSpPr>
          <p:nvPr/>
        </p:nvCxnSpPr>
        <p:spPr>
          <a:xfrm flipH="1">
            <a:off x="4686657" y="5328952"/>
            <a:ext cx="338661" cy="0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448847-64B9-4863-DDC7-E03056220072}"/>
              </a:ext>
            </a:extLst>
          </p:cNvPr>
          <p:cNvCxnSpPr>
            <a:cxnSpLocks/>
          </p:cNvCxnSpPr>
          <p:nvPr/>
        </p:nvCxnSpPr>
        <p:spPr>
          <a:xfrm>
            <a:off x="4686657" y="5197296"/>
            <a:ext cx="0" cy="276035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27380C7C-5DE1-23FA-6D06-796117671212}"/>
              </a:ext>
            </a:extLst>
          </p:cNvPr>
          <p:cNvSpPr txBox="1"/>
          <p:nvPr/>
        </p:nvSpPr>
        <p:spPr>
          <a:xfrm>
            <a:off x="9429327" y="3170183"/>
            <a:ext cx="2302324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700" dirty="0">
                <a:latin typeface="+mn-lt"/>
              </a:rPr>
              <a:t>There is no gap between the underside of the stacked steel shielding blocks and the tunnel floor/road elevation. Blocks will sit directly on the ground.</a:t>
            </a:r>
          </a:p>
          <a:p>
            <a:pPr>
              <a:lnSpc>
                <a:spcPct val="90000"/>
              </a:lnSpc>
            </a:pPr>
            <a:endParaRPr lang="en-US" sz="700" dirty="0">
              <a:solidFill>
                <a:srgbClr val="C00000"/>
              </a:solidFill>
              <a:latin typeface="+mn-lt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700" dirty="0">
                <a:latin typeface="+mn-lt"/>
              </a:rPr>
              <a:t>Dose rates streaming through HVAC ducts exceeding 0.25 mrem/</a:t>
            </a:r>
            <a:r>
              <a:rPr lang="en-US" sz="700" dirty="0" err="1">
                <a:latin typeface="+mn-lt"/>
              </a:rPr>
              <a:t>hr</a:t>
            </a:r>
            <a:r>
              <a:rPr lang="en-US" sz="700" dirty="0">
                <a:latin typeface="+mn-lt"/>
              </a:rPr>
              <a:t> on left side of plots are for the first design iteration and are no longer relevant. 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676D875-CE4C-5B63-7F3D-0A69CA2A894A}"/>
              </a:ext>
            </a:extLst>
          </p:cNvPr>
          <p:cNvSpPr txBox="1"/>
          <p:nvPr/>
        </p:nvSpPr>
        <p:spPr>
          <a:xfrm>
            <a:off x="9306113" y="3007866"/>
            <a:ext cx="508137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i="1" dirty="0">
                <a:latin typeface="+mn-lt"/>
              </a:rPr>
              <a:t>Notes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A2CFF018-1BD3-3847-5175-F26DCB5E4A08}"/>
              </a:ext>
            </a:extLst>
          </p:cNvPr>
          <p:cNvSpPr txBox="1"/>
          <p:nvPr/>
        </p:nvSpPr>
        <p:spPr>
          <a:xfrm>
            <a:off x="2885887" y="3678293"/>
            <a:ext cx="1723550" cy="2169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latin typeface="+mn-lt"/>
              </a:rPr>
              <a:t>Elevation View 2: Geometry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40A0EF9-4938-561F-D8FE-FC8FF6A192E0}"/>
              </a:ext>
            </a:extLst>
          </p:cNvPr>
          <p:cNvSpPr txBox="1"/>
          <p:nvPr/>
        </p:nvSpPr>
        <p:spPr>
          <a:xfrm>
            <a:off x="1532167" y="940530"/>
            <a:ext cx="4431021" cy="2169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latin typeface="+mn-lt"/>
              </a:rPr>
              <a:t>Elevation View 2: Total Dose Rate (1W/m Beam Losses &amp; Target Backscatter)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4B6F8E-5350-F770-BE3F-B7597A3517AC}"/>
              </a:ext>
            </a:extLst>
          </p:cNvPr>
          <p:cNvGrpSpPr/>
          <p:nvPr/>
        </p:nvGrpSpPr>
        <p:grpSpPr>
          <a:xfrm>
            <a:off x="5074572" y="4782741"/>
            <a:ext cx="114137" cy="683720"/>
            <a:chOff x="3031650" y="5270372"/>
            <a:chExt cx="88448" cy="20030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154038-EDFD-3221-5AF9-3E0A45AA0DC2}"/>
                </a:ext>
              </a:extLst>
            </p:cNvPr>
            <p:cNvGrpSpPr/>
            <p:nvPr/>
          </p:nvGrpSpPr>
          <p:grpSpPr>
            <a:xfrm rot="5400000">
              <a:off x="2976281" y="5326863"/>
              <a:ext cx="199189" cy="88445"/>
              <a:chOff x="6923163" y="5451589"/>
              <a:chExt cx="199189" cy="88445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88B2FD2-260F-5DC7-C872-317BB1954A4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021655" y="5397319"/>
                <a:ext cx="0" cy="196983"/>
              </a:xfrm>
              <a:prstGeom prst="straightConnector1">
                <a:avLst/>
              </a:prstGeom>
              <a:ln w="12700" cap="flat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9738FA1-C512-BF2D-6AF0-3A65E8E39E97}"/>
                  </a:ext>
                </a:extLst>
              </p:cNvPr>
              <p:cNvCxnSpPr/>
              <p:nvPr/>
            </p:nvCxnSpPr>
            <p:spPr>
              <a:xfrm>
                <a:off x="7122352" y="5451589"/>
                <a:ext cx="0" cy="88445"/>
              </a:xfrm>
              <a:prstGeom prst="line">
                <a:avLst/>
              </a:prstGeom>
              <a:ln w="12700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D263157-3677-1709-0EE6-8C097FF555A0}"/>
                </a:ext>
              </a:extLst>
            </p:cNvPr>
            <p:cNvCxnSpPr/>
            <p:nvPr/>
          </p:nvCxnSpPr>
          <p:spPr>
            <a:xfrm rot="5400000">
              <a:off x="3075873" y="5226149"/>
              <a:ext cx="0" cy="88446"/>
            </a:xfrm>
            <a:prstGeom prst="line">
              <a:avLst/>
            </a:prstGeom>
            <a:ln w="1270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26781A-03D6-D278-8B68-6B59C5068BBF}"/>
              </a:ext>
            </a:extLst>
          </p:cNvPr>
          <p:cNvCxnSpPr>
            <a:cxnSpLocks/>
          </p:cNvCxnSpPr>
          <p:nvPr/>
        </p:nvCxnSpPr>
        <p:spPr>
          <a:xfrm flipV="1">
            <a:off x="5021570" y="5198714"/>
            <a:ext cx="0" cy="273197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3079D31-CC7D-3ADD-68F8-5D21FDCAD9C8}"/>
              </a:ext>
            </a:extLst>
          </p:cNvPr>
          <p:cNvCxnSpPr>
            <a:cxnSpLocks/>
          </p:cNvCxnSpPr>
          <p:nvPr/>
        </p:nvCxnSpPr>
        <p:spPr>
          <a:xfrm flipV="1">
            <a:off x="4723565" y="4516565"/>
            <a:ext cx="282938" cy="251868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prstDash val="sysDash"/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5F51998-360B-C7FC-BDC2-9A17B5DBD1E1}"/>
              </a:ext>
            </a:extLst>
          </p:cNvPr>
          <p:cNvCxnSpPr>
            <a:cxnSpLocks/>
          </p:cNvCxnSpPr>
          <p:nvPr/>
        </p:nvCxnSpPr>
        <p:spPr>
          <a:xfrm flipH="1">
            <a:off x="4280277" y="5005696"/>
            <a:ext cx="394242" cy="244274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prstDash val="sysDash"/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DCC7E6F0-EDAF-5B1A-90C6-AB6B2E87A698}"/>
              </a:ext>
            </a:extLst>
          </p:cNvPr>
          <p:cNvSpPr>
            <a:spLocks noChangeAspect="1"/>
          </p:cNvSpPr>
          <p:nvPr/>
        </p:nvSpPr>
        <p:spPr>
          <a:xfrm>
            <a:off x="4776758" y="5134574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j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905A046-1410-4052-EA43-E775F597FDBE}"/>
              </a:ext>
            </a:extLst>
          </p:cNvPr>
          <p:cNvCxnSpPr>
            <a:cxnSpLocks/>
          </p:cNvCxnSpPr>
          <p:nvPr/>
        </p:nvCxnSpPr>
        <p:spPr>
          <a:xfrm>
            <a:off x="4670756" y="4117676"/>
            <a:ext cx="0" cy="592875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DA86B7-765F-74BD-64F6-3657043E5FC3}"/>
              </a:ext>
            </a:extLst>
          </p:cNvPr>
          <p:cNvCxnSpPr>
            <a:cxnSpLocks/>
          </p:cNvCxnSpPr>
          <p:nvPr/>
        </p:nvCxnSpPr>
        <p:spPr>
          <a:xfrm>
            <a:off x="4709235" y="4117676"/>
            <a:ext cx="0" cy="592875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5489BD9-04BA-83A8-DF0C-695FD3D69C58}"/>
              </a:ext>
            </a:extLst>
          </p:cNvPr>
          <p:cNvCxnSpPr>
            <a:cxnSpLocks/>
          </p:cNvCxnSpPr>
          <p:nvPr/>
        </p:nvCxnSpPr>
        <p:spPr>
          <a:xfrm flipH="1">
            <a:off x="4720520" y="4178054"/>
            <a:ext cx="127941" cy="0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C1090D4-705D-3081-9EE4-4A5D17F9982A}"/>
              </a:ext>
            </a:extLst>
          </p:cNvPr>
          <p:cNvCxnSpPr>
            <a:cxnSpLocks/>
          </p:cNvCxnSpPr>
          <p:nvPr/>
        </p:nvCxnSpPr>
        <p:spPr>
          <a:xfrm flipH="1">
            <a:off x="4522054" y="4178054"/>
            <a:ext cx="127941" cy="0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96A4ADD2-1D30-A289-5678-16E8B14CD464}"/>
              </a:ext>
            </a:extLst>
          </p:cNvPr>
          <p:cNvSpPr>
            <a:spLocks noChangeAspect="1"/>
          </p:cNvSpPr>
          <p:nvPr/>
        </p:nvSpPr>
        <p:spPr>
          <a:xfrm>
            <a:off x="4732676" y="4211620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D55671D-BDF1-300C-D016-6C55FEDD6904}"/>
              </a:ext>
            </a:extLst>
          </p:cNvPr>
          <p:cNvSpPr>
            <a:spLocks noChangeAspect="1"/>
          </p:cNvSpPr>
          <p:nvPr/>
        </p:nvSpPr>
        <p:spPr>
          <a:xfrm>
            <a:off x="5170277" y="4837242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2646BDD-5F0E-0FCD-203C-E85BD25C205F}"/>
              </a:ext>
            </a:extLst>
          </p:cNvPr>
          <p:cNvSpPr>
            <a:spLocks noChangeAspect="1"/>
          </p:cNvSpPr>
          <p:nvPr/>
        </p:nvSpPr>
        <p:spPr>
          <a:xfrm>
            <a:off x="4077181" y="5159440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96A07AF-32F3-FCDB-C00A-11D3B616141D}"/>
              </a:ext>
            </a:extLst>
          </p:cNvPr>
          <p:cNvSpPr>
            <a:spLocks noChangeAspect="1"/>
          </p:cNvSpPr>
          <p:nvPr/>
        </p:nvSpPr>
        <p:spPr>
          <a:xfrm>
            <a:off x="5033293" y="4434333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m</a:t>
            </a:r>
          </a:p>
        </p:txBody>
      </p:sp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BD2491ED-9EAB-6742-C30D-A898F10D0BD0}"/>
              </a:ext>
            </a:extLst>
          </p:cNvPr>
          <p:cNvGraphicFramePr>
            <a:graphicFrameLocks/>
          </p:cNvGraphicFramePr>
          <p:nvPr/>
        </p:nvGraphicFramePr>
        <p:xfrm>
          <a:off x="9308460" y="4320770"/>
          <a:ext cx="2564800" cy="192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65CA98F-25AD-FC41-7F56-F0A7D6430BCA}"/>
              </a:ext>
            </a:extLst>
          </p:cNvPr>
          <p:cNvGrpSpPr/>
          <p:nvPr/>
        </p:nvGrpSpPr>
        <p:grpSpPr>
          <a:xfrm>
            <a:off x="7016964" y="4157109"/>
            <a:ext cx="2053819" cy="2095953"/>
            <a:chOff x="7016964" y="4157109"/>
            <a:chExt cx="2053819" cy="2095953"/>
          </a:xfrm>
        </p:grpSpPr>
        <p:pic>
          <p:nvPicPr>
            <p:cNvPr id="4" name="Picture 3" descr="A map of a building&#10;&#10;Description automatically generated">
              <a:extLst>
                <a:ext uri="{FF2B5EF4-FFF2-40B4-BE49-F238E27FC236}">
                  <a16:creationId xmlns:a16="http://schemas.microsoft.com/office/drawing/2014/main" id="{4EC560FA-6625-4848-2822-A75525321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6964" y="4324611"/>
              <a:ext cx="2053819" cy="192845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1358EF-66D5-0E4D-D8A1-6AE34FA7B7A1}"/>
                </a:ext>
              </a:extLst>
            </p:cNvPr>
            <p:cNvSpPr txBox="1"/>
            <p:nvPr/>
          </p:nvSpPr>
          <p:spPr>
            <a:xfrm rot="19250578">
              <a:off x="7394323" y="5103670"/>
              <a:ext cx="296930" cy="14773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0" dirty="0">
                  <a:latin typeface="+mn-lt"/>
                </a:rPr>
                <a:t>(CSB-side)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EF7410-EF39-AC50-CD47-60323859DD8E}"/>
                </a:ext>
              </a:extLst>
            </p:cNvPr>
            <p:cNvSpPr txBox="1"/>
            <p:nvPr/>
          </p:nvSpPr>
          <p:spPr>
            <a:xfrm rot="19250578">
              <a:off x="7968382" y="4560891"/>
              <a:ext cx="553358" cy="14773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0" dirty="0">
                  <a:latin typeface="+mn-lt"/>
                </a:rPr>
                <a:t>(labyrinth-side)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0B0DF9-24E2-A160-CC65-3DB5F57C3FF7}"/>
                </a:ext>
              </a:extLst>
            </p:cNvPr>
            <p:cNvSpPr txBox="1"/>
            <p:nvPr/>
          </p:nvSpPr>
          <p:spPr>
            <a:xfrm>
              <a:off x="7676765" y="4157109"/>
              <a:ext cx="728083" cy="16302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 dirty="0">
                  <a:latin typeface="+mn-lt"/>
                </a:rPr>
                <a:t>Plan View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655D0B1-AF28-B57A-536F-D1087FB87B6A}"/>
              </a:ext>
            </a:extLst>
          </p:cNvPr>
          <p:cNvGrpSpPr/>
          <p:nvPr/>
        </p:nvGrpSpPr>
        <p:grpSpPr>
          <a:xfrm>
            <a:off x="7600415" y="4595805"/>
            <a:ext cx="1364219" cy="2041596"/>
            <a:chOff x="7695121" y="4371915"/>
            <a:chExt cx="1364219" cy="2041596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B6502E3-C082-1B52-B3D9-3755A2AE2F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95121" y="4371915"/>
              <a:ext cx="1021945" cy="1299685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3FA2D7B-E0EF-F6AE-6A0E-C420BB9330BD}"/>
                </a:ext>
              </a:extLst>
            </p:cNvPr>
            <p:cNvSpPr txBox="1"/>
            <p:nvPr/>
          </p:nvSpPr>
          <p:spPr>
            <a:xfrm rot="13858123">
              <a:off x="8566929" y="5921100"/>
              <a:ext cx="837089" cy="14773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0" dirty="0">
                  <a:latin typeface="+mn-lt"/>
                </a:rPr>
                <a:t>Location of Elevation Slice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C497E2-489D-4A99-86D9-BE7BE0379B4C}"/>
              </a:ext>
            </a:extLst>
          </p:cNvPr>
          <p:cNvGrpSpPr/>
          <p:nvPr/>
        </p:nvGrpSpPr>
        <p:grpSpPr>
          <a:xfrm>
            <a:off x="7740554" y="3094924"/>
            <a:ext cx="897892" cy="803275"/>
            <a:chOff x="0" y="0"/>
            <a:chExt cx="898258" cy="80340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9CC2F8-749B-8677-6BBB-B4C503B196C7}"/>
                </a:ext>
              </a:extLst>
            </p:cNvPr>
            <p:cNvSpPr/>
            <p:nvPr/>
          </p:nvSpPr>
          <p:spPr>
            <a:xfrm>
              <a:off x="0" y="0"/>
              <a:ext cx="739977" cy="803403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3F01FB-F6FE-63D8-5641-E6DCF4A380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25" y="100425"/>
              <a:ext cx="797833" cy="635750"/>
              <a:chOff x="0" y="0"/>
              <a:chExt cx="2999642" cy="2341649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38D06A03-46F3-D890-FA35-C0A9EB2E9D08}"/>
                  </a:ext>
                </a:extLst>
              </p:cNvPr>
              <p:cNvSpPr/>
              <p:nvPr/>
            </p:nvSpPr>
            <p:spPr>
              <a:xfrm>
                <a:off x="0" y="12700"/>
                <a:ext cx="368770" cy="368770"/>
              </a:xfrm>
              <a:prstGeom prst="roundRect">
                <a:avLst/>
              </a:prstGeom>
              <a:solidFill>
                <a:srgbClr val="A0512D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40DB55BC-A648-7A7D-C27E-0576C3FF1A62}"/>
                  </a:ext>
                </a:extLst>
              </p:cNvPr>
              <p:cNvSpPr/>
              <p:nvPr/>
            </p:nvSpPr>
            <p:spPr>
              <a:xfrm>
                <a:off x="0" y="501431"/>
                <a:ext cx="368770" cy="368770"/>
              </a:xfrm>
              <a:prstGeom prst="roundRect">
                <a:avLst/>
              </a:prstGeom>
              <a:solidFill>
                <a:srgbClr val="FFE4B6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C02B5EE8-0E58-87C4-E67D-B195B18185CA}"/>
                  </a:ext>
                </a:extLst>
              </p:cNvPr>
              <p:cNvSpPr/>
              <p:nvPr/>
            </p:nvSpPr>
            <p:spPr>
              <a:xfrm>
                <a:off x="0" y="990162"/>
                <a:ext cx="368770" cy="368770"/>
              </a:xfrm>
              <a:prstGeom prst="roundRect">
                <a:avLst/>
              </a:prstGeom>
              <a:solidFill>
                <a:srgbClr val="FBEBD7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ED479496-F062-15A7-763E-8E960C041552}"/>
                  </a:ext>
                </a:extLst>
              </p:cNvPr>
              <p:cNvSpPr/>
              <p:nvPr/>
            </p:nvSpPr>
            <p:spPr>
              <a:xfrm>
                <a:off x="0" y="1489403"/>
                <a:ext cx="368770" cy="368770"/>
              </a:xfrm>
              <a:prstGeom prst="roundRect">
                <a:avLst/>
              </a:prstGeom>
              <a:solidFill>
                <a:srgbClr val="B0C4DE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04D5D2AB-F44D-5258-8A1D-6011589ECA83}"/>
                  </a:ext>
                </a:extLst>
              </p:cNvPr>
              <p:cNvSpPr/>
              <p:nvPr/>
            </p:nvSpPr>
            <p:spPr>
              <a:xfrm>
                <a:off x="0" y="1972879"/>
                <a:ext cx="368770" cy="368770"/>
              </a:xfrm>
              <a:prstGeom prst="roundRect">
                <a:avLst/>
              </a:prstGeom>
              <a:solidFill>
                <a:srgbClr val="F5F5F5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TextBox 10">
                <a:extLst>
                  <a:ext uri="{FF2B5EF4-FFF2-40B4-BE49-F238E27FC236}">
                    <a16:creationId xmlns:a16="http://schemas.microsoft.com/office/drawing/2014/main" id="{207CCAAD-BF07-2BC9-ECD5-06F97CEBAF43}"/>
                  </a:ext>
                </a:extLst>
              </p:cNvPr>
              <p:cNvSpPr txBox="1"/>
              <p:nvPr/>
            </p:nvSpPr>
            <p:spPr>
              <a:xfrm>
                <a:off x="528194" y="0"/>
                <a:ext cx="214227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Soil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2" name="TextBox 11">
                <a:extLst>
                  <a:ext uri="{FF2B5EF4-FFF2-40B4-BE49-F238E27FC236}">
                    <a16:creationId xmlns:a16="http://schemas.microsoft.com/office/drawing/2014/main" id="{DAEA5927-8966-C1E4-B8AC-02DD0F54B2E2}"/>
                  </a:ext>
                </a:extLst>
              </p:cNvPr>
              <p:cNvSpPr txBox="1"/>
              <p:nvPr/>
            </p:nvSpPr>
            <p:spPr>
              <a:xfrm>
                <a:off x="528206" y="488156"/>
                <a:ext cx="2283455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 (HD)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TextBox 12">
                <a:extLst>
                  <a:ext uri="{FF2B5EF4-FFF2-40B4-BE49-F238E27FC236}">
                    <a16:creationId xmlns:a16="http://schemas.microsoft.com/office/drawing/2014/main" id="{1E52CF5A-5DB6-AB88-7A40-51FF38D6FE78}"/>
                  </a:ext>
                </a:extLst>
              </p:cNvPr>
              <p:cNvSpPr txBox="1"/>
              <p:nvPr/>
            </p:nvSpPr>
            <p:spPr>
              <a:xfrm>
                <a:off x="527301" y="974115"/>
                <a:ext cx="247234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5" name="TextBox 13">
                <a:extLst>
                  <a:ext uri="{FF2B5EF4-FFF2-40B4-BE49-F238E27FC236}">
                    <a16:creationId xmlns:a16="http://schemas.microsoft.com/office/drawing/2014/main" id="{FDB1841A-620F-83BD-99D5-2C656E3904DB}"/>
                  </a:ext>
                </a:extLst>
              </p:cNvPr>
              <p:cNvSpPr txBox="1"/>
              <p:nvPr/>
            </p:nvSpPr>
            <p:spPr>
              <a:xfrm>
                <a:off x="528274" y="1469713"/>
                <a:ext cx="2198440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Steel 1020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TextBox 14">
                <a:extLst>
                  <a:ext uri="{FF2B5EF4-FFF2-40B4-BE49-F238E27FC236}">
                    <a16:creationId xmlns:a16="http://schemas.microsoft.com/office/drawing/2014/main" id="{408C066D-9D8C-0241-CAF1-1BD4B0CE8B5A}"/>
                  </a:ext>
                </a:extLst>
              </p:cNvPr>
              <p:cNvSpPr txBox="1"/>
              <p:nvPr/>
            </p:nvSpPr>
            <p:spPr>
              <a:xfrm>
                <a:off x="528289" y="1957546"/>
                <a:ext cx="21978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Air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D4A0558-E768-8FBB-C93C-CBBBB7813994}"/>
              </a:ext>
            </a:extLst>
          </p:cNvPr>
          <p:cNvCxnSpPr>
            <a:cxnSpLocks/>
          </p:cNvCxnSpPr>
          <p:nvPr/>
        </p:nvCxnSpPr>
        <p:spPr>
          <a:xfrm>
            <a:off x="7868356" y="1125635"/>
            <a:ext cx="0" cy="1771846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219F6A4D-4DD1-C868-1E78-4594C851BC66}"/>
              </a:ext>
            </a:extLst>
          </p:cNvPr>
          <p:cNvSpPr>
            <a:spLocks noChangeAspect="1"/>
          </p:cNvSpPr>
          <p:nvPr/>
        </p:nvSpPr>
        <p:spPr>
          <a:xfrm>
            <a:off x="7786124" y="1320864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err="1">
                <a:solidFill>
                  <a:schemeClr val="tx1"/>
                </a:solidFill>
              </a:rPr>
              <a:t>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E80A456-9D0B-3C47-3FDA-8A2104462891}"/>
              </a:ext>
            </a:extLst>
          </p:cNvPr>
          <p:cNvSpPr>
            <a:spLocks noChangeAspect="1"/>
          </p:cNvSpPr>
          <p:nvPr/>
        </p:nvSpPr>
        <p:spPr>
          <a:xfrm>
            <a:off x="7786123" y="1635984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0E7963-E70C-B0DD-A6EC-0E2A7A00E7D9}"/>
              </a:ext>
            </a:extLst>
          </p:cNvPr>
          <p:cNvSpPr>
            <a:spLocks noChangeAspect="1"/>
          </p:cNvSpPr>
          <p:nvPr/>
        </p:nvSpPr>
        <p:spPr>
          <a:xfrm>
            <a:off x="7786122" y="1951104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78FEE70-7BE1-F00D-51F7-EEFD505383C7}"/>
              </a:ext>
            </a:extLst>
          </p:cNvPr>
          <p:cNvSpPr>
            <a:spLocks noChangeAspect="1"/>
          </p:cNvSpPr>
          <p:nvPr/>
        </p:nvSpPr>
        <p:spPr>
          <a:xfrm>
            <a:off x="7780781" y="2270316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E951224-F5D2-26D9-178B-97AF24719F4C}"/>
              </a:ext>
            </a:extLst>
          </p:cNvPr>
          <p:cNvSpPr>
            <a:spLocks noChangeAspect="1"/>
          </p:cNvSpPr>
          <p:nvPr/>
        </p:nvSpPr>
        <p:spPr>
          <a:xfrm>
            <a:off x="7780781" y="2589528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612CAA6-6D51-1E8F-6639-471DBCC7F0CB}"/>
              </a:ext>
            </a:extLst>
          </p:cNvPr>
          <p:cNvCxnSpPr>
            <a:stCxn id="46" idx="6"/>
          </p:cNvCxnSpPr>
          <p:nvPr/>
        </p:nvCxnSpPr>
        <p:spPr>
          <a:xfrm flipV="1">
            <a:off x="7950587" y="1403095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A0A44A4-C822-84C8-1929-9D3B4F1D8E02}"/>
              </a:ext>
            </a:extLst>
          </p:cNvPr>
          <p:cNvCxnSpPr/>
          <p:nvPr/>
        </p:nvCxnSpPr>
        <p:spPr>
          <a:xfrm flipV="1">
            <a:off x="7955932" y="1721981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EE7B947-3BB4-4C54-89D1-95B9DCEB0FFE}"/>
              </a:ext>
            </a:extLst>
          </p:cNvPr>
          <p:cNvCxnSpPr/>
          <p:nvPr/>
        </p:nvCxnSpPr>
        <p:spPr>
          <a:xfrm flipV="1">
            <a:off x="7955932" y="2035276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86FFB8-124A-9408-C53F-5F64D9C5DDF8}"/>
              </a:ext>
            </a:extLst>
          </p:cNvPr>
          <p:cNvCxnSpPr/>
          <p:nvPr/>
        </p:nvCxnSpPr>
        <p:spPr>
          <a:xfrm flipV="1">
            <a:off x="7950587" y="2348571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BF52BAA-1E12-7438-E35A-2AC189DD7F47}"/>
              </a:ext>
            </a:extLst>
          </p:cNvPr>
          <p:cNvCxnSpPr/>
          <p:nvPr/>
        </p:nvCxnSpPr>
        <p:spPr>
          <a:xfrm flipV="1">
            <a:off x="7945242" y="2678086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7F2B1C1-9520-C244-85D9-6203A505ED23}"/>
              </a:ext>
            </a:extLst>
          </p:cNvPr>
          <p:cNvSpPr txBox="1"/>
          <p:nvPr/>
        </p:nvSpPr>
        <p:spPr>
          <a:xfrm>
            <a:off x="8074834" y="1299941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30.5 cm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742DB7-38FC-F8DA-EADC-19AB6FE93B79}"/>
              </a:ext>
            </a:extLst>
          </p:cNvPr>
          <p:cNvSpPr txBox="1"/>
          <p:nvPr/>
        </p:nvSpPr>
        <p:spPr>
          <a:xfrm>
            <a:off x="8074834" y="1617620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dirty="0">
                <a:latin typeface="+mn-lt"/>
              </a:rPr>
              <a:t>245.0 cm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7DE84EB-EEDF-9A88-8E07-A91DCD60840C}"/>
              </a:ext>
            </a:extLst>
          </p:cNvPr>
          <p:cNvSpPr txBox="1"/>
          <p:nvPr/>
        </p:nvSpPr>
        <p:spPr>
          <a:xfrm>
            <a:off x="8074834" y="1933654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528.3 cm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19EF9DA-0B7E-243F-B4B6-4794C68E700D}"/>
              </a:ext>
            </a:extLst>
          </p:cNvPr>
          <p:cNvSpPr txBox="1"/>
          <p:nvPr/>
        </p:nvSpPr>
        <p:spPr>
          <a:xfrm>
            <a:off x="8074834" y="2248852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9.0 cm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29BF6A-472A-94B8-5F40-F55FE5DC4C62}"/>
              </a:ext>
            </a:extLst>
          </p:cNvPr>
          <p:cNvSpPr txBox="1"/>
          <p:nvPr/>
        </p:nvSpPr>
        <p:spPr>
          <a:xfrm>
            <a:off x="8074834" y="2571851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9.0 cm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D639CC0-1715-2FEA-99E0-C62A5F67BEE0}"/>
              </a:ext>
            </a:extLst>
          </p:cNvPr>
          <p:cNvSpPr txBox="1"/>
          <p:nvPr/>
        </p:nvSpPr>
        <p:spPr>
          <a:xfrm>
            <a:off x="8855403" y="1303251"/>
            <a:ext cx="3004357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Concrete lintel depth.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009575-2340-6B15-EDAE-188461637295}"/>
              </a:ext>
            </a:extLst>
          </p:cNvPr>
          <p:cNvSpPr txBox="1"/>
          <p:nvPr/>
        </p:nvSpPr>
        <p:spPr>
          <a:xfrm>
            <a:off x="8855403" y="1613309"/>
            <a:ext cx="3004349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Required depth of stacked steel shielding.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FC3B49-DCCB-2B74-2BAA-FAC9EEC27EB4}"/>
              </a:ext>
            </a:extLst>
          </p:cNvPr>
          <p:cNvSpPr txBox="1"/>
          <p:nvPr/>
        </p:nvSpPr>
        <p:spPr>
          <a:xfrm>
            <a:off x="8850058" y="1931768"/>
            <a:ext cx="3004340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Height of stacked steel shielding.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CBCC87F-EEB9-F258-1675-17F19DA80995}"/>
              </a:ext>
            </a:extLst>
          </p:cNvPr>
          <p:cNvSpPr txBox="1"/>
          <p:nvPr/>
        </p:nvSpPr>
        <p:spPr>
          <a:xfrm>
            <a:off x="8850057" y="2196704"/>
            <a:ext cx="3086061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Gap between truck access tunnel exterior wall and interior face of stacked steel shielding blocks.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9B6E07B-6723-9817-4F36-15EEFCCB9BCD}"/>
              </a:ext>
            </a:extLst>
          </p:cNvPr>
          <p:cNvSpPr txBox="1"/>
          <p:nvPr/>
        </p:nvSpPr>
        <p:spPr>
          <a:xfrm>
            <a:off x="8850057" y="2571851"/>
            <a:ext cx="3059719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Gap between concrete lintel and stacked steel shielding.</a:t>
            </a:r>
          </a:p>
        </p:txBody>
      </p:sp>
    </p:spTree>
    <p:extLst>
      <p:ext uri="{BB962C8B-B14F-4D97-AF65-F5344CB8AC3E}">
        <p14:creationId xmlns:p14="http://schemas.microsoft.com/office/powerpoint/2010/main" val="268287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map of a building&#10;&#10;Description automatically generated">
            <a:extLst>
              <a:ext uri="{FF2B5EF4-FFF2-40B4-BE49-F238E27FC236}">
                <a16:creationId xmlns:a16="http://schemas.microsoft.com/office/drawing/2014/main" id="{3A9D1E65-1BF9-31BE-2C9D-BB12A0E9D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0" y="1158871"/>
            <a:ext cx="5182280" cy="48659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 descr="A map of a road with a green and yellow area&#10;&#10;Description automatically generated with medium confidence">
            <a:extLst>
              <a:ext uri="{FF2B5EF4-FFF2-40B4-BE49-F238E27FC236}">
                <a16:creationId xmlns:a16="http://schemas.microsoft.com/office/drawing/2014/main" id="{3FE736EF-6233-90BF-3013-3B453991E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49" y="1151040"/>
            <a:ext cx="5891765" cy="49418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1133B1-030B-8E79-BD22-D6AC5F0D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View 1, Truck Access Shielding &amp; Labyrinth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40A0EF9-4938-561F-D8FE-FC8FF6A192E0}"/>
              </a:ext>
            </a:extLst>
          </p:cNvPr>
          <p:cNvSpPr txBox="1"/>
          <p:nvPr/>
        </p:nvSpPr>
        <p:spPr>
          <a:xfrm>
            <a:off x="2477010" y="936283"/>
            <a:ext cx="1454245" cy="2169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latin typeface="+mn-lt"/>
              </a:rPr>
              <a:t>Plan View 1: Geometry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D58271-C596-63F3-A5EC-E87EE5B19B64}"/>
              </a:ext>
            </a:extLst>
          </p:cNvPr>
          <p:cNvSpPr txBox="1"/>
          <p:nvPr/>
        </p:nvSpPr>
        <p:spPr>
          <a:xfrm>
            <a:off x="6593629" y="936283"/>
            <a:ext cx="4129657" cy="2169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latin typeface="+mn-lt"/>
              </a:rPr>
              <a:t>Plan View 1: Total Dose Rate (1W/m Beam Losses &amp; Target Backscatter)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FE5104-62C3-05A7-25FA-2E044F97991E}"/>
              </a:ext>
            </a:extLst>
          </p:cNvPr>
          <p:cNvGrpSpPr/>
          <p:nvPr/>
        </p:nvGrpSpPr>
        <p:grpSpPr>
          <a:xfrm>
            <a:off x="1112793" y="1369784"/>
            <a:ext cx="897892" cy="803275"/>
            <a:chOff x="0" y="0"/>
            <a:chExt cx="898258" cy="8034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819101-E2F3-ADD2-78EF-20766F418B36}"/>
                </a:ext>
              </a:extLst>
            </p:cNvPr>
            <p:cNvSpPr/>
            <p:nvPr/>
          </p:nvSpPr>
          <p:spPr>
            <a:xfrm>
              <a:off x="0" y="0"/>
              <a:ext cx="739977" cy="803403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38B641-8BCC-30A7-CE7D-C47133683A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25" y="100425"/>
              <a:ext cx="797833" cy="635750"/>
              <a:chOff x="0" y="0"/>
              <a:chExt cx="2999642" cy="2341649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64AEB846-75E4-19C0-96A1-BA11665A23D1}"/>
                  </a:ext>
                </a:extLst>
              </p:cNvPr>
              <p:cNvSpPr/>
              <p:nvPr/>
            </p:nvSpPr>
            <p:spPr>
              <a:xfrm>
                <a:off x="0" y="12700"/>
                <a:ext cx="368770" cy="368770"/>
              </a:xfrm>
              <a:prstGeom prst="roundRect">
                <a:avLst/>
              </a:prstGeom>
              <a:solidFill>
                <a:srgbClr val="A0512D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4A17BDA1-FE4D-76D3-79D1-05C9F17522ED}"/>
                  </a:ext>
                </a:extLst>
              </p:cNvPr>
              <p:cNvSpPr/>
              <p:nvPr/>
            </p:nvSpPr>
            <p:spPr>
              <a:xfrm>
                <a:off x="0" y="501431"/>
                <a:ext cx="368770" cy="368770"/>
              </a:xfrm>
              <a:prstGeom prst="roundRect">
                <a:avLst/>
              </a:prstGeom>
              <a:solidFill>
                <a:srgbClr val="FFE4B6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1303930-AA1C-AE85-5859-1BF4ECDC1E26}"/>
                  </a:ext>
                </a:extLst>
              </p:cNvPr>
              <p:cNvSpPr/>
              <p:nvPr/>
            </p:nvSpPr>
            <p:spPr>
              <a:xfrm>
                <a:off x="0" y="990162"/>
                <a:ext cx="368770" cy="368770"/>
              </a:xfrm>
              <a:prstGeom prst="roundRect">
                <a:avLst/>
              </a:prstGeom>
              <a:solidFill>
                <a:srgbClr val="FBEBD7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5CB1343-3082-4816-DA5D-9625450FD5F0}"/>
                  </a:ext>
                </a:extLst>
              </p:cNvPr>
              <p:cNvSpPr/>
              <p:nvPr/>
            </p:nvSpPr>
            <p:spPr>
              <a:xfrm>
                <a:off x="0" y="1489403"/>
                <a:ext cx="368770" cy="368770"/>
              </a:xfrm>
              <a:prstGeom prst="roundRect">
                <a:avLst/>
              </a:prstGeom>
              <a:solidFill>
                <a:srgbClr val="B0C4DE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64FC6CF6-C145-CF81-D8A0-ADDF663D7084}"/>
                  </a:ext>
                </a:extLst>
              </p:cNvPr>
              <p:cNvSpPr/>
              <p:nvPr/>
            </p:nvSpPr>
            <p:spPr>
              <a:xfrm>
                <a:off x="0" y="1972879"/>
                <a:ext cx="368770" cy="368770"/>
              </a:xfrm>
              <a:prstGeom prst="roundRect">
                <a:avLst/>
              </a:prstGeom>
              <a:solidFill>
                <a:srgbClr val="F5F5F5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7C4AC2D4-57E8-C65B-15E7-5EC46350D9EC}"/>
                  </a:ext>
                </a:extLst>
              </p:cNvPr>
              <p:cNvSpPr txBox="1"/>
              <p:nvPr/>
            </p:nvSpPr>
            <p:spPr>
              <a:xfrm>
                <a:off x="528194" y="0"/>
                <a:ext cx="214227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Soil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TextBox 11">
                <a:extLst>
                  <a:ext uri="{FF2B5EF4-FFF2-40B4-BE49-F238E27FC236}">
                    <a16:creationId xmlns:a16="http://schemas.microsoft.com/office/drawing/2014/main" id="{7253CE51-75C5-5221-765B-8A40789C165F}"/>
                  </a:ext>
                </a:extLst>
              </p:cNvPr>
              <p:cNvSpPr txBox="1"/>
              <p:nvPr/>
            </p:nvSpPr>
            <p:spPr>
              <a:xfrm>
                <a:off x="528206" y="488156"/>
                <a:ext cx="2283455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 (HD)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72C0139F-FC5E-94A3-5888-9499DCA30DD7}"/>
                  </a:ext>
                </a:extLst>
              </p:cNvPr>
              <p:cNvSpPr txBox="1"/>
              <p:nvPr/>
            </p:nvSpPr>
            <p:spPr>
              <a:xfrm>
                <a:off x="527301" y="974115"/>
                <a:ext cx="247234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" name="TextBox 13">
                <a:extLst>
                  <a:ext uri="{FF2B5EF4-FFF2-40B4-BE49-F238E27FC236}">
                    <a16:creationId xmlns:a16="http://schemas.microsoft.com/office/drawing/2014/main" id="{47AA12BF-39C0-3C76-1029-4A2B69BFD26A}"/>
                  </a:ext>
                </a:extLst>
              </p:cNvPr>
              <p:cNvSpPr txBox="1"/>
              <p:nvPr/>
            </p:nvSpPr>
            <p:spPr>
              <a:xfrm>
                <a:off x="528274" y="1469713"/>
                <a:ext cx="2198440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Steel 1020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TextBox 14">
                <a:extLst>
                  <a:ext uri="{FF2B5EF4-FFF2-40B4-BE49-F238E27FC236}">
                    <a16:creationId xmlns:a16="http://schemas.microsoft.com/office/drawing/2014/main" id="{5198AF99-9695-8BB9-8BB4-3F24E747B5BF}"/>
                  </a:ext>
                </a:extLst>
              </p:cNvPr>
              <p:cNvSpPr txBox="1"/>
              <p:nvPr/>
            </p:nvSpPr>
            <p:spPr>
              <a:xfrm>
                <a:off x="528289" y="1957546"/>
                <a:ext cx="21978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Air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457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33B1-030B-8E79-BD22-D6AC5F0D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View 1, Truck Access Shielding &amp; Labyrinth</a:t>
            </a:r>
          </a:p>
        </p:txBody>
      </p:sp>
      <p:pic>
        <p:nvPicPr>
          <p:cNvPr id="226" name="Picture 225" descr="A map of a building&#10;&#10;Description automatically generated">
            <a:extLst>
              <a:ext uri="{FF2B5EF4-FFF2-40B4-BE49-F238E27FC236}">
                <a16:creationId xmlns:a16="http://schemas.microsoft.com/office/drawing/2014/main" id="{3BCD56C1-0E13-209C-995C-DF0ED9955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0" y="1158871"/>
            <a:ext cx="5182280" cy="48659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27" name="TextBox 226">
            <a:extLst>
              <a:ext uri="{FF2B5EF4-FFF2-40B4-BE49-F238E27FC236}">
                <a16:creationId xmlns:a16="http://schemas.microsoft.com/office/drawing/2014/main" id="{B6DDA22B-5CC0-80C1-EE1D-7C6E77A24752}"/>
              </a:ext>
            </a:extLst>
          </p:cNvPr>
          <p:cNvSpPr txBox="1"/>
          <p:nvPr/>
        </p:nvSpPr>
        <p:spPr>
          <a:xfrm>
            <a:off x="2477010" y="936283"/>
            <a:ext cx="1454245" cy="2169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latin typeface="+mn-lt"/>
              </a:rPr>
              <a:t>Plan View 1: Geometry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5ACE4DDD-5FBF-EFA5-9EDC-CD19722411D1}"/>
              </a:ext>
            </a:extLst>
          </p:cNvPr>
          <p:cNvSpPr txBox="1"/>
          <p:nvPr/>
        </p:nvSpPr>
        <p:spPr>
          <a:xfrm>
            <a:off x="2477010" y="936283"/>
            <a:ext cx="1454245" cy="2169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latin typeface="+mn-lt"/>
              </a:rPr>
              <a:t>Plan View 1: Geometry</a:t>
            </a: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0A944836-C83C-5A30-5A94-F66283F28F87}"/>
              </a:ext>
            </a:extLst>
          </p:cNvPr>
          <p:cNvSpPr>
            <a:spLocks noChangeAspect="1"/>
          </p:cNvSpPr>
          <p:nvPr/>
        </p:nvSpPr>
        <p:spPr>
          <a:xfrm>
            <a:off x="2486035" y="2623096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o</a:t>
            </a: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465D6B45-B471-F51E-6899-EA2876CB39C0}"/>
              </a:ext>
            </a:extLst>
          </p:cNvPr>
          <p:cNvCxnSpPr>
            <a:cxnSpLocks/>
          </p:cNvCxnSpPr>
          <p:nvPr/>
        </p:nvCxnSpPr>
        <p:spPr>
          <a:xfrm flipH="1" flipV="1">
            <a:off x="2001003" y="2471536"/>
            <a:ext cx="248307" cy="316366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prstDash val="sysDash"/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D69B9100-FD52-8A28-0963-E4F8A2802EDA}"/>
              </a:ext>
            </a:extLst>
          </p:cNvPr>
          <p:cNvCxnSpPr>
            <a:cxnSpLocks/>
          </p:cNvCxnSpPr>
          <p:nvPr/>
        </p:nvCxnSpPr>
        <p:spPr>
          <a:xfrm flipH="1" flipV="1">
            <a:off x="2452988" y="2119259"/>
            <a:ext cx="248307" cy="316366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prstDash val="sysDash"/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DCA852AA-1BE1-E2B4-A05D-EC25549F3D10}"/>
              </a:ext>
            </a:extLst>
          </p:cNvPr>
          <p:cNvCxnSpPr>
            <a:cxnSpLocks/>
          </p:cNvCxnSpPr>
          <p:nvPr/>
        </p:nvCxnSpPr>
        <p:spPr>
          <a:xfrm>
            <a:off x="2843110" y="2757795"/>
            <a:ext cx="45649" cy="463301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prstDash val="sysDash"/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>
            <a:extLst>
              <a:ext uri="{FF2B5EF4-FFF2-40B4-BE49-F238E27FC236}">
                <a16:creationId xmlns:a16="http://schemas.microsoft.com/office/drawing/2014/main" id="{DBA5B821-7759-9A30-962C-076EC9CCB1A5}"/>
              </a:ext>
            </a:extLst>
          </p:cNvPr>
          <p:cNvSpPr>
            <a:spLocks noChangeAspect="1"/>
          </p:cNvSpPr>
          <p:nvPr/>
        </p:nvSpPr>
        <p:spPr>
          <a:xfrm>
            <a:off x="2845034" y="3241957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E6F97935-958C-D1A7-3330-2A8048A9C3D1}"/>
              </a:ext>
            </a:extLst>
          </p:cNvPr>
          <p:cNvSpPr>
            <a:spLocks noChangeAspect="1"/>
          </p:cNvSpPr>
          <p:nvPr/>
        </p:nvSpPr>
        <p:spPr>
          <a:xfrm>
            <a:off x="1848274" y="2305274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A4B25030-7AC3-5C8F-3BD7-8337733429D4}"/>
              </a:ext>
            </a:extLst>
          </p:cNvPr>
          <p:cNvSpPr>
            <a:spLocks noChangeAspect="1"/>
          </p:cNvSpPr>
          <p:nvPr/>
        </p:nvSpPr>
        <p:spPr>
          <a:xfrm>
            <a:off x="2287474" y="1946457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1BC4E0D-2EA7-D260-B36A-287D95711A11}"/>
              </a:ext>
            </a:extLst>
          </p:cNvPr>
          <p:cNvCxnSpPr>
            <a:cxnSpLocks/>
          </p:cNvCxnSpPr>
          <p:nvPr/>
        </p:nvCxnSpPr>
        <p:spPr>
          <a:xfrm>
            <a:off x="2355187" y="2898937"/>
            <a:ext cx="103216" cy="122926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A08146B2-D157-3A6C-4C55-B52BFC21E60C}"/>
              </a:ext>
            </a:extLst>
          </p:cNvPr>
          <p:cNvCxnSpPr>
            <a:cxnSpLocks/>
          </p:cNvCxnSpPr>
          <p:nvPr/>
        </p:nvCxnSpPr>
        <p:spPr>
          <a:xfrm flipV="1">
            <a:off x="2411915" y="2619740"/>
            <a:ext cx="438721" cy="341482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D5AA3DED-8ACC-8AE8-1E76-CEA8F5DD2753}"/>
              </a:ext>
            </a:extLst>
          </p:cNvPr>
          <p:cNvCxnSpPr>
            <a:cxnSpLocks/>
          </p:cNvCxnSpPr>
          <p:nvPr/>
        </p:nvCxnSpPr>
        <p:spPr>
          <a:xfrm>
            <a:off x="2970550" y="2725874"/>
            <a:ext cx="77894" cy="99572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D11614F4-653C-3EFD-A9BC-0CD96701363F}"/>
              </a:ext>
            </a:extLst>
          </p:cNvPr>
          <p:cNvCxnSpPr>
            <a:cxnSpLocks/>
          </p:cNvCxnSpPr>
          <p:nvPr/>
        </p:nvCxnSpPr>
        <p:spPr>
          <a:xfrm flipV="1">
            <a:off x="3037487" y="2495930"/>
            <a:ext cx="368461" cy="293326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B69D49E6-825E-1FA9-4D69-1E27DC76CC56}"/>
              </a:ext>
            </a:extLst>
          </p:cNvPr>
          <p:cNvCxnSpPr>
            <a:cxnSpLocks/>
          </p:cNvCxnSpPr>
          <p:nvPr/>
        </p:nvCxnSpPr>
        <p:spPr>
          <a:xfrm flipH="1">
            <a:off x="2194025" y="2370126"/>
            <a:ext cx="624376" cy="484921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D9C9B93-9F49-523B-4C58-BE300A94ECD5}"/>
              </a:ext>
            </a:extLst>
          </p:cNvPr>
          <p:cNvCxnSpPr>
            <a:cxnSpLocks/>
          </p:cNvCxnSpPr>
          <p:nvPr/>
        </p:nvCxnSpPr>
        <p:spPr>
          <a:xfrm>
            <a:off x="2806887" y="2548583"/>
            <a:ext cx="98249" cy="125358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Oval 241">
            <a:extLst>
              <a:ext uri="{FF2B5EF4-FFF2-40B4-BE49-F238E27FC236}">
                <a16:creationId xmlns:a16="http://schemas.microsoft.com/office/drawing/2014/main" id="{776B1886-792E-09A6-A7FA-58933EF697A1}"/>
              </a:ext>
            </a:extLst>
          </p:cNvPr>
          <p:cNvSpPr>
            <a:spLocks noChangeAspect="1"/>
          </p:cNvSpPr>
          <p:nvPr/>
        </p:nvSpPr>
        <p:spPr>
          <a:xfrm>
            <a:off x="4317740" y="2484956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57FF0FF0-13FB-FC84-B807-AB424921D0CD}"/>
              </a:ext>
            </a:extLst>
          </p:cNvPr>
          <p:cNvCxnSpPr>
            <a:cxnSpLocks/>
          </p:cNvCxnSpPr>
          <p:nvPr/>
        </p:nvCxnSpPr>
        <p:spPr>
          <a:xfrm flipH="1">
            <a:off x="3221392" y="2097778"/>
            <a:ext cx="110143" cy="84537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A8DAE4ED-83EC-4910-7D3A-5A57C53B078C}"/>
              </a:ext>
            </a:extLst>
          </p:cNvPr>
          <p:cNvCxnSpPr>
            <a:cxnSpLocks/>
          </p:cNvCxnSpPr>
          <p:nvPr/>
        </p:nvCxnSpPr>
        <p:spPr>
          <a:xfrm flipH="1">
            <a:off x="3064427" y="2217016"/>
            <a:ext cx="110143" cy="84537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val 244">
            <a:extLst>
              <a:ext uri="{FF2B5EF4-FFF2-40B4-BE49-F238E27FC236}">
                <a16:creationId xmlns:a16="http://schemas.microsoft.com/office/drawing/2014/main" id="{CDD57A0A-7A9B-913C-294D-80391F34A28B}"/>
              </a:ext>
            </a:extLst>
          </p:cNvPr>
          <p:cNvSpPr>
            <a:spLocks noChangeAspect="1"/>
          </p:cNvSpPr>
          <p:nvPr/>
        </p:nvSpPr>
        <p:spPr>
          <a:xfrm>
            <a:off x="2939763" y="2089636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q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721F718B-4D6C-23CE-862B-52BA20F9D44E}"/>
              </a:ext>
            </a:extLst>
          </p:cNvPr>
          <p:cNvCxnSpPr>
            <a:cxnSpLocks/>
          </p:cNvCxnSpPr>
          <p:nvPr/>
        </p:nvCxnSpPr>
        <p:spPr>
          <a:xfrm flipH="1">
            <a:off x="2208618" y="3226712"/>
            <a:ext cx="132269" cy="106026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Oval 246">
            <a:extLst>
              <a:ext uri="{FF2B5EF4-FFF2-40B4-BE49-F238E27FC236}">
                <a16:creationId xmlns:a16="http://schemas.microsoft.com/office/drawing/2014/main" id="{B1E15AD7-F1CE-D79C-5716-0025859448E6}"/>
              </a:ext>
            </a:extLst>
          </p:cNvPr>
          <p:cNvSpPr>
            <a:spLocks noChangeAspect="1"/>
          </p:cNvSpPr>
          <p:nvPr/>
        </p:nvSpPr>
        <p:spPr>
          <a:xfrm>
            <a:off x="2205302" y="3394248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A8C2D88E-9841-8087-8ADC-0DD88D68FC89}"/>
              </a:ext>
            </a:extLst>
          </p:cNvPr>
          <p:cNvCxnSpPr>
            <a:cxnSpLocks/>
          </p:cNvCxnSpPr>
          <p:nvPr/>
        </p:nvCxnSpPr>
        <p:spPr>
          <a:xfrm flipH="1" flipV="1">
            <a:off x="2284949" y="3286483"/>
            <a:ext cx="108890" cy="126039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C4494899-2179-19AE-6E2A-4D28CCAB5BEE}"/>
              </a:ext>
            </a:extLst>
          </p:cNvPr>
          <p:cNvCxnSpPr>
            <a:cxnSpLocks/>
          </p:cNvCxnSpPr>
          <p:nvPr/>
        </p:nvCxnSpPr>
        <p:spPr>
          <a:xfrm flipH="1" flipV="1">
            <a:off x="2122307" y="3087753"/>
            <a:ext cx="108890" cy="126039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7CCA296C-37CB-256C-B410-882387B8D423}"/>
              </a:ext>
            </a:extLst>
          </p:cNvPr>
          <p:cNvCxnSpPr>
            <a:cxnSpLocks/>
          </p:cNvCxnSpPr>
          <p:nvPr/>
        </p:nvCxnSpPr>
        <p:spPr>
          <a:xfrm flipH="1">
            <a:off x="4340215" y="2169002"/>
            <a:ext cx="155524" cy="120496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20CCD3F1-2664-1F3C-8AD8-8A5281240F7B}"/>
              </a:ext>
            </a:extLst>
          </p:cNvPr>
          <p:cNvCxnSpPr>
            <a:cxnSpLocks/>
          </p:cNvCxnSpPr>
          <p:nvPr/>
        </p:nvCxnSpPr>
        <p:spPr>
          <a:xfrm flipH="1" flipV="1">
            <a:off x="3289223" y="2485447"/>
            <a:ext cx="296375" cy="375672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11AE3BC3-068E-E035-F68B-726058BB6D46}"/>
              </a:ext>
            </a:extLst>
          </p:cNvPr>
          <p:cNvCxnSpPr>
            <a:cxnSpLocks/>
          </p:cNvCxnSpPr>
          <p:nvPr/>
        </p:nvCxnSpPr>
        <p:spPr>
          <a:xfrm>
            <a:off x="3518647" y="3424207"/>
            <a:ext cx="105212" cy="136033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2A3261E7-AEAB-D429-2ED9-9589279EB17B}"/>
              </a:ext>
            </a:extLst>
          </p:cNvPr>
          <p:cNvCxnSpPr>
            <a:cxnSpLocks/>
          </p:cNvCxnSpPr>
          <p:nvPr/>
        </p:nvCxnSpPr>
        <p:spPr>
          <a:xfrm>
            <a:off x="3532522" y="3008442"/>
            <a:ext cx="104179" cy="129869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01A70B1D-20DE-518B-C430-25BA7F092BEE}"/>
              </a:ext>
            </a:extLst>
          </p:cNvPr>
          <p:cNvCxnSpPr>
            <a:cxnSpLocks/>
          </p:cNvCxnSpPr>
          <p:nvPr/>
        </p:nvCxnSpPr>
        <p:spPr>
          <a:xfrm flipH="1" flipV="1">
            <a:off x="4009656" y="2336881"/>
            <a:ext cx="61776" cy="76164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61FACE30-C9F4-0186-6689-4BAD115D0BEA}"/>
              </a:ext>
            </a:extLst>
          </p:cNvPr>
          <p:cNvCxnSpPr>
            <a:cxnSpLocks/>
          </p:cNvCxnSpPr>
          <p:nvPr/>
        </p:nvCxnSpPr>
        <p:spPr>
          <a:xfrm flipH="1" flipV="1">
            <a:off x="3929366" y="2229845"/>
            <a:ext cx="61776" cy="76164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14260FE5-B9FB-A1C7-9F4F-598A70FA0A90}"/>
              </a:ext>
            </a:extLst>
          </p:cNvPr>
          <p:cNvCxnSpPr>
            <a:cxnSpLocks/>
          </p:cNvCxnSpPr>
          <p:nvPr/>
        </p:nvCxnSpPr>
        <p:spPr>
          <a:xfrm flipV="1">
            <a:off x="3620096" y="2415021"/>
            <a:ext cx="747320" cy="591623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C8D326FD-54A3-6CF9-EDBB-33F2B507803E}"/>
              </a:ext>
            </a:extLst>
          </p:cNvPr>
          <p:cNvCxnSpPr>
            <a:cxnSpLocks/>
          </p:cNvCxnSpPr>
          <p:nvPr/>
        </p:nvCxnSpPr>
        <p:spPr>
          <a:xfrm flipH="1">
            <a:off x="3208411" y="2428326"/>
            <a:ext cx="141209" cy="112916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40ADE0B1-5515-8634-A469-DC11AC3F90B5}"/>
              </a:ext>
            </a:extLst>
          </p:cNvPr>
          <p:cNvCxnSpPr>
            <a:cxnSpLocks/>
          </p:cNvCxnSpPr>
          <p:nvPr/>
        </p:nvCxnSpPr>
        <p:spPr>
          <a:xfrm flipH="1">
            <a:off x="4372015" y="2212196"/>
            <a:ext cx="155524" cy="120496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2A45191B-0D7D-E868-1349-AEF1DDCD132F}"/>
              </a:ext>
            </a:extLst>
          </p:cNvPr>
          <p:cNvCxnSpPr>
            <a:cxnSpLocks/>
          </p:cNvCxnSpPr>
          <p:nvPr/>
        </p:nvCxnSpPr>
        <p:spPr>
          <a:xfrm flipH="1" flipV="1">
            <a:off x="4463678" y="2270715"/>
            <a:ext cx="61776" cy="76164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8FCEEF4A-7C92-158A-C840-5161FA9ED916}"/>
              </a:ext>
            </a:extLst>
          </p:cNvPr>
          <p:cNvCxnSpPr>
            <a:cxnSpLocks/>
          </p:cNvCxnSpPr>
          <p:nvPr/>
        </p:nvCxnSpPr>
        <p:spPr>
          <a:xfrm flipH="1" flipV="1">
            <a:off x="4352681" y="2131970"/>
            <a:ext cx="61776" cy="76164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6BCE9021-CDEC-5A83-BA76-5DFC4250806C}"/>
              </a:ext>
            </a:extLst>
          </p:cNvPr>
          <p:cNvCxnSpPr>
            <a:cxnSpLocks/>
          </p:cNvCxnSpPr>
          <p:nvPr/>
        </p:nvCxnSpPr>
        <p:spPr>
          <a:xfrm>
            <a:off x="3575568" y="2965674"/>
            <a:ext cx="104179" cy="129869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1E43B50D-81B7-EB14-91C7-800F5EFEA86B}"/>
              </a:ext>
            </a:extLst>
          </p:cNvPr>
          <p:cNvCxnSpPr>
            <a:cxnSpLocks/>
          </p:cNvCxnSpPr>
          <p:nvPr/>
        </p:nvCxnSpPr>
        <p:spPr>
          <a:xfrm>
            <a:off x="4330218" y="2360396"/>
            <a:ext cx="81668" cy="96262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06D78A15-500E-D1E1-61A0-6D5F07507F2B}"/>
              </a:ext>
            </a:extLst>
          </p:cNvPr>
          <p:cNvCxnSpPr>
            <a:cxnSpLocks/>
          </p:cNvCxnSpPr>
          <p:nvPr/>
        </p:nvCxnSpPr>
        <p:spPr>
          <a:xfrm flipH="1">
            <a:off x="3905116" y="2309593"/>
            <a:ext cx="134576" cy="105922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0AD6E003-C1D8-9DD7-E7D7-250B5BF497EC}"/>
              </a:ext>
            </a:extLst>
          </p:cNvPr>
          <p:cNvCxnSpPr>
            <a:cxnSpLocks/>
          </p:cNvCxnSpPr>
          <p:nvPr/>
        </p:nvCxnSpPr>
        <p:spPr>
          <a:xfrm flipH="1">
            <a:off x="3886736" y="2293433"/>
            <a:ext cx="134576" cy="105922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F0CADF1D-8BC4-A465-E4C2-50E46D854279}"/>
              </a:ext>
            </a:extLst>
          </p:cNvPr>
          <p:cNvCxnSpPr>
            <a:cxnSpLocks/>
          </p:cNvCxnSpPr>
          <p:nvPr/>
        </p:nvCxnSpPr>
        <p:spPr>
          <a:xfrm flipH="1">
            <a:off x="3538189" y="2810051"/>
            <a:ext cx="134576" cy="105922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BFAC2ECF-B012-33DE-2E79-7D7AEB6A41E0}"/>
              </a:ext>
            </a:extLst>
          </p:cNvPr>
          <p:cNvCxnSpPr>
            <a:cxnSpLocks/>
          </p:cNvCxnSpPr>
          <p:nvPr/>
        </p:nvCxnSpPr>
        <p:spPr>
          <a:xfrm flipH="1">
            <a:off x="2168712" y="3176335"/>
            <a:ext cx="132269" cy="106026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9F7BB3C4-611B-5BCC-EA0D-5CACACCE78A5}"/>
              </a:ext>
            </a:extLst>
          </p:cNvPr>
          <p:cNvCxnSpPr>
            <a:cxnSpLocks/>
          </p:cNvCxnSpPr>
          <p:nvPr/>
        </p:nvCxnSpPr>
        <p:spPr>
          <a:xfrm flipV="1">
            <a:off x="3317918" y="2192261"/>
            <a:ext cx="162797" cy="123677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AB16B0A5-1492-5A4A-46F3-B01F7FDCF5BE}"/>
              </a:ext>
            </a:extLst>
          </p:cNvPr>
          <p:cNvCxnSpPr>
            <a:cxnSpLocks/>
          </p:cNvCxnSpPr>
          <p:nvPr/>
        </p:nvCxnSpPr>
        <p:spPr>
          <a:xfrm>
            <a:off x="3172016" y="2149379"/>
            <a:ext cx="308102" cy="382426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8075C1E7-06F9-2DA4-AF49-FE3DF9FBF129}"/>
              </a:ext>
            </a:extLst>
          </p:cNvPr>
          <p:cNvCxnSpPr>
            <a:cxnSpLocks/>
          </p:cNvCxnSpPr>
          <p:nvPr/>
        </p:nvCxnSpPr>
        <p:spPr>
          <a:xfrm>
            <a:off x="3468749" y="2161451"/>
            <a:ext cx="91350" cy="10945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5B953AA-F134-193F-A9E8-1A9B17AC808A}"/>
              </a:ext>
            </a:extLst>
          </p:cNvPr>
          <p:cNvCxnSpPr>
            <a:cxnSpLocks/>
          </p:cNvCxnSpPr>
          <p:nvPr/>
        </p:nvCxnSpPr>
        <p:spPr>
          <a:xfrm flipH="1">
            <a:off x="3500380" y="3118999"/>
            <a:ext cx="110143" cy="84537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D58AFEC5-CAF9-8A79-099F-2ECFD6154EE5}"/>
              </a:ext>
            </a:extLst>
          </p:cNvPr>
          <p:cNvCxnSpPr>
            <a:cxnSpLocks/>
          </p:cNvCxnSpPr>
          <p:nvPr/>
        </p:nvCxnSpPr>
        <p:spPr>
          <a:xfrm flipH="1">
            <a:off x="3672132" y="2981918"/>
            <a:ext cx="110143" cy="84537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FF8BEB5D-3F2B-15F5-5961-8F183DD71835}"/>
              </a:ext>
            </a:extLst>
          </p:cNvPr>
          <p:cNvSpPr>
            <a:spLocks noChangeAspect="1"/>
          </p:cNvSpPr>
          <p:nvPr/>
        </p:nvSpPr>
        <p:spPr>
          <a:xfrm>
            <a:off x="3437811" y="3613026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7C2949E9-C087-9856-58E7-6C1368C13DB1}"/>
              </a:ext>
            </a:extLst>
          </p:cNvPr>
          <p:cNvCxnSpPr>
            <a:cxnSpLocks/>
          </p:cNvCxnSpPr>
          <p:nvPr/>
        </p:nvCxnSpPr>
        <p:spPr>
          <a:xfrm flipH="1">
            <a:off x="3572218" y="3394949"/>
            <a:ext cx="110143" cy="84537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AC3FF8B6-1DF2-2C89-D09F-4ECAF8B810BD}"/>
              </a:ext>
            </a:extLst>
          </p:cNvPr>
          <p:cNvCxnSpPr>
            <a:cxnSpLocks/>
          </p:cNvCxnSpPr>
          <p:nvPr/>
        </p:nvCxnSpPr>
        <p:spPr>
          <a:xfrm flipH="1">
            <a:off x="3403964" y="3525476"/>
            <a:ext cx="110143" cy="84537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5A5EBE69-C880-7FAE-BE94-BA53CE2F798B}"/>
              </a:ext>
            </a:extLst>
          </p:cNvPr>
          <p:cNvCxnSpPr>
            <a:cxnSpLocks/>
          </p:cNvCxnSpPr>
          <p:nvPr/>
        </p:nvCxnSpPr>
        <p:spPr>
          <a:xfrm>
            <a:off x="3467741" y="3458792"/>
            <a:ext cx="105212" cy="136033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FD227DB2-9F0E-A510-8E58-79F937B733E4}"/>
              </a:ext>
            </a:extLst>
          </p:cNvPr>
          <p:cNvCxnSpPr>
            <a:cxnSpLocks/>
          </p:cNvCxnSpPr>
          <p:nvPr/>
        </p:nvCxnSpPr>
        <p:spPr>
          <a:xfrm flipH="1">
            <a:off x="3997905" y="2479531"/>
            <a:ext cx="97936" cy="7782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val 276">
            <a:extLst>
              <a:ext uri="{FF2B5EF4-FFF2-40B4-BE49-F238E27FC236}">
                <a16:creationId xmlns:a16="http://schemas.microsoft.com/office/drawing/2014/main" id="{E2C4B0E3-A183-AAFA-8AFF-BB15BBDC2061}"/>
              </a:ext>
            </a:extLst>
          </p:cNvPr>
          <p:cNvSpPr>
            <a:spLocks noChangeAspect="1"/>
          </p:cNvSpPr>
          <p:nvPr/>
        </p:nvSpPr>
        <p:spPr>
          <a:xfrm>
            <a:off x="3806300" y="2491758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FE9A08DB-C4BF-DFDB-3371-FA9525324AE9}"/>
              </a:ext>
            </a:extLst>
          </p:cNvPr>
          <p:cNvSpPr>
            <a:spLocks noChangeAspect="1"/>
          </p:cNvSpPr>
          <p:nvPr/>
        </p:nvSpPr>
        <p:spPr>
          <a:xfrm>
            <a:off x="4551341" y="2210500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99114C18-8E10-7C2D-383E-3DCEA3EE9333}"/>
              </a:ext>
            </a:extLst>
          </p:cNvPr>
          <p:cNvSpPr>
            <a:spLocks noChangeAspect="1"/>
          </p:cNvSpPr>
          <p:nvPr/>
        </p:nvSpPr>
        <p:spPr>
          <a:xfrm>
            <a:off x="3945646" y="2073825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12F59FDC-CB66-67C8-1EEA-00F1061764A1}"/>
              </a:ext>
            </a:extLst>
          </p:cNvPr>
          <p:cNvSpPr>
            <a:spLocks noChangeAspect="1"/>
          </p:cNvSpPr>
          <p:nvPr/>
        </p:nvSpPr>
        <p:spPr>
          <a:xfrm>
            <a:off x="3573559" y="2316287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B4235320-68E5-9BC8-1C76-DF3515FD5BE8}"/>
              </a:ext>
            </a:extLst>
          </p:cNvPr>
          <p:cNvCxnSpPr>
            <a:cxnSpLocks/>
          </p:cNvCxnSpPr>
          <p:nvPr/>
        </p:nvCxnSpPr>
        <p:spPr>
          <a:xfrm>
            <a:off x="3152194" y="2162843"/>
            <a:ext cx="308102" cy="382426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>
            <a:extLst>
              <a:ext uri="{FF2B5EF4-FFF2-40B4-BE49-F238E27FC236}">
                <a16:creationId xmlns:a16="http://schemas.microsoft.com/office/drawing/2014/main" id="{085F173E-CCEA-AB04-DD25-2B459E512A9C}"/>
              </a:ext>
            </a:extLst>
          </p:cNvPr>
          <p:cNvSpPr>
            <a:spLocks noChangeAspect="1"/>
          </p:cNvSpPr>
          <p:nvPr/>
        </p:nvSpPr>
        <p:spPr>
          <a:xfrm>
            <a:off x="3730739" y="3046130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C38638C6-C233-A95A-FB41-D50AB46D01FD}"/>
              </a:ext>
            </a:extLst>
          </p:cNvPr>
          <p:cNvSpPr>
            <a:spLocks noChangeAspect="1"/>
          </p:cNvSpPr>
          <p:nvPr/>
        </p:nvSpPr>
        <p:spPr>
          <a:xfrm>
            <a:off x="3076828" y="2780304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DC1312FD-3E67-1A48-57D8-86ED9CE60D2A}"/>
              </a:ext>
            </a:extLst>
          </p:cNvPr>
          <p:cNvSpPr>
            <a:spLocks noChangeAspect="1"/>
          </p:cNvSpPr>
          <p:nvPr/>
        </p:nvSpPr>
        <p:spPr>
          <a:xfrm>
            <a:off x="3310012" y="2719220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CA5B9508-EFD4-3775-5DFC-4E7C654FA88D}"/>
              </a:ext>
            </a:extLst>
          </p:cNvPr>
          <p:cNvSpPr/>
          <p:nvPr/>
        </p:nvSpPr>
        <p:spPr>
          <a:xfrm rot="19310831">
            <a:off x="2227989" y="2866586"/>
            <a:ext cx="49741" cy="307699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BEBD7"/>
            </a:bgClr>
          </a:pattFill>
          <a:ln w="3175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64D217CE-255B-6CA1-EBC2-206A599E25BA}"/>
              </a:ext>
            </a:extLst>
          </p:cNvPr>
          <p:cNvCxnSpPr>
            <a:cxnSpLocks/>
          </p:cNvCxnSpPr>
          <p:nvPr/>
        </p:nvCxnSpPr>
        <p:spPr>
          <a:xfrm flipH="1" flipV="1">
            <a:off x="3462369" y="2335437"/>
            <a:ext cx="192300" cy="238591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9E7B81B-41C8-2AC5-5612-D21E2720DD74}"/>
              </a:ext>
            </a:extLst>
          </p:cNvPr>
          <p:cNvCxnSpPr>
            <a:cxnSpLocks/>
          </p:cNvCxnSpPr>
          <p:nvPr/>
        </p:nvCxnSpPr>
        <p:spPr>
          <a:xfrm flipH="1">
            <a:off x="3620878" y="2508063"/>
            <a:ext cx="132269" cy="106026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0314A74E-0D20-4AE0-8C4C-F2076A9CA6A5}"/>
              </a:ext>
            </a:extLst>
          </p:cNvPr>
          <p:cNvCxnSpPr>
            <a:cxnSpLocks/>
          </p:cNvCxnSpPr>
          <p:nvPr/>
        </p:nvCxnSpPr>
        <p:spPr>
          <a:xfrm flipH="1">
            <a:off x="3429380" y="2268305"/>
            <a:ext cx="132269" cy="106026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Oval 288">
            <a:extLst>
              <a:ext uri="{FF2B5EF4-FFF2-40B4-BE49-F238E27FC236}">
                <a16:creationId xmlns:a16="http://schemas.microsoft.com/office/drawing/2014/main" id="{EDD42464-6F79-6637-FB25-4BD00E767C36}"/>
              </a:ext>
            </a:extLst>
          </p:cNvPr>
          <p:cNvSpPr>
            <a:spLocks noChangeAspect="1"/>
          </p:cNvSpPr>
          <p:nvPr/>
        </p:nvSpPr>
        <p:spPr>
          <a:xfrm>
            <a:off x="3386517" y="1976919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416B808F-3338-4BA8-B1A0-77E1E18844F6}"/>
              </a:ext>
            </a:extLst>
          </p:cNvPr>
          <p:cNvCxnSpPr>
            <a:cxnSpLocks/>
          </p:cNvCxnSpPr>
          <p:nvPr/>
        </p:nvCxnSpPr>
        <p:spPr>
          <a:xfrm flipH="1" flipV="1">
            <a:off x="3942089" y="2397208"/>
            <a:ext cx="99978" cy="128022"/>
          </a:xfrm>
          <a:prstGeom prst="straightConnector1">
            <a:avLst/>
          </a:prstGeom>
          <a:ln w="12700" cap="flat">
            <a:solidFill>
              <a:schemeClr val="tx1">
                <a:lumMod val="95000"/>
                <a:lumOff val="5000"/>
              </a:schemeClr>
            </a:solidFill>
            <a:miter lim="800000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8A947746-CB50-56EE-81BE-6C3046291FC1}"/>
              </a:ext>
            </a:extLst>
          </p:cNvPr>
          <p:cNvGrpSpPr/>
          <p:nvPr/>
        </p:nvGrpSpPr>
        <p:grpSpPr>
          <a:xfrm>
            <a:off x="1112793" y="1369784"/>
            <a:ext cx="897892" cy="803275"/>
            <a:chOff x="0" y="0"/>
            <a:chExt cx="898258" cy="803403"/>
          </a:xfrm>
        </p:grpSpPr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DABB8F40-E534-A7F1-5FF7-5DD9F43C1962}"/>
                </a:ext>
              </a:extLst>
            </p:cNvPr>
            <p:cNvSpPr/>
            <p:nvPr/>
          </p:nvSpPr>
          <p:spPr>
            <a:xfrm>
              <a:off x="0" y="0"/>
              <a:ext cx="739977" cy="803403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EF2F54B5-3349-B8A7-5D59-93A95058C4D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25" y="100425"/>
              <a:ext cx="797833" cy="635750"/>
              <a:chOff x="0" y="0"/>
              <a:chExt cx="2999642" cy="2341649"/>
            </a:xfrm>
          </p:grpSpPr>
          <p:sp>
            <p:nvSpPr>
              <p:cNvPr id="294" name="Rounded Rectangle 293">
                <a:extLst>
                  <a:ext uri="{FF2B5EF4-FFF2-40B4-BE49-F238E27FC236}">
                    <a16:creationId xmlns:a16="http://schemas.microsoft.com/office/drawing/2014/main" id="{C22C05E8-D855-EA46-422A-0C9DA8AC4BF3}"/>
                  </a:ext>
                </a:extLst>
              </p:cNvPr>
              <p:cNvSpPr/>
              <p:nvPr/>
            </p:nvSpPr>
            <p:spPr>
              <a:xfrm>
                <a:off x="0" y="12700"/>
                <a:ext cx="368770" cy="368770"/>
              </a:xfrm>
              <a:prstGeom prst="roundRect">
                <a:avLst/>
              </a:prstGeom>
              <a:solidFill>
                <a:srgbClr val="A0512D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Rounded Rectangle 294">
                <a:extLst>
                  <a:ext uri="{FF2B5EF4-FFF2-40B4-BE49-F238E27FC236}">
                    <a16:creationId xmlns:a16="http://schemas.microsoft.com/office/drawing/2014/main" id="{D486B546-2255-A7DD-ECB9-27AD68EFC035}"/>
                  </a:ext>
                </a:extLst>
              </p:cNvPr>
              <p:cNvSpPr/>
              <p:nvPr/>
            </p:nvSpPr>
            <p:spPr>
              <a:xfrm>
                <a:off x="0" y="501431"/>
                <a:ext cx="368770" cy="368770"/>
              </a:xfrm>
              <a:prstGeom prst="roundRect">
                <a:avLst/>
              </a:prstGeom>
              <a:solidFill>
                <a:srgbClr val="FFE4B6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Rounded Rectangle 295">
                <a:extLst>
                  <a:ext uri="{FF2B5EF4-FFF2-40B4-BE49-F238E27FC236}">
                    <a16:creationId xmlns:a16="http://schemas.microsoft.com/office/drawing/2014/main" id="{63D51BF0-7F5C-678E-ED98-5D761442FFC7}"/>
                  </a:ext>
                </a:extLst>
              </p:cNvPr>
              <p:cNvSpPr/>
              <p:nvPr/>
            </p:nvSpPr>
            <p:spPr>
              <a:xfrm>
                <a:off x="0" y="990162"/>
                <a:ext cx="368770" cy="368770"/>
              </a:xfrm>
              <a:prstGeom prst="roundRect">
                <a:avLst/>
              </a:prstGeom>
              <a:solidFill>
                <a:srgbClr val="FBEBD7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Rounded Rectangle 296">
                <a:extLst>
                  <a:ext uri="{FF2B5EF4-FFF2-40B4-BE49-F238E27FC236}">
                    <a16:creationId xmlns:a16="http://schemas.microsoft.com/office/drawing/2014/main" id="{E44BBB10-C1F5-DBC0-5423-611394FFA496}"/>
                  </a:ext>
                </a:extLst>
              </p:cNvPr>
              <p:cNvSpPr/>
              <p:nvPr/>
            </p:nvSpPr>
            <p:spPr>
              <a:xfrm>
                <a:off x="0" y="1489403"/>
                <a:ext cx="368770" cy="368770"/>
              </a:xfrm>
              <a:prstGeom prst="roundRect">
                <a:avLst/>
              </a:prstGeom>
              <a:solidFill>
                <a:srgbClr val="B0C4DE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Rounded Rectangle 297">
                <a:extLst>
                  <a:ext uri="{FF2B5EF4-FFF2-40B4-BE49-F238E27FC236}">
                    <a16:creationId xmlns:a16="http://schemas.microsoft.com/office/drawing/2014/main" id="{7ECC26EF-D07A-F9B8-B22C-A414B1D19DDF}"/>
                  </a:ext>
                </a:extLst>
              </p:cNvPr>
              <p:cNvSpPr/>
              <p:nvPr/>
            </p:nvSpPr>
            <p:spPr>
              <a:xfrm>
                <a:off x="0" y="1972879"/>
                <a:ext cx="368770" cy="368770"/>
              </a:xfrm>
              <a:prstGeom prst="roundRect">
                <a:avLst/>
              </a:prstGeom>
              <a:solidFill>
                <a:srgbClr val="F5F5F5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TextBox 10">
                <a:extLst>
                  <a:ext uri="{FF2B5EF4-FFF2-40B4-BE49-F238E27FC236}">
                    <a16:creationId xmlns:a16="http://schemas.microsoft.com/office/drawing/2014/main" id="{D5EA143F-CD13-2899-F7E6-25E2F812B355}"/>
                  </a:ext>
                </a:extLst>
              </p:cNvPr>
              <p:cNvSpPr txBox="1"/>
              <p:nvPr/>
            </p:nvSpPr>
            <p:spPr>
              <a:xfrm>
                <a:off x="528194" y="0"/>
                <a:ext cx="214227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Soil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0" name="TextBox 11">
                <a:extLst>
                  <a:ext uri="{FF2B5EF4-FFF2-40B4-BE49-F238E27FC236}">
                    <a16:creationId xmlns:a16="http://schemas.microsoft.com/office/drawing/2014/main" id="{8BC71C02-95B3-3660-0F29-1BD0D11F507C}"/>
                  </a:ext>
                </a:extLst>
              </p:cNvPr>
              <p:cNvSpPr txBox="1"/>
              <p:nvPr/>
            </p:nvSpPr>
            <p:spPr>
              <a:xfrm>
                <a:off x="528206" y="488156"/>
                <a:ext cx="2283455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 (HD)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1" name="TextBox 12">
                <a:extLst>
                  <a:ext uri="{FF2B5EF4-FFF2-40B4-BE49-F238E27FC236}">
                    <a16:creationId xmlns:a16="http://schemas.microsoft.com/office/drawing/2014/main" id="{C7709CF6-3721-8F19-58ED-D2E6E5D3B6BC}"/>
                  </a:ext>
                </a:extLst>
              </p:cNvPr>
              <p:cNvSpPr txBox="1"/>
              <p:nvPr/>
            </p:nvSpPr>
            <p:spPr>
              <a:xfrm>
                <a:off x="527301" y="974115"/>
                <a:ext cx="247234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2" name="TextBox 13">
                <a:extLst>
                  <a:ext uri="{FF2B5EF4-FFF2-40B4-BE49-F238E27FC236}">
                    <a16:creationId xmlns:a16="http://schemas.microsoft.com/office/drawing/2014/main" id="{3DFF84EF-4662-BD27-C7DE-AE1321363260}"/>
                  </a:ext>
                </a:extLst>
              </p:cNvPr>
              <p:cNvSpPr txBox="1"/>
              <p:nvPr/>
            </p:nvSpPr>
            <p:spPr>
              <a:xfrm>
                <a:off x="528274" y="1469713"/>
                <a:ext cx="2198440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Steel 1020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3" name="TextBox 14">
                <a:extLst>
                  <a:ext uri="{FF2B5EF4-FFF2-40B4-BE49-F238E27FC236}">
                    <a16:creationId xmlns:a16="http://schemas.microsoft.com/office/drawing/2014/main" id="{BCDD12AD-1D0C-EE53-DE8C-7829DE102018}"/>
                  </a:ext>
                </a:extLst>
              </p:cNvPr>
              <p:cNvSpPr txBox="1"/>
              <p:nvPr/>
            </p:nvSpPr>
            <p:spPr>
              <a:xfrm>
                <a:off x="528289" y="1957546"/>
                <a:ext cx="21978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Air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140ED285-E1D4-8A7A-1DF4-E659925AACD6}"/>
              </a:ext>
            </a:extLst>
          </p:cNvPr>
          <p:cNvSpPr txBox="1"/>
          <p:nvPr/>
        </p:nvSpPr>
        <p:spPr>
          <a:xfrm>
            <a:off x="2422519" y="1333710"/>
            <a:ext cx="1854201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800" dirty="0">
                <a:latin typeface="+mn-lt"/>
              </a:rPr>
              <a:t>Excess volume to be trimmed</a:t>
            </a:r>
          </a:p>
        </p:txBody>
      </p:sp>
      <p:sp>
        <p:nvSpPr>
          <p:cNvPr id="305" name="Rounded Rectangle 304">
            <a:extLst>
              <a:ext uri="{FF2B5EF4-FFF2-40B4-BE49-F238E27FC236}">
                <a16:creationId xmlns:a16="http://schemas.microsoft.com/office/drawing/2014/main" id="{27D1E6BD-F564-57B5-11E8-C4699D8D8E01}"/>
              </a:ext>
            </a:extLst>
          </p:cNvPr>
          <p:cNvSpPr>
            <a:spLocks noChangeAspect="1"/>
          </p:cNvSpPr>
          <p:nvPr/>
        </p:nvSpPr>
        <p:spPr>
          <a:xfrm>
            <a:off x="2288628" y="1364615"/>
            <a:ext cx="137160" cy="137160"/>
          </a:xfrm>
          <a:prstGeom prst="round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A5888AAB-D4D3-4660-6F10-BED4A3908226}"/>
              </a:ext>
            </a:extLst>
          </p:cNvPr>
          <p:cNvCxnSpPr>
            <a:cxnSpLocks/>
          </p:cNvCxnSpPr>
          <p:nvPr/>
        </p:nvCxnSpPr>
        <p:spPr>
          <a:xfrm>
            <a:off x="6176022" y="1061337"/>
            <a:ext cx="0" cy="5045456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437C3CDE-93BF-095D-7463-12DA425B539C}"/>
              </a:ext>
            </a:extLst>
          </p:cNvPr>
          <p:cNvSpPr>
            <a:spLocks noChangeAspect="1"/>
          </p:cNvSpPr>
          <p:nvPr/>
        </p:nvSpPr>
        <p:spPr>
          <a:xfrm>
            <a:off x="6093790" y="1256566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0D5728F3-CCFC-D99B-E819-72FB590E6150}"/>
              </a:ext>
            </a:extLst>
          </p:cNvPr>
          <p:cNvSpPr>
            <a:spLocks noChangeAspect="1"/>
          </p:cNvSpPr>
          <p:nvPr/>
        </p:nvSpPr>
        <p:spPr>
          <a:xfrm>
            <a:off x="6093789" y="1571686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D4511DC1-A178-1B16-9055-41DA7C7F0F92}"/>
              </a:ext>
            </a:extLst>
          </p:cNvPr>
          <p:cNvSpPr>
            <a:spLocks noChangeAspect="1"/>
          </p:cNvSpPr>
          <p:nvPr/>
        </p:nvSpPr>
        <p:spPr>
          <a:xfrm>
            <a:off x="6093788" y="1886806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33805BAC-4360-AEED-542B-BA6102345E77}"/>
              </a:ext>
            </a:extLst>
          </p:cNvPr>
          <p:cNvSpPr>
            <a:spLocks noChangeAspect="1"/>
          </p:cNvSpPr>
          <p:nvPr/>
        </p:nvSpPr>
        <p:spPr>
          <a:xfrm>
            <a:off x="6088447" y="2206018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1F644338-D6F9-EDE9-B596-339DE1F09A14}"/>
              </a:ext>
            </a:extLst>
          </p:cNvPr>
          <p:cNvSpPr>
            <a:spLocks noChangeAspect="1"/>
          </p:cNvSpPr>
          <p:nvPr/>
        </p:nvSpPr>
        <p:spPr>
          <a:xfrm>
            <a:off x="6088447" y="2525230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3CDE2E8A-A8A8-CEB4-F213-E9AFDEE9971E}"/>
              </a:ext>
            </a:extLst>
          </p:cNvPr>
          <p:cNvSpPr>
            <a:spLocks noChangeAspect="1"/>
          </p:cNvSpPr>
          <p:nvPr/>
        </p:nvSpPr>
        <p:spPr>
          <a:xfrm>
            <a:off x="6088446" y="2844442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3657749B-8AF6-DF21-0922-7B6BE84194B0}"/>
              </a:ext>
            </a:extLst>
          </p:cNvPr>
          <p:cNvSpPr>
            <a:spLocks noChangeAspect="1"/>
          </p:cNvSpPr>
          <p:nvPr/>
        </p:nvSpPr>
        <p:spPr>
          <a:xfrm>
            <a:off x="6088445" y="3158893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D6DF25C4-6BCA-68DA-E7B8-4D9943572744}"/>
              </a:ext>
            </a:extLst>
          </p:cNvPr>
          <p:cNvCxnSpPr>
            <a:stCxn id="307" idx="6"/>
          </p:cNvCxnSpPr>
          <p:nvPr/>
        </p:nvCxnSpPr>
        <p:spPr>
          <a:xfrm flipV="1">
            <a:off x="6258253" y="1338797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9D987593-627D-FAD2-6E57-DBA7469B6A8D}"/>
              </a:ext>
            </a:extLst>
          </p:cNvPr>
          <p:cNvCxnSpPr/>
          <p:nvPr/>
        </p:nvCxnSpPr>
        <p:spPr>
          <a:xfrm flipV="1">
            <a:off x="6263598" y="1657683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2E53D721-D832-5728-95DC-29BA588DBB6B}"/>
              </a:ext>
            </a:extLst>
          </p:cNvPr>
          <p:cNvCxnSpPr/>
          <p:nvPr/>
        </p:nvCxnSpPr>
        <p:spPr>
          <a:xfrm flipV="1">
            <a:off x="6263598" y="1970978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0CC6967D-8B88-3AE0-E2A0-587B5C398204}"/>
              </a:ext>
            </a:extLst>
          </p:cNvPr>
          <p:cNvCxnSpPr/>
          <p:nvPr/>
        </p:nvCxnSpPr>
        <p:spPr>
          <a:xfrm flipV="1">
            <a:off x="6258253" y="2284273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12823AFD-5B7A-8BB8-62F5-8551A9FDE2ED}"/>
              </a:ext>
            </a:extLst>
          </p:cNvPr>
          <p:cNvCxnSpPr/>
          <p:nvPr/>
        </p:nvCxnSpPr>
        <p:spPr>
          <a:xfrm flipV="1">
            <a:off x="6252908" y="2613788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EBF55F4A-695C-1988-68BE-82639BD31AFD}"/>
              </a:ext>
            </a:extLst>
          </p:cNvPr>
          <p:cNvCxnSpPr/>
          <p:nvPr/>
        </p:nvCxnSpPr>
        <p:spPr>
          <a:xfrm flipV="1">
            <a:off x="6252908" y="2926673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108FF129-5DF3-4879-53C0-AAD191B0ABFD}"/>
              </a:ext>
            </a:extLst>
          </p:cNvPr>
          <p:cNvCxnSpPr/>
          <p:nvPr/>
        </p:nvCxnSpPr>
        <p:spPr>
          <a:xfrm flipV="1">
            <a:off x="6252908" y="3237173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0490BD69-8E69-0F11-5FCE-73DA090F6653}"/>
              </a:ext>
            </a:extLst>
          </p:cNvPr>
          <p:cNvSpPr txBox="1"/>
          <p:nvPr/>
        </p:nvSpPr>
        <p:spPr>
          <a:xfrm>
            <a:off x="6382500" y="1235643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60.96 cm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966F1CF3-8B77-23DD-F116-C933123BA68E}"/>
              </a:ext>
            </a:extLst>
          </p:cNvPr>
          <p:cNvSpPr txBox="1"/>
          <p:nvPr/>
        </p:nvSpPr>
        <p:spPr>
          <a:xfrm>
            <a:off x="6382500" y="1553322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dirty="0">
                <a:latin typeface="+mn-lt"/>
              </a:rPr>
              <a:t>528.3 cm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3F96931F-4B6D-E02A-6062-F1893B542248}"/>
              </a:ext>
            </a:extLst>
          </p:cNvPr>
          <p:cNvSpPr txBox="1"/>
          <p:nvPr/>
        </p:nvSpPr>
        <p:spPr>
          <a:xfrm>
            <a:off x="6382500" y="1869356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452.12 cm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E2CE2C35-D3F9-B141-D168-3311B33AFDB1}"/>
              </a:ext>
            </a:extLst>
          </p:cNvPr>
          <p:cNvSpPr txBox="1"/>
          <p:nvPr/>
        </p:nvSpPr>
        <p:spPr>
          <a:xfrm>
            <a:off x="6382500" y="2184554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20.32 cm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2E7D5517-593A-7508-D569-18E3AC72B775}"/>
              </a:ext>
            </a:extLst>
          </p:cNvPr>
          <p:cNvSpPr txBox="1"/>
          <p:nvPr/>
        </p:nvSpPr>
        <p:spPr>
          <a:xfrm>
            <a:off x="6382500" y="2507553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452.12 cm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3C062C3C-808A-8E13-05BD-42199C338513}"/>
              </a:ext>
            </a:extLst>
          </p:cNvPr>
          <p:cNvSpPr txBox="1"/>
          <p:nvPr/>
        </p:nvSpPr>
        <p:spPr>
          <a:xfrm>
            <a:off x="6382500" y="2825486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208.28 cm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6EF32F5A-51B4-8873-9D2A-9241D9045987}"/>
              </a:ext>
            </a:extLst>
          </p:cNvPr>
          <p:cNvSpPr txBox="1"/>
          <p:nvPr/>
        </p:nvSpPr>
        <p:spPr>
          <a:xfrm>
            <a:off x="6382500" y="3143040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279.4 cm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6F798088-A09E-76F4-B9C6-2ACC3192BE15}"/>
              </a:ext>
            </a:extLst>
          </p:cNvPr>
          <p:cNvSpPr txBox="1"/>
          <p:nvPr/>
        </p:nvSpPr>
        <p:spPr>
          <a:xfrm>
            <a:off x="5856133" y="941138"/>
            <a:ext cx="1166596" cy="2377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dirty="0">
                <a:latin typeface="+mn-lt"/>
              </a:rPr>
              <a:t>Dimension(s)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E0E5EF20-8A01-10D2-E40B-5FF194309BF9}"/>
              </a:ext>
            </a:extLst>
          </p:cNvPr>
          <p:cNvSpPr txBox="1"/>
          <p:nvPr/>
        </p:nvSpPr>
        <p:spPr>
          <a:xfrm>
            <a:off x="7163069" y="1238953"/>
            <a:ext cx="4769284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Truck Access Tunnel outer concrete wall thickness.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315BBD41-D3F9-1133-39E2-637DFD6C9918}"/>
              </a:ext>
            </a:extLst>
          </p:cNvPr>
          <p:cNvSpPr txBox="1"/>
          <p:nvPr/>
        </p:nvSpPr>
        <p:spPr>
          <a:xfrm>
            <a:off x="7163069" y="1493612"/>
            <a:ext cx="4769271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Width of stacked steel shielding blocks. Does not include the 5.0 cm gaps on either side between the interior faces of concrete shielding walls and steel mass. 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5B48E158-4675-9626-9D95-A657B86BE6A2}"/>
              </a:ext>
            </a:extLst>
          </p:cNvPr>
          <p:cNvSpPr txBox="1"/>
          <p:nvPr/>
        </p:nvSpPr>
        <p:spPr>
          <a:xfrm>
            <a:off x="7157723" y="1867470"/>
            <a:ext cx="4769257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Length of first hallway in Truck Access Tunnel labyrinth (width is 147.32 cm).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3A12C978-CF50-0ED5-7FDE-059762C1C340}"/>
              </a:ext>
            </a:extLst>
          </p:cNvPr>
          <p:cNvSpPr txBox="1"/>
          <p:nvPr/>
        </p:nvSpPr>
        <p:spPr>
          <a:xfrm>
            <a:off x="7157724" y="2187805"/>
            <a:ext cx="4769208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Truck Access Tunnel labyrinth concrete wall thickness surrounding inner soil shielding mass.  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A238F4CC-FF1C-E897-D82C-76C6910E9E0A}"/>
              </a:ext>
            </a:extLst>
          </p:cNvPr>
          <p:cNvSpPr txBox="1"/>
          <p:nvPr/>
        </p:nvSpPr>
        <p:spPr>
          <a:xfrm>
            <a:off x="7157724" y="2507553"/>
            <a:ext cx="4769244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Length of second hallway in Truck Access Tunnel labyrinth (width is 152.4 cm).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FDDAB8AC-1ABC-704D-DB4C-8115545F0D5C}"/>
              </a:ext>
            </a:extLst>
          </p:cNvPr>
          <p:cNvSpPr txBox="1"/>
          <p:nvPr/>
        </p:nvSpPr>
        <p:spPr>
          <a:xfrm>
            <a:off x="7157724" y="2766733"/>
            <a:ext cx="4769229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Truck Access Tunnel labyrinth inner soil shielding mass thickness in the dimension perpendicular to the Truck Access Tunnel centerline.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2DCAA5C6-2B4D-0EE6-A8F6-C8369FC4007C}"/>
              </a:ext>
            </a:extLst>
          </p:cNvPr>
          <p:cNvSpPr txBox="1"/>
          <p:nvPr/>
        </p:nvSpPr>
        <p:spPr>
          <a:xfrm>
            <a:off x="7157725" y="3087061"/>
            <a:ext cx="4769218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Truck Access Tunnel labyrinth inner soil shielding mass thickness in the dimension parallel to the Truck Access Tunnel centerline.</a:t>
            </a:r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644416C7-A152-CAF9-33B5-45FBC6496D25}"/>
              </a:ext>
            </a:extLst>
          </p:cNvPr>
          <p:cNvSpPr>
            <a:spLocks noChangeAspect="1"/>
          </p:cNvSpPr>
          <p:nvPr/>
        </p:nvSpPr>
        <p:spPr>
          <a:xfrm>
            <a:off x="6092208" y="3495312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7ACB1E6E-425C-65CD-8B25-BB5D9E64AF91}"/>
              </a:ext>
            </a:extLst>
          </p:cNvPr>
          <p:cNvCxnSpPr/>
          <p:nvPr/>
        </p:nvCxnSpPr>
        <p:spPr>
          <a:xfrm flipV="1">
            <a:off x="6256671" y="3573592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xtBox 337">
            <a:extLst>
              <a:ext uri="{FF2B5EF4-FFF2-40B4-BE49-F238E27FC236}">
                <a16:creationId xmlns:a16="http://schemas.microsoft.com/office/drawing/2014/main" id="{459F1708-DC3A-1C2E-D699-BCD7553D206A}"/>
              </a:ext>
            </a:extLst>
          </p:cNvPr>
          <p:cNvSpPr txBox="1"/>
          <p:nvPr/>
        </p:nvSpPr>
        <p:spPr>
          <a:xfrm>
            <a:off x="6386263" y="3479459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55.88 cm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61AFE8D5-FA89-9C28-4D33-9A070DF2CE7A}"/>
              </a:ext>
            </a:extLst>
          </p:cNvPr>
          <p:cNvSpPr txBox="1"/>
          <p:nvPr/>
        </p:nvSpPr>
        <p:spPr>
          <a:xfrm>
            <a:off x="7161488" y="3478879"/>
            <a:ext cx="4769218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Truck Access Tunnel concrete wall thickness.</a:t>
            </a:r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E205C406-4E8B-2B58-BB87-857FFCE960A9}"/>
              </a:ext>
            </a:extLst>
          </p:cNvPr>
          <p:cNvSpPr>
            <a:spLocks noChangeAspect="1"/>
          </p:cNvSpPr>
          <p:nvPr/>
        </p:nvSpPr>
        <p:spPr>
          <a:xfrm>
            <a:off x="6093790" y="3824698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8EE6BA7B-31C9-0353-46A9-A16354A8FD03}"/>
              </a:ext>
            </a:extLst>
          </p:cNvPr>
          <p:cNvSpPr>
            <a:spLocks noChangeAspect="1"/>
          </p:cNvSpPr>
          <p:nvPr/>
        </p:nvSpPr>
        <p:spPr>
          <a:xfrm>
            <a:off x="6093789" y="4139818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BCD5C983-F2AC-73A9-ABA5-900B8DBE7027}"/>
              </a:ext>
            </a:extLst>
          </p:cNvPr>
          <p:cNvSpPr>
            <a:spLocks noChangeAspect="1"/>
          </p:cNvSpPr>
          <p:nvPr/>
        </p:nvSpPr>
        <p:spPr>
          <a:xfrm>
            <a:off x="6093788" y="4454938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E9401368-EA98-D18D-7584-210E2B3F67F1}"/>
              </a:ext>
            </a:extLst>
          </p:cNvPr>
          <p:cNvSpPr>
            <a:spLocks noChangeAspect="1"/>
          </p:cNvSpPr>
          <p:nvPr/>
        </p:nvSpPr>
        <p:spPr>
          <a:xfrm>
            <a:off x="6088447" y="4774150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16C4F1FC-B589-3AB2-8BCB-EE88B485B662}"/>
              </a:ext>
            </a:extLst>
          </p:cNvPr>
          <p:cNvCxnSpPr>
            <a:stCxn id="340" idx="6"/>
          </p:cNvCxnSpPr>
          <p:nvPr/>
        </p:nvCxnSpPr>
        <p:spPr>
          <a:xfrm flipV="1">
            <a:off x="6258253" y="3906929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4F817ED0-0121-80A1-8141-95C7DF78335A}"/>
              </a:ext>
            </a:extLst>
          </p:cNvPr>
          <p:cNvCxnSpPr/>
          <p:nvPr/>
        </p:nvCxnSpPr>
        <p:spPr>
          <a:xfrm flipV="1">
            <a:off x="6263598" y="4225815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D559057E-8B98-B3B4-BF55-BDED88CA17BE}"/>
              </a:ext>
            </a:extLst>
          </p:cNvPr>
          <p:cNvCxnSpPr/>
          <p:nvPr/>
        </p:nvCxnSpPr>
        <p:spPr>
          <a:xfrm flipV="1">
            <a:off x="6263598" y="4539110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A841785F-E708-ECE3-8AC1-619F599B0D43}"/>
              </a:ext>
            </a:extLst>
          </p:cNvPr>
          <p:cNvCxnSpPr/>
          <p:nvPr/>
        </p:nvCxnSpPr>
        <p:spPr>
          <a:xfrm flipV="1">
            <a:off x="6258253" y="4852405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2884CFD5-5E2F-844F-DAA8-0CF42E4373CA}"/>
              </a:ext>
            </a:extLst>
          </p:cNvPr>
          <p:cNvSpPr txBox="1"/>
          <p:nvPr/>
        </p:nvSpPr>
        <p:spPr>
          <a:xfrm>
            <a:off x="6382500" y="3803775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152.4 cm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59DA0743-C108-AA45-DA28-1BB162F36AB5}"/>
              </a:ext>
            </a:extLst>
          </p:cNvPr>
          <p:cNvSpPr txBox="1"/>
          <p:nvPr/>
        </p:nvSpPr>
        <p:spPr>
          <a:xfrm>
            <a:off x="6382500" y="4121454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55.88 cm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4F86BC7E-CC28-37BF-1705-C837420A2DF6}"/>
              </a:ext>
            </a:extLst>
          </p:cNvPr>
          <p:cNvSpPr txBox="1"/>
          <p:nvPr/>
        </p:nvSpPr>
        <p:spPr>
          <a:xfrm>
            <a:off x="6382500" y="4437488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20.32 cm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E93E208D-0D80-8661-633F-D41DED40F58E}"/>
              </a:ext>
            </a:extLst>
          </p:cNvPr>
          <p:cNvSpPr txBox="1"/>
          <p:nvPr/>
        </p:nvSpPr>
        <p:spPr>
          <a:xfrm>
            <a:off x="6382500" y="4752686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883.92 cm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910202D9-BD83-321A-5E4D-5E5F1B94B717}"/>
              </a:ext>
            </a:extLst>
          </p:cNvPr>
          <p:cNvSpPr txBox="1"/>
          <p:nvPr/>
        </p:nvSpPr>
        <p:spPr>
          <a:xfrm>
            <a:off x="7163069" y="3807085"/>
            <a:ext cx="4769284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Width of third hallway in Truck Access Tunnel labyrinth.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02881057-86FC-5D9C-3A71-C6B07E72A8AC}"/>
              </a:ext>
            </a:extLst>
          </p:cNvPr>
          <p:cNvSpPr txBox="1"/>
          <p:nvPr/>
        </p:nvSpPr>
        <p:spPr>
          <a:xfrm>
            <a:off x="7163069" y="4117143"/>
            <a:ext cx="476927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Truck Access Tunnel labyrinth concrete wall thickness.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5B0D342D-66A2-65EA-5D27-2351B7B81CD5}"/>
              </a:ext>
            </a:extLst>
          </p:cNvPr>
          <p:cNvSpPr txBox="1"/>
          <p:nvPr/>
        </p:nvSpPr>
        <p:spPr>
          <a:xfrm>
            <a:off x="7157723" y="4435602"/>
            <a:ext cx="4769257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Truck Access Tunnel labyrinth interior concrete wall thickness.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F4781CE3-AA08-7D1B-B189-811E37B93407}"/>
              </a:ext>
            </a:extLst>
          </p:cNvPr>
          <p:cNvSpPr txBox="1"/>
          <p:nvPr/>
        </p:nvSpPr>
        <p:spPr>
          <a:xfrm>
            <a:off x="7157724" y="4755937"/>
            <a:ext cx="4769208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Length of third hallway in Truck Access Tunnel labyrinth.</a:t>
            </a:r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1AD3C2ED-7F4D-6E94-A5BD-FAF3BAEC0482}"/>
              </a:ext>
            </a:extLst>
          </p:cNvPr>
          <p:cNvSpPr>
            <a:spLocks noChangeAspect="1"/>
          </p:cNvSpPr>
          <p:nvPr/>
        </p:nvSpPr>
        <p:spPr>
          <a:xfrm>
            <a:off x="6092885" y="5093535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106FB487-7B8C-F700-15D8-6D44B2FCCFBF}"/>
              </a:ext>
            </a:extLst>
          </p:cNvPr>
          <p:cNvSpPr>
            <a:spLocks noChangeAspect="1"/>
          </p:cNvSpPr>
          <p:nvPr/>
        </p:nvSpPr>
        <p:spPr>
          <a:xfrm>
            <a:off x="6092884" y="5408655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C4268E8A-F0A8-AECD-5F3B-DE1BC618F5E7}"/>
              </a:ext>
            </a:extLst>
          </p:cNvPr>
          <p:cNvSpPr>
            <a:spLocks noChangeAspect="1"/>
          </p:cNvSpPr>
          <p:nvPr/>
        </p:nvSpPr>
        <p:spPr>
          <a:xfrm>
            <a:off x="6092883" y="5723775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2523D82D-944C-4000-A3E2-6C7245079406}"/>
              </a:ext>
            </a:extLst>
          </p:cNvPr>
          <p:cNvSpPr>
            <a:spLocks noChangeAspect="1"/>
          </p:cNvSpPr>
          <p:nvPr/>
        </p:nvSpPr>
        <p:spPr>
          <a:xfrm>
            <a:off x="6087542" y="6042987"/>
            <a:ext cx="164463" cy="16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27B26F3A-3A7C-671C-51D1-ADCFDA83C604}"/>
              </a:ext>
            </a:extLst>
          </p:cNvPr>
          <p:cNvCxnSpPr>
            <a:stCxn id="356" idx="6"/>
          </p:cNvCxnSpPr>
          <p:nvPr/>
        </p:nvCxnSpPr>
        <p:spPr>
          <a:xfrm flipV="1">
            <a:off x="6257348" y="5175766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97171A0A-D018-675C-2F08-FAFE84E4B4A4}"/>
              </a:ext>
            </a:extLst>
          </p:cNvPr>
          <p:cNvCxnSpPr/>
          <p:nvPr/>
        </p:nvCxnSpPr>
        <p:spPr>
          <a:xfrm flipV="1">
            <a:off x="6262693" y="5494652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750CE9A8-2920-C7D6-66CD-F7043A3A03AD}"/>
              </a:ext>
            </a:extLst>
          </p:cNvPr>
          <p:cNvCxnSpPr/>
          <p:nvPr/>
        </p:nvCxnSpPr>
        <p:spPr>
          <a:xfrm flipV="1">
            <a:off x="6262693" y="5807947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ACBCA2B3-CB1D-C7CC-001B-8F65E710D4B6}"/>
              </a:ext>
            </a:extLst>
          </p:cNvPr>
          <p:cNvCxnSpPr/>
          <p:nvPr/>
        </p:nvCxnSpPr>
        <p:spPr>
          <a:xfrm flipV="1">
            <a:off x="6257348" y="6121242"/>
            <a:ext cx="3477532" cy="1"/>
          </a:xfrm>
          <a:prstGeom prst="line">
            <a:avLst/>
          </a:prstGeom>
          <a:ln w="63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>
            <a:extLst>
              <a:ext uri="{FF2B5EF4-FFF2-40B4-BE49-F238E27FC236}">
                <a16:creationId xmlns:a16="http://schemas.microsoft.com/office/drawing/2014/main" id="{70A6DA8D-DCC9-61FF-BCC1-E7661CC94F01}"/>
              </a:ext>
            </a:extLst>
          </p:cNvPr>
          <p:cNvSpPr txBox="1"/>
          <p:nvPr/>
        </p:nvSpPr>
        <p:spPr>
          <a:xfrm>
            <a:off x="6381595" y="5072612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latin typeface="+mn-lt"/>
              </a:rPr>
              <a:t>55.88 cm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59C22502-8661-DD6F-6375-C406224EEB82}"/>
              </a:ext>
            </a:extLst>
          </p:cNvPr>
          <p:cNvSpPr txBox="1"/>
          <p:nvPr/>
        </p:nvSpPr>
        <p:spPr>
          <a:xfrm>
            <a:off x="6381595" y="5390291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dirty="0">
                <a:latin typeface="+mn-lt"/>
              </a:rPr>
              <a:t>5.0 cm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DC93A927-F175-54FA-00C1-1866642A4956}"/>
              </a:ext>
            </a:extLst>
          </p:cNvPr>
          <p:cNvSpPr txBox="1"/>
          <p:nvPr/>
        </p:nvSpPr>
        <p:spPr>
          <a:xfrm>
            <a:off x="6381595" y="5706325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dirty="0">
                <a:latin typeface="+mn-lt"/>
              </a:rPr>
              <a:t>5.0 cm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AB9134C5-F715-8A07-8F8D-9D5E7FE8A73A}"/>
              </a:ext>
            </a:extLst>
          </p:cNvPr>
          <p:cNvSpPr txBox="1"/>
          <p:nvPr/>
        </p:nvSpPr>
        <p:spPr>
          <a:xfrm>
            <a:off x="6381595" y="6021523"/>
            <a:ext cx="69831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b="1" dirty="0">
                <a:latin typeface="+mn-lt"/>
              </a:rPr>
              <a:t>9.0 cm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B1CA98B7-9555-B15A-0578-705C5897B978}"/>
              </a:ext>
            </a:extLst>
          </p:cNvPr>
          <p:cNvSpPr txBox="1"/>
          <p:nvPr/>
        </p:nvSpPr>
        <p:spPr>
          <a:xfrm>
            <a:off x="7162164" y="5075922"/>
            <a:ext cx="4769284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Truck Access Tunnel labyrinth concrete wall thickness.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BE4C21C5-5B44-FD62-038D-5CEE19CA5F6C}"/>
              </a:ext>
            </a:extLst>
          </p:cNvPr>
          <p:cNvSpPr txBox="1"/>
          <p:nvPr/>
        </p:nvSpPr>
        <p:spPr>
          <a:xfrm>
            <a:off x="7162164" y="5385980"/>
            <a:ext cx="4769271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Gap between concrete shielding wall (CSB-side) and and stacked steel shielding mass.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83824BFC-EFAB-96F3-F528-D6069FA2A4C9}"/>
              </a:ext>
            </a:extLst>
          </p:cNvPr>
          <p:cNvSpPr txBox="1"/>
          <p:nvPr/>
        </p:nvSpPr>
        <p:spPr>
          <a:xfrm>
            <a:off x="7156818" y="5704439"/>
            <a:ext cx="4769257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Gap between concrete shielding wall (labyrinth-side) and and stacked steel shielding mass.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FA4CAF91-1257-C6DE-62E5-3E277BFC5A4B}"/>
              </a:ext>
            </a:extLst>
          </p:cNvPr>
          <p:cNvSpPr txBox="1"/>
          <p:nvPr/>
        </p:nvSpPr>
        <p:spPr>
          <a:xfrm>
            <a:off x="7156819" y="6024774"/>
            <a:ext cx="4769208" cy="2031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+mn-lt"/>
              </a:rPr>
              <a:t>Gap between stacked steel shielding blocks and Truck Access Tunnel outer wall.</a:t>
            </a:r>
          </a:p>
        </p:txBody>
      </p:sp>
    </p:spTree>
    <p:extLst>
      <p:ext uri="{BB962C8B-B14F-4D97-AF65-F5344CB8AC3E}">
        <p14:creationId xmlns:p14="http://schemas.microsoft.com/office/powerpoint/2010/main" val="66227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D7382-49EF-BFF5-7220-1ECA0D394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532B-4696-6D66-0745-F0CDBF73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18364-082D-EB6B-7ADC-361291FE9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HVAC Supply and Return Ducting</a:t>
            </a:r>
          </a:p>
        </p:txBody>
      </p:sp>
    </p:spTree>
    <p:extLst>
      <p:ext uri="{BB962C8B-B14F-4D97-AF65-F5344CB8AC3E}">
        <p14:creationId xmlns:p14="http://schemas.microsoft.com/office/powerpoint/2010/main" val="2167043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26C52-E2DC-1E3F-6A43-E06B359A0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E094-B5E4-BFED-5761-3CB85E80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HVAC Supply and Return Ducting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6AE17-12C7-244A-E344-70D712C59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5926512" cy="4047778"/>
          </a:xfrm>
        </p:spPr>
        <p:txBody>
          <a:bodyPr/>
          <a:lstStyle/>
          <a:p>
            <a:r>
              <a:rPr lang="en-US" sz="2000" dirty="0"/>
              <a:t>Source: 1 W/m beam losses in RTBT, RTST, and 1 MW primary beam-on-target backscatter.</a:t>
            </a:r>
          </a:p>
          <a:p>
            <a:r>
              <a:rPr lang="en-US" sz="2000" dirty="0"/>
              <a:t>Region: HVAC ducts just upstream of the beam-right bend between CSB and RTST Truck Access Tunnel.</a:t>
            </a:r>
          </a:p>
          <a:p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AE491F-6E26-A191-B165-C01FB5BFA612}"/>
              </a:ext>
            </a:extLst>
          </p:cNvPr>
          <p:cNvSpPr txBox="1">
            <a:spLocks/>
          </p:cNvSpPr>
          <p:nvPr/>
        </p:nvSpPr>
        <p:spPr bwMode="auto">
          <a:xfrm>
            <a:off x="715341" y="3822492"/>
            <a:ext cx="5085852" cy="26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Objective</a:t>
            </a:r>
            <a:br>
              <a:rPr lang="en-US" sz="2000" b="1" dirty="0"/>
            </a:br>
            <a:br>
              <a:rPr lang="en-US" sz="2000" dirty="0"/>
            </a:br>
            <a:r>
              <a:rPr lang="en-US" sz="2000" dirty="0"/>
              <a:t>Determine if dose rates in occupied regions on berm surface outside HVAC ducts are &lt;0.25 mrem/</a:t>
            </a:r>
            <a:r>
              <a:rPr lang="en-US" sz="2000" dirty="0" err="1"/>
              <a:t>hr</a:t>
            </a:r>
            <a:r>
              <a:rPr lang="en-US" sz="2000" dirty="0"/>
              <a:t> during normal operations.</a:t>
            </a:r>
          </a:p>
        </p:txBody>
      </p:sp>
      <p:pic>
        <p:nvPicPr>
          <p:cNvPr id="8" name="Picture 7" descr="A map of a building&#10;&#10;Description automatically generated">
            <a:extLst>
              <a:ext uri="{FF2B5EF4-FFF2-40B4-BE49-F238E27FC236}">
                <a16:creationId xmlns:a16="http://schemas.microsoft.com/office/drawing/2014/main" id="{269CDFAD-70F0-7F42-3997-AF14901E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297" y="843297"/>
            <a:ext cx="4975168" cy="5358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6E90ED-1C2F-619B-9804-72347392B11E}"/>
              </a:ext>
            </a:extLst>
          </p:cNvPr>
          <p:cNvSpPr txBox="1"/>
          <p:nvPr/>
        </p:nvSpPr>
        <p:spPr>
          <a:xfrm>
            <a:off x="8658635" y="597371"/>
            <a:ext cx="247215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STS Accelerator Geometry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3D48C2-75CA-4574-1B36-2F58C1DD0921}"/>
              </a:ext>
            </a:extLst>
          </p:cNvPr>
          <p:cNvGrpSpPr/>
          <p:nvPr/>
        </p:nvGrpSpPr>
        <p:grpSpPr>
          <a:xfrm>
            <a:off x="7745695" y="1037100"/>
            <a:ext cx="897892" cy="803275"/>
            <a:chOff x="0" y="0"/>
            <a:chExt cx="898258" cy="8034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86652A-2BD1-BE79-BAE6-56DB71F7195E}"/>
                </a:ext>
              </a:extLst>
            </p:cNvPr>
            <p:cNvSpPr/>
            <p:nvPr/>
          </p:nvSpPr>
          <p:spPr>
            <a:xfrm>
              <a:off x="0" y="0"/>
              <a:ext cx="739977" cy="803403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B8727C2-9E12-BAED-E2FA-01B7B642C2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25" y="100425"/>
              <a:ext cx="797833" cy="635750"/>
              <a:chOff x="0" y="0"/>
              <a:chExt cx="2999642" cy="2341649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7029BD82-DB96-EC87-E484-805CDC390C62}"/>
                  </a:ext>
                </a:extLst>
              </p:cNvPr>
              <p:cNvSpPr/>
              <p:nvPr/>
            </p:nvSpPr>
            <p:spPr>
              <a:xfrm>
                <a:off x="0" y="12700"/>
                <a:ext cx="368770" cy="368770"/>
              </a:xfrm>
              <a:prstGeom prst="roundRect">
                <a:avLst/>
              </a:prstGeom>
              <a:solidFill>
                <a:srgbClr val="A0512D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D0D0B43-43D1-5903-FA0F-78E51B42010F}"/>
                  </a:ext>
                </a:extLst>
              </p:cNvPr>
              <p:cNvSpPr/>
              <p:nvPr/>
            </p:nvSpPr>
            <p:spPr>
              <a:xfrm>
                <a:off x="0" y="501431"/>
                <a:ext cx="368770" cy="368770"/>
              </a:xfrm>
              <a:prstGeom prst="roundRect">
                <a:avLst/>
              </a:prstGeom>
              <a:solidFill>
                <a:srgbClr val="FFE4B6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A9191B9-0478-E302-A760-739138059485}"/>
                  </a:ext>
                </a:extLst>
              </p:cNvPr>
              <p:cNvSpPr/>
              <p:nvPr/>
            </p:nvSpPr>
            <p:spPr>
              <a:xfrm>
                <a:off x="0" y="990162"/>
                <a:ext cx="368770" cy="368770"/>
              </a:xfrm>
              <a:prstGeom prst="roundRect">
                <a:avLst/>
              </a:prstGeom>
              <a:solidFill>
                <a:srgbClr val="FBEBD7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01DCD539-8B3F-E1E4-3362-62E1D3F48607}"/>
                  </a:ext>
                </a:extLst>
              </p:cNvPr>
              <p:cNvSpPr/>
              <p:nvPr/>
            </p:nvSpPr>
            <p:spPr>
              <a:xfrm>
                <a:off x="0" y="1489403"/>
                <a:ext cx="368770" cy="368770"/>
              </a:xfrm>
              <a:prstGeom prst="roundRect">
                <a:avLst/>
              </a:prstGeom>
              <a:solidFill>
                <a:srgbClr val="B0C4DE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4CB3905-E9E5-D789-297F-C1EB03D6258B}"/>
                  </a:ext>
                </a:extLst>
              </p:cNvPr>
              <p:cNvSpPr/>
              <p:nvPr/>
            </p:nvSpPr>
            <p:spPr>
              <a:xfrm>
                <a:off x="0" y="1972879"/>
                <a:ext cx="368770" cy="368770"/>
              </a:xfrm>
              <a:prstGeom prst="roundRect">
                <a:avLst/>
              </a:prstGeom>
              <a:solidFill>
                <a:srgbClr val="F5F5F5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8EC7E239-4D8F-D79A-33C3-943044FD560C}"/>
                  </a:ext>
                </a:extLst>
              </p:cNvPr>
              <p:cNvSpPr txBox="1"/>
              <p:nvPr/>
            </p:nvSpPr>
            <p:spPr>
              <a:xfrm>
                <a:off x="528194" y="0"/>
                <a:ext cx="214227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Soil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TextBox 11">
                <a:extLst>
                  <a:ext uri="{FF2B5EF4-FFF2-40B4-BE49-F238E27FC236}">
                    <a16:creationId xmlns:a16="http://schemas.microsoft.com/office/drawing/2014/main" id="{50C0D343-88E2-1A89-CE3F-C3F691DD354E}"/>
                  </a:ext>
                </a:extLst>
              </p:cNvPr>
              <p:cNvSpPr txBox="1"/>
              <p:nvPr/>
            </p:nvSpPr>
            <p:spPr>
              <a:xfrm>
                <a:off x="528206" y="488156"/>
                <a:ext cx="2283455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 (HD)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3C5AC265-5A73-7357-C11D-9D798B83C6F6}"/>
                  </a:ext>
                </a:extLst>
              </p:cNvPr>
              <p:cNvSpPr txBox="1"/>
              <p:nvPr/>
            </p:nvSpPr>
            <p:spPr>
              <a:xfrm>
                <a:off x="527301" y="974115"/>
                <a:ext cx="247234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TextBox 13">
                <a:extLst>
                  <a:ext uri="{FF2B5EF4-FFF2-40B4-BE49-F238E27FC236}">
                    <a16:creationId xmlns:a16="http://schemas.microsoft.com/office/drawing/2014/main" id="{EC461167-9E3E-0242-E848-77B50403148F}"/>
                  </a:ext>
                </a:extLst>
              </p:cNvPr>
              <p:cNvSpPr txBox="1"/>
              <p:nvPr/>
            </p:nvSpPr>
            <p:spPr>
              <a:xfrm>
                <a:off x="528274" y="1469713"/>
                <a:ext cx="2198440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Steel 1020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63E17FF0-73C9-BF7F-5B7F-25BB3362E5A1}"/>
                  </a:ext>
                </a:extLst>
              </p:cNvPr>
              <p:cNvSpPr txBox="1"/>
              <p:nvPr/>
            </p:nvSpPr>
            <p:spPr>
              <a:xfrm>
                <a:off x="528289" y="1957546"/>
                <a:ext cx="21978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Air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A58D58B-6D35-5EEA-6587-CA7D9B34EA0D}"/>
              </a:ext>
            </a:extLst>
          </p:cNvPr>
          <p:cNvSpPr/>
          <p:nvPr/>
        </p:nvSpPr>
        <p:spPr>
          <a:xfrm rot="601465">
            <a:off x="9451455" y="1928305"/>
            <a:ext cx="448787" cy="48321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19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 shot of a graph&#10;&#10;Description automatically generated">
            <a:extLst>
              <a:ext uri="{FF2B5EF4-FFF2-40B4-BE49-F238E27FC236}">
                <a16:creationId xmlns:a16="http://schemas.microsoft.com/office/drawing/2014/main" id="{9E6114C4-BCF8-6A29-D101-2D234BE26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993"/>
          <a:stretch/>
        </p:blipFill>
        <p:spPr>
          <a:xfrm>
            <a:off x="429767" y="3896179"/>
            <a:ext cx="6756400" cy="2382755"/>
          </a:xfrm>
          <a:prstGeom prst="rect">
            <a:avLst/>
          </a:prstGeom>
        </p:spPr>
      </p:pic>
      <p:pic>
        <p:nvPicPr>
          <p:cNvPr id="6" name="Picture 5" descr="A map of a building&#10;&#10;Description automatically generated">
            <a:extLst>
              <a:ext uri="{FF2B5EF4-FFF2-40B4-BE49-F238E27FC236}">
                <a16:creationId xmlns:a16="http://schemas.microsoft.com/office/drawing/2014/main" id="{9A28104B-CE04-F607-0F7A-1221210E9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297" y="843297"/>
            <a:ext cx="4975168" cy="5358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2819E-A0B4-238F-F65E-6625A62428EE}"/>
              </a:ext>
            </a:extLst>
          </p:cNvPr>
          <p:cNvSpPr txBox="1"/>
          <p:nvPr/>
        </p:nvSpPr>
        <p:spPr>
          <a:xfrm>
            <a:off x="8658635" y="597371"/>
            <a:ext cx="247215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STS Accelerator Geometry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30CFDF-2847-5BB8-3041-0993D0F56B1E}"/>
              </a:ext>
            </a:extLst>
          </p:cNvPr>
          <p:cNvSpPr/>
          <p:nvPr/>
        </p:nvSpPr>
        <p:spPr>
          <a:xfrm rot="601465">
            <a:off x="9451455" y="1928305"/>
            <a:ext cx="448787" cy="48321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AB7F8-2D25-E650-57D3-BCA450ED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HVAC Supply and Return Ducting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1AAE3-0D7D-B1FE-8F47-5F556F8E4156}"/>
              </a:ext>
            </a:extLst>
          </p:cNvPr>
          <p:cNvCxnSpPr>
            <a:cxnSpLocks/>
          </p:cNvCxnSpPr>
          <p:nvPr/>
        </p:nvCxnSpPr>
        <p:spPr>
          <a:xfrm>
            <a:off x="8984012" y="1957931"/>
            <a:ext cx="1592053" cy="288956"/>
          </a:xfrm>
          <a:prstGeom prst="line">
            <a:avLst/>
          </a:prstGeom>
          <a:ln w="12700">
            <a:solidFill>
              <a:srgbClr val="00206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27D725-9784-EA8F-DA14-7AA875699996}"/>
              </a:ext>
            </a:extLst>
          </p:cNvPr>
          <p:cNvSpPr txBox="1"/>
          <p:nvPr/>
        </p:nvSpPr>
        <p:spPr>
          <a:xfrm rot="604641">
            <a:off x="8080144" y="1766343"/>
            <a:ext cx="923651" cy="20313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>
                <a:latin typeface="+mn-lt"/>
              </a:rPr>
              <a:t>Elevation Slice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369FA-D10D-379B-43E0-062D8DF6D5D1}"/>
              </a:ext>
            </a:extLst>
          </p:cNvPr>
          <p:cNvSpPr txBox="1"/>
          <p:nvPr/>
        </p:nvSpPr>
        <p:spPr>
          <a:xfrm>
            <a:off x="2767456" y="3633741"/>
            <a:ext cx="208101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Total Dose Rate, mrem/</a:t>
            </a:r>
            <a:r>
              <a:rPr lang="en-US" sz="1200" dirty="0" err="1">
                <a:latin typeface="+mn-lt"/>
              </a:rPr>
              <a:t>hr</a:t>
            </a:r>
            <a:endParaRPr lang="en-US" sz="12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1AB8E3-CCFC-044B-0D6E-F8EE68B11034}"/>
              </a:ext>
            </a:extLst>
          </p:cNvPr>
          <p:cNvSpPr txBox="1"/>
          <p:nvPr/>
        </p:nvSpPr>
        <p:spPr>
          <a:xfrm>
            <a:off x="2803448" y="979470"/>
            <a:ext cx="204895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Elevation Slice Geometry</a:t>
            </a:r>
          </a:p>
        </p:txBody>
      </p:sp>
      <p:pic>
        <p:nvPicPr>
          <p:cNvPr id="16" name="Picture 15" descr="A screen shot of a graph&#10;&#10;Description automatically generated">
            <a:extLst>
              <a:ext uri="{FF2B5EF4-FFF2-40B4-BE49-F238E27FC236}">
                <a16:creationId xmlns:a16="http://schemas.microsoft.com/office/drawing/2014/main" id="{83283157-E06A-082D-BD94-D096C97611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439"/>
          <a:stretch/>
        </p:blipFill>
        <p:spPr>
          <a:xfrm>
            <a:off x="506539" y="1247829"/>
            <a:ext cx="6066557" cy="238275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E34F00C-F7B8-2CD0-C346-F9B1B7ECA93B}"/>
              </a:ext>
            </a:extLst>
          </p:cNvPr>
          <p:cNvGrpSpPr/>
          <p:nvPr/>
        </p:nvGrpSpPr>
        <p:grpSpPr>
          <a:xfrm>
            <a:off x="11174573" y="4960776"/>
            <a:ext cx="897892" cy="803275"/>
            <a:chOff x="0" y="0"/>
            <a:chExt cx="898258" cy="80340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9D47AB-6A8A-CD56-DDD4-F0B282163A51}"/>
                </a:ext>
              </a:extLst>
            </p:cNvPr>
            <p:cNvSpPr/>
            <p:nvPr/>
          </p:nvSpPr>
          <p:spPr>
            <a:xfrm>
              <a:off x="0" y="0"/>
              <a:ext cx="739977" cy="803403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2C64765-CFA0-DD6B-A753-90F28AD8D6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25" y="100425"/>
              <a:ext cx="797833" cy="635750"/>
              <a:chOff x="0" y="0"/>
              <a:chExt cx="2999642" cy="2341649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7D56829-A1D6-C78E-C18A-05AEC251B52B}"/>
                  </a:ext>
                </a:extLst>
              </p:cNvPr>
              <p:cNvSpPr/>
              <p:nvPr/>
            </p:nvSpPr>
            <p:spPr>
              <a:xfrm>
                <a:off x="0" y="12700"/>
                <a:ext cx="368770" cy="368770"/>
              </a:xfrm>
              <a:prstGeom prst="roundRect">
                <a:avLst/>
              </a:prstGeom>
              <a:solidFill>
                <a:srgbClr val="A0512D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31B4A87-9C08-BFB4-D37E-D0772803DF49}"/>
                  </a:ext>
                </a:extLst>
              </p:cNvPr>
              <p:cNvSpPr/>
              <p:nvPr/>
            </p:nvSpPr>
            <p:spPr>
              <a:xfrm>
                <a:off x="0" y="501431"/>
                <a:ext cx="368770" cy="368770"/>
              </a:xfrm>
              <a:prstGeom prst="roundRect">
                <a:avLst/>
              </a:prstGeom>
              <a:solidFill>
                <a:srgbClr val="FFE4B6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FCF8AB68-968B-B400-A680-AAED6253B327}"/>
                  </a:ext>
                </a:extLst>
              </p:cNvPr>
              <p:cNvSpPr/>
              <p:nvPr/>
            </p:nvSpPr>
            <p:spPr>
              <a:xfrm>
                <a:off x="0" y="990162"/>
                <a:ext cx="368770" cy="368770"/>
              </a:xfrm>
              <a:prstGeom prst="roundRect">
                <a:avLst/>
              </a:prstGeom>
              <a:solidFill>
                <a:srgbClr val="FBEBD7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F3C57A3F-26D0-A797-1A61-CB0388A0F737}"/>
                  </a:ext>
                </a:extLst>
              </p:cNvPr>
              <p:cNvSpPr/>
              <p:nvPr/>
            </p:nvSpPr>
            <p:spPr>
              <a:xfrm>
                <a:off x="0" y="1489403"/>
                <a:ext cx="368770" cy="368770"/>
              </a:xfrm>
              <a:prstGeom prst="roundRect">
                <a:avLst/>
              </a:prstGeom>
              <a:solidFill>
                <a:srgbClr val="B0C4DE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D3EF5ADB-474E-DABB-C5FF-E338399E7AD9}"/>
                  </a:ext>
                </a:extLst>
              </p:cNvPr>
              <p:cNvSpPr/>
              <p:nvPr/>
            </p:nvSpPr>
            <p:spPr>
              <a:xfrm>
                <a:off x="0" y="1972879"/>
                <a:ext cx="368770" cy="368770"/>
              </a:xfrm>
              <a:prstGeom prst="roundRect">
                <a:avLst/>
              </a:prstGeom>
              <a:solidFill>
                <a:srgbClr val="F5F5F5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4CC13323-369D-B37D-86AF-6545C2079FE1}"/>
                  </a:ext>
                </a:extLst>
              </p:cNvPr>
              <p:cNvSpPr txBox="1"/>
              <p:nvPr/>
            </p:nvSpPr>
            <p:spPr>
              <a:xfrm>
                <a:off x="528194" y="0"/>
                <a:ext cx="214227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Soil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TextBox 11">
                <a:extLst>
                  <a:ext uri="{FF2B5EF4-FFF2-40B4-BE49-F238E27FC236}">
                    <a16:creationId xmlns:a16="http://schemas.microsoft.com/office/drawing/2014/main" id="{D93E8A1F-64CC-7E9A-3653-ADD706DA9E0B}"/>
                  </a:ext>
                </a:extLst>
              </p:cNvPr>
              <p:cNvSpPr txBox="1"/>
              <p:nvPr/>
            </p:nvSpPr>
            <p:spPr>
              <a:xfrm>
                <a:off x="528206" y="488156"/>
                <a:ext cx="2283455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 (HD)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TextBox 12">
                <a:extLst>
                  <a:ext uri="{FF2B5EF4-FFF2-40B4-BE49-F238E27FC236}">
                    <a16:creationId xmlns:a16="http://schemas.microsoft.com/office/drawing/2014/main" id="{20ECC831-F8C8-78AB-00EA-62E87CC9FB80}"/>
                  </a:ext>
                </a:extLst>
              </p:cNvPr>
              <p:cNvSpPr txBox="1"/>
              <p:nvPr/>
            </p:nvSpPr>
            <p:spPr>
              <a:xfrm>
                <a:off x="527301" y="974115"/>
                <a:ext cx="247234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" name="TextBox 13">
                <a:extLst>
                  <a:ext uri="{FF2B5EF4-FFF2-40B4-BE49-F238E27FC236}">
                    <a16:creationId xmlns:a16="http://schemas.microsoft.com/office/drawing/2014/main" id="{4EFD797C-32F7-ED31-3BAB-AEA9370118B4}"/>
                  </a:ext>
                </a:extLst>
              </p:cNvPr>
              <p:cNvSpPr txBox="1"/>
              <p:nvPr/>
            </p:nvSpPr>
            <p:spPr>
              <a:xfrm>
                <a:off x="528274" y="1469713"/>
                <a:ext cx="2198440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Steel 1020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117DAE56-4333-0391-BAD2-7EDAC89B2AF5}"/>
                  </a:ext>
                </a:extLst>
              </p:cNvPr>
              <p:cNvSpPr txBox="1"/>
              <p:nvPr/>
            </p:nvSpPr>
            <p:spPr>
              <a:xfrm>
                <a:off x="528289" y="1957546"/>
                <a:ext cx="21978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Air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811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72ED5-B95B-7BFB-29C0-843758FD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a beam line&#10;&#10;Description automatically generated">
            <a:extLst>
              <a:ext uri="{FF2B5EF4-FFF2-40B4-BE49-F238E27FC236}">
                <a16:creationId xmlns:a16="http://schemas.microsoft.com/office/drawing/2014/main" id="{C7579892-15B0-1B98-1774-78C33C088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60"/>
          <a:stretch/>
        </p:blipFill>
        <p:spPr>
          <a:xfrm>
            <a:off x="512785" y="1247829"/>
            <a:ext cx="6066557" cy="2382006"/>
          </a:xfrm>
          <a:prstGeom prst="rect">
            <a:avLst/>
          </a:prstGeom>
        </p:spPr>
      </p:pic>
      <p:pic>
        <p:nvPicPr>
          <p:cNvPr id="18" name="Picture 17" descr="A screen shot of a graph&#10;&#10;Description automatically generated">
            <a:extLst>
              <a:ext uri="{FF2B5EF4-FFF2-40B4-BE49-F238E27FC236}">
                <a16:creationId xmlns:a16="http://schemas.microsoft.com/office/drawing/2014/main" id="{29BEB7AC-7745-F603-018A-5605B7171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993"/>
          <a:stretch/>
        </p:blipFill>
        <p:spPr>
          <a:xfrm>
            <a:off x="429767" y="3896179"/>
            <a:ext cx="6756400" cy="2382755"/>
          </a:xfrm>
          <a:prstGeom prst="rect">
            <a:avLst/>
          </a:prstGeom>
        </p:spPr>
      </p:pic>
      <p:pic>
        <p:nvPicPr>
          <p:cNvPr id="6" name="Picture 5" descr="A map of a building&#10;&#10;Description automatically generated">
            <a:extLst>
              <a:ext uri="{FF2B5EF4-FFF2-40B4-BE49-F238E27FC236}">
                <a16:creationId xmlns:a16="http://schemas.microsoft.com/office/drawing/2014/main" id="{0534485B-16F0-790B-5A54-2B883CCAC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297" y="843297"/>
            <a:ext cx="4975168" cy="5358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1645B6-B8CF-2802-025A-D6D0E2AFF622}"/>
              </a:ext>
            </a:extLst>
          </p:cNvPr>
          <p:cNvSpPr txBox="1"/>
          <p:nvPr/>
        </p:nvSpPr>
        <p:spPr>
          <a:xfrm>
            <a:off x="8658635" y="597371"/>
            <a:ext cx="247215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STS Accelerator Geometry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991339-A0C5-30C2-5AEA-C1B152439F2D}"/>
              </a:ext>
            </a:extLst>
          </p:cNvPr>
          <p:cNvSpPr/>
          <p:nvPr/>
        </p:nvSpPr>
        <p:spPr>
          <a:xfrm rot="601465">
            <a:off x="9451455" y="1928305"/>
            <a:ext cx="448787" cy="48321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6B77-7FA8-2EA2-5BB7-F1E78F61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HVAC Supply and Return Ducting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4791E8-3104-BFF4-055B-64DAA552283C}"/>
              </a:ext>
            </a:extLst>
          </p:cNvPr>
          <p:cNvCxnSpPr>
            <a:cxnSpLocks/>
          </p:cNvCxnSpPr>
          <p:nvPr/>
        </p:nvCxnSpPr>
        <p:spPr>
          <a:xfrm>
            <a:off x="8948265" y="2139506"/>
            <a:ext cx="1592053" cy="288956"/>
          </a:xfrm>
          <a:prstGeom prst="line">
            <a:avLst/>
          </a:prstGeom>
          <a:ln w="12700">
            <a:solidFill>
              <a:srgbClr val="00206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6B6723-DBE6-C0D0-6617-3CEB48A226E1}"/>
              </a:ext>
            </a:extLst>
          </p:cNvPr>
          <p:cNvSpPr txBox="1"/>
          <p:nvPr/>
        </p:nvSpPr>
        <p:spPr>
          <a:xfrm rot="604641">
            <a:off x="8050387" y="1947152"/>
            <a:ext cx="923651" cy="20313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>
                <a:latin typeface="+mn-lt"/>
              </a:rPr>
              <a:t>Elevation Slice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069DD4-5C02-2010-19DB-BBF9AECC402F}"/>
              </a:ext>
            </a:extLst>
          </p:cNvPr>
          <p:cNvSpPr txBox="1"/>
          <p:nvPr/>
        </p:nvSpPr>
        <p:spPr>
          <a:xfrm>
            <a:off x="2767456" y="3633741"/>
            <a:ext cx="208101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Total Dose Rate, mrem/</a:t>
            </a:r>
            <a:r>
              <a:rPr lang="en-US" sz="1200" dirty="0" err="1">
                <a:latin typeface="+mn-lt"/>
              </a:rPr>
              <a:t>hr</a:t>
            </a:r>
            <a:endParaRPr lang="en-US" sz="12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4195B1-7F92-B62F-ED3B-FC9580294B54}"/>
              </a:ext>
            </a:extLst>
          </p:cNvPr>
          <p:cNvSpPr txBox="1"/>
          <p:nvPr/>
        </p:nvSpPr>
        <p:spPr>
          <a:xfrm>
            <a:off x="2803448" y="979470"/>
            <a:ext cx="204895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Elevation Slice Geometry</a:t>
            </a:r>
          </a:p>
        </p:txBody>
      </p:sp>
      <p:pic>
        <p:nvPicPr>
          <p:cNvPr id="15" name="Picture 14" descr="A diagram of a beam line&#10;&#10;Description automatically generated">
            <a:extLst>
              <a:ext uri="{FF2B5EF4-FFF2-40B4-BE49-F238E27FC236}">
                <a16:creationId xmlns:a16="http://schemas.microsoft.com/office/drawing/2014/main" id="{FDB30DC4-AD49-673A-E812-AA79324965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014"/>
          <a:stretch/>
        </p:blipFill>
        <p:spPr>
          <a:xfrm>
            <a:off x="429767" y="3892273"/>
            <a:ext cx="6756400" cy="23820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9FBB972-6A4C-C264-4FD1-7A623CEE9BAE}"/>
              </a:ext>
            </a:extLst>
          </p:cNvPr>
          <p:cNvGrpSpPr/>
          <p:nvPr/>
        </p:nvGrpSpPr>
        <p:grpSpPr>
          <a:xfrm>
            <a:off x="7745695" y="1037100"/>
            <a:ext cx="897892" cy="803275"/>
            <a:chOff x="0" y="0"/>
            <a:chExt cx="898258" cy="80340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2025284-3AD8-66C7-1662-DCD958B4DB72}"/>
                </a:ext>
              </a:extLst>
            </p:cNvPr>
            <p:cNvSpPr/>
            <p:nvPr/>
          </p:nvSpPr>
          <p:spPr>
            <a:xfrm>
              <a:off x="0" y="0"/>
              <a:ext cx="739977" cy="803403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49E6C43-1F15-727B-866D-3270A06E12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25" y="100425"/>
              <a:ext cx="797833" cy="635750"/>
              <a:chOff x="0" y="0"/>
              <a:chExt cx="2999642" cy="2341649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3970F0D2-2636-CB2D-C61B-AA9417DEC3C7}"/>
                  </a:ext>
                </a:extLst>
              </p:cNvPr>
              <p:cNvSpPr/>
              <p:nvPr/>
            </p:nvSpPr>
            <p:spPr>
              <a:xfrm>
                <a:off x="0" y="12700"/>
                <a:ext cx="368770" cy="368770"/>
              </a:xfrm>
              <a:prstGeom prst="roundRect">
                <a:avLst/>
              </a:prstGeom>
              <a:solidFill>
                <a:srgbClr val="A0512D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034D0C9B-A1C9-972C-A067-7304C456B1CB}"/>
                  </a:ext>
                </a:extLst>
              </p:cNvPr>
              <p:cNvSpPr/>
              <p:nvPr/>
            </p:nvSpPr>
            <p:spPr>
              <a:xfrm>
                <a:off x="0" y="501431"/>
                <a:ext cx="368770" cy="368770"/>
              </a:xfrm>
              <a:prstGeom prst="roundRect">
                <a:avLst/>
              </a:prstGeom>
              <a:solidFill>
                <a:srgbClr val="FFE4B6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89B5D2DA-C882-1365-3B93-67EE8F3D6002}"/>
                  </a:ext>
                </a:extLst>
              </p:cNvPr>
              <p:cNvSpPr/>
              <p:nvPr/>
            </p:nvSpPr>
            <p:spPr>
              <a:xfrm>
                <a:off x="0" y="990162"/>
                <a:ext cx="368770" cy="368770"/>
              </a:xfrm>
              <a:prstGeom prst="roundRect">
                <a:avLst/>
              </a:prstGeom>
              <a:solidFill>
                <a:srgbClr val="FBEBD7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D236293-A9DC-9A63-B6A5-3C8EF2533B33}"/>
                  </a:ext>
                </a:extLst>
              </p:cNvPr>
              <p:cNvSpPr/>
              <p:nvPr/>
            </p:nvSpPr>
            <p:spPr>
              <a:xfrm>
                <a:off x="0" y="1489403"/>
                <a:ext cx="368770" cy="368770"/>
              </a:xfrm>
              <a:prstGeom prst="roundRect">
                <a:avLst/>
              </a:prstGeom>
              <a:solidFill>
                <a:srgbClr val="B0C4DE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BBAE5938-C87E-FAD1-271C-79E755530334}"/>
                  </a:ext>
                </a:extLst>
              </p:cNvPr>
              <p:cNvSpPr/>
              <p:nvPr/>
            </p:nvSpPr>
            <p:spPr>
              <a:xfrm>
                <a:off x="0" y="1972879"/>
                <a:ext cx="368770" cy="368770"/>
              </a:xfrm>
              <a:prstGeom prst="roundRect">
                <a:avLst/>
              </a:prstGeom>
              <a:solidFill>
                <a:srgbClr val="F5F5F5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TextBox 10">
                <a:extLst>
                  <a:ext uri="{FF2B5EF4-FFF2-40B4-BE49-F238E27FC236}">
                    <a16:creationId xmlns:a16="http://schemas.microsoft.com/office/drawing/2014/main" id="{3F34B3A1-5921-3D12-18E9-7F9FE5C10141}"/>
                  </a:ext>
                </a:extLst>
              </p:cNvPr>
              <p:cNvSpPr txBox="1"/>
              <p:nvPr/>
            </p:nvSpPr>
            <p:spPr>
              <a:xfrm>
                <a:off x="528194" y="0"/>
                <a:ext cx="214227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Soil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B4897D2A-8C3E-F694-CAD2-883B5B2BEA9B}"/>
                  </a:ext>
                </a:extLst>
              </p:cNvPr>
              <p:cNvSpPr txBox="1"/>
              <p:nvPr/>
            </p:nvSpPr>
            <p:spPr>
              <a:xfrm>
                <a:off x="528206" y="488156"/>
                <a:ext cx="2283455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 (HD)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TextBox 12">
                <a:extLst>
                  <a:ext uri="{FF2B5EF4-FFF2-40B4-BE49-F238E27FC236}">
                    <a16:creationId xmlns:a16="http://schemas.microsoft.com/office/drawing/2014/main" id="{10854936-E35F-994E-7405-4B70FC8AE7E8}"/>
                  </a:ext>
                </a:extLst>
              </p:cNvPr>
              <p:cNvSpPr txBox="1"/>
              <p:nvPr/>
            </p:nvSpPr>
            <p:spPr>
              <a:xfrm>
                <a:off x="527301" y="974115"/>
                <a:ext cx="247234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TextBox 13">
                <a:extLst>
                  <a:ext uri="{FF2B5EF4-FFF2-40B4-BE49-F238E27FC236}">
                    <a16:creationId xmlns:a16="http://schemas.microsoft.com/office/drawing/2014/main" id="{F2E283DA-ACB7-52E5-A45F-B3AF93A2A35D}"/>
                  </a:ext>
                </a:extLst>
              </p:cNvPr>
              <p:cNvSpPr txBox="1"/>
              <p:nvPr/>
            </p:nvSpPr>
            <p:spPr>
              <a:xfrm>
                <a:off x="528274" y="1469713"/>
                <a:ext cx="2198440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Steel 1020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" name="TextBox 14">
                <a:extLst>
                  <a:ext uri="{FF2B5EF4-FFF2-40B4-BE49-F238E27FC236}">
                    <a16:creationId xmlns:a16="http://schemas.microsoft.com/office/drawing/2014/main" id="{FF5B2B15-C364-18EF-1EA7-1BF9BE89544B}"/>
                  </a:ext>
                </a:extLst>
              </p:cNvPr>
              <p:cNvSpPr txBox="1"/>
              <p:nvPr/>
            </p:nvSpPr>
            <p:spPr>
              <a:xfrm>
                <a:off x="528289" y="1957546"/>
                <a:ext cx="21978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Air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795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6DF85-8D2D-B913-986F-2FFCB57DD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7F0D-F116-EC80-D7E0-FA69E262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6F05-58DC-FBFA-68FE-F2BAA6E94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RTST-to-CSB Concrete Chases</a:t>
            </a:r>
          </a:p>
        </p:txBody>
      </p:sp>
    </p:spTree>
    <p:extLst>
      <p:ext uri="{BB962C8B-B14F-4D97-AF65-F5344CB8AC3E}">
        <p14:creationId xmlns:p14="http://schemas.microsoft.com/office/powerpoint/2010/main" val="71652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4752-8D5C-2688-7B70-9246EA36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5308B-734A-095D-7566-2618D81D3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Second Target Station Project - RTST</a:t>
            </a:r>
          </a:p>
          <a:p>
            <a:r>
              <a:rPr lang="en-US" dirty="0"/>
              <a:t>Shielding Design Guidance</a:t>
            </a:r>
          </a:p>
          <a:p>
            <a:r>
              <a:rPr lang="en-US" dirty="0"/>
              <a:t>Radiation Transport Methodology</a:t>
            </a:r>
          </a:p>
          <a:p>
            <a:r>
              <a:rPr lang="en-US" dirty="0"/>
              <a:t>Analysis 1: Truck Access Tunnel &amp; Labyrinth</a:t>
            </a:r>
          </a:p>
          <a:p>
            <a:r>
              <a:rPr lang="en-US" dirty="0"/>
              <a:t>Analysis 2: HVAC Ducts</a:t>
            </a:r>
          </a:p>
          <a:p>
            <a:r>
              <a:rPr lang="en-US" dirty="0"/>
              <a:t>Analysis 3: Soil Berm and Electrical Chases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7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46216-0BBC-A7C3-75AB-5E2ED63ED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A79C-81B9-82B1-951C-64465571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RTST-to-CSB Concrete Chases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01B3F-07D0-E5FC-400F-F5C8DE06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5926512" cy="4047778"/>
          </a:xfrm>
        </p:spPr>
        <p:txBody>
          <a:bodyPr/>
          <a:lstStyle/>
          <a:p>
            <a:r>
              <a:rPr lang="en-US" sz="2000" dirty="0"/>
              <a:t>Source: 1 W/m beam losses in RTBT, RTST, and 1 MW primary beam-on-target backscatter.</a:t>
            </a:r>
          </a:p>
          <a:p>
            <a:r>
              <a:rPr lang="en-US" sz="2000" dirty="0"/>
              <a:t>Region: Concrete chases inside the soil berm above the RTST tunnel.</a:t>
            </a:r>
          </a:p>
          <a:p>
            <a:r>
              <a:rPr lang="en-US" sz="2000" dirty="0"/>
              <a:t>Berm thickness is ~530 cm.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E4487DF-AEA2-9364-3BCB-31AA8EAAC79C}"/>
              </a:ext>
            </a:extLst>
          </p:cNvPr>
          <p:cNvSpPr txBox="1">
            <a:spLocks/>
          </p:cNvSpPr>
          <p:nvPr/>
        </p:nvSpPr>
        <p:spPr bwMode="auto">
          <a:xfrm>
            <a:off x="715341" y="4308380"/>
            <a:ext cx="5981515" cy="178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Objective</a:t>
            </a:r>
            <a:br>
              <a:rPr lang="en-US" sz="2000" b="1" dirty="0"/>
            </a:br>
            <a:br>
              <a:rPr lang="en-US" sz="2000" dirty="0"/>
            </a:br>
            <a:r>
              <a:rPr lang="en-US" sz="2000" dirty="0"/>
              <a:t>Determine if dose rates in occupied regions on berm surface and inside CSB due to streaming through concrete chases are &lt;0.25 mrem/</a:t>
            </a:r>
            <a:r>
              <a:rPr lang="en-US" sz="2000" dirty="0" err="1"/>
              <a:t>hr</a:t>
            </a:r>
            <a:r>
              <a:rPr lang="en-US" sz="2000" dirty="0"/>
              <a:t> during normal operations.</a:t>
            </a:r>
          </a:p>
        </p:txBody>
      </p:sp>
      <p:pic>
        <p:nvPicPr>
          <p:cNvPr id="8" name="Picture 7" descr="A map of a building&#10;&#10;Description automatically generated">
            <a:extLst>
              <a:ext uri="{FF2B5EF4-FFF2-40B4-BE49-F238E27FC236}">
                <a16:creationId xmlns:a16="http://schemas.microsoft.com/office/drawing/2014/main" id="{CA61DC57-552D-DAA4-70F4-78CD713C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297" y="843297"/>
            <a:ext cx="4975168" cy="5358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504514-FF96-6D54-D55E-D984159254B9}"/>
              </a:ext>
            </a:extLst>
          </p:cNvPr>
          <p:cNvSpPr txBox="1"/>
          <p:nvPr/>
        </p:nvSpPr>
        <p:spPr>
          <a:xfrm>
            <a:off x="8658635" y="597371"/>
            <a:ext cx="247215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STS Accelerator Geometry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95BB5E-27A1-08BD-6D65-3335162CFBC3}"/>
              </a:ext>
            </a:extLst>
          </p:cNvPr>
          <p:cNvGrpSpPr/>
          <p:nvPr/>
        </p:nvGrpSpPr>
        <p:grpSpPr>
          <a:xfrm>
            <a:off x="7745695" y="1037100"/>
            <a:ext cx="897892" cy="803275"/>
            <a:chOff x="0" y="0"/>
            <a:chExt cx="898258" cy="8034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8DDAE7-E989-61A3-C1EB-1B4737A75CAA}"/>
                </a:ext>
              </a:extLst>
            </p:cNvPr>
            <p:cNvSpPr/>
            <p:nvPr/>
          </p:nvSpPr>
          <p:spPr>
            <a:xfrm>
              <a:off x="0" y="0"/>
              <a:ext cx="739977" cy="803403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850878-F003-2822-3FCC-EA70AE73E8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25" y="100425"/>
              <a:ext cx="797833" cy="635750"/>
              <a:chOff x="0" y="0"/>
              <a:chExt cx="2999642" cy="2341649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1CEA3F6A-479A-486C-A868-BBBDBF3E753F}"/>
                  </a:ext>
                </a:extLst>
              </p:cNvPr>
              <p:cNvSpPr/>
              <p:nvPr/>
            </p:nvSpPr>
            <p:spPr>
              <a:xfrm>
                <a:off x="0" y="12700"/>
                <a:ext cx="368770" cy="368770"/>
              </a:xfrm>
              <a:prstGeom prst="roundRect">
                <a:avLst/>
              </a:prstGeom>
              <a:solidFill>
                <a:srgbClr val="A0512D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6C38C80-1248-67AA-05E3-3A5DEE3CD0BA}"/>
                  </a:ext>
                </a:extLst>
              </p:cNvPr>
              <p:cNvSpPr/>
              <p:nvPr/>
            </p:nvSpPr>
            <p:spPr>
              <a:xfrm>
                <a:off x="0" y="501431"/>
                <a:ext cx="368770" cy="368770"/>
              </a:xfrm>
              <a:prstGeom prst="roundRect">
                <a:avLst/>
              </a:prstGeom>
              <a:solidFill>
                <a:srgbClr val="FFE4B6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71F1E83-969D-D18B-BCAE-54396F6B85C9}"/>
                  </a:ext>
                </a:extLst>
              </p:cNvPr>
              <p:cNvSpPr/>
              <p:nvPr/>
            </p:nvSpPr>
            <p:spPr>
              <a:xfrm>
                <a:off x="0" y="990162"/>
                <a:ext cx="368770" cy="368770"/>
              </a:xfrm>
              <a:prstGeom prst="roundRect">
                <a:avLst/>
              </a:prstGeom>
              <a:solidFill>
                <a:srgbClr val="FBEBD7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A4C83C7-C2A8-D3C8-8DCE-46C07267E9C8}"/>
                  </a:ext>
                </a:extLst>
              </p:cNvPr>
              <p:cNvSpPr/>
              <p:nvPr/>
            </p:nvSpPr>
            <p:spPr>
              <a:xfrm>
                <a:off x="0" y="1489403"/>
                <a:ext cx="368770" cy="368770"/>
              </a:xfrm>
              <a:prstGeom prst="roundRect">
                <a:avLst/>
              </a:prstGeom>
              <a:solidFill>
                <a:srgbClr val="B0C4DE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3E14DF38-8AD9-ED47-B3EC-6DCBF5D6672F}"/>
                  </a:ext>
                </a:extLst>
              </p:cNvPr>
              <p:cNvSpPr/>
              <p:nvPr/>
            </p:nvSpPr>
            <p:spPr>
              <a:xfrm>
                <a:off x="0" y="1972879"/>
                <a:ext cx="368770" cy="368770"/>
              </a:xfrm>
              <a:prstGeom prst="roundRect">
                <a:avLst/>
              </a:prstGeom>
              <a:solidFill>
                <a:srgbClr val="F5F5F5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E3635343-C389-AA65-8F74-26019C139435}"/>
                  </a:ext>
                </a:extLst>
              </p:cNvPr>
              <p:cNvSpPr txBox="1"/>
              <p:nvPr/>
            </p:nvSpPr>
            <p:spPr>
              <a:xfrm>
                <a:off x="528194" y="0"/>
                <a:ext cx="214227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Soil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TextBox 11">
                <a:extLst>
                  <a:ext uri="{FF2B5EF4-FFF2-40B4-BE49-F238E27FC236}">
                    <a16:creationId xmlns:a16="http://schemas.microsoft.com/office/drawing/2014/main" id="{44537CC6-1AF3-563E-DDE4-F0A6E6361910}"/>
                  </a:ext>
                </a:extLst>
              </p:cNvPr>
              <p:cNvSpPr txBox="1"/>
              <p:nvPr/>
            </p:nvSpPr>
            <p:spPr>
              <a:xfrm>
                <a:off x="528206" y="488156"/>
                <a:ext cx="2283455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 (HD)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9C7D7DAA-00DD-3288-5E53-CC25321D008E}"/>
                  </a:ext>
                </a:extLst>
              </p:cNvPr>
              <p:cNvSpPr txBox="1"/>
              <p:nvPr/>
            </p:nvSpPr>
            <p:spPr>
              <a:xfrm>
                <a:off x="527301" y="974115"/>
                <a:ext cx="247234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TextBox 13">
                <a:extLst>
                  <a:ext uri="{FF2B5EF4-FFF2-40B4-BE49-F238E27FC236}">
                    <a16:creationId xmlns:a16="http://schemas.microsoft.com/office/drawing/2014/main" id="{C3FFE3C3-1452-AA46-DE2C-935CEC1BC21E}"/>
                  </a:ext>
                </a:extLst>
              </p:cNvPr>
              <p:cNvSpPr txBox="1"/>
              <p:nvPr/>
            </p:nvSpPr>
            <p:spPr>
              <a:xfrm>
                <a:off x="528274" y="1469713"/>
                <a:ext cx="2198440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Steel 1020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B6ACA064-A6BE-F3DB-DCF7-684DF15A644B}"/>
                  </a:ext>
                </a:extLst>
              </p:cNvPr>
              <p:cNvSpPr txBox="1"/>
              <p:nvPr/>
            </p:nvSpPr>
            <p:spPr>
              <a:xfrm>
                <a:off x="528289" y="1957546"/>
                <a:ext cx="21978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Air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C5D5A5E-616D-2F6B-318A-40FD090C117A}"/>
              </a:ext>
            </a:extLst>
          </p:cNvPr>
          <p:cNvSpPr/>
          <p:nvPr/>
        </p:nvSpPr>
        <p:spPr>
          <a:xfrm rot="505225">
            <a:off x="9526564" y="2440670"/>
            <a:ext cx="468323" cy="179022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42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diagram of a beam line&#10;&#10;Description automatically generated">
            <a:extLst>
              <a:ext uri="{FF2B5EF4-FFF2-40B4-BE49-F238E27FC236}">
                <a16:creationId xmlns:a16="http://schemas.microsoft.com/office/drawing/2014/main" id="{9EFAAECB-DCC7-2B2E-0A61-75C85A7F6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23"/>
          <a:stretch/>
        </p:blipFill>
        <p:spPr>
          <a:xfrm>
            <a:off x="429765" y="3823567"/>
            <a:ext cx="6756400" cy="2378304"/>
          </a:xfrm>
          <a:prstGeom prst="rect">
            <a:avLst/>
          </a:prstGeom>
        </p:spPr>
      </p:pic>
      <p:pic>
        <p:nvPicPr>
          <p:cNvPr id="14" name="Picture 13" descr="A diagram of a beam line&#10;&#10;Description automatically generated">
            <a:extLst>
              <a:ext uri="{FF2B5EF4-FFF2-40B4-BE49-F238E27FC236}">
                <a16:creationId xmlns:a16="http://schemas.microsoft.com/office/drawing/2014/main" id="{98CFC90D-39A1-53AB-7564-024292DE5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892"/>
          <a:stretch/>
        </p:blipFill>
        <p:spPr>
          <a:xfrm>
            <a:off x="506539" y="1238002"/>
            <a:ext cx="6075325" cy="2246660"/>
          </a:xfrm>
          <a:prstGeom prst="rect">
            <a:avLst/>
          </a:prstGeom>
        </p:spPr>
      </p:pic>
      <p:pic>
        <p:nvPicPr>
          <p:cNvPr id="5" name="Picture 4" descr="A map of a building&#10;&#10;Description automatically generated">
            <a:extLst>
              <a:ext uri="{FF2B5EF4-FFF2-40B4-BE49-F238E27FC236}">
                <a16:creationId xmlns:a16="http://schemas.microsoft.com/office/drawing/2014/main" id="{B892CBAD-2C5D-9D3A-25BA-D5FB26B62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297" y="843297"/>
            <a:ext cx="4975168" cy="5358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32793B-0100-E1B6-1E5F-3AF2C8B0F41C}"/>
              </a:ext>
            </a:extLst>
          </p:cNvPr>
          <p:cNvSpPr txBox="1"/>
          <p:nvPr/>
        </p:nvSpPr>
        <p:spPr>
          <a:xfrm>
            <a:off x="8658635" y="597371"/>
            <a:ext cx="247215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STS Accelerator Geometry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0357A-1BCC-902D-3E37-A0F411537790}"/>
              </a:ext>
            </a:extLst>
          </p:cNvPr>
          <p:cNvSpPr/>
          <p:nvPr/>
        </p:nvSpPr>
        <p:spPr>
          <a:xfrm rot="505225">
            <a:off x="9526564" y="2440670"/>
            <a:ext cx="468323" cy="179022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5418C-D5DF-8D16-2DA7-E8FBD1C8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RTST-to-CSB Concrete Chases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60CF46-5340-179A-EB6A-A8F93C364776}"/>
              </a:ext>
            </a:extLst>
          </p:cNvPr>
          <p:cNvCxnSpPr>
            <a:cxnSpLocks/>
          </p:cNvCxnSpPr>
          <p:nvPr/>
        </p:nvCxnSpPr>
        <p:spPr>
          <a:xfrm>
            <a:off x="8788854" y="3429000"/>
            <a:ext cx="1592053" cy="288956"/>
          </a:xfrm>
          <a:prstGeom prst="line">
            <a:avLst/>
          </a:prstGeom>
          <a:ln w="12700">
            <a:solidFill>
              <a:srgbClr val="00206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62FE8B1-8E5C-B198-3FB6-6E4154981D6A}"/>
              </a:ext>
            </a:extLst>
          </p:cNvPr>
          <p:cNvSpPr txBox="1"/>
          <p:nvPr/>
        </p:nvSpPr>
        <p:spPr>
          <a:xfrm rot="651869">
            <a:off x="8284286" y="3312694"/>
            <a:ext cx="923651" cy="20313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>
                <a:latin typeface="+mn-lt"/>
              </a:rPr>
              <a:t>Elevation Slice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7E8B1-C665-5160-33DC-C1CC18C97A9B}"/>
              </a:ext>
            </a:extLst>
          </p:cNvPr>
          <p:cNvSpPr txBox="1"/>
          <p:nvPr/>
        </p:nvSpPr>
        <p:spPr>
          <a:xfrm>
            <a:off x="2767456" y="3633741"/>
            <a:ext cx="208101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Total Dose Rate, mrem/</a:t>
            </a:r>
            <a:r>
              <a:rPr lang="en-US" sz="1200" dirty="0" err="1">
                <a:latin typeface="+mn-lt"/>
              </a:rPr>
              <a:t>hr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04EB5-8490-2BAB-8C96-E6526D1C79D1}"/>
              </a:ext>
            </a:extLst>
          </p:cNvPr>
          <p:cNvSpPr txBox="1"/>
          <p:nvPr/>
        </p:nvSpPr>
        <p:spPr>
          <a:xfrm>
            <a:off x="2803448" y="979470"/>
            <a:ext cx="204895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Elevation Slice Geometry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2B01D5-3376-08C6-D5B0-2F0CA6E0900F}"/>
              </a:ext>
            </a:extLst>
          </p:cNvPr>
          <p:cNvGrpSpPr/>
          <p:nvPr/>
        </p:nvGrpSpPr>
        <p:grpSpPr>
          <a:xfrm>
            <a:off x="7745695" y="1037100"/>
            <a:ext cx="897892" cy="803275"/>
            <a:chOff x="0" y="0"/>
            <a:chExt cx="898258" cy="8034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53EA3D-A2C8-692E-12A1-B1E718EC98E9}"/>
                </a:ext>
              </a:extLst>
            </p:cNvPr>
            <p:cNvSpPr/>
            <p:nvPr/>
          </p:nvSpPr>
          <p:spPr>
            <a:xfrm>
              <a:off x="0" y="0"/>
              <a:ext cx="739977" cy="803403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3B0D9AE-6686-6A0C-B65C-5420572698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25" y="100425"/>
              <a:ext cx="797833" cy="635750"/>
              <a:chOff x="0" y="0"/>
              <a:chExt cx="2999642" cy="2341649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E459BB48-CC99-93A9-C4ED-821C19B6FB8D}"/>
                  </a:ext>
                </a:extLst>
              </p:cNvPr>
              <p:cNvSpPr/>
              <p:nvPr/>
            </p:nvSpPr>
            <p:spPr>
              <a:xfrm>
                <a:off x="0" y="12700"/>
                <a:ext cx="368770" cy="368770"/>
              </a:xfrm>
              <a:prstGeom prst="roundRect">
                <a:avLst/>
              </a:prstGeom>
              <a:solidFill>
                <a:srgbClr val="A0512D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2FD7EFFC-B2DD-D639-9478-333419F06988}"/>
                  </a:ext>
                </a:extLst>
              </p:cNvPr>
              <p:cNvSpPr/>
              <p:nvPr/>
            </p:nvSpPr>
            <p:spPr>
              <a:xfrm>
                <a:off x="0" y="501431"/>
                <a:ext cx="368770" cy="368770"/>
              </a:xfrm>
              <a:prstGeom prst="roundRect">
                <a:avLst/>
              </a:prstGeom>
              <a:solidFill>
                <a:srgbClr val="FFE4B6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0DC67B10-0B4E-3154-25CA-67B605D812D3}"/>
                  </a:ext>
                </a:extLst>
              </p:cNvPr>
              <p:cNvSpPr/>
              <p:nvPr/>
            </p:nvSpPr>
            <p:spPr>
              <a:xfrm>
                <a:off x="0" y="990162"/>
                <a:ext cx="368770" cy="368770"/>
              </a:xfrm>
              <a:prstGeom prst="roundRect">
                <a:avLst/>
              </a:prstGeom>
              <a:solidFill>
                <a:srgbClr val="FBEBD7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F67B21D-2C1F-DD40-CAE0-200989851883}"/>
                  </a:ext>
                </a:extLst>
              </p:cNvPr>
              <p:cNvSpPr/>
              <p:nvPr/>
            </p:nvSpPr>
            <p:spPr>
              <a:xfrm>
                <a:off x="0" y="1489403"/>
                <a:ext cx="368770" cy="368770"/>
              </a:xfrm>
              <a:prstGeom prst="roundRect">
                <a:avLst/>
              </a:prstGeom>
              <a:solidFill>
                <a:srgbClr val="B0C4DE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111514AD-5F0E-B4BD-2C4A-A099D797844A}"/>
                  </a:ext>
                </a:extLst>
              </p:cNvPr>
              <p:cNvSpPr/>
              <p:nvPr/>
            </p:nvSpPr>
            <p:spPr>
              <a:xfrm>
                <a:off x="0" y="1972879"/>
                <a:ext cx="368770" cy="368770"/>
              </a:xfrm>
              <a:prstGeom prst="roundRect">
                <a:avLst/>
              </a:prstGeom>
              <a:solidFill>
                <a:srgbClr val="F5F5F5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TextBox 10">
                <a:extLst>
                  <a:ext uri="{FF2B5EF4-FFF2-40B4-BE49-F238E27FC236}">
                    <a16:creationId xmlns:a16="http://schemas.microsoft.com/office/drawing/2014/main" id="{3C4BEC60-E913-CC65-7A4C-7D465B029A5A}"/>
                  </a:ext>
                </a:extLst>
              </p:cNvPr>
              <p:cNvSpPr txBox="1"/>
              <p:nvPr/>
            </p:nvSpPr>
            <p:spPr>
              <a:xfrm>
                <a:off x="528194" y="0"/>
                <a:ext cx="214227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Soil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F22D0079-7E1B-F7D6-73D9-1F174C67DB5A}"/>
                  </a:ext>
                </a:extLst>
              </p:cNvPr>
              <p:cNvSpPr txBox="1"/>
              <p:nvPr/>
            </p:nvSpPr>
            <p:spPr>
              <a:xfrm>
                <a:off x="528206" y="488156"/>
                <a:ext cx="2283455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 (HD)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6259803C-D45C-E026-5419-1A2C42085911}"/>
                  </a:ext>
                </a:extLst>
              </p:cNvPr>
              <p:cNvSpPr txBox="1"/>
              <p:nvPr/>
            </p:nvSpPr>
            <p:spPr>
              <a:xfrm>
                <a:off x="527301" y="974115"/>
                <a:ext cx="247234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TextBox 13">
                <a:extLst>
                  <a:ext uri="{FF2B5EF4-FFF2-40B4-BE49-F238E27FC236}">
                    <a16:creationId xmlns:a16="http://schemas.microsoft.com/office/drawing/2014/main" id="{2A6B2E65-ACBB-5377-5C6E-48DCB66A044D}"/>
                  </a:ext>
                </a:extLst>
              </p:cNvPr>
              <p:cNvSpPr txBox="1"/>
              <p:nvPr/>
            </p:nvSpPr>
            <p:spPr>
              <a:xfrm>
                <a:off x="528274" y="1469713"/>
                <a:ext cx="2198440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Steel 1020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TextBox 14">
                <a:extLst>
                  <a:ext uri="{FF2B5EF4-FFF2-40B4-BE49-F238E27FC236}">
                    <a16:creationId xmlns:a16="http://schemas.microsoft.com/office/drawing/2014/main" id="{8F484578-7CA4-3C62-2031-07B080441108}"/>
                  </a:ext>
                </a:extLst>
              </p:cNvPr>
              <p:cNvSpPr txBox="1"/>
              <p:nvPr/>
            </p:nvSpPr>
            <p:spPr>
              <a:xfrm>
                <a:off x="528289" y="1957546"/>
                <a:ext cx="21978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Air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9807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FA61E-7B2B-944A-11E6-6C97F3078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diagram of a beam line&#10;&#10;Description automatically generated">
            <a:extLst>
              <a:ext uri="{FF2B5EF4-FFF2-40B4-BE49-F238E27FC236}">
                <a16:creationId xmlns:a16="http://schemas.microsoft.com/office/drawing/2014/main" id="{CEA1DB7F-9905-013B-C1BD-3D6A38B50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63"/>
          <a:stretch/>
        </p:blipFill>
        <p:spPr>
          <a:xfrm>
            <a:off x="506538" y="1238002"/>
            <a:ext cx="6075325" cy="2264095"/>
          </a:xfrm>
          <a:prstGeom prst="rect">
            <a:avLst/>
          </a:prstGeom>
        </p:spPr>
      </p:pic>
      <p:pic>
        <p:nvPicPr>
          <p:cNvPr id="17" name="Picture 16" descr="A diagram of a beam line&#10;&#10;Description automatically generated">
            <a:extLst>
              <a:ext uri="{FF2B5EF4-FFF2-40B4-BE49-F238E27FC236}">
                <a16:creationId xmlns:a16="http://schemas.microsoft.com/office/drawing/2014/main" id="{7F4D8B84-79CE-633F-4E2A-86124BE49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480"/>
          <a:stretch/>
        </p:blipFill>
        <p:spPr>
          <a:xfrm>
            <a:off x="429765" y="3823567"/>
            <a:ext cx="6756400" cy="2246660"/>
          </a:xfrm>
          <a:prstGeom prst="rect">
            <a:avLst/>
          </a:prstGeom>
        </p:spPr>
      </p:pic>
      <p:pic>
        <p:nvPicPr>
          <p:cNvPr id="5" name="Picture 4" descr="A map of a building&#10;&#10;Description automatically generated">
            <a:extLst>
              <a:ext uri="{FF2B5EF4-FFF2-40B4-BE49-F238E27FC236}">
                <a16:creationId xmlns:a16="http://schemas.microsoft.com/office/drawing/2014/main" id="{2A7772CB-9D9C-035D-EAF5-37D8268EB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297" y="843297"/>
            <a:ext cx="4975168" cy="5358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CAA73C-8F74-B8FD-9C4A-50E33AFFFEAD}"/>
              </a:ext>
            </a:extLst>
          </p:cNvPr>
          <p:cNvSpPr txBox="1"/>
          <p:nvPr/>
        </p:nvSpPr>
        <p:spPr>
          <a:xfrm>
            <a:off x="8658635" y="597371"/>
            <a:ext cx="247215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STS Accelerator Geometry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9F094-0A48-7B7C-A720-7E94784A8EC6}"/>
              </a:ext>
            </a:extLst>
          </p:cNvPr>
          <p:cNvSpPr/>
          <p:nvPr/>
        </p:nvSpPr>
        <p:spPr>
          <a:xfrm rot="505225">
            <a:off x="9526564" y="2440670"/>
            <a:ext cx="468323" cy="179022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12FD5-F2AE-21A4-E861-DEF23CF3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RTST-to-CSB Concrete Chases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FBF01-0402-6871-7DA7-4A8977D016A4}"/>
              </a:ext>
            </a:extLst>
          </p:cNvPr>
          <p:cNvSpPr txBox="1"/>
          <p:nvPr/>
        </p:nvSpPr>
        <p:spPr>
          <a:xfrm>
            <a:off x="2767456" y="3633741"/>
            <a:ext cx="208101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Total Dose Rate, mrem/</a:t>
            </a:r>
            <a:r>
              <a:rPr lang="en-US" sz="1200" dirty="0" err="1">
                <a:latin typeface="+mn-lt"/>
              </a:rPr>
              <a:t>hr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9E22AA-FD3D-2C7B-D780-266AFE5CF157}"/>
              </a:ext>
            </a:extLst>
          </p:cNvPr>
          <p:cNvSpPr txBox="1"/>
          <p:nvPr/>
        </p:nvSpPr>
        <p:spPr>
          <a:xfrm>
            <a:off x="2803448" y="979470"/>
            <a:ext cx="204895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+mn-lt"/>
              </a:rPr>
              <a:t>Elevation Slice Geometry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C9256E-02B8-B61A-A505-8C8A7EC8C5B7}"/>
              </a:ext>
            </a:extLst>
          </p:cNvPr>
          <p:cNvCxnSpPr>
            <a:cxnSpLocks/>
          </p:cNvCxnSpPr>
          <p:nvPr/>
        </p:nvCxnSpPr>
        <p:spPr>
          <a:xfrm flipV="1">
            <a:off x="9604834" y="2821898"/>
            <a:ext cx="239956" cy="1617365"/>
          </a:xfrm>
          <a:prstGeom prst="line">
            <a:avLst/>
          </a:prstGeom>
          <a:ln w="12700">
            <a:solidFill>
              <a:srgbClr val="002060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CFAD10-7763-3F61-3911-6B073B86107B}"/>
              </a:ext>
            </a:extLst>
          </p:cNvPr>
          <p:cNvSpPr txBox="1"/>
          <p:nvPr/>
        </p:nvSpPr>
        <p:spPr>
          <a:xfrm rot="16707140">
            <a:off x="9083397" y="4706088"/>
            <a:ext cx="923651" cy="20313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>
                <a:latin typeface="+mn-lt"/>
              </a:rPr>
              <a:t>Elevation Slice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7C3D22-3B4B-AF85-2CEE-125E257219E4}"/>
              </a:ext>
            </a:extLst>
          </p:cNvPr>
          <p:cNvGrpSpPr/>
          <p:nvPr/>
        </p:nvGrpSpPr>
        <p:grpSpPr>
          <a:xfrm>
            <a:off x="7745695" y="1037100"/>
            <a:ext cx="897892" cy="803275"/>
            <a:chOff x="0" y="0"/>
            <a:chExt cx="898258" cy="80340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FBCD76-34FD-C7C9-F72F-041C80154E7E}"/>
                </a:ext>
              </a:extLst>
            </p:cNvPr>
            <p:cNvSpPr/>
            <p:nvPr/>
          </p:nvSpPr>
          <p:spPr>
            <a:xfrm>
              <a:off x="0" y="0"/>
              <a:ext cx="739977" cy="803403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89BCEB-B55E-5017-683B-AF5C6B541B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25" y="100425"/>
              <a:ext cx="797833" cy="635750"/>
              <a:chOff x="0" y="0"/>
              <a:chExt cx="2999642" cy="2341649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2839B36D-C223-DE15-4057-FB266C371C34}"/>
                  </a:ext>
                </a:extLst>
              </p:cNvPr>
              <p:cNvSpPr/>
              <p:nvPr/>
            </p:nvSpPr>
            <p:spPr>
              <a:xfrm>
                <a:off x="0" y="12700"/>
                <a:ext cx="368770" cy="368770"/>
              </a:xfrm>
              <a:prstGeom prst="roundRect">
                <a:avLst/>
              </a:prstGeom>
              <a:solidFill>
                <a:srgbClr val="A0512D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7D5DD816-3501-187B-BC0E-43963928B515}"/>
                  </a:ext>
                </a:extLst>
              </p:cNvPr>
              <p:cNvSpPr/>
              <p:nvPr/>
            </p:nvSpPr>
            <p:spPr>
              <a:xfrm>
                <a:off x="0" y="501431"/>
                <a:ext cx="368770" cy="368770"/>
              </a:xfrm>
              <a:prstGeom prst="roundRect">
                <a:avLst/>
              </a:prstGeom>
              <a:solidFill>
                <a:srgbClr val="FFE4B6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A4F24AD5-49C5-F7C9-4807-41B07161FB3E}"/>
                  </a:ext>
                </a:extLst>
              </p:cNvPr>
              <p:cNvSpPr/>
              <p:nvPr/>
            </p:nvSpPr>
            <p:spPr>
              <a:xfrm>
                <a:off x="0" y="990162"/>
                <a:ext cx="368770" cy="368770"/>
              </a:xfrm>
              <a:prstGeom prst="roundRect">
                <a:avLst/>
              </a:prstGeom>
              <a:solidFill>
                <a:srgbClr val="FBEBD7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97302E24-59CC-A73F-2028-227D0F75F1D3}"/>
                  </a:ext>
                </a:extLst>
              </p:cNvPr>
              <p:cNvSpPr/>
              <p:nvPr/>
            </p:nvSpPr>
            <p:spPr>
              <a:xfrm>
                <a:off x="0" y="1489403"/>
                <a:ext cx="368770" cy="368770"/>
              </a:xfrm>
              <a:prstGeom prst="roundRect">
                <a:avLst/>
              </a:prstGeom>
              <a:solidFill>
                <a:srgbClr val="B0C4DE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A1883EB4-4971-0301-D5C7-02BFAB95546B}"/>
                  </a:ext>
                </a:extLst>
              </p:cNvPr>
              <p:cNvSpPr/>
              <p:nvPr/>
            </p:nvSpPr>
            <p:spPr>
              <a:xfrm>
                <a:off x="0" y="1972879"/>
                <a:ext cx="368770" cy="368770"/>
              </a:xfrm>
              <a:prstGeom prst="roundRect">
                <a:avLst/>
              </a:prstGeom>
              <a:solidFill>
                <a:srgbClr val="F5F5F5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TextBox 10">
                <a:extLst>
                  <a:ext uri="{FF2B5EF4-FFF2-40B4-BE49-F238E27FC236}">
                    <a16:creationId xmlns:a16="http://schemas.microsoft.com/office/drawing/2014/main" id="{FBCA7794-ACAE-2FF4-F736-F239703FC7E0}"/>
                  </a:ext>
                </a:extLst>
              </p:cNvPr>
              <p:cNvSpPr txBox="1"/>
              <p:nvPr/>
            </p:nvSpPr>
            <p:spPr>
              <a:xfrm>
                <a:off x="528194" y="0"/>
                <a:ext cx="214227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Soil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TextBox 11">
                <a:extLst>
                  <a:ext uri="{FF2B5EF4-FFF2-40B4-BE49-F238E27FC236}">
                    <a16:creationId xmlns:a16="http://schemas.microsoft.com/office/drawing/2014/main" id="{A04FD236-03D9-0CCE-92E4-F7EAA2A4068A}"/>
                  </a:ext>
                </a:extLst>
              </p:cNvPr>
              <p:cNvSpPr txBox="1"/>
              <p:nvPr/>
            </p:nvSpPr>
            <p:spPr>
              <a:xfrm>
                <a:off x="528206" y="488156"/>
                <a:ext cx="2283455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 (HD)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" name="TextBox 12">
                <a:extLst>
                  <a:ext uri="{FF2B5EF4-FFF2-40B4-BE49-F238E27FC236}">
                    <a16:creationId xmlns:a16="http://schemas.microsoft.com/office/drawing/2014/main" id="{898AA52D-4002-AD43-2A78-8C883A10C4AE}"/>
                  </a:ext>
                </a:extLst>
              </p:cNvPr>
              <p:cNvSpPr txBox="1"/>
              <p:nvPr/>
            </p:nvSpPr>
            <p:spPr>
              <a:xfrm>
                <a:off x="527301" y="974115"/>
                <a:ext cx="247234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TextBox 13">
                <a:extLst>
                  <a:ext uri="{FF2B5EF4-FFF2-40B4-BE49-F238E27FC236}">
                    <a16:creationId xmlns:a16="http://schemas.microsoft.com/office/drawing/2014/main" id="{9C40469D-421C-08AA-8AAE-EE23EC1F7440}"/>
                  </a:ext>
                </a:extLst>
              </p:cNvPr>
              <p:cNvSpPr txBox="1"/>
              <p:nvPr/>
            </p:nvSpPr>
            <p:spPr>
              <a:xfrm>
                <a:off x="528274" y="1469713"/>
                <a:ext cx="2198440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Steel 1020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0454A6F7-84E6-7584-7740-03BDCE439AA6}"/>
                  </a:ext>
                </a:extLst>
              </p:cNvPr>
              <p:cNvSpPr txBox="1"/>
              <p:nvPr/>
            </p:nvSpPr>
            <p:spPr>
              <a:xfrm>
                <a:off x="528289" y="1957546"/>
                <a:ext cx="21978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Air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4511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DA0C-7107-613D-3C16-59B0390B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80B4-021A-02F6-5676-85F9C070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Target Station RTST tunnel shielding design includes a multitude of smaller independent designs. </a:t>
            </a:r>
          </a:p>
          <a:p>
            <a:r>
              <a:rPr lang="en-US" dirty="0"/>
              <a:t>These major component designs are demonstrated to meet their intended shielding design requirements during continuous operation of the RTST beamline:</a:t>
            </a:r>
          </a:p>
          <a:p>
            <a:pPr lvl="1"/>
            <a:r>
              <a:rPr lang="en-US" dirty="0"/>
              <a:t>Truck Access Tunnel &amp; Labyrinth</a:t>
            </a:r>
          </a:p>
          <a:p>
            <a:pPr lvl="1"/>
            <a:r>
              <a:rPr lang="en-US" dirty="0"/>
              <a:t>HVAC Ducts</a:t>
            </a:r>
          </a:p>
          <a:p>
            <a:pPr lvl="1"/>
            <a:r>
              <a:rPr lang="en-US" dirty="0"/>
              <a:t>Soil Berm and Electrical Chases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03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7289-CC95-B183-A83C-E0BA6E96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9B9C-C08E-DC77-FF30-5009C40FF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51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6DF85-8D2D-B913-986F-2FFCB57DD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6F05-58DC-FBFA-68FE-F2BAA6E94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29995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972B-B1E4-1AC7-2978-7DB14562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RTST Geometry</a:t>
            </a:r>
          </a:p>
        </p:txBody>
      </p:sp>
      <p:pic>
        <p:nvPicPr>
          <p:cNvPr id="5" name="Content Placeholder 4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149E815F-EF0B-96A7-443B-52BD4D1F1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06" t="15757" r="4768" b="22648"/>
          <a:stretch/>
        </p:blipFill>
        <p:spPr>
          <a:xfrm>
            <a:off x="466808" y="1025060"/>
            <a:ext cx="11488872" cy="5011706"/>
          </a:xfrm>
        </p:spPr>
      </p:pic>
    </p:spTree>
    <p:extLst>
      <p:ext uri="{BB962C8B-B14F-4D97-AF65-F5344CB8AC3E}">
        <p14:creationId xmlns:p14="http://schemas.microsoft.com/office/powerpoint/2010/main" val="418292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972B-B1E4-1AC7-2978-7DB14562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RTST Geometry (slightly closer)</a:t>
            </a:r>
          </a:p>
        </p:txBody>
      </p:sp>
      <p:pic>
        <p:nvPicPr>
          <p:cNvPr id="5" name="Content Placeholder 4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149E815F-EF0B-96A7-443B-52BD4D1F1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51" t="30745" r="28996" b="31432"/>
          <a:stretch/>
        </p:blipFill>
        <p:spPr>
          <a:xfrm>
            <a:off x="924242" y="1178719"/>
            <a:ext cx="10588580" cy="4956305"/>
          </a:xfrm>
        </p:spPr>
      </p:pic>
    </p:spTree>
    <p:extLst>
      <p:ext uri="{BB962C8B-B14F-4D97-AF65-F5344CB8AC3E}">
        <p14:creationId xmlns:p14="http://schemas.microsoft.com/office/powerpoint/2010/main" val="375085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456B-9A52-3A29-77AE-D4FAB02F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STS-RTST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AA9E0-CF78-7038-E00E-24EF0893E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5304420" cy="4047778"/>
          </a:xfrm>
        </p:spPr>
        <p:txBody>
          <a:bodyPr/>
          <a:lstStyle/>
          <a:p>
            <a:r>
              <a:rPr lang="en-US" sz="2400" dirty="0"/>
              <a:t>RTST - Ring to Second Target Beam Transport</a:t>
            </a:r>
          </a:p>
          <a:p>
            <a:r>
              <a:rPr lang="en-US" sz="2400" dirty="0"/>
              <a:t>Beam Power is 700 kW (15 Hz)</a:t>
            </a:r>
          </a:p>
          <a:p>
            <a:r>
              <a:rPr lang="en-US" sz="2400" dirty="0"/>
              <a:t>Proton Energy is 1.3 GeV</a:t>
            </a:r>
          </a:p>
          <a:p>
            <a:r>
              <a:rPr lang="en-US" sz="2400" dirty="0"/>
              <a:t>Total Length is ~220 m</a:t>
            </a:r>
          </a:p>
          <a:p>
            <a:r>
              <a:rPr lang="en-US" sz="2400" dirty="0"/>
              <a:t>56 Quadrupole Magnets</a:t>
            </a:r>
          </a:p>
          <a:p>
            <a:r>
              <a:rPr lang="en-US" sz="2400" dirty="0"/>
              <a:t>15 Dipole Magnets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F1ECB-BCEE-B3B5-B237-17F301373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790" y="556557"/>
            <a:ext cx="5236612" cy="56447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8CADA-CCA4-4B58-8599-2A7F54D9EF7C}"/>
              </a:ext>
            </a:extLst>
          </p:cNvPr>
          <p:cNvSpPr txBox="1"/>
          <p:nvPr/>
        </p:nvSpPr>
        <p:spPr>
          <a:xfrm>
            <a:off x="7682459" y="315063"/>
            <a:ext cx="312457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STS Accelerator Geometry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5A39B3-330D-FB36-716D-EF047A5C3DE8}"/>
              </a:ext>
            </a:extLst>
          </p:cNvPr>
          <p:cNvGrpSpPr/>
          <p:nvPr/>
        </p:nvGrpSpPr>
        <p:grpSpPr>
          <a:xfrm>
            <a:off x="6953350" y="752167"/>
            <a:ext cx="897892" cy="803275"/>
            <a:chOff x="0" y="0"/>
            <a:chExt cx="898258" cy="8034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167C0D-FD24-13CB-2522-09BBA968C112}"/>
                </a:ext>
              </a:extLst>
            </p:cNvPr>
            <p:cNvSpPr/>
            <p:nvPr/>
          </p:nvSpPr>
          <p:spPr>
            <a:xfrm>
              <a:off x="0" y="0"/>
              <a:ext cx="739977" cy="803403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29661CB-2241-246B-4C0C-1A29B505F3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25" y="100425"/>
              <a:ext cx="797833" cy="635750"/>
              <a:chOff x="0" y="0"/>
              <a:chExt cx="2999642" cy="2341649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F77F9620-8865-0330-0353-6CE2F4822709}"/>
                  </a:ext>
                </a:extLst>
              </p:cNvPr>
              <p:cNvSpPr/>
              <p:nvPr/>
            </p:nvSpPr>
            <p:spPr>
              <a:xfrm>
                <a:off x="0" y="12700"/>
                <a:ext cx="368770" cy="368770"/>
              </a:xfrm>
              <a:prstGeom prst="roundRect">
                <a:avLst/>
              </a:prstGeom>
              <a:solidFill>
                <a:srgbClr val="A0512D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25764AFF-96C3-6698-E0CA-397C52E1FCA2}"/>
                  </a:ext>
                </a:extLst>
              </p:cNvPr>
              <p:cNvSpPr/>
              <p:nvPr/>
            </p:nvSpPr>
            <p:spPr>
              <a:xfrm>
                <a:off x="0" y="501431"/>
                <a:ext cx="368770" cy="368770"/>
              </a:xfrm>
              <a:prstGeom prst="roundRect">
                <a:avLst/>
              </a:prstGeom>
              <a:solidFill>
                <a:srgbClr val="FFE4B6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A829353-8311-2CC1-FBAC-C1BF9308C735}"/>
                  </a:ext>
                </a:extLst>
              </p:cNvPr>
              <p:cNvSpPr/>
              <p:nvPr/>
            </p:nvSpPr>
            <p:spPr>
              <a:xfrm>
                <a:off x="0" y="990162"/>
                <a:ext cx="368770" cy="368770"/>
              </a:xfrm>
              <a:prstGeom prst="roundRect">
                <a:avLst/>
              </a:prstGeom>
              <a:solidFill>
                <a:srgbClr val="FBEBD7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5BA4A7B-80FC-BBB8-3D62-AAD78E509601}"/>
                  </a:ext>
                </a:extLst>
              </p:cNvPr>
              <p:cNvSpPr/>
              <p:nvPr/>
            </p:nvSpPr>
            <p:spPr>
              <a:xfrm>
                <a:off x="0" y="1489403"/>
                <a:ext cx="368770" cy="368770"/>
              </a:xfrm>
              <a:prstGeom prst="roundRect">
                <a:avLst/>
              </a:prstGeom>
              <a:solidFill>
                <a:srgbClr val="B0C4DE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D1BFBFB-F37E-7E55-CBBF-567E823DF4F4}"/>
                  </a:ext>
                </a:extLst>
              </p:cNvPr>
              <p:cNvSpPr/>
              <p:nvPr/>
            </p:nvSpPr>
            <p:spPr>
              <a:xfrm>
                <a:off x="0" y="1972879"/>
                <a:ext cx="368770" cy="368770"/>
              </a:xfrm>
              <a:prstGeom prst="roundRect">
                <a:avLst/>
              </a:prstGeom>
              <a:solidFill>
                <a:srgbClr val="F5F5F5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2FA73C21-07AB-C3A5-72FA-5EEA6CACDCAA}"/>
                  </a:ext>
                </a:extLst>
              </p:cNvPr>
              <p:cNvSpPr txBox="1"/>
              <p:nvPr/>
            </p:nvSpPr>
            <p:spPr>
              <a:xfrm>
                <a:off x="528194" y="0"/>
                <a:ext cx="214227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Soil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235F25A8-200D-2DF3-A85D-0D8C19CB237F}"/>
                  </a:ext>
                </a:extLst>
              </p:cNvPr>
              <p:cNvSpPr txBox="1"/>
              <p:nvPr/>
            </p:nvSpPr>
            <p:spPr>
              <a:xfrm>
                <a:off x="528206" y="488156"/>
                <a:ext cx="2283455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 (HD)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TextBox 12">
                <a:extLst>
                  <a:ext uri="{FF2B5EF4-FFF2-40B4-BE49-F238E27FC236}">
                    <a16:creationId xmlns:a16="http://schemas.microsoft.com/office/drawing/2014/main" id="{0749D8D2-2801-65B9-23DF-0C7E866BCFC2}"/>
                  </a:ext>
                </a:extLst>
              </p:cNvPr>
              <p:cNvSpPr txBox="1"/>
              <p:nvPr/>
            </p:nvSpPr>
            <p:spPr>
              <a:xfrm>
                <a:off x="527301" y="974115"/>
                <a:ext cx="247234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TextBox 13">
                <a:extLst>
                  <a:ext uri="{FF2B5EF4-FFF2-40B4-BE49-F238E27FC236}">
                    <a16:creationId xmlns:a16="http://schemas.microsoft.com/office/drawing/2014/main" id="{13961C7D-80B6-57F7-BB2E-66678C0F7677}"/>
                  </a:ext>
                </a:extLst>
              </p:cNvPr>
              <p:cNvSpPr txBox="1"/>
              <p:nvPr/>
            </p:nvSpPr>
            <p:spPr>
              <a:xfrm>
                <a:off x="528274" y="1469713"/>
                <a:ext cx="2198440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Steel 1020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TextBox 14">
                <a:extLst>
                  <a:ext uri="{FF2B5EF4-FFF2-40B4-BE49-F238E27FC236}">
                    <a16:creationId xmlns:a16="http://schemas.microsoft.com/office/drawing/2014/main" id="{59CD46A9-0AE9-2495-989E-CC48C0919133}"/>
                  </a:ext>
                </a:extLst>
              </p:cNvPr>
              <p:cNvSpPr txBox="1"/>
              <p:nvPr/>
            </p:nvSpPr>
            <p:spPr>
              <a:xfrm>
                <a:off x="528289" y="1957546"/>
                <a:ext cx="21978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Air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D1C9218-DFA3-1F46-CFA3-9E10920E0337}"/>
              </a:ext>
            </a:extLst>
          </p:cNvPr>
          <p:cNvSpPr txBox="1"/>
          <p:nvPr/>
        </p:nvSpPr>
        <p:spPr>
          <a:xfrm rot="1022791">
            <a:off x="6936543" y="5464153"/>
            <a:ext cx="99383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RTBT Leg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824448-3A78-832D-6BA4-CE6BE8395ACE}"/>
              </a:ext>
            </a:extLst>
          </p:cNvPr>
          <p:cNvSpPr txBox="1"/>
          <p:nvPr/>
        </p:nvSpPr>
        <p:spPr>
          <a:xfrm>
            <a:off x="8700964" y="5221024"/>
            <a:ext cx="120254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RTBT Leg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50AE08-86A5-EF36-74BF-CC9BE866675C}"/>
              </a:ext>
            </a:extLst>
          </p:cNvPr>
          <p:cNvSpPr txBox="1"/>
          <p:nvPr/>
        </p:nvSpPr>
        <p:spPr>
          <a:xfrm rot="1037714">
            <a:off x="4802744" y="4650368"/>
            <a:ext cx="145507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latin typeface="+mn-lt"/>
              </a:rPr>
              <a:t>Accumulator Ring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BDA74F-838B-5594-627A-6B8FC6AC1549}"/>
              </a:ext>
            </a:extLst>
          </p:cNvPr>
          <p:cNvCxnSpPr>
            <a:cxnSpLocks/>
          </p:cNvCxnSpPr>
          <p:nvPr/>
        </p:nvCxnSpPr>
        <p:spPr>
          <a:xfrm>
            <a:off x="6227938" y="4987627"/>
            <a:ext cx="907840" cy="28019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7AB9F3B-516B-0764-8D28-C3BD615066BF}"/>
              </a:ext>
            </a:extLst>
          </p:cNvPr>
          <p:cNvSpPr txBox="1"/>
          <p:nvPr/>
        </p:nvSpPr>
        <p:spPr>
          <a:xfrm>
            <a:off x="10491307" y="5389166"/>
            <a:ext cx="95816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latin typeface="+mn-lt"/>
              </a:rPr>
              <a:t>First Target Station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0D38273-10A6-EF3D-13E6-D24A2C0EF2F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9799166" y="5587682"/>
            <a:ext cx="69214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32125B8-DF7F-5052-C1DA-F157CA3096EF}"/>
              </a:ext>
            </a:extLst>
          </p:cNvPr>
          <p:cNvSpPr txBox="1"/>
          <p:nvPr/>
        </p:nvSpPr>
        <p:spPr>
          <a:xfrm>
            <a:off x="8079858" y="4680468"/>
            <a:ext cx="746685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PPU Stub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95A8616-8068-0263-C765-C97942D8EB5A}"/>
              </a:ext>
            </a:extLst>
          </p:cNvPr>
          <p:cNvSpPr/>
          <p:nvPr/>
        </p:nvSpPr>
        <p:spPr>
          <a:xfrm rot="19406680">
            <a:off x="8572152" y="1231185"/>
            <a:ext cx="756026" cy="49729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F9925D-83B9-77BC-010D-F88B1D367AE8}"/>
              </a:ext>
            </a:extLst>
          </p:cNvPr>
          <p:cNvSpPr/>
          <p:nvPr/>
        </p:nvSpPr>
        <p:spPr>
          <a:xfrm rot="601465">
            <a:off x="8728177" y="1834614"/>
            <a:ext cx="448787" cy="48321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E834C0-7F24-1F87-5A3D-609852C523CC}"/>
              </a:ext>
            </a:extLst>
          </p:cNvPr>
          <p:cNvSpPr txBox="1"/>
          <p:nvPr/>
        </p:nvSpPr>
        <p:spPr>
          <a:xfrm>
            <a:off x="10543662" y="1912897"/>
            <a:ext cx="903489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latin typeface="+mn-lt"/>
              </a:rPr>
              <a:t>STS Target Building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9CC706-2974-AA92-E372-B764B0247352}"/>
              </a:ext>
            </a:extLst>
          </p:cNvPr>
          <p:cNvSpPr/>
          <p:nvPr/>
        </p:nvSpPr>
        <p:spPr>
          <a:xfrm rot="505225">
            <a:off x="8829517" y="2279519"/>
            <a:ext cx="468323" cy="179022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8D64DC-2D5D-12FF-E053-97FBF0F41D1D}"/>
              </a:ext>
            </a:extLst>
          </p:cNvPr>
          <p:cNvSpPr txBox="1"/>
          <p:nvPr/>
        </p:nvSpPr>
        <p:spPr>
          <a:xfrm>
            <a:off x="7928591" y="713480"/>
            <a:ext cx="120017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i="1" dirty="0">
                <a:latin typeface="+mn-lt"/>
              </a:rPr>
              <a:t>RTST Truck Access Tunnel &amp; Labyrinth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009E264-B930-D251-BDA5-42BC60C02D0B}"/>
              </a:ext>
            </a:extLst>
          </p:cNvPr>
          <p:cNvCxnSpPr>
            <a:cxnSpLocks/>
          </p:cNvCxnSpPr>
          <p:nvPr/>
        </p:nvCxnSpPr>
        <p:spPr>
          <a:xfrm>
            <a:off x="8523427" y="1007623"/>
            <a:ext cx="225169" cy="28862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D30D896-2523-9C82-3A67-22008B40F136}"/>
              </a:ext>
            </a:extLst>
          </p:cNvPr>
          <p:cNvSpPr txBox="1"/>
          <p:nvPr/>
        </p:nvSpPr>
        <p:spPr>
          <a:xfrm>
            <a:off x="6905337" y="2737653"/>
            <a:ext cx="1200176" cy="56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i="1" dirty="0">
                <a:latin typeface="+mn-lt"/>
              </a:rPr>
              <a:t>RTST Straightaway:</a:t>
            </a:r>
            <a:endParaRPr lang="en-US" sz="800" dirty="0">
              <a:latin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800" i="1" dirty="0">
                <a:latin typeface="+mn-lt"/>
              </a:rPr>
              <a:t>CSB Chases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800" i="1" dirty="0">
                <a:latin typeface="+mn-lt"/>
              </a:rPr>
              <a:t>Soil Berm Height 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9825BBA-C16D-800E-BA33-B3504C50ED13}"/>
              </a:ext>
            </a:extLst>
          </p:cNvPr>
          <p:cNvCxnSpPr>
            <a:cxnSpLocks/>
          </p:cNvCxnSpPr>
          <p:nvPr/>
        </p:nvCxnSpPr>
        <p:spPr>
          <a:xfrm flipV="1">
            <a:off x="8040135" y="3122155"/>
            <a:ext cx="786408" cy="1101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0109556-A1E4-6B35-EAC1-846D45AFB18E}"/>
              </a:ext>
            </a:extLst>
          </p:cNvPr>
          <p:cNvSpPr txBox="1"/>
          <p:nvPr/>
        </p:nvSpPr>
        <p:spPr>
          <a:xfrm>
            <a:off x="7007470" y="2059203"/>
            <a:ext cx="989029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i="1" dirty="0">
                <a:latin typeface="+mn-lt"/>
              </a:rPr>
              <a:t>HVAC System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5FA1EEF-2CA1-0107-C3C6-9879F191BCFA}"/>
              </a:ext>
            </a:extLst>
          </p:cNvPr>
          <p:cNvCxnSpPr>
            <a:cxnSpLocks/>
          </p:cNvCxnSpPr>
          <p:nvPr/>
        </p:nvCxnSpPr>
        <p:spPr>
          <a:xfrm flipV="1">
            <a:off x="7888811" y="1989590"/>
            <a:ext cx="812153" cy="12176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C34EA8D-51D7-5DBA-810C-0FA44B37A6A0}"/>
              </a:ext>
            </a:extLst>
          </p:cNvPr>
          <p:cNvSpPr txBox="1"/>
          <p:nvPr/>
        </p:nvSpPr>
        <p:spPr>
          <a:xfrm rot="16670839">
            <a:off x="9221412" y="3190589"/>
            <a:ext cx="463632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RTST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8962C6-4601-BD22-E41D-7CC6459A7B0E}"/>
              </a:ext>
            </a:extLst>
          </p:cNvPr>
          <p:cNvSpPr txBox="1"/>
          <p:nvPr/>
        </p:nvSpPr>
        <p:spPr>
          <a:xfrm rot="1037224">
            <a:off x="6243177" y="5120699"/>
            <a:ext cx="495649" cy="189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1" dirty="0">
                <a:solidFill>
                  <a:schemeClr val="accent1"/>
                </a:solidFill>
                <a:latin typeface="+mn-lt"/>
              </a:rPr>
              <a:t>2.7 MW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15F12D7-5BDC-9210-769A-B0BFA4F7A188}"/>
              </a:ext>
            </a:extLst>
          </p:cNvPr>
          <p:cNvSpPr txBox="1"/>
          <p:nvPr/>
        </p:nvSpPr>
        <p:spPr>
          <a:xfrm>
            <a:off x="9939713" y="5346570"/>
            <a:ext cx="495649" cy="189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1" dirty="0">
                <a:solidFill>
                  <a:schemeClr val="accent1"/>
                </a:solidFill>
                <a:latin typeface="+mn-lt"/>
              </a:rPr>
              <a:t>2.0 MW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00DC878-8E92-2F5E-E914-5AD4CEC3BE91}"/>
              </a:ext>
            </a:extLst>
          </p:cNvPr>
          <p:cNvSpPr txBox="1"/>
          <p:nvPr/>
        </p:nvSpPr>
        <p:spPr>
          <a:xfrm>
            <a:off x="10728184" y="1637959"/>
            <a:ext cx="596640" cy="18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1" dirty="0">
                <a:solidFill>
                  <a:schemeClr val="accent1"/>
                </a:solidFill>
                <a:latin typeface="+mn-lt"/>
              </a:rPr>
              <a:t>0.7 MW</a:t>
            </a:r>
          </a:p>
        </p:txBody>
      </p:sp>
    </p:spTree>
    <p:extLst>
      <p:ext uri="{BB962C8B-B14F-4D97-AF65-F5344CB8AC3E}">
        <p14:creationId xmlns:p14="http://schemas.microsoft.com/office/powerpoint/2010/main" val="3910469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D89D-B71E-6D30-1C5B-91B5368C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Shielding Design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E7934-E781-F479-F9CA-90E5D4204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sz="2800" dirty="0"/>
              <a:t>ose rates in generally occupied regions should be &lt;0.25 mrem/</a:t>
            </a:r>
            <a:r>
              <a:rPr lang="en-US" sz="2800" dirty="0" err="1"/>
              <a:t>hr</a:t>
            </a:r>
            <a:r>
              <a:rPr lang="en-US" sz="2800" dirty="0"/>
              <a:t> during normal operations</a:t>
            </a:r>
          </a:p>
          <a:p>
            <a:r>
              <a:rPr lang="en-US" dirty="0"/>
              <a:t>Requirement begins 30 cm from shielding surface</a:t>
            </a:r>
          </a:p>
          <a:p>
            <a:r>
              <a:rPr lang="en-US" dirty="0"/>
              <a:t>Exceptions possible for regions in which continuous occupation not plausible</a:t>
            </a:r>
          </a:p>
        </p:txBody>
      </p:sp>
    </p:spTree>
    <p:extLst>
      <p:ext uri="{BB962C8B-B14F-4D97-AF65-F5344CB8AC3E}">
        <p14:creationId xmlns:p14="http://schemas.microsoft.com/office/powerpoint/2010/main" val="2158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3303-1267-45D1-731D-FBB16DE7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Transport Methodology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0755BF-E445-6946-D45D-82DC21D52D6A}"/>
              </a:ext>
            </a:extLst>
          </p:cNvPr>
          <p:cNvGrpSpPr/>
          <p:nvPr/>
        </p:nvGrpSpPr>
        <p:grpSpPr>
          <a:xfrm>
            <a:off x="1059304" y="1558923"/>
            <a:ext cx="2999282" cy="4230973"/>
            <a:chOff x="2337216" y="2492115"/>
            <a:chExt cx="2999282" cy="37475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AECBDD-16FD-E2BC-CD13-207843FC1CA6}"/>
                </a:ext>
              </a:extLst>
            </p:cNvPr>
            <p:cNvSpPr/>
            <p:nvPr/>
          </p:nvSpPr>
          <p:spPr>
            <a:xfrm>
              <a:off x="2614726" y="3698823"/>
              <a:ext cx="2359314" cy="11258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Geometry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(CSG, Uns. Mesh, etc.)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7077E6-29A1-58E2-8822-EC54522763D7}"/>
                </a:ext>
              </a:extLst>
            </p:cNvPr>
            <p:cNvSpPr/>
            <p:nvPr/>
          </p:nvSpPr>
          <p:spPr>
            <a:xfrm>
              <a:off x="2614727" y="3072450"/>
              <a:ext cx="2359314" cy="4684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Source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FE22D6-40B4-94D5-FE90-B8F30BB89499}"/>
                </a:ext>
              </a:extLst>
            </p:cNvPr>
            <p:cNvSpPr/>
            <p:nvPr/>
          </p:nvSpPr>
          <p:spPr>
            <a:xfrm>
              <a:off x="2614724" y="4950660"/>
              <a:ext cx="2359314" cy="5360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Tallies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(Flux, Dose, etc.)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D2A402-68E4-D251-6DA1-667537E80C8B}"/>
                </a:ext>
              </a:extLst>
            </p:cNvPr>
            <p:cNvSpPr/>
            <p:nvPr/>
          </p:nvSpPr>
          <p:spPr>
            <a:xfrm>
              <a:off x="2337216" y="2492115"/>
              <a:ext cx="2999282" cy="3747540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Transport Model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5FC9D9-A685-03F2-6D3C-C585F01C7EBE}"/>
                </a:ext>
              </a:extLst>
            </p:cNvPr>
            <p:cNvSpPr/>
            <p:nvPr/>
          </p:nvSpPr>
          <p:spPr>
            <a:xfrm>
              <a:off x="2614724" y="5612707"/>
              <a:ext cx="2359314" cy="387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solidFill>
                    <a:schemeClr val="tx1"/>
                  </a:solidFill>
                </a:rPr>
                <a:t>Variance Reduction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AF0CAB-AF85-3F8F-3028-D1B805C5DB6F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4058586" y="3674410"/>
            <a:ext cx="395366" cy="372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2896B71-9EE0-AFA6-ACB4-610CCA25A591}"/>
              </a:ext>
            </a:extLst>
          </p:cNvPr>
          <p:cNvSpPr/>
          <p:nvPr/>
        </p:nvSpPr>
        <p:spPr>
          <a:xfrm>
            <a:off x="4453952" y="3021640"/>
            <a:ext cx="2514600" cy="131298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Radiation Transport Code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(MCNP, PHITS, HZETRN, etc.)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CEE80E-B67C-43A8-59DA-ABD891DD7074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6968552" y="3678131"/>
            <a:ext cx="1422194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F51949E-EA37-C6C3-D1BB-3693DAF6FD64}"/>
              </a:ext>
            </a:extLst>
          </p:cNvPr>
          <p:cNvSpPr/>
          <p:nvPr/>
        </p:nvSpPr>
        <p:spPr>
          <a:xfrm>
            <a:off x="8390746" y="3226017"/>
            <a:ext cx="1717505" cy="8967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D32530-5EBE-755A-384B-5C2D439D4D48}"/>
              </a:ext>
            </a:extLst>
          </p:cNvPr>
          <p:cNvSpPr txBox="1"/>
          <p:nvPr/>
        </p:nvSpPr>
        <p:spPr>
          <a:xfrm>
            <a:off x="7331637" y="3386011"/>
            <a:ext cx="69602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Time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95B0378A-F66C-9530-C9E4-78AA4D51C349}"/>
              </a:ext>
            </a:extLst>
          </p:cNvPr>
          <p:cNvCxnSpPr>
            <a:endCxn id="28" idx="2"/>
          </p:cNvCxnSpPr>
          <p:nvPr/>
        </p:nvCxnSpPr>
        <p:spPr>
          <a:xfrm flipV="1">
            <a:off x="3696126" y="3727643"/>
            <a:ext cx="3983523" cy="1572971"/>
          </a:xfrm>
          <a:prstGeom prst="bentConnector2">
            <a:avLst/>
          </a:prstGeom>
          <a:ln w="12700">
            <a:solidFill>
              <a:schemeClr val="accent1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7DAEAB5-B3DB-BF4C-04C2-11CAB92BDBB4}"/>
              </a:ext>
            </a:extLst>
          </p:cNvPr>
          <p:cNvSpPr txBox="1"/>
          <p:nvPr/>
        </p:nvSpPr>
        <p:spPr>
          <a:xfrm>
            <a:off x="4256270" y="5350126"/>
            <a:ext cx="3877146" cy="862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1100" dirty="0">
                <a:latin typeface="+mn-lt"/>
              </a:rPr>
              <a:t>Cleverly implemented variance reduction techniques can </a:t>
            </a:r>
            <a:r>
              <a:rPr lang="en-US" sz="1100" i="1" dirty="0">
                <a:latin typeface="+mn-lt"/>
              </a:rPr>
              <a:t>greatly</a:t>
            </a:r>
            <a:r>
              <a:rPr lang="en-US" sz="1100" dirty="0">
                <a:latin typeface="+mn-lt"/>
              </a:rPr>
              <a:t> reduce the amount of time required. In this work, a variety of techniques are implemented, including </a:t>
            </a:r>
            <a:r>
              <a:rPr lang="en-US" sz="1100" b="1" dirty="0">
                <a:latin typeface="+mn-lt"/>
              </a:rPr>
              <a:t>DXTRAN Spheres </a:t>
            </a:r>
            <a:r>
              <a:rPr lang="en-US" sz="1100" dirty="0">
                <a:latin typeface="+mn-lt"/>
              </a:rPr>
              <a:t>and </a:t>
            </a:r>
            <a:r>
              <a:rPr lang="en-US" sz="1100" b="1" dirty="0">
                <a:latin typeface="+mn-lt"/>
              </a:rPr>
              <a:t>Weight Windows </a:t>
            </a:r>
            <a:r>
              <a:rPr lang="en-US" sz="1100" dirty="0">
                <a:latin typeface="+mn-lt"/>
              </a:rPr>
              <a:t>generated using the </a:t>
            </a:r>
            <a:r>
              <a:rPr lang="en-US" sz="1100" b="1" dirty="0">
                <a:latin typeface="+mn-lt"/>
              </a:rPr>
              <a:t>ADVANTG</a:t>
            </a:r>
            <a:r>
              <a:rPr lang="en-US" sz="1100" dirty="0">
                <a:latin typeface="+mn-lt"/>
              </a:rPr>
              <a:t> code.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A053E2-BAC0-7151-D37C-42EFB45F15F5}"/>
              </a:ext>
            </a:extLst>
          </p:cNvPr>
          <p:cNvSpPr txBox="1"/>
          <p:nvPr/>
        </p:nvSpPr>
        <p:spPr>
          <a:xfrm>
            <a:off x="7215579" y="2549934"/>
            <a:ext cx="31463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00" dirty="0">
                <a:latin typeface="+mn-lt"/>
              </a:rPr>
              <a:t>In the case of “Monte Carlo” transport, increasing simulation run times reduces uncertainty in results.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6B6987-0F07-E053-EC9F-6A15C8A09DB1}"/>
              </a:ext>
            </a:extLst>
          </p:cNvPr>
          <p:cNvSpPr txBox="1"/>
          <p:nvPr/>
        </p:nvSpPr>
        <p:spPr>
          <a:xfrm>
            <a:off x="4520628" y="1514334"/>
            <a:ext cx="63847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 this work, all reported results are obtained using the MCNP6.2 radiation transport code.</a:t>
            </a:r>
          </a:p>
        </p:txBody>
      </p:sp>
    </p:spTree>
    <p:extLst>
      <p:ext uri="{BB962C8B-B14F-4D97-AF65-F5344CB8AC3E}">
        <p14:creationId xmlns:p14="http://schemas.microsoft.com/office/powerpoint/2010/main" val="408212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67C1-2CA7-2F25-CEF3-D864F28B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Transport Sources</a:t>
            </a:r>
          </a:p>
        </p:txBody>
      </p:sp>
      <p:pic>
        <p:nvPicPr>
          <p:cNvPr id="5" name="Content Placeholder 4" descr="A diagram of a road&#10;&#10;Description automatically generated">
            <a:extLst>
              <a:ext uri="{FF2B5EF4-FFF2-40B4-BE49-F238E27FC236}">
                <a16:creationId xmlns:a16="http://schemas.microsoft.com/office/drawing/2014/main" id="{6C65655B-9CF7-3139-62F9-0D84A83349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852" y="1226175"/>
            <a:ext cx="5440398" cy="5086772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061AD33-692E-BCA9-D83B-DA502F827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/>
          <a:p>
            <a:r>
              <a:rPr lang="en-US" dirty="0"/>
              <a:t>Linear beam losses along active transport lines</a:t>
            </a:r>
          </a:p>
          <a:p>
            <a:pPr lvl="1"/>
            <a:r>
              <a:rPr lang="en-US" dirty="0"/>
              <a:t>Assume 1 W/m of beam</a:t>
            </a:r>
          </a:p>
          <a:p>
            <a:pPr lvl="1"/>
            <a:r>
              <a:rPr lang="en-US" dirty="0"/>
              <a:t>1.3 GeV protons</a:t>
            </a:r>
          </a:p>
          <a:p>
            <a:pPr lvl="1"/>
            <a:r>
              <a:rPr lang="en-US" dirty="0"/>
              <a:t>Lost protons placed in beam tube walls</a:t>
            </a:r>
          </a:p>
          <a:p>
            <a:endParaRPr lang="en-US" dirty="0"/>
          </a:p>
          <a:p>
            <a:r>
              <a:rPr lang="en-US" dirty="0"/>
              <a:t>Backscatter from primary beam</a:t>
            </a:r>
          </a:p>
          <a:p>
            <a:pPr lvl="1"/>
            <a:r>
              <a:rPr lang="en-US" dirty="0"/>
              <a:t>700kW primary beam on tungsten target</a:t>
            </a:r>
          </a:p>
          <a:p>
            <a:pPr lvl="1"/>
            <a:r>
              <a:rPr lang="en-US" dirty="0"/>
              <a:t>1.3 GeV protons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19F97-7C43-3376-1E12-FF3FA0A487EA}"/>
              </a:ext>
            </a:extLst>
          </p:cNvPr>
          <p:cNvSpPr txBox="1"/>
          <p:nvPr/>
        </p:nvSpPr>
        <p:spPr>
          <a:xfrm>
            <a:off x="257328" y="1032173"/>
            <a:ext cx="6104964" cy="2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>
                <a:latin typeface="+mn-lt"/>
              </a:rPr>
              <a:t>Plan View: Proton Flux in RTST Tunnel</a:t>
            </a:r>
          </a:p>
        </p:txBody>
      </p:sp>
    </p:spTree>
    <p:extLst>
      <p:ext uri="{BB962C8B-B14F-4D97-AF65-F5344CB8AC3E}">
        <p14:creationId xmlns:p14="http://schemas.microsoft.com/office/powerpoint/2010/main" val="176678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066D-5316-F2A4-1148-34FCC650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Tallies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07CE-C841-B31B-59D7-F70061F3A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MCNP6 TMESH</a:t>
            </a:r>
          </a:p>
          <a:p>
            <a:pPr lvl="1"/>
            <a:r>
              <a:rPr lang="en-US" dirty="0"/>
              <a:t>25 cm rectilinear mesh</a:t>
            </a:r>
          </a:p>
          <a:p>
            <a:endParaRPr lang="en-US" dirty="0"/>
          </a:p>
          <a:p>
            <a:r>
              <a:rPr lang="en-US" dirty="0"/>
              <a:t>3 Particle Species</a:t>
            </a:r>
          </a:p>
          <a:p>
            <a:pPr lvl="1"/>
            <a:r>
              <a:rPr lang="en-US" dirty="0"/>
              <a:t>Protons</a:t>
            </a:r>
          </a:p>
          <a:p>
            <a:pPr lvl="1"/>
            <a:r>
              <a:rPr lang="en-US" dirty="0"/>
              <a:t>Neutron</a:t>
            </a:r>
          </a:p>
          <a:p>
            <a:pPr lvl="1"/>
            <a:r>
              <a:rPr lang="en-US" dirty="0"/>
              <a:t>Photons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Quantities</a:t>
            </a:r>
          </a:p>
          <a:p>
            <a:pPr lvl="1"/>
            <a:r>
              <a:rPr lang="en-US" dirty="0"/>
              <a:t>Flux</a:t>
            </a:r>
          </a:p>
          <a:p>
            <a:pPr lvl="1"/>
            <a:r>
              <a:rPr lang="en-US" dirty="0"/>
              <a:t>Dose Rate</a:t>
            </a:r>
          </a:p>
          <a:p>
            <a:pPr lvl="1"/>
            <a:r>
              <a:rPr lang="en-US" dirty="0"/>
              <a:t>Exposure contributions calculated via whole-body external exposure effective dose rate flux-to-dose conversion factors.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5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263E3-C92F-9CE3-A32F-B3FB62170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8AAB-8729-8C27-2D9D-E1DBB1C0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A298B-A2A7-4AD8-A397-1828FCDF1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Truck Access Tunnel &amp; Labyrinth</a:t>
            </a:r>
          </a:p>
        </p:txBody>
      </p:sp>
    </p:spTree>
    <p:extLst>
      <p:ext uri="{BB962C8B-B14F-4D97-AF65-F5344CB8AC3E}">
        <p14:creationId xmlns:p14="http://schemas.microsoft.com/office/powerpoint/2010/main" val="371531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519D4-4B6B-FED9-1443-895330C20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EC2F-16B9-0625-989A-C2B49CEB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Truck Access Tunnel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8AB5D-7500-69DD-76D8-6C580C24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5926512" cy="4047778"/>
          </a:xfrm>
        </p:spPr>
        <p:txBody>
          <a:bodyPr/>
          <a:lstStyle/>
          <a:p>
            <a:r>
              <a:rPr lang="en-US" sz="2000" dirty="0"/>
              <a:t>Source: 1 W/m beam losses in RTBT, RTST, and 1 MW primary beam-on-target backscatter.</a:t>
            </a:r>
          </a:p>
          <a:p>
            <a:r>
              <a:rPr lang="en-US" sz="2000" dirty="0"/>
              <a:t>Region: RTST Truck Access Tunnel and Labyrinth.</a:t>
            </a:r>
          </a:p>
          <a:p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9989E4-0FEF-7635-69C4-7A6656AE7391}"/>
              </a:ext>
            </a:extLst>
          </p:cNvPr>
          <p:cNvSpPr txBox="1">
            <a:spLocks/>
          </p:cNvSpPr>
          <p:nvPr/>
        </p:nvSpPr>
        <p:spPr bwMode="auto">
          <a:xfrm>
            <a:off x="715341" y="3622570"/>
            <a:ext cx="5926512" cy="281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Objective</a:t>
            </a:r>
            <a:br>
              <a:rPr lang="en-US" sz="2000" b="1" dirty="0"/>
            </a:br>
            <a:br>
              <a:rPr lang="en-US" sz="2000" dirty="0"/>
            </a:br>
            <a:r>
              <a:rPr lang="en-US" sz="2000" dirty="0"/>
              <a:t>Determine if dose rates in occupied regions outside of Truck Access Tunnel and Labyrinth are &lt;0.25 mrem/</a:t>
            </a:r>
            <a:r>
              <a:rPr lang="en-US" sz="2000" dirty="0" err="1"/>
              <a:t>hr</a:t>
            </a:r>
            <a:r>
              <a:rPr lang="en-US" sz="2000" dirty="0"/>
              <a:t> during normal operations.</a:t>
            </a:r>
          </a:p>
        </p:txBody>
      </p:sp>
      <p:pic>
        <p:nvPicPr>
          <p:cNvPr id="8" name="Picture 7" descr="A map of a building&#10;&#10;Description automatically generated">
            <a:extLst>
              <a:ext uri="{FF2B5EF4-FFF2-40B4-BE49-F238E27FC236}">
                <a16:creationId xmlns:a16="http://schemas.microsoft.com/office/drawing/2014/main" id="{78A6E7B5-18F0-2F59-2A59-1DEEA2748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297" y="843297"/>
            <a:ext cx="4975168" cy="5358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782E7A-6627-8FB1-415B-FBF971DF6987}"/>
              </a:ext>
            </a:extLst>
          </p:cNvPr>
          <p:cNvSpPr txBox="1"/>
          <p:nvPr/>
        </p:nvSpPr>
        <p:spPr>
          <a:xfrm>
            <a:off x="8658635" y="597371"/>
            <a:ext cx="247215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STS Accelerator Geometry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1444EA-55B5-E9A3-B397-BF3746C6BBB8}"/>
              </a:ext>
            </a:extLst>
          </p:cNvPr>
          <p:cNvGrpSpPr/>
          <p:nvPr/>
        </p:nvGrpSpPr>
        <p:grpSpPr>
          <a:xfrm>
            <a:off x="7745695" y="1037100"/>
            <a:ext cx="897892" cy="803275"/>
            <a:chOff x="0" y="0"/>
            <a:chExt cx="898258" cy="8034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4A27F1-81FE-C9D6-F3FF-5DDAA3DD8560}"/>
                </a:ext>
              </a:extLst>
            </p:cNvPr>
            <p:cNvSpPr/>
            <p:nvPr/>
          </p:nvSpPr>
          <p:spPr>
            <a:xfrm>
              <a:off x="0" y="0"/>
              <a:ext cx="739977" cy="803403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B315732-4F41-DA47-609B-FF5A0A827F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25" y="100425"/>
              <a:ext cx="797833" cy="635750"/>
              <a:chOff x="0" y="0"/>
              <a:chExt cx="2999642" cy="2341649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BF2E5BD3-13A9-5078-FB30-D722A2D8B527}"/>
                  </a:ext>
                </a:extLst>
              </p:cNvPr>
              <p:cNvSpPr/>
              <p:nvPr/>
            </p:nvSpPr>
            <p:spPr>
              <a:xfrm>
                <a:off x="0" y="12700"/>
                <a:ext cx="368770" cy="368770"/>
              </a:xfrm>
              <a:prstGeom prst="roundRect">
                <a:avLst/>
              </a:prstGeom>
              <a:solidFill>
                <a:srgbClr val="A0512D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AFEFE5B-954A-7258-0389-19047CC1EA41}"/>
                  </a:ext>
                </a:extLst>
              </p:cNvPr>
              <p:cNvSpPr/>
              <p:nvPr/>
            </p:nvSpPr>
            <p:spPr>
              <a:xfrm>
                <a:off x="0" y="501431"/>
                <a:ext cx="368770" cy="368770"/>
              </a:xfrm>
              <a:prstGeom prst="roundRect">
                <a:avLst/>
              </a:prstGeom>
              <a:solidFill>
                <a:srgbClr val="FFE4B6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E286C27-1B8A-4F69-149B-2CFFB7CCA853}"/>
                  </a:ext>
                </a:extLst>
              </p:cNvPr>
              <p:cNvSpPr/>
              <p:nvPr/>
            </p:nvSpPr>
            <p:spPr>
              <a:xfrm>
                <a:off x="0" y="990162"/>
                <a:ext cx="368770" cy="368770"/>
              </a:xfrm>
              <a:prstGeom prst="roundRect">
                <a:avLst/>
              </a:prstGeom>
              <a:solidFill>
                <a:srgbClr val="FBEBD7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BD1A53C-9A21-502A-3090-86AEF25A14DF}"/>
                  </a:ext>
                </a:extLst>
              </p:cNvPr>
              <p:cNvSpPr/>
              <p:nvPr/>
            </p:nvSpPr>
            <p:spPr>
              <a:xfrm>
                <a:off x="0" y="1489403"/>
                <a:ext cx="368770" cy="368770"/>
              </a:xfrm>
              <a:prstGeom prst="roundRect">
                <a:avLst/>
              </a:prstGeom>
              <a:solidFill>
                <a:srgbClr val="B0C4DE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1B07BCE3-BF5F-328E-861F-72FB8D37A4CD}"/>
                  </a:ext>
                </a:extLst>
              </p:cNvPr>
              <p:cNvSpPr/>
              <p:nvPr/>
            </p:nvSpPr>
            <p:spPr>
              <a:xfrm>
                <a:off x="0" y="1972879"/>
                <a:ext cx="368770" cy="368770"/>
              </a:xfrm>
              <a:prstGeom prst="roundRect">
                <a:avLst/>
              </a:prstGeom>
              <a:solidFill>
                <a:srgbClr val="F5F5F5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82D55F30-9F59-5644-516E-6B83415FB7F2}"/>
                  </a:ext>
                </a:extLst>
              </p:cNvPr>
              <p:cNvSpPr txBox="1"/>
              <p:nvPr/>
            </p:nvSpPr>
            <p:spPr>
              <a:xfrm>
                <a:off x="528194" y="0"/>
                <a:ext cx="214227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Soil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TextBox 11">
                <a:extLst>
                  <a:ext uri="{FF2B5EF4-FFF2-40B4-BE49-F238E27FC236}">
                    <a16:creationId xmlns:a16="http://schemas.microsoft.com/office/drawing/2014/main" id="{B9ECD541-62C2-5FD9-B315-DC0D92677D58}"/>
                  </a:ext>
                </a:extLst>
              </p:cNvPr>
              <p:cNvSpPr txBox="1"/>
              <p:nvPr/>
            </p:nvSpPr>
            <p:spPr>
              <a:xfrm>
                <a:off x="528206" y="488156"/>
                <a:ext cx="2283455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 (HD)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056A028B-4283-1D3B-2722-235528734FBF}"/>
                  </a:ext>
                </a:extLst>
              </p:cNvPr>
              <p:cNvSpPr txBox="1"/>
              <p:nvPr/>
            </p:nvSpPr>
            <p:spPr>
              <a:xfrm>
                <a:off x="527301" y="974115"/>
                <a:ext cx="2472341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Concrete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TextBox 13">
                <a:extLst>
                  <a:ext uri="{FF2B5EF4-FFF2-40B4-BE49-F238E27FC236}">
                    <a16:creationId xmlns:a16="http://schemas.microsoft.com/office/drawing/2014/main" id="{312D9B20-BB83-CB54-A6DD-C8D1EBD82ECF}"/>
                  </a:ext>
                </a:extLst>
              </p:cNvPr>
              <p:cNvSpPr txBox="1"/>
              <p:nvPr/>
            </p:nvSpPr>
            <p:spPr>
              <a:xfrm>
                <a:off x="528274" y="1469713"/>
                <a:ext cx="2198440" cy="370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Steel 1020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A8CAB101-87F5-6BBF-744B-4C1235863076}"/>
                  </a:ext>
                </a:extLst>
              </p:cNvPr>
              <p:cNvSpPr txBox="1"/>
              <p:nvPr/>
            </p:nvSpPr>
            <p:spPr>
              <a:xfrm>
                <a:off x="528289" y="1957546"/>
                <a:ext cx="21978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" kern="12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Air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65A0AEC-1821-99DD-F50B-E75D19527A63}"/>
              </a:ext>
            </a:extLst>
          </p:cNvPr>
          <p:cNvSpPr/>
          <p:nvPr/>
        </p:nvSpPr>
        <p:spPr>
          <a:xfrm rot="19406680">
            <a:off x="9284296" y="1503994"/>
            <a:ext cx="756026" cy="49729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7741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2342</TotalTime>
  <Words>1748</Words>
  <Application>Microsoft Macintosh PowerPoint</Application>
  <PresentationFormat>Widescreen</PresentationFormat>
  <Paragraphs>369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Century Gothic</vt:lpstr>
      <vt:lpstr>Times New Roman</vt:lpstr>
      <vt:lpstr>ORNL</vt:lpstr>
      <vt:lpstr>Radiation Shielding Design Analysis for the Ring to Second Target Beam Transport at the Spallation Neutron Source Second Target Station</vt:lpstr>
      <vt:lpstr>Outline</vt:lpstr>
      <vt:lpstr>STS-RTST Overview</vt:lpstr>
      <vt:lpstr>Shielding Design Guidance</vt:lpstr>
      <vt:lpstr>Radiation Transport Methodology</vt:lpstr>
      <vt:lpstr>Transport Sources</vt:lpstr>
      <vt:lpstr>Transport Tallies</vt:lpstr>
      <vt:lpstr>Analysis 1</vt:lpstr>
      <vt:lpstr>Truck Access Tunnel</vt:lpstr>
      <vt:lpstr>Truck Access Tunnel Continued</vt:lpstr>
      <vt:lpstr>Elevation View 1, Concrete Shielding &amp; Lintel</vt:lpstr>
      <vt:lpstr>Elevation View 2, Steel Shielding Centerline &amp; Lintel</vt:lpstr>
      <vt:lpstr>Plan View 1, Truck Access Shielding &amp; Labyrinth</vt:lpstr>
      <vt:lpstr>Plan View 1, Truck Access Shielding &amp; Labyrinth</vt:lpstr>
      <vt:lpstr>Analysis 2</vt:lpstr>
      <vt:lpstr>HVAC Supply and Return Ducting </vt:lpstr>
      <vt:lpstr>HVAC Supply and Return Ducting</vt:lpstr>
      <vt:lpstr>HVAC Supply and Return Ducting</vt:lpstr>
      <vt:lpstr>Analysis 3</vt:lpstr>
      <vt:lpstr>RTST-to-CSB Concrete Chases </vt:lpstr>
      <vt:lpstr>RTST-to-CSB Concrete Chases</vt:lpstr>
      <vt:lpstr>RTST-to-CSB Concrete Chases</vt:lpstr>
      <vt:lpstr>Summary</vt:lpstr>
      <vt:lpstr>Questions?</vt:lpstr>
      <vt:lpstr>PowerPoint Presentation</vt:lpstr>
      <vt:lpstr>RTST Geometry</vt:lpstr>
      <vt:lpstr>RTST Geometry (slightly closer)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Shielding Design Analysis for the Ring to Second Target Beam Transport at the Spallation Neutron Source Second Target Station </dc:title>
  <dc:subject/>
  <dc:creator>de Wet, Wouter</dc:creator>
  <cp:keywords/>
  <dc:description/>
  <cp:lastModifiedBy>de Wet, Wouter</cp:lastModifiedBy>
  <cp:revision>34</cp:revision>
  <dcterms:created xsi:type="dcterms:W3CDTF">2024-03-15T15:53:28Z</dcterms:created>
  <dcterms:modified xsi:type="dcterms:W3CDTF">2024-03-17T06:55:34Z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