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4"/>
  </p:sldMasterIdLst>
  <p:notesMasterIdLst>
    <p:notesMasterId r:id="rId6"/>
  </p:notesMasterIdLst>
  <p:sldIdLst>
    <p:sldId id="257" r:id="rId5"/>
  </p:sldIdLst>
  <p:sldSz cx="292608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9" userDrawn="1">
          <p15:clr>
            <a:srgbClr val="A4A3A4"/>
          </p15:clr>
        </p15:guide>
        <p15:guide id="2" pos="92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2D4"/>
    <a:srgbClr val="273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2550" autoAdjust="0"/>
  </p:normalViewPr>
  <p:slideViewPr>
    <p:cSldViewPr>
      <p:cViewPr>
        <p:scale>
          <a:sx n="20" d="100"/>
          <a:sy n="20" d="100"/>
        </p:scale>
        <p:origin x="1388" y="-196"/>
      </p:cViewPr>
      <p:guideLst>
        <p:guide orient="horz" pos="10369"/>
        <p:guide pos="9216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7F14D-8571-449A-A3A6-DE1620A71181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7400" y="1143000"/>
            <a:ext cx="2743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49418-D321-4B3C-A931-B4586CDF2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328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9891" rtl="0" eaLnBrk="1" latinLnBrk="0" hangingPunct="1">
      <a:defRPr sz="1141" kern="1200">
        <a:solidFill>
          <a:schemeClr val="tx1"/>
        </a:solidFill>
        <a:latin typeface="+mn-lt"/>
        <a:ea typeface="+mn-ea"/>
        <a:cs typeface="+mn-cs"/>
      </a:defRPr>
    </a:lvl1pPr>
    <a:lvl2pPr marL="434945" algn="l" defTabSz="869891" rtl="0" eaLnBrk="1" latinLnBrk="0" hangingPunct="1">
      <a:defRPr sz="1141" kern="1200">
        <a:solidFill>
          <a:schemeClr val="tx1"/>
        </a:solidFill>
        <a:latin typeface="+mn-lt"/>
        <a:ea typeface="+mn-ea"/>
        <a:cs typeface="+mn-cs"/>
      </a:defRPr>
    </a:lvl2pPr>
    <a:lvl3pPr marL="869891" algn="l" defTabSz="869891" rtl="0" eaLnBrk="1" latinLnBrk="0" hangingPunct="1">
      <a:defRPr sz="1141" kern="1200">
        <a:solidFill>
          <a:schemeClr val="tx1"/>
        </a:solidFill>
        <a:latin typeface="+mn-lt"/>
        <a:ea typeface="+mn-ea"/>
        <a:cs typeface="+mn-cs"/>
      </a:defRPr>
    </a:lvl3pPr>
    <a:lvl4pPr marL="1304836" algn="l" defTabSz="869891" rtl="0" eaLnBrk="1" latinLnBrk="0" hangingPunct="1">
      <a:defRPr sz="1141" kern="1200">
        <a:solidFill>
          <a:schemeClr val="tx1"/>
        </a:solidFill>
        <a:latin typeface="+mn-lt"/>
        <a:ea typeface="+mn-ea"/>
        <a:cs typeface="+mn-cs"/>
      </a:defRPr>
    </a:lvl4pPr>
    <a:lvl5pPr marL="1739783" algn="l" defTabSz="869891" rtl="0" eaLnBrk="1" latinLnBrk="0" hangingPunct="1">
      <a:defRPr sz="1141" kern="1200">
        <a:solidFill>
          <a:schemeClr val="tx1"/>
        </a:solidFill>
        <a:latin typeface="+mn-lt"/>
        <a:ea typeface="+mn-ea"/>
        <a:cs typeface="+mn-cs"/>
      </a:defRPr>
    </a:lvl5pPr>
    <a:lvl6pPr marL="2174728" algn="l" defTabSz="869891" rtl="0" eaLnBrk="1" latinLnBrk="0" hangingPunct="1">
      <a:defRPr sz="1141" kern="1200">
        <a:solidFill>
          <a:schemeClr val="tx1"/>
        </a:solidFill>
        <a:latin typeface="+mn-lt"/>
        <a:ea typeface="+mn-ea"/>
        <a:cs typeface="+mn-cs"/>
      </a:defRPr>
    </a:lvl6pPr>
    <a:lvl7pPr marL="2609673" algn="l" defTabSz="869891" rtl="0" eaLnBrk="1" latinLnBrk="0" hangingPunct="1">
      <a:defRPr sz="1141" kern="1200">
        <a:solidFill>
          <a:schemeClr val="tx1"/>
        </a:solidFill>
        <a:latin typeface="+mn-lt"/>
        <a:ea typeface="+mn-ea"/>
        <a:cs typeface="+mn-cs"/>
      </a:defRPr>
    </a:lvl7pPr>
    <a:lvl8pPr marL="3044619" algn="l" defTabSz="869891" rtl="0" eaLnBrk="1" latinLnBrk="0" hangingPunct="1">
      <a:defRPr sz="1141" kern="1200">
        <a:solidFill>
          <a:schemeClr val="tx1"/>
        </a:solidFill>
        <a:latin typeface="+mn-lt"/>
        <a:ea typeface="+mn-ea"/>
        <a:cs typeface="+mn-cs"/>
      </a:defRPr>
    </a:lvl8pPr>
    <a:lvl9pPr marL="3479564" algn="l" defTabSz="869891" rtl="0" eaLnBrk="1" latinLnBrk="0" hangingPunct="1">
      <a:defRPr sz="114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7400" y="1143000"/>
            <a:ext cx="27432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49418-D321-4B3C-A931-B4586CDF2FF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61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4560" y="5387342"/>
            <a:ext cx="24871680" cy="1146048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17289782"/>
            <a:ext cx="21945600" cy="794765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0529-7FB6-49E6-9A8F-810AE8BF696A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62E2-1C09-49C4-BF78-B94D96E4FE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14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0529-7FB6-49E6-9A8F-810AE8BF696A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62E2-1C09-49C4-BF78-B94D96E4FE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138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939762" y="1752600"/>
            <a:ext cx="6309360" cy="27896822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11682" y="1752600"/>
            <a:ext cx="18562320" cy="2789682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0529-7FB6-49E6-9A8F-810AE8BF696A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62E2-1C09-49C4-BF78-B94D96E4FE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90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0529-7FB6-49E6-9A8F-810AE8BF696A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62E2-1C09-49C4-BF78-B94D96E4FE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33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6442" y="8206749"/>
            <a:ext cx="25237440" cy="1369313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6442" y="22029429"/>
            <a:ext cx="25237440" cy="72008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/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0529-7FB6-49E6-9A8F-810AE8BF696A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62E2-1C09-49C4-BF78-B94D96E4FE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401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1680" y="8763000"/>
            <a:ext cx="12435840" cy="208864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13280" y="8763000"/>
            <a:ext cx="12435840" cy="208864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0529-7FB6-49E6-9A8F-810AE8BF696A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62E2-1C09-49C4-BF78-B94D96E4FE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07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491" y="1752607"/>
            <a:ext cx="25237440" cy="6362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494" y="8069582"/>
            <a:ext cx="12378688" cy="395477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15494" y="12024360"/>
            <a:ext cx="12378688" cy="176860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813282" y="8069582"/>
            <a:ext cx="12439651" cy="395477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813282" y="12024360"/>
            <a:ext cx="12439651" cy="176860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0529-7FB6-49E6-9A8F-810AE8BF696A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62E2-1C09-49C4-BF78-B94D96E4FE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791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0529-7FB6-49E6-9A8F-810AE8BF696A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62E2-1C09-49C4-BF78-B94D96E4FE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64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0529-7FB6-49E6-9A8F-810AE8BF696A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62E2-1C09-49C4-BF78-B94D96E4FE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7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491" y="2194560"/>
            <a:ext cx="9437370" cy="768096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39651" y="4739647"/>
            <a:ext cx="14813280" cy="233934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5491" y="9875520"/>
            <a:ext cx="9437370" cy="1829562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0529-7FB6-49E6-9A8F-810AE8BF696A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62E2-1C09-49C4-BF78-B94D96E4FE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928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491" y="2194560"/>
            <a:ext cx="9437370" cy="768096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439651" y="4739647"/>
            <a:ext cx="14813280" cy="233934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5491" y="9875520"/>
            <a:ext cx="9437370" cy="1829562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0529-7FB6-49E6-9A8F-810AE8BF696A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62E2-1C09-49C4-BF78-B94D96E4FE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949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1680" y="1752607"/>
            <a:ext cx="2523744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80" y="8763000"/>
            <a:ext cx="2523744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11680" y="30510487"/>
            <a:ext cx="65836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B0529-7FB6-49E6-9A8F-810AE8BF696A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264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65440" y="30510487"/>
            <a:ext cx="65836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D62E2-1C09-49C4-BF78-B94D96E4FE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34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2.png"/><Relationship Id="rId3" Type="http://schemas.openxmlformats.org/officeDocument/2006/relationships/notesSlide" Target="../notesSlides/notesSlide1.xml"/><Relationship Id="rId21" Type="http://schemas.openxmlformats.org/officeDocument/2006/relationships/oleObject" Target="../embeddings/oleObject1.bin"/><Relationship Id="rId34" Type="http://schemas.openxmlformats.org/officeDocument/2006/relationships/image" Target="../media/image30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1.jpeg"/><Relationship Id="rId3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23" Type="http://schemas.openxmlformats.org/officeDocument/2006/relationships/image" Target="../media/image19.jpeg"/><Relationship Id="rId28" Type="http://schemas.openxmlformats.org/officeDocument/2006/relationships/image" Target="../media/image24.png"/><Relationship Id="rId36" Type="http://schemas.openxmlformats.org/officeDocument/2006/relationships/image" Target="../media/image32.emf"/><Relationship Id="rId10" Type="http://schemas.openxmlformats.org/officeDocument/2006/relationships/image" Target="../media/image8.jpeg"/><Relationship Id="rId19" Type="http://schemas.openxmlformats.org/officeDocument/2006/relationships/image" Target="../media/image17.png"/><Relationship Id="rId31" Type="http://schemas.openxmlformats.org/officeDocument/2006/relationships/image" Target="../media/image27.jpe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.wmf"/><Relationship Id="rId27" Type="http://schemas.openxmlformats.org/officeDocument/2006/relationships/image" Target="../media/image23.png"/><Relationship Id="rId30" Type="http://schemas.openxmlformats.org/officeDocument/2006/relationships/image" Target="../media/image26.jpeg"/><Relationship Id="rId3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1">
            <a:extLst>
              <a:ext uri="{FF2B5EF4-FFF2-40B4-BE49-F238E27FC236}">
                <a16:creationId xmlns:a16="http://schemas.microsoft.com/office/drawing/2014/main" id="{BAA400CF-2561-44E9-BDED-5B46D61B53BF}"/>
              </a:ext>
            </a:extLst>
          </p:cNvPr>
          <p:cNvSpPr txBox="1"/>
          <p:nvPr/>
        </p:nvSpPr>
        <p:spPr>
          <a:xfrm>
            <a:off x="3698473" y="533651"/>
            <a:ext cx="21855892" cy="4114549"/>
          </a:xfrm>
          <a:prstGeom prst="rect">
            <a:avLst/>
          </a:prstGeom>
        </p:spPr>
        <p:txBody>
          <a:bodyPr lIns="90546" tIns="45273" rIns="90546" bIns="45273"/>
          <a:lstStyle>
            <a:defPPr>
              <a:defRPr kern="1200"/>
            </a:defPPr>
            <a:lvl1pPr algn="ctr" defTabSz="4389028" rtl="0" eaLnBrk="1" latinLnBrk="0" hangingPunct="1">
              <a:spcBef>
                <a:spcPct val="0"/>
              </a:spcBef>
              <a:buNone/>
              <a:defRPr sz="1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Upgrading and Development of the Lebanese Accelerator Setup for IBA Applications in Environment and Archaeology</a:t>
            </a:r>
            <a:endParaRPr lang="en-US" sz="7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C715BE1-95DD-441F-812A-5D4A8646A727}"/>
              </a:ext>
            </a:extLst>
          </p:cNvPr>
          <p:cNvSpPr txBox="1"/>
          <p:nvPr/>
        </p:nvSpPr>
        <p:spPr>
          <a:xfrm>
            <a:off x="2988765" y="4419600"/>
            <a:ext cx="23283270" cy="830094"/>
          </a:xfrm>
          <a:prstGeom prst="rect">
            <a:avLst/>
          </a:prstGeom>
        </p:spPr>
        <p:txBody>
          <a:bodyPr wrap="square" lIns="90546" tIns="45273" rIns="90546" bIns="45273">
            <a:spAutoFit/>
          </a:bodyPr>
          <a:lstStyle>
            <a:defPPr>
              <a:defRPr kern="1200"/>
            </a:defPPr>
            <a:lvl1pPr marL="0" indent="0" algn="l" defTabSz="4389028" rtl="0" eaLnBrk="1" latinLnBrk="0" hangingPunct="1">
              <a:spcBef>
                <a:spcPct val="20000"/>
              </a:spcBef>
              <a:buFont typeface="Arial" pitchFamily="34" charset="0"/>
              <a:buNone/>
              <a:defRPr sz="13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86" indent="-1371572" algn="l" defTabSz="43890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286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800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75314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69828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342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8857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371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Mohamad Roumie, Manale Noun, Ahmad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Reslan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Bilal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Nsouli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ABB8C692-E758-4D42-841A-225B3A4AA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2600" y="76200"/>
            <a:ext cx="4595224" cy="459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82345-05B6-4998-908D-948C2223A0C1}"/>
              </a:ext>
            </a:extLst>
          </p:cNvPr>
          <p:cNvSpPr/>
          <p:nvPr/>
        </p:nvSpPr>
        <p:spPr>
          <a:xfrm>
            <a:off x="228600" y="6934200"/>
            <a:ext cx="6766560" cy="7305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679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5200A-ED4A-436A-B31B-0DE2A3A4D238}"/>
              </a:ext>
            </a:extLst>
          </p:cNvPr>
          <p:cNvSpPr txBox="1"/>
          <p:nvPr/>
        </p:nvSpPr>
        <p:spPr>
          <a:xfrm>
            <a:off x="381000" y="7620000"/>
            <a:ext cx="6563413" cy="6797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1200"/>
            </a:defPPr>
          </a:lstStyle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15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5SDH Tandem </a:t>
            </a:r>
            <a:r>
              <a:rPr lang="en-GB" sz="315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Pelletron</a:t>
            </a:r>
            <a:r>
              <a:rPr lang="en-GB" sz="315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accelerator was commissioned at the Lebanese Atomic Energy Commission in 1999 to </a:t>
            </a:r>
            <a:r>
              <a:rPr lang="en-GB" sz="3150" kern="1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advance </a:t>
            </a:r>
            <a:r>
              <a:rPr lang="en-GB" sz="3150" kern="1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use of </a:t>
            </a:r>
            <a:r>
              <a:rPr lang="en-GB" sz="315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ion beam analysis techniques (IBA) among the local scientific community and facilitate collaborative projects with international partners. This work </a:t>
            </a:r>
            <a:r>
              <a:rPr lang="en-GB" sz="3150" kern="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shows some </a:t>
            </a:r>
            <a:r>
              <a:rPr lang="en-GB" sz="3150" kern="1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performed IBA applications, </a:t>
            </a:r>
            <a:r>
              <a:rPr lang="en-GB" sz="315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including </a:t>
            </a:r>
            <a:r>
              <a:rPr lang="en-GB" sz="3150" kern="1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cultural </a:t>
            </a:r>
            <a:r>
              <a:rPr lang="en-GB" sz="315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heritage, environment and materials science.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5567BA-E35F-4664-97F7-02F6627A197C}"/>
              </a:ext>
            </a:extLst>
          </p:cNvPr>
          <p:cNvSpPr txBox="1"/>
          <p:nvPr/>
        </p:nvSpPr>
        <p:spPr>
          <a:xfrm>
            <a:off x="533400" y="7068963"/>
            <a:ext cx="5568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1200"/>
            </a:defPPr>
          </a:lstStyle>
          <a:p>
            <a:r>
              <a:rPr lang="en-US" sz="4000" b="1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5FBA13-1FBB-460A-843D-E0A62384EF6E}"/>
              </a:ext>
            </a:extLst>
          </p:cNvPr>
          <p:cNvSpPr/>
          <p:nvPr/>
        </p:nvSpPr>
        <p:spPr>
          <a:xfrm>
            <a:off x="7252395" y="6934200"/>
            <a:ext cx="13075920" cy="25727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679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3706AB-E7E9-4F4C-9553-C5F5FC756611}"/>
              </a:ext>
            </a:extLst>
          </p:cNvPr>
          <p:cNvSpPr txBox="1"/>
          <p:nvPr/>
        </p:nvSpPr>
        <p:spPr>
          <a:xfrm>
            <a:off x="7235310" y="7010400"/>
            <a:ext cx="13079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1200"/>
            </a:defPPr>
          </a:lstStyle>
          <a:p>
            <a:pPr algn="ctr"/>
            <a:r>
              <a:rPr lang="en-CA" sz="4000" b="1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5SDH </a:t>
            </a:r>
            <a:r>
              <a:rPr lang="en-CA" sz="4000" b="1" dirty="0" err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Pelletron</a:t>
            </a:r>
            <a:r>
              <a:rPr lang="en-CA" sz="4000" b="1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Tandem Accelerator of 1.7 </a:t>
            </a:r>
            <a:r>
              <a:rPr lang="en-CA" sz="4000" b="1" dirty="0" smtClean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</a:t>
            </a:r>
            <a:endParaRPr lang="en-CA" sz="4000" b="1" dirty="0">
              <a:solidFill>
                <a:srgbClr val="273B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53F18F-221E-4CB0-A7EE-3CC75EE09445}"/>
              </a:ext>
            </a:extLst>
          </p:cNvPr>
          <p:cNvSpPr/>
          <p:nvPr/>
        </p:nvSpPr>
        <p:spPr>
          <a:xfrm>
            <a:off x="20593525" y="6934200"/>
            <a:ext cx="8438675" cy="22354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679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C39026-F6F6-4160-8EC1-D69EEA01358B}"/>
              </a:ext>
            </a:extLst>
          </p:cNvPr>
          <p:cNvSpPr/>
          <p:nvPr/>
        </p:nvSpPr>
        <p:spPr>
          <a:xfrm>
            <a:off x="20555425" y="29557157"/>
            <a:ext cx="8438675" cy="3104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679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14633C-325F-4CEE-9C96-513490F8F488}"/>
              </a:ext>
            </a:extLst>
          </p:cNvPr>
          <p:cNvSpPr txBox="1"/>
          <p:nvPr/>
        </p:nvSpPr>
        <p:spPr>
          <a:xfrm>
            <a:off x="20586511" y="30092166"/>
            <a:ext cx="8369489" cy="259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1200"/>
            </a:defPPr>
          </a:lstStyle>
          <a:p>
            <a:pPr marL="394116" indent="-394116">
              <a:buAutoNum type="arabicPeriod"/>
            </a:pP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fr-FR" sz="1480" dirty="0" err="1">
                <a:latin typeface="Arial" panose="020B0604020202020204" pitchFamily="34" charset="0"/>
                <a:cs typeface="Arial" panose="020B0604020202020204" pitchFamily="34" charset="0"/>
              </a:rPr>
              <a:t>Roumie</a:t>
            </a: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, B. </a:t>
            </a:r>
            <a:r>
              <a:rPr lang="fr-FR" sz="1480" dirty="0" err="1">
                <a:latin typeface="Arial" panose="020B0604020202020204" pitchFamily="34" charset="0"/>
                <a:cs typeface="Arial" panose="020B0604020202020204" pitchFamily="34" charset="0"/>
              </a:rPr>
              <a:t>Nsouli</a:t>
            </a: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, K. </a:t>
            </a:r>
            <a:r>
              <a:rPr lang="fr-FR" sz="1480" dirty="0" err="1">
                <a:latin typeface="Arial" panose="020B0604020202020204" pitchFamily="34" charset="0"/>
                <a:cs typeface="Arial" panose="020B0604020202020204" pitchFamily="34" charset="0"/>
              </a:rPr>
              <a:t>Zahraman</a:t>
            </a: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fr-FR" sz="1480" dirty="0" err="1">
                <a:latin typeface="Arial" panose="020B0604020202020204" pitchFamily="34" charset="0"/>
                <a:cs typeface="Arial" panose="020B0604020202020204" pitchFamily="34" charset="0"/>
              </a:rPr>
              <a:t>Reslan</a:t>
            </a: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, NIM B, 2004, 219-220, p.389-393</a:t>
            </a:r>
          </a:p>
          <a:p>
            <a:pPr marL="394116" indent="-394116">
              <a:buFontTx/>
              <a:buAutoNum type="arabicPeriod"/>
            </a:pP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fr-FR" sz="1480" dirty="0" err="1">
                <a:latin typeface="Arial" panose="020B0604020202020204" pitchFamily="34" charset="0"/>
                <a:cs typeface="Arial" panose="020B0604020202020204" pitchFamily="34" charset="0"/>
              </a:rPr>
              <a:t>Roumie</a:t>
            </a: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, S.Y, Waksman, B. </a:t>
            </a:r>
            <a:r>
              <a:rPr lang="fr-FR" sz="1480" dirty="0" err="1">
                <a:latin typeface="Arial" panose="020B0604020202020204" pitchFamily="34" charset="0"/>
                <a:cs typeface="Arial" panose="020B0604020202020204" pitchFamily="34" charset="0"/>
              </a:rPr>
              <a:t>Nsouli</a:t>
            </a: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, P. Reynolds, S. Lemaitre, 2004, NIM B, 215, p.196-202</a:t>
            </a:r>
          </a:p>
          <a:p>
            <a:pPr marL="394116" indent="-394116">
              <a:buFontTx/>
              <a:buAutoNum type="arabicPeriod"/>
            </a:pP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fr-FR" sz="1480" dirty="0" err="1">
                <a:latin typeface="Arial" panose="020B0604020202020204" pitchFamily="34" charset="0"/>
                <a:cs typeface="Arial" panose="020B0604020202020204" pitchFamily="34" charset="0"/>
              </a:rPr>
              <a:t>Roumie</a:t>
            </a: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, N. Saliba, B. </a:t>
            </a:r>
            <a:r>
              <a:rPr lang="fr-FR" sz="1480" dirty="0" err="1">
                <a:latin typeface="Arial" panose="020B0604020202020204" pitchFamily="34" charset="0"/>
                <a:cs typeface="Arial" panose="020B0604020202020204" pitchFamily="34" charset="0"/>
              </a:rPr>
              <a:t>Nsouli</a:t>
            </a: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, M. Younes, M. Noun, R. Massoud, 2011, NIM B, 269, P.3106-3110</a:t>
            </a:r>
          </a:p>
          <a:p>
            <a:pPr marL="394116" indent="-394116">
              <a:buFontTx/>
              <a:buAutoNum type="arabicPeriod"/>
            </a:pPr>
            <a:r>
              <a:rPr lang="fr-FR" sz="148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fr-FR" sz="148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Nsouli</a:t>
            </a:r>
            <a:r>
              <a:rPr lang="fr-FR" sz="148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K. </a:t>
            </a:r>
            <a:r>
              <a:rPr lang="fr-FR" sz="148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Zahraman</a:t>
            </a:r>
            <a:r>
              <a:rPr lang="fr-FR" sz="148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</a:t>
            </a:r>
            <a:r>
              <a:rPr lang="fr-FR" sz="148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Bejjani</a:t>
            </a:r>
            <a:r>
              <a:rPr lang="fr-FR" sz="148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S. Assi, F. El-</a:t>
            </a:r>
            <a:r>
              <a:rPr lang="fr-FR" sz="148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Yazbi</a:t>
            </a:r>
            <a:r>
              <a:rPr lang="fr-FR" sz="148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M. Roumie2006, NIM B, 249, p</a:t>
            </a:r>
            <a:r>
              <a:rPr lang="fr-FR" sz="148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fr-FR" sz="148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692-696</a:t>
            </a:r>
            <a:endParaRPr lang="fr-FR" sz="14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4116" indent="-394116">
              <a:buFontTx/>
              <a:buAutoNum type="arabicPeriod"/>
            </a:pP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fr-FR" sz="1480" dirty="0" err="1">
                <a:latin typeface="Arial" panose="020B0604020202020204" pitchFamily="34" charset="0"/>
                <a:cs typeface="Arial" panose="020B0604020202020204" pitchFamily="34" charset="0"/>
              </a:rPr>
              <a:t>Roumie</a:t>
            </a: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, B. </a:t>
            </a:r>
            <a:r>
              <a:rPr lang="fr-FR" sz="1480" dirty="0" err="1">
                <a:latin typeface="Arial" panose="020B0604020202020204" pitchFamily="34" charset="0"/>
                <a:cs typeface="Arial" panose="020B0604020202020204" pitchFamily="34" charset="0"/>
              </a:rPr>
              <a:t>Nsouli</a:t>
            </a: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, G. </a:t>
            </a:r>
            <a:r>
              <a:rPr lang="fr-FR" sz="1480" dirty="0" err="1">
                <a:latin typeface="Arial" panose="020B0604020202020204" pitchFamily="34" charset="0"/>
                <a:cs typeface="Arial" panose="020B0604020202020204" pitchFamily="34" charset="0"/>
              </a:rPr>
              <a:t>Chalhoub</a:t>
            </a: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, M. Hamdan,2010, NIM B, 268, p.1916-1919</a:t>
            </a:r>
          </a:p>
          <a:p>
            <a:pPr marL="394116" indent="-394116">
              <a:buFontTx/>
              <a:buAutoNum type="arabicPeriod"/>
            </a:pP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M. Noun, M. </a:t>
            </a:r>
            <a:r>
              <a:rPr lang="fr-FR" sz="1480" dirty="0" err="1">
                <a:latin typeface="Arial" panose="020B0604020202020204" pitchFamily="34" charset="0"/>
                <a:cs typeface="Arial" panose="020B0604020202020204" pitchFamily="34" charset="0"/>
              </a:rPr>
              <a:t>Roumie</a:t>
            </a: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, T. </a:t>
            </a:r>
            <a:r>
              <a:rPr lang="fr-FR" sz="1480" dirty="0" err="1">
                <a:latin typeface="Arial" panose="020B0604020202020204" pitchFamily="34" charset="0"/>
                <a:cs typeface="Arial" panose="020B0604020202020204" pitchFamily="34" charset="0"/>
              </a:rPr>
              <a:t>Calligaro</a:t>
            </a: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, B. </a:t>
            </a:r>
            <a:r>
              <a:rPr lang="fr-FR" sz="1480" dirty="0" err="1">
                <a:latin typeface="Arial" panose="020B0604020202020204" pitchFamily="34" charset="0"/>
                <a:cs typeface="Arial" panose="020B0604020202020204" pitchFamily="34" charset="0"/>
              </a:rPr>
              <a:t>Nsouli</a:t>
            </a: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, R. </a:t>
            </a:r>
            <a:r>
              <a:rPr lang="fr-FR" sz="1480" dirty="0" err="1">
                <a:latin typeface="Arial" panose="020B0604020202020204" pitchFamily="34" charset="0"/>
                <a:cs typeface="Arial" panose="020B0604020202020204" pitchFamily="34" charset="0"/>
              </a:rPr>
              <a:t>Brunetto</a:t>
            </a: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, D. </a:t>
            </a:r>
            <a:r>
              <a:rPr lang="fr-FR" sz="1480" dirty="0" err="1">
                <a:latin typeface="Arial" panose="020B0604020202020204" pitchFamily="34" charset="0"/>
                <a:cs typeface="Arial" panose="020B0604020202020204" pitchFamily="34" charset="0"/>
              </a:rPr>
              <a:t>Baklouti</a:t>
            </a: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, L. d’</a:t>
            </a:r>
            <a:r>
              <a:rPr lang="fr-FR" sz="1480" dirty="0" err="1">
                <a:latin typeface="Arial" panose="020B0604020202020204" pitchFamily="34" charset="0"/>
                <a:cs typeface="Arial" panose="020B0604020202020204" pitchFamily="34" charset="0"/>
              </a:rPr>
              <a:t>Hendecourt</a:t>
            </a: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, S. Della-</a:t>
            </a:r>
            <a:r>
              <a:rPr lang="fr-FR" sz="1480" dirty="0" err="1">
                <a:latin typeface="Arial" panose="020B0604020202020204" pitchFamily="34" charset="0"/>
                <a:cs typeface="Arial" panose="020B0604020202020204" pitchFamily="34" charset="0"/>
              </a:rPr>
              <a:t>Negra</a:t>
            </a:r>
            <a:r>
              <a:rPr lang="fr-FR" sz="1480" dirty="0">
                <a:latin typeface="Arial" panose="020B0604020202020204" pitchFamily="34" charset="0"/>
                <a:cs typeface="Arial" panose="020B0604020202020204" pitchFamily="34" charset="0"/>
              </a:rPr>
              <a:t>, NIM B, 2013, 306, p.261-264</a:t>
            </a:r>
          </a:p>
          <a:p>
            <a:pPr marL="394116" indent="-394116">
              <a:buFontTx/>
              <a:buAutoNum type="arabicPeriod"/>
            </a:pPr>
            <a:r>
              <a:rPr lang="en-US" sz="1480" dirty="0">
                <a:latin typeface="Arial" panose="020B0604020202020204" pitchFamily="34" charset="0"/>
                <a:cs typeface="Arial" panose="020B0604020202020204" pitchFamily="34" charset="0"/>
              </a:rPr>
              <a:t>M. Roumie, W. </a:t>
            </a:r>
            <a:r>
              <a:rPr lang="en-US" sz="1480" dirty="0" err="1">
                <a:latin typeface="Arial" panose="020B0604020202020204" pitchFamily="34" charset="0"/>
                <a:cs typeface="Arial" panose="020B0604020202020204" pitchFamily="34" charset="0"/>
              </a:rPr>
              <a:t>Abdeen</a:t>
            </a:r>
            <a:r>
              <a:rPr lang="en-US" sz="1480" dirty="0">
                <a:latin typeface="Arial" panose="020B0604020202020204" pitchFamily="34" charset="0"/>
                <a:cs typeface="Arial" panose="020B0604020202020204" pitchFamily="34" charset="0"/>
              </a:rPr>
              <a:t>, R. </a:t>
            </a:r>
            <a:r>
              <a:rPr lang="en-US" sz="1480" dirty="0" err="1">
                <a:latin typeface="Arial" panose="020B0604020202020204" pitchFamily="34" charset="0"/>
                <a:cs typeface="Arial" panose="020B0604020202020204" pitchFamily="34" charset="0"/>
              </a:rPr>
              <a:t>Awad</a:t>
            </a:r>
            <a:r>
              <a:rPr lang="en-US" sz="1480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sz="1480" dirty="0" err="1">
                <a:latin typeface="Arial" panose="020B0604020202020204" pitchFamily="34" charset="0"/>
                <a:cs typeface="Arial" panose="020B0604020202020204" pitchFamily="34" charset="0"/>
              </a:rPr>
              <a:t>Korek</a:t>
            </a:r>
            <a:r>
              <a:rPr lang="en-US" sz="1480" dirty="0">
                <a:latin typeface="Arial" panose="020B0604020202020204" pitchFamily="34" charset="0"/>
                <a:cs typeface="Arial" panose="020B0604020202020204" pitchFamily="34" charset="0"/>
              </a:rPr>
              <a:t>, I. Hassan, R. </a:t>
            </a:r>
            <a:r>
              <a:rPr lang="en-US" sz="1480" dirty="0" err="1">
                <a:latin typeface="Arial" panose="020B0604020202020204" pitchFamily="34" charset="0"/>
                <a:cs typeface="Arial" panose="020B0604020202020204" pitchFamily="34" charset="0"/>
              </a:rPr>
              <a:t>Mawassi</a:t>
            </a:r>
            <a:r>
              <a:rPr lang="en-US" sz="1480" dirty="0">
                <a:latin typeface="Arial" panose="020B0604020202020204" pitchFamily="34" charset="0"/>
                <a:cs typeface="Arial" panose="020B0604020202020204" pitchFamily="34" charset="0"/>
              </a:rPr>
              <a:t>, 2014, J. Low Temp Phys, 174, p.45-63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904120-299D-4516-8D1D-DFEA28FCC82B}"/>
              </a:ext>
            </a:extLst>
          </p:cNvPr>
          <p:cNvSpPr txBox="1"/>
          <p:nvPr/>
        </p:nvSpPr>
        <p:spPr>
          <a:xfrm>
            <a:off x="20650200" y="29543514"/>
            <a:ext cx="679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1200"/>
            </a:defPPr>
          </a:lstStyle>
          <a:p>
            <a:r>
              <a:rPr lang="en-US" sz="3600" b="1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19A9CC-92D2-4B2E-AB1D-92165DB4C169}"/>
              </a:ext>
            </a:extLst>
          </p:cNvPr>
          <p:cNvSpPr txBox="1"/>
          <p:nvPr/>
        </p:nvSpPr>
        <p:spPr>
          <a:xfrm>
            <a:off x="20662746" y="7068963"/>
            <a:ext cx="8217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1200"/>
            </a:defPPr>
          </a:lstStyle>
          <a:p>
            <a:pPr algn="ctr"/>
            <a:r>
              <a:rPr lang="en-US" sz="4000" b="1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</p:txBody>
      </p:sp>
      <p:pic>
        <p:nvPicPr>
          <p:cNvPr id="33" name="Picture 64" descr="LAEC-1.jpg">
            <a:extLst>
              <a:ext uri="{FF2B5EF4-FFF2-40B4-BE49-F238E27FC236}">
                <a16:creationId xmlns:a16="http://schemas.microsoft.com/office/drawing/2014/main" id="{4E3D89BA-C711-4461-B4BC-48037E73507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9709"/>
            <a:ext cx="3265614" cy="466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4E1C0832-AC68-E09A-A221-022BC432D867}"/>
              </a:ext>
            </a:extLst>
          </p:cNvPr>
          <p:cNvSpPr txBox="1"/>
          <p:nvPr/>
        </p:nvSpPr>
        <p:spPr>
          <a:xfrm>
            <a:off x="3501398" y="5715000"/>
            <a:ext cx="22229340" cy="70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605" algn="ctr">
              <a:lnSpc>
                <a:spcPct val="107000"/>
              </a:lnSpc>
              <a:spcBef>
                <a:spcPts val="137"/>
              </a:spcBef>
            </a:pPr>
            <a:r>
              <a:rPr lang="en-GB" sz="3961" dirty="0">
                <a:latin typeface="Arial" panose="020B0604020202020204" pitchFamily="34" charset="0"/>
                <a:cs typeface="Arial" panose="020B0604020202020204" pitchFamily="34" charset="0"/>
              </a:rPr>
              <a:t>Accelerator Laboratory, Lebanese Atomic Energy Commission, CNRSL, Beirut, Lebanon</a:t>
            </a:r>
            <a:endParaRPr lang="en-US" sz="396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766345-FFB4-A0D8-3B1E-69DECF66D21D}"/>
              </a:ext>
            </a:extLst>
          </p:cNvPr>
          <p:cNvSpPr/>
          <p:nvPr/>
        </p:nvSpPr>
        <p:spPr>
          <a:xfrm>
            <a:off x="228600" y="23105892"/>
            <a:ext cx="6766560" cy="9475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6790" dirty="0">
              <a:latin typeface="+mj-lt"/>
            </a:endParaRPr>
          </a:p>
        </p:txBody>
      </p:sp>
      <p:pic>
        <p:nvPicPr>
          <p:cNvPr id="38" name="Picture 31">
            <a:extLst>
              <a:ext uri="{FF2B5EF4-FFF2-40B4-BE49-F238E27FC236}">
                <a16:creationId xmlns:a16="http://schemas.microsoft.com/office/drawing/2014/main" id="{07958008-2E67-3717-8D6D-9E16D49C52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342" y="8153400"/>
            <a:ext cx="7869551" cy="4426623"/>
          </a:xfrm>
          <a:prstGeom prst="rect">
            <a:avLst/>
          </a:prstGeom>
        </p:spPr>
      </p:pic>
      <p:pic>
        <p:nvPicPr>
          <p:cNvPr id="39" name="Picture 29">
            <a:extLst>
              <a:ext uri="{FF2B5EF4-FFF2-40B4-BE49-F238E27FC236}">
                <a16:creationId xmlns:a16="http://schemas.microsoft.com/office/drawing/2014/main" id="{1A339EA4-CBF4-A9EC-7BEB-B23CFDE0E8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6736" y="10953714"/>
            <a:ext cx="2398786" cy="1388087"/>
          </a:xfrm>
          <a:prstGeom prst="rect">
            <a:avLst/>
          </a:prstGeom>
        </p:spPr>
      </p:pic>
      <p:pic>
        <p:nvPicPr>
          <p:cNvPr id="40" name="Picture 30">
            <a:extLst>
              <a:ext uri="{FF2B5EF4-FFF2-40B4-BE49-F238E27FC236}">
                <a16:creationId xmlns:a16="http://schemas.microsoft.com/office/drawing/2014/main" id="{6174BE35-7D9A-184E-FBEF-B548BA0CEE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1965" y="10943705"/>
            <a:ext cx="2445437" cy="1375191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50690ADC-93ED-7A85-0DDA-F6C0F4802D16}"/>
              </a:ext>
            </a:extLst>
          </p:cNvPr>
          <p:cNvGrpSpPr/>
          <p:nvPr/>
        </p:nvGrpSpPr>
        <p:grpSpPr>
          <a:xfrm>
            <a:off x="7496736" y="8257389"/>
            <a:ext cx="4813171" cy="2708902"/>
            <a:chOff x="833489" y="6006243"/>
            <a:chExt cx="8837198" cy="4973668"/>
          </a:xfrm>
        </p:grpSpPr>
        <p:pic>
          <p:nvPicPr>
            <p:cNvPr id="42" name="Picture 26">
              <a:extLst>
                <a:ext uri="{FF2B5EF4-FFF2-40B4-BE49-F238E27FC236}">
                  <a16:creationId xmlns:a16="http://schemas.microsoft.com/office/drawing/2014/main" id="{C80D38A7-B328-46B8-0ECC-0FC247BEA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3489" y="6006243"/>
              <a:ext cx="8837198" cy="4973668"/>
            </a:xfrm>
            <a:prstGeom prst="rect">
              <a:avLst/>
            </a:prstGeom>
          </p:spPr>
        </p:pic>
        <p:sp>
          <p:nvSpPr>
            <p:cNvPr id="43" name="TextBox 32">
              <a:extLst>
                <a:ext uri="{FF2B5EF4-FFF2-40B4-BE49-F238E27FC236}">
                  <a16:creationId xmlns:a16="http://schemas.microsoft.com/office/drawing/2014/main" id="{D1F55BB9-9A22-8429-CDE7-AEDA179D64A7}"/>
                </a:ext>
              </a:extLst>
            </p:cNvPr>
            <p:cNvSpPr txBox="1"/>
            <p:nvPr/>
          </p:nvSpPr>
          <p:spPr>
            <a:xfrm>
              <a:off x="833493" y="9393417"/>
              <a:ext cx="4496716" cy="710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14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DUOPLASMATRON</a:t>
              </a:r>
            </a:p>
          </p:txBody>
        </p:sp>
        <p:sp>
          <p:nvSpPr>
            <p:cNvPr id="44" name="TextBox 33">
              <a:extLst>
                <a:ext uri="{FF2B5EF4-FFF2-40B4-BE49-F238E27FC236}">
                  <a16:creationId xmlns:a16="http://schemas.microsoft.com/office/drawing/2014/main" id="{EB6F229F-E85C-6282-2981-A29C88F222C7}"/>
                </a:ext>
              </a:extLst>
            </p:cNvPr>
            <p:cNvSpPr txBox="1"/>
            <p:nvPr/>
          </p:nvSpPr>
          <p:spPr>
            <a:xfrm>
              <a:off x="5408281" y="9412227"/>
              <a:ext cx="3416567" cy="710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14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ALPHATROSS</a:t>
              </a:r>
            </a:p>
          </p:txBody>
        </p:sp>
      </p:grpSp>
      <p:sp>
        <p:nvSpPr>
          <p:cNvPr id="45" name="TextBox 3">
            <a:extLst>
              <a:ext uri="{FF2B5EF4-FFF2-40B4-BE49-F238E27FC236}">
                <a16:creationId xmlns:a16="http://schemas.microsoft.com/office/drawing/2014/main" id="{59F9F865-BFA0-4171-253F-0E04478A0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223" y="24868287"/>
            <a:ext cx="6720914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Charting"/>
              <a:buChar char="4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»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CA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*Dual Ion Sources</a:t>
            </a:r>
            <a:r>
              <a:rPr lang="en-CA" sz="2800" kern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CA" sz="3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None/>
            </a:pPr>
            <a:r>
              <a:rPr lang="en-CA" sz="3200" kern="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CA" sz="2800" kern="0" dirty="0">
                <a:latin typeface="Arial" panose="020B0604020202020204" pitchFamily="34" charset="0"/>
                <a:cs typeface="Arial" panose="020B0604020202020204" pitchFamily="34" charset="0"/>
              </a:rPr>
              <a:t>Alphatross Radio-Frequency for alpha (2.4 </a:t>
            </a:r>
            <a:r>
              <a:rPr lang="en-CA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µA)</a:t>
            </a:r>
            <a:r>
              <a:rPr lang="en-CA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CA" sz="2800" kern="0" dirty="0">
                <a:latin typeface="Arial" panose="020B0604020202020204" pitchFamily="34" charset="0"/>
                <a:cs typeface="Arial" panose="020B0604020202020204" pitchFamily="34" charset="0"/>
              </a:rPr>
              <a:t>protons (</a:t>
            </a:r>
            <a:r>
              <a:rPr lang="en-CA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4.2 </a:t>
            </a:r>
            <a:r>
              <a:rPr lang="en-CA" sz="2800" kern="0" dirty="0">
                <a:latin typeface="Arial" panose="020B0604020202020204" pitchFamily="34" charset="0"/>
                <a:cs typeface="Arial" panose="020B0604020202020204" pitchFamily="34" charset="0"/>
              </a:rPr>
              <a:t>µA).</a:t>
            </a:r>
          </a:p>
          <a:p>
            <a:pPr eaLnBrk="1" hangingPunct="1">
              <a:spcBef>
                <a:spcPct val="0"/>
              </a:spcBef>
              <a:buClrTx/>
              <a:buNone/>
            </a:pPr>
            <a:r>
              <a:rPr lang="en-CA" sz="2800" kern="0" dirty="0">
                <a:latin typeface="Arial" panose="020B0604020202020204" pitchFamily="34" charset="0"/>
                <a:cs typeface="Arial" panose="020B0604020202020204" pitchFamily="34" charset="0"/>
              </a:rPr>
              <a:t> - Duoplasmatron for protons (20 µA</a:t>
            </a:r>
            <a:r>
              <a:rPr lang="en-CA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CA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4074" indent="-312532" eaLnBrk="1" hangingPunct="1">
              <a:spcBef>
                <a:spcPct val="0"/>
              </a:spcBef>
              <a:buClrTx/>
              <a:buFontTx/>
              <a:buChar char="-"/>
            </a:pPr>
            <a:endParaRPr lang="en-CA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067" eaLnBrk="1" hangingPunct="1">
              <a:spcBef>
                <a:spcPct val="0"/>
              </a:spcBef>
              <a:buClrTx/>
              <a:buNone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*Two Beam-lines:  </a:t>
            </a:r>
          </a:p>
          <a:p>
            <a:pPr marL="39067" eaLnBrk="1" hangingPunct="1">
              <a:spcBef>
                <a:spcPct val="0"/>
              </a:spcBef>
              <a:buClr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Conventional for Elemental Analysis under Vacuum.</a:t>
            </a:r>
          </a:p>
          <a:p>
            <a:pPr marL="39067" eaLnBrk="1" hangingPunct="1">
              <a:spcBef>
                <a:spcPct val="0"/>
              </a:spcBef>
              <a:buClrTx/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External Micro-beam for bulky, fragile and precious objects.</a:t>
            </a:r>
          </a:p>
        </p:txBody>
      </p:sp>
      <p:sp>
        <p:nvSpPr>
          <p:cNvPr id="46" name="TextBox 15">
            <a:extLst>
              <a:ext uri="{FF2B5EF4-FFF2-40B4-BE49-F238E27FC236}">
                <a16:creationId xmlns:a16="http://schemas.microsoft.com/office/drawing/2014/main" id="{199BD0FC-8BFD-7F85-99EA-6FF4101C3688}"/>
              </a:ext>
            </a:extLst>
          </p:cNvPr>
          <p:cNvSpPr txBox="1"/>
          <p:nvPr/>
        </p:nvSpPr>
        <p:spPr>
          <a:xfrm>
            <a:off x="221928" y="23289161"/>
            <a:ext cx="6790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1200"/>
            </a:defPPr>
          </a:lstStyle>
          <a:p>
            <a:pPr algn="ctr"/>
            <a:r>
              <a:rPr lang="en-CA" sz="4000" b="1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</a:p>
          <a:p>
            <a:pPr algn="ctr"/>
            <a:r>
              <a:rPr lang="en-CA" sz="4000" b="1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Sources and beamlines</a:t>
            </a:r>
          </a:p>
        </p:txBody>
      </p:sp>
      <p:sp>
        <p:nvSpPr>
          <p:cNvPr id="48" name="TextBox 3">
            <a:extLst>
              <a:ext uri="{FF2B5EF4-FFF2-40B4-BE49-F238E27FC236}">
                <a16:creationId xmlns:a16="http://schemas.microsoft.com/office/drawing/2014/main" id="{947ADF44-B854-A33B-D9AB-C41EDFA81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47" y="29962130"/>
            <a:ext cx="680335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Charting"/>
              <a:buChar char="4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»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None/>
            </a:pPr>
            <a:r>
              <a:rPr lang="en-CA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*IBA </a:t>
            </a:r>
            <a:r>
              <a:rPr lang="en-CA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for Materials </a:t>
            </a:r>
            <a:r>
              <a:rPr lang="en-CA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</a:p>
          <a:p>
            <a:pPr algn="just" eaLnBrk="1" hangingPunct="1">
              <a:spcBef>
                <a:spcPct val="0"/>
              </a:spcBef>
              <a:buClrTx/>
              <a:buNone/>
            </a:pPr>
            <a:endParaRPr lang="en-CA" sz="2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None/>
            </a:pPr>
            <a:r>
              <a:rPr lang="en-CA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CA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Applications: Materials science, art and archeology, environment </a:t>
            </a:r>
            <a:r>
              <a:rPr lang="en-CA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CA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Bio-Medicine</a:t>
            </a:r>
            <a:endParaRPr lang="en-CA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48" descr="Untitled-4">
            <a:extLst>
              <a:ext uri="{FF2B5EF4-FFF2-40B4-BE49-F238E27FC236}">
                <a16:creationId xmlns:a16="http://schemas.microsoft.com/office/drawing/2014/main" id="{0A734EB7-00AA-C299-4564-8312978B002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/>
          <a:stretch>
            <a:fillRect/>
          </a:stretch>
        </p:blipFill>
        <p:spPr bwMode="auto">
          <a:xfrm>
            <a:off x="9829962" y="23627260"/>
            <a:ext cx="3209977" cy="267432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79C336BC-5E18-41CE-08FD-DA307F0DB5AD}"/>
              </a:ext>
            </a:extLst>
          </p:cNvPr>
          <p:cNvSpPr/>
          <p:nvPr/>
        </p:nvSpPr>
        <p:spPr>
          <a:xfrm>
            <a:off x="7413874" y="26449017"/>
            <a:ext cx="5775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vacuum chamber with mm beam spot</a:t>
            </a:r>
          </a:p>
        </p:txBody>
      </p:sp>
      <p:sp>
        <p:nvSpPr>
          <p:cNvPr id="49" name="TextBox 6">
            <a:extLst>
              <a:ext uri="{FF2B5EF4-FFF2-40B4-BE49-F238E27FC236}">
                <a16:creationId xmlns:a16="http://schemas.microsoft.com/office/drawing/2014/main" id="{BD0F01DB-7847-B61E-72D5-5CF19749604C}"/>
              </a:ext>
            </a:extLst>
          </p:cNvPr>
          <p:cNvSpPr txBox="1"/>
          <p:nvPr/>
        </p:nvSpPr>
        <p:spPr>
          <a:xfrm>
            <a:off x="7260371" y="13106400"/>
            <a:ext cx="13054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Experimental Setup and Techniques</a:t>
            </a:r>
          </a:p>
        </p:txBody>
      </p:sp>
      <p:pic>
        <p:nvPicPr>
          <p:cNvPr id="55" name="Picture 26" descr="C:\Users\USER\Dropbox\LAEC\PhD Doc\Laec acc. pics\IMG_5145.JPG">
            <a:extLst>
              <a:ext uri="{FF2B5EF4-FFF2-40B4-BE49-F238E27FC236}">
                <a16:creationId xmlns:a16="http://schemas.microsoft.com/office/drawing/2014/main" id="{729E13ED-22F1-CB86-4743-CB4250D80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98938" y="23594546"/>
            <a:ext cx="2267587" cy="2694425"/>
          </a:xfrm>
          <a:prstGeom prst="rect">
            <a:avLst/>
          </a:prstGeom>
          <a:noFill/>
        </p:spPr>
      </p:pic>
      <p:pic>
        <p:nvPicPr>
          <p:cNvPr id="57" name="Picture 31">
            <a:extLst>
              <a:ext uri="{FF2B5EF4-FFF2-40B4-BE49-F238E27FC236}">
                <a16:creationId xmlns:a16="http://schemas.microsoft.com/office/drawing/2014/main" id="{41D108BF-FEC0-80A1-ECF6-A0FF7F10E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76746" y="13868400"/>
            <a:ext cx="8059210" cy="498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22">
            <a:extLst>
              <a:ext uri="{FF2B5EF4-FFF2-40B4-BE49-F238E27FC236}">
                <a16:creationId xmlns:a16="http://schemas.microsoft.com/office/drawing/2014/main" id="{33AB461A-8349-813E-F4C9-8EA71AE389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40379" y="14192865"/>
            <a:ext cx="4340992" cy="39003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9" name="Picture 23">
            <a:extLst>
              <a:ext uri="{FF2B5EF4-FFF2-40B4-BE49-F238E27FC236}">
                <a16:creationId xmlns:a16="http://schemas.microsoft.com/office/drawing/2014/main" id="{00FFF925-A72D-4C5B-6323-8A43839389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84071" y="20825737"/>
            <a:ext cx="2060626" cy="1692838"/>
          </a:xfrm>
          <a:prstGeom prst="rect">
            <a:avLst/>
          </a:prstGeom>
        </p:spPr>
      </p:pic>
      <p:pic>
        <p:nvPicPr>
          <p:cNvPr id="60" name="Picture 24">
            <a:extLst>
              <a:ext uri="{FF2B5EF4-FFF2-40B4-BE49-F238E27FC236}">
                <a16:creationId xmlns:a16="http://schemas.microsoft.com/office/drawing/2014/main" id="{3D5C26AA-45B0-3AE2-D798-39D8B99AD6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118806" y="18592800"/>
            <a:ext cx="3683497" cy="20722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1" name="Picture 35">
            <a:extLst>
              <a:ext uri="{FF2B5EF4-FFF2-40B4-BE49-F238E27FC236}">
                <a16:creationId xmlns:a16="http://schemas.microsoft.com/office/drawing/2014/main" id="{329A8F35-3D25-2336-A64E-253F4FF98D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648455" y="20948710"/>
            <a:ext cx="2325529" cy="1568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300C0AF1-DA05-158A-65E5-D9B16C1A3BBE}"/>
              </a:ext>
            </a:extLst>
          </p:cNvPr>
          <p:cNvSpPr/>
          <p:nvPr/>
        </p:nvSpPr>
        <p:spPr>
          <a:xfrm>
            <a:off x="11906726" y="23545800"/>
            <a:ext cx="8438674" cy="358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3279" lvl="1" indent="-390665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Protons: 0.2- 3.4 MeV, 1-300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1483279" lvl="1" indent="-390665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Alpha-particles: 0.5-5.1 MeV, 1-100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endParaRPr lang="en-US" sz="3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3279" lvl="1" indent="-390665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CA" sz="31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SDDs, </a:t>
            </a:r>
            <a:r>
              <a:rPr lang="en-CA" sz="31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CA" sz="31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PIPS detectors</a:t>
            </a:r>
          </a:p>
          <a:p>
            <a:pPr marL="1483279" lvl="1" indent="-390665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GUPIXwin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SIMNRA,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MPAwin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DppMCA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OMDAQ</a:t>
            </a:r>
          </a:p>
        </p:txBody>
      </p:sp>
      <p:sp>
        <p:nvSpPr>
          <p:cNvPr id="63" name="TextBox 2">
            <a:extLst>
              <a:ext uri="{FF2B5EF4-FFF2-40B4-BE49-F238E27FC236}">
                <a16:creationId xmlns:a16="http://schemas.microsoft.com/office/drawing/2014/main" id="{B360AEF5-635E-FEA4-5582-FF9726061AE9}"/>
              </a:ext>
            </a:extLst>
          </p:cNvPr>
          <p:cNvSpPr txBox="1"/>
          <p:nvPr/>
        </p:nvSpPr>
        <p:spPr>
          <a:xfrm>
            <a:off x="7290569" y="27736800"/>
            <a:ext cx="12978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 IBA Techniques for Materials Characterization</a:t>
            </a:r>
          </a:p>
        </p:txBody>
      </p:sp>
      <p:pic>
        <p:nvPicPr>
          <p:cNvPr id="52" name="Picture 11">
            <a:extLst>
              <a:ext uri="{FF2B5EF4-FFF2-40B4-BE49-F238E27FC236}">
                <a16:creationId xmlns:a16="http://schemas.microsoft.com/office/drawing/2014/main" id="{10C37780-527B-D05D-086B-2286DA020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1" t="21951" r="50243" b="22371"/>
          <a:stretch/>
        </p:blipFill>
        <p:spPr bwMode="auto">
          <a:xfrm>
            <a:off x="7576051" y="19470408"/>
            <a:ext cx="3409638" cy="2735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4" name="Group 36">
            <a:extLst>
              <a:ext uri="{FF2B5EF4-FFF2-40B4-BE49-F238E27FC236}">
                <a16:creationId xmlns:a16="http://schemas.microsoft.com/office/drawing/2014/main" id="{74111D8A-40F1-6BF9-A892-EFC8C0450DF7}"/>
              </a:ext>
            </a:extLst>
          </p:cNvPr>
          <p:cNvGrpSpPr/>
          <p:nvPr/>
        </p:nvGrpSpPr>
        <p:grpSpPr>
          <a:xfrm>
            <a:off x="7467600" y="29289120"/>
            <a:ext cx="12691295" cy="2819400"/>
            <a:chOff x="15047217" y="19345908"/>
            <a:chExt cx="14365986" cy="4124321"/>
          </a:xfrm>
        </p:grpSpPr>
        <p:sp>
          <p:nvSpPr>
            <p:cNvPr id="65" name="TextBox 16">
              <a:extLst>
                <a:ext uri="{FF2B5EF4-FFF2-40B4-BE49-F238E27FC236}">
                  <a16:creationId xmlns:a16="http://schemas.microsoft.com/office/drawing/2014/main" id="{3F44D81E-6819-2757-2F33-522CB4E96018}"/>
                </a:ext>
              </a:extLst>
            </p:cNvPr>
            <p:cNvSpPr txBox="1"/>
            <p:nvPr/>
          </p:nvSpPr>
          <p:spPr>
            <a:xfrm>
              <a:off x="15047217" y="19345908"/>
              <a:ext cx="13349850" cy="810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en-US" sz="3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Proton Induced X-Ray Emission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: Elemental composition of Na-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Pb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1AC3C74-00CD-FEF8-D921-983C95F6EDD1}"/>
                </a:ext>
              </a:extLst>
            </p:cNvPr>
            <p:cNvSpPr txBox="1"/>
            <p:nvPr/>
          </p:nvSpPr>
          <p:spPr>
            <a:xfrm>
              <a:off x="15047217" y="20659480"/>
              <a:ext cx="14365986" cy="810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en-US" sz="3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Proton Induced Gamma-Ray Emission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: Elemental composition of B-Na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5A8C144-C253-84BA-78C8-B703E07ACAE0}"/>
                </a:ext>
              </a:extLst>
            </p:cNvPr>
            <p:cNvSpPr txBox="1"/>
            <p:nvPr/>
          </p:nvSpPr>
          <p:spPr>
            <a:xfrm>
              <a:off x="15047217" y="21984480"/>
              <a:ext cx="13824924" cy="1485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en-US" sz="3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Elastic Backscattering Spectrometry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: 	thickness and stoichiometry of thin layers, elemental depth profile</a:t>
              </a:r>
            </a:p>
          </p:txBody>
        </p:sp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213FB703-0400-3345-F140-673263625C2E}"/>
              </a:ext>
            </a:extLst>
          </p:cNvPr>
          <p:cNvGrpSpPr/>
          <p:nvPr/>
        </p:nvGrpSpPr>
        <p:grpSpPr>
          <a:xfrm>
            <a:off x="20634174" y="8955841"/>
            <a:ext cx="8385326" cy="4135236"/>
            <a:chOff x="29909351" y="9033803"/>
            <a:chExt cx="11701259" cy="5770493"/>
          </a:xfrm>
        </p:grpSpPr>
        <p:pic>
          <p:nvPicPr>
            <p:cNvPr id="79" name="Picture 8">
              <a:extLst>
                <a:ext uri="{FF2B5EF4-FFF2-40B4-BE49-F238E27FC236}">
                  <a16:creationId xmlns:a16="http://schemas.microsoft.com/office/drawing/2014/main" id="{D8F9BFBB-7208-7FA8-D014-2D30B00D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8089681" y="9194006"/>
              <a:ext cx="3520929" cy="5203468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9FC32EFB-1A85-03FB-6BE7-24E03037FD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lum bright="-36000" contras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37" t="16667" r="37383" b="6250"/>
            <a:stretch/>
          </p:blipFill>
          <p:spPr bwMode="auto">
            <a:xfrm>
              <a:off x="34969598" y="9117806"/>
              <a:ext cx="3589983" cy="2616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4">
              <a:extLst>
                <a:ext uri="{FF2B5EF4-FFF2-40B4-BE49-F238E27FC236}">
                  <a16:creationId xmlns:a16="http://schemas.microsoft.com/office/drawing/2014/main" id="{1EC27843-CBCF-E36C-1CF5-7A22FC533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3481" y="12150650"/>
              <a:ext cx="5029200" cy="1735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Rectangle 5">
              <a:extLst>
                <a:ext uri="{FF2B5EF4-FFF2-40B4-BE49-F238E27FC236}">
                  <a16:creationId xmlns:a16="http://schemas.microsoft.com/office/drawing/2014/main" id="{E0BE5412-3BC6-F06B-5924-7E24840C9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20184" y="13901210"/>
              <a:ext cx="5198505" cy="903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6" tIns="414" rIns="826" bIns="414">
              <a:spAutoFit/>
            </a:bodyPr>
            <a:lstStyle>
              <a:lvl1pPr defTabSz="215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215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215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215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215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215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215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215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215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Classification</a:t>
              </a:r>
              <a:r>
                <a:rPr lang="en-US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and attribution of studied ceramics found in Beirut using PIXE technique and hierarchical cluster analysis</a:t>
              </a:r>
            </a:p>
          </p:txBody>
        </p:sp>
        <p:graphicFrame>
          <p:nvGraphicFramePr>
            <p:cNvPr id="83" name="Object 6">
              <a:extLst>
                <a:ext uri="{FF2B5EF4-FFF2-40B4-BE49-F238E27FC236}">
                  <a16:creationId xmlns:a16="http://schemas.microsoft.com/office/drawing/2014/main" id="{96C6CDBD-BCBD-483F-8A9F-BE0EB3BDAEA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8208037"/>
                </p:ext>
              </p:extLst>
            </p:nvPr>
          </p:nvGraphicFramePr>
          <p:xfrm>
            <a:off x="29909351" y="9033803"/>
            <a:ext cx="5123747" cy="30889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SPW 8.0 Graph" r:id="rId21" imgW="6288120" imgH="4923000" progId="SigmaPlotGraphicObject.7">
                    <p:embed/>
                  </p:oleObj>
                </mc:Choice>
                <mc:Fallback>
                  <p:oleObj name="SPW 8.0 Graph" r:id="rId21" imgW="6288120" imgH="4923000" progId="SigmaPlotGraphicObject.7">
                    <p:embed/>
                    <p:pic>
                      <p:nvPicPr>
                        <p:cNvPr id="32" name="Object 6">
                          <a:extLst>
                            <a:ext uri="{FF2B5EF4-FFF2-40B4-BE49-F238E27FC236}">
                              <a16:creationId xmlns:a16="http://schemas.microsoft.com/office/drawing/2014/main" id="{96C6CDBD-BCBD-483F-8A9F-BE0EB3BDAEA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7437" t="13235" r="10464" b="7300"/>
                        <a:stretch>
                          <a:fillRect/>
                        </a:stretch>
                      </p:blipFill>
                      <p:spPr bwMode="auto">
                        <a:xfrm>
                          <a:off x="29909351" y="9033803"/>
                          <a:ext cx="5123747" cy="30889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4" name="Picture 7" descr="002">
              <a:extLst>
                <a:ext uri="{FF2B5EF4-FFF2-40B4-BE49-F238E27FC236}">
                  <a16:creationId xmlns:a16="http://schemas.microsoft.com/office/drawing/2014/main" id="{164AF3AC-51D2-D49E-E3BD-CF58CAAA09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8571" y="12173801"/>
              <a:ext cx="2442440" cy="22031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" name="Text Box 9">
              <a:extLst>
                <a:ext uri="{FF2B5EF4-FFF2-40B4-BE49-F238E27FC236}">
                  <a16:creationId xmlns:a16="http://schemas.microsoft.com/office/drawing/2014/main" id="{DEA6AE1C-BA57-DC19-D419-51083FD43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28497" y="11826428"/>
              <a:ext cx="3009849" cy="308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6" tIns="414" rIns="826" bIns="414">
              <a:spAutoFit/>
            </a:bodyPr>
            <a:lstStyle>
              <a:lvl1pPr defTabSz="215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215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215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215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215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215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215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215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215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Classical sites of Levant</a:t>
              </a:r>
            </a:p>
          </p:txBody>
        </p:sp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410051E1-B6D6-3854-5C3F-9DEDA54DE614}"/>
                </a:ext>
              </a:extLst>
            </p:cNvPr>
            <p:cNvGrpSpPr/>
            <p:nvPr/>
          </p:nvGrpSpPr>
          <p:grpSpPr>
            <a:xfrm>
              <a:off x="37391181" y="9181306"/>
              <a:ext cx="1155700" cy="603621"/>
              <a:chOff x="32211940" y="13403194"/>
              <a:chExt cx="3028938" cy="1582012"/>
            </a:xfrm>
          </p:grpSpPr>
          <p:pic>
            <p:nvPicPr>
              <p:cNvPr id="87" name="Picture 14">
                <a:extLst>
                  <a:ext uri="{FF2B5EF4-FFF2-40B4-BE49-F238E27FC236}">
                    <a16:creationId xmlns:a16="http://schemas.microsoft.com/office/drawing/2014/main" id="{13186B18-B34A-A921-C6F0-DBE998BDAE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2211940" y="13403194"/>
                <a:ext cx="2677341" cy="1582012"/>
              </a:xfrm>
              <a:prstGeom prst="rect">
                <a:avLst/>
              </a:prstGeom>
            </p:spPr>
          </p:pic>
          <p:sp>
            <p:nvSpPr>
              <p:cNvPr id="88" name="CasellaDiTesto 16">
                <a:extLst>
                  <a:ext uri="{FF2B5EF4-FFF2-40B4-BE49-F238E27FC236}">
                    <a16:creationId xmlns:a16="http://schemas.microsoft.com/office/drawing/2014/main" id="{E190DF57-E06E-8F0B-081F-0FBE932311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63535" y="14083486"/>
                <a:ext cx="2677343" cy="777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Ion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Ion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Ion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Ion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Ion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Ion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Ion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Ion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Ion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it-IT" sz="718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PHOINIKES</a:t>
                </a:r>
              </a:p>
            </p:txBody>
          </p:sp>
        </p:grpSp>
      </p:grpSp>
      <p:pic>
        <p:nvPicPr>
          <p:cNvPr id="93" name="Picture 68" descr="C:\Users\User\Documents\Dropbox\Article AtorAmlod\FigurePIGEcaduet.jpg">
            <a:extLst>
              <a:ext uri="{FF2B5EF4-FFF2-40B4-BE49-F238E27FC236}">
                <a16:creationId xmlns:a16="http://schemas.microsoft.com/office/drawing/2014/main" id="{32E98345-E96D-B4AD-4F14-E94EC8C9F793}"/>
              </a:ext>
            </a:extLst>
          </p:cNvPr>
          <p:cNvPicPr/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0785057" y="20826405"/>
            <a:ext cx="4360943" cy="254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29">
            <a:extLst>
              <a:ext uri="{FF2B5EF4-FFF2-40B4-BE49-F238E27FC236}">
                <a16:creationId xmlns:a16="http://schemas.microsoft.com/office/drawing/2014/main" id="{8D6F1C01-B34E-E1E4-3793-436706B4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1261647" y="19431000"/>
            <a:ext cx="3354421" cy="27271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6" name="Picture 37">
            <a:extLst>
              <a:ext uri="{FF2B5EF4-FFF2-40B4-BE49-F238E27FC236}">
                <a16:creationId xmlns:a16="http://schemas.microsoft.com/office/drawing/2014/main" id="{D4B27034-3105-44A2-5579-C5BEE05FF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9214" y="14089797"/>
            <a:ext cx="6354796" cy="25213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BE8DAF26-F3B3-6B8B-C248-19169B342904}"/>
              </a:ext>
            </a:extLst>
          </p:cNvPr>
          <p:cNvSpPr/>
          <p:nvPr/>
        </p:nvSpPr>
        <p:spPr>
          <a:xfrm>
            <a:off x="20574000" y="13258800"/>
            <a:ext cx="8391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2532" indent="-312532" algn="just" eaLnBrk="0" hangingPunct="0"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Environment-Air quality: Investigation of atmospheric  particulate matter PM</a:t>
            </a:r>
            <a:r>
              <a:rPr lang="en-US" sz="2400" b="1" baseline="-25000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400" b="1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PM</a:t>
            </a:r>
            <a:r>
              <a:rPr lang="en-US" sz="2400" b="1" baseline="-25000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08EA261-4638-48A5-D95C-AC7E18BC8086}"/>
              </a:ext>
            </a:extLst>
          </p:cNvPr>
          <p:cNvSpPr/>
          <p:nvPr/>
        </p:nvSpPr>
        <p:spPr>
          <a:xfrm>
            <a:off x="20574000" y="7848600"/>
            <a:ext cx="84121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2532" indent="-312532" algn="just" eaLnBrk="0" hangingPunct="0"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 study and workshop fabric identification of excavated pottery and figurines using PIXE and statistical analysis</a:t>
            </a:r>
          </a:p>
        </p:txBody>
      </p:sp>
      <p:pic>
        <p:nvPicPr>
          <p:cNvPr id="98" name="Picture 34">
            <a:extLst>
              <a:ext uri="{FF2B5EF4-FFF2-40B4-BE49-F238E27FC236}">
                <a16:creationId xmlns:a16="http://schemas.microsoft.com/office/drawing/2014/main" id="{3786D2C3-93CF-3ADA-5549-37E14F321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947" y="27007595"/>
            <a:ext cx="3921871" cy="217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C227AF8A-E456-91B6-76A0-D228D6D74CA9}"/>
              </a:ext>
            </a:extLst>
          </p:cNvPr>
          <p:cNvSpPr/>
          <p:nvPr/>
        </p:nvSpPr>
        <p:spPr>
          <a:xfrm>
            <a:off x="20574000" y="26441400"/>
            <a:ext cx="8387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399" indent="-234399" eaLnBrk="0" hangingPunct="0">
              <a:buFont typeface="Wingdings" panose="05000000000000000000" pitchFamily="2" charset="2"/>
              <a:buChar char="q"/>
              <a:defRPr/>
            </a:pPr>
            <a:r>
              <a:rPr lang="en-CA" sz="2400" b="1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 of superconducting properties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8CFECC4D-01E6-BEEC-372F-F16E61E549D4}"/>
              </a:ext>
            </a:extLst>
          </p:cNvPr>
          <p:cNvSpPr txBox="1"/>
          <p:nvPr/>
        </p:nvSpPr>
        <p:spPr>
          <a:xfrm>
            <a:off x="24917400" y="27678699"/>
            <a:ext cx="40181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sz="2000" dirty="0" err="1">
                <a:latin typeface="Arial" panose="020B0604020202020204" pitchFamily="34" charset="0"/>
                <a:cs typeface="Arial" panose="020B0604020202020204" pitchFamily="34" charset="0"/>
              </a:rPr>
              <a:t>Bi,Pb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)2223 phase by adding </a:t>
            </a:r>
            <a:r>
              <a:rPr lang="en-CA" sz="2000" dirty="0" err="1">
                <a:latin typeface="Arial" panose="020B0604020202020204" pitchFamily="34" charset="0"/>
                <a:cs typeface="Arial" panose="020B0604020202020204" pitchFamily="34" charset="0"/>
              </a:rPr>
              <a:t>ZnO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nano particles </a:t>
            </a:r>
            <a:endParaRPr lang="en-US" sz="2000" dirty="0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C088E371-E7CA-2C4E-34C2-6AF9A462C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540" y="17508794"/>
            <a:ext cx="4575660" cy="327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5">
            <a:extLst>
              <a:ext uri="{FF2B5EF4-FFF2-40B4-BE49-F238E27FC236}">
                <a16:creationId xmlns:a16="http://schemas.microsoft.com/office/drawing/2014/main" id="{D842E63E-F3A1-0673-0817-E4469E53E0B9}"/>
              </a:ext>
            </a:extLst>
          </p:cNvPr>
          <p:cNvGrpSpPr/>
          <p:nvPr/>
        </p:nvGrpSpPr>
        <p:grpSpPr>
          <a:xfrm>
            <a:off x="27343640" y="17183100"/>
            <a:ext cx="1459960" cy="734657"/>
            <a:chOff x="12766433" y="30771513"/>
            <a:chExt cx="2353035" cy="1291166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95797557-9B4C-4AFC-69A5-6296F9E336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6433" y="30792120"/>
              <a:ext cx="1191643" cy="1270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FE2B1519-BF24-42E4-063F-8D000BF79B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8076" y="30771513"/>
              <a:ext cx="1161392" cy="126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9">
            <a:extLst>
              <a:ext uri="{FF2B5EF4-FFF2-40B4-BE49-F238E27FC236}">
                <a16:creationId xmlns:a16="http://schemas.microsoft.com/office/drawing/2014/main" id="{57BED0AD-E47A-5526-7C93-8225D4582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7958" y="17648262"/>
            <a:ext cx="3459842" cy="275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" name="Title 6">
            <a:extLst>
              <a:ext uri="{FF2B5EF4-FFF2-40B4-BE49-F238E27FC236}">
                <a16:creationId xmlns:a16="http://schemas.microsoft.com/office/drawing/2014/main" id="{F678036D-F5F3-6B97-3580-3884C07943AB}"/>
              </a:ext>
            </a:extLst>
          </p:cNvPr>
          <p:cNvSpPr txBox="1">
            <a:spLocks/>
          </p:cNvSpPr>
          <p:nvPr/>
        </p:nvSpPr>
        <p:spPr bwMode="auto">
          <a:xfrm>
            <a:off x="20574000" y="20421600"/>
            <a:ext cx="8412179" cy="432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62509" tIns="31254" rIns="62509" bIns="31254" numCol="1" anchor="ctr" anchorCtr="0" compatLnSpc="1">
            <a:prstTxWarp prst="textNoShape">
              <a:avLst/>
            </a:prstTxWarp>
            <a:spAutoFit/>
          </a:bodyPr>
          <a:lstStyle/>
          <a:p>
            <a:pPr marL="234399" indent="-234399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b="1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control of pharmaceutical drugs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99EBADF4-B451-BF51-47FA-605C350A9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0" y="16840200"/>
            <a:ext cx="8309388" cy="73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6" tIns="414" rIns="826" bIns="414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Ion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Ion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Ion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Ion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Ion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Ion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Ion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Ion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Ion"/>
                <a:cs typeface="Arial" charset="0"/>
              </a:defRPr>
            </a:lvl9pPr>
          </a:lstStyle>
          <a:p>
            <a:pPr marL="312532" indent="-312532" algn="just"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Authenticity determination of Ag-Cu Lebanese coins using combined PIXE and RBS techniques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EB6A216-94A2-E019-9AF2-D0AAC0C7337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5341260" y="21042693"/>
            <a:ext cx="3232004" cy="2284693"/>
          </a:xfrm>
          <a:prstGeom prst="rect">
            <a:avLst/>
          </a:prstGeom>
        </p:spPr>
      </p:pic>
      <p:pic>
        <p:nvPicPr>
          <p:cNvPr id="95" name="Picture 14" descr="images">
            <a:extLst>
              <a:ext uri="{FF2B5EF4-FFF2-40B4-BE49-F238E27FC236}">
                <a16:creationId xmlns:a16="http://schemas.microsoft.com/office/drawing/2014/main" id="{0245FE04-270D-BBCE-F1FC-3D173619B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6953871" y="20458758"/>
            <a:ext cx="779538" cy="58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D82AC8B8-F956-0E25-0105-54FC2981CA6D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-1" t="29046" r="70083" b="34941"/>
          <a:stretch/>
        </p:blipFill>
        <p:spPr>
          <a:xfrm>
            <a:off x="23515309" y="23469600"/>
            <a:ext cx="1252820" cy="488626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F42B803E-1C2B-24F0-52FE-86E7E78E4082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l="904" t="9360" r="6921" b="7777"/>
          <a:stretch/>
        </p:blipFill>
        <p:spPr>
          <a:xfrm>
            <a:off x="24838252" y="24015663"/>
            <a:ext cx="3584203" cy="2411067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265238F0-5418-D907-8CFA-453A9F4519C9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48422"/>
          <a:stretch/>
        </p:blipFill>
        <p:spPr>
          <a:xfrm>
            <a:off x="21260537" y="24086226"/>
            <a:ext cx="3264411" cy="20507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2A002F0-7DC7-7AEF-78C3-51DFF520225D}"/>
              </a:ext>
            </a:extLst>
          </p:cNvPr>
          <p:cNvSpPr/>
          <p:nvPr/>
        </p:nvSpPr>
        <p:spPr>
          <a:xfrm>
            <a:off x="20574000" y="23526598"/>
            <a:ext cx="841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2532" indent="-312532" algn="just" eaLnBrk="0" hangingPunct="0"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 Meteorite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074126-817E-B868-2E2E-09D4034D350B}"/>
              </a:ext>
            </a:extLst>
          </p:cNvPr>
          <p:cNvSpPr/>
          <p:nvPr/>
        </p:nvSpPr>
        <p:spPr>
          <a:xfrm>
            <a:off x="227111" y="14577059"/>
            <a:ext cx="6766560" cy="8167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6790" dirty="0"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5877CCC-ACF4-1354-65C7-A927A64D1AA5}"/>
              </a:ext>
            </a:extLst>
          </p:cNvPr>
          <p:cNvSpPr txBox="1"/>
          <p:nvPr/>
        </p:nvSpPr>
        <p:spPr>
          <a:xfrm>
            <a:off x="7413475" y="22206146"/>
            <a:ext cx="7369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In-air micro-beam + scanning possibility and imaging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D11A6536-A1D3-C9F4-34EE-CA94E0323C7E}"/>
              </a:ext>
            </a:extLst>
          </p:cNvPr>
          <p:cNvSpPr txBox="1"/>
          <p:nvPr/>
        </p:nvSpPr>
        <p:spPr>
          <a:xfrm>
            <a:off x="381000" y="15441468"/>
            <a:ext cx="6563413" cy="731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1200"/>
            </a:defPPr>
          </a:lstStyle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15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continuous upgrading of the accelerator concerns the use of SDD detectors, the installation of a new external </a:t>
            </a:r>
            <a:r>
              <a:rPr lang="en-GB" sz="3150" kern="1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microbeam</a:t>
            </a:r>
            <a:r>
              <a:rPr lang="en-GB" sz="3150" kern="1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line </a:t>
            </a:r>
            <a:r>
              <a:rPr lang="en-GB" sz="315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recently the modification of the ion injector by adding a dual ion source, comprising a new alphatross radio frequency and a duoplasmatron. Thus, it will be shown the improvement in the performance and the new capabilities of the modified setup, also highlighting some significant case studies. </a:t>
            </a:r>
            <a:endParaRPr lang="en-US" sz="315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80B91AD7-4AD0-00E9-7E06-28CA1799091C}"/>
              </a:ext>
            </a:extLst>
          </p:cNvPr>
          <p:cNvSpPr txBox="1"/>
          <p:nvPr/>
        </p:nvSpPr>
        <p:spPr>
          <a:xfrm>
            <a:off x="533400" y="14630400"/>
            <a:ext cx="5568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1200"/>
            </a:defPPr>
          </a:lstStyle>
          <a:p>
            <a:r>
              <a:rPr lang="en-US" sz="4000" b="1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11129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ba48097-b403-430b-ad17-6651c909ccc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4786866D7E784FB91906AB3BC10AFB" ma:contentTypeVersion="16" ma:contentTypeDescription="Create a new document." ma:contentTypeScope="" ma:versionID="9c7b51e2f4a654a26befa4d4c88836f1">
  <xsd:schema xmlns:xsd="http://www.w3.org/2001/XMLSchema" xmlns:xs="http://www.w3.org/2001/XMLSchema" xmlns:p="http://schemas.microsoft.com/office/2006/metadata/properties" xmlns:ns3="0ba48097-b403-430b-ad17-6651c909cccf" xmlns:ns4="3bfcafa9-28bb-4309-a949-ca132e08dd43" targetNamespace="http://schemas.microsoft.com/office/2006/metadata/properties" ma:root="true" ma:fieldsID="d8ba438dbb326492e0ff5bab2c5c498e" ns3:_="" ns4:_="">
    <xsd:import namespace="0ba48097-b403-430b-ad17-6651c909cccf"/>
    <xsd:import namespace="3bfcafa9-28bb-4309-a949-ca132e08dd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a48097-b403-430b-ad17-6651c909cc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cafa9-28bb-4309-a949-ca132e08dd4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EFB02F-1983-4702-8EAD-AA5DD5D0D478}">
  <ds:schemaRefs>
    <ds:schemaRef ds:uri="0ba48097-b403-430b-ad17-6651c909cccf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3bfcafa9-28bb-4309-a949-ca132e08dd43"/>
    <ds:schemaRef ds:uri="http://purl.org/dc/elements/1.1/"/>
    <ds:schemaRef ds:uri="http://www.w3.org/XML/1998/namespace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30F50A2-26C7-4D71-8C76-41D5D66741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a48097-b403-430b-ad17-6651c909cccf"/>
    <ds:schemaRef ds:uri="3bfcafa9-28bb-4309-a949-ca132e08dd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FF8B64-C36E-4A11-B5B1-CA3A4414CD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710</TotalTime>
  <Words>632</Words>
  <Application>Microsoft Office PowerPoint</Application>
  <PresentationFormat>Custom</PresentationFormat>
  <Paragraphs>53</Paragraphs>
  <Slides>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Charting</vt:lpstr>
      <vt:lpstr>Wingdings</vt:lpstr>
      <vt:lpstr>Thème Office</vt:lpstr>
      <vt:lpstr>SPW 8.0 Graph</vt:lpstr>
      <vt:lpstr>PowerPoint Presentation</vt:lpstr>
    </vt:vector>
  </TitlesOfParts>
  <Company>Appalachian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Ketzner</dc:creator>
  <cp:lastModifiedBy>user</cp:lastModifiedBy>
  <cp:revision>91</cp:revision>
  <dcterms:created xsi:type="dcterms:W3CDTF">2013-09-17T13:16:22Z</dcterms:created>
  <dcterms:modified xsi:type="dcterms:W3CDTF">2024-03-14T05:46:12Z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0x010100F24786866D7E784FB91906AB3BC10AFB</vt:lpwstr>
  </property>
</Properties>
</file>