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6" r:id="rId4"/>
  </p:sldMasterIdLst>
  <p:notesMasterIdLst>
    <p:notesMasterId r:id="rId45"/>
  </p:notesMasterIdLst>
  <p:handoutMasterIdLst>
    <p:handoutMasterId r:id="rId46"/>
  </p:handoutMasterIdLst>
  <p:sldIdLst>
    <p:sldId id="262" r:id="rId5"/>
    <p:sldId id="533" r:id="rId6"/>
    <p:sldId id="353" r:id="rId7"/>
    <p:sldId id="530" r:id="rId8"/>
    <p:sldId id="491" r:id="rId9"/>
    <p:sldId id="263" r:id="rId10"/>
    <p:sldId id="536" r:id="rId11"/>
    <p:sldId id="352" r:id="rId12"/>
    <p:sldId id="534" r:id="rId13"/>
    <p:sldId id="457" r:id="rId14"/>
    <p:sldId id="476" r:id="rId15"/>
    <p:sldId id="502" r:id="rId16"/>
    <p:sldId id="301" r:id="rId17"/>
    <p:sldId id="520" r:id="rId18"/>
    <p:sldId id="407" r:id="rId19"/>
    <p:sldId id="521" r:id="rId20"/>
    <p:sldId id="423" r:id="rId21"/>
    <p:sldId id="419" r:id="rId22"/>
    <p:sldId id="422" r:id="rId23"/>
    <p:sldId id="459" r:id="rId24"/>
    <p:sldId id="511" r:id="rId25"/>
    <p:sldId id="512" r:id="rId26"/>
    <p:sldId id="531" r:id="rId27"/>
    <p:sldId id="504" r:id="rId28"/>
    <p:sldId id="505" r:id="rId29"/>
    <p:sldId id="514" r:id="rId30"/>
    <p:sldId id="535" r:id="rId31"/>
    <p:sldId id="507" r:id="rId32"/>
    <p:sldId id="496" r:id="rId33"/>
    <p:sldId id="523" r:id="rId34"/>
    <p:sldId id="522" r:id="rId35"/>
    <p:sldId id="524" r:id="rId36"/>
    <p:sldId id="525" r:id="rId37"/>
    <p:sldId id="526" r:id="rId38"/>
    <p:sldId id="513" r:id="rId39"/>
    <p:sldId id="527" r:id="rId40"/>
    <p:sldId id="509" r:id="rId41"/>
    <p:sldId id="532" r:id="rId42"/>
    <p:sldId id="503" r:id="rId43"/>
    <p:sldId id="52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511BF26-355F-428B-A1D8-D74219E5793B}">
          <p14:sldIdLst>
            <p14:sldId id="262"/>
            <p14:sldId id="533"/>
            <p14:sldId id="353"/>
            <p14:sldId id="530"/>
            <p14:sldId id="491"/>
            <p14:sldId id="263"/>
            <p14:sldId id="536"/>
            <p14:sldId id="352"/>
            <p14:sldId id="534"/>
            <p14:sldId id="457"/>
            <p14:sldId id="476"/>
            <p14:sldId id="502"/>
            <p14:sldId id="301"/>
            <p14:sldId id="520"/>
            <p14:sldId id="407"/>
            <p14:sldId id="521"/>
            <p14:sldId id="423"/>
            <p14:sldId id="419"/>
            <p14:sldId id="422"/>
            <p14:sldId id="459"/>
            <p14:sldId id="511"/>
            <p14:sldId id="512"/>
            <p14:sldId id="531"/>
            <p14:sldId id="504"/>
            <p14:sldId id="505"/>
            <p14:sldId id="514"/>
            <p14:sldId id="535"/>
            <p14:sldId id="507"/>
            <p14:sldId id="496"/>
            <p14:sldId id="523"/>
            <p14:sldId id="522"/>
            <p14:sldId id="524"/>
            <p14:sldId id="525"/>
            <p14:sldId id="526"/>
            <p14:sldId id="513"/>
            <p14:sldId id="527"/>
            <p14:sldId id="509"/>
            <p14:sldId id="532"/>
            <p14:sldId id="503"/>
            <p14:sldId id="52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B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6408" autoAdjust="0"/>
  </p:normalViewPr>
  <p:slideViewPr>
    <p:cSldViewPr snapToGrid="0" snapToObjects="1">
      <p:cViewPr varScale="1">
        <p:scale>
          <a:sx n="60" d="100"/>
          <a:sy n="60" d="100"/>
        </p:scale>
        <p:origin x="533" y="34"/>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169" d="100"/>
        <a:sy n="169" d="100"/>
      </p:scale>
      <p:origin x="0" y="0"/>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537167-1928-FE4C-B026-415033C6A595}"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C15BDA5A-705F-4546-A6DC-BF649960B098}">
      <dgm:prSet phldrT="[Text]"/>
      <dgm:spPr/>
      <dgm:t>
        <a:bodyPr/>
        <a:lstStyle/>
        <a:p>
          <a:r>
            <a:rPr lang="en-US" dirty="0"/>
            <a:t>Injected lithium</a:t>
          </a:r>
        </a:p>
        <a:p>
          <a:r>
            <a:rPr lang="en-US" dirty="0"/>
            <a:t>Common steel</a:t>
          </a:r>
        </a:p>
      </dgm:t>
    </dgm:pt>
    <dgm:pt modelId="{F1874938-1141-2947-903D-8DE534CF46BB}" type="parTrans" cxnId="{254727BF-073B-1742-AD16-AE9E46577345}">
      <dgm:prSet/>
      <dgm:spPr/>
      <dgm:t>
        <a:bodyPr/>
        <a:lstStyle/>
        <a:p>
          <a:endParaRPr lang="en-US"/>
        </a:p>
      </dgm:t>
    </dgm:pt>
    <dgm:pt modelId="{C2049E69-BAC4-C94F-B989-A14DB0FA6AE5}" type="sibTrans" cxnId="{254727BF-073B-1742-AD16-AE9E46577345}">
      <dgm:prSet/>
      <dgm:spPr/>
      <dgm:t>
        <a:bodyPr/>
        <a:lstStyle/>
        <a:p>
          <a:endParaRPr lang="en-US"/>
        </a:p>
      </dgm:t>
    </dgm:pt>
    <dgm:pt modelId="{23099736-4101-A546-BC29-702700052941}">
      <dgm:prSet phldrT="[Text]" custT="1"/>
      <dgm:spPr/>
      <dgm:t>
        <a:bodyPr/>
        <a:lstStyle/>
        <a:p>
          <a:r>
            <a:rPr lang="en-US" sz="1800" b="1" dirty="0">
              <a:solidFill>
                <a:schemeClr val="accent2"/>
              </a:solidFill>
            </a:rPr>
            <a:t>Neutron protection</a:t>
          </a:r>
        </a:p>
      </dgm:t>
    </dgm:pt>
    <dgm:pt modelId="{CA025B51-6A1A-614D-905C-8E56353E4C27}" type="parTrans" cxnId="{ECBF781C-AE3C-6841-91BF-0867C223D557}">
      <dgm:prSet/>
      <dgm:spPr/>
      <dgm:t>
        <a:bodyPr/>
        <a:lstStyle/>
        <a:p>
          <a:endParaRPr lang="en-US"/>
        </a:p>
      </dgm:t>
    </dgm:pt>
    <dgm:pt modelId="{DB4A3D7C-197C-C54D-A036-DD5FB63630F4}" type="sibTrans" cxnId="{ECBF781C-AE3C-6841-91BF-0867C223D557}">
      <dgm:prSet/>
      <dgm:spPr/>
      <dgm:t>
        <a:bodyPr/>
        <a:lstStyle/>
        <a:p>
          <a:endParaRPr lang="en-US"/>
        </a:p>
      </dgm:t>
    </dgm:pt>
    <dgm:pt modelId="{6A628496-8521-BB46-BCC5-3EAD05DF8039}">
      <dgm:prSet/>
      <dgm:spPr/>
      <dgm:t>
        <a:bodyPr/>
        <a:lstStyle/>
        <a:p>
          <a:r>
            <a:rPr lang="en-US" dirty="0"/>
            <a:t>Economics</a:t>
          </a:r>
        </a:p>
        <a:p>
          <a:r>
            <a:rPr lang="en-US" dirty="0"/>
            <a:t>Supergiant oil field</a:t>
          </a:r>
        </a:p>
        <a:p>
          <a:r>
            <a:rPr lang="en-US" dirty="0"/>
            <a:t>Energy mix</a:t>
          </a:r>
        </a:p>
        <a:p>
          <a:r>
            <a:rPr lang="en-US" dirty="0"/>
            <a:t>Water 6000 Ac-ft/day</a:t>
          </a:r>
        </a:p>
      </dgm:t>
    </dgm:pt>
    <dgm:pt modelId="{9CB725D3-912B-8C41-B878-F189D9BCF080}" type="parTrans" cxnId="{BA805A7A-ADAB-1A41-ACF0-686C446A3EDB}">
      <dgm:prSet/>
      <dgm:spPr/>
      <dgm:t>
        <a:bodyPr/>
        <a:lstStyle/>
        <a:p>
          <a:endParaRPr lang="en-US"/>
        </a:p>
      </dgm:t>
    </dgm:pt>
    <dgm:pt modelId="{A80466F9-405F-6943-9F60-48EF73F2990B}" type="sibTrans" cxnId="{BA805A7A-ADAB-1A41-ACF0-686C446A3EDB}">
      <dgm:prSet/>
      <dgm:spPr/>
      <dgm:t>
        <a:bodyPr/>
        <a:lstStyle/>
        <a:p>
          <a:endParaRPr lang="en-US"/>
        </a:p>
      </dgm:t>
    </dgm:pt>
    <dgm:pt modelId="{F995D136-C262-1841-B48F-EC7AD2FE3DCB}">
      <dgm:prSet phldrT="[Text]"/>
      <dgm:spPr/>
      <dgm:t>
        <a:bodyPr/>
        <a:lstStyle/>
        <a:p>
          <a:r>
            <a:rPr lang="en-US" dirty="0"/>
            <a:t>Multiple chambers </a:t>
          </a:r>
        </a:p>
        <a:p>
          <a:r>
            <a:rPr lang="en-US" dirty="0"/>
            <a:t>Economies of scale</a:t>
          </a:r>
        </a:p>
      </dgm:t>
    </dgm:pt>
    <dgm:pt modelId="{45C5EB86-B4A9-C84C-9437-86B63843043E}" type="parTrans" cxnId="{62B36E31-DFDD-EE40-9754-E560A168C58C}">
      <dgm:prSet/>
      <dgm:spPr/>
      <dgm:t>
        <a:bodyPr/>
        <a:lstStyle/>
        <a:p>
          <a:endParaRPr lang="en-US"/>
        </a:p>
      </dgm:t>
    </dgm:pt>
    <dgm:pt modelId="{C13B696A-AB43-EF49-BD97-DA9B0144FA3D}" type="sibTrans" cxnId="{62B36E31-DFDD-EE40-9754-E560A168C58C}">
      <dgm:prSet/>
      <dgm:spPr/>
      <dgm:t>
        <a:bodyPr/>
        <a:lstStyle/>
        <a:p>
          <a:endParaRPr lang="en-US"/>
        </a:p>
      </dgm:t>
    </dgm:pt>
    <dgm:pt modelId="{03CD6031-A41A-DF47-A384-44A297CC9A8F}">
      <dgm:prSet phldrT="[Text]"/>
      <dgm:spPr/>
      <dgm:t>
        <a:bodyPr/>
        <a:lstStyle/>
        <a:p>
          <a:r>
            <a:rPr lang="en-US" dirty="0"/>
            <a:t>High Yield</a:t>
          </a:r>
        </a:p>
        <a:p>
          <a:r>
            <a:rPr lang="en-US" dirty="0"/>
            <a:t>Slow pulse 1/sec</a:t>
          </a:r>
        </a:p>
        <a:p>
          <a:r>
            <a:rPr lang="en-US" dirty="0"/>
            <a:t>Efficient conversion</a:t>
          </a:r>
        </a:p>
      </dgm:t>
    </dgm:pt>
    <dgm:pt modelId="{4412E3A6-B0FF-DB47-8958-3079F8508757}" type="sibTrans" cxnId="{46EFCCA9-BC0E-4549-92F1-4561A8FA607E}">
      <dgm:prSet/>
      <dgm:spPr/>
      <dgm:t>
        <a:bodyPr/>
        <a:lstStyle/>
        <a:p>
          <a:endParaRPr lang="en-US"/>
        </a:p>
      </dgm:t>
    </dgm:pt>
    <dgm:pt modelId="{BD438E8D-8621-894A-952D-55493AA39D58}" type="parTrans" cxnId="{46EFCCA9-BC0E-4549-92F1-4561A8FA607E}">
      <dgm:prSet/>
      <dgm:spPr/>
      <dgm:t>
        <a:bodyPr/>
        <a:lstStyle/>
        <a:p>
          <a:endParaRPr lang="en-US"/>
        </a:p>
      </dgm:t>
    </dgm:pt>
    <dgm:pt modelId="{B6B4968A-F27C-E441-90FC-CDDA2D58DC27}">
      <dgm:prSet phldrT="[Text]"/>
      <dgm:spPr/>
      <dgm:t>
        <a:bodyPr/>
        <a:lstStyle/>
        <a:p>
          <a:r>
            <a:rPr lang="en-US" dirty="0"/>
            <a:t>Safety/</a:t>
          </a:r>
        </a:p>
        <a:p>
          <a:r>
            <a:rPr lang="en-US" dirty="0"/>
            <a:t>Health/</a:t>
          </a:r>
        </a:p>
        <a:p>
          <a:r>
            <a:rPr lang="en-US" dirty="0"/>
            <a:t>Environment</a:t>
          </a:r>
        </a:p>
      </dgm:t>
    </dgm:pt>
    <dgm:pt modelId="{74DD8A7F-D80E-4545-B595-25F68BC12D42}" type="sibTrans" cxnId="{F3CA0893-E1C3-E549-8055-B5120A416509}">
      <dgm:prSet/>
      <dgm:spPr/>
      <dgm:t>
        <a:bodyPr/>
        <a:lstStyle/>
        <a:p>
          <a:endParaRPr lang="en-US"/>
        </a:p>
      </dgm:t>
    </dgm:pt>
    <dgm:pt modelId="{7702E698-061D-5446-AD6D-642EBEAA04A7}" type="parTrans" cxnId="{F3CA0893-E1C3-E549-8055-B5120A416509}">
      <dgm:prSet/>
      <dgm:spPr/>
      <dgm:t>
        <a:bodyPr/>
        <a:lstStyle/>
        <a:p>
          <a:endParaRPr lang="en-US"/>
        </a:p>
      </dgm:t>
    </dgm:pt>
    <dgm:pt modelId="{97D2A913-3396-AD4B-B284-BE8F9F42DBA9}" type="pres">
      <dgm:prSet presAssocID="{64537167-1928-FE4C-B026-415033C6A595}" presName="cycle" presStyleCnt="0">
        <dgm:presLayoutVars>
          <dgm:dir/>
          <dgm:resizeHandles val="exact"/>
        </dgm:presLayoutVars>
      </dgm:prSet>
      <dgm:spPr/>
    </dgm:pt>
    <dgm:pt modelId="{92FEFDF2-037E-2943-828B-5339D0CB4E9D}" type="pres">
      <dgm:prSet presAssocID="{C15BDA5A-705F-4546-A6DC-BF649960B098}" presName="dummy" presStyleCnt="0"/>
      <dgm:spPr/>
    </dgm:pt>
    <dgm:pt modelId="{770B33FC-B3FF-D94E-9AF0-CA258D98327F}" type="pres">
      <dgm:prSet presAssocID="{C15BDA5A-705F-4546-A6DC-BF649960B098}" presName="node" presStyleLbl="revTx" presStyleIdx="0" presStyleCnt="6">
        <dgm:presLayoutVars>
          <dgm:bulletEnabled val="1"/>
        </dgm:presLayoutVars>
      </dgm:prSet>
      <dgm:spPr/>
    </dgm:pt>
    <dgm:pt modelId="{E13FB19C-5C77-634D-889D-2337210CC60F}" type="pres">
      <dgm:prSet presAssocID="{C2049E69-BAC4-C94F-B989-A14DB0FA6AE5}" presName="sibTrans" presStyleLbl="node1" presStyleIdx="0" presStyleCnt="6"/>
      <dgm:spPr/>
    </dgm:pt>
    <dgm:pt modelId="{B6965132-4296-2144-A421-99BAD0E508AA}" type="pres">
      <dgm:prSet presAssocID="{B6B4968A-F27C-E441-90FC-CDDA2D58DC27}" presName="dummy" presStyleCnt="0"/>
      <dgm:spPr/>
    </dgm:pt>
    <dgm:pt modelId="{5122B25C-A97E-CB43-A2DF-1D8FE1A927B9}" type="pres">
      <dgm:prSet presAssocID="{B6B4968A-F27C-E441-90FC-CDDA2D58DC27}" presName="node" presStyleLbl="revTx" presStyleIdx="1" presStyleCnt="6">
        <dgm:presLayoutVars>
          <dgm:bulletEnabled val="1"/>
        </dgm:presLayoutVars>
      </dgm:prSet>
      <dgm:spPr/>
    </dgm:pt>
    <dgm:pt modelId="{AE541870-6279-934A-BC5F-EC36E3E45080}" type="pres">
      <dgm:prSet presAssocID="{74DD8A7F-D80E-4545-B595-25F68BC12D42}" presName="sibTrans" presStyleLbl="node1" presStyleIdx="1" presStyleCnt="6"/>
      <dgm:spPr/>
    </dgm:pt>
    <dgm:pt modelId="{CC54215C-9409-854C-8420-5540679FDED5}" type="pres">
      <dgm:prSet presAssocID="{03CD6031-A41A-DF47-A384-44A297CC9A8F}" presName="dummy" presStyleCnt="0"/>
      <dgm:spPr/>
    </dgm:pt>
    <dgm:pt modelId="{D22C2067-311A-D14D-960C-9DC607B110C3}" type="pres">
      <dgm:prSet presAssocID="{03CD6031-A41A-DF47-A384-44A297CC9A8F}" presName="node" presStyleLbl="revTx" presStyleIdx="2" presStyleCnt="6" custScaleX="141242" custRadScaleRad="97084" custRadScaleInc="-22170">
        <dgm:presLayoutVars>
          <dgm:bulletEnabled val="1"/>
        </dgm:presLayoutVars>
      </dgm:prSet>
      <dgm:spPr/>
    </dgm:pt>
    <dgm:pt modelId="{97B71B2F-8BE9-EE42-A84E-7124C67BA872}" type="pres">
      <dgm:prSet presAssocID="{4412E3A6-B0FF-DB47-8958-3079F8508757}" presName="sibTrans" presStyleLbl="node1" presStyleIdx="2" presStyleCnt="6"/>
      <dgm:spPr/>
    </dgm:pt>
    <dgm:pt modelId="{88B87584-5B56-EA49-9571-26BCC0942830}" type="pres">
      <dgm:prSet presAssocID="{F995D136-C262-1841-B48F-EC7AD2FE3DCB}" presName="dummy" presStyleCnt="0"/>
      <dgm:spPr/>
    </dgm:pt>
    <dgm:pt modelId="{0C54AAE7-D968-1143-87E5-C05C0772D581}" type="pres">
      <dgm:prSet presAssocID="{F995D136-C262-1841-B48F-EC7AD2FE3DCB}" presName="node" presStyleLbl="revTx" presStyleIdx="3" presStyleCnt="6">
        <dgm:presLayoutVars>
          <dgm:bulletEnabled val="1"/>
        </dgm:presLayoutVars>
      </dgm:prSet>
      <dgm:spPr/>
    </dgm:pt>
    <dgm:pt modelId="{F39ED57B-710D-9349-9F0C-22A802E16040}" type="pres">
      <dgm:prSet presAssocID="{C13B696A-AB43-EF49-BD97-DA9B0144FA3D}" presName="sibTrans" presStyleLbl="node1" presStyleIdx="3" presStyleCnt="6"/>
      <dgm:spPr/>
    </dgm:pt>
    <dgm:pt modelId="{67C3768D-CFD9-494D-84D2-765C2AE91A87}" type="pres">
      <dgm:prSet presAssocID="{6A628496-8521-BB46-BCC5-3EAD05DF8039}" presName="dummy" presStyleCnt="0"/>
      <dgm:spPr/>
    </dgm:pt>
    <dgm:pt modelId="{09F218A2-0CD6-8441-9948-49835116EEE2}" type="pres">
      <dgm:prSet presAssocID="{6A628496-8521-BB46-BCC5-3EAD05DF8039}" presName="node" presStyleLbl="revTx" presStyleIdx="4" presStyleCnt="6" custScaleX="212543">
        <dgm:presLayoutVars>
          <dgm:bulletEnabled val="1"/>
        </dgm:presLayoutVars>
      </dgm:prSet>
      <dgm:spPr/>
    </dgm:pt>
    <dgm:pt modelId="{DE713161-10D2-6546-9C64-AFD5FB5B29F2}" type="pres">
      <dgm:prSet presAssocID="{A80466F9-405F-6943-9F60-48EF73F2990B}" presName="sibTrans" presStyleLbl="node1" presStyleIdx="4" presStyleCnt="6"/>
      <dgm:spPr/>
    </dgm:pt>
    <dgm:pt modelId="{339F766A-6D1A-1448-9F6E-ED281D26C9C0}" type="pres">
      <dgm:prSet presAssocID="{23099736-4101-A546-BC29-702700052941}" presName="dummy" presStyleCnt="0"/>
      <dgm:spPr/>
    </dgm:pt>
    <dgm:pt modelId="{3EB4E587-46CF-6F44-A7D0-6B658FC7EA46}" type="pres">
      <dgm:prSet presAssocID="{23099736-4101-A546-BC29-702700052941}" presName="node" presStyleLbl="revTx" presStyleIdx="5" presStyleCnt="6" custScaleX="153822">
        <dgm:presLayoutVars>
          <dgm:bulletEnabled val="1"/>
        </dgm:presLayoutVars>
      </dgm:prSet>
      <dgm:spPr/>
    </dgm:pt>
    <dgm:pt modelId="{966B3FA3-9EFE-0C40-9CFD-EA401AF34BC7}" type="pres">
      <dgm:prSet presAssocID="{DB4A3D7C-197C-C54D-A036-DD5FB63630F4}" presName="sibTrans" presStyleLbl="node1" presStyleIdx="5" presStyleCnt="6"/>
      <dgm:spPr/>
    </dgm:pt>
  </dgm:ptLst>
  <dgm:cxnLst>
    <dgm:cxn modelId="{ED20600F-8F0C-584A-8D71-481D44EBF732}" type="presOf" srcId="{74DD8A7F-D80E-4545-B595-25F68BC12D42}" destId="{AE541870-6279-934A-BC5F-EC36E3E45080}" srcOrd="0" destOrd="0" presId="urn:microsoft.com/office/officeart/2005/8/layout/cycle1"/>
    <dgm:cxn modelId="{ECBF781C-AE3C-6841-91BF-0867C223D557}" srcId="{64537167-1928-FE4C-B026-415033C6A595}" destId="{23099736-4101-A546-BC29-702700052941}" srcOrd="5" destOrd="0" parTransId="{CA025B51-6A1A-614D-905C-8E56353E4C27}" sibTransId="{DB4A3D7C-197C-C54D-A036-DD5FB63630F4}"/>
    <dgm:cxn modelId="{63B51C27-1BD5-3C4E-9E90-867FE67C1E40}" type="presOf" srcId="{4412E3A6-B0FF-DB47-8958-3079F8508757}" destId="{97B71B2F-8BE9-EE42-A84E-7124C67BA872}" srcOrd="0" destOrd="0" presId="urn:microsoft.com/office/officeart/2005/8/layout/cycle1"/>
    <dgm:cxn modelId="{62B36E31-DFDD-EE40-9754-E560A168C58C}" srcId="{64537167-1928-FE4C-B026-415033C6A595}" destId="{F995D136-C262-1841-B48F-EC7AD2FE3DCB}" srcOrd="3" destOrd="0" parTransId="{45C5EB86-B4A9-C84C-9437-86B63843043E}" sibTransId="{C13B696A-AB43-EF49-BD97-DA9B0144FA3D}"/>
    <dgm:cxn modelId="{10B7885C-19F6-D743-8ABB-178E36D91C27}" type="presOf" srcId="{64537167-1928-FE4C-B026-415033C6A595}" destId="{97D2A913-3396-AD4B-B284-BE8F9F42DBA9}" srcOrd="0" destOrd="0" presId="urn:microsoft.com/office/officeart/2005/8/layout/cycle1"/>
    <dgm:cxn modelId="{05C4E353-3CB8-6F4C-B5BD-42F7283ADDEF}" type="presOf" srcId="{6A628496-8521-BB46-BCC5-3EAD05DF8039}" destId="{09F218A2-0CD6-8441-9948-49835116EEE2}" srcOrd="0" destOrd="0" presId="urn:microsoft.com/office/officeart/2005/8/layout/cycle1"/>
    <dgm:cxn modelId="{EB56FD59-8A5B-9D4C-9120-97C002A445D6}" type="presOf" srcId="{C2049E69-BAC4-C94F-B989-A14DB0FA6AE5}" destId="{E13FB19C-5C77-634D-889D-2337210CC60F}" srcOrd="0" destOrd="0" presId="urn:microsoft.com/office/officeart/2005/8/layout/cycle1"/>
    <dgm:cxn modelId="{BA805A7A-ADAB-1A41-ACF0-686C446A3EDB}" srcId="{64537167-1928-FE4C-B026-415033C6A595}" destId="{6A628496-8521-BB46-BCC5-3EAD05DF8039}" srcOrd="4" destOrd="0" parTransId="{9CB725D3-912B-8C41-B878-F189D9BCF080}" sibTransId="{A80466F9-405F-6943-9F60-48EF73F2990B}"/>
    <dgm:cxn modelId="{1FD09D7A-FF6F-CB4D-902E-A9837E7154EF}" type="presOf" srcId="{A80466F9-405F-6943-9F60-48EF73F2990B}" destId="{DE713161-10D2-6546-9C64-AFD5FB5B29F2}" srcOrd="0" destOrd="0" presId="urn:microsoft.com/office/officeart/2005/8/layout/cycle1"/>
    <dgm:cxn modelId="{F3CA0893-E1C3-E549-8055-B5120A416509}" srcId="{64537167-1928-FE4C-B026-415033C6A595}" destId="{B6B4968A-F27C-E441-90FC-CDDA2D58DC27}" srcOrd="1" destOrd="0" parTransId="{7702E698-061D-5446-AD6D-642EBEAA04A7}" sibTransId="{74DD8A7F-D80E-4545-B595-25F68BC12D42}"/>
    <dgm:cxn modelId="{6F013498-0831-B444-943C-E115ADFF5970}" type="presOf" srcId="{F995D136-C262-1841-B48F-EC7AD2FE3DCB}" destId="{0C54AAE7-D968-1143-87E5-C05C0772D581}" srcOrd="0" destOrd="0" presId="urn:microsoft.com/office/officeart/2005/8/layout/cycle1"/>
    <dgm:cxn modelId="{46EFCCA9-BC0E-4549-92F1-4561A8FA607E}" srcId="{64537167-1928-FE4C-B026-415033C6A595}" destId="{03CD6031-A41A-DF47-A384-44A297CC9A8F}" srcOrd="2" destOrd="0" parTransId="{BD438E8D-8621-894A-952D-55493AA39D58}" sibTransId="{4412E3A6-B0FF-DB47-8958-3079F8508757}"/>
    <dgm:cxn modelId="{EF8022AE-089F-A24A-B26E-4CDB3A2039D2}" type="presOf" srcId="{B6B4968A-F27C-E441-90FC-CDDA2D58DC27}" destId="{5122B25C-A97E-CB43-A2DF-1D8FE1A927B9}" srcOrd="0" destOrd="0" presId="urn:microsoft.com/office/officeart/2005/8/layout/cycle1"/>
    <dgm:cxn modelId="{1D6E22B1-22AA-654A-872B-55D4F19BF90F}" type="presOf" srcId="{03CD6031-A41A-DF47-A384-44A297CC9A8F}" destId="{D22C2067-311A-D14D-960C-9DC607B110C3}" srcOrd="0" destOrd="0" presId="urn:microsoft.com/office/officeart/2005/8/layout/cycle1"/>
    <dgm:cxn modelId="{6CB91DB2-4B62-514A-B5BF-E3710CCB1B3F}" type="presOf" srcId="{23099736-4101-A546-BC29-702700052941}" destId="{3EB4E587-46CF-6F44-A7D0-6B658FC7EA46}" srcOrd="0" destOrd="0" presId="urn:microsoft.com/office/officeart/2005/8/layout/cycle1"/>
    <dgm:cxn modelId="{DFFF7FB7-EB8F-C845-BEAC-CAD5AB2C51D1}" type="presOf" srcId="{C15BDA5A-705F-4546-A6DC-BF649960B098}" destId="{770B33FC-B3FF-D94E-9AF0-CA258D98327F}" srcOrd="0" destOrd="0" presId="urn:microsoft.com/office/officeart/2005/8/layout/cycle1"/>
    <dgm:cxn modelId="{CA847ABC-0EF4-A840-8BC4-AE7F5121EEE7}" type="presOf" srcId="{DB4A3D7C-197C-C54D-A036-DD5FB63630F4}" destId="{966B3FA3-9EFE-0C40-9CFD-EA401AF34BC7}" srcOrd="0" destOrd="0" presId="urn:microsoft.com/office/officeart/2005/8/layout/cycle1"/>
    <dgm:cxn modelId="{254727BF-073B-1742-AD16-AE9E46577345}" srcId="{64537167-1928-FE4C-B026-415033C6A595}" destId="{C15BDA5A-705F-4546-A6DC-BF649960B098}" srcOrd="0" destOrd="0" parTransId="{F1874938-1141-2947-903D-8DE534CF46BB}" sibTransId="{C2049E69-BAC4-C94F-B989-A14DB0FA6AE5}"/>
    <dgm:cxn modelId="{0B4F5FEB-10CD-6D4F-A9BF-539E0B02E24A}" type="presOf" srcId="{C13B696A-AB43-EF49-BD97-DA9B0144FA3D}" destId="{F39ED57B-710D-9349-9F0C-22A802E16040}" srcOrd="0" destOrd="0" presId="urn:microsoft.com/office/officeart/2005/8/layout/cycle1"/>
    <dgm:cxn modelId="{E62036AF-16D3-F345-A134-46CC8FB9F237}" type="presParOf" srcId="{97D2A913-3396-AD4B-B284-BE8F9F42DBA9}" destId="{92FEFDF2-037E-2943-828B-5339D0CB4E9D}" srcOrd="0" destOrd="0" presId="urn:microsoft.com/office/officeart/2005/8/layout/cycle1"/>
    <dgm:cxn modelId="{CBBC209B-811A-2541-9FF8-4740191617D1}" type="presParOf" srcId="{97D2A913-3396-AD4B-B284-BE8F9F42DBA9}" destId="{770B33FC-B3FF-D94E-9AF0-CA258D98327F}" srcOrd="1" destOrd="0" presId="urn:microsoft.com/office/officeart/2005/8/layout/cycle1"/>
    <dgm:cxn modelId="{377424BD-DDA7-0C49-9516-CDE80B01C8F0}" type="presParOf" srcId="{97D2A913-3396-AD4B-B284-BE8F9F42DBA9}" destId="{E13FB19C-5C77-634D-889D-2337210CC60F}" srcOrd="2" destOrd="0" presId="urn:microsoft.com/office/officeart/2005/8/layout/cycle1"/>
    <dgm:cxn modelId="{2492E40D-69B5-E343-8682-7923AA43F259}" type="presParOf" srcId="{97D2A913-3396-AD4B-B284-BE8F9F42DBA9}" destId="{B6965132-4296-2144-A421-99BAD0E508AA}" srcOrd="3" destOrd="0" presId="urn:microsoft.com/office/officeart/2005/8/layout/cycle1"/>
    <dgm:cxn modelId="{F8AE2124-64EA-264F-B9BD-5FFFF623F101}" type="presParOf" srcId="{97D2A913-3396-AD4B-B284-BE8F9F42DBA9}" destId="{5122B25C-A97E-CB43-A2DF-1D8FE1A927B9}" srcOrd="4" destOrd="0" presId="urn:microsoft.com/office/officeart/2005/8/layout/cycle1"/>
    <dgm:cxn modelId="{A48F9338-0F8D-DD48-9154-A7CB45F6EF7F}" type="presParOf" srcId="{97D2A913-3396-AD4B-B284-BE8F9F42DBA9}" destId="{AE541870-6279-934A-BC5F-EC36E3E45080}" srcOrd="5" destOrd="0" presId="urn:microsoft.com/office/officeart/2005/8/layout/cycle1"/>
    <dgm:cxn modelId="{0150961E-C415-7A47-8B63-73365B53109C}" type="presParOf" srcId="{97D2A913-3396-AD4B-B284-BE8F9F42DBA9}" destId="{CC54215C-9409-854C-8420-5540679FDED5}" srcOrd="6" destOrd="0" presId="urn:microsoft.com/office/officeart/2005/8/layout/cycle1"/>
    <dgm:cxn modelId="{BEB32BBF-CDB2-0046-A24E-9CCC7960402B}" type="presParOf" srcId="{97D2A913-3396-AD4B-B284-BE8F9F42DBA9}" destId="{D22C2067-311A-D14D-960C-9DC607B110C3}" srcOrd="7" destOrd="0" presId="urn:microsoft.com/office/officeart/2005/8/layout/cycle1"/>
    <dgm:cxn modelId="{13E59B34-7037-FC4C-B5AB-1C3695070A64}" type="presParOf" srcId="{97D2A913-3396-AD4B-B284-BE8F9F42DBA9}" destId="{97B71B2F-8BE9-EE42-A84E-7124C67BA872}" srcOrd="8" destOrd="0" presId="urn:microsoft.com/office/officeart/2005/8/layout/cycle1"/>
    <dgm:cxn modelId="{2F988733-53DB-3149-A6DC-AF807948148A}" type="presParOf" srcId="{97D2A913-3396-AD4B-B284-BE8F9F42DBA9}" destId="{88B87584-5B56-EA49-9571-26BCC0942830}" srcOrd="9" destOrd="0" presId="urn:microsoft.com/office/officeart/2005/8/layout/cycle1"/>
    <dgm:cxn modelId="{B38A5464-1C55-4746-B190-4737292D5521}" type="presParOf" srcId="{97D2A913-3396-AD4B-B284-BE8F9F42DBA9}" destId="{0C54AAE7-D968-1143-87E5-C05C0772D581}" srcOrd="10" destOrd="0" presId="urn:microsoft.com/office/officeart/2005/8/layout/cycle1"/>
    <dgm:cxn modelId="{678B179E-ED7C-F94B-B98C-2948DDFAC182}" type="presParOf" srcId="{97D2A913-3396-AD4B-B284-BE8F9F42DBA9}" destId="{F39ED57B-710D-9349-9F0C-22A802E16040}" srcOrd="11" destOrd="0" presId="urn:microsoft.com/office/officeart/2005/8/layout/cycle1"/>
    <dgm:cxn modelId="{C34546AD-D2D0-2747-8B30-590C2F1E43CD}" type="presParOf" srcId="{97D2A913-3396-AD4B-B284-BE8F9F42DBA9}" destId="{67C3768D-CFD9-494D-84D2-765C2AE91A87}" srcOrd="12" destOrd="0" presId="urn:microsoft.com/office/officeart/2005/8/layout/cycle1"/>
    <dgm:cxn modelId="{04E2385B-67CF-0741-98C4-C57917BE6D9B}" type="presParOf" srcId="{97D2A913-3396-AD4B-B284-BE8F9F42DBA9}" destId="{09F218A2-0CD6-8441-9948-49835116EEE2}" srcOrd="13" destOrd="0" presId="urn:microsoft.com/office/officeart/2005/8/layout/cycle1"/>
    <dgm:cxn modelId="{CED5902A-284E-0945-A6A6-6AD7B2763358}" type="presParOf" srcId="{97D2A913-3396-AD4B-B284-BE8F9F42DBA9}" destId="{DE713161-10D2-6546-9C64-AFD5FB5B29F2}" srcOrd="14" destOrd="0" presId="urn:microsoft.com/office/officeart/2005/8/layout/cycle1"/>
    <dgm:cxn modelId="{39D0086A-AE35-574F-8842-87C59E7D8ED0}" type="presParOf" srcId="{97D2A913-3396-AD4B-B284-BE8F9F42DBA9}" destId="{339F766A-6D1A-1448-9F6E-ED281D26C9C0}" srcOrd="15" destOrd="0" presId="urn:microsoft.com/office/officeart/2005/8/layout/cycle1"/>
    <dgm:cxn modelId="{517915FD-66E9-C54F-B621-E6550552265D}" type="presParOf" srcId="{97D2A913-3396-AD4B-B284-BE8F9F42DBA9}" destId="{3EB4E587-46CF-6F44-A7D0-6B658FC7EA46}" srcOrd="16" destOrd="0" presId="urn:microsoft.com/office/officeart/2005/8/layout/cycle1"/>
    <dgm:cxn modelId="{175ED188-6824-1D40-A5CE-8C92A79D559F}" type="presParOf" srcId="{97D2A913-3396-AD4B-B284-BE8F9F42DBA9}" destId="{966B3FA3-9EFE-0C40-9CFD-EA401AF34BC7}" srcOrd="17"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B33FC-B3FF-D94E-9AF0-CA258D98327F}">
      <dsp:nvSpPr>
        <dsp:cNvPr id="0" name=""/>
        <dsp:cNvSpPr/>
      </dsp:nvSpPr>
      <dsp:spPr>
        <a:xfrm>
          <a:off x="4852575" y="13323"/>
          <a:ext cx="1062211" cy="106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Injected lithium</a:t>
          </a:r>
        </a:p>
        <a:p>
          <a:pPr marL="0" lvl="0" indent="0" algn="ctr" defTabSz="622300">
            <a:lnSpc>
              <a:spcPct val="90000"/>
            </a:lnSpc>
            <a:spcBef>
              <a:spcPct val="0"/>
            </a:spcBef>
            <a:spcAft>
              <a:spcPct val="35000"/>
            </a:spcAft>
            <a:buNone/>
          </a:pPr>
          <a:r>
            <a:rPr lang="en-US" sz="1400" kern="1200" dirty="0"/>
            <a:t>Common steel</a:t>
          </a:r>
        </a:p>
      </dsp:txBody>
      <dsp:txXfrm>
        <a:off x="4852575" y="13323"/>
        <a:ext cx="1062211" cy="1062211"/>
      </dsp:txXfrm>
    </dsp:sp>
    <dsp:sp modelId="{E13FB19C-5C77-634D-889D-2337210CC60F}">
      <dsp:nvSpPr>
        <dsp:cNvPr id="0" name=""/>
        <dsp:cNvSpPr/>
      </dsp:nvSpPr>
      <dsp:spPr>
        <a:xfrm>
          <a:off x="1600574" y="2185"/>
          <a:ext cx="5193737" cy="5193737"/>
        </a:xfrm>
        <a:prstGeom prst="circularArrow">
          <a:avLst>
            <a:gd name="adj1" fmla="val 3988"/>
            <a:gd name="adj2" fmla="val 250168"/>
            <a:gd name="adj3" fmla="val 20573676"/>
            <a:gd name="adj4" fmla="val 18982452"/>
            <a:gd name="adj5" fmla="val 4653"/>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22B25C-A97E-CB43-A2DF-1D8FE1A927B9}">
      <dsp:nvSpPr>
        <dsp:cNvPr id="0" name=""/>
        <dsp:cNvSpPr/>
      </dsp:nvSpPr>
      <dsp:spPr>
        <a:xfrm>
          <a:off x="6038814" y="2067948"/>
          <a:ext cx="1062211" cy="106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Safety/</a:t>
          </a:r>
        </a:p>
        <a:p>
          <a:pPr marL="0" lvl="0" indent="0" algn="ctr" defTabSz="622300">
            <a:lnSpc>
              <a:spcPct val="90000"/>
            </a:lnSpc>
            <a:spcBef>
              <a:spcPct val="0"/>
            </a:spcBef>
            <a:spcAft>
              <a:spcPct val="35000"/>
            </a:spcAft>
            <a:buNone/>
          </a:pPr>
          <a:r>
            <a:rPr lang="en-US" sz="1400" kern="1200" dirty="0"/>
            <a:t>Health/</a:t>
          </a:r>
        </a:p>
        <a:p>
          <a:pPr marL="0" lvl="0" indent="0" algn="ctr" defTabSz="622300">
            <a:lnSpc>
              <a:spcPct val="90000"/>
            </a:lnSpc>
            <a:spcBef>
              <a:spcPct val="0"/>
            </a:spcBef>
            <a:spcAft>
              <a:spcPct val="35000"/>
            </a:spcAft>
            <a:buNone/>
          </a:pPr>
          <a:r>
            <a:rPr lang="en-US" sz="1400" kern="1200" dirty="0"/>
            <a:t>Environment</a:t>
          </a:r>
        </a:p>
      </dsp:txBody>
      <dsp:txXfrm>
        <a:off x="6038814" y="2067948"/>
        <a:ext cx="1062211" cy="1062211"/>
      </dsp:txXfrm>
    </dsp:sp>
    <dsp:sp modelId="{AE541870-6279-934A-BC5F-EC36E3E45080}">
      <dsp:nvSpPr>
        <dsp:cNvPr id="0" name=""/>
        <dsp:cNvSpPr/>
      </dsp:nvSpPr>
      <dsp:spPr>
        <a:xfrm>
          <a:off x="1645798" y="-166113"/>
          <a:ext cx="5193737" cy="5193737"/>
        </a:xfrm>
        <a:prstGeom prst="circularArrow">
          <a:avLst>
            <a:gd name="adj1" fmla="val 3988"/>
            <a:gd name="adj2" fmla="val 250168"/>
            <a:gd name="adj3" fmla="val 2172409"/>
            <a:gd name="adj4" fmla="val 1028731"/>
            <a:gd name="adj5" fmla="val 4653"/>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2C2067-311A-D14D-960C-9DC607B110C3}">
      <dsp:nvSpPr>
        <dsp:cNvPr id="0" name=""/>
        <dsp:cNvSpPr/>
      </dsp:nvSpPr>
      <dsp:spPr>
        <a:xfrm>
          <a:off x="4749712" y="3967656"/>
          <a:ext cx="1500288" cy="106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High Yield</a:t>
          </a:r>
        </a:p>
        <a:p>
          <a:pPr marL="0" lvl="0" indent="0" algn="ctr" defTabSz="622300">
            <a:lnSpc>
              <a:spcPct val="90000"/>
            </a:lnSpc>
            <a:spcBef>
              <a:spcPct val="0"/>
            </a:spcBef>
            <a:spcAft>
              <a:spcPct val="35000"/>
            </a:spcAft>
            <a:buNone/>
          </a:pPr>
          <a:r>
            <a:rPr lang="en-US" sz="1400" kern="1200" dirty="0"/>
            <a:t>Slow pulse 1/sec</a:t>
          </a:r>
        </a:p>
        <a:p>
          <a:pPr marL="0" lvl="0" indent="0" algn="ctr" defTabSz="622300">
            <a:lnSpc>
              <a:spcPct val="90000"/>
            </a:lnSpc>
            <a:spcBef>
              <a:spcPct val="0"/>
            </a:spcBef>
            <a:spcAft>
              <a:spcPct val="35000"/>
            </a:spcAft>
            <a:buNone/>
          </a:pPr>
          <a:r>
            <a:rPr lang="en-US" sz="1400" kern="1200" dirty="0"/>
            <a:t>Efficient conversion</a:t>
          </a:r>
        </a:p>
      </dsp:txBody>
      <dsp:txXfrm>
        <a:off x="4749712" y="3967656"/>
        <a:ext cx="1500288" cy="1062211"/>
      </dsp:txXfrm>
    </dsp:sp>
    <dsp:sp modelId="{97B71B2F-8BE9-EE42-A84E-7124C67BA872}">
      <dsp:nvSpPr>
        <dsp:cNvPr id="0" name=""/>
        <dsp:cNvSpPr/>
      </dsp:nvSpPr>
      <dsp:spPr>
        <a:xfrm>
          <a:off x="1465354" y="-32392"/>
          <a:ext cx="5193737" cy="5193737"/>
        </a:xfrm>
        <a:prstGeom prst="circularArrow">
          <a:avLst>
            <a:gd name="adj1" fmla="val 3988"/>
            <a:gd name="adj2" fmla="val 250168"/>
            <a:gd name="adj3" fmla="val 5909357"/>
            <a:gd name="adj4" fmla="val 4389325"/>
            <a:gd name="adj5" fmla="val 4653"/>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54AAE7-D968-1143-87E5-C05C0772D581}">
      <dsp:nvSpPr>
        <dsp:cNvPr id="0" name=""/>
        <dsp:cNvSpPr/>
      </dsp:nvSpPr>
      <dsp:spPr>
        <a:xfrm>
          <a:off x="2480099" y="4122574"/>
          <a:ext cx="1062211" cy="106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Multiple chambers </a:t>
          </a:r>
        </a:p>
        <a:p>
          <a:pPr marL="0" lvl="0" indent="0" algn="ctr" defTabSz="622300">
            <a:lnSpc>
              <a:spcPct val="90000"/>
            </a:lnSpc>
            <a:spcBef>
              <a:spcPct val="0"/>
            </a:spcBef>
            <a:spcAft>
              <a:spcPct val="35000"/>
            </a:spcAft>
            <a:buNone/>
          </a:pPr>
          <a:r>
            <a:rPr lang="en-US" sz="1400" kern="1200" dirty="0"/>
            <a:t>Economies of scale</a:t>
          </a:r>
        </a:p>
      </dsp:txBody>
      <dsp:txXfrm>
        <a:off x="2480099" y="4122574"/>
        <a:ext cx="1062211" cy="1062211"/>
      </dsp:txXfrm>
    </dsp:sp>
    <dsp:sp modelId="{F39ED57B-710D-9349-9F0C-22A802E16040}">
      <dsp:nvSpPr>
        <dsp:cNvPr id="0" name=""/>
        <dsp:cNvSpPr/>
      </dsp:nvSpPr>
      <dsp:spPr>
        <a:xfrm>
          <a:off x="1600574" y="2185"/>
          <a:ext cx="5193737" cy="5193737"/>
        </a:xfrm>
        <a:prstGeom prst="circularArrow">
          <a:avLst>
            <a:gd name="adj1" fmla="val 3988"/>
            <a:gd name="adj2" fmla="val 250168"/>
            <a:gd name="adj3" fmla="val 9773676"/>
            <a:gd name="adj4" fmla="val 8182452"/>
            <a:gd name="adj5" fmla="val 4653"/>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F218A2-0CD6-8441-9948-49835116EEE2}">
      <dsp:nvSpPr>
        <dsp:cNvPr id="0" name=""/>
        <dsp:cNvSpPr/>
      </dsp:nvSpPr>
      <dsp:spPr>
        <a:xfrm>
          <a:off x="696138" y="2067948"/>
          <a:ext cx="2257655" cy="106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Economics</a:t>
          </a:r>
        </a:p>
        <a:p>
          <a:pPr marL="0" lvl="0" indent="0" algn="ctr" defTabSz="622300">
            <a:lnSpc>
              <a:spcPct val="90000"/>
            </a:lnSpc>
            <a:spcBef>
              <a:spcPct val="0"/>
            </a:spcBef>
            <a:spcAft>
              <a:spcPct val="35000"/>
            </a:spcAft>
            <a:buNone/>
          </a:pPr>
          <a:r>
            <a:rPr lang="en-US" sz="1400" kern="1200" dirty="0"/>
            <a:t>Supergiant oil field</a:t>
          </a:r>
        </a:p>
        <a:p>
          <a:pPr marL="0" lvl="0" indent="0" algn="ctr" defTabSz="622300">
            <a:lnSpc>
              <a:spcPct val="90000"/>
            </a:lnSpc>
            <a:spcBef>
              <a:spcPct val="0"/>
            </a:spcBef>
            <a:spcAft>
              <a:spcPct val="35000"/>
            </a:spcAft>
            <a:buNone/>
          </a:pPr>
          <a:r>
            <a:rPr lang="en-US" sz="1400" kern="1200" dirty="0"/>
            <a:t>Energy mix</a:t>
          </a:r>
        </a:p>
        <a:p>
          <a:pPr marL="0" lvl="0" indent="0" algn="ctr" defTabSz="622300">
            <a:lnSpc>
              <a:spcPct val="90000"/>
            </a:lnSpc>
            <a:spcBef>
              <a:spcPct val="0"/>
            </a:spcBef>
            <a:spcAft>
              <a:spcPct val="35000"/>
            </a:spcAft>
            <a:buNone/>
          </a:pPr>
          <a:r>
            <a:rPr lang="en-US" sz="1400" kern="1200" dirty="0"/>
            <a:t>Water 6000 Ac-ft/day</a:t>
          </a:r>
        </a:p>
      </dsp:txBody>
      <dsp:txXfrm>
        <a:off x="696138" y="2067948"/>
        <a:ext cx="2257655" cy="1062211"/>
      </dsp:txXfrm>
    </dsp:sp>
    <dsp:sp modelId="{DE713161-10D2-6546-9C64-AFD5FB5B29F2}">
      <dsp:nvSpPr>
        <dsp:cNvPr id="0" name=""/>
        <dsp:cNvSpPr/>
      </dsp:nvSpPr>
      <dsp:spPr>
        <a:xfrm>
          <a:off x="1600574" y="2185"/>
          <a:ext cx="5193737" cy="5193737"/>
        </a:xfrm>
        <a:prstGeom prst="circularArrow">
          <a:avLst>
            <a:gd name="adj1" fmla="val 3988"/>
            <a:gd name="adj2" fmla="val 250168"/>
            <a:gd name="adj3" fmla="val 12947035"/>
            <a:gd name="adj4" fmla="val 11576156"/>
            <a:gd name="adj5" fmla="val 4653"/>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B4E587-46CF-6F44-A7D0-6B658FC7EA46}">
      <dsp:nvSpPr>
        <dsp:cNvPr id="0" name=""/>
        <dsp:cNvSpPr/>
      </dsp:nvSpPr>
      <dsp:spPr>
        <a:xfrm>
          <a:off x="2194247" y="13323"/>
          <a:ext cx="1633914" cy="106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accent2"/>
              </a:solidFill>
            </a:rPr>
            <a:t>Neutron protection</a:t>
          </a:r>
        </a:p>
      </dsp:txBody>
      <dsp:txXfrm>
        <a:off x="2194247" y="13323"/>
        <a:ext cx="1633914" cy="1062211"/>
      </dsp:txXfrm>
    </dsp:sp>
    <dsp:sp modelId="{966B3FA3-9EFE-0C40-9CFD-EA401AF34BC7}">
      <dsp:nvSpPr>
        <dsp:cNvPr id="0" name=""/>
        <dsp:cNvSpPr/>
      </dsp:nvSpPr>
      <dsp:spPr>
        <a:xfrm>
          <a:off x="1600574" y="2185"/>
          <a:ext cx="5193737" cy="5193737"/>
        </a:xfrm>
        <a:prstGeom prst="circularArrow">
          <a:avLst>
            <a:gd name="adj1" fmla="val 3988"/>
            <a:gd name="adj2" fmla="val 250168"/>
            <a:gd name="adj3" fmla="val 16911625"/>
            <a:gd name="adj4" fmla="val 15662723"/>
            <a:gd name="adj5" fmla="val 4653"/>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5EAD31-FAB7-48B8-ABE9-96868977A6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184533-3B5B-44C3-A3FB-B0A8E4C945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2FA293-15AF-4FB0-9A5A-FFBD6309DA11}" type="datetimeFigureOut">
              <a:rPr lang="en-US" smtClean="0"/>
              <a:t>3/19/2024</a:t>
            </a:fld>
            <a:endParaRPr lang="en-US"/>
          </a:p>
        </p:txBody>
      </p:sp>
      <p:sp>
        <p:nvSpPr>
          <p:cNvPr id="4" name="Footer Placeholder 3">
            <a:extLst>
              <a:ext uri="{FF2B5EF4-FFF2-40B4-BE49-F238E27FC236}">
                <a16:creationId xmlns:a16="http://schemas.microsoft.com/office/drawing/2014/main" id="{A193CE74-B17D-4176-89AA-F3CC6A2DBAC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79A98A-00C8-4677-8E04-F2513128AE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B1E183-D644-465A-BC74-3A675E88F933}" type="slidenum">
              <a:rPr lang="en-US" smtClean="0"/>
              <a:t>‹#›</a:t>
            </a:fld>
            <a:endParaRPr lang="en-US"/>
          </a:p>
        </p:txBody>
      </p:sp>
    </p:spTree>
    <p:extLst>
      <p:ext uri="{BB962C8B-B14F-4D97-AF65-F5344CB8AC3E}">
        <p14:creationId xmlns:p14="http://schemas.microsoft.com/office/powerpoint/2010/main" val="826970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a:extLst>
            <a:ext uri="{FF2B5EF4-FFF2-40B4-BE49-F238E27FC236}">
              <a16:creationId xmlns:a16="http://schemas.microsoft.com/office/drawing/2014/main" id="{1F4431D1-2632-31E4-7CCD-D0087F9FBA50}"/>
            </a:ext>
          </a:extLst>
        </p:cNvPr>
        <p:cNvGrpSpPr/>
        <p:nvPr/>
      </p:nvGrpSpPr>
      <p:grpSpPr>
        <a:xfrm>
          <a:off x="0" y="0"/>
          <a:ext cx="0" cy="0"/>
          <a:chOff x="0" y="0"/>
          <a:chExt cx="0" cy="0"/>
        </a:xfrm>
      </p:grpSpPr>
      <p:sp>
        <p:nvSpPr>
          <p:cNvPr id="207" name="Google Shape;207;p:notes">
            <a:extLst>
              <a:ext uri="{FF2B5EF4-FFF2-40B4-BE49-F238E27FC236}">
                <a16:creationId xmlns:a16="http://schemas.microsoft.com/office/drawing/2014/main" id="{60CC4929-42DB-C25D-F230-16DA760845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p:notes">
            <a:extLst>
              <a:ext uri="{FF2B5EF4-FFF2-40B4-BE49-F238E27FC236}">
                <a16:creationId xmlns:a16="http://schemas.microsoft.com/office/drawing/2014/main" id="{26953965-87A8-90FB-6A00-F2E8C752C3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Accelerator driver for IFE.  Now is the time to unfreeze the heavy ion beam driver program. NIF is igniting pellets. The Cold War is over, but not the fight for love and glory. Fight for existence. Existence with dignity. A share of good living.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a:t>
            </a:r>
            <a:endParaRPr dirty="0"/>
          </a:p>
        </p:txBody>
      </p:sp>
    </p:spTree>
    <p:extLst>
      <p:ext uri="{BB962C8B-B14F-4D97-AF65-F5344CB8AC3E}">
        <p14:creationId xmlns:p14="http://schemas.microsoft.com/office/powerpoint/2010/main" val="3724045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2CC3E-35A5-C34F-5060-729A004F3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C08B85-9A72-E848-55EC-8133F5FFA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739852-00A4-C6AC-2801-AF6F91CA3972}"/>
              </a:ext>
            </a:extLst>
          </p:cNvPr>
          <p:cNvSpPr>
            <a:spLocks noGrp="1"/>
          </p:cNvSpPr>
          <p:nvPr>
            <p:ph type="body" idx="1"/>
          </p:nvPr>
        </p:nvSpPr>
        <p:spPr/>
        <p:txBody>
          <a:bodyPr/>
          <a:lstStyle/>
          <a:p>
            <a:r>
              <a:rPr lang="en-US" dirty="0"/>
              <a:t>Permission requested. Forgot to save my message, but only thing matters is if they get  back to me.</a:t>
            </a:r>
          </a:p>
        </p:txBody>
      </p:sp>
      <p:sp>
        <p:nvSpPr>
          <p:cNvPr id="4" name="Slide Number Placeholder 3">
            <a:extLst>
              <a:ext uri="{FF2B5EF4-FFF2-40B4-BE49-F238E27FC236}">
                <a16:creationId xmlns:a16="http://schemas.microsoft.com/office/drawing/2014/main" id="{013B9E9A-A1D7-232B-97B8-B63E353EC349}"/>
              </a:ext>
            </a:extLst>
          </p:cNvPr>
          <p:cNvSpPr>
            <a:spLocks noGrp="1"/>
          </p:cNvSpPr>
          <p:nvPr>
            <p:ph type="sldNum" sz="quarter" idx="5"/>
          </p:nvPr>
        </p:nvSpPr>
        <p:spPr/>
        <p:txBody>
          <a:bodyPr/>
          <a:lstStyle/>
          <a:p>
            <a:fld id="{603B845E-AB63-2048-A3BE-512A378A6BFB}" type="slidenum">
              <a:rPr lang="en-US" smtClean="0"/>
              <a:t>3</a:t>
            </a:fld>
            <a:endParaRPr lang="en-US"/>
          </a:p>
        </p:txBody>
      </p:sp>
    </p:spTree>
    <p:extLst>
      <p:ext uri="{BB962C8B-B14F-4D97-AF65-F5344CB8AC3E}">
        <p14:creationId xmlns:p14="http://schemas.microsoft.com/office/powerpoint/2010/main" val="1358405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AF31CA8D-73D9-353D-C8BA-166A360BE7AC}"/>
            </a:ext>
          </a:extLst>
        </p:cNvPr>
        <p:cNvGrpSpPr/>
        <p:nvPr/>
      </p:nvGrpSpPr>
      <p:grpSpPr>
        <a:xfrm>
          <a:off x="0" y="0"/>
          <a:ext cx="0" cy="0"/>
          <a:chOff x="0" y="0"/>
          <a:chExt cx="0" cy="0"/>
        </a:xfrm>
      </p:grpSpPr>
      <p:sp>
        <p:nvSpPr>
          <p:cNvPr id="213" name="Google Shape;213;g2a03130bb51_0_161:notes">
            <a:extLst>
              <a:ext uri="{FF2B5EF4-FFF2-40B4-BE49-F238E27FC236}">
                <a16:creationId xmlns:a16="http://schemas.microsoft.com/office/drawing/2014/main" id="{4A1A26F2-75F4-6978-E3B8-C298C0B7C7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investment needs in the world’s energy supply and distribution system grow as decades go by.  </a:t>
            </a:r>
            <a:endParaRPr dirty="0"/>
          </a:p>
        </p:txBody>
      </p:sp>
      <p:sp>
        <p:nvSpPr>
          <p:cNvPr id="214" name="Google Shape;214;g2a03130bb51_0_161:notes">
            <a:extLst>
              <a:ext uri="{FF2B5EF4-FFF2-40B4-BE49-F238E27FC236}">
                <a16:creationId xmlns:a16="http://schemas.microsoft.com/office/drawing/2014/main" id="{6A0317D2-6819-43F1-4679-920018E8DB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7230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096BF-A856-A9E6-E4DA-2E25055A7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A3023-E985-3BBF-ABD3-50E56FCA1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FEEF4-34A1-662D-2CC4-8ECB3B0EBCB8}"/>
              </a:ext>
            </a:extLst>
          </p:cNvPr>
          <p:cNvSpPr>
            <a:spLocks noGrp="1"/>
          </p:cNvSpPr>
          <p:nvPr>
            <p:ph type="body" idx="1"/>
          </p:nvPr>
        </p:nvSpPr>
        <p:spPr/>
        <p:txBody>
          <a:bodyPr/>
          <a:lstStyle/>
          <a:p>
            <a:r>
              <a:rPr lang="en-US" dirty="0"/>
              <a:t>What’s not to love?</a:t>
            </a:r>
          </a:p>
        </p:txBody>
      </p:sp>
      <p:sp>
        <p:nvSpPr>
          <p:cNvPr id="4" name="Slide Number Placeholder 3">
            <a:extLst>
              <a:ext uri="{FF2B5EF4-FFF2-40B4-BE49-F238E27FC236}">
                <a16:creationId xmlns:a16="http://schemas.microsoft.com/office/drawing/2014/main" id="{0A5C9E8F-6867-4AA0-EC96-A83BC2FA7CA8}"/>
              </a:ext>
            </a:extLst>
          </p:cNvPr>
          <p:cNvSpPr>
            <a:spLocks noGrp="1"/>
          </p:cNvSpPr>
          <p:nvPr>
            <p:ph type="sldNum" sz="quarter" idx="5"/>
          </p:nvPr>
        </p:nvSpPr>
        <p:spPr/>
        <p:txBody>
          <a:bodyPr/>
          <a:lstStyle/>
          <a:p>
            <a:fld id="{603B845E-AB63-2048-A3BE-512A378A6BFB}" type="slidenum">
              <a:rPr lang="en-US" smtClean="0"/>
              <a:t>8</a:t>
            </a:fld>
            <a:endParaRPr lang="en-US"/>
          </a:p>
        </p:txBody>
      </p:sp>
    </p:spTree>
    <p:extLst>
      <p:ext uri="{BB962C8B-B14F-4D97-AF65-F5344CB8AC3E}">
        <p14:creationId xmlns:p14="http://schemas.microsoft.com/office/powerpoint/2010/main" val="986333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80945-3788-90ED-B5F9-11322E410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9D496-4237-35CD-76D0-880F3A2450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F4EFE-5BB9-F862-0FCF-0C4A5B8CE4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102921-958B-B874-E8CE-3FCCBC78F447}"/>
              </a:ext>
            </a:extLst>
          </p:cNvPr>
          <p:cNvSpPr>
            <a:spLocks noGrp="1"/>
          </p:cNvSpPr>
          <p:nvPr>
            <p:ph type="sldNum" sz="quarter" idx="5"/>
          </p:nvPr>
        </p:nvSpPr>
        <p:spPr/>
        <p:txBody>
          <a:bodyPr/>
          <a:lstStyle/>
          <a:p>
            <a:fld id="{2D1DB8D9-5332-8E4A-82D6-84FA9DBC0F21}" type="slidenum">
              <a:rPr lang="en-US" smtClean="0"/>
              <a:t>12</a:t>
            </a:fld>
            <a:endParaRPr lang="en-US"/>
          </a:p>
        </p:txBody>
      </p:sp>
    </p:spTree>
    <p:extLst>
      <p:ext uri="{BB962C8B-B14F-4D97-AF65-F5344CB8AC3E}">
        <p14:creationId xmlns:p14="http://schemas.microsoft.com/office/powerpoint/2010/main" val="829129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0DE82-D6E5-FAD3-87FD-B0CC94576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9C401-E64B-F8BA-0290-7520C7A18A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1FC6A-9700-39E4-50DD-961FD9A03A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9BF9CD-5CC1-D3AD-CFFD-6CEFFBE1FD25}"/>
              </a:ext>
            </a:extLst>
          </p:cNvPr>
          <p:cNvSpPr>
            <a:spLocks noGrp="1"/>
          </p:cNvSpPr>
          <p:nvPr>
            <p:ph type="sldNum" sz="quarter" idx="5"/>
          </p:nvPr>
        </p:nvSpPr>
        <p:spPr/>
        <p:txBody>
          <a:bodyPr/>
          <a:lstStyle/>
          <a:p>
            <a:fld id="{603B845E-AB63-2048-A3BE-512A378A6BFB}" type="slidenum">
              <a:rPr lang="en-US" smtClean="0"/>
              <a:t>18</a:t>
            </a:fld>
            <a:endParaRPr lang="en-US"/>
          </a:p>
        </p:txBody>
      </p:sp>
    </p:spTree>
    <p:extLst>
      <p:ext uri="{BB962C8B-B14F-4D97-AF65-F5344CB8AC3E}">
        <p14:creationId xmlns:p14="http://schemas.microsoft.com/office/powerpoint/2010/main" val="3485040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963FD2-66C1-2245-9F8F-6B260856333F}" type="slidenum">
              <a:rPr lang="en-US" smtClean="0"/>
              <a:t>26</a:t>
            </a:fld>
            <a:endParaRPr lang="en-US"/>
          </a:p>
        </p:txBody>
      </p:sp>
    </p:spTree>
    <p:extLst>
      <p:ext uri="{BB962C8B-B14F-4D97-AF65-F5344CB8AC3E}">
        <p14:creationId xmlns:p14="http://schemas.microsoft.com/office/powerpoint/2010/main" val="1506832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rgbClr val="273B7C"/>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March 19, 2024</a:t>
            </a:r>
            <a:endParaRPr lang="en-US" dirty="0"/>
          </a:p>
        </p:txBody>
      </p:sp>
      <p:sp>
        <p:nvSpPr>
          <p:cNvPr id="5" name="Footer Placeholder 4"/>
          <p:cNvSpPr>
            <a:spLocks noGrp="1"/>
          </p:cNvSpPr>
          <p:nvPr>
            <p:ph type="ftr" sz="quarter" idx="11"/>
          </p:nvPr>
        </p:nvSpPr>
        <p:spPr/>
        <p:txBody>
          <a:bodyPr/>
          <a:lstStyle/>
          <a:p>
            <a:r>
              <a:rPr lang="en-US"/>
              <a:t>U4 Driver for Timely Energy from IFE</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a:t>
            </a:fld>
            <a:endParaRPr lang="en-US" dirty="0"/>
          </a:p>
        </p:txBody>
      </p:sp>
      <p:grpSp>
        <p:nvGrpSpPr>
          <p:cNvPr id="18" name="Group 17">
            <a:extLst>
              <a:ext uri="{FF2B5EF4-FFF2-40B4-BE49-F238E27FC236}">
                <a16:creationId xmlns:a16="http://schemas.microsoft.com/office/drawing/2014/main" id="{C12173BA-A7FD-43B4-9E1A-E55C958F1F91}"/>
              </a:ext>
            </a:extLst>
          </p:cNvPr>
          <p:cNvGrpSpPr/>
          <p:nvPr userDrawn="1"/>
        </p:nvGrpSpPr>
        <p:grpSpPr>
          <a:xfrm>
            <a:off x="-3177" y="0"/>
            <a:ext cx="13323251" cy="6866467"/>
            <a:chOff x="0" y="-8467"/>
            <a:chExt cx="12192000" cy="6866467"/>
          </a:xfrm>
        </p:grpSpPr>
        <p:cxnSp>
          <p:nvCxnSpPr>
            <p:cNvPr id="20" name="Straight Connector 19">
              <a:extLst>
                <a:ext uri="{FF2B5EF4-FFF2-40B4-BE49-F238E27FC236}">
                  <a16:creationId xmlns:a16="http://schemas.microsoft.com/office/drawing/2014/main" id="{F4C0DEAA-3954-4BA8-89FF-BBAACDECB2D1}"/>
                </a:ext>
              </a:extLst>
            </p:cNvPr>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14469044-B4B8-46ED-9EFC-494C84BA8755}"/>
                </a:ext>
              </a:extLst>
            </p:cNvPr>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3" name="Rectangle 23">
              <a:extLst>
                <a:ext uri="{FF2B5EF4-FFF2-40B4-BE49-F238E27FC236}">
                  <a16:creationId xmlns:a16="http://schemas.microsoft.com/office/drawing/2014/main" id="{C0264221-ECDB-4BE8-BDAE-91078ABBE50E}"/>
                </a:ext>
              </a:extLst>
            </p:cNvPr>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5">
              <a:extLst>
                <a:ext uri="{FF2B5EF4-FFF2-40B4-BE49-F238E27FC236}">
                  <a16:creationId xmlns:a16="http://schemas.microsoft.com/office/drawing/2014/main" id="{0D040315-E6AC-4229-A3AE-8380A0CE0DB8}"/>
                </a:ext>
              </a:extLst>
            </p:cNvPr>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6115AF04-A662-40DF-B462-498ACAB2B217}"/>
                </a:ext>
              </a:extLst>
            </p:cNvPr>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7C1F0368-E2F4-43BA-94D6-98DD77FD3073}"/>
                </a:ext>
              </a:extLst>
            </p:cNvPr>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a:extLst>
                <a:ext uri="{FF2B5EF4-FFF2-40B4-BE49-F238E27FC236}">
                  <a16:creationId xmlns:a16="http://schemas.microsoft.com/office/drawing/2014/main" id="{303268F8-93AA-420E-8899-090CDA5FF33F}"/>
                </a:ext>
              </a:extLst>
            </p:cNvPr>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669D6CF8-45D5-4648-82A6-F6DB5769F62A}"/>
                </a:ext>
              </a:extLst>
            </p:cNvPr>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4493E2A9-3A22-4398-9C1C-BE79228E992E}"/>
                </a:ext>
              </a:extLst>
            </p:cNvPr>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38" name="Picture 2" descr="image">
            <a:extLst>
              <a:ext uri="{FF2B5EF4-FFF2-40B4-BE49-F238E27FC236}">
                <a16:creationId xmlns:a16="http://schemas.microsoft.com/office/drawing/2014/main" id="{36F0C60D-962D-4EF9-AE01-EB69842141E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97666" y="5194043"/>
            <a:ext cx="1656180" cy="1655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680536"/>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March 19, 2024</a:t>
            </a:r>
          </a:p>
        </p:txBody>
      </p:sp>
      <p:sp>
        <p:nvSpPr>
          <p:cNvPr id="5" name="Footer Placeholder 4"/>
          <p:cNvSpPr>
            <a:spLocks noGrp="1"/>
          </p:cNvSpPr>
          <p:nvPr>
            <p:ph type="ftr" sz="quarter" idx="11"/>
          </p:nvPr>
        </p:nvSpPr>
        <p:spPr/>
        <p:txBody>
          <a:bodyPr/>
          <a:lstStyle/>
          <a:p>
            <a:r>
              <a:rPr lang="en-US"/>
              <a:t>U4 Driver for Timely Energy from IFE</a:t>
            </a:r>
          </a:p>
        </p:txBody>
      </p:sp>
      <p:sp>
        <p:nvSpPr>
          <p:cNvPr id="6" name="Slide Number Placeholder 5"/>
          <p:cNvSpPr>
            <a:spLocks noGrp="1"/>
          </p:cNvSpPr>
          <p:nvPr>
            <p:ph type="sldNum" sz="quarter" idx="12"/>
          </p:nvPr>
        </p:nvSpPr>
        <p:spPr/>
        <p:txBody>
          <a:bodyPr/>
          <a:lstStyle/>
          <a:p>
            <a:fld id="{E720F7D1-9E1D-44BA-8EAC-1305E31B2AA1}" type="slidenum">
              <a:rPr lang="en-US" smtClean="0"/>
              <a:t>‹#›</a:t>
            </a:fld>
            <a:endParaRPr lang="en-US"/>
          </a:p>
        </p:txBody>
      </p:sp>
    </p:spTree>
    <p:extLst>
      <p:ext uri="{BB962C8B-B14F-4D97-AF65-F5344CB8AC3E}">
        <p14:creationId xmlns:p14="http://schemas.microsoft.com/office/powerpoint/2010/main" val="1368869820"/>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March 19, 2024</a:t>
            </a:r>
          </a:p>
        </p:txBody>
      </p:sp>
      <p:sp>
        <p:nvSpPr>
          <p:cNvPr id="5" name="Footer Placeholder 4"/>
          <p:cNvSpPr>
            <a:spLocks noGrp="1"/>
          </p:cNvSpPr>
          <p:nvPr>
            <p:ph type="ftr" sz="quarter" idx="11"/>
          </p:nvPr>
        </p:nvSpPr>
        <p:spPr/>
        <p:txBody>
          <a:bodyPr/>
          <a:lstStyle/>
          <a:p>
            <a:r>
              <a:rPr lang="en-US"/>
              <a:t>U4 Driver for Timely Energy from IFE</a:t>
            </a:r>
          </a:p>
        </p:txBody>
      </p:sp>
      <p:sp>
        <p:nvSpPr>
          <p:cNvPr id="6" name="Slide Number Placeholder 5"/>
          <p:cNvSpPr>
            <a:spLocks noGrp="1"/>
          </p:cNvSpPr>
          <p:nvPr>
            <p:ph type="sldNum" sz="quarter" idx="12"/>
          </p:nvPr>
        </p:nvSpPr>
        <p:spPr/>
        <p:txBody>
          <a:bodyPr/>
          <a:lstStyle/>
          <a:p>
            <a:fld id="{E720F7D1-9E1D-44BA-8EAC-1305E31B2AA1}"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224890334"/>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March 19, 2024</a:t>
            </a:r>
          </a:p>
        </p:txBody>
      </p:sp>
      <p:sp>
        <p:nvSpPr>
          <p:cNvPr id="5" name="Footer Placeholder 4"/>
          <p:cNvSpPr>
            <a:spLocks noGrp="1"/>
          </p:cNvSpPr>
          <p:nvPr>
            <p:ph type="ftr" sz="quarter" idx="11"/>
          </p:nvPr>
        </p:nvSpPr>
        <p:spPr/>
        <p:txBody>
          <a:bodyPr/>
          <a:lstStyle/>
          <a:p>
            <a:r>
              <a:rPr lang="en-US"/>
              <a:t>U4 Driver for Timely Energy from IFE</a:t>
            </a:r>
          </a:p>
        </p:txBody>
      </p:sp>
      <p:sp>
        <p:nvSpPr>
          <p:cNvPr id="6" name="Slide Number Placeholder 5"/>
          <p:cNvSpPr>
            <a:spLocks noGrp="1"/>
          </p:cNvSpPr>
          <p:nvPr>
            <p:ph type="sldNum" sz="quarter" idx="12"/>
          </p:nvPr>
        </p:nvSpPr>
        <p:spPr/>
        <p:txBody>
          <a:bodyPr/>
          <a:lstStyle/>
          <a:p>
            <a:fld id="{E720F7D1-9E1D-44BA-8EAC-1305E31B2AA1}" type="slidenum">
              <a:rPr lang="en-US" smtClean="0"/>
              <a:t>‹#›</a:t>
            </a:fld>
            <a:endParaRPr lang="en-US"/>
          </a:p>
        </p:txBody>
      </p:sp>
    </p:spTree>
    <p:extLst>
      <p:ext uri="{BB962C8B-B14F-4D97-AF65-F5344CB8AC3E}">
        <p14:creationId xmlns:p14="http://schemas.microsoft.com/office/powerpoint/2010/main" val="4029900741"/>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March 19, 2024</a:t>
            </a:r>
          </a:p>
        </p:txBody>
      </p:sp>
      <p:sp>
        <p:nvSpPr>
          <p:cNvPr id="5" name="Footer Placeholder 4"/>
          <p:cNvSpPr>
            <a:spLocks noGrp="1"/>
          </p:cNvSpPr>
          <p:nvPr>
            <p:ph type="ftr" sz="quarter" idx="11"/>
          </p:nvPr>
        </p:nvSpPr>
        <p:spPr/>
        <p:txBody>
          <a:bodyPr/>
          <a:lstStyle/>
          <a:p>
            <a:r>
              <a:rPr lang="en-US"/>
              <a:t>U4 Driver for Timely Energy from IFE</a:t>
            </a:r>
          </a:p>
        </p:txBody>
      </p:sp>
      <p:sp>
        <p:nvSpPr>
          <p:cNvPr id="6" name="Slide Number Placeholder 5"/>
          <p:cNvSpPr>
            <a:spLocks noGrp="1"/>
          </p:cNvSpPr>
          <p:nvPr>
            <p:ph type="sldNum" sz="quarter" idx="12"/>
          </p:nvPr>
        </p:nvSpPr>
        <p:spPr/>
        <p:txBody>
          <a:bodyPr/>
          <a:lstStyle/>
          <a:p>
            <a:fld id="{E720F7D1-9E1D-44BA-8EAC-1305E31B2AA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89876994"/>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March 19, 2024</a:t>
            </a:r>
          </a:p>
        </p:txBody>
      </p:sp>
      <p:sp>
        <p:nvSpPr>
          <p:cNvPr id="5" name="Footer Placeholder 4"/>
          <p:cNvSpPr>
            <a:spLocks noGrp="1"/>
          </p:cNvSpPr>
          <p:nvPr>
            <p:ph type="ftr" sz="quarter" idx="11"/>
          </p:nvPr>
        </p:nvSpPr>
        <p:spPr/>
        <p:txBody>
          <a:bodyPr/>
          <a:lstStyle/>
          <a:p>
            <a:r>
              <a:rPr lang="en-US"/>
              <a:t>U4 Driver for Timely Energy from IFE</a:t>
            </a:r>
          </a:p>
        </p:txBody>
      </p:sp>
      <p:sp>
        <p:nvSpPr>
          <p:cNvPr id="6" name="Slide Number Placeholder 5"/>
          <p:cNvSpPr>
            <a:spLocks noGrp="1"/>
          </p:cNvSpPr>
          <p:nvPr>
            <p:ph type="sldNum" sz="quarter" idx="12"/>
          </p:nvPr>
        </p:nvSpPr>
        <p:spPr/>
        <p:txBody>
          <a:bodyPr/>
          <a:lstStyle/>
          <a:p>
            <a:fld id="{E720F7D1-9E1D-44BA-8EAC-1305E31B2AA1}" type="slidenum">
              <a:rPr lang="en-US" smtClean="0"/>
              <a:t>‹#›</a:t>
            </a:fld>
            <a:endParaRPr lang="en-US"/>
          </a:p>
        </p:txBody>
      </p:sp>
    </p:spTree>
    <p:extLst>
      <p:ext uri="{BB962C8B-B14F-4D97-AF65-F5344CB8AC3E}">
        <p14:creationId xmlns:p14="http://schemas.microsoft.com/office/powerpoint/2010/main" val="3084687791"/>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March 19, 2024</a:t>
            </a:r>
            <a:endParaRPr lang="en-US" dirty="0"/>
          </a:p>
        </p:txBody>
      </p:sp>
      <p:sp>
        <p:nvSpPr>
          <p:cNvPr id="5" name="Footer Placeholder 4"/>
          <p:cNvSpPr>
            <a:spLocks noGrp="1"/>
          </p:cNvSpPr>
          <p:nvPr>
            <p:ph type="ftr" sz="quarter" idx="11"/>
          </p:nvPr>
        </p:nvSpPr>
        <p:spPr/>
        <p:txBody>
          <a:bodyPr/>
          <a:lstStyle/>
          <a:p>
            <a:r>
              <a:rPr lang="en-US"/>
              <a:t>U4 Driver for Timely Energy from IFE</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480223781"/>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March 19, 2024</a:t>
            </a:r>
            <a:endParaRPr lang="en-US" dirty="0"/>
          </a:p>
        </p:txBody>
      </p:sp>
      <p:sp>
        <p:nvSpPr>
          <p:cNvPr id="5" name="Footer Placeholder 4"/>
          <p:cNvSpPr>
            <a:spLocks noGrp="1"/>
          </p:cNvSpPr>
          <p:nvPr>
            <p:ph type="ftr" sz="quarter" idx="11"/>
          </p:nvPr>
        </p:nvSpPr>
        <p:spPr/>
        <p:txBody>
          <a:bodyPr/>
          <a:lstStyle/>
          <a:p>
            <a:r>
              <a:rPr lang="en-US"/>
              <a:t>U4 Driver for Timely Energy from IFE</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2079790515"/>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26039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6204856" y="966055"/>
            <a:ext cx="5492873" cy="526039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5">
            <a:extLst>
              <a:ext uri="{FF2B5EF4-FFF2-40B4-BE49-F238E27FC236}">
                <a16:creationId xmlns:a16="http://schemas.microsoft.com/office/drawing/2014/main" id="{D083BCF5-6652-4EAE-A9AE-2CC7B4A7FB06}"/>
              </a:ext>
            </a:extLst>
          </p:cNvPr>
          <p:cNvSpPr>
            <a:spLocks noGrp="1"/>
          </p:cNvSpPr>
          <p:nvPr>
            <p:ph type="sldNum" sz="quarter" idx="12"/>
          </p:nvPr>
        </p:nvSpPr>
        <p:spPr>
          <a:xfrm>
            <a:off x="9182880" y="6362017"/>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
        <p:nvSpPr>
          <p:cNvPr id="14" name="Footer Placeholder 3">
            <a:extLst>
              <a:ext uri="{FF2B5EF4-FFF2-40B4-BE49-F238E27FC236}">
                <a16:creationId xmlns:a16="http://schemas.microsoft.com/office/drawing/2014/main" id="{16D18B57-AE9F-4494-A1DE-01DA392291E6}"/>
              </a:ext>
            </a:extLst>
          </p:cNvPr>
          <p:cNvSpPr>
            <a:spLocks noGrp="1"/>
          </p:cNvSpPr>
          <p:nvPr>
            <p:ph type="ftr" sz="quarter" idx="11"/>
          </p:nvPr>
        </p:nvSpPr>
        <p:spPr>
          <a:xfrm>
            <a:off x="411893" y="6266576"/>
            <a:ext cx="2563249" cy="512082"/>
          </a:xfrm>
        </p:spPr>
        <p:txBody>
          <a:bodyPr anchor="t"/>
          <a:lstStyle>
            <a:lvl1pPr algn="l">
              <a:defRPr sz="900"/>
            </a:lvl1pPr>
          </a:lstStyle>
          <a:p>
            <a:r>
              <a:rPr lang="en-US"/>
              <a:t>U4 Driver for Timely Energy from IFE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260397"/>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7053943" y="4062939"/>
            <a:ext cx="4643786" cy="216351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bg1"/>
          </a:solidFill>
        </p:spPr>
        <p:txBody>
          <a:bodyPr/>
          <a:lstStyle/>
          <a:p>
            <a:r>
              <a:rPr lang="en-US"/>
              <a:t>Click icon to add picture</a:t>
            </a:r>
          </a:p>
        </p:txBody>
      </p:sp>
      <p:pic>
        <p:nvPicPr>
          <p:cNvPr id="13" name="Picture 12">
            <a:extLst>
              <a:ext uri="{FF2B5EF4-FFF2-40B4-BE49-F238E27FC236}">
                <a16:creationId xmlns:a16="http://schemas.microsoft.com/office/drawing/2014/main" id="{B6C82EC1-D9FC-4D8F-8B56-653C9B8A5B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4" name="Slide Number Placeholder 5">
            <a:extLst>
              <a:ext uri="{FF2B5EF4-FFF2-40B4-BE49-F238E27FC236}">
                <a16:creationId xmlns:a16="http://schemas.microsoft.com/office/drawing/2014/main" id="{021516C7-68BC-4DF5-AA2F-4FFA9AD7E26A}"/>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
        <p:nvSpPr>
          <p:cNvPr id="15" name="Footer Placeholder 3">
            <a:extLst>
              <a:ext uri="{FF2B5EF4-FFF2-40B4-BE49-F238E27FC236}">
                <a16:creationId xmlns:a16="http://schemas.microsoft.com/office/drawing/2014/main" id="{71919E7B-E356-4EA2-A743-0FF2132C4B5B}"/>
              </a:ext>
            </a:extLst>
          </p:cNvPr>
          <p:cNvSpPr>
            <a:spLocks noGrp="1"/>
          </p:cNvSpPr>
          <p:nvPr>
            <p:ph type="ftr" sz="quarter" idx="11"/>
          </p:nvPr>
        </p:nvSpPr>
        <p:spPr>
          <a:xfrm>
            <a:off x="411893" y="6266576"/>
            <a:ext cx="2563249" cy="512082"/>
          </a:xfrm>
        </p:spPr>
        <p:txBody>
          <a:bodyPr anchor="t"/>
          <a:lstStyle>
            <a:lvl1pPr algn="l">
              <a:defRPr sz="900"/>
            </a:lvl1pPr>
          </a:lstStyle>
          <a:p>
            <a:r>
              <a:rPr lang="en-US"/>
              <a:t>U4 Driver for Timely Energy from IFE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26039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7053943" y="966055"/>
            <a:ext cx="2843814"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2843815" cy="2855260"/>
          </a:xfrm>
          <a:solidFill>
            <a:schemeClr val="bg1"/>
          </a:solidFill>
        </p:spPr>
        <p:txBody>
          <a:bodyPr/>
          <a:lstStyle/>
          <a:p>
            <a:r>
              <a:rPr lang="en-US"/>
              <a:t>Click icon to add picture</a:t>
            </a:r>
          </a:p>
        </p:txBody>
      </p:sp>
      <p:sp>
        <p:nvSpPr>
          <p:cNvPr id="14" name="Slide Number Placeholder 5">
            <a:extLst>
              <a:ext uri="{FF2B5EF4-FFF2-40B4-BE49-F238E27FC236}">
                <a16:creationId xmlns:a16="http://schemas.microsoft.com/office/drawing/2014/main" id="{13A6043C-F458-4C3F-AF17-2921EE748A55}"/>
              </a:ext>
            </a:extLst>
          </p:cNvPr>
          <p:cNvSpPr>
            <a:spLocks noGrp="1"/>
          </p:cNvSpPr>
          <p:nvPr>
            <p:ph type="sldNum" sz="quarter" idx="12"/>
          </p:nvPr>
        </p:nvSpPr>
        <p:spPr>
          <a:xfrm>
            <a:off x="9182880" y="6370935"/>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
        <p:nvSpPr>
          <p:cNvPr id="15" name="Footer Placeholder 3">
            <a:extLst>
              <a:ext uri="{FF2B5EF4-FFF2-40B4-BE49-F238E27FC236}">
                <a16:creationId xmlns:a16="http://schemas.microsoft.com/office/drawing/2014/main" id="{5B8BE85D-736A-4568-BAD7-71AF9290027F}"/>
              </a:ext>
            </a:extLst>
          </p:cNvPr>
          <p:cNvSpPr>
            <a:spLocks noGrp="1"/>
          </p:cNvSpPr>
          <p:nvPr>
            <p:ph type="ftr" sz="quarter" idx="11"/>
          </p:nvPr>
        </p:nvSpPr>
        <p:spPr>
          <a:xfrm>
            <a:off x="411893" y="6266576"/>
            <a:ext cx="2563249" cy="512082"/>
          </a:xfrm>
        </p:spPr>
        <p:txBody>
          <a:bodyPr anchor="t"/>
          <a:lstStyle>
            <a:lvl1pPr algn="l">
              <a:defRPr sz="900"/>
            </a:lvl1pPr>
          </a:lstStyle>
          <a:p>
            <a:r>
              <a:rPr lang="en-US"/>
              <a:t>U4 Driver for Timely Energy from IFE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273B7C"/>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58825" y="6041362"/>
            <a:ext cx="2058247" cy="365125"/>
          </a:xfrm>
        </p:spPr>
        <p:txBody>
          <a:bodyPr/>
          <a:lstStyle/>
          <a:p>
            <a:r>
              <a:rPr lang="en-US"/>
              <a:t>March 19, 2024</a:t>
            </a:r>
            <a:endParaRPr lang="en-US" dirty="0"/>
          </a:p>
        </p:txBody>
      </p:sp>
      <p:sp>
        <p:nvSpPr>
          <p:cNvPr id="5" name="Footer Placeholder 4"/>
          <p:cNvSpPr>
            <a:spLocks noGrp="1"/>
          </p:cNvSpPr>
          <p:nvPr>
            <p:ph type="ftr" sz="quarter" idx="11"/>
          </p:nvPr>
        </p:nvSpPr>
        <p:spPr>
          <a:xfrm>
            <a:off x="752617" y="6042966"/>
            <a:ext cx="5230925" cy="230189"/>
          </a:xfrm>
        </p:spPr>
        <p:txBody>
          <a:bodyPr/>
          <a:lstStyle/>
          <a:p>
            <a:r>
              <a:rPr lang="en-US" dirty="0"/>
              <a:t>U4 Driver for Timely Energy from IFE</a:t>
            </a:r>
          </a:p>
        </p:txBody>
      </p:sp>
      <p:sp>
        <p:nvSpPr>
          <p:cNvPr id="6" name="Slide Number Placeholder 5"/>
          <p:cNvSpPr>
            <a:spLocks noGrp="1"/>
          </p:cNvSpPr>
          <p:nvPr>
            <p:ph type="sldNum" sz="quarter" idx="12"/>
          </p:nvPr>
        </p:nvSpPr>
        <p:spPr>
          <a:xfrm>
            <a:off x="8353867" y="6065837"/>
            <a:ext cx="920135" cy="365125"/>
          </a:xfrm>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869971695"/>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260391"/>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7666264" y="966055"/>
            <a:ext cx="4032023" cy="2584125"/>
          </a:xfrm>
          <a:solidFill>
            <a:schemeClr val="bg1"/>
          </a:solidFill>
        </p:spPr>
        <p:txBody>
          <a:bodyPr/>
          <a:lstStyle/>
          <a:p>
            <a:r>
              <a:rPr lang="en-US"/>
              <a:t>Click icon to add picture</a:t>
            </a:r>
          </a:p>
        </p:txBody>
      </p:sp>
      <p:sp>
        <p:nvSpPr>
          <p:cNvPr id="11" name="Picture Placeholder 6"/>
          <p:cNvSpPr>
            <a:spLocks noGrp="1"/>
          </p:cNvSpPr>
          <p:nvPr>
            <p:ph type="pic" sz="quarter" idx="15"/>
          </p:nvPr>
        </p:nvSpPr>
        <p:spPr>
          <a:xfrm>
            <a:off x="7666264" y="3763625"/>
            <a:ext cx="2231493" cy="2462822"/>
          </a:xfrm>
          <a:solidFill>
            <a:schemeClr val="bg1"/>
          </a:solidFill>
        </p:spPr>
        <p:txBody>
          <a:bodyPr/>
          <a:lstStyle/>
          <a:p>
            <a:r>
              <a:rPr lang="en-US"/>
              <a:t>Click icon to add picture</a:t>
            </a:r>
          </a:p>
        </p:txBody>
      </p:sp>
      <p:sp>
        <p:nvSpPr>
          <p:cNvPr id="14" name="Slide Number Placeholder 5">
            <a:extLst>
              <a:ext uri="{FF2B5EF4-FFF2-40B4-BE49-F238E27FC236}">
                <a16:creationId xmlns:a16="http://schemas.microsoft.com/office/drawing/2014/main" id="{9900F04D-AC2F-423C-B6A2-BF80050A60C7}"/>
              </a:ext>
            </a:extLst>
          </p:cNvPr>
          <p:cNvSpPr>
            <a:spLocks noGrp="1"/>
          </p:cNvSpPr>
          <p:nvPr>
            <p:ph type="sldNum" sz="quarter" idx="12"/>
          </p:nvPr>
        </p:nvSpPr>
        <p:spPr>
          <a:xfrm>
            <a:off x="9105905" y="6370935"/>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
        <p:nvSpPr>
          <p:cNvPr id="15" name="Footer Placeholder 3">
            <a:extLst>
              <a:ext uri="{FF2B5EF4-FFF2-40B4-BE49-F238E27FC236}">
                <a16:creationId xmlns:a16="http://schemas.microsoft.com/office/drawing/2014/main" id="{188C99F7-C75A-4AC5-8281-967C952CFA81}"/>
              </a:ext>
            </a:extLst>
          </p:cNvPr>
          <p:cNvSpPr>
            <a:spLocks noGrp="1"/>
          </p:cNvSpPr>
          <p:nvPr>
            <p:ph type="ftr" sz="quarter" idx="11"/>
          </p:nvPr>
        </p:nvSpPr>
        <p:spPr>
          <a:xfrm>
            <a:off x="411893" y="6266576"/>
            <a:ext cx="2563249" cy="512082"/>
          </a:xfrm>
        </p:spPr>
        <p:txBody>
          <a:bodyPr anchor="t"/>
          <a:lstStyle>
            <a:lvl1pPr algn="l">
              <a:defRPr sz="900"/>
            </a:lvl1pPr>
          </a:lstStyle>
          <a:p>
            <a:r>
              <a:rPr lang="en-US"/>
              <a:t>U4 Driver for Timely Energy from IFE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2603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411892" y="966055"/>
            <a:ext cx="4032023" cy="2584125"/>
          </a:xfrm>
          <a:solidFill>
            <a:schemeClr val="bg1"/>
          </a:solidFill>
        </p:spPr>
        <p:txBody>
          <a:bodyPr/>
          <a:lstStyle/>
          <a:p>
            <a:r>
              <a:rPr lang="en-US"/>
              <a:t>Click icon to add picture</a:t>
            </a:r>
          </a:p>
        </p:txBody>
      </p:sp>
      <p:sp>
        <p:nvSpPr>
          <p:cNvPr id="11" name="Picture Placeholder 6"/>
          <p:cNvSpPr>
            <a:spLocks noGrp="1"/>
          </p:cNvSpPr>
          <p:nvPr>
            <p:ph type="pic" sz="quarter" idx="15"/>
          </p:nvPr>
        </p:nvSpPr>
        <p:spPr>
          <a:xfrm>
            <a:off x="411892" y="3763625"/>
            <a:ext cx="4032023" cy="2462830"/>
          </a:xfrm>
          <a:solidFill>
            <a:schemeClr val="bg1"/>
          </a:solidFill>
        </p:spPr>
        <p:txBody>
          <a:bodyPr/>
          <a:lstStyle/>
          <a:p>
            <a:r>
              <a:rPr lang="en-US"/>
              <a:t>Click icon to add picture</a:t>
            </a:r>
          </a:p>
        </p:txBody>
      </p:sp>
      <p:pic>
        <p:nvPicPr>
          <p:cNvPr id="13" name="Picture 12">
            <a:extLst>
              <a:ext uri="{FF2B5EF4-FFF2-40B4-BE49-F238E27FC236}">
                <a16:creationId xmlns:a16="http://schemas.microsoft.com/office/drawing/2014/main" id="{9F129A1D-EBBE-43D3-A521-8D31A71AD8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4" name="Slide Number Placeholder 5">
            <a:extLst>
              <a:ext uri="{FF2B5EF4-FFF2-40B4-BE49-F238E27FC236}">
                <a16:creationId xmlns:a16="http://schemas.microsoft.com/office/drawing/2014/main" id="{DE4E922E-75C0-4E33-8485-087F02632FAF}"/>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
        <p:nvSpPr>
          <p:cNvPr id="15" name="Footer Placeholder 3">
            <a:extLst>
              <a:ext uri="{FF2B5EF4-FFF2-40B4-BE49-F238E27FC236}">
                <a16:creationId xmlns:a16="http://schemas.microsoft.com/office/drawing/2014/main" id="{A225B541-52C0-4D6C-8D3C-79DA8F9E4020}"/>
              </a:ext>
            </a:extLst>
          </p:cNvPr>
          <p:cNvSpPr>
            <a:spLocks noGrp="1"/>
          </p:cNvSpPr>
          <p:nvPr>
            <p:ph type="ftr" sz="quarter" idx="11"/>
          </p:nvPr>
        </p:nvSpPr>
        <p:spPr>
          <a:xfrm>
            <a:off x="411893" y="6266576"/>
            <a:ext cx="2563249" cy="512082"/>
          </a:xfrm>
        </p:spPr>
        <p:txBody>
          <a:bodyPr anchor="t"/>
          <a:lstStyle>
            <a:lvl1pPr algn="l">
              <a:defRPr sz="900"/>
            </a:lvl1pPr>
          </a:lstStyle>
          <a:p>
            <a:r>
              <a:rPr lang="en-US"/>
              <a:t>U4 Driver for Timely Energy from IFE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8932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411892" y="966055"/>
            <a:ext cx="3639123" cy="2332315"/>
          </a:xfrm>
          <a:solidFill>
            <a:schemeClr val="bg1"/>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bg1"/>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bg1"/>
          </a:solidFill>
        </p:spPr>
        <p:txBody>
          <a:bodyPr/>
          <a:lstStyle/>
          <a:p>
            <a:r>
              <a:rPr lang="en-US"/>
              <a:t>Click icon to add picture</a:t>
            </a:r>
          </a:p>
        </p:txBody>
      </p:sp>
      <p:sp>
        <p:nvSpPr>
          <p:cNvPr id="16" name="Slide Number Placeholder 5">
            <a:extLst>
              <a:ext uri="{FF2B5EF4-FFF2-40B4-BE49-F238E27FC236}">
                <a16:creationId xmlns:a16="http://schemas.microsoft.com/office/drawing/2014/main" id="{5ED4B8FA-1EDE-465B-A6A7-47249B7EB172}"/>
              </a:ext>
            </a:extLst>
          </p:cNvPr>
          <p:cNvSpPr>
            <a:spLocks noGrp="1"/>
          </p:cNvSpPr>
          <p:nvPr>
            <p:ph type="sldNum" sz="quarter" idx="12"/>
          </p:nvPr>
        </p:nvSpPr>
        <p:spPr>
          <a:xfrm>
            <a:off x="9163290" y="6323612"/>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
        <p:nvSpPr>
          <p:cNvPr id="17" name="Footer Placeholder 3">
            <a:extLst>
              <a:ext uri="{FF2B5EF4-FFF2-40B4-BE49-F238E27FC236}">
                <a16:creationId xmlns:a16="http://schemas.microsoft.com/office/drawing/2014/main" id="{F41113FA-6CF7-46AE-813B-8389B1A16708}"/>
              </a:ext>
            </a:extLst>
          </p:cNvPr>
          <p:cNvSpPr>
            <a:spLocks noGrp="1"/>
          </p:cNvSpPr>
          <p:nvPr>
            <p:ph type="ftr" sz="quarter" idx="11"/>
          </p:nvPr>
        </p:nvSpPr>
        <p:spPr>
          <a:xfrm>
            <a:off x="411893" y="6266576"/>
            <a:ext cx="2563249" cy="512082"/>
          </a:xfrm>
        </p:spPr>
        <p:txBody>
          <a:bodyPr anchor="t"/>
          <a:lstStyle>
            <a:lvl1pPr algn="l">
              <a:defRPr sz="900"/>
            </a:lvl1pPr>
          </a:lstStyle>
          <a:p>
            <a:r>
              <a:rPr lang="en-US"/>
              <a:t>U4 Driver for Timely Energy from IFE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411892" y="3914031"/>
            <a:ext cx="3639123" cy="2312423"/>
          </a:xfrm>
          <a:solidFill>
            <a:schemeClr val="bg1"/>
          </a:solidFill>
        </p:spPr>
        <p:txBody>
          <a:bodyPr/>
          <a:lstStyle/>
          <a:p>
            <a:r>
              <a:rPr lang="en-US"/>
              <a:t>Click icon to add picture</a:t>
            </a:r>
          </a:p>
        </p:txBody>
      </p:sp>
      <p:sp>
        <p:nvSpPr>
          <p:cNvPr id="11" name="Picture Placeholder 6"/>
          <p:cNvSpPr>
            <a:spLocks noGrp="1"/>
          </p:cNvSpPr>
          <p:nvPr>
            <p:ph type="pic" sz="quarter" idx="15"/>
          </p:nvPr>
        </p:nvSpPr>
        <p:spPr>
          <a:xfrm>
            <a:off x="4235248" y="3914032"/>
            <a:ext cx="3639123" cy="2312422"/>
          </a:xfrm>
          <a:solidFill>
            <a:schemeClr val="bg1"/>
          </a:solidFill>
        </p:spPr>
        <p:txBody>
          <a:bodyPr/>
          <a:lstStyle/>
          <a:p>
            <a:r>
              <a:rPr lang="en-US"/>
              <a:t>Click icon to add picture</a:t>
            </a:r>
          </a:p>
        </p:txBody>
      </p:sp>
      <p:sp>
        <p:nvSpPr>
          <p:cNvPr id="16" name="Slide Number Placeholder 5">
            <a:extLst>
              <a:ext uri="{FF2B5EF4-FFF2-40B4-BE49-F238E27FC236}">
                <a16:creationId xmlns:a16="http://schemas.microsoft.com/office/drawing/2014/main" id="{BE3E682B-0382-43BF-97EE-2CC56C06F01A}"/>
              </a:ext>
            </a:extLst>
          </p:cNvPr>
          <p:cNvSpPr>
            <a:spLocks noGrp="1"/>
          </p:cNvSpPr>
          <p:nvPr>
            <p:ph type="sldNum" sz="quarter" idx="12"/>
          </p:nvPr>
        </p:nvSpPr>
        <p:spPr>
          <a:xfrm>
            <a:off x="9182880" y="6370935"/>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
        <p:nvSpPr>
          <p:cNvPr id="17" name="Footer Placeholder 3">
            <a:extLst>
              <a:ext uri="{FF2B5EF4-FFF2-40B4-BE49-F238E27FC236}">
                <a16:creationId xmlns:a16="http://schemas.microsoft.com/office/drawing/2014/main" id="{8F67F3BD-DFBE-4CA6-B004-C600F8627B77}"/>
              </a:ext>
            </a:extLst>
          </p:cNvPr>
          <p:cNvSpPr>
            <a:spLocks noGrp="1"/>
          </p:cNvSpPr>
          <p:nvPr>
            <p:ph type="ftr" sz="quarter" idx="11"/>
          </p:nvPr>
        </p:nvSpPr>
        <p:spPr>
          <a:xfrm>
            <a:off x="411893" y="6266576"/>
            <a:ext cx="2563249" cy="512082"/>
          </a:xfrm>
        </p:spPr>
        <p:txBody>
          <a:bodyPr anchor="t"/>
          <a:lstStyle>
            <a:lvl1pPr algn="l">
              <a:defRPr sz="900"/>
            </a:lvl1pPr>
          </a:lstStyle>
          <a:p>
            <a:r>
              <a:rPr lang="en-US"/>
              <a:t>U4 Driver for Timely Energy from IFE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24849" y="5701198"/>
            <a:ext cx="2415529" cy="365125"/>
          </a:xfrm>
        </p:spPr>
        <p:txBody>
          <a:bodyPr/>
          <a:lstStyle>
            <a:lvl1pPr algn="ctr">
              <a:defRPr baseline="0">
                <a:solidFill>
                  <a:schemeClr val="tx1"/>
                </a:solidFill>
                <a:latin typeface="Arial" charset="0"/>
              </a:defRPr>
            </a:lvl1pPr>
          </a:lstStyle>
          <a:p>
            <a:r>
              <a:rPr lang="en-US"/>
              <a:t>March 19, 2024</a:t>
            </a:r>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570" y="6194559"/>
            <a:ext cx="1948205" cy="630895"/>
          </a:xfrm>
          <a:prstGeom prst="rect">
            <a:avLst/>
          </a:prstGeom>
        </p:spPr>
      </p:pic>
      <p:sp>
        <p:nvSpPr>
          <p:cNvPr id="14" name="Picture Placeholder 13"/>
          <p:cNvSpPr>
            <a:spLocks noGrp="1"/>
          </p:cNvSpPr>
          <p:nvPr>
            <p:ph type="pic" sz="quarter" idx="15"/>
          </p:nvPr>
        </p:nvSpPr>
        <p:spPr>
          <a:xfrm>
            <a:off x="6572250" y="1720850"/>
            <a:ext cx="3561564" cy="3840163"/>
          </a:xfrm>
          <a:solidFill>
            <a:schemeClr val="bg1"/>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March 19, 2024</a:t>
            </a:r>
            <a:endParaRPr lang="en-US" dirty="0"/>
          </a:p>
        </p:txBody>
      </p:sp>
      <p:sp>
        <p:nvSpPr>
          <p:cNvPr id="5" name="Footer Placeholder 4"/>
          <p:cNvSpPr>
            <a:spLocks noGrp="1"/>
          </p:cNvSpPr>
          <p:nvPr>
            <p:ph type="ftr" sz="quarter" idx="11"/>
          </p:nvPr>
        </p:nvSpPr>
        <p:spPr/>
        <p:txBody>
          <a:bodyPr/>
          <a:lstStyle/>
          <a:p>
            <a:r>
              <a:rPr lang="en-US"/>
              <a:t>U4 Driver for Timely Energy from IFE</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2876162056"/>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March 19, 2024</a:t>
            </a:r>
            <a:endParaRPr lang="en-US" dirty="0"/>
          </a:p>
        </p:txBody>
      </p:sp>
      <p:sp>
        <p:nvSpPr>
          <p:cNvPr id="6" name="Footer Placeholder 5"/>
          <p:cNvSpPr>
            <a:spLocks noGrp="1"/>
          </p:cNvSpPr>
          <p:nvPr>
            <p:ph type="ftr" sz="quarter" idx="11"/>
          </p:nvPr>
        </p:nvSpPr>
        <p:spPr/>
        <p:txBody>
          <a:bodyPr/>
          <a:lstStyle/>
          <a:p>
            <a:r>
              <a:rPr lang="en-US"/>
              <a:t>U4 Driver for Timely Energy from IFE</a:t>
            </a:r>
            <a:endParaRPr lang="en-US" dirty="0"/>
          </a:p>
        </p:txBody>
      </p:sp>
      <p:sp>
        <p:nvSpPr>
          <p:cNvPr id="7" name="Slide Number Placeholder 6"/>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154080261"/>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March 19, 2024</a:t>
            </a:r>
            <a:endParaRPr lang="en-US" dirty="0"/>
          </a:p>
        </p:txBody>
      </p:sp>
      <p:sp>
        <p:nvSpPr>
          <p:cNvPr id="8" name="Footer Placeholder 7"/>
          <p:cNvSpPr>
            <a:spLocks noGrp="1"/>
          </p:cNvSpPr>
          <p:nvPr>
            <p:ph type="ftr" sz="quarter" idx="11"/>
          </p:nvPr>
        </p:nvSpPr>
        <p:spPr/>
        <p:txBody>
          <a:bodyPr/>
          <a:lstStyle/>
          <a:p>
            <a:r>
              <a:rPr lang="en-US"/>
              <a:t>U4 Driver for Timely Energy from IFE</a:t>
            </a:r>
            <a:endParaRPr lang="en-US" dirty="0"/>
          </a:p>
        </p:txBody>
      </p:sp>
      <p:sp>
        <p:nvSpPr>
          <p:cNvPr id="9" name="Slide Number Placeholder 8"/>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606746974"/>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March 19, 2024</a:t>
            </a:r>
            <a:endParaRPr lang="en-US" dirty="0"/>
          </a:p>
        </p:txBody>
      </p:sp>
      <p:sp>
        <p:nvSpPr>
          <p:cNvPr id="4" name="Footer Placeholder 3"/>
          <p:cNvSpPr>
            <a:spLocks noGrp="1"/>
          </p:cNvSpPr>
          <p:nvPr>
            <p:ph type="ftr" sz="quarter" idx="11"/>
          </p:nvPr>
        </p:nvSpPr>
        <p:spPr/>
        <p:txBody>
          <a:bodyPr/>
          <a:lstStyle/>
          <a:p>
            <a:r>
              <a:rPr lang="en-US"/>
              <a:t>U4 Driver for Timely Energy from IFE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807305212"/>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March 19, 2024</a:t>
            </a:r>
            <a:endParaRPr lang="en-US" dirty="0"/>
          </a:p>
        </p:txBody>
      </p:sp>
      <p:sp>
        <p:nvSpPr>
          <p:cNvPr id="3" name="Footer Placeholder 2"/>
          <p:cNvSpPr>
            <a:spLocks noGrp="1"/>
          </p:cNvSpPr>
          <p:nvPr>
            <p:ph type="ftr" sz="quarter" idx="11"/>
          </p:nvPr>
        </p:nvSpPr>
        <p:spPr/>
        <p:txBody>
          <a:bodyPr/>
          <a:lstStyle/>
          <a:p>
            <a:r>
              <a:rPr lang="en-US"/>
              <a:t>U4 Driver for Timely Energy from IFE</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459811684"/>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March 19, 2024</a:t>
            </a:r>
            <a:endParaRPr lang="en-US" dirty="0"/>
          </a:p>
        </p:txBody>
      </p:sp>
      <p:sp>
        <p:nvSpPr>
          <p:cNvPr id="6" name="Footer Placeholder 5"/>
          <p:cNvSpPr>
            <a:spLocks noGrp="1"/>
          </p:cNvSpPr>
          <p:nvPr>
            <p:ph type="ftr" sz="quarter" idx="11"/>
          </p:nvPr>
        </p:nvSpPr>
        <p:spPr/>
        <p:txBody>
          <a:bodyPr/>
          <a:lstStyle/>
          <a:p>
            <a:r>
              <a:rPr lang="en-US"/>
              <a:t>U4 Driver for Timely Energy from IFE</a:t>
            </a:r>
            <a:endParaRPr lang="en-US" dirty="0"/>
          </a:p>
        </p:txBody>
      </p:sp>
      <p:sp>
        <p:nvSpPr>
          <p:cNvPr id="7" name="Slide Number Placeholder 6"/>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2231011043"/>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March 19, 2024</a:t>
            </a:r>
            <a:endParaRPr lang="en-US" dirty="0"/>
          </a:p>
        </p:txBody>
      </p:sp>
      <p:sp>
        <p:nvSpPr>
          <p:cNvPr id="6" name="Footer Placeholder 5"/>
          <p:cNvSpPr>
            <a:spLocks noGrp="1"/>
          </p:cNvSpPr>
          <p:nvPr>
            <p:ph type="ftr" sz="quarter" idx="11"/>
          </p:nvPr>
        </p:nvSpPr>
        <p:spPr/>
        <p:txBody>
          <a:bodyPr/>
          <a:lstStyle/>
          <a:p>
            <a:r>
              <a:rPr lang="en-US"/>
              <a:t>U4 Driver for Timely Energy from IFE</a:t>
            </a:r>
            <a:endParaRPr lang="en-US" dirty="0"/>
          </a:p>
        </p:txBody>
      </p:sp>
      <p:sp>
        <p:nvSpPr>
          <p:cNvPr id="7" name="Slide Number Placeholder 6"/>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132619253"/>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3177" y="0"/>
            <a:ext cx="13323251"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March 19, 2024</a:t>
            </a:r>
          </a:p>
        </p:txBody>
      </p:sp>
      <p:sp>
        <p:nvSpPr>
          <p:cNvPr id="5" name="Footer Placeholder 4"/>
          <p:cNvSpPr>
            <a:spLocks noGrp="1"/>
          </p:cNvSpPr>
          <p:nvPr>
            <p:ph type="ftr" sz="quarter" idx="3"/>
          </p:nvPr>
        </p:nvSpPr>
        <p:spPr>
          <a:xfrm>
            <a:off x="1744020" y="6041362"/>
            <a:ext cx="5230925" cy="230189"/>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U4 Driver for Timely Energy from IFE</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720F7D1-9E1D-44BA-8EAC-1305E31B2AA1}" type="slidenum">
              <a:rPr lang="en-US" smtClean="0"/>
              <a:t>‹#›</a:t>
            </a:fld>
            <a:endParaRPr lang="en-US"/>
          </a:p>
        </p:txBody>
      </p:sp>
      <p:pic>
        <p:nvPicPr>
          <p:cNvPr id="18" name="Picture 2" descr="image">
            <a:extLst>
              <a:ext uri="{FF2B5EF4-FFF2-40B4-BE49-F238E27FC236}">
                <a16:creationId xmlns:a16="http://schemas.microsoft.com/office/drawing/2014/main" id="{D3882743-BF6B-42D3-BDC2-D190501454FC}"/>
              </a:ext>
            </a:extLst>
          </p:cNvPr>
          <p:cNvPicPr>
            <a:picLocks noChangeAspect="1" noChangeArrowheads="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9797666" y="5194043"/>
            <a:ext cx="1656180" cy="1655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87256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Lst>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hf hdr="0"/>
  <p:txStyles>
    <p:titleStyle>
      <a:lvl1pPr algn="l" defTabSz="457200" rtl="0" eaLnBrk="1" latinLnBrk="0" hangingPunct="1">
        <a:spcBef>
          <a:spcPct val="0"/>
        </a:spcBef>
        <a:buNone/>
        <a:defRPr sz="3600" kern="1200">
          <a:solidFill>
            <a:srgbClr val="273B7C"/>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4F41758E-E028-32EA-6EAA-CFE587DAA960}"/>
            </a:ext>
          </a:extLst>
        </p:cNvPr>
        <p:cNvGrpSpPr/>
        <p:nvPr/>
      </p:nvGrpSpPr>
      <p:grpSpPr>
        <a:xfrm>
          <a:off x="0" y="0"/>
          <a:ext cx="0" cy="0"/>
          <a:chOff x="0" y="0"/>
          <a:chExt cx="0" cy="0"/>
        </a:xfrm>
      </p:grpSpPr>
      <p:sp>
        <p:nvSpPr>
          <p:cNvPr id="210" name="Google Shape;210;p38">
            <a:extLst>
              <a:ext uri="{FF2B5EF4-FFF2-40B4-BE49-F238E27FC236}">
                <a16:creationId xmlns:a16="http://schemas.microsoft.com/office/drawing/2014/main" id="{DB3036E9-FB2B-501B-8930-BBA4E851A956}"/>
              </a:ext>
            </a:extLst>
          </p:cNvPr>
          <p:cNvSpPr txBox="1">
            <a:spLocks noGrp="1"/>
          </p:cNvSpPr>
          <p:nvPr>
            <p:ph type="ctrTitle"/>
          </p:nvPr>
        </p:nvSpPr>
        <p:spPr>
          <a:xfrm>
            <a:off x="415611" y="992767"/>
            <a:ext cx="11360800" cy="2086400"/>
          </a:xfrm>
          <a:prstGeom prst="rect">
            <a:avLst/>
          </a:prstGeom>
        </p:spPr>
        <p:txBody>
          <a:bodyPr spcFirstLastPara="1" vert="horz" wrap="square" lIns="121900" tIns="121900" rIns="121900" bIns="121900" rtlCol="0" anchor="b" anchorCtr="0">
            <a:normAutofit/>
          </a:bodyPr>
          <a:lstStyle/>
          <a:p>
            <a:pPr algn="l">
              <a:spcBef>
                <a:spcPts val="0"/>
              </a:spcBef>
            </a:pPr>
            <a:r>
              <a:rPr lang="en" dirty="0"/>
              <a:t>U4 Driver for Timely </a:t>
            </a:r>
            <a:r>
              <a:rPr lang="en" sz="5333" dirty="0"/>
              <a:t>Energy —IFE from Inertial Confinement Fusion</a:t>
            </a:r>
            <a:endParaRPr sz="5333" dirty="0"/>
          </a:p>
        </p:txBody>
      </p:sp>
      <p:sp>
        <p:nvSpPr>
          <p:cNvPr id="211" name="Google Shape;211;p38">
            <a:extLst>
              <a:ext uri="{FF2B5EF4-FFF2-40B4-BE49-F238E27FC236}">
                <a16:creationId xmlns:a16="http://schemas.microsoft.com/office/drawing/2014/main" id="{E4D60D3D-C905-0928-5CE7-408ECA704FFF}"/>
              </a:ext>
            </a:extLst>
          </p:cNvPr>
          <p:cNvSpPr txBox="1">
            <a:spLocks noGrp="1"/>
          </p:cNvSpPr>
          <p:nvPr>
            <p:ph type="subTitle" idx="1"/>
          </p:nvPr>
        </p:nvSpPr>
        <p:spPr>
          <a:xfrm>
            <a:off x="415600" y="3778833"/>
            <a:ext cx="11360800" cy="2394400"/>
          </a:xfrm>
          <a:prstGeom prst="rect">
            <a:avLst/>
          </a:prstGeom>
        </p:spPr>
        <p:txBody>
          <a:bodyPr spcFirstLastPara="1" vert="horz" wrap="square" lIns="121900" tIns="121900" rIns="121900" bIns="121900" rtlCol="0" anchor="t" anchorCtr="0">
            <a:normAutofit lnSpcReduction="10000"/>
          </a:bodyPr>
          <a:lstStyle/>
          <a:p>
            <a:pPr algn="ctr">
              <a:lnSpc>
                <a:spcPct val="150000"/>
              </a:lnSpc>
              <a:spcBef>
                <a:spcPts val="0"/>
              </a:spcBef>
            </a:pPr>
            <a:r>
              <a:rPr lang="en" dirty="0"/>
              <a:t>R.J. Burke and A.T. Burke</a:t>
            </a:r>
            <a:endParaRPr dirty="0"/>
          </a:p>
          <a:p>
            <a:pPr algn="ctr">
              <a:lnSpc>
                <a:spcPct val="150000"/>
              </a:lnSpc>
              <a:spcBef>
                <a:spcPts val="0"/>
              </a:spcBef>
            </a:pPr>
            <a:r>
              <a:rPr lang="en" sz="4304" b="1" dirty="0"/>
              <a:t>Nuclear Applications of Accelerators </a:t>
            </a:r>
            <a:endParaRPr sz="4304" b="1" dirty="0"/>
          </a:p>
          <a:p>
            <a:pPr algn="ctr">
              <a:lnSpc>
                <a:spcPct val="150000"/>
              </a:lnSpc>
              <a:spcBef>
                <a:spcPts val="0"/>
              </a:spcBef>
            </a:pPr>
            <a:r>
              <a:rPr lang="en" dirty="0"/>
              <a:t>Norfolk, Virginia</a:t>
            </a:r>
            <a:endParaRPr dirty="0"/>
          </a:p>
          <a:p>
            <a:pPr algn="ctr">
              <a:lnSpc>
                <a:spcPct val="150000"/>
              </a:lnSpc>
              <a:spcBef>
                <a:spcPts val="0"/>
              </a:spcBef>
            </a:pPr>
            <a:r>
              <a:rPr lang="en" dirty="0"/>
              <a:t>March 19, 2024</a:t>
            </a:r>
            <a:endParaRPr dirty="0"/>
          </a:p>
        </p:txBody>
      </p:sp>
      <p:sp>
        <p:nvSpPr>
          <p:cNvPr id="2" name="TextBox 1">
            <a:extLst>
              <a:ext uri="{FF2B5EF4-FFF2-40B4-BE49-F238E27FC236}">
                <a16:creationId xmlns:a16="http://schemas.microsoft.com/office/drawing/2014/main" id="{032A8F0E-C3CB-ABE0-F5DC-238E8D46D4A4}"/>
              </a:ext>
            </a:extLst>
          </p:cNvPr>
          <p:cNvSpPr txBox="1"/>
          <p:nvPr/>
        </p:nvSpPr>
        <p:spPr>
          <a:xfrm>
            <a:off x="5015620" y="6455121"/>
            <a:ext cx="184731" cy="369332"/>
          </a:xfrm>
          <a:prstGeom prst="rect">
            <a:avLst/>
          </a:prstGeom>
          <a:noFill/>
        </p:spPr>
        <p:txBody>
          <a:bodyPr wrap="none" rtlCol="0">
            <a:spAutoFit/>
          </a:bodyPr>
          <a:lstStyle/>
          <a:p>
            <a:endParaRPr lang="en-US" dirty="0"/>
          </a:p>
        </p:txBody>
      </p:sp>
      <p:sp>
        <p:nvSpPr>
          <p:cNvPr id="3" name="Footer Placeholder 2">
            <a:extLst>
              <a:ext uri="{FF2B5EF4-FFF2-40B4-BE49-F238E27FC236}">
                <a16:creationId xmlns:a16="http://schemas.microsoft.com/office/drawing/2014/main" id="{86F70F08-A84A-0D5B-2C7E-21DDD526F82F}"/>
              </a:ext>
            </a:extLst>
          </p:cNvPr>
          <p:cNvSpPr>
            <a:spLocks noGrp="1"/>
          </p:cNvSpPr>
          <p:nvPr>
            <p:ph type="ftr" sz="quarter" idx="11"/>
          </p:nvPr>
        </p:nvSpPr>
        <p:spPr/>
        <p:txBody>
          <a:bodyPr/>
          <a:lstStyle/>
          <a:p>
            <a:r>
              <a:rPr lang="en-US"/>
              <a:t>U4 Driver for Timely Energy from IFE</a:t>
            </a:r>
          </a:p>
        </p:txBody>
      </p:sp>
      <p:sp>
        <p:nvSpPr>
          <p:cNvPr id="4" name="Slide Number Placeholder 3">
            <a:extLst>
              <a:ext uri="{FF2B5EF4-FFF2-40B4-BE49-F238E27FC236}">
                <a16:creationId xmlns:a16="http://schemas.microsoft.com/office/drawing/2014/main" id="{D87FB66B-798F-A65D-07BE-77A1B241ABF0}"/>
              </a:ext>
            </a:extLst>
          </p:cNvPr>
          <p:cNvSpPr>
            <a:spLocks noGrp="1"/>
          </p:cNvSpPr>
          <p:nvPr>
            <p:ph type="sldNum" sz="quarter" idx="12"/>
          </p:nvPr>
        </p:nvSpPr>
        <p:spPr/>
        <p:txBody>
          <a:bodyPr/>
          <a:lstStyle/>
          <a:p>
            <a:fld id="{59F66972-C97E-204E-B8DD-4153CB3615D7}" type="slidenum">
              <a:rPr lang="en-US" smtClean="0"/>
              <a:t>1</a:t>
            </a:fld>
            <a:endParaRPr lang="en-US"/>
          </a:p>
        </p:txBody>
      </p:sp>
      <p:sp>
        <p:nvSpPr>
          <p:cNvPr id="5" name="Date Placeholder 4">
            <a:extLst>
              <a:ext uri="{FF2B5EF4-FFF2-40B4-BE49-F238E27FC236}">
                <a16:creationId xmlns:a16="http://schemas.microsoft.com/office/drawing/2014/main" id="{C9F26B84-52DE-2056-EF9E-DDCC6D422499}"/>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2558397184"/>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A0008-858C-15E4-B095-939E9E5246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DFB269-2BC0-F1B2-7502-BF75B31D8D1A}"/>
              </a:ext>
            </a:extLst>
          </p:cNvPr>
          <p:cNvSpPr>
            <a:spLocks noGrp="1"/>
          </p:cNvSpPr>
          <p:nvPr>
            <p:ph type="title"/>
          </p:nvPr>
        </p:nvSpPr>
        <p:spPr>
          <a:xfrm>
            <a:off x="663166" y="1736726"/>
            <a:ext cx="10515600" cy="2852737"/>
          </a:xfrm>
        </p:spPr>
        <p:txBody>
          <a:bodyPr/>
          <a:lstStyle/>
          <a:p>
            <a:r>
              <a:rPr lang="en-US" dirty="0"/>
              <a:t>Fusion Energy System</a:t>
            </a:r>
          </a:p>
        </p:txBody>
      </p:sp>
      <p:sp>
        <p:nvSpPr>
          <p:cNvPr id="3" name="Text Placeholder 2">
            <a:extLst>
              <a:ext uri="{FF2B5EF4-FFF2-40B4-BE49-F238E27FC236}">
                <a16:creationId xmlns:a16="http://schemas.microsoft.com/office/drawing/2014/main" id="{4539F7F3-CF67-1169-73F6-A59132BAACD1}"/>
              </a:ext>
            </a:extLst>
          </p:cNvPr>
          <p:cNvSpPr>
            <a:spLocks noGrp="1"/>
          </p:cNvSpPr>
          <p:nvPr>
            <p:ph type="body" idx="1"/>
          </p:nvPr>
        </p:nvSpPr>
        <p:spPr>
          <a:xfrm>
            <a:off x="663166" y="4589463"/>
            <a:ext cx="10515600" cy="1500187"/>
          </a:xfrm>
        </p:spPr>
        <p:txBody>
          <a:bodyPr/>
          <a:lstStyle/>
          <a:p>
            <a:r>
              <a:rPr lang="en-US" dirty="0"/>
              <a:t>Pellet. Driver. Chamber. Heat Transfer. Energy Conversion. </a:t>
            </a:r>
          </a:p>
          <a:p>
            <a:r>
              <a:rPr lang="en-US" dirty="0"/>
              <a:t>Regional Economic Engine. Clean Industry. Water Cycle.</a:t>
            </a:r>
          </a:p>
        </p:txBody>
      </p:sp>
      <p:sp>
        <p:nvSpPr>
          <p:cNvPr id="5" name="Footer Placeholder 4">
            <a:extLst>
              <a:ext uri="{FF2B5EF4-FFF2-40B4-BE49-F238E27FC236}">
                <a16:creationId xmlns:a16="http://schemas.microsoft.com/office/drawing/2014/main" id="{E8E3600A-8425-7B64-1010-F760BBA539FB}"/>
              </a:ext>
            </a:extLst>
          </p:cNvPr>
          <p:cNvSpPr>
            <a:spLocks noGrp="1"/>
          </p:cNvSpPr>
          <p:nvPr>
            <p:ph type="ftr" sz="quarter" idx="11"/>
          </p:nvPr>
        </p:nvSpPr>
        <p:spPr/>
        <p:txBody>
          <a:bodyPr/>
          <a:lstStyle/>
          <a:p>
            <a:r>
              <a:rPr lang="en-US"/>
              <a:t>U4 Driver for Timely Energy from IFE</a:t>
            </a:r>
            <a:endParaRPr lang="en-US" dirty="0"/>
          </a:p>
        </p:txBody>
      </p:sp>
      <p:sp>
        <p:nvSpPr>
          <p:cNvPr id="6" name="Slide Number Placeholder 5">
            <a:extLst>
              <a:ext uri="{FF2B5EF4-FFF2-40B4-BE49-F238E27FC236}">
                <a16:creationId xmlns:a16="http://schemas.microsoft.com/office/drawing/2014/main" id="{A347F5AC-6A81-2E33-B634-59D9520AD146}"/>
              </a:ext>
            </a:extLst>
          </p:cNvPr>
          <p:cNvSpPr>
            <a:spLocks noGrp="1"/>
          </p:cNvSpPr>
          <p:nvPr>
            <p:ph type="sldNum" sz="quarter" idx="12"/>
          </p:nvPr>
        </p:nvSpPr>
        <p:spPr/>
        <p:txBody>
          <a:bodyPr/>
          <a:lstStyle/>
          <a:p>
            <a:fld id="{BA73293A-633A-9442-9D0C-0E6DFEC52A43}" type="slidenum">
              <a:rPr lang="en-US" smtClean="0"/>
              <a:t>10</a:t>
            </a:fld>
            <a:endParaRPr lang="en-US" dirty="0"/>
          </a:p>
        </p:txBody>
      </p:sp>
      <p:grpSp>
        <p:nvGrpSpPr>
          <p:cNvPr id="12" name="Group 11">
            <a:extLst>
              <a:ext uri="{FF2B5EF4-FFF2-40B4-BE49-F238E27FC236}">
                <a16:creationId xmlns:a16="http://schemas.microsoft.com/office/drawing/2014/main" id="{F70F1D1E-0F62-F1FF-D1C4-67306968B805}"/>
              </a:ext>
            </a:extLst>
          </p:cNvPr>
          <p:cNvGrpSpPr/>
          <p:nvPr/>
        </p:nvGrpSpPr>
        <p:grpSpPr>
          <a:xfrm>
            <a:off x="855707" y="1668372"/>
            <a:ext cx="10258553" cy="369332"/>
            <a:chOff x="855707" y="1668372"/>
            <a:chExt cx="10258553" cy="369332"/>
          </a:xfrm>
        </p:grpSpPr>
        <p:sp>
          <p:nvSpPr>
            <p:cNvPr id="7" name="TextBox 6">
              <a:extLst>
                <a:ext uri="{FF2B5EF4-FFF2-40B4-BE49-F238E27FC236}">
                  <a16:creationId xmlns:a16="http://schemas.microsoft.com/office/drawing/2014/main" id="{F212FEF9-4085-9F5C-6950-05E43D0D89CB}"/>
                </a:ext>
              </a:extLst>
            </p:cNvPr>
            <p:cNvSpPr txBox="1"/>
            <p:nvPr/>
          </p:nvSpPr>
          <p:spPr>
            <a:xfrm>
              <a:off x="855707" y="1668372"/>
              <a:ext cx="10258553" cy="369332"/>
            </a:xfrm>
            <a:prstGeom prst="rect">
              <a:avLst/>
            </a:prstGeom>
            <a:noFill/>
          </p:spPr>
          <p:txBody>
            <a:bodyPr wrap="square" rtlCol="0">
              <a:spAutoFit/>
            </a:bodyPr>
            <a:lstStyle/>
            <a:p>
              <a:r>
                <a:rPr lang="en-US" dirty="0"/>
                <a:t>DRIVER	        PELLET	  CHAMBER	 HX 	    ELECTRICITY	       HYDROGEN</a:t>
              </a:r>
            </a:p>
          </p:txBody>
        </p:sp>
        <p:grpSp>
          <p:nvGrpSpPr>
            <p:cNvPr id="11" name="Group 10">
              <a:extLst>
                <a:ext uri="{FF2B5EF4-FFF2-40B4-BE49-F238E27FC236}">
                  <a16:creationId xmlns:a16="http://schemas.microsoft.com/office/drawing/2014/main" id="{D1662434-323F-5F2D-EEB1-34E9A36EC5EB}"/>
                </a:ext>
              </a:extLst>
            </p:cNvPr>
            <p:cNvGrpSpPr/>
            <p:nvPr/>
          </p:nvGrpSpPr>
          <p:grpSpPr>
            <a:xfrm>
              <a:off x="1829733" y="1687234"/>
              <a:ext cx="8634500" cy="324421"/>
              <a:chOff x="1829733" y="1687234"/>
              <a:chExt cx="8634500" cy="324421"/>
            </a:xfrm>
          </p:grpSpPr>
          <p:sp>
            <p:nvSpPr>
              <p:cNvPr id="8" name="Right Arrow 7">
                <a:extLst>
                  <a:ext uri="{FF2B5EF4-FFF2-40B4-BE49-F238E27FC236}">
                    <a16:creationId xmlns:a16="http://schemas.microsoft.com/office/drawing/2014/main" id="{76CBE369-3475-4459-89C1-CDB59DA80E7F}"/>
                  </a:ext>
                </a:extLst>
              </p:cNvPr>
              <p:cNvSpPr/>
              <p:nvPr/>
            </p:nvSpPr>
            <p:spPr>
              <a:xfrm>
                <a:off x="1829733" y="1702549"/>
                <a:ext cx="434567" cy="2910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07D15100-3AC2-1E51-8C95-E829C37CB451}"/>
                  </a:ext>
                </a:extLst>
              </p:cNvPr>
              <p:cNvSpPr/>
              <p:nvPr/>
            </p:nvSpPr>
            <p:spPr>
              <a:xfrm>
                <a:off x="3227106" y="1702549"/>
                <a:ext cx="434567" cy="2910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F5D0BF97-469B-AF24-A334-86F6118D8188}"/>
                  </a:ext>
                </a:extLst>
              </p:cNvPr>
              <p:cNvSpPr/>
              <p:nvPr/>
            </p:nvSpPr>
            <p:spPr>
              <a:xfrm>
                <a:off x="4988956" y="1691015"/>
                <a:ext cx="434567" cy="2910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20">
                <a:extLst>
                  <a:ext uri="{FF2B5EF4-FFF2-40B4-BE49-F238E27FC236}">
                    <a16:creationId xmlns:a16="http://schemas.microsoft.com/office/drawing/2014/main" id="{949EDBDD-7E39-B8FF-F3C2-B3456D7D644F}"/>
                  </a:ext>
                </a:extLst>
              </p:cNvPr>
              <p:cNvSpPr/>
              <p:nvPr/>
            </p:nvSpPr>
            <p:spPr>
              <a:xfrm>
                <a:off x="6072474" y="1691015"/>
                <a:ext cx="434567" cy="2910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Arrow 21">
                <a:extLst>
                  <a:ext uri="{FF2B5EF4-FFF2-40B4-BE49-F238E27FC236}">
                    <a16:creationId xmlns:a16="http://schemas.microsoft.com/office/drawing/2014/main" id="{DE742A22-A929-9906-B43D-C3EF54D100C8}"/>
                  </a:ext>
                </a:extLst>
              </p:cNvPr>
              <p:cNvSpPr/>
              <p:nvPr/>
            </p:nvSpPr>
            <p:spPr>
              <a:xfrm>
                <a:off x="8105910" y="1720577"/>
                <a:ext cx="434567" cy="2910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5513CB64-337D-F1FC-E283-E79FC5025A3E}"/>
                  </a:ext>
                </a:extLst>
              </p:cNvPr>
              <p:cNvSpPr/>
              <p:nvPr/>
            </p:nvSpPr>
            <p:spPr>
              <a:xfrm>
                <a:off x="10029666" y="1687234"/>
                <a:ext cx="434567" cy="2910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a:extLst>
              <a:ext uri="{FF2B5EF4-FFF2-40B4-BE49-F238E27FC236}">
                <a16:creationId xmlns:a16="http://schemas.microsoft.com/office/drawing/2014/main" id="{C89807E0-F429-3A7E-1728-A1E8C5830FBE}"/>
              </a:ext>
            </a:extLst>
          </p:cNvPr>
          <p:cNvGrpSpPr/>
          <p:nvPr/>
        </p:nvGrpSpPr>
        <p:grpSpPr>
          <a:xfrm>
            <a:off x="1325366" y="2815843"/>
            <a:ext cx="8410177" cy="369332"/>
            <a:chOff x="1325366" y="2815843"/>
            <a:chExt cx="8410177" cy="369332"/>
          </a:xfrm>
        </p:grpSpPr>
        <p:sp>
          <p:nvSpPr>
            <p:cNvPr id="24" name="Right Arrow 23">
              <a:extLst>
                <a:ext uri="{FF2B5EF4-FFF2-40B4-BE49-F238E27FC236}">
                  <a16:creationId xmlns:a16="http://schemas.microsoft.com/office/drawing/2014/main" id="{D0F50EC6-FEF1-8860-E917-E79B234EFB08}"/>
                </a:ext>
              </a:extLst>
            </p:cNvPr>
            <p:cNvSpPr/>
            <p:nvPr/>
          </p:nvSpPr>
          <p:spPr>
            <a:xfrm>
              <a:off x="6212663" y="2863445"/>
              <a:ext cx="434567" cy="2910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A4E550A-13CA-0579-CFF9-C8830DEB9960}"/>
                </a:ext>
              </a:extLst>
            </p:cNvPr>
            <p:cNvSpPr txBox="1"/>
            <p:nvPr/>
          </p:nvSpPr>
          <p:spPr>
            <a:xfrm>
              <a:off x="1325366" y="2815843"/>
              <a:ext cx="8410177" cy="369332"/>
            </a:xfrm>
            <a:prstGeom prst="rect">
              <a:avLst/>
            </a:prstGeom>
            <a:noFill/>
          </p:spPr>
          <p:txBody>
            <a:bodyPr wrap="square" rtlCol="0">
              <a:spAutoFit/>
            </a:bodyPr>
            <a:lstStyle/>
            <a:p>
              <a:r>
                <a:rPr lang="en-US" dirty="0"/>
                <a:t>SYNTHETIC HYDRO-CARBONS &amp; -NITROGENS		WATER: DESAL, RECYCLE</a:t>
              </a:r>
            </a:p>
          </p:txBody>
        </p:sp>
      </p:grpSp>
      <p:sp>
        <p:nvSpPr>
          <p:cNvPr id="4" name="Date Placeholder 3">
            <a:extLst>
              <a:ext uri="{FF2B5EF4-FFF2-40B4-BE49-F238E27FC236}">
                <a16:creationId xmlns:a16="http://schemas.microsoft.com/office/drawing/2014/main" id="{8F10A498-FB32-D90B-CB34-200CA52CEB53}"/>
              </a:ext>
            </a:extLst>
          </p:cNvPr>
          <p:cNvSpPr>
            <a:spLocks noGrp="1"/>
          </p:cNvSpPr>
          <p:nvPr>
            <p:ph type="dt" sz="half" idx="10"/>
          </p:nvPr>
        </p:nvSpPr>
        <p:spPr/>
        <p:txBody>
          <a:bodyPr/>
          <a:lstStyle/>
          <a:p>
            <a:r>
              <a:rPr lang="en-US"/>
              <a:t>March 19, 2024</a:t>
            </a:r>
            <a:endParaRPr lang="en-US" dirty="0"/>
          </a:p>
        </p:txBody>
      </p:sp>
    </p:spTree>
    <p:custDataLst>
      <p:tags r:id="rId1"/>
    </p:custDataLst>
    <p:extLst>
      <p:ext uri="{BB962C8B-B14F-4D97-AF65-F5344CB8AC3E}">
        <p14:creationId xmlns:p14="http://schemas.microsoft.com/office/powerpoint/2010/main" val="2118036909"/>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D82D9-F75A-5C15-5E46-ED37756833D5}"/>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9C72454-0D67-5CE1-6E4E-C4B6437695DA}"/>
              </a:ext>
            </a:extLst>
          </p:cNvPr>
          <p:cNvGraphicFramePr/>
          <p:nvPr/>
        </p:nvGraphicFramePr>
        <p:xfrm>
          <a:off x="2209800" y="802433"/>
          <a:ext cx="7797164" cy="51981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itle 12">
            <a:extLst>
              <a:ext uri="{FF2B5EF4-FFF2-40B4-BE49-F238E27FC236}">
                <a16:creationId xmlns:a16="http://schemas.microsoft.com/office/drawing/2014/main" id="{B6701A37-B550-0838-D454-D7A9C7700E6E}"/>
              </a:ext>
            </a:extLst>
          </p:cNvPr>
          <p:cNvSpPr>
            <a:spLocks noGrp="1"/>
          </p:cNvSpPr>
          <p:nvPr>
            <p:ph type="title"/>
          </p:nvPr>
        </p:nvSpPr>
        <p:spPr>
          <a:xfrm>
            <a:off x="775447" y="194676"/>
            <a:ext cx="10515600" cy="1325563"/>
          </a:xfrm>
        </p:spPr>
        <p:txBody>
          <a:bodyPr/>
          <a:lstStyle/>
          <a:p>
            <a:r>
              <a:rPr lang="en-US" dirty="0"/>
              <a:t>Great Circle Route</a:t>
            </a:r>
          </a:p>
        </p:txBody>
      </p:sp>
      <p:sp>
        <p:nvSpPr>
          <p:cNvPr id="14" name="Date Placeholder 13">
            <a:extLst>
              <a:ext uri="{FF2B5EF4-FFF2-40B4-BE49-F238E27FC236}">
                <a16:creationId xmlns:a16="http://schemas.microsoft.com/office/drawing/2014/main" id="{15C6C58B-68E4-3233-EF0A-7200F94913F6}"/>
              </a:ext>
            </a:extLst>
          </p:cNvPr>
          <p:cNvSpPr>
            <a:spLocks noGrp="1"/>
          </p:cNvSpPr>
          <p:nvPr>
            <p:ph type="dt" sz="half" idx="10"/>
          </p:nvPr>
        </p:nvSpPr>
        <p:spPr/>
        <p:txBody>
          <a:bodyPr/>
          <a:lstStyle/>
          <a:p>
            <a:r>
              <a:rPr lang="en-US"/>
              <a:t>March 19, 2024</a:t>
            </a:r>
          </a:p>
        </p:txBody>
      </p:sp>
      <p:sp>
        <p:nvSpPr>
          <p:cNvPr id="15" name="Footer Placeholder 14">
            <a:extLst>
              <a:ext uri="{FF2B5EF4-FFF2-40B4-BE49-F238E27FC236}">
                <a16:creationId xmlns:a16="http://schemas.microsoft.com/office/drawing/2014/main" id="{C00EE81B-B3C2-9585-9BAF-F2DBAA213F18}"/>
              </a:ext>
            </a:extLst>
          </p:cNvPr>
          <p:cNvSpPr>
            <a:spLocks noGrp="1"/>
          </p:cNvSpPr>
          <p:nvPr>
            <p:ph type="ftr" sz="quarter" idx="11"/>
          </p:nvPr>
        </p:nvSpPr>
        <p:spPr/>
        <p:txBody>
          <a:bodyPr/>
          <a:lstStyle/>
          <a:p>
            <a:r>
              <a:rPr lang="en-US"/>
              <a:t>U4 Driver for Timely Energy from IFE</a:t>
            </a:r>
            <a:endParaRPr lang="en-US" dirty="0"/>
          </a:p>
        </p:txBody>
      </p:sp>
      <p:sp>
        <p:nvSpPr>
          <p:cNvPr id="16" name="Slide Number Placeholder 15">
            <a:extLst>
              <a:ext uri="{FF2B5EF4-FFF2-40B4-BE49-F238E27FC236}">
                <a16:creationId xmlns:a16="http://schemas.microsoft.com/office/drawing/2014/main" id="{4212B7D7-CA72-8558-EA16-491006090D9B}"/>
              </a:ext>
            </a:extLst>
          </p:cNvPr>
          <p:cNvSpPr>
            <a:spLocks noGrp="1"/>
          </p:cNvSpPr>
          <p:nvPr>
            <p:ph type="sldNum" sz="quarter" idx="12"/>
          </p:nvPr>
        </p:nvSpPr>
        <p:spPr/>
        <p:txBody>
          <a:bodyPr/>
          <a:lstStyle/>
          <a:p>
            <a:r>
              <a:rPr lang="en-US"/>
              <a:t> page</a:t>
            </a:r>
            <a:fld id="{BA73293A-633A-9442-9D0C-0E6DFEC52A43}" type="slidenum">
              <a:rPr lang="en-US" smtClean="0"/>
              <a:t>11</a:t>
            </a:fld>
            <a:endParaRPr lang="en-US" dirty="0"/>
          </a:p>
        </p:txBody>
      </p:sp>
    </p:spTree>
    <p:extLst>
      <p:ext uri="{BB962C8B-B14F-4D97-AF65-F5344CB8AC3E}">
        <p14:creationId xmlns:p14="http://schemas.microsoft.com/office/powerpoint/2010/main" val="1741131953"/>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28848-8121-9B18-D8AA-6B68444DD6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F8F7A9-C077-1852-80DD-904B29D96E91}"/>
              </a:ext>
            </a:extLst>
          </p:cNvPr>
          <p:cNvSpPr>
            <a:spLocks noGrp="1"/>
          </p:cNvSpPr>
          <p:nvPr>
            <p:ph type="title"/>
          </p:nvPr>
        </p:nvSpPr>
        <p:spPr>
          <a:xfrm>
            <a:off x="2467841" y="680130"/>
            <a:ext cx="7256318" cy="554481"/>
          </a:xfrm>
        </p:spPr>
        <p:txBody>
          <a:bodyPr>
            <a:normAutofit fontScale="90000"/>
          </a:bodyPr>
          <a:lstStyle/>
          <a:p>
            <a:r>
              <a:rPr lang="en-US" dirty="0"/>
              <a:t>Neutron Protection:  LLNL HYLIFE</a:t>
            </a:r>
          </a:p>
        </p:txBody>
      </p:sp>
      <p:pic>
        <p:nvPicPr>
          <p:cNvPr id="7" name="Picture 6" descr="A black and white drawing of a machine&#10;&#10;Description automatically generated">
            <a:extLst>
              <a:ext uri="{FF2B5EF4-FFF2-40B4-BE49-F238E27FC236}">
                <a16:creationId xmlns:a16="http://schemas.microsoft.com/office/drawing/2014/main" id="{2C64B71A-4604-782D-A83E-42C4AA6CE785}"/>
              </a:ext>
            </a:extLst>
          </p:cNvPr>
          <p:cNvPicPr>
            <a:picLocks noChangeAspect="1"/>
          </p:cNvPicPr>
          <p:nvPr/>
        </p:nvPicPr>
        <p:blipFill>
          <a:blip r:embed="rId3"/>
          <a:stretch>
            <a:fillRect/>
          </a:stretch>
        </p:blipFill>
        <p:spPr>
          <a:xfrm>
            <a:off x="5135777" y="1134883"/>
            <a:ext cx="4159902" cy="4953324"/>
          </a:xfrm>
          <a:prstGeom prst="rect">
            <a:avLst/>
          </a:prstGeom>
        </p:spPr>
      </p:pic>
      <p:sp>
        <p:nvSpPr>
          <p:cNvPr id="3" name="TextBox 2">
            <a:extLst>
              <a:ext uri="{FF2B5EF4-FFF2-40B4-BE49-F238E27FC236}">
                <a16:creationId xmlns:a16="http://schemas.microsoft.com/office/drawing/2014/main" id="{3A1A7145-BAE9-62A4-7BB2-29BF96345617}"/>
              </a:ext>
            </a:extLst>
          </p:cNvPr>
          <p:cNvSpPr txBox="1"/>
          <p:nvPr/>
        </p:nvSpPr>
        <p:spPr>
          <a:xfrm>
            <a:off x="4454769" y="4559675"/>
            <a:ext cx="1641231" cy="646331"/>
          </a:xfrm>
          <a:prstGeom prst="rect">
            <a:avLst/>
          </a:prstGeom>
          <a:noFill/>
        </p:spPr>
        <p:txBody>
          <a:bodyPr wrap="square" rtlCol="0">
            <a:spAutoFit/>
          </a:bodyPr>
          <a:lstStyle/>
          <a:p>
            <a:r>
              <a:rPr lang="en-US" dirty="0"/>
              <a:t>Laser or particle beams</a:t>
            </a:r>
          </a:p>
        </p:txBody>
      </p:sp>
      <p:sp>
        <p:nvSpPr>
          <p:cNvPr id="4" name="Footer Placeholder 3">
            <a:extLst>
              <a:ext uri="{FF2B5EF4-FFF2-40B4-BE49-F238E27FC236}">
                <a16:creationId xmlns:a16="http://schemas.microsoft.com/office/drawing/2014/main" id="{ADC4DE02-B408-6583-D24D-9F2227C09511}"/>
              </a:ext>
            </a:extLst>
          </p:cNvPr>
          <p:cNvSpPr>
            <a:spLocks noGrp="1"/>
          </p:cNvSpPr>
          <p:nvPr>
            <p:ph type="ftr" sz="quarter" idx="11"/>
          </p:nvPr>
        </p:nvSpPr>
        <p:spPr/>
        <p:txBody>
          <a:bodyPr/>
          <a:lstStyle/>
          <a:p>
            <a:r>
              <a:rPr lang="en-US"/>
              <a:t>U4 Driver for Timely Energy from IFE</a:t>
            </a:r>
            <a:endParaRPr lang="en-US" dirty="0"/>
          </a:p>
        </p:txBody>
      </p:sp>
      <p:sp>
        <p:nvSpPr>
          <p:cNvPr id="5" name="Slide Number Placeholder 4">
            <a:extLst>
              <a:ext uri="{FF2B5EF4-FFF2-40B4-BE49-F238E27FC236}">
                <a16:creationId xmlns:a16="http://schemas.microsoft.com/office/drawing/2014/main" id="{9C27446D-3C0F-6F6B-6924-D2759AAA40CF}"/>
              </a:ext>
            </a:extLst>
          </p:cNvPr>
          <p:cNvSpPr>
            <a:spLocks noGrp="1"/>
          </p:cNvSpPr>
          <p:nvPr>
            <p:ph type="sldNum" sz="quarter" idx="12"/>
          </p:nvPr>
        </p:nvSpPr>
        <p:spPr/>
        <p:txBody>
          <a:bodyPr/>
          <a:lstStyle/>
          <a:p>
            <a:fld id="{59F66972-C97E-204E-B8DD-4153CB3615D7}" type="slidenum">
              <a:rPr lang="en-US" smtClean="0"/>
              <a:t>12</a:t>
            </a:fld>
            <a:endParaRPr lang="en-US"/>
          </a:p>
        </p:txBody>
      </p:sp>
      <p:sp>
        <p:nvSpPr>
          <p:cNvPr id="9" name="TextBox 8">
            <a:extLst>
              <a:ext uri="{FF2B5EF4-FFF2-40B4-BE49-F238E27FC236}">
                <a16:creationId xmlns:a16="http://schemas.microsoft.com/office/drawing/2014/main" id="{734EF40B-9A0D-B048-429D-ADB4D1BD659D}"/>
              </a:ext>
            </a:extLst>
          </p:cNvPr>
          <p:cNvSpPr txBox="1"/>
          <p:nvPr/>
        </p:nvSpPr>
        <p:spPr>
          <a:xfrm>
            <a:off x="229127" y="1651994"/>
            <a:ext cx="5046257" cy="1200329"/>
          </a:xfrm>
          <a:prstGeom prst="rect">
            <a:avLst/>
          </a:prstGeom>
          <a:solidFill>
            <a:srgbClr val="92D050"/>
          </a:solidFill>
        </p:spPr>
        <p:txBody>
          <a:bodyPr wrap="square" rtlCol="0">
            <a:spAutoFit/>
          </a:bodyPr>
          <a:lstStyle/>
          <a:p>
            <a:r>
              <a:rPr lang="en-US" b="1" dirty="0"/>
              <a:t>High Yield pulses required </a:t>
            </a:r>
          </a:p>
          <a:p>
            <a:r>
              <a:rPr lang="en-US" b="1" dirty="0"/>
              <a:t>each pulse disrupts buffering geometry of a ton of lithium.</a:t>
            </a:r>
          </a:p>
          <a:p>
            <a:r>
              <a:rPr lang="en-US" b="1" dirty="0"/>
              <a:t>One pulse per second per chamber.</a:t>
            </a:r>
          </a:p>
        </p:txBody>
      </p:sp>
      <p:sp>
        <p:nvSpPr>
          <p:cNvPr id="6" name="Date Placeholder 5">
            <a:extLst>
              <a:ext uri="{FF2B5EF4-FFF2-40B4-BE49-F238E27FC236}">
                <a16:creationId xmlns:a16="http://schemas.microsoft.com/office/drawing/2014/main" id="{AD5F23D7-C148-0548-14B4-743DDFA5D695}"/>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2852476799"/>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891CA-6229-7A85-1903-F858C087A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259E0A-B55A-6D7B-544E-52EE23615266}"/>
              </a:ext>
            </a:extLst>
          </p:cNvPr>
          <p:cNvSpPr>
            <a:spLocks noGrp="1"/>
          </p:cNvSpPr>
          <p:nvPr>
            <p:ph type="title"/>
          </p:nvPr>
        </p:nvSpPr>
        <p:spPr/>
        <p:txBody>
          <a:bodyPr/>
          <a:lstStyle/>
          <a:p>
            <a:r>
              <a:rPr lang="en-US" dirty="0"/>
              <a:t>Cylinder Fusion Pellet</a:t>
            </a:r>
          </a:p>
        </p:txBody>
      </p:sp>
      <p:sp>
        <p:nvSpPr>
          <p:cNvPr id="3" name="Text Placeholder 2">
            <a:extLst>
              <a:ext uri="{FF2B5EF4-FFF2-40B4-BE49-F238E27FC236}">
                <a16:creationId xmlns:a16="http://schemas.microsoft.com/office/drawing/2014/main" id="{384AD4DA-A1FF-BBD2-B756-DE76809D152F}"/>
              </a:ext>
            </a:extLst>
          </p:cNvPr>
          <p:cNvSpPr>
            <a:spLocks noGrp="1"/>
          </p:cNvSpPr>
          <p:nvPr>
            <p:ph type="body" idx="1"/>
          </p:nvPr>
        </p:nvSpPr>
        <p:spPr>
          <a:xfrm>
            <a:off x="677334" y="4527448"/>
            <a:ext cx="9622365" cy="860400"/>
          </a:xfrm>
        </p:spPr>
        <p:txBody>
          <a:bodyPr>
            <a:noAutofit/>
          </a:bodyPr>
          <a:lstStyle/>
          <a:p>
            <a:r>
              <a:rPr lang="en-US" dirty="0"/>
              <a:t>Russia and German development</a:t>
            </a:r>
          </a:p>
          <a:p>
            <a:r>
              <a:rPr lang="en-US" dirty="0"/>
              <a:t>Fast ignition simulated 1984. </a:t>
            </a:r>
            <a:r>
              <a:rPr lang="en-US" dirty="0" err="1"/>
              <a:t>Avrorin</a:t>
            </a:r>
            <a:r>
              <a:rPr lang="en-US" dirty="0"/>
              <a:t>. Chelyabinsk.</a:t>
            </a:r>
          </a:p>
          <a:p>
            <a:r>
              <a:rPr lang="en-US" dirty="0" err="1"/>
              <a:t>Basko</a:t>
            </a:r>
            <a:r>
              <a:rPr lang="en-US" dirty="0"/>
              <a:t> team. ITEP/Moscow. Meyer-</a:t>
            </a:r>
            <a:r>
              <a:rPr lang="en-US" dirty="0" err="1"/>
              <a:t>ter</a:t>
            </a:r>
            <a:r>
              <a:rPr lang="en-US" dirty="0"/>
              <a:t>-</a:t>
            </a:r>
            <a:r>
              <a:rPr lang="en-US" dirty="0" err="1"/>
              <a:t>Vehn</a:t>
            </a:r>
            <a:r>
              <a:rPr lang="en-US" dirty="0"/>
              <a:t> &amp; assoc. Julich. </a:t>
            </a:r>
            <a:r>
              <a:rPr lang="en-US" dirty="0" err="1"/>
              <a:t>Frascatti</a:t>
            </a:r>
            <a:r>
              <a:rPr lang="en-US" dirty="0"/>
              <a:t>. Madrid.</a:t>
            </a:r>
          </a:p>
        </p:txBody>
      </p:sp>
      <p:sp>
        <p:nvSpPr>
          <p:cNvPr id="4" name="Date Placeholder 3">
            <a:extLst>
              <a:ext uri="{FF2B5EF4-FFF2-40B4-BE49-F238E27FC236}">
                <a16:creationId xmlns:a16="http://schemas.microsoft.com/office/drawing/2014/main" id="{ACDF6BB6-6A57-0931-D21C-08BF881217E3}"/>
              </a:ext>
            </a:extLst>
          </p:cNvPr>
          <p:cNvSpPr>
            <a:spLocks noGrp="1"/>
          </p:cNvSpPr>
          <p:nvPr>
            <p:ph type="dt" sz="half" idx="10"/>
          </p:nvPr>
        </p:nvSpPr>
        <p:spPr/>
        <p:txBody>
          <a:bodyPr/>
          <a:lstStyle/>
          <a:p>
            <a:r>
              <a:rPr lang="en-US"/>
              <a:t>March 19, 2024</a:t>
            </a:r>
          </a:p>
        </p:txBody>
      </p:sp>
      <p:sp>
        <p:nvSpPr>
          <p:cNvPr id="5" name="Footer Placeholder 4">
            <a:extLst>
              <a:ext uri="{FF2B5EF4-FFF2-40B4-BE49-F238E27FC236}">
                <a16:creationId xmlns:a16="http://schemas.microsoft.com/office/drawing/2014/main" id="{B45721A9-B9FD-9A2A-9A7C-D6762360B053}"/>
              </a:ext>
            </a:extLst>
          </p:cNvPr>
          <p:cNvSpPr>
            <a:spLocks noGrp="1"/>
          </p:cNvSpPr>
          <p:nvPr>
            <p:ph type="ftr" sz="quarter" idx="11"/>
          </p:nvPr>
        </p:nvSpPr>
        <p:spPr/>
        <p:txBody>
          <a:bodyPr/>
          <a:lstStyle/>
          <a:p>
            <a:r>
              <a:rPr lang="en-US"/>
              <a:t>U4 Driver for Timely Energy from IFE</a:t>
            </a:r>
          </a:p>
        </p:txBody>
      </p:sp>
      <p:sp>
        <p:nvSpPr>
          <p:cNvPr id="6" name="Slide Number Placeholder 5">
            <a:extLst>
              <a:ext uri="{FF2B5EF4-FFF2-40B4-BE49-F238E27FC236}">
                <a16:creationId xmlns:a16="http://schemas.microsoft.com/office/drawing/2014/main" id="{E2706298-B48C-1F50-D941-28300362B30C}"/>
              </a:ext>
            </a:extLst>
          </p:cNvPr>
          <p:cNvSpPr>
            <a:spLocks noGrp="1"/>
          </p:cNvSpPr>
          <p:nvPr>
            <p:ph type="sldNum" sz="quarter" idx="12"/>
          </p:nvPr>
        </p:nvSpPr>
        <p:spPr/>
        <p:txBody>
          <a:bodyPr/>
          <a:lstStyle/>
          <a:p>
            <a:fld id="{BA73293A-633A-9442-9D0C-0E6DFEC52A43}" type="slidenum">
              <a:rPr lang="en-US" smtClean="0"/>
              <a:t>13</a:t>
            </a:fld>
            <a:endParaRPr lang="en-US"/>
          </a:p>
        </p:txBody>
      </p:sp>
    </p:spTree>
    <p:extLst>
      <p:ext uri="{BB962C8B-B14F-4D97-AF65-F5344CB8AC3E}">
        <p14:creationId xmlns:p14="http://schemas.microsoft.com/office/powerpoint/2010/main" val="3558711905"/>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FA68-E1BB-4879-B1C2-C9E2F7BA30F4}"/>
              </a:ext>
            </a:extLst>
          </p:cNvPr>
          <p:cNvSpPr>
            <a:spLocks noGrp="1"/>
          </p:cNvSpPr>
          <p:nvPr>
            <p:ph type="title"/>
          </p:nvPr>
        </p:nvSpPr>
        <p:spPr>
          <a:xfrm>
            <a:off x="334434" y="609600"/>
            <a:ext cx="8596668" cy="1320800"/>
          </a:xfrm>
        </p:spPr>
        <p:txBody>
          <a:bodyPr>
            <a:normAutofit/>
          </a:bodyPr>
          <a:lstStyle/>
          <a:p>
            <a:r>
              <a:rPr lang="en-US" dirty="0"/>
              <a:t>Pellets for Proof of Principle or Power</a:t>
            </a:r>
          </a:p>
        </p:txBody>
      </p:sp>
      <p:sp>
        <p:nvSpPr>
          <p:cNvPr id="4" name="Footer Placeholder 3">
            <a:extLst>
              <a:ext uri="{FF2B5EF4-FFF2-40B4-BE49-F238E27FC236}">
                <a16:creationId xmlns:a16="http://schemas.microsoft.com/office/drawing/2014/main" id="{D5D71FFC-098C-4745-C8DF-CFEC6FAF71C5}"/>
              </a:ext>
            </a:extLst>
          </p:cNvPr>
          <p:cNvSpPr>
            <a:spLocks noGrp="1"/>
          </p:cNvSpPr>
          <p:nvPr>
            <p:ph type="ftr" sz="quarter" idx="11"/>
          </p:nvPr>
        </p:nvSpPr>
        <p:spPr>
          <a:xfrm>
            <a:off x="409717" y="6042966"/>
            <a:ext cx="5230925" cy="230189"/>
          </a:xfrm>
        </p:spPr>
        <p:txBody>
          <a:bodyPr/>
          <a:lstStyle/>
          <a:p>
            <a:r>
              <a:rPr lang="en-US"/>
              <a:t>U4 Driver for Timely Energy from IFE</a:t>
            </a:r>
          </a:p>
        </p:txBody>
      </p:sp>
      <p:sp>
        <p:nvSpPr>
          <p:cNvPr id="5" name="Slide Number Placeholder 4">
            <a:extLst>
              <a:ext uri="{FF2B5EF4-FFF2-40B4-BE49-F238E27FC236}">
                <a16:creationId xmlns:a16="http://schemas.microsoft.com/office/drawing/2014/main" id="{4B50F1BB-4629-5FEF-FA0E-BDC1B5AE7401}"/>
              </a:ext>
            </a:extLst>
          </p:cNvPr>
          <p:cNvSpPr>
            <a:spLocks noGrp="1"/>
          </p:cNvSpPr>
          <p:nvPr>
            <p:ph type="sldNum" sz="quarter" idx="12"/>
          </p:nvPr>
        </p:nvSpPr>
        <p:spPr>
          <a:xfrm>
            <a:off x="8010967" y="6065837"/>
            <a:ext cx="920135" cy="365125"/>
          </a:xfrm>
        </p:spPr>
        <p:txBody>
          <a:bodyPr/>
          <a:lstStyle/>
          <a:p>
            <a:fld id="{59F66972-C97E-204E-B8DD-4153CB3615D7}" type="slidenum">
              <a:rPr lang="en-US" smtClean="0"/>
              <a:t>14</a:t>
            </a:fld>
            <a:endParaRPr lang="en-US"/>
          </a:p>
        </p:txBody>
      </p:sp>
      <p:pic>
        <p:nvPicPr>
          <p:cNvPr id="6" name="Content Placeholder 5">
            <a:extLst>
              <a:ext uri="{FF2B5EF4-FFF2-40B4-BE49-F238E27FC236}">
                <a16:creationId xmlns:a16="http://schemas.microsoft.com/office/drawing/2014/main" id="{636F91E6-C2A2-1A91-B5C4-26209C6E6CE3}"/>
              </a:ext>
            </a:extLst>
          </p:cNvPr>
          <p:cNvPicPr>
            <a:picLocks noGrp="1" noChangeAspect="1"/>
          </p:cNvPicPr>
          <p:nvPr>
            <p:ph idx="1"/>
          </p:nvPr>
        </p:nvPicPr>
        <p:blipFill>
          <a:blip r:embed="rId2"/>
          <a:stretch>
            <a:fillRect/>
          </a:stretch>
        </p:blipFill>
        <p:spPr>
          <a:xfrm>
            <a:off x="919107" y="2776345"/>
            <a:ext cx="3340100" cy="3073400"/>
          </a:xfrm>
          <a:prstGeom prst="rect">
            <a:avLst/>
          </a:prstGeom>
        </p:spPr>
      </p:pic>
      <p:pic>
        <p:nvPicPr>
          <p:cNvPr id="9" name="Picture 8" descr="A diagram of a shell&#10;&#10;Description automatically generated">
            <a:extLst>
              <a:ext uri="{FF2B5EF4-FFF2-40B4-BE49-F238E27FC236}">
                <a16:creationId xmlns:a16="http://schemas.microsoft.com/office/drawing/2014/main" id="{E1726951-7C88-941A-6E94-E32B47CC91DC}"/>
              </a:ext>
            </a:extLst>
          </p:cNvPr>
          <p:cNvPicPr>
            <a:picLocks noChangeAspect="1"/>
          </p:cNvPicPr>
          <p:nvPr/>
        </p:nvPicPr>
        <p:blipFill>
          <a:blip r:embed="rId3"/>
          <a:stretch>
            <a:fillRect/>
          </a:stretch>
        </p:blipFill>
        <p:spPr>
          <a:xfrm>
            <a:off x="5422596" y="2018236"/>
            <a:ext cx="5822886" cy="3831509"/>
          </a:xfrm>
          <a:prstGeom prst="rect">
            <a:avLst/>
          </a:prstGeom>
        </p:spPr>
      </p:pic>
      <p:sp>
        <p:nvSpPr>
          <p:cNvPr id="3" name="TextBox 2">
            <a:extLst>
              <a:ext uri="{FF2B5EF4-FFF2-40B4-BE49-F238E27FC236}">
                <a16:creationId xmlns:a16="http://schemas.microsoft.com/office/drawing/2014/main" id="{94B6ED0A-2464-9478-FA9B-50150731B7BC}"/>
              </a:ext>
            </a:extLst>
          </p:cNvPr>
          <p:cNvSpPr txBox="1"/>
          <p:nvPr/>
        </p:nvSpPr>
        <p:spPr>
          <a:xfrm>
            <a:off x="565551" y="1507379"/>
            <a:ext cx="5751754" cy="1015663"/>
          </a:xfrm>
          <a:prstGeom prst="rect">
            <a:avLst/>
          </a:prstGeom>
          <a:noFill/>
        </p:spPr>
        <p:txBody>
          <a:bodyPr wrap="square" rtlCol="0">
            <a:spAutoFit/>
          </a:bodyPr>
          <a:lstStyle/>
          <a:p>
            <a:r>
              <a:rPr lang="en-US" sz="2000" dirty="0" err="1"/>
              <a:t>Hohlraum</a:t>
            </a:r>
            <a:r>
              <a:rPr lang="en-US" sz="2000" dirty="0"/>
              <a:t> target for weapons research demonstrate central compression physics of inertial fusion for energy.</a:t>
            </a:r>
          </a:p>
        </p:txBody>
      </p:sp>
      <p:sp>
        <p:nvSpPr>
          <p:cNvPr id="7" name="TextBox 6">
            <a:extLst>
              <a:ext uri="{FF2B5EF4-FFF2-40B4-BE49-F238E27FC236}">
                <a16:creationId xmlns:a16="http://schemas.microsoft.com/office/drawing/2014/main" id="{4FE89F3B-1510-BE13-682A-E311B88DAA41}"/>
              </a:ext>
            </a:extLst>
          </p:cNvPr>
          <p:cNvSpPr txBox="1"/>
          <p:nvPr/>
        </p:nvSpPr>
        <p:spPr>
          <a:xfrm>
            <a:off x="6103622" y="1736321"/>
            <a:ext cx="4623097" cy="400110"/>
          </a:xfrm>
          <a:prstGeom prst="rect">
            <a:avLst/>
          </a:prstGeom>
          <a:noFill/>
        </p:spPr>
        <p:txBody>
          <a:bodyPr wrap="square" rtlCol="0">
            <a:spAutoFit/>
          </a:bodyPr>
          <a:lstStyle/>
          <a:p>
            <a:r>
              <a:rPr lang="en-US" sz="2000" dirty="0"/>
              <a:t>HIF cylindrical pellet is industrial grade.</a:t>
            </a:r>
          </a:p>
        </p:txBody>
      </p:sp>
      <p:sp>
        <p:nvSpPr>
          <p:cNvPr id="8" name="Date Placeholder 7">
            <a:extLst>
              <a:ext uri="{FF2B5EF4-FFF2-40B4-BE49-F238E27FC236}">
                <a16:creationId xmlns:a16="http://schemas.microsoft.com/office/drawing/2014/main" id="{10D845F4-BA46-4F9C-3FBA-E94807747542}"/>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1855071109"/>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EF73E-B59D-028F-7C76-D8224A5AD7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64FAAA-8583-9B5B-7FAA-210F23A95D80}"/>
              </a:ext>
            </a:extLst>
          </p:cNvPr>
          <p:cNvSpPr>
            <a:spLocks noGrp="1"/>
          </p:cNvSpPr>
          <p:nvPr>
            <p:ph type="title"/>
          </p:nvPr>
        </p:nvSpPr>
        <p:spPr>
          <a:xfrm>
            <a:off x="187930" y="361944"/>
            <a:ext cx="9747890" cy="1325563"/>
          </a:xfrm>
        </p:spPr>
        <p:txBody>
          <a:bodyPr>
            <a:normAutofit fontScale="90000"/>
          </a:bodyPr>
          <a:lstStyle/>
          <a:p>
            <a:pPr>
              <a:lnSpc>
                <a:spcPct val="100000"/>
              </a:lnSpc>
            </a:pPr>
            <a:r>
              <a:rPr lang="en-US" sz="3600" dirty="0" err="1"/>
              <a:t>Basko</a:t>
            </a:r>
            <a:r>
              <a:rPr lang="en-US" sz="3600" dirty="0"/>
              <a:t> team imploding cannon barrel</a:t>
            </a:r>
            <a:br>
              <a:rPr lang="en-US" sz="3600" dirty="0"/>
            </a:br>
            <a:r>
              <a:rPr lang="en-US" sz="3100" dirty="0"/>
              <a:t>- venerable hydro of A-bomb. Classical energy deposition.</a:t>
            </a:r>
            <a:br>
              <a:rPr lang="en-US" sz="3100" dirty="0"/>
            </a:br>
            <a:r>
              <a:rPr lang="en-US" sz="3100" dirty="0"/>
              <a:t>- not x-ray method of H-bomb and laser driven </a:t>
            </a:r>
            <a:r>
              <a:rPr lang="en-US" sz="3100" dirty="0" err="1"/>
              <a:t>hohlraum</a:t>
            </a:r>
            <a:r>
              <a:rPr lang="en-US" sz="3100" dirty="0"/>
              <a:t>.</a:t>
            </a:r>
          </a:p>
        </p:txBody>
      </p:sp>
      <p:pic>
        <p:nvPicPr>
          <p:cNvPr id="8" name="Content Placeholder 7" descr="A graph of a function&#10;&#10;Description automatically generated">
            <a:extLst>
              <a:ext uri="{FF2B5EF4-FFF2-40B4-BE49-F238E27FC236}">
                <a16:creationId xmlns:a16="http://schemas.microsoft.com/office/drawing/2014/main" id="{36484E8E-3922-5C97-DAC8-4ADE3DD9DA29}"/>
              </a:ext>
            </a:extLst>
          </p:cNvPr>
          <p:cNvPicPr>
            <a:picLocks noGrp="1" noChangeAspect="1"/>
          </p:cNvPicPr>
          <p:nvPr>
            <p:ph idx="1"/>
          </p:nvPr>
        </p:nvPicPr>
        <p:blipFill>
          <a:blip r:embed="rId2"/>
          <a:stretch>
            <a:fillRect/>
          </a:stretch>
        </p:blipFill>
        <p:spPr>
          <a:xfrm>
            <a:off x="3798225" y="2073660"/>
            <a:ext cx="3086100" cy="3009900"/>
          </a:xfrm>
        </p:spPr>
      </p:pic>
      <p:sp>
        <p:nvSpPr>
          <p:cNvPr id="4" name="Date Placeholder 3">
            <a:extLst>
              <a:ext uri="{FF2B5EF4-FFF2-40B4-BE49-F238E27FC236}">
                <a16:creationId xmlns:a16="http://schemas.microsoft.com/office/drawing/2014/main" id="{66FCFF5F-615A-E33F-F1E0-8EA24A013CF1}"/>
              </a:ext>
            </a:extLst>
          </p:cNvPr>
          <p:cNvSpPr>
            <a:spLocks noGrp="1"/>
          </p:cNvSpPr>
          <p:nvPr>
            <p:ph type="dt" sz="half" idx="10"/>
          </p:nvPr>
        </p:nvSpPr>
        <p:spPr/>
        <p:txBody>
          <a:bodyPr/>
          <a:lstStyle/>
          <a:p>
            <a:r>
              <a:rPr lang="en-US"/>
              <a:t>March 19, 2024</a:t>
            </a:r>
          </a:p>
        </p:txBody>
      </p:sp>
      <p:sp>
        <p:nvSpPr>
          <p:cNvPr id="5" name="Footer Placeholder 4">
            <a:extLst>
              <a:ext uri="{FF2B5EF4-FFF2-40B4-BE49-F238E27FC236}">
                <a16:creationId xmlns:a16="http://schemas.microsoft.com/office/drawing/2014/main" id="{4978F289-9776-1A98-8F4D-020BAC155A1F}"/>
              </a:ext>
            </a:extLst>
          </p:cNvPr>
          <p:cNvSpPr>
            <a:spLocks noGrp="1"/>
          </p:cNvSpPr>
          <p:nvPr>
            <p:ph type="ftr" sz="quarter" idx="11"/>
          </p:nvPr>
        </p:nvSpPr>
        <p:spPr/>
        <p:txBody>
          <a:bodyPr/>
          <a:lstStyle/>
          <a:p>
            <a:r>
              <a:rPr lang="en-US"/>
              <a:t>U4 Driver for Timely Energy from IFE</a:t>
            </a:r>
            <a:endParaRPr lang="en-US" dirty="0"/>
          </a:p>
        </p:txBody>
      </p:sp>
      <p:sp>
        <p:nvSpPr>
          <p:cNvPr id="6" name="Slide Number Placeholder 5">
            <a:extLst>
              <a:ext uri="{FF2B5EF4-FFF2-40B4-BE49-F238E27FC236}">
                <a16:creationId xmlns:a16="http://schemas.microsoft.com/office/drawing/2014/main" id="{452C682E-724B-EF37-E715-BC64DE5B6568}"/>
              </a:ext>
            </a:extLst>
          </p:cNvPr>
          <p:cNvSpPr>
            <a:spLocks noGrp="1"/>
          </p:cNvSpPr>
          <p:nvPr>
            <p:ph type="sldNum" sz="quarter" idx="12"/>
          </p:nvPr>
        </p:nvSpPr>
        <p:spPr/>
        <p:txBody>
          <a:bodyPr/>
          <a:lstStyle/>
          <a:p>
            <a:r>
              <a:rPr lang="en-US"/>
              <a:t> page</a:t>
            </a:r>
            <a:fld id="{BA73293A-633A-9442-9D0C-0E6DFEC52A43}" type="slidenum">
              <a:rPr lang="en-US" smtClean="0"/>
              <a:t>15</a:t>
            </a:fld>
            <a:endParaRPr lang="en-US" dirty="0"/>
          </a:p>
        </p:txBody>
      </p:sp>
      <p:pic>
        <p:nvPicPr>
          <p:cNvPr id="10" name="Picture 9"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7669F4FF-D4DD-2DE2-C3A7-11C52AAA3325}"/>
              </a:ext>
            </a:extLst>
          </p:cNvPr>
          <p:cNvPicPr>
            <a:picLocks noChangeAspect="1"/>
          </p:cNvPicPr>
          <p:nvPr/>
        </p:nvPicPr>
        <p:blipFill>
          <a:blip r:embed="rId3"/>
          <a:stretch>
            <a:fillRect/>
          </a:stretch>
        </p:blipFill>
        <p:spPr>
          <a:xfrm>
            <a:off x="7477267" y="1699024"/>
            <a:ext cx="3485428" cy="4825977"/>
          </a:xfrm>
          <a:prstGeom prst="rect">
            <a:avLst/>
          </a:prstGeom>
        </p:spPr>
      </p:pic>
      <p:pic>
        <p:nvPicPr>
          <p:cNvPr id="12" name="Picture 11" descr="A diagram of a cylinder with a cylinder and a cylinder with a cylinder&#10;&#10;Description automatically generated">
            <a:extLst>
              <a:ext uri="{FF2B5EF4-FFF2-40B4-BE49-F238E27FC236}">
                <a16:creationId xmlns:a16="http://schemas.microsoft.com/office/drawing/2014/main" id="{DF54E9B4-B73D-63C5-7F48-B8569E9D9664}"/>
              </a:ext>
            </a:extLst>
          </p:cNvPr>
          <p:cNvPicPr>
            <a:picLocks noChangeAspect="1"/>
          </p:cNvPicPr>
          <p:nvPr/>
        </p:nvPicPr>
        <p:blipFill>
          <a:blip r:embed="rId4"/>
          <a:stretch>
            <a:fillRect/>
          </a:stretch>
        </p:blipFill>
        <p:spPr>
          <a:xfrm>
            <a:off x="632429" y="2142573"/>
            <a:ext cx="2572854" cy="2572854"/>
          </a:xfrm>
          <a:prstGeom prst="rect">
            <a:avLst/>
          </a:prstGeom>
        </p:spPr>
      </p:pic>
      <p:sp>
        <p:nvSpPr>
          <p:cNvPr id="3" name="TextBox 2">
            <a:extLst>
              <a:ext uri="{FF2B5EF4-FFF2-40B4-BE49-F238E27FC236}">
                <a16:creationId xmlns:a16="http://schemas.microsoft.com/office/drawing/2014/main" id="{217D38DC-7C80-E1A3-8B26-21BE316F9583}"/>
              </a:ext>
            </a:extLst>
          </p:cNvPr>
          <p:cNvSpPr txBox="1"/>
          <p:nvPr/>
        </p:nvSpPr>
        <p:spPr>
          <a:xfrm>
            <a:off x="632429" y="5605511"/>
            <a:ext cx="6980640" cy="830997"/>
          </a:xfrm>
          <a:prstGeom prst="rect">
            <a:avLst/>
          </a:prstGeom>
          <a:solidFill>
            <a:schemeClr val="bg1"/>
          </a:solidFill>
        </p:spPr>
        <p:txBody>
          <a:bodyPr wrap="square" rtlCol="0">
            <a:spAutoFit/>
          </a:bodyPr>
          <a:lstStyle/>
          <a:p>
            <a:r>
              <a:rPr lang="en-US" sz="1200" i="1" dirty="0">
                <a:effectLst/>
                <a:latin typeface="Times"/>
              </a:rPr>
              <a:t>Laser and Particle Beams </a:t>
            </a:r>
            <a:r>
              <a:rPr lang="en-US" sz="1200" i="1" dirty="0">
                <a:latin typeface="Beljan"/>
              </a:rPr>
              <a:t>(</a:t>
            </a:r>
            <a:r>
              <a:rPr lang="en-US" sz="1200" dirty="0">
                <a:effectLst/>
                <a:latin typeface="Times"/>
              </a:rPr>
              <a:t>2002</a:t>
            </a:r>
            <a:r>
              <a:rPr lang="en-US" sz="1200" dirty="0">
                <a:latin typeface="Beljan"/>
              </a:rPr>
              <a:t>)</a:t>
            </a:r>
            <a:r>
              <a:rPr lang="en-US" sz="1200" dirty="0">
                <a:effectLst/>
                <a:latin typeface="Times"/>
              </a:rPr>
              <a:t>, </a:t>
            </a:r>
            <a:r>
              <a:rPr lang="en-US" sz="1200" i="1" dirty="0">
                <a:effectLst/>
                <a:latin typeface="Times"/>
              </a:rPr>
              <a:t>20</a:t>
            </a:r>
            <a:r>
              <a:rPr lang="en-US" sz="1200" dirty="0">
                <a:effectLst/>
                <a:latin typeface="Times"/>
              </a:rPr>
              <a:t>, 411–414.</a:t>
            </a:r>
            <a:endParaRPr lang="en-US" sz="1200" dirty="0"/>
          </a:p>
          <a:p>
            <a:r>
              <a:rPr lang="en-US" sz="1200" dirty="0">
                <a:effectLst/>
                <a:latin typeface="Times"/>
              </a:rPr>
              <a:t>Prospects of heavy ion fusion in cylindrical geometry </a:t>
            </a:r>
            <a:endParaRPr lang="en-US" sz="1200" dirty="0"/>
          </a:p>
          <a:p>
            <a:r>
              <a:rPr lang="en-US" sz="1200" dirty="0">
                <a:effectLst/>
                <a:latin typeface="Times"/>
              </a:rPr>
              <a:t>M.M. BASKO, M.D. CHURAZOV, and A.G. AKSENOV Institute for Theoretical and Experimental Physics, Moscow, Russian Federation</a:t>
            </a:r>
            <a:endParaRPr lang="en-US" sz="1200" dirty="0"/>
          </a:p>
        </p:txBody>
      </p:sp>
      <p:sp>
        <p:nvSpPr>
          <p:cNvPr id="7" name="TextBox 6">
            <a:extLst>
              <a:ext uri="{FF2B5EF4-FFF2-40B4-BE49-F238E27FC236}">
                <a16:creationId xmlns:a16="http://schemas.microsoft.com/office/drawing/2014/main" id="{211A094C-9297-4969-05FE-69930C2CAA96}"/>
              </a:ext>
            </a:extLst>
          </p:cNvPr>
          <p:cNvSpPr txBox="1"/>
          <p:nvPr/>
        </p:nvSpPr>
        <p:spPr>
          <a:xfrm>
            <a:off x="7375708" y="36014"/>
            <a:ext cx="2876451" cy="830997"/>
          </a:xfrm>
          <a:prstGeom prst="rect">
            <a:avLst/>
          </a:prstGeom>
          <a:noFill/>
          <a:ln w="28575">
            <a:solidFill>
              <a:schemeClr val="tx1"/>
            </a:solidFill>
          </a:ln>
        </p:spPr>
        <p:txBody>
          <a:bodyPr wrap="square" rtlCol="0">
            <a:spAutoFit/>
          </a:bodyPr>
          <a:lstStyle/>
          <a:p>
            <a:r>
              <a:rPr lang="en-US" sz="2400" dirty="0"/>
              <a:t>Fusion Energy Gain </a:t>
            </a:r>
          </a:p>
          <a:p>
            <a:r>
              <a:rPr lang="en-US" sz="2400" dirty="0"/>
              <a:t>50-150x &amp; up by U4</a:t>
            </a:r>
          </a:p>
        </p:txBody>
      </p:sp>
      <p:sp>
        <p:nvSpPr>
          <p:cNvPr id="9" name="TextBox 8">
            <a:extLst>
              <a:ext uri="{FF2B5EF4-FFF2-40B4-BE49-F238E27FC236}">
                <a16:creationId xmlns:a16="http://schemas.microsoft.com/office/drawing/2014/main" id="{5ED25401-94E7-C544-E6B7-170F6F507FB0}"/>
              </a:ext>
            </a:extLst>
          </p:cNvPr>
          <p:cNvSpPr txBox="1"/>
          <p:nvPr/>
        </p:nvSpPr>
        <p:spPr>
          <a:xfrm>
            <a:off x="3478902" y="4174323"/>
            <a:ext cx="747622" cy="369332"/>
          </a:xfrm>
          <a:prstGeom prst="rect">
            <a:avLst/>
          </a:prstGeom>
          <a:noFill/>
        </p:spPr>
        <p:txBody>
          <a:bodyPr wrap="square" rtlCol="0">
            <a:spAutoFit/>
          </a:bodyPr>
          <a:lstStyle/>
          <a:p>
            <a:r>
              <a:rPr lang="en-US" dirty="0"/>
              <a:t>foot</a:t>
            </a:r>
          </a:p>
        </p:txBody>
      </p:sp>
      <p:sp>
        <p:nvSpPr>
          <p:cNvPr id="11" name="TextBox 10">
            <a:extLst>
              <a:ext uri="{FF2B5EF4-FFF2-40B4-BE49-F238E27FC236}">
                <a16:creationId xmlns:a16="http://schemas.microsoft.com/office/drawing/2014/main" id="{0531FF70-62FD-6C3E-10B8-51E4388EE207}"/>
              </a:ext>
            </a:extLst>
          </p:cNvPr>
          <p:cNvSpPr txBox="1"/>
          <p:nvPr/>
        </p:nvSpPr>
        <p:spPr>
          <a:xfrm>
            <a:off x="6682623" y="3804152"/>
            <a:ext cx="747622" cy="369332"/>
          </a:xfrm>
          <a:prstGeom prst="rect">
            <a:avLst/>
          </a:prstGeom>
          <a:noFill/>
        </p:spPr>
        <p:txBody>
          <a:bodyPr wrap="square" rtlCol="0">
            <a:spAutoFit/>
          </a:bodyPr>
          <a:lstStyle/>
          <a:p>
            <a:r>
              <a:rPr lang="en-US" dirty="0"/>
              <a:t>boot</a:t>
            </a:r>
          </a:p>
        </p:txBody>
      </p:sp>
      <p:sp>
        <p:nvSpPr>
          <p:cNvPr id="13" name="Up Arrow 12">
            <a:extLst>
              <a:ext uri="{FF2B5EF4-FFF2-40B4-BE49-F238E27FC236}">
                <a16:creationId xmlns:a16="http://schemas.microsoft.com/office/drawing/2014/main" id="{A70E985F-BB3E-B55C-33F5-521CD52E8229}"/>
              </a:ext>
            </a:extLst>
          </p:cNvPr>
          <p:cNvSpPr/>
          <p:nvPr/>
        </p:nvSpPr>
        <p:spPr>
          <a:xfrm rot="3207330">
            <a:off x="4033609" y="4050678"/>
            <a:ext cx="178279" cy="24729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a:extLst>
              <a:ext uri="{FF2B5EF4-FFF2-40B4-BE49-F238E27FC236}">
                <a16:creationId xmlns:a16="http://schemas.microsoft.com/office/drawing/2014/main" id="{6F3B75B3-2F0F-E332-3EF9-26B939C7A3FD}"/>
              </a:ext>
            </a:extLst>
          </p:cNvPr>
          <p:cNvSpPr/>
          <p:nvPr/>
        </p:nvSpPr>
        <p:spPr>
          <a:xfrm rot="18541762">
            <a:off x="6526723" y="3718065"/>
            <a:ext cx="178279" cy="24729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379457"/>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EA92B-834C-0BCB-9F88-281D4E76C10D}"/>
              </a:ext>
            </a:extLst>
          </p:cNvPr>
          <p:cNvSpPr>
            <a:spLocks noGrp="1"/>
          </p:cNvSpPr>
          <p:nvPr>
            <p:ph type="title"/>
          </p:nvPr>
        </p:nvSpPr>
        <p:spPr/>
        <p:txBody>
          <a:bodyPr/>
          <a:lstStyle/>
          <a:p>
            <a:r>
              <a:rPr lang="en-US" dirty="0"/>
              <a:t>Fast Ignition whopper advantage</a:t>
            </a:r>
          </a:p>
        </p:txBody>
      </p:sp>
      <p:pic>
        <p:nvPicPr>
          <p:cNvPr id="7" name="Content Placeholder 6" descr="A diagram of a driver energy&#10;&#10;Description automatically generated">
            <a:extLst>
              <a:ext uri="{FF2B5EF4-FFF2-40B4-BE49-F238E27FC236}">
                <a16:creationId xmlns:a16="http://schemas.microsoft.com/office/drawing/2014/main" id="{B570F625-EE87-3AA5-ACC5-3F5719867023}"/>
              </a:ext>
            </a:extLst>
          </p:cNvPr>
          <p:cNvPicPr>
            <a:picLocks noGrp="1" noChangeAspect="1"/>
          </p:cNvPicPr>
          <p:nvPr>
            <p:ph idx="1"/>
          </p:nvPr>
        </p:nvPicPr>
        <p:blipFill>
          <a:blip r:embed="rId2"/>
          <a:stretch>
            <a:fillRect/>
          </a:stretch>
        </p:blipFill>
        <p:spPr>
          <a:xfrm>
            <a:off x="999249" y="1806722"/>
            <a:ext cx="7952837" cy="4351338"/>
          </a:xfrm>
        </p:spPr>
      </p:pic>
      <p:sp>
        <p:nvSpPr>
          <p:cNvPr id="4" name="Footer Placeholder 3">
            <a:extLst>
              <a:ext uri="{FF2B5EF4-FFF2-40B4-BE49-F238E27FC236}">
                <a16:creationId xmlns:a16="http://schemas.microsoft.com/office/drawing/2014/main" id="{A2D82D16-0445-2F72-82C4-ECFA89CC7FFF}"/>
              </a:ext>
            </a:extLst>
          </p:cNvPr>
          <p:cNvSpPr>
            <a:spLocks noGrp="1"/>
          </p:cNvSpPr>
          <p:nvPr>
            <p:ph type="ftr" sz="quarter" idx="11"/>
          </p:nvPr>
        </p:nvSpPr>
        <p:spPr/>
        <p:txBody>
          <a:bodyPr/>
          <a:lstStyle/>
          <a:p>
            <a:r>
              <a:rPr lang="en-US"/>
              <a:t>U4 Driver for Timely Energy from IFE</a:t>
            </a:r>
          </a:p>
        </p:txBody>
      </p:sp>
      <p:sp>
        <p:nvSpPr>
          <p:cNvPr id="5" name="Slide Number Placeholder 4">
            <a:extLst>
              <a:ext uri="{FF2B5EF4-FFF2-40B4-BE49-F238E27FC236}">
                <a16:creationId xmlns:a16="http://schemas.microsoft.com/office/drawing/2014/main" id="{43D653C7-C1BD-1E28-5EF2-D67B10864FC6}"/>
              </a:ext>
            </a:extLst>
          </p:cNvPr>
          <p:cNvSpPr>
            <a:spLocks noGrp="1"/>
          </p:cNvSpPr>
          <p:nvPr>
            <p:ph type="sldNum" sz="quarter" idx="12"/>
          </p:nvPr>
        </p:nvSpPr>
        <p:spPr/>
        <p:txBody>
          <a:bodyPr/>
          <a:lstStyle/>
          <a:p>
            <a:fld id="{59F66972-C97E-204E-B8DD-4153CB3615D7}" type="slidenum">
              <a:rPr lang="en-US" smtClean="0"/>
              <a:t>16</a:t>
            </a:fld>
            <a:endParaRPr lang="en-US"/>
          </a:p>
        </p:txBody>
      </p:sp>
      <p:sp>
        <p:nvSpPr>
          <p:cNvPr id="3" name="TextBox 2">
            <a:extLst>
              <a:ext uri="{FF2B5EF4-FFF2-40B4-BE49-F238E27FC236}">
                <a16:creationId xmlns:a16="http://schemas.microsoft.com/office/drawing/2014/main" id="{10484F2C-7CDA-174E-83AC-9BBA149AF748}"/>
              </a:ext>
            </a:extLst>
          </p:cNvPr>
          <p:cNvSpPr txBox="1"/>
          <p:nvPr/>
        </p:nvSpPr>
        <p:spPr>
          <a:xfrm>
            <a:off x="7153835" y="5907013"/>
            <a:ext cx="1200032" cy="369332"/>
          </a:xfrm>
          <a:prstGeom prst="rect">
            <a:avLst/>
          </a:prstGeom>
          <a:noFill/>
        </p:spPr>
        <p:txBody>
          <a:bodyPr wrap="square" rtlCol="0">
            <a:spAutoFit/>
          </a:bodyPr>
          <a:lstStyle/>
          <a:p>
            <a:r>
              <a:rPr lang="en-US" dirty="0"/>
              <a:t>LLNL</a:t>
            </a:r>
          </a:p>
        </p:txBody>
      </p:sp>
      <p:sp>
        <p:nvSpPr>
          <p:cNvPr id="6" name="Date Placeholder 5">
            <a:extLst>
              <a:ext uri="{FF2B5EF4-FFF2-40B4-BE49-F238E27FC236}">
                <a16:creationId xmlns:a16="http://schemas.microsoft.com/office/drawing/2014/main" id="{7FD0944E-BD0F-11E1-E91D-4602DB1BA704}"/>
              </a:ext>
            </a:extLst>
          </p:cNvPr>
          <p:cNvSpPr>
            <a:spLocks noGrp="1"/>
          </p:cNvSpPr>
          <p:nvPr>
            <p:ph type="dt" sz="half" idx="10"/>
          </p:nvPr>
        </p:nvSpPr>
        <p:spPr/>
        <p:txBody>
          <a:bodyPr/>
          <a:lstStyle/>
          <a:p>
            <a:r>
              <a:rPr lang="en-US"/>
              <a:t>March 19, 2024</a:t>
            </a:r>
            <a:endParaRPr lang="en-US" dirty="0"/>
          </a:p>
        </p:txBody>
      </p:sp>
      <p:sp>
        <p:nvSpPr>
          <p:cNvPr id="8" name="TextBox 7">
            <a:extLst>
              <a:ext uri="{FF2B5EF4-FFF2-40B4-BE49-F238E27FC236}">
                <a16:creationId xmlns:a16="http://schemas.microsoft.com/office/drawing/2014/main" id="{91D63426-33E9-CE32-17C4-91DF3C97B6E2}"/>
              </a:ext>
            </a:extLst>
          </p:cNvPr>
          <p:cNvSpPr txBox="1"/>
          <p:nvPr/>
        </p:nvSpPr>
        <p:spPr>
          <a:xfrm>
            <a:off x="752617" y="1349154"/>
            <a:ext cx="9724883" cy="461665"/>
          </a:xfrm>
          <a:prstGeom prst="rect">
            <a:avLst/>
          </a:prstGeom>
          <a:noFill/>
        </p:spPr>
        <p:txBody>
          <a:bodyPr wrap="square" rtlCol="0">
            <a:spAutoFit/>
          </a:bodyPr>
          <a:lstStyle/>
          <a:p>
            <a:r>
              <a:rPr lang="en-US" sz="2400" dirty="0"/>
              <a:t>Ignite small mass of </a:t>
            </a:r>
            <a:r>
              <a:rPr lang="en-US" sz="2400" dirty="0" err="1"/>
              <a:t>precompressed</a:t>
            </a:r>
            <a:r>
              <a:rPr lang="en-US" sz="2400" dirty="0"/>
              <a:t> DT fuel before it flies apart.</a:t>
            </a:r>
          </a:p>
        </p:txBody>
      </p:sp>
      <p:sp>
        <p:nvSpPr>
          <p:cNvPr id="9" name="TextBox 8">
            <a:extLst>
              <a:ext uri="{FF2B5EF4-FFF2-40B4-BE49-F238E27FC236}">
                <a16:creationId xmlns:a16="http://schemas.microsoft.com/office/drawing/2014/main" id="{E7D061A5-B622-7265-4C79-C052452F6BB1}"/>
              </a:ext>
            </a:extLst>
          </p:cNvPr>
          <p:cNvSpPr txBox="1"/>
          <p:nvPr/>
        </p:nvSpPr>
        <p:spPr>
          <a:xfrm>
            <a:off x="8952086" y="1969643"/>
            <a:ext cx="1842914" cy="2344168"/>
          </a:xfrm>
          <a:prstGeom prst="rect">
            <a:avLst/>
          </a:prstGeom>
          <a:noFill/>
          <a:ln>
            <a:solidFill>
              <a:schemeClr val="tx1"/>
            </a:solidFill>
          </a:ln>
        </p:spPr>
        <p:txBody>
          <a:bodyPr wrap="square" rtlCol="0">
            <a:spAutoFit/>
          </a:bodyPr>
          <a:lstStyle/>
          <a:p>
            <a:pPr>
              <a:lnSpc>
                <a:spcPct val="150000"/>
              </a:lnSpc>
            </a:pPr>
            <a:r>
              <a:rPr lang="en-US" sz="2000" dirty="0"/>
              <a:t>Our case:</a:t>
            </a:r>
          </a:p>
          <a:p>
            <a:pPr>
              <a:lnSpc>
                <a:spcPct val="150000"/>
              </a:lnSpc>
            </a:pPr>
            <a:r>
              <a:rPr lang="en-US" sz="2000" dirty="0"/>
              <a:t>100 g/cc</a:t>
            </a:r>
          </a:p>
          <a:p>
            <a:pPr>
              <a:lnSpc>
                <a:spcPct val="150000"/>
              </a:lnSpc>
            </a:pPr>
            <a:r>
              <a:rPr lang="en-US" sz="2000" dirty="0"/>
              <a:t>50 µm radius </a:t>
            </a:r>
          </a:p>
          <a:p>
            <a:pPr>
              <a:lnSpc>
                <a:spcPct val="150000"/>
              </a:lnSpc>
            </a:pPr>
            <a:r>
              <a:rPr lang="en-US" sz="2000" dirty="0"/>
              <a:t>≥ 35 kJ</a:t>
            </a:r>
          </a:p>
          <a:p>
            <a:pPr>
              <a:lnSpc>
                <a:spcPct val="150000"/>
              </a:lnSpc>
            </a:pPr>
            <a:r>
              <a:rPr lang="en-US" sz="2000" dirty="0"/>
              <a:t>100 </a:t>
            </a:r>
            <a:r>
              <a:rPr lang="en-US" sz="2000" dirty="0" err="1"/>
              <a:t>psec</a:t>
            </a:r>
            <a:endParaRPr lang="en-US" sz="2000" dirty="0"/>
          </a:p>
        </p:txBody>
      </p:sp>
    </p:spTree>
    <p:extLst>
      <p:ext uri="{BB962C8B-B14F-4D97-AF65-F5344CB8AC3E}">
        <p14:creationId xmlns:p14="http://schemas.microsoft.com/office/powerpoint/2010/main" val="999770829"/>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185E9-4A74-7203-8407-7559109FA70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9626204-B467-16F7-757A-623FC6CEAC80}"/>
              </a:ext>
            </a:extLst>
          </p:cNvPr>
          <p:cNvPicPr>
            <a:picLocks noChangeAspect="1"/>
          </p:cNvPicPr>
          <p:nvPr/>
        </p:nvPicPr>
        <p:blipFill>
          <a:blip r:embed="rId2"/>
          <a:stretch>
            <a:fillRect/>
          </a:stretch>
        </p:blipFill>
        <p:spPr>
          <a:xfrm>
            <a:off x="1234180" y="651522"/>
            <a:ext cx="8707919" cy="5928604"/>
          </a:xfrm>
          <a:prstGeom prst="rect">
            <a:avLst/>
          </a:prstGeom>
        </p:spPr>
      </p:pic>
      <p:sp>
        <p:nvSpPr>
          <p:cNvPr id="5" name="TextBox 4">
            <a:extLst>
              <a:ext uri="{FF2B5EF4-FFF2-40B4-BE49-F238E27FC236}">
                <a16:creationId xmlns:a16="http://schemas.microsoft.com/office/drawing/2014/main" id="{5CA05385-714F-9295-CD89-CD4060EB1402}"/>
              </a:ext>
            </a:extLst>
          </p:cNvPr>
          <p:cNvSpPr txBox="1"/>
          <p:nvPr/>
        </p:nvSpPr>
        <p:spPr>
          <a:xfrm>
            <a:off x="5437997" y="6152437"/>
            <a:ext cx="4332303" cy="369332"/>
          </a:xfrm>
          <a:prstGeom prst="rect">
            <a:avLst/>
          </a:prstGeom>
          <a:noFill/>
        </p:spPr>
        <p:txBody>
          <a:bodyPr wrap="square" rtlCol="0">
            <a:spAutoFit/>
          </a:bodyPr>
          <a:lstStyle/>
          <a:p>
            <a:r>
              <a:rPr lang="en-US" dirty="0"/>
              <a:t>R. </a:t>
            </a:r>
            <a:r>
              <a:rPr lang="en-US" dirty="0" err="1"/>
              <a:t>Ramis</a:t>
            </a:r>
            <a:r>
              <a:rPr lang="en-US" dirty="0"/>
              <a:t> and J. Meyer-</a:t>
            </a:r>
            <a:r>
              <a:rPr lang="en-US" dirty="0" err="1"/>
              <a:t>ter</a:t>
            </a:r>
            <a:r>
              <a:rPr lang="en-US" dirty="0"/>
              <a:t>-</a:t>
            </a:r>
            <a:r>
              <a:rPr lang="en-US" dirty="0" err="1"/>
              <a:t>Vehn</a:t>
            </a:r>
            <a:r>
              <a:rPr lang="en-US" dirty="0"/>
              <a:t>  2014</a:t>
            </a:r>
          </a:p>
        </p:txBody>
      </p:sp>
      <p:sp>
        <p:nvSpPr>
          <p:cNvPr id="6" name="TextBox 5">
            <a:extLst>
              <a:ext uri="{FF2B5EF4-FFF2-40B4-BE49-F238E27FC236}">
                <a16:creationId xmlns:a16="http://schemas.microsoft.com/office/drawing/2014/main" id="{54071F5E-C28A-3549-F757-7BD095E7BA18}"/>
              </a:ext>
            </a:extLst>
          </p:cNvPr>
          <p:cNvSpPr txBox="1"/>
          <p:nvPr/>
        </p:nvSpPr>
        <p:spPr>
          <a:xfrm>
            <a:off x="2378751" y="4376690"/>
            <a:ext cx="7281645" cy="461665"/>
          </a:xfrm>
          <a:prstGeom prst="rect">
            <a:avLst/>
          </a:prstGeom>
          <a:noFill/>
        </p:spPr>
        <p:txBody>
          <a:bodyPr wrap="square" rtlCol="0">
            <a:spAutoFit/>
          </a:bodyPr>
          <a:lstStyle/>
          <a:p>
            <a:r>
              <a:rPr lang="en-US" sz="2400" b="1" dirty="0"/>
              <a:t>Pusher layer lead compresses to 400 g/cc.</a:t>
            </a:r>
          </a:p>
        </p:txBody>
      </p:sp>
      <p:sp>
        <p:nvSpPr>
          <p:cNvPr id="7" name="U-Turn Arrow 6">
            <a:extLst>
              <a:ext uri="{FF2B5EF4-FFF2-40B4-BE49-F238E27FC236}">
                <a16:creationId xmlns:a16="http://schemas.microsoft.com/office/drawing/2014/main" id="{0DE550A7-9D64-6167-DA0B-22EC9639050F}"/>
              </a:ext>
            </a:extLst>
          </p:cNvPr>
          <p:cNvSpPr/>
          <p:nvPr/>
        </p:nvSpPr>
        <p:spPr>
          <a:xfrm rot="16200000">
            <a:off x="1298075" y="3641659"/>
            <a:ext cx="1156483" cy="987948"/>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 name="Group 9">
            <a:extLst>
              <a:ext uri="{FF2B5EF4-FFF2-40B4-BE49-F238E27FC236}">
                <a16:creationId xmlns:a16="http://schemas.microsoft.com/office/drawing/2014/main" id="{C824B0D1-1158-ACB7-925B-F9C3E52A3ED4}"/>
              </a:ext>
            </a:extLst>
          </p:cNvPr>
          <p:cNvGrpSpPr/>
          <p:nvPr/>
        </p:nvGrpSpPr>
        <p:grpSpPr>
          <a:xfrm>
            <a:off x="2202327" y="1570253"/>
            <a:ext cx="7317064" cy="2211673"/>
            <a:chOff x="2149319" y="1570253"/>
            <a:chExt cx="7317064" cy="2211673"/>
          </a:xfrm>
        </p:grpSpPr>
        <p:sp>
          <p:nvSpPr>
            <p:cNvPr id="8" name="Rectangle 7">
              <a:extLst>
                <a:ext uri="{FF2B5EF4-FFF2-40B4-BE49-F238E27FC236}">
                  <a16:creationId xmlns:a16="http://schemas.microsoft.com/office/drawing/2014/main" id="{921147C5-1B96-1CE0-5265-345EF465F292}"/>
                </a:ext>
              </a:extLst>
            </p:cNvPr>
            <p:cNvSpPr/>
            <p:nvPr/>
          </p:nvSpPr>
          <p:spPr>
            <a:xfrm>
              <a:off x="2149319" y="3657372"/>
              <a:ext cx="7317064" cy="12455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1A4C1BC-C538-72EA-27C1-7CEA6EE54558}"/>
                </a:ext>
              </a:extLst>
            </p:cNvPr>
            <p:cNvSpPr/>
            <p:nvPr/>
          </p:nvSpPr>
          <p:spPr>
            <a:xfrm>
              <a:off x="2149319" y="1570253"/>
              <a:ext cx="7317064" cy="12455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E9E9975-4429-26CC-14F7-4B9E40DE1655}"/>
              </a:ext>
            </a:extLst>
          </p:cNvPr>
          <p:cNvSpPr>
            <a:spLocks noGrp="1"/>
          </p:cNvSpPr>
          <p:nvPr>
            <p:ph type="title"/>
          </p:nvPr>
        </p:nvSpPr>
        <p:spPr>
          <a:xfrm>
            <a:off x="582725" y="277420"/>
            <a:ext cx="8332785" cy="754973"/>
          </a:xfrm>
        </p:spPr>
        <p:txBody>
          <a:bodyPr/>
          <a:lstStyle/>
          <a:p>
            <a:r>
              <a:rPr lang="en-US" dirty="0" err="1"/>
              <a:t>Basko</a:t>
            </a:r>
            <a:r>
              <a:rPr lang="en-US" dirty="0"/>
              <a:t> burn propagation</a:t>
            </a:r>
          </a:p>
        </p:txBody>
      </p:sp>
      <p:sp>
        <p:nvSpPr>
          <p:cNvPr id="11" name="Block Arc 10">
            <a:extLst>
              <a:ext uri="{FF2B5EF4-FFF2-40B4-BE49-F238E27FC236}">
                <a16:creationId xmlns:a16="http://schemas.microsoft.com/office/drawing/2014/main" id="{7A82BC8E-D068-4D6B-9C26-6A8991476878}"/>
              </a:ext>
            </a:extLst>
          </p:cNvPr>
          <p:cNvSpPr/>
          <p:nvPr/>
        </p:nvSpPr>
        <p:spPr>
          <a:xfrm rot="16200000">
            <a:off x="1085178" y="2313928"/>
            <a:ext cx="2201456" cy="735845"/>
          </a:xfrm>
          <a:prstGeom prst="blockArc">
            <a:avLst>
              <a:gd name="adj1" fmla="val 10697232"/>
              <a:gd name="adj2" fmla="val 0"/>
              <a:gd name="adj3" fmla="val 2500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Date Placeholder 2">
            <a:extLst>
              <a:ext uri="{FF2B5EF4-FFF2-40B4-BE49-F238E27FC236}">
                <a16:creationId xmlns:a16="http://schemas.microsoft.com/office/drawing/2014/main" id="{9BE13D06-5A24-568E-4E0A-D697E90EFFF9}"/>
              </a:ext>
            </a:extLst>
          </p:cNvPr>
          <p:cNvSpPr>
            <a:spLocks noGrp="1"/>
          </p:cNvSpPr>
          <p:nvPr>
            <p:ph type="dt" sz="half" idx="10"/>
          </p:nvPr>
        </p:nvSpPr>
        <p:spPr/>
        <p:txBody>
          <a:bodyPr/>
          <a:lstStyle/>
          <a:p>
            <a:r>
              <a:rPr lang="en-US"/>
              <a:t>March 19, 2024</a:t>
            </a:r>
            <a:endParaRPr lang="en-US" dirty="0"/>
          </a:p>
        </p:txBody>
      </p:sp>
      <p:sp>
        <p:nvSpPr>
          <p:cNvPr id="12" name="Footer Placeholder 11">
            <a:extLst>
              <a:ext uri="{FF2B5EF4-FFF2-40B4-BE49-F238E27FC236}">
                <a16:creationId xmlns:a16="http://schemas.microsoft.com/office/drawing/2014/main" id="{772D835F-4F95-C355-ECD2-412D9D9C5180}"/>
              </a:ext>
            </a:extLst>
          </p:cNvPr>
          <p:cNvSpPr>
            <a:spLocks noGrp="1"/>
          </p:cNvSpPr>
          <p:nvPr>
            <p:ph type="ftr" sz="quarter" idx="11"/>
          </p:nvPr>
        </p:nvSpPr>
        <p:spPr/>
        <p:txBody>
          <a:bodyPr/>
          <a:lstStyle/>
          <a:p>
            <a:r>
              <a:rPr lang="en-US"/>
              <a:t>U4 Driver for Timely Energy from IFE</a:t>
            </a:r>
            <a:endParaRPr lang="en-US" dirty="0"/>
          </a:p>
        </p:txBody>
      </p:sp>
      <p:sp>
        <p:nvSpPr>
          <p:cNvPr id="13" name="Slide Number Placeholder 12">
            <a:extLst>
              <a:ext uri="{FF2B5EF4-FFF2-40B4-BE49-F238E27FC236}">
                <a16:creationId xmlns:a16="http://schemas.microsoft.com/office/drawing/2014/main" id="{082E069F-0CC0-5CC0-D10B-2672101DAA17}"/>
              </a:ext>
            </a:extLst>
          </p:cNvPr>
          <p:cNvSpPr>
            <a:spLocks noGrp="1"/>
          </p:cNvSpPr>
          <p:nvPr>
            <p:ph type="sldNum" sz="quarter" idx="12"/>
          </p:nvPr>
        </p:nvSpPr>
        <p:spPr/>
        <p:txBody>
          <a:bodyPr/>
          <a:lstStyle/>
          <a:p>
            <a:fld id="{07E1C93C-5050-FC42-8F10-D22D4F119D13}" type="slidenum">
              <a:rPr lang="en-US" smtClean="0"/>
              <a:pPr/>
              <a:t>17</a:t>
            </a:fld>
            <a:endParaRPr lang="en-US" dirty="0"/>
          </a:p>
        </p:txBody>
      </p:sp>
    </p:spTree>
    <p:extLst>
      <p:ext uri="{BB962C8B-B14F-4D97-AF65-F5344CB8AC3E}">
        <p14:creationId xmlns:p14="http://schemas.microsoft.com/office/powerpoint/2010/main" val="2576159793"/>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100BB-E603-9041-5D4F-D5BE02AE089E}"/>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D78E0B4F-0326-3924-83C0-A31564CE9435}"/>
              </a:ext>
            </a:extLst>
          </p:cNvPr>
          <p:cNvSpPr>
            <a:spLocks noGrp="1"/>
          </p:cNvSpPr>
          <p:nvPr>
            <p:ph type="dt" sz="half" idx="10"/>
          </p:nvPr>
        </p:nvSpPr>
        <p:spPr/>
        <p:txBody>
          <a:bodyPr/>
          <a:lstStyle/>
          <a:p>
            <a:r>
              <a:rPr lang="en-US"/>
              <a:t>March 19, 2024</a:t>
            </a:r>
          </a:p>
        </p:txBody>
      </p:sp>
      <p:sp>
        <p:nvSpPr>
          <p:cNvPr id="5" name="Footer Placeholder 4">
            <a:extLst>
              <a:ext uri="{FF2B5EF4-FFF2-40B4-BE49-F238E27FC236}">
                <a16:creationId xmlns:a16="http://schemas.microsoft.com/office/drawing/2014/main" id="{B3AFBAD3-3E0E-AF5D-DAD8-BB9AD031A650}"/>
              </a:ext>
            </a:extLst>
          </p:cNvPr>
          <p:cNvSpPr>
            <a:spLocks noGrp="1"/>
          </p:cNvSpPr>
          <p:nvPr>
            <p:ph type="ftr" sz="quarter" idx="11"/>
          </p:nvPr>
        </p:nvSpPr>
        <p:spPr/>
        <p:txBody>
          <a:bodyPr/>
          <a:lstStyle/>
          <a:p>
            <a:r>
              <a:rPr lang="en-US"/>
              <a:t>U4 Driver for Timely Energy from IFE</a:t>
            </a:r>
            <a:endParaRPr lang="en-US" dirty="0"/>
          </a:p>
        </p:txBody>
      </p:sp>
      <p:sp>
        <p:nvSpPr>
          <p:cNvPr id="6" name="Slide Number Placeholder 5">
            <a:extLst>
              <a:ext uri="{FF2B5EF4-FFF2-40B4-BE49-F238E27FC236}">
                <a16:creationId xmlns:a16="http://schemas.microsoft.com/office/drawing/2014/main" id="{0ED4F3B6-29CC-2D30-8CA4-6C56FDE5F054}"/>
              </a:ext>
            </a:extLst>
          </p:cNvPr>
          <p:cNvSpPr>
            <a:spLocks noGrp="1"/>
          </p:cNvSpPr>
          <p:nvPr>
            <p:ph type="sldNum" sz="quarter" idx="12"/>
          </p:nvPr>
        </p:nvSpPr>
        <p:spPr/>
        <p:txBody>
          <a:bodyPr/>
          <a:lstStyle/>
          <a:p>
            <a:r>
              <a:rPr lang="en-US"/>
              <a:t> page</a:t>
            </a:r>
            <a:fld id="{BA73293A-633A-9442-9D0C-0E6DFEC52A43}" type="slidenum">
              <a:rPr lang="en-US" smtClean="0"/>
              <a:t>18</a:t>
            </a:fld>
            <a:endParaRPr lang="en-US" dirty="0"/>
          </a:p>
        </p:txBody>
      </p:sp>
      <p:sp>
        <p:nvSpPr>
          <p:cNvPr id="3" name="Rectangle 2">
            <a:extLst>
              <a:ext uri="{FF2B5EF4-FFF2-40B4-BE49-F238E27FC236}">
                <a16:creationId xmlns:a16="http://schemas.microsoft.com/office/drawing/2014/main" id="{6551BAF6-4994-6C41-D793-7DC2EAB23A2B}"/>
              </a:ext>
            </a:extLst>
          </p:cNvPr>
          <p:cNvSpPr/>
          <p:nvPr/>
        </p:nvSpPr>
        <p:spPr>
          <a:xfrm>
            <a:off x="3023616" y="6973365"/>
            <a:ext cx="9168384" cy="38315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8" descr="A screenshot of a diagram&#10;&#10;Description automatically generated">
            <a:extLst>
              <a:ext uri="{FF2B5EF4-FFF2-40B4-BE49-F238E27FC236}">
                <a16:creationId xmlns:a16="http://schemas.microsoft.com/office/drawing/2014/main" id="{A5558F46-6404-A734-BF22-658BD93C4CD0}"/>
              </a:ext>
            </a:extLst>
          </p:cNvPr>
          <p:cNvPicPr>
            <a:picLocks noGrp="1" noChangeAspect="1"/>
          </p:cNvPicPr>
          <p:nvPr>
            <p:ph idx="1"/>
          </p:nvPr>
        </p:nvPicPr>
        <p:blipFill>
          <a:blip r:embed="rId3"/>
          <a:stretch>
            <a:fillRect/>
          </a:stretch>
        </p:blipFill>
        <p:spPr>
          <a:xfrm>
            <a:off x="1656617" y="0"/>
            <a:ext cx="10640250" cy="12787530"/>
          </a:xfrm>
          <a:solidFill>
            <a:srgbClr val="FF0000"/>
          </a:solidFill>
          <a:ln>
            <a:noFill/>
          </a:ln>
        </p:spPr>
      </p:pic>
      <p:sp>
        <p:nvSpPr>
          <p:cNvPr id="15" name="Rectangle 14">
            <a:extLst>
              <a:ext uri="{FF2B5EF4-FFF2-40B4-BE49-F238E27FC236}">
                <a16:creationId xmlns:a16="http://schemas.microsoft.com/office/drawing/2014/main" id="{774300A1-B770-23D2-0D38-EFB564693E96}"/>
              </a:ext>
            </a:extLst>
          </p:cNvPr>
          <p:cNvSpPr/>
          <p:nvPr/>
        </p:nvSpPr>
        <p:spPr>
          <a:xfrm>
            <a:off x="4609578" y="245435"/>
            <a:ext cx="2818356" cy="76710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diagram of a graph&#10;&#10;Description automatically generated">
            <a:extLst>
              <a:ext uri="{FF2B5EF4-FFF2-40B4-BE49-F238E27FC236}">
                <a16:creationId xmlns:a16="http://schemas.microsoft.com/office/drawing/2014/main" id="{A854471C-6B00-7B17-E17D-3EE6C16A76EF}"/>
              </a:ext>
            </a:extLst>
          </p:cNvPr>
          <p:cNvPicPr>
            <a:picLocks noChangeAspect="1"/>
          </p:cNvPicPr>
          <p:nvPr/>
        </p:nvPicPr>
        <p:blipFill>
          <a:blip r:embed="rId4"/>
          <a:stretch>
            <a:fillRect/>
          </a:stretch>
        </p:blipFill>
        <p:spPr>
          <a:xfrm>
            <a:off x="-24602" y="70972"/>
            <a:ext cx="5679962" cy="8780617"/>
          </a:xfrm>
          <a:prstGeom prst="rect">
            <a:avLst/>
          </a:prstGeom>
        </p:spPr>
      </p:pic>
      <p:sp>
        <p:nvSpPr>
          <p:cNvPr id="7" name="Oval 6">
            <a:extLst>
              <a:ext uri="{FF2B5EF4-FFF2-40B4-BE49-F238E27FC236}">
                <a16:creationId xmlns:a16="http://schemas.microsoft.com/office/drawing/2014/main" id="{691757FA-AA29-A76A-D536-2DC13F4C1057}"/>
              </a:ext>
            </a:extLst>
          </p:cNvPr>
          <p:cNvSpPr/>
          <p:nvPr/>
        </p:nvSpPr>
        <p:spPr>
          <a:xfrm>
            <a:off x="5192920" y="1896"/>
            <a:ext cx="2325504" cy="132556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rPr>
              <a:t>90 keV</a:t>
            </a:r>
          </a:p>
        </p:txBody>
      </p:sp>
      <p:sp>
        <p:nvSpPr>
          <p:cNvPr id="11" name="Right Arrow 10">
            <a:extLst>
              <a:ext uri="{FF2B5EF4-FFF2-40B4-BE49-F238E27FC236}">
                <a16:creationId xmlns:a16="http://schemas.microsoft.com/office/drawing/2014/main" id="{873E33DC-B982-F9F2-C954-D4CCACBFCDAB}"/>
              </a:ext>
            </a:extLst>
          </p:cNvPr>
          <p:cNvSpPr/>
          <p:nvPr/>
        </p:nvSpPr>
        <p:spPr>
          <a:xfrm rot="722704">
            <a:off x="7526158" y="728668"/>
            <a:ext cx="1792533" cy="566871"/>
          </a:xfrm>
          <a:prstGeom prst="rightArrow">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09B07F46-62BB-1731-F589-504609559DCF}"/>
              </a:ext>
            </a:extLst>
          </p:cNvPr>
          <p:cNvGrpSpPr/>
          <p:nvPr/>
        </p:nvGrpSpPr>
        <p:grpSpPr>
          <a:xfrm>
            <a:off x="627505" y="-39305"/>
            <a:ext cx="2793453" cy="2879610"/>
            <a:chOff x="627505" y="-39305"/>
            <a:chExt cx="2793453" cy="2879610"/>
          </a:xfrm>
        </p:grpSpPr>
        <p:sp>
          <p:nvSpPr>
            <p:cNvPr id="13" name="Right Arrow 12">
              <a:extLst>
                <a:ext uri="{FF2B5EF4-FFF2-40B4-BE49-F238E27FC236}">
                  <a16:creationId xmlns:a16="http://schemas.microsoft.com/office/drawing/2014/main" id="{9F9B20CA-65EA-50B2-9543-8BCA8CACC71C}"/>
                </a:ext>
              </a:extLst>
            </p:cNvPr>
            <p:cNvSpPr/>
            <p:nvPr/>
          </p:nvSpPr>
          <p:spPr>
            <a:xfrm>
              <a:off x="2209800" y="-39305"/>
              <a:ext cx="1211158" cy="42767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6F05DBC4-FC0D-A8E4-AA2A-C163038DFEE6}"/>
                </a:ext>
              </a:extLst>
            </p:cNvPr>
            <p:cNvSpPr/>
            <p:nvPr/>
          </p:nvSpPr>
          <p:spPr>
            <a:xfrm>
              <a:off x="627505" y="2412626"/>
              <a:ext cx="1211158" cy="42767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sp>
          <p:nvSpPr>
            <p:cNvPr id="16" name="TextBox 15">
              <a:extLst>
                <a:ext uri="{FF2B5EF4-FFF2-40B4-BE49-F238E27FC236}">
                  <a16:creationId xmlns:a16="http://schemas.microsoft.com/office/drawing/2014/main" id="{EEBBFA36-AC59-101E-1429-BCDC0443B868}"/>
                </a:ext>
              </a:extLst>
            </p:cNvPr>
            <p:cNvSpPr txBox="1"/>
            <p:nvPr/>
          </p:nvSpPr>
          <p:spPr>
            <a:xfrm>
              <a:off x="970019" y="2053721"/>
              <a:ext cx="1211158" cy="461665"/>
            </a:xfrm>
            <a:prstGeom prst="rect">
              <a:avLst/>
            </a:prstGeom>
            <a:noFill/>
          </p:spPr>
          <p:txBody>
            <a:bodyPr wrap="square" rtlCol="0">
              <a:spAutoFit/>
            </a:bodyPr>
            <a:lstStyle/>
            <a:p>
              <a:r>
                <a:rPr lang="en-US" sz="2400" b="1" dirty="0"/>
                <a:t>5 keV</a:t>
              </a:r>
            </a:p>
          </p:txBody>
        </p:sp>
        <p:sp>
          <p:nvSpPr>
            <p:cNvPr id="17" name="TextBox 16">
              <a:extLst>
                <a:ext uri="{FF2B5EF4-FFF2-40B4-BE49-F238E27FC236}">
                  <a16:creationId xmlns:a16="http://schemas.microsoft.com/office/drawing/2014/main" id="{CBEC0238-EA2E-0167-285D-753F4F4A5F24}"/>
                </a:ext>
              </a:extLst>
            </p:cNvPr>
            <p:cNvSpPr txBox="1"/>
            <p:nvPr/>
          </p:nvSpPr>
          <p:spPr>
            <a:xfrm>
              <a:off x="1656616" y="245435"/>
              <a:ext cx="1428843" cy="461665"/>
            </a:xfrm>
            <a:prstGeom prst="rect">
              <a:avLst/>
            </a:prstGeom>
            <a:noFill/>
          </p:spPr>
          <p:txBody>
            <a:bodyPr wrap="square" rtlCol="0">
              <a:spAutoFit/>
            </a:bodyPr>
            <a:lstStyle/>
            <a:p>
              <a:r>
                <a:rPr lang="en-US" sz="2400" b="1" dirty="0"/>
                <a:t>90 keV</a:t>
              </a:r>
            </a:p>
          </p:txBody>
        </p:sp>
      </p:grpSp>
      <p:sp>
        <p:nvSpPr>
          <p:cNvPr id="2" name="Title 1">
            <a:extLst>
              <a:ext uri="{FF2B5EF4-FFF2-40B4-BE49-F238E27FC236}">
                <a16:creationId xmlns:a16="http://schemas.microsoft.com/office/drawing/2014/main" id="{87120698-A3C8-F563-E615-7EF3FFE11EBE}"/>
              </a:ext>
            </a:extLst>
          </p:cNvPr>
          <p:cNvSpPr>
            <a:spLocks noGrp="1"/>
          </p:cNvSpPr>
          <p:nvPr>
            <p:ph type="title"/>
          </p:nvPr>
        </p:nvSpPr>
        <p:spPr>
          <a:xfrm>
            <a:off x="5536059" y="1629792"/>
            <a:ext cx="2053734" cy="795753"/>
          </a:xfrm>
        </p:spPr>
        <p:txBody>
          <a:bodyPr>
            <a:noAutofit/>
          </a:bodyPr>
          <a:lstStyle/>
          <a:p>
            <a:pPr algn="ctr"/>
            <a:r>
              <a:rPr lang="en-US" sz="2400" dirty="0" err="1"/>
              <a:t>Basko</a:t>
            </a:r>
            <a:r>
              <a:rPr lang="en-US" sz="2400" dirty="0"/>
              <a:t> burn propagation</a:t>
            </a:r>
            <a:br>
              <a:rPr lang="en-US" sz="2400" dirty="0"/>
            </a:br>
            <a:r>
              <a:rPr lang="en-US" sz="1800" dirty="0"/>
              <a:t>R. </a:t>
            </a:r>
            <a:r>
              <a:rPr lang="en-US" sz="1800" dirty="0" err="1"/>
              <a:t>Ramis</a:t>
            </a:r>
            <a:r>
              <a:rPr lang="en-US" sz="1800" dirty="0"/>
              <a:t> </a:t>
            </a:r>
            <a:br>
              <a:rPr lang="en-US" sz="1800" dirty="0"/>
            </a:br>
            <a:r>
              <a:rPr lang="en-US" sz="1800" dirty="0"/>
              <a:t>and </a:t>
            </a:r>
            <a:br>
              <a:rPr lang="en-US" sz="1800" dirty="0"/>
            </a:br>
            <a:r>
              <a:rPr lang="en-US" sz="1800" dirty="0"/>
              <a:t>J. Meyer-</a:t>
            </a:r>
            <a:r>
              <a:rPr lang="en-US" sz="1800" dirty="0" err="1"/>
              <a:t>ter</a:t>
            </a:r>
            <a:r>
              <a:rPr lang="en-US" sz="1800" dirty="0"/>
              <a:t>-</a:t>
            </a:r>
            <a:r>
              <a:rPr lang="en-US" sz="1800" dirty="0" err="1"/>
              <a:t>Vehn</a:t>
            </a:r>
            <a:r>
              <a:rPr lang="en-US" sz="1800" dirty="0"/>
              <a:t>  </a:t>
            </a:r>
            <a:br>
              <a:rPr lang="en-US" sz="1800" dirty="0"/>
            </a:br>
            <a:r>
              <a:rPr lang="en-US" sz="1800" dirty="0"/>
              <a:t>2014</a:t>
            </a:r>
            <a:br>
              <a:rPr lang="en-US" sz="1200" dirty="0"/>
            </a:br>
            <a:endParaRPr lang="en-US" sz="2400" dirty="0"/>
          </a:p>
        </p:txBody>
      </p:sp>
    </p:spTree>
    <p:extLst>
      <p:ext uri="{BB962C8B-B14F-4D97-AF65-F5344CB8AC3E}">
        <p14:creationId xmlns:p14="http://schemas.microsoft.com/office/powerpoint/2010/main" val="1114869900"/>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31B87-50E0-59BB-012E-9C0D19C3043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4A84A4F-8030-B714-8ABA-FE9B02640AA6}"/>
              </a:ext>
            </a:extLst>
          </p:cNvPr>
          <p:cNvPicPr>
            <a:picLocks noChangeAspect="1"/>
          </p:cNvPicPr>
          <p:nvPr/>
        </p:nvPicPr>
        <p:blipFill>
          <a:blip r:embed="rId2"/>
          <a:stretch>
            <a:fillRect/>
          </a:stretch>
        </p:blipFill>
        <p:spPr>
          <a:xfrm>
            <a:off x="5337242" y="0"/>
            <a:ext cx="5429942" cy="6858000"/>
          </a:xfrm>
          <a:prstGeom prst="rect">
            <a:avLst/>
          </a:prstGeom>
        </p:spPr>
      </p:pic>
      <p:sp>
        <p:nvSpPr>
          <p:cNvPr id="3" name="Content Placeholder 2">
            <a:extLst>
              <a:ext uri="{FF2B5EF4-FFF2-40B4-BE49-F238E27FC236}">
                <a16:creationId xmlns:a16="http://schemas.microsoft.com/office/drawing/2014/main" id="{F6F6A9EA-3C9B-180D-F531-6504B0AFC6E6}"/>
              </a:ext>
            </a:extLst>
          </p:cNvPr>
          <p:cNvSpPr>
            <a:spLocks noGrp="1"/>
          </p:cNvSpPr>
          <p:nvPr>
            <p:ph idx="1"/>
          </p:nvPr>
        </p:nvSpPr>
        <p:spPr>
          <a:xfrm>
            <a:off x="79442" y="1572706"/>
            <a:ext cx="10515600" cy="4351338"/>
          </a:xfrm>
        </p:spPr>
        <p:txBody>
          <a:bodyPr/>
          <a:lstStyle/>
          <a:p>
            <a:r>
              <a:rPr lang="en-US" dirty="0"/>
              <a:t>Absorber/Pusher density difference</a:t>
            </a:r>
          </a:p>
          <a:p>
            <a:r>
              <a:rPr lang="en-US" dirty="0"/>
              <a:t>Maintain constant acceleration.</a:t>
            </a:r>
          </a:p>
        </p:txBody>
      </p:sp>
      <p:sp>
        <p:nvSpPr>
          <p:cNvPr id="2" name="Title 1">
            <a:extLst>
              <a:ext uri="{FF2B5EF4-FFF2-40B4-BE49-F238E27FC236}">
                <a16:creationId xmlns:a16="http://schemas.microsoft.com/office/drawing/2014/main" id="{17D678F2-E83E-D0D2-A502-1328C46AD67E}"/>
              </a:ext>
            </a:extLst>
          </p:cNvPr>
          <p:cNvSpPr>
            <a:spLocks noGrp="1"/>
          </p:cNvSpPr>
          <p:nvPr>
            <p:ph type="title"/>
          </p:nvPr>
        </p:nvSpPr>
        <p:spPr>
          <a:xfrm>
            <a:off x="251584" y="247143"/>
            <a:ext cx="10515600" cy="1325563"/>
          </a:xfrm>
        </p:spPr>
        <p:txBody>
          <a:bodyPr/>
          <a:lstStyle/>
          <a:p>
            <a:r>
              <a:rPr lang="en-US" dirty="0"/>
              <a:t>Raleigh-Taylor Stability</a:t>
            </a:r>
          </a:p>
        </p:txBody>
      </p:sp>
      <p:sp>
        <p:nvSpPr>
          <p:cNvPr id="7" name="Rectangle 6">
            <a:extLst>
              <a:ext uri="{FF2B5EF4-FFF2-40B4-BE49-F238E27FC236}">
                <a16:creationId xmlns:a16="http://schemas.microsoft.com/office/drawing/2014/main" id="{EFD9AFA4-B3DD-6481-2D58-2C90EA8EA08F}"/>
              </a:ext>
            </a:extLst>
          </p:cNvPr>
          <p:cNvSpPr/>
          <p:nvPr/>
        </p:nvSpPr>
        <p:spPr>
          <a:xfrm>
            <a:off x="5201700" y="3213495"/>
            <a:ext cx="508754" cy="19623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09333FF-9D68-E9F5-F18F-FAFA62267CC7}"/>
              </a:ext>
            </a:extLst>
          </p:cNvPr>
          <p:cNvSpPr/>
          <p:nvPr/>
        </p:nvSpPr>
        <p:spPr>
          <a:xfrm>
            <a:off x="7033846" y="3038622"/>
            <a:ext cx="520505" cy="5064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DE29163-50D7-97A8-BDD9-CD432DF6A290}"/>
              </a:ext>
            </a:extLst>
          </p:cNvPr>
          <p:cNvSpPr txBox="1"/>
          <p:nvPr/>
        </p:nvSpPr>
        <p:spPr>
          <a:xfrm>
            <a:off x="79442" y="3396068"/>
            <a:ext cx="6234272" cy="2246769"/>
          </a:xfrm>
          <a:prstGeom prst="rect">
            <a:avLst/>
          </a:prstGeom>
          <a:noFill/>
        </p:spPr>
        <p:txBody>
          <a:bodyPr wrap="square">
            <a:spAutoFit/>
          </a:bodyPr>
          <a:lstStyle/>
          <a:p>
            <a:r>
              <a:rPr lang="en-US" sz="1600" i="1" dirty="0">
                <a:effectLst/>
                <a:latin typeface="Times"/>
              </a:rPr>
              <a:t>PHYSICS OF PLASMAS VOLUME 9, NUMBER 4 APRIL 2002</a:t>
            </a:r>
            <a:endParaRPr lang="en-US" sz="1600" i="1" dirty="0">
              <a:effectLst/>
              <a:latin typeface="Helvetica" pitchFamily="2" charset="0"/>
            </a:endParaRPr>
          </a:p>
          <a:p>
            <a:endParaRPr lang="en-US" sz="1600" i="1" dirty="0">
              <a:effectLst/>
              <a:latin typeface="Helvetica" pitchFamily="2" charset="0"/>
            </a:endParaRPr>
          </a:p>
          <a:p>
            <a:r>
              <a:rPr lang="en-US" sz="1400" i="1" dirty="0">
                <a:effectLst/>
                <a:latin typeface="Helvetica" pitchFamily="2" charset="0"/>
              </a:rPr>
              <a:t>Hydrodynamic instability of shells accelerated by direct ion beam heating</a:t>
            </a:r>
          </a:p>
          <a:p>
            <a:endParaRPr lang="en-US" sz="1400" i="1" dirty="0">
              <a:effectLst/>
              <a:latin typeface="Helvetica" pitchFamily="2" charset="0"/>
            </a:endParaRPr>
          </a:p>
          <a:p>
            <a:r>
              <a:rPr lang="en-US" sz="1600" i="1" dirty="0">
                <a:effectLst/>
                <a:latin typeface="Helvetica" pitchFamily="2" charset="0"/>
              </a:rPr>
              <a:t>M. M. </a:t>
            </a:r>
            <a:r>
              <a:rPr lang="en-US" sz="1600" i="1" dirty="0" err="1">
                <a:effectLst/>
                <a:latin typeface="Helvetica" pitchFamily="2" charset="0"/>
              </a:rPr>
              <a:t>Basko</a:t>
            </a:r>
            <a:r>
              <a:rPr lang="en-US" sz="1600" i="1" baseline="30000" dirty="0" err="1">
                <a:effectLst/>
                <a:latin typeface="Helvetica" pitchFamily="2" charset="0"/>
              </a:rPr>
              <a:t>a</a:t>
            </a:r>
            <a:r>
              <a:rPr lang="en-US" sz="1600" i="1" baseline="30000" dirty="0">
                <a:effectLst/>
                <a:latin typeface="Helvetica" pitchFamily="2" charset="0"/>
              </a:rPr>
              <a:t>) </a:t>
            </a:r>
            <a:r>
              <a:rPr lang="en-US" sz="1600" i="1" dirty="0">
                <a:effectLst/>
                <a:latin typeface="Helvetica" pitchFamily="2" charset="0"/>
              </a:rPr>
              <a:t>and J. A. </a:t>
            </a:r>
            <a:r>
              <a:rPr lang="en-US" sz="1600" i="1" dirty="0" err="1">
                <a:effectLst/>
                <a:latin typeface="Helvetica" pitchFamily="2" charset="0"/>
              </a:rPr>
              <a:t>Maruhn</a:t>
            </a:r>
            <a:r>
              <a:rPr lang="en-US" sz="1600" i="1" dirty="0">
                <a:effectLst/>
                <a:latin typeface="Helvetica" pitchFamily="2" charset="0"/>
              </a:rPr>
              <a:t>, T. Schlegel</a:t>
            </a:r>
          </a:p>
          <a:p>
            <a:endParaRPr lang="en-US" sz="1600" dirty="0">
              <a:effectLst/>
              <a:latin typeface="Helvetica" pitchFamily="2" charset="0"/>
            </a:endParaRPr>
          </a:p>
          <a:p>
            <a:r>
              <a:rPr lang="en-US" sz="1600" i="1" dirty="0">
                <a:effectLst/>
                <a:latin typeface="Times"/>
              </a:rPr>
              <a:t>     </a:t>
            </a:r>
            <a:r>
              <a:rPr lang="en-US" sz="1600" i="1" dirty="0" err="1">
                <a:effectLst/>
                <a:latin typeface="Times"/>
              </a:rPr>
              <a:t>Institut</a:t>
            </a:r>
            <a:r>
              <a:rPr lang="en-US" sz="1600" i="1" dirty="0">
                <a:effectLst/>
                <a:latin typeface="Times"/>
              </a:rPr>
              <a:t> </a:t>
            </a:r>
            <a:r>
              <a:rPr lang="en-US" sz="1600" i="1" dirty="0" err="1">
                <a:effectLst/>
                <a:latin typeface="Times"/>
              </a:rPr>
              <a:t>fu¨rTheoretische</a:t>
            </a:r>
            <a:r>
              <a:rPr lang="en-US" sz="1600" i="1" dirty="0">
                <a:effectLst/>
                <a:latin typeface="Times"/>
              </a:rPr>
              <a:t> </a:t>
            </a:r>
            <a:r>
              <a:rPr lang="en-US" sz="1600" i="1" dirty="0" err="1">
                <a:effectLst/>
                <a:latin typeface="Times"/>
              </a:rPr>
              <a:t>Physik</a:t>
            </a:r>
            <a:r>
              <a:rPr lang="en-US" sz="1600" i="1" dirty="0">
                <a:effectLst/>
                <a:latin typeface="Times"/>
              </a:rPr>
              <a:t>, </a:t>
            </a:r>
            <a:r>
              <a:rPr lang="en-US" sz="1600" i="1" dirty="0" err="1">
                <a:effectLst/>
                <a:latin typeface="Times"/>
              </a:rPr>
              <a:t>Universita¨t</a:t>
            </a:r>
            <a:r>
              <a:rPr lang="en-US" sz="1600" i="1" dirty="0">
                <a:effectLst/>
                <a:latin typeface="Times"/>
              </a:rPr>
              <a:t> Frankfurt, </a:t>
            </a:r>
          </a:p>
          <a:p>
            <a:r>
              <a:rPr lang="en-US" sz="1600" i="1" dirty="0">
                <a:effectLst/>
                <a:latin typeface="Times"/>
              </a:rPr>
              <a:t>       Frankfurt, Germany</a:t>
            </a:r>
            <a:endParaRPr lang="en-US" sz="1600" dirty="0">
              <a:effectLst/>
              <a:latin typeface="Times"/>
            </a:endParaRPr>
          </a:p>
          <a:p>
            <a:r>
              <a:rPr lang="en-US" sz="1600" i="1" dirty="0">
                <a:effectLst/>
                <a:latin typeface="Times"/>
              </a:rPr>
              <a:t>    TU Darmstadt, </a:t>
            </a:r>
            <a:r>
              <a:rPr lang="en-US" sz="1600" i="1" dirty="0" err="1">
                <a:effectLst/>
                <a:latin typeface="Times"/>
              </a:rPr>
              <a:t>Institut</a:t>
            </a:r>
            <a:r>
              <a:rPr lang="en-US" sz="1600" i="1" dirty="0">
                <a:effectLst/>
                <a:latin typeface="Times"/>
              </a:rPr>
              <a:t> </a:t>
            </a:r>
            <a:r>
              <a:rPr lang="en-US" sz="1600" i="1" dirty="0" err="1">
                <a:effectLst/>
                <a:latin typeface="Times"/>
              </a:rPr>
              <a:t>fu¨r</a:t>
            </a:r>
            <a:r>
              <a:rPr lang="en-US" sz="1600" i="1" dirty="0">
                <a:effectLst/>
                <a:latin typeface="Times"/>
              </a:rPr>
              <a:t> </a:t>
            </a:r>
            <a:r>
              <a:rPr lang="en-US" sz="1600" i="1" dirty="0" err="1">
                <a:effectLst/>
                <a:latin typeface="Times"/>
              </a:rPr>
              <a:t>Kernphysik</a:t>
            </a:r>
            <a:r>
              <a:rPr lang="en-US" sz="1600" i="1" dirty="0">
                <a:effectLst/>
                <a:latin typeface="Times"/>
              </a:rPr>
              <a:t>, Darmstadt, Germany</a:t>
            </a:r>
            <a:endParaRPr lang="en-US" sz="1600" dirty="0">
              <a:effectLst/>
              <a:latin typeface="Times"/>
            </a:endParaRPr>
          </a:p>
        </p:txBody>
      </p:sp>
      <p:sp>
        <p:nvSpPr>
          <p:cNvPr id="8" name="Date Placeholder 7">
            <a:extLst>
              <a:ext uri="{FF2B5EF4-FFF2-40B4-BE49-F238E27FC236}">
                <a16:creationId xmlns:a16="http://schemas.microsoft.com/office/drawing/2014/main" id="{2A62D413-B9DD-4A93-CA00-79279DC932D4}"/>
              </a:ext>
            </a:extLst>
          </p:cNvPr>
          <p:cNvSpPr>
            <a:spLocks noGrp="1"/>
          </p:cNvSpPr>
          <p:nvPr>
            <p:ph type="dt" sz="half" idx="10"/>
          </p:nvPr>
        </p:nvSpPr>
        <p:spPr/>
        <p:txBody>
          <a:bodyPr/>
          <a:lstStyle/>
          <a:p>
            <a:r>
              <a:rPr lang="en-US"/>
              <a:t>March 19, 2024</a:t>
            </a:r>
            <a:endParaRPr lang="en-US" dirty="0"/>
          </a:p>
        </p:txBody>
      </p:sp>
      <p:sp>
        <p:nvSpPr>
          <p:cNvPr id="9" name="Footer Placeholder 8">
            <a:extLst>
              <a:ext uri="{FF2B5EF4-FFF2-40B4-BE49-F238E27FC236}">
                <a16:creationId xmlns:a16="http://schemas.microsoft.com/office/drawing/2014/main" id="{23D73114-2A6E-661A-6188-07BB37BC6EAB}"/>
              </a:ext>
            </a:extLst>
          </p:cNvPr>
          <p:cNvSpPr>
            <a:spLocks noGrp="1"/>
          </p:cNvSpPr>
          <p:nvPr>
            <p:ph type="ftr" sz="quarter" idx="11"/>
          </p:nvPr>
        </p:nvSpPr>
        <p:spPr/>
        <p:txBody>
          <a:bodyPr/>
          <a:lstStyle/>
          <a:p>
            <a:r>
              <a:rPr lang="en-US"/>
              <a:t>U4 Driver for Timely Energy from IFE</a:t>
            </a:r>
            <a:endParaRPr lang="en-US" dirty="0"/>
          </a:p>
        </p:txBody>
      </p:sp>
      <p:sp>
        <p:nvSpPr>
          <p:cNvPr id="10" name="Slide Number Placeholder 9">
            <a:extLst>
              <a:ext uri="{FF2B5EF4-FFF2-40B4-BE49-F238E27FC236}">
                <a16:creationId xmlns:a16="http://schemas.microsoft.com/office/drawing/2014/main" id="{906A3DC3-425B-6DC8-6CE3-050EF966A3CC}"/>
              </a:ext>
            </a:extLst>
          </p:cNvPr>
          <p:cNvSpPr>
            <a:spLocks noGrp="1"/>
          </p:cNvSpPr>
          <p:nvPr>
            <p:ph type="sldNum" sz="quarter" idx="12"/>
          </p:nvPr>
        </p:nvSpPr>
        <p:spPr/>
        <p:txBody>
          <a:bodyPr/>
          <a:lstStyle/>
          <a:p>
            <a:fld id="{07E1C93C-5050-FC42-8F10-D22D4F119D13}" type="slidenum">
              <a:rPr lang="en-US" smtClean="0"/>
              <a:pPr/>
              <a:t>19</a:t>
            </a:fld>
            <a:endParaRPr lang="en-US" dirty="0"/>
          </a:p>
        </p:txBody>
      </p:sp>
    </p:spTree>
    <p:extLst>
      <p:ext uri="{BB962C8B-B14F-4D97-AF65-F5344CB8AC3E}">
        <p14:creationId xmlns:p14="http://schemas.microsoft.com/office/powerpoint/2010/main" val="4035995347"/>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944CA-3AD5-5960-730A-6D04434C5FB7}"/>
              </a:ext>
            </a:extLst>
          </p:cNvPr>
          <p:cNvSpPr>
            <a:spLocks noGrp="1"/>
          </p:cNvSpPr>
          <p:nvPr>
            <p:ph type="title"/>
          </p:nvPr>
        </p:nvSpPr>
        <p:spPr/>
        <p:txBody>
          <a:bodyPr/>
          <a:lstStyle/>
          <a:p>
            <a:r>
              <a:rPr lang="en-US" dirty="0"/>
              <a:t>Introduction</a:t>
            </a:r>
          </a:p>
        </p:txBody>
      </p:sp>
      <p:sp>
        <p:nvSpPr>
          <p:cNvPr id="3" name="Text Placeholder 2">
            <a:extLst>
              <a:ext uri="{FF2B5EF4-FFF2-40B4-BE49-F238E27FC236}">
                <a16:creationId xmlns:a16="http://schemas.microsoft.com/office/drawing/2014/main" id="{ABF3B662-46F3-B610-7FE6-5A9092805C9B}"/>
              </a:ext>
            </a:extLst>
          </p:cNvPr>
          <p:cNvSpPr>
            <a:spLocks noGrp="1"/>
          </p:cNvSpPr>
          <p:nvPr>
            <p:ph type="body" idx="1"/>
          </p:nvPr>
        </p:nvSpPr>
        <p:spPr/>
        <p:txBody>
          <a:bodyPr/>
          <a:lstStyle/>
          <a:p>
            <a:r>
              <a:rPr lang="en-US" dirty="0"/>
              <a:t>Alex Burke</a:t>
            </a:r>
          </a:p>
        </p:txBody>
      </p:sp>
      <p:sp>
        <p:nvSpPr>
          <p:cNvPr id="4" name="Date Placeholder 3">
            <a:extLst>
              <a:ext uri="{FF2B5EF4-FFF2-40B4-BE49-F238E27FC236}">
                <a16:creationId xmlns:a16="http://schemas.microsoft.com/office/drawing/2014/main" id="{B5EDB4E4-1EA5-157F-9866-5786533E0685}"/>
              </a:ext>
            </a:extLst>
          </p:cNvPr>
          <p:cNvSpPr>
            <a:spLocks noGrp="1"/>
          </p:cNvSpPr>
          <p:nvPr>
            <p:ph type="dt" sz="half" idx="10"/>
          </p:nvPr>
        </p:nvSpPr>
        <p:spPr/>
        <p:txBody>
          <a:bodyPr/>
          <a:lstStyle/>
          <a:p>
            <a:r>
              <a:rPr lang="en-US"/>
              <a:t>March 19, 2024</a:t>
            </a:r>
            <a:endParaRPr lang="en-US" dirty="0"/>
          </a:p>
        </p:txBody>
      </p:sp>
      <p:sp>
        <p:nvSpPr>
          <p:cNvPr id="5" name="Footer Placeholder 4">
            <a:extLst>
              <a:ext uri="{FF2B5EF4-FFF2-40B4-BE49-F238E27FC236}">
                <a16:creationId xmlns:a16="http://schemas.microsoft.com/office/drawing/2014/main" id="{7CDF73F7-89F6-529C-5215-09A2DF4E2CD3}"/>
              </a:ext>
            </a:extLst>
          </p:cNvPr>
          <p:cNvSpPr>
            <a:spLocks noGrp="1"/>
          </p:cNvSpPr>
          <p:nvPr>
            <p:ph type="ftr" sz="quarter" idx="11"/>
          </p:nvPr>
        </p:nvSpPr>
        <p:spPr/>
        <p:txBody>
          <a:bodyPr/>
          <a:lstStyle/>
          <a:p>
            <a:r>
              <a:rPr lang="en-US"/>
              <a:t>U4 Driver for Timely Energy from IFE</a:t>
            </a:r>
            <a:endParaRPr lang="en-US" dirty="0"/>
          </a:p>
        </p:txBody>
      </p:sp>
      <p:sp>
        <p:nvSpPr>
          <p:cNvPr id="6" name="Slide Number Placeholder 5">
            <a:extLst>
              <a:ext uri="{FF2B5EF4-FFF2-40B4-BE49-F238E27FC236}">
                <a16:creationId xmlns:a16="http://schemas.microsoft.com/office/drawing/2014/main" id="{59A3FB6D-B617-2D80-D186-E483D29B2132}"/>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431129376"/>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F481B-5DD6-7674-AA10-2B0B5673F1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3581B-874A-7515-AD57-577989CAE8F1}"/>
              </a:ext>
            </a:extLst>
          </p:cNvPr>
          <p:cNvSpPr>
            <a:spLocks noGrp="1"/>
          </p:cNvSpPr>
          <p:nvPr>
            <p:ph type="title"/>
          </p:nvPr>
        </p:nvSpPr>
        <p:spPr>
          <a:xfrm>
            <a:off x="423421" y="242576"/>
            <a:ext cx="3261674" cy="1228005"/>
          </a:xfrm>
        </p:spPr>
        <p:txBody>
          <a:bodyPr>
            <a:normAutofit/>
          </a:bodyPr>
          <a:lstStyle/>
          <a:p>
            <a:r>
              <a:rPr lang="en-US" dirty="0"/>
              <a:t>U4 Energy Deposition</a:t>
            </a:r>
          </a:p>
        </p:txBody>
      </p:sp>
      <p:grpSp>
        <p:nvGrpSpPr>
          <p:cNvPr id="13" name="Group 12">
            <a:extLst>
              <a:ext uri="{FF2B5EF4-FFF2-40B4-BE49-F238E27FC236}">
                <a16:creationId xmlns:a16="http://schemas.microsoft.com/office/drawing/2014/main" id="{89A8D961-3495-0E52-56FB-378EB993A9E9}"/>
              </a:ext>
            </a:extLst>
          </p:cNvPr>
          <p:cNvGrpSpPr/>
          <p:nvPr/>
        </p:nvGrpSpPr>
        <p:grpSpPr>
          <a:xfrm>
            <a:off x="6644935" y="0"/>
            <a:ext cx="5348654" cy="6858000"/>
            <a:chOff x="6293965" y="0"/>
            <a:chExt cx="5348654" cy="6858000"/>
          </a:xfrm>
        </p:grpSpPr>
        <p:pic>
          <p:nvPicPr>
            <p:cNvPr id="5" name="Picture 4">
              <a:extLst>
                <a:ext uri="{FF2B5EF4-FFF2-40B4-BE49-F238E27FC236}">
                  <a16:creationId xmlns:a16="http://schemas.microsoft.com/office/drawing/2014/main" id="{36B8BB69-FD70-C321-A889-62A0FB6E7E0E}"/>
                </a:ext>
              </a:extLst>
            </p:cNvPr>
            <p:cNvPicPr>
              <a:picLocks noChangeAspect="1"/>
            </p:cNvPicPr>
            <p:nvPr/>
          </p:nvPicPr>
          <p:blipFill>
            <a:blip r:embed="rId2"/>
            <a:stretch>
              <a:fillRect/>
            </a:stretch>
          </p:blipFill>
          <p:spPr>
            <a:xfrm>
              <a:off x="6293965" y="0"/>
              <a:ext cx="5348654" cy="6858000"/>
            </a:xfrm>
            <a:prstGeom prst="rect">
              <a:avLst/>
            </a:prstGeom>
          </p:spPr>
        </p:pic>
        <p:sp>
          <p:nvSpPr>
            <p:cNvPr id="6" name="TextBox 5">
              <a:extLst>
                <a:ext uri="{FF2B5EF4-FFF2-40B4-BE49-F238E27FC236}">
                  <a16:creationId xmlns:a16="http://schemas.microsoft.com/office/drawing/2014/main" id="{1399CBBD-0C5B-F6C2-0963-C4A0B5D81FCC}"/>
                </a:ext>
              </a:extLst>
            </p:cNvPr>
            <p:cNvSpPr txBox="1"/>
            <p:nvPr/>
          </p:nvSpPr>
          <p:spPr>
            <a:xfrm rot="16200000">
              <a:off x="6022312" y="786727"/>
              <a:ext cx="998375" cy="369332"/>
            </a:xfrm>
            <a:prstGeom prst="rect">
              <a:avLst/>
            </a:prstGeom>
            <a:noFill/>
          </p:spPr>
          <p:txBody>
            <a:bodyPr wrap="square" rtlCol="0">
              <a:spAutoFit/>
            </a:bodyPr>
            <a:lstStyle/>
            <a:p>
              <a:r>
                <a:rPr lang="en-US" dirty="0"/>
                <a:t>PW/g</a:t>
              </a:r>
            </a:p>
          </p:txBody>
        </p:sp>
        <p:sp>
          <p:nvSpPr>
            <p:cNvPr id="7" name="TextBox 6">
              <a:extLst>
                <a:ext uri="{FF2B5EF4-FFF2-40B4-BE49-F238E27FC236}">
                  <a16:creationId xmlns:a16="http://schemas.microsoft.com/office/drawing/2014/main" id="{DB1EA958-3CC7-14AE-C5A3-77DB4A70F326}"/>
                </a:ext>
              </a:extLst>
            </p:cNvPr>
            <p:cNvSpPr txBox="1"/>
            <p:nvPr/>
          </p:nvSpPr>
          <p:spPr>
            <a:xfrm>
              <a:off x="6683161" y="934172"/>
              <a:ext cx="562865" cy="276999"/>
            </a:xfrm>
            <a:prstGeom prst="rect">
              <a:avLst/>
            </a:prstGeom>
            <a:solidFill>
              <a:schemeClr val="bg1"/>
            </a:solidFill>
          </p:spPr>
          <p:txBody>
            <a:bodyPr wrap="square" lIns="0" tIns="0" rIns="0" bIns="0" rtlCol="0">
              <a:spAutoFit/>
            </a:bodyPr>
            <a:lstStyle/>
            <a:p>
              <a:r>
                <a:rPr lang="en-US" dirty="0"/>
                <a:t>10  —</a:t>
              </a:r>
            </a:p>
          </p:txBody>
        </p:sp>
      </p:grpSp>
      <p:grpSp>
        <p:nvGrpSpPr>
          <p:cNvPr id="14" name="Group 13">
            <a:extLst>
              <a:ext uri="{FF2B5EF4-FFF2-40B4-BE49-F238E27FC236}">
                <a16:creationId xmlns:a16="http://schemas.microsoft.com/office/drawing/2014/main" id="{0DCB7B04-FF1E-3969-29BA-0797FD4CC5E1}"/>
              </a:ext>
            </a:extLst>
          </p:cNvPr>
          <p:cNvGrpSpPr/>
          <p:nvPr/>
        </p:nvGrpSpPr>
        <p:grpSpPr>
          <a:xfrm>
            <a:off x="114003" y="1894958"/>
            <a:ext cx="7083855" cy="2171700"/>
            <a:chOff x="114003" y="1894958"/>
            <a:chExt cx="7083855" cy="2171700"/>
          </a:xfrm>
        </p:grpSpPr>
        <p:pic>
          <p:nvPicPr>
            <p:cNvPr id="8" name="Picture 7" descr="A graph of a graph showing a red line&#10;&#10;Description automatically generated with medium confidence">
              <a:extLst>
                <a:ext uri="{FF2B5EF4-FFF2-40B4-BE49-F238E27FC236}">
                  <a16:creationId xmlns:a16="http://schemas.microsoft.com/office/drawing/2014/main" id="{FC1D14F0-4CEA-E279-1A08-3A8B95DE060B}"/>
                </a:ext>
              </a:extLst>
            </p:cNvPr>
            <p:cNvPicPr>
              <a:picLocks noChangeAspect="1"/>
            </p:cNvPicPr>
            <p:nvPr/>
          </p:nvPicPr>
          <p:blipFill>
            <a:blip r:embed="rId3"/>
            <a:stretch>
              <a:fillRect/>
            </a:stretch>
          </p:blipFill>
          <p:spPr>
            <a:xfrm>
              <a:off x="1888045" y="1894958"/>
              <a:ext cx="3594100" cy="2171700"/>
            </a:xfrm>
            <a:prstGeom prst="rect">
              <a:avLst/>
            </a:prstGeom>
          </p:spPr>
        </p:pic>
        <p:sp>
          <p:nvSpPr>
            <p:cNvPr id="9" name="Right Arrow 8">
              <a:extLst>
                <a:ext uri="{FF2B5EF4-FFF2-40B4-BE49-F238E27FC236}">
                  <a16:creationId xmlns:a16="http://schemas.microsoft.com/office/drawing/2014/main" id="{008139BF-793A-713E-BEC7-3FD454EEF2F5}"/>
                </a:ext>
              </a:extLst>
            </p:cNvPr>
            <p:cNvSpPr/>
            <p:nvPr/>
          </p:nvSpPr>
          <p:spPr>
            <a:xfrm>
              <a:off x="1412337" y="2836125"/>
              <a:ext cx="567160" cy="2893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9B520F94-B8BA-6BE3-D5A1-DAA3183E5CC9}"/>
                </a:ext>
              </a:extLst>
            </p:cNvPr>
            <p:cNvSpPr/>
            <p:nvPr/>
          </p:nvSpPr>
          <p:spPr>
            <a:xfrm flipH="1" flipV="1">
              <a:off x="5341756" y="2844059"/>
              <a:ext cx="567160" cy="2893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7">
              <a:extLst>
                <a:ext uri="{FF2B5EF4-FFF2-40B4-BE49-F238E27FC236}">
                  <a16:creationId xmlns:a16="http://schemas.microsoft.com/office/drawing/2014/main" id="{E3D1C14E-95A9-F429-E238-E0CB361B458C}"/>
                </a:ext>
              </a:extLst>
            </p:cNvPr>
            <p:cNvSpPr txBox="1">
              <a:spLocks/>
            </p:cNvSpPr>
            <p:nvPr/>
          </p:nvSpPr>
          <p:spPr>
            <a:xfrm>
              <a:off x="5855345" y="2786104"/>
              <a:ext cx="1342513" cy="4706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1 beam</a:t>
              </a:r>
            </a:p>
          </p:txBody>
        </p:sp>
        <p:sp>
          <p:nvSpPr>
            <p:cNvPr id="12" name="Content Placeholder 7">
              <a:extLst>
                <a:ext uri="{FF2B5EF4-FFF2-40B4-BE49-F238E27FC236}">
                  <a16:creationId xmlns:a16="http://schemas.microsoft.com/office/drawing/2014/main" id="{71257CDB-CC30-F164-3CFE-E611FE03D01F}"/>
                </a:ext>
              </a:extLst>
            </p:cNvPr>
            <p:cNvSpPr txBox="1">
              <a:spLocks/>
            </p:cNvSpPr>
            <p:nvPr/>
          </p:nvSpPr>
          <p:spPr>
            <a:xfrm>
              <a:off x="114003" y="2784756"/>
              <a:ext cx="1430766" cy="4640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1 beam</a:t>
              </a:r>
            </a:p>
          </p:txBody>
        </p:sp>
      </p:grpSp>
      <p:sp>
        <p:nvSpPr>
          <p:cNvPr id="3" name="Date Placeholder 2">
            <a:extLst>
              <a:ext uri="{FF2B5EF4-FFF2-40B4-BE49-F238E27FC236}">
                <a16:creationId xmlns:a16="http://schemas.microsoft.com/office/drawing/2014/main" id="{A460DC0D-0755-FBAB-B72E-DED00497A940}"/>
              </a:ext>
            </a:extLst>
          </p:cNvPr>
          <p:cNvSpPr>
            <a:spLocks noGrp="1"/>
          </p:cNvSpPr>
          <p:nvPr>
            <p:ph type="dt" sz="half" idx="10"/>
          </p:nvPr>
        </p:nvSpPr>
        <p:spPr/>
        <p:txBody>
          <a:bodyPr/>
          <a:lstStyle/>
          <a:p>
            <a:r>
              <a:rPr lang="en-US"/>
              <a:t>March 19, 2024</a:t>
            </a:r>
            <a:endParaRPr lang="en-US" dirty="0"/>
          </a:p>
        </p:txBody>
      </p:sp>
      <p:sp>
        <p:nvSpPr>
          <p:cNvPr id="4" name="Footer Placeholder 3">
            <a:extLst>
              <a:ext uri="{FF2B5EF4-FFF2-40B4-BE49-F238E27FC236}">
                <a16:creationId xmlns:a16="http://schemas.microsoft.com/office/drawing/2014/main" id="{922A13D4-DA73-3E4D-E49A-2B3AD9F74E39}"/>
              </a:ext>
            </a:extLst>
          </p:cNvPr>
          <p:cNvSpPr>
            <a:spLocks noGrp="1"/>
          </p:cNvSpPr>
          <p:nvPr>
            <p:ph type="ftr" sz="quarter" idx="11"/>
          </p:nvPr>
        </p:nvSpPr>
        <p:spPr/>
        <p:txBody>
          <a:bodyPr/>
          <a:lstStyle/>
          <a:p>
            <a:r>
              <a:rPr lang="en-US"/>
              <a:t>U4 Driver for Timely Energy from IFE</a:t>
            </a:r>
            <a:endParaRPr lang="en-US" dirty="0"/>
          </a:p>
        </p:txBody>
      </p:sp>
      <p:sp>
        <p:nvSpPr>
          <p:cNvPr id="15" name="Slide Number Placeholder 14">
            <a:extLst>
              <a:ext uri="{FF2B5EF4-FFF2-40B4-BE49-F238E27FC236}">
                <a16:creationId xmlns:a16="http://schemas.microsoft.com/office/drawing/2014/main" id="{9E9307BA-2EF6-D793-6D61-D689B2F8AA1F}"/>
              </a:ext>
            </a:extLst>
          </p:cNvPr>
          <p:cNvSpPr>
            <a:spLocks noGrp="1"/>
          </p:cNvSpPr>
          <p:nvPr>
            <p:ph type="sldNum" sz="quarter" idx="12"/>
          </p:nvPr>
        </p:nvSpPr>
        <p:spPr/>
        <p:txBody>
          <a:bodyPr/>
          <a:lstStyle/>
          <a:p>
            <a:fld id="{07E1C93C-5050-FC42-8F10-D22D4F119D13}" type="slidenum">
              <a:rPr lang="en-US" smtClean="0"/>
              <a:pPr/>
              <a:t>20</a:t>
            </a:fld>
            <a:endParaRPr lang="en-US" dirty="0"/>
          </a:p>
        </p:txBody>
      </p:sp>
    </p:spTree>
    <p:extLst>
      <p:ext uri="{BB962C8B-B14F-4D97-AF65-F5344CB8AC3E}">
        <p14:creationId xmlns:p14="http://schemas.microsoft.com/office/powerpoint/2010/main" val="464682187"/>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474C4-7213-D690-DB95-1C0541D310F6}"/>
              </a:ext>
            </a:extLst>
          </p:cNvPr>
          <p:cNvSpPr>
            <a:spLocks noGrp="1"/>
          </p:cNvSpPr>
          <p:nvPr>
            <p:ph type="title"/>
          </p:nvPr>
        </p:nvSpPr>
        <p:spPr/>
        <p:txBody>
          <a:bodyPr/>
          <a:lstStyle/>
          <a:p>
            <a:r>
              <a:rPr lang="en-US" dirty="0"/>
              <a:t>U4 pellet-driver differences from </a:t>
            </a:r>
            <a:r>
              <a:rPr lang="en-US" dirty="0" err="1"/>
              <a:t>Basko</a:t>
            </a:r>
            <a:r>
              <a:rPr lang="en-US" dirty="0"/>
              <a:t> </a:t>
            </a:r>
          </a:p>
        </p:txBody>
      </p:sp>
      <p:sp>
        <p:nvSpPr>
          <p:cNvPr id="3" name="Content Placeholder 2">
            <a:extLst>
              <a:ext uri="{FF2B5EF4-FFF2-40B4-BE49-F238E27FC236}">
                <a16:creationId xmlns:a16="http://schemas.microsoft.com/office/drawing/2014/main" id="{E40BFB63-D0A7-0BA3-AFD9-01F3ABC8055E}"/>
              </a:ext>
            </a:extLst>
          </p:cNvPr>
          <p:cNvSpPr>
            <a:spLocks noGrp="1"/>
          </p:cNvSpPr>
          <p:nvPr>
            <p:ph idx="1"/>
          </p:nvPr>
        </p:nvSpPr>
        <p:spPr>
          <a:xfrm>
            <a:off x="451821" y="1825625"/>
            <a:ext cx="11467652" cy="4351338"/>
          </a:xfrm>
        </p:spPr>
        <p:txBody>
          <a:bodyPr>
            <a:normAutofit/>
          </a:bodyPr>
          <a:lstStyle/>
          <a:p>
            <a:r>
              <a:rPr lang="en-US" dirty="0"/>
              <a:t>Equal compression and ignition requirements</a:t>
            </a:r>
          </a:p>
          <a:p>
            <a:r>
              <a:rPr lang="en-US" dirty="0"/>
              <a:t>Geometric similarity</a:t>
            </a:r>
          </a:p>
          <a:p>
            <a:r>
              <a:rPr lang="en-US" dirty="0"/>
              <a:t>No waste of beam energy for compression </a:t>
            </a:r>
          </a:p>
          <a:p>
            <a:r>
              <a:rPr lang="en-US" dirty="0"/>
              <a:t>40 MJ vs. 6 MJ (w/o waste) for compression—more fuel for economics</a:t>
            </a:r>
          </a:p>
          <a:p>
            <a:r>
              <a:rPr lang="en-US" dirty="0"/>
              <a:t>Beam whirl spirals to axis as wobbler fields decrease.</a:t>
            </a:r>
          </a:p>
          <a:p>
            <a:r>
              <a:rPr lang="en-US" dirty="0"/>
              <a:t>Intense heating of 400 g/cc lead on brink of fast ignition</a:t>
            </a:r>
          </a:p>
          <a:p>
            <a:r>
              <a:rPr lang="en-US" dirty="0"/>
              <a:t>Intense heating of 100 g/cc annulus next to axial fast ignition</a:t>
            </a:r>
          </a:p>
          <a:p>
            <a:r>
              <a:rPr lang="en-US" dirty="0"/>
              <a:t>Equal heating intensity for fast ignition—less deep in fuel.</a:t>
            </a:r>
          </a:p>
          <a:p>
            <a:endParaRPr lang="en-US" dirty="0"/>
          </a:p>
        </p:txBody>
      </p:sp>
      <p:sp>
        <p:nvSpPr>
          <p:cNvPr id="4" name="Footer Placeholder 3">
            <a:extLst>
              <a:ext uri="{FF2B5EF4-FFF2-40B4-BE49-F238E27FC236}">
                <a16:creationId xmlns:a16="http://schemas.microsoft.com/office/drawing/2014/main" id="{8C8A9998-FC22-4DAC-74D6-BCF9AA680947}"/>
              </a:ext>
            </a:extLst>
          </p:cNvPr>
          <p:cNvSpPr>
            <a:spLocks noGrp="1"/>
          </p:cNvSpPr>
          <p:nvPr>
            <p:ph type="ftr" sz="quarter" idx="11"/>
          </p:nvPr>
        </p:nvSpPr>
        <p:spPr/>
        <p:txBody>
          <a:bodyPr/>
          <a:lstStyle/>
          <a:p>
            <a:r>
              <a:rPr lang="en-US"/>
              <a:t>U4 Driver for Timely Energy from IFE</a:t>
            </a:r>
          </a:p>
        </p:txBody>
      </p:sp>
      <p:sp>
        <p:nvSpPr>
          <p:cNvPr id="5" name="Slide Number Placeholder 4">
            <a:extLst>
              <a:ext uri="{FF2B5EF4-FFF2-40B4-BE49-F238E27FC236}">
                <a16:creationId xmlns:a16="http://schemas.microsoft.com/office/drawing/2014/main" id="{E561B647-5A7D-FA6D-C979-B39E24333A5C}"/>
              </a:ext>
            </a:extLst>
          </p:cNvPr>
          <p:cNvSpPr>
            <a:spLocks noGrp="1"/>
          </p:cNvSpPr>
          <p:nvPr>
            <p:ph type="sldNum" sz="quarter" idx="12"/>
          </p:nvPr>
        </p:nvSpPr>
        <p:spPr/>
        <p:txBody>
          <a:bodyPr/>
          <a:lstStyle/>
          <a:p>
            <a:fld id="{59F66972-C97E-204E-B8DD-4153CB3615D7}" type="slidenum">
              <a:rPr lang="en-US" smtClean="0"/>
              <a:t>21</a:t>
            </a:fld>
            <a:endParaRPr lang="en-US"/>
          </a:p>
        </p:txBody>
      </p:sp>
      <p:sp>
        <p:nvSpPr>
          <p:cNvPr id="6" name="Date Placeholder 5">
            <a:extLst>
              <a:ext uri="{FF2B5EF4-FFF2-40B4-BE49-F238E27FC236}">
                <a16:creationId xmlns:a16="http://schemas.microsoft.com/office/drawing/2014/main" id="{9127891B-4F6C-36E9-22A4-9833DFFF9935}"/>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2490939778"/>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6130-CE89-3A4A-54D1-6EF10DFD8591}"/>
              </a:ext>
            </a:extLst>
          </p:cNvPr>
          <p:cNvSpPr>
            <a:spLocks noGrp="1"/>
          </p:cNvSpPr>
          <p:nvPr>
            <p:ph type="title"/>
          </p:nvPr>
        </p:nvSpPr>
        <p:spPr>
          <a:xfrm>
            <a:off x="570155" y="214518"/>
            <a:ext cx="11353800" cy="1325563"/>
          </a:xfrm>
          <a:ln>
            <a:solidFill>
              <a:schemeClr val="bg1"/>
            </a:solidFill>
          </a:ln>
        </p:spPr>
        <p:txBody>
          <a:bodyPr>
            <a:normAutofit/>
          </a:bodyPr>
          <a:lstStyle/>
          <a:p>
            <a:br>
              <a:rPr lang="en-US" dirty="0"/>
            </a:br>
            <a:r>
              <a:rPr lang="en-US" dirty="0"/>
              <a:t>Whirligig transition from compression to fast ignition</a:t>
            </a:r>
          </a:p>
        </p:txBody>
      </p:sp>
      <p:pic>
        <p:nvPicPr>
          <p:cNvPr id="7" name="Content Placeholder 6" descr="A diagram of a flower and a diagram of a flower&#10;&#10;Description automatically generated">
            <a:extLst>
              <a:ext uri="{FF2B5EF4-FFF2-40B4-BE49-F238E27FC236}">
                <a16:creationId xmlns:a16="http://schemas.microsoft.com/office/drawing/2014/main" id="{147482CB-A522-71D5-0706-0F67763941C2}"/>
              </a:ext>
            </a:extLst>
          </p:cNvPr>
          <p:cNvPicPr>
            <a:picLocks noGrp="1" noChangeAspect="1"/>
          </p:cNvPicPr>
          <p:nvPr>
            <p:ph idx="1"/>
          </p:nvPr>
        </p:nvPicPr>
        <p:blipFill rotWithShape="1">
          <a:blip r:embed="rId2"/>
          <a:srcRect t="11891" b="-11891"/>
          <a:stretch/>
        </p:blipFill>
        <p:spPr>
          <a:xfrm>
            <a:off x="0" y="2560320"/>
            <a:ext cx="11483765" cy="3332513"/>
          </a:xfrm>
        </p:spPr>
      </p:pic>
      <p:sp>
        <p:nvSpPr>
          <p:cNvPr id="4" name="Footer Placeholder 3">
            <a:extLst>
              <a:ext uri="{FF2B5EF4-FFF2-40B4-BE49-F238E27FC236}">
                <a16:creationId xmlns:a16="http://schemas.microsoft.com/office/drawing/2014/main" id="{F9B50E4E-3F4B-2627-0CA4-E5DB7E03617D}"/>
              </a:ext>
            </a:extLst>
          </p:cNvPr>
          <p:cNvSpPr>
            <a:spLocks noGrp="1"/>
          </p:cNvSpPr>
          <p:nvPr>
            <p:ph type="ftr" sz="quarter" idx="11"/>
          </p:nvPr>
        </p:nvSpPr>
        <p:spPr/>
        <p:txBody>
          <a:bodyPr/>
          <a:lstStyle/>
          <a:p>
            <a:r>
              <a:rPr lang="en-US"/>
              <a:t>U4 Driver for Timely Energy from IFE</a:t>
            </a:r>
          </a:p>
        </p:txBody>
      </p:sp>
      <p:sp>
        <p:nvSpPr>
          <p:cNvPr id="5" name="Slide Number Placeholder 4">
            <a:extLst>
              <a:ext uri="{FF2B5EF4-FFF2-40B4-BE49-F238E27FC236}">
                <a16:creationId xmlns:a16="http://schemas.microsoft.com/office/drawing/2014/main" id="{48190F82-1240-920C-C317-1B20AB012EF6}"/>
              </a:ext>
            </a:extLst>
          </p:cNvPr>
          <p:cNvSpPr>
            <a:spLocks noGrp="1"/>
          </p:cNvSpPr>
          <p:nvPr>
            <p:ph type="sldNum" sz="quarter" idx="12"/>
          </p:nvPr>
        </p:nvSpPr>
        <p:spPr/>
        <p:txBody>
          <a:bodyPr/>
          <a:lstStyle/>
          <a:p>
            <a:fld id="{59F66972-C97E-204E-B8DD-4153CB3615D7}" type="slidenum">
              <a:rPr lang="en-US" smtClean="0"/>
              <a:t>22</a:t>
            </a:fld>
            <a:endParaRPr lang="en-US"/>
          </a:p>
        </p:txBody>
      </p:sp>
      <p:sp>
        <p:nvSpPr>
          <p:cNvPr id="3" name="TextBox 2">
            <a:extLst>
              <a:ext uri="{FF2B5EF4-FFF2-40B4-BE49-F238E27FC236}">
                <a16:creationId xmlns:a16="http://schemas.microsoft.com/office/drawing/2014/main" id="{5CCF2B2C-FEBB-57EF-7946-C60DE335E647}"/>
              </a:ext>
            </a:extLst>
          </p:cNvPr>
          <p:cNvSpPr txBox="1"/>
          <p:nvPr/>
        </p:nvSpPr>
        <p:spPr>
          <a:xfrm>
            <a:off x="670560" y="1741988"/>
            <a:ext cx="8669755" cy="523220"/>
          </a:xfrm>
          <a:prstGeom prst="rect">
            <a:avLst/>
          </a:prstGeom>
          <a:noFill/>
        </p:spPr>
        <p:txBody>
          <a:bodyPr wrap="square" rtlCol="0">
            <a:spAutoFit/>
          </a:bodyPr>
          <a:lstStyle/>
          <a:p>
            <a:r>
              <a:rPr lang="en-US" sz="2800" dirty="0"/>
              <a:t>New U4 phenomena promise to enhance ignition</a:t>
            </a:r>
          </a:p>
        </p:txBody>
      </p:sp>
      <p:sp>
        <p:nvSpPr>
          <p:cNvPr id="6" name="Date Placeholder 5">
            <a:extLst>
              <a:ext uri="{FF2B5EF4-FFF2-40B4-BE49-F238E27FC236}">
                <a16:creationId xmlns:a16="http://schemas.microsoft.com/office/drawing/2014/main" id="{6EE80B4B-D7AF-7F45-65CC-3457634FFC34}"/>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2816182401"/>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FB25D-90B7-B975-A8AC-5CCC4F25869D}"/>
              </a:ext>
            </a:extLst>
          </p:cNvPr>
          <p:cNvSpPr>
            <a:spLocks noGrp="1"/>
          </p:cNvSpPr>
          <p:nvPr>
            <p:ph type="title"/>
          </p:nvPr>
        </p:nvSpPr>
        <p:spPr/>
        <p:txBody>
          <a:bodyPr/>
          <a:lstStyle/>
          <a:p>
            <a:r>
              <a:rPr lang="en-US" dirty="0"/>
              <a:t>Configuring a heavy ion beam driver</a:t>
            </a:r>
          </a:p>
        </p:txBody>
      </p:sp>
      <p:sp>
        <p:nvSpPr>
          <p:cNvPr id="3" name="Content Placeholder 2">
            <a:extLst>
              <a:ext uri="{FF2B5EF4-FFF2-40B4-BE49-F238E27FC236}">
                <a16:creationId xmlns:a16="http://schemas.microsoft.com/office/drawing/2014/main" id="{B3DB2A2F-430B-A0C4-38AB-0E039371692A}"/>
              </a:ext>
            </a:extLst>
          </p:cNvPr>
          <p:cNvSpPr>
            <a:spLocks noGrp="1"/>
          </p:cNvSpPr>
          <p:nvPr>
            <p:ph idx="1"/>
          </p:nvPr>
        </p:nvSpPr>
        <p:spPr>
          <a:xfrm>
            <a:off x="677334" y="1755739"/>
            <a:ext cx="9644831" cy="3880773"/>
          </a:xfrm>
        </p:spPr>
        <p:txBody>
          <a:bodyPr>
            <a:normAutofit/>
          </a:bodyPr>
          <a:lstStyle/>
          <a:p>
            <a:r>
              <a:rPr lang="en-US" sz="2000" dirty="0"/>
              <a:t>Focus sub-mm main beam,  50 µm short pulse peak power</a:t>
            </a:r>
          </a:p>
          <a:p>
            <a:r>
              <a:rPr lang="en-US" sz="2000" dirty="0"/>
              <a:t>10s of GeV heavy ions, range up to 10 g/cm</a:t>
            </a:r>
            <a:r>
              <a:rPr lang="en-US" sz="2000" baseline="30000" dirty="0"/>
              <a:t>2</a:t>
            </a:r>
            <a:r>
              <a:rPr lang="en-US" sz="2000" dirty="0"/>
              <a:t> </a:t>
            </a:r>
          </a:p>
          <a:p>
            <a:r>
              <a:rPr lang="en-US" sz="2000" dirty="0"/>
              <a:t>500 TW, 2 PW peak, 10s of MJ</a:t>
            </a:r>
          </a:p>
          <a:p>
            <a:r>
              <a:rPr lang="en-US" sz="2000" dirty="0"/>
              <a:t>100s of mA sources — 100s of kA at pellets</a:t>
            </a:r>
          </a:p>
          <a:p>
            <a:r>
              <a:rPr lang="en-US" sz="2000" dirty="0"/>
              <a:t>Time compression—multi-µsec source pulses, 100 ns profiled at fusion pellet</a:t>
            </a:r>
          </a:p>
          <a:p>
            <a:r>
              <a:rPr lang="en-US" sz="2000" dirty="0"/>
              <a:t>Multiple sources</a:t>
            </a:r>
          </a:p>
          <a:p>
            <a:r>
              <a:rPr lang="en-US" sz="2000" dirty="0"/>
              <a:t>Multiple beams</a:t>
            </a:r>
          </a:p>
          <a:p>
            <a:r>
              <a:rPr lang="en-US" sz="2000" dirty="0"/>
              <a:t>No funny stuff—innovative mainstream accelerator methods</a:t>
            </a:r>
          </a:p>
        </p:txBody>
      </p:sp>
      <p:sp>
        <p:nvSpPr>
          <p:cNvPr id="4" name="Date Placeholder 3">
            <a:extLst>
              <a:ext uri="{FF2B5EF4-FFF2-40B4-BE49-F238E27FC236}">
                <a16:creationId xmlns:a16="http://schemas.microsoft.com/office/drawing/2014/main" id="{49B35678-4BCC-D574-C9D3-8454A41897D5}"/>
              </a:ext>
            </a:extLst>
          </p:cNvPr>
          <p:cNvSpPr>
            <a:spLocks noGrp="1"/>
          </p:cNvSpPr>
          <p:nvPr>
            <p:ph type="dt" sz="half" idx="10"/>
          </p:nvPr>
        </p:nvSpPr>
        <p:spPr/>
        <p:txBody>
          <a:bodyPr/>
          <a:lstStyle/>
          <a:p>
            <a:r>
              <a:rPr lang="en-US"/>
              <a:t>March 19, 2024</a:t>
            </a:r>
            <a:endParaRPr lang="en-US" dirty="0"/>
          </a:p>
        </p:txBody>
      </p:sp>
      <p:sp>
        <p:nvSpPr>
          <p:cNvPr id="5" name="Footer Placeholder 4">
            <a:extLst>
              <a:ext uri="{FF2B5EF4-FFF2-40B4-BE49-F238E27FC236}">
                <a16:creationId xmlns:a16="http://schemas.microsoft.com/office/drawing/2014/main" id="{831DC4DC-9E1F-B8E8-4A27-3E0C8084AC33}"/>
              </a:ext>
            </a:extLst>
          </p:cNvPr>
          <p:cNvSpPr>
            <a:spLocks noGrp="1"/>
          </p:cNvSpPr>
          <p:nvPr>
            <p:ph type="ftr" sz="quarter" idx="11"/>
          </p:nvPr>
        </p:nvSpPr>
        <p:spPr/>
        <p:txBody>
          <a:bodyPr/>
          <a:lstStyle/>
          <a:p>
            <a:r>
              <a:rPr lang="en-US"/>
              <a:t>U4 Driver for Timely Energy from IFE</a:t>
            </a:r>
            <a:endParaRPr lang="en-US" dirty="0"/>
          </a:p>
        </p:txBody>
      </p:sp>
      <p:sp>
        <p:nvSpPr>
          <p:cNvPr id="6" name="Slide Number Placeholder 5">
            <a:extLst>
              <a:ext uri="{FF2B5EF4-FFF2-40B4-BE49-F238E27FC236}">
                <a16:creationId xmlns:a16="http://schemas.microsoft.com/office/drawing/2014/main" id="{24A5AA60-28F3-B635-1990-C5FC9C10D830}"/>
              </a:ext>
            </a:extLst>
          </p:cNvPr>
          <p:cNvSpPr>
            <a:spLocks noGrp="1"/>
          </p:cNvSpPr>
          <p:nvPr>
            <p:ph type="sldNum" sz="quarter" idx="12"/>
          </p:nvPr>
        </p:nvSpPr>
        <p:spPr/>
        <p:txBody>
          <a:bodyPr/>
          <a:lstStyle/>
          <a:p>
            <a:fld id="{07E1C93C-5050-FC42-8F10-D22D4F119D13}" type="slidenum">
              <a:rPr lang="en-US" smtClean="0"/>
              <a:pPr/>
              <a:t>23</a:t>
            </a:fld>
            <a:endParaRPr lang="en-US" dirty="0"/>
          </a:p>
        </p:txBody>
      </p:sp>
    </p:spTree>
    <p:extLst>
      <p:ext uri="{BB962C8B-B14F-4D97-AF65-F5344CB8AC3E}">
        <p14:creationId xmlns:p14="http://schemas.microsoft.com/office/powerpoint/2010/main" val="3993811503"/>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8FDD-5CC2-5AD5-5B04-47374005960F}"/>
              </a:ext>
            </a:extLst>
          </p:cNvPr>
          <p:cNvSpPr>
            <a:spLocks noGrp="1"/>
          </p:cNvSpPr>
          <p:nvPr>
            <p:ph type="title"/>
          </p:nvPr>
        </p:nvSpPr>
        <p:spPr/>
        <p:txBody>
          <a:bodyPr/>
          <a:lstStyle/>
          <a:p>
            <a:r>
              <a:rPr lang="en-US" dirty="0"/>
              <a:t>U4 IFE system</a:t>
            </a:r>
          </a:p>
        </p:txBody>
      </p:sp>
      <p:pic>
        <p:nvPicPr>
          <p:cNvPr id="7" name="Content Placeholder 6" descr="A diagram of a number of objects&#10;&#10;Description automatically generated with medium confidence">
            <a:extLst>
              <a:ext uri="{FF2B5EF4-FFF2-40B4-BE49-F238E27FC236}">
                <a16:creationId xmlns:a16="http://schemas.microsoft.com/office/drawing/2014/main" id="{1289EEBC-A794-80C8-E141-3C1A7364BB55}"/>
              </a:ext>
            </a:extLst>
          </p:cNvPr>
          <p:cNvPicPr>
            <a:picLocks noGrp="1" noChangeAspect="1"/>
          </p:cNvPicPr>
          <p:nvPr>
            <p:ph idx="1"/>
          </p:nvPr>
        </p:nvPicPr>
        <p:blipFill>
          <a:blip r:embed="rId2"/>
          <a:stretch>
            <a:fillRect/>
          </a:stretch>
        </p:blipFill>
        <p:spPr>
          <a:xfrm>
            <a:off x="542270" y="1425389"/>
            <a:ext cx="11107460" cy="4479038"/>
          </a:xfrm>
        </p:spPr>
      </p:pic>
      <p:sp>
        <p:nvSpPr>
          <p:cNvPr id="8" name="TextBox 7">
            <a:extLst>
              <a:ext uri="{FF2B5EF4-FFF2-40B4-BE49-F238E27FC236}">
                <a16:creationId xmlns:a16="http://schemas.microsoft.com/office/drawing/2014/main" id="{78B0599B-8612-0E5B-C639-FA54206AA664}"/>
              </a:ext>
            </a:extLst>
          </p:cNvPr>
          <p:cNvSpPr txBox="1"/>
          <p:nvPr/>
        </p:nvSpPr>
        <p:spPr>
          <a:xfrm>
            <a:off x="339634" y="3743333"/>
            <a:ext cx="3263282" cy="923330"/>
          </a:xfrm>
          <a:prstGeom prst="rect">
            <a:avLst/>
          </a:prstGeom>
          <a:noFill/>
        </p:spPr>
        <p:txBody>
          <a:bodyPr wrap="square" rtlCol="0">
            <a:spAutoFit/>
          </a:bodyPr>
          <a:lstStyle/>
          <a:p>
            <a:r>
              <a:rPr lang="en-US" b="1" dirty="0"/>
              <a:t>Multiple isotope sources</a:t>
            </a:r>
          </a:p>
          <a:p>
            <a:r>
              <a:rPr lang="en-US" b="1" dirty="0"/>
              <a:t>and </a:t>
            </a:r>
            <a:r>
              <a:rPr lang="en-US" b="1" dirty="0" err="1"/>
              <a:t>linac</a:t>
            </a:r>
            <a:r>
              <a:rPr lang="en-US" b="1" dirty="0"/>
              <a:t> trees (not shown)</a:t>
            </a:r>
          </a:p>
          <a:p>
            <a:r>
              <a:rPr lang="en-US" b="1" dirty="0"/>
              <a:t>.</a:t>
            </a:r>
          </a:p>
        </p:txBody>
      </p:sp>
      <p:sp>
        <p:nvSpPr>
          <p:cNvPr id="9" name="Footer Placeholder 8">
            <a:extLst>
              <a:ext uri="{FF2B5EF4-FFF2-40B4-BE49-F238E27FC236}">
                <a16:creationId xmlns:a16="http://schemas.microsoft.com/office/drawing/2014/main" id="{38DA0022-CDEF-18DF-9C0F-3A6DB96B6C4A}"/>
              </a:ext>
            </a:extLst>
          </p:cNvPr>
          <p:cNvSpPr>
            <a:spLocks noGrp="1"/>
          </p:cNvSpPr>
          <p:nvPr>
            <p:ph type="ftr" sz="quarter" idx="11"/>
          </p:nvPr>
        </p:nvSpPr>
        <p:spPr/>
        <p:txBody>
          <a:bodyPr/>
          <a:lstStyle/>
          <a:p>
            <a:r>
              <a:rPr lang="en-US"/>
              <a:t>U4 Driver for Timely Energy from IFE</a:t>
            </a:r>
          </a:p>
        </p:txBody>
      </p:sp>
      <p:sp>
        <p:nvSpPr>
          <p:cNvPr id="10" name="Slide Number Placeholder 9">
            <a:extLst>
              <a:ext uri="{FF2B5EF4-FFF2-40B4-BE49-F238E27FC236}">
                <a16:creationId xmlns:a16="http://schemas.microsoft.com/office/drawing/2014/main" id="{F672BD3D-2C52-9A90-BA07-E359BE93E81A}"/>
              </a:ext>
            </a:extLst>
          </p:cNvPr>
          <p:cNvSpPr>
            <a:spLocks noGrp="1"/>
          </p:cNvSpPr>
          <p:nvPr>
            <p:ph type="sldNum" sz="quarter" idx="12"/>
          </p:nvPr>
        </p:nvSpPr>
        <p:spPr/>
        <p:txBody>
          <a:bodyPr/>
          <a:lstStyle/>
          <a:p>
            <a:fld id="{59F66972-C97E-204E-B8DD-4153CB3615D7}" type="slidenum">
              <a:rPr lang="en-US" smtClean="0"/>
              <a:t>24</a:t>
            </a:fld>
            <a:endParaRPr lang="en-US"/>
          </a:p>
        </p:txBody>
      </p:sp>
      <p:sp>
        <p:nvSpPr>
          <p:cNvPr id="3" name="Date Placeholder 2">
            <a:extLst>
              <a:ext uri="{FF2B5EF4-FFF2-40B4-BE49-F238E27FC236}">
                <a16:creationId xmlns:a16="http://schemas.microsoft.com/office/drawing/2014/main" id="{6DA3DD60-E173-7651-09B7-3E2D44BCC9A5}"/>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3473790904"/>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86E5D5-866A-9C40-849B-4E58D5D9FB8A}"/>
              </a:ext>
            </a:extLst>
          </p:cNvPr>
          <p:cNvSpPr>
            <a:spLocks noGrp="1"/>
          </p:cNvSpPr>
          <p:nvPr>
            <p:ph idx="1"/>
          </p:nvPr>
        </p:nvSpPr>
        <p:spPr>
          <a:xfrm>
            <a:off x="545278" y="983660"/>
            <a:ext cx="11101443" cy="4890680"/>
          </a:xfrm>
        </p:spPr>
        <p:txBody>
          <a:bodyPr>
            <a:normAutofit/>
          </a:bodyPr>
          <a:lstStyle/>
          <a:p>
            <a:r>
              <a:rPr lang="en-US" dirty="0"/>
              <a:t>Multiple isotopes—Telescoping beams</a:t>
            </a:r>
          </a:p>
          <a:p>
            <a:r>
              <a:rPr lang="en-US" dirty="0"/>
              <a:t>SKSOZ sources—200 mA heavy ions</a:t>
            </a:r>
          </a:p>
          <a:p>
            <a:r>
              <a:rPr lang="en-US" dirty="0"/>
              <a:t>Individual </a:t>
            </a:r>
            <a:r>
              <a:rPr lang="en-US" dirty="0" err="1"/>
              <a:t>linacs</a:t>
            </a:r>
            <a:r>
              <a:rPr lang="en-US" dirty="0"/>
              <a:t>—essential to compaction</a:t>
            </a:r>
          </a:p>
          <a:p>
            <a:r>
              <a:rPr lang="en-US" dirty="0"/>
              <a:t>Mirror image (+) and (-) beams—charge balanced transport (CBN)</a:t>
            </a:r>
          </a:p>
          <a:p>
            <a:r>
              <a:rPr lang="en-US" dirty="0"/>
              <a:t>Duplex </a:t>
            </a:r>
            <a:r>
              <a:rPr lang="en-US" dirty="0" err="1"/>
              <a:t>linacs</a:t>
            </a:r>
            <a:r>
              <a:rPr lang="en-US" dirty="0"/>
              <a:t> and beamlines—packaging (+) and (-) beams</a:t>
            </a:r>
          </a:p>
          <a:p>
            <a:r>
              <a:rPr lang="en-US" dirty="0"/>
              <a:t>Toggle (+) &amp; (-) bending magnet—back and forth to (±) CBN </a:t>
            </a:r>
          </a:p>
          <a:p>
            <a:r>
              <a:rPr lang="en-US" dirty="0"/>
              <a:t>Chirped Slug compression—Slug ~ </a:t>
            </a:r>
            <a:r>
              <a:rPr lang="en-US" dirty="0" err="1"/>
              <a:t>macropulse</a:t>
            </a:r>
            <a:endParaRPr lang="en-US" dirty="0"/>
          </a:p>
          <a:p>
            <a:r>
              <a:rPr lang="en-US" dirty="0"/>
              <a:t>Wobbling per isotope—combined ±</a:t>
            </a:r>
          </a:p>
          <a:p>
            <a:r>
              <a:rPr lang="en-US" dirty="0"/>
              <a:t>Kvetch transform—isotopic slug trains           multi-isotope slug trains (MISTs)</a:t>
            </a:r>
          </a:p>
          <a:p>
            <a:r>
              <a:rPr lang="en-US" dirty="0"/>
              <a:t>Equal time of flight Kvetch to Pellets</a:t>
            </a:r>
          </a:p>
          <a:p>
            <a:r>
              <a:rPr lang="en-US" dirty="0"/>
              <a:t>Single beam focused each side—Merge 8:1 in final leg CHASP</a:t>
            </a:r>
          </a:p>
          <a:p>
            <a:r>
              <a:rPr lang="en-US" dirty="0"/>
              <a:t>Super-peak finale—heat 400 g/cc pusher before 100 g/cc DT fast ignition</a:t>
            </a:r>
          </a:p>
        </p:txBody>
      </p:sp>
      <p:sp>
        <p:nvSpPr>
          <p:cNvPr id="2" name="Title 1">
            <a:extLst>
              <a:ext uri="{FF2B5EF4-FFF2-40B4-BE49-F238E27FC236}">
                <a16:creationId xmlns:a16="http://schemas.microsoft.com/office/drawing/2014/main" id="{D1814364-E8E6-D46A-DC15-465ACD0435B9}"/>
              </a:ext>
            </a:extLst>
          </p:cNvPr>
          <p:cNvSpPr>
            <a:spLocks noGrp="1"/>
          </p:cNvSpPr>
          <p:nvPr>
            <p:ph type="title"/>
          </p:nvPr>
        </p:nvSpPr>
        <p:spPr>
          <a:xfrm>
            <a:off x="465567" y="177141"/>
            <a:ext cx="6124794" cy="653460"/>
          </a:xfrm>
        </p:spPr>
        <p:txBody>
          <a:bodyPr>
            <a:normAutofit/>
          </a:bodyPr>
          <a:lstStyle/>
          <a:p>
            <a:r>
              <a:rPr lang="en-US" dirty="0"/>
              <a:t>U4 single-pass operations</a:t>
            </a:r>
          </a:p>
        </p:txBody>
      </p:sp>
      <p:sp>
        <p:nvSpPr>
          <p:cNvPr id="4" name="Right Arrow 3">
            <a:extLst>
              <a:ext uri="{FF2B5EF4-FFF2-40B4-BE49-F238E27FC236}">
                <a16:creationId xmlns:a16="http://schemas.microsoft.com/office/drawing/2014/main" id="{04BDD580-E7A9-A1A5-0254-5F68D7E4F424}"/>
              </a:ext>
            </a:extLst>
          </p:cNvPr>
          <p:cNvSpPr/>
          <p:nvPr/>
        </p:nvSpPr>
        <p:spPr>
          <a:xfrm>
            <a:off x="4956770" y="4235431"/>
            <a:ext cx="570155" cy="3550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D152470-C8B6-C5C4-BA02-2AEC6989AA8A}"/>
              </a:ext>
            </a:extLst>
          </p:cNvPr>
          <p:cNvSpPr>
            <a:spLocks noGrp="1"/>
          </p:cNvSpPr>
          <p:nvPr>
            <p:ph type="ftr" sz="quarter" idx="11"/>
          </p:nvPr>
        </p:nvSpPr>
        <p:spPr/>
        <p:txBody>
          <a:bodyPr/>
          <a:lstStyle/>
          <a:p>
            <a:r>
              <a:rPr lang="en-US"/>
              <a:t>U4 Driver for Timely Energy from IFE</a:t>
            </a:r>
          </a:p>
        </p:txBody>
      </p:sp>
      <p:sp>
        <p:nvSpPr>
          <p:cNvPr id="6" name="Slide Number Placeholder 5">
            <a:extLst>
              <a:ext uri="{FF2B5EF4-FFF2-40B4-BE49-F238E27FC236}">
                <a16:creationId xmlns:a16="http://schemas.microsoft.com/office/drawing/2014/main" id="{D9372E29-2440-7409-033B-EA56AA3D49D6}"/>
              </a:ext>
            </a:extLst>
          </p:cNvPr>
          <p:cNvSpPr>
            <a:spLocks noGrp="1"/>
          </p:cNvSpPr>
          <p:nvPr>
            <p:ph type="sldNum" sz="quarter" idx="12"/>
          </p:nvPr>
        </p:nvSpPr>
        <p:spPr/>
        <p:txBody>
          <a:bodyPr/>
          <a:lstStyle/>
          <a:p>
            <a:fld id="{59F66972-C97E-204E-B8DD-4153CB3615D7}" type="slidenum">
              <a:rPr lang="en-US" smtClean="0"/>
              <a:t>25</a:t>
            </a:fld>
            <a:endParaRPr lang="en-US"/>
          </a:p>
        </p:txBody>
      </p:sp>
      <p:sp>
        <p:nvSpPr>
          <p:cNvPr id="8" name="Date Placeholder 7">
            <a:extLst>
              <a:ext uri="{FF2B5EF4-FFF2-40B4-BE49-F238E27FC236}">
                <a16:creationId xmlns:a16="http://schemas.microsoft.com/office/drawing/2014/main" id="{80D2ECF4-A7EB-EE75-099B-5C14FB821C3B}"/>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445339086"/>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5B586-7423-7A5D-3CDF-51259D3DBA42}"/>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362F8A20-7856-BA55-DBFD-C3FC80A95248}"/>
              </a:ext>
            </a:extLst>
          </p:cNvPr>
          <p:cNvSpPr>
            <a:spLocks noGrp="1"/>
          </p:cNvSpPr>
          <p:nvPr>
            <p:ph type="ftr" sz="quarter" idx="11"/>
          </p:nvPr>
        </p:nvSpPr>
        <p:spPr/>
        <p:txBody>
          <a:bodyPr/>
          <a:lstStyle/>
          <a:p>
            <a:r>
              <a:rPr lang="en-US"/>
              <a:t>U4 Driver for Timely Energy from IFE</a:t>
            </a:r>
            <a:endParaRPr lang="en-US" dirty="0"/>
          </a:p>
        </p:txBody>
      </p:sp>
      <p:sp>
        <p:nvSpPr>
          <p:cNvPr id="7" name="Slide Number Placeholder 6">
            <a:extLst>
              <a:ext uri="{FF2B5EF4-FFF2-40B4-BE49-F238E27FC236}">
                <a16:creationId xmlns:a16="http://schemas.microsoft.com/office/drawing/2014/main" id="{A5D0D43B-6367-BE7E-9A43-E2AF20F749F9}"/>
              </a:ext>
            </a:extLst>
          </p:cNvPr>
          <p:cNvSpPr>
            <a:spLocks noGrp="1"/>
          </p:cNvSpPr>
          <p:nvPr>
            <p:ph type="sldNum" sz="quarter" idx="12"/>
          </p:nvPr>
        </p:nvSpPr>
        <p:spPr/>
        <p:txBody>
          <a:bodyPr/>
          <a:lstStyle/>
          <a:p>
            <a:fld id="{59F66972-C97E-204E-B8DD-4153CB3615D7}" type="slidenum">
              <a:rPr lang="en-US" smtClean="0"/>
              <a:t>26</a:t>
            </a:fld>
            <a:endParaRPr lang="en-US"/>
          </a:p>
        </p:txBody>
      </p:sp>
      <p:pic>
        <p:nvPicPr>
          <p:cNvPr id="3" name="Content Placeholder 4">
            <a:extLst>
              <a:ext uri="{FF2B5EF4-FFF2-40B4-BE49-F238E27FC236}">
                <a16:creationId xmlns:a16="http://schemas.microsoft.com/office/drawing/2014/main" id="{A0A6EB1F-5ADF-9D0D-F077-EA57C432102C}"/>
              </a:ext>
            </a:extLst>
          </p:cNvPr>
          <p:cNvPicPr>
            <a:picLocks noChangeAspect="1"/>
          </p:cNvPicPr>
          <p:nvPr/>
        </p:nvPicPr>
        <p:blipFill>
          <a:blip r:embed="rId3"/>
          <a:stretch>
            <a:fillRect/>
          </a:stretch>
        </p:blipFill>
        <p:spPr>
          <a:xfrm>
            <a:off x="-8632" y="209868"/>
            <a:ext cx="12209263" cy="6511607"/>
          </a:xfrm>
          <a:prstGeom prst="rect">
            <a:avLst/>
          </a:prstGeom>
          <a:solidFill>
            <a:schemeClr val="bg1"/>
          </a:solidFill>
        </p:spPr>
      </p:pic>
      <p:sp>
        <p:nvSpPr>
          <p:cNvPr id="11" name="Rectangle 10">
            <a:extLst>
              <a:ext uri="{FF2B5EF4-FFF2-40B4-BE49-F238E27FC236}">
                <a16:creationId xmlns:a16="http://schemas.microsoft.com/office/drawing/2014/main" id="{7FA28A66-D303-696F-C07F-7DA576478B3F}"/>
              </a:ext>
            </a:extLst>
          </p:cNvPr>
          <p:cNvSpPr/>
          <p:nvPr/>
        </p:nvSpPr>
        <p:spPr>
          <a:xfrm>
            <a:off x="4338536" y="6274342"/>
            <a:ext cx="2937753" cy="4957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87B8D79-D660-A259-C2F8-2577B67532BD}"/>
              </a:ext>
            </a:extLst>
          </p:cNvPr>
          <p:cNvSpPr txBox="1"/>
          <p:nvPr/>
        </p:nvSpPr>
        <p:spPr>
          <a:xfrm>
            <a:off x="3753394" y="9825"/>
            <a:ext cx="4476205" cy="369332"/>
          </a:xfrm>
          <a:prstGeom prst="rect">
            <a:avLst/>
          </a:prstGeom>
          <a:solidFill>
            <a:srgbClr val="92D050"/>
          </a:solidFill>
        </p:spPr>
        <p:txBody>
          <a:bodyPr wrap="square" rtlCol="0">
            <a:spAutoFit/>
          </a:bodyPr>
          <a:lstStyle/>
          <a:p>
            <a:r>
              <a:rPr lang="en-US" b="1" dirty="0"/>
              <a:t>Visit our poster to discuss these details.</a:t>
            </a:r>
          </a:p>
        </p:txBody>
      </p:sp>
      <p:sp>
        <p:nvSpPr>
          <p:cNvPr id="4" name="Date Placeholder 3">
            <a:extLst>
              <a:ext uri="{FF2B5EF4-FFF2-40B4-BE49-F238E27FC236}">
                <a16:creationId xmlns:a16="http://schemas.microsoft.com/office/drawing/2014/main" id="{635665F6-5778-E16B-823E-1F4D11D8D8CF}"/>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1351035912"/>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14248-804A-B956-7381-66D4E43511C8}"/>
              </a:ext>
            </a:extLst>
          </p:cNvPr>
          <p:cNvSpPr>
            <a:spLocks noGrp="1"/>
          </p:cNvSpPr>
          <p:nvPr>
            <p:ph type="title"/>
          </p:nvPr>
        </p:nvSpPr>
        <p:spPr/>
        <p:txBody>
          <a:bodyPr/>
          <a:lstStyle/>
          <a:p>
            <a:r>
              <a:rPr lang="en-US" dirty="0"/>
              <a:t>200 mA source</a:t>
            </a:r>
          </a:p>
        </p:txBody>
      </p:sp>
      <p:sp>
        <p:nvSpPr>
          <p:cNvPr id="3" name="Content Placeholder 2">
            <a:extLst>
              <a:ext uri="{FF2B5EF4-FFF2-40B4-BE49-F238E27FC236}">
                <a16:creationId xmlns:a16="http://schemas.microsoft.com/office/drawing/2014/main" id="{B41226E1-6864-1236-6F3C-E0EC65BE8296}"/>
              </a:ext>
            </a:extLst>
          </p:cNvPr>
          <p:cNvSpPr>
            <a:spLocks noGrp="1"/>
          </p:cNvSpPr>
          <p:nvPr>
            <p:ph idx="1"/>
          </p:nvPr>
        </p:nvSpPr>
        <p:spPr/>
        <p:txBody>
          <a:bodyPr/>
          <a:lstStyle/>
          <a:p>
            <a:r>
              <a:rPr lang="en-US" dirty="0"/>
              <a:t>2005 HEDP driver</a:t>
            </a:r>
          </a:p>
          <a:p>
            <a:r>
              <a:rPr lang="en-US" dirty="0"/>
              <a:t>Staples</a:t>
            </a:r>
          </a:p>
          <a:p>
            <a:r>
              <a:rPr lang="en-US" dirty="0"/>
              <a:t>Keller</a:t>
            </a:r>
          </a:p>
          <a:p>
            <a:r>
              <a:rPr lang="en-US" dirty="0"/>
              <a:t>Sessler</a:t>
            </a:r>
          </a:p>
          <a:p>
            <a:r>
              <a:rPr lang="en-US" dirty="0" err="1"/>
              <a:t>Ostroumov</a:t>
            </a:r>
            <a:endParaRPr lang="en-US" dirty="0"/>
          </a:p>
          <a:p>
            <a:r>
              <a:rPr lang="en-US" dirty="0"/>
              <a:t>Chou</a:t>
            </a:r>
          </a:p>
        </p:txBody>
      </p:sp>
      <p:sp>
        <p:nvSpPr>
          <p:cNvPr id="4" name="Date Placeholder 3">
            <a:extLst>
              <a:ext uri="{FF2B5EF4-FFF2-40B4-BE49-F238E27FC236}">
                <a16:creationId xmlns:a16="http://schemas.microsoft.com/office/drawing/2014/main" id="{CC92AE63-8614-282A-B109-538D71A8A5C7}"/>
              </a:ext>
            </a:extLst>
          </p:cNvPr>
          <p:cNvSpPr>
            <a:spLocks noGrp="1"/>
          </p:cNvSpPr>
          <p:nvPr>
            <p:ph type="dt" sz="half" idx="10"/>
          </p:nvPr>
        </p:nvSpPr>
        <p:spPr/>
        <p:txBody>
          <a:bodyPr/>
          <a:lstStyle/>
          <a:p>
            <a:r>
              <a:rPr lang="en-US"/>
              <a:t>March 19, 2024</a:t>
            </a:r>
            <a:endParaRPr lang="en-US" dirty="0"/>
          </a:p>
        </p:txBody>
      </p:sp>
      <p:sp>
        <p:nvSpPr>
          <p:cNvPr id="5" name="Footer Placeholder 4">
            <a:extLst>
              <a:ext uri="{FF2B5EF4-FFF2-40B4-BE49-F238E27FC236}">
                <a16:creationId xmlns:a16="http://schemas.microsoft.com/office/drawing/2014/main" id="{90F930E9-B3DD-EA57-C55F-47B0A4A70545}"/>
              </a:ext>
            </a:extLst>
          </p:cNvPr>
          <p:cNvSpPr>
            <a:spLocks noGrp="1"/>
          </p:cNvSpPr>
          <p:nvPr>
            <p:ph type="ftr" sz="quarter" idx="11"/>
          </p:nvPr>
        </p:nvSpPr>
        <p:spPr/>
        <p:txBody>
          <a:bodyPr/>
          <a:lstStyle/>
          <a:p>
            <a:r>
              <a:rPr lang="en-US"/>
              <a:t>U4 Driver for Timely Energy from IFE</a:t>
            </a:r>
            <a:endParaRPr lang="en-US" dirty="0"/>
          </a:p>
        </p:txBody>
      </p:sp>
      <p:sp>
        <p:nvSpPr>
          <p:cNvPr id="6" name="Slide Number Placeholder 5">
            <a:extLst>
              <a:ext uri="{FF2B5EF4-FFF2-40B4-BE49-F238E27FC236}">
                <a16:creationId xmlns:a16="http://schemas.microsoft.com/office/drawing/2014/main" id="{B246A677-D440-0037-0E19-2824FFFB756A}"/>
              </a:ext>
            </a:extLst>
          </p:cNvPr>
          <p:cNvSpPr>
            <a:spLocks noGrp="1"/>
          </p:cNvSpPr>
          <p:nvPr>
            <p:ph type="sldNum" sz="quarter" idx="12"/>
          </p:nvPr>
        </p:nvSpPr>
        <p:spPr/>
        <p:txBody>
          <a:bodyPr/>
          <a:lstStyle/>
          <a:p>
            <a:fld id="{07E1C93C-5050-FC42-8F10-D22D4F119D13}" type="slidenum">
              <a:rPr lang="en-US" smtClean="0"/>
              <a:pPr/>
              <a:t>27</a:t>
            </a:fld>
            <a:endParaRPr lang="en-US" dirty="0"/>
          </a:p>
        </p:txBody>
      </p:sp>
      <p:grpSp>
        <p:nvGrpSpPr>
          <p:cNvPr id="9" name="Group 8">
            <a:extLst>
              <a:ext uri="{FF2B5EF4-FFF2-40B4-BE49-F238E27FC236}">
                <a16:creationId xmlns:a16="http://schemas.microsoft.com/office/drawing/2014/main" id="{A205326F-91B4-DEEC-5B24-202A9D694830}"/>
              </a:ext>
            </a:extLst>
          </p:cNvPr>
          <p:cNvGrpSpPr/>
          <p:nvPr/>
        </p:nvGrpSpPr>
        <p:grpSpPr>
          <a:xfrm>
            <a:off x="3729545" y="159321"/>
            <a:ext cx="6554886" cy="6064603"/>
            <a:chOff x="3729545" y="159321"/>
            <a:chExt cx="6554886" cy="6064603"/>
          </a:xfrm>
        </p:grpSpPr>
        <p:pic>
          <p:nvPicPr>
            <p:cNvPr id="1026" name="Picture 2">
              <a:extLst>
                <a:ext uri="{FF2B5EF4-FFF2-40B4-BE49-F238E27FC236}">
                  <a16:creationId xmlns:a16="http://schemas.microsoft.com/office/drawing/2014/main" id="{A97397A5-A702-21F0-A792-72D0FA850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545" y="159321"/>
              <a:ext cx="6481255" cy="606460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22A74DE-AEC4-2EA5-C530-B92B4275C050}"/>
                </a:ext>
              </a:extLst>
            </p:cNvPr>
            <p:cNvSpPr/>
            <p:nvPr/>
          </p:nvSpPr>
          <p:spPr>
            <a:xfrm>
              <a:off x="9904288" y="1068512"/>
              <a:ext cx="380143" cy="554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4241271"/>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AEADE-0EA4-D105-1CB8-169431DDD6F3}"/>
              </a:ext>
            </a:extLst>
          </p:cNvPr>
          <p:cNvSpPr>
            <a:spLocks noGrp="1"/>
          </p:cNvSpPr>
          <p:nvPr>
            <p:ph type="title"/>
          </p:nvPr>
        </p:nvSpPr>
        <p:spPr>
          <a:xfrm>
            <a:off x="103094" y="374089"/>
            <a:ext cx="10515600" cy="1325563"/>
          </a:xfrm>
        </p:spPr>
        <p:txBody>
          <a:bodyPr/>
          <a:lstStyle/>
          <a:p>
            <a:r>
              <a:rPr lang="en-US" dirty="0"/>
              <a:t>Slugs are glorified single-isotope </a:t>
            </a:r>
            <a:r>
              <a:rPr lang="en-US" dirty="0" err="1"/>
              <a:t>macropulses</a:t>
            </a:r>
            <a:endParaRPr lang="en-US" dirty="0"/>
          </a:p>
        </p:txBody>
      </p:sp>
      <p:pic>
        <p:nvPicPr>
          <p:cNvPr id="5" name="Content Placeholder 4" descr="A graph of a power line&#10;&#10;Description automatically generated">
            <a:extLst>
              <a:ext uri="{FF2B5EF4-FFF2-40B4-BE49-F238E27FC236}">
                <a16:creationId xmlns:a16="http://schemas.microsoft.com/office/drawing/2014/main" id="{97737B66-03D4-9291-9A2C-CB4046710670}"/>
              </a:ext>
            </a:extLst>
          </p:cNvPr>
          <p:cNvPicPr>
            <a:picLocks noGrp="1" noChangeAspect="1"/>
          </p:cNvPicPr>
          <p:nvPr>
            <p:ph idx="1"/>
          </p:nvPr>
        </p:nvPicPr>
        <p:blipFill>
          <a:blip r:embed="rId2"/>
          <a:stretch>
            <a:fillRect/>
          </a:stretch>
        </p:blipFill>
        <p:spPr>
          <a:xfrm>
            <a:off x="2795008" y="1834589"/>
            <a:ext cx="5131771" cy="4351338"/>
          </a:xfrm>
        </p:spPr>
      </p:pic>
      <p:sp>
        <p:nvSpPr>
          <p:cNvPr id="6" name="Footer Placeholder 5">
            <a:extLst>
              <a:ext uri="{FF2B5EF4-FFF2-40B4-BE49-F238E27FC236}">
                <a16:creationId xmlns:a16="http://schemas.microsoft.com/office/drawing/2014/main" id="{38C48D64-BB4E-C446-88C4-3397C386E78F}"/>
              </a:ext>
            </a:extLst>
          </p:cNvPr>
          <p:cNvSpPr>
            <a:spLocks noGrp="1"/>
          </p:cNvSpPr>
          <p:nvPr>
            <p:ph type="ftr" sz="quarter" idx="11"/>
          </p:nvPr>
        </p:nvSpPr>
        <p:spPr>
          <a:xfrm>
            <a:off x="3303494" y="6365314"/>
            <a:ext cx="4114800" cy="365125"/>
          </a:xfrm>
        </p:spPr>
        <p:txBody>
          <a:bodyPr/>
          <a:lstStyle/>
          <a:p>
            <a:r>
              <a:rPr lang="en-US"/>
              <a:t>U4 Driver for Timely Energy from IFE</a:t>
            </a:r>
          </a:p>
        </p:txBody>
      </p:sp>
      <p:sp>
        <p:nvSpPr>
          <p:cNvPr id="7" name="Slide Number Placeholder 6">
            <a:extLst>
              <a:ext uri="{FF2B5EF4-FFF2-40B4-BE49-F238E27FC236}">
                <a16:creationId xmlns:a16="http://schemas.microsoft.com/office/drawing/2014/main" id="{CE59F13A-74ED-A7C1-21CF-F3F1C87EDED4}"/>
              </a:ext>
            </a:extLst>
          </p:cNvPr>
          <p:cNvSpPr>
            <a:spLocks noGrp="1"/>
          </p:cNvSpPr>
          <p:nvPr>
            <p:ph type="sldNum" sz="quarter" idx="12"/>
          </p:nvPr>
        </p:nvSpPr>
        <p:spPr>
          <a:xfrm>
            <a:off x="7875494" y="6365314"/>
            <a:ext cx="2743200" cy="365125"/>
          </a:xfrm>
        </p:spPr>
        <p:txBody>
          <a:bodyPr/>
          <a:lstStyle/>
          <a:p>
            <a:fld id="{59F66972-C97E-204E-B8DD-4153CB3615D7}" type="slidenum">
              <a:rPr lang="en-US" smtClean="0"/>
              <a:t>28</a:t>
            </a:fld>
            <a:endParaRPr lang="en-US"/>
          </a:p>
        </p:txBody>
      </p:sp>
      <p:sp>
        <p:nvSpPr>
          <p:cNvPr id="3" name="TextBox 2">
            <a:extLst>
              <a:ext uri="{FF2B5EF4-FFF2-40B4-BE49-F238E27FC236}">
                <a16:creationId xmlns:a16="http://schemas.microsoft.com/office/drawing/2014/main" id="{808D204A-24D0-4375-A087-14103010DDE8}"/>
              </a:ext>
            </a:extLst>
          </p:cNvPr>
          <p:cNvSpPr txBox="1"/>
          <p:nvPr/>
        </p:nvSpPr>
        <p:spPr>
          <a:xfrm>
            <a:off x="7198659" y="3137390"/>
            <a:ext cx="4818849" cy="1754326"/>
          </a:xfrm>
          <a:prstGeom prst="rect">
            <a:avLst/>
          </a:prstGeom>
          <a:noFill/>
        </p:spPr>
        <p:txBody>
          <a:bodyPr wrap="square" rtlCol="0">
            <a:spAutoFit/>
          </a:bodyPr>
          <a:lstStyle/>
          <a:p>
            <a:pPr marL="342900" indent="-342900">
              <a:buFont typeface="Arial" panose="020B0604020202020204" pitchFamily="34" charset="0"/>
              <a:buChar char="•"/>
            </a:pPr>
            <a:r>
              <a:rPr lang="en-US" dirty="0"/>
              <a:t>Individual µpulses stretch to ~ 2 </a:t>
            </a:r>
            <a:r>
              <a:rPr lang="en-US" dirty="0" err="1"/>
              <a:t>nsec</a:t>
            </a:r>
            <a:r>
              <a:rPr lang="en-US" dirty="0"/>
              <a:t>.</a:t>
            </a:r>
          </a:p>
          <a:p>
            <a:pPr marL="342900" indent="-342900">
              <a:buFont typeface="Arial" panose="020B0604020202020204" pitchFamily="34" charset="0"/>
              <a:buChar char="•"/>
            </a:pPr>
            <a:r>
              <a:rPr lang="en-US" dirty="0"/>
              <a:t>Fast ignition rises quickly, beam spiral final 100 µm to axis—but…</a:t>
            </a:r>
          </a:p>
          <a:p>
            <a:pPr marL="342900" indent="-342900">
              <a:buFont typeface="Arial" panose="020B0604020202020204" pitchFamily="34" charset="0"/>
              <a:buChar char="•"/>
            </a:pPr>
            <a:r>
              <a:rPr lang="en-US" dirty="0"/>
              <a:t>Continues for 2 </a:t>
            </a:r>
            <a:r>
              <a:rPr lang="en-US" dirty="0" err="1"/>
              <a:t>nsec</a:t>
            </a:r>
            <a:r>
              <a:rPr lang="en-US" dirty="0"/>
              <a:t> µpulse length.</a:t>
            </a:r>
          </a:p>
          <a:p>
            <a:pPr marL="342900" indent="-342900">
              <a:buFont typeface="Arial" panose="020B0604020202020204" pitchFamily="34" charset="0"/>
              <a:buChar char="•"/>
            </a:pPr>
            <a:r>
              <a:rPr lang="en-US" dirty="0"/>
              <a:t>Intense heating of annular rim of 100 g/cc DT preceded by heating 400 g/cc Pb pusher.</a:t>
            </a:r>
          </a:p>
        </p:txBody>
      </p:sp>
      <p:sp>
        <p:nvSpPr>
          <p:cNvPr id="4" name="Date Placeholder 3">
            <a:extLst>
              <a:ext uri="{FF2B5EF4-FFF2-40B4-BE49-F238E27FC236}">
                <a16:creationId xmlns:a16="http://schemas.microsoft.com/office/drawing/2014/main" id="{DAEE3414-73CD-0E4D-6BC6-AAC1BBE7D0C4}"/>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3081072661"/>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14270-8016-1C65-AFBA-E95E085AED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0A15A2-6745-DC67-1225-DB25AE46F05C}"/>
              </a:ext>
            </a:extLst>
          </p:cNvPr>
          <p:cNvSpPr>
            <a:spLocks noGrp="1"/>
          </p:cNvSpPr>
          <p:nvPr>
            <p:ph type="title"/>
          </p:nvPr>
        </p:nvSpPr>
        <p:spPr>
          <a:xfrm>
            <a:off x="622300" y="688678"/>
            <a:ext cx="10134600" cy="654644"/>
          </a:xfrm>
        </p:spPr>
        <p:txBody>
          <a:bodyPr>
            <a:normAutofit fontScale="90000"/>
          </a:bodyPr>
          <a:lstStyle/>
          <a:p>
            <a:r>
              <a:rPr lang="en-US" dirty="0"/>
              <a:t>Telescoping Slugs —</a:t>
            </a:r>
            <a:r>
              <a:rPr lang="en-US" sz="3600" dirty="0"/>
              <a:t>coordinated reference points</a:t>
            </a:r>
            <a:endParaRPr lang="en-US" dirty="0"/>
          </a:p>
        </p:txBody>
      </p:sp>
      <p:pic>
        <p:nvPicPr>
          <p:cNvPr id="4" name="Content Placeholder 3">
            <a:extLst>
              <a:ext uri="{FF2B5EF4-FFF2-40B4-BE49-F238E27FC236}">
                <a16:creationId xmlns:a16="http://schemas.microsoft.com/office/drawing/2014/main" id="{7F526C81-B418-F1B2-8966-CBDBFD3C84A5}"/>
              </a:ext>
            </a:extLst>
          </p:cNvPr>
          <p:cNvPicPr>
            <a:picLocks noGrp="1" noChangeAspect="1"/>
          </p:cNvPicPr>
          <p:nvPr>
            <p:ph idx="1"/>
          </p:nvPr>
        </p:nvPicPr>
        <p:blipFill>
          <a:blip r:embed="rId2"/>
          <a:stretch>
            <a:fillRect/>
          </a:stretch>
        </p:blipFill>
        <p:spPr>
          <a:xfrm>
            <a:off x="391695" y="1876501"/>
            <a:ext cx="4559300" cy="3390900"/>
          </a:xfrm>
          <a:prstGeom prst="rect">
            <a:avLst/>
          </a:prstGeom>
        </p:spPr>
      </p:pic>
      <p:pic>
        <p:nvPicPr>
          <p:cNvPr id="6" name="Picture 5">
            <a:extLst>
              <a:ext uri="{FF2B5EF4-FFF2-40B4-BE49-F238E27FC236}">
                <a16:creationId xmlns:a16="http://schemas.microsoft.com/office/drawing/2014/main" id="{EB9D77A8-8951-2AD7-C2CC-09B5E77C3118}"/>
              </a:ext>
            </a:extLst>
          </p:cNvPr>
          <p:cNvPicPr>
            <a:picLocks noChangeAspect="1"/>
          </p:cNvPicPr>
          <p:nvPr/>
        </p:nvPicPr>
        <p:blipFill>
          <a:blip r:embed="rId3"/>
          <a:stretch>
            <a:fillRect/>
          </a:stretch>
        </p:blipFill>
        <p:spPr>
          <a:xfrm>
            <a:off x="5243260" y="1704633"/>
            <a:ext cx="5727700" cy="3581400"/>
          </a:xfrm>
          <a:prstGeom prst="rect">
            <a:avLst/>
          </a:prstGeom>
        </p:spPr>
      </p:pic>
      <p:sp>
        <p:nvSpPr>
          <p:cNvPr id="7" name="TextBox 6">
            <a:extLst>
              <a:ext uri="{FF2B5EF4-FFF2-40B4-BE49-F238E27FC236}">
                <a16:creationId xmlns:a16="http://schemas.microsoft.com/office/drawing/2014/main" id="{AF025D3E-48F5-4165-557F-E6D2951CC0D2}"/>
              </a:ext>
            </a:extLst>
          </p:cNvPr>
          <p:cNvSpPr txBox="1"/>
          <p:nvPr/>
        </p:nvSpPr>
        <p:spPr>
          <a:xfrm>
            <a:off x="1007145" y="5304664"/>
            <a:ext cx="4236115" cy="400110"/>
          </a:xfrm>
          <a:prstGeom prst="rect">
            <a:avLst/>
          </a:prstGeom>
          <a:noFill/>
        </p:spPr>
        <p:txBody>
          <a:bodyPr wrap="square" rtlCol="0">
            <a:spAutoFit/>
          </a:bodyPr>
          <a:lstStyle/>
          <a:p>
            <a:r>
              <a:rPr lang="en-US" sz="2000" dirty="0"/>
              <a:t>Input to CHASP (≤ 200 m to pellet)</a:t>
            </a:r>
          </a:p>
        </p:txBody>
      </p:sp>
      <p:sp>
        <p:nvSpPr>
          <p:cNvPr id="8" name="TextBox 7">
            <a:extLst>
              <a:ext uri="{FF2B5EF4-FFF2-40B4-BE49-F238E27FC236}">
                <a16:creationId xmlns:a16="http://schemas.microsoft.com/office/drawing/2014/main" id="{D94560A1-6C55-0C16-7906-E633A8A189C7}"/>
              </a:ext>
            </a:extLst>
          </p:cNvPr>
          <p:cNvSpPr txBox="1"/>
          <p:nvPr/>
        </p:nvSpPr>
        <p:spPr>
          <a:xfrm>
            <a:off x="6689504" y="5271533"/>
            <a:ext cx="3464674" cy="400110"/>
          </a:xfrm>
          <a:prstGeom prst="rect">
            <a:avLst/>
          </a:prstGeom>
          <a:noFill/>
        </p:spPr>
        <p:txBody>
          <a:bodyPr wrap="square" rtlCol="0">
            <a:spAutoFit/>
          </a:bodyPr>
          <a:lstStyle/>
          <a:p>
            <a:r>
              <a:rPr lang="en-US" sz="2000" dirty="0"/>
              <a:t>Near Pellet (≤ 5 m to pellet)</a:t>
            </a:r>
          </a:p>
        </p:txBody>
      </p:sp>
      <p:sp>
        <p:nvSpPr>
          <p:cNvPr id="3" name="Footer Placeholder 2">
            <a:extLst>
              <a:ext uri="{FF2B5EF4-FFF2-40B4-BE49-F238E27FC236}">
                <a16:creationId xmlns:a16="http://schemas.microsoft.com/office/drawing/2014/main" id="{C85D8CC5-7639-FD9F-0732-376F090B7191}"/>
              </a:ext>
            </a:extLst>
          </p:cNvPr>
          <p:cNvSpPr>
            <a:spLocks noGrp="1"/>
          </p:cNvSpPr>
          <p:nvPr>
            <p:ph type="ftr" sz="quarter" idx="11"/>
          </p:nvPr>
        </p:nvSpPr>
        <p:spPr/>
        <p:txBody>
          <a:bodyPr/>
          <a:lstStyle/>
          <a:p>
            <a:r>
              <a:rPr lang="en-US"/>
              <a:t>U4 Driver for Timely Energy from IFE</a:t>
            </a:r>
          </a:p>
        </p:txBody>
      </p:sp>
      <p:sp>
        <p:nvSpPr>
          <p:cNvPr id="5" name="Slide Number Placeholder 4">
            <a:extLst>
              <a:ext uri="{FF2B5EF4-FFF2-40B4-BE49-F238E27FC236}">
                <a16:creationId xmlns:a16="http://schemas.microsoft.com/office/drawing/2014/main" id="{C7C1E9EA-A254-3432-CDEF-84C552957DB3}"/>
              </a:ext>
            </a:extLst>
          </p:cNvPr>
          <p:cNvSpPr>
            <a:spLocks noGrp="1"/>
          </p:cNvSpPr>
          <p:nvPr>
            <p:ph type="sldNum" sz="quarter" idx="12"/>
          </p:nvPr>
        </p:nvSpPr>
        <p:spPr/>
        <p:txBody>
          <a:bodyPr/>
          <a:lstStyle/>
          <a:p>
            <a:fld id="{59F66972-C97E-204E-B8DD-4153CB3615D7}" type="slidenum">
              <a:rPr lang="en-US" smtClean="0"/>
              <a:t>29</a:t>
            </a:fld>
            <a:endParaRPr lang="en-US"/>
          </a:p>
        </p:txBody>
      </p:sp>
      <p:sp>
        <p:nvSpPr>
          <p:cNvPr id="9" name="TextBox 8">
            <a:extLst>
              <a:ext uri="{FF2B5EF4-FFF2-40B4-BE49-F238E27FC236}">
                <a16:creationId xmlns:a16="http://schemas.microsoft.com/office/drawing/2014/main" id="{FC94482B-F314-55D7-0F28-6A482B6AD18F}"/>
              </a:ext>
            </a:extLst>
          </p:cNvPr>
          <p:cNvSpPr txBox="1"/>
          <p:nvPr/>
        </p:nvSpPr>
        <p:spPr>
          <a:xfrm>
            <a:off x="918914" y="1474803"/>
            <a:ext cx="3651584" cy="646331"/>
          </a:xfrm>
          <a:prstGeom prst="rect">
            <a:avLst/>
          </a:prstGeom>
          <a:solidFill>
            <a:schemeClr val="bg1"/>
          </a:solidFill>
        </p:spPr>
        <p:txBody>
          <a:bodyPr wrap="square" rtlCol="0">
            <a:spAutoFit/>
          </a:bodyPr>
          <a:lstStyle/>
          <a:p>
            <a:r>
              <a:rPr lang="en-US" dirty="0"/>
              <a:t>Isotopic Slug reference points </a:t>
            </a:r>
          </a:p>
          <a:p>
            <a:r>
              <a:rPr lang="en-US" dirty="0"/>
              <a:t>Snapshots from input to CHASP</a:t>
            </a:r>
          </a:p>
        </p:txBody>
      </p:sp>
      <p:sp>
        <p:nvSpPr>
          <p:cNvPr id="11" name="TextBox 10">
            <a:extLst>
              <a:ext uri="{FF2B5EF4-FFF2-40B4-BE49-F238E27FC236}">
                <a16:creationId xmlns:a16="http://schemas.microsoft.com/office/drawing/2014/main" id="{0835BCFD-AB5B-2EE9-F0B6-57C58D7BDB64}"/>
              </a:ext>
            </a:extLst>
          </p:cNvPr>
          <p:cNvSpPr txBox="1"/>
          <p:nvPr/>
        </p:nvSpPr>
        <p:spPr>
          <a:xfrm>
            <a:off x="5795710" y="1472556"/>
            <a:ext cx="3651584" cy="646331"/>
          </a:xfrm>
          <a:prstGeom prst="rect">
            <a:avLst/>
          </a:prstGeom>
          <a:solidFill>
            <a:schemeClr val="bg1"/>
          </a:solidFill>
        </p:spPr>
        <p:txBody>
          <a:bodyPr wrap="square" rtlCol="0">
            <a:spAutoFit/>
          </a:bodyPr>
          <a:lstStyle/>
          <a:p>
            <a:r>
              <a:rPr lang="en-US" dirty="0"/>
              <a:t>Isotope Slug reference points </a:t>
            </a:r>
          </a:p>
          <a:p>
            <a:r>
              <a:rPr lang="en-US" dirty="0"/>
              <a:t>Snapshots near pellet.</a:t>
            </a:r>
          </a:p>
        </p:txBody>
      </p:sp>
      <p:sp>
        <p:nvSpPr>
          <p:cNvPr id="10" name="Date Placeholder 9">
            <a:extLst>
              <a:ext uri="{FF2B5EF4-FFF2-40B4-BE49-F238E27FC236}">
                <a16:creationId xmlns:a16="http://schemas.microsoft.com/office/drawing/2014/main" id="{D2DAA1E1-B492-C56E-A4C5-158C766F6AD3}"/>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553912323"/>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BC31B-BB60-CDB7-A257-18C54C3DE2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A5DC20-F08F-22B8-7225-AF0EEF20F269}"/>
              </a:ext>
            </a:extLst>
          </p:cNvPr>
          <p:cNvSpPr>
            <a:spLocks noGrp="1"/>
          </p:cNvSpPr>
          <p:nvPr>
            <p:ph type="title"/>
          </p:nvPr>
        </p:nvSpPr>
        <p:spPr/>
        <p:txBody>
          <a:bodyPr/>
          <a:lstStyle/>
          <a:p>
            <a:r>
              <a:rPr lang="en-US" dirty="0"/>
              <a:t>Heavy Ion Fusion</a:t>
            </a:r>
          </a:p>
        </p:txBody>
      </p:sp>
      <p:sp>
        <p:nvSpPr>
          <p:cNvPr id="3" name="Text Placeholder 2">
            <a:extLst>
              <a:ext uri="{FF2B5EF4-FFF2-40B4-BE49-F238E27FC236}">
                <a16:creationId xmlns:a16="http://schemas.microsoft.com/office/drawing/2014/main" id="{DF09D203-ED6B-5607-4A5D-E4F7D2CCFEB5}"/>
              </a:ext>
            </a:extLst>
          </p:cNvPr>
          <p:cNvSpPr>
            <a:spLocks noGrp="1"/>
          </p:cNvSpPr>
          <p:nvPr>
            <p:ph type="body" idx="1"/>
          </p:nvPr>
        </p:nvSpPr>
        <p:spPr/>
        <p:txBody>
          <a:bodyPr/>
          <a:lstStyle/>
          <a:p>
            <a:pPr marL="186262" indent="0">
              <a:buNone/>
            </a:pPr>
            <a:endParaRPr lang="en-US" dirty="0"/>
          </a:p>
          <a:p>
            <a:pPr marL="186262" indent="0">
              <a:buNone/>
            </a:pPr>
            <a:endParaRPr lang="en-US" dirty="0"/>
          </a:p>
        </p:txBody>
      </p:sp>
      <p:sp>
        <p:nvSpPr>
          <p:cNvPr id="4" name="TextBox 3">
            <a:extLst>
              <a:ext uri="{FF2B5EF4-FFF2-40B4-BE49-F238E27FC236}">
                <a16:creationId xmlns:a16="http://schemas.microsoft.com/office/drawing/2014/main" id="{F55BF57B-B54F-F2A2-8FFF-1594D0F98751}"/>
              </a:ext>
            </a:extLst>
          </p:cNvPr>
          <p:cNvSpPr txBox="1"/>
          <p:nvPr/>
        </p:nvSpPr>
        <p:spPr>
          <a:xfrm>
            <a:off x="6560820" y="1268730"/>
            <a:ext cx="4309110" cy="584775"/>
          </a:xfrm>
          <a:prstGeom prst="rect">
            <a:avLst/>
          </a:prstGeom>
          <a:noFill/>
        </p:spPr>
        <p:txBody>
          <a:bodyPr wrap="square" rtlCol="0">
            <a:spAutoFit/>
          </a:bodyPr>
          <a:lstStyle/>
          <a:p>
            <a:r>
              <a:rPr lang="en-US" sz="3200" dirty="0"/>
              <a:t>… since 1976.</a:t>
            </a:r>
          </a:p>
        </p:txBody>
      </p:sp>
      <p:sp>
        <p:nvSpPr>
          <p:cNvPr id="5" name="TextBox 4">
            <a:extLst>
              <a:ext uri="{FF2B5EF4-FFF2-40B4-BE49-F238E27FC236}">
                <a16:creationId xmlns:a16="http://schemas.microsoft.com/office/drawing/2014/main" id="{7ECC440C-3EDA-E94C-7813-1A8DFEDAA57C}"/>
              </a:ext>
            </a:extLst>
          </p:cNvPr>
          <p:cNvSpPr txBox="1"/>
          <p:nvPr/>
        </p:nvSpPr>
        <p:spPr>
          <a:xfrm>
            <a:off x="1227550" y="2943616"/>
            <a:ext cx="9935749" cy="1569660"/>
          </a:xfrm>
          <a:prstGeom prst="rect">
            <a:avLst/>
          </a:prstGeom>
          <a:noFill/>
        </p:spPr>
        <p:txBody>
          <a:bodyPr wrap="square" rtlCol="0">
            <a:spAutoFit/>
          </a:bodyPr>
          <a:lstStyle/>
          <a:p>
            <a:r>
              <a:rPr lang="en-US" sz="3200" dirty="0"/>
              <a:t>Energy from inertial confinement fusion </a:t>
            </a:r>
          </a:p>
          <a:p>
            <a:r>
              <a:rPr lang="en-US" sz="3200" dirty="0"/>
              <a:t>driven by beams of high energy heavy ions </a:t>
            </a:r>
          </a:p>
          <a:p>
            <a:r>
              <a:rPr lang="en-US" sz="3200" dirty="0"/>
              <a:t>generated by systems of mainstream accelerator technology.</a:t>
            </a:r>
          </a:p>
        </p:txBody>
      </p:sp>
      <p:sp>
        <p:nvSpPr>
          <p:cNvPr id="6" name="Footer Placeholder 5">
            <a:extLst>
              <a:ext uri="{FF2B5EF4-FFF2-40B4-BE49-F238E27FC236}">
                <a16:creationId xmlns:a16="http://schemas.microsoft.com/office/drawing/2014/main" id="{D086F5DB-11C7-3C6D-4C03-E4CBD0472787}"/>
              </a:ext>
            </a:extLst>
          </p:cNvPr>
          <p:cNvSpPr>
            <a:spLocks noGrp="1"/>
          </p:cNvSpPr>
          <p:nvPr>
            <p:ph type="ftr" sz="quarter" idx="11"/>
          </p:nvPr>
        </p:nvSpPr>
        <p:spPr/>
        <p:txBody>
          <a:bodyPr/>
          <a:lstStyle/>
          <a:p>
            <a:r>
              <a:rPr lang="en-US"/>
              <a:t>U4 Driver for Timely Energy from IFE</a:t>
            </a:r>
          </a:p>
        </p:txBody>
      </p:sp>
      <p:sp>
        <p:nvSpPr>
          <p:cNvPr id="7" name="Slide Number Placeholder 6">
            <a:extLst>
              <a:ext uri="{FF2B5EF4-FFF2-40B4-BE49-F238E27FC236}">
                <a16:creationId xmlns:a16="http://schemas.microsoft.com/office/drawing/2014/main" id="{6F1C661F-DD2C-324B-CC50-1BAE8C7CC5AB}"/>
              </a:ext>
            </a:extLst>
          </p:cNvPr>
          <p:cNvSpPr>
            <a:spLocks noGrp="1"/>
          </p:cNvSpPr>
          <p:nvPr>
            <p:ph type="sldNum" sz="quarter" idx="12"/>
          </p:nvPr>
        </p:nvSpPr>
        <p:spPr/>
        <p:txBody>
          <a:bodyPr/>
          <a:lstStyle/>
          <a:p>
            <a:fld id="{59F66972-C97E-204E-B8DD-4153CB3615D7}" type="slidenum">
              <a:rPr lang="en-US" smtClean="0"/>
              <a:t>3</a:t>
            </a:fld>
            <a:endParaRPr lang="en-US"/>
          </a:p>
        </p:txBody>
      </p:sp>
      <p:sp>
        <p:nvSpPr>
          <p:cNvPr id="8" name="Date Placeholder 7">
            <a:extLst>
              <a:ext uri="{FF2B5EF4-FFF2-40B4-BE49-F238E27FC236}">
                <a16:creationId xmlns:a16="http://schemas.microsoft.com/office/drawing/2014/main" id="{9829076C-5ADD-B687-6664-2AFB1ABC4006}"/>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2448891010"/>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beam stop&#10;&#10;Description automatically generated">
            <a:extLst>
              <a:ext uri="{FF2B5EF4-FFF2-40B4-BE49-F238E27FC236}">
                <a16:creationId xmlns:a16="http://schemas.microsoft.com/office/drawing/2014/main" id="{CF2143CB-91BB-79CA-21EA-E50B8A081B7A}"/>
              </a:ext>
            </a:extLst>
          </p:cNvPr>
          <p:cNvPicPr>
            <a:picLocks noGrp="1" noChangeAspect="1"/>
          </p:cNvPicPr>
          <p:nvPr>
            <p:ph idx="1"/>
          </p:nvPr>
        </p:nvPicPr>
        <p:blipFill rotWithShape="1">
          <a:blip r:embed="rId2"/>
          <a:srcRect l="-25704" r="25704"/>
          <a:stretch/>
        </p:blipFill>
        <p:spPr>
          <a:xfrm>
            <a:off x="2327641" y="669285"/>
            <a:ext cx="7761638" cy="5901411"/>
          </a:xfrm>
        </p:spPr>
      </p:pic>
      <p:sp>
        <p:nvSpPr>
          <p:cNvPr id="2" name="Title 1">
            <a:extLst>
              <a:ext uri="{FF2B5EF4-FFF2-40B4-BE49-F238E27FC236}">
                <a16:creationId xmlns:a16="http://schemas.microsoft.com/office/drawing/2014/main" id="{7A7CB692-DBB2-2292-D4AA-CEDFFBBB97E3}"/>
              </a:ext>
            </a:extLst>
          </p:cNvPr>
          <p:cNvSpPr>
            <a:spLocks noGrp="1"/>
          </p:cNvSpPr>
          <p:nvPr>
            <p:ph type="title"/>
          </p:nvPr>
        </p:nvSpPr>
        <p:spPr>
          <a:xfrm>
            <a:off x="574792" y="287304"/>
            <a:ext cx="4249366" cy="1969513"/>
          </a:xfrm>
        </p:spPr>
        <p:txBody>
          <a:bodyPr>
            <a:normAutofit/>
          </a:bodyPr>
          <a:lstStyle/>
          <a:p>
            <a:r>
              <a:rPr lang="en-US" dirty="0"/>
              <a:t>Kvetch Transform isotopes of different colors</a:t>
            </a:r>
          </a:p>
        </p:txBody>
      </p:sp>
      <p:sp>
        <p:nvSpPr>
          <p:cNvPr id="4" name="Footer Placeholder 3">
            <a:extLst>
              <a:ext uri="{FF2B5EF4-FFF2-40B4-BE49-F238E27FC236}">
                <a16:creationId xmlns:a16="http://schemas.microsoft.com/office/drawing/2014/main" id="{D60B9301-1E04-904B-551E-8FF5683FAD19}"/>
              </a:ext>
            </a:extLst>
          </p:cNvPr>
          <p:cNvSpPr>
            <a:spLocks noGrp="1"/>
          </p:cNvSpPr>
          <p:nvPr>
            <p:ph type="ftr" sz="quarter" idx="11"/>
          </p:nvPr>
        </p:nvSpPr>
        <p:spPr/>
        <p:txBody>
          <a:bodyPr/>
          <a:lstStyle/>
          <a:p>
            <a:r>
              <a:rPr lang="en-US"/>
              <a:t>U4 Driver for Timely Energy from IFE</a:t>
            </a:r>
          </a:p>
        </p:txBody>
      </p:sp>
      <p:sp>
        <p:nvSpPr>
          <p:cNvPr id="5" name="Slide Number Placeholder 4">
            <a:extLst>
              <a:ext uri="{FF2B5EF4-FFF2-40B4-BE49-F238E27FC236}">
                <a16:creationId xmlns:a16="http://schemas.microsoft.com/office/drawing/2014/main" id="{0DD1B809-F677-B694-3038-5822174F36E0}"/>
              </a:ext>
            </a:extLst>
          </p:cNvPr>
          <p:cNvSpPr>
            <a:spLocks noGrp="1"/>
          </p:cNvSpPr>
          <p:nvPr>
            <p:ph type="sldNum" sz="quarter" idx="12"/>
          </p:nvPr>
        </p:nvSpPr>
        <p:spPr/>
        <p:txBody>
          <a:bodyPr/>
          <a:lstStyle/>
          <a:p>
            <a:fld id="{59F66972-C97E-204E-B8DD-4153CB3615D7}" type="slidenum">
              <a:rPr lang="en-US" smtClean="0"/>
              <a:t>30</a:t>
            </a:fld>
            <a:endParaRPr lang="en-US"/>
          </a:p>
        </p:txBody>
      </p:sp>
      <p:sp>
        <p:nvSpPr>
          <p:cNvPr id="8" name="Rectangle 7">
            <a:extLst>
              <a:ext uri="{FF2B5EF4-FFF2-40B4-BE49-F238E27FC236}">
                <a16:creationId xmlns:a16="http://schemas.microsoft.com/office/drawing/2014/main" id="{754D22B7-FF5C-E691-C686-A92F713265D0}"/>
              </a:ext>
            </a:extLst>
          </p:cNvPr>
          <p:cNvSpPr/>
          <p:nvPr/>
        </p:nvSpPr>
        <p:spPr>
          <a:xfrm>
            <a:off x="9419563" y="1520832"/>
            <a:ext cx="1141758" cy="23488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a:extLst>
              <a:ext uri="{FF2B5EF4-FFF2-40B4-BE49-F238E27FC236}">
                <a16:creationId xmlns:a16="http://schemas.microsoft.com/office/drawing/2014/main" id="{067D45C7-DF89-CCBF-C005-42EE4D8700F3}"/>
              </a:ext>
            </a:extLst>
          </p:cNvPr>
          <p:cNvSpPr/>
          <p:nvPr/>
        </p:nvSpPr>
        <p:spPr>
          <a:xfrm>
            <a:off x="4134989" y="470263"/>
            <a:ext cx="2092536" cy="3030583"/>
          </a:xfrm>
          <a:custGeom>
            <a:avLst/>
            <a:gdLst>
              <a:gd name="connsiteX0" fmla="*/ 2091640 w 2092536"/>
              <a:gd name="connsiteY0" fmla="*/ 1349828 h 3030583"/>
              <a:gd name="connsiteX1" fmla="*/ 1987137 w 2092536"/>
              <a:gd name="connsiteY1" fmla="*/ 1123406 h 3030583"/>
              <a:gd name="connsiteX2" fmla="*/ 1961011 w 2092536"/>
              <a:gd name="connsiteY2" fmla="*/ 1062446 h 3030583"/>
              <a:gd name="connsiteX3" fmla="*/ 1943594 w 2092536"/>
              <a:gd name="connsiteY3" fmla="*/ 1010194 h 3030583"/>
              <a:gd name="connsiteX4" fmla="*/ 1882634 w 2092536"/>
              <a:gd name="connsiteY4" fmla="*/ 888274 h 3030583"/>
              <a:gd name="connsiteX5" fmla="*/ 1830382 w 2092536"/>
              <a:gd name="connsiteY5" fmla="*/ 766354 h 3030583"/>
              <a:gd name="connsiteX6" fmla="*/ 1778131 w 2092536"/>
              <a:gd name="connsiteY6" fmla="*/ 644434 h 3030583"/>
              <a:gd name="connsiteX7" fmla="*/ 1752005 w 2092536"/>
              <a:gd name="connsiteY7" fmla="*/ 592183 h 3030583"/>
              <a:gd name="connsiteX8" fmla="*/ 1708462 w 2092536"/>
              <a:gd name="connsiteY8" fmla="*/ 496388 h 3030583"/>
              <a:gd name="connsiteX9" fmla="*/ 1699754 w 2092536"/>
              <a:gd name="connsiteY9" fmla="*/ 444137 h 3030583"/>
              <a:gd name="connsiteX10" fmla="*/ 1682337 w 2092536"/>
              <a:gd name="connsiteY10" fmla="*/ 409303 h 3030583"/>
              <a:gd name="connsiteX11" fmla="*/ 1664920 w 2092536"/>
              <a:gd name="connsiteY11" fmla="*/ 365760 h 3030583"/>
              <a:gd name="connsiteX12" fmla="*/ 1647502 w 2092536"/>
              <a:gd name="connsiteY12" fmla="*/ 339634 h 3030583"/>
              <a:gd name="connsiteX13" fmla="*/ 1630085 w 2092536"/>
              <a:gd name="connsiteY13" fmla="*/ 296091 h 3030583"/>
              <a:gd name="connsiteX14" fmla="*/ 1586542 w 2092536"/>
              <a:gd name="connsiteY14" fmla="*/ 235131 h 3030583"/>
              <a:gd name="connsiteX15" fmla="*/ 1569125 w 2092536"/>
              <a:gd name="connsiteY15" fmla="*/ 209006 h 3030583"/>
              <a:gd name="connsiteX16" fmla="*/ 1543000 w 2092536"/>
              <a:gd name="connsiteY16" fmla="*/ 182880 h 3030583"/>
              <a:gd name="connsiteX17" fmla="*/ 1516874 w 2092536"/>
              <a:gd name="connsiteY17" fmla="*/ 148046 h 3030583"/>
              <a:gd name="connsiteX18" fmla="*/ 1499457 w 2092536"/>
              <a:gd name="connsiteY18" fmla="*/ 130628 h 3030583"/>
              <a:gd name="connsiteX19" fmla="*/ 1482040 w 2092536"/>
              <a:gd name="connsiteY19" fmla="*/ 104503 h 3030583"/>
              <a:gd name="connsiteX20" fmla="*/ 1429788 w 2092536"/>
              <a:gd name="connsiteY20" fmla="*/ 78377 h 3030583"/>
              <a:gd name="connsiteX21" fmla="*/ 1377537 w 2092536"/>
              <a:gd name="connsiteY21" fmla="*/ 8708 h 3030583"/>
              <a:gd name="connsiteX22" fmla="*/ 1351411 w 2092536"/>
              <a:gd name="connsiteY22" fmla="*/ 0 h 3030583"/>
              <a:gd name="connsiteX23" fmla="*/ 1264325 w 2092536"/>
              <a:gd name="connsiteY23" fmla="*/ 26126 h 3030583"/>
              <a:gd name="connsiteX24" fmla="*/ 1203365 w 2092536"/>
              <a:gd name="connsiteY24" fmla="*/ 52251 h 3030583"/>
              <a:gd name="connsiteX25" fmla="*/ 1159822 w 2092536"/>
              <a:gd name="connsiteY25" fmla="*/ 87086 h 3030583"/>
              <a:gd name="connsiteX26" fmla="*/ 1107571 w 2092536"/>
              <a:gd name="connsiteY26" fmla="*/ 113211 h 3030583"/>
              <a:gd name="connsiteX27" fmla="*/ 1046611 w 2092536"/>
              <a:gd name="connsiteY27" fmla="*/ 165463 h 3030583"/>
              <a:gd name="connsiteX28" fmla="*/ 976942 w 2092536"/>
              <a:gd name="connsiteY28" fmla="*/ 217714 h 3030583"/>
              <a:gd name="connsiteX29" fmla="*/ 924691 w 2092536"/>
              <a:gd name="connsiteY29" fmla="*/ 252548 h 3030583"/>
              <a:gd name="connsiteX30" fmla="*/ 898565 w 2092536"/>
              <a:gd name="connsiteY30" fmla="*/ 269966 h 3030583"/>
              <a:gd name="connsiteX31" fmla="*/ 846314 w 2092536"/>
              <a:gd name="connsiteY31" fmla="*/ 322217 h 3030583"/>
              <a:gd name="connsiteX32" fmla="*/ 820188 w 2092536"/>
              <a:gd name="connsiteY32" fmla="*/ 339634 h 3030583"/>
              <a:gd name="connsiteX33" fmla="*/ 794062 w 2092536"/>
              <a:gd name="connsiteY33" fmla="*/ 365760 h 3030583"/>
              <a:gd name="connsiteX34" fmla="*/ 733102 w 2092536"/>
              <a:gd name="connsiteY34" fmla="*/ 400594 h 3030583"/>
              <a:gd name="connsiteX35" fmla="*/ 654725 w 2092536"/>
              <a:gd name="connsiteY35" fmla="*/ 444137 h 3030583"/>
              <a:gd name="connsiteX36" fmla="*/ 602474 w 2092536"/>
              <a:gd name="connsiteY36" fmla="*/ 487680 h 3030583"/>
              <a:gd name="connsiteX37" fmla="*/ 576348 w 2092536"/>
              <a:gd name="connsiteY37" fmla="*/ 496388 h 3030583"/>
              <a:gd name="connsiteX38" fmla="*/ 558931 w 2092536"/>
              <a:gd name="connsiteY38" fmla="*/ 513806 h 3030583"/>
              <a:gd name="connsiteX39" fmla="*/ 532805 w 2092536"/>
              <a:gd name="connsiteY39" fmla="*/ 531223 h 3030583"/>
              <a:gd name="connsiteX40" fmla="*/ 515388 w 2092536"/>
              <a:gd name="connsiteY40" fmla="*/ 557348 h 3030583"/>
              <a:gd name="connsiteX41" fmla="*/ 480554 w 2092536"/>
              <a:gd name="connsiteY41" fmla="*/ 600891 h 3030583"/>
              <a:gd name="connsiteX42" fmla="*/ 471845 w 2092536"/>
              <a:gd name="connsiteY42" fmla="*/ 627017 h 3030583"/>
              <a:gd name="connsiteX43" fmla="*/ 437011 w 2092536"/>
              <a:gd name="connsiteY43" fmla="*/ 696686 h 3030583"/>
              <a:gd name="connsiteX44" fmla="*/ 393468 w 2092536"/>
              <a:gd name="connsiteY44" fmla="*/ 766354 h 3030583"/>
              <a:gd name="connsiteX45" fmla="*/ 384760 w 2092536"/>
              <a:gd name="connsiteY45" fmla="*/ 792480 h 3030583"/>
              <a:gd name="connsiteX46" fmla="*/ 367342 w 2092536"/>
              <a:gd name="connsiteY46" fmla="*/ 827314 h 3030583"/>
              <a:gd name="connsiteX47" fmla="*/ 358634 w 2092536"/>
              <a:gd name="connsiteY47" fmla="*/ 862148 h 3030583"/>
              <a:gd name="connsiteX48" fmla="*/ 323800 w 2092536"/>
              <a:gd name="connsiteY48" fmla="*/ 940526 h 3030583"/>
              <a:gd name="connsiteX49" fmla="*/ 306382 w 2092536"/>
              <a:gd name="connsiteY49" fmla="*/ 984068 h 3030583"/>
              <a:gd name="connsiteX50" fmla="*/ 271548 w 2092536"/>
              <a:gd name="connsiteY50" fmla="*/ 1036320 h 3030583"/>
              <a:gd name="connsiteX51" fmla="*/ 236714 w 2092536"/>
              <a:gd name="connsiteY51" fmla="*/ 1114697 h 3030583"/>
              <a:gd name="connsiteX52" fmla="*/ 228005 w 2092536"/>
              <a:gd name="connsiteY52" fmla="*/ 1140823 h 3030583"/>
              <a:gd name="connsiteX53" fmla="*/ 193171 w 2092536"/>
              <a:gd name="connsiteY53" fmla="*/ 1193074 h 3030583"/>
              <a:gd name="connsiteX54" fmla="*/ 175754 w 2092536"/>
              <a:gd name="connsiteY54" fmla="*/ 1219200 h 3030583"/>
              <a:gd name="connsiteX55" fmla="*/ 167045 w 2092536"/>
              <a:gd name="connsiteY55" fmla="*/ 1245326 h 3030583"/>
              <a:gd name="connsiteX56" fmla="*/ 132211 w 2092536"/>
              <a:gd name="connsiteY56" fmla="*/ 1297577 h 3030583"/>
              <a:gd name="connsiteX57" fmla="*/ 106085 w 2092536"/>
              <a:gd name="connsiteY57" fmla="*/ 1332411 h 3030583"/>
              <a:gd name="connsiteX58" fmla="*/ 71251 w 2092536"/>
              <a:gd name="connsiteY58" fmla="*/ 1402080 h 3030583"/>
              <a:gd name="connsiteX59" fmla="*/ 53834 w 2092536"/>
              <a:gd name="connsiteY59" fmla="*/ 1428206 h 3030583"/>
              <a:gd name="connsiteX60" fmla="*/ 36417 w 2092536"/>
              <a:gd name="connsiteY60" fmla="*/ 1480457 h 3030583"/>
              <a:gd name="connsiteX61" fmla="*/ 19000 w 2092536"/>
              <a:gd name="connsiteY61" fmla="*/ 1532708 h 3030583"/>
              <a:gd name="connsiteX62" fmla="*/ 10291 w 2092536"/>
              <a:gd name="connsiteY62" fmla="*/ 1567543 h 3030583"/>
              <a:gd name="connsiteX63" fmla="*/ 10291 w 2092536"/>
              <a:gd name="connsiteY63" fmla="*/ 1854926 h 3030583"/>
              <a:gd name="connsiteX64" fmla="*/ 27708 w 2092536"/>
              <a:gd name="connsiteY64" fmla="*/ 1933303 h 3030583"/>
              <a:gd name="connsiteX65" fmla="*/ 45125 w 2092536"/>
              <a:gd name="connsiteY65" fmla="*/ 1985554 h 3030583"/>
              <a:gd name="connsiteX66" fmla="*/ 53834 w 2092536"/>
              <a:gd name="connsiteY66" fmla="*/ 2020388 h 3030583"/>
              <a:gd name="connsiteX67" fmla="*/ 79960 w 2092536"/>
              <a:gd name="connsiteY67" fmla="*/ 2098766 h 3030583"/>
              <a:gd name="connsiteX68" fmla="*/ 97377 w 2092536"/>
              <a:gd name="connsiteY68" fmla="*/ 2151017 h 3030583"/>
              <a:gd name="connsiteX69" fmla="*/ 114794 w 2092536"/>
              <a:gd name="connsiteY69" fmla="*/ 2177143 h 3030583"/>
              <a:gd name="connsiteX70" fmla="*/ 132211 w 2092536"/>
              <a:gd name="connsiteY70" fmla="*/ 2229394 h 3030583"/>
              <a:gd name="connsiteX71" fmla="*/ 149628 w 2092536"/>
              <a:gd name="connsiteY71" fmla="*/ 2255520 h 3030583"/>
              <a:gd name="connsiteX72" fmla="*/ 167045 w 2092536"/>
              <a:gd name="connsiteY72" fmla="*/ 2307771 h 3030583"/>
              <a:gd name="connsiteX73" fmla="*/ 175754 w 2092536"/>
              <a:gd name="connsiteY73" fmla="*/ 2333897 h 3030583"/>
              <a:gd name="connsiteX74" fmla="*/ 201880 w 2092536"/>
              <a:gd name="connsiteY74" fmla="*/ 2386148 h 3030583"/>
              <a:gd name="connsiteX75" fmla="*/ 228005 w 2092536"/>
              <a:gd name="connsiteY75" fmla="*/ 2508068 h 3030583"/>
              <a:gd name="connsiteX76" fmla="*/ 236714 w 2092536"/>
              <a:gd name="connsiteY76" fmla="*/ 2534194 h 3030583"/>
              <a:gd name="connsiteX77" fmla="*/ 254131 w 2092536"/>
              <a:gd name="connsiteY77" fmla="*/ 2569028 h 3030583"/>
              <a:gd name="connsiteX78" fmla="*/ 280257 w 2092536"/>
              <a:gd name="connsiteY78" fmla="*/ 2621280 h 3030583"/>
              <a:gd name="connsiteX79" fmla="*/ 306382 w 2092536"/>
              <a:gd name="connsiteY79" fmla="*/ 2673531 h 3030583"/>
              <a:gd name="connsiteX80" fmla="*/ 323800 w 2092536"/>
              <a:gd name="connsiteY80" fmla="*/ 2690948 h 3030583"/>
              <a:gd name="connsiteX81" fmla="*/ 358634 w 2092536"/>
              <a:gd name="connsiteY81" fmla="*/ 2743200 h 3030583"/>
              <a:gd name="connsiteX82" fmla="*/ 393468 w 2092536"/>
              <a:gd name="connsiteY82" fmla="*/ 2795451 h 3030583"/>
              <a:gd name="connsiteX83" fmla="*/ 410885 w 2092536"/>
              <a:gd name="connsiteY83" fmla="*/ 2821577 h 3030583"/>
              <a:gd name="connsiteX84" fmla="*/ 454428 w 2092536"/>
              <a:gd name="connsiteY84" fmla="*/ 2899954 h 3030583"/>
              <a:gd name="connsiteX85" fmla="*/ 471845 w 2092536"/>
              <a:gd name="connsiteY85" fmla="*/ 2926080 h 3030583"/>
              <a:gd name="connsiteX86" fmla="*/ 506680 w 2092536"/>
              <a:gd name="connsiteY86" fmla="*/ 2969623 h 3030583"/>
              <a:gd name="connsiteX87" fmla="*/ 567640 w 2092536"/>
              <a:gd name="connsiteY87" fmla="*/ 2987040 h 3030583"/>
              <a:gd name="connsiteX88" fmla="*/ 593765 w 2092536"/>
              <a:gd name="connsiteY88" fmla="*/ 3004457 h 3030583"/>
              <a:gd name="connsiteX89" fmla="*/ 724394 w 2092536"/>
              <a:gd name="connsiteY89" fmla="*/ 3021874 h 3030583"/>
              <a:gd name="connsiteX90" fmla="*/ 750520 w 2092536"/>
              <a:gd name="connsiteY90" fmla="*/ 3030583 h 3030583"/>
              <a:gd name="connsiteX91" fmla="*/ 828897 w 2092536"/>
              <a:gd name="connsiteY91" fmla="*/ 3013166 h 3030583"/>
              <a:gd name="connsiteX92" fmla="*/ 846314 w 2092536"/>
              <a:gd name="connsiteY92" fmla="*/ 2995748 h 3030583"/>
              <a:gd name="connsiteX93" fmla="*/ 872440 w 2092536"/>
              <a:gd name="connsiteY93" fmla="*/ 2978331 h 3030583"/>
              <a:gd name="connsiteX94" fmla="*/ 889857 w 2092536"/>
              <a:gd name="connsiteY94" fmla="*/ 2952206 h 3030583"/>
              <a:gd name="connsiteX95" fmla="*/ 933400 w 2092536"/>
              <a:gd name="connsiteY95" fmla="*/ 2908663 h 3030583"/>
              <a:gd name="connsiteX96" fmla="*/ 950817 w 2092536"/>
              <a:gd name="connsiteY96" fmla="*/ 2882537 h 3030583"/>
              <a:gd name="connsiteX97" fmla="*/ 994360 w 2092536"/>
              <a:gd name="connsiteY97" fmla="*/ 2847703 h 3030583"/>
              <a:gd name="connsiteX98" fmla="*/ 1011777 w 2092536"/>
              <a:gd name="connsiteY98" fmla="*/ 2821577 h 3030583"/>
              <a:gd name="connsiteX99" fmla="*/ 1055320 w 2092536"/>
              <a:gd name="connsiteY99" fmla="*/ 2778034 h 3030583"/>
              <a:gd name="connsiteX100" fmla="*/ 1098862 w 2092536"/>
              <a:gd name="connsiteY100" fmla="*/ 2734491 h 3030583"/>
              <a:gd name="connsiteX101" fmla="*/ 1124988 w 2092536"/>
              <a:gd name="connsiteY101" fmla="*/ 2682240 h 3030583"/>
              <a:gd name="connsiteX102" fmla="*/ 1142405 w 2092536"/>
              <a:gd name="connsiteY102" fmla="*/ 2629988 h 3030583"/>
              <a:gd name="connsiteX103" fmla="*/ 1168531 w 2092536"/>
              <a:gd name="connsiteY103" fmla="*/ 2577737 h 3030583"/>
              <a:gd name="connsiteX104" fmla="*/ 1185948 w 2092536"/>
              <a:gd name="connsiteY104" fmla="*/ 2551611 h 3030583"/>
              <a:gd name="connsiteX105" fmla="*/ 1229491 w 2092536"/>
              <a:gd name="connsiteY105" fmla="*/ 2508068 h 3030583"/>
              <a:gd name="connsiteX106" fmla="*/ 1255617 w 2092536"/>
              <a:gd name="connsiteY106" fmla="*/ 2455817 h 3030583"/>
              <a:gd name="connsiteX107" fmla="*/ 1264325 w 2092536"/>
              <a:gd name="connsiteY107" fmla="*/ 2429691 h 3030583"/>
              <a:gd name="connsiteX108" fmla="*/ 1299160 w 2092536"/>
              <a:gd name="connsiteY108" fmla="*/ 2386148 h 3030583"/>
              <a:gd name="connsiteX109" fmla="*/ 1307868 w 2092536"/>
              <a:gd name="connsiteY109" fmla="*/ 2360023 h 3030583"/>
              <a:gd name="connsiteX110" fmla="*/ 1342702 w 2092536"/>
              <a:gd name="connsiteY110" fmla="*/ 2299063 h 3030583"/>
              <a:gd name="connsiteX111" fmla="*/ 1360120 w 2092536"/>
              <a:gd name="connsiteY111" fmla="*/ 2281646 h 3030583"/>
              <a:gd name="connsiteX112" fmla="*/ 1377537 w 2092536"/>
              <a:gd name="connsiteY112" fmla="*/ 2229394 h 3030583"/>
              <a:gd name="connsiteX113" fmla="*/ 1386245 w 2092536"/>
              <a:gd name="connsiteY113" fmla="*/ 2203268 h 3030583"/>
              <a:gd name="connsiteX114" fmla="*/ 1394954 w 2092536"/>
              <a:gd name="connsiteY114" fmla="*/ 2168434 h 3030583"/>
              <a:gd name="connsiteX115" fmla="*/ 1421080 w 2092536"/>
              <a:gd name="connsiteY115" fmla="*/ 2151017 h 3030583"/>
              <a:gd name="connsiteX116" fmla="*/ 1447205 w 2092536"/>
              <a:gd name="connsiteY116" fmla="*/ 2124891 h 3030583"/>
              <a:gd name="connsiteX117" fmla="*/ 1499457 w 2092536"/>
              <a:gd name="connsiteY117" fmla="*/ 2090057 h 3030583"/>
              <a:gd name="connsiteX118" fmla="*/ 1534291 w 2092536"/>
              <a:gd name="connsiteY118" fmla="*/ 2011680 h 3030583"/>
              <a:gd name="connsiteX119" fmla="*/ 1543000 w 2092536"/>
              <a:gd name="connsiteY119" fmla="*/ 1985554 h 3030583"/>
              <a:gd name="connsiteX120" fmla="*/ 1577834 w 2092536"/>
              <a:gd name="connsiteY120" fmla="*/ 1933303 h 3030583"/>
              <a:gd name="connsiteX121" fmla="*/ 1586542 w 2092536"/>
              <a:gd name="connsiteY121" fmla="*/ 1907177 h 3030583"/>
              <a:gd name="connsiteX122" fmla="*/ 1603960 w 2092536"/>
              <a:gd name="connsiteY122" fmla="*/ 1889760 h 3030583"/>
              <a:gd name="connsiteX123" fmla="*/ 1612668 w 2092536"/>
              <a:gd name="connsiteY123" fmla="*/ 1828800 h 3030583"/>
              <a:gd name="connsiteX124" fmla="*/ 1630085 w 2092536"/>
              <a:gd name="connsiteY124" fmla="*/ 1802674 h 3030583"/>
              <a:gd name="connsiteX125" fmla="*/ 1664920 w 2092536"/>
              <a:gd name="connsiteY125" fmla="*/ 1724297 h 3030583"/>
              <a:gd name="connsiteX126" fmla="*/ 1673628 w 2092536"/>
              <a:gd name="connsiteY126" fmla="*/ 1698171 h 3030583"/>
              <a:gd name="connsiteX127" fmla="*/ 1708462 w 2092536"/>
              <a:gd name="connsiteY127" fmla="*/ 1654628 h 3030583"/>
              <a:gd name="connsiteX128" fmla="*/ 1734588 w 2092536"/>
              <a:gd name="connsiteY128" fmla="*/ 1637211 h 3030583"/>
              <a:gd name="connsiteX129" fmla="*/ 1786840 w 2092536"/>
              <a:gd name="connsiteY129" fmla="*/ 1619794 h 3030583"/>
              <a:gd name="connsiteX130" fmla="*/ 1812965 w 2092536"/>
              <a:gd name="connsiteY130" fmla="*/ 1611086 h 3030583"/>
              <a:gd name="connsiteX131" fmla="*/ 1856508 w 2092536"/>
              <a:gd name="connsiteY131" fmla="*/ 1576251 h 3030583"/>
              <a:gd name="connsiteX132" fmla="*/ 1908760 w 2092536"/>
              <a:gd name="connsiteY132" fmla="*/ 1558834 h 3030583"/>
              <a:gd name="connsiteX133" fmla="*/ 1961011 w 2092536"/>
              <a:gd name="connsiteY133" fmla="*/ 1524000 h 3030583"/>
              <a:gd name="connsiteX134" fmla="*/ 1978428 w 2092536"/>
              <a:gd name="connsiteY134" fmla="*/ 1497874 h 3030583"/>
              <a:gd name="connsiteX135" fmla="*/ 1987137 w 2092536"/>
              <a:gd name="connsiteY135" fmla="*/ 1471748 h 3030583"/>
              <a:gd name="connsiteX136" fmla="*/ 2013262 w 2092536"/>
              <a:gd name="connsiteY136" fmla="*/ 1454331 h 3030583"/>
              <a:gd name="connsiteX137" fmla="*/ 2030680 w 2092536"/>
              <a:gd name="connsiteY137" fmla="*/ 1428206 h 3030583"/>
              <a:gd name="connsiteX138" fmla="*/ 2091640 w 2092536"/>
              <a:gd name="connsiteY138" fmla="*/ 1349828 h 303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092536" h="3030583">
                <a:moveTo>
                  <a:pt x="2091640" y="1349828"/>
                </a:moveTo>
                <a:cubicBezTo>
                  <a:pt x="2084383" y="1299028"/>
                  <a:pt x="2062922" y="1305288"/>
                  <a:pt x="1987137" y="1123406"/>
                </a:cubicBezTo>
                <a:cubicBezTo>
                  <a:pt x="1978634" y="1102999"/>
                  <a:pt x="1968002" y="1083419"/>
                  <a:pt x="1961011" y="1062446"/>
                </a:cubicBezTo>
                <a:cubicBezTo>
                  <a:pt x="1955205" y="1045029"/>
                  <a:pt x="1951128" y="1026936"/>
                  <a:pt x="1943594" y="1010194"/>
                </a:cubicBezTo>
                <a:cubicBezTo>
                  <a:pt x="1924948" y="968759"/>
                  <a:pt x="1900533" y="930037"/>
                  <a:pt x="1882634" y="888274"/>
                </a:cubicBezTo>
                <a:lnTo>
                  <a:pt x="1830382" y="766354"/>
                </a:lnTo>
                <a:cubicBezTo>
                  <a:pt x="1830374" y="766335"/>
                  <a:pt x="1778140" y="644453"/>
                  <a:pt x="1778131" y="644434"/>
                </a:cubicBezTo>
                <a:cubicBezTo>
                  <a:pt x="1769422" y="627017"/>
                  <a:pt x="1759495" y="610158"/>
                  <a:pt x="1752005" y="592183"/>
                </a:cubicBezTo>
                <a:cubicBezTo>
                  <a:pt x="1710604" y="492821"/>
                  <a:pt x="1761211" y="584302"/>
                  <a:pt x="1708462" y="496388"/>
                </a:cubicBezTo>
                <a:cubicBezTo>
                  <a:pt x="1705559" y="478971"/>
                  <a:pt x="1704828" y="461050"/>
                  <a:pt x="1699754" y="444137"/>
                </a:cubicBezTo>
                <a:cubicBezTo>
                  <a:pt x="1696024" y="431703"/>
                  <a:pt x="1687609" y="421166"/>
                  <a:pt x="1682337" y="409303"/>
                </a:cubicBezTo>
                <a:cubicBezTo>
                  <a:pt x="1675988" y="395018"/>
                  <a:pt x="1671911" y="379742"/>
                  <a:pt x="1664920" y="365760"/>
                </a:cubicBezTo>
                <a:cubicBezTo>
                  <a:pt x="1660239" y="356398"/>
                  <a:pt x="1652183" y="348996"/>
                  <a:pt x="1647502" y="339634"/>
                </a:cubicBezTo>
                <a:cubicBezTo>
                  <a:pt x="1640511" y="325652"/>
                  <a:pt x="1637076" y="310073"/>
                  <a:pt x="1630085" y="296091"/>
                </a:cubicBezTo>
                <a:cubicBezTo>
                  <a:pt x="1623246" y="282412"/>
                  <a:pt x="1593113" y="244330"/>
                  <a:pt x="1586542" y="235131"/>
                </a:cubicBezTo>
                <a:cubicBezTo>
                  <a:pt x="1580459" y="226614"/>
                  <a:pt x="1575825" y="217046"/>
                  <a:pt x="1569125" y="209006"/>
                </a:cubicBezTo>
                <a:cubicBezTo>
                  <a:pt x="1561241" y="199545"/>
                  <a:pt x="1551015" y="192231"/>
                  <a:pt x="1543000" y="182880"/>
                </a:cubicBezTo>
                <a:cubicBezTo>
                  <a:pt x="1533554" y="171860"/>
                  <a:pt x="1526166" y="159196"/>
                  <a:pt x="1516874" y="148046"/>
                </a:cubicBezTo>
                <a:cubicBezTo>
                  <a:pt x="1511618" y="141738"/>
                  <a:pt x="1504586" y="137039"/>
                  <a:pt x="1499457" y="130628"/>
                </a:cubicBezTo>
                <a:cubicBezTo>
                  <a:pt x="1492919" y="122455"/>
                  <a:pt x="1489441" y="111904"/>
                  <a:pt x="1482040" y="104503"/>
                </a:cubicBezTo>
                <a:cubicBezTo>
                  <a:pt x="1465158" y="87622"/>
                  <a:pt x="1451036" y="85460"/>
                  <a:pt x="1429788" y="78377"/>
                </a:cubicBezTo>
                <a:cubicBezTo>
                  <a:pt x="1426910" y="74061"/>
                  <a:pt x="1395434" y="19446"/>
                  <a:pt x="1377537" y="8708"/>
                </a:cubicBezTo>
                <a:cubicBezTo>
                  <a:pt x="1369666" y="3985"/>
                  <a:pt x="1360120" y="2903"/>
                  <a:pt x="1351411" y="0"/>
                </a:cubicBezTo>
                <a:cubicBezTo>
                  <a:pt x="1287805" y="21202"/>
                  <a:pt x="1316971" y="12964"/>
                  <a:pt x="1264325" y="26126"/>
                </a:cubicBezTo>
                <a:cubicBezTo>
                  <a:pt x="1198738" y="69852"/>
                  <a:pt x="1282094" y="18511"/>
                  <a:pt x="1203365" y="52251"/>
                </a:cubicBezTo>
                <a:cubicBezTo>
                  <a:pt x="1174503" y="64620"/>
                  <a:pt x="1181428" y="69801"/>
                  <a:pt x="1159822" y="87086"/>
                </a:cubicBezTo>
                <a:cubicBezTo>
                  <a:pt x="1135705" y="106380"/>
                  <a:pt x="1135166" y="104013"/>
                  <a:pt x="1107571" y="113211"/>
                </a:cubicBezTo>
                <a:cubicBezTo>
                  <a:pt x="1023783" y="196999"/>
                  <a:pt x="1147157" y="76088"/>
                  <a:pt x="1046611" y="165463"/>
                </a:cubicBezTo>
                <a:cubicBezTo>
                  <a:pt x="986571" y="218832"/>
                  <a:pt x="1027016" y="201024"/>
                  <a:pt x="976942" y="217714"/>
                </a:cubicBezTo>
                <a:lnTo>
                  <a:pt x="924691" y="252548"/>
                </a:lnTo>
                <a:cubicBezTo>
                  <a:pt x="915982" y="258354"/>
                  <a:pt x="905966" y="262565"/>
                  <a:pt x="898565" y="269966"/>
                </a:cubicBezTo>
                <a:cubicBezTo>
                  <a:pt x="881148" y="287383"/>
                  <a:pt x="866809" y="308554"/>
                  <a:pt x="846314" y="322217"/>
                </a:cubicBezTo>
                <a:cubicBezTo>
                  <a:pt x="837605" y="328023"/>
                  <a:pt x="828229" y="332934"/>
                  <a:pt x="820188" y="339634"/>
                </a:cubicBezTo>
                <a:cubicBezTo>
                  <a:pt x="810727" y="347518"/>
                  <a:pt x="803523" y="357875"/>
                  <a:pt x="794062" y="365760"/>
                </a:cubicBezTo>
                <a:cubicBezTo>
                  <a:pt x="768239" y="387280"/>
                  <a:pt x="763526" y="382340"/>
                  <a:pt x="733102" y="400594"/>
                </a:cubicBezTo>
                <a:cubicBezTo>
                  <a:pt x="658238" y="445512"/>
                  <a:pt x="707276" y="426619"/>
                  <a:pt x="654725" y="444137"/>
                </a:cubicBezTo>
                <a:cubicBezTo>
                  <a:pt x="635465" y="463398"/>
                  <a:pt x="626724" y="475556"/>
                  <a:pt x="602474" y="487680"/>
                </a:cubicBezTo>
                <a:cubicBezTo>
                  <a:pt x="594263" y="491785"/>
                  <a:pt x="585057" y="493485"/>
                  <a:pt x="576348" y="496388"/>
                </a:cubicBezTo>
                <a:cubicBezTo>
                  <a:pt x="570542" y="502194"/>
                  <a:pt x="565342" y="508677"/>
                  <a:pt x="558931" y="513806"/>
                </a:cubicBezTo>
                <a:cubicBezTo>
                  <a:pt x="550758" y="520344"/>
                  <a:pt x="540206" y="523822"/>
                  <a:pt x="532805" y="531223"/>
                </a:cubicBezTo>
                <a:cubicBezTo>
                  <a:pt x="525404" y="538624"/>
                  <a:pt x="521926" y="549175"/>
                  <a:pt x="515388" y="557348"/>
                </a:cubicBezTo>
                <a:cubicBezTo>
                  <a:pt x="493791" y="584345"/>
                  <a:pt x="498421" y="565158"/>
                  <a:pt x="480554" y="600891"/>
                </a:cubicBezTo>
                <a:cubicBezTo>
                  <a:pt x="476449" y="609102"/>
                  <a:pt x="475644" y="618660"/>
                  <a:pt x="471845" y="627017"/>
                </a:cubicBezTo>
                <a:cubicBezTo>
                  <a:pt x="461101" y="650654"/>
                  <a:pt x="450772" y="674669"/>
                  <a:pt x="437011" y="696686"/>
                </a:cubicBezTo>
                <a:lnTo>
                  <a:pt x="393468" y="766354"/>
                </a:lnTo>
                <a:cubicBezTo>
                  <a:pt x="390565" y="775063"/>
                  <a:pt x="388376" y="784043"/>
                  <a:pt x="384760" y="792480"/>
                </a:cubicBezTo>
                <a:cubicBezTo>
                  <a:pt x="379646" y="804412"/>
                  <a:pt x="371900" y="815159"/>
                  <a:pt x="367342" y="827314"/>
                </a:cubicBezTo>
                <a:cubicBezTo>
                  <a:pt x="363139" y="838521"/>
                  <a:pt x="362419" y="850794"/>
                  <a:pt x="358634" y="862148"/>
                </a:cubicBezTo>
                <a:cubicBezTo>
                  <a:pt x="341429" y="913764"/>
                  <a:pt x="344028" y="895015"/>
                  <a:pt x="323800" y="940526"/>
                </a:cubicBezTo>
                <a:cubicBezTo>
                  <a:pt x="317451" y="954811"/>
                  <a:pt x="313868" y="970345"/>
                  <a:pt x="306382" y="984068"/>
                </a:cubicBezTo>
                <a:cubicBezTo>
                  <a:pt x="296358" y="1002445"/>
                  <a:pt x="271548" y="1036320"/>
                  <a:pt x="271548" y="1036320"/>
                </a:cubicBezTo>
                <a:cubicBezTo>
                  <a:pt x="226616" y="1171117"/>
                  <a:pt x="278114" y="1031897"/>
                  <a:pt x="236714" y="1114697"/>
                </a:cubicBezTo>
                <a:cubicBezTo>
                  <a:pt x="232609" y="1122908"/>
                  <a:pt x="232463" y="1132798"/>
                  <a:pt x="228005" y="1140823"/>
                </a:cubicBezTo>
                <a:cubicBezTo>
                  <a:pt x="217839" y="1159121"/>
                  <a:pt x="204782" y="1175657"/>
                  <a:pt x="193171" y="1193074"/>
                </a:cubicBezTo>
                <a:cubicBezTo>
                  <a:pt x="187365" y="1201783"/>
                  <a:pt x="179064" y="1209271"/>
                  <a:pt x="175754" y="1219200"/>
                </a:cubicBezTo>
                <a:cubicBezTo>
                  <a:pt x="172851" y="1227909"/>
                  <a:pt x="171503" y="1237301"/>
                  <a:pt x="167045" y="1245326"/>
                </a:cubicBezTo>
                <a:cubicBezTo>
                  <a:pt x="156879" y="1263624"/>
                  <a:pt x="144771" y="1280831"/>
                  <a:pt x="132211" y="1297577"/>
                </a:cubicBezTo>
                <a:cubicBezTo>
                  <a:pt x="123502" y="1309188"/>
                  <a:pt x="113398" y="1319874"/>
                  <a:pt x="106085" y="1332411"/>
                </a:cubicBezTo>
                <a:cubicBezTo>
                  <a:pt x="93002" y="1354838"/>
                  <a:pt x="85653" y="1380476"/>
                  <a:pt x="71251" y="1402080"/>
                </a:cubicBezTo>
                <a:cubicBezTo>
                  <a:pt x="65445" y="1410789"/>
                  <a:pt x="58085" y="1418642"/>
                  <a:pt x="53834" y="1428206"/>
                </a:cubicBezTo>
                <a:cubicBezTo>
                  <a:pt x="46378" y="1444983"/>
                  <a:pt x="42223" y="1463040"/>
                  <a:pt x="36417" y="1480457"/>
                </a:cubicBezTo>
                <a:cubicBezTo>
                  <a:pt x="36414" y="1480467"/>
                  <a:pt x="19003" y="1532697"/>
                  <a:pt x="19000" y="1532708"/>
                </a:cubicBezTo>
                <a:lnTo>
                  <a:pt x="10291" y="1567543"/>
                </a:lnTo>
                <a:cubicBezTo>
                  <a:pt x="-3435" y="1704795"/>
                  <a:pt x="-3426" y="1662892"/>
                  <a:pt x="10291" y="1854926"/>
                </a:cubicBezTo>
                <a:cubicBezTo>
                  <a:pt x="11067" y="1865794"/>
                  <a:pt x="23723" y="1920020"/>
                  <a:pt x="27708" y="1933303"/>
                </a:cubicBezTo>
                <a:cubicBezTo>
                  <a:pt x="32983" y="1950888"/>
                  <a:pt x="40672" y="1967743"/>
                  <a:pt x="45125" y="1985554"/>
                </a:cubicBezTo>
                <a:cubicBezTo>
                  <a:pt x="48028" y="1997165"/>
                  <a:pt x="50395" y="2008924"/>
                  <a:pt x="53834" y="2020388"/>
                </a:cubicBezTo>
                <a:cubicBezTo>
                  <a:pt x="53848" y="2020433"/>
                  <a:pt x="75598" y="2085681"/>
                  <a:pt x="79960" y="2098766"/>
                </a:cubicBezTo>
                <a:cubicBezTo>
                  <a:pt x="79961" y="2098770"/>
                  <a:pt x="97375" y="2151014"/>
                  <a:pt x="97377" y="2151017"/>
                </a:cubicBezTo>
                <a:lnTo>
                  <a:pt x="114794" y="2177143"/>
                </a:lnTo>
                <a:cubicBezTo>
                  <a:pt x="120600" y="2194560"/>
                  <a:pt x="122027" y="2214118"/>
                  <a:pt x="132211" y="2229394"/>
                </a:cubicBezTo>
                <a:cubicBezTo>
                  <a:pt x="138017" y="2238103"/>
                  <a:pt x="145377" y="2245956"/>
                  <a:pt x="149628" y="2255520"/>
                </a:cubicBezTo>
                <a:cubicBezTo>
                  <a:pt x="157084" y="2272297"/>
                  <a:pt x="161239" y="2290354"/>
                  <a:pt x="167045" y="2307771"/>
                </a:cubicBezTo>
                <a:cubicBezTo>
                  <a:pt x="169948" y="2316480"/>
                  <a:pt x="170662" y="2326259"/>
                  <a:pt x="175754" y="2333897"/>
                </a:cubicBezTo>
                <a:cubicBezTo>
                  <a:pt x="191813" y="2357986"/>
                  <a:pt x="195518" y="2358579"/>
                  <a:pt x="201880" y="2386148"/>
                </a:cubicBezTo>
                <a:cubicBezTo>
                  <a:pt x="213870" y="2438105"/>
                  <a:pt x="215261" y="2463462"/>
                  <a:pt x="228005" y="2508068"/>
                </a:cubicBezTo>
                <a:cubicBezTo>
                  <a:pt x="230527" y="2516895"/>
                  <a:pt x="233098" y="2525756"/>
                  <a:pt x="236714" y="2534194"/>
                </a:cubicBezTo>
                <a:cubicBezTo>
                  <a:pt x="241828" y="2546126"/>
                  <a:pt x="249017" y="2557096"/>
                  <a:pt x="254131" y="2569028"/>
                </a:cubicBezTo>
                <a:cubicBezTo>
                  <a:pt x="275764" y="2619505"/>
                  <a:pt x="246786" y="2571073"/>
                  <a:pt x="280257" y="2621280"/>
                </a:cubicBezTo>
                <a:cubicBezTo>
                  <a:pt x="289454" y="2648874"/>
                  <a:pt x="287088" y="2649415"/>
                  <a:pt x="306382" y="2673531"/>
                </a:cubicBezTo>
                <a:cubicBezTo>
                  <a:pt x="311511" y="2679942"/>
                  <a:pt x="318874" y="2684379"/>
                  <a:pt x="323800" y="2690948"/>
                </a:cubicBezTo>
                <a:cubicBezTo>
                  <a:pt x="336360" y="2707694"/>
                  <a:pt x="347023" y="2725783"/>
                  <a:pt x="358634" y="2743200"/>
                </a:cubicBezTo>
                <a:lnTo>
                  <a:pt x="393468" y="2795451"/>
                </a:lnTo>
                <a:cubicBezTo>
                  <a:pt x="399274" y="2804160"/>
                  <a:pt x="407575" y="2811648"/>
                  <a:pt x="410885" y="2821577"/>
                </a:cubicBezTo>
                <a:cubicBezTo>
                  <a:pt x="426214" y="2867562"/>
                  <a:pt x="414502" y="2840064"/>
                  <a:pt x="454428" y="2899954"/>
                </a:cubicBezTo>
                <a:lnTo>
                  <a:pt x="471845" y="2926080"/>
                </a:lnTo>
                <a:cubicBezTo>
                  <a:pt x="479757" y="2937949"/>
                  <a:pt x="492890" y="2961349"/>
                  <a:pt x="506680" y="2969623"/>
                </a:cubicBezTo>
                <a:cubicBezTo>
                  <a:pt x="515602" y="2974976"/>
                  <a:pt x="561136" y="2985414"/>
                  <a:pt x="567640" y="2987040"/>
                </a:cubicBezTo>
                <a:cubicBezTo>
                  <a:pt x="576348" y="2992846"/>
                  <a:pt x="584404" y="2999776"/>
                  <a:pt x="593765" y="3004457"/>
                </a:cubicBezTo>
                <a:cubicBezTo>
                  <a:pt x="629339" y="3022244"/>
                  <a:pt x="701040" y="3019928"/>
                  <a:pt x="724394" y="3021874"/>
                </a:cubicBezTo>
                <a:cubicBezTo>
                  <a:pt x="733103" y="3024777"/>
                  <a:pt x="741340" y="3030583"/>
                  <a:pt x="750520" y="3030583"/>
                </a:cubicBezTo>
                <a:cubicBezTo>
                  <a:pt x="781169" y="3030583"/>
                  <a:pt x="801958" y="3022145"/>
                  <a:pt x="828897" y="3013166"/>
                </a:cubicBezTo>
                <a:cubicBezTo>
                  <a:pt x="834703" y="3007360"/>
                  <a:pt x="839903" y="3000877"/>
                  <a:pt x="846314" y="2995748"/>
                </a:cubicBezTo>
                <a:cubicBezTo>
                  <a:pt x="854487" y="2989210"/>
                  <a:pt x="865039" y="2985732"/>
                  <a:pt x="872440" y="2978331"/>
                </a:cubicBezTo>
                <a:cubicBezTo>
                  <a:pt x="879841" y="2970930"/>
                  <a:pt x="882965" y="2960083"/>
                  <a:pt x="889857" y="2952206"/>
                </a:cubicBezTo>
                <a:cubicBezTo>
                  <a:pt x="903374" y="2936758"/>
                  <a:pt x="922014" y="2925742"/>
                  <a:pt x="933400" y="2908663"/>
                </a:cubicBezTo>
                <a:cubicBezTo>
                  <a:pt x="939206" y="2899954"/>
                  <a:pt x="943416" y="2889938"/>
                  <a:pt x="950817" y="2882537"/>
                </a:cubicBezTo>
                <a:cubicBezTo>
                  <a:pt x="996078" y="2837275"/>
                  <a:pt x="959888" y="2890792"/>
                  <a:pt x="994360" y="2847703"/>
                </a:cubicBezTo>
                <a:cubicBezTo>
                  <a:pt x="1000898" y="2839530"/>
                  <a:pt x="1004885" y="2829454"/>
                  <a:pt x="1011777" y="2821577"/>
                </a:cubicBezTo>
                <a:cubicBezTo>
                  <a:pt x="1025294" y="2806129"/>
                  <a:pt x="1043934" y="2795113"/>
                  <a:pt x="1055320" y="2778034"/>
                </a:cubicBezTo>
                <a:cubicBezTo>
                  <a:pt x="1078543" y="2743200"/>
                  <a:pt x="1064028" y="2757714"/>
                  <a:pt x="1098862" y="2734491"/>
                </a:cubicBezTo>
                <a:cubicBezTo>
                  <a:pt x="1130630" y="2639196"/>
                  <a:pt x="1079962" y="2783551"/>
                  <a:pt x="1124988" y="2682240"/>
                </a:cubicBezTo>
                <a:cubicBezTo>
                  <a:pt x="1132444" y="2665463"/>
                  <a:pt x="1132221" y="2645264"/>
                  <a:pt x="1142405" y="2629988"/>
                </a:cubicBezTo>
                <a:cubicBezTo>
                  <a:pt x="1192315" y="2555124"/>
                  <a:pt x="1132479" y="2649842"/>
                  <a:pt x="1168531" y="2577737"/>
                </a:cubicBezTo>
                <a:cubicBezTo>
                  <a:pt x="1173212" y="2568376"/>
                  <a:pt x="1179056" y="2559488"/>
                  <a:pt x="1185948" y="2551611"/>
                </a:cubicBezTo>
                <a:cubicBezTo>
                  <a:pt x="1199465" y="2536163"/>
                  <a:pt x="1229491" y="2508068"/>
                  <a:pt x="1229491" y="2508068"/>
                </a:cubicBezTo>
                <a:cubicBezTo>
                  <a:pt x="1251384" y="2442393"/>
                  <a:pt x="1221849" y="2523355"/>
                  <a:pt x="1255617" y="2455817"/>
                </a:cubicBezTo>
                <a:cubicBezTo>
                  <a:pt x="1259722" y="2447606"/>
                  <a:pt x="1260220" y="2437902"/>
                  <a:pt x="1264325" y="2429691"/>
                </a:cubicBezTo>
                <a:cubicBezTo>
                  <a:pt x="1275310" y="2407721"/>
                  <a:pt x="1282961" y="2402347"/>
                  <a:pt x="1299160" y="2386148"/>
                </a:cubicBezTo>
                <a:cubicBezTo>
                  <a:pt x="1302063" y="2377440"/>
                  <a:pt x="1304252" y="2368460"/>
                  <a:pt x="1307868" y="2360023"/>
                </a:cubicBezTo>
                <a:cubicBezTo>
                  <a:pt x="1316120" y="2340767"/>
                  <a:pt x="1329246" y="2315883"/>
                  <a:pt x="1342702" y="2299063"/>
                </a:cubicBezTo>
                <a:cubicBezTo>
                  <a:pt x="1347831" y="2292652"/>
                  <a:pt x="1354314" y="2287452"/>
                  <a:pt x="1360120" y="2281646"/>
                </a:cubicBezTo>
                <a:lnTo>
                  <a:pt x="1377537" y="2229394"/>
                </a:lnTo>
                <a:cubicBezTo>
                  <a:pt x="1380440" y="2220685"/>
                  <a:pt x="1384018" y="2212174"/>
                  <a:pt x="1386245" y="2203268"/>
                </a:cubicBezTo>
                <a:cubicBezTo>
                  <a:pt x="1389148" y="2191657"/>
                  <a:pt x="1388315" y="2178392"/>
                  <a:pt x="1394954" y="2168434"/>
                </a:cubicBezTo>
                <a:cubicBezTo>
                  <a:pt x="1400760" y="2159725"/>
                  <a:pt x="1413039" y="2157718"/>
                  <a:pt x="1421080" y="2151017"/>
                </a:cubicBezTo>
                <a:cubicBezTo>
                  <a:pt x="1430541" y="2143133"/>
                  <a:pt x="1437484" y="2132452"/>
                  <a:pt x="1447205" y="2124891"/>
                </a:cubicBezTo>
                <a:cubicBezTo>
                  <a:pt x="1463728" y="2112039"/>
                  <a:pt x="1499457" y="2090057"/>
                  <a:pt x="1499457" y="2090057"/>
                </a:cubicBezTo>
                <a:cubicBezTo>
                  <a:pt x="1527058" y="2048655"/>
                  <a:pt x="1513564" y="2073861"/>
                  <a:pt x="1534291" y="2011680"/>
                </a:cubicBezTo>
                <a:cubicBezTo>
                  <a:pt x="1537194" y="2002971"/>
                  <a:pt x="1537908" y="1993192"/>
                  <a:pt x="1543000" y="1985554"/>
                </a:cubicBezTo>
                <a:lnTo>
                  <a:pt x="1577834" y="1933303"/>
                </a:lnTo>
                <a:cubicBezTo>
                  <a:pt x="1580737" y="1924594"/>
                  <a:pt x="1581819" y="1915048"/>
                  <a:pt x="1586542" y="1907177"/>
                </a:cubicBezTo>
                <a:cubicBezTo>
                  <a:pt x="1590766" y="1900136"/>
                  <a:pt x="1601364" y="1897549"/>
                  <a:pt x="1603960" y="1889760"/>
                </a:cubicBezTo>
                <a:cubicBezTo>
                  <a:pt x="1610451" y="1870287"/>
                  <a:pt x="1606770" y="1848461"/>
                  <a:pt x="1612668" y="1828800"/>
                </a:cubicBezTo>
                <a:cubicBezTo>
                  <a:pt x="1615675" y="1818775"/>
                  <a:pt x="1625834" y="1812238"/>
                  <a:pt x="1630085" y="1802674"/>
                </a:cubicBezTo>
                <a:cubicBezTo>
                  <a:pt x="1671536" y="1709408"/>
                  <a:pt x="1625503" y="1783421"/>
                  <a:pt x="1664920" y="1724297"/>
                </a:cubicBezTo>
                <a:cubicBezTo>
                  <a:pt x="1667823" y="1715588"/>
                  <a:pt x="1669523" y="1706382"/>
                  <a:pt x="1673628" y="1698171"/>
                </a:cubicBezTo>
                <a:cubicBezTo>
                  <a:pt x="1681170" y="1683086"/>
                  <a:pt x="1694964" y="1665426"/>
                  <a:pt x="1708462" y="1654628"/>
                </a:cubicBezTo>
                <a:cubicBezTo>
                  <a:pt x="1716635" y="1648090"/>
                  <a:pt x="1725024" y="1641462"/>
                  <a:pt x="1734588" y="1637211"/>
                </a:cubicBezTo>
                <a:cubicBezTo>
                  <a:pt x="1751365" y="1629755"/>
                  <a:pt x="1769423" y="1625600"/>
                  <a:pt x="1786840" y="1619794"/>
                </a:cubicBezTo>
                <a:lnTo>
                  <a:pt x="1812965" y="1611086"/>
                </a:lnTo>
                <a:cubicBezTo>
                  <a:pt x="1827442" y="1596608"/>
                  <a:pt x="1836732" y="1585040"/>
                  <a:pt x="1856508" y="1576251"/>
                </a:cubicBezTo>
                <a:cubicBezTo>
                  <a:pt x="1873285" y="1568795"/>
                  <a:pt x="1893484" y="1569018"/>
                  <a:pt x="1908760" y="1558834"/>
                </a:cubicBezTo>
                <a:lnTo>
                  <a:pt x="1961011" y="1524000"/>
                </a:lnTo>
                <a:cubicBezTo>
                  <a:pt x="1966817" y="1515291"/>
                  <a:pt x="1973747" y="1507235"/>
                  <a:pt x="1978428" y="1497874"/>
                </a:cubicBezTo>
                <a:cubicBezTo>
                  <a:pt x="1982533" y="1489663"/>
                  <a:pt x="1981402" y="1478916"/>
                  <a:pt x="1987137" y="1471748"/>
                </a:cubicBezTo>
                <a:cubicBezTo>
                  <a:pt x="1993675" y="1463575"/>
                  <a:pt x="2004554" y="1460137"/>
                  <a:pt x="2013262" y="1454331"/>
                </a:cubicBezTo>
                <a:cubicBezTo>
                  <a:pt x="2019068" y="1445623"/>
                  <a:pt x="2026429" y="1437770"/>
                  <a:pt x="2030680" y="1428206"/>
                </a:cubicBezTo>
                <a:cubicBezTo>
                  <a:pt x="2060626" y="1360829"/>
                  <a:pt x="2098897" y="1400628"/>
                  <a:pt x="2091640" y="1349828"/>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1BD887E-BFD7-E254-2205-2C9122E23059}"/>
              </a:ext>
            </a:extLst>
          </p:cNvPr>
          <p:cNvSpPr txBox="1"/>
          <p:nvPr/>
        </p:nvSpPr>
        <p:spPr>
          <a:xfrm>
            <a:off x="2699657" y="3018112"/>
            <a:ext cx="2307772" cy="646331"/>
          </a:xfrm>
          <a:prstGeom prst="rect">
            <a:avLst/>
          </a:prstGeom>
          <a:noFill/>
        </p:spPr>
        <p:txBody>
          <a:bodyPr wrap="square" rtlCol="0">
            <a:spAutoFit/>
          </a:bodyPr>
          <a:lstStyle/>
          <a:p>
            <a:r>
              <a:rPr lang="en-US" sz="3600" dirty="0" err="1"/>
              <a:t>Kvetchnet</a:t>
            </a:r>
            <a:endParaRPr lang="en-US" sz="3600" dirty="0"/>
          </a:p>
        </p:txBody>
      </p:sp>
      <p:sp>
        <p:nvSpPr>
          <p:cNvPr id="10" name="TextBox 9">
            <a:extLst>
              <a:ext uri="{FF2B5EF4-FFF2-40B4-BE49-F238E27FC236}">
                <a16:creationId xmlns:a16="http://schemas.microsoft.com/office/drawing/2014/main" id="{41E76CC8-D70D-1E0C-F5BE-6073F6F962F7}"/>
              </a:ext>
            </a:extLst>
          </p:cNvPr>
          <p:cNvSpPr txBox="1"/>
          <p:nvPr/>
        </p:nvSpPr>
        <p:spPr>
          <a:xfrm>
            <a:off x="4190090" y="5422259"/>
            <a:ext cx="1467394" cy="646331"/>
          </a:xfrm>
          <a:prstGeom prst="rect">
            <a:avLst/>
          </a:prstGeom>
          <a:noFill/>
        </p:spPr>
        <p:txBody>
          <a:bodyPr wrap="square" rtlCol="0">
            <a:spAutoFit/>
          </a:bodyPr>
          <a:lstStyle/>
          <a:p>
            <a:r>
              <a:rPr lang="en-US" sz="3600" dirty="0" err="1"/>
              <a:t>linacs</a:t>
            </a:r>
            <a:endParaRPr lang="en-US" sz="3600" dirty="0"/>
          </a:p>
        </p:txBody>
      </p:sp>
      <p:sp>
        <p:nvSpPr>
          <p:cNvPr id="3" name="Date Placeholder 2">
            <a:extLst>
              <a:ext uri="{FF2B5EF4-FFF2-40B4-BE49-F238E27FC236}">
                <a16:creationId xmlns:a16="http://schemas.microsoft.com/office/drawing/2014/main" id="{14BA1683-C380-E217-45F7-17D8CDE67594}"/>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1678564966"/>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CB692-DBB2-2292-D4AA-CEDFFBBB97E3}"/>
              </a:ext>
            </a:extLst>
          </p:cNvPr>
          <p:cNvSpPr>
            <a:spLocks noGrp="1"/>
          </p:cNvSpPr>
          <p:nvPr>
            <p:ph type="title"/>
          </p:nvPr>
        </p:nvSpPr>
        <p:spPr/>
        <p:txBody>
          <a:bodyPr/>
          <a:lstStyle/>
          <a:p>
            <a:r>
              <a:rPr lang="en-US" dirty="0"/>
              <a:t>Kvetch illustrated with 90</a:t>
            </a:r>
            <a:r>
              <a:rPr lang="en-US" baseline="30000" dirty="0"/>
              <a:t>o</a:t>
            </a:r>
            <a:r>
              <a:rPr lang="en-US" dirty="0"/>
              <a:t> intersection</a:t>
            </a:r>
          </a:p>
        </p:txBody>
      </p:sp>
      <p:pic>
        <p:nvPicPr>
          <p:cNvPr id="7" name="Content Placeholder 6" descr="A diagram of a flight system&#10;&#10;Description automatically generated with medium confidence">
            <a:extLst>
              <a:ext uri="{FF2B5EF4-FFF2-40B4-BE49-F238E27FC236}">
                <a16:creationId xmlns:a16="http://schemas.microsoft.com/office/drawing/2014/main" id="{960DB179-5936-C6FD-24DE-82CDAFC164E8}"/>
              </a:ext>
            </a:extLst>
          </p:cNvPr>
          <p:cNvPicPr>
            <a:picLocks noGrp="1" noChangeAspect="1"/>
          </p:cNvPicPr>
          <p:nvPr>
            <p:ph idx="1"/>
          </p:nvPr>
        </p:nvPicPr>
        <p:blipFill>
          <a:blip r:embed="rId2"/>
          <a:stretch>
            <a:fillRect/>
          </a:stretch>
        </p:blipFill>
        <p:spPr>
          <a:xfrm>
            <a:off x="1358900" y="1172963"/>
            <a:ext cx="7814450" cy="5524772"/>
          </a:xfrm>
        </p:spPr>
      </p:pic>
      <p:sp>
        <p:nvSpPr>
          <p:cNvPr id="4" name="Footer Placeholder 3">
            <a:extLst>
              <a:ext uri="{FF2B5EF4-FFF2-40B4-BE49-F238E27FC236}">
                <a16:creationId xmlns:a16="http://schemas.microsoft.com/office/drawing/2014/main" id="{D60B9301-1E04-904B-551E-8FF5683FAD19}"/>
              </a:ext>
            </a:extLst>
          </p:cNvPr>
          <p:cNvSpPr>
            <a:spLocks noGrp="1"/>
          </p:cNvSpPr>
          <p:nvPr>
            <p:ph type="ftr" sz="quarter" idx="11"/>
          </p:nvPr>
        </p:nvSpPr>
        <p:spPr/>
        <p:txBody>
          <a:bodyPr/>
          <a:lstStyle/>
          <a:p>
            <a:r>
              <a:rPr lang="en-US"/>
              <a:t>U4 Driver for Timely Energy from IFE</a:t>
            </a:r>
          </a:p>
        </p:txBody>
      </p:sp>
      <p:sp>
        <p:nvSpPr>
          <p:cNvPr id="5" name="Slide Number Placeholder 4">
            <a:extLst>
              <a:ext uri="{FF2B5EF4-FFF2-40B4-BE49-F238E27FC236}">
                <a16:creationId xmlns:a16="http://schemas.microsoft.com/office/drawing/2014/main" id="{0DD1B809-F677-B694-3038-5822174F36E0}"/>
              </a:ext>
            </a:extLst>
          </p:cNvPr>
          <p:cNvSpPr>
            <a:spLocks noGrp="1"/>
          </p:cNvSpPr>
          <p:nvPr>
            <p:ph type="sldNum" sz="quarter" idx="12"/>
          </p:nvPr>
        </p:nvSpPr>
        <p:spPr/>
        <p:txBody>
          <a:bodyPr/>
          <a:lstStyle/>
          <a:p>
            <a:fld id="{59F66972-C97E-204E-B8DD-4153CB3615D7}" type="slidenum">
              <a:rPr lang="en-US" smtClean="0"/>
              <a:t>31</a:t>
            </a:fld>
            <a:endParaRPr lang="en-US"/>
          </a:p>
        </p:txBody>
      </p:sp>
      <p:sp>
        <p:nvSpPr>
          <p:cNvPr id="3" name="Date Placeholder 2">
            <a:extLst>
              <a:ext uri="{FF2B5EF4-FFF2-40B4-BE49-F238E27FC236}">
                <a16:creationId xmlns:a16="http://schemas.microsoft.com/office/drawing/2014/main" id="{214B5390-F5FF-4909-2ED7-66C29B93F2AB}"/>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2160129447"/>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CB692-DBB2-2292-D4AA-CEDFFBBB97E3}"/>
              </a:ext>
            </a:extLst>
          </p:cNvPr>
          <p:cNvSpPr>
            <a:spLocks noGrp="1"/>
          </p:cNvSpPr>
          <p:nvPr>
            <p:ph type="title"/>
          </p:nvPr>
        </p:nvSpPr>
        <p:spPr>
          <a:xfrm>
            <a:off x="643646" y="856034"/>
            <a:ext cx="5630154" cy="1321037"/>
          </a:xfrm>
        </p:spPr>
        <p:txBody>
          <a:bodyPr>
            <a:normAutofit fontScale="90000"/>
          </a:bodyPr>
          <a:lstStyle/>
          <a:p>
            <a:r>
              <a:rPr lang="en-US" dirty="0"/>
              <a:t>Packaging </a:t>
            </a:r>
            <a:r>
              <a:rPr lang="en-US" dirty="0" err="1"/>
              <a:t>Kvetchnet</a:t>
            </a:r>
            <a:r>
              <a:rPr lang="en-US" dirty="0"/>
              <a:t> and </a:t>
            </a:r>
            <a:r>
              <a:rPr lang="en-US" dirty="0" err="1"/>
              <a:t>linac</a:t>
            </a:r>
            <a:r>
              <a:rPr lang="en-US" dirty="0"/>
              <a:t> array in tunnels. </a:t>
            </a:r>
            <a:br>
              <a:rPr lang="en-US" dirty="0"/>
            </a:br>
            <a:br>
              <a:rPr lang="en-US" dirty="0"/>
            </a:br>
            <a:r>
              <a:rPr lang="en-US" dirty="0"/>
              <a:t>5 degree Kvetch intersection</a:t>
            </a:r>
          </a:p>
        </p:txBody>
      </p:sp>
      <p:pic>
        <p:nvPicPr>
          <p:cNvPr id="7" name="Content Placeholder 6">
            <a:extLst>
              <a:ext uri="{FF2B5EF4-FFF2-40B4-BE49-F238E27FC236}">
                <a16:creationId xmlns:a16="http://schemas.microsoft.com/office/drawing/2014/main" id="{A0BD5469-511A-51BB-EBFD-DC641CE97D4C}"/>
              </a:ext>
            </a:extLst>
          </p:cNvPr>
          <p:cNvPicPr>
            <a:picLocks noGrp="1" noChangeAspect="1"/>
          </p:cNvPicPr>
          <p:nvPr>
            <p:ph idx="1"/>
          </p:nvPr>
        </p:nvPicPr>
        <p:blipFill>
          <a:blip r:embed="rId2"/>
          <a:stretch>
            <a:fillRect/>
          </a:stretch>
        </p:blipFill>
        <p:spPr>
          <a:xfrm>
            <a:off x="5050862" y="-98900"/>
            <a:ext cx="8353853" cy="6455250"/>
          </a:xfrm>
        </p:spPr>
      </p:pic>
      <p:sp>
        <p:nvSpPr>
          <p:cNvPr id="4" name="Footer Placeholder 3">
            <a:extLst>
              <a:ext uri="{FF2B5EF4-FFF2-40B4-BE49-F238E27FC236}">
                <a16:creationId xmlns:a16="http://schemas.microsoft.com/office/drawing/2014/main" id="{D60B9301-1E04-904B-551E-8FF5683FAD19}"/>
              </a:ext>
            </a:extLst>
          </p:cNvPr>
          <p:cNvSpPr>
            <a:spLocks noGrp="1"/>
          </p:cNvSpPr>
          <p:nvPr>
            <p:ph type="ftr" sz="quarter" idx="11"/>
          </p:nvPr>
        </p:nvSpPr>
        <p:spPr/>
        <p:txBody>
          <a:bodyPr/>
          <a:lstStyle/>
          <a:p>
            <a:r>
              <a:rPr lang="en-US"/>
              <a:t>U4 Driver for Timely Energy from IFE</a:t>
            </a:r>
          </a:p>
        </p:txBody>
      </p:sp>
      <p:sp>
        <p:nvSpPr>
          <p:cNvPr id="5" name="Slide Number Placeholder 4">
            <a:extLst>
              <a:ext uri="{FF2B5EF4-FFF2-40B4-BE49-F238E27FC236}">
                <a16:creationId xmlns:a16="http://schemas.microsoft.com/office/drawing/2014/main" id="{0DD1B809-F677-B694-3038-5822174F36E0}"/>
              </a:ext>
            </a:extLst>
          </p:cNvPr>
          <p:cNvSpPr>
            <a:spLocks noGrp="1"/>
          </p:cNvSpPr>
          <p:nvPr>
            <p:ph type="sldNum" sz="quarter" idx="12"/>
          </p:nvPr>
        </p:nvSpPr>
        <p:spPr/>
        <p:txBody>
          <a:bodyPr/>
          <a:lstStyle/>
          <a:p>
            <a:fld id="{59F66972-C97E-204E-B8DD-4153CB3615D7}" type="slidenum">
              <a:rPr lang="en-US" smtClean="0"/>
              <a:t>32</a:t>
            </a:fld>
            <a:endParaRPr lang="en-US"/>
          </a:p>
        </p:txBody>
      </p:sp>
      <p:sp>
        <p:nvSpPr>
          <p:cNvPr id="3" name="TextBox 2">
            <a:extLst>
              <a:ext uri="{FF2B5EF4-FFF2-40B4-BE49-F238E27FC236}">
                <a16:creationId xmlns:a16="http://schemas.microsoft.com/office/drawing/2014/main" id="{B2B3A806-D129-57BB-5C40-081318958464}"/>
              </a:ext>
            </a:extLst>
          </p:cNvPr>
          <p:cNvSpPr txBox="1"/>
          <p:nvPr/>
        </p:nvSpPr>
        <p:spPr>
          <a:xfrm>
            <a:off x="7102272" y="3340100"/>
            <a:ext cx="889000" cy="369332"/>
          </a:xfrm>
          <a:prstGeom prst="rect">
            <a:avLst/>
          </a:prstGeom>
          <a:noFill/>
        </p:spPr>
        <p:txBody>
          <a:bodyPr wrap="square" rtlCol="0">
            <a:spAutoFit/>
          </a:bodyPr>
          <a:lstStyle/>
          <a:p>
            <a:r>
              <a:rPr lang="en-US" dirty="0"/>
              <a:t>80 m</a:t>
            </a:r>
          </a:p>
        </p:txBody>
      </p:sp>
      <p:sp>
        <p:nvSpPr>
          <p:cNvPr id="6" name="Date Placeholder 5">
            <a:extLst>
              <a:ext uri="{FF2B5EF4-FFF2-40B4-BE49-F238E27FC236}">
                <a16:creationId xmlns:a16="http://schemas.microsoft.com/office/drawing/2014/main" id="{E8EAA9C8-60D2-6E7E-40B6-F3858A6A1A92}"/>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3747444595"/>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23E41-DD74-E325-A53C-6DDAF8939483}"/>
              </a:ext>
            </a:extLst>
          </p:cNvPr>
          <p:cNvSpPr>
            <a:spLocks noGrp="1"/>
          </p:cNvSpPr>
          <p:nvPr>
            <p:ph type="title"/>
          </p:nvPr>
        </p:nvSpPr>
        <p:spPr/>
        <p:txBody>
          <a:bodyPr/>
          <a:lstStyle/>
          <a:p>
            <a:r>
              <a:rPr lang="en-US" dirty="0"/>
              <a:t>Chirp &amp; Slick contract Slugs</a:t>
            </a:r>
          </a:p>
        </p:txBody>
      </p:sp>
      <p:pic>
        <p:nvPicPr>
          <p:cNvPr id="7" name="Content Placeholder 6" descr="A diagram of a power line&#10;&#10;Description automatically generated with medium confidence">
            <a:extLst>
              <a:ext uri="{FF2B5EF4-FFF2-40B4-BE49-F238E27FC236}">
                <a16:creationId xmlns:a16="http://schemas.microsoft.com/office/drawing/2014/main" id="{8098E81E-BF5C-0512-51E1-493AFBB8B4C9}"/>
              </a:ext>
            </a:extLst>
          </p:cNvPr>
          <p:cNvPicPr>
            <a:picLocks noGrp="1" noChangeAspect="1"/>
          </p:cNvPicPr>
          <p:nvPr>
            <p:ph idx="1"/>
          </p:nvPr>
        </p:nvPicPr>
        <p:blipFill>
          <a:blip r:embed="rId2"/>
          <a:stretch>
            <a:fillRect/>
          </a:stretch>
        </p:blipFill>
        <p:spPr>
          <a:xfrm>
            <a:off x="536643" y="1950258"/>
            <a:ext cx="10515600" cy="3265494"/>
          </a:xfrm>
        </p:spPr>
      </p:pic>
      <p:sp>
        <p:nvSpPr>
          <p:cNvPr id="4" name="Footer Placeholder 3">
            <a:extLst>
              <a:ext uri="{FF2B5EF4-FFF2-40B4-BE49-F238E27FC236}">
                <a16:creationId xmlns:a16="http://schemas.microsoft.com/office/drawing/2014/main" id="{98A3DF4E-9650-123B-F303-A8118927FEE1}"/>
              </a:ext>
            </a:extLst>
          </p:cNvPr>
          <p:cNvSpPr>
            <a:spLocks noGrp="1"/>
          </p:cNvSpPr>
          <p:nvPr>
            <p:ph type="ftr" sz="quarter" idx="11"/>
          </p:nvPr>
        </p:nvSpPr>
        <p:spPr/>
        <p:txBody>
          <a:bodyPr/>
          <a:lstStyle/>
          <a:p>
            <a:r>
              <a:rPr lang="en-US"/>
              <a:t>U4 Driver for Timely Energy from IFE</a:t>
            </a:r>
          </a:p>
        </p:txBody>
      </p:sp>
      <p:sp>
        <p:nvSpPr>
          <p:cNvPr id="5" name="Slide Number Placeholder 4">
            <a:extLst>
              <a:ext uri="{FF2B5EF4-FFF2-40B4-BE49-F238E27FC236}">
                <a16:creationId xmlns:a16="http://schemas.microsoft.com/office/drawing/2014/main" id="{61A42494-16A6-AC47-FA93-897C31EC91C0}"/>
              </a:ext>
            </a:extLst>
          </p:cNvPr>
          <p:cNvSpPr>
            <a:spLocks noGrp="1"/>
          </p:cNvSpPr>
          <p:nvPr>
            <p:ph type="sldNum" sz="quarter" idx="12"/>
          </p:nvPr>
        </p:nvSpPr>
        <p:spPr/>
        <p:txBody>
          <a:bodyPr/>
          <a:lstStyle/>
          <a:p>
            <a:fld id="{59F66972-C97E-204E-B8DD-4153CB3615D7}" type="slidenum">
              <a:rPr lang="en-US" smtClean="0"/>
              <a:t>33</a:t>
            </a:fld>
            <a:endParaRPr lang="en-US"/>
          </a:p>
        </p:txBody>
      </p:sp>
      <p:sp>
        <p:nvSpPr>
          <p:cNvPr id="8" name="Rectangle 7">
            <a:extLst>
              <a:ext uri="{FF2B5EF4-FFF2-40B4-BE49-F238E27FC236}">
                <a16:creationId xmlns:a16="http://schemas.microsoft.com/office/drawing/2014/main" id="{F8DBDD50-68B5-098E-1434-D0535767CFAA}"/>
              </a:ext>
            </a:extLst>
          </p:cNvPr>
          <p:cNvSpPr/>
          <p:nvPr/>
        </p:nvSpPr>
        <p:spPr>
          <a:xfrm>
            <a:off x="2909455" y="4544291"/>
            <a:ext cx="8271163" cy="1357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68E624-2711-8A73-035B-82C017E00E1A}"/>
              </a:ext>
            </a:extLst>
          </p:cNvPr>
          <p:cNvSpPr/>
          <p:nvPr/>
        </p:nvSpPr>
        <p:spPr>
          <a:xfrm>
            <a:off x="9823269" y="2995890"/>
            <a:ext cx="1062445" cy="7662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28504C5-2D32-5B09-BBC6-B4FE61911C58}"/>
              </a:ext>
            </a:extLst>
          </p:cNvPr>
          <p:cNvSpPr txBox="1"/>
          <p:nvPr/>
        </p:nvSpPr>
        <p:spPr>
          <a:xfrm>
            <a:off x="2356736" y="5101639"/>
            <a:ext cx="2372811" cy="1077218"/>
          </a:xfrm>
          <a:prstGeom prst="rect">
            <a:avLst/>
          </a:prstGeom>
          <a:noFill/>
        </p:spPr>
        <p:txBody>
          <a:bodyPr wrap="square" rtlCol="0">
            <a:spAutoFit/>
          </a:bodyPr>
          <a:lstStyle/>
          <a:p>
            <a:r>
              <a:rPr lang="en-US" dirty="0"/>
              <a:t>Input correction of focal length shifts </a:t>
            </a:r>
            <a:r>
              <a:rPr lang="en-US" sz="2800" dirty="0"/>
              <a:t>here…</a:t>
            </a:r>
            <a:endParaRPr lang="en-US" dirty="0"/>
          </a:p>
        </p:txBody>
      </p:sp>
      <p:sp>
        <p:nvSpPr>
          <p:cNvPr id="11" name="Up Arrow 10">
            <a:extLst>
              <a:ext uri="{FF2B5EF4-FFF2-40B4-BE49-F238E27FC236}">
                <a16:creationId xmlns:a16="http://schemas.microsoft.com/office/drawing/2014/main" id="{288B7941-4F56-2AA7-792F-C5E4B14615E5}"/>
              </a:ext>
            </a:extLst>
          </p:cNvPr>
          <p:cNvSpPr/>
          <p:nvPr/>
        </p:nvSpPr>
        <p:spPr>
          <a:xfrm>
            <a:off x="3065417" y="4476206"/>
            <a:ext cx="357052" cy="557348"/>
          </a:xfrm>
          <a:prstGeom prst="upArrow">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a:extLst>
              <a:ext uri="{FF2B5EF4-FFF2-40B4-BE49-F238E27FC236}">
                <a16:creationId xmlns:a16="http://schemas.microsoft.com/office/drawing/2014/main" id="{CECAD468-B8EE-6E51-C3D5-F75D7F65FAC1}"/>
              </a:ext>
            </a:extLst>
          </p:cNvPr>
          <p:cNvSpPr/>
          <p:nvPr/>
        </p:nvSpPr>
        <p:spPr>
          <a:xfrm>
            <a:off x="7796348" y="4476206"/>
            <a:ext cx="357052" cy="557348"/>
          </a:xfrm>
          <a:prstGeom prst="upArrow">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97E1678-0EF4-CD54-1150-D71320C08C63}"/>
              </a:ext>
            </a:extLst>
          </p:cNvPr>
          <p:cNvSpPr txBox="1"/>
          <p:nvPr/>
        </p:nvSpPr>
        <p:spPr>
          <a:xfrm>
            <a:off x="6787068" y="5101639"/>
            <a:ext cx="2543893" cy="800219"/>
          </a:xfrm>
          <a:prstGeom prst="rect">
            <a:avLst/>
          </a:prstGeom>
          <a:noFill/>
        </p:spPr>
        <p:txBody>
          <a:bodyPr wrap="square" rtlCol="0">
            <a:spAutoFit/>
          </a:bodyPr>
          <a:lstStyle/>
          <a:p>
            <a:r>
              <a:rPr lang="en-US" dirty="0"/>
              <a:t>to prevent chromatic aberration </a:t>
            </a:r>
            <a:r>
              <a:rPr lang="en-US" sz="2800" dirty="0"/>
              <a:t>here</a:t>
            </a:r>
            <a:endParaRPr lang="en-US" dirty="0"/>
          </a:p>
        </p:txBody>
      </p:sp>
      <p:sp>
        <p:nvSpPr>
          <p:cNvPr id="3" name="Date Placeholder 2">
            <a:extLst>
              <a:ext uri="{FF2B5EF4-FFF2-40B4-BE49-F238E27FC236}">
                <a16:creationId xmlns:a16="http://schemas.microsoft.com/office/drawing/2014/main" id="{627D8BAD-1A7A-5F20-FAC4-493727A5B668}"/>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1283267287"/>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393E5-2FE1-343F-35C5-59763DBEEB9B}"/>
              </a:ext>
            </a:extLst>
          </p:cNvPr>
          <p:cNvSpPr>
            <a:spLocks noGrp="1"/>
          </p:cNvSpPr>
          <p:nvPr>
            <p:ph type="title"/>
          </p:nvPr>
        </p:nvSpPr>
        <p:spPr>
          <a:xfrm>
            <a:off x="677334" y="609600"/>
            <a:ext cx="8596668" cy="1092981"/>
          </a:xfrm>
        </p:spPr>
        <p:txBody>
          <a:bodyPr>
            <a:normAutofit fontScale="90000"/>
          </a:bodyPr>
          <a:lstStyle/>
          <a:p>
            <a:r>
              <a:rPr lang="en-US" dirty="0"/>
              <a:t>Per-µbunch adjustment of transport matrix to compensate Chirp change of momentum. </a:t>
            </a:r>
          </a:p>
        </p:txBody>
      </p:sp>
      <p:pic>
        <p:nvPicPr>
          <p:cNvPr id="7" name="Content Placeholder 6">
            <a:extLst>
              <a:ext uri="{FF2B5EF4-FFF2-40B4-BE49-F238E27FC236}">
                <a16:creationId xmlns:a16="http://schemas.microsoft.com/office/drawing/2014/main" id="{4151232E-917D-0432-F5F4-BBBFCAB3E9D2}"/>
              </a:ext>
            </a:extLst>
          </p:cNvPr>
          <p:cNvPicPr>
            <a:picLocks noGrp="1" noChangeAspect="1"/>
          </p:cNvPicPr>
          <p:nvPr>
            <p:ph idx="1"/>
          </p:nvPr>
        </p:nvPicPr>
        <p:blipFill rotWithShape="1">
          <a:blip r:embed="rId2"/>
          <a:srcRect l="8399" t="17486" r="13464" b="37683"/>
          <a:stretch/>
        </p:blipFill>
        <p:spPr>
          <a:xfrm>
            <a:off x="1403645" y="1934595"/>
            <a:ext cx="8168522" cy="3621473"/>
          </a:xfrm>
        </p:spPr>
      </p:pic>
      <p:sp>
        <p:nvSpPr>
          <p:cNvPr id="4" name="Footer Placeholder 3">
            <a:extLst>
              <a:ext uri="{FF2B5EF4-FFF2-40B4-BE49-F238E27FC236}">
                <a16:creationId xmlns:a16="http://schemas.microsoft.com/office/drawing/2014/main" id="{390CB815-13CA-7DA5-B9C0-EDCE5C0801E2}"/>
              </a:ext>
            </a:extLst>
          </p:cNvPr>
          <p:cNvSpPr>
            <a:spLocks noGrp="1"/>
          </p:cNvSpPr>
          <p:nvPr>
            <p:ph type="ftr" sz="quarter" idx="11"/>
          </p:nvPr>
        </p:nvSpPr>
        <p:spPr/>
        <p:txBody>
          <a:bodyPr/>
          <a:lstStyle/>
          <a:p>
            <a:r>
              <a:rPr lang="en-US"/>
              <a:t>U4 Driver for Timely Energy from IFE</a:t>
            </a:r>
          </a:p>
        </p:txBody>
      </p:sp>
      <p:sp>
        <p:nvSpPr>
          <p:cNvPr id="5" name="Slide Number Placeholder 4">
            <a:extLst>
              <a:ext uri="{FF2B5EF4-FFF2-40B4-BE49-F238E27FC236}">
                <a16:creationId xmlns:a16="http://schemas.microsoft.com/office/drawing/2014/main" id="{1E9F917A-379A-2597-FE28-6E6E3BD7C970}"/>
              </a:ext>
            </a:extLst>
          </p:cNvPr>
          <p:cNvSpPr>
            <a:spLocks noGrp="1"/>
          </p:cNvSpPr>
          <p:nvPr>
            <p:ph type="sldNum" sz="quarter" idx="12"/>
          </p:nvPr>
        </p:nvSpPr>
        <p:spPr/>
        <p:txBody>
          <a:bodyPr/>
          <a:lstStyle/>
          <a:p>
            <a:fld id="{59F66972-C97E-204E-B8DD-4153CB3615D7}" type="slidenum">
              <a:rPr lang="en-US" smtClean="0"/>
              <a:t>34</a:t>
            </a:fld>
            <a:endParaRPr lang="en-US"/>
          </a:p>
        </p:txBody>
      </p:sp>
      <p:sp>
        <p:nvSpPr>
          <p:cNvPr id="3" name="TextBox 2">
            <a:extLst>
              <a:ext uri="{FF2B5EF4-FFF2-40B4-BE49-F238E27FC236}">
                <a16:creationId xmlns:a16="http://schemas.microsoft.com/office/drawing/2014/main" id="{8A981973-2F40-90E7-5EF8-E90ADA16C866}"/>
              </a:ext>
            </a:extLst>
          </p:cNvPr>
          <p:cNvSpPr txBox="1"/>
          <p:nvPr/>
        </p:nvSpPr>
        <p:spPr>
          <a:xfrm>
            <a:off x="1393371" y="5164621"/>
            <a:ext cx="8432801" cy="646331"/>
          </a:xfrm>
          <a:prstGeom prst="rect">
            <a:avLst/>
          </a:prstGeom>
          <a:noFill/>
        </p:spPr>
        <p:txBody>
          <a:bodyPr wrap="square" rtlCol="0">
            <a:spAutoFit/>
          </a:bodyPr>
          <a:lstStyle/>
          <a:p>
            <a:r>
              <a:rPr lang="en-US" sz="3600" dirty="0"/>
              <a:t>400 µbunches per 500 </a:t>
            </a:r>
            <a:r>
              <a:rPr lang="en-US" sz="3600" dirty="0" err="1"/>
              <a:t>nsec</a:t>
            </a:r>
            <a:r>
              <a:rPr lang="en-US" sz="3600" dirty="0"/>
              <a:t> isotope Slug</a:t>
            </a:r>
          </a:p>
        </p:txBody>
      </p:sp>
      <p:sp>
        <p:nvSpPr>
          <p:cNvPr id="6" name="Date Placeholder 5">
            <a:extLst>
              <a:ext uri="{FF2B5EF4-FFF2-40B4-BE49-F238E27FC236}">
                <a16:creationId xmlns:a16="http://schemas.microsoft.com/office/drawing/2014/main" id="{253C6237-3E29-2621-D808-FC57F2365A37}"/>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958225795"/>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diagram of a line drawing&#10;&#10;Description automatically generated with medium confidence">
            <a:extLst>
              <a:ext uri="{FF2B5EF4-FFF2-40B4-BE49-F238E27FC236}">
                <a16:creationId xmlns:a16="http://schemas.microsoft.com/office/drawing/2014/main" id="{22D89342-A9CF-98DD-09F8-9009E12B9503}"/>
              </a:ext>
            </a:extLst>
          </p:cNvPr>
          <p:cNvPicPr>
            <a:picLocks noGrp="1" noChangeAspect="1"/>
          </p:cNvPicPr>
          <p:nvPr>
            <p:ph idx="1"/>
          </p:nvPr>
        </p:nvPicPr>
        <p:blipFill>
          <a:blip r:embed="rId2"/>
          <a:stretch>
            <a:fillRect/>
          </a:stretch>
        </p:blipFill>
        <p:spPr>
          <a:xfrm>
            <a:off x="1219200" y="1810020"/>
            <a:ext cx="10515600" cy="3963448"/>
          </a:xfrm>
        </p:spPr>
      </p:pic>
      <p:sp>
        <p:nvSpPr>
          <p:cNvPr id="15" name="TextBox 14">
            <a:extLst>
              <a:ext uri="{FF2B5EF4-FFF2-40B4-BE49-F238E27FC236}">
                <a16:creationId xmlns:a16="http://schemas.microsoft.com/office/drawing/2014/main" id="{319FEA19-5FEE-7B1E-126B-EAC8DEAF1AE6}"/>
              </a:ext>
            </a:extLst>
          </p:cNvPr>
          <p:cNvSpPr txBox="1"/>
          <p:nvPr/>
        </p:nvSpPr>
        <p:spPr>
          <a:xfrm>
            <a:off x="271682" y="5544636"/>
            <a:ext cx="6492818" cy="830997"/>
          </a:xfrm>
          <a:prstGeom prst="rect">
            <a:avLst/>
          </a:prstGeom>
          <a:noFill/>
        </p:spPr>
        <p:txBody>
          <a:bodyPr wrap="square" rtlCol="0">
            <a:spAutoFit/>
          </a:bodyPr>
          <a:lstStyle/>
          <a:p>
            <a:r>
              <a:rPr lang="en-US" sz="2400" dirty="0"/>
              <a:t>20 Slug trains </a:t>
            </a:r>
          </a:p>
          <a:p>
            <a:r>
              <a:rPr lang="en-US" sz="2400" dirty="0"/>
              <a:t>of single isotopes enter the </a:t>
            </a:r>
            <a:r>
              <a:rPr lang="en-US" sz="2400" dirty="0" err="1"/>
              <a:t>Kvetchnet</a:t>
            </a:r>
            <a:r>
              <a:rPr lang="en-US" sz="2400" dirty="0"/>
              <a:t>. </a:t>
            </a:r>
          </a:p>
        </p:txBody>
      </p:sp>
      <p:sp>
        <p:nvSpPr>
          <p:cNvPr id="2" name="Title 1">
            <a:extLst>
              <a:ext uri="{FF2B5EF4-FFF2-40B4-BE49-F238E27FC236}">
                <a16:creationId xmlns:a16="http://schemas.microsoft.com/office/drawing/2014/main" id="{D233D871-D504-91D0-4662-2823E02D9424}"/>
              </a:ext>
            </a:extLst>
          </p:cNvPr>
          <p:cNvSpPr>
            <a:spLocks noGrp="1"/>
          </p:cNvSpPr>
          <p:nvPr>
            <p:ph type="title"/>
          </p:nvPr>
        </p:nvSpPr>
        <p:spPr>
          <a:xfrm>
            <a:off x="849919" y="173096"/>
            <a:ext cx="10515600" cy="1325563"/>
          </a:xfrm>
        </p:spPr>
        <p:txBody>
          <a:bodyPr/>
          <a:lstStyle/>
          <a:p>
            <a:r>
              <a:rPr lang="en-US" dirty="0"/>
              <a:t>Sweet 16</a:t>
            </a:r>
          </a:p>
        </p:txBody>
      </p:sp>
      <p:sp>
        <p:nvSpPr>
          <p:cNvPr id="4" name="Footer Placeholder 3">
            <a:extLst>
              <a:ext uri="{FF2B5EF4-FFF2-40B4-BE49-F238E27FC236}">
                <a16:creationId xmlns:a16="http://schemas.microsoft.com/office/drawing/2014/main" id="{53E0FD6B-3840-3ED1-F01B-98F250DFE2B8}"/>
              </a:ext>
            </a:extLst>
          </p:cNvPr>
          <p:cNvSpPr>
            <a:spLocks noGrp="1"/>
          </p:cNvSpPr>
          <p:nvPr>
            <p:ph type="ftr" sz="quarter" idx="11"/>
          </p:nvPr>
        </p:nvSpPr>
        <p:spPr>
          <a:xfrm>
            <a:off x="4419600" y="6146800"/>
            <a:ext cx="4114800" cy="365125"/>
          </a:xfrm>
        </p:spPr>
        <p:txBody>
          <a:bodyPr/>
          <a:lstStyle/>
          <a:p>
            <a:r>
              <a:rPr lang="en-US"/>
              <a:t>U4 Driver for Timely Energy from IFE</a:t>
            </a:r>
            <a:endParaRPr lang="en-US" dirty="0"/>
          </a:p>
        </p:txBody>
      </p:sp>
      <p:sp>
        <p:nvSpPr>
          <p:cNvPr id="5" name="Slide Number Placeholder 4">
            <a:extLst>
              <a:ext uri="{FF2B5EF4-FFF2-40B4-BE49-F238E27FC236}">
                <a16:creationId xmlns:a16="http://schemas.microsoft.com/office/drawing/2014/main" id="{37B4DFC9-A5EB-00EE-2EAF-1439EF0C8D6F}"/>
              </a:ext>
            </a:extLst>
          </p:cNvPr>
          <p:cNvSpPr>
            <a:spLocks noGrp="1"/>
          </p:cNvSpPr>
          <p:nvPr>
            <p:ph type="sldNum" sz="quarter" idx="12"/>
          </p:nvPr>
        </p:nvSpPr>
        <p:spPr>
          <a:xfrm>
            <a:off x="8991600" y="6146800"/>
            <a:ext cx="2743200" cy="365125"/>
          </a:xfrm>
        </p:spPr>
        <p:txBody>
          <a:bodyPr/>
          <a:lstStyle/>
          <a:p>
            <a:fld id="{59F66972-C97E-204E-B8DD-4153CB3615D7}" type="slidenum">
              <a:rPr lang="en-US" smtClean="0"/>
              <a:t>35</a:t>
            </a:fld>
            <a:endParaRPr lang="en-US"/>
          </a:p>
        </p:txBody>
      </p:sp>
      <p:sp>
        <p:nvSpPr>
          <p:cNvPr id="12" name="Right Arrow 11">
            <a:extLst>
              <a:ext uri="{FF2B5EF4-FFF2-40B4-BE49-F238E27FC236}">
                <a16:creationId xmlns:a16="http://schemas.microsoft.com/office/drawing/2014/main" id="{3F9B2D2F-6FD1-3685-E350-C52DA1F87B34}"/>
              </a:ext>
            </a:extLst>
          </p:cNvPr>
          <p:cNvSpPr/>
          <p:nvPr/>
        </p:nvSpPr>
        <p:spPr>
          <a:xfrm rot="1101813">
            <a:off x="5178013" y="3582511"/>
            <a:ext cx="530708" cy="31108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64D98E0D-835A-D181-C4B2-C8A69AC229E4}"/>
              </a:ext>
            </a:extLst>
          </p:cNvPr>
          <p:cNvSpPr/>
          <p:nvPr/>
        </p:nvSpPr>
        <p:spPr>
          <a:xfrm rot="9533615">
            <a:off x="7779289" y="3582511"/>
            <a:ext cx="496347" cy="31108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62899D91-DA81-14AD-52F1-48B4113189A4}"/>
              </a:ext>
            </a:extLst>
          </p:cNvPr>
          <p:cNvSpPr/>
          <p:nvPr/>
        </p:nvSpPr>
        <p:spPr>
          <a:xfrm>
            <a:off x="2231572" y="5643679"/>
            <a:ext cx="1027611" cy="278553"/>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71489D9-0C4D-26B8-0C99-5DFBD57C35B2}"/>
              </a:ext>
            </a:extLst>
          </p:cNvPr>
          <p:cNvSpPr txBox="1"/>
          <p:nvPr/>
        </p:nvSpPr>
        <p:spPr>
          <a:xfrm>
            <a:off x="849919" y="1320875"/>
            <a:ext cx="4818527" cy="1815882"/>
          </a:xfrm>
          <a:prstGeom prst="rect">
            <a:avLst/>
          </a:prstGeom>
          <a:noFill/>
        </p:spPr>
        <p:txBody>
          <a:bodyPr wrap="square" rtlCol="0">
            <a:spAutoFit/>
          </a:bodyPr>
          <a:lstStyle/>
          <a:p>
            <a:r>
              <a:rPr lang="en-US" sz="2800" dirty="0"/>
              <a:t>A scrimmage line is where leading edges of Slug trains are simultaneous—to hit pellet together. </a:t>
            </a:r>
          </a:p>
        </p:txBody>
      </p:sp>
      <p:sp>
        <p:nvSpPr>
          <p:cNvPr id="18" name="TextBox 17">
            <a:extLst>
              <a:ext uri="{FF2B5EF4-FFF2-40B4-BE49-F238E27FC236}">
                <a16:creationId xmlns:a16="http://schemas.microsoft.com/office/drawing/2014/main" id="{DE819B92-E9ED-B832-E509-5652186F3ECA}"/>
              </a:ext>
            </a:extLst>
          </p:cNvPr>
          <p:cNvSpPr txBox="1"/>
          <p:nvPr/>
        </p:nvSpPr>
        <p:spPr>
          <a:xfrm>
            <a:off x="9283338" y="4965306"/>
            <a:ext cx="1079862" cy="307777"/>
          </a:xfrm>
          <a:prstGeom prst="rect">
            <a:avLst/>
          </a:prstGeom>
          <a:solidFill>
            <a:schemeClr val="bg1"/>
          </a:solidFill>
        </p:spPr>
        <p:txBody>
          <a:bodyPr wrap="square" lIns="0" tIns="0" rIns="0" bIns="0" rtlCol="0">
            <a:spAutoFit/>
          </a:bodyPr>
          <a:lstStyle/>
          <a:p>
            <a:r>
              <a:rPr lang="en-US" sz="2000" dirty="0"/>
              <a:t>leave the</a:t>
            </a:r>
          </a:p>
        </p:txBody>
      </p:sp>
      <p:sp>
        <p:nvSpPr>
          <p:cNvPr id="30" name="Right Arrow 29">
            <a:extLst>
              <a:ext uri="{FF2B5EF4-FFF2-40B4-BE49-F238E27FC236}">
                <a16:creationId xmlns:a16="http://schemas.microsoft.com/office/drawing/2014/main" id="{46B24630-D34C-9B76-A65A-51DFE4DF5D47}"/>
              </a:ext>
            </a:extLst>
          </p:cNvPr>
          <p:cNvSpPr/>
          <p:nvPr/>
        </p:nvSpPr>
        <p:spPr>
          <a:xfrm rot="-1200000">
            <a:off x="4588321" y="4887264"/>
            <a:ext cx="840658" cy="5846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a:extLst>
              <a:ext uri="{FF2B5EF4-FFF2-40B4-BE49-F238E27FC236}">
                <a16:creationId xmlns:a16="http://schemas.microsoft.com/office/drawing/2014/main" id="{6414DA2A-0A98-AF7D-6430-2CE9A6C9947D}"/>
              </a:ext>
            </a:extLst>
          </p:cNvPr>
          <p:cNvSpPr/>
          <p:nvPr/>
        </p:nvSpPr>
        <p:spPr>
          <a:xfrm rot="-1200000">
            <a:off x="4827102" y="4887264"/>
            <a:ext cx="840658" cy="5846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17A75690-7B2F-597B-1038-ABC7D17466B9}"/>
              </a:ext>
            </a:extLst>
          </p:cNvPr>
          <p:cNvSpPr/>
          <p:nvPr/>
        </p:nvSpPr>
        <p:spPr>
          <a:xfrm rot="-1200000">
            <a:off x="5065883" y="4887264"/>
            <a:ext cx="840658" cy="5846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75E4D51F-2DC4-376C-7FCB-89F9C27FB3D8}"/>
              </a:ext>
            </a:extLst>
          </p:cNvPr>
          <p:cNvSpPr/>
          <p:nvPr/>
        </p:nvSpPr>
        <p:spPr>
          <a:xfrm rot="-1200000">
            <a:off x="5304664" y="4887264"/>
            <a:ext cx="840658" cy="5846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845D0CC5-AA7D-0016-1CA5-28C1DE656506}"/>
              </a:ext>
            </a:extLst>
          </p:cNvPr>
          <p:cNvSpPr/>
          <p:nvPr/>
        </p:nvSpPr>
        <p:spPr>
          <a:xfrm rot="-1200000">
            <a:off x="5543445" y="4887264"/>
            <a:ext cx="840658" cy="5846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BCCA7B22-C3EC-9BDA-33F9-80EF6D1F1A82}"/>
              </a:ext>
            </a:extLst>
          </p:cNvPr>
          <p:cNvSpPr/>
          <p:nvPr/>
        </p:nvSpPr>
        <p:spPr>
          <a:xfrm rot="-1200000">
            <a:off x="5782226" y="4887264"/>
            <a:ext cx="840658" cy="5846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76F35775-B941-3546-FF87-872BFD99AF93}"/>
              </a:ext>
            </a:extLst>
          </p:cNvPr>
          <p:cNvSpPr/>
          <p:nvPr/>
        </p:nvSpPr>
        <p:spPr>
          <a:xfrm rot="-1200000">
            <a:off x="6021007" y="4887264"/>
            <a:ext cx="840658" cy="5846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a:extLst>
              <a:ext uri="{FF2B5EF4-FFF2-40B4-BE49-F238E27FC236}">
                <a16:creationId xmlns:a16="http://schemas.microsoft.com/office/drawing/2014/main" id="{74950C4A-BE6E-650A-0E2B-6D2A2D82D53F}"/>
              </a:ext>
            </a:extLst>
          </p:cNvPr>
          <p:cNvSpPr/>
          <p:nvPr/>
        </p:nvSpPr>
        <p:spPr>
          <a:xfrm rot="-1200000">
            <a:off x="6259789" y="4887264"/>
            <a:ext cx="840658" cy="5846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a:extLst>
              <a:ext uri="{FF2B5EF4-FFF2-40B4-BE49-F238E27FC236}">
                <a16:creationId xmlns:a16="http://schemas.microsoft.com/office/drawing/2014/main" id="{6C662926-A4FB-4539-3296-E3000899B75B}"/>
              </a:ext>
            </a:extLst>
          </p:cNvPr>
          <p:cNvSpPr/>
          <p:nvPr/>
        </p:nvSpPr>
        <p:spPr>
          <a:xfrm rot="13241733">
            <a:off x="6521763" y="4962898"/>
            <a:ext cx="485476" cy="39842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a:extLst>
              <a:ext uri="{FF2B5EF4-FFF2-40B4-BE49-F238E27FC236}">
                <a16:creationId xmlns:a16="http://schemas.microsoft.com/office/drawing/2014/main" id="{B6569216-6772-CE1E-6DEB-B778D63A89DF}"/>
              </a:ext>
            </a:extLst>
          </p:cNvPr>
          <p:cNvSpPr/>
          <p:nvPr/>
        </p:nvSpPr>
        <p:spPr>
          <a:xfrm rot="16200000">
            <a:off x="6342855" y="1164302"/>
            <a:ext cx="854572" cy="69503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36F59FA-0B39-3D0D-9069-FF857D7C67EF}"/>
              </a:ext>
            </a:extLst>
          </p:cNvPr>
          <p:cNvSpPr txBox="1"/>
          <p:nvPr/>
        </p:nvSpPr>
        <p:spPr>
          <a:xfrm>
            <a:off x="5257997" y="173096"/>
            <a:ext cx="3176635" cy="830997"/>
          </a:xfrm>
          <a:prstGeom prst="rect">
            <a:avLst/>
          </a:prstGeom>
          <a:solidFill>
            <a:srgbClr val="00B0F0"/>
          </a:solidFill>
        </p:spPr>
        <p:txBody>
          <a:bodyPr wrap="square" rtlCol="0">
            <a:spAutoFit/>
          </a:bodyPr>
          <a:lstStyle/>
          <a:p>
            <a:pPr algn="ctr"/>
            <a:r>
              <a:rPr lang="en-US" sz="2400" b="1" dirty="0"/>
              <a:t>Holy Grail, </a:t>
            </a:r>
          </a:p>
          <a:p>
            <a:pPr algn="ctr"/>
            <a:r>
              <a:rPr lang="en-US" sz="2400" b="1" dirty="0"/>
              <a:t>here we come!</a:t>
            </a:r>
          </a:p>
        </p:txBody>
      </p:sp>
      <p:sp>
        <p:nvSpPr>
          <p:cNvPr id="3" name="Date Placeholder 2">
            <a:extLst>
              <a:ext uri="{FF2B5EF4-FFF2-40B4-BE49-F238E27FC236}">
                <a16:creationId xmlns:a16="http://schemas.microsoft.com/office/drawing/2014/main" id="{A2A5984E-B790-5F4B-1887-0E0613759A6A}"/>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764949652"/>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power plant&#10;&#10;Description automatically generated">
            <a:extLst>
              <a:ext uri="{FF2B5EF4-FFF2-40B4-BE49-F238E27FC236}">
                <a16:creationId xmlns:a16="http://schemas.microsoft.com/office/drawing/2014/main" id="{2FBA9398-4A08-F982-D234-D58CC132D022}"/>
              </a:ext>
            </a:extLst>
          </p:cNvPr>
          <p:cNvPicPr>
            <a:picLocks noGrp="1" noChangeAspect="1"/>
          </p:cNvPicPr>
          <p:nvPr>
            <p:ph idx="1"/>
          </p:nvPr>
        </p:nvPicPr>
        <p:blipFill>
          <a:blip r:embed="rId2"/>
          <a:stretch>
            <a:fillRect/>
          </a:stretch>
        </p:blipFill>
        <p:spPr>
          <a:xfrm>
            <a:off x="4411161" y="584845"/>
            <a:ext cx="7714683" cy="5480992"/>
          </a:xfrm>
        </p:spPr>
      </p:pic>
      <p:sp>
        <p:nvSpPr>
          <p:cNvPr id="4" name="Footer Placeholder 3">
            <a:extLst>
              <a:ext uri="{FF2B5EF4-FFF2-40B4-BE49-F238E27FC236}">
                <a16:creationId xmlns:a16="http://schemas.microsoft.com/office/drawing/2014/main" id="{5FA003D3-93AA-7EC3-36F2-5508527CDA0F}"/>
              </a:ext>
            </a:extLst>
          </p:cNvPr>
          <p:cNvSpPr>
            <a:spLocks noGrp="1"/>
          </p:cNvSpPr>
          <p:nvPr>
            <p:ph type="ftr" sz="quarter" idx="11"/>
          </p:nvPr>
        </p:nvSpPr>
        <p:spPr/>
        <p:txBody>
          <a:bodyPr/>
          <a:lstStyle/>
          <a:p>
            <a:r>
              <a:rPr lang="en-US"/>
              <a:t>U4 Driver for Timely Energy from IFE</a:t>
            </a:r>
          </a:p>
        </p:txBody>
      </p:sp>
      <p:sp>
        <p:nvSpPr>
          <p:cNvPr id="5" name="Slide Number Placeholder 4">
            <a:extLst>
              <a:ext uri="{FF2B5EF4-FFF2-40B4-BE49-F238E27FC236}">
                <a16:creationId xmlns:a16="http://schemas.microsoft.com/office/drawing/2014/main" id="{12602D46-1629-19E2-B324-6D28D3F9D466}"/>
              </a:ext>
            </a:extLst>
          </p:cNvPr>
          <p:cNvSpPr>
            <a:spLocks noGrp="1"/>
          </p:cNvSpPr>
          <p:nvPr>
            <p:ph type="sldNum" sz="quarter" idx="12"/>
          </p:nvPr>
        </p:nvSpPr>
        <p:spPr/>
        <p:txBody>
          <a:bodyPr/>
          <a:lstStyle/>
          <a:p>
            <a:fld id="{59F66972-C97E-204E-B8DD-4153CB3615D7}" type="slidenum">
              <a:rPr lang="en-US" smtClean="0"/>
              <a:t>36</a:t>
            </a:fld>
            <a:endParaRPr lang="en-US"/>
          </a:p>
        </p:txBody>
      </p:sp>
      <p:sp>
        <p:nvSpPr>
          <p:cNvPr id="2" name="Title 1">
            <a:extLst>
              <a:ext uri="{FF2B5EF4-FFF2-40B4-BE49-F238E27FC236}">
                <a16:creationId xmlns:a16="http://schemas.microsoft.com/office/drawing/2014/main" id="{D816E5CE-14DF-4998-B735-2D20F8ED852F}"/>
              </a:ext>
            </a:extLst>
          </p:cNvPr>
          <p:cNvSpPr>
            <a:spLocks noGrp="1"/>
          </p:cNvSpPr>
          <p:nvPr>
            <p:ph type="title"/>
          </p:nvPr>
        </p:nvSpPr>
        <p:spPr>
          <a:xfrm>
            <a:off x="66156" y="1405688"/>
            <a:ext cx="5519057" cy="2446823"/>
          </a:xfrm>
        </p:spPr>
        <p:txBody>
          <a:bodyPr>
            <a:normAutofit/>
          </a:bodyPr>
          <a:lstStyle/>
          <a:p>
            <a:r>
              <a:rPr lang="en-US" dirty="0" err="1"/>
              <a:t>Koshkarev’s</a:t>
            </a:r>
            <a:r>
              <a:rPr lang="en-US" dirty="0"/>
              <a:t> (+) and (-)  charge balancing </a:t>
            </a:r>
            <a:br>
              <a:rPr lang="en-US" dirty="0"/>
            </a:br>
            <a:r>
              <a:rPr lang="en-US" dirty="0"/>
              <a:t>is reversible—</a:t>
            </a:r>
            <a:br>
              <a:rPr lang="en-US" dirty="0"/>
            </a:br>
            <a:r>
              <a:rPr lang="en-US" dirty="0"/>
              <a:t>toggle on/off.  </a:t>
            </a:r>
          </a:p>
        </p:txBody>
      </p:sp>
      <p:sp>
        <p:nvSpPr>
          <p:cNvPr id="8" name="Bent Arrow 7">
            <a:extLst>
              <a:ext uri="{FF2B5EF4-FFF2-40B4-BE49-F238E27FC236}">
                <a16:creationId xmlns:a16="http://schemas.microsoft.com/office/drawing/2014/main" id="{033CBDD0-4D78-7F0E-66EB-8AFF5A8B9596}"/>
              </a:ext>
            </a:extLst>
          </p:cNvPr>
          <p:cNvSpPr/>
          <p:nvPr/>
        </p:nvSpPr>
        <p:spPr>
          <a:xfrm rot="5400000">
            <a:off x="7047424" y="-344416"/>
            <a:ext cx="427217" cy="4569122"/>
          </a:xfrm>
          <a:prstGeom prst="bentArrow">
            <a:avLst>
              <a:gd name="adj1" fmla="val 25000"/>
              <a:gd name="adj2" fmla="val 27875"/>
              <a:gd name="adj3" fmla="val 25000"/>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a:extLst>
              <a:ext uri="{FF2B5EF4-FFF2-40B4-BE49-F238E27FC236}">
                <a16:creationId xmlns:a16="http://schemas.microsoft.com/office/drawing/2014/main" id="{FCC2966C-1690-0B2A-A296-976862C2C49D}"/>
              </a:ext>
            </a:extLst>
          </p:cNvPr>
          <p:cNvSpPr txBox="1"/>
          <p:nvPr/>
        </p:nvSpPr>
        <p:spPr>
          <a:xfrm>
            <a:off x="7622877" y="5615498"/>
            <a:ext cx="4569123" cy="369332"/>
          </a:xfrm>
          <a:prstGeom prst="rect">
            <a:avLst/>
          </a:prstGeom>
          <a:noFill/>
        </p:spPr>
        <p:txBody>
          <a:bodyPr wrap="square" rtlCol="0">
            <a:spAutoFit/>
          </a:bodyPr>
          <a:lstStyle/>
          <a:p>
            <a:r>
              <a:rPr lang="en-US" dirty="0"/>
              <a:t>B. U. </a:t>
            </a:r>
            <a:r>
              <a:rPr lang="en-US" dirty="0" err="1"/>
              <a:t>Sharkov</a:t>
            </a:r>
            <a:r>
              <a:rPr lang="en-US" dirty="0"/>
              <a:t>, Russian HIF Program, 2005 </a:t>
            </a:r>
          </a:p>
        </p:txBody>
      </p:sp>
      <p:sp>
        <p:nvSpPr>
          <p:cNvPr id="3" name="Date Placeholder 2">
            <a:extLst>
              <a:ext uri="{FF2B5EF4-FFF2-40B4-BE49-F238E27FC236}">
                <a16:creationId xmlns:a16="http://schemas.microsoft.com/office/drawing/2014/main" id="{72C387CC-A669-D774-F490-67AD378D0341}"/>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1879230815"/>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03FD39C-4F18-793D-EEA5-DB591CE221E6}"/>
              </a:ext>
            </a:extLst>
          </p:cNvPr>
          <p:cNvPicPr>
            <a:picLocks noGrp="1" noChangeAspect="1"/>
          </p:cNvPicPr>
          <p:nvPr>
            <p:ph idx="1"/>
          </p:nvPr>
        </p:nvPicPr>
        <p:blipFill>
          <a:blip r:embed="rId2"/>
          <a:stretch>
            <a:fillRect/>
          </a:stretch>
        </p:blipFill>
        <p:spPr>
          <a:xfrm>
            <a:off x="3368040" y="272514"/>
            <a:ext cx="5455920" cy="6625047"/>
          </a:xfrm>
        </p:spPr>
      </p:pic>
      <p:sp>
        <p:nvSpPr>
          <p:cNvPr id="4" name="Footer Placeholder 3">
            <a:extLst>
              <a:ext uri="{FF2B5EF4-FFF2-40B4-BE49-F238E27FC236}">
                <a16:creationId xmlns:a16="http://schemas.microsoft.com/office/drawing/2014/main" id="{49A84A08-24DC-07BB-1E5A-F2A963C44DF4}"/>
              </a:ext>
            </a:extLst>
          </p:cNvPr>
          <p:cNvSpPr>
            <a:spLocks noGrp="1"/>
          </p:cNvSpPr>
          <p:nvPr>
            <p:ph type="ftr" sz="quarter" idx="11"/>
          </p:nvPr>
        </p:nvSpPr>
        <p:spPr>
          <a:xfrm>
            <a:off x="3480099" y="6549597"/>
            <a:ext cx="4114800" cy="365125"/>
          </a:xfrm>
        </p:spPr>
        <p:txBody>
          <a:bodyPr/>
          <a:lstStyle/>
          <a:p>
            <a:r>
              <a:rPr lang="en-US"/>
              <a:t>U4 Driver for Timely Energy from IFE</a:t>
            </a:r>
          </a:p>
        </p:txBody>
      </p:sp>
      <p:sp>
        <p:nvSpPr>
          <p:cNvPr id="5" name="Slide Number Placeholder 4">
            <a:extLst>
              <a:ext uri="{FF2B5EF4-FFF2-40B4-BE49-F238E27FC236}">
                <a16:creationId xmlns:a16="http://schemas.microsoft.com/office/drawing/2014/main" id="{5264D2BD-8405-AE7C-41B4-65CCE1ADAE7D}"/>
              </a:ext>
            </a:extLst>
          </p:cNvPr>
          <p:cNvSpPr>
            <a:spLocks noGrp="1"/>
          </p:cNvSpPr>
          <p:nvPr>
            <p:ph type="sldNum" sz="quarter" idx="12"/>
          </p:nvPr>
        </p:nvSpPr>
        <p:spPr>
          <a:xfrm>
            <a:off x="8052099" y="6549597"/>
            <a:ext cx="2743200" cy="365125"/>
          </a:xfrm>
        </p:spPr>
        <p:txBody>
          <a:bodyPr/>
          <a:lstStyle/>
          <a:p>
            <a:fld id="{59F66972-C97E-204E-B8DD-4153CB3615D7}" type="slidenum">
              <a:rPr lang="en-US" smtClean="0"/>
              <a:t>37</a:t>
            </a:fld>
            <a:endParaRPr lang="en-US"/>
          </a:p>
        </p:txBody>
      </p:sp>
      <p:sp>
        <p:nvSpPr>
          <p:cNvPr id="2" name="Title 1">
            <a:extLst>
              <a:ext uri="{FF2B5EF4-FFF2-40B4-BE49-F238E27FC236}">
                <a16:creationId xmlns:a16="http://schemas.microsoft.com/office/drawing/2014/main" id="{6D96D257-2334-FE21-7A69-4BC7E927F20B}"/>
              </a:ext>
            </a:extLst>
          </p:cNvPr>
          <p:cNvSpPr>
            <a:spLocks noGrp="1"/>
          </p:cNvSpPr>
          <p:nvPr>
            <p:ph type="title"/>
          </p:nvPr>
        </p:nvSpPr>
        <p:spPr>
          <a:xfrm>
            <a:off x="212321" y="750878"/>
            <a:ext cx="3368276" cy="2165577"/>
          </a:xfrm>
        </p:spPr>
        <p:txBody>
          <a:bodyPr>
            <a:normAutofit fontScale="90000"/>
          </a:bodyPr>
          <a:lstStyle/>
          <a:p>
            <a:r>
              <a:rPr lang="en-US" sz="3600" b="1" dirty="0"/>
              <a:t>8:1</a:t>
            </a:r>
            <a:br>
              <a:rPr lang="en-US" sz="3600" b="1" dirty="0"/>
            </a:br>
            <a:r>
              <a:rPr lang="en-US" sz="3600" b="1" dirty="0"/>
              <a:t>8 beamlines merge to 1 </a:t>
            </a:r>
            <a:br>
              <a:rPr lang="en-US" sz="3600" b="1" dirty="0"/>
            </a:br>
            <a:r>
              <a:rPr lang="en-US" sz="3600" b="1" dirty="0"/>
              <a:t>in CHASP</a:t>
            </a:r>
            <a:br>
              <a:rPr lang="en-US" sz="3600" b="1" dirty="0"/>
            </a:br>
            <a:endParaRPr lang="en-US" dirty="0"/>
          </a:p>
        </p:txBody>
      </p:sp>
      <p:sp>
        <p:nvSpPr>
          <p:cNvPr id="3" name="Date Placeholder 2">
            <a:extLst>
              <a:ext uri="{FF2B5EF4-FFF2-40B4-BE49-F238E27FC236}">
                <a16:creationId xmlns:a16="http://schemas.microsoft.com/office/drawing/2014/main" id="{09058744-82C0-2EC0-83EB-A10FA087542D}"/>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3315076731"/>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3B604-420C-79A2-8FBF-E073A0A1DA69}"/>
              </a:ext>
            </a:extLst>
          </p:cNvPr>
          <p:cNvSpPr>
            <a:spLocks noGrp="1"/>
          </p:cNvSpPr>
          <p:nvPr>
            <p:ph type="title"/>
          </p:nvPr>
        </p:nvSpPr>
        <p:spPr>
          <a:xfrm>
            <a:off x="677334" y="609600"/>
            <a:ext cx="8596668" cy="777411"/>
          </a:xfrm>
        </p:spPr>
        <p:txBody>
          <a:bodyPr/>
          <a:lstStyle/>
          <a:p>
            <a:r>
              <a:rPr lang="en-US" dirty="0"/>
              <a:t>Large, clean power source</a:t>
            </a:r>
          </a:p>
        </p:txBody>
      </p:sp>
      <p:sp>
        <p:nvSpPr>
          <p:cNvPr id="3" name="Content Placeholder 2">
            <a:extLst>
              <a:ext uri="{FF2B5EF4-FFF2-40B4-BE49-F238E27FC236}">
                <a16:creationId xmlns:a16="http://schemas.microsoft.com/office/drawing/2014/main" id="{B298100B-F0F0-BD6E-4F7C-1A5AE94492C1}"/>
              </a:ext>
            </a:extLst>
          </p:cNvPr>
          <p:cNvSpPr>
            <a:spLocks noGrp="1"/>
          </p:cNvSpPr>
          <p:nvPr>
            <p:ph idx="1"/>
          </p:nvPr>
        </p:nvSpPr>
        <p:spPr/>
        <p:txBody>
          <a:bodyPr>
            <a:normAutofit/>
          </a:bodyPr>
          <a:lstStyle/>
          <a:p>
            <a:r>
              <a:rPr lang="en-US" sz="2400" dirty="0"/>
              <a:t>10 GJ per pulse</a:t>
            </a:r>
          </a:p>
          <a:p>
            <a:r>
              <a:rPr lang="en-US" sz="2400" dirty="0"/>
              <a:t>1 per second in each of ~10 fusion power chambers</a:t>
            </a:r>
          </a:p>
          <a:p>
            <a:r>
              <a:rPr lang="en-US" sz="2400" dirty="0"/>
              <a:t>100 GW fusion energy</a:t>
            </a:r>
          </a:p>
          <a:p>
            <a:r>
              <a:rPr lang="en-US" sz="2400" dirty="0"/>
              <a:t>T</a:t>
            </a:r>
            <a:r>
              <a:rPr lang="en-US" sz="2400" baseline="-25000" dirty="0"/>
              <a:t>hot</a:t>
            </a:r>
            <a:r>
              <a:rPr lang="en-US" sz="2400" dirty="0"/>
              <a:t> ~1300</a:t>
            </a:r>
            <a:r>
              <a:rPr lang="en-US" sz="2400" baseline="30000" dirty="0"/>
              <a:t>o</a:t>
            </a:r>
            <a:r>
              <a:rPr lang="en-US" sz="2400" dirty="0"/>
              <a:t> C — lithium condensation at heat exchangers</a:t>
            </a:r>
          </a:p>
          <a:p>
            <a:r>
              <a:rPr lang="en-US" sz="2400" dirty="0"/>
              <a:t>Energy conversion efficiency ≥ 65%</a:t>
            </a:r>
          </a:p>
        </p:txBody>
      </p:sp>
      <p:sp>
        <p:nvSpPr>
          <p:cNvPr id="4" name="Date Placeholder 3">
            <a:extLst>
              <a:ext uri="{FF2B5EF4-FFF2-40B4-BE49-F238E27FC236}">
                <a16:creationId xmlns:a16="http://schemas.microsoft.com/office/drawing/2014/main" id="{1AF3A51A-DD8F-19FB-7FFD-E87B90174A7C}"/>
              </a:ext>
            </a:extLst>
          </p:cNvPr>
          <p:cNvSpPr>
            <a:spLocks noGrp="1"/>
          </p:cNvSpPr>
          <p:nvPr>
            <p:ph type="dt" sz="half" idx="10"/>
          </p:nvPr>
        </p:nvSpPr>
        <p:spPr/>
        <p:txBody>
          <a:bodyPr/>
          <a:lstStyle/>
          <a:p>
            <a:r>
              <a:rPr lang="en-US"/>
              <a:t>March 19, 2024</a:t>
            </a:r>
            <a:endParaRPr lang="en-US" dirty="0"/>
          </a:p>
        </p:txBody>
      </p:sp>
      <p:sp>
        <p:nvSpPr>
          <p:cNvPr id="5" name="Footer Placeholder 4">
            <a:extLst>
              <a:ext uri="{FF2B5EF4-FFF2-40B4-BE49-F238E27FC236}">
                <a16:creationId xmlns:a16="http://schemas.microsoft.com/office/drawing/2014/main" id="{08F9A010-71C1-42C3-633A-3B7FD7B34A8A}"/>
              </a:ext>
            </a:extLst>
          </p:cNvPr>
          <p:cNvSpPr>
            <a:spLocks noGrp="1"/>
          </p:cNvSpPr>
          <p:nvPr>
            <p:ph type="ftr" sz="quarter" idx="11"/>
          </p:nvPr>
        </p:nvSpPr>
        <p:spPr/>
        <p:txBody>
          <a:bodyPr/>
          <a:lstStyle/>
          <a:p>
            <a:r>
              <a:rPr lang="en-US"/>
              <a:t>U4 Driver for Timely Energy from IFE</a:t>
            </a:r>
            <a:endParaRPr lang="en-US" dirty="0"/>
          </a:p>
        </p:txBody>
      </p:sp>
      <p:sp>
        <p:nvSpPr>
          <p:cNvPr id="6" name="Slide Number Placeholder 5">
            <a:extLst>
              <a:ext uri="{FF2B5EF4-FFF2-40B4-BE49-F238E27FC236}">
                <a16:creationId xmlns:a16="http://schemas.microsoft.com/office/drawing/2014/main" id="{8C8CEB92-AFDC-8260-31D1-DCC4A7020690}"/>
              </a:ext>
            </a:extLst>
          </p:cNvPr>
          <p:cNvSpPr>
            <a:spLocks noGrp="1"/>
          </p:cNvSpPr>
          <p:nvPr>
            <p:ph type="sldNum" sz="quarter" idx="12"/>
          </p:nvPr>
        </p:nvSpPr>
        <p:spPr/>
        <p:txBody>
          <a:bodyPr/>
          <a:lstStyle/>
          <a:p>
            <a:fld id="{07E1C93C-5050-FC42-8F10-D22D4F119D13}" type="slidenum">
              <a:rPr lang="en-US" smtClean="0"/>
              <a:pPr/>
              <a:t>38</a:t>
            </a:fld>
            <a:endParaRPr lang="en-US" dirty="0"/>
          </a:p>
        </p:txBody>
      </p:sp>
    </p:spTree>
    <p:extLst>
      <p:ext uri="{BB962C8B-B14F-4D97-AF65-F5344CB8AC3E}">
        <p14:creationId xmlns:p14="http://schemas.microsoft.com/office/powerpoint/2010/main" val="1451258227"/>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389CA-C2A8-A90A-C367-3D8070805336}"/>
              </a:ext>
            </a:extLst>
          </p:cNvPr>
          <p:cNvSpPr>
            <a:spLocks noGrp="1"/>
          </p:cNvSpPr>
          <p:nvPr>
            <p:ph type="title"/>
          </p:nvPr>
        </p:nvSpPr>
        <p:spPr/>
        <p:txBody>
          <a:bodyPr/>
          <a:lstStyle/>
          <a:p>
            <a:endParaRPr lang="en-US" dirty="0"/>
          </a:p>
        </p:txBody>
      </p:sp>
      <p:pic>
        <p:nvPicPr>
          <p:cNvPr id="13" name="Content Placeholder 12">
            <a:extLst>
              <a:ext uri="{FF2B5EF4-FFF2-40B4-BE49-F238E27FC236}">
                <a16:creationId xmlns:a16="http://schemas.microsoft.com/office/drawing/2014/main" id="{9AB67C2D-4B31-4DE1-52A5-AB713422AFDF}"/>
              </a:ext>
            </a:extLst>
          </p:cNvPr>
          <p:cNvPicPr>
            <a:picLocks noGrp="1" noChangeAspect="1"/>
          </p:cNvPicPr>
          <p:nvPr>
            <p:ph idx="1"/>
          </p:nvPr>
        </p:nvPicPr>
        <p:blipFill>
          <a:blip r:embed="rId2"/>
          <a:stretch>
            <a:fillRect/>
          </a:stretch>
        </p:blipFill>
        <p:spPr>
          <a:xfrm>
            <a:off x="2046253" y="365125"/>
            <a:ext cx="8099493" cy="6258699"/>
          </a:xfrm>
        </p:spPr>
      </p:pic>
      <p:sp>
        <p:nvSpPr>
          <p:cNvPr id="3" name="Footer Placeholder 2">
            <a:extLst>
              <a:ext uri="{FF2B5EF4-FFF2-40B4-BE49-F238E27FC236}">
                <a16:creationId xmlns:a16="http://schemas.microsoft.com/office/drawing/2014/main" id="{E15530C5-A33A-B57F-E74F-9AAE6E477249}"/>
              </a:ext>
            </a:extLst>
          </p:cNvPr>
          <p:cNvSpPr>
            <a:spLocks noGrp="1"/>
          </p:cNvSpPr>
          <p:nvPr>
            <p:ph type="ftr" sz="quarter" idx="11"/>
          </p:nvPr>
        </p:nvSpPr>
        <p:spPr/>
        <p:txBody>
          <a:bodyPr/>
          <a:lstStyle/>
          <a:p>
            <a:r>
              <a:rPr lang="en-US"/>
              <a:t>U4 Driver for Timely Energy from IFE</a:t>
            </a:r>
          </a:p>
        </p:txBody>
      </p:sp>
      <p:sp>
        <p:nvSpPr>
          <p:cNvPr id="4" name="Slide Number Placeholder 3">
            <a:extLst>
              <a:ext uri="{FF2B5EF4-FFF2-40B4-BE49-F238E27FC236}">
                <a16:creationId xmlns:a16="http://schemas.microsoft.com/office/drawing/2014/main" id="{B0A206A3-44B2-FB9E-F523-3941D394EC39}"/>
              </a:ext>
            </a:extLst>
          </p:cNvPr>
          <p:cNvSpPr>
            <a:spLocks noGrp="1"/>
          </p:cNvSpPr>
          <p:nvPr>
            <p:ph type="sldNum" sz="quarter" idx="12"/>
          </p:nvPr>
        </p:nvSpPr>
        <p:spPr/>
        <p:txBody>
          <a:bodyPr/>
          <a:lstStyle/>
          <a:p>
            <a:fld id="{59F66972-C97E-204E-B8DD-4153CB3615D7}" type="slidenum">
              <a:rPr lang="en-US" smtClean="0"/>
              <a:t>39</a:t>
            </a:fld>
            <a:endParaRPr lang="en-US"/>
          </a:p>
        </p:txBody>
      </p:sp>
      <p:sp>
        <p:nvSpPr>
          <p:cNvPr id="5" name="Date Placeholder 4">
            <a:extLst>
              <a:ext uri="{FF2B5EF4-FFF2-40B4-BE49-F238E27FC236}">
                <a16:creationId xmlns:a16="http://schemas.microsoft.com/office/drawing/2014/main" id="{2ACAFB51-EE73-C464-C874-8A4142828169}"/>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2404433535"/>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81957-4651-6FCC-4E2A-AB99E6DCB5D2}"/>
              </a:ext>
            </a:extLst>
          </p:cNvPr>
          <p:cNvSpPr>
            <a:spLocks noGrp="1"/>
          </p:cNvSpPr>
          <p:nvPr>
            <p:ph type="title"/>
          </p:nvPr>
        </p:nvSpPr>
        <p:spPr>
          <a:xfrm>
            <a:off x="377789" y="546538"/>
            <a:ext cx="8596668" cy="1320800"/>
          </a:xfrm>
        </p:spPr>
        <p:txBody>
          <a:bodyPr/>
          <a:lstStyle/>
          <a:p>
            <a:endParaRPr lang="en-US" dirty="0"/>
          </a:p>
        </p:txBody>
      </p:sp>
      <p:sp>
        <p:nvSpPr>
          <p:cNvPr id="3" name="Content Placeholder 2">
            <a:extLst>
              <a:ext uri="{FF2B5EF4-FFF2-40B4-BE49-F238E27FC236}">
                <a16:creationId xmlns:a16="http://schemas.microsoft.com/office/drawing/2014/main" id="{7D40A770-4AB9-45E0-560B-D86263A03D49}"/>
              </a:ext>
            </a:extLst>
          </p:cNvPr>
          <p:cNvSpPr>
            <a:spLocks noGrp="1"/>
          </p:cNvSpPr>
          <p:nvPr>
            <p:ph idx="1"/>
          </p:nvPr>
        </p:nvSpPr>
        <p:spPr>
          <a:xfrm>
            <a:off x="377789" y="2097527"/>
            <a:ext cx="8596668" cy="3880773"/>
          </a:xfrm>
        </p:spPr>
        <p:txBody>
          <a:bodyPr/>
          <a:lstStyle/>
          <a:p>
            <a:endParaRPr lang="en-US" dirty="0"/>
          </a:p>
        </p:txBody>
      </p:sp>
      <p:sp>
        <p:nvSpPr>
          <p:cNvPr id="4" name="Date Placeholder 3">
            <a:extLst>
              <a:ext uri="{FF2B5EF4-FFF2-40B4-BE49-F238E27FC236}">
                <a16:creationId xmlns:a16="http://schemas.microsoft.com/office/drawing/2014/main" id="{66A9C10F-89A8-BD3D-8DA1-DF7932AFBBC0}"/>
              </a:ext>
            </a:extLst>
          </p:cNvPr>
          <p:cNvSpPr>
            <a:spLocks noGrp="1"/>
          </p:cNvSpPr>
          <p:nvPr>
            <p:ph type="dt" sz="half" idx="10"/>
          </p:nvPr>
        </p:nvSpPr>
        <p:spPr>
          <a:xfrm>
            <a:off x="4698766" y="6213251"/>
            <a:ext cx="1027775" cy="365125"/>
          </a:xfrm>
        </p:spPr>
        <p:txBody>
          <a:bodyPr/>
          <a:lstStyle/>
          <a:p>
            <a:r>
              <a:rPr lang="en-US"/>
              <a:t>March 19, 2024</a:t>
            </a:r>
            <a:endParaRPr lang="en-US" dirty="0"/>
          </a:p>
        </p:txBody>
      </p:sp>
      <p:sp>
        <p:nvSpPr>
          <p:cNvPr id="5" name="Footer Placeholder 4">
            <a:extLst>
              <a:ext uri="{FF2B5EF4-FFF2-40B4-BE49-F238E27FC236}">
                <a16:creationId xmlns:a16="http://schemas.microsoft.com/office/drawing/2014/main" id="{17D0992D-4B87-4E68-EA78-F1581381FBA8}"/>
              </a:ext>
            </a:extLst>
          </p:cNvPr>
          <p:cNvSpPr>
            <a:spLocks noGrp="1"/>
          </p:cNvSpPr>
          <p:nvPr>
            <p:ph type="ftr" sz="quarter" idx="11"/>
          </p:nvPr>
        </p:nvSpPr>
        <p:spPr>
          <a:xfrm>
            <a:off x="377789" y="6277278"/>
            <a:ext cx="5230925" cy="230189"/>
          </a:xfrm>
        </p:spPr>
        <p:txBody>
          <a:bodyPr/>
          <a:lstStyle/>
          <a:p>
            <a:r>
              <a:rPr lang="en-US"/>
              <a:t>U4 Driver for Timely Energy from IFE</a:t>
            </a:r>
            <a:endParaRPr lang="en-US" dirty="0"/>
          </a:p>
        </p:txBody>
      </p:sp>
      <p:sp>
        <p:nvSpPr>
          <p:cNvPr id="6" name="Slide Number Placeholder 5">
            <a:extLst>
              <a:ext uri="{FF2B5EF4-FFF2-40B4-BE49-F238E27FC236}">
                <a16:creationId xmlns:a16="http://schemas.microsoft.com/office/drawing/2014/main" id="{FFAD4A9E-7913-A286-2D01-8BA74519BDCD}"/>
              </a:ext>
            </a:extLst>
          </p:cNvPr>
          <p:cNvSpPr>
            <a:spLocks noGrp="1"/>
          </p:cNvSpPr>
          <p:nvPr>
            <p:ph type="sldNum" sz="quarter" idx="12"/>
          </p:nvPr>
        </p:nvSpPr>
        <p:spPr>
          <a:xfrm>
            <a:off x="8054322" y="6277278"/>
            <a:ext cx="920135" cy="365125"/>
          </a:xfrm>
        </p:spPr>
        <p:txBody>
          <a:bodyPr/>
          <a:lstStyle/>
          <a:p>
            <a:fld id="{07E1C93C-5050-FC42-8F10-D22D4F119D13}" type="slidenum">
              <a:rPr lang="en-US" smtClean="0"/>
              <a:pPr/>
              <a:t>4</a:t>
            </a:fld>
            <a:endParaRPr lang="en-US" dirty="0"/>
          </a:p>
        </p:txBody>
      </p:sp>
      <p:pic>
        <p:nvPicPr>
          <p:cNvPr id="7" name="Picture 6" descr="A diagram of a shell&#10;&#10;Description automatically generated">
            <a:extLst>
              <a:ext uri="{FF2B5EF4-FFF2-40B4-BE49-F238E27FC236}">
                <a16:creationId xmlns:a16="http://schemas.microsoft.com/office/drawing/2014/main" id="{8CA51E00-4612-5B8B-5995-BE452C6A85AF}"/>
              </a:ext>
            </a:extLst>
          </p:cNvPr>
          <p:cNvPicPr>
            <a:picLocks noChangeAspect="1"/>
          </p:cNvPicPr>
          <p:nvPr/>
        </p:nvPicPr>
        <p:blipFill>
          <a:blip r:embed="rId2"/>
          <a:stretch>
            <a:fillRect/>
          </a:stretch>
        </p:blipFill>
        <p:spPr>
          <a:xfrm>
            <a:off x="377789" y="1637149"/>
            <a:ext cx="5696109" cy="3748089"/>
          </a:xfrm>
          <a:prstGeom prst="rect">
            <a:avLst/>
          </a:prstGeom>
        </p:spPr>
      </p:pic>
      <p:pic>
        <p:nvPicPr>
          <p:cNvPr id="8" name="Picture 7" descr="A diagram of a shell&#10;&#10;Description automatically generated">
            <a:extLst>
              <a:ext uri="{FF2B5EF4-FFF2-40B4-BE49-F238E27FC236}">
                <a16:creationId xmlns:a16="http://schemas.microsoft.com/office/drawing/2014/main" id="{BFE1153F-D958-6A9D-B2E8-2FCB2B2CA691}"/>
              </a:ext>
            </a:extLst>
          </p:cNvPr>
          <p:cNvPicPr>
            <a:picLocks noChangeAspect="1"/>
          </p:cNvPicPr>
          <p:nvPr/>
        </p:nvPicPr>
        <p:blipFill rotWithShape="1">
          <a:blip r:embed="rId2"/>
          <a:srcRect l="26594" t="24759" r="23585" b="17647"/>
          <a:stretch/>
        </p:blipFill>
        <p:spPr>
          <a:xfrm>
            <a:off x="8335777" y="2189697"/>
            <a:ext cx="3611581" cy="2747254"/>
          </a:xfrm>
          <a:prstGeom prst="rect">
            <a:avLst/>
          </a:prstGeom>
        </p:spPr>
      </p:pic>
      <p:sp>
        <p:nvSpPr>
          <p:cNvPr id="11" name="TextBox 10">
            <a:extLst>
              <a:ext uri="{FF2B5EF4-FFF2-40B4-BE49-F238E27FC236}">
                <a16:creationId xmlns:a16="http://schemas.microsoft.com/office/drawing/2014/main" id="{DA364EF7-1B7A-3260-96E0-286423B79145}"/>
              </a:ext>
            </a:extLst>
          </p:cNvPr>
          <p:cNvSpPr txBox="1"/>
          <p:nvPr/>
        </p:nvSpPr>
        <p:spPr>
          <a:xfrm>
            <a:off x="6304548" y="3073350"/>
            <a:ext cx="1615705" cy="646331"/>
          </a:xfrm>
          <a:prstGeom prst="rect">
            <a:avLst/>
          </a:prstGeom>
          <a:solidFill>
            <a:schemeClr val="bg1"/>
          </a:solidFill>
        </p:spPr>
        <p:txBody>
          <a:bodyPr wrap="square" rtlCol="0">
            <a:spAutoFit/>
          </a:bodyPr>
          <a:lstStyle/>
          <a:p>
            <a:r>
              <a:rPr lang="en-US" dirty="0"/>
              <a:t>Compression</a:t>
            </a:r>
          </a:p>
          <a:p>
            <a:r>
              <a:rPr lang="en-US" dirty="0"/>
              <a:t>35-40 MJ</a:t>
            </a:r>
          </a:p>
        </p:txBody>
      </p:sp>
      <p:sp>
        <p:nvSpPr>
          <p:cNvPr id="13" name="TextBox 12">
            <a:extLst>
              <a:ext uri="{FF2B5EF4-FFF2-40B4-BE49-F238E27FC236}">
                <a16:creationId xmlns:a16="http://schemas.microsoft.com/office/drawing/2014/main" id="{C9965246-6DB8-4320-F9BD-27686FC52102}"/>
              </a:ext>
            </a:extLst>
          </p:cNvPr>
          <p:cNvSpPr txBox="1"/>
          <p:nvPr/>
        </p:nvSpPr>
        <p:spPr>
          <a:xfrm>
            <a:off x="730111" y="1409429"/>
            <a:ext cx="2263140" cy="1077218"/>
          </a:xfrm>
          <a:prstGeom prst="rect">
            <a:avLst/>
          </a:prstGeom>
          <a:noFill/>
        </p:spPr>
        <p:txBody>
          <a:bodyPr wrap="square" rtlCol="0">
            <a:spAutoFit/>
          </a:bodyPr>
          <a:lstStyle/>
          <a:p>
            <a:r>
              <a:rPr lang="en-US" sz="3200" dirty="0" err="1"/>
              <a:t>Basko</a:t>
            </a:r>
            <a:r>
              <a:rPr lang="en-US" sz="3200" dirty="0"/>
              <a:t> et al. 2002</a:t>
            </a:r>
          </a:p>
        </p:txBody>
      </p:sp>
      <p:sp>
        <p:nvSpPr>
          <p:cNvPr id="14" name="TextBox 13">
            <a:extLst>
              <a:ext uri="{FF2B5EF4-FFF2-40B4-BE49-F238E27FC236}">
                <a16:creationId xmlns:a16="http://schemas.microsoft.com/office/drawing/2014/main" id="{2AA7BB7B-EAD1-90CD-A81D-9F694B60A092}"/>
              </a:ext>
            </a:extLst>
          </p:cNvPr>
          <p:cNvSpPr txBox="1"/>
          <p:nvPr/>
        </p:nvSpPr>
        <p:spPr>
          <a:xfrm>
            <a:off x="6370262" y="447754"/>
            <a:ext cx="3781267" cy="1692771"/>
          </a:xfrm>
          <a:prstGeom prst="rect">
            <a:avLst/>
          </a:prstGeom>
          <a:noFill/>
        </p:spPr>
        <p:txBody>
          <a:bodyPr wrap="square" rtlCol="0">
            <a:spAutoFit/>
          </a:bodyPr>
          <a:lstStyle/>
          <a:p>
            <a:pPr algn="ctr"/>
            <a:r>
              <a:rPr lang="en-US" sz="3200" dirty="0"/>
              <a:t>U4 BOE/pulse</a:t>
            </a:r>
          </a:p>
          <a:p>
            <a:pPr algn="ctr"/>
            <a:r>
              <a:rPr lang="en-US" sz="2400" dirty="0"/>
              <a:t>Multi-isotope beams </a:t>
            </a:r>
          </a:p>
          <a:p>
            <a:pPr algn="ctr"/>
            <a:r>
              <a:rPr lang="en-US" sz="2400" dirty="0"/>
              <a:t>both ends for </a:t>
            </a:r>
            <a:r>
              <a:rPr lang="en-US" sz="2400" dirty="0" err="1"/>
              <a:t>prepulse</a:t>
            </a:r>
            <a:r>
              <a:rPr lang="en-US" sz="2400" dirty="0"/>
              <a:t>, </a:t>
            </a:r>
            <a:r>
              <a:rPr lang="en-US" sz="2400" dirty="0" err="1"/>
              <a:t>compression,and</a:t>
            </a:r>
            <a:r>
              <a:rPr lang="en-US" sz="2400" dirty="0"/>
              <a:t> ignition</a:t>
            </a:r>
          </a:p>
        </p:txBody>
      </p:sp>
      <p:sp>
        <p:nvSpPr>
          <p:cNvPr id="15" name="Up Arrow 14">
            <a:extLst>
              <a:ext uri="{FF2B5EF4-FFF2-40B4-BE49-F238E27FC236}">
                <a16:creationId xmlns:a16="http://schemas.microsoft.com/office/drawing/2014/main" id="{3CAA321D-A00D-A45F-961E-7373EBC9904E}"/>
              </a:ext>
            </a:extLst>
          </p:cNvPr>
          <p:cNvSpPr/>
          <p:nvPr/>
        </p:nvSpPr>
        <p:spPr>
          <a:xfrm rot="4788018">
            <a:off x="8416540" y="3337251"/>
            <a:ext cx="647072" cy="923329"/>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TextBox 8">
            <a:extLst>
              <a:ext uri="{FF2B5EF4-FFF2-40B4-BE49-F238E27FC236}">
                <a16:creationId xmlns:a16="http://schemas.microsoft.com/office/drawing/2014/main" id="{764763E4-2A27-6F1E-51CE-BA294123F5C6}"/>
              </a:ext>
            </a:extLst>
          </p:cNvPr>
          <p:cNvSpPr txBox="1"/>
          <p:nvPr/>
        </p:nvSpPr>
        <p:spPr>
          <a:xfrm>
            <a:off x="6987954" y="3798915"/>
            <a:ext cx="1240461" cy="923330"/>
          </a:xfrm>
          <a:prstGeom prst="rect">
            <a:avLst/>
          </a:prstGeom>
          <a:solidFill>
            <a:schemeClr val="bg1"/>
          </a:solidFill>
        </p:spPr>
        <p:txBody>
          <a:bodyPr wrap="square" rtlCol="0">
            <a:spAutoFit/>
          </a:bodyPr>
          <a:lstStyle/>
          <a:p>
            <a:r>
              <a:rPr lang="en-US" dirty="0"/>
              <a:t>Ignition</a:t>
            </a:r>
          </a:p>
          <a:p>
            <a:r>
              <a:rPr lang="en-US" dirty="0"/>
              <a:t>&gt; 1 PW</a:t>
            </a:r>
          </a:p>
          <a:p>
            <a:r>
              <a:rPr lang="en-US" dirty="0"/>
              <a:t>&gt; 1 ns</a:t>
            </a:r>
          </a:p>
        </p:txBody>
      </p:sp>
      <p:sp>
        <p:nvSpPr>
          <p:cNvPr id="16" name="Up Arrow 15">
            <a:extLst>
              <a:ext uri="{FF2B5EF4-FFF2-40B4-BE49-F238E27FC236}">
                <a16:creationId xmlns:a16="http://schemas.microsoft.com/office/drawing/2014/main" id="{0D7EE6B6-78F6-D888-617B-41A0E27B5A12}"/>
              </a:ext>
            </a:extLst>
          </p:cNvPr>
          <p:cNvSpPr/>
          <p:nvPr/>
        </p:nvSpPr>
        <p:spPr>
          <a:xfrm rot="4788018">
            <a:off x="8012240" y="2778609"/>
            <a:ext cx="647072" cy="9233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Freeform 19">
            <a:extLst>
              <a:ext uri="{FF2B5EF4-FFF2-40B4-BE49-F238E27FC236}">
                <a16:creationId xmlns:a16="http://schemas.microsoft.com/office/drawing/2014/main" id="{9923ABC9-6317-3F8E-D90B-E8E79004184A}"/>
              </a:ext>
            </a:extLst>
          </p:cNvPr>
          <p:cNvSpPr/>
          <p:nvPr/>
        </p:nvSpPr>
        <p:spPr>
          <a:xfrm>
            <a:off x="11058525" y="2190750"/>
            <a:ext cx="923925" cy="1285875"/>
          </a:xfrm>
          <a:custGeom>
            <a:avLst/>
            <a:gdLst>
              <a:gd name="connsiteX0" fmla="*/ 9525 w 923925"/>
              <a:gd name="connsiteY0" fmla="*/ 0 h 1285875"/>
              <a:gd name="connsiteX1" fmla="*/ 0 w 923925"/>
              <a:gd name="connsiteY1" fmla="*/ 1095375 h 1285875"/>
              <a:gd name="connsiteX2" fmla="*/ 923925 w 923925"/>
              <a:gd name="connsiteY2" fmla="*/ 1285875 h 1285875"/>
              <a:gd name="connsiteX3" fmla="*/ 885825 w 923925"/>
              <a:gd name="connsiteY3" fmla="*/ 9525 h 1285875"/>
              <a:gd name="connsiteX4" fmla="*/ 9525 w 923925"/>
              <a:gd name="connsiteY4" fmla="*/ 0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1285875">
                <a:moveTo>
                  <a:pt x="9525" y="0"/>
                </a:moveTo>
                <a:lnTo>
                  <a:pt x="0" y="1095375"/>
                </a:lnTo>
                <a:lnTo>
                  <a:pt x="923925" y="1285875"/>
                </a:lnTo>
                <a:lnTo>
                  <a:pt x="885825" y="9525"/>
                </a:lnTo>
                <a:lnTo>
                  <a:pt x="9525"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0AA57918-FB5B-33C5-40E5-BAA50C14F377}"/>
              </a:ext>
            </a:extLst>
          </p:cNvPr>
          <p:cNvSpPr/>
          <p:nvPr/>
        </p:nvSpPr>
        <p:spPr>
          <a:xfrm>
            <a:off x="9134475" y="2133600"/>
            <a:ext cx="238125" cy="523875"/>
          </a:xfrm>
          <a:custGeom>
            <a:avLst/>
            <a:gdLst>
              <a:gd name="connsiteX0" fmla="*/ 0 w 238125"/>
              <a:gd name="connsiteY0" fmla="*/ 523875 h 523875"/>
              <a:gd name="connsiteX1" fmla="*/ 228600 w 238125"/>
              <a:gd name="connsiteY1" fmla="*/ 466725 h 523875"/>
              <a:gd name="connsiteX2" fmla="*/ 238125 w 238125"/>
              <a:gd name="connsiteY2" fmla="*/ 0 h 523875"/>
              <a:gd name="connsiteX3" fmla="*/ 0 w 238125"/>
              <a:gd name="connsiteY3" fmla="*/ 9525 h 523875"/>
              <a:gd name="connsiteX4" fmla="*/ 0 w 238125"/>
              <a:gd name="connsiteY4" fmla="*/ 523875 h 52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5" h="523875">
                <a:moveTo>
                  <a:pt x="0" y="523875"/>
                </a:moveTo>
                <a:lnTo>
                  <a:pt x="228600" y="466725"/>
                </a:lnTo>
                <a:lnTo>
                  <a:pt x="238125" y="0"/>
                </a:lnTo>
                <a:lnTo>
                  <a:pt x="0" y="9525"/>
                </a:lnTo>
                <a:lnTo>
                  <a:pt x="0" y="5238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005657"/>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58BB4-4B05-A441-66D9-A7661F86A52A}"/>
              </a:ext>
            </a:extLst>
          </p:cNvPr>
          <p:cNvSpPr>
            <a:spLocks noGrp="1"/>
          </p:cNvSpPr>
          <p:nvPr>
            <p:ph type="title"/>
          </p:nvPr>
        </p:nvSpPr>
        <p:spPr/>
        <p:txBody>
          <a:bodyPr/>
          <a:lstStyle/>
          <a:p>
            <a:endParaRPr lang="en-US"/>
          </a:p>
        </p:txBody>
      </p:sp>
      <p:pic>
        <p:nvPicPr>
          <p:cNvPr id="8" name="Content Placeholder 7" descr="A screenshot of a computer&#10;&#10;Description automatically generated">
            <a:extLst>
              <a:ext uri="{FF2B5EF4-FFF2-40B4-BE49-F238E27FC236}">
                <a16:creationId xmlns:a16="http://schemas.microsoft.com/office/drawing/2014/main" id="{158DD292-BCB3-920D-ABD6-952B5AFBAFAE}"/>
              </a:ext>
            </a:extLst>
          </p:cNvPr>
          <p:cNvPicPr>
            <a:picLocks noGrp="1" noChangeAspect="1"/>
          </p:cNvPicPr>
          <p:nvPr>
            <p:ph idx="1"/>
          </p:nvPr>
        </p:nvPicPr>
        <p:blipFill>
          <a:blip r:embed="rId2"/>
          <a:stretch>
            <a:fillRect/>
          </a:stretch>
        </p:blipFill>
        <p:spPr>
          <a:xfrm>
            <a:off x="677334" y="-19709"/>
            <a:ext cx="8890696" cy="6877709"/>
          </a:xfrm>
        </p:spPr>
      </p:pic>
      <p:sp>
        <p:nvSpPr>
          <p:cNvPr id="4" name="Date Placeholder 3">
            <a:extLst>
              <a:ext uri="{FF2B5EF4-FFF2-40B4-BE49-F238E27FC236}">
                <a16:creationId xmlns:a16="http://schemas.microsoft.com/office/drawing/2014/main" id="{019DB652-25C7-9446-C88A-BA088A5606FF}"/>
              </a:ext>
            </a:extLst>
          </p:cNvPr>
          <p:cNvSpPr>
            <a:spLocks noGrp="1"/>
          </p:cNvSpPr>
          <p:nvPr>
            <p:ph type="dt" sz="half" idx="10"/>
          </p:nvPr>
        </p:nvSpPr>
        <p:spPr/>
        <p:txBody>
          <a:bodyPr/>
          <a:lstStyle/>
          <a:p>
            <a:r>
              <a:rPr lang="en-US"/>
              <a:t>March 19, 2024</a:t>
            </a:r>
            <a:endParaRPr lang="en-US" dirty="0"/>
          </a:p>
        </p:txBody>
      </p:sp>
      <p:sp>
        <p:nvSpPr>
          <p:cNvPr id="5" name="Footer Placeholder 4">
            <a:extLst>
              <a:ext uri="{FF2B5EF4-FFF2-40B4-BE49-F238E27FC236}">
                <a16:creationId xmlns:a16="http://schemas.microsoft.com/office/drawing/2014/main" id="{5A33512F-68E7-12FC-0A01-A4B73A30B840}"/>
              </a:ext>
            </a:extLst>
          </p:cNvPr>
          <p:cNvSpPr>
            <a:spLocks noGrp="1"/>
          </p:cNvSpPr>
          <p:nvPr>
            <p:ph type="ftr" sz="quarter" idx="11"/>
          </p:nvPr>
        </p:nvSpPr>
        <p:spPr/>
        <p:txBody>
          <a:bodyPr/>
          <a:lstStyle/>
          <a:p>
            <a:r>
              <a:rPr lang="en-US"/>
              <a:t>U4 Driver for Timely Energy from IFE</a:t>
            </a:r>
            <a:endParaRPr lang="en-US" dirty="0"/>
          </a:p>
        </p:txBody>
      </p:sp>
      <p:sp>
        <p:nvSpPr>
          <p:cNvPr id="6" name="Slide Number Placeholder 5">
            <a:extLst>
              <a:ext uri="{FF2B5EF4-FFF2-40B4-BE49-F238E27FC236}">
                <a16:creationId xmlns:a16="http://schemas.microsoft.com/office/drawing/2014/main" id="{32A1004F-AB19-B662-6224-442FC3E0D9C8}"/>
              </a:ext>
            </a:extLst>
          </p:cNvPr>
          <p:cNvSpPr>
            <a:spLocks noGrp="1"/>
          </p:cNvSpPr>
          <p:nvPr>
            <p:ph type="sldNum" sz="quarter" idx="12"/>
          </p:nvPr>
        </p:nvSpPr>
        <p:spPr/>
        <p:txBody>
          <a:bodyPr/>
          <a:lstStyle/>
          <a:p>
            <a:fld id="{07E1C93C-5050-FC42-8F10-D22D4F119D13}" type="slidenum">
              <a:rPr lang="en-US" smtClean="0"/>
              <a:pPr/>
              <a:t>40</a:t>
            </a:fld>
            <a:endParaRPr lang="en-US" dirty="0"/>
          </a:p>
        </p:txBody>
      </p:sp>
    </p:spTree>
    <p:extLst>
      <p:ext uri="{BB962C8B-B14F-4D97-AF65-F5344CB8AC3E}">
        <p14:creationId xmlns:p14="http://schemas.microsoft.com/office/powerpoint/2010/main" val="2002908279"/>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676EB-6C17-0A56-C75D-DC17237BF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97407C-59CF-FF53-8991-FC6807C7D3AB}"/>
              </a:ext>
            </a:extLst>
          </p:cNvPr>
          <p:cNvSpPr>
            <a:spLocks noGrp="1"/>
          </p:cNvSpPr>
          <p:nvPr>
            <p:ph type="title"/>
          </p:nvPr>
        </p:nvSpPr>
        <p:spPr/>
        <p:txBody>
          <a:bodyPr/>
          <a:lstStyle/>
          <a:p>
            <a:r>
              <a:rPr lang="en-US" dirty="0"/>
              <a:t>U4 HIF IFE energy system</a:t>
            </a:r>
          </a:p>
        </p:txBody>
      </p:sp>
      <p:sp>
        <p:nvSpPr>
          <p:cNvPr id="4" name="Footer Placeholder 3">
            <a:extLst>
              <a:ext uri="{FF2B5EF4-FFF2-40B4-BE49-F238E27FC236}">
                <a16:creationId xmlns:a16="http://schemas.microsoft.com/office/drawing/2014/main" id="{8CE88F34-10E5-A909-3138-111FA60C1ACA}"/>
              </a:ext>
            </a:extLst>
          </p:cNvPr>
          <p:cNvSpPr>
            <a:spLocks noGrp="1"/>
          </p:cNvSpPr>
          <p:nvPr>
            <p:ph type="ftr" sz="quarter" idx="11"/>
          </p:nvPr>
        </p:nvSpPr>
        <p:spPr/>
        <p:txBody>
          <a:bodyPr/>
          <a:lstStyle/>
          <a:p>
            <a:r>
              <a:rPr lang="en-US"/>
              <a:t>U4 Driver for Timely Energy from IFE</a:t>
            </a:r>
          </a:p>
        </p:txBody>
      </p:sp>
      <p:sp>
        <p:nvSpPr>
          <p:cNvPr id="7" name="Slide Number Placeholder 6">
            <a:extLst>
              <a:ext uri="{FF2B5EF4-FFF2-40B4-BE49-F238E27FC236}">
                <a16:creationId xmlns:a16="http://schemas.microsoft.com/office/drawing/2014/main" id="{82869178-599B-6D42-2A69-FD1F38F24B43}"/>
              </a:ext>
            </a:extLst>
          </p:cNvPr>
          <p:cNvSpPr>
            <a:spLocks noGrp="1"/>
          </p:cNvSpPr>
          <p:nvPr>
            <p:ph type="sldNum" sz="quarter" idx="12"/>
          </p:nvPr>
        </p:nvSpPr>
        <p:spPr/>
        <p:txBody>
          <a:bodyPr/>
          <a:lstStyle/>
          <a:p>
            <a:fld id="{59F66972-C97E-204E-B8DD-4153CB3615D7}" type="slidenum">
              <a:rPr lang="en-US" smtClean="0"/>
              <a:t>5</a:t>
            </a:fld>
            <a:endParaRPr lang="en-US"/>
          </a:p>
        </p:txBody>
      </p:sp>
      <p:pic>
        <p:nvPicPr>
          <p:cNvPr id="11" name="Content Placeholder 10">
            <a:extLst>
              <a:ext uri="{FF2B5EF4-FFF2-40B4-BE49-F238E27FC236}">
                <a16:creationId xmlns:a16="http://schemas.microsoft.com/office/drawing/2014/main" id="{7F7EE003-124E-158B-66F5-F615327F23C7}"/>
              </a:ext>
            </a:extLst>
          </p:cNvPr>
          <p:cNvPicPr>
            <a:picLocks noGrp="1" noChangeAspect="1"/>
          </p:cNvPicPr>
          <p:nvPr>
            <p:ph idx="1"/>
          </p:nvPr>
        </p:nvPicPr>
        <p:blipFill rotWithShape="1">
          <a:blip r:embed="rId2"/>
          <a:srcRect r="36799" b="27495"/>
          <a:stretch/>
        </p:blipFill>
        <p:spPr>
          <a:xfrm>
            <a:off x="6432121" y="-119067"/>
            <a:ext cx="4637956" cy="7601100"/>
          </a:xfrm>
        </p:spPr>
      </p:pic>
      <p:sp>
        <p:nvSpPr>
          <p:cNvPr id="3" name="TextBox 2">
            <a:extLst>
              <a:ext uri="{FF2B5EF4-FFF2-40B4-BE49-F238E27FC236}">
                <a16:creationId xmlns:a16="http://schemas.microsoft.com/office/drawing/2014/main" id="{6C078C04-ECF5-D96F-0F12-03506048C933}"/>
              </a:ext>
            </a:extLst>
          </p:cNvPr>
          <p:cNvSpPr txBox="1"/>
          <p:nvPr/>
        </p:nvSpPr>
        <p:spPr>
          <a:xfrm>
            <a:off x="1892300" y="2463800"/>
            <a:ext cx="3454400" cy="1200329"/>
          </a:xfrm>
          <a:prstGeom prst="rect">
            <a:avLst/>
          </a:prstGeom>
          <a:noFill/>
        </p:spPr>
        <p:txBody>
          <a:bodyPr wrap="square" rtlCol="0">
            <a:spAutoFit/>
          </a:bodyPr>
          <a:lstStyle/>
          <a:p>
            <a:r>
              <a:rPr lang="en-US" sz="3600" dirty="0"/>
              <a:t>Big Energy for Big Needs</a:t>
            </a:r>
          </a:p>
        </p:txBody>
      </p:sp>
      <p:sp>
        <p:nvSpPr>
          <p:cNvPr id="5" name="Date Placeholder 4">
            <a:extLst>
              <a:ext uri="{FF2B5EF4-FFF2-40B4-BE49-F238E27FC236}">
                <a16:creationId xmlns:a16="http://schemas.microsoft.com/office/drawing/2014/main" id="{4F6C4C15-96E7-AFA3-46BA-386F87E3C77A}"/>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2940477135"/>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89B40B24-8AE2-F4C6-5443-9DCB41373813}"/>
            </a:ext>
          </a:extLst>
        </p:cNvPr>
        <p:cNvGrpSpPr/>
        <p:nvPr/>
      </p:nvGrpSpPr>
      <p:grpSpPr>
        <a:xfrm>
          <a:off x="0" y="0"/>
          <a:ext cx="0" cy="0"/>
          <a:chOff x="0" y="0"/>
          <a:chExt cx="0" cy="0"/>
        </a:xfrm>
      </p:grpSpPr>
      <p:sp>
        <p:nvSpPr>
          <p:cNvPr id="216" name="Google Shape;216;p39">
            <a:extLst>
              <a:ext uri="{FF2B5EF4-FFF2-40B4-BE49-F238E27FC236}">
                <a16:creationId xmlns:a16="http://schemas.microsoft.com/office/drawing/2014/main" id="{BD321DA7-B786-215B-46E2-D5C33C7C6368}"/>
              </a:ext>
            </a:extLst>
          </p:cNvPr>
          <p:cNvSpPr/>
          <p:nvPr/>
        </p:nvSpPr>
        <p:spPr>
          <a:xfrm>
            <a:off x="0" y="297951"/>
            <a:ext cx="12189200" cy="6858000"/>
          </a:xfrm>
          <a:prstGeom prst="rect">
            <a:avLst/>
          </a:prstGeom>
          <a:solidFill>
            <a:schemeClr val="lt1"/>
          </a:solidFill>
          <a:ln>
            <a:noFill/>
          </a:ln>
        </p:spPr>
        <p:txBody>
          <a:bodyPr spcFirstLastPara="1" wrap="square" lIns="91433" tIns="45700" rIns="91433" bIns="45700" anchor="ctr" anchorCtr="0">
            <a:noAutofit/>
          </a:bodyPr>
          <a:lstStyle/>
          <a:p>
            <a:pPr algn="ctr"/>
            <a:r>
              <a:rPr lang="en-US" sz="1867" dirty="0">
                <a:solidFill>
                  <a:schemeClr val="lt1"/>
                </a:solidFill>
                <a:latin typeface="Calibri"/>
                <a:ea typeface="Calibri"/>
                <a:cs typeface="Calibri"/>
                <a:sym typeface="Calibri"/>
              </a:rPr>
              <a:t>https://</a:t>
            </a:r>
            <a:r>
              <a:rPr lang="en-US" sz="1867" dirty="0" err="1">
                <a:solidFill>
                  <a:schemeClr val="lt1"/>
                </a:solidFill>
                <a:latin typeface="Calibri"/>
                <a:ea typeface="Calibri"/>
                <a:cs typeface="Calibri"/>
                <a:sym typeface="Calibri"/>
              </a:rPr>
              <a:t>tenor.com</a:t>
            </a:r>
            <a:r>
              <a:rPr lang="en-US" sz="1867" dirty="0">
                <a:solidFill>
                  <a:schemeClr val="lt1"/>
                </a:solidFill>
                <a:latin typeface="Calibri"/>
                <a:ea typeface="Calibri"/>
                <a:cs typeface="Calibri"/>
                <a:sym typeface="Calibri"/>
              </a:rPr>
              <a:t>&lt;div class="tenor-gif-embed" data-</a:t>
            </a:r>
            <a:r>
              <a:rPr lang="en-US" sz="1867" dirty="0" err="1">
                <a:solidFill>
                  <a:schemeClr val="lt1"/>
                </a:solidFill>
                <a:latin typeface="Calibri"/>
                <a:ea typeface="Calibri"/>
                <a:cs typeface="Calibri"/>
                <a:sym typeface="Calibri"/>
              </a:rPr>
              <a:t>postid</a:t>
            </a:r>
            <a:r>
              <a:rPr lang="en-US" sz="1867" dirty="0">
                <a:solidFill>
                  <a:schemeClr val="lt1"/>
                </a:solidFill>
                <a:latin typeface="Calibri"/>
                <a:ea typeface="Calibri"/>
                <a:cs typeface="Calibri"/>
                <a:sym typeface="Calibri"/>
              </a:rPr>
              <a:t>="22282843" data-share-method="host" data-aspect-ratio="1" view/we-dont-have-a-lot-of-time-so-ill-cut-to-the-chase-eric-cartman-clyde-donovan-kenny-mccormick-south-park-gif-22282843"&gt;We </a:t>
            </a:r>
            <a:r>
              <a:rPr lang="en-US" sz="1867" dirty="0" err="1">
                <a:solidFill>
                  <a:schemeClr val="lt1"/>
                </a:solidFill>
                <a:latin typeface="Calibri"/>
                <a:ea typeface="Calibri"/>
                <a:cs typeface="Calibri"/>
                <a:sym typeface="Calibri"/>
              </a:rPr>
              <a:t>Dont</a:t>
            </a:r>
            <a:r>
              <a:rPr lang="en-US" sz="1867" dirty="0">
                <a:solidFill>
                  <a:schemeClr val="lt1"/>
                </a:solidFill>
                <a:latin typeface="Calibri"/>
                <a:ea typeface="Calibri"/>
                <a:cs typeface="Calibri"/>
                <a:sym typeface="Calibri"/>
              </a:rPr>
              <a:t> Have A Lot Of Time So Ill Cut To The Chase Eric Cartman GIF&lt;/a&gt;from &lt;a </a:t>
            </a:r>
            <a:r>
              <a:rPr lang="en-US" sz="1867" dirty="0" err="1">
                <a:solidFill>
                  <a:schemeClr val="lt1"/>
                </a:solidFill>
                <a:latin typeface="Calibri"/>
                <a:ea typeface="Calibri"/>
                <a:cs typeface="Calibri"/>
                <a:sym typeface="Calibri"/>
              </a:rPr>
              <a:t>href</a:t>
            </a:r>
            <a:r>
              <a:rPr lang="en-US" sz="1867" dirty="0">
                <a:solidFill>
                  <a:schemeClr val="lt1"/>
                </a:solidFill>
                <a:latin typeface="Calibri"/>
                <a:ea typeface="Calibri"/>
                <a:cs typeface="Calibri"/>
                <a:sym typeface="Calibri"/>
              </a:rPr>
              <a:t>="https://</a:t>
            </a:r>
            <a:r>
              <a:rPr lang="en-US" sz="1867" dirty="0" err="1">
                <a:solidFill>
                  <a:schemeClr val="lt1"/>
                </a:solidFill>
                <a:latin typeface="Calibri"/>
                <a:ea typeface="Calibri"/>
                <a:cs typeface="Calibri"/>
                <a:sym typeface="Calibri"/>
              </a:rPr>
              <a:t>tenor.com</a:t>
            </a:r>
            <a:r>
              <a:rPr lang="en-US" sz="1867" dirty="0">
                <a:solidFill>
                  <a:schemeClr val="lt1"/>
                </a:solidFill>
                <a:latin typeface="Calibri"/>
                <a:ea typeface="Calibri"/>
                <a:cs typeface="Calibri"/>
                <a:sym typeface="Calibri"/>
              </a:rPr>
              <a:t>/search/</a:t>
            </a:r>
            <a:r>
              <a:rPr lang="en-US" sz="1867" dirty="0" err="1">
                <a:solidFill>
                  <a:schemeClr val="lt1"/>
                </a:solidFill>
                <a:latin typeface="Calibri"/>
                <a:ea typeface="Calibri"/>
                <a:cs typeface="Calibri"/>
                <a:sym typeface="Calibri"/>
              </a:rPr>
              <a:t>we+dont+have+a+lot+of+time+so+ill+cut+to+the+chase-gifs</a:t>
            </a:r>
            <a:r>
              <a:rPr lang="en-US" sz="1867" dirty="0">
                <a:solidFill>
                  <a:schemeClr val="lt1"/>
                </a:solidFill>
                <a:latin typeface="Calibri"/>
                <a:ea typeface="Calibri"/>
                <a:cs typeface="Calibri"/>
                <a:sym typeface="Calibri"/>
              </a:rPr>
              <a:t>"&gt;We </a:t>
            </a:r>
            <a:r>
              <a:rPr lang="en-US" sz="1867" dirty="0" err="1">
                <a:solidFill>
                  <a:schemeClr val="lt1"/>
                </a:solidFill>
                <a:latin typeface="Calibri"/>
                <a:ea typeface="Calibri"/>
                <a:cs typeface="Calibri"/>
                <a:sym typeface="Calibri"/>
              </a:rPr>
              <a:t>Dont</a:t>
            </a:r>
            <a:r>
              <a:rPr lang="en-US" sz="1867" dirty="0">
                <a:solidFill>
                  <a:schemeClr val="lt1"/>
                </a:solidFill>
                <a:latin typeface="Calibri"/>
                <a:ea typeface="Calibri"/>
                <a:cs typeface="Calibri"/>
                <a:sym typeface="Calibri"/>
              </a:rPr>
              <a:t> Have A Lot Of Time So Ill Cut To The Chase GIFs&lt;/a&gt;&lt;/div&gt; &lt;script type="text/</a:t>
            </a:r>
            <a:r>
              <a:rPr lang="en-US" sz="1867" dirty="0" err="1">
                <a:solidFill>
                  <a:schemeClr val="lt1"/>
                </a:solidFill>
                <a:latin typeface="Calibri"/>
                <a:ea typeface="Calibri"/>
                <a:cs typeface="Calibri"/>
                <a:sym typeface="Calibri"/>
              </a:rPr>
              <a:t>javascript</a:t>
            </a:r>
            <a:r>
              <a:rPr lang="en-US" sz="1867" dirty="0">
                <a:solidFill>
                  <a:schemeClr val="lt1"/>
                </a:solidFill>
                <a:latin typeface="Calibri"/>
                <a:ea typeface="Calibri"/>
                <a:cs typeface="Calibri"/>
                <a:sym typeface="Calibri"/>
              </a:rPr>
              <a:t>" async </a:t>
            </a:r>
            <a:r>
              <a:rPr lang="en-US" sz="1867" dirty="0" err="1">
                <a:solidFill>
                  <a:schemeClr val="lt1"/>
                </a:solidFill>
                <a:latin typeface="Calibri"/>
                <a:ea typeface="Calibri"/>
                <a:cs typeface="Calibri"/>
                <a:sym typeface="Calibri"/>
              </a:rPr>
              <a:t>src</a:t>
            </a:r>
            <a:r>
              <a:rPr lang="en-US" sz="1867" dirty="0">
                <a:solidFill>
                  <a:schemeClr val="lt1"/>
                </a:solidFill>
                <a:latin typeface="Calibri"/>
                <a:ea typeface="Calibri"/>
                <a:cs typeface="Calibri"/>
                <a:sym typeface="Calibri"/>
              </a:rPr>
              <a:t>="https://</a:t>
            </a:r>
            <a:r>
              <a:rPr lang="en-US" sz="1867" dirty="0" err="1">
                <a:solidFill>
                  <a:schemeClr val="lt1"/>
                </a:solidFill>
                <a:latin typeface="Calibri"/>
                <a:ea typeface="Calibri"/>
                <a:cs typeface="Calibri"/>
                <a:sym typeface="Calibri"/>
              </a:rPr>
              <a:t>tenor.com</a:t>
            </a:r>
            <a:r>
              <a:rPr lang="en-US" sz="1867" dirty="0">
                <a:solidFill>
                  <a:schemeClr val="lt1"/>
                </a:solidFill>
                <a:latin typeface="Calibri"/>
                <a:ea typeface="Calibri"/>
                <a:cs typeface="Calibri"/>
                <a:sym typeface="Calibri"/>
              </a:rPr>
              <a:t>/</a:t>
            </a:r>
            <a:r>
              <a:rPr lang="en-US" sz="1867" dirty="0" err="1">
                <a:solidFill>
                  <a:schemeClr val="lt1"/>
                </a:solidFill>
                <a:latin typeface="Calibri"/>
                <a:ea typeface="Calibri"/>
                <a:cs typeface="Calibri"/>
                <a:sym typeface="Calibri"/>
              </a:rPr>
              <a:t>embed.js</a:t>
            </a:r>
            <a:r>
              <a:rPr lang="en-US" sz="1867" dirty="0">
                <a:solidFill>
                  <a:schemeClr val="lt1"/>
                </a:solidFill>
                <a:latin typeface="Calibri"/>
                <a:ea typeface="Calibri"/>
                <a:cs typeface="Calibri"/>
                <a:sym typeface="Calibri"/>
              </a:rPr>
              <a:t>"&gt;&lt;/script&gt;/</a:t>
            </a:r>
            <a:r>
              <a:rPr lang="en-US" sz="1867" dirty="0" err="1">
                <a:solidFill>
                  <a:schemeClr val="lt1"/>
                </a:solidFill>
                <a:latin typeface="Calibri"/>
                <a:ea typeface="Calibri"/>
                <a:cs typeface="Calibri"/>
                <a:sym typeface="Calibri"/>
              </a:rPr>
              <a:t>bDJOM.gifhttps</a:t>
            </a:r>
            <a:r>
              <a:rPr lang="en-US" sz="1867" dirty="0">
                <a:solidFill>
                  <a:schemeClr val="lt1"/>
                </a:solidFill>
                <a:latin typeface="Calibri"/>
                <a:ea typeface="Calibri"/>
                <a:cs typeface="Calibri"/>
                <a:sym typeface="Calibri"/>
              </a:rPr>
              <a:t>://</a:t>
            </a:r>
            <a:r>
              <a:rPr lang="en-US" sz="1867" dirty="0" err="1">
                <a:solidFill>
                  <a:schemeClr val="lt1"/>
                </a:solidFill>
                <a:latin typeface="Calibri"/>
                <a:ea typeface="Calibri"/>
                <a:cs typeface="Calibri"/>
                <a:sym typeface="Calibri"/>
              </a:rPr>
              <a:t>tenor.com</a:t>
            </a:r>
            <a:r>
              <a:rPr lang="en-US" sz="1867" dirty="0">
                <a:solidFill>
                  <a:schemeClr val="lt1"/>
                </a:solidFill>
                <a:latin typeface="Calibri"/>
                <a:ea typeface="Calibri"/>
                <a:cs typeface="Calibri"/>
                <a:sym typeface="Calibri"/>
              </a:rPr>
              <a:t>/</a:t>
            </a:r>
            <a:r>
              <a:rPr lang="en-US" sz="1867" dirty="0" err="1">
                <a:solidFill>
                  <a:schemeClr val="lt1"/>
                </a:solidFill>
                <a:latin typeface="Calibri"/>
                <a:ea typeface="Calibri"/>
                <a:cs typeface="Calibri"/>
                <a:sym typeface="Calibri"/>
              </a:rPr>
              <a:t>bDJOM.gif</a:t>
            </a:r>
            <a:endParaRPr sz="1867" dirty="0">
              <a:solidFill>
                <a:schemeClr val="lt1"/>
              </a:solidFill>
              <a:latin typeface="Calibri"/>
              <a:ea typeface="Calibri"/>
              <a:cs typeface="Calibri"/>
              <a:sym typeface="Calibri"/>
            </a:endParaRPr>
          </a:p>
        </p:txBody>
      </p:sp>
      <p:sp>
        <p:nvSpPr>
          <p:cNvPr id="217" name="Google Shape;217;p39">
            <a:extLst>
              <a:ext uri="{FF2B5EF4-FFF2-40B4-BE49-F238E27FC236}">
                <a16:creationId xmlns:a16="http://schemas.microsoft.com/office/drawing/2014/main" id="{4C8324DD-51ED-6A6C-AEFC-B1ADE695FC68}"/>
              </a:ext>
            </a:extLst>
          </p:cNvPr>
          <p:cNvSpPr txBox="1">
            <a:spLocks noGrp="1"/>
          </p:cNvSpPr>
          <p:nvPr>
            <p:ph type="title"/>
          </p:nvPr>
        </p:nvSpPr>
        <p:spPr>
          <a:xfrm>
            <a:off x="538651" y="1267904"/>
            <a:ext cx="4750000" cy="1956800"/>
          </a:xfrm>
          <a:prstGeom prst="rect">
            <a:avLst/>
          </a:prstGeom>
          <a:noFill/>
          <a:ln>
            <a:noFill/>
          </a:ln>
        </p:spPr>
        <p:txBody>
          <a:bodyPr spcFirstLastPara="1" vert="horz" wrap="square" lIns="91433" tIns="45700" rIns="91433" bIns="45700" rtlCol="0" anchor="b" anchorCtr="0">
            <a:normAutofit fontScale="90000"/>
          </a:bodyPr>
          <a:lstStyle/>
          <a:p>
            <a:pPr>
              <a:spcBef>
                <a:spcPts val="0"/>
              </a:spcBef>
              <a:buClr>
                <a:schemeClr val="dk1"/>
              </a:buClr>
              <a:buSzPct val="100000"/>
            </a:pPr>
            <a:r>
              <a:rPr lang="en" sz="5467" dirty="0"/>
              <a:t>$50trillion, IEA est. 2014-2035</a:t>
            </a:r>
            <a:endParaRPr sz="5467" dirty="0"/>
          </a:p>
          <a:p>
            <a:pPr>
              <a:spcBef>
                <a:spcPts val="0"/>
              </a:spcBef>
              <a:buClr>
                <a:schemeClr val="dk1"/>
              </a:buClr>
              <a:buSzPct val="100000"/>
            </a:pPr>
            <a:r>
              <a:rPr lang="en" sz="5467" dirty="0"/>
              <a:t>investment </a:t>
            </a:r>
            <a:r>
              <a:rPr lang="en" sz="5467" dirty="0" err="1"/>
              <a:t>req’d</a:t>
            </a:r>
            <a:r>
              <a:rPr lang="en" sz="5467" dirty="0"/>
              <a:t> </a:t>
            </a:r>
            <a:endParaRPr dirty="0"/>
          </a:p>
        </p:txBody>
      </p:sp>
      <p:sp>
        <p:nvSpPr>
          <p:cNvPr id="218" name="Google Shape;218;p39">
            <a:extLst>
              <a:ext uri="{FF2B5EF4-FFF2-40B4-BE49-F238E27FC236}">
                <a16:creationId xmlns:a16="http://schemas.microsoft.com/office/drawing/2014/main" id="{317370A1-90B8-CD2D-14F7-C4B90EA445CC}"/>
              </a:ext>
            </a:extLst>
          </p:cNvPr>
          <p:cNvSpPr/>
          <p:nvPr/>
        </p:nvSpPr>
        <p:spPr>
          <a:xfrm>
            <a:off x="637554" y="3368673"/>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19" name="Google Shape;219;p39">
            <a:extLst>
              <a:ext uri="{FF2B5EF4-FFF2-40B4-BE49-F238E27FC236}">
                <a16:creationId xmlns:a16="http://schemas.microsoft.com/office/drawing/2014/main" id="{077778BA-CFE9-1109-CBCE-D372C04D99F2}"/>
              </a:ext>
            </a:extLst>
          </p:cNvPr>
          <p:cNvSpPr txBox="1">
            <a:spLocks noGrp="1"/>
          </p:cNvSpPr>
          <p:nvPr>
            <p:ph type="body" idx="1"/>
          </p:nvPr>
        </p:nvSpPr>
        <p:spPr>
          <a:xfrm>
            <a:off x="174662" y="4207176"/>
            <a:ext cx="5015816" cy="1938512"/>
          </a:xfrm>
          <a:prstGeom prst="rect">
            <a:avLst/>
          </a:prstGeom>
          <a:noFill/>
          <a:ln>
            <a:noFill/>
          </a:ln>
        </p:spPr>
        <p:txBody>
          <a:bodyPr spcFirstLastPara="1" vert="horz" wrap="square" lIns="91433" tIns="45700" rIns="91433" bIns="45700" rtlCol="0" anchor="t" anchorCtr="0">
            <a:noAutofit/>
          </a:bodyPr>
          <a:lstStyle/>
          <a:p>
            <a:pPr marL="237061" indent="-245527">
              <a:spcBef>
                <a:spcPts val="1067"/>
              </a:spcBef>
              <a:buClr>
                <a:schemeClr val="dk1"/>
              </a:buClr>
              <a:buSzPts val="1700"/>
            </a:pPr>
            <a:r>
              <a:rPr lang="en" sz="2400" dirty="0"/>
              <a:t>Meet projected demand</a:t>
            </a:r>
          </a:p>
          <a:p>
            <a:pPr marL="637111" lvl="1" indent="-245527">
              <a:spcBef>
                <a:spcPts val="1067"/>
              </a:spcBef>
              <a:buClr>
                <a:schemeClr val="dk1"/>
              </a:buClr>
              <a:buSzPts val="1700"/>
            </a:pPr>
            <a:r>
              <a:rPr lang="en" sz="2200" dirty="0"/>
              <a:t>Not all 10B people</a:t>
            </a:r>
            <a:endParaRPr sz="2200" dirty="0"/>
          </a:p>
          <a:p>
            <a:pPr marL="237061" indent="-245527">
              <a:spcBef>
                <a:spcPts val="1067"/>
              </a:spcBef>
              <a:buClr>
                <a:schemeClr val="dk1"/>
              </a:buClr>
              <a:buSzPts val="1700"/>
            </a:pPr>
            <a:r>
              <a:rPr lang="en" sz="2400" dirty="0"/>
              <a:t>Continues to be mostly fossils.</a:t>
            </a:r>
            <a:endParaRPr sz="2400" dirty="0"/>
          </a:p>
          <a:p>
            <a:pPr marL="237061" indent="-245527">
              <a:spcBef>
                <a:spcPts val="1067"/>
              </a:spcBef>
              <a:buClr>
                <a:schemeClr val="dk1"/>
              </a:buClr>
              <a:buSzPts val="1700"/>
            </a:pPr>
            <a:r>
              <a:rPr lang="en" sz="2400" dirty="0"/>
              <a:t>Clean air goals still not met.</a:t>
            </a:r>
            <a:endParaRPr sz="2400" dirty="0"/>
          </a:p>
        </p:txBody>
      </p:sp>
      <p:pic>
        <p:nvPicPr>
          <p:cNvPr id="220" name="Google Shape;220;p39" descr="Graph on document with pen">
            <a:extLst>
              <a:ext uri="{FF2B5EF4-FFF2-40B4-BE49-F238E27FC236}">
                <a16:creationId xmlns:a16="http://schemas.microsoft.com/office/drawing/2014/main" id="{E4FDB66E-D790-9E90-7BB2-891151929300}"/>
              </a:ext>
            </a:extLst>
          </p:cNvPr>
          <p:cNvPicPr preferRelativeResize="0"/>
          <p:nvPr/>
        </p:nvPicPr>
        <p:blipFill rotWithShape="1">
          <a:blip r:embed="rId3">
            <a:alphaModFix/>
          </a:blip>
          <a:srcRect l="23386" r="9661"/>
          <a:stretch/>
        </p:blipFill>
        <p:spPr>
          <a:xfrm>
            <a:off x="5386824" y="0"/>
            <a:ext cx="6878775" cy="685800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21" name="Google Shape;221;p39">
            <a:extLst>
              <a:ext uri="{FF2B5EF4-FFF2-40B4-BE49-F238E27FC236}">
                <a16:creationId xmlns:a16="http://schemas.microsoft.com/office/drawing/2014/main" id="{A1B8CB76-D331-2F7E-5F14-55E1D573DA20}"/>
              </a:ext>
            </a:extLst>
          </p:cNvPr>
          <p:cNvSpPr txBox="1">
            <a:spLocks noGrp="1"/>
          </p:cNvSpPr>
          <p:nvPr>
            <p:ph type="sldNum" idx="12"/>
          </p:nvPr>
        </p:nvSpPr>
        <p:spPr>
          <a:xfrm>
            <a:off x="8610600" y="6356351"/>
            <a:ext cx="2743200" cy="365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6</a:t>
            </a:fld>
            <a:endParaRPr/>
          </a:p>
        </p:txBody>
      </p:sp>
      <p:sp>
        <p:nvSpPr>
          <p:cNvPr id="2" name="Footer Placeholder 1">
            <a:extLst>
              <a:ext uri="{FF2B5EF4-FFF2-40B4-BE49-F238E27FC236}">
                <a16:creationId xmlns:a16="http://schemas.microsoft.com/office/drawing/2014/main" id="{F7412D10-C010-AF03-FDB6-75297120C079}"/>
              </a:ext>
            </a:extLst>
          </p:cNvPr>
          <p:cNvSpPr>
            <a:spLocks noGrp="1"/>
          </p:cNvSpPr>
          <p:nvPr>
            <p:ph type="ftr" sz="quarter" idx="11"/>
          </p:nvPr>
        </p:nvSpPr>
        <p:spPr/>
        <p:txBody>
          <a:bodyPr/>
          <a:lstStyle/>
          <a:p>
            <a:r>
              <a:rPr lang="en-US"/>
              <a:t>U4 Driver for Timely Energy from IFE</a:t>
            </a:r>
          </a:p>
        </p:txBody>
      </p:sp>
      <p:sp>
        <p:nvSpPr>
          <p:cNvPr id="3" name="Date Placeholder 2">
            <a:extLst>
              <a:ext uri="{FF2B5EF4-FFF2-40B4-BE49-F238E27FC236}">
                <a16:creationId xmlns:a16="http://schemas.microsoft.com/office/drawing/2014/main" id="{99B3C338-A36C-9198-42AE-C775B4880218}"/>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2555026340"/>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DEE8890-6069-7D1E-46A9-115E4AF6A26F}"/>
              </a:ext>
            </a:extLst>
          </p:cNvPr>
          <p:cNvSpPr>
            <a:spLocks noGrp="1"/>
          </p:cNvSpPr>
          <p:nvPr>
            <p:ph type="dt" sz="half" idx="10"/>
          </p:nvPr>
        </p:nvSpPr>
        <p:spPr/>
        <p:txBody>
          <a:bodyPr/>
          <a:lstStyle/>
          <a:p>
            <a:r>
              <a:rPr lang="en-US"/>
              <a:t>March 19, 2024</a:t>
            </a:r>
            <a:endParaRPr lang="en-US" dirty="0"/>
          </a:p>
        </p:txBody>
      </p:sp>
      <p:sp>
        <p:nvSpPr>
          <p:cNvPr id="5" name="Footer Placeholder 4">
            <a:extLst>
              <a:ext uri="{FF2B5EF4-FFF2-40B4-BE49-F238E27FC236}">
                <a16:creationId xmlns:a16="http://schemas.microsoft.com/office/drawing/2014/main" id="{8D0D1771-125F-F71A-8218-2428CABE4DC3}"/>
              </a:ext>
            </a:extLst>
          </p:cNvPr>
          <p:cNvSpPr>
            <a:spLocks noGrp="1"/>
          </p:cNvSpPr>
          <p:nvPr>
            <p:ph type="ftr" sz="quarter" idx="11"/>
          </p:nvPr>
        </p:nvSpPr>
        <p:spPr/>
        <p:txBody>
          <a:bodyPr/>
          <a:lstStyle/>
          <a:p>
            <a:r>
              <a:rPr lang="en-US"/>
              <a:t>U4 Driver for Timely Energy from IFE</a:t>
            </a:r>
            <a:endParaRPr lang="en-US" dirty="0"/>
          </a:p>
        </p:txBody>
      </p:sp>
      <p:sp>
        <p:nvSpPr>
          <p:cNvPr id="6" name="Slide Number Placeholder 5">
            <a:extLst>
              <a:ext uri="{FF2B5EF4-FFF2-40B4-BE49-F238E27FC236}">
                <a16:creationId xmlns:a16="http://schemas.microsoft.com/office/drawing/2014/main" id="{03A63A46-1670-457A-5D7A-15F3E89428EB}"/>
              </a:ext>
            </a:extLst>
          </p:cNvPr>
          <p:cNvSpPr>
            <a:spLocks noGrp="1"/>
          </p:cNvSpPr>
          <p:nvPr>
            <p:ph type="sldNum" sz="quarter" idx="12"/>
          </p:nvPr>
        </p:nvSpPr>
        <p:spPr/>
        <p:txBody>
          <a:bodyPr/>
          <a:lstStyle/>
          <a:p>
            <a:fld id="{07E1C93C-5050-FC42-8F10-D22D4F119D13}" type="slidenum">
              <a:rPr lang="en-US" smtClean="0"/>
              <a:pPr/>
              <a:t>7</a:t>
            </a:fld>
            <a:endParaRPr lang="en-US" dirty="0"/>
          </a:p>
        </p:txBody>
      </p:sp>
      <p:sp>
        <p:nvSpPr>
          <p:cNvPr id="9" name="TextBox 8">
            <a:extLst>
              <a:ext uri="{FF2B5EF4-FFF2-40B4-BE49-F238E27FC236}">
                <a16:creationId xmlns:a16="http://schemas.microsoft.com/office/drawing/2014/main" id="{CBBEDDD9-03D5-1333-E269-9894ACBCFDFA}"/>
              </a:ext>
            </a:extLst>
          </p:cNvPr>
          <p:cNvSpPr txBox="1"/>
          <p:nvPr/>
        </p:nvSpPr>
        <p:spPr>
          <a:xfrm>
            <a:off x="304800" y="451513"/>
            <a:ext cx="1168400" cy="646331"/>
          </a:xfrm>
          <a:prstGeom prst="rect">
            <a:avLst/>
          </a:prstGeom>
          <a:noFill/>
        </p:spPr>
        <p:txBody>
          <a:bodyPr wrap="square" rtlCol="0">
            <a:spAutoFit/>
          </a:bodyPr>
          <a:lstStyle/>
          <a:p>
            <a:r>
              <a:rPr lang="en-US" sz="3600" dirty="0"/>
              <a:t>1978</a:t>
            </a:r>
          </a:p>
        </p:txBody>
      </p:sp>
      <p:pic>
        <p:nvPicPr>
          <p:cNvPr id="10" name="Content Placeholder 9" descr="A diagram of a flowchart&#10;&#10;Description automatically generated">
            <a:extLst>
              <a:ext uri="{FF2B5EF4-FFF2-40B4-BE49-F238E27FC236}">
                <a16:creationId xmlns:a16="http://schemas.microsoft.com/office/drawing/2014/main" id="{1A3F5452-9AF4-6A45-3B0F-E34CC7EFBAC0}"/>
              </a:ext>
            </a:extLst>
          </p:cNvPr>
          <p:cNvPicPr>
            <a:picLocks noGrp="1" noChangeAspect="1"/>
          </p:cNvPicPr>
          <p:nvPr>
            <p:ph idx="1"/>
          </p:nvPr>
        </p:nvPicPr>
        <p:blipFill>
          <a:blip r:embed="rId2"/>
          <a:stretch>
            <a:fillRect/>
          </a:stretch>
        </p:blipFill>
        <p:spPr>
          <a:xfrm>
            <a:off x="2281172" y="584845"/>
            <a:ext cx="6865400" cy="4944181"/>
          </a:xfrm>
        </p:spPr>
      </p:pic>
      <p:sp>
        <p:nvSpPr>
          <p:cNvPr id="12" name="TextBox 11">
            <a:extLst>
              <a:ext uri="{FF2B5EF4-FFF2-40B4-BE49-F238E27FC236}">
                <a16:creationId xmlns:a16="http://schemas.microsoft.com/office/drawing/2014/main" id="{5338E2C7-142D-D986-1433-4F047308CE3E}"/>
              </a:ext>
            </a:extLst>
          </p:cNvPr>
          <p:cNvSpPr txBox="1"/>
          <p:nvPr/>
        </p:nvSpPr>
        <p:spPr>
          <a:xfrm>
            <a:off x="2481916" y="5459779"/>
            <a:ext cx="6664656" cy="646331"/>
          </a:xfrm>
          <a:prstGeom prst="rect">
            <a:avLst/>
          </a:prstGeom>
          <a:noFill/>
        </p:spPr>
        <p:txBody>
          <a:bodyPr wrap="square">
            <a:spAutoFit/>
          </a:bodyPr>
          <a:lstStyle/>
          <a:p>
            <a:r>
              <a:rPr lang="en-US" b="0" i="0" dirty="0">
                <a:solidFill>
                  <a:srgbClr val="000000"/>
                </a:solidFill>
                <a:effectLst/>
                <a:latin typeface="Trebuchet MS" panose="020B0603020202020204" pitchFamily="34" charset="0"/>
              </a:rPr>
              <a:t>Figure 1. The Department of Energy Policy for Fusion Energy recommended program</a:t>
            </a:r>
            <a:endParaRPr lang="en-US" dirty="0"/>
          </a:p>
        </p:txBody>
      </p:sp>
    </p:spTree>
    <p:extLst>
      <p:ext uri="{BB962C8B-B14F-4D97-AF65-F5344CB8AC3E}">
        <p14:creationId xmlns:p14="http://schemas.microsoft.com/office/powerpoint/2010/main" val="3155921984"/>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0330B-58DA-7BCA-B92E-501ECC9B99D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5766B2F-6D91-46AF-A933-393E528483DB}"/>
              </a:ext>
            </a:extLst>
          </p:cNvPr>
          <p:cNvSpPr>
            <a:spLocks noGrp="1"/>
          </p:cNvSpPr>
          <p:nvPr>
            <p:ph type="body" idx="1"/>
          </p:nvPr>
        </p:nvSpPr>
        <p:spPr/>
        <p:txBody>
          <a:bodyPr/>
          <a:lstStyle/>
          <a:p>
            <a:pPr marL="186262" indent="0">
              <a:buNone/>
            </a:pPr>
            <a:endParaRPr lang="en-US" dirty="0"/>
          </a:p>
          <a:p>
            <a:pPr marL="186262" indent="0">
              <a:buNone/>
            </a:pPr>
            <a:endParaRPr lang="en-US" dirty="0"/>
          </a:p>
        </p:txBody>
      </p:sp>
      <p:pic>
        <p:nvPicPr>
          <p:cNvPr id="8" name="Picture 7" descr="A tunnel with large blue cylinders&#10;&#10;Description automatically generated">
            <a:extLst>
              <a:ext uri="{FF2B5EF4-FFF2-40B4-BE49-F238E27FC236}">
                <a16:creationId xmlns:a16="http://schemas.microsoft.com/office/drawing/2014/main" id="{8C011535-DC07-8ADC-F55C-22B5D6FBE157}"/>
              </a:ext>
            </a:extLst>
          </p:cNvPr>
          <p:cNvPicPr>
            <a:picLocks noChangeAspect="1"/>
          </p:cNvPicPr>
          <p:nvPr/>
        </p:nvPicPr>
        <p:blipFill>
          <a:blip r:embed="rId3"/>
          <a:stretch>
            <a:fillRect/>
          </a:stretch>
        </p:blipFill>
        <p:spPr>
          <a:xfrm>
            <a:off x="6223000" y="4185920"/>
            <a:ext cx="4432300" cy="2463800"/>
          </a:xfrm>
          <a:prstGeom prst="rect">
            <a:avLst/>
          </a:prstGeom>
        </p:spPr>
      </p:pic>
      <p:pic>
        <p:nvPicPr>
          <p:cNvPr id="10" name="Picture 9" descr="Aerial view of a circular area&#10;&#10;Description automatically generated">
            <a:extLst>
              <a:ext uri="{FF2B5EF4-FFF2-40B4-BE49-F238E27FC236}">
                <a16:creationId xmlns:a16="http://schemas.microsoft.com/office/drawing/2014/main" id="{EE7B3BDF-BDBB-1A39-138C-47F66C69F11E}"/>
              </a:ext>
            </a:extLst>
          </p:cNvPr>
          <p:cNvPicPr>
            <a:picLocks noChangeAspect="1"/>
          </p:cNvPicPr>
          <p:nvPr/>
        </p:nvPicPr>
        <p:blipFill>
          <a:blip r:embed="rId4"/>
          <a:stretch>
            <a:fillRect/>
          </a:stretch>
        </p:blipFill>
        <p:spPr>
          <a:xfrm>
            <a:off x="828046" y="1352868"/>
            <a:ext cx="4343400" cy="3238500"/>
          </a:xfrm>
          <a:prstGeom prst="rect">
            <a:avLst/>
          </a:prstGeom>
        </p:spPr>
      </p:pic>
      <p:pic>
        <p:nvPicPr>
          <p:cNvPr id="12" name="Picture 11" descr="A group of men standing in a tunnel&#10;&#10;Description automatically generated">
            <a:extLst>
              <a:ext uri="{FF2B5EF4-FFF2-40B4-BE49-F238E27FC236}">
                <a16:creationId xmlns:a16="http://schemas.microsoft.com/office/drawing/2014/main" id="{DC4EABC7-E0CE-7B45-6452-5AA40AB0763A}"/>
              </a:ext>
            </a:extLst>
          </p:cNvPr>
          <p:cNvPicPr>
            <a:picLocks noChangeAspect="1"/>
          </p:cNvPicPr>
          <p:nvPr/>
        </p:nvPicPr>
        <p:blipFill>
          <a:blip r:embed="rId5"/>
          <a:stretch>
            <a:fillRect/>
          </a:stretch>
        </p:blipFill>
        <p:spPr>
          <a:xfrm>
            <a:off x="838200" y="4328161"/>
            <a:ext cx="3403600" cy="2501900"/>
          </a:xfrm>
          <a:prstGeom prst="rect">
            <a:avLst/>
          </a:prstGeom>
        </p:spPr>
      </p:pic>
      <p:pic>
        <p:nvPicPr>
          <p:cNvPr id="14" name="Picture 13" descr="A large industrial building with blue scaffolding&#10;&#10;Description automatically generated">
            <a:extLst>
              <a:ext uri="{FF2B5EF4-FFF2-40B4-BE49-F238E27FC236}">
                <a16:creationId xmlns:a16="http://schemas.microsoft.com/office/drawing/2014/main" id="{666C7E83-B1A3-C2B5-2292-893BAFFD5C12}"/>
              </a:ext>
            </a:extLst>
          </p:cNvPr>
          <p:cNvPicPr>
            <a:picLocks noChangeAspect="1"/>
          </p:cNvPicPr>
          <p:nvPr/>
        </p:nvPicPr>
        <p:blipFill>
          <a:blip r:embed="rId6"/>
          <a:stretch>
            <a:fillRect/>
          </a:stretch>
        </p:blipFill>
        <p:spPr>
          <a:xfrm>
            <a:off x="6023870" y="807720"/>
            <a:ext cx="4064000" cy="3048000"/>
          </a:xfrm>
          <a:prstGeom prst="rect">
            <a:avLst/>
          </a:prstGeom>
        </p:spPr>
      </p:pic>
      <p:sp>
        <p:nvSpPr>
          <p:cNvPr id="2" name="Title 1">
            <a:extLst>
              <a:ext uri="{FF2B5EF4-FFF2-40B4-BE49-F238E27FC236}">
                <a16:creationId xmlns:a16="http://schemas.microsoft.com/office/drawing/2014/main" id="{6E97A207-4D5D-5608-0663-64E48F1DA793}"/>
              </a:ext>
            </a:extLst>
          </p:cNvPr>
          <p:cNvSpPr>
            <a:spLocks noGrp="1"/>
          </p:cNvSpPr>
          <p:nvPr>
            <p:ph type="title"/>
          </p:nvPr>
        </p:nvSpPr>
        <p:spPr>
          <a:xfrm>
            <a:off x="1028700" y="427038"/>
            <a:ext cx="10134600" cy="775461"/>
          </a:xfrm>
        </p:spPr>
        <p:txBody>
          <a:bodyPr>
            <a:normAutofit/>
          </a:bodyPr>
          <a:lstStyle/>
          <a:p>
            <a:r>
              <a:rPr lang="en-US" dirty="0">
                <a:solidFill>
                  <a:schemeClr val="tx1"/>
                </a:solidFill>
              </a:rPr>
              <a:t>HIF technology.</a:t>
            </a:r>
          </a:p>
        </p:txBody>
      </p:sp>
      <p:sp>
        <p:nvSpPr>
          <p:cNvPr id="4" name="Footer Placeholder 3">
            <a:extLst>
              <a:ext uri="{FF2B5EF4-FFF2-40B4-BE49-F238E27FC236}">
                <a16:creationId xmlns:a16="http://schemas.microsoft.com/office/drawing/2014/main" id="{373AC8DA-9A77-741C-7EF9-73D1E9DA7E3E}"/>
              </a:ext>
            </a:extLst>
          </p:cNvPr>
          <p:cNvSpPr>
            <a:spLocks noGrp="1"/>
          </p:cNvSpPr>
          <p:nvPr>
            <p:ph type="ftr" sz="quarter" idx="11"/>
          </p:nvPr>
        </p:nvSpPr>
        <p:spPr/>
        <p:txBody>
          <a:bodyPr/>
          <a:lstStyle/>
          <a:p>
            <a:r>
              <a:rPr lang="en-US"/>
              <a:t>U4 Driver for Timely Energy from IFE</a:t>
            </a:r>
          </a:p>
        </p:txBody>
      </p:sp>
      <p:sp>
        <p:nvSpPr>
          <p:cNvPr id="5" name="Slide Number Placeholder 4">
            <a:extLst>
              <a:ext uri="{FF2B5EF4-FFF2-40B4-BE49-F238E27FC236}">
                <a16:creationId xmlns:a16="http://schemas.microsoft.com/office/drawing/2014/main" id="{9B9223DF-1B44-ED27-755C-606084E7B90A}"/>
              </a:ext>
            </a:extLst>
          </p:cNvPr>
          <p:cNvSpPr>
            <a:spLocks noGrp="1"/>
          </p:cNvSpPr>
          <p:nvPr>
            <p:ph type="sldNum" sz="quarter" idx="12"/>
          </p:nvPr>
        </p:nvSpPr>
        <p:spPr/>
        <p:txBody>
          <a:bodyPr/>
          <a:lstStyle/>
          <a:p>
            <a:fld id="{59F66972-C97E-204E-B8DD-4153CB3615D7}" type="slidenum">
              <a:rPr lang="en-US" smtClean="0"/>
              <a:t>8</a:t>
            </a:fld>
            <a:endParaRPr lang="en-US"/>
          </a:p>
        </p:txBody>
      </p:sp>
      <p:sp>
        <p:nvSpPr>
          <p:cNvPr id="6" name="Date Placeholder 5">
            <a:extLst>
              <a:ext uri="{FF2B5EF4-FFF2-40B4-BE49-F238E27FC236}">
                <a16:creationId xmlns:a16="http://schemas.microsoft.com/office/drawing/2014/main" id="{649B899E-E7FB-56FA-9287-33214DBD60D4}"/>
              </a:ext>
            </a:extLst>
          </p:cNvPr>
          <p:cNvSpPr>
            <a:spLocks noGrp="1"/>
          </p:cNvSpPr>
          <p:nvPr>
            <p:ph type="dt" sz="half" idx="10"/>
          </p:nvPr>
        </p:nvSpPr>
        <p:spPr/>
        <p:txBody>
          <a:bodyPr/>
          <a:lstStyle/>
          <a:p>
            <a:r>
              <a:rPr lang="en-US"/>
              <a:t>March 19, 2024</a:t>
            </a:r>
            <a:endParaRPr lang="en-US" dirty="0"/>
          </a:p>
        </p:txBody>
      </p:sp>
    </p:spTree>
    <p:extLst>
      <p:ext uri="{BB962C8B-B14F-4D97-AF65-F5344CB8AC3E}">
        <p14:creationId xmlns:p14="http://schemas.microsoft.com/office/powerpoint/2010/main" val="751609176"/>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B220-76CE-AA0A-877D-23DB76F9B0E5}"/>
              </a:ext>
            </a:extLst>
          </p:cNvPr>
          <p:cNvSpPr>
            <a:spLocks noGrp="1"/>
          </p:cNvSpPr>
          <p:nvPr>
            <p:ph type="title"/>
          </p:nvPr>
        </p:nvSpPr>
        <p:spPr/>
        <p:txBody>
          <a:bodyPr/>
          <a:lstStyle/>
          <a:p>
            <a:r>
              <a:rPr lang="en-US" dirty="0"/>
              <a:t>U4 Driver</a:t>
            </a:r>
          </a:p>
        </p:txBody>
      </p:sp>
      <p:sp>
        <p:nvSpPr>
          <p:cNvPr id="3" name="Text Placeholder 2">
            <a:extLst>
              <a:ext uri="{FF2B5EF4-FFF2-40B4-BE49-F238E27FC236}">
                <a16:creationId xmlns:a16="http://schemas.microsoft.com/office/drawing/2014/main" id="{B977A13E-07C7-5B1B-B85D-E6E25FDE5E4C}"/>
              </a:ext>
            </a:extLst>
          </p:cNvPr>
          <p:cNvSpPr>
            <a:spLocks noGrp="1"/>
          </p:cNvSpPr>
          <p:nvPr>
            <p:ph type="body" idx="1"/>
          </p:nvPr>
        </p:nvSpPr>
        <p:spPr/>
        <p:txBody>
          <a:bodyPr/>
          <a:lstStyle/>
          <a:p>
            <a:r>
              <a:rPr lang="en-US" dirty="0"/>
              <a:t>Bob Burke</a:t>
            </a:r>
          </a:p>
        </p:txBody>
      </p:sp>
      <p:sp>
        <p:nvSpPr>
          <p:cNvPr id="4" name="Date Placeholder 3">
            <a:extLst>
              <a:ext uri="{FF2B5EF4-FFF2-40B4-BE49-F238E27FC236}">
                <a16:creationId xmlns:a16="http://schemas.microsoft.com/office/drawing/2014/main" id="{5D0759E9-4763-9735-2C42-2D17014FFB9A}"/>
              </a:ext>
            </a:extLst>
          </p:cNvPr>
          <p:cNvSpPr>
            <a:spLocks noGrp="1"/>
          </p:cNvSpPr>
          <p:nvPr>
            <p:ph type="dt" sz="half" idx="10"/>
          </p:nvPr>
        </p:nvSpPr>
        <p:spPr/>
        <p:txBody>
          <a:bodyPr/>
          <a:lstStyle/>
          <a:p>
            <a:r>
              <a:rPr lang="en-US"/>
              <a:t>March 19, 2024</a:t>
            </a:r>
            <a:endParaRPr lang="en-US" dirty="0"/>
          </a:p>
        </p:txBody>
      </p:sp>
      <p:sp>
        <p:nvSpPr>
          <p:cNvPr id="5" name="Footer Placeholder 4">
            <a:extLst>
              <a:ext uri="{FF2B5EF4-FFF2-40B4-BE49-F238E27FC236}">
                <a16:creationId xmlns:a16="http://schemas.microsoft.com/office/drawing/2014/main" id="{B79A23C0-B7C3-8B33-0444-1AF353B36CD7}"/>
              </a:ext>
            </a:extLst>
          </p:cNvPr>
          <p:cNvSpPr>
            <a:spLocks noGrp="1"/>
          </p:cNvSpPr>
          <p:nvPr>
            <p:ph type="ftr" sz="quarter" idx="11"/>
          </p:nvPr>
        </p:nvSpPr>
        <p:spPr/>
        <p:txBody>
          <a:bodyPr/>
          <a:lstStyle/>
          <a:p>
            <a:r>
              <a:rPr lang="en-US"/>
              <a:t>U4 Driver for Timely Energy from IFE</a:t>
            </a:r>
            <a:endParaRPr lang="en-US" dirty="0"/>
          </a:p>
        </p:txBody>
      </p:sp>
      <p:sp>
        <p:nvSpPr>
          <p:cNvPr id="6" name="Slide Number Placeholder 5">
            <a:extLst>
              <a:ext uri="{FF2B5EF4-FFF2-40B4-BE49-F238E27FC236}">
                <a16:creationId xmlns:a16="http://schemas.microsoft.com/office/drawing/2014/main" id="{3BE17F90-1138-91C7-0C0A-13441BB3C144}"/>
              </a:ext>
            </a:extLst>
          </p:cNvPr>
          <p:cNvSpPr>
            <a:spLocks noGrp="1"/>
          </p:cNvSpPr>
          <p:nvPr>
            <p:ph type="sldNum" sz="quarter" idx="12"/>
          </p:nvPr>
        </p:nvSpPr>
        <p:spPr/>
        <p:txBody>
          <a:bodyPr/>
          <a:lstStyle/>
          <a:p>
            <a:fld id="{07E1C93C-5050-FC42-8F10-D22D4F119D13}" type="slidenum">
              <a:rPr lang="en-US" smtClean="0"/>
              <a:pPr/>
              <a:t>9</a:t>
            </a:fld>
            <a:endParaRPr lang="en-US" dirty="0"/>
          </a:p>
        </p:txBody>
      </p:sp>
    </p:spTree>
    <p:extLst>
      <p:ext uri="{BB962C8B-B14F-4D97-AF65-F5344CB8AC3E}">
        <p14:creationId xmlns:p14="http://schemas.microsoft.com/office/powerpoint/2010/main" val="2540534246"/>
      </p:ext>
    </p:extLst>
  </p:cSld>
  <p:clrMapOvr>
    <a:masterClrMapping/>
  </p:clrMapOvr>
  <mc:AlternateContent xmlns:mc="http://schemas.openxmlformats.org/markup-compatibility/2006" xmlns:p14="http://schemas.microsoft.com/office/powerpoint/2010/main">
    <mc:Choice Requires="p14">
      <p:transition spd="slow" p14:dur="2000" advTm="4346"/>
    </mc:Choice>
    <mc:Fallback xmlns="">
      <p:transition spd="slow" advTm="434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Facet">
  <a:themeElements>
    <a:clrScheme name="Custom 1">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1B1E3D"/>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ba48097-b403-430b-ad17-6651c909ccc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24786866D7E784FB91906AB3BC10AFB" ma:contentTypeVersion="16" ma:contentTypeDescription="Create a new document." ma:contentTypeScope="" ma:versionID="9c7b51e2f4a654a26befa4d4c88836f1">
  <xsd:schema xmlns:xsd="http://www.w3.org/2001/XMLSchema" xmlns:xs="http://www.w3.org/2001/XMLSchema" xmlns:p="http://schemas.microsoft.com/office/2006/metadata/properties" xmlns:ns3="0ba48097-b403-430b-ad17-6651c909cccf" xmlns:ns4="3bfcafa9-28bb-4309-a949-ca132e08dd43" targetNamespace="http://schemas.microsoft.com/office/2006/metadata/properties" ma:root="true" ma:fieldsID="d8ba438dbb326492e0ff5bab2c5c498e" ns3:_="" ns4:_="">
    <xsd:import namespace="0ba48097-b403-430b-ad17-6651c909cccf"/>
    <xsd:import namespace="3bfcafa9-28bb-4309-a949-ca132e08dd43"/>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DateTaken" minOccurs="0"/>
                <xsd:element ref="ns3:MediaServiceLocation" minOccurs="0"/>
                <xsd:element ref="ns3:MediaServiceGenerationTime" minOccurs="0"/>
                <xsd:element ref="ns3:MediaServiceEventHashCode" minOccurs="0"/>
                <xsd:element ref="ns3:MediaServiceAutoTags" minOccurs="0"/>
                <xsd:element ref="ns3:MediaServiceOCR" minOccurs="0"/>
                <xsd:element ref="ns3:MediaServiceObjectDetectorVersions" minOccurs="0"/>
                <xsd:element ref="ns3:MediaServiceSystemTags" minOccurs="0"/>
                <xsd:element ref="ns3:MediaServiceSearchPropertie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a48097-b403-430b-ad17-6651c909cc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fcafa9-28bb-4309-a949-ca132e08dd4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7127C0-F26B-40B2-89C7-676387802E4D}">
  <ds:schemaRefs>
    <ds:schemaRef ds:uri="http://purl.org/dc/elements/1.1/"/>
    <ds:schemaRef ds:uri="http://purl.org/dc/terms/"/>
    <ds:schemaRef ds:uri="http://schemas.openxmlformats.org/package/2006/metadata/core-properties"/>
    <ds:schemaRef ds:uri="http://www.w3.org/XML/1998/namespace"/>
    <ds:schemaRef ds:uri="http://purl.org/dc/dcmitype/"/>
    <ds:schemaRef ds:uri="http://schemas.microsoft.com/office/infopath/2007/PartnerControls"/>
    <ds:schemaRef ds:uri="http://schemas.microsoft.com/office/2006/documentManagement/types"/>
    <ds:schemaRef ds:uri="3bfcafa9-28bb-4309-a949-ca132e08dd43"/>
    <ds:schemaRef ds:uri="0ba48097-b403-430b-ad17-6651c909cccf"/>
    <ds:schemaRef ds:uri="http://schemas.microsoft.com/office/2006/metadata/properties"/>
  </ds:schemaRefs>
</ds:datastoreItem>
</file>

<file path=customXml/itemProps2.xml><?xml version="1.0" encoding="utf-8"?>
<ds:datastoreItem xmlns:ds="http://schemas.openxmlformats.org/officeDocument/2006/customXml" ds:itemID="{D14E0FE6-1BF1-41EC-BA7B-6594CF03BD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a48097-b403-430b-ad17-6651c909cccf"/>
    <ds:schemaRef ds:uri="3bfcafa9-28bb-4309-a949-ca132e08dd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B137AC-9DB9-4047-86AD-600C259A98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JLabPowerPoint_widescreen</Template>
  <TotalTime>7229</TotalTime>
  <Words>1919</Words>
  <Application>Microsoft Office PowerPoint</Application>
  <PresentationFormat>Widescreen</PresentationFormat>
  <Paragraphs>323</Paragraphs>
  <Slides>40</Slides>
  <Notes>7</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.PingFangSC-Regular</vt:lpstr>
      <vt:lpstr>Arial</vt:lpstr>
      <vt:lpstr>Beljan</vt:lpstr>
      <vt:lpstr>Calibri</vt:lpstr>
      <vt:lpstr>Helvetica</vt:lpstr>
      <vt:lpstr>PingFangSC-Regular</vt:lpstr>
      <vt:lpstr>Times</vt:lpstr>
      <vt:lpstr>Trebuchet MS</vt:lpstr>
      <vt:lpstr>Wingdings 3</vt:lpstr>
      <vt:lpstr>Facet</vt:lpstr>
      <vt:lpstr>U4 Driver for Timely Energy —IFE from Inertial Confinement Fusion</vt:lpstr>
      <vt:lpstr>Introduction</vt:lpstr>
      <vt:lpstr>Heavy Ion Fusion</vt:lpstr>
      <vt:lpstr>PowerPoint Presentation</vt:lpstr>
      <vt:lpstr>U4 HIF IFE energy system</vt:lpstr>
      <vt:lpstr>$50trillion, IEA est. 2014-2035 investment req’d </vt:lpstr>
      <vt:lpstr>PowerPoint Presentation</vt:lpstr>
      <vt:lpstr>HIF technology.</vt:lpstr>
      <vt:lpstr>U4 Driver</vt:lpstr>
      <vt:lpstr>Fusion Energy System</vt:lpstr>
      <vt:lpstr>Great Circle Route</vt:lpstr>
      <vt:lpstr>Neutron Protection:  LLNL HYLIFE</vt:lpstr>
      <vt:lpstr>Cylinder Fusion Pellet</vt:lpstr>
      <vt:lpstr>Pellets for Proof of Principle or Power</vt:lpstr>
      <vt:lpstr>Basko team imploding cannon barrel - venerable hydro of A-bomb. Classical energy deposition. - not x-ray method of H-bomb and laser driven hohlraum.</vt:lpstr>
      <vt:lpstr>Fast Ignition whopper advantage</vt:lpstr>
      <vt:lpstr>Basko burn propagation</vt:lpstr>
      <vt:lpstr>Basko burn propagation R. Ramis  and  J. Meyer-ter-Vehn   2014 </vt:lpstr>
      <vt:lpstr>Raleigh-Taylor Stability</vt:lpstr>
      <vt:lpstr>U4 Energy Deposition</vt:lpstr>
      <vt:lpstr>U4 pellet-driver differences from Basko </vt:lpstr>
      <vt:lpstr> Whirligig transition from compression to fast ignition</vt:lpstr>
      <vt:lpstr>Configuring a heavy ion beam driver</vt:lpstr>
      <vt:lpstr>U4 IFE system</vt:lpstr>
      <vt:lpstr>U4 single-pass operations</vt:lpstr>
      <vt:lpstr>PowerPoint Presentation</vt:lpstr>
      <vt:lpstr>200 mA source</vt:lpstr>
      <vt:lpstr>Slugs are glorified single-isotope macropulses</vt:lpstr>
      <vt:lpstr>Telescoping Slugs —coordinated reference points</vt:lpstr>
      <vt:lpstr>Kvetch Transform isotopes of different colors</vt:lpstr>
      <vt:lpstr>Kvetch illustrated with 90o intersection</vt:lpstr>
      <vt:lpstr>Packaging Kvetchnet and linac array in tunnels.   5 degree Kvetch intersection</vt:lpstr>
      <vt:lpstr>Chirp &amp; Slick contract Slugs</vt:lpstr>
      <vt:lpstr>Per-µbunch adjustment of transport matrix to compensate Chirp change of momentum. </vt:lpstr>
      <vt:lpstr>Sweet 16</vt:lpstr>
      <vt:lpstr>Koshkarev’s (+) and (-)  charge balancing  is reversible— toggle on/off.  </vt:lpstr>
      <vt:lpstr>8:1 8 beamlines merge to 1  in CHASP </vt:lpstr>
      <vt:lpstr>Large, clean power source</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Rachel Ketzner</dc:creator>
  <cp:keywords/>
  <dc:description/>
  <cp:lastModifiedBy>Tristan Jones</cp:lastModifiedBy>
  <cp:revision>30</cp:revision>
  <dcterms:created xsi:type="dcterms:W3CDTF">2023-03-08T13:59:24Z</dcterms:created>
  <dcterms:modified xsi:type="dcterms:W3CDTF">2024-03-19T12:34:32Z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0x010100F24786866D7E784FB91906AB3BC10AFB</vt:lpwstr>
  </property>
</Properties>
</file>