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6" r:id="rId4"/>
  </p:sldMasterIdLst>
  <p:notesMasterIdLst>
    <p:notesMasterId r:id="rId32"/>
  </p:notesMasterIdLst>
  <p:handoutMasterIdLst>
    <p:handoutMasterId r:id="rId33"/>
  </p:handoutMasterIdLst>
  <p:sldIdLst>
    <p:sldId id="258" r:id="rId5"/>
    <p:sldId id="509" r:id="rId6"/>
    <p:sldId id="510" r:id="rId7"/>
    <p:sldId id="511" r:id="rId8"/>
    <p:sldId id="512" r:id="rId9"/>
    <p:sldId id="513" r:id="rId10"/>
    <p:sldId id="514" r:id="rId11"/>
    <p:sldId id="515" r:id="rId12"/>
    <p:sldId id="516" r:id="rId13"/>
    <p:sldId id="517" r:id="rId14"/>
    <p:sldId id="520" r:id="rId15"/>
    <p:sldId id="521" r:id="rId16"/>
    <p:sldId id="522" r:id="rId17"/>
    <p:sldId id="523" r:id="rId18"/>
    <p:sldId id="526" r:id="rId19"/>
    <p:sldId id="527" r:id="rId20"/>
    <p:sldId id="528" r:id="rId21"/>
    <p:sldId id="529" r:id="rId22"/>
    <p:sldId id="530" r:id="rId23"/>
    <p:sldId id="531" r:id="rId24"/>
    <p:sldId id="532" r:id="rId25"/>
    <p:sldId id="537" r:id="rId26"/>
    <p:sldId id="536" r:id="rId27"/>
    <p:sldId id="1284" r:id="rId28"/>
    <p:sldId id="538" r:id="rId29"/>
    <p:sldId id="535" r:id="rId30"/>
    <p:sldId id="534" r:id="rId31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511BF26-355F-428B-A1D8-D74219E5793B}">
          <p14:sldIdLst>
            <p14:sldId id="258"/>
            <p14:sldId id="509"/>
            <p14:sldId id="510"/>
            <p14:sldId id="511"/>
            <p14:sldId id="512"/>
            <p14:sldId id="513"/>
            <p14:sldId id="514"/>
            <p14:sldId id="515"/>
            <p14:sldId id="516"/>
            <p14:sldId id="517"/>
            <p14:sldId id="520"/>
            <p14:sldId id="521"/>
            <p14:sldId id="522"/>
            <p14:sldId id="523"/>
            <p14:sldId id="526"/>
            <p14:sldId id="527"/>
            <p14:sldId id="528"/>
            <p14:sldId id="529"/>
            <p14:sldId id="530"/>
            <p14:sldId id="531"/>
            <p14:sldId id="532"/>
            <p14:sldId id="537"/>
            <p14:sldId id="536"/>
            <p14:sldId id="1284"/>
            <p14:sldId id="538"/>
            <p14:sldId id="535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7" autoAdjust="0"/>
    <p:restoredTop sz="96202" autoAdjust="0"/>
  </p:normalViewPr>
  <p:slideViewPr>
    <p:cSldViewPr snapToGrid="0" snapToObjects="1">
      <p:cViewPr varScale="1">
        <p:scale>
          <a:sx n="52" d="100"/>
          <a:sy n="52" d="100"/>
        </p:scale>
        <p:origin x="965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28" d="100"/>
          <a:sy n="128" d="100"/>
        </p:scale>
        <p:origin x="236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5EAD31-FAB7-48B8-ABE9-96868977A6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84533-3B5B-44C3-A3FB-B0A8E4C945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FA293-15AF-4FB0-9A5A-FFBD6309DA11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93CE74-B17D-4176-89AA-F3CC6A2DBA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9A98A-00C8-4677-8E04-F2513128AE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1E183-D644-465A-BC74-3A675E88F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70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26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rgbClr val="273B7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2173BA-A7FD-43B4-9E1A-E55C958F1F91}"/>
              </a:ext>
            </a:extLst>
          </p:cNvPr>
          <p:cNvGrpSpPr/>
          <p:nvPr userDrawn="1"/>
        </p:nvGrpSpPr>
        <p:grpSpPr>
          <a:xfrm>
            <a:off x="-3177" y="0"/>
            <a:ext cx="13323251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4C0DEAA-3954-4BA8-89FF-BBAACDECB2D1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4469044-B4B8-46ED-9EFC-494C84BA8755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C0264221-ECDB-4BE8-BDAE-91078ABBE50E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0D040315-E6AC-4229-A3AE-8380A0CE0DB8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6115AF04-A662-40DF-B462-498ACAB2B217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7C1F0368-E2F4-43BA-94D6-98DD77FD3073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303268F8-93AA-420E-8899-090CDA5FF33F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669D6CF8-45D5-4648-82A6-F6DB5769F62A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4493E2A9-3A22-4398-9C1C-BE79228E992E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8" name="Picture 2" descr="image">
            <a:extLst>
              <a:ext uri="{FF2B5EF4-FFF2-40B4-BE49-F238E27FC236}">
                <a16:creationId xmlns:a16="http://schemas.microsoft.com/office/drawing/2014/main" id="{36F0C60D-962D-4EF9-AE01-EB69842141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666" y="5194043"/>
            <a:ext cx="1656180" cy="165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680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6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890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00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9876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87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23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790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26039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E496E45-AD96-469D-A038-41C4064C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295" y="6323612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B1D7CE1-126B-4835-A713-284CF0B8C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85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26039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26039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083BCF5-6652-4EAE-A9AE-2CC7B4A7F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880" y="6362017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6D18B57-AE9F-4494-A1DE-01DA3922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260397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16351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C82EC1-D9FC-4D8F-8B56-653C9B8A5B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1516C7-68BC-4DF5-AA2F-4FFA9AD7E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1919E7B-E356-4EA2-A743-0FF2132C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273B7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971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26039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2843814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2843815" cy="285526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3A6043C-F458-4C3F-AF17-2921EE74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880" y="6370935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B8BE85D-736A-4568-BAD7-71AF92900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26039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5"/>
            <a:ext cx="2231493" cy="2462822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900F04D-AC2F-423C-B6A2-BF80050A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05" y="6370935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88C99F7-C75A-4AC5-8281-967C952CF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2603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5"/>
            <a:ext cx="4032023" cy="246283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129A1D-EBBE-43D3-A521-8D31A71AD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E4E922E-75C0-4E33-8485-087F0263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A225B541-52C0-4D6C-8D3C-79DA8F9E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8932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ED4B8FA-1EDE-465B-A6A7-47249B7EB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3290" y="6323612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F41113FA-6CF7-46AE-813B-8389B1A1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1242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2"/>
            <a:ext cx="3639123" cy="2312422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E3E682B-0382-43BF-97EE-2CC56C06F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880" y="6370935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8F67F3BD-DFBE-4CA6-B004-C600F8627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24849" y="5701198"/>
            <a:ext cx="2415529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0" y="6194559"/>
            <a:ext cx="1948205" cy="630895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3561564" cy="384016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62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08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746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30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811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01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61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177" y="0"/>
            <a:ext cx="13323251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4020" y="6041362"/>
            <a:ext cx="5230925" cy="230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2" descr="image">
            <a:extLst>
              <a:ext uri="{FF2B5EF4-FFF2-40B4-BE49-F238E27FC236}">
                <a16:creationId xmlns:a16="http://schemas.microsoft.com/office/drawing/2014/main" id="{D3882743-BF6B-42D3-BDC2-D190501454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666" y="5194043"/>
            <a:ext cx="1656180" cy="165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87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273B7C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FD6EA-92E2-4DCE-A460-C03A91C57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3489B-6333-EB8B-15FD-D608C69DC7A9}"/>
              </a:ext>
            </a:extLst>
          </p:cNvPr>
          <p:cNvSpPr txBox="1"/>
          <p:nvPr/>
        </p:nvSpPr>
        <p:spPr>
          <a:xfrm>
            <a:off x="884508" y="1903731"/>
            <a:ext cx="104663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/>
              <a:t>A compact medical cyclotron </a:t>
            </a:r>
          </a:p>
          <a:p>
            <a:pPr algn="ctr"/>
            <a:r>
              <a:rPr lang="en-GB" sz="4000" b="1" dirty="0"/>
              <a:t>for research into </a:t>
            </a:r>
          </a:p>
          <a:p>
            <a:pPr algn="ctr"/>
            <a:r>
              <a:rPr lang="en-GB" sz="4000" b="1" dirty="0"/>
              <a:t>medical and multi-disciplinary applications</a:t>
            </a:r>
            <a:endParaRPr lang="en-CH" sz="4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EC9ADF-4E48-D8DF-81EF-FFB4FADA308B}"/>
              </a:ext>
            </a:extLst>
          </p:cNvPr>
          <p:cNvSpPr txBox="1"/>
          <p:nvPr/>
        </p:nvSpPr>
        <p:spPr>
          <a:xfrm>
            <a:off x="2205590" y="4262714"/>
            <a:ext cx="775244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err="1"/>
              <a:t>Saverio</a:t>
            </a:r>
            <a:r>
              <a:rPr lang="en-GB" sz="3200" dirty="0"/>
              <a:t> </a:t>
            </a:r>
            <a:r>
              <a:rPr lang="en-GB" sz="3200" dirty="0" err="1"/>
              <a:t>Braccini</a:t>
            </a:r>
            <a:r>
              <a:rPr lang="en-GB" sz="3200" dirty="0"/>
              <a:t> </a:t>
            </a:r>
          </a:p>
          <a:p>
            <a:pPr algn="ctr"/>
            <a:endParaRPr lang="en-GB" sz="2000" dirty="0"/>
          </a:p>
          <a:p>
            <a:pPr algn="ctr"/>
            <a:r>
              <a:rPr lang="en-GB" sz="2400" dirty="0"/>
              <a:t>Albert Einstein </a:t>
            </a:r>
            <a:r>
              <a:rPr lang="en-GB" sz="2400" dirty="0" err="1"/>
              <a:t>Center</a:t>
            </a:r>
            <a:r>
              <a:rPr lang="en-GB" sz="2400" dirty="0"/>
              <a:t> for Fundamental Physics (AEC), </a:t>
            </a:r>
          </a:p>
          <a:p>
            <a:pPr algn="ctr"/>
            <a:r>
              <a:rPr lang="en-GB" sz="2400" dirty="0"/>
              <a:t>Laboratory of High Energy Physics (LHEP), </a:t>
            </a:r>
          </a:p>
          <a:p>
            <a:pPr algn="ctr"/>
            <a:r>
              <a:rPr lang="en-GB" sz="2400" dirty="0"/>
              <a:t>University of Bern, Switzerland</a:t>
            </a:r>
            <a:endParaRPr lang="en-GB" sz="2000" dirty="0"/>
          </a:p>
        </p:txBody>
      </p:sp>
      <p:pic>
        <p:nvPicPr>
          <p:cNvPr id="10" name="Picture 9" descr="A white background with black text and letters&#10;&#10;Description automatically generated">
            <a:extLst>
              <a:ext uri="{FF2B5EF4-FFF2-40B4-BE49-F238E27FC236}">
                <a16:creationId xmlns:a16="http://schemas.microsoft.com/office/drawing/2014/main" id="{C2C7DD84-86B3-2024-4CC3-29A5A7FCC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4808" y="-5334"/>
            <a:ext cx="2662990" cy="277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18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B9717-D2C1-4E7E-ED67-F47D82868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The UniBEaM detector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7D645-FD8D-6123-503C-9789849E4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3" descr="Fig_01.jpg">
            <a:extLst>
              <a:ext uri="{FF2B5EF4-FFF2-40B4-BE49-F238E27FC236}">
                <a16:creationId xmlns:a16="http://schemas.microsoft.com/office/drawing/2014/main" id="{AB4DCDFE-7D08-FBBF-C944-6339F810E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7" y="892599"/>
            <a:ext cx="5483642" cy="411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F122C90B-A53C-244B-9003-A7BBA5E95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535" y="4927197"/>
            <a:ext cx="11413067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968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439738" lvl="1" indent="-342900" eaLnBrk="1" hangingPunct="1">
              <a:lnSpc>
                <a:spcPct val="95000"/>
              </a:lnSpc>
              <a:spcBef>
                <a:spcPct val="20000"/>
              </a:spcBef>
              <a:buClr>
                <a:srgbClr val="273B7C"/>
              </a:buClr>
              <a:buSzPct val="85000"/>
              <a:buFont typeface="Wingdings" pitchFamily="2" charset="77"/>
              <a:buChar char="Ø"/>
            </a:pPr>
            <a:r>
              <a:rPr lang="en-GB" altLang="x-none" sz="2000" dirty="0">
                <a:solidFill>
                  <a:srgbClr val="000000"/>
                </a:solidFill>
              </a:rPr>
              <a:t> 2D beam profiler based on (doped) optical fibres passed through the beam</a:t>
            </a:r>
          </a:p>
          <a:p>
            <a:pPr marL="439738" lvl="1" indent="-342900" eaLnBrk="1" hangingPunct="1">
              <a:lnSpc>
                <a:spcPct val="95000"/>
              </a:lnSpc>
              <a:spcBef>
                <a:spcPct val="20000"/>
              </a:spcBef>
              <a:buClr>
                <a:srgbClr val="273B7C"/>
              </a:buClr>
              <a:buSzPct val="85000"/>
              <a:buFont typeface="Wingdings" pitchFamily="2" charset="77"/>
              <a:buChar char="Ø"/>
            </a:pPr>
            <a:r>
              <a:rPr lang="en-GB" altLang="x-none" sz="2000" dirty="0">
                <a:solidFill>
                  <a:srgbClr val="000000"/>
                </a:solidFill>
              </a:rPr>
              <a:t> On-line, minimal interference with the beam</a:t>
            </a:r>
          </a:p>
          <a:p>
            <a:pPr marL="439738" lvl="1" indent="-342900" eaLnBrk="1" hangingPunct="1">
              <a:lnSpc>
                <a:spcPct val="95000"/>
              </a:lnSpc>
              <a:spcBef>
                <a:spcPct val="20000"/>
              </a:spcBef>
              <a:buClr>
                <a:srgbClr val="273B7C"/>
              </a:buClr>
              <a:buSzPct val="85000"/>
              <a:buFont typeface="Wingdings" pitchFamily="2" charset="77"/>
              <a:buChar char="Ø"/>
            </a:pPr>
            <a:r>
              <a:rPr lang="en-GB" altLang="x-none" sz="2000" dirty="0">
                <a:solidFill>
                  <a:srgbClr val="000000"/>
                </a:solidFill>
              </a:rPr>
              <a:t> Developed by LHEP and commercialized by D-Pace (Canada)</a:t>
            </a:r>
          </a:p>
        </p:txBody>
      </p:sp>
      <p:pic>
        <p:nvPicPr>
          <p:cNvPr id="7" name="Picture 2" descr="Screen Shot 2017-09-17 at 15.17.09.png">
            <a:extLst>
              <a:ext uri="{FF2B5EF4-FFF2-40B4-BE49-F238E27FC236}">
                <a16:creationId xmlns:a16="http://schemas.microsoft.com/office/drawing/2014/main" id="{39D8B260-9F97-99EA-42C6-DB3F47F0E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913">
            <a:off x="6143956" y="632014"/>
            <a:ext cx="4829591" cy="398083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771688-179E-C494-E15D-AFF0A15E98E4}"/>
              </a:ext>
            </a:extLst>
          </p:cNvPr>
          <p:cNvSpPr/>
          <p:nvPr/>
        </p:nvSpPr>
        <p:spPr>
          <a:xfrm>
            <a:off x="925288" y="6085207"/>
            <a:ext cx="4972895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 pitchFamily="2" charset="0"/>
              </a:rPr>
              <a:t>M.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Auger</a:t>
            </a:r>
            <a:r>
              <a:rPr lang="en-US" sz="1600" dirty="0">
                <a:solidFill>
                  <a:srgbClr val="FF0000"/>
                </a:solidFill>
                <a:latin typeface="Helvetica" pitchFamily="2" charset="0"/>
              </a:rPr>
              <a:t> et al., J. </a:t>
            </a:r>
            <a:r>
              <a:rPr lang="en-US" sz="1600" dirty="0" err="1">
                <a:solidFill>
                  <a:srgbClr val="FF0000"/>
                </a:solidFill>
                <a:latin typeface="Helvetica" pitchFamily="2" charset="0"/>
              </a:rPr>
              <a:t>Instrum</a:t>
            </a:r>
            <a:r>
              <a:rPr lang="en-US" sz="1600" dirty="0">
                <a:solidFill>
                  <a:srgbClr val="FF0000"/>
                </a:solidFill>
                <a:latin typeface="Helvetica" pitchFamily="2" charset="0"/>
              </a:rPr>
              <a:t>. 2016, 11, P03027001</a:t>
            </a:r>
          </a:p>
          <a:p>
            <a:r>
              <a:rPr lang="en-US" sz="1600" dirty="0">
                <a:solidFill>
                  <a:srgbClr val="FF0000"/>
                </a:solidFill>
                <a:latin typeface="Helvetica" pitchFamily="2" charset="0"/>
              </a:rPr>
              <a:t>D. </a:t>
            </a:r>
            <a:r>
              <a:rPr lang="en-US" sz="1600" dirty="0" err="1">
                <a:solidFill>
                  <a:srgbClr val="FF0000"/>
                </a:solidFill>
                <a:latin typeface="Helvetica" pitchFamily="2" charset="0"/>
              </a:rPr>
              <a:t>Potkins</a:t>
            </a:r>
            <a:r>
              <a:rPr lang="en-US" sz="1600" dirty="0">
                <a:solidFill>
                  <a:srgbClr val="FF0000"/>
                </a:solidFill>
                <a:latin typeface="Helvetica" pitchFamily="2" charset="0"/>
              </a:rPr>
              <a:t> et al., Phys. Procedia 2017, 90, 215–222</a:t>
            </a:r>
          </a:p>
        </p:txBody>
      </p:sp>
    </p:spTree>
    <p:extLst>
      <p:ext uri="{BB962C8B-B14F-4D97-AF65-F5344CB8AC3E}">
        <p14:creationId xmlns:p14="http://schemas.microsoft.com/office/powerpoint/2010/main" val="1258270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26B41-7C90-A4BA-559B-3996F9670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On-line monitoring with </a:t>
            </a:r>
            <a:r>
              <a:rPr lang="en-GB" dirty="0" err="1"/>
              <a:t>UniBEaM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2B048-3D3F-E827-2DC7-1E30CA2F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UniBEaM.mp4">
            <a:hlinkClick r:id="" action="ppaction://media"/>
            <a:extLst>
              <a:ext uri="{FF2B5EF4-FFF2-40B4-BE49-F238E27FC236}">
                <a16:creationId xmlns:a16="http://schemas.microsoft.com/office/drawing/2014/main" id="{CB70F04C-CD8D-6697-4F43-42FACCF3F1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4839" y="1106763"/>
            <a:ext cx="8972453" cy="504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1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26B41-7C90-A4BA-559B-3996F9670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The Pi2 detecor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2B048-3D3F-E827-2DC7-1E30CA2F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5" descr="Screen Shot 2017-09-20 at 14.23.40.png">
            <a:extLst>
              <a:ext uri="{FF2B5EF4-FFF2-40B4-BE49-F238E27FC236}">
                <a16:creationId xmlns:a16="http://schemas.microsoft.com/office/drawing/2014/main" id="{59918E0E-1DF1-C8EA-9B8D-07C41BC97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4" y="1600930"/>
            <a:ext cx="4485100" cy="34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4" descr="A screen shot of a graph&#10;&#10;Description automatically generated">
            <a:extLst>
              <a:ext uri="{FF2B5EF4-FFF2-40B4-BE49-F238E27FC236}">
                <a16:creationId xmlns:a16="http://schemas.microsoft.com/office/drawing/2014/main" id="{EA89D788-239E-08EF-D82B-AB1E0E50B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2" t="10242" r="24877" b="11775"/>
          <a:stretch/>
        </p:blipFill>
        <p:spPr>
          <a:xfrm>
            <a:off x="7855528" y="1163138"/>
            <a:ext cx="4087091" cy="3825927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860F68-847B-F3BF-CAD7-C48B1CEF7243}"/>
              </a:ext>
            </a:extLst>
          </p:cNvPr>
          <p:cNvSpPr/>
          <p:nvPr/>
        </p:nvSpPr>
        <p:spPr>
          <a:xfrm>
            <a:off x="3613425" y="6052305"/>
            <a:ext cx="5004099" cy="33855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Braccini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Appl. Sci. 2023, 13, 3657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B6AEFF-9C20-2857-B2BA-67D4393B6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320" y="1163138"/>
            <a:ext cx="3409021" cy="439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83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26B41-7C90-A4BA-559B-3996F9670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The Collar detector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2B048-3D3F-E827-2DC7-1E30CA2F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4E26FD-164A-7034-F467-9A9EB9A1F9DA}"/>
              </a:ext>
            </a:extLst>
          </p:cNvPr>
          <p:cNvSpPr/>
          <p:nvPr/>
        </p:nvSpPr>
        <p:spPr>
          <a:xfrm>
            <a:off x="3948876" y="6192882"/>
            <a:ext cx="4267288" cy="33855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Hoehr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Proc. IPAC’23, Venice, Italy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B440E59-341E-35DB-5C14-93A8649BE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220" y="4429994"/>
            <a:ext cx="6303821" cy="1070154"/>
          </a:xfrm>
        </p:spPr>
        <p:txBody>
          <a:bodyPr>
            <a:noAutofit/>
          </a:bodyPr>
          <a:lstStyle/>
          <a:p>
            <a:r>
              <a:rPr lang="en-GB" sz="2400" dirty="0"/>
              <a:t>Scintillating fibres located around the beam pipe in front of the target</a:t>
            </a:r>
          </a:p>
          <a:p>
            <a:r>
              <a:rPr lang="en-GB" sz="2400" dirty="0"/>
              <a:t>In collaboration </a:t>
            </a:r>
            <a:r>
              <a:rPr lang="en-GB" sz="2400"/>
              <a:t>with TRIUMF and D-Pace</a:t>
            </a:r>
            <a:endParaRPr lang="en-GB" sz="2400" dirty="0"/>
          </a:p>
        </p:txBody>
      </p:sp>
      <p:pic>
        <p:nvPicPr>
          <p:cNvPr id="17" name="Picture 16" descr="A graph of different colored triangles&#10;&#10;Description automatically generated">
            <a:extLst>
              <a:ext uri="{FF2B5EF4-FFF2-40B4-BE49-F238E27FC236}">
                <a16:creationId xmlns:a16="http://schemas.microsoft.com/office/drawing/2014/main" id="{13CF4BD9-B33D-A62E-A30A-21C69C386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105" y="1227189"/>
            <a:ext cx="4301423" cy="3105772"/>
          </a:xfrm>
          <a:prstGeom prst="rect">
            <a:avLst/>
          </a:prstGeom>
        </p:spPr>
      </p:pic>
      <p:pic>
        <p:nvPicPr>
          <p:cNvPr id="21" name="Picture 20" descr="A graph with different colored arrows&#10;&#10;Description automatically generated">
            <a:extLst>
              <a:ext uri="{FF2B5EF4-FFF2-40B4-BE49-F238E27FC236}">
                <a16:creationId xmlns:a16="http://schemas.microsoft.com/office/drawing/2014/main" id="{4AC39C34-F78C-34DA-4268-741A81754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154" y="1156892"/>
            <a:ext cx="4446500" cy="3203779"/>
          </a:xfrm>
          <a:prstGeom prst="rect">
            <a:avLst/>
          </a:prstGeom>
        </p:spPr>
      </p:pic>
      <p:pic>
        <p:nvPicPr>
          <p:cNvPr id="1026" name="Picture 2" descr="Photo of experimental setup in the BTL, showing the UniBeam used for position monitoring, and the collar on which four scintillator fibers are mounted surrounding the beam dumo">
            <a:extLst>
              <a:ext uri="{FF2B5EF4-FFF2-40B4-BE49-F238E27FC236}">
                <a16:creationId xmlns:a16="http://schemas.microsoft.com/office/drawing/2014/main" id="{1EF6287D-C09B-C256-4FD4-ED7076411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28" y="1321332"/>
            <a:ext cx="3590126" cy="475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683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C4A711-1848-0DFF-020C-3B6FCD468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788" y="1521105"/>
            <a:ext cx="3277516" cy="25680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326B41-7C90-A4BA-559B-3996F9670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The target coin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2B048-3D3F-E827-2DC7-1E30CA2F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438D1B-7E41-FED9-844B-70D3C4C03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8936" y="4293097"/>
            <a:ext cx="8199512" cy="198175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High-purity aluminum</a:t>
            </a:r>
          </a:p>
          <a:p>
            <a:pPr>
              <a:lnSpc>
                <a:spcPct val="100000"/>
              </a:lnSpc>
            </a:pPr>
            <a:r>
              <a:rPr lang="en-US" dirty="0"/>
              <a:t>Two halves kept together by permanent magnets</a:t>
            </a:r>
          </a:p>
          <a:p>
            <a:pPr lvl="1">
              <a:lnSpc>
                <a:spcPct val="100000"/>
              </a:lnSpc>
            </a:pPr>
            <a:r>
              <a:rPr lang="en-US" dirty="0" err="1"/>
              <a:t>SmCo</a:t>
            </a:r>
            <a:r>
              <a:rPr lang="en-US" dirty="0"/>
              <a:t>, 350</a:t>
            </a:r>
            <a:r>
              <a:rPr lang="en-US" baseline="30000" dirty="0"/>
              <a:t>o</a:t>
            </a:r>
            <a:r>
              <a:rPr lang="en-US" dirty="0"/>
              <a:t>C Curie temperature</a:t>
            </a:r>
          </a:p>
          <a:p>
            <a:pPr>
              <a:lnSpc>
                <a:spcPct val="100000"/>
              </a:lnSpc>
            </a:pPr>
            <a:r>
              <a:rPr lang="en-US" dirty="0"/>
              <a:t>O-ring (</a:t>
            </a:r>
            <a:r>
              <a:rPr lang="en-US" dirty="0" err="1"/>
              <a:t>viton</a:t>
            </a:r>
            <a:r>
              <a:rPr lang="en-US" dirty="0"/>
              <a:t>) to avoid radioactive degassing</a:t>
            </a:r>
          </a:p>
          <a:p>
            <a:pPr>
              <a:lnSpc>
                <a:spcPct val="100000"/>
              </a:lnSpc>
            </a:pPr>
            <a:r>
              <a:rPr lang="en-US" dirty="0"/>
              <a:t>Variable thickness of the front (entry energy variation)</a:t>
            </a:r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900975-F776-6D0D-8DB9-1316D412C596}"/>
              </a:ext>
            </a:extLst>
          </p:cNvPr>
          <p:cNvCxnSpPr>
            <a:cxnSpLocks/>
          </p:cNvCxnSpPr>
          <p:nvPr/>
        </p:nvCxnSpPr>
        <p:spPr bwMode="auto">
          <a:xfrm flipH="1">
            <a:off x="8040216" y="2455258"/>
            <a:ext cx="576064" cy="58858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5F96937-A0D1-A610-6513-059EB81D64AF}"/>
              </a:ext>
            </a:extLst>
          </p:cNvPr>
          <p:cNvSpPr txBox="1"/>
          <p:nvPr/>
        </p:nvSpPr>
        <p:spPr>
          <a:xfrm>
            <a:off x="7908610" y="2190576"/>
            <a:ext cx="2563972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Target material pellet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6882C0-7E74-4796-65AD-8E685BE8E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067" y="1526292"/>
            <a:ext cx="2512589" cy="256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54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FB66-CF78-8B45-4F48-C8F0880B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Cross section measurements with a novel method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E34F9-B38E-06E0-909C-945D45DB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D903E-DD68-1470-F17B-AF91C020CC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93" b="13387"/>
          <a:stretch/>
        </p:blipFill>
        <p:spPr>
          <a:xfrm>
            <a:off x="1078524" y="900542"/>
            <a:ext cx="10058955" cy="52725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27F3CC-CD1B-2F9D-8990-923B23DF3D8C}"/>
              </a:ext>
            </a:extLst>
          </p:cNvPr>
          <p:cNvSpPr/>
          <p:nvPr/>
        </p:nvSpPr>
        <p:spPr>
          <a:xfrm>
            <a:off x="3384921" y="6253373"/>
            <a:ext cx="5436351" cy="33855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Carzaniga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Appl.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129 (2017) 96–102</a:t>
            </a:r>
          </a:p>
        </p:txBody>
      </p:sp>
    </p:spTree>
    <p:extLst>
      <p:ext uri="{BB962C8B-B14F-4D97-AF65-F5344CB8AC3E}">
        <p14:creationId xmlns:p14="http://schemas.microsoft.com/office/powerpoint/2010/main" val="1316729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58EF0-D42C-CB7F-2C0B-EC6E1871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target station for cross section measurements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02538-794C-B2D4-651B-0A0B3BE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ED07AC-666A-8D0A-7344-77E3EFEE0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195" y="978845"/>
            <a:ext cx="9138631" cy="4320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9BD2EA-6A30-2894-AAB1-1DE56AD4BD70}"/>
              </a:ext>
            </a:extLst>
          </p:cNvPr>
          <p:cNvSpPr txBox="1"/>
          <p:nvPr/>
        </p:nvSpPr>
        <p:spPr>
          <a:xfrm>
            <a:off x="2174588" y="5362786"/>
            <a:ext cx="7833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Studied radionuclides of medical interest: </a:t>
            </a:r>
          </a:p>
          <a:p>
            <a:r>
              <a:rPr lang="en-GB" altLang="en-US" sz="2400" i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en-GB" alt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Sc, </a:t>
            </a:r>
            <a:r>
              <a:rPr lang="en-GB" altLang="en-US" sz="2400" i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en-GB" alt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Sc, </a:t>
            </a:r>
            <a:r>
              <a:rPr lang="en-GB" altLang="en-US" sz="2400" i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r>
              <a:rPr lang="en-GB" alt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Sc, </a:t>
            </a:r>
            <a:r>
              <a:rPr lang="en-GB" altLang="en-US" sz="2400" i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GB" alt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V, </a:t>
            </a:r>
            <a:r>
              <a:rPr lang="en-GB" altLang="en-US" sz="2400" i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r>
              <a:rPr lang="en-GB" alt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Cu, </a:t>
            </a:r>
            <a:r>
              <a:rPr lang="en-GB" altLang="en-US" sz="2400" i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lang="en-GB" alt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Cu, </a:t>
            </a:r>
            <a:r>
              <a:rPr lang="en-GB" altLang="en-US" sz="2400" i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r>
              <a:rPr lang="en-GB" alt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Cu, </a:t>
            </a:r>
            <a:r>
              <a:rPr lang="en-GB" altLang="en-US" sz="2400" i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en-GB" alt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Ga, </a:t>
            </a:r>
            <a:r>
              <a:rPr lang="en-GB" altLang="en-US" sz="2400" i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r>
              <a:rPr lang="en-GB" alt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Ga, </a:t>
            </a:r>
            <a:r>
              <a:rPr lang="en-GB" altLang="en-US" sz="2400" i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r>
              <a:rPr lang="en-GB" alt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Ga, </a:t>
            </a:r>
          </a:p>
          <a:p>
            <a:r>
              <a:rPr lang="en-GB" altLang="en-US" sz="2400" i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155</a:t>
            </a:r>
            <a:r>
              <a:rPr lang="en-GB" alt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Tb, </a:t>
            </a:r>
            <a:r>
              <a:rPr lang="en-GB" altLang="en-US" sz="2400" i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</a:t>
            </a:r>
            <a:r>
              <a:rPr lang="en-GB" alt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Er, </a:t>
            </a:r>
            <a:r>
              <a:rPr lang="en-GB" altLang="en-US" sz="2400" i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</a:t>
            </a:r>
            <a:r>
              <a:rPr lang="en-GB" alt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Tm,</a:t>
            </a:r>
            <a:r>
              <a:rPr lang="en-GB" altLang="en-US" sz="2400" i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167</a:t>
            </a:r>
            <a:r>
              <a:rPr lang="en-GB" alt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 </a:t>
            </a:r>
          </a:p>
        </p:txBody>
      </p:sp>
    </p:spTree>
    <p:extLst>
      <p:ext uri="{BB962C8B-B14F-4D97-AF65-F5344CB8AC3E}">
        <p14:creationId xmlns:p14="http://schemas.microsoft.com/office/powerpoint/2010/main" val="1833590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66B8-62C1-0437-3B23-1F5C21722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Cross sections and radio-nuclidic purity: the case of </a:t>
            </a:r>
            <a:r>
              <a:rPr lang="en-GB" baseline="30000" dirty="0"/>
              <a:t>68</a:t>
            </a:r>
            <a:r>
              <a:rPr lang="en-GB" dirty="0"/>
              <a:t>Ga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8F8EB-34C5-5220-F915-A11C867A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E94E48-E024-7149-7E68-4C94E6C914CA}"/>
              </a:ext>
            </a:extLst>
          </p:cNvPr>
          <p:cNvSpPr/>
          <p:nvPr/>
        </p:nvSpPr>
        <p:spPr>
          <a:xfrm>
            <a:off x="3200401" y="5982365"/>
            <a:ext cx="5786847" cy="33855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Braccini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al., Appl.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186 (2022) 110252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ADF9D9-D172-59F3-AB2C-A019FE4D3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135" y="973445"/>
            <a:ext cx="5191405" cy="3676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2D157C-0843-AD98-7F32-1814D038F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080770"/>
            <a:ext cx="4155980" cy="3734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0B96D4-A0F1-B8CE-B12C-E2865169E3BF}"/>
              </a:ext>
            </a:extLst>
          </p:cNvPr>
          <p:cNvSpPr txBox="1"/>
          <p:nvPr/>
        </p:nvSpPr>
        <p:spPr>
          <a:xfrm>
            <a:off x="1649897" y="4869689"/>
            <a:ext cx="893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273B7C"/>
              </a:buClr>
              <a:buFont typeface="Wingdings" pitchFamily="2" charset="77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of two different enriched materials: the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p,n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and (p,2n) 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 nuclear reactions can be measured!</a:t>
            </a:r>
          </a:p>
        </p:txBody>
      </p:sp>
    </p:spTree>
    <p:extLst>
      <p:ext uri="{BB962C8B-B14F-4D97-AF65-F5344CB8AC3E}">
        <p14:creationId xmlns:p14="http://schemas.microsoft.com/office/powerpoint/2010/main" val="3985387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710B9-A1D4-3D27-BE8A-30DD18C22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Yield, purity and production tests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BC9F2-0F11-1C32-F8A7-9E1738C7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7CF33-2CDD-2CA8-363F-8B7BE06CC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9"/>
          <a:stretch/>
        </p:blipFill>
        <p:spPr>
          <a:xfrm>
            <a:off x="2481944" y="811845"/>
            <a:ext cx="7301615" cy="55740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70CFD9-D0B4-20D8-B1CF-643F01753381}"/>
              </a:ext>
            </a:extLst>
          </p:cNvPr>
          <p:cNvSpPr txBox="1"/>
          <p:nvPr/>
        </p:nvSpPr>
        <p:spPr>
          <a:xfrm>
            <a:off x="4143632" y="1731602"/>
            <a:ext cx="769763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solidFill>
                  <a:srgbClr val="FF0000"/>
                </a:solidFill>
              </a:rPr>
              <a:t>68</a:t>
            </a:r>
            <a:r>
              <a:rPr lang="en-US" sz="2400" dirty="0">
                <a:solidFill>
                  <a:srgbClr val="FF0000"/>
                </a:solidFill>
              </a:rPr>
              <a:t>Ga</a:t>
            </a:r>
          </a:p>
        </p:txBody>
      </p:sp>
    </p:spTree>
    <p:extLst>
      <p:ext uri="{BB962C8B-B14F-4D97-AF65-F5344CB8AC3E}">
        <p14:creationId xmlns:p14="http://schemas.microsoft.com/office/powerpoint/2010/main" val="229737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DBFA6-C8B2-C76A-2B84-15EE28B4C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produced radioisotopes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570E8-CCAD-6EF1-7341-61E4D9D50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71919B-A74D-3CCB-B79E-612A0F31545E}"/>
              </a:ext>
            </a:extLst>
          </p:cNvPr>
          <p:cNvSpPr txBox="1"/>
          <p:nvPr/>
        </p:nvSpPr>
        <p:spPr>
          <a:xfrm>
            <a:off x="1403492" y="5940215"/>
            <a:ext cx="8067079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Contributions to fundamental physics:</a:t>
            </a:r>
          </a:p>
          <a:p>
            <a:r>
              <a:rPr lang="en-US" sz="1400" dirty="0">
                <a:solidFill>
                  <a:srgbClr val="FF0000"/>
                </a:solidFill>
              </a:rPr>
              <a:t>High Efficiency Cyclotron Trap Assisted Positron Moderator, Instruments 2 (2018) 10.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High-resolution laser resonance ionization spectroscopy of </a:t>
            </a:r>
            <a:r>
              <a:rPr lang="en-US" sz="1400" baseline="30000" dirty="0">
                <a:solidFill>
                  <a:srgbClr val="FF0000"/>
                </a:solidFill>
              </a:rPr>
              <a:t>143−147</a:t>
            </a:r>
            <a:r>
              <a:rPr lang="en-US" sz="1400" dirty="0">
                <a:solidFill>
                  <a:srgbClr val="FF0000"/>
                </a:solidFill>
              </a:rPr>
              <a:t>Pm, Eur. Phys. J. A (2020) 56:69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6A69EF-B163-48EB-6884-C01DB720571D}"/>
              </a:ext>
            </a:extLst>
          </p:cNvPr>
          <p:cNvSpPr/>
          <p:nvPr/>
        </p:nvSpPr>
        <p:spPr>
          <a:xfrm>
            <a:off x="3408693" y="4888473"/>
            <a:ext cx="5355574" cy="9541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ffectLst/>
                <a:latin typeface="Helvetica" pitchFamily="2" charset="0"/>
              </a:rPr>
              <a:t>G. </a:t>
            </a:r>
            <a:r>
              <a:rPr lang="en-US" sz="1400" dirty="0" err="1">
                <a:solidFill>
                  <a:srgbClr val="FF0000"/>
                </a:solidFill>
                <a:effectLst/>
                <a:latin typeface="Helvetica" pitchFamily="2" charset="0"/>
              </a:rPr>
              <a:t>Dellepiane</a:t>
            </a:r>
            <a:r>
              <a:rPr lang="en-US" sz="1400" dirty="0">
                <a:solidFill>
                  <a:srgbClr val="FF0000"/>
                </a:solidFill>
                <a:effectLst/>
                <a:latin typeface="Helvetica" pitchFamily="2" charset="0"/>
              </a:rPr>
              <a:t> et al, Appl Rad </a:t>
            </a:r>
            <a:r>
              <a:rPr lang="en-US" sz="1400" dirty="0" err="1">
                <a:solidFill>
                  <a:srgbClr val="FF0000"/>
                </a:solidFill>
                <a:effectLst/>
                <a:latin typeface="Helvetica" pitchFamily="2" charset="0"/>
              </a:rPr>
              <a:t>Isot</a:t>
            </a:r>
            <a:r>
              <a:rPr lang="en-US" sz="1400" dirty="0">
                <a:solidFill>
                  <a:srgbClr val="FF0000"/>
                </a:solidFill>
                <a:effectLst/>
                <a:latin typeface="Helvetica" pitchFamily="2" charset="0"/>
              </a:rPr>
              <a:t> 189 (2022): 110428 (scandium)</a:t>
            </a:r>
          </a:p>
          <a:p>
            <a:r>
              <a:rPr lang="en-US" sz="1400" dirty="0">
                <a:solidFill>
                  <a:srgbClr val="FF0000"/>
                </a:solidFill>
                <a:effectLst/>
                <a:latin typeface="Helvetica" pitchFamily="2" charset="0"/>
              </a:rPr>
              <a:t>G. </a:t>
            </a:r>
            <a:r>
              <a:rPr lang="en-US" sz="1400" dirty="0" err="1">
                <a:solidFill>
                  <a:srgbClr val="FF0000"/>
                </a:solidFill>
                <a:effectLst/>
                <a:latin typeface="Helvetica" pitchFamily="2" charset="0"/>
              </a:rPr>
              <a:t>Dellepiane</a:t>
            </a:r>
            <a:r>
              <a:rPr lang="en-US" sz="1400" dirty="0">
                <a:solidFill>
                  <a:srgbClr val="FF0000"/>
                </a:solidFill>
                <a:effectLst/>
                <a:latin typeface="Helvetica" pitchFamily="2" charset="0"/>
              </a:rPr>
              <a:t> et al, Appl Rad </a:t>
            </a:r>
            <a:r>
              <a:rPr lang="en-US" sz="1400" dirty="0" err="1">
                <a:solidFill>
                  <a:srgbClr val="FF0000"/>
                </a:solidFill>
                <a:effectLst/>
                <a:latin typeface="Helvetica" pitchFamily="2" charset="0"/>
              </a:rPr>
              <a:t>Isot</a:t>
            </a:r>
            <a:r>
              <a:rPr lang="en-US" sz="1400" dirty="0">
                <a:solidFill>
                  <a:srgbClr val="FF0000"/>
                </a:solidFill>
                <a:effectLst/>
                <a:latin typeface="Helvetica" pitchFamily="2" charset="0"/>
              </a:rPr>
              <a:t> 191 (2023): 110518 (copper)</a:t>
            </a:r>
          </a:p>
          <a:p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S. </a:t>
            </a:r>
            <a:r>
              <a:rPr lang="en-US" sz="1400" dirty="0" err="1">
                <a:solidFill>
                  <a:srgbClr val="FF0000"/>
                </a:solidFill>
                <a:latin typeface="Helvetica" pitchFamily="2" charset="0"/>
              </a:rPr>
              <a:t>Braccini</a:t>
            </a:r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 et al., Appl Rad </a:t>
            </a:r>
            <a:r>
              <a:rPr lang="en-US" sz="1400" dirty="0" err="1">
                <a:solidFill>
                  <a:srgbClr val="FF0000"/>
                </a:solidFill>
                <a:latin typeface="Helvetica" pitchFamily="2" charset="0"/>
              </a:rPr>
              <a:t>Isot</a:t>
            </a:r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 186 (2022): 110252 (gallium)</a:t>
            </a:r>
            <a:endParaRPr lang="en-US" sz="1400" dirty="0">
              <a:solidFill>
                <a:srgbClr val="FF0000"/>
              </a:solidFill>
              <a:effectLst/>
              <a:latin typeface="Helvetica" pitchFamily="2" charset="0"/>
            </a:endParaRPr>
          </a:p>
          <a:p>
            <a:r>
              <a:rPr lang="en-US" sz="1400" dirty="0">
                <a:solidFill>
                  <a:srgbClr val="FF0000"/>
                </a:solidFill>
                <a:effectLst/>
                <a:latin typeface="Helvetica" pitchFamily="2" charset="0"/>
              </a:rPr>
              <a:t>G. </a:t>
            </a:r>
            <a:r>
              <a:rPr lang="en-US" sz="1400" dirty="0" err="1">
                <a:solidFill>
                  <a:srgbClr val="FF0000"/>
                </a:solidFill>
                <a:effectLst/>
                <a:latin typeface="Helvetica" pitchFamily="2" charset="0"/>
              </a:rPr>
              <a:t>Dellepiane</a:t>
            </a:r>
            <a:r>
              <a:rPr lang="en-US" sz="1400" dirty="0">
                <a:solidFill>
                  <a:srgbClr val="FF0000"/>
                </a:solidFill>
                <a:effectLst/>
                <a:latin typeface="Helvetica" pitchFamily="2" charset="0"/>
              </a:rPr>
              <a:t> et al, Appl Rad </a:t>
            </a:r>
            <a:r>
              <a:rPr lang="en-US" sz="1400" dirty="0" err="1">
                <a:solidFill>
                  <a:srgbClr val="FF0000"/>
                </a:solidFill>
                <a:effectLst/>
                <a:latin typeface="Helvetica" pitchFamily="2" charset="0"/>
              </a:rPr>
              <a:t>Isot</a:t>
            </a:r>
            <a:r>
              <a:rPr lang="en-US" sz="1400" dirty="0">
                <a:solidFill>
                  <a:srgbClr val="FF0000"/>
                </a:solidFill>
                <a:effectLst/>
                <a:latin typeface="Helvetica" pitchFamily="2" charset="0"/>
              </a:rPr>
              <a:t> </a:t>
            </a:r>
            <a:r>
              <a:rPr lang="en-US" sz="1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184 (2022): 110175 (terbium)</a:t>
            </a:r>
            <a:endParaRPr lang="en-US" sz="1400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6680EF-5B92-705B-069C-D47E175E2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2"/>
          <a:stretch/>
        </p:blipFill>
        <p:spPr>
          <a:xfrm>
            <a:off x="1514325" y="816119"/>
            <a:ext cx="9163957" cy="39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63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BF181-948F-9271-4BD2-2EE237D9D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663C2-856F-7712-CAA7-196D7F183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1151113"/>
            <a:ext cx="10408508" cy="5260392"/>
          </a:xfrm>
        </p:spPr>
        <p:txBody>
          <a:bodyPr>
            <a:noAutofit/>
          </a:bodyPr>
          <a:lstStyle/>
          <a:p>
            <a:r>
              <a:rPr lang="en-GB" sz="2800" dirty="0"/>
              <a:t>The Bern medical cyclotron laboratory</a:t>
            </a:r>
          </a:p>
          <a:p>
            <a:pPr lvl="1"/>
            <a:r>
              <a:rPr lang="en-GB" sz="2600" dirty="0"/>
              <a:t>GMP industrial production of radiopharmaceuticals and academic research under the same roof</a:t>
            </a:r>
          </a:p>
          <a:p>
            <a:pPr lvl="1"/>
            <a:endParaRPr lang="en-GB" sz="800" dirty="0"/>
          </a:p>
          <a:p>
            <a:r>
              <a:rPr lang="en-GB" sz="2800" dirty="0"/>
              <a:t>Multi-disciplinary research based on tools and methods from high-energy physics</a:t>
            </a:r>
          </a:p>
          <a:p>
            <a:pPr lvl="1"/>
            <a:r>
              <a:rPr lang="en-GB" sz="2600" dirty="0"/>
              <a:t>Radioisotopes for </a:t>
            </a:r>
            <a:r>
              <a:rPr lang="en-GB" sz="2600" dirty="0" err="1"/>
              <a:t>theranostics</a:t>
            </a:r>
            <a:r>
              <a:rPr lang="en-GB" sz="2600" dirty="0"/>
              <a:t> in nuclear medicine</a:t>
            </a:r>
          </a:p>
          <a:p>
            <a:pPr lvl="1"/>
            <a:r>
              <a:rPr lang="en-GB" sz="2600" dirty="0"/>
              <a:t>Targets, beam monitoring detectors and irradiation systems</a:t>
            </a:r>
          </a:p>
          <a:p>
            <a:pPr lvl="1"/>
            <a:r>
              <a:rPr lang="en-GB" sz="2600" dirty="0"/>
              <a:t>Radiation hardness</a:t>
            </a:r>
          </a:p>
          <a:p>
            <a:pPr lvl="1"/>
            <a:r>
              <a:rPr lang="en-GB" sz="2600" dirty="0"/>
              <a:t>Proton induced neutron beams</a:t>
            </a:r>
          </a:p>
          <a:p>
            <a:pPr lvl="1"/>
            <a:r>
              <a:rPr lang="en-GB" sz="2600" dirty="0"/>
              <a:t>Cell irradiation in both conventional and FLASH regime</a:t>
            </a:r>
          </a:p>
          <a:p>
            <a:endParaRPr lang="en-GB" sz="2800" dirty="0"/>
          </a:p>
          <a:p>
            <a:endParaRPr lang="en-CH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7B31F-207A-BE9A-1D51-AC5E4BB55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110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F2333-71B2-A776-8953-F4E20E27F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aseline="30000" dirty="0"/>
              <a:t>44</a:t>
            </a:r>
            <a:r>
              <a:rPr lang="en-GB" dirty="0"/>
              <a:t>Sc is ready for clinical applications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80D02-E353-7A0F-241C-5D77D64C5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E51A79-DE13-87BB-6C3D-3225FD18A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1076670"/>
            <a:ext cx="6742796" cy="396417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3D696AF-ACEA-FA8F-69B8-A924273EC68F}"/>
              </a:ext>
            </a:extLst>
          </p:cNvPr>
          <p:cNvGrpSpPr/>
          <p:nvPr/>
        </p:nvGrpSpPr>
        <p:grpSpPr>
          <a:xfrm>
            <a:off x="3287689" y="1281772"/>
            <a:ext cx="7376096" cy="5170486"/>
            <a:chOff x="1763688" y="1269415"/>
            <a:chExt cx="7376096" cy="51704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0ED3E4-560E-AD39-7559-E633A19A7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850232">
              <a:off x="5569135" y="1269415"/>
              <a:ext cx="3570649" cy="5170486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0D6AE5-0CE9-64B2-423B-83F151206427}"/>
                </a:ext>
              </a:extLst>
            </p:cNvPr>
            <p:cNvSpPr txBox="1"/>
            <p:nvPr/>
          </p:nvSpPr>
          <p:spPr>
            <a:xfrm>
              <a:off x="1763688" y="5733256"/>
              <a:ext cx="175157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IBA Award 2020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16E839F-3D2F-2A9A-804A-C9D53E939DD5}"/>
              </a:ext>
            </a:extLst>
          </p:cNvPr>
          <p:cNvSpPr txBox="1"/>
          <p:nvPr/>
        </p:nvSpPr>
        <p:spPr>
          <a:xfrm>
            <a:off x="1688758" y="5131143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collaboration with PSI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F2B094-61B8-BD92-732F-E2595C04C751}"/>
              </a:ext>
            </a:extLst>
          </p:cNvPr>
          <p:cNvSpPr/>
          <p:nvPr/>
        </p:nvSpPr>
        <p:spPr>
          <a:xfrm>
            <a:off x="3051957" y="894230"/>
            <a:ext cx="3287634" cy="400110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15 </a:t>
            </a:r>
            <a:r>
              <a:rPr lang="en-US" sz="2000" dirty="0" err="1">
                <a:solidFill>
                  <a:srgbClr val="FF0000"/>
                </a:solidFill>
              </a:rPr>
              <a:t>GBq</a:t>
            </a:r>
            <a:r>
              <a:rPr lang="en-US" sz="2000" dirty="0">
                <a:solidFill>
                  <a:srgbClr val="FF0000"/>
                </a:solidFill>
              </a:rPr>
              <a:t> in 5 h irradiation!</a:t>
            </a:r>
          </a:p>
        </p:txBody>
      </p:sp>
    </p:spTree>
    <p:extLst>
      <p:ext uri="{BB962C8B-B14F-4D97-AF65-F5344CB8AC3E}">
        <p14:creationId xmlns:p14="http://schemas.microsoft.com/office/powerpoint/2010/main" val="15692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CE4C2-F172-081E-E62B-A1EDFB476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The Automatic Focusing System (AFS)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EE9B3-DF31-A37B-B9AC-1B6CDD751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30009-839F-43A8-F290-8CF52D0865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96" t="6848" r="14610" b="17636"/>
          <a:stretch/>
        </p:blipFill>
        <p:spPr>
          <a:xfrm>
            <a:off x="5336979" y="5247935"/>
            <a:ext cx="1411560" cy="1234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FBF3D5-5541-9360-C127-B77AED637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321" y="3687994"/>
            <a:ext cx="5270347" cy="26467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A330AE-4895-5D92-F741-6A7A4C823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6" t="6848" r="61499" b="17636"/>
          <a:stretch/>
        </p:blipFill>
        <p:spPr>
          <a:xfrm>
            <a:off x="5327983" y="3943403"/>
            <a:ext cx="1411560" cy="1234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B788D1-AE38-320B-26B6-56EBFDEA8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10" y="1221816"/>
            <a:ext cx="5096256" cy="38221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5A9868-1466-83A9-E51B-B5E66D278410}"/>
              </a:ext>
            </a:extLst>
          </p:cNvPr>
          <p:cNvSpPr txBox="1"/>
          <p:nvPr/>
        </p:nvSpPr>
        <p:spPr>
          <a:xfrm>
            <a:off x="246109" y="1962925"/>
            <a:ext cx="543931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STS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DDAE33-2FFD-E982-D085-3709EACCB85A}"/>
              </a:ext>
            </a:extLst>
          </p:cNvPr>
          <p:cNvSpPr txBox="1"/>
          <p:nvPr/>
        </p:nvSpPr>
        <p:spPr>
          <a:xfrm>
            <a:off x="1136289" y="1824840"/>
            <a:ext cx="2165978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2D Beam monitor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49D8FF-1A2E-31D4-6EB3-2660A736593E}"/>
              </a:ext>
            </a:extLst>
          </p:cNvPr>
          <p:cNvSpPr txBox="1"/>
          <p:nvPr/>
        </p:nvSpPr>
        <p:spPr>
          <a:xfrm>
            <a:off x="3483181" y="1673403"/>
            <a:ext cx="177003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/>
              <a:t>MiniBeamLine</a:t>
            </a:r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A59DBB-A213-D286-F2F1-0328F234E92A}"/>
              </a:ext>
            </a:extLst>
          </p:cNvPr>
          <p:cNvSpPr/>
          <p:nvPr/>
        </p:nvSpPr>
        <p:spPr>
          <a:xfrm>
            <a:off x="10558351" y="2313112"/>
            <a:ext cx="1468996" cy="10587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Cyclotron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970237-302F-26E4-ED2A-E97357BD8254}"/>
              </a:ext>
            </a:extLst>
          </p:cNvPr>
          <p:cNvSpPr/>
          <p:nvPr/>
        </p:nvSpPr>
        <p:spPr>
          <a:xfrm>
            <a:off x="9364358" y="2310292"/>
            <a:ext cx="1081134" cy="10615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Beam line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BC8CCB-81C6-39CD-84A3-D9845AD12DBB}"/>
              </a:ext>
            </a:extLst>
          </p:cNvPr>
          <p:cNvSpPr/>
          <p:nvPr/>
        </p:nvSpPr>
        <p:spPr>
          <a:xfrm>
            <a:off x="7924442" y="2310292"/>
            <a:ext cx="1327057" cy="10615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MBL Magnets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46DFDD-ABBF-F359-6D88-14E24D802EC5}"/>
              </a:ext>
            </a:extLst>
          </p:cNvPr>
          <p:cNvSpPr/>
          <p:nvPr/>
        </p:nvSpPr>
        <p:spPr>
          <a:xfrm>
            <a:off x="6152934" y="2310292"/>
            <a:ext cx="1652337" cy="106153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Feedback beam monitor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F4D47A-596B-42EB-8512-B35A19FBCE2F}"/>
              </a:ext>
            </a:extLst>
          </p:cNvPr>
          <p:cNvSpPr/>
          <p:nvPr/>
        </p:nvSpPr>
        <p:spPr>
          <a:xfrm>
            <a:off x="5389798" y="2310292"/>
            <a:ext cx="643965" cy="10615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9B7DC7-7D3B-6C0C-B5A6-838F96787919}"/>
              </a:ext>
            </a:extLst>
          </p:cNvPr>
          <p:cNvSpPr/>
          <p:nvPr/>
        </p:nvSpPr>
        <p:spPr>
          <a:xfrm>
            <a:off x="6696022" y="1088628"/>
            <a:ext cx="2090161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Control system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0DCE7D-6BC3-B333-6AE8-0B3E7DF9417D}"/>
              </a:ext>
            </a:extLst>
          </p:cNvPr>
          <p:cNvCxnSpPr>
            <a:cxnSpLocks/>
          </p:cNvCxnSpPr>
          <p:nvPr/>
        </p:nvCxnSpPr>
        <p:spPr>
          <a:xfrm flipH="1">
            <a:off x="8786183" y="1381015"/>
            <a:ext cx="132178" cy="0"/>
          </a:xfrm>
          <a:prstGeom prst="line">
            <a:avLst/>
          </a:prstGeom>
          <a:ln w="50800">
            <a:solidFill>
              <a:srgbClr val="FF0000">
                <a:alpha val="9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CBC224F-B04C-89DF-34AA-053265E29C2C}"/>
              </a:ext>
            </a:extLst>
          </p:cNvPr>
          <p:cNvCxnSpPr>
            <a:cxnSpLocks/>
          </p:cNvCxnSpPr>
          <p:nvPr/>
        </p:nvCxnSpPr>
        <p:spPr>
          <a:xfrm>
            <a:off x="8896590" y="1369384"/>
            <a:ext cx="0" cy="92927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B50ECF2-BB81-7499-EA11-334A8B8EF232}"/>
              </a:ext>
            </a:extLst>
          </p:cNvPr>
          <p:cNvCxnSpPr>
            <a:cxnSpLocks/>
          </p:cNvCxnSpPr>
          <p:nvPr/>
        </p:nvCxnSpPr>
        <p:spPr>
          <a:xfrm>
            <a:off x="6415853" y="1378003"/>
            <a:ext cx="302915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6C3CD7E-CA15-130B-05D3-0A5CB7701709}"/>
              </a:ext>
            </a:extLst>
          </p:cNvPr>
          <p:cNvCxnSpPr>
            <a:cxnSpLocks/>
          </p:cNvCxnSpPr>
          <p:nvPr/>
        </p:nvCxnSpPr>
        <p:spPr>
          <a:xfrm flipV="1">
            <a:off x="6437624" y="1390475"/>
            <a:ext cx="0" cy="919817"/>
          </a:xfrm>
          <a:prstGeom prst="line">
            <a:avLst/>
          </a:prstGeom>
          <a:ln w="50800">
            <a:solidFill>
              <a:srgbClr val="FF0000">
                <a:alpha val="9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3C44AE6-3722-476A-3AB1-6F6B33274135}"/>
              </a:ext>
            </a:extLst>
          </p:cNvPr>
          <p:cNvSpPr txBox="1"/>
          <p:nvPr/>
        </p:nvSpPr>
        <p:spPr>
          <a:xfrm>
            <a:off x="5544175" y="3615207"/>
            <a:ext cx="884538" cy="400110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before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F81941-B43F-BE26-743E-6511EF4FD430}"/>
              </a:ext>
            </a:extLst>
          </p:cNvPr>
          <p:cNvSpPr/>
          <p:nvPr/>
        </p:nvSpPr>
        <p:spPr>
          <a:xfrm>
            <a:off x="569115" y="5634117"/>
            <a:ext cx="4236115" cy="33855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Haffner et al., Appl. Sci. 11.6 (2021): 2452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E61F3C-AB4B-1FF0-928E-C9B2FC161BF5}"/>
              </a:ext>
            </a:extLst>
          </p:cNvPr>
          <p:cNvSpPr txBox="1"/>
          <p:nvPr/>
        </p:nvSpPr>
        <p:spPr>
          <a:xfrm>
            <a:off x="5604964" y="5047876"/>
            <a:ext cx="697948" cy="400110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356948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5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B81FB-7225-5A39-B5AC-C05D02891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Radiation hardness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521E-C06B-0B55-1511-0177207A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13DCFB-E735-E5FE-9751-3FDE5C45C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25" y="2052578"/>
            <a:ext cx="6226944" cy="321215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C9C43B-8A1E-035F-89F1-8F11EEA17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369" y="1321929"/>
            <a:ext cx="10260065" cy="47682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dirty="0"/>
              <a:t>Applications in space (Juice mission), HEP (ATLAS at CERN), material science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36D774-5957-5D19-4161-5EBD2D8F35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2" b="2722"/>
          <a:stretch/>
        </p:blipFill>
        <p:spPr>
          <a:xfrm>
            <a:off x="6670326" y="2851312"/>
            <a:ext cx="5285938" cy="21902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B4E4644-D871-6277-C44F-3BC2BC019EF4}"/>
              </a:ext>
            </a:extLst>
          </p:cNvPr>
          <p:cNvSpPr/>
          <p:nvPr/>
        </p:nvSpPr>
        <p:spPr>
          <a:xfrm>
            <a:off x="3750834" y="5963627"/>
            <a:ext cx="4670497" cy="33855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Anders at al., 2022 JINST 17 P04021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24949D-385B-1173-C941-4BFF78E192FA}"/>
              </a:ext>
            </a:extLst>
          </p:cNvPr>
          <p:cNvSpPr txBox="1"/>
          <p:nvPr/>
        </p:nvSpPr>
        <p:spPr>
          <a:xfrm>
            <a:off x="6761017" y="2398947"/>
            <a:ext cx="5108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latin typeface="Arial" panose="020B0604020202020204" pitchFamily="34" charset="0"/>
                <a:cs typeface="Arial" panose="020B0604020202020204" pitchFamily="34" charset="0"/>
              </a:rPr>
              <a:t>Example: Twinax cable for ATLAS pixel detector</a:t>
            </a:r>
          </a:p>
        </p:txBody>
      </p:sp>
    </p:spTree>
    <p:extLst>
      <p:ext uri="{BB962C8B-B14F-4D97-AF65-F5344CB8AC3E}">
        <p14:creationId xmlns:p14="http://schemas.microsoft.com/office/powerpoint/2010/main" val="2089521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32E5-D942-0019-0450-3E5409285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Proton induced neutron beams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83B38-20F6-FBA5-8349-53A7FA0F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FE21B5FA-04C9-982F-C2C6-D1638CB3F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7" y="3334682"/>
            <a:ext cx="4346443" cy="3357609"/>
          </a:xfrm>
          <a:prstGeom prst="rect">
            <a:avLst/>
          </a:prstGeom>
        </p:spPr>
      </p:pic>
      <p:pic>
        <p:nvPicPr>
          <p:cNvPr id="8" name="Picture 7" descr="A diagram of a beam transmission&#10;&#10;Description automatically generated">
            <a:extLst>
              <a:ext uri="{FF2B5EF4-FFF2-40B4-BE49-F238E27FC236}">
                <a16:creationId xmlns:a16="http://schemas.microsoft.com/office/drawing/2014/main" id="{82843544-225E-DB9C-BC8E-CA4B82D95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95" y="885134"/>
            <a:ext cx="5980505" cy="1886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D1898E-69A1-377F-5A42-4F3659E33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109" y="885134"/>
            <a:ext cx="5688170" cy="2487222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8B0653F3-DDE5-1C6A-7CEA-DD03B3B6C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662" y="3679285"/>
            <a:ext cx="659133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17513" indent="-3270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33388" indent="-342900"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5000"/>
              <a:buFont typeface="Wingdings" pitchFamily="2" charset="77"/>
              <a:buChar char="Ø"/>
            </a:pPr>
            <a:r>
              <a:rPr lang="en-GB" altLang="en-US" dirty="0">
                <a:solidFill>
                  <a:srgbClr val="000000"/>
                </a:solidFill>
              </a:rPr>
              <a:t>Several materials for the target (Al, Cu, Li, </a:t>
            </a:r>
            <a:r>
              <a:rPr lang="en-GB" altLang="en-US" baseline="30000" dirty="0">
                <a:solidFill>
                  <a:srgbClr val="000000"/>
                </a:solidFill>
              </a:rPr>
              <a:t>18</a:t>
            </a:r>
            <a:r>
              <a:rPr lang="en-GB" altLang="en-US" dirty="0">
                <a:solidFill>
                  <a:srgbClr val="000000"/>
                </a:solidFill>
              </a:rPr>
              <a:t>O-water)</a:t>
            </a:r>
          </a:p>
          <a:p>
            <a:pPr marL="433388" indent="-342900"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5000"/>
              <a:buFont typeface="Wingdings" pitchFamily="2" charset="77"/>
              <a:buChar char="Ø"/>
            </a:pPr>
            <a:r>
              <a:rPr lang="en-GB" altLang="en-US" dirty="0">
                <a:solidFill>
                  <a:srgbClr val="000000"/>
                </a:solidFill>
              </a:rPr>
              <a:t>DIAMON neutron spectrometer</a:t>
            </a:r>
          </a:p>
          <a:p>
            <a:pPr marL="433388" indent="-342900"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5000"/>
              <a:buFont typeface="Wingdings" pitchFamily="2" charset="77"/>
              <a:buChar char="Ø"/>
            </a:pPr>
            <a:r>
              <a:rPr lang="en-GB" altLang="en-US" dirty="0">
                <a:solidFill>
                  <a:srgbClr val="000000"/>
                </a:solidFill>
              </a:rPr>
              <a:t>In collaborator with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22FB5E-D603-7FC1-D15B-1EA5B51308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75" r="13817" b="-1"/>
          <a:stretch/>
        </p:blipFill>
        <p:spPr>
          <a:xfrm>
            <a:off x="6172739" y="5358095"/>
            <a:ext cx="1285293" cy="392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102293-F6D4-78DD-5557-693FEB88CE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8" r="25997" b="21255"/>
          <a:stretch/>
        </p:blipFill>
        <p:spPr>
          <a:xfrm>
            <a:off x="7580767" y="5358937"/>
            <a:ext cx="1095722" cy="343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480F10-A653-D93B-B8C2-590ACE83FEF4}"/>
              </a:ext>
            </a:extLst>
          </p:cNvPr>
          <p:cNvSpPr/>
          <p:nvPr/>
        </p:nvSpPr>
        <p:spPr>
          <a:xfrm>
            <a:off x="4960447" y="5910079"/>
            <a:ext cx="4847583" cy="33855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Braccini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Sci Rep 12, 16886 (2022).</a:t>
            </a:r>
          </a:p>
        </p:txBody>
      </p:sp>
    </p:spTree>
    <p:extLst>
      <p:ext uri="{BB962C8B-B14F-4D97-AF65-F5344CB8AC3E}">
        <p14:creationId xmlns:p14="http://schemas.microsoft.com/office/powerpoint/2010/main" val="1717612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D0044-7E78-6FB7-02EF-AAE103B3E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Cell irradiation</a:t>
            </a:r>
          </a:p>
        </p:txBody>
      </p:sp>
      <p:pic>
        <p:nvPicPr>
          <p:cNvPr id="7" name="Picture 6" descr="A close-up of a machine&#10;&#10;Description automatically generated">
            <a:extLst>
              <a:ext uri="{FF2B5EF4-FFF2-40B4-BE49-F238E27FC236}">
                <a16:creationId xmlns:a16="http://schemas.microsoft.com/office/drawing/2014/main" id="{FD5D3E65-AA8C-3D57-4A07-D31EECFA1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2" y="1130034"/>
            <a:ext cx="8570853" cy="32403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FA9F7E3-8BE7-61FD-3C06-63C3805FF4D5}"/>
              </a:ext>
            </a:extLst>
          </p:cNvPr>
          <p:cNvGrpSpPr/>
          <p:nvPr/>
        </p:nvGrpSpPr>
        <p:grpSpPr>
          <a:xfrm>
            <a:off x="3128262" y="2642203"/>
            <a:ext cx="5178655" cy="3132273"/>
            <a:chOff x="3294516" y="3140968"/>
            <a:chExt cx="5178655" cy="313227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FF29EB-E014-3883-544E-FBB0A68CE598}"/>
                </a:ext>
              </a:extLst>
            </p:cNvPr>
            <p:cNvSpPr txBox="1"/>
            <p:nvPr/>
          </p:nvSpPr>
          <p:spPr>
            <a:xfrm>
              <a:off x="3294516" y="5326000"/>
              <a:ext cx="3312125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CH" dirty="0"/>
                <a:t>The cells are plated on a flask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C7C47F7-72B0-420B-B852-1AD42DD8AE3D}"/>
                </a:ext>
              </a:extLst>
            </p:cNvPr>
            <p:cNvCxnSpPr/>
            <p:nvPr/>
          </p:nvCxnSpPr>
          <p:spPr bwMode="auto">
            <a:xfrm flipV="1">
              <a:off x="7669539" y="3140968"/>
              <a:ext cx="430853" cy="108012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11" name="Picture 10" descr="A plastic bottle with a green cap&#10;&#10;Description automatically generated">
              <a:extLst>
                <a:ext uri="{FF2B5EF4-FFF2-40B4-BE49-F238E27FC236}">
                  <a16:creationId xmlns:a16="http://schemas.microsoft.com/office/drawing/2014/main" id="{DC921297-C2D2-BEC5-9AD4-EC31FA725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93741">
              <a:off x="6865907" y="3978857"/>
              <a:ext cx="1607264" cy="2294384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9D374C1-8C13-222C-7722-7C9754D11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588" y="1146740"/>
            <a:ext cx="2660323" cy="34805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CC7E42-2EA8-B2E8-6E26-AA64653CAF68}"/>
              </a:ext>
            </a:extLst>
          </p:cNvPr>
          <p:cNvSpPr txBox="1"/>
          <p:nvPr/>
        </p:nvSpPr>
        <p:spPr>
          <a:xfrm rot="1074862">
            <a:off x="10398474" y="2202157"/>
            <a:ext cx="1399679" cy="307777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B867CE-97E6-47A2-4ECB-E93F7490FA44}"/>
              </a:ext>
            </a:extLst>
          </p:cNvPr>
          <p:cNvSpPr txBox="1"/>
          <p:nvPr/>
        </p:nvSpPr>
        <p:spPr>
          <a:xfrm>
            <a:off x="8804156" y="4608820"/>
            <a:ext cx="2999925" cy="8771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Cell survival of B16-F10 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mouse melanoma</a:t>
            </a:r>
          </a:p>
          <a:p>
            <a:pPr algn="ctr"/>
            <a:r>
              <a:rPr lang="en-GB" sz="1100" dirty="0"/>
              <a:t>https://</a:t>
            </a:r>
            <a:r>
              <a:rPr lang="en-GB" sz="1100" dirty="0" err="1"/>
              <a:t>zenodo.org</a:t>
            </a:r>
            <a:r>
              <a:rPr lang="en-GB" sz="1100" dirty="0"/>
              <a:t>/records/10478639</a:t>
            </a:r>
            <a:endParaRPr lang="en-CH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724AE6-CCCD-F472-B1D6-9E280D495E96}"/>
              </a:ext>
            </a:extLst>
          </p:cNvPr>
          <p:cNvSpPr txBox="1"/>
          <p:nvPr/>
        </p:nvSpPr>
        <p:spPr>
          <a:xfrm>
            <a:off x="842798" y="5690597"/>
            <a:ext cx="5207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dirty="0">
                <a:latin typeface="Arial" panose="020B0604020202020204" pitchFamily="34" charset="0"/>
                <a:cs typeface="Arial" panose="020B0604020202020204" pitchFamily="34" charset="0"/>
              </a:rPr>
              <a:t>In collaboration with the </a:t>
            </a:r>
          </a:p>
          <a:p>
            <a:r>
              <a:rPr lang="en-CH" sz="2000" dirty="0">
                <a:latin typeface="Arial" panose="020B0604020202020204" pitchFamily="34" charset="0"/>
                <a:cs typeface="Arial" panose="020B0604020202020204" pitchFamily="34" charset="0"/>
              </a:rPr>
              <a:t>Institute of Anatomy of the Univesity of Bern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8FF803E-DFC2-C48D-4503-67C9962D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EAC89F-5E4A-05F0-8F45-DC02C4D438AE}"/>
              </a:ext>
            </a:extLst>
          </p:cNvPr>
          <p:cNvSpPr txBox="1"/>
          <p:nvPr/>
        </p:nvSpPr>
        <p:spPr>
          <a:xfrm>
            <a:off x="9399879" y="904685"/>
            <a:ext cx="2159566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H" dirty="0">
                <a:latin typeface="Arial" panose="020B0604020202020204" pitchFamily="34" charset="0"/>
                <a:cs typeface="Arial" panose="020B0604020202020204" pitchFamily="34" charset="0"/>
              </a:rPr>
              <a:t>Protons vs photons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860D986-C3E4-1B49-85C0-8EC8654BE880}"/>
              </a:ext>
            </a:extLst>
          </p:cNvPr>
          <p:cNvCxnSpPr>
            <a:cxnSpLocks/>
          </p:cNvCxnSpPr>
          <p:nvPr/>
        </p:nvCxnSpPr>
        <p:spPr>
          <a:xfrm flipV="1">
            <a:off x="6486024" y="2732915"/>
            <a:ext cx="1232687" cy="40369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D895DBA-1297-B9E5-256A-67D39E5BF90E}"/>
              </a:ext>
            </a:extLst>
          </p:cNvPr>
          <p:cNvSpPr txBox="1"/>
          <p:nvPr/>
        </p:nvSpPr>
        <p:spPr>
          <a:xfrm>
            <a:off x="5648883" y="2844225"/>
            <a:ext cx="1156086" cy="584775"/>
          </a:xfrm>
          <a:prstGeom prst="rect">
            <a:avLst/>
          </a:prstGeom>
          <a:solidFill>
            <a:schemeClr val="bg1"/>
          </a:solidFill>
          <a:ln w="254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CH" sz="1600" dirty="0">
                <a:latin typeface="Arial" panose="020B0604020202020204" pitchFamily="34" charset="0"/>
                <a:cs typeface="Arial" panose="020B0604020202020204" pitchFamily="34" charset="0"/>
              </a:rPr>
              <a:t>Ionization </a:t>
            </a:r>
          </a:p>
          <a:p>
            <a:pPr algn="ctr"/>
            <a:r>
              <a:rPr lang="en-CH" sz="1600" dirty="0"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1916253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4456C-EE42-B199-B783-FCD3DE44F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Exploring the FLASH regime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5A6BE-A8E8-DFC6-8509-881E58ADA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074" name="Picture 2" descr="Photo of beam chopper wheel used for irradiations at FLASH dose rates">
            <a:extLst>
              <a:ext uri="{FF2B5EF4-FFF2-40B4-BE49-F238E27FC236}">
                <a16:creationId xmlns:a16="http://schemas.microsoft.com/office/drawing/2014/main" id="{B4ABF4EF-58CE-F21E-A60A-5DB4E0F7E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10" y="2044334"/>
            <a:ext cx="4785495" cy="331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DBC6DA-009C-322F-E8D2-EF3B3E7FBF57}"/>
              </a:ext>
            </a:extLst>
          </p:cNvPr>
          <p:cNvSpPr txBox="1"/>
          <p:nvPr/>
        </p:nvSpPr>
        <p:spPr>
          <a:xfrm>
            <a:off x="592332" y="5440784"/>
            <a:ext cx="405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>
                <a:latin typeface="Arial" panose="020B0604020202020204" pitchFamily="34" charset="0"/>
                <a:cs typeface="Arial" panose="020B0604020202020204" pitchFamily="34" charset="0"/>
              </a:rPr>
              <a:t>High currents are an advantage!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7417D-D9A5-11B8-8EBB-5DED2307A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883" y="2384883"/>
            <a:ext cx="6258459" cy="300263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726CD9A-D9C2-1723-6BEC-CFD5FC23E70A}"/>
              </a:ext>
            </a:extLst>
          </p:cNvPr>
          <p:cNvGrpSpPr/>
          <p:nvPr/>
        </p:nvGrpSpPr>
        <p:grpSpPr>
          <a:xfrm>
            <a:off x="6955426" y="872909"/>
            <a:ext cx="5278495" cy="3013293"/>
            <a:chOff x="7020741" y="872909"/>
            <a:chExt cx="5278495" cy="30132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F1E29E7-A224-72C2-CF0B-4EC43A3C1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7436" y="1754975"/>
              <a:ext cx="2179734" cy="162801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5C4A7E-1793-4E3B-B7E9-A9D2F7C2B4D0}"/>
                </a:ext>
              </a:extLst>
            </p:cNvPr>
            <p:cNvSpPr txBox="1"/>
            <p:nvPr/>
          </p:nvSpPr>
          <p:spPr>
            <a:xfrm>
              <a:off x="7116406" y="976240"/>
              <a:ext cx="51828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err="1"/>
                <a:t>PRecision</a:t>
              </a:r>
              <a:r>
                <a:rPr lang="en-GB" dirty="0"/>
                <a:t> </a:t>
              </a:r>
              <a:r>
                <a:rPr lang="en-GB" dirty="0" err="1"/>
                <a:t>dOsimetry</a:t>
              </a:r>
              <a:r>
                <a:rPr lang="en-GB" dirty="0"/>
                <a:t> in </a:t>
              </a:r>
            </a:p>
            <a:p>
              <a:pPr algn="ctr"/>
              <a:r>
                <a:rPr lang="en-GB" dirty="0"/>
                <a:t>FLASH radiotherapy with Optical </a:t>
              </a:r>
              <a:r>
                <a:rPr lang="en-GB" dirty="0" err="1"/>
                <a:t>Fibers</a:t>
              </a:r>
              <a:r>
                <a:rPr lang="en-GB" dirty="0"/>
                <a:t> (PROOF)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7A352D2-31EA-56FC-AB6D-22E0F7A49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85259" y="1714453"/>
              <a:ext cx="2876261" cy="20551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21E972-D520-C4DE-1A79-4EE1E25C546B}"/>
                </a:ext>
              </a:extLst>
            </p:cNvPr>
            <p:cNvSpPr/>
            <p:nvPr/>
          </p:nvSpPr>
          <p:spPr>
            <a:xfrm>
              <a:off x="7020741" y="872909"/>
              <a:ext cx="5171259" cy="30132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9B84DF4-C280-7F89-507E-9BABCC7D8A27}"/>
              </a:ext>
            </a:extLst>
          </p:cNvPr>
          <p:cNvSpPr/>
          <p:nvPr/>
        </p:nvSpPr>
        <p:spPr>
          <a:xfrm>
            <a:off x="3403788" y="6116908"/>
            <a:ext cx="5398142" cy="33855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Casolaro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11</a:t>
            </a:r>
            <a:r>
              <a:rPr lang="en-US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Int. Beam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Conf. (2022)</a:t>
            </a:r>
          </a:p>
        </p:txBody>
      </p:sp>
    </p:spTree>
    <p:extLst>
      <p:ext uri="{BB962C8B-B14F-4D97-AF65-F5344CB8AC3E}">
        <p14:creationId xmlns:p14="http://schemas.microsoft.com/office/powerpoint/2010/main" val="221589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C61B1-0B04-F76F-C68F-0117257C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and Outlook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02CFA-01C8-B696-F01E-520891C25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D24142-3D51-48D2-9699-F01665E2FCFE}"/>
              </a:ext>
            </a:extLst>
          </p:cNvPr>
          <p:cNvSpPr txBox="1">
            <a:spLocks noChangeArrowheads="1"/>
          </p:cNvSpPr>
          <p:nvPr/>
        </p:nvSpPr>
        <p:spPr>
          <a:xfrm>
            <a:off x="666206" y="1240974"/>
            <a:ext cx="10802984" cy="5213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400" dirty="0">
                <a:ea typeface="ＭＳ Ｐゴシック" panose="020B0600070205080204" pitchFamily="34" charset="-128"/>
              </a:rPr>
              <a:t>Medical cyclotrons: </a:t>
            </a:r>
          </a:p>
          <a:p>
            <a:pPr lvl="1"/>
            <a:r>
              <a:rPr lang="en-GB" altLang="en-US" sz="2200" dirty="0">
                <a:ea typeface="ＭＳ Ｐゴシック" panose="020B0600070205080204" pitchFamily="34" charset="-128"/>
              </a:rPr>
              <a:t>Tools of choice for radioisotope production in a hospital-based environment</a:t>
            </a:r>
          </a:p>
          <a:p>
            <a:pPr lvl="1"/>
            <a:r>
              <a:rPr lang="en-GB" altLang="en-US" sz="2200" dirty="0">
                <a:ea typeface="ＭＳ Ｐゴシック" panose="020B0600070205080204" pitchFamily="34" charset="-128"/>
              </a:rPr>
              <a:t>Have a high scientific potential</a:t>
            </a:r>
          </a:p>
          <a:p>
            <a:pPr lvl="1"/>
            <a:r>
              <a:rPr lang="en-GB" altLang="en-US" sz="2200" dirty="0">
                <a:ea typeface="ＭＳ Ｐゴシック" panose="020B0600070205080204" pitchFamily="34" charset="-128"/>
              </a:rPr>
              <a:t>Excellent for the training of young scientists</a:t>
            </a:r>
          </a:p>
          <a:p>
            <a:pPr lvl="1"/>
            <a:r>
              <a:rPr lang="en-GB" altLang="en-US" sz="2200" dirty="0">
                <a:ea typeface="ＭＳ Ｐゴシック" panose="020B0600070205080204" pitchFamily="34" charset="-128"/>
              </a:rPr>
              <a:t>Production and research can run in parallel</a:t>
            </a:r>
          </a:p>
          <a:p>
            <a:endParaRPr lang="en-GB" altLang="en-US" sz="2400" dirty="0">
              <a:ea typeface="ＭＳ Ｐゴシック" panose="020B0600070205080204" pitchFamily="34" charset="-128"/>
            </a:endParaRPr>
          </a:p>
          <a:p>
            <a:r>
              <a:rPr lang="en-GB" altLang="en-US" sz="2400" dirty="0">
                <a:ea typeface="ＭＳ Ｐゴシック" panose="020B0600070205080204" pitchFamily="34" charset="-128"/>
              </a:rPr>
              <a:t>Several multi-disciplinary research programs at the Bern medical cyclotron in the last 10 years</a:t>
            </a:r>
          </a:p>
          <a:p>
            <a:endParaRPr lang="en-GB" altLang="en-US" sz="2400" dirty="0">
              <a:ea typeface="ＭＳ Ｐゴシック" panose="020B0600070205080204" pitchFamily="34" charset="-128"/>
            </a:endParaRPr>
          </a:p>
          <a:p>
            <a:r>
              <a:rPr lang="en-GB" altLang="en-US" sz="2400" dirty="0">
                <a:ea typeface="ＭＳ Ｐゴシック" panose="020B0600070205080204" pitchFamily="34" charset="-128"/>
              </a:rPr>
              <a:t>… we are open to collaborations!</a:t>
            </a:r>
          </a:p>
          <a:p>
            <a:endParaRPr lang="en-GB" altLang="en-US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8994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E7944-07EA-8647-6A31-38F512B5F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EAB85-A165-FF94-042A-E24F4FF1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4019EA-87C8-27DA-6B21-7F6D01A11F27}"/>
              </a:ext>
            </a:extLst>
          </p:cNvPr>
          <p:cNvSpPr/>
          <p:nvPr/>
        </p:nvSpPr>
        <p:spPr>
          <a:xfrm>
            <a:off x="787036" y="5791416"/>
            <a:ext cx="7006572" cy="338554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www.lhep.unibe.ch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/research/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medical_applications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index_eng.html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D55E70-FEC9-52C5-5C46-FCD19B9D8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036" y="1474787"/>
            <a:ext cx="9846129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19100" indent="-4191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  <a:defRPr sz="2200">
                <a:solidFill>
                  <a:srgbClr val="000000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838200" indent="-3810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2pPr>
            <a:lvl3pPr marL="1295400" indent="-3810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–"/>
              <a:defRPr sz="24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3pPr>
            <a:lvl4pPr marL="1714500" indent="-3810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4pPr>
            <a:lvl5pPr marL="2133600" indent="-3810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5pPr>
            <a:lvl6pPr marL="2590800" indent="-3810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Arial" pitchFamily="-111" charset="0"/>
              <a:buChar char="–"/>
              <a:defRPr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6pPr>
            <a:lvl7pPr marL="3048000" indent="-3810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Arial" pitchFamily="-111" charset="0"/>
              <a:buChar char="–"/>
              <a:defRPr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7pPr>
            <a:lvl8pPr marL="3505200" indent="-3810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Arial" pitchFamily="-111" charset="0"/>
              <a:buChar char="–"/>
              <a:defRPr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8pPr>
            <a:lvl9pPr marL="3962400" indent="-3810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Arial" pitchFamily="-111" charset="0"/>
              <a:buChar char="–"/>
              <a:defRPr>
                <a:solidFill>
                  <a:srgbClr val="000000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 eaLnBrk="1" hangingPunct="1">
              <a:buClr>
                <a:srgbClr val="273B7C"/>
              </a:buClr>
              <a:buFont typeface="Wingdings" pitchFamily="2" charset="77"/>
              <a:buChar char="Ø"/>
            </a:pPr>
            <a:r>
              <a:rPr lang="en-GB" altLang="en-US" sz="20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Seniors and </a:t>
            </a:r>
            <a:r>
              <a:rPr lang="en-GB" altLang="en-US" sz="20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PostDocs</a:t>
            </a:r>
            <a:r>
              <a:rPr lang="en-GB" altLang="en-US" sz="20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P. </a:t>
            </a:r>
            <a:r>
              <a:rPr lang="en-GB" altLang="en-US" sz="20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Scampoli</a:t>
            </a:r>
            <a:r>
              <a:rPr lang="en-GB" altLang="en-US" sz="20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I. </a:t>
            </a:r>
            <a:r>
              <a:rPr lang="en-GB" altLang="en-US" sz="20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Mateu</a:t>
            </a:r>
            <a:r>
              <a:rPr lang="en-GB" altLang="en-US" sz="20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L. </a:t>
            </a:r>
            <a:r>
              <a:rPr lang="en-GB" altLang="en-US" sz="20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Mercolli</a:t>
            </a:r>
            <a:r>
              <a:rPr lang="en-GB" altLang="en-US" sz="20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P. </a:t>
            </a:r>
            <a:r>
              <a:rPr lang="en-GB" altLang="en-US" sz="20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Casolaro</a:t>
            </a:r>
            <a:r>
              <a:rPr lang="en-GB" altLang="en-US" sz="20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L. </a:t>
            </a:r>
            <a:r>
              <a:rPr lang="en-GB" altLang="en-US" sz="20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Franconi</a:t>
            </a:r>
            <a:r>
              <a:rPr lang="en-GB" altLang="en-US" sz="20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C. </a:t>
            </a:r>
            <a:r>
              <a:rPr lang="en-GB" altLang="en-US" sz="20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Belver</a:t>
            </a:r>
            <a:r>
              <a:rPr lang="en-GB" altLang="en-US" sz="20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Aguilar, E. </a:t>
            </a:r>
            <a:r>
              <a:rPr lang="en-GB" altLang="en-US" sz="20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Kasanda</a:t>
            </a:r>
            <a:endParaRPr lang="en-GB" altLang="en-US" sz="2000" kern="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buClr>
                <a:srgbClr val="273B7C"/>
              </a:buClr>
              <a:buFont typeface="Wingdings" pitchFamily="2" charset="77"/>
              <a:buChar char="Ø"/>
            </a:pPr>
            <a:endParaRPr lang="en-GB" altLang="en-US" sz="2000" kern="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buClr>
                <a:srgbClr val="273B7C"/>
              </a:buClr>
              <a:buFont typeface="Wingdings" pitchFamily="2" charset="77"/>
              <a:buChar char="Ø"/>
            </a:pPr>
            <a:r>
              <a:rPr lang="en-GB" altLang="en-US" sz="20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PhD students: A. Gottstein, A. Oliveira, G. </a:t>
            </a:r>
            <a:r>
              <a:rPr lang="en-GB" altLang="en-US" sz="20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Dellepiane</a:t>
            </a:r>
            <a:r>
              <a:rPr lang="en-GB" altLang="en-US" sz="20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(2023), P. </a:t>
            </a:r>
            <a:r>
              <a:rPr lang="en-GB" altLang="en-US" sz="20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Häffner</a:t>
            </a:r>
            <a:r>
              <a:rPr lang="en-GB" altLang="en-US" sz="20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(2021), T. </a:t>
            </a:r>
            <a:r>
              <a:rPr lang="en-GB" altLang="en-US" sz="20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Carzaniga</a:t>
            </a:r>
            <a:r>
              <a:rPr lang="en-GB" altLang="en-US" sz="20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(2019), K. </a:t>
            </a:r>
            <a:r>
              <a:rPr lang="en-GB" altLang="en-US" sz="20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Nesteruk</a:t>
            </a:r>
            <a:r>
              <a:rPr lang="en-GB" altLang="en-US" sz="20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(2017)</a:t>
            </a:r>
          </a:p>
          <a:p>
            <a:pPr eaLnBrk="1" hangingPunct="1">
              <a:buClr>
                <a:srgbClr val="273B7C"/>
              </a:buClr>
              <a:buFont typeface="Wingdings" pitchFamily="2" charset="77"/>
              <a:buChar char="Ø"/>
            </a:pPr>
            <a:endParaRPr lang="en-GB" altLang="en-US" sz="2000" kern="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buClr>
                <a:srgbClr val="273B7C"/>
              </a:buClr>
              <a:buFont typeface="Wingdings" pitchFamily="2" charset="77"/>
              <a:buChar char="Ø"/>
            </a:pPr>
            <a:r>
              <a:rPr lang="en-GB" altLang="en-US" sz="20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Master and Bachelor Students (last 5 years): </a:t>
            </a:r>
          </a:p>
          <a:p>
            <a:pPr marL="457200" lvl="1" indent="0" eaLnBrk="1" hangingPunct="1">
              <a:buClr>
                <a:srgbClr val="273B7C"/>
              </a:buClr>
              <a:buNone/>
            </a:pPr>
            <a:r>
              <a:rPr lang="en-GB" altLang="en-US" sz="18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L. </a:t>
            </a:r>
            <a:r>
              <a:rPr lang="en-GB" altLang="en-US" sz="18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Eggimann</a:t>
            </a:r>
            <a:r>
              <a:rPr lang="en-GB" altLang="en-US" sz="18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D. </a:t>
            </a:r>
            <a:r>
              <a:rPr lang="en-GB" altLang="en-US" sz="18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Wermelinger</a:t>
            </a:r>
            <a:r>
              <a:rPr lang="en-GB" altLang="en-US" sz="18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T. </a:t>
            </a:r>
            <a:r>
              <a:rPr lang="en-GB" altLang="en-US" sz="18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Stammbach</a:t>
            </a:r>
            <a:r>
              <a:rPr lang="en-GB" altLang="en-US" sz="18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M. V. Rossi (2024), R. Zehnder (2024), M. Schmid (2021), E. </a:t>
            </a:r>
            <a:r>
              <a:rPr lang="en-GB" altLang="en-US" sz="18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Zyaee</a:t>
            </a:r>
            <a:r>
              <a:rPr lang="en-GB" altLang="en-US" sz="18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(2021), N. </a:t>
            </a:r>
            <a:r>
              <a:rPr lang="en-GB" altLang="en-US" sz="18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Voeten</a:t>
            </a:r>
            <a:r>
              <a:rPr lang="en-GB" altLang="en-US" sz="18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(2022), D. Wüthrich (2019), J. Askew (2022), D. </a:t>
            </a:r>
            <a:r>
              <a:rPr lang="en-GB" altLang="en-US" sz="18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Wermelinger</a:t>
            </a:r>
            <a:r>
              <a:rPr lang="en-GB" altLang="en-US" sz="18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(2023), M. Wenger (2022), N. </a:t>
            </a:r>
            <a:r>
              <a:rPr lang="en-GB" altLang="en-US" sz="18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Kämpfer</a:t>
            </a:r>
            <a:r>
              <a:rPr lang="en-GB" altLang="en-US" sz="18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(2020), A. </a:t>
            </a:r>
            <a:r>
              <a:rPr lang="en-GB" altLang="en-US" sz="18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Gaschen</a:t>
            </a:r>
            <a:r>
              <a:rPr lang="en-GB" altLang="en-US" sz="18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(2023), N. </a:t>
            </a:r>
            <a:r>
              <a:rPr lang="en-GB" altLang="en-US" sz="18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Gaschen</a:t>
            </a:r>
            <a:r>
              <a:rPr lang="en-GB" altLang="en-US" sz="18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(2023), A. Andrey (2023), Andreas </a:t>
            </a:r>
            <a:r>
              <a:rPr lang="en-GB" altLang="en-US" sz="18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Gsponer</a:t>
            </a:r>
            <a:r>
              <a:rPr lang="en-GB" altLang="en-US" sz="18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(2019), Melina </a:t>
            </a:r>
            <a:r>
              <a:rPr lang="en-GB" altLang="en-US" sz="18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Lüthi</a:t>
            </a:r>
            <a:r>
              <a:rPr lang="en-GB" altLang="en-US" sz="18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(2019) </a:t>
            </a:r>
          </a:p>
          <a:p>
            <a:pPr eaLnBrk="1" hangingPunct="1">
              <a:buClr>
                <a:srgbClr val="273B7C"/>
              </a:buClr>
              <a:buFont typeface="Wingdings" pitchFamily="2" charset="77"/>
              <a:buChar char="Ø"/>
            </a:pPr>
            <a:endParaRPr lang="en-GB" altLang="en-US" sz="2000" kern="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buClr>
                <a:srgbClr val="273B7C"/>
              </a:buClr>
              <a:buFont typeface="Wingdings" pitchFamily="2" charset="77"/>
              <a:buChar char="Ø"/>
            </a:pPr>
            <a:r>
              <a:rPr lang="en-GB" altLang="en-US" sz="20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LHEP mechanics and electronics workshop; SWAN Team</a:t>
            </a:r>
          </a:p>
          <a:p>
            <a:pPr eaLnBrk="1" hangingPunct="1"/>
            <a:endParaRPr lang="en-GB" altLang="en-US" sz="2000" kern="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/>
            <a:endParaRPr lang="en-GB" altLang="en-US" sz="2000" kern="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28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D7A61-30C0-8158-20D4-8029EBDA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cyclotron at the Bern University Hospital (</a:t>
            </a:r>
            <a:r>
              <a:rPr lang="en-GB" dirty="0" err="1"/>
              <a:t>Inselspital</a:t>
            </a:r>
            <a:r>
              <a:rPr lang="en-GB" dirty="0"/>
              <a:t>)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DD33A-B816-7FC7-68C8-B77C6D4C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F8FF5C8-C027-784A-1749-EDB092FD7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127" y="859904"/>
            <a:ext cx="7449629" cy="547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C48380-6CAC-BD92-3AAF-5851733CC845}"/>
              </a:ext>
            </a:extLst>
          </p:cNvPr>
          <p:cNvSpPr txBox="1"/>
          <p:nvPr/>
        </p:nvSpPr>
        <p:spPr>
          <a:xfrm>
            <a:off x="411893" y="2523064"/>
            <a:ext cx="1769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800" dirty="0">
                <a:latin typeface="Arial" panose="020B0604020202020204" pitchFamily="34" charset="0"/>
                <a:cs typeface="Arial" panose="020B0604020202020204" pitchFamily="34" charset="0"/>
              </a:rPr>
              <a:t>In operation since 2013</a:t>
            </a:r>
          </a:p>
        </p:txBody>
      </p:sp>
    </p:spTree>
    <p:extLst>
      <p:ext uri="{BB962C8B-B14F-4D97-AF65-F5344CB8AC3E}">
        <p14:creationId xmlns:p14="http://schemas.microsoft.com/office/powerpoint/2010/main" val="2617797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EC861-CA98-BAEE-58E3-4CFE9325F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Bern medical cyclotron and its research Beam Transport Line (BTL)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3AD9D-4100-ABD8-29C7-F2436E9F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556519BB-59E2-4C5C-9F70-C4858EF04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36" y="924264"/>
            <a:ext cx="4725998" cy="357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9EA5B9-BEC0-69E9-7B86-41426908B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42" y="4650841"/>
            <a:ext cx="10237099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17513" indent="-3270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33388" indent="-342900"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5000"/>
              <a:buFont typeface="Wingdings" pitchFamily="2" charset="77"/>
              <a:buChar char="Ø"/>
            </a:pPr>
            <a:r>
              <a:rPr lang="en-GB" altLang="en-US" sz="2000" dirty="0">
                <a:solidFill>
                  <a:srgbClr val="000000"/>
                </a:solidFill>
              </a:rPr>
              <a:t>IBA 18 MeV high current cyclotron (up to 150 </a:t>
            </a:r>
            <a:r>
              <a:rPr lang="en-GB" altLang="en-US" sz="2000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GB" altLang="en-US" sz="2000" dirty="0">
                <a:solidFill>
                  <a:srgbClr val="000000"/>
                </a:solidFill>
              </a:rPr>
              <a:t>A) – 2 H</a:t>
            </a:r>
            <a:r>
              <a:rPr lang="en-GB" altLang="en-US" sz="2000" baseline="30000" dirty="0">
                <a:solidFill>
                  <a:srgbClr val="000000"/>
                </a:solidFill>
              </a:rPr>
              <a:t>-</a:t>
            </a:r>
            <a:r>
              <a:rPr lang="en-GB" altLang="en-US" sz="2000" dirty="0">
                <a:solidFill>
                  <a:srgbClr val="000000"/>
                </a:solidFill>
              </a:rPr>
              <a:t> ion sources</a:t>
            </a:r>
          </a:p>
          <a:p>
            <a:pPr marL="433388" indent="-342900"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5000"/>
              <a:buFont typeface="Wingdings" pitchFamily="2" charset="77"/>
              <a:buChar char="Ø"/>
            </a:pPr>
            <a:r>
              <a:rPr lang="en-GB" altLang="en-US" sz="2000" dirty="0">
                <a:solidFill>
                  <a:srgbClr val="000000"/>
                </a:solidFill>
              </a:rPr>
              <a:t>2 </a:t>
            </a:r>
            <a:r>
              <a:rPr lang="en-GB" altLang="en-US" sz="2000" baseline="30000" dirty="0">
                <a:solidFill>
                  <a:srgbClr val="000000"/>
                </a:solidFill>
              </a:rPr>
              <a:t>18</a:t>
            </a:r>
            <a:r>
              <a:rPr lang="en-GB" altLang="en-US" sz="2000" dirty="0">
                <a:solidFill>
                  <a:srgbClr val="000000"/>
                </a:solidFill>
              </a:rPr>
              <a:t>F liquid targets: daily GMP industrial production (up to 1 </a:t>
            </a:r>
            <a:r>
              <a:rPr lang="en-GB" altLang="en-US" sz="2000" dirty="0" err="1">
                <a:solidFill>
                  <a:srgbClr val="000000"/>
                </a:solidFill>
              </a:rPr>
              <a:t>TBq</a:t>
            </a:r>
            <a:r>
              <a:rPr lang="en-GB" altLang="en-US" sz="2000" dirty="0">
                <a:solidFill>
                  <a:srgbClr val="000000"/>
                </a:solidFill>
              </a:rPr>
              <a:t> per run)</a:t>
            </a:r>
          </a:p>
          <a:p>
            <a:pPr marL="433388" indent="-342900"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5000"/>
              <a:buFont typeface="Wingdings" pitchFamily="2" charset="77"/>
              <a:buChar char="Ø"/>
            </a:pPr>
            <a:r>
              <a:rPr lang="en-GB" altLang="en-US" sz="2000" b="1" dirty="0">
                <a:solidFill>
                  <a:srgbClr val="000000"/>
                </a:solidFill>
              </a:rPr>
              <a:t>External Beam Transfer Line (BTL) in a separate bunker:  research</a:t>
            </a:r>
          </a:p>
          <a:p>
            <a:pPr marL="433388" indent="-342900"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5000"/>
              <a:buFont typeface="Wingdings" pitchFamily="2" charset="77"/>
              <a:buChar char="Ø"/>
            </a:pPr>
            <a:r>
              <a:rPr lang="en-GB" altLang="en-US" sz="2000" b="1" dirty="0">
                <a:solidFill>
                  <a:srgbClr val="000000"/>
                </a:solidFill>
              </a:rPr>
              <a:t>Solid target Station (STS): research</a:t>
            </a:r>
          </a:p>
          <a:p>
            <a:pPr marL="433388" indent="-342900"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85000"/>
              <a:buFont typeface="Wingdings" pitchFamily="2" charset="77"/>
              <a:buChar char="Ø"/>
            </a:pPr>
            <a:r>
              <a:rPr lang="en-GB" altLang="en-US" sz="2000" b="1" dirty="0">
                <a:solidFill>
                  <a:srgbClr val="000000"/>
                </a:solidFill>
              </a:rPr>
              <a:t>Specific method to produce currents down to 1 </a:t>
            </a:r>
            <a:r>
              <a:rPr lang="en-GB" altLang="en-US" sz="2000" b="1" dirty="0" err="1">
                <a:solidFill>
                  <a:srgbClr val="000000"/>
                </a:solidFill>
              </a:rPr>
              <a:t>pA</a:t>
            </a:r>
            <a:endParaRPr lang="en-GB" altLang="en-US" sz="2000" b="1" dirty="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  <a:spcBef>
                <a:spcPct val="20000"/>
              </a:spcBef>
              <a:spcAft>
                <a:spcPts val="1200"/>
              </a:spcAft>
              <a:buClr>
                <a:schemeClr val="hlink"/>
              </a:buClr>
              <a:buSzPct val="85000"/>
            </a:pPr>
            <a:r>
              <a:rPr lang="en-GB" altLang="en-US" sz="20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FCCBF2B-CCF7-2D16-5BF5-BE17EA7A4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263" y="924264"/>
            <a:ext cx="4787996" cy="357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BD3E53-6123-BD50-94F4-F0E66F70A435}"/>
              </a:ext>
            </a:extLst>
          </p:cNvPr>
          <p:cNvSpPr txBox="1"/>
          <p:nvPr/>
        </p:nvSpPr>
        <p:spPr>
          <a:xfrm>
            <a:off x="411892" y="4168588"/>
            <a:ext cx="322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  </a:t>
            </a:r>
          </a:p>
          <a:p>
            <a:endParaRPr lang="en-CH" dirty="0"/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729614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D760E-043C-0400-5BCD-A35FA6D7F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The hot labs</a:t>
            </a:r>
          </a:p>
        </p:txBody>
      </p:sp>
      <p:pic>
        <p:nvPicPr>
          <p:cNvPr id="5" name="Grafik 11" descr="A.jpg">
            <a:extLst>
              <a:ext uri="{FF2B5EF4-FFF2-40B4-BE49-F238E27FC236}">
                <a16:creationId xmlns:a16="http://schemas.microsoft.com/office/drawing/2014/main" id="{9391D786-DBCF-5751-6633-DEDF2D99F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84" y="1151245"/>
            <a:ext cx="8099425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12">
            <a:extLst>
              <a:ext uri="{FF2B5EF4-FFF2-40B4-BE49-F238E27FC236}">
                <a16:creationId xmlns:a16="http://schemas.microsoft.com/office/drawing/2014/main" id="{855EBD0B-6BB8-2F97-86A9-75CA771C3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5084" y="3831293"/>
            <a:ext cx="1800225" cy="1081088"/>
          </a:xfrm>
          <a:prstGeom prst="rect">
            <a:avLst/>
          </a:prstGeom>
          <a:solidFill>
            <a:srgbClr val="FF0066">
              <a:alpha val="30196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" name="Rechteck 15">
            <a:extLst>
              <a:ext uri="{FF2B5EF4-FFF2-40B4-BE49-F238E27FC236}">
                <a16:creationId xmlns:a16="http://schemas.microsoft.com/office/drawing/2014/main" id="{2449AD4E-1F37-5DA5-35A4-086C3A93C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446" y="2391432"/>
            <a:ext cx="1439862" cy="1081087"/>
          </a:xfrm>
          <a:prstGeom prst="rect">
            <a:avLst/>
          </a:prstGeom>
          <a:solidFill>
            <a:srgbClr val="FF0066">
              <a:alpha val="30196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" name="Rechteck 16">
            <a:extLst>
              <a:ext uri="{FF2B5EF4-FFF2-40B4-BE49-F238E27FC236}">
                <a16:creationId xmlns:a16="http://schemas.microsoft.com/office/drawing/2014/main" id="{1107A0E9-A391-C8C4-3775-F4635AA5D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5084" y="1383368"/>
            <a:ext cx="1800225" cy="1081088"/>
          </a:xfrm>
          <a:prstGeom prst="rect">
            <a:avLst/>
          </a:prstGeom>
          <a:solidFill>
            <a:srgbClr val="FF0066">
              <a:alpha val="30196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" name="Rechteck 18">
            <a:extLst>
              <a:ext uri="{FF2B5EF4-FFF2-40B4-BE49-F238E27FC236}">
                <a16:creationId xmlns:a16="http://schemas.microsoft.com/office/drawing/2014/main" id="{29697F71-F3B8-B1D3-9173-461E59419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1434" y="2464456"/>
            <a:ext cx="576263" cy="1439862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" name="Rechteck 19">
            <a:extLst>
              <a:ext uri="{FF2B5EF4-FFF2-40B4-BE49-F238E27FC236}">
                <a16:creationId xmlns:a16="http://schemas.microsoft.com/office/drawing/2014/main" id="{C23581D5-F8F9-B442-9DF8-9C488DB01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909" y="2464456"/>
            <a:ext cx="1152525" cy="1439862"/>
          </a:xfrm>
          <a:prstGeom prst="rect">
            <a:avLst/>
          </a:prstGeom>
          <a:solidFill>
            <a:schemeClr val="bg1">
              <a:lumMod val="50000"/>
              <a:alpha val="3019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1" name="Rechteck 17">
            <a:extLst>
              <a:ext uri="{FF2B5EF4-FFF2-40B4-BE49-F238E27FC236}">
                <a16:creationId xmlns:a16="http://schemas.microsoft.com/office/drawing/2014/main" id="{723786BA-2159-56D9-F611-3DB92929C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472" y="1383368"/>
            <a:ext cx="2160587" cy="1081088"/>
          </a:xfrm>
          <a:prstGeom prst="rect">
            <a:avLst/>
          </a:prstGeom>
          <a:solidFill>
            <a:srgbClr val="00B050">
              <a:alpha val="3019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" name="Rechteck 24">
            <a:extLst>
              <a:ext uri="{FF2B5EF4-FFF2-40B4-BE49-F238E27FC236}">
                <a16:creationId xmlns:a16="http://schemas.microsoft.com/office/drawing/2014/main" id="{1A091FDF-8862-8358-0A5E-53078FF3B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308" y="1383369"/>
            <a:ext cx="863600" cy="3529013"/>
          </a:xfrm>
          <a:prstGeom prst="rect">
            <a:avLst/>
          </a:prstGeom>
          <a:solidFill>
            <a:srgbClr val="FFFF00">
              <a:alpha val="3019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3" name="Picture 7" descr="Screen Shot 2016-10-27 at 6.59.02 PM.png">
            <a:extLst>
              <a:ext uri="{FF2B5EF4-FFF2-40B4-BE49-F238E27FC236}">
                <a16:creationId xmlns:a16="http://schemas.microsoft.com/office/drawing/2014/main" id="{DFC928E6-237C-38D5-DCF2-5BEF99C4E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59" y="1048407"/>
            <a:ext cx="2129828" cy="5235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905673-AAD7-A348-249F-5369EEB9BD2F}"/>
              </a:ext>
            </a:extLst>
          </p:cNvPr>
          <p:cNvCxnSpPr>
            <a:cxnSpLocks/>
          </p:cNvCxnSpPr>
          <p:nvPr/>
        </p:nvCxnSpPr>
        <p:spPr bwMode="auto">
          <a:xfrm flipH="1">
            <a:off x="5321433" y="1167593"/>
            <a:ext cx="2617788" cy="9919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stealth" w="med" len="med"/>
            <a:tailEnd type="triangle" w="lg" len="lg"/>
          </a:ln>
          <a:effectLst/>
        </p:spPr>
      </p:cxnSp>
      <p:pic>
        <p:nvPicPr>
          <p:cNvPr id="15" name="Picture 5">
            <a:extLst>
              <a:ext uri="{FF2B5EF4-FFF2-40B4-BE49-F238E27FC236}">
                <a16:creationId xmlns:a16="http://schemas.microsoft.com/office/drawing/2014/main" id="{FFBB103B-88AA-1FC0-DFEF-6AB959CA8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872" y="966079"/>
            <a:ext cx="2808287" cy="42783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2467A3-0E96-3754-F192-B1AC593B6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3022" y="1048406"/>
            <a:ext cx="2953131" cy="4904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id="{5A3C378E-18A3-799F-3100-BDFFC7755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67" y="5374316"/>
            <a:ext cx="9883760" cy="99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19100" indent="-419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lnSpc>
                <a:spcPct val="130000"/>
              </a:lnSpc>
              <a:buClr>
                <a:srgbClr val="273B7C"/>
              </a:buClr>
              <a:buSzPct val="85000"/>
              <a:buFont typeface="Wingdings" pitchFamily="2" charset="77"/>
              <a:buChar char="Ø"/>
            </a:pPr>
            <a:r>
              <a:rPr lang="en-GB" altLang="en-US" sz="2000" dirty="0">
                <a:solidFill>
                  <a:srgbClr val="000000"/>
                </a:solidFill>
              </a:rPr>
              <a:t>3 GMP production labs (SWAN </a:t>
            </a:r>
            <a:r>
              <a:rPr lang="en-GB" altLang="en-US" sz="2000" dirty="0" err="1">
                <a:solidFill>
                  <a:srgbClr val="000000"/>
                </a:solidFill>
              </a:rPr>
              <a:t>Isotopen</a:t>
            </a:r>
            <a:r>
              <a:rPr lang="en-GB" altLang="en-US" sz="2000" dirty="0">
                <a:solidFill>
                  <a:srgbClr val="000000"/>
                </a:solidFill>
              </a:rPr>
              <a:t> AG – </a:t>
            </a:r>
            <a:r>
              <a:rPr lang="en-GB" altLang="en-US" sz="2000" baseline="30000" dirty="0">
                <a:solidFill>
                  <a:srgbClr val="000000"/>
                </a:solidFill>
              </a:rPr>
              <a:t>18</a:t>
            </a:r>
            <a:r>
              <a:rPr lang="en-GB" altLang="en-US" sz="2000" dirty="0">
                <a:solidFill>
                  <a:srgbClr val="000000"/>
                </a:solidFill>
              </a:rPr>
              <a:t>F, </a:t>
            </a:r>
            <a:r>
              <a:rPr lang="en-GB" altLang="en-US" sz="2000" baseline="30000" dirty="0">
                <a:solidFill>
                  <a:srgbClr val="000000"/>
                </a:solidFill>
              </a:rPr>
              <a:t>68</a:t>
            </a:r>
            <a:r>
              <a:rPr lang="en-GB" altLang="en-US" sz="2000" dirty="0">
                <a:solidFill>
                  <a:srgbClr val="000000"/>
                </a:solidFill>
              </a:rPr>
              <a:t>Ga, </a:t>
            </a:r>
            <a:r>
              <a:rPr lang="en-GB" altLang="en-US" sz="2000" baseline="30000" dirty="0">
                <a:solidFill>
                  <a:srgbClr val="000000"/>
                </a:solidFill>
              </a:rPr>
              <a:t>177</a:t>
            </a:r>
            <a:r>
              <a:rPr lang="en-GB" altLang="en-US" sz="2000" dirty="0">
                <a:solidFill>
                  <a:srgbClr val="000000"/>
                </a:solidFill>
              </a:rPr>
              <a:t>Lu radiopharmaceuticals)</a:t>
            </a:r>
          </a:p>
          <a:p>
            <a:pPr marL="285750" indent="-285750">
              <a:lnSpc>
                <a:spcPct val="130000"/>
              </a:lnSpc>
              <a:buClr>
                <a:srgbClr val="273B7C"/>
              </a:buClr>
              <a:buSzPct val="85000"/>
              <a:buFont typeface="Wingdings" pitchFamily="2" charset="77"/>
              <a:buChar char="Ø"/>
            </a:pPr>
            <a:r>
              <a:rPr lang="en-GB" altLang="en-US" sz="2000" dirty="0">
                <a:solidFill>
                  <a:srgbClr val="000000"/>
                </a:solidFill>
              </a:rPr>
              <a:t>1 GMP clinical research lab (Nuclear Medicine, </a:t>
            </a:r>
            <a:r>
              <a:rPr lang="en-GB" altLang="en-US" sz="2000" dirty="0" err="1">
                <a:solidFill>
                  <a:srgbClr val="000000"/>
                </a:solidFill>
              </a:rPr>
              <a:t>Inselspital</a:t>
            </a:r>
            <a:r>
              <a:rPr lang="en-GB" altLang="en-US" sz="20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82EF8B-2C36-DBE1-A9A7-DC32CABB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89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C7794-F1F3-EEB2-B338-D3F57132B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The BTL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FA1CE-0890-72B9-9C49-61EBDD4C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6EDC7-E9E4-6CB7-C5C8-7F922920C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16" y="1167376"/>
            <a:ext cx="6408738" cy="49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3C0297-D350-30A8-E7CD-A94406AA2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079" y="807013"/>
            <a:ext cx="2405062" cy="18208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4F7EB6EA-91B6-DCF2-E788-4BEDCDEEC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680" y="2391337"/>
            <a:ext cx="2065337" cy="3381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FF0000"/>
                </a:solidFill>
              </a:rPr>
              <a:t>Beam from cyclotron</a:t>
            </a:r>
          </a:p>
        </p:txBody>
      </p:sp>
      <p:cxnSp>
        <p:nvCxnSpPr>
          <p:cNvPr id="8" name="Straight Arrow Connector 5">
            <a:extLst>
              <a:ext uri="{FF2B5EF4-FFF2-40B4-BE49-F238E27FC236}">
                <a16:creationId xmlns:a16="http://schemas.microsoft.com/office/drawing/2014/main" id="{572D3ED2-9195-6307-F59D-9C4AEBB3C3D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816292" y="1743638"/>
            <a:ext cx="3527425" cy="79057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B6C99DA0-E2B2-9991-2F26-08713E33AA2D}"/>
              </a:ext>
            </a:extLst>
          </p:cNvPr>
          <p:cNvGrpSpPr>
            <a:grpSpLocks/>
          </p:cNvGrpSpPr>
          <p:nvPr/>
        </p:nvGrpSpPr>
        <p:grpSpPr bwMode="auto">
          <a:xfrm>
            <a:off x="7287419" y="2789837"/>
            <a:ext cx="2695575" cy="3338513"/>
            <a:chOff x="6372225" y="3155950"/>
            <a:chExt cx="2695575" cy="3338513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C61D5ACB-5D41-8FD6-A263-909424C2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688" y="3155950"/>
              <a:ext cx="2362200" cy="185737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B6248BD2-6B2F-9368-C30E-B505CA1A5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9088" y="4648200"/>
              <a:ext cx="2398712" cy="184626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Arrow Connector 8">
              <a:extLst>
                <a:ext uri="{FF2B5EF4-FFF2-40B4-BE49-F238E27FC236}">
                  <a16:creationId xmlns:a16="http://schemas.microsoft.com/office/drawing/2014/main" id="{721863A3-AF48-8F2F-08C6-9FA8E61D2B9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372225" y="4005263"/>
              <a:ext cx="1152525" cy="503237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Arrow Connector 10">
              <a:extLst>
                <a:ext uri="{FF2B5EF4-FFF2-40B4-BE49-F238E27FC236}">
                  <a16:creationId xmlns:a16="http://schemas.microsoft.com/office/drawing/2014/main" id="{B4727203-30C4-C299-A149-83AAA8E4130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72225" y="4508500"/>
              <a:ext cx="1439863" cy="1008063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782CD3CA-8CCB-02FE-CB5F-97AF46DD6E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2280" y="4509120"/>
              <a:ext cx="1613743" cy="3385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600">
                  <a:solidFill>
                    <a:srgbClr val="FF0000"/>
                  </a:solidFill>
                </a:rPr>
                <a:t>Beam from BTL</a:t>
              </a:r>
            </a:p>
          </p:txBody>
        </p:sp>
      </p:grpSp>
      <p:sp>
        <p:nvSpPr>
          <p:cNvPr id="15" name="TextBox 1">
            <a:extLst>
              <a:ext uri="{FF2B5EF4-FFF2-40B4-BE49-F238E27FC236}">
                <a16:creationId xmlns:a16="http://schemas.microsoft.com/office/drawing/2014/main" id="{DBA9B4DC-F8FB-A8AA-8449-52ACC9796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1872" y="6291083"/>
            <a:ext cx="4925415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FF0000"/>
                </a:solidFill>
              </a:rPr>
              <a:t>S. </a:t>
            </a:r>
            <a:r>
              <a:rPr lang="en-US" altLang="en-US" sz="1600" dirty="0" err="1">
                <a:solidFill>
                  <a:srgbClr val="FF0000"/>
                </a:solidFill>
              </a:rPr>
              <a:t>Braccini</a:t>
            </a:r>
            <a:r>
              <a:rPr lang="en-US" altLang="en-US" sz="1600" dirty="0">
                <a:solidFill>
                  <a:srgbClr val="FF0000"/>
                </a:solidFill>
              </a:rPr>
              <a:t>, </a:t>
            </a:r>
            <a:r>
              <a:rPr lang="en-US" altLang="en-US" sz="1600" i="1" dirty="0">
                <a:solidFill>
                  <a:srgbClr val="FF0000"/>
                </a:solidFill>
              </a:rPr>
              <a:t>AIP Conf. Proc. </a:t>
            </a:r>
            <a:r>
              <a:rPr lang="en-US" altLang="en-US" sz="1600" dirty="0">
                <a:solidFill>
                  <a:srgbClr val="FF0000"/>
                </a:solidFill>
              </a:rPr>
              <a:t>vol. 1525, p. 144, 2013</a:t>
            </a:r>
          </a:p>
        </p:txBody>
      </p:sp>
    </p:spTree>
    <p:extLst>
      <p:ext uri="{BB962C8B-B14F-4D97-AF65-F5344CB8AC3E}">
        <p14:creationId xmlns:p14="http://schemas.microsoft.com/office/powerpoint/2010/main" val="267336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B2E9E-BD1E-8353-32FA-700802DD6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Theranostics</a:t>
            </a:r>
            <a:r>
              <a:rPr lang="en-GB" dirty="0"/>
              <a:t> in nuclear medicine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CAEAF-D045-E8CB-B84C-28EFA6BB7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D44E6C-DA37-589B-0B90-58B6D5A1D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2" y="995811"/>
            <a:ext cx="6359818" cy="5212965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25532550-482D-3FCB-6ECA-A55FE76E4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5387" y="1035014"/>
            <a:ext cx="3613736" cy="521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968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896938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439738" lvl="1" indent="-342900" eaLnBrk="1" hangingPunct="1">
              <a:lnSpc>
                <a:spcPct val="130000"/>
              </a:lnSpc>
              <a:spcBef>
                <a:spcPct val="20000"/>
              </a:spcBef>
              <a:buClr>
                <a:srgbClr val="273B7C"/>
              </a:buClr>
              <a:buSzPct val="85000"/>
              <a:buFont typeface="Wingdings" pitchFamily="2" charset="77"/>
              <a:buChar char="Ø"/>
            </a:pPr>
            <a:r>
              <a:rPr lang="en-US" altLang="x-none" dirty="0">
                <a:solidFill>
                  <a:srgbClr val="000000"/>
                </a:solidFill>
              </a:rPr>
              <a:t> Promising pairs: </a:t>
            </a:r>
          </a:p>
          <a:p>
            <a:pPr lvl="2" eaLnBrk="1" hangingPunct="1">
              <a:lnSpc>
                <a:spcPct val="130000"/>
              </a:lnSpc>
              <a:spcBef>
                <a:spcPct val="20000"/>
              </a:spcBef>
              <a:buClr>
                <a:srgbClr val="273B7C"/>
              </a:buClr>
              <a:buSzPct val="85000"/>
              <a:buFont typeface="Wingdings" pitchFamily="2" charset="77"/>
              <a:buChar char="Ø"/>
            </a:pPr>
            <a:r>
              <a:rPr lang="en-US" b="1" baseline="30000" dirty="0">
                <a:solidFill>
                  <a:srgbClr val="000000"/>
                </a:solidFill>
                <a:latin typeface="Neue Haas Grotesk Text Pro (Body)"/>
              </a:rPr>
              <a:t> </a:t>
            </a:r>
            <a:r>
              <a:rPr lang="it-IT" b="1" baseline="30000" dirty="0">
                <a:latin typeface="Neue Haas Grotesk Text Pro (Body)"/>
              </a:rPr>
              <a:t>68</a:t>
            </a:r>
            <a:r>
              <a:rPr lang="it-IT" b="1" dirty="0">
                <a:latin typeface="Neue Haas Grotesk Text Pro (Body)"/>
              </a:rPr>
              <a:t>Ga</a:t>
            </a:r>
            <a:r>
              <a:rPr lang="it-IT" dirty="0">
                <a:latin typeface="Neue Haas Grotesk Text Pro (Body)"/>
              </a:rPr>
              <a:t>/</a:t>
            </a:r>
            <a:r>
              <a:rPr lang="it-IT" baseline="30000" dirty="0">
                <a:latin typeface="Neue Haas Grotesk Text Pro (Body)"/>
                <a:ea typeface="Cambria" panose="02040503050406030204" pitchFamily="18" charset="0"/>
              </a:rPr>
              <a:t>177</a:t>
            </a:r>
            <a:r>
              <a:rPr lang="it-IT" dirty="0">
                <a:latin typeface="Neue Haas Grotesk Text Pro (Body)"/>
              </a:rPr>
              <a:t>Lu and </a:t>
            </a:r>
            <a:r>
              <a:rPr lang="it-IT" b="1" baseline="30000" dirty="0">
                <a:latin typeface="Neue Haas Grotesk Text Pro (Body)"/>
              </a:rPr>
              <a:t>68</a:t>
            </a:r>
            <a:r>
              <a:rPr lang="it-IT" b="1" dirty="0">
                <a:latin typeface="Neue Haas Grotesk Text Pro (Body)"/>
              </a:rPr>
              <a:t>Ga</a:t>
            </a:r>
            <a:r>
              <a:rPr lang="it-IT" dirty="0">
                <a:latin typeface="Neue Haas Grotesk Text Pro (Body)"/>
              </a:rPr>
              <a:t>/</a:t>
            </a:r>
            <a:r>
              <a:rPr lang="it-IT" b="1" baseline="30000" dirty="0">
                <a:latin typeface="Neue Haas Grotesk Text Pro (Body)"/>
                <a:ea typeface="Cambria" panose="02040503050406030204" pitchFamily="18" charset="0"/>
              </a:rPr>
              <a:t>225</a:t>
            </a:r>
            <a:r>
              <a:rPr lang="it-IT" b="1" dirty="0">
                <a:latin typeface="Neue Haas Grotesk Text Pro (Body)"/>
              </a:rPr>
              <a:t>Ac</a:t>
            </a:r>
          </a:p>
          <a:p>
            <a:pPr lvl="2" eaLnBrk="1" hangingPunct="1">
              <a:lnSpc>
                <a:spcPct val="130000"/>
              </a:lnSpc>
              <a:spcBef>
                <a:spcPct val="20000"/>
              </a:spcBef>
              <a:buClr>
                <a:srgbClr val="273B7C"/>
              </a:buClr>
              <a:buSzPct val="85000"/>
              <a:buFont typeface="Wingdings" pitchFamily="2" charset="77"/>
              <a:buChar char="Ø"/>
            </a:pPr>
            <a:r>
              <a:rPr lang="it-IT" dirty="0">
                <a:latin typeface="Neue Haas Grotesk Text Pro (Body)"/>
              </a:rPr>
              <a:t> </a:t>
            </a:r>
            <a:r>
              <a:rPr lang="it-IT" b="1" baseline="30000" dirty="0">
                <a:latin typeface="Neue Haas Grotesk Text Pro (Body)"/>
                <a:ea typeface="Cambria" panose="02040503050406030204" pitchFamily="18" charset="0"/>
              </a:rPr>
              <a:t>43</a:t>
            </a:r>
            <a:r>
              <a:rPr lang="it-IT" b="1" dirty="0">
                <a:latin typeface="Neue Haas Grotesk Text Pro (Body)"/>
              </a:rPr>
              <a:t>Sc</a:t>
            </a:r>
            <a:r>
              <a:rPr lang="it-IT" dirty="0">
                <a:latin typeface="Neue Haas Grotesk Text Pro (Body)"/>
              </a:rPr>
              <a:t>/</a:t>
            </a:r>
            <a:r>
              <a:rPr lang="it-IT" b="1" baseline="30000" dirty="0">
                <a:latin typeface="Neue Haas Grotesk Text Pro (Body)"/>
                <a:ea typeface="Cambria" panose="02040503050406030204" pitchFamily="18" charset="0"/>
              </a:rPr>
              <a:t>47</a:t>
            </a:r>
            <a:r>
              <a:rPr lang="it-IT" b="1" dirty="0">
                <a:latin typeface="Neue Haas Grotesk Text Pro (Body)"/>
                <a:ea typeface="Cambria" panose="02040503050406030204" pitchFamily="18" charset="0"/>
              </a:rPr>
              <a:t>Sc</a:t>
            </a:r>
            <a:r>
              <a:rPr lang="it-IT" dirty="0">
                <a:latin typeface="Neue Haas Grotesk Text Pro (Body)"/>
                <a:ea typeface="Cambria" panose="02040503050406030204" pitchFamily="18" charset="0"/>
              </a:rPr>
              <a:t> and </a:t>
            </a:r>
            <a:r>
              <a:rPr lang="it-IT" b="1" baseline="30000" dirty="0">
                <a:latin typeface="Neue Haas Grotesk Text Pro (Body)"/>
                <a:ea typeface="Cambria" panose="02040503050406030204" pitchFamily="18" charset="0"/>
              </a:rPr>
              <a:t>44</a:t>
            </a:r>
            <a:r>
              <a:rPr lang="it-IT" b="1" dirty="0">
                <a:latin typeface="Neue Haas Grotesk Text Pro (Body)"/>
              </a:rPr>
              <a:t>Sc</a:t>
            </a:r>
            <a:r>
              <a:rPr lang="it-IT" dirty="0">
                <a:latin typeface="Neue Haas Grotesk Text Pro (Body)"/>
              </a:rPr>
              <a:t>/</a:t>
            </a:r>
            <a:r>
              <a:rPr lang="it-IT" b="1" baseline="30000" dirty="0">
                <a:latin typeface="Neue Haas Grotesk Text Pro (Body)"/>
                <a:ea typeface="Cambria" panose="02040503050406030204" pitchFamily="18" charset="0"/>
              </a:rPr>
              <a:t>47</a:t>
            </a:r>
            <a:r>
              <a:rPr lang="it-IT" b="1" dirty="0">
                <a:latin typeface="Neue Haas Grotesk Text Pro (Body)"/>
                <a:ea typeface="Cambria" panose="02040503050406030204" pitchFamily="18" charset="0"/>
              </a:rPr>
              <a:t>Sc</a:t>
            </a:r>
            <a:endParaRPr lang="it-IT" dirty="0">
              <a:latin typeface="Neue Haas Grotesk Text Pro (Body)"/>
              <a:ea typeface="Cambria" panose="02040503050406030204" pitchFamily="18" charset="0"/>
            </a:endParaRPr>
          </a:p>
          <a:p>
            <a:pPr lvl="2" eaLnBrk="1" hangingPunct="1">
              <a:lnSpc>
                <a:spcPct val="130000"/>
              </a:lnSpc>
              <a:spcBef>
                <a:spcPct val="20000"/>
              </a:spcBef>
              <a:buClr>
                <a:srgbClr val="273B7C"/>
              </a:buClr>
              <a:buSzPct val="85000"/>
              <a:buFont typeface="Wingdings" pitchFamily="2" charset="77"/>
              <a:buChar char="Ø"/>
            </a:pPr>
            <a:r>
              <a:rPr lang="it-IT" b="1" baseline="30000" dirty="0">
                <a:latin typeface="Neue Haas Grotesk Text Pro (Body)"/>
                <a:ea typeface="Cambria" panose="02040503050406030204" pitchFamily="18" charset="0"/>
              </a:rPr>
              <a:t>61</a:t>
            </a:r>
            <a:r>
              <a:rPr lang="it-IT" b="1" dirty="0">
                <a:latin typeface="Neue Haas Grotesk Text Pro (Body)"/>
                <a:ea typeface="Cambria" panose="02040503050406030204" pitchFamily="18" charset="0"/>
              </a:rPr>
              <a:t>Cu</a:t>
            </a:r>
            <a:r>
              <a:rPr lang="it-IT" dirty="0">
                <a:latin typeface="Neue Haas Grotesk Text Pro (Body)"/>
              </a:rPr>
              <a:t>/</a:t>
            </a:r>
            <a:r>
              <a:rPr lang="it-IT" b="1" baseline="30000" dirty="0">
                <a:latin typeface="Neue Haas Grotesk Text Pro (Body)"/>
                <a:ea typeface="Cambria" panose="02040503050406030204" pitchFamily="18" charset="0"/>
              </a:rPr>
              <a:t>67</a:t>
            </a:r>
            <a:r>
              <a:rPr lang="it-IT" b="1" dirty="0">
                <a:latin typeface="Neue Haas Grotesk Text Pro (Body)"/>
                <a:ea typeface="Cambria" panose="02040503050406030204" pitchFamily="18" charset="0"/>
              </a:rPr>
              <a:t>Cu</a:t>
            </a:r>
            <a:r>
              <a:rPr lang="it-IT" dirty="0">
                <a:latin typeface="Neue Haas Grotesk Text Pro (Body)"/>
                <a:ea typeface="Cambria" panose="02040503050406030204" pitchFamily="18" charset="0"/>
              </a:rPr>
              <a:t> and </a:t>
            </a:r>
            <a:r>
              <a:rPr lang="it-IT" b="1" baseline="30000" dirty="0">
                <a:latin typeface="Neue Haas Grotesk Text Pro (Body)"/>
                <a:ea typeface="Cambria" panose="02040503050406030204" pitchFamily="18" charset="0"/>
              </a:rPr>
              <a:t>64</a:t>
            </a:r>
            <a:r>
              <a:rPr lang="it-IT" b="1" dirty="0">
                <a:latin typeface="Neue Haas Grotesk Text Pro (Body)"/>
                <a:ea typeface="Cambria" panose="02040503050406030204" pitchFamily="18" charset="0"/>
              </a:rPr>
              <a:t>Cu</a:t>
            </a:r>
            <a:r>
              <a:rPr lang="it-IT" dirty="0">
                <a:latin typeface="Neue Haas Grotesk Text Pro (Body)"/>
              </a:rPr>
              <a:t>/</a:t>
            </a:r>
            <a:r>
              <a:rPr lang="it-IT" b="1" baseline="30000" dirty="0">
                <a:latin typeface="Neue Haas Grotesk Text Pro (Body)"/>
                <a:ea typeface="Cambria" panose="02040503050406030204" pitchFamily="18" charset="0"/>
              </a:rPr>
              <a:t>67</a:t>
            </a:r>
            <a:r>
              <a:rPr lang="it-IT" b="1" dirty="0">
                <a:latin typeface="Neue Haas Grotesk Text Pro (Body)"/>
                <a:ea typeface="Cambria" panose="02040503050406030204" pitchFamily="18" charset="0"/>
              </a:rPr>
              <a:t>Cu</a:t>
            </a:r>
          </a:p>
          <a:p>
            <a:pPr lvl="2" eaLnBrk="1" hangingPunct="1">
              <a:lnSpc>
                <a:spcPct val="130000"/>
              </a:lnSpc>
              <a:spcBef>
                <a:spcPct val="20000"/>
              </a:spcBef>
              <a:buClr>
                <a:srgbClr val="273B7C"/>
              </a:buClr>
              <a:buSzPct val="85000"/>
              <a:buFont typeface="Wingdings" pitchFamily="2" charset="77"/>
              <a:buChar char="Ø"/>
            </a:pPr>
            <a:r>
              <a:rPr lang="it-IT" b="1" baseline="30000" dirty="0">
                <a:latin typeface="Neue Haas Grotesk Text Pro (Body)"/>
                <a:ea typeface="Cambria" panose="02040503050406030204" pitchFamily="18" charset="0"/>
              </a:rPr>
              <a:t>155</a:t>
            </a:r>
            <a:r>
              <a:rPr lang="it-IT" b="1" dirty="0">
                <a:latin typeface="Neue Haas Grotesk Text Pro (Body)"/>
                <a:ea typeface="Cambria" panose="02040503050406030204" pitchFamily="18" charset="0"/>
              </a:rPr>
              <a:t>Tb</a:t>
            </a:r>
            <a:r>
              <a:rPr lang="it-IT" dirty="0">
                <a:latin typeface="Neue Haas Grotesk Text Pro (Body)"/>
              </a:rPr>
              <a:t>/</a:t>
            </a:r>
            <a:r>
              <a:rPr lang="it-IT" baseline="30000" dirty="0">
                <a:latin typeface="Neue Haas Grotesk Text Pro (Body)"/>
                <a:ea typeface="Cambria" panose="02040503050406030204" pitchFamily="18" charset="0"/>
              </a:rPr>
              <a:t>149</a:t>
            </a:r>
            <a:r>
              <a:rPr lang="it-IT" dirty="0">
                <a:latin typeface="Neue Haas Grotesk Text Pro (Body)"/>
                <a:ea typeface="Cambria" panose="02040503050406030204" pitchFamily="18" charset="0"/>
              </a:rPr>
              <a:t>Tb and </a:t>
            </a:r>
            <a:r>
              <a:rPr lang="it-IT" b="1" baseline="30000" dirty="0">
                <a:latin typeface="Neue Haas Grotesk Text Pro (Body)"/>
                <a:ea typeface="Cambria" panose="02040503050406030204" pitchFamily="18" charset="0"/>
              </a:rPr>
              <a:t>155</a:t>
            </a:r>
            <a:r>
              <a:rPr lang="it-IT" b="1" dirty="0">
                <a:latin typeface="Neue Haas Grotesk Text Pro (Body)"/>
                <a:ea typeface="Cambria" panose="02040503050406030204" pitchFamily="18" charset="0"/>
              </a:rPr>
              <a:t>Tb</a:t>
            </a:r>
            <a:r>
              <a:rPr lang="it-IT" dirty="0">
                <a:latin typeface="Neue Haas Grotesk Text Pro (Body)"/>
              </a:rPr>
              <a:t>/</a:t>
            </a:r>
            <a:r>
              <a:rPr lang="it-IT" baseline="30000" dirty="0">
                <a:latin typeface="Neue Haas Grotesk Text Pro (Body)"/>
                <a:ea typeface="Cambria" panose="02040503050406030204" pitchFamily="18" charset="0"/>
              </a:rPr>
              <a:t>161</a:t>
            </a:r>
            <a:r>
              <a:rPr lang="it-IT" dirty="0">
                <a:latin typeface="Neue Haas Grotesk Text Pro (Body)"/>
                <a:ea typeface="Cambria" panose="02040503050406030204" pitchFamily="18" charset="0"/>
              </a:rPr>
              <a:t>Tb</a:t>
            </a:r>
            <a:endParaRPr lang="en-US" altLang="x-none" dirty="0">
              <a:solidFill>
                <a:srgbClr val="000000"/>
              </a:solidFill>
            </a:endParaRPr>
          </a:p>
          <a:p>
            <a:pPr marL="439738" lvl="1" indent="-342900" eaLnBrk="1" hangingPunct="1">
              <a:lnSpc>
                <a:spcPct val="130000"/>
              </a:lnSpc>
              <a:spcBef>
                <a:spcPct val="20000"/>
              </a:spcBef>
              <a:buClr>
                <a:srgbClr val="273B7C"/>
              </a:buClr>
              <a:buSzPct val="85000"/>
              <a:buFont typeface="Wingdings" pitchFamily="2" charset="77"/>
              <a:buChar char="Ø"/>
            </a:pPr>
            <a:r>
              <a:rPr lang="en-US" altLang="x-none" dirty="0">
                <a:solidFill>
                  <a:srgbClr val="000000"/>
                </a:solidFill>
              </a:rPr>
              <a:t> Radiometals</a:t>
            </a:r>
            <a:endParaRPr lang="en-GB" altLang="x-non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69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7A4A3-2237-ACB8-4A81-50FE59EEC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Our starting point: commercial solid target station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5BB8A-5363-4E44-A70F-8DBA02F39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5" descr="DSCN9349.JPG">
            <a:extLst>
              <a:ext uri="{FF2B5EF4-FFF2-40B4-BE49-F238E27FC236}">
                <a16:creationId xmlns:a16="http://schemas.microsoft.com/office/drawing/2014/main" id="{694ED83C-3989-BED2-36D6-ECE30EF22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238" y="998792"/>
            <a:ext cx="4743986" cy="355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E8490A67-99F8-83C3-EDCB-2A59FEBF4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800" y="990716"/>
            <a:ext cx="4203008" cy="521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968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896938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85000"/>
            </a:pPr>
            <a:r>
              <a:rPr lang="en-US" altLang="x-none" dirty="0">
                <a:solidFill>
                  <a:srgbClr val="000000"/>
                </a:solidFill>
              </a:rPr>
              <a:t>IBA </a:t>
            </a:r>
            <a:r>
              <a:rPr lang="en-US" altLang="x-none" dirty="0" err="1">
                <a:solidFill>
                  <a:srgbClr val="000000"/>
                </a:solidFill>
              </a:rPr>
              <a:t>Nirta</a:t>
            </a:r>
            <a:r>
              <a:rPr lang="en-US" altLang="x-none" dirty="0">
                <a:solidFill>
                  <a:srgbClr val="000000"/>
                </a:solidFill>
              </a:rPr>
              <a:t> “COSTIS” </a:t>
            </a:r>
          </a:p>
          <a:p>
            <a:pPr marL="439738" lvl="1" indent="-342900" eaLnBrk="1" hangingPunct="1">
              <a:lnSpc>
                <a:spcPct val="130000"/>
              </a:lnSpc>
              <a:spcBef>
                <a:spcPct val="20000"/>
              </a:spcBef>
              <a:buClr>
                <a:srgbClr val="273B7C"/>
              </a:buClr>
              <a:buSzPct val="85000"/>
              <a:buFont typeface="Wingdings" pitchFamily="2" charset="77"/>
              <a:buChar char="Ø"/>
            </a:pPr>
            <a:r>
              <a:rPr lang="en-US" altLang="x-none" dirty="0">
                <a:solidFill>
                  <a:srgbClr val="000000"/>
                </a:solidFill>
              </a:rPr>
              <a:t> Target: </a:t>
            </a:r>
          </a:p>
          <a:p>
            <a:pPr lvl="2" eaLnBrk="1" hangingPunct="1">
              <a:lnSpc>
                <a:spcPct val="130000"/>
              </a:lnSpc>
              <a:spcBef>
                <a:spcPct val="20000"/>
              </a:spcBef>
              <a:buClr>
                <a:srgbClr val="273B7C"/>
              </a:buClr>
              <a:buSzPct val="85000"/>
              <a:buFont typeface="Wingdings" pitchFamily="2" charset="77"/>
              <a:buChar char="Ø"/>
            </a:pPr>
            <a:r>
              <a:rPr lang="en-US" altLang="x-none" dirty="0">
                <a:solidFill>
                  <a:srgbClr val="000000"/>
                </a:solidFill>
              </a:rPr>
              <a:t>24 mm diameter 2 mm thick disk</a:t>
            </a:r>
          </a:p>
          <a:p>
            <a:pPr lvl="2" eaLnBrk="1" hangingPunct="1">
              <a:lnSpc>
                <a:spcPct val="130000"/>
              </a:lnSpc>
              <a:spcBef>
                <a:spcPct val="20000"/>
              </a:spcBef>
              <a:buClr>
                <a:srgbClr val="273B7C"/>
              </a:buClr>
              <a:buSzPct val="85000"/>
              <a:buFont typeface="Wingdings" pitchFamily="2" charset="77"/>
              <a:buChar char="Ø"/>
            </a:pPr>
            <a:r>
              <a:rPr lang="en-US" altLang="x-none" dirty="0">
                <a:solidFill>
                  <a:srgbClr val="000000"/>
                </a:solidFill>
              </a:rPr>
              <a:t>electro-plated materials</a:t>
            </a:r>
          </a:p>
          <a:p>
            <a:pPr marL="439738" lvl="1" indent="-342900" eaLnBrk="1" hangingPunct="1">
              <a:lnSpc>
                <a:spcPct val="130000"/>
              </a:lnSpc>
              <a:spcBef>
                <a:spcPct val="20000"/>
              </a:spcBef>
              <a:buClr>
                <a:srgbClr val="273B7C"/>
              </a:buClr>
              <a:buSzPct val="85000"/>
              <a:buFont typeface="Wingdings" pitchFamily="2" charset="77"/>
              <a:buChar char="Ø"/>
            </a:pPr>
            <a:r>
              <a:rPr lang="en-US" altLang="x-none" dirty="0">
                <a:solidFill>
                  <a:srgbClr val="000000"/>
                </a:solidFill>
              </a:rPr>
              <a:t> Manual insertion and recovery of the disk</a:t>
            </a:r>
          </a:p>
          <a:p>
            <a:pPr marL="439738" lvl="1" indent="-342900" eaLnBrk="1" hangingPunct="1">
              <a:lnSpc>
                <a:spcPct val="130000"/>
              </a:lnSpc>
              <a:spcBef>
                <a:spcPct val="20000"/>
              </a:spcBef>
              <a:buClr>
                <a:srgbClr val="273B7C"/>
              </a:buClr>
              <a:buSzPct val="85000"/>
              <a:buFont typeface="Wingdings" pitchFamily="2" charset="77"/>
              <a:buChar char="Ø"/>
            </a:pPr>
            <a:r>
              <a:rPr lang="en-US" altLang="x-none" dirty="0">
                <a:solidFill>
                  <a:srgbClr val="000000"/>
                </a:solidFill>
              </a:rPr>
              <a:t> Cooling: water in the back, helium in the front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67C9E0-ED40-A6B0-C3BC-CCDAF1456AA7}"/>
              </a:ext>
            </a:extLst>
          </p:cNvPr>
          <p:cNvSpPr txBox="1"/>
          <p:nvPr/>
        </p:nvSpPr>
        <p:spPr>
          <a:xfrm>
            <a:off x="6636557" y="3429000"/>
            <a:ext cx="2898550" cy="304698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Radiometals</a:t>
            </a: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material: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 mg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5 mm diameter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</a:t>
            </a: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Target: ?</a:t>
            </a: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Beam: ?</a:t>
            </a: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Radioprotection: ?</a:t>
            </a:r>
          </a:p>
        </p:txBody>
      </p:sp>
    </p:spTree>
    <p:extLst>
      <p:ext uri="{BB962C8B-B14F-4D97-AF65-F5344CB8AC3E}">
        <p14:creationId xmlns:p14="http://schemas.microsoft.com/office/powerpoint/2010/main" val="38200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8E50B-EA36-D2D8-AC08-798868CDA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Our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11D8A-8239-A11A-4A48-1172CBB3E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856" y="1146269"/>
            <a:ext cx="10528251" cy="5260392"/>
          </a:xfrm>
        </p:spPr>
        <p:txBody>
          <a:bodyPr>
            <a:noAutofit/>
          </a:bodyPr>
          <a:lstStyle/>
          <a:p>
            <a:r>
              <a:rPr lang="en-GB" sz="2800" dirty="0"/>
              <a:t>Accurate knowledge of the beam (position, shape, energy)</a:t>
            </a:r>
          </a:p>
          <a:p>
            <a:pPr lvl="1"/>
            <a:r>
              <a:rPr lang="en-GB" sz="2600" dirty="0"/>
              <a:t>Beam monitoring detectors</a:t>
            </a:r>
          </a:p>
          <a:p>
            <a:pPr marL="0" indent="0">
              <a:buNone/>
            </a:pPr>
            <a:endParaRPr lang="en-GB" sz="2800" dirty="0"/>
          </a:p>
          <a:p>
            <a:r>
              <a:rPr lang="en-GB" sz="2800" dirty="0"/>
              <a:t>Novel targets + </a:t>
            </a:r>
            <a:r>
              <a:rPr lang="en-GB" sz="2800" i="1" dirty="0"/>
              <a:t>transfer systems</a:t>
            </a:r>
          </a:p>
          <a:p>
            <a:endParaRPr lang="en-GB" sz="2800" dirty="0"/>
          </a:p>
          <a:p>
            <a:r>
              <a:rPr lang="en-GB" sz="2800" dirty="0"/>
              <a:t>Nuclear data </a:t>
            </a:r>
          </a:p>
          <a:p>
            <a:pPr lvl="1"/>
            <a:r>
              <a:rPr lang="en-GB" sz="2600" dirty="0"/>
              <a:t>Production cross sections (also for impurities!)</a:t>
            </a:r>
          </a:p>
          <a:p>
            <a:pPr marL="0" indent="0">
              <a:buNone/>
            </a:pPr>
            <a:endParaRPr lang="en-GB" sz="2800" dirty="0"/>
          </a:p>
          <a:p>
            <a:r>
              <a:rPr lang="en-GB" sz="2800" dirty="0"/>
              <a:t>Novel irradiation systems</a:t>
            </a:r>
          </a:p>
          <a:p>
            <a:endParaRPr lang="en-GB" sz="2800" dirty="0"/>
          </a:p>
          <a:p>
            <a:endParaRPr lang="en-CH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40AB9-9A5D-329E-219A-8421E603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65609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1B1E3D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4786866D7E784FB91906AB3BC10AFB" ma:contentTypeVersion="16" ma:contentTypeDescription="Create a new document." ma:contentTypeScope="" ma:versionID="9c7b51e2f4a654a26befa4d4c88836f1">
  <xsd:schema xmlns:xsd="http://www.w3.org/2001/XMLSchema" xmlns:xs="http://www.w3.org/2001/XMLSchema" xmlns:p="http://schemas.microsoft.com/office/2006/metadata/properties" xmlns:ns3="0ba48097-b403-430b-ad17-6651c909cccf" xmlns:ns4="3bfcafa9-28bb-4309-a949-ca132e08dd43" targetNamespace="http://schemas.microsoft.com/office/2006/metadata/properties" ma:root="true" ma:fieldsID="d8ba438dbb326492e0ff5bab2c5c498e" ns3:_="" ns4:_="">
    <xsd:import namespace="0ba48097-b403-430b-ad17-6651c909cccf"/>
    <xsd:import namespace="3bfcafa9-28bb-4309-a949-ca132e08dd4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OCR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a48097-b403-430b-ad17-6651c909cc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cafa9-28bb-4309-a949-ca132e08dd4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ba48097-b403-430b-ad17-6651c909cccf" xsi:nil="true"/>
  </documentManagement>
</p:properties>
</file>

<file path=customXml/itemProps1.xml><?xml version="1.0" encoding="utf-8"?>
<ds:datastoreItem xmlns:ds="http://schemas.openxmlformats.org/officeDocument/2006/customXml" ds:itemID="{D14E0FE6-1BF1-41EC-BA7B-6594CF03BD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a48097-b403-430b-ad17-6651c909cccf"/>
    <ds:schemaRef ds:uri="3bfcafa9-28bb-4309-a949-ca132e08dd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B137AC-9DB9-4047-86AD-600C259A98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7127C0-F26B-40B2-89C7-676387802E4D}">
  <ds:schemaRefs>
    <ds:schemaRef ds:uri="http://schemas.microsoft.com/office/2006/metadata/properties"/>
    <ds:schemaRef ds:uri="http://schemas.microsoft.com/office/2006/documentManagement/types"/>
    <ds:schemaRef ds:uri="0ba48097-b403-430b-ad17-6651c909cccf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bfcafa9-28bb-4309-a949-ca132e08dd43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2483</TotalTime>
  <Words>1289</Words>
  <Application>Microsoft Office PowerPoint</Application>
  <PresentationFormat>Widescreen</PresentationFormat>
  <Paragraphs>195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ＭＳ Ｐゴシック</vt:lpstr>
      <vt:lpstr>.PingFangSC-Regular</vt:lpstr>
      <vt:lpstr>Arial</vt:lpstr>
      <vt:lpstr>Calibri</vt:lpstr>
      <vt:lpstr>Cambria</vt:lpstr>
      <vt:lpstr>Helvetica</vt:lpstr>
      <vt:lpstr>Neue Haas Grotesk Text Pro (Body)</vt:lpstr>
      <vt:lpstr>PingFangSC-Regular</vt:lpstr>
      <vt:lpstr>Symbol</vt:lpstr>
      <vt:lpstr>Trebuchet MS</vt:lpstr>
      <vt:lpstr>Wingdings</vt:lpstr>
      <vt:lpstr>Wingdings 3</vt:lpstr>
      <vt:lpstr>Facet</vt:lpstr>
      <vt:lpstr>PowerPoint Presentation</vt:lpstr>
      <vt:lpstr>Outline</vt:lpstr>
      <vt:lpstr>The cyclotron at the Bern University Hospital (Inselspital)</vt:lpstr>
      <vt:lpstr>The Bern medical cyclotron and its research Beam Transport Line (BTL)</vt:lpstr>
      <vt:lpstr>The hot labs</vt:lpstr>
      <vt:lpstr>The BTL</vt:lpstr>
      <vt:lpstr>Theranostics in nuclear medicine</vt:lpstr>
      <vt:lpstr>Our starting point: commercial solid target station</vt:lpstr>
      <vt:lpstr>Our strategy</vt:lpstr>
      <vt:lpstr>The UniBEaM detector</vt:lpstr>
      <vt:lpstr>On-line monitoring with UniBEaM</vt:lpstr>
      <vt:lpstr>The Pi2 detecor</vt:lpstr>
      <vt:lpstr>The Collar detector</vt:lpstr>
      <vt:lpstr>The target coin</vt:lpstr>
      <vt:lpstr>Cross section measurements with a novel method</vt:lpstr>
      <vt:lpstr>The target station for cross section measurements</vt:lpstr>
      <vt:lpstr>Cross sections and radio-nuclidic purity: the case of 68Ga</vt:lpstr>
      <vt:lpstr>Yield, purity and production tests</vt:lpstr>
      <vt:lpstr>Some produced radioisotopes</vt:lpstr>
      <vt:lpstr>44Sc is ready for clinical applications</vt:lpstr>
      <vt:lpstr>The Automatic Focusing System (AFS)</vt:lpstr>
      <vt:lpstr>Radiation hardness studies</vt:lpstr>
      <vt:lpstr>Proton induced neutron beams</vt:lpstr>
      <vt:lpstr>Cell irradiation</vt:lpstr>
      <vt:lpstr>Exploring the FLASH regime</vt:lpstr>
      <vt:lpstr>Conclusions and Outlook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Ketzner</dc:creator>
  <cp:lastModifiedBy>Tristan Jones</cp:lastModifiedBy>
  <cp:revision>90</cp:revision>
  <cp:lastPrinted>2024-03-15T15:53:29Z</cp:lastPrinted>
  <dcterms:created xsi:type="dcterms:W3CDTF">2023-03-08T13:59:24Z</dcterms:created>
  <dcterms:modified xsi:type="dcterms:W3CDTF">2024-05-07T14:39:50Z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0x010100F24786866D7E784FB91906AB3BC10AFB</vt:lpwstr>
  </property>
</Properties>
</file>