
<file path=[Content_Types].xml><?xml version="1.0" encoding="utf-8"?>
<Types xmlns="http://schemas.openxmlformats.org/package/2006/content-types">
  <Default Extension="emf" ContentType="image/x-emf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6" r:id="rId4"/>
  </p:sldMasterIdLst>
  <p:notesMasterIdLst>
    <p:notesMasterId r:id="rId35"/>
  </p:notesMasterIdLst>
  <p:handoutMasterIdLst>
    <p:handoutMasterId r:id="rId36"/>
  </p:handoutMasterIdLst>
  <p:sldIdLst>
    <p:sldId id="260" r:id="rId5"/>
    <p:sldId id="297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92" r:id="rId15"/>
    <p:sldId id="273" r:id="rId16"/>
    <p:sldId id="293" r:id="rId17"/>
    <p:sldId id="276" r:id="rId18"/>
    <p:sldId id="274" r:id="rId19"/>
    <p:sldId id="278" r:id="rId20"/>
    <p:sldId id="279" r:id="rId21"/>
    <p:sldId id="280" r:id="rId22"/>
    <p:sldId id="275" r:id="rId23"/>
    <p:sldId id="294" r:id="rId24"/>
    <p:sldId id="281" r:id="rId25"/>
    <p:sldId id="289" r:id="rId26"/>
    <p:sldId id="295" r:id="rId27"/>
    <p:sldId id="291" r:id="rId28"/>
    <p:sldId id="285" r:id="rId29"/>
    <p:sldId id="286" r:id="rId30"/>
    <p:sldId id="290" r:id="rId31"/>
    <p:sldId id="296" r:id="rId32"/>
    <p:sldId id="287" r:id="rId33"/>
    <p:sldId id="29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9511BF26-355F-428B-A1D8-D74219E5793B}">
          <p14:sldIdLst>
            <p14:sldId id="260"/>
            <p14:sldId id="297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92"/>
            <p14:sldId id="273"/>
            <p14:sldId id="293"/>
            <p14:sldId id="276"/>
            <p14:sldId id="274"/>
            <p14:sldId id="278"/>
            <p14:sldId id="279"/>
            <p14:sldId id="280"/>
            <p14:sldId id="275"/>
            <p14:sldId id="294"/>
            <p14:sldId id="281"/>
            <p14:sldId id="289"/>
            <p14:sldId id="295"/>
            <p14:sldId id="291"/>
            <p14:sldId id="285"/>
            <p14:sldId id="286"/>
            <p14:sldId id="290"/>
            <p14:sldId id="296"/>
            <p14:sldId id="287"/>
            <p14:sldId id="29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54D9750-0E4E-A512-919B-869777870B23}" name="Gastbenutzer" initials="Ga" userId="S::urn:spo:anon#e98adc35ed07c021208ef0015e3e150f00cdafad7873192b3c1b3a84a54b2415::" providerId="AD"/>
  <p188:author id="{80A620A2-0AE7-2F7A-78A7-761C466A60DD}" name="Claudio Torregrosa" initials="CT" userId="S::claudio.torregrosa@ifmif-dones.es::aa76c545-f0f6-4a5b-9afb-8767c9fdc55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C16B"/>
    <a:srgbClr val="52A846"/>
    <a:srgbClr val="2C5C26"/>
    <a:srgbClr val="3F7881"/>
    <a:srgbClr val="404040"/>
    <a:srgbClr val="273B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38" y="2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udio Torregrosa" userId="aa76c545-f0f6-4a5b-9afb-8767c9fdc557" providerId="ADAL" clId="{C8E49579-E8DA-41CB-B052-4BC38C7915CB}"/>
    <pc:docChg chg="">
      <pc:chgData name="Claudio Torregrosa" userId="aa76c545-f0f6-4a5b-9afb-8767c9fdc557" providerId="ADAL" clId="{C8E49579-E8DA-41CB-B052-4BC38C7915CB}" dt="2024-03-18T21:45:05.976" v="0"/>
      <pc:docMkLst>
        <pc:docMk/>
      </pc:docMkLst>
      <pc:sldChg chg="delCm">
        <pc:chgData name="Claudio Torregrosa" userId="aa76c545-f0f6-4a5b-9afb-8767c9fdc557" providerId="ADAL" clId="{C8E49579-E8DA-41CB-B052-4BC38C7915CB}" dt="2024-03-18T21:45:05.976" v="0"/>
        <pc:sldMkLst>
          <pc:docMk/>
          <pc:sldMk cId="3982464681" sldId="26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Claudio Torregrosa" userId="aa76c545-f0f6-4a5b-9afb-8767c9fdc557" providerId="ADAL" clId="{C8E49579-E8DA-41CB-B052-4BC38C7915CB}" dt="2024-03-18T21:45:05.976" v="0"/>
              <pc2:cmMkLst xmlns:pc2="http://schemas.microsoft.com/office/powerpoint/2019/9/main/command">
                <pc:docMk/>
                <pc:sldMk cId="3982464681" sldId="264"/>
                <pc2:cmMk id="{3E401C2A-3220-4C9C-A60E-EB640FFEEB75}"/>
              </pc2:cmMkLst>
            </pc226:cmChg>
          </p:ext>
        </pc:extLst>
      </pc:sldChg>
      <pc:sldChg chg="delCm">
        <pc:chgData name="Claudio Torregrosa" userId="aa76c545-f0f6-4a5b-9afb-8767c9fdc557" providerId="ADAL" clId="{C8E49579-E8DA-41CB-B052-4BC38C7915CB}" dt="2024-03-18T21:45:05.976" v="0"/>
        <pc:sldMkLst>
          <pc:docMk/>
          <pc:sldMk cId="1754808285" sldId="26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Claudio Torregrosa" userId="aa76c545-f0f6-4a5b-9afb-8767c9fdc557" providerId="ADAL" clId="{C8E49579-E8DA-41CB-B052-4BC38C7915CB}" dt="2024-03-18T21:45:05.976" v="0"/>
              <pc2:cmMkLst xmlns:pc2="http://schemas.microsoft.com/office/powerpoint/2019/9/main/command">
                <pc:docMk/>
                <pc:sldMk cId="1754808285" sldId="265"/>
                <pc2:cmMk id="{7911231B-987D-474B-B1DB-6CD4F9BAEBE8}"/>
              </pc2:cmMkLst>
            </pc226:cmChg>
          </p:ext>
        </pc:extLst>
      </pc:sldChg>
      <pc:sldChg chg="delCm">
        <pc:chgData name="Claudio Torregrosa" userId="aa76c545-f0f6-4a5b-9afb-8767c9fdc557" providerId="ADAL" clId="{C8E49579-E8DA-41CB-B052-4BC38C7915CB}" dt="2024-03-18T21:45:05.976" v="0"/>
        <pc:sldMkLst>
          <pc:docMk/>
          <pc:sldMk cId="2619188558" sldId="27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Claudio Torregrosa" userId="aa76c545-f0f6-4a5b-9afb-8767c9fdc557" providerId="ADAL" clId="{C8E49579-E8DA-41CB-B052-4BC38C7915CB}" dt="2024-03-18T21:45:05.976" v="0"/>
              <pc2:cmMkLst xmlns:pc2="http://schemas.microsoft.com/office/powerpoint/2019/9/main/command">
                <pc:docMk/>
                <pc:sldMk cId="2619188558" sldId="270"/>
                <pc2:cmMk id="{CAB357AB-B24D-49A6-8FF2-DCA2BE071FCD}"/>
              </pc2:cmMkLst>
            </pc226:cmChg>
            <pc226:cmChg xmlns:pc226="http://schemas.microsoft.com/office/powerpoint/2022/06/main/command" chg="del">
              <pc226:chgData name="Claudio Torregrosa" userId="aa76c545-f0f6-4a5b-9afb-8767c9fdc557" providerId="ADAL" clId="{C8E49579-E8DA-41CB-B052-4BC38C7915CB}" dt="2024-03-18T21:45:05.976" v="0"/>
              <pc2:cmMkLst xmlns:pc2="http://schemas.microsoft.com/office/powerpoint/2019/9/main/command">
                <pc:docMk/>
                <pc:sldMk cId="2619188558" sldId="270"/>
                <pc2:cmMk id="{66A38DEE-49E4-4A00-8B74-74CD11625610}"/>
              </pc2:cmMkLst>
            </pc226:cmChg>
          </p:ext>
        </pc:extLst>
      </pc:sldChg>
      <pc:sldChg chg="delCm">
        <pc:chgData name="Claudio Torregrosa" userId="aa76c545-f0f6-4a5b-9afb-8767c9fdc557" providerId="ADAL" clId="{C8E49579-E8DA-41CB-B052-4BC38C7915CB}" dt="2024-03-18T21:45:05.976" v="0"/>
        <pc:sldMkLst>
          <pc:docMk/>
          <pc:sldMk cId="2532555095" sldId="28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Claudio Torregrosa" userId="aa76c545-f0f6-4a5b-9afb-8767c9fdc557" providerId="ADAL" clId="{C8E49579-E8DA-41CB-B052-4BC38C7915CB}" dt="2024-03-18T21:45:05.976" v="0"/>
              <pc2:cmMkLst xmlns:pc2="http://schemas.microsoft.com/office/powerpoint/2019/9/main/command">
                <pc:docMk/>
                <pc:sldMk cId="2532555095" sldId="285"/>
                <pc2:cmMk id="{02599356-4E0C-483E-8F6F-FA9E0BBB5DF9}"/>
              </pc2:cmMkLst>
            </pc226:cmChg>
          </p:ext>
        </pc:extLst>
      </pc:sldChg>
      <pc:sldChg chg="delCm">
        <pc:chgData name="Claudio Torregrosa" userId="aa76c545-f0f6-4a5b-9afb-8767c9fdc557" providerId="ADAL" clId="{C8E49579-E8DA-41CB-B052-4BC38C7915CB}" dt="2024-03-18T21:45:05.976" v="0"/>
        <pc:sldMkLst>
          <pc:docMk/>
          <pc:sldMk cId="2239910809" sldId="28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Claudio Torregrosa" userId="aa76c545-f0f6-4a5b-9afb-8767c9fdc557" providerId="ADAL" clId="{C8E49579-E8DA-41CB-B052-4BC38C7915CB}" dt="2024-03-18T21:45:05.976" v="0"/>
              <pc2:cmMkLst xmlns:pc2="http://schemas.microsoft.com/office/powerpoint/2019/9/main/command">
                <pc:docMk/>
                <pc:sldMk cId="2239910809" sldId="287"/>
                <pc2:cmMk id="{11649C08-44EE-405E-86B3-A3E7A6345D28}"/>
              </pc2:cmMkLst>
            </pc226:cmChg>
            <pc226:cmChg xmlns:pc226="http://schemas.microsoft.com/office/powerpoint/2022/06/main/command" chg="del">
              <pc226:chgData name="Claudio Torregrosa" userId="aa76c545-f0f6-4a5b-9afb-8767c9fdc557" providerId="ADAL" clId="{C8E49579-E8DA-41CB-B052-4BC38C7915CB}" dt="2024-03-18T21:45:05.976" v="0"/>
              <pc2:cmMkLst xmlns:pc2="http://schemas.microsoft.com/office/powerpoint/2019/9/main/command">
                <pc:docMk/>
                <pc:sldMk cId="2239910809" sldId="287"/>
                <pc2:cmMk id="{1DDD1498-4B04-41AD-A62D-FD7A57A6287B}"/>
              </pc2:cmMkLst>
            </pc226:cmChg>
          </p:ext>
        </pc:extLst>
      </pc:sldChg>
      <pc:sldChg chg="delCm">
        <pc:chgData name="Claudio Torregrosa" userId="aa76c545-f0f6-4a5b-9afb-8767c9fdc557" providerId="ADAL" clId="{C8E49579-E8DA-41CB-B052-4BC38C7915CB}" dt="2024-03-18T21:45:05.976" v="0"/>
        <pc:sldMkLst>
          <pc:docMk/>
          <pc:sldMk cId="2585059196" sldId="29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Claudio Torregrosa" userId="aa76c545-f0f6-4a5b-9afb-8767c9fdc557" providerId="ADAL" clId="{C8E49579-E8DA-41CB-B052-4BC38C7915CB}" dt="2024-03-18T21:45:05.976" v="0"/>
              <pc2:cmMkLst xmlns:pc2="http://schemas.microsoft.com/office/powerpoint/2019/9/main/command">
                <pc:docMk/>
                <pc:sldMk cId="2585059196" sldId="290"/>
                <pc2:cmMk id="{FEE1D301-AC2F-4F34-BF7A-17B96DA704E2}"/>
              </pc2:cmMkLst>
            </pc226:cmChg>
          </p:ext>
        </pc:ext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47BC9C-9E72-4F27-942D-A8A1805A16B3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IE"/>
        </a:p>
      </dgm:t>
    </dgm:pt>
    <dgm:pt modelId="{81B674E7-553D-4B31-B155-AA9F85CCAEA0}">
      <dgm:prSet phldrT="[Text]" custT="1"/>
      <dgm:spPr/>
      <dgm:t>
        <a:bodyPr/>
        <a:lstStyle/>
        <a:p>
          <a:r>
            <a:rPr lang="en-US" sz="2400" b="1">
              <a:latin typeface="+mj-lt"/>
              <a:cs typeface="Arial" panose="020B0604020202020204" pitchFamily="34" charset="0"/>
            </a:rPr>
            <a:t>Introduction to the IFMIF-DONES Facility</a:t>
          </a:r>
          <a:endParaRPr lang="en-IE" sz="2400" b="1">
            <a:latin typeface="+mj-lt"/>
            <a:cs typeface="Arial" panose="020B0604020202020204" pitchFamily="34" charset="0"/>
          </a:endParaRPr>
        </a:p>
      </dgm:t>
    </dgm:pt>
    <dgm:pt modelId="{04787541-50AB-49DB-90F0-0BF6CA2033F3}" type="parTrans" cxnId="{3644640B-FF8F-469D-9B79-C307C719BFBA}">
      <dgm:prSet/>
      <dgm:spPr/>
      <dgm:t>
        <a:bodyPr/>
        <a:lstStyle/>
        <a:p>
          <a:endParaRPr lang="en-IE"/>
        </a:p>
      </dgm:t>
    </dgm:pt>
    <dgm:pt modelId="{7576C90B-FD66-428B-8446-8070E4C22B4E}" type="sibTrans" cxnId="{3644640B-FF8F-469D-9B79-C307C719BFBA}">
      <dgm:prSet/>
      <dgm:spPr/>
      <dgm:t>
        <a:bodyPr/>
        <a:lstStyle/>
        <a:p>
          <a:endParaRPr lang="en-IE"/>
        </a:p>
      </dgm:t>
    </dgm:pt>
    <dgm:pt modelId="{4780E202-A1F6-49D7-A4B2-FB63CC69BEFA}">
      <dgm:prSet custT="1"/>
      <dgm:spPr>
        <a:solidFill>
          <a:srgbClr val="3F7881"/>
        </a:solidFill>
      </dgm:spPr>
      <dgm:t>
        <a:bodyPr/>
        <a:lstStyle/>
        <a:p>
          <a:r>
            <a:rPr lang="en-IE" sz="2400" b="1">
              <a:latin typeface="+mj-lt"/>
              <a:cs typeface="Arial" panose="020B0604020202020204" pitchFamily="34" charset="0"/>
            </a:rPr>
            <a:t>The Irradiation Modules</a:t>
          </a:r>
          <a:endParaRPr lang="en-US" sz="2400" b="1">
            <a:latin typeface="+mj-lt"/>
            <a:cs typeface="Arial" panose="020B0604020202020204" pitchFamily="34" charset="0"/>
          </a:endParaRPr>
        </a:p>
      </dgm:t>
    </dgm:pt>
    <dgm:pt modelId="{4A760D53-2FFC-49A8-9131-FC960326C9CF}" type="parTrans" cxnId="{DB411F26-9625-402E-845C-5AF65FE5A48E}">
      <dgm:prSet/>
      <dgm:spPr/>
      <dgm:t>
        <a:bodyPr/>
        <a:lstStyle/>
        <a:p>
          <a:endParaRPr lang="en-US"/>
        </a:p>
      </dgm:t>
    </dgm:pt>
    <dgm:pt modelId="{4337D62E-7281-4EE8-8ABC-8F50F6593F02}" type="sibTrans" cxnId="{DB411F26-9625-402E-845C-5AF65FE5A48E}">
      <dgm:prSet/>
      <dgm:spPr/>
      <dgm:t>
        <a:bodyPr/>
        <a:lstStyle/>
        <a:p>
          <a:endParaRPr lang="en-US"/>
        </a:p>
      </dgm:t>
    </dgm:pt>
    <dgm:pt modelId="{1A787B38-1F0F-43D3-8226-EF0775582C25}">
      <dgm:prSet custT="1"/>
      <dgm:spPr>
        <a:solidFill>
          <a:srgbClr val="75C16B"/>
        </a:solidFill>
      </dgm:spPr>
      <dgm:t>
        <a:bodyPr/>
        <a:lstStyle/>
        <a:p>
          <a:r>
            <a:rPr lang="en-US" sz="2400" b="1" dirty="0">
              <a:latin typeface="+mj-lt"/>
              <a:cs typeface="Arial" panose="020B0604020202020204" pitchFamily="34" charset="0"/>
            </a:rPr>
            <a:t>Summary</a:t>
          </a:r>
        </a:p>
      </dgm:t>
    </dgm:pt>
    <dgm:pt modelId="{96B87AE1-9B41-4627-80B5-0F5C2BEE0C02}" type="parTrans" cxnId="{6DC4BB91-CBB6-456B-A67B-0E060C372751}">
      <dgm:prSet/>
      <dgm:spPr/>
      <dgm:t>
        <a:bodyPr/>
        <a:lstStyle/>
        <a:p>
          <a:endParaRPr lang="en-US"/>
        </a:p>
      </dgm:t>
    </dgm:pt>
    <dgm:pt modelId="{EE3EA12C-DCCB-4CD4-BB9F-910C46F55142}" type="sibTrans" cxnId="{6DC4BB91-CBB6-456B-A67B-0E060C372751}">
      <dgm:prSet/>
      <dgm:spPr/>
      <dgm:t>
        <a:bodyPr/>
        <a:lstStyle/>
        <a:p>
          <a:endParaRPr lang="en-US"/>
        </a:p>
      </dgm:t>
    </dgm:pt>
    <dgm:pt modelId="{F477D34B-E50A-4186-9D2C-AD9583BA0A0D}">
      <dgm:prSet custT="1"/>
      <dgm:spPr/>
      <dgm:t>
        <a:bodyPr/>
        <a:lstStyle/>
        <a:p>
          <a:r>
            <a:rPr lang="en-IE" sz="2400" b="1">
              <a:latin typeface="+mj-lt"/>
              <a:cs typeface="Arial" panose="020B0604020202020204" pitchFamily="34" charset="0"/>
            </a:rPr>
            <a:t>The IFMIF-DONES Accelerator</a:t>
          </a:r>
        </a:p>
      </dgm:t>
    </dgm:pt>
    <dgm:pt modelId="{78AEC840-3787-43E4-873E-1E4C9F69A17F}" type="parTrans" cxnId="{5AF20550-AFBD-44D0-B6BB-DD0709821F80}">
      <dgm:prSet/>
      <dgm:spPr/>
      <dgm:t>
        <a:bodyPr/>
        <a:lstStyle/>
        <a:p>
          <a:endParaRPr lang="en-US"/>
        </a:p>
      </dgm:t>
    </dgm:pt>
    <dgm:pt modelId="{067F2561-E096-49B0-A714-CBB6C71B9194}" type="sibTrans" cxnId="{5AF20550-AFBD-44D0-B6BB-DD0709821F80}">
      <dgm:prSet/>
      <dgm:spPr/>
      <dgm:t>
        <a:bodyPr/>
        <a:lstStyle/>
        <a:p>
          <a:endParaRPr lang="en-US"/>
        </a:p>
      </dgm:t>
    </dgm:pt>
    <dgm:pt modelId="{B24F4B4D-4A49-4A0E-BD41-9174C355F3EE}">
      <dgm:prSet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IE" sz="2400" b="1">
              <a:latin typeface="+mj-lt"/>
              <a:cs typeface="Arial" panose="020B0604020202020204" pitchFamily="34" charset="0"/>
            </a:rPr>
            <a:t>The Lithium Target</a:t>
          </a:r>
          <a:endParaRPr lang="en-US" sz="2400" b="1">
            <a:latin typeface="+mj-lt"/>
            <a:cs typeface="Arial" panose="020B0604020202020204" pitchFamily="34" charset="0"/>
          </a:endParaRPr>
        </a:p>
      </dgm:t>
    </dgm:pt>
    <dgm:pt modelId="{E3036C50-FFC0-44D5-87BD-B1DF23796625}" type="parTrans" cxnId="{0C37DE3B-D1E0-459B-917C-A9B712872439}">
      <dgm:prSet/>
      <dgm:spPr/>
      <dgm:t>
        <a:bodyPr/>
        <a:lstStyle/>
        <a:p>
          <a:endParaRPr lang="en-US"/>
        </a:p>
      </dgm:t>
    </dgm:pt>
    <dgm:pt modelId="{6241FC22-DE04-4756-A10C-53BDB1961B93}" type="sibTrans" cxnId="{0C37DE3B-D1E0-459B-917C-A9B712872439}">
      <dgm:prSet/>
      <dgm:spPr/>
      <dgm:t>
        <a:bodyPr/>
        <a:lstStyle/>
        <a:p>
          <a:endParaRPr lang="en-US"/>
        </a:p>
      </dgm:t>
    </dgm:pt>
    <dgm:pt modelId="{10E5D350-3C5B-4C61-A6EC-F7582A12488B}">
      <dgm:prSet custT="1"/>
      <dgm:spPr>
        <a:solidFill>
          <a:srgbClr val="2C5C26"/>
        </a:solidFill>
      </dgm:spPr>
      <dgm:t>
        <a:bodyPr/>
        <a:lstStyle/>
        <a:p>
          <a:r>
            <a:rPr lang="en-US" sz="2400" b="1">
              <a:latin typeface="+mj-lt"/>
            </a:rPr>
            <a:t>Future Research Opportunities</a:t>
          </a:r>
        </a:p>
      </dgm:t>
    </dgm:pt>
    <dgm:pt modelId="{5A8DFC81-A8E1-4CDA-B1A1-CFA156A6401A}" type="parTrans" cxnId="{845197B0-99BA-42EB-B438-D296798669D7}">
      <dgm:prSet/>
      <dgm:spPr/>
      <dgm:t>
        <a:bodyPr/>
        <a:lstStyle/>
        <a:p>
          <a:endParaRPr lang="en-US"/>
        </a:p>
      </dgm:t>
    </dgm:pt>
    <dgm:pt modelId="{722B14CE-3E86-489B-B22C-1C8288FFC399}" type="sibTrans" cxnId="{845197B0-99BA-42EB-B438-D296798669D7}">
      <dgm:prSet/>
      <dgm:spPr/>
      <dgm:t>
        <a:bodyPr/>
        <a:lstStyle/>
        <a:p>
          <a:endParaRPr lang="en-US"/>
        </a:p>
      </dgm:t>
    </dgm:pt>
    <dgm:pt modelId="{9A2341FE-E269-45C0-9980-78EA7D60083E}" type="pres">
      <dgm:prSet presAssocID="{4447BC9C-9E72-4F27-942D-A8A1805A16B3}" presName="Name0" presStyleCnt="0">
        <dgm:presLayoutVars>
          <dgm:chMax val="7"/>
          <dgm:chPref val="7"/>
          <dgm:dir/>
        </dgm:presLayoutVars>
      </dgm:prSet>
      <dgm:spPr/>
    </dgm:pt>
    <dgm:pt modelId="{2562F24C-7462-4848-A666-54D9BCA114DF}" type="pres">
      <dgm:prSet presAssocID="{4447BC9C-9E72-4F27-942D-A8A1805A16B3}" presName="Name1" presStyleCnt="0"/>
      <dgm:spPr/>
    </dgm:pt>
    <dgm:pt modelId="{7DE082FA-52D9-4541-830E-9D4ECC15C259}" type="pres">
      <dgm:prSet presAssocID="{4447BC9C-9E72-4F27-942D-A8A1805A16B3}" presName="cycle" presStyleCnt="0"/>
      <dgm:spPr/>
    </dgm:pt>
    <dgm:pt modelId="{6794562C-9030-4E5E-B499-083B45F48F9D}" type="pres">
      <dgm:prSet presAssocID="{4447BC9C-9E72-4F27-942D-A8A1805A16B3}" presName="srcNode" presStyleLbl="node1" presStyleIdx="0" presStyleCnt="6"/>
      <dgm:spPr/>
    </dgm:pt>
    <dgm:pt modelId="{CDDC0E06-BE70-45F9-9471-DF401EE7ACC3}" type="pres">
      <dgm:prSet presAssocID="{4447BC9C-9E72-4F27-942D-A8A1805A16B3}" presName="conn" presStyleLbl="parChTrans1D2" presStyleIdx="0" presStyleCnt="1"/>
      <dgm:spPr/>
    </dgm:pt>
    <dgm:pt modelId="{D7907EE0-0056-4C41-8D65-58DDE7AA15CB}" type="pres">
      <dgm:prSet presAssocID="{4447BC9C-9E72-4F27-942D-A8A1805A16B3}" presName="extraNode" presStyleLbl="node1" presStyleIdx="0" presStyleCnt="6"/>
      <dgm:spPr/>
    </dgm:pt>
    <dgm:pt modelId="{A83F25B7-9D98-430A-91D6-D81A60CBCADE}" type="pres">
      <dgm:prSet presAssocID="{4447BC9C-9E72-4F27-942D-A8A1805A16B3}" presName="dstNode" presStyleLbl="node1" presStyleIdx="0" presStyleCnt="6"/>
      <dgm:spPr/>
    </dgm:pt>
    <dgm:pt modelId="{BC685C08-8ED2-44BA-B73D-7E2ABAE2BB22}" type="pres">
      <dgm:prSet presAssocID="{81B674E7-553D-4B31-B155-AA9F85CCAEA0}" presName="text_1" presStyleLbl="node1" presStyleIdx="0" presStyleCnt="6" custScaleX="98219" custLinFactNeighborY="-41896">
        <dgm:presLayoutVars>
          <dgm:bulletEnabled val="1"/>
        </dgm:presLayoutVars>
      </dgm:prSet>
      <dgm:spPr/>
    </dgm:pt>
    <dgm:pt modelId="{B4B8B4B9-222F-4876-97A2-8B4AB7273B51}" type="pres">
      <dgm:prSet presAssocID="{81B674E7-553D-4B31-B155-AA9F85CCAEA0}" presName="accent_1" presStyleCnt="0"/>
      <dgm:spPr/>
    </dgm:pt>
    <dgm:pt modelId="{BC0315FA-8250-4C83-A143-2677B5803B92}" type="pres">
      <dgm:prSet presAssocID="{81B674E7-553D-4B31-B155-AA9F85CCAEA0}" presName="accentRepeatNode" presStyleLbl="solidFgAcc1" presStyleIdx="0" presStyleCnt="6" custLinFactNeighborX="-14128" custLinFactNeighborY="-28905"/>
      <dgm:spPr/>
    </dgm:pt>
    <dgm:pt modelId="{8671C0E2-D4AC-4180-A412-5EDDB3A0A6B0}" type="pres">
      <dgm:prSet presAssocID="{F477D34B-E50A-4186-9D2C-AD9583BA0A0D}" presName="text_2" presStyleLbl="node1" presStyleIdx="1" presStyleCnt="6" custLinFactNeighborX="-198" custLinFactNeighborY="-25504">
        <dgm:presLayoutVars>
          <dgm:bulletEnabled val="1"/>
        </dgm:presLayoutVars>
      </dgm:prSet>
      <dgm:spPr/>
    </dgm:pt>
    <dgm:pt modelId="{CE4EADF2-F636-4FC5-997D-C0615112B3E0}" type="pres">
      <dgm:prSet presAssocID="{F477D34B-E50A-4186-9D2C-AD9583BA0A0D}" presName="accent_2" presStyleCnt="0"/>
      <dgm:spPr/>
    </dgm:pt>
    <dgm:pt modelId="{495106C8-9A42-4054-87DF-D95706D1EADF}" type="pres">
      <dgm:prSet presAssocID="{F477D34B-E50A-4186-9D2C-AD9583BA0A0D}" presName="accentRepeatNode" presStyleLbl="solidFgAcc1" presStyleIdx="1" presStyleCnt="6" custLinFactNeighborX="-1208" custLinFactNeighborY="-16459"/>
      <dgm:spPr/>
    </dgm:pt>
    <dgm:pt modelId="{2A5AF2E3-502D-4934-8623-9982696D0611}" type="pres">
      <dgm:prSet presAssocID="{B24F4B4D-4A49-4A0E-BD41-9174C355F3EE}" presName="text_3" presStyleLbl="node1" presStyleIdx="2" presStyleCnt="6">
        <dgm:presLayoutVars>
          <dgm:bulletEnabled val="1"/>
        </dgm:presLayoutVars>
      </dgm:prSet>
      <dgm:spPr/>
    </dgm:pt>
    <dgm:pt modelId="{23DB5C2D-D66A-4228-A35D-014438AAA21C}" type="pres">
      <dgm:prSet presAssocID="{B24F4B4D-4A49-4A0E-BD41-9174C355F3EE}" presName="accent_3" presStyleCnt="0"/>
      <dgm:spPr/>
    </dgm:pt>
    <dgm:pt modelId="{D2D0F6C4-0458-48D6-A196-D2EFBD0D565F}" type="pres">
      <dgm:prSet presAssocID="{B24F4B4D-4A49-4A0E-BD41-9174C355F3EE}" presName="accentRepeatNode" presStyleLbl="solidFgAcc1" presStyleIdx="2" presStyleCnt="6"/>
      <dgm:spPr/>
    </dgm:pt>
    <dgm:pt modelId="{F725A2A3-B059-400E-838A-2B8B90CFEAC4}" type="pres">
      <dgm:prSet presAssocID="{4780E202-A1F6-49D7-A4B2-FB63CC69BEFA}" presName="text_4" presStyleLbl="node1" presStyleIdx="3" presStyleCnt="6" custLinFactNeighborX="858" custLinFactNeighborY="7883">
        <dgm:presLayoutVars>
          <dgm:bulletEnabled val="1"/>
        </dgm:presLayoutVars>
      </dgm:prSet>
      <dgm:spPr/>
    </dgm:pt>
    <dgm:pt modelId="{27B300C7-E7DF-428B-B45E-A8874A07AE16}" type="pres">
      <dgm:prSet presAssocID="{4780E202-A1F6-49D7-A4B2-FB63CC69BEFA}" presName="accent_4" presStyleCnt="0"/>
      <dgm:spPr/>
    </dgm:pt>
    <dgm:pt modelId="{5CBA8E7F-DF63-4A5E-BF84-CF5C751A2645}" type="pres">
      <dgm:prSet presAssocID="{4780E202-A1F6-49D7-A4B2-FB63CC69BEFA}" presName="accentRepeatNode" presStyleLbl="solidFgAcc1" presStyleIdx="3" presStyleCnt="6" custLinFactNeighborX="-9908" custLinFactNeighborY="6383"/>
      <dgm:spPr/>
    </dgm:pt>
    <dgm:pt modelId="{5E370174-BBEF-4B32-9C98-38E3EAAA3A3D}" type="pres">
      <dgm:prSet presAssocID="{10E5D350-3C5B-4C61-A6EC-F7582A12488B}" presName="text_5" presStyleLbl="node1" presStyleIdx="4" presStyleCnt="6">
        <dgm:presLayoutVars>
          <dgm:bulletEnabled val="1"/>
        </dgm:presLayoutVars>
      </dgm:prSet>
      <dgm:spPr/>
    </dgm:pt>
    <dgm:pt modelId="{15AF44C2-49BE-4009-8584-53C671CB7DE8}" type="pres">
      <dgm:prSet presAssocID="{10E5D350-3C5B-4C61-A6EC-F7582A12488B}" presName="accent_5" presStyleCnt="0"/>
      <dgm:spPr/>
    </dgm:pt>
    <dgm:pt modelId="{AD5A426D-B210-4D47-B4D2-D45D2829611D}" type="pres">
      <dgm:prSet presAssocID="{10E5D350-3C5B-4C61-A6EC-F7582A12488B}" presName="accentRepeatNode" presStyleLbl="solidFgAcc1" presStyleIdx="4" presStyleCnt="6"/>
      <dgm:spPr/>
    </dgm:pt>
    <dgm:pt modelId="{9EA3658C-D8F4-460D-A981-8D16A38AC269}" type="pres">
      <dgm:prSet presAssocID="{1A787B38-1F0F-43D3-8226-EF0775582C25}" presName="text_6" presStyleLbl="node1" presStyleIdx="5" presStyleCnt="6">
        <dgm:presLayoutVars>
          <dgm:bulletEnabled val="1"/>
        </dgm:presLayoutVars>
      </dgm:prSet>
      <dgm:spPr/>
    </dgm:pt>
    <dgm:pt modelId="{CBCAC896-9850-4ABC-B8B3-D496F2FEBD09}" type="pres">
      <dgm:prSet presAssocID="{1A787B38-1F0F-43D3-8226-EF0775582C25}" presName="accent_6" presStyleCnt="0"/>
      <dgm:spPr/>
    </dgm:pt>
    <dgm:pt modelId="{C3CD17A6-0A1E-4659-8E91-1489AE8D566B}" type="pres">
      <dgm:prSet presAssocID="{1A787B38-1F0F-43D3-8226-EF0775582C25}" presName="accentRepeatNode" presStyleLbl="solidFgAcc1" presStyleIdx="5" presStyleCnt="6" custLinFactNeighborX="-8885" custLinFactNeighborY="11089"/>
      <dgm:spPr/>
    </dgm:pt>
  </dgm:ptLst>
  <dgm:cxnLst>
    <dgm:cxn modelId="{3644640B-FF8F-469D-9B79-C307C719BFBA}" srcId="{4447BC9C-9E72-4F27-942D-A8A1805A16B3}" destId="{81B674E7-553D-4B31-B155-AA9F85CCAEA0}" srcOrd="0" destOrd="0" parTransId="{04787541-50AB-49DB-90F0-0BF6CA2033F3}" sibTransId="{7576C90B-FD66-428B-8446-8070E4C22B4E}"/>
    <dgm:cxn modelId="{21F7350F-C210-4B26-992C-88C13880D6A1}" type="presOf" srcId="{81B674E7-553D-4B31-B155-AA9F85CCAEA0}" destId="{BC685C08-8ED2-44BA-B73D-7E2ABAE2BB22}" srcOrd="0" destOrd="0" presId="urn:microsoft.com/office/officeart/2008/layout/VerticalCurvedList"/>
    <dgm:cxn modelId="{DB411F26-9625-402E-845C-5AF65FE5A48E}" srcId="{4447BC9C-9E72-4F27-942D-A8A1805A16B3}" destId="{4780E202-A1F6-49D7-A4B2-FB63CC69BEFA}" srcOrd="3" destOrd="0" parTransId="{4A760D53-2FFC-49A8-9131-FC960326C9CF}" sibTransId="{4337D62E-7281-4EE8-8ABC-8F50F6593F02}"/>
    <dgm:cxn modelId="{0C37DE3B-D1E0-459B-917C-A9B712872439}" srcId="{4447BC9C-9E72-4F27-942D-A8A1805A16B3}" destId="{B24F4B4D-4A49-4A0E-BD41-9174C355F3EE}" srcOrd="2" destOrd="0" parTransId="{E3036C50-FFC0-44D5-87BD-B1DF23796625}" sibTransId="{6241FC22-DE04-4756-A10C-53BDB1961B93}"/>
    <dgm:cxn modelId="{61180667-9F55-4B45-A907-56A48D5059F9}" type="presOf" srcId="{B24F4B4D-4A49-4A0E-BD41-9174C355F3EE}" destId="{2A5AF2E3-502D-4934-8623-9982696D0611}" srcOrd="0" destOrd="0" presId="urn:microsoft.com/office/officeart/2008/layout/VerticalCurvedList"/>
    <dgm:cxn modelId="{5AF20550-AFBD-44D0-B6BB-DD0709821F80}" srcId="{4447BC9C-9E72-4F27-942D-A8A1805A16B3}" destId="{F477D34B-E50A-4186-9D2C-AD9583BA0A0D}" srcOrd="1" destOrd="0" parTransId="{78AEC840-3787-43E4-873E-1E4C9F69A17F}" sibTransId="{067F2561-E096-49B0-A714-CBB6C71B9194}"/>
    <dgm:cxn modelId="{E1DDE273-D819-4F26-AD8E-D15B3F627345}" type="presOf" srcId="{10E5D350-3C5B-4C61-A6EC-F7582A12488B}" destId="{5E370174-BBEF-4B32-9C98-38E3EAAA3A3D}" srcOrd="0" destOrd="0" presId="urn:microsoft.com/office/officeart/2008/layout/VerticalCurvedList"/>
    <dgm:cxn modelId="{4B697E79-778B-4782-953E-721CCF568F35}" type="presOf" srcId="{7576C90B-FD66-428B-8446-8070E4C22B4E}" destId="{CDDC0E06-BE70-45F9-9471-DF401EE7ACC3}" srcOrd="0" destOrd="0" presId="urn:microsoft.com/office/officeart/2008/layout/VerticalCurvedList"/>
    <dgm:cxn modelId="{6DC4BB91-CBB6-456B-A67B-0E060C372751}" srcId="{4447BC9C-9E72-4F27-942D-A8A1805A16B3}" destId="{1A787B38-1F0F-43D3-8226-EF0775582C25}" srcOrd="5" destOrd="0" parTransId="{96B87AE1-9B41-4627-80B5-0F5C2BEE0C02}" sibTransId="{EE3EA12C-DCCB-4CD4-BB9F-910C46F55142}"/>
    <dgm:cxn modelId="{01C065A3-2DF4-4FDF-9C5C-D001D79FA5C3}" type="presOf" srcId="{4447BC9C-9E72-4F27-942D-A8A1805A16B3}" destId="{9A2341FE-E269-45C0-9980-78EA7D60083E}" srcOrd="0" destOrd="0" presId="urn:microsoft.com/office/officeart/2008/layout/VerticalCurvedList"/>
    <dgm:cxn modelId="{845197B0-99BA-42EB-B438-D296798669D7}" srcId="{4447BC9C-9E72-4F27-942D-A8A1805A16B3}" destId="{10E5D350-3C5B-4C61-A6EC-F7582A12488B}" srcOrd="4" destOrd="0" parTransId="{5A8DFC81-A8E1-4CDA-B1A1-CFA156A6401A}" sibTransId="{722B14CE-3E86-489B-B22C-1C8288FFC399}"/>
    <dgm:cxn modelId="{31BEECDB-5577-4D5C-BF2C-E64CE3319012}" type="presOf" srcId="{F477D34B-E50A-4186-9D2C-AD9583BA0A0D}" destId="{8671C0E2-D4AC-4180-A412-5EDDB3A0A6B0}" srcOrd="0" destOrd="0" presId="urn:microsoft.com/office/officeart/2008/layout/VerticalCurvedList"/>
    <dgm:cxn modelId="{4E6F39F3-3A56-4032-9104-4EB1BF90E1D8}" type="presOf" srcId="{4780E202-A1F6-49D7-A4B2-FB63CC69BEFA}" destId="{F725A2A3-B059-400E-838A-2B8B90CFEAC4}" srcOrd="0" destOrd="0" presId="urn:microsoft.com/office/officeart/2008/layout/VerticalCurvedList"/>
    <dgm:cxn modelId="{6CEEB6F6-E96B-4BCA-94BB-0500EC39A6E1}" type="presOf" srcId="{1A787B38-1F0F-43D3-8226-EF0775582C25}" destId="{9EA3658C-D8F4-460D-A981-8D16A38AC269}" srcOrd="0" destOrd="0" presId="urn:microsoft.com/office/officeart/2008/layout/VerticalCurvedList"/>
    <dgm:cxn modelId="{C817415B-6C99-4162-A438-39D50E4440C6}" type="presParOf" srcId="{9A2341FE-E269-45C0-9980-78EA7D60083E}" destId="{2562F24C-7462-4848-A666-54D9BCA114DF}" srcOrd="0" destOrd="0" presId="urn:microsoft.com/office/officeart/2008/layout/VerticalCurvedList"/>
    <dgm:cxn modelId="{9F27490B-9AF7-4B7F-A8CD-44FF98EA321F}" type="presParOf" srcId="{2562F24C-7462-4848-A666-54D9BCA114DF}" destId="{7DE082FA-52D9-4541-830E-9D4ECC15C259}" srcOrd="0" destOrd="0" presId="urn:microsoft.com/office/officeart/2008/layout/VerticalCurvedList"/>
    <dgm:cxn modelId="{9D401F74-D9A5-42E4-BC1D-AC6C15D3C589}" type="presParOf" srcId="{7DE082FA-52D9-4541-830E-9D4ECC15C259}" destId="{6794562C-9030-4E5E-B499-083B45F48F9D}" srcOrd="0" destOrd="0" presId="urn:microsoft.com/office/officeart/2008/layout/VerticalCurvedList"/>
    <dgm:cxn modelId="{2B6150B1-C59C-47F7-97A3-FD6DB1E7589A}" type="presParOf" srcId="{7DE082FA-52D9-4541-830E-9D4ECC15C259}" destId="{CDDC0E06-BE70-45F9-9471-DF401EE7ACC3}" srcOrd="1" destOrd="0" presId="urn:microsoft.com/office/officeart/2008/layout/VerticalCurvedList"/>
    <dgm:cxn modelId="{383350B6-3875-4694-A4A5-7D7F1037A84B}" type="presParOf" srcId="{7DE082FA-52D9-4541-830E-9D4ECC15C259}" destId="{D7907EE0-0056-4C41-8D65-58DDE7AA15CB}" srcOrd="2" destOrd="0" presId="urn:microsoft.com/office/officeart/2008/layout/VerticalCurvedList"/>
    <dgm:cxn modelId="{B1DB6B11-BCB4-4C61-9480-BFBFFE28397E}" type="presParOf" srcId="{7DE082FA-52D9-4541-830E-9D4ECC15C259}" destId="{A83F25B7-9D98-430A-91D6-D81A60CBCADE}" srcOrd="3" destOrd="0" presId="urn:microsoft.com/office/officeart/2008/layout/VerticalCurvedList"/>
    <dgm:cxn modelId="{1F794F13-F3B2-4E51-B7B7-2E02EA7F1059}" type="presParOf" srcId="{2562F24C-7462-4848-A666-54D9BCA114DF}" destId="{BC685C08-8ED2-44BA-B73D-7E2ABAE2BB22}" srcOrd="1" destOrd="0" presId="urn:microsoft.com/office/officeart/2008/layout/VerticalCurvedList"/>
    <dgm:cxn modelId="{35FEB263-C159-4342-AC2C-61764B0689BD}" type="presParOf" srcId="{2562F24C-7462-4848-A666-54D9BCA114DF}" destId="{B4B8B4B9-222F-4876-97A2-8B4AB7273B51}" srcOrd="2" destOrd="0" presId="urn:microsoft.com/office/officeart/2008/layout/VerticalCurvedList"/>
    <dgm:cxn modelId="{F6618EE2-4F72-441E-AEF8-57F9584D5BFD}" type="presParOf" srcId="{B4B8B4B9-222F-4876-97A2-8B4AB7273B51}" destId="{BC0315FA-8250-4C83-A143-2677B5803B92}" srcOrd="0" destOrd="0" presId="urn:microsoft.com/office/officeart/2008/layout/VerticalCurvedList"/>
    <dgm:cxn modelId="{F480B40C-8A50-4019-92FF-E4E720A39011}" type="presParOf" srcId="{2562F24C-7462-4848-A666-54D9BCA114DF}" destId="{8671C0E2-D4AC-4180-A412-5EDDB3A0A6B0}" srcOrd="3" destOrd="0" presId="urn:microsoft.com/office/officeart/2008/layout/VerticalCurvedList"/>
    <dgm:cxn modelId="{3C5A872B-F0E5-4B29-B80E-A369C5823DA0}" type="presParOf" srcId="{2562F24C-7462-4848-A666-54D9BCA114DF}" destId="{CE4EADF2-F636-4FC5-997D-C0615112B3E0}" srcOrd="4" destOrd="0" presId="urn:microsoft.com/office/officeart/2008/layout/VerticalCurvedList"/>
    <dgm:cxn modelId="{35E2A9CB-34D0-484D-9CF4-3CAD0E6B70FC}" type="presParOf" srcId="{CE4EADF2-F636-4FC5-997D-C0615112B3E0}" destId="{495106C8-9A42-4054-87DF-D95706D1EADF}" srcOrd="0" destOrd="0" presId="urn:microsoft.com/office/officeart/2008/layout/VerticalCurvedList"/>
    <dgm:cxn modelId="{5B4E895A-95D4-422E-AF8F-DAA01D711D8E}" type="presParOf" srcId="{2562F24C-7462-4848-A666-54D9BCA114DF}" destId="{2A5AF2E3-502D-4934-8623-9982696D0611}" srcOrd="5" destOrd="0" presId="urn:microsoft.com/office/officeart/2008/layout/VerticalCurvedList"/>
    <dgm:cxn modelId="{F2B4A656-93E5-437B-A723-3A6B19A7BC28}" type="presParOf" srcId="{2562F24C-7462-4848-A666-54D9BCA114DF}" destId="{23DB5C2D-D66A-4228-A35D-014438AAA21C}" srcOrd="6" destOrd="0" presId="urn:microsoft.com/office/officeart/2008/layout/VerticalCurvedList"/>
    <dgm:cxn modelId="{3F022F9F-F437-4F74-9CA2-AA28D555BBC0}" type="presParOf" srcId="{23DB5C2D-D66A-4228-A35D-014438AAA21C}" destId="{D2D0F6C4-0458-48D6-A196-D2EFBD0D565F}" srcOrd="0" destOrd="0" presId="urn:microsoft.com/office/officeart/2008/layout/VerticalCurvedList"/>
    <dgm:cxn modelId="{360C1AB2-8F5F-4BFE-BC01-ED78205FF8AB}" type="presParOf" srcId="{2562F24C-7462-4848-A666-54D9BCA114DF}" destId="{F725A2A3-B059-400E-838A-2B8B90CFEAC4}" srcOrd="7" destOrd="0" presId="urn:microsoft.com/office/officeart/2008/layout/VerticalCurvedList"/>
    <dgm:cxn modelId="{5104808F-686A-41D3-9CAD-5A73D10A8D4C}" type="presParOf" srcId="{2562F24C-7462-4848-A666-54D9BCA114DF}" destId="{27B300C7-E7DF-428B-B45E-A8874A07AE16}" srcOrd="8" destOrd="0" presId="urn:microsoft.com/office/officeart/2008/layout/VerticalCurvedList"/>
    <dgm:cxn modelId="{C5C1AF1E-D735-48D4-AA2A-1328534F94E8}" type="presParOf" srcId="{27B300C7-E7DF-428B-B45E-A8874A07AE16}" destId="{5CBA8E7F-DF63-4A5E-BF84-CF5C751A2645}" srcOrd="0" destOrd="0" presId="urn:microsoft.com/office/officeart/2008/layout/VerticalCurvedList"/>
    <dgm:cxn modelId="{31352B05-78E6-41AB-8541-F72C9C891F4C}" type="presParOf" srcId="{2562F24C-7462-4848-A666-54D9BCA114DF}" destId="{5E370174-BBEF-4B32-9C98-38E3EAAA3A3D}" srcOrd="9" destOrd="0" presId="urn:microsoft.com/office/officeart/2008/layout/VerticalCurvedList"/>
    <dgm:cxn modelId="{38BABAAD-1E6B-4654-B71E-BB9CEE0AEC2D}" type="presParOf" srcId="{2562F24C-7462-4848-A666-54D9BCA114DF}" destId="{15AF44C2-49BE-4009-8584-53C671CB7DE8}" srcOrd="10" destOrd="0" presId="urn:microsoft.com/office/officeart/2008/layout/VerticalCurvedList"/>
    <dgm:cxn modelId="{14CE7320-ED9F-4DFB-B772-89DE25296C85}" type="presParOf" srcId="{15AF44C2-49BE-4009-8584-53C671CB7DE8}" destId="{AD5A426D-B210-4D47-B4D2-D45D2829611D}" srcOrd="0" destOrd="0" presId="urn:microsoft.com/office/officeart/2008/layout/VerticalCurvedList"/>
    <dgm:cxn modelId="{4E9EC07B-3F08-45E8-947A-4EDFF73C8111}" type="presParOf" srcId="{2562F24C-7462-4848-A666-54D9BCA114DF}" destId="{9EA3658C-D8F4-460D-A981-8D16A38AC269}" srcOrd="11" destOrd="0" presId="urn:microsoft.com/office/officeart/2008/layout/VerticalCurvedList"/>
    <dgm:cxn modelId="{137A1913-E547-49CA-B4A3-51AC88C42417}" type="presParOf" srcId="{2562F24C-7462-4848-A666-54D9BCA114DF}" destId="{CBCAC896-9850-4ABC-B8B3-D496F2FEBD09}" srcOrd="12" destOrd="0" presId="urn:microsoft.com/office/officeart/2008/layout/VerticalCurvedList"/>
    <dgm:cxn modelId="{D56F6EF1-38F9-459D-93AF-3702351B5FFF}" type="presParOf" srcId="{CBCAC896-9850-4ABC-B8B3-D496F2FEBD09}" destId="{C3CD17A6-0A1E-4659-8E91-1489AE8D566B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447BC9C-9E72-4F27-942D-A8A1805A16B3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IE"/>
        </a:p>
      </dgm:t>
    </dgm:pt>
    <dgm:pt modelId="{81B674E7-553D-4B31-B155-AA9F85CCAEA0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sz="2400" b="1">
              <a:latin typeface="+mj-lt"/>
              <a:cs typeface="Arial" panose="020B0604020202020204" pitchFamily="34" charset="0"/>
            </a:rPr>
            <a:t>Introduction to the IFMIF-DONES Facility</a:t>
          </a:r>
          <a:endParaRPr lang="en-IE" sz="2400" b="1">
            <a:latin typeface="+mj-lt"/>
            <a:cs typeface="Arial" panose="020B0604020202020204" pitchFamily="34" charset="0"/>
          </a:endParaRPr>
        </a:p>
      </dgm:t>
    </dgm:pt>
    <dgm:pt modelId="{04787541-50AB-49DB-90F0-0BF6CA2033F3}" type="parTrans" cxnId="{3644640B-FF8F-469D-9B79-C307C719BFBA}">
      <dgm:prSet/>
      <dgm:spPr/>
      <dgm:t>
        <a:bodyPr/>
        <a:lstStyle/>
        <a:p>
          <a:endParaRPr lang="en-IE"/>
        </a:p>
      </dgm:t>
    </dgm:pt>
    <dgm:pt modelId="{7576C90B-FD66-428B-8446-8070E4C22B4E}" type="sibTrans" cxnId="{3644640B-FF8F-469D-9B79-C307C719BFBA}">
      <dgm:prSet/>
      <dgm:spPr/>
      <dgm:t>
        <a:bodyPr/>
        <a:lstStyle/>
        <a:p>
          <a:endParaRPr lang="en-IE"/>
        </a:p>
      </dgm:t>
    </dgm:pt>
    <dgm:pt modelId="{4780E202-A1F6-49D7-A4B2-FB63CC69BEFA}">
      <dgm:prSet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IE" sz="2400" b="1">
              <a:latin typeface="+mj-lt"/>
              <a:cs typeface="Arial" panose="020B0604020202020204" pitchFamily="34" charset="0"/>
            </a:rPr>
            <a:t>The Irradiation Modules</a:t>
          </a:r>
          <a:endParaRPr lang="en-US" sz="2400" b="1">
            <a:latin typeface="+mj-lt"/>
            <a:cs typeface="Arial" panose="020B0604020202020204" pitchFamily="34" charset="0"/>
          </a:endParaRPr>
        </a:p>
      </dgm:t>
    </dgm:pt>
    <dgm:pt modelId="{4A760D53-2FFC-49A8-9131-FC960326C9CF}" type="parTrans" cxnId="{DB411F26-9625-402E-845C-5AF65FE5A48E}">
      <dgm:prSet/>
      <dgm:spPr/>
      <dgm:t>
        <a:bodyPr/>
        <a:lstStyle/>
        <a:p>
          <a:endParaRPr lang="en-US"/>
        </a:p>
      </dgm:t>
    </dgm:pt>
    <dgm:pt modelId="{4337D62E-7281-4EE8-8ABC-8F50F6593F02}" type="sibTrans" cxnId="{DB411F26-9625-402E-845C-5AF65FE5A48E}">
      <dgm:prSet/>
      <dgm:spPr/>
      <dgm:t>
        <a:bodyPr/>
        <a:lstStyle/>
        <a:p>
          <a:endParaRPr lang="en-US"/>
        </a:p>
      </dgm:t>
    </dgm:pt>
    <dgm:pt modelId="{1A787B38-1F0F-43D3-8226-EF0775582C25}">
      <dgm:prSet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sz="2400" b="1" dirty="0">
              <a:latin typeface="+mj-lt"/>
              <a:cs typeface="Arial" panose="020B0604020202020204" pitchFamily="34" charset="0"/>
            </a:rPr>
            <a:t>Summary</a:t>
          </a:r>
        </a:p>
      </dgm:t>
    </dgm:pt>
    <dgm:pt modelId="{96B87AE1-9B41-4627-80B5-0F5C2BEE0C02}" type="parTrans" cxnId="{6DC4BB91-CBB6-456B-A67B-0E060C372751}">
      <dgm:prSet/>
      <dgm:spPr/>
      <dgm:t>
        <a:bodyPr/>
        <a:lstStyle/>
        <a:p>
          <a:endParaRPr lang="en-US"/>
        </a:p>
      </dgm:t>
    </dgm:pt>
    <dgm:pt modelId="{EE3EA12C-DCCB-4CD4-BB9F-910C46F55142}" type="sibTrans" cxnId="{6DC4BB91-CBB6-456B-A67B-0E060C372751}">
      <dgm:prSet/>
      <dgm:spPr/>
      <dgm:t>
        <a:bodyPr/>
        <a:lstStyle/>
        <a:p>
          <a:endParaRPr lang="en-US"/>
        </a:p>
      </dgm:t>
    </dgm:pt>
    <dgm:pt modelId="{F477D34B-E50A-4186-9D2C-AD9583BA0A0D}">
      <dgm:prSet custT="1"/>
      <dgm:spPr/>
      <dgm:t>
        <a:bodyPr/>
        <a:lstStyle/>
        <a:p>
          <a:r>
            <a:rPr lang="en-IE" sz="2400" b="1">
              <a:latin typeface="+mj-lt"/>
              <a:cs typeface="Arial" panose="020B0604020202020204" pitchFamily="34" charset="0"/>
            </a:rPr>
            <a:t>The IFMIF-DONES Accelerator</a:t>
          </a:r>
        </a:p>
      </dgm:t>
    </dgm:pt>
    <dgm:pt modelId="{78AEC840-3787-43E4-873E-1E4C9F69A17F}" type="parTrans" cxnId="{5AF20550-AFBD-44D0-B6BB-DD0709821F80}">
      <dgm:prSet/>
      <dgm:spPr/>
      <dgm:t>
        <a:bodyPr/>
        <a:lstStyle/>
        <a:p>
          <a:endParaRPr lang="en-US"/>
        </a:p>
      </dgm:t>
    </dgm:pt>
    <dgm:pt modelId="{067F2561-E096-49B0-A714-CBB6C71B9194}" type="sibTrans" cxnId="{5AF20550-AFBD-44D0-B6BB-DD0709821F80}">
      <dgm:prSet/>
      <dgm:spPr/>
      <dgm:t>
        <a:bodyPr/>
        <a:lstStyle/>
        <a:p>
          <a:endParaRPr lang="en-US"/>
        </a:p>
      </dgm:t>
    </dgm:pt>
    <dgm:pt modelId="{B24F4B4D-4A49-4A0E-BD41-9174C355F3EE}">
      <dgm:prSet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IE" sz="2400" b="1">
              <a:latin typeface="+mj-lt"/>
              <a:cs typeface="Arial" panose="020B0604020202020204" pitchFamily="34" charset="0"/>
            </a:rPr>
            <a:t>The Lithium Target</a:t>
          </a:r>
          <a:endParaRPr lang="en-US" sz="2400" b="1">
            <a:latin typeface="+mj-lt"/>
            <a:cs typeface="Arial" panose="020B0604020202020204" pitchFamily="34" charset="0"/>
          </a:endParaRPr>
        </a:p>
      </dgm:t>
    </dgm:pt>
    <dgm:pt modelId="{E3036C50-FFC0-44D5-87BD-B1DF23796625}" type="parTrans" cxnId="{0C37DE3B-D1E0-459B-917C-A9B712872439}">
      <dgm:prSet/>
      <dgm:spPr/>
      <dgm:t>
        <a:bodyPr/>
        <a:lstStyle/>
        <a:p>
          <a:endParaRPr lang="en-US"/>
        </a:p>
      </dgm:t>
    </dgm:pt>
    <dgm:pt modelId="{6241FC22-DE04-4756-A10C-53BDB1961B93}" type="sibTrans" cxnId="{0C37DE3B-D1E0-459B-917C-A9B712872439}">
      <dgm:prSet/>
      <dgm:spPr/>
      <dgm:t>
        <a:bodyPr/>
        <a:lstStyle/>
        <a:p>
          <a:endParaRPr lang="en-US"/>
        </a:p>
      </dgm:t>
    </dgm:pt>
    <dgm:pt modelId="{10E5D350-3C5B-4C61-A6EC-F7582A12488B}">
      <dgm:prSet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sz="2400" b="1">
              <a:latin typeface="+mj-lt"/>
            </a:rPr>
            <a:t>Future Research Opportunities</a:t>
          </a:r>
        </a:p>
      </dgm:t>
    </dgm:pt>
    <dgm:pt modelId="{5A8DFC81-A8E1-4CDA-B1A1-CFA156A6401A}" type="parTrans" cxnId="{845197B0-99BA-42EB-B438-D296798669D7}">
      <dgm:prSet/>
      <dgm:spPr/>
      <dgm:t>
        <a:bodyPr/>
        <a:lstStyle/>
        <a:p>
          <a:endParaRPr lang="en-US"/>
        </a:p>
      </dgm:t>
    </dgm:pt>
    <dgm:pt modelId="{722B14CE-3E86-489B-B22C-1C8288FFC399}" type="sibTrans" cxnId="{845197B0-99BA-42EB-B438-D296798669D7}">
      <dgm:prSet/>
      <dgm:spPr/>
      <dgm:t>
        <a:bodyPr/>
        <a:lstStyle/>
        <a:p>
          <a:endParaRPr lang="en-US"/>
        </a:p>
      </dgm:t>
    </dgm:pt>
    <dgm:pt modelId="{9A2341FE-E269-45C0-9980-78EA7D60083E}" type="pres">
      <dgm:prSet presAssocID="{4447BC9C-9E72-4F27-942D-A8A1805A16B3}" presName="Name0" presStyleCnt="0">
        <dgm:presLayoutVars>
          <dgm:chMax val="7"/>
          <dgm:chPref val="7"/>
          <dgm:dir/>
        </dgm:presLayoutVars>
      </dgm:prSet>
      <dgm:spPr/>
    </dgm:pt>
    <dgm:pt modelId="{2562F24C-7462-4848-A666-54D9BCA114DF}" type="pres">
      <dgm:prSet presAssocID="{4447BC9C-9E72-4F27-942D-A8A1805A16B3}" presName="Name1" presStyleCnt="0"/>
      <dgm:spPr/>
    </dgm:pt>
    <dgm:pt modelId="{7DE082FA-52D9-4541-830E-9D4ECC15C259}" type="pres">
      <dgm:prSet presAssocID="{4447BC9C-9E72-4F27-942D-A8A1805A16B3}" presName="cycle" presStyleCnt="0"/>
      <dgm:spPr/>
    </dgm:pt>
    <dgm:pt modelId="{6794562C-9030-4E5E-B499-083B45F48F9D}" type="pres">
      <dgm:prSet presAssocID="{4447BC9C-9E72-4F27-942D-A8A1805A16B3}" presName="srcNode" presStyleLbl="node1" presStyleIdx="0" presStyleCnt="6"/>
      <dgm:spPr/>
    </dgm:pt>
    <dgm:pt modelId="{CDDC0E06-BE70-45F9-9471-DF401EE7ACC3}" type="pres">
      <dgm:prSet presAssocID="{4447BC9C-9E72-4F27-942D-A8A1805A16B3}" presName="conn" presStyleLbl="parChTrans1D2" presStyleIdx="0" presStyleCnt="1"/>
      <dgm:spPr/>
    </dgm:pt>
    <dgm:pt modelId="{D7907EE0-0056-4C41-8D65-58DDE7AA15CB}" type="pres">
      <dgm:prSet presAssocID="{4447BC9C-9E72-4F27-942D-A8A1805A16B3}" presName="extraNode" presStyleLbl="node1" presStyleIdx="0" presStyleCnt="6"/>
      <dgm:spPr/>
    </dgm:pt>
    <dgm:pt modelId="{A83F25B7-9D98-430A-91D6-D81A60CBCADE}" type="pres">
      <dgm:prSet presAssocID="{4447BC9C-9E72-4F27-942D-A8A1805A16B3}" presName="dstNode" presStyleLbl="node1" presStyleIdx="0" presStyleCnt="6"/>
      <dgm:spPr/>
    </dgm:pt>
    <dgm:pt modelId="{BC685C08-8ED2-44BA-B73D-7E2ABAE2BB22}" type="pres">
      <dgm:prSet presAssocID="{81B674E7-553D-4B31-B155-AA9F85CCAEA0}" presName="text_1" presStyleLbl="node1" presStyleIdx="0" presStyleCnt="6" custScaleX="98219" custLinFactNeighborY="-41896">
        <dgm:presLayoutVars>
          <dgm:bulletEnabled val="1"/>
        </dgm:presLayoutVars>
      </dgm:prSet>
      <dgm:spPr/>
    </dgm:pt>
    <dgm:pt modelId="{B4B8B4B9-222F-4876-97A2-8B4AB7273B51}" type="pres">
      <dgm:prSet presAssocID="{81B674E7-553D-4B31-B155-AA9F85CCAEA0}" presName="accent_1" presStyleCnt="0"/>
      <dgm:spPr/>
    </dgm:pt>
    <dgm:pt modelId="{BC0315FA-8250-4C83-A143-2677B5803B92}" type="pres">
      <dgm:prSet presAssocID="{81B674E7-553D-4B31-B155-AA9F85CCAEA0}" presName="accentRepeatNode" presStyleLbl="solidFgAcc1" presStyleIdx="0" presStyleCnt="6" custLinFactNeighborX="-14128" custLinFactNeighborY="-28905"/>
      <dgm:spPr/>
    </dgm:pt>
    <dgm:pt modelId="{8671C0E2-D4AC-4180-A412-5EDDB3A0A6B0}" type="pres">
      <dgm:prSet presAssocID="{F477D34B-E50A-4186-9D2C-AD9583BA0A0D}" presName="text_2" presStyleLbl="node1" presStyleIdx="1" presStyleCnt="6" custLinFactNeighborX="-198" custLinFactNeighborY="-25504">
        <dgm:presLayoutVars>
          <dgm:bulletEnabled val="1"/>
        </dgm:presLayoutVars>
      </dgm:prSet>
      <dgm:spPr/>
    </dgm:pt>
    <dgm:pt modelId="{CE4EADF2-F636-4FC5-997D-C0615112B3E0}" type="pres">
      <dgm:prSet presAssocID="{F477D34B-E50A-4186-9D2C-AD9583BA0A0D}" presName="accent_2" presStyleCnt="0"/>
      <dgm:spPr/>
    </dgm:pt>
    <dgm:pt modelId="{495106C8-9A42-4054-87DF-D95706D1EADF}" type="pres">
      <dgm:prSet presAssocID="{F477D34B-E50A-4186-9D2C-AD9583BA0A0D}" presName="accentRepeatNode" presStyleLbl="solidFgAcc1" presStyleIdx="1" presStyleCnt="6" custLinFactNeighborX="-1208" custLinFactNeighborY="-16459"/>
      <dgm:spPr/>
    </dgm:pt>
    <dgm:pt modelId="{2A5AF2E3-502D-4934-8623-9982696D0611}" type="pres">
      <dgm:prSet presAssocID="{B24F4B4D-4A49-4A0E-BD41-9174C355F3EE}" presName="text_3" presStyleLbl="node1" presStyleIdx="2" presStyleCnt="6">
        <dgm:presLayoutVars>
          <dgm:bulletEnabled val="1"/>
        </dgm:presLayoutVars>
      </dgm:prSet>
      <dgm:spPr/>
    </dgm:pt>
    <dgm:pt modelId="{23DB5C2D-D66A-4228-A35D-014438AAA21C}" type="pres">
      <dgm:prSet presAssocID="{B24F4B4D-4A49-4A0E-BD41-9174C355F3EE}" presName="accent_3" presStyleCnt="0"/>
      <dgm:spPr/>
    </dgm:pt>
    <dgm:pt modelId="{D2D0F6C4-0458-48D6-A196-D2EFBD0D565F}" type="pres">
      <dgm:prSet presAssocID="{B24F4B4D-4A49-4A0E-BD41-9174C355F3EE}" presName="accentRepeatNode" presStyleLbl="solidFgAcc1" presStyleIdx="2" presStyleCnt="6"/>
      <dgm:spPr/>
    </dgm:pt>
    <dgm:pt modelId="{F725A2A3-B059-400E-838A-2B8B90CFEAC4}" type="pres">
      <dgm:prSet presAssocID="{4780E202-A1F6-49D7-A4B2-FB63CC69BEFA}" presName="text_4" presStyleLbl="node1" presStyleIdx="3" presStyleCnt="6" custLinFactNeighborX="858" custLinFactNeighborY="7883">
        <dgm:presLayoutVars>
          <dgm:bulletEnabled val="1"/>
        </dgm:presLayoutVars>
      </dgm:prSet>
      <dgm:spPr/>
    </dgm:pt>
    <dgm:pt modelId="{27B300C7-E7DF-428B-B45E-A8874A07AE16}" type="pres">
      <dgm:prSet presAssocID="{4780E202-A1F6-49D7-A4B2-FB63CC69BEFA}" presName="accent_4" presStyleCnt="0"/>
      <dgm:spPr/>
    </dgm:pt>
    <dgm:pt modelId="{5CBA8E7F-DF63-4A5E-BF84-CF5C751A2645}" type="pres">
      <dgm:prSet presAssocID="{4780E202-A1F6-49D7-A4B2-FB63CC69BEFA}" presName="accentRepeatNode" presStyleLbl="solidFgAcc1" presStyleIdx="3" presStyleCnt="6" custLinFactNeighborX="-9908" custLinFactNeighborY="6383"/>
      <dgm:spPr/>
    </dgm:pt>
    <dgm:pt modelId="{5E370174-BBEF-4B32-9C98-38E3EAAA3A3D}" type="pres">
      <dgm:prSet presAssocID="{10E5D350-3C5B-4C61-A6EC-F7582A12488B}" presName="text_5" presStyleLbl="node1" presStyleIdx="4" presStyleCnt="6">
        <dgm:presLayoutVars>
          <dgm:bulletEnabled val="1"/>
        </dgm:presLayoutVars>
      </dgm:prSet>
      <dgm:spPr/>
    </dgm:pt>
    <dgm:pt modelId="{15AF44C2-49BE-4009-8584-53C671CB7DE8}" type="pres">
      <dgm:prSet presAssocID="{10E5D350-3C5B-4C61-A6EC-F7582A12488B}" presName="accent_5" presStyleCnt="0"/>
      <dgm:spPr/>
    </dgm:pt>
    <dgm:pt modelId="{AD5A426D-B210-4D47-B4D2-D45D2829611D}" type="pres">
      <dgm:prSet presAssocID="{10E5D350-3C5B-4C61-A6EC-F7582A12488B}" presName="accentRepeatNode" presStyleLbl="solidFgAcc1" presStyleIdx="4" presStyleCnt="6"/>
      <dgm:spPr/>
    </dgm:pt>
    <dgm:pt modelId="{9EA3658C-D8F4-460D-A981-8D16A38AC269}" type="pres">
      <dgm:prSet presAssocID="{1A787B38-1F0F-43D3-8226-EF0775582C25}" presName="text_6" presStyleLbl="node1" presStyleIdx="5" presStyleCnt="6">
        <dgm:presLayoutVars>
          <dgm:bulletEnabled val="1"/>
        </dgm:presLayoutVars>
      </dgm:prSet>
      <dgm:spPr/>
    </dgm:pt>
    <dgm:pt modelId="{CBCAC896-9850-4ABC-B8B3-D496F2FEBD09}" type="pres">
      <dgm:prSet presAssocID="{1A787B38-1F0F-43D3-8226-EF0775582C25}" presName="accent_6" presStyleCnt="0"/>
      <dgm:spPr/>
    </dgm:pt>
    <dgm:pt modelId="{C3CD17A6-0A1E-4659-8E91-1489AE8D566B}" type="pres">
      <dgm:prSet presAssocID="{1A787B38-1F0F-43D3-8226-EF0775582C25}" presName="accentRepeatNode" presStyleLbl="solidFgAcc1" presStyleIdx="5" presStyleCnt="6" custLinFactNeighborX="-8885" custLinFactNeighborY="11089"/>
      <dgm:spPr/>
    </dgm:pt>
  </dgm:ptLst>
  <dgm:cxnLst>
    <dgm:cxn modelId="{3644640B-FF8F-469D-9B79-C307C719BFBA}" srcId="{4447BC9C-9E72-4F27-942D-A8A1805A16B3}" destId="{81B674E7-553D-4B31-B155-AA9F85CCAEA0}" srcOrd="0" destOrd="0" parTransId="{04787541-50AB-49DB-90F0-0BF6CA2033F3}" sibTransId="{7576C90B-FD66-428B-8446-8070E4C22B4E}"/>
    <dgm:cxn modelId="{21F7350F-C210-4B26-992C-88C13880D6A1}" type="presOf" srcId="{81B674E7-553D-4B31-B155-AA9F85CCAEA0}" destId="{BC685C08-8ED2-44BA-B73D-7E2ABAE2BB22}" srcOrd="0" destOrd="0" presId="urn:microsoft.com/office/officeart/2008/layout/VerticalCurvedList"/>
    <dgm:cxn modelId="{DB411F26-9625-402E-845C-5AF65FE5A48E}" srcId="{4447BC9C-9E72-4F27-942D-A8A1805A16B3}" destId="{4780E202-A1F6-49D7-A4B2-FB63CC69BEFA}" srcOrd="3" destOrd="0" parTransId="{4A760D53-2FFC-49A8-9131-FC960326C9CF}" sibTransId="{4337D62E-7281-4EE8-8ABC-8F50F6593F02}"/>
    <dgm:cxn modelId="{0C37DE3B-D1E0-459B-917C-A9B712872439}" srcId="{4447BC9C-9E72-4F27-942D-A8A1805A16B3}" destId="{B24F4B4D-4A49-4A0E-BD41-9174C355F3EE}" srcOrd="2" destOrd="0" parTransId="{E3036C50-FFC0-44D5-87BD-B1DF23796625}" sibTransId="{6241FC22-DE04-4756-A10C-53BDB1961B93}"/>
    <dgm:cxn modelId="{61180667-9F55-4B45-A907-56A48D5059F9}" type="presOf" srcId="{B24F4B4D-4A49-4A0E-BD41-9174C355F3EE}" destId="{2A5AF2E3-502D-4934-8623-9982696D0611}" srcOrd="0" destOrd="0" presId="urn:microsoft.com/office/officeart/2008/layout/VerticalCurvedList"/>
    <dgm:cxn modelId="{5AF20550-AFBD-44D0-B6BB-DD0709821F80}" srcId="{4447BC9C-9E72-4F27-942D-A8A1805A16B3}" destId="{F477D34B-E50A-4186-9D2C-AD9583BA0A0D}" srcOrd="1" destOrd="0" parTransId="{78AEC840-3787-43E4-873E-1E4C9F69A17F}" sibTransId="{067F2561-E096-49B0-A714-CBB6C71B9194}"/>
    <dgm:cxn modelId="{E1DDE273-D819-4F26-AD8E-D15B3F627345}" type="presOf" srcId="{10E5D350-3C5B-4C61-A6EC-F7582A12488B}" destId="{5E370174-BBEF-4B32-9C98-38E3EAAA3A3D}" srcOrd="0" destOrd="0" presId="urn:microsoft.com/office/officeart/2008/layout/VerticalCurvedList"/>
    <dgm:cxn modelId="{4B697E79-778B-4782-953E-721CCF568F35}" type="presOf" srcId="{7576C90B-FD66-428B-8446-8070E4C22B4E}" destId="{CDDC0E06-BE70-45F9-9471-DF401EE7ACC3}" srcOrd="0" destOrd="0" presId="urn:microsoft.com/office/officeart/2008/layout/VerticalCurvedList"/>
    <dgm:cxn modelId="{6DC4BB91-CBB6-456B-A67B-0E060C372751}" srcId="{4447BC9C-9E72-4F27-942D-A8A1805A16B3}" destId="{1A787B38-1F0F-43D3-8226-EF0775582C25}" srcOrd="5" destOrd="0" parTransId="{96B87AE1-9B41-4627-80B5-0F5C2BEE0C02}" sibTransId="{EE3EA12C-DCCB-4CD4-BB9F-910C46F55142}"/>
    <dgm:cxn modelId="{01C065A3-2DF4-4FDF-9C5C-D001D79FA5C3}" type="presOf" srcId="{4447BC9C-9E72-4F27-942D-A8A1805A16B3}" destId="{9A2341FE-E269-45C0-9980-78EA7D60083E}" srcOrd="0" destOrd="0" presId="urn:microsoft.com/office/officeart/2008/layout/VerticalCurvedList"/>
    <dgm:cxn modelId="{845197B0-99BA-42EB-B438-D296798669D7}" srcId="{4447BC9C-9E72-4F27-942D-A8A1805A16B3}" destId="{10E5D350-3C5B-4C61-A6EC-F7582A12488B}" srcOrd="4" destOrd="0" parTransId="{5A8DFC81-A8E1-4CDA-B1A1-CFA156A6401A}" sibTransId="{722B14CE-3E86-489B-B22C-1C8288FFC399}"/>
    <dgm:cxn modelId="{31BEECDB-5577-4D5C-BF2C-E64CE3319012}" type="presOf" srcId="{F477D34B-E50A-4186-9D2C-AD9583BA0A0D}" destId="{8671C0E2-D4AC-4180-A412-5EDDB3A0A6B0}" srcOrd="0" destOrd="0" presId="urn:microsoft.com/office/officeart/2008/layout/VerticalCurvedList"/>
    <dgm:cxn modelId="{4E6F39F3-3A56-4032-9104-4EB1BF90E1D8}" type="presOf" srcId="{4780E202-A1F6-49D7-A4B2-FB63CC69BEFA}" destId="{F725A2A3-B059-400E-838A-2B8B90CFEAC4}" srcOrd="0" destOrd="0" presId="urn:microsoft.com/office/officeart/2008/layout/VerticalCurvedList"/>
    <dgm:cxn modelId="{6CEEB6F6-E96B-4BCA-94BB-0500EC39A6E1}" type="presOf" srcId="{1A787B38-1F0F-43D3-8226-EF0775582C25}" destId="{9EA3658C-D8F4-460D-A981-8D16A38AC269}" srcOrd="0" destOrd="0" presId="urn:microsoft.com/office/officeart/2008/layout/VerticalCurvedList"/>
    <dgm:cxn modelId="{C817415B-6C99-4162-A438-39D50E4440C6}" type="presParOf" srcId="{9A2341FE-E269-45C0-9980-78EA7D60083E}" destId="{2562F24C-7462-4848-A666-54D9BCA114DF}" srcOrd="0" destOrd="0" presId="urn:microsoft.com/office/officeart/2008/layout/VerticalCurvedList"/>
    <dgm:cxn modelId="{9F27490B-9AF7-4B7F-A8CD-44FF98EA321F}" type="presParOf" srcId="{2562F24C-7462-4848-A666-54D9BCA114DF}" destId="{7DE082FA-52D9-4541-830E-9D4ECC15C259}" srcOrd="0" destOrd="0" presId="urn:microsoft.com/office/officeart/2008/layout/VerticalCurvedList"/>
    <dgm:cxn modelId="{9D401F74-D9A5-42E4-BC1D-AC6C15D3C589}" type="presParOf" srcId="{7DE082FA-52D9-4541-830E-9D4ECC15C259}" destId="{6794562C-9030-4E5E-B499-083B45F48F9D}" srcOrd="0" destOrd="0" presId="urn:microsoft.com/office/officeart/2008/layout/VerticalCurvedList"/>
    <dgm:cxn modelId="{2B6150B1-C59C-47F7-97A3-FD6DB1E7589A}" type="presParOf" srcId="{7DE082FA-52D9-4541-830E-9D4ECC15C259}" destId="{CDDC0E06-BE70-45F9-9471-DF401EE7ACC3}" srcOrd="1" destOrd="0" presId="urn:microsoft.com/office/officeart/2008/layout/VerticalCurvedList"/>
    <dgm:cxn modelId="{383350B6-3875-4694-A4A5-7D7F1037A84B}" type="presParOf" srcId="{7DE082FA-52D9-4541-830E-9D4ECC15C259}" destId="{D7907EE0-0056-4C41-8D65-58DDE7AA15CB}" srcOrd="2" destOrd="0" presId="urn:microsoft.com/office/officeart/2008/layout/VerticalCurvedList"/>
    <dgm:cxn modelId="{B1DB6B11-BCB4-4C61-9480-BFBFFE28397E}" type="presParOf" srcId="{7DE082FA-52D9-4541-830E-9D4ECC15C259}" destId="{A83F25B7-9D98-430A-91D6-D81A60CBCADE}" srcOrd="3" destOrd="0" presId="urn:microsoft.com/office/officeart/2008/layout/VerticalCurvedList"/>
    <dgm:cxn modelId="{1F794F13-F3B2-4E51-B7B7-2E02EA7F1059}" type="presParOf" srcId="{2562F24C-7462-4848-A666-54D9BCA114DF}" destId="{BC685C08-8ED2-44BA-B73D-7E2ABAE2BB22}" srcOrd="1" destOrd="0" presId="urn:microsoft.com/office/officeart/2008/layout/VerticalCurvedList"/>
    <dgm:cxn modelId="{35FEB263-C159-4342-AC2C-61764B0689BD}" type="presParOf" srcId="{2562F24C-7462-4848-A666-54D9BCA114DF}" destId="{B4B8B4B9-222F-4876-97A2-8B4AB7273B51}" srcOrd="2" destOrd="0" presId="urn:microsoft.com/office/officeart/2008/layout/VerticalCurvedList"/>
    <dgm:cxn modelId="{F6618EE2-4F72-441E-AEF8-57F9584D5BFD}" type="presParOf" srcId="{B4B8B4B9-222F-4876-97A2-8B4AB7273B51}" destId="{BC0315FA-8250-4C83-A143-2677B5803B92}" srcOrd="0" destOrd="0" presId="urn:microsoft.com/office/officeart/2008/layout/VerticalCurvedList"/>
    <dgm:cxn modelId="{F480B40C-8A50-4019-92FF-E4E720A39011}" type="presParOf" srcId="{2562F24C-7462-4848-A666-54D9BCA114DF}" destId="{8671C0E2-D4AC-4180-A412-5EDDB3A0A6B0}" srcOrd="3" destOrd="0" presId="urn:microsoft.com/office/officeart/2008/layout/VerticalCurvedList"/>
    <dgm:cxn modelId="{3C5A872B-F0E5-4B29-B80E-A369C5823DA0}" type="presParOf" srcId="{2562F24C-7462-4848-A666-54D9BCA114DF}" destId="{CE4EADF2-F636-4FC5-997D-C0615112B3E0}" srcOrd="4" destOrd="0" presId="urn:microsoft.com/office/officeart/2008/layout/VerticalCurvedList"/>
    <dgm:cxn modelId="{35E2A9CB-34D0-484D-9CF4-3CAD0E6B70FC}" type="presParOf" srcId="{CE4EADF2-F636-4FC5-997D-C0615112B3E0}" destId="{495106C8-9A42-4054-87DF-D95706D1EADF}" srcOrd="0" destOrd="0" presId="urn:microsoft.com/office/officeart/2008/layout/VerticalCurvedList"/>
    <dgm:cxn modelId="{5B4E895A-95D4-422E-AF8F-DAA01D711D8E}" type="presParOf" srcId="{2562F24C-7462-4848-A666-54D9BCA114DF}" destId="{2A5AF2E3-502D-4934-8623-9982696D0611}" srcOrd="5" destOrd="0" presId="urn:microsoft.com/office/officeart/2008/layout/VerticalCurvedList"/>
    <dgm:cxn modelId="{F2B4A656-93E5-437B-A723-3A6B19A7BC28}" type="presParOf" srcId="{2562F24C-7462-4848-A666-54D9BCA114DF}" destId="{23DB5C2D-D66A-4228-A35D-014438AAA21C}" srcOrd="6" destOrd="0" presId="urn:microsoft.com/office/officeart/2008/layout/VerticalCurvedList"/>
    <dgm:cxn modelId="{3F022F9F-F437-4F74-9CA2-AA28D555BBC0}" type="presParOf" srcId="{23DB5C2D-D66A-4228-A35D-014438AAA21C}" destId="{D2D0F6C4-0458-48D6-A196-D2EFBD0D565F}" srcOrd="0" destOrd="0" presId="urn:microsoft.com/office/officeart/2008/layout/VerticalCurvedList"/>
    <dgm:cxn modelId="{360C1AB2-8F5F-4BFE-BC01-ED78205FF8AB}" type="presParOf" srcId="{2562F24C-7462-4848-A666-54D9BCA114DF}" destId="{F725A2A3-B059-400E-838A-2B8B90CFEAC4}" srcOrd="7" destOrd="0" presId="urn:microsoft.com/office/officeart/2008/layout/VerticalCurvedList"/>
    <dgm:cxn modelId="{5104808F-686A-41D3-9CAD-5A73D10A8D4C}" type="presParOf" srcId="{2562F24C-7462-4848-A666-54D9BCA114DF}" destId="{27B300C7-E7DF-428B-B45E-A8874A07AE16}" srcOrd="8" destOrd="0" presId="urn:microsoft.com/office/officeart/2008/layout/VerticalCurvedList"/>
    <dgm:cxn modelId="{C5C1AF1E-D735-48D4-AA2A-1328534F94E8}" type="presParOf" srcId="{27B300C7-E7DF-428B-B45E-A8874A07AE16}" destId="{5CBA8E7F-DF63-4A5E-BF84-CF5C751A2645}" srcOrd="0" destOrd="0" presId="urn:microsoft.com/office/officeart/2008/layout/VerticalCurvedList"/>
    <dgm:cxn modelId="{31352B05-78E6-41AB-8541-F72C9C891F4C}" type="presParOf" srcId="{2562F24C-7462-4848-A666-54D9BCA114DF}" destId="{5E370174-BBEF-4B32-9C98-38E3EAAA3A3D}" srcOrd="9" destOrd="0" presId="urn:microsoft.com/office/officeart/2008/layout/VerticalCurvedList"/>
    <dgm:cxn modelId="{38BABAAD-1E6B-4654-B71E-BB9CEE0AEC2D}" type="presParOf" srcId="{2562F24C-7462-4848-A666-54D9BCA114DF}" destId="{15AF44C2-49BE-4009-8584-53C671CB7DE8}" srcOrd="10" destOrd="0" presId="urn:microsoft.com/office/officeart/2008/layout/VerticalCurvedList"/>
    <dgm:cxn modelId="{14CE7320-ED9F-4DFB-B772-89DE25296C85}" type="presParOf" srcId="{15AF44C2-49BE-4009-8584-53C671CB7DE8}" destId="{AD5A426D-B210-4D47-B4D2-D45D2829611D}" srcOrd="0" destOrd="0" presId="urn:microsoft.com/office/officeart/2008/layout/VerticalCurvedList"/>
    <dgm:cxn modelId="{4E9EC07B-3F08-45E8-947A-4EDFF73C8111}" type="presParOf" srcId="{2562F24C-7462-4848-A666-54D9BCA114DF}" destId="{9EA3658C-D8F4-460D-A981-8D16A38AC269}" srcOrd="11" destOrd="0" presId="urn:microsoft.com/office/officeart/2008/layout/VerticalCurvedList"/>
    <dgm:cxn modelId="{137A1913-E547-49CA-B4A3-51AC88C42417}" type="presParOf" srcId="{2562F24C-7462-4848-A666-54D9BCA114DF}" destId="{CBCAC896-9850-4ABC-B8B3-D496F2FEBD09}" srcOrd="12" destOrd="0" presId="urn:microsoft.com/office/officeart/2008/layout/VerticalCurvedList"/>
    <dgm:cxn modelId="{D56F6EF1-38F9-459D-93AF-3702351B5FFF}" type="presParOf" srcId="{CBCAC896-9850-4ABC-B8B3-D496F2FEBD09}" destId="{C3CD17A6-0A1E-4659-8E91-1489AE8D566B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447BC9C-9E72-4F27-942D-A8A1805A16B3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IE"/>
        </a:p>
      </dgm:t>
    </dgm:pt>
    <dgm:pt modelId="{81B674E7-553D-4B31-B155-AA9F85CCAEA0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sz="2400" b="1">
              <a:latin typeface="+mj-lt"/>
              <a:cs typeface="Arial" panose="020B0604020202020204" pitchFamily="34" charset="0"/>
            </a:rPr>
            <a:t>Introduction to the IFMIF-DONES Facility</a:t>
          </a:r>
          <a:endParaRPr lang="en-IE" sz="2400" b="1">
            <a:latin typeface="+mj-lt"/>
            <a:cs typeface="Arial" panose="020B0604020202020204" pitchFamily="34" charset="0"/>
          </a:endParaRPr>
        </a:p>
      </dgm:t>
    </dgm:pt>
    <dgm:pt modelId="{04787541-50AB-49DB-90F0-0BF6CA2033F3}" type="parTrans" cxnId="{3644640B-FF8F-469D-9B79-C307C719BFBA}">
      <dgm:prSet/>
      <dgm:spPr/>
      <dgm:t>
        <a:bodyPr/>
        <a:lstStyle/>
        <a:p>
          <a:endParaRPr lang="en-IE"/>
        </a:p>
      </dgm:t>
    </dgm:pt>
    <dgm:pt modelId="{7576C90B-FD66-428B-8446-8070E4C22B4E}" type="sibTrans" cxnId="{3644640B-FF8F-469D-9B79-C307C719BFBA}">
      <dgm:prSet/>
      <dgm:spPr/>
      <dgm:t>
        <a:bodyPr/>
        <a:lstStyle/>
        <a:p>
          <a:endParaRPr lang="en-IE"/>
        </a:p>
      </dgm:t>
    </dgm:pt>
    <dgm:pt modelId="{4780E202-A1F6-49D7-A4B2-FB63CC69BEFA}">
      <dgm:prSet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IE" sz="2400" b="1">
              <a:latin typeface="+mj-lt"/>
              <a:cs typeface="Arial" panose="020B0604020202020204" pitchFamily="34" charset="0"/>
            </a:rPr>
            <a:t>The Irradiation Modules</a:t>
          </a:r>
          <a:endParaRPr lang="en-US" sz="2400" b="1">
            <a:latin typeface="+mj-lt"/>
            <a:cs typeface="Arial" panose="020B0604020202020204" pitchFamily="34" charset="0"/>
          </a:endParaRPr>
        </a:p>
      </dgm:t>
    </dgm:pt>
    <dgm:pt modelId="{4A760D53-2FFC-49A8-9131-FC960326C9CF}" type="parTrans" cxnId="{DB411F26-9625-402E-845C-5AF65FE5A48E}">
      <dgm:prSet/>
      <dgm:spPr/>
      <dgm:t>
        <a:bodyPr/>
        <a:lstStyle/>
        <a:p>
          <a:endParaRPr lang="en-US"/>
        </a:p>
      </dgm:t>
    </dgm:pt>
    <dgm:pt modelId="{4337D62E-7281-4EE8-8ABC-8F50F6593F02}" type="sibTrans" cxnId="{DB411F26-9625-402E-845C-5AF65FE5A48E}">
      <dgm:prSet/>
      <dgm:spPr/>
      <dgm:t>
        <a:bodyPr/>
        <a:lstStyle/>
        <a:p>
          <a:endParaRPr lang="en-US"/>
        </a:p>
      </dgm:t>
    </dgm:pt>
    <dgm:pt modelId="{1A787B38-1F0F-43D3-8226-EF0775582C25}">
      <dgm:prSet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sz="2400" b="1" dirty="0">
              <a:latin typeface="+mj-lt"/>
              <a:cs typeface="Arial" panose="020B0604020202020204" pitchFamily="34" charset="0"/>
            </a:rPr>
            <a:t>Summary</a:t>
          </a:r>
        </a:p>
      </dgm:t>
    </dgm:pt>
    <dgm:pt modelId="{96B87AE1-9B41-4627-80B5-0F5C2BEE0C02}" type="parTrans" cxnId="{6DC4BB91-CBB6-456B-A67B-0E060C372751}">
      <dgm:prSet/>
      <dgm:spPr/>
      <dgm:t>
        <a:bodyPr/>
        <a:lstStyle/>
        <a:p>
          <a:endParaRPr lang="en-US"/>
        </a:p>
      </dgm:t>
    </dgm:pt>
    <dgm:pt modelId="{EE3EA12C-DCCB-4CD4-BB9F-910C46F55142}" type="sibTrans" cxnId="{6DC4BB91-CBB6-456B-A67B-0E060C372751}">
      <dgm:prSet/>
      <dgm:spPr/>
      <dgm:t>
        <a:bodyPr/>
        <a:lstStyle/>
        <a:p>
          <a:endParaRPr lang="en-US"/>
        </a:p>
      </dgm:t>
    </dgm:pt>
    <dgm:pt modelId="{F477D34B-E50A-4186-9D2C-AD9583BA0A0D}">
      <dgm:prSet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IE" sz="2400" b="1">
              <a:latin typeface="+mj-lt"/>
              <a:cs typeface="Arial" panose="020B0604020202020204" pitchFamily="34" charset="0"/>
            </a:rPr>
            <a:t>The IFMIF-DONES Accelerator</a:t>
          </a:r>
        </a:p>
      </dgm:t>
    </dgm:pt>
    <dgm:pt modelId="{78AEC840-3787-43E4-873E-1E4C9F69A17F}" type="parTrans" cxnId="{5AF20550-AFBD-44D0-B6BB-DD0709821F80}">
      <dgm:prSet/>
      <dgm:spPr/>
      <dgm:t>
        <a:bodyPr/>
        <a:lstStyle/>
        <a:p>
          <a:endParaRPr lang="en-US"/>
        </a:p>
      </dgm:t>
    </dgm:pt>
    <dgm:pt modelId="{067F2561-E096-49B0-A714-CBB6C71B9194}" type="sibTrans" cxnId="{5AF20550-AFBD-44D0-B6BB-DD0709821F80}">
      <dgm:prSet/>
      <dgm:spPr/>
      <dgm:t>
        <a:bodyPr/>
        <a:lstStyle/>
        <a:p>
          <a:endParaRPr lang="en-US"/>
        </a:p>
      </dgm:t>
    </dgm:pt>
    <dgm:pt modelId="{B24F4B4D-4A49-4A0E-BD41-9174C355F3EE}">
      <dgm:prSet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IE" sz="2400" b="1">
              <a:latin typeface="+mj-lt"/>
              <a:cs typeface="Arial" panose="020B0604020202020204" pitchFamily="34" charset="0"/>
            </a:rPr>
            <a:t>The Lithium Target</a:t>
          </a:r>
          <a:endParaRPr lang="en-US" sz="2400" b="1">
            <a:latin typeface="+mj-lt"/>
            <a:cs typeface="Arial" panose="020B0604020202020204" pitchFamily="34" charset="0"/>
          </a:endParaRPr>
        </a:p>
      </dgm:t>
    </dgm:pt>
    <dgm:pt modelId="{E3036C50-FFC0-44D5-87BD-B1DF23796625}" type="parTrans" cxnId="{0C37DE3B-D1E0-459B-917C-A9B712872439}">
      <dgm:prSet/>
      <dgm:spPr/>
      <dgm:t>
        <a:bodyPr/>
        <a:lstStyle/>
        <a:p>
          <a:endParaRPr lang="en-US"/>
        </a:p>
      </dgm:t>
    </dgm:pt>
    <dgm:pt modelId="{6241FC22-DE04-4756-A10C-53BDB1961B93}" type="sibTrans" cxnId="{0C37DE3B-D1E0-459B-917C-A9B712872439}">
      <dgm:prSet/>
      <dgm:spPr/>
      <dgm:t>
        <a:bodyPr/>
        <a:lstStyle/>
        <a:p>
          <a:endParaRPr lang="en-US"/>
        </a:p>
      </dgm:t>
    </dgm:pt>
    <dgm:pt modelId="{10E5D350-3C5B-4C61-A6EC-F7582A12488B}">
      <dgm:prSet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sz="2400" b="1">
              <a:latin typeface="+mj-lt"/>
            </a:rPr>
            <a:t>Future Research Opportunities</a:t>
          </a:r>
        </a:p>
      </dgm:t>
    </dgm:pt>
    <dgm:pt modelId="{5A8DFC81-A8E1-4CDA-B1A1-CFA156A6401A}" type="parTrans" cxnId="{845197B0-99BA-42EB-B438-D296798669D7}">
      <dgm:prSet/>
      <dgm:spPr/>
      <dgm:t>
        <a:bodyPr/>
        <a:lstStyle/>
        <a:p>
          <a:endParaRPr lang="en-US"/>
        </a:p>
      </dgm:t>
    </dgm:pt>
    <dgm:pt modelId="{722B14CE-3E86-489B-B22C-1C8288FFC399}" type="sibTrans" cxnId="{845197B0-99BA-42EB-B438-D296798669D7}">
      <dgm:prSet/>
      <dgm:spPr/>
      <dgm:t>
        <a:bodyPr/>
        <a:lstStyle/>
        <a:p>
          <a:endParaRPr lang="en-US"/>
        </a:p>
      </dgm:t>
    </dgm:pt>
    <dgm:pt modelId="{9A2341FE-E269-45C0-9980-78EA7D60083E}" type="pres">
      <dgm:prSet presAssocID="{4447BC9C-9E72-4F27-942D-A8A1805A16B3}" presName="Name0" presStyleCnt="0">
        <dgm:presLayoutVars>
          <dgm:chMax val="7"/>
          <dgm:chPref val="7"/>
          <dgm:dir/>
        </dgm:presLayoutVars>
      </dgm:prSet>
      <dgm:spPr/>
    </dgm:pt>
    <dgm:pt modelId="{2562F24C-7462-4848-A666-54D9BCA114DF}" type="pres">
      <dgm:prSet presAssocID="{4447BC9C-9E72-4F27-942D-A8A1805A16B3}" presName="Name1" presStyleCnt="0"/>
      <dgm:spPr/>
    </dgm:pt>
    <dgm:pt modelId="{7DE082FA-52D9-4541-830E-9D4ECC15C259}" type="pres">
      <dgm:prSet presAssocID="{4447BC9C-9E72-4F27-942D-A8A1805A16B3}" presName="cycle" presStyleCnt="0"/>
      <dgm:spPr/>
    </dgm:pt>
    <dgm:pt modelId="{6794562C-9030-4E5E-B499-083B45F48F9D}" type="pres">
      <dgm:prSet presAssocID="{4447BC9C-9E72-4F27-942D-A8A1805A16B3}" presName="srcNode" presStyleLbl="node1" presStyleIdx="0" presStyleCnt="6"/>
      <dgm:spPr/>
    </dgm:pt>
    <dgm:pt modelId="{CDDC0E06-BE70-45F9-9471-DF401EE7ACC3}" type="pres">
      <dgm:prSet presAssocID="{4447BC9C-9E72-4F27-942D-A8A1805A16B3}" presName="conn" presStyleLbl="parChTrans1D2" presStyleIdx="0" presStyleCnt="1"/>
      <dgm:spPr/>
    </dgm:pt>
    <dgm:pt modelId="{D7907EE0-0056-4C41-8D65-58DDE7AA15CB}" type="pres">
      <dgm:prSet presAssocID="{4447BC9C-9E72-4F27-942D-A8A1805A16B3}" presName="extraNode" presStyleLbl="node1" presStyleIdx="0" presStyleCnt="6"/>
      <dgm:spPr/>
    </dgm:pt>
    <dgm:pt modelId="{A83F25B7-9D98-430A-91D6-D81A60CBCADE}" type="pres">
      <dgm:prSet presAssocID="{4447BC9C-9E72-4F27-942D-A8A1805A16B3}" presName="dstNode" presStyleLbl="node1" presStyleIdx="0" presStyleCnt="6"/>
      <dgm:spPr/>
    </dgm:pt>
    <dgm:pt modelId="{BC685C08-8ED2-44BA-B73D-7E2ABAE2BB22}" type="pres">
      <dgm:prSet presAssocID="{81B674E7-553D-4B31-B155-AA9F85CCAEA0}" presName="text_1" presStyleLbl="node1" presStyleIdx="0" presStyleCnt="6" custScaleX="98219" custLinFactNeighborY="-41896">
        <dgm:presLayoutVars>
          <dgm:bulletEnabled val="1"/>
        </dgm:presLayoutVars>
      </dgm:prSet>
      <dgm:spPr/>
    </dgm:pt>
    <dgm:pt modelId="{B4B8B4B9-222F-4876-97A2-8B4AB7273B51}" type="pres">
      <dgm:prSet presAssocID="{81B674E7-553D-4B31-B155-AA9F85CCAEA0}" presName="accent_1" presStyleCnt="0"/>
      <dgm:spPr/>
    </dgm:pt>
    <dgm:pt modelId="{BC0315FA-8250-4C83-A143-2677B5803B92}" type="pres">
      <dgm:prSet presAssocID="{81B674E7-553D-4B31-B155-AA9F85CCAEA0}" presName="accentRepeatNode" presStyleLbl="solidFgAcc1" presStyleIdx="0" presStyleCnt="6" custLinFactNeighborX="-14128" custLinFactNeighborY="-28905"/>
      <dgm:spPr/>
    </dgm:pt>
    <dgm:pt modelId="{8671C0E2-D4AC-4180-A412-5EDDB3A0A6B0}" type="pres">
      <dgm:prSet presAssocID="{F477D34B-E50A-4186-9D2C-AD9583BA0A0D}" presName="text_2" presStyleLbl="node1" presStyleIdx="1" presStyleCnt="6" custLinFactNeighborX="-198" custLinFactNeighborY="-25504">
        <dgm:presLayoutVars>
          <dgm:bulletEnabled val="1"/>
        </dgm:presLayoutVars>
      </dgm:prSet>
      <dgm:spPr/>
    </dgm:pt>
    <dgm:pt modelId="{CE4EADF2-F636-4FC5-997D-C0615112B3E0}" type="pres">
      <dgm:prSet presAssocID="{F477D34B-E50A-4186-9D2C-AD9583BA0A0D}" presName="accent_2" presStyleCnt="0"/>
      <dgm:spPr/>
    </dgm:pt>
    <dgm:pt modelId="{495106C8-9A42-4054-87DF-D95706D1EADF}" type="pres">
      <dgm:prSet presAssocID="{F477D34B-E50A-4186-9D2C-AD9583BA0A0D}" presName="accentRepeatNode" presStyleLbl="solidFgAcc1" presStyleIdx="1" presStyleCnt="6" custLinFactNeighborX="-1208" custLinFactNeighborY="-16459"/>
      <dgm:spPr/>
    </dgm:pt>
    <dgm:pt modelId="{2A5AF2E3-502D-4934-8623-9982696D0611}" type="pres">
      <dgm:prSet presAssocID="{B24F4B4D-4A49-4A0E-BD41-9174C355F3EE}" presName="text_3" presStyleLbl="node1" presStyleIdx="2" presStyleCnt="6">
        <dgm:presLayoutVars>
          <dgm:bulletEnabled val="1"/>
        </dgm:presLayoutVars>
      </dgm:prSet>
      <dgm:spPr/>
    </dgm:pt>
    <dgm:pt modelId="{23DB5C2D-D66A-4228-A35D-014438AAA21C}" type="pres">
      <dgm:prSet presAssocID="{B24F4B4D-4A49-4A0E-BD41-9174C355F3EE}" presName="accent_3" presStyleCnt="0"/>
      <dgm:spPr/>
    </dgm:pt>
    <dgm:pt modelId="{D2D0F6C4-0458-48D6-A196-D2EFBD0D565F}" type="pres">
      <dgm:prSet presAssocID="{B24F4B4D-4A49-4A0E-BD41-9174C355F3EE}" presName="accentRepeatNode" presStyleLbl="solidFgAcc1" presStyleIdx="2" presStyleCnt="6"/>
      <dgm:spPr/>
    </dgm:pt>
    <dgm:pt modelId="{F725A2A3-B059-400E-838A-2B8B90CFEAC4}" type="pres">
      <dgm:prSet presAssocID="{4780E202-A1F6-49D7-A4B2-FB63CC69BEFA}" presName="text_4" presStyleLbl="node1" presStyleIdx="3" presStyleCnt="6" custLinFactNeighborX="858" custLinFactNeighborY="7883">
        <dgm:presLayoutVars>
          <dgm:bulletEnabled val="1"/>
        </dgm:presLayoutVars>
      </dgm:prSet>
      <dgm:spPr/>
    </dgm:pt>
    <dgm:pt modelId="{27B300C7-E7DF-428B-B45E-A8874A07AE16}" type="pres">
      <dgm:prSet presAssocID="{4780E202-A1F6-49D7-A4B2-FB63CC69BEFA}" presName="accent_4" presStyleCnt="0"/>
      <dgm:spPr/>
    </dgm:pt>
    <dgm:pt modelId="{5CBA8E7F-DF63-4A5E-BF84-CF5C751A2645}" type="pres">
      <dgm:prSet presAssocID="{4780E202-A1F6-49D7-A4B2-FB63CC69BEFA}" presName="accentRepeatNode" presStyleLbl="solidFgAcc1" presStyleIdx="3" presStyleCnt="6" custLinFactNeighborX="-9908" custLinFactNeighborY="6383"/>
      <dgm:spPr/>
    </dgm:pt>
    <dgm:pt modelId="{5E370174-BBEF-4B32-9C98-38E3EAAA3A3D}" type="pres">
      <dgm:prSet presAssocID="{10E5D350-3C5B-4C61-A6EC-F7582A12488B}" presName="text_5" presStyleLbl="node1" presStyleIdx="4" presStyleCnt="6">
        <dgm:presLayoutVars>
          <dgm:bulletEnabled val="1"/>
        </dgm:presLayoutVars>
      </dgm:prSet>
      <dgm:spPr/>
    </dgm:pt>
    <dgm:pt modelId="{15AF44C2-49BE-4009-8584-53C671CB7DE8}" type="pres">
      <dgm:prSet presAssocID="{10E5D350-3C5B-4C61-A6EC-F7582A12488B}" presName="accent_5" presStyleCnt="0"/>
      <dgm:spPr/>
    </dgm:pt>
    <dgm:pt modelId="{AD5A426D-B210-4D47-B4D2-D45D2829611D}" type="pres">
      <dgm:prSet presAssocID="{10E5D350-3C5B-4C61-A6EC-F7582A12488B}" presName="accentRepeatNode" presStyleLbl="solidFgAcc1" presStyleIdx="4" presStyleCnt="6"/>
      <dgm:spPr/>
    </dgm:pt>
    <dgm:pt modelId="{9EA3658C-D8F4-460D-A981-8D16A38AC269}" type="pres">
      <dgm:prSet presAssocID="{1A787B38-1F0F-43D3-8226-EF0775582C25}" presName="text_6" presStyleLbl="node1" presStyleIdx="5" presStyleCnt="6">
        <dgm:presLayoutVars>
          <dgm:bulletEnabled val="1"/>
        </dgm:presLayoutVars>
      </dgm:prSet>
      <dgm:spPr/>
    </dgm:pt>
    <dgm:pt modelId="{CBCAC896-9850-4ABC-B8B3-D496F2FEBD09}" type="pres">
      <dgm:prSet presAssocID="{1A787B38-1F0F-43D3-8226-EF0775582C25}" presName="accent_6" presStyleCnt="0"/>
      <dgm:spPr/>
    </dgm:pt>
    <dgm:pt modelId="{C3CD17A6-0A1E-4659-8E91-1489AE8D566B}" type="pres">
      <dgm:prSet presAssocID="{1A787B38-1F0F-43D3-8226-EF0775582C25}" presName="accentRepeatNode" presStyleLbl="solidFgAcc1" presStyleIdx="5" presStyleCnt="6" custLinFactNeighborX="-8885" custLinFactNeighborY="11089"/>
      <dgm:spPr/>
    </dgm:pt>
  </dgm:ptLst>
  <dgm:cxnLst>
    <dgm:cxn modelId="{3644640B-FF8F-469D-9B79-C307C719BFBA}" srcId="{4447BC9C-9E72-4F27-942D-A8A1805A16B3}" destId="{81B674E7-553D-4B31-B155-AA9F85CCAEA0}" srcOrd="0" destOrd="0" parTransId="{04787541-50AB-49DB-90F0-0BF6CA2033F3}" sibTransId="{7576C90B-FD66-428B-8446-8070E4C22B4E}"/>
    <dgm:cxn modelId="{21F7350F-C210-4B26-992C-88C13880D6A1}" type="presOf" srcId="{81B674E7-553D-4B31-B155-AA9F85CCAEA0}" destId="{BC685C08-8ED2-44BA-B73D-7E2ABAE2BB22}" srcOrd="0" destOrd="0" presId="urn:microsoft.com/office/officeart/2008/layout/VerticalCurvedList"/>
    <dgm:cxn modelId="{DB411F26-9625-402E-845C-5AF65FE5A48E}" srcId="{4447BC9C-9E72-4F27-942D-A8A1805A16B3}" destId="{4780E202-A1F6-49D7-A4B2-FB63CC69BEFA}" srcOrd="3" destOrd="0" parTransId="{4A760D53-2FFC-49A8-9131-FC960326C9CF}" sibTransId="{4337D62E-7281-4EE8-8ABC-8F50F6593F02}"/>
    <dgm:cxn modelId="{0C37DE3B-D1E0-459B-917C-A9B712872439}" srcId="{4447BC9C-9E72-4F27-942D-A8A1805A16B3}" destId="{B24F4B4D-4A49-4A0E-BD41-9174C355F3EE}" srcOrd="2" destOrd="0" parTransId="{E3036C50-FFC0-44D5-87BD-B1DF23796625}" sibTransId="{6241FC22-DE04-4756-A10C-53BDB1961B93}"/>
    <dgm:cxn modelId="{61180667-9F55-4B45-A907-56A48D5059F9}" type="presOf" srcId="{B24F4B4D-4A49-4A0E-BD41-9174C355F3EE}" destId="{2A5AF2E3-502D-4934-8623-9982696D0611}" srcOrd="0" destOrd="0" presId="urn:microsoft.com/office/officeart/2008/layout/VerticalCurvedList"/>
    <dgm:cxn modelId="{5AF20550-AFBD-44D0-B6BB-DD0709821F80}" srcId="{4447BC9C-9E72-4F27-942D-A8A1805A16B3}" destId="{F477D34B-E50A-4186-9D2C-AD9583BA0A0D}" srcOrd="1" destOrd="0" parTransId="{78AEC840-3787-43E4-873E-1E4C9F69A17F}" sibTransId="{067F2561-E096-49B0-A714-CBB6C71B9194}"/>
    <dgm:cxn modelId="{E1DDE273-D819-4F26-AD8E-D15B3F627345}" type="presOf" srcId="{10E5D350-3C5B-4C61-A6EC-F7582A12488B}" destId="{5E370174-BBEF-4B32-9C98-38E3EAAA3A3D}" srcOrd="0" destOrd="0" presId="urn:microsoft.com/office/officeart/2008/layout/VerticalCurvedList"/>
    <dgm:cxn modelId="{4B697E79-778B-4782-953E-721CCF568F35}" type="presOf" srcId="{7576C90B-FD66-428B-8446-8070E4C22B4E}" destId="{CDDC0E06-BE70-45F9-9471-DF401EE7ACC3}" srcOrd="0" destOrd="0" presId="urn:microsoft.com/office/officeart/2008/layout/VerticalCurvedList"/>
    <dgm:cxn modelId="{6DC4BB91-CBB6-456B-A67B-0E060C372751}" srcId="{4447BC9C-9E72-4F27-942D-A8A1805A16B3}" destId="{1A787B38-1F0F-43D3-8226-EF0775582C25}" srcOrd="5" destOrd="0" parTransId="{96B87AE1-9B41-4627-80B5-0F5C2BEE0C02}" sibTransId="{EE3EA12C-DCCB-4CD4-BB9F-910C46F55142}"/>
    <dgm:cxn modelId="{01C065A3-2DF4-4FDF-9C5C-D001D79FA5C3}" type="presOf" srcId="{4447BC9C-9E72-4F27-942D-A8A1805A16B3}" destId="{9A2341FE-E269-45C0-9980-78EA7D60083E}" srcOrd="0" destOrd="0" presId="urn:microsoft.com/office/officeart/2008/layout/VerticalCurvedList"/>
    <dgm:cxn modelId="{845197B0-99BA-42EB-B438-D296798669D7}" srcId="{4447BC9C-9E72-4F27-942D-A8A1805A16B3}" destId="{10E5D350-3C5B-4C61-A6EC-F7582A12488B}" srcOrd="4" destOrd="0" parTransId="{5A8DFC81-A8E1-4CDA-B1A1-CFA156A6401A}" sibTransId="{722B14CE-3E86-489B-B22C-1C8288FFC399}"/>
    <dgm:cxn modelId="{31BEECDB-5577-4D5C-BF2C-E64CE3319012}" type="presOf" srcId="{F477D34B-E50A-4186-9D2C-AD9583BA0A0D}" destId="{8671C0E2-D4AC-4180-A412-5EDDB3A0A6B0}" srcOrd="0" destOrd="0" presId="urn:microsoft.com/office/officeart/2008/layout/VerticalCurvedList"/>
    <dgm:cxn modelId="{4E6F39F3-3A56-4032-9104-4EB1BF90E1D8}" type="presOf" srcId="{4780E202-A1F6-49D7-A4B2-FB63CC69BEFA}" destId="{F725A2A3-B059-400E-838A-2B8B90CFEAC4}" srcOrd="0" destOrd="0" presId="urn:microsoft.com/office/officeart/2008/layout/VerticalCurvedList"/>
    <dgm:cxn modelId="{6CEEB6F6-E96B-4BCA-94BB-0500EC39A6E1}" type="presOf" srcId="{1A787B38-1F0F-43D3-8226-EF0775582C25}" destId="{9EA3658C-D8F4-460D-A981-8D16A38AC269}" srcOrd="0" destOrd="0" presId="urn:microsoft.com/office/officeart/2008/layout/VerticalCurvedList"/>
    <dgm:cxn modelId="{C817415B-6C99-4162-A438-39D50E4440C6}" type="presParOf" srcId="{9A2341FE-E269-45C0-9980-78EA7D60083E}" destId="{2562F24C-7462-4848-A666-54D9BCA114DF}" srcOrd="0" destOrd="0" presId="urn:microsoft.com/office/officeart/2008/layout/VerticalCurvedList"/>
    <dgm:cxn modelId="{9F27490B-9AF7-4B7F-A8CD-44FF98EA321F}" type="presParOf" srcId="{2562F24C-7462-4848-A666-54D9BCA114DF}" destId="{7DE082FA-52D9-4541-830E-9D4ECC15C259}" srcOrd="0" destOrd="0" presId="urn:microsoft.com/office/officeart/2008/layout/VerticalCurvedList"/>
    <dgm:cxn modelId="{9D401F74-D9A5-42E4-BC1D-AC6C15D3C589}" type="presParOf" srcId="{7DE082FA-52D9-4541-830E-9D4ECC15C259}" destId="{6794562C-9030-4E5E-B499-083B45F48F9D}" srcOrd="0" destOrd="0" presId="urn:microsoft.com/office/officeart/2008/layout/VerticalCurvedList"/>
    <dgm:cxn modelId="{2B6150B1-C59C-47F7-97A3-FD6DB1E7589A}" type="presParOf" srcId="{7DE082FA-52D9-4541-830E-9D4ECC15C259}" destId="{CDDC0E06-BE70-45F9-9471-DF401EE7ACC3}" srcOrd="1" destOrd="0" presId="urn:microsoft.com/office/officeart/2008/layout/VerticalCurvedList"/>
    <dgm:cxn modelId="{383350B6-3875-4694-A4A5-7D7F1037A84B}" type="presParOf" srcId="{7DE082FA-52D9-4541-830E-9D4ECC15C259}" destId="{D7907EE0-0056-4C41-8D65-58DDE7AA15CB}" srcOrd="2" destOrd="0" presId="urn:microsoft.com/office/officeart/2008/layout/VerticalCurvedList"/>
    <dgm:cxn modelId="{B1DB6B11-BCB4-4C61-9480-BFBFFE28397E}" type="presParOf" srcId="{7DE082FA-52D9-4541-830E-9D4ECC15C259}" destId="{A83F25B7-9D98-430A-91D6-D81A60CBCADE}" srcOrd="3" destOrd="0" presId="urn:microsoft.com/office/officeart/2008/layout/VerticalCurvedList"/>
    <dgm:cxn modelId="{1F794F13-F3B2-4E51-B7B7-2E02EA7F1059}" type="presParOf" srcId="{2562F24C-7462-4848-A666-54D9BCA114DF}" destId="{BC685C08-8ED2-44BA-B73D-7E2ABAE2BB22}" srcOrd="1" destOrd="0" presId="urn:microsoft.com/office/officeart/2008/layout/VerticalCurvedList"/>
    <dgm:cxn modelId="{35FEB263-C159-4342-AC2C-61764B0689BD}" type="presParOf" srcId="{2562F24C-7462-4848-A666-54D9BCA114DF}" destId="{B4B8B4B9-222F-4876-97A2-8B4AB7273B51}" srcOrd="2" destOrd="0" presId="urn:microsoft.com/office/officeart/2008/layout/VerticalCurvedList"/>
    <dgm:cxn modelId="{F6618EE2-4F72-441E-AEF8-57F9584D5BFD}" type="presParOf" srcId="{B4B8B4B9-222F-4876-97A2-8B4AB7273B51}" destId="{BC0315FA-8250-4C83-A143-2677B5803B92}" srcOrd="0" destOrd="0" presId="urn:microsoft.com/office/officeart/2008/layout/VerticalCurvedList"/>
    <dgm:cxn modelId="{F480B40C-8A50-4019-92FF-E4E720A39011}" type="presParOf" srcId="{2562F24C-7462-4848-A666-54D9BCA114DF}" destId="{8671C0E2-D4AC-4180-A412-5EDDB3A0A6B0}" srcOrd="3" destOrd="0" presId="urn:microsoft.com/office/officeart/2008/layout/VerticalCurvedList"/>
    <dgm:cxn modelId="{3C5A872B-F0E5-4B29-B80E-A369C5823DA0}" type="presParOf" srcId="{2562F24C-7462-4848-A666-54D9BCA114DF}" destId="{CE4EADF2-F636-4FC5-997D-C0615112B3E0}" srcOrd="4" destOrd="0" presId="urn:microsoft.com/office/officeart/2008/layout/VerticalCurvedList"/>
    <dgm:cxn modelId="{35E2A9CB-34D0-484D-9CF4-3CAD0E6B70FC}" type="presParOf" srcId="{CE4EADF2-F636-4FC5-997D-C0615112B3E0}" destId="{495106C8-9A42-4054-87DF-D95706D1EADF}" srcOrd="0" destOrd="0" presId="urn:microsoft.com/office/officeart/2008/layout/VerticalCurvedList"/>
    <dgm:cxn modelId="{5B4E895A-95D4-422E-AF8F-DAA01D711D8E}" type="presParOf" srcId="{2562F24C-7462-4848-A666-54D9BCA114DF}" destId="{2A5AF2E3-502D-4934-8623-9982696D0611}" srcOrd="5" destOrd="0" presId="urn:microsoft.com/office/officeart/2008/layout/VerticalCurvedList"/>
    <dgm:cxn modelId="{F2B4A656-93E5-437B-A723-3A6B19A7BC28}" type="presParOf" srcId="{2562F24C-7462-4848-A666-54D9BCA114DF}" destId="{23DB5C2D-D66A-4228-A35D-014438AAA21C}" srcOrd="6" destOrd="0" presId="urn:microsoft.com/office/officeart/2008/layout/VerticalCurvedList"/>
    <dgm:cxn modelId="{3F022F9F-F437-4F74-9CA2-AA28D555BBC0}" type="presParOf" srcId="{23DB5C2D-D66A-4228-A35D-014438AAA21C}" destId="{D2D0F6C4-0458-48D6-A196-D2EFBD0D565F}" srcOrd="0" destOrd="0" presId="urn:microsoft.com/office/officeart/2008/layout/VerticalCurvedList"/>
    <dgm:cxn modelId="{360C1AB2-8F5F-4BFE-BC01-ED78205FF8AB}" type="presParOf" srcId="{2562F24C-7462-4848-A666-54D9BCA114DF}" destId="{F725A2A3-B059-400E-838A-2B8B90CFEAC4}" srcOrd="7" destOrd="0" presId="urn:microsoft.com/office/officeart/2008/layout/VerticalCurvedList"/>
    <dgm:cxn modelId="{5104808F-686A-41D3-9CAD-5A73D10A8D4C}" type="presParOf" srcId="{2562F24C-7462-4848-A666-54D9BCA114DF}" destId="{27B300C7-E7DF-428B-B45E-A8874A07AE16}" srcOrd="8" destOrd="0" presId="urn:microsoft.com/office/officeart/2008/layout/VerticalCurvedList"/>
    <dgm:cxn modelId="{C5C1AF1E-D735-48D4-AA2A-1328534F94E8}" type="presParOf" srcId="{27B300C7-E7DF-428B-B45E-A8874A07AE16}" destId="{5CBA8E7F-DF63-4A5E-BF84-CF5C751A2645}" srcOrd="0" destOrd="0" presId="urn:microsoft.com/office/officeart/2008/layout/VerticalCurvedList"/>
    <dgm:cxn modelId="{31352B05-78E6-41AB-8541-F72C9C891F4C}" type="presParOf" srcId="{2562F24C-7462-4848-A666-54D9BCA114DF}" destId="{5E370174-BBEF-4B32-9C98-38E3EAAA3A3D}" srcOrd="9" destOrd="0" presId="urn:microsoft.com/office/officeart/2008/layout/VerticalCurvedList"/>
    <dgm:cxn modelId="{38BABAAD-1E6B-4654-B71E-BB9CEE0AEC2D}" type="presParOf" srcId="{2562F24C-7462-4848-A666-54D9BCA114DF}" destId="{15AF44C2-49BE-4009-8584-53C671CB7DE8}" srcOrd="10" destOrd="0" presId="urn:microsoft.com/office/officeart/2008/layout/VerticalCurvedList"/>
    <dgm:cxn modelId="{14CE7320-ED9F-4DFB-B772-89DE25296C85}" type="presParOf" srcId="{15AF44C2-49BE-4009-8584-53C671CB7DE8}" destId="{AD5A426D-B210-4D47-B4D2-D45D2829611D}" srcOrd="0" destOrd="0" presId="urn:microsoft.com/office/officeart/2008/layout/VerticalCurvedList"/>
    <dgm:cxn modelId="{4E9EC07B-3F08-45E8-947A-4EDFF73C8111}" type="presParOf" srcId="{2562F24C-7462-4848-A666-54D9BCA114DF}" destId="{9EA3658C-D8F4-460D-A981-8D16A38AC269}" srcOrd="11" destOrd="0" presId="urn:microsoft.com/office/officeart/2008/layout/VerticalCurvedList"/>
    <dgm:cxn modelId="{137A1913-E547-49CA-B4A3-51AC88C42417}" type="presParOf" srcId="{2562F24C-7462-4848-A666-54D9BCA114DF}" destId="{CBCAC896-9850-4ABC-B8B3-D496F2FEBD09}" srcOrd="12" destOrd="0" presId="urn:microsoft.com/office/officeart/2008/layout/VerticalCurvedList"/>
    <dgm:cxn modelId="{D56F6EF1-38F9-459D-93AF-3702351B5FFF}" type="presParOf" srcId="{CBCAC896-9850-4ABC-B8B3-D496F2FEBD09}" destId="{C3CD17A6-0A1E-4659-8E91-1489AE8D566B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447BC9C-9E72-4F27-942D-A8A1805A16B3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IE"/>
        </a:p>
      </dgm:t>
    </dgm:pt>
    <dgm:pt modelId="{81B674E7-553D-4B31-B155-AA9F85CCAEA0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sz="2400" b="1">
              <a:latin typeface="+mj-lt"/>
              <a:cs typeface="Arial" panose="020B0604020202020204" pitchFamily="34" charset="0"/>
            </a:rPr>
            <a:t>Introduction to the IFMIF-DONES Facility</a:t>
          </a:r>
          <a:endParaRPr lang="en-IE" sz="2400" b="1">
            <a:latin typeface="+mj-lt"/>
            <a:cs typeface="Arial" panose="020B0604020202020204" pitchFamily="34" charset="0"/>
          </a:endParaRPr>
        </a:p>
      </dgm:t>
    </dgm:pt>
    <dgm:pt modelId="{04787541-50AB-49DB-90F0-0BF6CA2033F3}" type="parTrans" cxnId="{3644640B-FF8F-469D-9B79-C307C719BFBA}">
      <dgm:prSet/>
      <dgm:spPr/>
      <dgm:t>
        <a:bodyPr/>
        <a:lstStyle/>
        <a:p>
          <a:endParaRPr lang="en-IE"/>
        </a:p>
      </dgm:t>
    </dgm:pt>
    <dgm:pt modelId="{7576C90B-FD66-428B-8446-8070E4C22B4E}" type="sibTrans" cxnId="{3644640B-FF8F-469D-9B79-C307C719BFBA}">
      <dgm:prSet/>
      <dgm:spPr/>
      <dgm:t>
        <a:bodyPr/>
        <a:lstStyle/>
        <a:p>
          <a:endParaRPr lang="en-IE"/>
        </a:p>
      </dgm:t>
    </dgm:pt>
    <dgm:pt modelId="{4780E202-A1F6-49D7-A4B2-FB63CC69BEFA}">
      <dgm:prSet custT="1"/>
      <dgm:spPr>
        <a:solidFill>
          <a:srgbClr val="3F7881"/>
        </a:solidFill>
      </dgm:spPr>
      <dgm:t>
        <a:bodyPr/>
        <a:lstStyle/>
        <a:p>
          <a:r>
            <a:rPr lang="en-IE" sz="2400" b="1">
              <a:latin typeface="+mj-lt"/>
              <a:cs typeface="Arial" panose="020B0604020202020204" pitchFamily="34" charset="0"/>
            </a:rPr>
            <a:t>The Irradiation Modules</a:t>
          </a:r>
          <a:endParaRPr lang="en-US" sz="2400" b="1">
            <a:latin typeface="+mj-lt"/>
            <a:cs typeface="Arial" panose="020B0604020202020204" pitchFamily="34" charset="0"/>
          </a:endParaRPr>
        </a:p>
      </dgm:t>
    </dgm:pt>
    <dgm:pt modelId="{4A760D53-2FFC-49A8-9131-FC960326C9CF}" type="parTrans" cxnId="{DB411F26-9625-402E-845C-5AF65FE5A48E}">
      <dgm:prSet/>
      <dgm:spPr/>
      <dgm:t>
        <a:bodyPr/>
        <a:lstStyle/>
        <a:p>
          <a:endParaRPr lang="en-US"/>
        </a:p>
      </dgm:t>
    </dgm:pt>
    <dgm:pt modelId="{4337D62E-7281-4EE8-8ABC-8F50F6593F02}" type="sibTrans" cxnId="{DB411F26-9625-402E-845C-5AF65FE5A48E}">
      <dgm:prSet/>
      <dgm:spPr/>
      <dgm:t>
        <a:bodyPr/>
        <a:lstStyle/>
        <a:p>
          <a:endParaRPr lang="en-US"/>
        </a:p>
      </dgm:t>
    </dgm:pt>
    <dgm:pt modelId="{1A787B38-1F0F-43D3-8226-EF0775582C25}">
      <dgm:prSet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sz="2400" b="1" dirty="0">
              <a:latin typeface="+mj-lt"/>
              <a:cs typeface="Arial" panose="020B0604020202020204" pitchFamily="34" charset="0"/>
            </a:rPr>
            <a:t>Summary</a:t>
          </a:r>
        </a:p>
      </dgm:t>
    </dgm:pt>
    <dgm:pt modelId="{96B87AE1-9B41-4627-80B5-0F5C2BEE0C02}" type="parTrans" cxnId="{6DC4BB91-CBB6-456B-A67B-0E060C372751}">
      <dgm:prSet/>
      <dgm:spPr/>
      <dgm:t>
        <a:bodyPr/>
        <a:lstStyle/>
        <a:p>
          <a:endParaRPr lang="en-US"/>
        </a:p>
      </dgm:t>
    </dgm:pt>
    <dgm:pt modelId="{EE3EA12C-DCCB-4CD4-BB9F-910C46F55142}" type="sibTrans" cxnId="{6DC4BB91-CBB6-456B-A67B-0E060C372751}">
      <dgm:prSet/>
      <dgm:spPr/>
      <dgm:t>
        <a:bodyPr/>
        <a:lstStyle/>
        <a:p>
          <a:endParaRPr lang="en-US"/>
        </a:p>
      </dgm:t>
    </dgm:pt>
    <dgm:pt modelId="{F477D34B-E50A-4186-9D2C-AD9583BA0A0D}">
      <dgm:prSet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IE" sz="2400" b="1">
              <a:latin typeface="+mj-lt"/>
              <a:cs typeface="Arial" panose="020B0604020202020204" pitchFamily="34" charset="0"/>
            </a:rPr>
            <a:t>The IFMIF-DONES Accelerator</a:t>
          </a:r>
        </a:p>
      </dgm:t>
    </dgm:pt>
    <dgm:pt modelId="{78AEC840-3787-43E4-873E-1E4C9F69A17F}" type="parTrans" cxnId="{5AF20550-AFBD-44D0-B6BB-DD0709821F80}">
      <dgm:prSet/>
      <dgm:spPr/>
      <dgm:t>
        <a:bodyPr/>
        <a:lstStyle/>
        <a:p>
          <a:endParaRPr lang="en-US"/>
        </a:p>
      </dgm:t>
    </dgm:pt>
    <dgm:pt modelId="{067F2561-E096-49B0-A714-CBB6C71B9194}" type="sibTrans" cxnId="{5AF20550-AFBD-44D0-B6BB-DD0709821F80}">
      <dgm:prSet/>
      <dgm:spPr/>
      <dgm:t>
        <a:bodyPr/>
        <a:lstStyle/>
        <a:p>
          <a:endParaRPr lang="en-US"/>
        </a:p>
      </dgm:t>
    </dgm:pt>
    <dgm:pt modelId="{B24F4B4D-4A49-4A0E-BD41-9174C355F3EE}">
      <dgm:prSet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IE" sz="2400" b="1">
              <a:latin typeface="+mj-lt"/>
              <a:cs typeface="Arial" panose="020B0604020202020204" pitchFamily="34" charset="0"/>
            </a:rPr>
            <a:t>The Lithium Target</a:t>
          </a:r>
          <a:endParaRPr lang="en-US" sz="2400" b="1">
            <a:latin typeface="+mj-lt"/>
            <a:cs typeface="Arial" panose="020B0604020202020204" pitchFamily="34" charset="0"/>
          </a:endParaRPr>
        </a:p>
      </dgm:t>
    </dgm:pt>
    <dgm:pt modelId="{E3036C50-FFC0-44D5-87BD-B1DF23796625}" type="parTrans" cxnId="{0C37DE3B-D1E0-459B-917C-A9B712872439}">
      <dgm:prSet/>
      <dgm:spPr/>
      <dgm:t>
        <a:bodyPr/>
        <a:lstStyle/>
        <a:p>
          <a:endParaRPr lang="en-US"/>
        </a:p>
      </dgm:t>
    </dgm:pt>
    <dgm:pt modelId="{6241FC22-DE04-4756-A10C-53BDB1961B93}" type="sibTrans" cxnId="{0C37DE3B-D1E0-459B-917C-A9B712872439}">
      <dgm:prSet/>
      <dgm:spPr/>
      <dgm:t>
        <a:bodyPr/>
        <a:lstStyle/>
        <a:p>
          <a:endParaRPr lang="en-US"/>
        </a:p>
      </dgm:t>
    </dgm:pt>
    <dgm:pt modelId="{10E5D350-3C5B-4C61-A6EC-F7582A12488B}">
      <dgm:prSet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sz="2400" b="1">
              <a:latin typeface="+mj-lt"/>
            </a:rPr>
            <a:t>Future Research Opportunities</a:t>
          </a:r>
        </a:p>
      </dgm:t>
    </dgm:pt>
    <dgm:pt modelId="{5A8DFC81-A8E1-4CDA-B1A1-CFA156A6401A}" type="parTrans" cxnId="{845197B0-99BA-42EB-B438-D296798669D7}">
      <dgm:prSet/>
      <dgm:spPr/>
      <dgm:t>
        <a:bodyPr/>
        <a:lstStyle/>
        <a:p>
          <a:endParaRPr lang="en-US"/>
        </a:p>
      </dgm:t>
    </dgm:pt>
    <dgm:pt modelId="{722B14CE-3E86-489B-B22C-1C8288FFC399}" type="sibTrans" cxnId="{845197B0-99BA-42EB-B438-D296798669D7}">
      <dgm:prSet/>
      <dgm:spPr/>
      <dgm:t>
        <a:bodyPr/>
        <a:lstStyle/>
        <a:p>
          <a:endParaRPr lang="en-US"/>
        </a:p>
      </dgm:t>
    </dgm:pt>
    <dgm:pt modelId="{9A2341FE-E269-45C0-9980-78EA7D60083E}" type="pres">
      <dgm:prSet presAssocID="{4447BC9C-9E72-4F27-942D-A8A1805A16B3}" presName="Name0" presStyleCnt="0">
        <dgm:presLayoutVars>
          <dgm:chMax val="7"/>
          <dgm:chPref val="7"/>
          <dgm:dir/>
        </dgm:presLayoutVars>
      </dgm:prSet>
      <dgm:spPr/>
    </dgm:pt>
    <dgm:pt modelId="{2562F24C-7462-4848-A666-54D9BCA114DF}" type="pres">
      <dgm:prSet presAssocID="{4447BC9C-9E72-4F27-942D-A8A1805A16B3}" presName="Name1" presStyleCnt="0"/>
      <dgm:spPr/>
    </dgm:pt>
    <dgm:pt modelId="{7DE082FA-52D9-4541-830E-9D4ECC15C259}" type="pres">
      <dgm:prSet presAssocID="{4447BC9C-9E72-4F27-942D-A8A1805A16B3}" presName="cycle" presStyleCnt="0"/>
      <dgm:spPr/>
    </dgm:pt>
    <dgm:pt modelId="{6794562C-9030-4E5E-B499-083B45F48F9D}" type="pres">
      <dgm:prSet presAssocID="{4447BC9C-9E72-4F27-942D-A8A1805A16B3}" presName="srcNode" presStyleLbl="node1" presStyleIdx="0" presStyleCnt="6"/>
      <dgm:spPr/>
    </dgm:pt>
    <dgm:pt modelId="{CDDC0E06-BE70-45F9-9471-DF401EE7ACC3}" type="pres">
      <dgm:prSet presAssocID="{4447BC9C-9E72-4F27-942D-A8A1805A16B3}" presName="conn" presStyleLbl="parChTrans1D2" presStyleIdx="0" presStyleCnt="1"/>
      <dgm:spPr/>
    </dgm:pt>
    <dgm:pt modelId="{D7907EE0-0056-4C41-8D65-58DDE7AA15CB}" type="pres">
      <dgm:prSet presAssocID="{4447BC9C-9E72-4F27-942D-A8A1805A16B3}" presName="extraNode" presStyleLbl="node1" presStyleIdx="0" presStyleCnt="6"/>
      <dgm:spPr/>
    </dgm:pt>
    <dgm:pt modelId="{A83F25B7-9D98-430A-91D6-D81A60CBCADE}" type="pres">
      <dgm:prSet presAssocID="{4447BC9C-9E72-4F27-942D-A8A1805A16B3}" presName="dstNode" presStyleLbl="node1" presStyleIdx="0" presStyleCnt="6"/>
      <dgm:spPr/>
    </dgm:pt>
    <dgm:pt modelId="{BC685C08-8ED2-44BA-B73D-7E2ABAE2BB22}" type="pres">
      <dgm:prSet presAssocID="{81B674E7-553D-4B31-B155-AA9F85CCAEA0}" presName="text_1" presStyleLbl="node1" presStyleIdx="0" presStyleCnt="6" custScaleX="98219" custLinFactNeighborY="-41896">
        <dgm:presLayoutVars>
          <dgm:bulletEnabled val="1"/>
        </dgm:presLayoutVars>
      </dgm:prSet>
      <dgm:spPr/>
    </dgm:pt>
    <dgm:pt modelId="{B4B8B4B9-222F-4876-97A2-8B4AB7273B51}" type="pres">
      <dgm:prSet presAssocID="{81B674E7-553D-4B31-B155-AA9F85CCAEA0}" presName="accent_1" presStyleCnt="0"/>
      <dgm:spPr/>
    </dgm:pt>
    <dgm:pt modelId="{BC0315FA-8250-4C83-A143-2677B5803B92}" type="pres">
      <dgm:prSet presAssocID="{81B674E7-553D-4B31-B155-AA9F85CCAEA0}" presName="accentRepeatNode" presStyleLbl="solidFgAcc1" presStyleIdx="0" presStyleCnt="6" custLinFactNeighborX="-14128" custLinFactNeighborY="-28905"/>
      <dgm:spPr/>
    </dgm:pt>
    <dgm:pt modelId="{8671C0E2-D4AC-4180-A412-5EDDB3A0A6B0}" type="pres">
      <dgm:prSet presAssocID="{F477D34B-E50A-4186-9D2C-AD9583BA0A0D}" presName="text_2" presStyleLbl="node1" presStyleIdx="1" presStyleCnt="6" custLinFactNeighborX="-198" custLinFactNeighborY="-25504">
        <dgm:presLayoutVars>
          <dgm:bulletEnabled val="1"/>
        </dgm:presLayoutVars>
      </dgm:prSet>
      <dgm:spPr/>
    </dgm:pt>
    <dgm:pt modelId="{CE4EADF2-F636-4FC5-997D-C0615112B3E0}" type="pres">
      <dgm:prSet presAssocID="{F477D34B-E50A-4186-9D2C-AD9583BA0A0D}" presName="accent_2" presStyleCnt="0"/>
      <dgm:spPr/>
    </dgm:pt>
    <dgm:pt modelId="{495106C8-9A42-4054-87DF-D95706D1EADF}" type="pres">
      <dgm:prSet presAssocID="{F477D34B-E50A-4186-9D2C-AD9583BA0A0D}" presName="accentRepeatNode" presStyleLbl="solidFgAcc1" presStyleIdx="1" presStyleCnt="6" custLinFactNeighborX="-1208" custLinFactNeighborY="-16459"/>
      <dgm:spPr/>
    </dgm:pt>
    <dgm:pt modelId="{2A5AF2E3-502D-4934-8623-9982696D0611}" type="pres">
      <dgm:prSet presAssocID="{B24F4B4D-4A49-4A0E-BD41-9174C355F3EE}" presName="text_3" presStyleLbl="node1" presStyleIdx="2" presStyleCnt="6">
        <dgm:presLayoutVars>
          <dgm:bulletEnabled val="1"/>
        </dgm:presLayoutVars>
      </dgm:prSet>
      <dgm:spPr/>
    </dgm:pt>
    <dgm:pt modelId="{23DB5C2D-D66A-4228-A35D-014438AAA21C}" type="pres">
      <dgm:prSet presAssocID="{B24F4B4D-4A49-4A0E-BD41-9174C355F3EE}" presName="accent_3" presStyleCnt="0"/>
      <dgm:spPr/>
    </dgm:pt>
    <dgm:pt modelId="{D2D0F6C4-0458-48D6-A196-D2EFBD0D565F}" type="pres">
      <dgm:prSet presAssocID="{B24F4B4D-4A49-4A0E-BD41-9174C355F3EE}" presName="accentRepeatNode" presStyleLbl="solidFgAcc1" presStyleIdx="2" presStyleCnt="6"/>
      <dgm:spPr/>
    </dgm:pt>
    <dgm:pt modelId="{F725A2A3-B059-400E-838A-2B8B90CFEAC4}" type="pres">
      <dgm:prSet presAssocID="{4780E202-A1F6-49D7-A4B2-FB63CC69BEFA}" presName="text_4" presStyleLbl="node1" presStyleIdx="3" presStyleCnt="6" custLinFactNeighborX="858" custLinFactNeighborY="7883">
        <dgm:presLayoutVars>
          <dgm:bulletEnabled val="1"/>
        </dgm:presLayoutVars>
      </dgm:prSet>
      <dgm:spPr/>
    </dgm:pt>
    <dgm:pt modelId="{27B300C7-E7DF-428B-B45E-A8874A07AE16}" type="pres">
      <dgm:prSet presAssocID="{4780E202-A1F6-49D7-A4B2-FB63CC69BEFA}" presName="accent_4" presStyleCnt="0"/>
      <dgm:spPr/>
    </dgm:pt>
    <dgm:pt modelId="{5CBA8E7F-DF63-4A5E-BF84-CF5C751A2645}" type="pres">
      <dgm:prSet presAssocID="{4780E202-A1F6-49D7-A4B2-FB63CC69BEFA}" presName="accentRepeatNode" presStyleLbl="solidFgAcc1" presStyleIdx="3" presStyleCnt="6" custLinFactNeighborX="-9908" custLinFactNeighborY="6383"/>
      <dgm:spPr/>
    </dgm:pt>
    <dgm:pt modelId="{5E370174-BBEF-4B32-9C98-38E3EAAA3A3D}" type="pres">
      <dgm:prSet presAssocID="{10E5D350-3C5B-4C61-A6EC-F7582A12488B}" presName="text_5" presStyleLbl="node1" presStyleIdx="4" presStyleCnt="6">
        <dgm:presLayoutVars>
          <dgm:bulletEnabled val="1"/>
        </dgm:presLayoutVars>
      </dgm:prSet>
      <dgm:spPr/>
    </dgm:pt>
    <dgm:pt modelId="{15AF44C2-49BE-4009-8584-53C671CB7DE8}" type="pres">
      <dgm:prSet presAssocID="{10E5D350-3C5B-4C61-A6EC-F7582A12488B}" presName="accent_5" presStyleCnt="0"/>
      <dgm:spPr/>
    </dgm:pt>
    <dgm:pt modelId="{AD5A426D-B210-4D47-B4D2-D45D2829611D}" type="pres">
      <dgm:prSet presAssocID="{10E5D350-3C5B-4C61-A6EC-F7582A12488B}" presName="accentRepeatNode" presStyleLbl="solidFgAcc1" presStyleIdx="4" presStyleCnt="6"/>
      <dgm:spPr/>
    </dgm:pt>
    <dgm:pt modelId="{9EA3658C-D8F4-460D-A981-8D16A38AC269}" type="pres">
      <dgm:prSet presAssocID="{1A787B38-1F0F-43D3-8226-EF0775582C25}" presName="text_6" presStyleLbl="node1" presStyleIdx="5" presStyleCnt="6">
        <dgm:presLayoutVars>
          <dgm:bulletEnabled val="1"/>
        </dgm:presLayoutVars>
      </dgm:prSet>
      <dgm:spPr/>
    </dgm:pt>
    <dgm:pt modelId="{CBCAC896-9850-4ABC-B8B3-D496F2FEBD09}" type="pres">
      <dgm:prSet presAssocID="{1A787B38-1F0F-43D3-8226-EF0775582C25}" presName="accent_6" presStyleCnt="0"/>
      <dgm:spPr/>
    </dgm:pt>
    <dgm:pt modelId="{C3CD17A6-0A1E-4659-8E91-1489AE8D566B}" type="pres">
      <dgm:prSet presAssocID="{1A787B38-1F0F-43D3-8226-EF0775582C25}" presName="accentRepeatNode" presStyleLbl="solidFgAcc1" presStyleIdx="5" presStyleCnt="6" custLinFactNeighborX="-8885" custLinFactNeighborY="11089"/>
      <dgm:spPr/>
    </dgm:pt>
  </dgm:ptLst>
  <dgm:cxnLst>
    <dgm:cxn modelId="{3644640B-FF8F-469D-9B79-C307C719BFBA}" srcId="{4447BC9C-9E72-4F27-942D-A8A1805A16B3}" destId="{81B674E7-553D-4B31-B155-AA9F85CCAEA0}" srcOrd="0" destOrd="0" parTransId="{04787541-50AB-49DB-90F0-0BF6CA2033F3}" sibTransId="{7576C90B-FD66-428B-8446-8070E4C22B4E}"/>
    <dgm:cxn modelId="{21F7350F-C210-4B26-992C-88C13880D6A1}" type="presOf" srcId="{81B674E7-553D-4B31-B155-AA9F85CCAEA0}" destId="{BC685C08-8ED2-44BA-B73D-7E2ABAE2BB22}" srcOrd="0" destOrd="0" presId="urn:microsoft.com/office/officeart/2008/layout/VerticalCurvedList"/>
    <dgm:cxn modelId="{DB411F26-9625-402E-845C-5AF65FE5A48E}" srcId="{4447BC9C-9E72-4F27-942D-A8A1805A16B3}" destId="{4780E202-A1F6-49D7-A4B2-FB63CC69BEFA}" srcOrd="3" destOrd="0" parTransId="{4A760D53-2FFC-49A8-9131-FC960326C9CF}" sibTransId="{4337D62E-7281-4EE8-8ABC-8F50F6593F02}"/>
    <dgm:cxn modelId="{0C37DE3B-D1E0-459B-917C-A9B712872439}" srcId="{4447BC9C-9E72-4F27-942D-A8A1805A16B3}" destId="{B24F4B4D-4A49-4A0E-BD41-9174C355F3EE}" srcOrd="2" destOrd="0" parTransId="{E3036C50-FFC0-44D5-87BD-B1DF23796625}" sibTransId="{6241FC22-DE04-4756-A10C-53BDB1961B93}"/>
    <dgm:cxn modelId="{61180667-9F55-4B45-A907-56A48D5059F9}" type="presOf" srcId="{B24F4B4D-4A49-4A0E-BD41-9174C355F3EE}" destId="{2A5AF2E3-502D-4934-8623-9982696D0611}" srcOrd="0" destOrd="0" presId="urn:microsoft.com/office/officeart/2008/layout/VerticalCurvedList"/>
    <dgm:cxn modelId="{5AF20550-AFBD-44D0-B6BB-DD0709821F80}" srcId="{4447BC9C-9E72-4F27-942D-A8A1805A16B3}" destId="{F477D34B-E50A-4186-9D2C-AD9583BA0A0D}" srcOrd="1" destOrd="0" parTransId="{78AEC840-3787-43E4-873E-1E4C9F69A17F}" sibTransId="{067F2561-E096-49B0-A714-CBB6C71B9194}"/>
    <dgm:cxn modelId="{E1DDE273-D819-4F26-AD8E-D15B3F627345}" type="presOf" srcId="{10E5D350-3C5B-4C61-A6EC-F7582A12488B}" destId="{5E370174-BBEF-4B32-9C98-38E3EAAA3A3D}" srcOrd="0" destOrd="0" presId="urn:microsoft.com/office/officeart/2008/layout/VerticalCurvedList"/>
    <dgm:cxn modelId="{4B697E79-778B-4782-953E-721CCF568F35}" type="presOf" srcId="{7576C90B-FD66-428B-8446-8070E4C22B4E}" destId="{CDDC0E06-BE70-45F9-9471-DF401EE7ACC3}" srcOrd="0" destOrd="0" presId="urn:microsoft.com/office/officeart/2008/layout/VerticalCurvedList"/>
    <dgm:cxn modelId="{6DC4BB91-CBB6-456B-A67B-0E060C372751}" srcId="{4447BC9C-9E72-4F27-942D-A8A1805A16B3}" destId="{1A787B38-1F0F-43D3-8226-EF0775582C25}" srcOrd="5" destOrd="0" parTransId="{96B87AE1-9B41-4627-80B5-0F5C2BEE0C02}" sibTransId="{EE3EA12C-DCCB-4CD4-BB9F-910C46F55142}"/>
    <dgm:cxn modelId="{01C065A3-2DF4-4FDF-9C5C-D001D79FA5C3}" type="presOf" srcId="{4447BC9C-9E72-4F27-942D-A8A1805A16B3}" destId="{9A2341FE-E269-45C0-9980-78EA7D60083E}" srcOrd="0" destOrd="0" presId="urn:microsoft.com/office/officeart/2008/layout/VerticalCurvedList"/>
    <dgm:cxn modelId="{845197B0-99BA-42EB-B438-D296798669D7}" srcId="{4447BC9C-9E72-4F27-942D-A8A1805A16B3}" destId="{10E5D350-3C5B-4C61-A6EC-F7582A12488B}" srcOrd="4" destOrd="0" parTransId="{5A8DFC81-A8E1-4CDA-B1A1-CFA156A6401A}" sibTransId="{722B14CE-3E86-489B-B22C-1C8288FFC399}"/>
    <dgm:cxn modelId="{31BEECDB-5577-4D5C-BF2C-E64CE3319012}" type="presOf" srcId="{F477D34B-E50A-4186-9D2C-AD9583BA0A0D}" destId="{8671C0E2-D4AC-4180-A412-5EDDB3A0A6B0}" srcOrd="0" destOrd="0" presId="urn:microsoft.com/office/officeart/2008/layout/VerticalCurvedList"/>
    <dgm:cxn modelId="{4E6F39F3-3A56-4032-9104-4EB1BF90E1D8}" type="presOf" srcId="{4780E202-A1F6-49D7-A4B2-FB63CC69BEFA}" destId="{F725A2A3-B059-400E-838A-2B8B90CFEAC4}" srcOrd="0" destOrd="0" presId="urn:microsoft.com/office/officeart/2008/layout/VerticalCurvedList"/>
    <dgm:cxn modelId="{6CEEB6F6-E96B-4BCA-94BB-0500EC39A6E1}" type="presOf" srcId="{1A787B38-1F0F-43D3-8226-EF0775582C25}" destId="{9EA3658C-D8F4-460D-A981-8D16A38AC269}" srcOrd="0" destOrd="0" presId="urn:microsoft.com/office/officeart/2008/layout/VerticalCurvedList"/>
    <dgm:cxn modelId="{C817415B-6C99-4162-A438-39D50E4440C6}" type="presParOf" srcId="{9A2341FE-E269-45C0-9980-78EA7D60083E}" destId="{2562F24C-7462-4848-A666-54D9BCA114DF}" srcOrd="0" destOrd="0" presId="urn:microsoft.com/office/officeart/2008/layout/VerticalCurvedList"/>
    <dgm:cxn modelId="{9F27490B-9AF7-4B7F-A8CD-44FF98EA321F}" type="presParOf" srcId="{2562F24C-7462-4848-A666-54D9BCA114DF}" destId="{7DE082FA-52D9-4541-830E-9D4ECC15C259}" srcOrd="0" destOrd="0" presId="urn:microsoft.com/office/officeart/2008/layout/VerticalCurvedList"/>
    <dgm:cxn modelId="{9D401F74-D9A5-42E4-BC1D-AC6C15D3C589}" type="presParOf" srcId="{7DE082FA-52D9-4541-830E-9D4ECC15C259}" destId="{6794562C-9030-4E5E-B499-083B45F48F9D}" srcOrd="0" destOrd="0" presId="urn:microsoft.com/office/officeart/2008/layout/VerticalCurvedList"/>
    <dgm:cxn modelId="{2B6150B1-C59C-47F7-97A3-FD6DB1E7589A}" type="presParOf" srcId="{7DE082FA-52D9-4541-830E-9D4ECC15C259}" destId="{CDDC0E06-BE70-45F9-9471-DF401EE7ACC3}" srcOrd="1" destOrd="0" presId="urn:microsoft.com/office/officeart/2008/layout/VerticalCurvedList"/>
    <dgm:cxn modelId="{383350B6-3875-4694-A4A5-7D7F1037A84B}" type="presParOf" srcId="{7DE082FA-52D9-4541-830E-9D4ECC15C259}" destId="{D7907EE0-0056-4C41-8D65-58DDE7AA15CB}" srcOrd="2" destOrd="0" presId="urn:microsoft.com/office/officeart/2008/layout/VerticalCurvedList"/>
    <dgm:cxn modelId="{B1DB6B11-BCB4-4C61-9480-BFBFFE28397E}" type="presParOf" srcId="{7DE082FA-52D9-4541-830E-9D4ECC15C259}" destId="{A83F25B7-9D98-430A-91D6-D81A60CBCADE}" srcOrd="3" destOrd="0" presId="urn:microsoft.com/office/officeart/2008/layout/VerticalCurvedList"/>
    <dgm:cxn modelId="{1F794F13-F3B2-4E51-B7B7-2E02EA7F1059}" type="presParOf" srcId="{2562F24C-7462-4848-A666-54D9BCA114DF}" destId="{BC685C08-8ED2-44BA-B73D-7E2ABAE2BB22}" srcOrd="1" destOrd="0" presId="urn:microsoft.com/office/officeart/2008/layout/VerticalCurvedList"/>
    <dgm:cxn modelId="{35FEB263-C159-4342-AC2C-61764B0689BD}" type="presParOf" srcId="{2562F24C-7462-4848-A666-54D9BCA114DF}" destId="{B4B8B4B9-222F-4876-97A2-8B4AB7273B51}" srcOrd="2" destOrd="0" presId="urn:microsoft.com/office/officeart/2008/layout/VerticalCurvedList"/>
    <dgm:cxn modelId="{F6618EE2-4F72-441E-AEF8-57F9584D5BFD}" type="presParOf" srcId="{B4B8B4B9-222F-4876-97A2-8B4AB7273B51}" destId="{BC0315FA-8250-4C83-A143-2677B5803B92}" srcOrd="0" destOrd="0" presId="urn:microsoft.com/office/officeart/2008/layout/VerticalCurvedList"/>
    <dgm:cxn modelId="{F480B40C-8A50-4019-92FF-E4E720A39011}" type="presParOf" srcId="{2562F24C-7462-4848-A666-54D9BCA114DF}" destId="{8671C0E2-D4AC-4180-A412-5EDDB3A0A6B0}" srcOrd="3" destOrd="0" presId="urn:microsoft.com/office/officeart/2008/layout/VerticalCurvedList"/>
    <dgm:cxn modelId="{3C5A872B-F0E5-4B29-B80E-A369C5823DA0}" type="presParOf" srcId="{2562F24C-7462-4848-A666-54D9BCA114DF}" destId="{CE4EADF2-F636-4FC5-997D-C0615112B3E0}" srcOrd="4" destOrd="0" presId="urn:microsoft.com/office/officeart/2008/layout/VerticalCurvedList"/>
    <dgm:cxn modelId="{35E2A9CB-34D0-484D-9CF4-3CAD0E6B70FC}" type="presParOf" srcId="{CE4EADF2-F636-4FC5-997D-C0615112B3E0}" destId="{495106C8-9A42-4054-87DF-D95706D1EADF}" srcOrd="0" destOrd="0" presId="urn:microsoft.com/office/officeart/2008/layout/VerticalCurvedList"/>
    <dgm:cxn modelId="{5B4E895A-95D4-422E-AF8F-DAA01D711D8E}" type="presParOf" srcId="{2562F24C-7462-4848-A666-54D9BCA114DF}" destId="{2A5AF2E3-502D-4934-8623-9982696D0611}" srcOrd="5" destOrd="0" presId="urn:microsoft.com/office/officeart/2008/layout/VerticalCurvedList"/>
    <dgm:cxn modelId="{F2B4A656-93E5-437B-A723-3A6B19A7BC28}" type="presParOf" srcId="{2562F24C-7462-4848-A666-54D9BCA114DF}" destId="{23DB5C2D-D66A-4228-A35D-014438AAA21C}" srcOrd="6" destOrd="0" presId="urn:microsoft.com/office/officeart/2008/layout/VerticalCurvedList"/>
    <dgm:cxn modelId="{3F022F9F-F437-4F74-9CA2-AA28D555BBC0}" type="presParOf" srcId="{23DB5C2D-D66A-4228-A35D-014438AAA21C}" destId="{D2D0F6C4-0458-48D6-A196-D2EFBD0D565F}" srcOrd="0" destOrd="0" presId="urn:microsoft.com/office/officeart/2008/layout/VerticalCurvedList"/>
    <dgm:cxn modelId="{360C1AB2-8F5F-4BFE-BC01-ED78205FF8AB}" type="presParOf" srcId="{2562F24C-7462-4848-A666-54D9BCA114DF}" destId="{F725A2A3-B059-400E-838A-2B8B90CFEAC4}" srcOrd="7" destOrd="0" presId="urn:microsoft.com/office/officeart/2008/layout/VerticalCurvedList"/>
    <dgm:cxn modelId="{5104808F-686A-41D3-9CAD-5A73D10A8D4C}" type="presParOf" srcId="{2562F24C-7462-4848-A666-54D9BCA114DF}" destId="{27B300C7-E7DF-428B-B45E-A8874A07AE16}" srcOrd="8" destOrd="0" presId="urn:microsoft.com/office/officeart/2008/layout/VerticalCurvedList"/>
    <dgm:cxn modelId="{C5C1AF1E-D735-48D4-AA2A-1328534F94E8}" type="presParOf" srcId="{27B300C7-E7DF-428B-B45E-A8874A07AE16}" destId="{5CBA8E7F-DF63-4A5E-BF84-CF5C751A2645}" srcOrd="0" destOrd="0" presId="urn:microsoft.com/office/officeart/2008/layout/VerticalCurvedList"/>
    <dgm:cxn modelId="{31352B05-78E6-41AB-8541-F72C9C891F4C}" type="presParOf" srcId="{2562F24C-7462-4848-A666-54D9BCA114DF}" destId="{5E370174-BBEF-4B32-9C98-38E3EAAA3A3D}" srcOrd="9" destOrd="0" presId="urn:microsoft.com/office/officeart/2008/layout/VerticalCurvedList"/>
    <dgm:cxn modelId="{38BABAAD-1E6B-4654-B71E-BB9CEE0AEC2D}" type="presParOf" srcId="{2562F24C-7462-4848-A666-54D9BCA114DF}" destId="{15AF44C2-49BE-4009-8584-53C671CB7DE8}" srcOrd="10" destOrd="0" presId="urn:microsoft.com/office/officeart/2008/layout/VerticalCurvedList"/>
    <dgm:cxn modelId="{14CE7320-ED9F-4DFB-B772-89DE25296C85}" type="presParOf" srcId="{15AF44C2-49BE-4009-8584-53C671CB7DE8}" destId="{AD5A426D-B210-4D47-B4D2-D45D2829611D}" srcOrd="0" destOrd="0" presId="urn:microsoft.com/office/officeart/2008/layout/VerticalCurvedList"/>
    <dgm:cxn modelId="{4E9EC07B-3F08-45E8-947A-4EDFF73C8111}" type="presParOf" srcId="{2562F24C-7462-4848-A666-54D9BCA114DF}" destId="{9EA3658C-D8F4-460D-A981-8D16A38AC269}" srcOrd="11" destOrd="0" presId="urn:microsoft.com/office/officeart/2008/layout/VerticalCurvedList"/>
    <dgm:cxn modelId="{137A1913-E547-49CA-B4A3-51AC88C42417}" type="presParOf" srcId="{2562F24C-7462-4848-A666-54D9BCA114DF}" destId="{CBCAC896-9850-4ABC-B8B3-D496F2FEBD09}" srcOrd="12" destOrd="0" presId="urn:microsoft.com/office/officeart/2008/layout/VerticalCurvedList"/>
    <dgm:cxn modelId="{D56F6EF1-38F9-459D-93AF-3702351B5FFF}" type="presParOf" srcId="{CBCAC896-9850-4ABC-B8B3-D496F2FEBD09}" destId="{C3CD17A6-0A1E-4659-8E91-1489AE8D566B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447BC9C-9E72-4F27-942D-A8A1805A16B3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IE"/>
        </a:p>
      </dgm:t>
    </dgm:pt>
    <dgm:pt modelId="{81B674E7-553D-4B31-B155-AA9F85CCAEA0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sz="2400" b="1">
              <a:latin typeface="+mj-lt"/>
              <a:cs typeface="Arial" panose="020B0604020202020204" pitchFamily="34" charset="0"/>
            </a:rPr>
            <a:t>Introduction to the IFMIF-DONES Facility</a:t>
          </a:r>
          <a:endParaRPr lang="en-IE" sz="2400" b="1">
            <a:latin typeface="+mj-lt"/>
            <a:cs typeface="Arial" panose="020B0604020202020204" pitchFamily="34" charset="0"/>
          </a:endParaRPr>
        </a:p>
      </dgm:t>
    </dgm:pt>
    <dgm:pt modelId="{04787541-50AB-49DB-90F0-0BF6CA2033F3}" type="parTrans" cxnId="{3644640B-FF8F-469D-9B79-C307C719BFBA}">
      <dgm:prSet/>
      <dgm:spPr/>
      <dgm:t>
        <a:bodyPr/>
        <a:lstStyle/>
        <a:p>
          <a:endParaRPr lang="en-IE"/>
        </a:p>
      </dgm:t>
    </dgm:pt>
    <dgm:pt modelId="{7576C90B-FD66-428B-8446-8070E4C22B4E}" type="sibTrans" cxnId="{3644640B-FF8F-469D-9B79-C307C719BFBA}">
      <dgm:prSet/>
      <dgm:spPr/>
      <dgm:t>
        <a:bodyPr/>
        <a:lstStyle/>
        <a:p>
          <a:endParaRPr lang="en-IE"/>
        </a:p>
      </dgm:t>
    </dgm:pt>
    <dgm:pt modelId="{4780E202-A1F6-49D7-A4B2-FB63CC69BEFA}">
      <dgm:prSet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IE" sz="2400" b="1">
              <a:latin typeface="+mj-lt"/>
              <a:cs typeface="Arial" panose="020B0604020202020204" pitchFamily="34" charset="0"/>
            </a:rPr>
            <a:t>The Irradiation Modules</a:t>
          </a:r>
          <a:endParaRPr lang="en-US" sz="2400" b="1">
            <a:latin typeface="+mj-lt"/>
            <a:cs typeface="Arial" panose="020B0604020202020204" pitchFamily="34" charset="0"/>
          </a:endParaRPr>
        </a:p>
      </dgm:t>
    </dgm:pt>
    <dgm:pt modelId="{4A760D53-2FFC-49A8-9131-FC960326C9CF}" type="parTrans" cxnId="{DB411F26-9625-402E-845C-5AF65FE5A48E}">
      <dgm:prSet/>
      <dgm:spPr/>
      <dgm:t>
        <a:bodyPr/>
        <a:lstStyle/>
        <a:p>
          <a:endParaRPr lang="en-US"/>
        </a:p>
      </dgm:t>
    </dgm:pt>
    <dgm:pt modelId="{4337D62E-7281-4EE8-8ABC-8F50F6593F02}" type="sibTrans" cxnId="{DB411F26-9625-402E-845C-5AF65FE5A48E}">
      <dgm:prSet/>
      <dgm:spPr/>
      <dgm:t>
        <a:bodyPr/>
        <a:lstStyle/>
        <a:p>
          <a:endParaRPr lang="en-US"/>
        </a:p>
      </dgm:t>
    </dgm:pt>
    <dgm:pt modelId="{1A787B38-1F0F-43D3-8226-EF0775582C25}">
      <dgm:prSet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sz="2400" b="1" dirty="0">
              <a:latin typeface="+mj-lt"/>
              <a:cs typeface="Arial" panose="020B0604020202020204" pitchFamily="34" charset="0"/>
            </a:rPr>
            <a:t>Summary</a:t>
          </a:r>
        </a:p>
      </dgm:t>
    </dgm:pt>
    <dgm:pt modelId="{96B87AE1-9B41-4627-80B5-0F5C2BEE0C02}" type="parTrans" cxnId="{6DC4BB91-CBB6-456B-A67B-0E060C372751}">
      <dgm:prSet/>
      <dgm:spPr/>
      <dgm:t>
        <a:bodyPr/>
        <a:lstStyle/>
        <a:p>
          <a:endParaRPr lang="en-US"/>
        </a:p>
      </dgm:t>
    </dgm:pt>
    <dgm:pt modelId="{EE3EA12C-DCCB-4CD4-BB9F-910C46F55142}" type="sibTrans" cxnId="{6DC4BB91-CBB6-456B-A67B-0E060C372751}">
      <dgm:prSet/>
      <dgm:spPr/>
      <dgm:t>
        <a:bodyPr/>
        <a:lstStyle/>
        <a:p>
          <a:endParaRPr lang="en-US"/>
        </a:p>
      </dgm:t>
    </dgm:pt>
    <dgm:pt modelId="{F477D34B-E50A-4186-9D2C-AD9583BA0A0D}">
      <dgm:prSet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IE" sz="2400" b="1">
              <a:latin typeface="+mj-lt"/>
              <a:cs typeface="Arial" panose="020B0604020202020204" pitchFamily="34" charset="0"/>
            </a:rPr>
            <a:t>The IFMIF-DONES Accelerator</a:t>
          </a:r>
        </a:p>
      </dgm:t>
    </dgm:pt>
    <dgm:pt modelId="{78AEC840-3787-43E4-873E-1E4C9F69A17F}" type="parTrans" cxnId="{5AF20550-AFBD-44D0-B6BB-DD0709821F80}">
      <dgm:prSet/>
      <dgm:spPr/>
      <dgm:t>
        <a:bodyPr/>
        <a:lstStyle/>
        <a:p>
          <a:endParaRPr lang="en-US"/>
        </a:p>
      </dgm:t>
    </dgm:pt>
    <dgm:pt modelId="{067F2561-E096-49B0-A714-CBB6C71B9194}" type="sibTrans" cxnId="{5AF20550-AFBD-44D0-B6BB-DD0709821F80}">
      <dgm:prSet/>
      <dgm:spPr/>
      <dgm:t>
        <a:bodyPr/>
        <a:lstStyle/>
        <a:p>
          <a:endParaRPr lang="en-US"/>
        </a:p>
      </dgm:t>
    </dgm:pt>
    <dgm:pt modelId="{B24F4B4D-4A49-4A0E-BD41-9174C355F3EE}">
      <dgm:prSet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IE" sz="2400" b="1">
              <a:latin typeface="+mj-lt"/>
              <a:cs typeface="Arial" panose="020B0604020202020204" pitchFamily="34" charset="0"/>
            </a:rPr>
            <a:t>The Lithium Target</a:t>
          </a:r>
          <a:endParaRPr lang="en-US" sz="2400" b="1">
            <a:latin typeface="+mj-lt"/>
            <a:cs typeface="Arial" panose="020B0604020202020204" pitchFamily="34" charset="0"/>
          </a:endParaRPr>
        </a:p>
      </dgm:t>
    </dgm:pt>
    <dgm:pt modelId="{E3036C50-FFC0-44D5-87BD-B1DF23796625}" type="parTrans" cxnId="{0C37DE3B-D1E0-459B-917C-A9B712872439}">
      <dgm:prSet/>
      <dgm:spPr/>
      <dgm:t>
        <a:bodyPr/>
        <a:lstStyle/>
        <a:p>
          <a:endParaRPr lang="en-US"/>
        </a:p>
      </dgm:t>
    </dgm:pt>
    <dgm:pt modelId="{6241FC22-DE04-4756-A10C-53BDB1961B93}" type="sibTrans" cxnId="{0C37DE3B-D1E0-459B-917C-A9B712872439}">
      <dgm:prSet/>
      <dgm:spPr/>
      <dgm:t>
        <a:bodyPr/>
        <a:lstStyle/>
        <a:p>
          <a:endParaRPr lang="en-US"/>
        </a:p>
      </dgm:t>
    </dgm:pt>
    <dgm:pt modelId="{10E5D350-3C5B-4C61-A6EC-F7582A12488B}">
      <dgm:prSet custT="1"/>
      <dgm:spPr>
        <a:solidFill>
          <a:srgbClr val="2C5C26"/>
        </a:solidFill>
      </dgm:spPr>
      <dgm:t>
        <a:bodyPr/>
        <a:lstStyle/>
        <a:p>
          <a:r>
            <a:rPr lang="en-US" sz="2400" b="1">
              <a:latin typeface="+mj-lt"/>
            </a:rPr>
            <a:t>Future Research Opportunities</a:t>
          </a:r>
        </a:p>
      </dgm:t>
    </dgm:pt>
    <dgm:pt modelId="{5A8DFC81-A8E1-4CDA-B1A1-CFA156A6401A}" type="parTrans" cxnId="{845197B0-99BA-42EB-B438-D296798669D7}">
      <dgm:prSet/>
      <dgm:spPr/>
      <dgm:t>
        <a:bodyPr/>
        <a:lstStyle/>
        <a:p>
          <a:endParaRPr lang="en-US"/>
        </a:p>
      </dgm:t>
    </dgm:pt>
    <dgm:pt modelId="{722B14CE-3E86-489B-B22C-1C8288FFC399}" type="sibTrans" cxnId="{845197B0-99BA-42EB-B438-D296798669D7}">
      <dgm:prSet/>
      <dgm:spPr/>
      <dgm:t>
        <a:bodyPr/>
        <a:lstStyle/>
        <a:p>
          <a:endParaRPr lang="en-US"/>
        </a:p>
      </dgm:t>
    </dgm:pt>
    <dgm:pt modelId="{9A2341FE-E269-45C0-9980-78EA7D60083E}" type="pres">
      <dgm:prSet presAssocID="{4447BC9C-9E72-4F27-942D-A8A1805A16B3}" presName="Name0" presStyleCnt="0">
        <dgm:presLayoutVars>
          <dgm:chMax val="7"/>
          <dgm:chPref val="7"/>
          <dgm:dir/>
        </dgm:presLayoutVars>
      </dgm:prSet>
      <dgm:spPr/>
    </dgm:pt>
    <dgm:pt modelId="{2562F24C-7462-4848-A666-54D9BCA114DF}" type="pres">
      <dgm:prSet presAssocID="{4447BC9C-9E72-4F27-942D-A8A1805A16B3}" presName="Name1" presStyleCnt="0"/>
      <dgm:spPr/>
    </dgm:pt>
    <dgm:pt modelId="{7DE082FA-52D9-4541-830E-9D4ECC15C259}" type="pres">
      <dgm:prSet presAssocID="{4447BC9C-9E72-4F27-942D-A8A1805A16B3}" presName="cycle" presStyleCnt="0"/>
      <dgm:spPr/>
    </dgm:pt>
    <dgm:pt modelId="{6794562C-9030-4E5E-B499-083B45F48F9D}" type="pres">
      <dgm:prSet presAssocID="{4447BC9C-9E72-4F27-942D-A8A1805A16B3}" presName="srcNode" presStyleLbl="node1" presStyleIdx="0" presStyleCnt="6"/>
      <dgm:spPr/>
    </dgm:pt>
    <dgm:pt modelId="{CDDC0E06-BE70-45F9-9471-DF401EE7ACC3}" type="pres">
      <dgm:prSet presAssocID="{4447BC9C-9E72-4F27-942D-A8A1805A16B3}" presName="conn" presStyleLbl="parChTrans1D2" presStyleIdx="0" presStyleCnt="1"/>
      <dgm:spPr/>
    </dgm:pt>
    <dgm:pt modelId="{D7907EE0-0056-4C41-8D65-58DDE7AA15CB}" type="pres">
      <dgm:prSet presAssocID="{4447BC9C-9E72-4F27-942D-A8A1805A16B3}" presName="extraNode" presStyleLbl="node1" presStyleIdx="0" presStyleCnt="6"/>
      <dgm:spPr/>
    </dgm:pt>
    <dgm:pt modelId="{A83F25B7-9D98-430A-91D6-D81A60CBCADE}" type="pres">
      <dgm:prSet presAssocID="{4447BC9C-9E72-4F27-942D-A8A1805A16B3}" presName="dstNode" presStyleLbl="node1" presStyleIdx="0" presStyleCnt="6"/>
      <dgm:spPr/>
    </dgm:pt>
    <dgm:pt modelId="{BC685C08-8ED2-44BA-B73D-7E2ABAE2BB22}" type="pres">
      <dgm:prSet presAssocID="{81B674E7-553D-4B31-B155-AA9F85CCAEA0}" presName="text_1" presStyleLbl="node1" presStyleIdx="0" presStyleCnt="6" custScaleX="98219" custLinFactNeighborY="-41896">
        <dgm:presLayoutVars>
          <dgm:bulletEnabled val="1"/>
        </dgm:presLayoutVars>
      </dgm:prSet>
      <dgm:spPr/>
    </dgm:pt>
    <dgm:pt modelId="{B4B8B4B9-222F-4876-97A2-8B4AB7273B51}" type="pres">
      <dgm:prSet presAssocID="{81B674E7-553D-4B31-B155-AA9F85CCAEA0}" presName="accent_1" presStyleCnt="0"/>
      <dgm:spPr/>
    </dgm:pt>
    <dgm:pt modelId="{BC0315FA-8250-4C83-A143-2677B5803B92}" type="pres">
      <dgm:prSet presAssocID="{81B674E7-553D-4B31-B155-AA9F85CCAEA0}" presName="accentRepeatNode" presStyleLbl="solidFgAcc1" presStyleIdx="0" presStyleCnt="6" custLinFactNeighborX="-14128" custLinFactNeighborY="-28905"/>
      <dgm:spPr/>
    </dgm:pt>
    <dgm:pt modelId="{8671C0E2-D4AC-4180-A412-5EDDB3A0A6B0}" type="pres">
      <dgm:prSet presAssocID="{F477D34B-E50A-4186-9D2C-AD9583BA0A0D}" presName="text_2" presStyleLbl="node1" presStyleIdx="1" presStyleCnt="6" custLinFactNeighborX="-198" custLinFactNeighborY="-25504">
        <dgm:presLayoutVars>
          <dgm:bulletEnabled val="1"/>
        </dgm:presLayoutVars>
      </dgm:prSet>
      <dgm:spPr/>
    </dgm:pt>
    <dgm:pt modelId="{CE4EADF2-F636-4FC5-997D-C0615112B3E0}" type="pres">
      <dgm:prSet presAssocID="{F477D34B-E50A-4186-9D2C-AD9583BA0A0D}" presName="accent_2" presStyleCnt="0"/>
      <dgm:spPr/>
    </dgm:pt>
    <dgm:pt modelId="{495106C8-9A42-4054-87DF-D95706D1EADF}" type="pres">
      <dgm:prSet presAssocID="{F477D34B-E50A-4186-9D2C-AD9583BA0A0D}" presName="accentRepeatNode" presStyleLbl="solidFgAcc1" presStyleIdx="1" presStyleCnt="6" custLinFactNeighborX="-1208" custLinFactNeighborY="-16459"/>
      <dgm:spPr/>
    </dgm:pt>
    <dgm:pt modelId="{2A5AF2E3-502D-4934-8623-9982696D0611}" type="pres">
      <dgm:prSet presAssocID="{B24F4B4D-4A49-4A0E-BD41-9174C355F3EE}" presName="text_3" presStyleLbl="node1" presStyleIdx="2" presStyleCnt="6">
        <dgm:presLayoutVars>
          <dgm:bulletEnabled val="1"/>
        </dgm:presLayoutVars>
      </dgm:prSet>
      <dgm:spPr/>
    </dgm:pt>
    <dgm:pt modelId="{23DB5C2D-D66A-4228-A35D-014438AAA21C}" type="pres">
      <dgm:prSet presAssocID="{B24F4B4D-4A49-4A0E-BD41-9174C355F3EE}" presName="accent_3" presStyleCnt="0"/>
      <dgm:spPr/>
    </dgm:pt>
    <dgm:pt modelId="{D2D0F6C4-0458-48D6-A196-D2EFBD0D565F}" type="pres">
      <dgm:prSet presAssocID="{B24F4B4D-4A49-4A0E-BD41-9174C355F3EE}" presName="accentRepeatNode" presStyleLbl="solidFgAcc1" presStyleIdx="2" presStyleCnt="6"/>
      <dgm:spPr/>
    </dgm:pt>
    <dgm:pt modelId="{F725A2A3-B059-400E-838A-2B8B90CFEAC4}" type="pres">
      <dgm:prSet presAssocID="{4780E202-A1F6-49D7-A4B2-FB63CC69BEFA}" presName="text_4" presStyleLbl="node1" presStyleIdx="3" presStyleCnt="6" custLinFactNeighborX="858" custLinFactNeighborY="7883">
        <dgm:presLayoutVars>
          <dgm:bulletEnabled val="1"/>
        </dgm:presLayoutVars>
      </dgm:prSet>
      <dgm:spPr/>
    </dgm:pt>
    <dgm:pt modelId="{27B300C7-E7DF-428B-B45E-A8874A07AE16}" type="pres">
      <dgm:prSet presAssocID="{4780E202-A1F6-49D7-A4B2-FB63CC69BEFA}" presName="accent_4" presStyleCnt="0"/>
      <dgm:spPr/>
    </dgm:pt>
    <dgm:pt modelId="{5CBA8E7F-DF63-4A5E-BF84-CF5C751A2645}" type="pres">
      <dgm:prSet presAssocID="{4780E202-A1F6-49D7-A4B2-FB63CC69BEFA}" presName="accentRepeatNode" presStyleLbl="solidFgAcc1" presStyleIdx="3" presStyleCnt="6" custLinFactNeighborX="-9908" custLinFactNeighborY="6383"/>
      <dgm:spPr/>
    </dgm:pt>
    <dgm:pt modelId="{5E370174-BBEF-4B32-9C98-38E3EAAA3A3D}" type="pres">
      <dgm:prSet presAssocID="{10E5D350-3C5B-4C61-A6EC-F7582A12488B}" presName="text_5" presStyleLbl="node1" presStyleIdx="4" presStyleCnt="6">
        <dgm:presLayoutVars>
          <dgm:bulletEnabled val="1"/>
        </dgm:presLayoutVars>
      </dgm:prSet>
      <dgm:spPr/>
    </dgm:pt>
    <dgm:pt modelId="{15AF44C2-49BE-4009-8584-53C671CB7DE8}" type="pres">
      <dgm:prSet presAssocID="{10E5D350-3C5B-4C61-A6EC-F7582A12488B}" presName="accent_5" presStyleCnt="0"/>
      <dgm:spPr/>
    </dgm:pt>
    <dgm:pt modelId="{AD5A426D-B210-4D47-B4D2-D45D2829611D}" type="pres">
      <dgm:prSet presAssocID="{10E5D350-3C5B-4C61-A6EC-F7582A12488B}" presName="accentRepeatNode" presStyleLbl="solidFgAcc1" presStyleIdx="4" presStyleCnt="6"/>
      <dgm:spPr/>
    </dgm:pt>
    <dgm:pt modelId="{9EA3658C-D8F4-460D-A981-8D16A38AC269}" type="pres">
      <dgm:prSet presAssocID="{1A787B38-1F0F-43D3-8226-EF0775582C25}" presName="text_6" presStyleLbl="node1" presStyleIdx="5" presStyleCnt="6">
        <dgm:presLayoutVars>
          <dgm:bulletEnabled val="1"/>
        </dgm:presLayoutVars>
      </dgm:prSet>
      <dgm:spPr/>
    </dgm:pt>
    <dgm:pt modelId="{CBCAC896-9850-4ABC-B8B3-D496F2FEBD09}" type="pres">
      <dgm:prSet presAssocID="{1A787B38-1F0F-43D3-8226-EF0775582C25}" presName="accent_6" presStyleCnt="0"/>
      <dgm:spPr/>
    </dgm:pt>
    <dgm:pt modelId="{C3CD17A6-0A1E-4659-8E91-1489AE8D566B}" type="pres">
      <dgm:prSet presAssocID="{1A787B38-1F0F-43D3-8226-EF0775582C25}" presName="accentRepeatNode" presStyleLbl="solidFgAcc1" presStyleIdx="5" presStyleCnt="6" custLinFactNeighborX="-8885" custLinFactNeighborY="11089"/>
      <dgm:spPr/>
    </dgm:pt>
  </dgm:ptLst>
  <dgm:cxnLst>
    <dgm:cxn modelId="{3644640B-FF8F-469D-9B79-C307C719BFBA}" srcId="{4447BC9C-9E72-4F27-942D-A8A1805A16B3}" destId="{81B674E7-553D-4B31-B155-AA9F85CCAEA0}" srcOrd="0" destOrd="0" parTransId="{04787541-50AB-49DB-90F0-0BF6CA2033F3}" sibTransId="{7576C90B-FD66-428B-8446-8070E4C22B4E}"/>
    <dgm:cxn modelId="{21F7350F-C210-4B26-992C-88C13880D6A1}" type="presOf" srcId="{81B674E7-553D-4B31-B155-AA9F85CCAEA0}" destId="{BC685C08-8ED2-44BA-B73D-7E2ABAE2BB22}" srcOrd="0" destOrd="0" presId="urn:microsoft.com/office/officeart/2008/layout/VerticalCurvedList"/>
    <dgm:cxn modelId="{DB411F26-9625-402E-845C-5AF65FE5A48E}" srcId="{4447BC9C-9E72-4F27-942D-A8A1805A16B3}" destId="{4780E202-A1F6-49D7-A4B2-FB63CC69BEFA}" srcOrd="3" destOrd="0" parTransId="{4A760D53-2FFC-49A8-9131-FC960326C9CF}" sibTransId="{4337D62E-7281-4EE8-8ABC-8F50F6593F02}"/>
    <dgm:cxn modelId="{0C37DE3B-D1E0-459B-917C-A9B712872439}" srcId="{4447BC9C-9E72-4F27-942D-A8A1805A16B3}" destId="{B24F4B4D-4A49-4A0E-BD41-9174C355F3EE}" srcOrd="2" destOrd="0" parTransId="{E3036C50-FFC0-44D5-87BD-B1DF23796625}" sibTransId="{6241FC22-DE04-4756-A10C-53BDB1961B93}"/>
    <dgm:cxn modelId="{61180667-9F55-4B45-A907-56A48D5059F9}" type="presOf" srcId="{B24F4B4D-4A49-4A0E-BD41-9174C355F3EE}" destId="{2A5AF2E3-502D-4934-8623-9982696D0611}" srcOrd="0" destOrd="0" presId="urn:microsoft.com/office/officeart/2008/layout/VerticalCurvedList"/>
    <dgm:cxn modelId="{5AF20550-AFBD-44D0-B6BB-DD0709821F80}" srcId="{4447BC9C-9E72-4F27-942D-A8A1805A16B3}" destId="{F477D34B-E50A-4186-9D2C-AD9583BA0A0D}" srcOrd="1" destOrd="0" parTransId="{78AEC840-3787-43E4-873E-1E4C9F69A17F}" sibTransId="{067F2561-E096-49B0-A714-CBB6C71B9194}"/>
    <dgm:cxn modelId="{E1DDE273-D819-4F26-AD8E-D15B3F627345}" type="presOf" srcId="{10E5D350-3C5B-4C61-A6EC-F7582A12488B}" destId="{5E370174-BBEF-4B32-9C98-38E3EAAA3A3D}" srcOrd="0" destOrd="0" presId="urn:microsoft.com/office/officeart/2008/layout/VerticalCurvedList"/>
    <dgm:cxn modelId="{4B697E79-778B-4782-953E-721CCF568F35}" type="presOf" srcId="{7576C90B-FD66-428B-8446-8070E4C22B4E}" destId="{CDDC0E06-BE70-45F9-9471-DF401EE7ACC3}" srcOrd="0" destOrd="0" presId="urn:microsoft.com/office/officeart/2008/layout/VerticalCurvedList"/>
    <dgm:cxn modelId="{6DC4BB91-CBB6-456B-A67B-0E060C372751}" srcId="{4447BC9C-9E72-4F27-942D-A8A1805A16B3}" destId="{1A787B38-1F0F-43D3-8226-EF0775582C25}" srcOrd="5" destOrd="0" parTransId="{96B87AE1-9B41-4627-80B5-0F5C2BEE0C02}" sibTransId="{EE3EA12C-DCCB-4CD4-BB9F-910C46F55142}"/>
    <dgm:cxn modelId="{01C065A3-2DF4-4FDF-9C5C-D001D79FA5C3}" type="presOf" srcId="{4447BC9C-9E72-4F27-942D-A8A1805A16B3}" destId="{9A2341FE-E269-45C0-9980-78EA7D60083E}" srcOrd="0" destOrd="0" presId="urn:microsoft.com/office/officeart/2008/layout/VerticalCurvedList"/>
    <dgm:cxn modelId="{845197B0-99BA-42EB-B438-D296798669D7}" srcId="{4447BC9C-9E72-4F27-942D-A8A1805A16B3}" destId="{10E5D350-3C5B-4C61-A6EC-F7582A12488B}" srcOrd="4" destOrd="0" parTransId="{5A8DFC81-A8E1-4CDA-B1A1-CFA156A6401A}" sibTransId="{722B14CE-3E86-489B-B22C-1C8288FFC399}"/>
    <dgm:cxn modelId="{31BEECDB-5577-4D5C-BF2C-E64CE3319012}" type="presOf" srcId="{F477D34B-E50A-4186-9D2C-AD9583BA0A0D}" destId="{8671C0E2-D4AC-4180-A412-5EDDB3A0A6B0}" srcOrd="0" destOrd="0" presId="urn:microsoft.com/office/officeart/2008/layout/VerticalCurvedList"/>
    <dgm:cxn modelId="{4E6F39F3-3A56-4032-9104-4EB1BF90E1D8}" type="presOf" srcId="{4780E202-A1F6-49D7-A4B2-FB63CC69BEFA}" destId="{F725A2A3-B059-400E-838A-2B8B90CFEAC4}" srcOrd="0" destOrd="0" presId="urn:microsoft.com/office/officeart/2008/layout/VerticalCurvedList"/>
    <dgm:cxn modelId="{6CEEB6F6-E96B-4BCA-94BB-0500EC39A6E1}" type="presOf" srcId="{1A787B38-1F0F-43D3-8226-EF0775582C25}" destId="{9EA3658C-D8F4-460D-A981-8D16A38AC269}" srcOrd="0" destOrd="0" presId="urn:microsoft.com/office/officeart/2008/layout/VerticalCurvedList"/>
    <dgm:cxn modelId="{C817415B-6C99-4162-A438-39D50E4440C6}" type="presParOf" srcId="{9A2341FE-E269-45C0-9980-78EA7D60083E}" destId="{2562F24C-7462-4848-A666-54D9BCA114DF}" srcOrd="0" destOrd="0" presId="urn:microsoft.com/office/officeart/2008/layout/VerticalCurvedList"/>
    <dgm:cxn modelId="{9F27490B-9AF7-4B7F-A8CD-44FF98EA321F}" type="presParOf" srcId="{2562F24C-7462-4848-A666-54D9BCA114DF}" destId="{7DE082FA-52D9-4541-830E-9D4ECC15C259}" srcOrd="0" destOrd="0" presId="urn:microsoft.com/office/officeart/2008/layout/VerticalCurvedList"/>
    <dgm:cxn modelId="{9D401F74-D9A5-42E4-BC1D-AC6C15D3C589}" type="presParOf" srcId="{7DE082FA-52D9-4541-830E-9D4ECC15C259}" destId="{6794562C-9030-4E5E-B499-083B45F48F9D}" srcOrd="0" destOrd="0" presId="urn:microsoft.com/office/officeart/2008/layout/VerticalCurvedList"/>
    <dgm:cxn modelId="{2B6150B1-C59C-47F7-97A3-FD6DB1E7589A}" type="presParOf" srcId="{7DE082FA-52D9-4541-830E-9D4ECC15C259}" destId="{CDDC0E06-BE70-45F9-9471-DF401EE7ACC3}" srcOrd="1" destOrd="0" presId="urn:microsoft.com/office/officeart/2008/layout/VerticalCurvedList"/>
    <dgm:cxn modelId="{383350B6-3875-4694-A4A5-7D7F1037A84B}" type="presParOf" srcId="{7DE082FA-52D9-4541-830E-9D4ECC15C259}" destId="{D7907EE0-0056-4C41-8D65-58DDE7AA15CB}" srcOrd="2" destOrd="0" presId="urn:microsoft.com/office/officeart/2008/layout/VerticalCurvedList"/>
    <dgm:cxn modelId="{B1DB6B11-BCB4-4C61-9480-BFBFFE28397E}" type="presParOf" srcId="{7DE082FA-52D9-4541-830E-9D4ECC15C259}" destId="{A83F25B7-9D98-430A-91D6-D81A60CBCADE}" srcOrd="3" destOrd="0" presId="urn:microsoft.com/office/officeart/2008/layout/VerticalCurvedList"/>
    <dgm:cxn modelId="{1F794F13-F3B2-4E51-B7B7-2E02EA7F1059}" type="presParOf" srcId="{2562F24C-7462-4848-A666-54D9BCA114DF}" destId="{BC685C08-8ED2-44BA-B73D-7E2ABAE2BB22}" srcOrd="1" destOrd="0" presId="urn:microsoft.com/office/officeart/2008/layout/VerticalCurvedList"/>
    <dgm:cxn modelId="{35FEB263-C159-4342-AC2C-61764B0689BD}" type="presParOf" srcId="{2562F24C-7462-4848-A666-54D9BCA114DF}" destId="{B4B8B4B9-222F-4876-97A2-8B4AB7273B51}" srcOrd="2" destOrd="0" presId="urn:microsoft.com/office/officeart/2008/layout/VerticalCurvedList"/>
    <dgm:cxn modelId="{F6618EE2-4F72-441E-AEF8-57F9584D5BFD}" type="presParOf" srcId="{B4B8B4B9-222F-4876-97A2-8B4AB7273B51}" destId="{BC0315FA-8250-4C83-A143-2677B5803B92}" srcOrd="0" destOrd="0" presId="urn:microsoft.com/office/officeart/2008/layout/VerticalCurvedList"/>
    <dgm:cxn modelId="{F480B40C-8A50-4019-92FF-E4E720A39011}" type="presParOf" srcId="{2562F24C-7462-4848-A666-54D9BCA114DF}" destId="{8671C0E2-D4AC-4180-A412-5EDDB3A0A6B0}" srcOrd="3" destOrd="0" presId="urn:microsoft.com/office/officeart/2008/layout/VerticalCurvedList"/>
    <dgm:cxn modelId="{3C5A872B-F0E5-4B29-B80E-A369C5823DA0}" type="presParOf" srcId="{2562F24C-7462-4848-A666-54D9BCA114DF}" destId="{CE4EADF2-F636-4FC5-997D-C0615112B3E0}" srcOrd="4" destOrd="0" presId="urn:microsoft.com/office/officeart/2008/layout/VerticalCurvedList"/>
    <dgm:cxn modelId="{35E2A9CB-34D0-484D-9CF4-3CAD0E6B70FC}" type="presParOf" srcId="{CE4EADF2-F636-4FC5-997D-C0615112B3E0}" destId="{495106C8-9A42-4054-87DF-D95706D1EADF}" srcOrd="0" destOrd="0" presId="urn:microsoft.com/office/officeart/2008/layout/VerticalCurvedList"/>
    <dgm:cxn modelId="{5B4E895A-95D4-422E-AF8F-DAA01D711D8E}" type="presParOf" srcId="{2562F24C-7462-4848-A666-54D9BCA114DF}" destId="{2A5AF2E3-502D-4934-8623-9982696D0611}" srcOrd="5" destOrd="0" presId="urn:microsoft.com/office/officeart/2008/layout/VerticalCurvedList"/>
    <dgm:cxn modelId="{F2B4A656-93E5-437B-A723-3A6B19A7BC28}" type="presParOf" srcId="{2562F24C-7462-4848-A666-54D9BCA114DF}" destId="{23DB5C2D-D66A-4228-A35D-014438AAA21C}" srcOrd="6" destOrd="0" presId="urn:microsoft.com/office/officeart/2008/layout/VerticalCurvedList"/>
    <dgm:cxn modelId="{3F022F9F-F437-4F74-9CA2-AA28D555BBC0}" type="presParOf" srcId="{23DB5C2D-D66A-4228-A35D-014438AAA21C}" destId="{D2D0F6C4-0458-48D6-A196-D2EFBD0D565F}" srcOrd="0" destOrd="0" presId="urn:microsoft.com/office/officeart/2008/layout/VerticalCurvedList"/>
    <dgm:cxn modelId="{360C1AB2-8F5F-4BFE-BC01-ED78205FF8AB}" type="presParOf" srcId="{2562F24C-7462-4848-A666-54D9BCA114DF}" destId="{F725A2A3-B059-400E-838A-2B8B90CFEAC4}" srcOrd="7" destOrd="0" presId="urn:microsoft.com/office/officeart/2008/layout/VerticalCurvedList"/>
    <dgm:cxn modelId="{5104808F-686A-41D3-9CAD-5A73D10A8D4C}" type="presParOf" srcId="{2562F24C-7462-4848-A666-54D9BCA114DF}" destId="{27B300C7-E7DF-428B-B45E-A8874A07AE16}" srcOrd="8" destOrd="0" presId="urn:microsoft.com/office/officeart/2008/layout/VerticalCurvedList"/>
    <dgm:cxn modelId="{C5C1AF1E-D735-48D4-AA2A-1328534F94E8}" type="presParOf" srcId="{27B300C7-E7DF-428B-B45E-A8874A07AE16}" destId="{5CBA8E7F-DF63-4A5E-BF84-CF5C751A2645}" srcOrd="0" destOrd="0" presId="urn:microsoft.com/office/officeart/2008/layout/VerticalCurvedList"/>
    <dgm:cxn modelId="{31352B05-78E6-41AB-8541-F72C9C891F4C}" type="presParOf" srcId="{2562F24C-7462-4848-A666-54D9BCA114DF}" destId="{5E370174-BBEF-4B32-9C98-38E3EAAA3A3D}" srcOrd="9" destOrd="0" presId="urn:microsoft.com/office/officeart/2008/layout/VerticalCurvedList"/>
    <dgm:cxn modelId="{38BABAAD-1E6B-4654-B71E-BB9CEE0AEC2D}" type="presParOf" srcId="{2562F24C-7462-4848-A666-54D9BCA114DF}" destId="{15AF44C2-49BE-4009-8584-53C671CB7DE8}" srcOrd="10" destOrd="0" presId="urn:microsoft.com/office/officeart/2008/layout/VerticalCurvedList"/>
    <dgm:cxn modelId="{14CE7320-ED9F-4DFB-B772-89DE25296C85}" type="presParOf" srcId="{15AF44C2-49BE-4009-8584-53C671CB7DE8}" destId="{AD5A426D-B210-4D47-B4D2-D45D2829611D}" srcOrd="0" destOrd="0" presId="urn:microsoft.com/office/officeart/2008/layout/VerticalCurvedList"/>
    <dgm:cxn modelId="{4E9EC07B-3F08-45E8-947A-4EDFF73C8111}" type="presParOf" srcId="{2562F24C-7462-4848-A666-54D9BCA114DF}" destId="{9EA3658C-D8F4-460D-A981-8D16A38AC269}" srcOrd="11" destOrd="0" presId="urn:microsoft.com/office/officeart/2008/layout/VerticalCurvedList"/>
    <dgm:cxn modelId="{137A1913-E547-49CA-B4A3-51AC88C42417}" type="presParOf" srcId="{2562F24C-7462-4848-A666-54D9BCA114DF}" destId="{CBCAC896-9850-4ABC-B8B3-D496F2FEBD09}" srcOrd="12" destOrd="0" presId="urn:microsoft.com/office/officeart/2008/layout/VerticalCurvedList"/>
    <dgm:cxn modelId="{D56F6EF1-38F9-459D-93AF-3702351B5FFF}" type="presParOf" srcId="{CBCAC896-9850-4ABC-B8B3-D496F2FEBD09}" destId="{C3CD17A6-0A1E-4659-8E91-1489AE8D566B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447BC9C-9E72-4F27-942D-A8A1805A16B3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IE"/>
        </a:p>
      </dgm:t>
    </dgm:pt>
    <dgm:pt modelId="{81B674E7-553D-4B31-B155-AA9F85CCAEA0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sz="2400" b="1">
              <a:latin typeface="+mj-lt"/>
              <a:cs typeface="Arial" panose="020B0604020202020204" pitchFamily="34" charset="0"/>
            </a:rPr>
            <a:t>Introduction to the IFMIF-DONES Facility</a:t>
          </a:r>
          <a:endParaRPr lang="en-IE" sz="2400" b="1">
            <a:latin typeface="+mj-lt"/>
            <a:cs typeface="Arial" panose="020B0604020202020204" pitchFamily="34" charset="0"/>
          </a:endParaRPr>
        </a:p>
      </dgm:t>
    </dgm:pt>
    <dgm:pt modelId="{04787541-50AB-49DB-90F0-0BF6CA2033F3}" type="parTrans" cxnId="{3644640B-FF8F-469D-9B79-C307C719BFBA}">
      <dgm:prSet/>
      <dgm:spPr/>
      <dgm:t>
        <a:bodyPr/>
        <a:lstStyle/>
        <a:p>
          <a:endParaRPr lang="en-IE"/>
        </a:p>
      </dgm:t>
    </dgm:pt>
    <dgm:pt modelId="{7576C90B-FD66-428B-8446-8070E4C22B4E}" type="sibTrans" cxnId="{3644640B-FF8F-469D-9B79-C307C719BFBA}">
      <dgm:prSet/>
      <dgm:spPr/>
      <dgm:t>
        <a:bodyPr/>
        <a:lstStyle/>
        <a:p>
          <a:endParaRPr lang="en-IE"/>
        </a:p>
      </dgm:t>
    </dgm:pt>
    <dgm:pt modelId="{4780E202-A1F6-49D7-A4B2-FB63CC69BEFA}">
      <dgm:prSet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IE" sz="2400" b="1">
              <a:latin typeface="+mj-lt"/>
              <a:cs typeface="Arial" panose="020B0604020202020204" pitchFamily="34" charset="0"/>
            </a:rPr>
            <a:t>The Irradiation Modules</a:t>
          </a:r>
          <a:endParaRPr lang="en-US" sz="2400" b="1">
            <a:latin typeface="+mj-lt"/>
            <a:cs typeface="Arial" panose="020B0604020202020204" pitchFamily="34" charset="0"/>
          </a:endParaRPr>
        </a:p>
      </dgm:t>
    </dgm:pt>
    <dgm:pt modelId="{4A760D53-2FFC-49A8-9131-FC960326C9CF}" type="parTrans" cxnId="{DB411F26-9625-402E-845C-5AF65FE5A48E}">
      <dgm:prSet/>
      <dgm:spPr/>
      <dgm:t>
        <a:bodyPr/>
        <a:lstStyle/>
        <a:p>
          <a:endParaRPr lang="en-US"/>
        </a:p>
      </dgm:t>
    </dgm:pt>
    <dgm:pt modelId="{4337D62E-7281-4EE8-8ABC-8F50F6593F02}" type="sibTrans" cxnId="{DB411F26-9625-402E-845C-5AF65FE5A48E}">
      <dgm:prSet/>
      <dgm:spPr/>
      <dgm:t>
        <a:bodyPr/>
        <a:lstStyle/>
        <a:p>
          <a:endParaRPr lang="en-US"/>
        </a:p>
      </dgm:t>
    </dgm:pt>
    <dgm:pt modelId="{1A787B38-1F0F-43D3-8226-EF0775582C25}">
      <dgm:prSet custT="1"/>
      <dgm:spPr>
        <a:solidFill>
          <a:srgbClr val="75C16B"/>
        </a:solidFill>
      </dgm:spPr>
      <dgm:t>
        <a:bodyPr/>
        <a:lstStyle/>
        <a:p>
          <a:r>
            <a:rPr lang="en-US" sz="2400" b="1" dirty="0">
              <a:latin typeface="+mj-lt"/>
              <a:cs typeface="Arial" panose="020B0604020202020204" pitchFamily="34" charset="0"/>
            </a:rPr>
            <a:t>Summary</a:t>
          </a:r>
        </a:p>
      </dgm:t>
    </dgm:pt>
    <dgm:pt modelId="{96B87AE1-9B41-4627-80B5-0F5C2BEE0C02}" type="parTrans" cxnId="{6DC4BB91-CBB6-456B-A67B-0E060C372751}">
      <dgm:prSet/>
      <dgm:spPr/>
      <dgm:t>
        <a:bodyPr/>
        <a:lstStyle/>
        <a:p>
          <a:endParaRPr lang="en-US"/>
        </a:p>
      </dgm:t>
    </dgm:pt>
    <dgm:pt modelId="{EE3EA12C-DCCB-4CD4-BB9F-910C46F55142}" type="sibTrans" cxnId="{6DC4BB91-CBB6-456B-A67B-0E060C372751}">
      <dgm:prSet/>
      <dgm:spPr/>
      <dgm:t>
        <a:bodyPr/>
        <a:lstStyle/>
        <a:p>
          <a:endParaRPr lang="en-US"/>
        </a:p>
      </dgm:t>
    </dgm:pt>
    <dgm:pt modelId="{F477D34B-E50A-4186-9D2C-AD9583BA0A0D}">
      <dgm:prSet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IE" sz="2400" b="1">
              <a:latin typeface="+mj-lt"/>
              <a:cs typeface="Arial" panose="020B0604020202020204" pitchFamily="34" charset="0"/>
            </a:rPr>
            <a:t>The IFMIF-DONES Accelerator</a:t>
          </a:r>
        </a:p>
      </dgm:t>
    </dgm:pt>
    <dgm:pt modelId="{78AEC840-3787-43E4-873E-1E4C9F69A17F}" type="parTrans" cxnId="{5AF20550-AFBD-44D0-B6BB-DD0709821F80}">
      <dgm:prSet/>
      <dgm:spPr/>
      <dgm:t>
        <a:bodyPr/>
        <a:lstStyle/>
        <a:p>
          <a:endParaRPr lang="en-US"/>
        </a:p>
      </dgm:t>
    </dgm:pt>
    <dgm:pt modelId="{067F2561-E096-49B0-A714-CBB6C71B9194}" type="sibTrans" cxnId="{5AF20550-AFBD-44D0-B6BB-DD0709821F80}">
      <dgm:prSet/>
      <dgm:spPr/>
      <dgm:t>
        <a:bodyPr/>
        <a:lstStyle/>
        <a:p>
          <a:endParaRPr lang="en-US"/>
        </a:p>
      </dgm:t>
    </dgm:pt>
    <dgm:pt modelId="{B24F4B4D-4A49-4A0E-BD41-9174C355F3EE}">
      <dgm:prSet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IE" sz="2400" b="1">
              <a:latin typeface="+mj-lt"/>
              <a:cs typeface="Arial" panose="020B0604020202020204" pitchFamily="34" charset="0"/>
            </a:rPr>
            <a:t>The Lithium Target</a:t>
          </a:r>
          <a:endParaRPr lang="en-US" sz="2400" b="1">
            <a:latin typeface="+mj-lt"/>
            <a:cs typeface="Arial" panose="020B0604020202020204" pitchFamily="34" charset="0"/>
          </a:endParaRPr>
        </a:p>
      </dgm:t>
    </dgm:pt>
    <dgm:pt modelId="{E3036C50-FFC0-44D5-87BD-B1DF23796625}" type="parTrans" cxnId="{0C37DE3B-D1E0-459B-917C-A9B712872439}">
      <dgm:prSet/>
      <dgm:spPr/>
      <dgm:t>
        <a:bodyPr/>
        <a:lstStyle/>
        <a:p>
          <a:endParaRPr lang="en-US"/>
        </a:p>
      </dgm:t>
    </dgm:pt>
    <dgm:pt modelId="{6241FC22-DE04-4756-A10C-53BDB1961B93}" type="sibTrans" cxnId="{0C37DE3B-D1E0-459B-917C-A9B712872439}">
      <dgm:prSet/>
      <dgm:spPr/>
      <dgm:t>
        <a:bodyPr/>
        <a:lstStyle/>
        <a:p>
          <a:endParaRPr lang="en-US"/>
        </a:p>
      </dgm:t>
    </dgm:pt>
    <dgm:pt modelId="{10E5D350-3C5B-4C61-A6EC-F7582A12488B}">
      <dgm:prSet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sz="2400" b="1">
              <a:latin typeface="+mj-lt"/>
            </a:rPr>
            <a:t>Future Research Opportunities</a:t>
          </a:r>
        </a:p>
      </dgm:t>
    </dgm:pt>
    <dgm:pt modelId="{5A8DFC81-A8E1-4CDA-B1A1-CFA156A6401A}" type="parTrans" cxnId="{845197B0-99BA-42EB-B438-D296798669D7}">
      <dgm:prSet/>
      <dgm:spPr/>
      <dgm:t>
        <a:bodyPr/>
        <a:lstStyle/>
        <a:p>
          <a:endParaRPr lang="en-US"/>
        </a:p>
      </dgm:t>
    </dgm:pt>
    <dgm:pt modelId="{722B14CE-3E86-489B-B22C-1C8288FFC399}" type="sibTrans" cxnId="{845197B0-99BA-42EB-B438-D296798669D7}">
      <dgm:prSet/>
      <dgm:spPr/>
      <dgm:t>
        <a:bodyPr/>
        <a:lstStyle/>
        <a:p>
          <a:endParaRPr lang="en-US"/>
        </a:p>
      </dgm:t>
    </dgm:pt>
    <dgm:pt modelId="{9A2341FE-E269-45C0-9980-78EA7D60083E}" type="pres">
      <dgm:prSet presAssocID="{4447BC9C-9E72-4F27-942D-A8A1805A16B3}" presName="Name0" presStyleCnt="0">
        <dgm:presLayoutVars>
          <dgm:chMax val="7"/>
          <dgm:chPref val="7"/>
          <dgm:dir/>
        </dgm:presLayoutVars>
      </dgm:prSet>
      <dgm:spPr/>
    </dgm:pt>
    <dgm:pt modelId="{2562F24C-7462-4848-A666-54D9BCA114DF}" type="pres">
      <dgm:prSet presAssocID="{4447BC9C-9E72-4F27-942D-A8A1805A16B3}" presName="Name1" presStyleCnt="0"/>
      <dgm:spPr/>
    </dgm:pt>
    <dgm:pt modelId="{7DE082FA-52D9-4541-830E-9D4ECC15C259}" type="pres">
      <dgm:prSet presAssocID="{4447BC9C-9E72-4F27-942D-A8A1805A16B3}" presName="cycle" presStyleCnt="0"/>
      <dgm:spPr/>
    </dgm:pt>
    <dgm:pt modelId="{6794562C-9030-4E5E-B499-083B45F48F9D}" type="pres">
      <dgm:prSet presAssocID="{4447BC9C-9E72-4F27-942D-A8A1805A16B3}" presName="srcNode" presStyleLbl="node1" presStyleIdx="0" presStyleCnt="6"/>
      <dgm:spPr/>
    </dgm:pt>
    <dgm:pt modelId="{CDDC0E06-BE70-45F9-9471-DF401EE7ACC3}" type="pres">
      <dgm:prSet presAssocID="{4447BC9C-9E72-4F27-942D-A8A1805A16B3}" presName="conn" presStyleLbl="parChTrans1D2" presStyleIdx="0" presStyleCnt="1"/>
      <dgm:spPr/>
    </dgm:pt>
    <dgm:pt modelId="{D7907EE0-0056-4C41-8D65-58DDE7AA15CB}" type="pres">
      <dgm:prSet presAssocID="{4447BC9C-9E72-4F27-942D-A8A1805A16B3}" presName="extraNode" presStyleLbl="node1" presStyleIdx="0" presStyleCnt="6"/>
      <dgm:spPr/>
    </dgm:pt>
    <dgm:pt modelId="{A83F25B7-9D98-430A-91D6-D81A60CBCADE}" type="pres">
      <dgm:prSet presAssocID="{4447BC9C-9E72-4F27-942D-A8A1805A16B3}" presName="dstNode" presStyleLbl="node1" presStyleIdx="0" presStyleCnt="6"/>
      <dgm:spPr/>
    </dgm:pt>
    <dgm:pt modelId="{BC685C08-8ED2-44BA-B73D-7E2ABAE2BB22}" type="pres">
      <dgm:prSet presAssocID="{81B674E7-553D-4B31-B155-AA9F85CCAEA0}" presName="text_1" presStyleLbl="node1" presStyleIdx="0" presStyleCnt="6" custScaleX="98219" custLinFactNeighborY="-41896">
        <dgm:presLayoutVars>
          <dgm:bulletEnabled val="1"/>
        </dgm:presLayoutVars>
      </dgm:prSet>
      <dgm:spPr/>
    </dgm:pt>
    <dgm:pt modelId="{B4B8B4B9-222F-4876-97A2-8B4AB7273B51}" type="pres">
      <dgm:prSet presAssocID="{81B674E7-553D-4B31-B155-AA9F85CCAEA0}" presName="accent_1" presStyleCnt="0"/>
      <dgm:spPr/>
    </dgm:pt>
    <dgm:pt modelId="{BC0315FA-8250-4C83-A143-2677B5803B92}" type="pres">
      <dgm:prSet presAssocID="{81B674E7-553D-4B31-B155-AA9F85CCAEA0}" presName="accentRepeatNode" presStyleLbl="solidFgAcc1" presStyleIdx="0" presStyleCnt="6" custLinFactNeighborX="-14128" custLinFactNeighborY="-28905"/>
      <dgm:spPr/>
    </dgm:pt>
    <dgm:pt modelId="{8671C0E2-D4AC-4180-A412-5EDDB3A0A6B0}" type="pres">
      <dgm:prSet presAssocID="{F477D34B-E50A-4186-9D2C-AD9583BA0A0D}" presName="text_2" presStyleLbl="node1" presStyleIdx="1" presStyleCnt="6" custLinFactNeighborX="-198" custLinFactNeighborY="-25504">
        <dgm:presLayoutVars>
          <dgm:bulletEnabled val="1"/>
        </dgm:presLayoutVars>
      </dgm:prSet>
      <dgm:spPr/>
    </dgm:pt>
    <dgm:pt modelId="{CE4EADF2-F636-4FC5-997D-C0615112B3E0}" type="pres">
      <dgm:prSet presAssocID="{F477D34B-E50A-4186-9D2C-AD9583BA0A0D}" presName="accent_2" presStyleCnt="0"/>
      <dgm:spPr/>
    </dgm:pt>
    <dgm:pt modelId="{495106C8-9A42-4054-87DF-D95706D1EADF}" type="pres">
      <dgm:prSet presAssocID="{F477D34B-E50A-4186-9D2C-AD9583BA0A0D}" presName="accentRepeatNode" presStyleLbl="solidFgAcc1" presStyleIdx="1" presStyleCnt="6" custLinFactNeighborX="-1208" custLinFactNeighborY="-16459"/>
      <dgm:spPr/>
    </dgm:pt>
    <dgm:pt modelId="{2A5AF2E3-502D-4934-8623-9982696D0611}" type="pres">
      <dgm:prSet presAssocID="{B24F4B4D-4A49-4A0E-BD41-9174C355F3EE}" presName="text_3" presStyleLbl="node1" presStyleIdx="2" presStyleCnt="6">
        <dgm:presLayoutVars>
          <dgm:bulletEnabled val="1"/>
        </dgm:presLayoutVars>
      </dgm:prSet>
      <dgm:spPr/>
    </dgm:pt>
    <dgm:pt modelId="{23DB5C2D-D66A-4228-A35D-014438AAA21C}" type="pres">
      <dgm:prSet presAssocID="{B24F4B4D-4A49-4A0E-BD41-9174C355F3EE}" presName="accent_3" presStyleCnt="0"/>
      <dgm:spPr/>
    </dgm:pt>
    <dgm:pt modelId="{D2D0F6C4-0458-48D6-A196-D2EFBD0D565F}" type="pres">
      <dgm:prSet presAssocID="{B24F4B4D-4A49-4A0E-BD41-9174C355F3EE}" presName="accentRepeatNode" presStyleLbl="solidFgAcc1" presStyleIdx="2" presStyleCnt="6"/>
      <dgm:spPr/>
    </dgm:pt>
    <dgm:pt modelId="{F725A2A3-B059-400E-838A-2B8B90CFEAC4}" type="pres">
      <dgm:prSet presAssocID="{4780E202-A1F6-49D7-A4B2-FB63CC69BEFA}" presName="text_4" presStyleLbl="node1" presStyleIdx="3" presStyleCnt="6" custLinFactNeighborX="858" custLinFactNeighborY="7883">
        <dgm:presLayoutVars>
          <dgm:bulletEnabled val="1"/>
        </dgm:presLayoutVars>
      </dgm:prSet>
      <dgm:spPr/>
    </dgm:pt>
    <dgm:pt modelId="{27B300C7-E7DF-428B-B45E-A8874A07AE16}" type="pres">
      <dgm:prSet presAssocID="{4780E202-A1F6-49D7-A4B2-FB63CC69BEFA}" presName="accent_4" presStyleCnt="0"/>
      <dgm:spPr/>
    </dgm:pt>
    <dgm:pt modelId="{5CBA8E7F-DF63-4A5E-BF84-CF5C751A2645}" type="pres">
      <dgm:prSet presAssocID="{4780E202-A1F6-49D7-A4B2-FB63CC69BEFA}" presName="accentRepeatNode" presStyleLbl="solidFgAcc1" presStyleIdx="3" presStyleCnt="6" custLinFactNeighborX="-9908" custLinFactNeighborY="6383"/>
      <dgm:spPr/>
    </dgm:pt>
    <dgm:pt modelId="{5E370174-BBEF-4B32-9C98-38E3EAAA3A3D}" type="pres">
      <dgm:prSet presAssocID="{10E5D350-3C5B-4C61-A6EC-F7582A12488B}" presName="text_5" presStyleLbl="node1" presStyleIdx="4" presStyleCnt="6">
        <dgm:presLayoutVars>
          <dgm:bulletEnabled val="1"/>
        </dgm:presLayoutVars>
      </dgm:prSet>
      <dgm:spPr/>
    </dgm:pt>
    <dgm:pt modelId="{15AF44C2-49BE-4009-8584-53C671CB7DE8}" type="pres">
      <dgm:prSet presAssocID="{10E5D350-3C5B-4C61-A6EC-F7582A12488B}" presName="accent_5" presStyleCnt="0"/>
      <dgm:spPr/>
    </dgm:pt>
    <dgm:pt modelId="{AD5A426D-B210-4D47-B4D2-D45D2829611D}" type="pres">
      <dgm:prSet presAssocID="{10E5D350-3C5B-4C61-A6EC-F7582A12488B}" presName="accentRepeatNode" presStyleLbl="solidFgAcc1" presStyleIdx="4" presStyleCnt="6"/>
      <dgm:spPr/>
    </dgm:pt>
    <dgm:pt modelId="{9EA3658C-D8F4-460D-A981-8D16A38AC269}" type="pres">
      <dgm:prSet presAssocID="{1A787B38-1F0F-43D3-8226-EF0775582C25}" presName="text_6" presStyleLbl="node1" presStyleIdx="5" presStyleCnt="6">
        <dgm:presLayoutVars>
          <dgm:bulletEnabled val="1"/>
        </dgm:presLayoutVars>
      </dgm:prSet>
      <dgm:spPr/>
    </dgm:pt>
    <dgm:pt modelId="{CBCAC896-9850-4ABC-B8B3-D496F2FEBD09}" type="pres">
      <dgm:prSet presAssocID="{1A787B38-1F0F-43D3-8226-EF0775582C25}" presName="accent_6" presStyleCnt="0"/>
      <dgm:spPr/>
    </dgm:pt>
    <dgm:pt modelId="{C3CD17A6-0A1E-4659-8E91-1489AE8D566B}" type="pres">
      <dgm:prSet presAssocID="{1A787B38-1F0F-43D3-8226-EF0775582C25}" presName="accentRepeatNode" presStyleLbl="solidFgAcc1" presStyleIdx="5" presStyleCnt="6" custLinFactNeighborX="-8885" custLinFactNeighborY="11089"/>
      <dgm:spPr/>
    </dgm:pt>
  </dgm:ptLst>
  <dgm:cxnLst>
    <dgm:cxn modelId="{3644640B-FF8F-469D-9B79-C307C719BFBA}" srcId="{4447BC9C-9E72-4F27-942D-A8A1805A16B3}" destId="{81B674E7-553D-4B31-B155-AA9F85CCAEA0}" srcOrd="0" destOrd="0" parTransId="{04787541-50AB-49DB-90F0-0BF6CA2033F3}" sibTransId="{7576C90B-FD66-428B-8446-8070E4C22B4E}"/>
    <dgm:cxn modelId="{21F7350F-C210-4B26-992C-88C13880D6A1}" type="presOf" srcId="{81B674E7-553D-4B31-B155-AA9F85CCAEA0}" destId="{BC685C08-8ED2-44BA-B73D-7E2ABAE2BB22}" srcOrd="0" destOrd="0" presId="urn:microsoft.com/office/officeart/2008/layout/VerticalCurvedList"/>
    <dgm:cxn modelId="{DB411F26-9625-402E-845C-5AF65FE5A48E}" srcId="{4447BC9C-9E72-4F27-942D-A8A1805A16B3}" destId="{4780E202-A1F6-49D7-A4B2-FB63CC69BEFA}" srcOrd="3" destOrd="0" parTransId="{4A760D53-2FFC-49A8-9131-FC960326C9CF}" sibTransId="{4337D62E-7281-4EE8-8ABC-8F50F6593F02}"/>
    <dgm:cxn modelId="{0C37DE3B-D1E0-459B-917C-A9B712872439}" srcId="{4447BC9C-9E72-4F27-942D-A8A1805A16B3}" destId="{B24F4B4D-4A49-4A0E-BD41-9174C355F3EE}" srcOrd="2" destOrd="0" parTransId="{E3036C50-FFC0-44D5-87BD-B1DF23796625}" sibTransId="{6241FC22-DE04-4756-A10C-53BDB1961B93}"/>
    <dgm:cxn modelId="{61180667-9F55-4B45-A907-56A48D5059F9}" type="presOf" srcId="{B24F4B4D-4A49-4A0E-BD41-9174C355F3EE}" destId="{2A5AF2E3-502D-4934-8623-9982696D0611}" srcOrd="0" destOrd="0" presId="urn:microsoft.com/office/officeart/2008/layout/VerticalCurvedList"/>
    <dgm:cxn modelId="{5AF20550-AFBD-44D0-B6BB-DD0709821F80}" srcId="{4447BC9C-9E72-4F27-942D-A8A1805A16B3}" destId="{F477D34B-E50A-4186-9D2C-AD9583BA0A0D}" srcOrd="1" destOrd="0" parTransId="{78AEC840-3787-43E4-873E-1E4C9F69A17F}" sibTransId="{067F2561-E096-49B0-A714-CBB6C71B9194}"/>
    <dgm:cxn modelId="{E1DDE273-D819-4F26-AD8E-D15B3F627345}" type="presOf" srcId="{10E5D350-3C5B-4C61-A6EC-F7582A12488B}" destId="{5E370174-BBEF-4B32-9C98-38E3EAAA3A3D}" srcOrd="0" destOrd="0" presId="urn:microsoft.com/office/officeart/2008/layout/VerticalCurvedList"/>
    <dgm:cxn modelId="{4B697E79-778B-4782-953E-721CCF568F35}" type="presOf" srcId="{7576C90B-FD66-428B-8446-8070E4C22B4E}" destId="{CDDC0E06-BE70-45F9-9471-DF401EE7ACC3}" srcOrd="0" destOrd="0" presId="urn:microsoft.com/office/officeart/2008/layout/VerticalCurvedList"/>
    <dgm:cxn modelId="{6DC4BB91-CBB6-456B-A67B-0E060C372751}" srcId="{4447BC9C-9E72-4F27-942D-A8A1805A16B3}" destId="{1A787B38-1F0F-43D3-8226-EF0775582C25}" srcOrd="5" destOrd="0" parTransId="{96B87AE1-9B41-4627-80B5-0F5C2BEE0C02}" sibTransId="{EE3EA12C-DCCB-4CD4-BB9F-910C46F55142}"/>
    <dgm:cxn modelId="{01C065A3-2DF4-4FDF-9C5C-D001D79FA5C3}" type="presOf" srcId="{4447BC9C-9E72-4F27-942D-A8A1805A16B3}" destId="{9A2341FE-E269-45C0-9980-78EA7D60083E}" srcOrd="0" destOrd="0" presId="urn:microsoft.com/office/officeart/2008/layout/VerticalCurvedList"/>
    <dgm:cxn modelId="{845197B0-99BA-42EB-B438-D296798669D7}" srcId="{4447BC9C-9E72-4F27-942D-A8A1805A16B3}" destId="{10E5D350-3C5B-4C61-A6EC-F7582A12488B}" srcOrd="4" destOrd="0" parTransId="{5A8DFC81-A8E1-4CDA-B1A1-CFA156A6401A}" sibTransId="{722B14CE-3E86-489B-B22C-1C8288FFC399}"/>
    <dgm:cxn modelId="{31BEECDB-5577-4D5C-BF2C-E64CE3319012}" type="presOf" srcId="{F477D34B-E50A-4186-9D2C-AD9583BA0A0D}" destId="{8671C0E2-D4AC-4180-A412-5EDDB3A0A6B0}" srcOrd="0" destOrd="0" presId="urn:microsoft.com/office/officeart/2008/layout/VerticalCurvedList"/>
    <dgm:cxn modelId="{4E6F39F3-3A56-4032-9104-4EB1BF90E1D8}" type="presOf" srcId="{4780E202-A1F6-49D7-A4B2-FB63CC69BEFA}" destId="{F725A2A3-B059-400E-838A-2B8B90CFEAC4}" srcOrd="0" destOrd="0" presId="urn:microsoft.com/office/officeart/2008/layout/VerticalCurvedList"/>
    <dgm:cxn modelId="{6CEEB6F6-E96B-4BCA-94BB-0500EC39A6E1}" type="presOf" srcId="{1A787B38-1F0F-43D3-8226-EF0775582C25}" destId="{9EA3658C-D8F4-460D-A981-8D16A38AC269}" srcOrd="0" destOrd="0" presId="urn:microsoft.com/office/officeart/2008/layout/VerticalCurvedList"/>
    <dgm:cxn modelId="{C817415B-6C99-4162-A438-39D50E4440C6}" type="presParOf" srcId="{9A2341FE-E269-45C0-9980-78EA7D60083E}" destId="{2562F24C-7462-4848-A666-54D9BCA114DF}" srcOrd="0" destOrd="0" presId="urn:microsoft.com/office/officeart/2008/layout/VerticalCurvedList"/>
    <dgm:cxn modelId="{9F27490B-9AF7-4B7F-A8CD-44FF98EA321F}" type="presParOf" srcId="{2562F24C-7462-4848-A666-54D9BCA114DF}" destId="{7DE082FA-52D9-4541-830E-9D4ECC15C259}" srcOrd="0" destOrd="0" presId="urn:microsoft.com/office/officeart/2008/layout/VerticalCurvedList"/>
    <dgm:cxn modelId="{9D401F74-D9A5-42E4-BC1D-AC6C15D3C589}" type="presParOf" srcId="{7DE082FA-52D9-4541-830E-9D4ECC15C259}" destId="{6794562C-9030-4E5E-B499-083B45F48F9D}" srcOrd="0" destOrd="0" presId="urn:microsoft.com/office/officeart/2008/layout/VerticalCurvedList"/>
    <dgm:cxn modelId="{2B6150B1-C59C-47F7-97A3-FD6DB1E7589A}" type="presParOf" srcId="{7DE082FA-52D9-4541-830E-9D4ECC15C259}" destId="{CDDC0E06-BE70-45F9-9471-DF401EE7ACC3}" srcOrd="1" destOrd="0" presId="urn:microsoft.com/office/officeart/2008/layout/VerticalCurvedList"/>
    <dgm:cxn modelId="{383350B6-3875-4694-A4A5-7D7F1037A84B}" type="presParOf" srcId="{7DE082FA-52D9-4541-830E-9D4ECC15C259}" destId="{D7907EE0-0056-4C41-8D65-58DDE7AA15CB}" srcOrd="2" destOrd="0" presId="urn:microsoft.com/office/officeart/2008/layout/VerticalCurvedList"/>
    <dgm:cxn modelId="{B1DB6B11-BCB4-4C61-9480-BFBFFE28397E}" type="presParOf" srcId="{7DE082FA-52D9-4541-830E-9D4ECC15C259}" destId="{A83F25B7-9D98-430A-91D6-D81A60CBCADE}" srcOrd="3" destOrd="0" presId="urn:microsoft.com/office/officeart/2008/layout/VerticalCurvedList"/>
    <dgm:cxn modelId="{1F794F13-F3B2-4E51-B7B7-2E02EA7F1059}" type="presParOf" srcId="{2562F24C-7462-4848-A666-54D9BCA114DF}" destId="{BC685C08-8ED2-44BA-B73D-7E2ABAE2BB22}" srcOrd="1" destOrd="0" presId="urn:microsoft.com/office/officeart/2008/layout/VerticalCurvedList"/>
    <dgm:cxn modelId="{35FEB263-C159-4342-AC2C-61764B0689BD}" type="presParOf" srcId="{2562F24C-7462-4848-A666-54D9BCA114DF}" destId="{B4B8B4B9-222F-4876-97A2-8B4AB7273B51}" srcOrd="2" destOrd="0" presId="urn:microsoft.com/office/officeart/2008/layout/VerticalCurvedList"/>
    <dgm:cxn modelId="{F6618EE2-4F72-441E-AEF8-57F9584D5BFD}" type="presParOf" srcId="{B4B8B4B9-222F-4876-97A2-8B4AB7273B51}" destId="{BC0315FA-8250-4C83-A143-2677B5803B92}" srcOrd="0" destOrd="0" presId="urn:microsoft.com/office/officeart/2008/layout/VerticalCurvedList"/>
    <dgm:cxn modelId="{F480B40C-8A50-4019-92FF-E4E720A39011}" type="presParOf" srcId="{2562F24C-7462-4848-A666-54D9BCA114DF}" destId="{8671C0E2-D4AC-4180-A412-5EDDB3A0A6B0}" srcOrd="3" destOrd="0" presId="urn:microsoft.com/office/officeart/2008/layout/VerticalCurvedList"/>
    <dgm:cxn modelId="{3C5A872B-F0E5-4B29-B80E-A369C5823DA0}" type="presParOf" srcId="{2562F24C-7462-4848-A666-54D9BCA114DF}" destId="{CE4EADF2-F636-4FC5-997D-C0615112B3E0}" srcOrd="4" destOrd="0" presId="urn:microsoft.com/office/officeart/2008/layout/VerticalCurvedList"/>
    <dgm:cxn modelId="{35E2A9CB-34D0-484D-9CF4-3CAD0E6B70FC}" type="presParOf" srcId="{CE4EADF2-F636-4FC5-997D-C0615112B3E0}" destId="{495106C8-9A42-4054-87DF-D95706D1EADF}" srcOrd="0" destOrd="0" presId="urn:microsoft.com/office/officeart/2008/layout/VerticalCurvedList"/>
    <dgm:cxn modelId="{5B4E895A-95D4-422E-AF8F-DAA01D711D8E}" type="presParOf" srcId="{2562F24C-7462-4848-A666-54D9BCA114DF}" destId="{2A5AF2E3-502D-4934-8623-9982696D0611}" srcOrd="5" destOrd="0" presId="urn:microsoft.com/office/officeart/2008/layout/VerticalCurvedList"/>
    <dgm:cxn modelId="{F2B4A656-93E5-437B-A723-3A6B19A7BC28}" type="presParOf" srcId="{2562F24C-7462-4848-A666-54D9BCA114DF}" destId="{23DB5C2D-D66A-4228-A35D-014438AAA21C}" srcOrd="6" destOrd="0" presId="urn:microsoft.com/office/officeart/2008/layout/VerticalCurvedList"/>
    <dgm:cxn modelId="{3F022F9F-F437-4F74-9CA2-AA28D555BBC0}" type="presParOf" srcId="{23DB5C2D-D66A-4228-A35D-014438AAA21C}" destId="{D2D0F6C4-0458-48D6-A196-D2EFBD0D565F}" srcOrd="0" destOrd="0" presId="urn:microsoft.com/office/officeart/2008/layout/VerticalCurvedList"/>
    <dgm:cxn modelId="{360C1AB2-8F5F-4BFE-BC01-ED78205FF8AB}" type="presParOf" srcId="{2562F24C-7462-4848-A666-54D9BCA114DF}" destId="{F725A2A3-B059-400E-838A-2B8B90CFEAC4}" srcOrd="7" destOrd="0" presId="urn:microsoft.com/office/officeart/2008/layout/VerticalCurvedList"/>
    <dgm:cxn modelId="{5104808F-686A-41D3-9CAD-5A73D10A8D4C}" type="presParOf" srcId="{2562F24C-7462-4848-A666-54D9BCA114DF}" destId="{27B300C7-E7DF-428B-B45E-A8874A07AE16}" srcOrd="8" destOrd="0" presId="urn:microsoft.com/office/officeart/2008/layout/VerticalCurvedList"/>
    <dgm:cxn modelId="{C5C1AF1E-D735-48D4-AA2A-1328534F94E8}" type="presParOf" srcId="{27B300C7-E7DF-428B-B45E-A8874A07AE16}" destId="{5CBA8E7F-DF63-4A5E-BF84-CF5C751A2645}" srcOrd="0" destOrd="0" presId="urn:microsoft.com/office/officeart/2008/layout/VerticalCurvedList"/>
    <dgm:cxn modelId="{31352B05-78E6-41AB-8541-F72C9C891F4C}" type="presParOf" srcId="{2562F24C-7462-4848-A666-54D9BCA114DF}" destId="{5E370174-BBEF-4B32-9C98-38E3EAAA3A3D}" srcOrd="9" destOrd="0" presId="urn:microsoft.com/office/officeart/2008/layout/VerticalCurvedList"/>
    <dgm:cxn modelId="{38BABAAD-1E6B-4654-B71E-BB9CEE0AEC2D}" type="presParOf" srcId="{2562F24C-7462-4848-A666-54D9BCA114DF}" destId="{15AF44C2-49BE-4009-8584-53C671CB7DE8}" srcOrd="10" destOrd="0" presId="urn:microsoft.com/office/officeart/2008/layout/VerticalCurvedList"/>
    <dgm:cxn modelId="{14CE7320-ED9F-4DFB-B772-89DE25296C85}" type="presParOf" srcId="{15AF44C2-49BE-4009-8584-53C671CB7DE8}" destId="{AD5A426D-B210-4D47-B4D2-D45D2829611D}" srcOrd="0" destOrd="0" presId="urn:microsoft.com/office/officeart/2008/layout/VerticalCurvedList"/>
    <dgm:cxn modelId="{4E9EC07B-3F08-45E8-947A-4EDFF73C8111}" type="presParOf" srcId="{2562F24C-7462-4848-A666-54D9BCA114DF}" destId="{9EA3658C-D8F4-460D-A981-8D16A38AC269}" srcOrd="11" destOrd="0" presId="urn:microsoft.com/office/officeart/2008/layout/VerticalCurvedList"/>
    <dgm:cxn modelId="{137A1913-E547-49CA-B4A3-51AC88C42417}" type="presParOf" srcId="{2562F24C-7462-4848-A666-54D9BCA114DF}" destId="{CBCAC896-9850-4ABC-B8B3-D496F2FEBD09}" srcOrd="12" destOrd="0" presId="urn:microsoft.com/office/officeart/2008/layout/VerticalCurvedList"/>
    <dgm:cxn modelId="{D56F6EF1-38F9-459D-93AF-3702351B5FFF}" type="presParOf" srcId="{CBCAC896-9850-4ABC-B8B3-D496F2FEBD09}" destId="{C3CD17A6-0A1E-4659-8E91-1489AE8D566B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DC0E06-BE70-45F9-9471-DF401EE7ACC3}">
      <dsp:nvSpPr>
        <dsp:cNvPr id="0" name=""/>
        <dsp:cNvSpPr/>
      </dsp:nvSpPr>
      <dsp:spPr>
        <a:xfrm>
          <a:off x="-5843210" y="-894270"/>
          <a:ext cx="6956389" cy="6956389"/>
        </a:xfrm>
        <a:prstGeom prst="blockArc">
          <a:avLst>
            <a:gd name="adj1" fmla="val 18900000"/>
            <a:gd name="adj2" fmla="val 2700000"/>
            <a:gd name="adj3" fmla="val 311"/>
          </a:avLst>
        </a:prstGeom>
        <a:noFill/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685C08-8ED2-44BA-B73D-7E2ABAE2BB22}">
      <dsp:nvSpPr>
        <dsp:cNvPr id="0" name=""/>
        <dsp:cNvSpPr/>
      </dsp:nvSpPr>
      <dsp:spPr>
        <a:xfrm>
          <a:off x="496979" y="44194"/>
          <a:ext cx="9074302" cy="54407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56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+mj-lt"/>
              <a:cs typeface="Arial" panose="020B0604020202020204" pitchFamily="34" charset="0"/>
            </a:rPr>
            <a:t>Introduction to the IFMIF-DONES Facility</a:t>
          </a:r>
          <a:endParaRPr lang="en-IE" sz="2400" b="1" kern="1200">
            <a:latin typeface="+mj-lt"/>
            <a:cs typeface="Arial" panose="020B0604020202020204" pitchFamily="34" charset="0"/>
          </a:endParaRPr>
        </a:p>
      </dsp:txBody>
      <dsp:txXfrm>
        <a:off x="496979" y="44194"/>
        <a:ext cx="9074302" cy="544071"/>
      </dsp:txXfrm>
    </dsp:sp>
    <dsp:sp modelId="{BC0315FA-8250-4C83-A143-2677B5803B92}">
      <dsp:nvSpPr>
        <dsp:cNvPr id="0" name=""/>
        <dsp:cNvSpPr/>
      </dsp:nvSpPr>
      <dsp:spPr>
        <a:xfrm>
          <a:off x="0" y="7550"/>
          <a:ext cx="680088" cy="6800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71C0E2-D4AC-4180-A412-5EDDB3A0A6B0}">
      <dsp:nvSpPr>
        <dsp:cNvPr id="0" name=""/>
        <dsp:cNvSpPr/>
      </dsp:nvSpPr>
      <dsp:spPr>
        <a:xfrm>
          <a:off x="844836" y="949382"/>
          <a:ext cx="8791311" cy="54407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56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400" b="1" kern="1200">
              <a:latin typeface="+mj-lt"/>
              <a:cs typeface="Arial" panose="020B0604020202020204" pitchFamily="34" charset="0"/>
            </a:rPr>
            <a:t>The IFMIF-DONES Accelerator</a:t>
          </a:r>
        </a:p>
      </dsp:txBody>
      <dsp:txXfrm>
        <a:off x="844836" y="949382"/>
        <a:ext cx="8791311" cy="544071"/>
      </dsp:txXfrm>
    </dsp:sp>
    <dsp:sp modelId="{495106C8-9A42-4054-87DF-D95706D1EADF}">
      <dsp:nvSpPr>
        <dsp:cNvPr id="0" name=""/>
        <dsp:cNvSpPr/>
      </dsp:nvSpPr>
      <dsp:spPr>
        <a:xfrm>
          <a:off x="513983" y="908197"/>
          <a:ext cx="680088" cy="6800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5AF2E3-502D-4934-8623-9982696D0611}">
      <dsp:nvSpPr>
        <dsp:cNvPr id="0" name=""/>
        <dsp:cNvSpPr/>
      </dsp:nvSpPr>
      <dsp:spPr>
        <a:xfrm>
          <a:off x="1066890" y="1904145"/>
          <a:ext cx="8586664" cy="544071"/>
        </a:xfrm>
        <a:prstGeom prst="rect">
          <a:avLst/>
        </a:prstGeom>
        <a:solidFill>
          <a:schemeClr val="accent2">
            <a:lumMod val="5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56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400" b="1" kern="1200">
              <a:latin typeface="+mj-lt"/>
              <a:cs typeface="Arial" panose="020B0604020202020204" pitchFamily="34" charset="0"/>
            </a:rPr>
            <a:t>The Lithium Target</a:t>
          </a:r>
          <a:endParaRPr lang="en-US" sz="2400" b="1" kern="1200">
            <a:latin typeface="+mj-lt"/>
            <a:cs typeface="Arial" panose="020B0604020202020204" pitchFamily="34" charset="0"/>
          </a:endParaRPr>
        </a:p>
      </dsp:txBody>
      <dsp:txXfrm>
        <a:off x="1066890" y="1904145"/>
        <a:ext cx="8586664" cy="544071"/>
      </dsp:txXfrm>
    </dsp:sp>
    <dsp:sp modelId="{D2D0F6C4-0458-48D6-A196-D2EFBD0D565F}">
      <dsp:nvSpPr>
        <dsp:cNvPr id="0" name=""/>
        <dsp:cNvSpPr/>
      </dsp:nvSpPr>
      <dsp:spPr>
        <a:xfrm>
          <a:off x="726845" y="1836136"/>
          <a:ext cx="680088" cy="6800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25A2A3-B059-400E-838A-2B8B90CFEAC4}">
      <dsp:nvSpPr>
        <dsp:cNvPr id="0" name=""/>
        <dsp:cNvSpPr/>
      </dsp:nvSpPr>
      <dsp:spPr>
        <a:xfrm>
          <a:off x="1139510" y="2762521"/>
          <a:ext cx="8586664" cy="544071"/>
        </a:xfrm>
        <a:prstGeom prst="rect">
          <a:avLst/>
        </a:prstGeom>
        <a:solidFill>
          <a:srgbClr val="3F7881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56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400" b="1" kern="1200">
              <a:latin typeface="+mj-lt"/>
              <a:cs typeface="Arial" panose="020B0604020202020204" pitchFamily="34" charset="0"/>
            </a:rPr>
            <a:t>The Irradiation Modules</a:t>
          </a:r>
          <a:endParaRPr lang="en-US" sz="2400" b="1" kern="1200">
            <a:latin typeface="+mj-lt"/>
            <a:cs typeface="Arial" panose="020B0604020202020204" pitchFamily="34" charset="0"/>
          </a:endParaRPr>
        </a:p>
      </dsp:txBody>
      <dsp:txXfrm>
        <a:off x="1139510" y="2762521"/>
        <a:ext cx="8586664" cy="544071"/>
      </dsp:txXfrm>
    </dsp:sp>
    <dsp:sp modelId="{5CBA8E7F-DF63-4A5E-BF84-CF5C751A2645}">
      <dsp:nvSpPr>
        <dsp:cNvPr id="0" name=""/>
        <dsp:cNvSpPr/>
      </dsp:nvSpPr>
      <dsp:spPr>
        <a:xfrm>
          <a:off x="659462" y="2695033"/>
          <a:ext cx="680088" cy="6800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370174-BBEF-4B32-9C98-38E3EAAA3A3D}">
      <dsp:nvSpPr>
        <dsp:cNvPr id="0" name=""/>
        <dsp:cNvSpPr/>
      </dsp:nvSpPr>
      <dsp:spPr>
        <a:xfrm>
          <a:off x="862243" y="3535635"/>
          <a:ext cx="8791311" cy="544071"/>
        </a:xfrm>
        <a:prstGeom prst="rect">
          <a:avLst/>
        </a:prstGeom>
        <a:solidFill>
          <a:srgbClr val="2C5C26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56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+mj-lt"/>
            </a:rPr>
            <a:t>Future Research Opportunities</a:t>
          </a:r>
        </a:p>
      </dsp:txBody>
      <dsp:txXfrm>
        <a:off x="862243" y="3535635"/>
        <a:ext cx="8791311" cy="544071"/>
      </dsp:txXfrm>
    </dsp:sp>
    <dsp:sp modelId="{AD5A426D-B210-4D47-B4D2-D45D2829611D}">
      <dsp:nvSpPr>
        <dsp:cNvPr id="0" name=""/>
        <dsp:cNvSpPr/>
      </dsp:nvSpPr>
      <dsp:spPr>
        <a:xfrm>
          <a:off x="522198" y="3467626"/>
          <a:ext cx="680088" cy="6800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A3658C-D8F4-460D-A981-8D16A38AC269}">
      <dsp:nvSpPr>
        <dsp:cNvPr id="0" name=""/>
        <dsp:cNvSpPr/>
      </dsp:nvSpPr>
      <dsp:spPr>
        <a:xfrm>
          <a:off x="414707" y="4351638"/>
          <a:ext cx="9238846" cy="544071"/>
        </a:xfrm>
        <a:prstGeom prst="rect">
          <a:avLst/>
        </a:prstGeom>
        <a:solidFill>
          <a:srgbClr val="75C16B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56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+mj-lt"/>
              <a:cs typeface="Arial" panose="020B0604020202020204" pitchFamily="34" charset="0"/>
            </a:rPr>
            <a:t>Summary</a:t>
          </a:r>
        </a:p>
      </dsp:txBody>
      <dsp:txXfrm>
        <a:off x="414707" y="4351638"/>
        <a:ext cx="9238846" cy="544071"/>
      </dsp:txXfrm>
    </dsp:sp>
    <dsp:sp modelId="{C3CD17A6-0A1E-4659-8E91-1489AE8D566B}">
      <dsp:nvSpPr>
        <dsp:cNvPr id="0" name=""/>
        <dsp:cNvSpPr/>
      </dsp:nvSpPr>
      <dsp:spPr>
        <a:xfrm>
          <a:off x="14237" y="4359045"/>
          <a:ext cx="680088" cy="6800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DC0E06-BE70-45F9-9471-DF401EE7ACC3}">
      <dsp:nvSpPr>
        <dsp:cNvPr id="0" name=""/>
        <dsp:cNvSpPr/>
      </dsp:nvSpPr>
      <dsp:spPr>
        <a:xfrm>
          <a:off x="-5843210" y="-894270"/>
          <a:ext cx="6956389" cy="6956389"/>
        </a:xfrm>
        <a:prstGeom prst="blockArc">
          <a:avLst>
            <a:gd name="adj1" fmla="val 18900000"/>
            <a:gd name="adj2" fmla="val 2700000"/>
            <a:gd name="adj3" fmla="val 311"/>
          </a:avLst>
        </a:prstGeom>
        <a:noFill/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685C08-8ED2-44BA-B73D-7E2ABAE2BB22}">
      <dsp:nvSpPr>
        <dsp:cNvPr id="0" name=""/>
        <dsp:cNvSpPr/>
      </dsp:nvSpPr>
      <dsp:spPr>
        <a:xfrm>
          <a:off x="496979" y="44194"/>
          <a:ext cx="9074302" cy="544071"/>
        </a:xfrm>
        <a:prstGeom prst="rect">
          <a:avLst/>
        </a:prstGeom>
        <a:solidFill>
          <a:schemeClr val="bg1">
            <a:lumMod val="8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56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+mj-lt"/>
              <a:cs typeface="Arial" panose="020B0604020202020204" pitchFamily="34" charset="0"/>
            </a:rPr>
            <a:t>Introduction to the IFMIF-DONES Facility</a:t>
          </a:r>
          <a:endParaRPr lang="en-IE" sz="2400" b="1" kern="1200">
            <a:latin typeface="+mj-lt"/>
            <a:cs typeface="Arial" panose="020B0604020202020204" pitchFamily="34" charset="0"/>
          </a:endParaRPr>
        </a:p>
      </dsp:txBody>
      <dsp:txXfrm>
        <a:off x="496979" y="44194"/>
        <a:ext cx="9074302" cy="544071"/>
      </dsp:txXfrm>
    </dsp:sp>
    <dsp:sp modelId="{BC0315FA-8250-4C83-A143-2677B5803B92}">
      <dsp:nvSpPr>
        <dsp:cNvPr id="0" name=""/>
        <dsp:cNvSpPr/>
      </dsp:nvSpPr>
      <dsp:spPr>
        <a:xfrm>
          <a:off x="0" y="7550"/>
          <a:ext cx="680088" cy="6800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71C0E2-D4AC-4180-A412-5EDDB3A0A6B0}">
      <dsp:nvSpPr>
        <dsp:cNvPr id="0" name=""/>
        <dsp:cNvSpPr/>
      </dsp:nvSpPr>
      <dsp:spPr>
        <a:xfrm>
          <a:off x="844836" y="949382"/>
          <a:ext cx="8791311" cy="54407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56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400" b="1" kern="1200">
              <a:latin typeface="+mj-lt"/>
              <a:cs typeface="Arial" panose="020B0604020202020204" pitchFamily="34" charset="0"/>
            </a:rPr>
            <a:t>The IFMIF-DONES Accelerator</a:t>
          </a:r>
        </a:p>
      </dsp:txBody>
      <dsp:txXfrm>
        <a:off x="844836" y="949382"/>
        <a:ext cx="8791311" cy="544071"/>
      </dsp:txXfrm>
    </dsp:sp>
    <dsp:sp modelId="{495106C8-9A42-4054-87DF-D95706D1EADF}">
      <dsp:nvSpPr>
        <dsp:cNvPr id="0" name=""/>
        <dsp:cNvSpPr/>
      </dsp:nvSpPr>
      <dsp:spPr>
        <a:xfrm>
          <a:off x="513983" y="908197"/>
          <a:ext cx="680088" cy="6800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5AF2E3-502D-4934-8623-9982696D0611}">
      <dsp:nvSpPr>
        <dsp:cNvPr id="0" name=""/>
        <dsp:cNvSpPr/>
      </dsp:nvSpPr>
      <dsp:spPr>
        <a:xfrm>
          <a:off x="1066890" y="1904145"/>
          <a:ext cx="8586664" cy="544071"/>
        </a:xfrm>
        <a:prstGeom prst="rect">
          <a:avLst/>
        </a:prstGeom>
        <a:solidFill>
          <a:schemeClr val="bg1">
            <a:lumMod val="8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56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400" b="1" kern="1200">
              <a:latin typeface="+mj-lt"/>
              <a:cs typeface="Arial" panose="020B0604020202020204" pitchFamily="34" charset="0"/>
            </a:rPr>
            <a:t>The Lithium Target</a:t>
          </a:r>
          <a:endParaRPr lang="en-US" sz="2400" b="1" kern="1200">
            <a:latin typeface="+mj-lt"/>
            <a:cs typeface="Arial" panose="020B0604020202020204" pitchFamily="34" charset="0"/>
          </a:endParaRPr>
        </a:p>
      </dsp:txBody>
      <dsp:txXfrm>
        <a:off x="1066890" y="1904145"/>
        <a:ext cx="8586664" cy="544071"/>
      </dsp:txXfrm>
    </dsp:sp>
    <dsp:sp modelId="{D2D0F6C4-0458-48D6-A196-D2EFBD0D565F}">
      <dsp:nvSpPr>
        <dsp:cNvPr id="0" name=""/>
        <dsp:cNvSpPr/>
      </dsp:nvSpPr>
      <dsp:spPr>
        <a:xfrm>
          <a:off x="726845" y="1836136"/>
          <a:ext cx="680088" cy="6800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25A2A3-B059-400E-838A-2B8B90CFEAC4}">
      <dsp:nvSpPr>
        <dsp:cNvPr id="0" name=""/>
        <dsp:cNvSpPr/>
      </dsp:nvSpPr>
      <dsp:spPr>
        <a:xfrm>
          <a:off x="1139510" y="2762521"/>
          <a:ext cx="8586664" cy="544071"/>
        </a:xfrm>
        <a:prstGeom prst="rect">
          <a:avLst/>
        </a:prstGeom>
        <a:solidFill>
          <a:schemeClr val="bg1">
            <a:lumMod val="8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56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400" b="1" kern="1200">
              <a:latin typeface="+mj-lt"/>
              <a:cs typeface="Arial" panose="020B0604020202020204" pitchFamily="34" charset="0"/>
            </a:rPr>
            <a:t>The Irradiation Modules</a:t>
          </a:r>
          <a:endParaRPr lang="en-US" sz="2400" b="1" kern="1200">
            <a:latin typeface="+mj-lt"/>
            <a:cs typeface="Arial" panose="020B0604020202020204" pitchFamily="34" charset="0"/>
          </a:endParaRPr>
        </a:p>
      </dsp:txBody>
      <dsp:txXfrm>
        <a:off x="1139510" y="2762521"/>
        <a:ext cx="8586664" cy="544071"/>
      </dsp:txXfrm>
    </dsp:sp>
    <dsp:sp modelId="{5CBA8E7F-DF63-4A5E-BF84-CF5C751A2645}">
      <dsp:nvSpPr>
        <dsp:cNvPr id="0" name=""/>
        <dsp:cNvSpPr/>
      </dsp:nvSpPr>
      <dsp:spPr>
        <a:xfrm>
          <a:off x="659462" y="2695033"/>
          <a:ext cx="680088" cy="6800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370174-BBEF-4B32-9C98-38E3EAAA3A3D}">
      <dsp:nvSpPr>
        <dsp:cNvPr id="0" name=""/>
        <dsp:cNvSpPr/>
      </dsp:nvSpPr>
      <dsp:spPr>
        <a:xfrm>
          <a:off x="862243" y="3535635"/>
          <a:ext cx="8791311" cy="544071"/>
        </a:xfrm>
        <a:prstGeom prst="rect">
          <a:avLst/>
        </a:prstGeom>
        <a:solidFill>
          <a:schemeClr val="bg1">
            <a:lumMod val="8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56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+mj-lt"/>
            </a:rPr>
            <a:t>Future Research Opportunities</a:t>
          </a:r>
        </a:p>
      </dsp:txBody>
      <dsp:txXfrm>
        <a:off x="862243" y="3535635"/>
        <a:ext cx="8791311" cy="544071"/>
      </dsp:txXfrm>
    </dsp:sp>
    <dsp:sp modelId="{AD5A426D-B210-4D47-B4D2-D45D2829611D}">
      <dsp:nvSpPr>
        <dsp:cNvPr id="0" name=""/>
        <dsp:cNvSpPr/>
      </dsp:nvSpPr>
      <dsp:spPr>
        <a:xfrm>
          <a:off x="522198" y="3467626"/>
          <a:ext cx="680088" cy="6800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A3658C-D8F4-460D-A981-8D16A38AC269}">
      <dsp:nvSpPr>
        <dsp:cNvPr id="0" name=""/>
        <dsp:cNvSpPr/>
      </dsp:nvSpPr>
      <dsp:spPr>
        <a:xfrm>
          <a:off x="414707" y="4351638"/>
          <a:ext cx="9238846" cy="544071"/>
        </a:xfrm>
        <a:prstGeom prst="rect">
          <a:avLst/>
        </a:prstGeom>
        <a:solidFill>
          <a:schemeClr val="bg1">
            <a:lumMod val="8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56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+mj-lt"/>
              <a:cs typeface="Arial" panose="020B0604020202020204" pitchFamily="34" charset="0"/>
            </a:rPr>
            <a:t>Summary</a:t>
          </a:r>
        </a:p>
      </dsp:txBody>
      <dsp:txXfrm>
        <a:off x="414707" y="4351638"/>
        <a:ext cx="9238846" cy="544071"/>
      </dsp:txXfrm>
    </dsp:sp>
    <dsp:sp modelId="{C3CD17A6-0A1E-4659-8E91-1489AE8D566B}">
      <dsp:nvSpPr>
        <dsp:cNvPr id="0" name=""/>
        <dsp:cNvSpPr/>
      </dsp:nvSpPr>
      <dsp:spPr>
        <a:xfrm>
          <a:off x="14237" y="4359045"/>
          <a:ext cx="680088" cy="6800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DC0E06-BE70-45F9-9471-DF401EE7ACC3}">
      <dsp:nvSpPr>
        <dsp:cNvPr id="0" name=""/>
        <dsp:cNvSpPr/>
      </dsp:nvSpPr>
      <dsp:spPr>
        <a:xfrm>
          <a:off x="-5843210" y="-894270"/>
          <a:ext cx="6956389" cy="6956389"/>
        </a:xfrm>
        <a:prstGeom prst="blockArc">
          <a:avLst>
            <a:gd name="adj1" fmla="val 18900000"/>
            <a:gd name="adj2" fmla="val 2700000"/>
            <a:gd name="adj3" fmla="val 311"/>
          </a:avLst>
        </a:prstGeom>
        <a:noFill/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685C08-8ED2-44BA-B73D-7E2ABAE2BB22}">
      <dsp:nvSpPr>
        <dsp:cNvPr id="0" name=""/>
        <dsp:cNvSpPr/>
      </dsp:nvSpPr>
      <dsp:spPr>
        <a:xfrm>
          <a:off x="496979" y="44194"/>
          <a:ext cx="9074302" cy="544071"/>
        </a:xfrm>
        <a:prstGeom prst="rect">
          <a:avLst/>
        </a:prstGeom>
        <a:solidFill>
          <a:schemeClr val="bg1">
            <a:lumMod val="8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56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+mj-lt"/>
              <a:cs typeface="Arial" panose="020B0604020202020204" pitchFamily="34" charset="0"/>
            </a:rPr>
            <a:t>Introduction to the IFMIF-DONES Facility</a:t>
          </a:r>
          <a:endParaRPr lang="en-IE" sz="2400" b="1" kern="1200">
            <a:latin typeface="+mj-lt"/>
            <a:cs typeface="Arial" panose="020B0604020202020204" pitchFamily="34" charset="0"/>
          </a:endParaRPr>
        </a:p>
      </dsp:txBody>
      <dsp:txXfrm>
        <a:off x="496979" y="44194"/>
        <a:ext cx="9074302" cy="544071"/>
      </dsp:txXfrm>
    </dsp:sp>
    <dsp:sp modelId="{BC0315FA-8250-4C83-A143-2677B5803B92}">
      <dsp:nvSpPr>
        <dsp:cNvPr id="0" name=""/>
        <dsp:cNvSpPr/>
      </dsp:nvSpPr>
      <dsp:spPr>
        <a:xfrm>
          <a:off x="0" y="7550"/>
          <a:ext cx="680088" cy="6800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71C0E2-D4AC-4180-A412-5EDDB3A0A6B0}">
      <dsp:nvSpPr>
        <dsp:cNvPr id="0" name=""/>
        <dsp:cNvSpPr/>
      </dsp:nvSpPr>
      <dsp:spPr>
        <a:xfrm>
          <a:off x="844836" y="949382"/>
          <a:ext cx="8791311" cy="544071"/>
        </a:xfrm>
        <a:prstGeom prst="rect">
          <a:avLst/>
        </a:prstGeom>
        <a:solidFill>
          <a:schemeClr val="bg1">
            <a:lumMod val="8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56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400" b="1" kern="1200">
              <a:latin typeface="+mj-lt"/>
              <a:cs typeface="Arial" panose="020B0604020202020204" pitchFamily="34" charset="0"/>
            </a:rPr>
            <a:t>The IFMIF-DONES Accelerator</a:t>
          </a:r>
        </a:p>
      </dsp:txBody>
      <dsp:txXfrm>
        <a:off x="844836" y="949382"/>
        <a:ext cx="8791311" cy="544071"/>
      </dsp:txXfrm>
    </dsp:sp>
    <dsp:sp modelId="{495106C8-9A42-4054-87DF-D95706D1EADF}">
      <dsp:nvSpPr>
        <dsp:cNvPr id="0" name=""/>
        <dsp:cNvSpPr/>
      </dsp:nvSpPr>
      <dsp:spPr>
        <a:xfrm>
          <a:off x="513983" y="908197"/>
          <a:ext cx="680088" cy="6800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5AF2E3-502D-4934-8623-9982696D0611}">
      <dsp:nvSpPr>
        <dsp:cNvPr id="0" name=""/>
        <dsp:cNvSpPr/>
      </dsp:nvSpPr>
      <dsp:spPr>
        <a:xfrm>
          <a:off x="1066890" y="1904145"/>
          <a:ext cx="8586664" cy="544071"/>
        </a:xfrm>
        <a:prstGeom prst="rect">
          <a:avLst/>
        </a:prstGeom>
        <a:solidFill>
          <a:schemeClr val="accent2">
            <a:lumMod val="5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56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400" b="1" kern="1200">
              <a:latin typeface="+mj-lt"/>
              <a:cs typeface="Arial" panose="020B0604020202020204" pitchFamily="34" charset="0"/>
            </a:rPr>
            <a:t>The Lithium Target</a:t>
          </a:r>
          <a:endParaRPr lang="en-US" sz="2400" b="1" kern="1200">
            <a:latin typeface="+mj-lt"/>
            <a:cs typeface="Arial" panose="020B0604020202020204" pitchFamily="34" charset="0"/>
          </a:endParaRPr>
        </a:p>
      </dsp:txBody>
      <dsp:txXfrm>
        <a:off x="1066890" y="1904145"/>
        <a:ext cx="8586664" cy="544071"/>
      </dsp:txXfrm>
    </dsp:sp>
    <dsp:sp modelId="{D2D0F6C4-0458-48D6-A196-D2EFBD0D565F}">
      <dsp:nvSpPr>
        <dsp:cNvPr id="0" name=""/>
        <dsp:cNvSpPr/>
      </dsp:nvSpPr>
      <dsp:spPr>
        <a:xfrm>
          <a:off x="726845" y="1836136"/>
          <a:ext cx="680088" cy="6800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25A2A3-B059-400E-838A-2B8B90CFEAC4}">
      <dsp:nvSpPr>
        <dsp:cNvPr id="0" name=""/>
        <dsp:cNvSpPr/>
      </dsp:nvSpPr>
      <dsp:spPr>
        <a:xfrm>
          <a:off x="1139510" y="2762521"/>
          <a:ext cx="8586664" cy="544071"/>
        </a:xfrm>
        <a:prstGeom prst="rect">
          <a:avLst/>
        </a:prstGeom>
        <a:solidFill>
          <a:schemeClr val="bg1">
            <a:lumMod val="8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56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400" b="1" kern="1200">
              <a:latin typeface="+mj-lt"/>
              <a:cs typeface="Arial" panose="020B0604020202020204" pitchFamily="34" charset="0"/>
            </a:rPr>
            <a:t>The Irradiation Modules</a:t>
          </a:r>
          <a:endParaRPr lang="en-US" sz="2400" b="1" kern="1200">
            <a:latin typeface="+mj-lt"/>
            <a:cs typeface="Arial" panose="020B0604020202020204" pitchFamily="34" charset="0"/>
          </a:endParaRPr>
        </a:p>
      </dsp:txBody>
      <dsp:txXfrm>
        <a:off x="1139510" y="2762521"/>
        <a:ext cx="8586664" cy="544071"/>
      </dsp:txXfrm>
    </dsp:sp>
    <dsp:sp modelId="{5CBA8E7F-DF63-4A5E-BF84-CF5C751A2645}">
      <dsp:nvSpPr>
        <dsp:cNvPr id="0" name=""/>
        <dsp:cNvSpPr/>
      </dsp:nvSpPr>
      <dsp:spPr>
        <a:xfrm>
          <a:off x="659462" y="2695033"/>
          <a:ext cx="680088" cy="6800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370174-BBEF-4B32-9C98-38E3EAAA3A3D}">
      <dsp:nvSpPr>
        <dsp:cNvPr id="0" name=""/>
        <dsp:cNvSpPr/>
      </dsp:nvSpPr>
      <dsp:spPr>
        <a:xfrm>
          <a:off x="862243" y="3535635"/>
          <a:ext cx="8791311" cy="544071"/>
        </a:xfrm>
        <a:prstGeom prst="rect">
          <a:avLst/>
        </a:prstGeom>
        <a:solidFill>
          <a:schemeClr val="bg1">
            <a:lumMod val="8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56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+mj-lt"/>
            </a:rPr>
            <a:t>Future Research Opportunities</a:t>
          </a:r>
        </a:p>
      </dsp:txBody>
      <dsp:txXfrm>
        <a:off x="862243" y="3535635"/>
        <a:ext cx="8791311" cy="544071"/>
      </dsp:txXfrm>
    </dsp:sp>
    <dsp:sp modelId="{AD5A426D-B210-4D47-B4D2-D45D2829611D}">
      <dsp:nvSpPr>
        <dsp:cNvPr id="0" name=""/>
        <dsp:cNvSpPr/>
      </dsp:nvSpPr>
      <dsp:spPr>
        <a:xfrm>
          <a:off x="522198" y="3467626"/>
          <a:ext cx="680088" cy="6800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A3658C-D8F4-460D-A981-8D16A38AC269}">
      <dsp:nvSpPr>
        <dsp:cNvPr id="0" name=""/>
        <dsp:cNvSpPr/>
      </dsp:nvSpPr>
      <dsp:spPr>
        <a:xfrm>
          <a:off x="414707" y="4351638"/>
          <a:ext cx="9238846" cy="544071"/>
        </a:xfrm>
        <a:prstGeom prst="rect">
          <a:avLst/>
        </a:prstGeom>
        <a:solidFill>
          <a:schemeClr val="bg1">
            <a:lumMod val="8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56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+mj-lt"/>
              <a:cs typeface="Arial" panose="020B0604020202020204" pitchFamily="34" charset="0"/>
            </a:rPr>
            <a:t>Summary</a:t>
          </a:r>
        </a:p>
      </dsp:txBody>
      <dsp:txXfrm>
        <a:off x="414707" y="4351638"/>
        <a:ext cx="9238846" cy="544071"/>
      </dsp:txXfrm>
    </dsp:sp>
    <dsp:sp modelId="{C3CD17A6-0A1E-4659-8E91-1489AE8D566B}">
      <dsp:nvSpPr>
        <dsp:cNvPr id="0" name=""/>
        <dsp:cNvSpPr/>
      </dsp:nvSpPr>
      <dsp:spPr>
        <a:xfrm>
          <a:off x="14237" y="4359045"/>
          <a:ext cx="680088" cy="6800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DC0E06-BE70-45F9-9471-DF401EE7ACC3}">
      <dsp:nvSpPr>
        <dsp:cNvPr id="0" name=""/>
        <dsp:cNvSpPr/>
      </dsp:nvSpPr>
      <dsp:spPr>
        <a:xfrm>
          <a:off x="-5843210" y="-894270"/>
          <a:ext cx="6956389" cy="6956389"/>
        </a:xfrm>
        <a:prstGeom prst="blockArc">
          <a:avLst>
            <a:gd name="adj1" fmla="val 18900000"/>
            <a:gd name="adj2" fmla="val 2700000"/>
            <a:gd name="adj3" fmla="val 311"/>
          </a:avLst>
        </a:prstGeom>
        <a:noFill/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685C08-8ED2-44BA-B73D-7E2ABAE2BB22}">
      <dsp:nvSpPr>
        <dsp:cNvPr id="0" name=""/>
        <dsp:cNvSpPr/>
      </dsp:nvSpPr>
      <dsp:spPr>
        <a:xfrm>
          <a:off x="496979" y="44194"/>
          <a:ext cx="9074302" cy="544071"/>
        </a:xfrm>
        <a:prstGeom prst="rect">
          <a:avLst/>
        </a:prstGeom>
        <a:solidFill>
          <a:schemeClr val="bg1">
            <a:lumMod val="8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56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+mj-lt"/>
              <a:cs typeface="Arial" panose="020B0604020202020204" pitchFamily="34" charset="0"/>
            </a:rPr>
            <a:t>Introduction to the IFMIF-DONES Facility</a:t>
          </a:r>
          <a:endParaRPr lang="en-IE" sz="2400" b="1" kern="1200">
            <a:latin typeface="+mj-lt"/>
            <a:cs typeface="Arial" panose="020B0604020202020204" pitchFamily="34" charset="0"/>
          </a:endParaRPr>
        </a:p>
      </dsp:txBody>
      <dsp:txXfrm>
        <a:off x="496979" y="44194"/>
        <a:ext cx="9074302" cy="544071"/>
      </dsp:txXfrm>
    </dsp:sp>
    <dsp:sp modelId="{BC0315FA-8250-4C83-A143-2677B5803B92}">
      <dsp:nvSpPr>
        <dsp:cNvPr id="0" name=""/>
        <dsp:cNvSpPr/>
      </dsp:nvSpPr>
      <dsp:spPr>
        <a:xfrm>
          <a:off x="0" y="7550"/>
          <a:ext cx="680088" cy="6800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71C0E2-D4AC-4180-A412-5EDDB3A0A6B0}">
      <dsp:nvSpPr>
        <dsp:cNvPr id="0" name=""/>
        <dsp:cNvSpPr/>
      </dsp:nvSpPr>
      <dsp:spPr>
        <a:xfrm>
          <a:off x="844836" y="949382"/>
          <a:ext cx="8791311" cy="544071"/>
        </a:xfrm>
        <a:prstGeom prst="rect">
          <a:avLst/>
        </a:prstGeom>
        <a:solidFill>
          <a:schemeClr val="bg1">
            <a:lumMod val="8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56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400" b="1" kern="1200">
              <a:latin typeface="+mj-lt"/>
              <a:cs typeface="Arial" panose="020B0604020202020204" pitchFamily="34" charset="0"/>
            </a:rPr>
            <a:t>The IFMIF-DONES Accelerator</a:t>
          </a:r>
        </a:p>
      </dsp:txBody>
      <dsp:txXfrm>
        <a:off x="844836" y="949382"/>
        <a:ext cx="8791311" cy="544071"/>
      </dsp:txXfrm>
    </dsp:sp>
    <dsp:sp modelId="{495106C8-9A42-4054-87DF-D95706D1EADF}">
      <dsp:nvSpPr>
        <dsp:cNvPr id="0" name=""/>
        <dsp:cNvSpPr/>
      </dsp:nvSpPr>
      <dsp:spPr>
        <a:xfrm>
          <a:off x="513983" y="908197"/>
          <a:ext cx="680088" cy="6800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5AF2E3-502D-4934-8623-9982696D0611}">
      <dsp:nvSpPr>
        <dsp:cNvPr id="0" name=""/>
        <dsp:cNvSpPr/>
      </dsp:nvSpPr>
      <dsp:spPr>
        <a:xfrm>
          <a:off x="1066890" y="1904145"/>
          <a:ext cx="8586664" cy="544071"/>
        </a:xfrm>
        <a:prstGeom prst="rect">
          <a:avLst/>
        </a:prstGeom>
        <a:solidFill>
          <a:schemeClr val="bg1">
            <a:lumMod val="8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56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400" b="1" kern="1200">
              <a:latin typeface="+mj-lt"/>
              <a:cs typeface="Arial" panose="020B0604020202020204" pitchFamily="34" charset="0"/>
            </a:rPr>
            <a:t>The Lithium Target</a:t>
          </a:r>
          <a:endParaRPr lang="en-US" sz="2400" b="1" kern="1200">
            <a:latin typeface="+mj-lt"/>
            <a:cs typeface="Arial" panose="020B0604020202020204" pitchFamily="34" charset="0"/>
          </a:endParaRPr>
        </a:p>
      </dsp:txBody>
      <dsp:txXfrm>
        <a:off x="1066890" y="1904145"/>
        <a:ext cx="8586664" cy="544071"/>
      </dsp:txXfrm>
    </dsp:sp>
    <dsp:sp modelId="{D2D0F6C4-0458-48D6-A196-D2EFBD0D565F}">
      <dsp:nvSpPr>
        <dsp:cNvPr id="0" name=""/>
        <dsp:cNvSpPr/>
      </dsp:nvSpPr>
      <dsp:spPr>
        <a:xfrm>
          <a:off x="726845" y="1836136"/>
          <a:ext cx="680088" cy="6800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25A2A3-B059-400E-838A-2B8B90CFEAC4}">
      <dsp:nvSpPr>
        <dsp:cNvPr id="0" name=""/>
        <dsp:cNvSpPr/>
      </dsp:nvSpPr>
      <dsp:spPr>
        <a:xfrm>
          <a:off x="1139510" y="2762521"/>
          <a:ext cx="8586664" cy="544071"/>
        </a:xfrm>
        <a:prstGeom prst="rect">
          <a:avLst/>
        </a:prstGeom>
        <a:solidFill>
          <a:srgbClr val="3F7881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56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400" b="1" kern="1200">
              <a:latin typeface="+mj-lt"/>
              <a:cs typeface="Arial" panose="020B0604020202020204" pitchFamily="34" charset="0"/>
            </a:rPr>
            <a:t>The Irradiation Modules</a:t>
          </a:r>
          <a:endParaRPr lang="en-US" sz="2400" b="1" kern="1200">
            <a:latin typeface="+mj-lt"/>
            <a:cs typeface="Arial" panose="020B0604020202020204" pitchFamily="34" charset="0"/>
          </a:endParaRPr>
        </a:p>
      </dsp:txBody>
      <dsp:txXfrm>
        <a:off x="1139510" y="2762521"/>
        <a:ext cx="8586664" cy="544071"/>
      </dsp:txXfrm>
    </dsp:sp>
    <dsp:sp modelId="{5CBA8E7F-DF63-4A5E-BF84-CF5C751A2645}">
      <dsp:nvSpPr>
        <dsp:cNvPr id="0" name=""/>
        <dsp:cNvSpPr/>
      </dsp:nvSpPr>
      <dsp:spPr>
        <a:xfrm>
          <a:off x="659462" y="2695033"/>
          <a:ext cx="680088" cy="6800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370174-BBEF-4B32-9C98-38E3EAAA3A3D}">
      <dsp:nvSpPr>
        <dsp:cNvPr id="0" name=""/>
        <dsp:cNvSpPr/>
      </dsp:nvSpPr>
      <dsp:spPr>
        <a:xfrm>
          <a:off x="862243" y="3535635"/>
          <a:ext cx="8791311" cy="544071"/>
        </a:xfrm>
        <a:prstGeom prst="rect">
          <a:avLst/>
        </a:prstGeom>
        <a:solidFill>
          <a:schemeClr val="bg1">
            <a:lumMod val="8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56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+mj-lt"/>
            </a:rPr>
            <a:t>Future Research Opportunities</a:t>
          </a:r>
        </a:p>
      </dsp:txBody>
      <dsp:txXfrm>
        <a:off x="862243" y="3535635"/>
        <a:ext cx="8791311" cy="544071"/>
      </dsp:txXfrm>
    </dsp:sp>
    <dsp:sp modelId="{AD5A426D-B210-4D47-B4D2-D45D2829611D}">
      <dsp:nvSpPr>
        <dsp:cNvPr id="0" name=""/>
        <dsp:cNvSpPr/>
      </dsp:nvSpPr>
      <dsp:spPr>
        <a:xfrm>
          <a:off x="522198" y="3467626"/>
          <a:ext cx="680088" cy="6800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A3658C-D8F4-460D-A981-8D16A38AC269}">
      <dsp:nvSpPr>
        <dsp:cNvPr id="0" name=""/>
        <dsp:cNvSpPr/>
      </dsp:nvSpPr>
      <dsp:spPr>
        <a:xfrm>
          <a:off x="414707" y="4351638"/>
          <a:ext cx="9238846" cy="544071"/>
        </a:xfrm>
        <a:prstGeom prst="rect">
          <a:avLst/>
        </a:prstGeom>
        <a:solidFill>
          <a:schemeClr val="bg1">
            <a:lumMod val="8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56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+mj-lt"/>
              <a:cs typeface="Arial" panose="020B0604020202020204" pitchFamily="34" charset="0"/>
            </a:rPr>
            <a:t>Summary</a:t>
          </a:r>
        </a:p>
      </dsp:txBody>
      <dsp:txXfrm>
        <a:off x="414707" y="4351638"/>
        <a:ext cx="9238846" cy="544071"/>
      </dsp:txXfrm>
    </dsp:sp>
    <dsp:sp modelId="{C3CD17A6-0A1E-4659-8E91-1489AE8D566B}">
      <dsp:nvSpPr>
        <dsp:cNvPr id="0" name=""/>
        <dsp:cNvSpPr/>
      </dsp:nvSpPr>
      <dsp:spPr>
        <a:xfrm>
          <a:off x="14237" y="4359045"/>
          <a:ext cx="680088" cy="6800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DC0E06-BE70-45F9-9471-DF401EE7ACC3}">
      <dsp:nvSpPr>
        <dsp:cNvPr id="0" name=""/>
        <dsp:cNvSpPr/>
      </dsp:nvSpPr>
      <dsp:spPr>
        <a:xfrm>
          <a:off x="-5843210" y="-894270"/>
          <a:ext cx="6956389" cy="6956389"/>
        </a:xfrm>
        <a:prstGeom prst="blockArc">
          <a:avLst>
            <a:gd name="adj1" fmla="val 18900000"/>
            <a:gd name="adj2" fmla="val 2700000"/>
            <a:gd name="adj3" fmla="val 311"/>
          </a:avLst>
        </a:prstGeom>
        <a:noFill/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685C08-8ED2-44BA-B73D-7E2ABAE2BB22}">
      <dsp:nvSpPr>
        <dsp:cNvPr id="0" name=""/>
        <dsp:cNvSpPr/>
      </dsp:nvSpPr>
      <dsp:spPr>
        <a:xfrm>
          <a:off x="496979" y="44194"/>
          <a:ext cx="9074302" cy="544071"/>
        </a:xfrm>
        <a:prstGeom prst="rect">
          <a:avLst/>
        </a:prstGeom>
        <a:solidFill>
          <a:schemeClr val="bg1">
            <a:lumMod val="8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56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+mj-lt"/>
              <a:cs typeface="Arial" panose="020B0604020202020204" pitchFamily="34" charset="0"/>
            </a:rPr>
            <a:t>Introduction to the IFMIF-DONES Facility</a:t>
          </a:r>
          <a:endParaRPr lang="en-IE" sz="2400" b="1" kern="1200">
            <a:latin typeface="+mj-lt"/>
            <a:cs typeface="Arial" panose="020B0604020202020204" pitchFamily="34" charset="0"/>
          </a:endParaRPr>
        </a:p>
      </dsp:txBody>
      <dsp:txXfrm>
        <a:off x="496979" y="44194"/>
        <a:ext cx="9074302" cy="544071"/>
      </dsp:txXfrm>
    </dsp:sp>
    <dsp:sp modelId="{BC0315FA-8250-4C83-A143-2677B5803B92}">
      <dsp:nvSpPr>
        <dsp:cNvPr id="0" name=""/>
        <dsp:cNvSpPr/>
      </dsp:nvSpPr>
      <dsp:spPr>
        <a:xfrm>
          <a:off x="0" y="7550"/>
          <a:ext cx="680088" cy="6800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71C0E2-D4AC-4180-A412-5EDDB3A0A6B0}">
      <dsp:nvSpPr>
        <dsp:cNvPr id="0" name=""/>
        <dsp:cNvSpPr/>
      </dsp:nvSpPr>
      <dsp:spPr>
        <a:xfrm>
          <a:off x="844836" y="949382"/>
          <a:ext cx="8791311" cy="544071"/>
        </a:xfrm>
        <a:prstGeom prst="rect">
          <a:avLst/>
        </a:prstGeom>
        <a:solidFill>
          <a:schemeClr val="bg1">
            <a:lumMod val="8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56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400" b="1" kern="1200">
              <a:latin typeface="+mj-lt"/>
              <a:cs typeface="Arial" panose="020B0604020202020204" pitchFamily="34" charset="0"/>
            </a:rPr>
            <a:t>The IFMIF-DONES Accelerator</a:t>
          </a:r>
        </a:p>
      </dsp:txBody>
      <dsp:txXfrm>
        <a:off x="844836" y="949382"/>
        <a:ext cx="8791311" cy="544071"/>
      </dsp:txXfrm>
    </dsp:sp>
    <dsp:sp modelId="{495106C8-9A42-4054-87DF-D95706D1EADF}">
      <dsp:nvSpPr>
        <dsp:cNvPr id="0" name=""/>
        <dsp:cNvSpPr/>
      </dsp:nvSpPr>
      <dsp:spPr>
        <a:xfrm>
          <a:off x="513983" y="908197"/>
          <a:ext cx="680088" cy="6800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5AF2E3-502D-4934-8623-9982696D0611}">
      <dsp:nvSpPr>
        <dsp:cNvPr id="0" name=""/>
        <dsp:cNvSpPr/>
      </dsp:nvSpPr>
      <dsp:spPr>
        <a:xfrm>
          <a:off x="1066890" y="1904145"/>
          <a:ext cx="8586664" cy="544071"/>
        </a:xfrm>
        <a:prstGeom prst="rect">
          <a:avLst/>
        </a:prstGeom>
        <a:solidFill>
          <a:schemeClr val="bg1">
            <a:lumMod val="8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56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400" b="1" kern="1200">
              <a:latin typeface="+mj-lt"/>
              <a:cs typeface="Arial" panose="020B0604020202020204" pitchFamily="34" charset="0"/>
            </a:rPr>
            <a:t>The Lithium Target</a:t>
          </a:r>
          <a:endParaRPr lang="en-US" sz="2400" b="1" kern="1200">
            <a:latin typeface="+mj-lt"/>
            <a:cs typeface="Arial" panose="020B0604020202020204" pitchFamily="34" charset="0"/>
          </a:endParaRPr>
        </a:p>
      </dsp:txBody>
      <dsp:txXfrm>
        <a:off x="1066890" y="1904145"/>
        <a:ext cx="8586664" cy="544071"/>
      </dsp:txXfrm>
    </dsp:sp>
    <dsp:sp modelId="{D2D0F6C4-0458-48D6-A196-D2EFBD0D565F}">
      <dsp:nvSpPr>
        <dsp:cNvPr id="0" name=""/>
        <dsp:cNvSpPr/>
      </dsp:nvSpPr>
      <dsp:spPr>
        <a:xfrm>
          <a:off x="726845" y="1836136"/>
          <a:ext cx="680088" cy="6800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25A2A3-B059-400E-838A-2B8B90CFEAC4}">
      <dsp:nvSpPr>
        <dsp:cNvPr id="0" name=""/>
        <dsp:cNvSpPr/>
      </dsp:nvSpPr>
      <dsp:spPr>
        <a:xfrm>
          <a:off x="1139510" y="2762521"/>
          <a:ext cx="8586664" cy="544071"/>
        </a:xfrm>
        <a:prstGeom prst="rect">
          <a:avLst/>
        </a:prstGeom>
        <a:solidFill>
          <a:schemeClr val="bg1">
            <a:lumMod val="8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56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400" b="1" kern="1200">
              <a:latin typeface="+mj-lt"/>
              <a:cs typeface="Arial" panose="020B0604020202020204" pitchFamily="34" charset="0"/>
            </a:rPr>
            <a:t>The Irradiation Modules</a:t>
          </a:r>
          <a:endParaRPr lang="en-US" sz="2400" b="1" kern="1200">
            <a:latin typeface="+mj-lt"/>
            <a:cs typeface="Arial" panose="020B0604020202020204" pitchFamily="34" charset="0"/>
          </a:endParaRPr>
        </a:p>
      </dsp:txBody>
      <dsp:txXfrm>
        <a:off x="1139510" y="2762521"/>
        <a:ext cx="8586664" cy="544071"/>
      </dsp:txXfrm>
    </dsp:sp>
    <dsp:sp modelId="{5CBA8E7F-DF63-4A5E-BF84-CF5C751A2645}">
      <dsp:nvSpPr>
        <dsp:cNvPr id="0" name=""/>
        <dsp:cNvSpPr/>
      </dsp:nvSpPr>
      <dsp:spPr>
        <a:xfrm>
          <a:off x="659462" y="2695033"/>
          <a:ext cx="680088" cy="6800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370174-BBEF-4B32-9C98-38E3EAAA3A3D}">
      <dsp:nvSpPr>
        <dsp:cNvPr id="0" name=""/>
        <dsp:cNvSpPr/>
      </dsp:nvSpPr>
      <dsp:spPr>
        <a:xfrm>
          <a:off x="862243" y="3535635"/>
          <a:ext cx="8791311" cy="544071"/>
        </a:xfrm>
        <a:prstGeom prst="rect">
          <a:avLst/>
        </a:prstGeom>
        <a:solidFill>
          <a:srgbClr val="2C5C26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56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+mj-lt"/>
            </a:rPr>
            <a:t>Future Research Opportunities</a:t>
          </a:r>
        </a:p>
      </dsp:txBody>
      <dsp:txXfrm>
        <a:off x="862243" y="3535635"/>
        <a:ext cx="8791311" cy="544071"/>
      </dsp:txXfrm>
    </dsp:sp>
    <dsp:sp modelId="{AD5A426D-B210-4D47-B4D2-D45D2829611D}">
      <dsp:nvSpPr>
        <dsp:cNvPr id="0" name=""/>
        <dsp:cNvSpPr/>
      </dsp:nvSpPr>
      <dsp:spPr>
        <a:xfrm>
          <a:off x="522198" y="3467626"/>
          <a:ext cx="680088" cy="6800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A3658C-D8F4-460D-A981-8D16A38AC269}">
      <dsp:nvSpPr>
        <dsp:cNvPr id="0" name=""/>
        <dsp:cNvSpPr/>
      </dsp:nvSpPr>
      <dsp:spPr>
        <a:xfrm>
          <a:off x="414707" y="4351638"/>
          <a:ext cx="9238846" cy="544071"/>
        </a:xfrm>
        <a:prstGeom prst="rect">
          <a:avLst/>
        </a:prstGeom>
        <a:solidFill>
          <a:schemeClr val="bg1">
            <a:lumMod val="8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56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+mj-lt"/>
              <a:cs typeface="Arial" panose="020B0604020202020204" pitchFamily="34" charset="0"/>
            </a:rPr>
            <a:t>Summary</a:t>
          </a:r>
        </a:p>
      </dsp:txBody>
      <dsp:txXfrm>
        <a:off x="414707" y="4351638"/>
        <a:ext cx="9238846" cy="544071"/>
      </dsp:txXfrm>
    </dsp:sp>
    <dsp:sp modelId="{C3CD17A6-0A1E-4659-8E91-1489AE8D566B}">
      <dsp:nvSpPr>
        <dsp:cNvPr id="0" name=""/>
        <dsp:cNvSpPr/>
      </dsp:nvSpPr>
      <dsp:spPr>
        <a:xfrm>
          <a:off x="14237" y="4359045"/>
          <a:ext cx="680088" cy="6800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DC0E06-BE70-45F9-9471-DF401EE7ACC3}">
      <dsp:nvSpPr>
        <dsp:cNvPr id="0" name=""/>
        <dsp:cNvSpPr/>
      </dsp:nvSpPr>
      <dsp:spPr>
        <a:xfrm>
          <a:off x="-5843210" y="-894270"/>
          <a:ext cx="6956389" cy="6956389"/>
        </a:xfrm>
        <a:prstGeom prst="blockArc">
          <a:avLst>
            <a:gd name="adj1" fmla="val 18900000"/>
            <a:gd name="adj2" fmla="val 2700000"/>
            <a:gd name="adj3" fmla="val 311"/>
          </a:avLst>
        </a:prstGeom>
        <a:noFill/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685C08-8ED2-44BA-B73D-7E2ABAE2BB22}">
      <dsp:nvSpPr>
        <dsp:cNvPr id="0" name=""/>
        <dsp:cNvSpPr/>
      </dsp:nvSpPr>
      <dsp:spPr>
        <a:xfrm>
          <a:off x="496979" y="44194"/>
          <a:ext cx="9074302" cy="544071"/>
        </a:xfrm>
        <a:prstGeom prst="rect">
          <a:avLst/>
        </a:prstGeom>
        <a:solidFill>
          <a:schemeClr val="bg1">
            <a:lumMod val="8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56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+mj-lt"/>
              <a:cs typeface="Arial" panose="020B0604020202020204" pitchFamily="34" charset="0"/>
            </a:rPr>
            <a:t>Introduction to the IFMIF-DONES Facility</a:t>
          </a:r>
          <a:endParaRPr lang="en-IE" sz="2400" b="1" kern="1200">
            <a:latin typeface="+mj-lt"/>
            <a:cs typeface="Arial" panose="020B0604020202020204" pitchFamily="34" charset="0"/>
          </a:endParaRPr>
        </a:p>
      </dsp:txBody>
      <dsp:txXfrm>
        <a:off x="496979" y="44194"/>
        <a:ext cx="9074302" cy="544071"/>
      </dsp:txXfrm>
    </dsp:sp>
    <dsp:sp modelId="{BC0315FA-8250-4C83-A143-2677B5803B92}">
      <dsp:nvSpPr>
        <dsp:cNvPr id="0" name=""/>
        <dsp:cNvSpPr/>
      </dsp:nvSpPr>
      <dsp:spPr>
        <a:xfrm>
          <a:off x="0" y="7550"/>
          <a:ext cx="680088" cy="6800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71C0E2-D4AC-4180-A412-5EDDB3A0A6B0}">
      <dsp:nvSpPr>
        <dsp:cNvPr id="0" name=""/>
        <dsp:cNvSpPr/>
      </dsp:nvSpPr>
      <dsp:spPr>
        <a:xfrm>
          <a:off x="844836" y="949382"/>
          <a:ext cx="8791311" cy="544071"/>
        </a:xfrm>
        <a:prstGeom prst="rect">
          <a:avLst/>
        </a:prstGeom>
        <a:solidFill>
          <a:schemeClr val="bg1">
            <a:lumMod val="8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56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400" b="1" kern="1200">
              <a:latin typeface="+mj-lt"/>
              <a:cs typeface="Arial" panose="020B0604020202020204" pitchFamily="34" charset="0"/>
            </a:rPr>
            <a:t>The IFMIF-DONES Accelerator</a:t>
          </a:r>
        </a:p>
      </dsp:txBody>
      <dsp:txXfrm>
        <a:off x="844836" y="949382"/>
        <a:ext cx="8791311" cy="544071"/>
      </dsp:txXfrm>
    </dsp:sp>
    <dsp:sp modelId="{495106C8-9A42-4054-87DF-D95706D1EADF}">
      <dsp:nvSpPr>
        <dsp:cNvPr id="0" name=""/>
        <dsp:cNvSpPr/>
      </dsp:nvSpPr>
      <dsp:spPr>
        <a:xfrm>
          <a:off x="513983" y="908197"/>
          <a:ext cx="680088" cy="6800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5AF2E3-502D-4934-8623-9982696D0611}">
      <dsp:nvSpPr>
        <dsp:cNvPr id="0" name=""/>
        <dsp:cNvSpPr/>
      </dsp:nvSpPr>
      <dsp:spPr>
        <a:xfrm>
          <a:off x="1066890" y="1904145"/>
          <a:ext cx="8586664" cy="544071"/>
        </a:xfrm>
        <a:prstGeom prst="rect">
          <a:avLst/>
        </a:prstGeom>
        <a:solidFill>
          <a:schemeClr val="bg1">
            <a:lumMod val="8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56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400" b="1" kern="1200">
              <a:latin typeface="+mj-lt"/>
              <a:cs typeface="Arial" panose="020B0604020202020204" pitchFamily="34" charset="0"/>
            </a:rPr>
            <a:t>The Lithium Target</a:t>
          </a:r>
          <a:endParaRPr lang="en-US" sz="2400" b="1" kern="1200">
            <a:latin typeface="+mj-lt"/>
            <a:cs typeface="Arial" panose="020B0604020202020204" pitchFamily="34" charset="0"/>
          </a:endParaRPr>
        </a:p>
      </dsp:txBody>
      <dsp:txXfrm>
        <a:off x="1066890" y="1904145"/>
        <a:ext cx="8586664" cy="544071"/>
      </dsp:txXfrm>
    </dsp:sp>
    <dsp:sp modelId="{D2D0F6C4-0458-48D6-A196-D2EFBD0D565F}">
      <dsp:nvSpPr>
        <dsp:cNvPr id="0" name=""/>
        <dsp:cNvSpPr/>
      </dsp:nvSpPr>
      <dsp:spPr>
        <a:xfrm>
          <a:off x="726845" y="1836136"/>
          <a:ext cx="680088" cy="6800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25A2A3-B059-400E-838A-2B8B90CFEAC4}">
      <dsp:nvSpPr>
        <dsp:cNvPr id="0" name=""/>
        <dsp:cNvSpPr/>
      </dsp:nvSpPr>
      <dsp:spPr>
        <a:xfrm>
          <a:off x="1139510" y="2762521"/>
          <a:ext cx="8586664" cy="544071"/>
        </a:xfrm>
        <a:prstGeom prst="rect">
          <a:avLst/>
        </a:prstGeom>
        <a:solidFill>
          <a:schemeClr val="bg1">
            <a:lumMod val="8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56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400" b="1" kern="1200">
              <a:latin typeface="+mj-lt"/>
              <a:cs typeface="Arial" panose="020B0604020202020204" pitchFamily="34" charset="0"/>
            </a:rPr>
            <a:t>The Irradiation Modules</a:t>
          </a:r>
          <a:endParaRPr lang="en-US" sz="2400" b="1" kern="1200">
            <a:latin typeface="+mj-lt"/>
            <a:cs typeface="Arial" panose="020B0604020202020204" pitchFamily="34" charset="0"/>
          </a:endParaRPr>
        </a:p>
      </dsp:txBody>
      <dsp:txXfrm>
        <a:off x="1139510" y="2762521"/>
        <a:ext cx="8586664" cy="544071"/>
      </dsp:txXfrm>
    </dsp:sp>
    <dsp:sp modelId="{5CBA8E7F-DF63-4A5E-BF84-CF5C751A2645}">
      <dsp:nvSpPr>
        <dsp:cNvPr id="0" name=""/>
        <dsp:cNvSpPr/>
      </dsp:nvSpPr>
      <dsp:spPr>
        <a:xfrm>
          <a:off x="659462" y="2695033"/>
          <a:ext cx="680088" cy="6800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370174-BBEF-4B32-9C98-38E3EAAA3A3D}">
      <dsp:nvSpPr>
        <dsp:cNvPr id="0" name=""/>
        <dsp:cNvSpPr/>
      </dsp:nvSpPr>
      <dsp:spPr>
        <a:xfrm>
          <a:off x="862243" y="3535635"/>
          <a:ext cx="8791311" cy="544071"/>
        </a:xfrm>
        <a:prstGeom prst="rect">
          <a:avLst/>
        </a:prstGeom>
        <a:solidFill>
          <a:schemeClr val="bg1">
            <a:lumMod val="8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56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+mj-lt"/>
            </a:rPr>
            <a:t>Future Research Opportunities</a:t>
          </a:r>
        </a:p>
      </dsp:txBody>
      <dsp:txXfrm>
        <a:off x="862243" y="3535635"/>
        <a:ext cx="8791311" cy="544071"/>
      </dsp:txXfrm>
    </dsp:sp>
    <dsp:sp modelId="{AD5A426D-B210-4D47-B4D2-D45D2829611D}">
      <dsp:nvSpPr>
        <dsp:cNvPr id="0" name=""/>
        <dsp:cNvSpPr/>
      </dsp:nvSpPr>
      <dsp:spPr>
        <a:xfrm>
          <a:off x="522198" y="3467626"/>
          <a:ext cx="680088" cy="6800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A3658C-D8F4-460D-A981-8D16A38AC269}">
      <dsp:nvSpPr>
        <dsp:cNvPr id="0" name=""/>
        <dsp:cNvSpPr/>
      </dsp:nvSpPr>
      <dsp:spPr>
        <a:xfrm>
          <a:off x="414707" y="4351638"/>
          <a:ext cx="9238846" cy="544071"/>
        </a:xfrm>
        <a:prstGeom prst="rect">
          <a:avLst/>
        </a:prstGeom>
        <a:solidFill>
          <a:srgbClr val="75C16B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56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+mj-lt"/>
              <a:cs typeface="Arial" panose="020B0604020202020204" pitchFamily="34" charset="0"/>
            </a:rPr>
            <a:t>Summary</a:t>
          </a:r>
        </a:p>
      </dsp:txBody>
      <dsp:txXfrm>
        <a:off x="414707" y="4351638"/>
        <a:ext cx="9238846" cy="544071"/>
      </dsp:txXfrm>
    </dsp:sp>
    <dsp:sp modelId="{C3CD17A6-0A1E-4659-8E91-1489AE8D566B}">
      <dsp:nvSpPr>
        <dsp:cNvPr id="0" name=""/>
        <dsp:cNvSpPr/>
      </dsp:nvSpPr>
      <dsp:spPr>
        <a:xfrm>
          <a:off x="14237" y="4359045"/>
          <a:ext cx="680088" cy="6800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15EAD31-FAB7-48B8-ABE9-96868977A62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184533-3B5B-44C3-A3FB-B0A8E4C945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FA293-15AF-4FB0-9A5A-FFBD6309DA11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93CE74-B17D-4176-89AA-F3CC6A2DBAC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79A98A-00C8-4677-8E04-F2513128AE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B1E183-D644-465A-BC74-3A675E88F93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970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643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7383" y="2348880"/>
            <a:ext cx="11329259" cy="1296144"/>
          </a:xfrm>
        </p:spPr>
        <p:txBody>
          <a:bodyPr>
            <a:noAutofit/>
          </a:bodyPr>
          <a:lstStyle>
            <a:lvl1pPr algn="l">
              <a:defRPr sz="4667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7383" y="4293096"/>
            <a:ext cx="5856651" cy="432048"/>
          </a:xfrm>
        </p:spPr>
        <p:txBody>
          <a:bodyPr>
            <a:normAutofit/>
          </a:bodyPr>
          <a:lstStyle>
            <a:lvl1pPr marL="0" indent="0" algn="l">
              <a:buNone/>
              <a:defRPr sz="2933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Name of presenter</a:t>
            </a:r>
          </a:p>
        </p:txBody>
      </p:sp>
      <p:sp>
        <p:nvSpPr>
          <p:cNvPr id="5" name="AutoShape 2" descr="https://idw-online.de/pages/de/institutionlogo921"/>
          <p:cNvSpPr>
            <a:spLocks noChangeAspect="1" noChangeArrowheads="1"/>
          </p:cNvSpPr>
          <p:nvPr userDrawn="1"/>
        </p:nvSpPr>
        <p:spPr bwMode="auto">
          <a:xfrm>
            <a:off x="207437" y="-457199"/>
            <a:ext cx="14351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527385" y="5691688"/>
            <a:ext cx="1727167" cy="905669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Logo of presenter</a:t>
            </a:r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7632174" y="5661248"/>
            <a:ext cx="4224469" cy="9361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24307045" y="40252901"/>
            <a:ext cx="13233195" cy="1781641"/>
            <a:chOff x="18230283" y="40396912"/>
            <a:chExt cx="9924896" cy="1781641"/>
          </a:xfrm>
        </p:grpSpPr>
        <p:sp>
          <p:nvSpPr>
            <p:cNvPr id="10" name="Rectangle 9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56226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933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3" name="Picture 12" descr="EuropeanFlag-stars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24510246" y="40405301"/>
            <a:ext cx="13233195" cy="1781641"/>
            <a:chOff x="18230283" y="40396912"/>
            <a:chExt cx="9924896" cy="1781641"/>
          </a:xfrm>
        </p:grpSpPr>
        <p:sp>
          <p:nvSpPr>
            <p:cNvPr id="15" name="Rectangle 14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56226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933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6" name="Picture 15" descr="EuropeanFlag-stars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 userDrawn="1"/>
        </p:nvGrpSpPr>
        <p:grpSpPr>
          <a:xfrm>
            <a:off x="24713445" y="40557701"/>
            <a:ext cx="13233195" cy="1781641"/>
            <a:chOff x="18230283" y="40396912"/>
            <a:chExt cx="9924896" cy="1781641"/>
          </a:xfrm>
        </p:grpSpPr>
        <p:sp>
          <p:nvSpPr>
            <p:cNvPr id="18" name="Rectangle 17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56226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933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9" name="Picture 18" descr="EuropeanFlag-stars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 userDrawn="1"/>
        </p:nvGrpSpPr>
        <p:grpSpPr>
          <a:xfrm>
            <a:off x="24916645" y="40710101"/>
            <a:ext cx="13233195" cy="1781641"/>
            <a:chOff x="18230283" y="40396912"/>
            <a:chExt cx="9924896" cy="1781641"/>
          </a:xfrm>
        </p:grpSpPr>
        <p:sp>
          <p:nvSpPr>
            <p:cNvPr id="21" name="Rectangle 20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56226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933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2" name="Picture 21" descr="EuropeanFlag-stars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pic>
        <p:nvPicPr>
          <p:cNvPr id="24" name="Bild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7348"/>
          <a:stretch/>
        </p:blipFill>
        <p:spPr>
          <a:xfrm>
            <a:off x="0" y="0"/>
            <a:ext cx="12192000" cy="5568000"/>
          </a:xfrm>
          <a:prstGeom prst="rect">
            <a:avLst/>
          </a:prstGeom>
        </p:spPr>
      </p:pic>
      <p:pic>
        <p:nvPicPr>
          <p:cNvPr id="25" name="Bild 13" descr="EU_und_Text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5760001"/>
            <a:ext cx="4608512" cy="86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507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6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4" indent="0">
              <a:buNone/>
              <a:defRPr sz="1600"/>
            </a:lvl2pPr>
            <a:lvl3pPr marL="914367" indent="0">
              <a:buNone/>
              <a:defRPr sz="1600"/>
            </a:lvl3pPr>
            <a:lvl4pPr marL="1371551" indent="0">
              <a:buNone/>
              <a:defRPr sz="1600"/>
            </a:lvl4pPr>
            <a:lvl5pPr marL="1828734" indent="0">
              <a:buNone/>
              <a:defRPr sz="1600"/>
            </a:lvl5pPr>
            <a:lvl6pPr marL="2285918" indent="0">
              <a:buNone/>
              <a:defRPr sz="1600"/>
            </a:lvl6pPr>
            <a:lvl7pPr marL="2743102" indent="0">
              <a:buNone/>
              <a:defRPr sz="1600"/>
            </a:lvl7pPr>
            <a:lvl8pPr marL="3200285" indent="0">
              <a:buNone/>
              <a:defRPr sz="1600"/>
            </a:lvl8pPr>
            <a:lvl9pPr marL="3657469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6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184" indent="0">
              <a:buNone/>
              <a:defRPr sz="1200"/>
            </a:lvl2pPr>
            <a:lvl3pPr marL="914367" indent="0">
              <a:buNone/>
              <a:defRPr sz="1000"/>
            </a:lvl3pPr>
            <a:lvl4pPr marL="1371551" indent="0">
              <a:buNone/>
              <a:defRPr sz="900"/>
            </a:lvl4pPr>
            <a:lvl5pPr marL="1828734" indent="0">
              <a:buNone/>
              <a:defRPr sz="900"/>
            </a:lvl5pPr>
            <a:lvl6pPr marL="2285918" indent="0">
              <a:buNone/>
              <a:defRPr sz="900"/>
            </a:lvl6pPr>
            <a:lvl7pPr marL="2743102" indent="0">
              <a:buNone/>
              <a:defRPr sz="900"/>
            </a:lvl7pPr>
            <a:lvl8pPr marL="3200285" indent="0">
              <a:buNone/>
              <a:defRPr sz="900"/>
            </a:lvl8pPr>
            <a:lvl9pPr marL="365746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Monday, March 18,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19253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5F5F-8B57-463C-89B5-71A5BB0C5441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0F7D1-9E1D-44BA-8EAC-1305E31B2AA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8698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40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4" indent="0">
              <a:buFontTx/>
              <a:buNone/>
              <a:defRPr/>
            </a:lvl2pPr>
            <a:lvl3pPr marL="914367" indent="0">
              <a:buFontTx/>
              <a:buNone/>
              <a:defRPr/>
            </a:lvl3pPr>
            <a:lvl4pPr marL="1371551" indent="0">
              <a:buFontTx/>
              <a:buNone/>
              <a:defRPr/>
            </a:lvl4pPr>
            <a:lvl5pPr marL="1828734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5F5F-8B57-463C-89B5-71A5BB0C5441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0F7D1-9E1D-44BA-8EAC-1305E31B2AA1}" type="slidenum">
              <a:rPr lang="en-US" smtClean="0"/>
              <a:t>‹Nº›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80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4890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5F5F-8B57-463C-89B5-71A5BB0C5441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0F7D1-9E1D-44BA-8EAC-1305E31B2AA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007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4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4" indent="0">
              <a:buFontTx/>
              <a:buNone/>
              <a:defRPr/>
            </a:lvl2pPr>
            <a:lvl3pPr marL="914367" indent="0">
              <a:buFontTx/>
              <a:buNone/>
              <a:defRPr/>
            </a:lvl3pPr>
            <a:lvl4pPr marL="1371551" indent="0">
              <a:buFontTx/>
              <a:buNone/>
              <a:defRPr/>
            </a:lvl4pPr>
            <a:lvl5pPr marL="1828734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5F5F-8B57-463C-89B5-71A5BB0C5441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0F7D1-9E1D-44BA-8EAC-1305E31B2AA1}" type="slidenum">
              <a:rPr lang="en-US" smtClean="0"/>
              <a:t>‹Nº›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898769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4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184" indent="0">
              <a:buFontTx/>
              <a:buNone/>
              <a:defRPr/>
            </a:lvl2pPr>
            <a:lvl3pPr marL="914367" indent="0">
              <a:buFontTx/>
              <a:buNone/>
              <a:defRPr/>
            </a:lvl3pPr>
            <a:lvl4pPr marL="1371551" indent="0">
              <a:buFontTx/>
              <a:buNone/>
              <a:defRPr/>
            </a:lvl4pPr>
            <a:lvl5pPr marL="1828734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5F5F-8B57-463C-89B5-71A5BB0C5441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0F7D1-9E1D-44BA-8EAC-1305E31B2AA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6877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Monday, March 18,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223781"/>
      </p:ext>
    </p:extLst>
  </p:cSld>
  <p:clrMapOvr>
    <a:masterClrMapping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5" y="609603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Monday, March 18,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790515"/>
      </p:ext>
    </p:extLst>
  </p:cSld>
  <p:clrMapOvr>
    <a:masterClrMapping/>
  </p:clrMapOvr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3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3" y="966055"/>
            <a:ext cx="5564365" cy="526039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775" indent="-228592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959" indent="-228592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290" indent="-28574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326" indent="-228592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7" y="966056"/>
            <a:ext cx="5492873" cy="526039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775" indent="-228592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959" indent="-228592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290" indent="-28574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326" indent="-228592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D083BCF5-6652-4EAE-A9AE-2CC7B4A7F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2882" y="6362017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16D18B57-AE9F-4494-A1DE-01DA39229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5" y="6266576"/>
            <a:ext cx="2563249" cy="512082"/>
          </a:xfrm>
        </p:spPr>
        <p:txBody>
          <a:bodyPr anchor="t"/>
          <a:lstStyle>
            <a:lvl1pPr algn="l">
              <a:defRPr sz="900"/>
            </a:lvl1pPr>
          </a:lstStyle>
          <a:p>
            <a:r>
              <a:rPr lang="en-US"/>
              <a:t>Talk Title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3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3" y="966055"/>
            <a:ext cx="6478765" cy="5260397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775" indent="-228592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959" indent="-228592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290" indent="-28574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326" indent="-228592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43"/>
            <a:ext cx="4643786" cy="216351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775" indent="-228592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959" indent="-228592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290" indent="-28574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326" indent="-228592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4" y="966789"/>
            <a:ext cx="4644345" cy="2976562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6C82EC1-D9FC-4D8F-8B56-653C9B8A5B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509" y="6386247"/>
            <a:ext cx="1428001" cy="462435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21516C7-68BC-4DF5-AA2F-4FFA9AD7E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97759" y="6475294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71919E7B-E356-4EA2-A743-0FF2132C4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5" y="6266576"/>
            <a:ext cx="2563249" cy="512082"/>
          </a:xfrm>
        </p:spPr>
        <p:txBody>
          <a:bodyPr anchor="t"/>
          <a:lstStyle>
            <a:lvl1pPr algn="l">
              <a:defRPr sz="900"/>
            </a:lvl1pPr>
          </a:lstStyle>
          <a:p>
            <a:r>
              <a:rPr lang="en-US"/>
              <a:t>Talk Title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8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rgbClr val="273B7C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8" y="4050837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Monday, March 18,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‹Nº›</a:t>
            </a:fld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12173BA-A7FD-43B4-9E1A-E55C958F1F91}"/>
              </a:ext>
            </a:extLst>
          </p:cNvPr>
          <p:cNvGrpSpPr/>
          <p:nvPr userDrawn="1"/>
        </p:nvGrpSpPr>
        <p:grpSpPr>
          <a:xfrm>
            <a:off x="-3175" y="0"/>
            <a:ext cx="13323251" cy="6866467"/>
            <a:chOff x="0" y="-8467"/>
            <a:chExt cx="12192000" cy="6866467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4C0DEAA-3954-4BA8-89FF-BBAACDECB2D1}"/>
                </a:ext>
              </a:extLst>
            </p:cNvPr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4469044-B4B8-46ED-9EFC-494C84BA8755}"/>
                </a:ext>
              </a:extLst>
            </p:cNvPr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3">
              <a:extLst>
                <a:ext uri="{FF2B5EF4-FFF2-40B4-BE49-F238E27FC236}">
                  <a16:creationId xmlns:a16="http://schemas.microsoft.com/office/drawing/2014/main" id="{C0264221-ECDB-4BE8-BDAE-91078ABBE50E}"/>
                </a:ext>
              </a:extLst>
            </p:cNvPr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5">
              <a:extLst>
                <a:ext uri="{FF2B5EF4-FFF2-40B4-BE49-F238E27FC236}">
                  <a16:creationId xmlns:a16="http://schemas.microsoft.com/office/drawing/2014/main" id="{0D040315-E6AC-4229-A3AE-8380A0CE0DB8}"/>
                </a:ext>
              </a:extLst>
            </p:cNvPr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6115AF04-A662-40DF-B462-498ACAB2B217}"/>
                </a:ext>
              </a:extLst>
            </p:cNvPr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7">
              <a:extLst>
                <a:ext uri="{FF2B5EF4-FFF2-40B4-BE49-F238E27FC236}">
                  <a16:creationId xmlns:a16="http://schemas.microsoft.com/office/drawing/2014/main" id="{7C1F0368-E2F4-43BA-94D6-98DD77FD3073}"/>
                </a:ext>
              </a:extLst>
            </p:cNvPr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8">
              <a:extLst>
                <a:ext uri="{FF2B5EF4-FFF2-40B4-BE49-F238E27FC236}">
                  <a16:creationId xmlns:a16="http://schemas.microsoft.com/office/drawing/2014/main" id="{303268F8-93AA-420E-8899-090CDA5FF33F}"/>
                </a:ext>
              </a:extLst>
            </p:cNvPr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669D6CF8-45D5-4648-82A6-F6DB5769F62A}"/>
                </a:ext>
              </a:extLst>
            </p:cNvPr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4493E2A9-3A22-4398-9C1C-BE79228E992E}"/>
                </a:ext>
              </a:extLst>
            </p:cNvPr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38" name="Picture 2" descr="image">
            <a:extLst>
              <a:ext uri="{FF2B5EF4-FFF2-40B4-BE49-F238E27FC236}">
                <a16:creationId xmlns:a16="http://schemas.microsoft.com/office/drawing/2014/main" id="{36F0C60D-962D-4EF9-AE01-EB69842141E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666" y="5194043"/>
            <a:ext cx="1656180" cy="165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680536"/>
      </p:ext>
    </p:extLst>
  </p:cSld>
  <p:clrMapOvr>
    <a:masterClrMapping/>
  </p:clrMapOvr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3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3" y="966055"/>
            <a:ext cx="6478765" cy="526039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775" indent="-228592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959" indent="-228592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290" indent="-28574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326" indent="-228592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2843814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775" indent="-228592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959" indent="-228592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290" indent="-28574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326" indent="-228592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4" y="3371187"/>
            <a:ext cx="2843815" cy="2855260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13A6043C-F458-4C3F-AF17-2921EE74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2882" y="6370935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5B8BE85D-736A-4568-BAD7-71AF92900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5" y="6266576"/>
            <a:ext cx="2563249" cy="512082"/>
          </a:xfrm>
        </p:spPr>
        <p:txBody>
          <a:bodyPr anchor="t"/>
          <a:lstStyle>
            <a:lvl1pPr algn="l">
              <a:defRPr sz="900"/>
            </a:lvl1pPr>
          </a:lstStyle>
          <a:p>
            <a:r>
              <a:rPr lang="en-US"/>
              <a:t>Talk Title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3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3" y="966058"/>
            <a:ext cx="6976787" cy="5260391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775" indent="-228592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959" indent="-228592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290" indent="-28574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326" indent="-228592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9"/>
            <a:ext cx="4032023" cy="2584125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6" y="3763625"/>
            <a:ext cx="2231493" cy="2462822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900F04D-AC2F-423C-B6A2-BF80050A6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907" y="6370935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188C99F7-C75A-4AC5-8281-967C952CF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5" y="6266576"/>
            <a:ext cx="2563249" cy="512082"/>
          </a:xfrm>
        </p:spPr>
        <p:txBody>
          <a:bodyPr anchor="t"/>
          <a:lstStyle>
            <a:lvl1pPr algn="l">
              <a:defRPr sz="900"/>
            </a:lvl1pPr>
          </a:lstStyle>
          <a:p>
            <a:r>
              <a:rPr lang="en-US"/>
              <a:t>Talk Title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3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2" y="966055"/>
            <a:ext cx="6976787" cy="52603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775" indent="-228592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959" indent="-228592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290" indent="-28574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326" indent="-228592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4" y="966059"/>
            <a:ext cx="4032023" cy="2584125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4" y="3763625"/>
            <a:ext cx="4032023" cy="2462830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129A1D-EBBE-43D3-A521-8D31A71AD8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509" y="6386247"/>
            <a:ext cx="1428001" cy="462435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E4E922E-75C0-4E33-8485-087F02632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97759" y="6475294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A225B541-52C0-4D6C-8D3C-79DA8F9E4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5" y="6266576"/>
            <a:ext cx="2563249" cy="512082"/>
          </a:xfrm>
        </p:spPr>
        <p:txBody>
          <a:bodyPr anchor="t"/>
          <a:lstStyle>
            <a:lvl1pPr algn="l">
              <a:defRPr sz="900"/>
            </a:lvl1pPr>
          </a:lstStyle>
          <a:p>
            <a:r>
              <a:rPr lang="en-US"/>
              <a:t>Talk Title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3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1" y="3445216"/>
            <a:ext cx="5572529" cy="278932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775" indent="-228592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959" indent="-228592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290" indent="-28574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326" indent="-228592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3" y="966059"/>
            <a:ext cx="3639123" cy="2332315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9"/>
            <a:ext cx="3639123" cy="2332315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4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775" indent="-228592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959" indent="-228592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290" indent="-28574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326" indent="-228592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7" y="966059"/>
            <a:ext cx="3639123" cy="2332315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5ED4B8FA-1EDE-465B-A6A7-47249B7EB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3292" y="6323612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F41113FA-6CF7-46AE-813B-8389B1A16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5" y="6266576"/>
            <a:ext cx="2563249" cy="512082"/>
          </a:xfrm>
        </p:spPr>
        <p:txBody>
          <a:bodyPr anchor="t"/>
          <a:lstStyle>
            <a:lvl1pPr algn="l">
              <a:defRPr sz="900"/>
            </a:lvl1pPr>
          </a:lstStyle>
          <a:p>
            <a:r>
              <a:rPr lang="en-US"/>
              <a:t>Talk Title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3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1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775" indent="-228592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959" indent="-228592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290" indent="-28574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326" indent="-228592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4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775" indent="-228592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959" indent="-228592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290" indent="-28574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326" indent="-228592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3" y="3914035"/>
            <a:ext cx="3639123" cy="2312423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2"/>
            <a:ext cx="3639123" cy="2312422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E3E682B-0382-43BF-97EE-2CC56C06F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2882" y="6370935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8F67F3BD-DFBE-4CA6-B004-C600F8627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5" y="6266576"/>
            <a:ext cx="2563249" cy="512082"/>
          </a:xfrm>
        </p:spPr>
        <p:txBody>
          <a:bodyPr anchor="t"/>
          <a:lstStyle>
            <a:lvl1pPr algn="l">
              <a:defRPr sz="900"/>
            </a:lvl1pPr>
          </a:lstStyle>
          <a:p>
            <a:r>
              <a:rPr lang="en-US"/>
              <a:t>Talk Title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2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24850" y="5701202"/>
            <a:ext cx="2415529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Monday, March 18, 2024</a:t>
            </a:fld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40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Author</a:t>
            </a:r>
          </a:p>
          <a:p>
            <a:pPr lvl="0"/>
            <a:r>
              <a:rPr lang="en-US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1" y="6194563"/>
            <a:ext cx="1948205" cy="630895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2" y="1720853"/>
            <a:ext cx="3561564" cy="3840163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41" y="847495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888" indent="-342888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775" indent="-228592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2959" indent="-228592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143" indent="-228592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326" indent="-228592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Agenda Topics Covered: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rgbClr val="273B7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Monday, March 18,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971695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71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Monday, March 18,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162056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6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90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Monday, March 18,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080261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7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84" indent="0">
              <a:buNone/>
              <a:defRPr sz="2000" b="1"/>
            </a:lvl2pPr>
            <a:lvl3pPr marL="914367" indent="0">
              <a:buNone/>
              <a:defRPr sz="1800" b="1"/>
            </a:lvl3pPr>
            <a:lvl4pPr marL="1371551" indent="0">
              <a:buNone/>
              <a:defRPr sz="1600" b="1"/>
            </a:lvl4pPr>
            <a:lvl5pPr marL="1828734" indent="0">
              <a:buNone/>
              <a:defRPr sz="1600" b="1"/>
            </a:lvl5pPr>
            <a:lvl6pPr marL="2285918" indent="0">
              <a:buNone/>
              <a:defRPr sz="1600" b="1"/>
            </a:lvl6pPr>
            <a:lvl7pPr marL="2743102" indent="0">
              <a:buNone/>
              <a:defRPr sz="1600" b="1"/>
            </a:lvl7pPr>
            <a:lvl8pPr marL="3200285" indent="0">
              <a:buNone/>
              <a:defRPr sz="1600" b="1"/>
            </a:lvl8pPr>
            <a:lvl9pPr marL="365746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7" y="2737249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84" indent="0">
              <a:buNone/>
              <a:defRPr sz="2000" b="1"/>
            </a:lvl2pPr>
            <a:lvl3pPr marL="914367" indent="0">
              <a:buNone/>
              <a:defRPr sz="1800" b="1"/>
            </a:lvl3pPr>
            <a:lvl4pPr marL="1371551" indent="0">
              <a:buNone/>
              <a:defRPr sz="1600" b="1"/>
            </a:lvl4pPr>
            <a:lvl5pPr marL="1828734" indent="0">
              <a:buNone/>
              <a:defRPr sz="1600" b="1"/>
            </a:lvl5pPr>
            <a:lvl6pPr marL="2285918" indent="0">
              <a:buNone/>
              <a:defRPr sz="1600" b="1"/>
            </a:lvl6pPr>
            <a:lvl7pPr marL="2743102" indent="0">
              <a:buNone/>
              <a:defRPr sz="1600" b="1"/>
            </a:lvl7pPr>
            <a:lvl8pPr marL="3200285" indent="0">
              <a:buNone/>
              <a:defRPr sz="1600" b="1"/>
            </a:lvl8pPr>
            <a:lvl9pPr marL="365746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6" y="2737249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Monday, March 18, 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746974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363" y="243840"/>
            <a:ext cx="8596668" cy="1320800"/>
          </a:xfrm>
        </p:spPr>
        <p:txBody>
          <a:bodyPr/>
          <a:lstStyle>
            <a:lvl1pPr>
              <a:defRPr b="1" u="sng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19033" y="6394483"/>
            <a:ext cx="1648601" cy="365125"/>
          </a:xfrm>
        </p:spPr>
        <p:txBody>
          <a:bodyPr/>
          <a:lstStyle/>
          <a:p>
            <a:fld id="{BDC57488-3539-8349-95E7-E0E3D7B2EDB0}" type="datetime2">
              <a:rPr lang="en-US" smtClean="0"/>
              <a:pPr/>
              <a:t>Monday, March 18, 2024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77304" y="6394482"/>
            <a:ext cx="683339" cy="365125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2264C6D-62F2-9DA9-CFB9-8EEB8740A0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7364" y="6271555"/>
            <a:ext cx="2286943" cy="543283"/>
          </a:xfrm>
          <a:prstGeom prst="rect">
            <a:avLst/>
          </a:prstGeom>
        </p:spPr>
      </p:pic>
      <p:pic>
        <p:nvPicPr>
          <p:cNvPr id="7" name="Picture 3" descr="EurofusionDisc.eps">
            <a:extLst>
              <a:ext uri="{FF2B5EF4-FFF2-40B4-BE49-F238E27FC236}">
                <a16:creationId xmlns:a16="http://schemas.microsoft.com/office/drawing/2014/main" id="{E522392F-1F21-89C3-C07E-3BA771E3DD9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804" y="6344188"/>
            <a:ext cx="458197" cy="46570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3184C53-3D01-F982-957A-3F9719FAA1E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34684" y="6250269"/>
            <a:ext cx="1354572" cy="56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30521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Monday, March 18,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811684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2" y="514928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47" indent="0">
              <a:buNone/>
              <a:defRPr sz="1400"/>
            </a:lvl2pPr>
            <a:lvl3pPr marL="914093" indent="0">
              <a:buNone/>
              <a:defRPr sz="1200"/>
            </a:lvl3pPr>
            <a:lvl4pPr marL="1371140" indent="0">
              <a:buNone/>
              <a:defRPr sz="1000"/>
            </a:lvl4pPr>
            <a:lvl5pPr marL="1828186" indent="0">
              <a:buNone/>
              <a:defRPr sz="1000"/>
            </a:lvl5pPr>
            <a:lvl6pPr marL="2285232" indent="0">
              <a:buNone/>
              <a:defRPr sz="1000"/>
            </a:lvl6pPr>
            <a:lvl7pPr marL="2742279" indent="0">
              <a:buNone/>
              <a:defRPr sz="1000"/>
            </a:lvl7pPr>
            <a:lvl8pPr marL="3199325" indent="0">
              <a:buNone/>
              <a:defRPr sz="1000"/>
            </a:lvl8pPr>
            <a:lvl9pPr marL="365637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Monday, March 18,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011043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3175" y="0"/>
            <a:ext cx="13323251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90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4" y="6041366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15F5F-8B57-463C-89B5-71A5BB0C5441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4021" y="6041366"/>
            <a:ext cx="5230925" cy="230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4" y="6041366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720F7D1-9E1D-44BA-8EAC-1305E31B2AA1}" type="slidenum">
              <a:rPr lang="en-US" smtClean="0"/>
              <a:t>‹Nº›</a:t>
            </a:fld>
            <a:endParaRPr lang="en-US"/>
          </a:p>
        </p:txBody>
      </p:sp>
      <p:pic>
        <p:nvPicPr>
          <p:cNvPr id="18" name="Picture 2" descr="image">
            <a:extLst>
              <a:ext uri="{FF2B5EF4-FFF2-40B4-BE49-F238E27FC236}">
                <a16:creationId xmlns:a16="http://schemas.microsoft.com/office/drawing/2014/main" id="{D3882743-BF6B-42D3-BDC2-D190501454F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666" y="5194043"/>
            <a:ext cx="1656180" cy="165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872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  <p:sldLayoutId id="2147483800" r:id="rId15"/>
    <p:sldLayoutId id="2147483801" r:id="rId16"/>
    <p:sldLayoutId id="2147483802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</p:sldLayoutIdLst>
  <p:txStyles>
    <p:titleStyle>
      <a:lvl1pPr algn="l" defTabSz="457184" rtl="0" eaLnBrk="1" latinLnBrk="0" hangingPunct="1">
        <a:spcBef>
          <a:spcPct val="0"/>
        </a:spcBef>
        <a:buNone/>
        <a:defRPr sz="3600" kern="1200">
          <a:solidFill>
            <a:srgbClr val="273B7C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888" indent="-342888" algn="l" defTabSz="45718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23" indent="-285740" algn="l" defTabSz="45718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2959" indent="-228592" algn="l" defTabSz="45718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143" indent="-228592" algn="l" defTabSz="45718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326" indent="-228592" algn="l" defTabSz="45718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510" indent="-228592" algn="l" defTabSz="45718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693" indent="-228592" algn="l" defTabSz="45718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8877" indent="-228592" algn="l" defTabSz="45718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061" indent="-228592" algn="l" defTabSz="45718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4" algn="l" defTabSz="4571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7" algn="l" defTabSz="4571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1" algn="l" defTabSz="4571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4" algn="l" defTabSz="4571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8" algn="l" defTabSz="4571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2" algn="l" defTabSz="4571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5" algn="l" defTabSz="4571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9" algn="l" defTabSz="4571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microsoft.com/office/2017/06/relationships/model3d" Target="../media/model3d1.glb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69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ink.springer.com/article/10.1007/s10967-015-4074-9" TargetMode="Externa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ifmif-dones.es/dones-users-2/" TargetMode="Externa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microsoft.com/office/2007/relationships/hdphoto" Target="../media/hdphoto2.wdp"/><Relationship Id="rId4" Type="http://schemas.openxmlformats.org/officeDocument/2006/relationships/image" Target="../media/image23.jpe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3.wdp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AF55AD-F6FC-A41A-3249-4151E41ACF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386" y="2244709"/>
            <a:ext cx="11329259" cy="1679110"/>
          </a:xfrm>
        </p:spPr>
        <p:txBody>
          <a:bodyPr/>
          <a:lstStyle/>
          <a:p>
            <a:r>
              <a:rPr lang="en-GB" sz="3600" dirty="0">
                <a:solidFill>
                  <a:schemeClr val="bg2">
                    <a:lumMod val="10000"/>
                  </a:schemeClr>
                </a:solidFill>
              </a:rPr>
              <a:t>The IFMIF-DONES Accelerator: </a:t>
            </a:r>
            <a:br>
              <a:rPr lang="en-GB" sz="3600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en-GB" sz="3200" b="0" dirty="0">
                <a:solidFill>
                  <a:schemeClr val="bg2">
                    <a:lumMod val="10000"/>
                  </a:schemeClr>
                </a:solidFill>
              </a:rPr>
              <a:t>Target &amp; Irradiation Challenges and Future Research Opportunities</a:t>
            </a:r>
            <a:endParaRPr lang="en-US" sz="3600" b="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6489883-1C19-5DCB-7AC5-7353CBC5BA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7384" y="4293098"/>
            <a:ext cx="5856651" cy="1031259"/>
          </a:xfrm>
        </p:spPr>
        <p:txBody>
          <a:bodyPr>
            <a:normAutofit fontScale="77500" lnSpcReduction="20000"/>
          </a:bodyPr>
          <a:lstStyle/>
          <a:p>
            <a:r>
              <a:rPr lang="en-US" sz="3600"/>
              <a:t>Claudio Torregrosa-Martín</a:t>
            </a:r>
          </a:p>
          <a:p>
            <a:r>
              <a:rPr lang="en-US" sz="3200" b="0"/>
              <a:t>On behalf of the IFMIF-DONES Team</a:t>
            </a:r>
          </a:p>
          <a:p>
            <a:endParaRPr lang="en-U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ECE1808-4748-EF5C-843B-6090972B7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08" y="5616426"/>
            <a:ext cx="4658298" cy="110662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7EBC11C-4DF5-E141-BF3A-010FF8892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6181" y="5717407"/>
            <a:ext cx="2219652" cy="93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208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53DD74-E6D5-52B8-9F8B-DC42FDD92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363" y="243842"/>
            <a:ext cx="7565082" cy="763157"/>
          </a:xfrm>
        </p:spPr>
        <p:txBody>
          <a:bodyPr>
            <a:normAutofit/>
          </a:bodyPr>
          <a:lstStyle/>
          <a:p>
            <a:r>
              <a:rPr lang="en-US" sz="3200"/>
              <a:t>AREAS FOR NON-FUSION EXPERIMENTS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C4D3E8D-7478-175D-D672-05AE655DF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Monday, March 18, 2024</a:t>
            </a:fld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C14AF9F-318C-2AA7-0A81-31DFAE585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5" name="Group 7">
            <a:extLst>
              <a:ext uri="{FF2B5EF4-FFF2-40B4-BE49-F238E27FC236}">
                <a16:creationId xmlns:a16="http://schemas.microsoft.com/office/drawing/2014/main" id="{26050AC7-923D-C877-4CFD-2B0A35D9AF96}"/>
              </a:ext>
            </a:extLst>
          </p:cNvPr>
          <p:cNvGrpSpPr/>
          <p:nvPr/>
        </p:nvGrpSpPr>
        <p:grpSpPr>
          <a:xfrm>
            <a:off x="88495" y="1155179"/>
            <a:ext cx="3325636" cy="1538475"/>
            <a:chOff x="179512" y="1988840"/>
            <a:chExt cx="4783107" cy="221271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8AD8D74-598E-AF61-4869-D74E42B40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9512" y="1988840"/>
              <a:ext cx="4783107" cy="221271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52CF5E2-4A09-463E-66DC-B581A80DE425}"/>
                </a:ext>
              </a:extLst>
            </p:cNvPr>
            <p:cNvSpPr txBox="1"/>
            <p:nvPr/>
          </p:nvSpPr>
          <p:spPr>
            <a:xfrm>
              <a:off x="2175019" y="2492898"/>
              <a:ext cx="1213769" cy="4315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350" b="1">
                  <a:solidFill>
                    <a:srgbClr val="FF0000"/>
                  </a:solidFill>
                </a:rPr>
                <a:t>R160</a:t>
              </a:r>
            </a:p>
          </p:txBody>
        </p:sp>
      </p:grpSp>
      <p:sp>
        <p:nvSpPr>
          <p:cNvPr id="8" name="TextBox 8">
            <a:extLst>
              <a:ext uri="{FF2B5EF4-FFF2-40B4-BE49-F238E27FC236}">
                <a16:creationId xmlns:a16="http://schemas.microsoft.com/office/drawing/2014/main" id="{0C238BAA-B4DE-0B00-8312-FC4085EBC932}"/>
              </a:ext>
            </a:extLst>
          </p:cNvPr>
          <p:cNvSpPr txBox="1"/>
          <p:nvPr/>
        </p:nvSpPr>
        <p:spPr>
          <a:xfrm>
            <a:off x="3315985" y="897971"/>
            <a:ext cx="5014150" cy="19697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2400" b="1" u="sng" dirty="0">
                <a:latin typeface="+mj-lt"/>
              </a:rPr>
              <a:t>R160:</a:t>
            </a:r>
            <a:r>
              <a:rPr lang="es-ES" sz="2400" b="1" dirty="0">
                <a:latin typeface="+mj-lt"/>
              </a:rPr>
              <a:t> </a:t>
            </a:r>
            <a:r>
              <a:rPr lang="es-ES" sz="1600" b="1" dirty="0">
                <a:latin typeface="+mj-lt"/>
              </a:rPr>
              <a:t>300 m</a:t>
            </a:r>
            <a:r>
              <a:rPr lang="es-ES" sz="1600" b="1" baseline="30000" dirty="0">
                <a:latin typeface="+mj-lt"/>
              </a:rPr>
              <a:t>2</a:t>
            </a:r>
            <a:r>
              <a:rPr lang="es-ES" sz="1600" b="1" dirty="0">
                <a:latin typeface="+mj-lt"/>
              </a:rPr>
              <a:t> </a:t>
            </a:r>
            <a:r>
              <a:rPr lang="es-ES" sz="1600" b="1" dirty="0" err="1">
                <a:latin typeface="+mj-lt"/>
              </a:rPr>
              <a:t>Area</a:t>
            </a:r>
            <a:endParaRPr lang="es-ES" sz="2000" b="1" u="sng" baseline="30000" dirty="0">
              <a:latin typeface="+mj-lt"/>
            </a:endParaRPr>
          </a:p>
          <a:p>
            <a:endParaRPr lang="es-ES" sz="1400" b="1" u="sng" dirty="0">
              <a:latin typeface="+mj-lt"/>
            </a:endParaRPr>
          </a:p>
          <a:p>
            <a:pPr marL="214306" indent="-214306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  <a:latin typeface="+mj-lt"/>
              </a:rPr>
              <a:t>Same floor as the Test Cell</a:t>
            </a:r>
          </a:p>
          <a:p>
            <a:pPr marL="214306" indent="-214306">
              <a:buFont typeface="Arial" panose="020B0604020202020204" pitchFamily="34" charset="0"/>
              <a:buChar char="•"/>
            </a:pPr>
            <a:r>
              <a:rPr lang="en-GB" sz="1400" dirty="0">
                <a:latin typeface="+mj-lt"/>
              </a:rPr>
              <a:t>Profiting from a </a:t>
            </a:r>
            <a:r>
              <a:rPr lang="en-GB" sz="1400" b="1" dirty="0">
                <a:solidFill>
                  <a:srgbClr val="FF0000"/>
                </a:solidFill>
                <a:latin typeface="+mj-lt"/>
              </a:rPr>
              <a:t>continuous neutron beam </a:t>
            </a:r>
            <a:r>
              <a:rPr lang="en-GB" sz="1400" b="1" dirty="0">
                <a:latin typeface="+mj-lt"/>
              </a:rPr>
              <a:t>from the TC </a:t>
            </a:r>
            <a:r>
              <a:rPr lang="en-GB" sz="1400" dirty="0">
                <a:latin typeface="+mj-lt"/>
              </a:rPr>
              <a:t>via a </a:t>
            </a:r>
            <a:r>
              <a:rPr lang="en-GB" sz="1400" b="1" dirty="0">
                <a:latin typeface="+mj-lt"/>
              </a:rPr>
              <a:t>Neutron Beam Aperture/Collimator (Ø20-12 cm)</a:t>
            </a:r>
            <a:endParaRPr lang="es-ES" sz="1400" b="1" dirty="0">
              <a:latin typeface="+mj-lt"/>
            </a:endParaRPr>
          </a:p>
          <a:p>
            <a:pPr marL="214306" indent="-214306">
              <a:buFont typeface="Arial" panose="020B0604020202020204" pitchFamily="34" charset="0"/>
              <a:buChar char="•"/>
            </a:pPr>
            <a:endParaRPr lang="en-US" sz="1400" dirty="0">
              <a:latin typeface="+mj-lt"/>
            </a:endParaRPr>
          </a:p>
          <a:p>
            <a:pPr marL="214306" indent="-214306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Estimated</a:t>
            </a:r>
            <a:r>
              <a:rPr lang="es-ES" sz="1400" dirty="0">
                <a:latin typeface="+mj-lt"/>
              </a:rPr>
              <a:t> </a:t>
            </a:r>
            <a:r>
              <a:rPr lang="en-US" sz="1400" b="1" dirty="0">
                <a:latin typeface="+mj-lt"/>
              </a:rPr>
              <a:t>neutron flux at the duct exit</a:t>
            </a:r>
            <a:r>
              <a:rPr lang="es-ES" sz="1400" dirty="0">
                <a:latin typeface="+mj-lt"/>
              </a:rPr>
              <a:t>:</a:t>
            </a:r>
          </a:p>
          <a:p>
            <a:r>
              <a:rPr lang="en-GB" sz="1400" dirty="0">
                <a:latin typeface="+mj-lt"/>
                <a:ea typeface="Calibri" panose="020F0502020204030204" pitchFamily="34" charset="0"/>
              </a:rPr>
              <a:t>      </a:t>
            </a:r>
            <a:r>
              <a:rPr lang="en-GB" sz="1400" b="1" dirty="0">
                <a:latin typeface="+mj-lt"/>
                <a:ea typeface="Calibri" panose="020F0502020204030204" pitchFamily="34" charset="0"/>
              </a:rPr>
              <a:t>2∙10¹⁰ n/cm²/s, 99.5% of fast neutrons</a:t>
            </a:r>
            <a:r>
              <a:rPr lang="en-GB" sz="1400" dirty="0">
                <a:latin typeface="+mj-lt"/>
                <a:ea typeface="Calibri" panose="020F0502020204030204" pitchFamily="34" charset="0"/>
              </a:rPr>
              <a:t>, En &gt; 100 keV</a:t>
            </a:r>
            <a:endParaRPr lang="es-ES" sz="1400" dirty="0">
              <a:latin typeface="+mj-lt"/>
            </a:endParaRPr>
          </a:p>
        </p:txBody>
      </p:sp>
      <p:pic>
        <p:nvPicPr>
          <p:cNvPr id="9" name="Imagen 30">
            <a:extLst>
              <a:ext uri="{FF2B5EF4-FFF2-40B4-BE49-F238E27FC236}">
                <a16:creationId xmlns:a16="http://schemas.microsoft.com/office/drawing/2014/main" id="{87D15615-22CE-4C62-575F-2ED7E48443F4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947" y="4675197"/>
            <a:ext cx="2973380" cy="156890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12">
            <a:extLst>
              <a:ext uri="{FF2B5EF4-FFF2-40B4-BE49-F238E27FC236}">
                <a16:creationId xmlns:a16="http://schemas.microsoft.com/office/drawing/2014/main" id="{44205F41-04BC-6255-688E-A0DB786E0AA1}"/>
              </a:ext>
            </a:extLst>
          </p:cNvPr>
          <p:cNvSpPr txBox="1"/>
          <p:nvPr/>
        </p:nvSpPr>
        <p:spPr>
          <a:xfrm>
            <a:off x="3590062" y="3444267"/>
            <a:ext cx="461335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u="sng" dirty="0"/>
              <a:t>R026:</a:t>
            </a:r>
            <a:r>
              <a:rPr lang="es-ES" sz="2400" b="1" dirty="0"/>
              <a:t> </a:t>
            </a:r>
            <a:r>
              <a:rPr lang="es-ES" sz="1600" b="1" dirty="0"/>
              <a:t>2100 m</a:t>
            </a:r>
            <a:r>
              <a:rPr lang="es-ES" sz="1600" b="1" baseline="30000" dirty="0"/>
              <a:t>2</a:t>
            </a:r>
            <a:r>
              <a:rPr lang="es-ES" sz="1600" b="1" dirty="0"/>
              <a:t> </a:t>
            </a:r>
            <a:r>
              <a:rPr lang="es-ES" sz="1600" b="1" dirty="0" err="1"/>
              <a:t>Area</a:t>
            </a:r>
            <a:endParaRPr lang="es-ES" sz="1600" b="1" u="sng" baseline="30000" dirty="0"/>
          </a:p>
          <a:p>
            <a:endParaRPr lang="es-ES" sz="1400" b="1" u="sng" dirty="0"/>
          </a:p>
          <a:p>
            <a:pPr marL="214306" indent="-214306">
              <a:buFont typeface="Arial" panose="020B0604020202020204" pitchFamily="34" charset="0"/>
              <a:buChar char="•"/>
            </a:pPr>
            <a:r>
              <a:rPr lang="en-US" sz="1400" dirty="0"/>
              <a:t>Ground floor, below the Accelerator Vault</a:t>
            </a:r>
          </a:p>
          <a:p>
            <a:pPr marL="214306" indent="-214306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14306" indent="-214306">
              <a:buFont typeface="Arial" panose="020B0604020202020204" pitchFamily="34" charset="0"/>
              <a:buChar char="•"/>
            </a:pPr>
            <a:r>
              <a:rPr lang="en-GB" sz="1400" dirty="0"/>
              <a:t>Profiting from </a:t>
            </a:r>
            <a:r>
              <a:rPr lang="en-GB" sz="1400" b="1" dirty="0">
                <a:solidFill>
                  <a:srgbClr val="FF0000"/>
                </a:solidFill>
              </a:rPr>
              <a:t>Pulsed Deuterons beams </a:t>
            </a:r>
            <a:r>
              <a:rPr lang="en-GB" sz="1400" dirty="0"/>
              <a:t>via a </a:t>
            </a:r>
            <a:r>
              <a:rPr lang="en-US" sz="1400" dirty="0"/>
              <a:t>beam</a:t>
            </a:r>
            <a:r>
              <a:rPr lang="es-ES" sz="1400" dirty="0"/>
              <a:t> </a:t>
            </a:r>
            <a:r>
              <a:rPr lang="en-US" sz="1400" dirty="0"/>
              <a:t>extraction</a:t>
            </a:r>
            <a:r>
              <a:rPr lang="es-ES" sz="1400" dirty="0"/>
              <a:t> </a:t>
            </a:r>
            <a:r>
              <a:rPr lang="en-US" sz="1400" dirty="0"/>
              <a:t>from</a:t>
            </a:r>
            <a:r>
              <a:rPr lang="es-ES" sz="1400" dirty="0"/>
              <a:t> </a:t>
            </a:r>
            <a:r>
              <a:rPr lang="en-US" sz="1400" dirty="0"/>
              <a:t>the</a:t>
            </a:r>
            <a:r>
              <a:rPr lang="es-ES" sz="1400" dirty="0"/>
              <a:t> </a:t>
            </a:r>
            <a:r>
              <a:rPr lang="en-US" sz="1400" dirty="0"/>
              <a:t>accelerator</a:t>
            </a:r>
          </a:p>
          <a:p>
            <a:pPr marL="214306" indent="-214306"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marL="214306" indent="-214306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</a:rPr>
              <a:t>Deuteron extraction at 40 MeV </a:t>
            </a:r>
            <a:r>
              <a:rPr lang="en-US" sz="1400" dirty="0">
                <a:solidFill>
                  <a:srgbClr val="FF0000"/>
                </a:solidFill>
              </a:rPr>
              <a:t>(0.1 % intensity)</a:t>
            </a:r>
          </a:p>
          <a:p>
            <a:pPr marL="214306" indent="-214306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14306" indent="-214306">
              <a:buFont typeface="Arial" panose="020B0604020202020204" pitchFamily="34" charset="0"/>
              <a:buChar char="•"/>
            </a:pPr>
            <a:r>
              <a:rPr lang="en-US" sz="1400" dirty="0"/>
              <a:t>Experiment</a:t>
            </a:r>
            <a:r>
              <a:rPr lang="en-US" sz="1400" b="1" dirty="0"/>
              <a:t> using deuterons &amp; pulsed neutrons</a:t>
            </a:r>
            <a:r>
              <a:rPr lang="en-US" sz="1400" dirty="0"/>
              <a:t> (by neutron production with a Target)</a:t>
            </a: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75183366-4990-24FE-3F8B-CA86A27BE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57" y="3379724"/>
            <a:ext cx="3122111" cy="1192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6495C33-6672-2392-7DC3-9DFF9D207A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304" y="1828636"/>
            <a:ext cx="3781212" cy="219101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8">
            <a:extLst>
              <a:ext uri="{FF2B5EF4-FFF2-40B4-BE49-F238E27FC236}">
                <a16:creationId xmlns:a16="http://schemas.microsoft.com/office/drawing/2014/main" id="{B8A57189-63AD-DE20-8582-FE7A02476903}"/>
              </a:ext>
            </a:extLst>
          </p:cNvPr>
          <p:cNvSpPr txBox="1"/>
          <p:nvPr/>
        </p:nvSpPr>
        <p:spPr>
          <a:xfrm>
            <a:off x="8628911" y="1006999"/>
            <a:ext cx="2695541" cy="92333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213988" indent="-213988">
              <a:buFont typeface="Arial" panose="020B0604020202020204" pitchFamily="34" charset="0"/>
              <a:buChar char="•"/>
            </a:pPr>
            <a:r>
              <a:rPr lang="en-US" dirty="0"/>
              <a:t>High flux Modules</a:t>
            </a:r>
          </a:p>
          <a:p>
            <a:pPr marL="213988" indent="-213988">
              <a:buFont typeface="Arial" panose="020B0604020202020204" pitchFamily="34" charset="0"/>
              <a:buChar char="•"/>
            </a:pPr>
            <a:r>
              <a:rPr lang="es-ES" dirty="0"/>
              <a:t>Medium Flux Modules</a:t>
            </a:r>
            <a:endParaRPr lang="es-ES" b="1" dirty="0"/>
          </a:p>
          <a:p>
            <a:pPr marL="213988" indent="-213988">
              <a:buFont typeface="Arial" panose="020B0604020202020204" pitchFamily="34" charset="0"/>
              <a:buChar char="•"/>
            </a:pPr>
            <a:r>
              <a:rPr lang="es-ES" dirty="0"/>
              <a:t>Low Flux Modules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8ABA36C7-244B-0141-FA05-E0F3A8796A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3668" y="4128628"/>
            <a:ext cx="3553427" cy="2662039"/>
          </a:xfrm>
          <a:prstGeom prst="rect">
            <a:avLst/>
          </a:prstGeom>
        </p:spPr>
      </p:pic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9840B876-8CEF-66A4-F34B-B5722468C189}"/>
              </a:ext>
            </a:extLst>
          </p:cNvPr>
          <p:cNvCxnSpPr>
            <a:cxnSpLocks/>
          </p:cNvCxnSpPr>
          <p:nvPr/>
        </p:nvCxnSpPr>
        <p:spPr>
          <a:xfrm flipH="1">
            <a:off x="8175717" y="547213"/>
            <a:ext cx="52825" cy="601864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D0C2724D-EC12-CEBB-2E2A-5DD8B5E1DD28}"/>
              </a:ext>
            </a:extLst>
          </p:cNvPr>
          <p:cNvCxnSpPr>
            <a:cxnSpLocks/>
          </p:cNvCxnSpPr>
          <p:nvPr/>
        </p:nvCxnSpPr>
        <p:spPr>
          <a:xfrm>
            <a:off x="172931" y="3068960"/>
            <a:ext cx="657114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ítulo 1">
            <a:extLst>
              <a:ext uri="{FF2B5EF4-FFF2-40B4-BE49-F238E27FC236}">
                <a16:creationId xmlns:a16="http://schemas.microsoft.com/office/drawing/2014/main" id="{9C320B65-24F1-376B-31EB-43F288E18366}"/>
              </a:ext>
            </a:extLst>
          </p:cNvPr>
          <p:cNvSpPr txBox="1">
            <a:spLocks/>
          </p:cNvSpPr>
          <p:nvPr/>
        </p:nvSpPr>
        <p:spPr>
          <a:xfrm>
            <a:off x="8414010" y="181619"/>
            <a:ext cx="2695540" cy="76315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u="sng" kern="1200">
                <a:solidFill>
                  <a:srgbClr val="273B7C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/>
              <a:t>OTHER FUSION</a:t>
            </a:r>
          </a:p>
          <a:p>
            <a:r>
              <a:rPr lang="en-US" sz="3200"/>
              <a:t>TEST MODULES</a:t>
            </a:r>
          </a:p>
        </p:txBody>
      </p:sp>
    </p:spTree>
    <p:extLst>
      <p:ext uri="{BB962C8B-B14F-4D97-AF65-F5344CB8AC3E}">
        <p14:creationId xmlns:p14="http://schemas.microsoft.com/office/powerpoint/2010/main" val="261918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EF1523-E645-76AE-124E-EFA26FDEE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113D9F2-F59B-5BB0-5972-B434CFCC2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Monday, March 18, 2024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64762F2-9741-6584-99B0-0AE185D24434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98317" y="5989321"/>
            <a:ext cx="7978986" cy="218674"/>
          </a:xfrm>
        </p:spPr>
        <p:txBody>
          <a:bodyPr/>
          <a:lstStyle/>
          <a:p>
            <a:r>
              <a:rPr lang="en-GB"/>
              <a:t>The IFMIF-DONES Accelerator: Target &amp; Irradiation Challenges and Future Research Opportunities</a:t>
            </a:r>
            <a:r>
              <a:rPr lang="en-US"/>
              <a:t>k Title Here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1844891-3D9B-1A8A-8C57-C5E27FAF7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/>
          </a:p>
        </p:txBody>
      </p:sp>
      <p:graphicFrame>
        <p:nvGraphicFramePr>
          <p:cNvPr id="6" name="Diagram 6">
            <a:extLst>
              <a:ext uri="{FF2B5EF4-FFF2-40B4-BE49-F238E27FC236}">
                <a16:creationId xmlns:a16="http://schemas.microsoft.com/office/drawing/2014/main" id="{67C1EDAF-7308-72B2-1E64-C8E39043FB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1419729"/>
              </p:ext>
            </p:extLst>
          </p:nvPr>
        </p:nvGraphicFramePr>
        <p:xfrm>
          <a:off x="494274" y="1039771"/>
          <a:ext cx="9726175" cy="5167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7">
            <a:extLst>
              <a:ext uri="{FF2B5EF4-FFF2-40B4-BE49-F238E27FC236}">
                <a16:creationId xmlns:a16="http://schemas.microsoft.com/office/drawing/2014/main" id="{CFA5F6F4-8528-A473-2E44-453D2280DC62}"/>
              </a:ext>
            </a:extLst>
          </p:cNvPr>
          <p:cNvSpPr txBox="1"/>
          <p:nvPr/>
        </p:nvSpPr>
        <p:spPr>
          <a:xfrm>
            <a:off x="660537" y="1105970"/>
            <a:ext cx="448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1ED757FE-E3A2-FFEC-3C92-3345E9DF0C18}"/>
              </a:ext>
            </a:extLst>
          </p:cNvPr>
          <p:cNvSpPr txBox="1"/>
          <p:nvPr/>
        </p:nvSpPr>
        <p:spPr>
          <a:xfrm>
            <a:off x="1160160" y="2032558"/>
            <a:ext cx="448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9ED6181E-8496-3B0A-BC8E-5A025040ABD4}"/>
              </a:ext>
            </a:extLst>
          </p:cNvPr>
          <p:cNvSpPr txBox="1"/>
          <p:nvPr/>
        </p:nvSpPr>
        <p:spPr>
          <a:xfrm>
            <a:off x="1367482" y="2918754"/>
            <a:ext cx="448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FEF07DC1-C097-B0B2-D001-F0B9930B7893}"/>
              </a:ext>
            </a:extLst>
          </p:cNvPr>
          <p:cNvSpPr txBox="1"/>
          <p:nvPr/>
        </p:nvSpPr>
        <p:spPr>
          <a:xfrm>
            <a:off x="1154258" y="4579629"/>
            <a:ext cx="448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C9D3D0-73E7-4CA1-9A56-067CFD473EC4}"/>
              </a:ext>
            </a:extLst>
          </p:cNvPr>
          <p:cNvSpPr txBox="1"/>
          <p:nvPr/>
        </p:nvSpPr>
        <p:spPr>
          <a:xfrm>
            <a:off x="1309877" y="3805226"/>
            <a:ext cx="367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D0D4A394-E819-9C58-09B1-550AD44A113E}"/>
              </a:ext>
            </a:extLst>
          </p:cNvPr>
          <p:cNvSpPr txBox="1"/>
          <p:nvPr/>
        </p:nvSpPr>
        <p:spPr>
          <a:xfrm>
            <a:off x="688818" y="5465724"/>
            <a:ext cx="448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latin typeface="+mj-lt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051344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E87BAF-B62A-E6F7-5BB3-9A25A088F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363" y="243841"/>
            <a:ext cx="8596668" cy="746918"/>
          </a:xfrm>
        </p:spPr>
        <p:txBody>
          <a:bodyPr/>
          <a:lstStyle/>
          <a:p>
            <a:r>
              <a:rPr lang="en-US"/>
              <a:t>A 5 MW Power LINAC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6AE4EEB-4F86-8D44-462B-D846DDE08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Monday, March 18, 2024</a:t>
            </a:fld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C25D6C4-B329-D697-4751-ADB11C5EA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00BFC464-88FD-128B-F4AC-C897B8B462E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 flipH="1">
            <a:off x="566435" y="1341466"/>
            <a:ext cx="1985912" cy="825751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F5D9F61-B78D-8CF3-A813-35FF82E9C2BC}"/>
              </a:ext>
            </a:extLst>
          </p:cNvPr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168072" y="1544517"/>
            <a:ext cx="6689357" cy="4556056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BDE7ACF-569E-F99B-46B5-3A96C50D3642}"/>
              </a:ext>
            </a:extLst>
          </p:cNvPr>
          <p:cNvSpPr txBox="1"/>
          <p:nvPr/>
        </p:nvSpPr>
        <p:spPr>
          <a:xfrm>
            <a:off x="6693333" y="3350392"/>
            <a:ext cx="1384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err="1"/>
              <a:t>Main</a:t>
            </a:r>
            <a:r>
              <a:rPr lang="es-ES" sz="1200" b="1"/>
              <a:t> HEBT @ TIR</a:t>
            </a:r>
            <a:endParaRPr lang="en-US" sz="1200" b="1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818335D-B1C5-C303-819D-60AFCFA5F003}"/>
              </a:ext>
            </a:extLst>
          </p:cNvPr>
          <p:cNvSpPr txBox="1"/>
          <p:nvPr/>
        </p:nvSpPr>
        <p:spPr>
          <a:xfrm>
            <a:off x="2683013" y="1493755"/>
            <a:ext cx="7889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/>
              <a:t>HEBT-S1</a:t>
            </a:r>
            <a:endParaRPr lang="en-US" sz="1200" b="1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8DFC249-CB1B-E515-1F68-9AADAC6633B2}"/>
              </a:ext>
            </a:extLst>
          </p:cNvPr>
          <p:cNvSpPr txBox="1"/>
          <p:nvPr/>
        </p:nvSpPr>
        <p:spPr>
          <a:xfrm>
            <a:off x="2928894" y="2685803"/>
            <a:ext cx="7889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/>
              <a:t>HEBT-S2</a:t>
            </a:r>
            <a:endParaRPr lang="en-US" sz="1200" b="1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EDF1F8E-0FCA-E13E-55F5-1379E0ACA8AF}"/>
              </a:ext>
            </a:extLst>
          </p:cNvPr>
          <p:cNvSpPr txBox="1"/>
          <p:nvPr/>
        </p:nvSpPr>
        <p:spPr>
          <a:xfrm>
            <a:off x="4134323" y="3241701"/>
            <a:ext cx="7889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/>
              <a:t>HEBT-S3</a:t>
            </a:r>
            <a:endParaRPr lang="en-US" sz="1200" b="1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2309DC3-29A8-3348-6CF6-1C77CBA14FCB}"/>
              </a:ext>
            </a:extLst>
          </p:cNvPr>
          <p:cNvSpPr txBox="1"/>
          <p:nvPr/>
        </p:nvSpPr>
        <p:spPr>
          <a:xfrm>
            <a:off x="3712587" y="1606874"/>
            <a:ext cx="9909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/>
              <a:t>HEBT-BDTL</a:t>
            </a:r>
            <a:endParaRPr lang="en-US" sz="1200" b="1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146FB1D-FF0C-CE28-9641-EC088FAC12A3}"/>
              </a:ext>
            </a:extLst>
          </p:cNvPr>
          <p:cNvSpPr txBox="1"/>
          <p:nvPr/>
        </p:nvSpPr>
        <p:spPr>
          <a:xfrm>
            <a:off x="4954711" y="1615841"/>
            <a:ext cx="570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/>
              <a:t>HPBD</a:t>
            </a:r>
            <a:endParaRPr lang="en-US" sz="1200" b="1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3EEEDE6-A7FE-61A0-294F-34357E6D431E}"/>
              </a:ext>
            </a:extLst>
          </p:cNvPr>
          <p:cNvSpPr txBox="1"/>
          <p:nvPr/>
        </p:nvSpPr>
        <p:spPr>
          <a:xfrm>
            <a:off x="2031003" y="1148523"/>
            <a:ext cx="5741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/>
              <a:t>CM#5</a:t>
            </a:r>
            <a:endParaRPr lang="en-US" sz="1200" b="1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492A32D-92AF-EA29-A07B-44C133AAD6B7}"/>
              </a:ext>
            </a:extLst>
          </p:cNvPr>
          <p:cNvSpPr txBox="1"/>
          <p:nvPr/>
        </p:nvSpPr>
        <p:spPr>
          <a:xfrm>
            <a:off x="1381606" y="1179660"/>
            <a:ext cx="5741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/>
              <a:t>CM#4</a:t>
            </a:r>
            <a:endParaRPr lang="en-US" sz="1200" b="1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203E18B-3C4B-7E40-D16C-7411D9FF1B09}"/>
              </a:ext>
            </a:extLst>
          </p:cNvPr>
          <p:cNvSpPr txBox="1"/>
          <p:nvPr/>
        </p:nvSpPr>
        <p:spPr>
          <a:xfrm>
            <a:off x="1159996" y="2016535"/>
            <a:ext cx="6704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/>
              <a:t>CM#3</a:t>
            </a:r>
            <a:endParaRPr lang="en-US" sz="1200" b="1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8D7DB24-7D88-2E34-7576-E5C7D9BFF243}"/>
              </a:ext>
            </a:extLst>
          </p:cNvPr>
          <p:cNvSpPr txBox="1"/>
          <p:nvPr/>
        </p:nvSpPr>
        <p:spPr>
          <a:xfrm>
            <a:off x="1006034" y="1852894"/>
            <a:ext cx="5741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/>
              <a:t>CM#2</a:t>
            </a:r>
            <a:endParaRPr lang="en-US" sz="1200" b="1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95F30863-5615-674B-2918-A84D2FD54A5B}"/>
              </a:ext>
            </a:extLst>
          </p:cNvPr>
          <p:cNvSpPr txBox="1"/>
          <p:nvPr/>
        </p:nvSpPr>
        <p:spPr>
          <a:xfrm>
            <a:off x="870381" y="1664867"/>
            <a:ext cx="5741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/>
              <a:t>CM#1</a:t>
            </a:r>
            <a:endParaRPr lang="en-US" sz="1200" b="1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2136BFC3-EFF8-FCBA-E857-60A415B45E49}"/>
              </a:ext>
            </a:extLst>
          </p:cNvPr>
          <p:cNvSpPr txBox="1"/>
          <p:nvPr/>
        </p:nvSpPr>
        <p:spPr>
          <a:xfrm>
            <a:off x="788683" y="1129142"/>
            <a:ext cx="5741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/>
              <a:t>MEBT</a:t>
            </a:r>
            <a:endParaRPr lang="en-US" sz="1200" b="1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B2631C3-ADE3-C9B7-268E-C082792BC921}"/>
              </a:ext>
            </a:extLst>
          </p:cNvPr>
          <p:cNvSpPr txBox="1"/>
          <p:nvPr/>
        </p:nvSpPr>
        <p:spPr>
          <a:xfrm>
            <a:off x="423978" y="1632255"/>
            <a:ext cx="4780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/>
              <a:t>RFQ</a:t>
            </a:r>
            <a:endParaRPr lang="en-US" sz="1200" b="1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09F233EA-3D8A-DAC9-7C93-86DB97747C2D}"/>
              </a:ext>
            </a:extLst>
          </p:cNvPr>
          <p:cNvSpPr txBox="1"/>
          <p:nvPr/>
        </p:nvSpPr>
        <p:spPr>
          <a:xfrm rot="16200000">
            <a:off x="12115" y="1333702"/>
            <a:ext cx="7553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Injector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1" name="Modelo 3D 20" descr="Flecha delgada">
                <a:extLst>
                  <a:ext uri="{FF2B5EF4-FFF2-40B4-BE49-F238E27FC236}">
                    <a16:creationId xmlns:a16="http://schemas.microsoft.com/office/drawing/2014/main" id="{7EE288ED-5171-A0EA-E722-8B454246993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16459148"/>
                  </p:ext>
                </p:extLst>
              </p:nvPr>
            </p:nvGraphicFramePr>
            <p:xfrm>
              <a:off x="3038504" y="1066551"/>
              <a:ext cx="1082209" cy="672040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082209" cy="672040"/>
                    </a:xfrm>
                    <a:prstGeom prst="rect">
                      <a:avLst/>
                    </a:prstGeom>
                  </am3d:spPr>
                  <am3d:camera>
                    <am3d:pos x="0" y="0" z="5162706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815004" d="1000000"/>
                    <am3d:preTrans dx="0" dy="-7167462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279127" ay="-2386469" az="-841116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14530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1" name="Modelo 3D 20" descr="Flecha delgada">
                <a:extLst>
                  <a:ext uri="{FF2B5EF4-FFF2-40B4-BE49-F238E27FC236}">
                    <a16:creationId xmlns:a16="http://schemas.microsoft.com/office/drawing/2014/main" id="{7EE288ED-5171-A0EA-E722-8B454246993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38504" y="1066551"/>
                <a:ext cx="1082209" cy="67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2" name="Modelo 3D 21" descr="Flecha delgada">
                <a:extLst>
                  <a:ext uri="{FF2B5EF4-FFF2-40B4-BE49-F238E27FC236}">
                    <a16:creationId xmlns:a16="http://schemas.microsoft.com/office/drawing/2014/main" id="{7884ACCE-474F-642C-16A0-95C302C70AB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08275374"/>
                  </p:ext>
                </p:extLst>
              </p:nvPr>
            </p:nvGraphicFramePr>
            <p:xfrm rot="919084">
              <a:off x="8738824" y="4998019"/>
              <a:ext cx="1239821" cy="767955"/>
            </p:xfrm>
            <a:graphic>
              <a:graphicData uri="http://schemas.microsoft.com/office/drawing/2017/model3d">
                <am3d:model3d r:embed="rId4">
                  <am3d:spPr>
                    <a:xfrm rot="919084">
                      <a:off x="0" y="0"/>
                      <a:ext cx="1239821" cy="767955"/>
                    </a:xfrm>
                    <a:prstGeom prst="rect">
                      <a:avLst/>
                    </a:prstGeom>
                  </am3d:spPr>
                  <am3d:camera>
                    <am3d:pos x="0" y="0" z="5162706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815004" d="1000000"/>
                    <am3d:preTrans dx="0" dy="-7167462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583721" ay="-1901798" az="-876912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27992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2" name="Modelo 3D 21" descr="Flecha delgada">
                <a:extLst>
                  <a:ext uri="{FF2B5EF4-FFF2-40B4-BE49-F238E27FC236}">
                    <a16:creationId xmlns:a16="http://schemas.microsoft.com/office/drawing/2014/main" id="{7884ACCE-474F-642C-16A0-95C302C70AB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919084">
                <a:off x="8738824" y="4998019"/>
                <a:ext cx="1239821" cy="767955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Rettangolo 3">
            <a:extLst>
              <a:ext uri="{FF2B5EF4-FFF2-40B4-BE49-F238E27FC236}">
                <a16:creationId xmlns:a16="http://schemas.microsoft.com/office/drawing/2014/main" id="{F48EEB6B-DE3C-EF73-BCD6-5860F3D160E1}"/>
              </a:ext>
            </a:extLst>
          </p:cNvPr>
          <p:cNvSpPr/>
          <p:nvPr/>
        </p:nvSpPr>
        <p:spPr>
          <a:xfrm>
            <a:off x="-76279" y="2966048"/>
            <a:ext cx="31500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>
                <a:solidFill>
                  <a:prstClr val="black"/>
                </a:solidFill>
                <a:latin typeface="Calibri"/>
              </a:rPr>
              <a:t>Beam footprint at the Target</a:t>
            </a:r>
          </a:p>
        </p:txBody>
      </p:sp>
      <p:sp>
        <p:nvSpPr>
          <p:cNvPr id="24" name="Rettangolo 5">
            <a:extLst>
              <a:ext uri="{FF2B5EF4-FFF2-40B4-BE49-F238E27FC236}">
                <a16:creationId xmlns:a16="http://schemas.microsoft.com/office/drawing/2014/main" id="{C5B422AA-DEDD-FFC4-5EE6-C9EA59E9D589}"/>
              </a:ext>
            </a:extLst>
          </p:cNvPr>
          <p:cNvSpPr/>
          <p:nvPr/>
        </p:nvSpPr>
        <p:spPr>
          <a:xfrm>
            <a:off x="6046326" y="820438"/>
            <a:ext cx="535699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888" indent="-342888">
              <a:buFont typeface="+mj-lt"/>
              <a:buAutoNum type="arabicParenR"/>
            </a:pPr>
            <a:r>
              <a:rPr lang="it-IT" i="1" u="sng">
                <a:latin typeface="+mj-lt"/>
                <a:cs typeface="Arial" panose="020B0604020202020204" pitchFamily="34" charset="0"/>
              </a:rPr>
              <a:t>Highest current LINAC</a:t>
            </a:r>
          </a:p>
          <a:p>
            <a:pPr marL="342888" indent="-342888">
              <a:buFont typeface="+mj-lt"/>
              <a:buAutoNum type="arabicParenR"/>
            </a:pPr>
            <a:r>
              <a:rPr lang="it-IT" i="1" u="sng">
                <a:latin typeface="+mj-lt"/>
                <a:cs typeface="Arial" panose="020B0604020202020204" pitchFamily="34" charset="0"/>
              </a:rPr>
              <a:t>Top H+ and D+ Injector Performance needed</a:t>
            </a:r>
          </a:p>
          <a:p>
            <a:pPr marL="342888" indent="-342888">
              <a:buFont typeface="+mj-lt"/>
              <a:buAutoNum type="arabicParenR"/>
            </a:pPr>
            <a:r>
              <a:rPr lang="it-IT" i="1" u="sng">
                <a:latin typeface="+mj-lt"/>
                <a:cs typeface="Arial" panose="020B0604020202020204" pitchFamily="34" charset="0"/>
              </a:rPr>
              <a:t>Longest RFQ</a:t>
            </a:r>
          </a:p>
          <a:p>
            <a:pPr marL="342888" indent="-342888">
              <a:buFont typeface="+mj-lt"/>
              <a:buAutoNum type="arabicParenR"/>
            </a:pPr>
            <a:r>
              <a:rPr lang="it-IT" i="1" u="sng">
                <a:latin typeface="+mj-lt"/>
                <a:cs typeface="Arial" panose="020B0604020202020204" pitchFamily="34" charset="0"/>
              </a:rPr>
              <a:t>Windowless</a:t>
            </a:r>
            <a:r>
              <a:rPr lang="it-IT" i="1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liquid </a:t>
            </a:r>
            <a:r>
              <a:rPr lang="it-IT" b="1" i="1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Li target</a:t>
            </a:r>
            <a:endParaRPr lang="es-ES" i="1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  <a:p>
            <a:pPr marL="342888" indent="-342888">
              <a:buFont typeface="+mj-lt"/>
              <a:buAutoNum type="arabicParenR"/>
            </a:pPr>
            <a:r>
              <a:rPr lang="it-IT" i="1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87% availability</a:t>
            </a:r>
          </a:p>
          <a:p>
            <a:pPr marL="342888" indent="-342888">
              <a:buFont typeface="+mj-lt"/>
              <a:buAutoNum type="arabicParenR"/>
            </a:pPr>
            <a:r>
              <a:rPr lang="it-IT" i="1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High residual doses in the area</a:t>
            </a:r>
          </a:p>
          <a:p>
            <a:pPr marL="342888" indent="-342888">
              <a:buFont typeface="+mj-lt"/>
              <a:buAutoNum type="arabicParenR"/>
            </a:pPr>
            <a:r>
              <a:rPr lang="it-IT" i="1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Very challenging beam Diagnostics and Beam Loss Monitoring</a:t>
            </a:r>
          </a:p>
        </p:txBody>
      </p:sp>
      <p:sp>
        <p:nvSpPr>
          <p:cNvPr id="25" name="Rettangolo 5">
            <a:extLst>
              <a:ext uri="{FF2B5EF4-FFF2-40B4-BE49-F238E27FC236}">
                <a16:creationId xmlns:a16="http://schemas.microsoft.com/office/drawing/2014/main" id="{634647A7-A8FC-E379-9DCD-B5FE908399C1}"/>
              </a:ext>
            </a:extLst>
          </p:cNvPr>
          <p:cNvSpPr/>
          <p:nvPr/>
        </p:nvSpPr>
        <p:spPr>
          <a:xfrm>
            <a:off x="5460485" y="112551"/>
            <a:ext cx="45181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D+ CW beam</a:t>
            </a:r>
            <a:r>
              <a:rPr lang="it-IT" sz="2000" b="1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</a:t>
            </a:r>
          </a:p>
          <a:p>
            <a:r>
              <a:rPr lang="it-IT" sz="2000" b="1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125 mA / 40 MeV </a:t>
            </a:r>
            <a:r>
              <a:rPr lang="it-IT" sz="2000" b="1">
                <a:solidFill>
                  <a:prstClr val="black"/>
                </a:solidFill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it-IT" sz="2000" b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5 MW </a:t>
            </a: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667A42EA-5BFB-0A22-F149-47D03106E2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281" y="3429000"/>
            <a:ext cx="2863316" cy="2692164"/>
          </a:xfrm>
          <a:prstGeom prst="rect">
            <a:avLst/>
          </a:prstGeom>
        </p:spPr>
      </p:pic>
      <p:sp>
        <p:nvSpPr>
          <p:cNvPr id="27" name="Rettangolo 5">
            <a:extLst>
              <a:ext uri="{FF2B5EF4-FFF2-40B4-BE49-F238E27FC236}">
                <a16:creationId xmlns:a16="http://schemas.microsoft.com/office/drawing/2014/main" id="{C38ADBAE-08E8-5325-6350-7167AF1CB09B}"/>
              </a:ext>
            </a:extLst>
          </p:cNvPr>
          <p:cNvSpPr/>
          <p:nvPr/>
        </p:nvSpPr>
        <p:spPr>
          <a:xfrm rot="2038864">
            <a:off x="8269771" y="4556426"/>
            <a:ext cx="26639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i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Towards the Target</a:t>
            </a: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81E6A432-7D91-75E5-2AD4-38F52C8A8F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7975" y="895637"/>
            <a:ext cx="8165076" cy="5423008"/>
          </a:xfrm>
          <a:prstGeom prst="rect">
            <a:avLst/>
          </a:prstGeom>
        </p:spPr>
      </p:pic>
      <p:grpSp>
        <p:nvGrpSpPr>
          <p:cNvPr id="33" name="Grupo 32">
            <a:extLst>
              <a:ext uri="{FF2B5EF4-FFF2-40B4-BE49-F238E27FC236}">
                <a16:creationId xmlns:a16="http://schemas.microsoft.com/office/drawing/2014/main" id="{070D36D7-A16E-A875-D1E2-D22656A272E5}"/>
              </a:ext>
            </a:extLst>
          </p:cNvPr>
          <p:cNvGrpSpPr/>
          <p:nvPr/>
        </p:nvGrpSpPr>
        <p:grpSpPr>
          <a:xfrm>
            <a:off x="3384960" y="1094534"/>
            <a:ext cx="7260482" cy="5519627"/>
            <a:chOff x="3384960" y="1094534"/>
            <a:chExt cx="7260482" cy="5519627"/>
          </a:xfrm>
        </p:grpSpPr>
        <p:sp>
          <p:nvSpPr>
            <p:cNvPr id="31" name="Rectángulo 30">
              <a:extLst>
                <a:ext uri="{FF2B5EF4-FFF2-40B4-BE49-F238E27FC236}">
                  <a16:creationId xmlns:a16="http://schemas.microsoft.com/office/drawing/2014/main" id="{18DFAE88-7E64-A081-EDC2-E7DFD5BDB2E9}"/>
                </a:ext>
              </a:extLst>
            </p:cNvPr>
            <p:cNvSpPr/>
            <p:nvPr/>
          </p:nvSpPr>
          <p:spPr>
            <a:xfrm>
              <a:off x="3384960" y="1094534"/>
              <a:ext cx="7230806" cy="551962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Imagen 29">
              <a:extLst>
                <a:ext uri="{FF2B5EF4-FFF2-40B4-BE49-F238E27FC236}">
                  <a16:creationId xmlns:a16="http://schemas.microsoft.com/office/drawing/2014/main" id="{6C882396-4C53-80C4-CFF6-5D8586226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64202" y="1148523"/>
              <a:ext cx="4146995" cy="5331851"/>
            </a:xfrm>
            <a:prstGeom prst="rect">
              <a:avLst/>
            </a:prstGeom>
          </p:spPr>
        </p:pic>
        <p:sp>
          <p:nvSpPr>
            <p:cNvPr id="32" name="TextBox 8">
              <a:extLst>
                <a:ext uri="{FF2B5EF4-FFF2-40B4-BE49-F238E27FC236}">
                  <a16:creationId xmlns:a16="http://schemas.microsoft.com/office/drawing/2014/main" id="{E81C1CBE-54C2-1D31-4FD5-6F0D28FE34E8}"/>
                </a:ext>
              </a:extLst>
            </p:cNvPr>
            <p:cNvSpPr txBox="1"/>
            <p:nvPr/>
          </p:nvSpPr>
          <p:spPr>
            <a:xfrm>
              <a:off x="7671306" y="1425522"/>
              <a:ext cx="2974136" cy="286232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b="1" dirty="0" err="1"/>
                <a:t>LIPAc</a:t>
              </a:r>
              <a:r>
                <a:rPr lang="en-US" b="1" dirty="0"/>
                <a:t> </a:t>
              </a:r>
              <a:r>
                <a:rPr lang="en-US" b="1" dirty="0" err="1"/>
                <a:t>Acceletaror</a:t>
              </a:r>
              <a:r>
                <a:rPr lang="en-US" b="1" dirty="0"/>
                <a:t> (5 MeV) built in </a:t>
              </a:r>
              <a:r>
                <a:rPr lang="en-US" b="1" dirty="0" err="1"/>
                <a:t>Rokkasho</a:t>
              </a:r>
              <a:r>
                <a:rPr lang="en-US" b="1" dirty="0"/>
                <a:t> </a:t>
              </a:r>
              <a:r>
                <a:rPr lang="en-US" dirty="0"/>
                <a:t>(Japan) as integrated Prototype of the: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Injector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LEBT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RFQ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Dump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1st Cryomodule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7273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EF1523-E645-76AE-124E-EFA26FDEE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113D9F2-F59B-5BB0-5972-B434CFCC2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Monday, March 18, 2024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64762F2-9741-6584-99B0-0AE185D24434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98317" y="5989321"/>
            <a:ext cx="7978986" cy="218674"/>
          </a:xfrm>
        </p:spPr>
        <p:txBody>
          <a:bodyPr/>
          <a:lstStyle/>
          <a:p>
            <a:r>
              <a:rPr lang="en-GB"/>
              <a:t>The IFMIF-DONES Accelerator: Target &amp; Irradiation Challenges and Future Research Opportunities</a:t>
            </a:r>
            <a:r>
              <a:rPr lang="en-US"/>
              <a:t>k Title Here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1844891-3D9B-1A8A-8C57-C5E27FAF7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/>
          </a:p>
        </p:txBody>
      </p:sp>
      <p:graphicFrame>
        <p:nvGraphicFramePr>
          <p:cNvPr id="6" name="Diagram 6">
            <a:extLst>
              <a:ext uri="{FF2B5EF4-FFF2-40B4-BE49-F238E27FC236}">
                <a16:creationId xmlns:a16="http://schemas.microsoft.com/office/drawing/2014/main" id="{67C1EDAF-7308-72B2-1E64-C8E39043FB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5925075"/>
              </p:ext>
            </p:extLst>
          </p:nvPr>
        </p:nvGraphicFramePr>
        <p:xfrm>
          <a:off x="494274" y="1039771"/>
          <a:ext cx="9726175" cy="5167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7">
            <a:extLst>
              <a:ext uri="{FF2B5EF4-FFF2-40B4-BE49-F238E27FC236}">
                <a16:creationId xmlns:a16="http://schemas.microsoft.com/office/drawing/2014/main" id="{CFA5F6F4-8528-A473-2E44-453D2280DC62}"/>
              </a:ext>
            </a:extLst>
          </p:cNvPr>
          <p:cNvSpPr txBox="1"/>
          <p:nvPr/>
        </p:nvSpPr>
        <p:spPr>
          <a:xfrm>
            <a:off x="660537" y="1105970"/>
            <a:ext cx="448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1ED757FE-E3A2-FFEC-3C92-3345E9DF0C18}"/>
              </a:ext>
            </a:extLst>
          </p:cNvPr>
          <p:cNvSpPr txBox="1"/>
          <p:nvPr/>
        </p:nvSpPr>
        <p:spPr>
          <a:xfrm>
            <a:off x="1160160" y="2032558"/>
            <a:ext cx="448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9ED6181E-8496-3B0A-BC8E-5A025040ABD4}"/>
              </a:ext>
            </a:extLst>
          </p:cNvPr>
          <p:cNvSpPr txBox="1"/>
          <p:nvPr/>
        </p:nvSpPr>
        <p:spPr>
          <a:xfrm>
            <a:off x="1367482" y="2918754"/>
            <a:ext cx="448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FEF07DC1-C097-B0B2-D001-F0B9930B7893}"/>
              </a:ext>
            </a:extLst>
          </p:cNvPr>
          <p:cNvSpPr txBox="1"/>
          <p:nvPr/>
        </p:nvSpPr>
        <p:spPr>
          <a:xfrm>
            <a:off x="1154258" y="4579629"/>
            <a:ext cx="448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C9D3D0-73E7-4CA1-9A56-067CFD473EC4}"/>
              </a:ext>
            </a:extLst>
          </p:cNvPr>
          <p:cNvSpPr txBox="1"/>
          <p:nvPr/>
        </p:nvSpPr>
        <p:spPr>
          <a:xfrm>
            <a:off x="1309877" y="3805226"/>
            <a:ext cx="367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D0D4A394-E819-9C58-09B1-550AD44A113E}"/>
              </a:ext>
            </a:extLst>
          </p:cNvPr>
          <p:cNvSpPr txBox="1"/>
          <p:nvPr/>
        </p:nvSpPr>
        <p:spPr>
          <a:xfrm>
            <a:off x="688818" y="5465724"/>
            <a:ext cx="448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latin typeface="+mj-lt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1543562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D7AA04-6F83-A7EA-9AB8-C8FD78345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Target/Test Cell Environment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A7975E9-58B9-E6A8-AECA-2A6900EAC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Monday, March 18, 2024</a:t>
            </a:fld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72F3D59-DCC9-5B86-A62F-E06BCDCA2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244D1CB-C80B-89BF-57DD-202DFD487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670" y="1124746"/>
            <a:ext cx="5927948" cy="5286263"/>
          </a:xfrm>
          <a:prstGeom prst="rect">
            <a:avLst/>
          </a:prstGeom>
        </p:spPr>
      </p:pic>
      <p:sp>
        <p:nvSpPr>
          <p:cNvPr id="6" name="TextBox 34">
            <a:extLst>
              <a:ext uri="{FF2B5EF4-FFF2-40B4-BE49-F238E27FC236}">
                <a16:creationId xmlns:a16="http://schemas.microsoft.com/office/drawing/2014/main" id="{DA611B83-9963-90B5-38CE-E9AFC9F4711B}"/>
              </a:ext>
            </a:extLst>
          </p:cNvPr>
          <p:cNvSpPr txBox="1"/>
          <p:nvPr/>
        </p:nvSpPr>
        <p:spPr>
          <a:xfrm>
            <a:off x="3225949" y="5255769"/>
            <a:ext cx="16639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/>
              <a:t>Concrete</a:t>
            </a:r>
          </a:p>
          <a:p>
            <a:pPr algn="ctr"/>
            <a:r>
              <a:rPr lang="en-US" sz="2400" b="1"/>
              <a:t>Shielding</a:t>
            </a:r>
            <a:endParaRPr lang="en-US" sz="1200" b="1"/>
          </a:p>
        </p:txBody>
      </p:sp>
      <p:sp>
        <p:nvSpPr>
          <p:cNvPr id="7" name="TextBox 34">
            <a:extLst>
              <a:ext uri="{FF2B5EF4-FFF2-40B4-BE49-F238E27FC236}">
                <a16:creationId xmlns:a16="http://schemas.microsoft.com/office/drawing/2014/main" id="{75FA9ADB-284C-4896-5C30-C730CE3F6B14}"/>
              </a:ext>
            </a:extLst>
          </p:cNvPr>
          <p:cNvSpPr txBox="1"/>
          <p:nvPr/>
        </p:nvSpPr>
        <p:spPr>
          <a:xfrm>
            <a:off x="7490154" y="5397829"/>
            <a:ext cx="17810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</a:rPr>
              <a:t>Li Loop Cell</a:t>
            </a:r>
          </a:p>
          <a:p>
            <a:pPr algn="ctr"/>
            <a:r>
              <a:rPr lang="en-US" sz="2000" b="1">
                <a:solidFill>
                  <a:schemeClr val="bg1"/>
                </a:solidFill>
              </a:rPr>
              <a:t>(LLC)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8" name="TextBox 34">
            <a:extLst>
              <a:ext uri="{FF2B5EF4-FFF2-40B4-BE49-F238E27FC236}">
                <a16:creationId xmlns:a16="http://schemas.microsoft.com/office/drawing/2014/main" id="{20764C3A-B692-D1ED-AF00-138A736374B1}"/>
              </a:ext>
            </a:extLst>
          </p:cNvPr>
          <p:cNvSpPr txBox="1"/>
          <p:nvPr/>
        </p:nvSpPr>
        <p:spPr>
          <a:xfrm>
            <a:off x="1434670" y="1630566"/>
            <a:ext cx="178108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</a:rPr>
              <a:t>Target Interface Room</a:t>
            </a:r>
          </a:p>
          <a:p>
            <a:pPr algn="ctr"/>
            <a:r>
              <a:rPr lang="en-US" sz="2000" b="1">
                <a:solidFill>
                  <a:schemeClr val="bg1"/>
                </a:solidFill>
              </a:rPr>
              <a:t>(TIR)</a:t>
            </a:r>
            <a:endParaRPr lang="en-US" sz="1100" b="1">
              <a:solidFill>
                <a:schemeClr val="bg1"/>
              </a:solidFill>
            </a:endParaRPr>
          </a:p>
        </p:txBody>
      </p:sp>
      <p:sp>
        <p:nvSpPr>
          <p:cNvPr id="9" name="TextBox 34">
            <a:extLst>
              <a:ext uri="{FF2B5EF4-FFF2-40B4-BE49-F238E27FC236}">
                <a16:creationId xmlns:a16="http://schemas.microsoft.com/office/drawing/2014/main" id="{7DD18502-2971-D0D1-02CB-8052722938A9}"/>
              </a:ext>
            </a:extLst>
          </p:cNvPr>
          <p:cNvSpPr txBox="1"/>
          <p:nvPr/>
        </p:nvSpPr>
        <p:spPr>
          <a:xfrm>
            <a:off x="2918072" y="4217021"/>
            <a:ext cx="17810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>
                <a:solidFill>
                  <a:srgbClr val="FF0000"/>
                </a:solidFill>
              </a:rPr>
              <a:t>Primary Line (beam line)</a:t>
            </a:r>
            <a:endParaRPr lang="en-US" sz="1000">
              <a:solidFill>
                <a:srgbClr val="FF0000"/>
              </a:solidFill>
            </a:endParaRPr>
          </a:p>
        </p:txBody>
      </p:sp>
      <p:sp>
        <p:nvSpPr>
          <p:cNvPr id="10" name="TextBox 34">
            <a:extLst>
              <a:ext uri="{FF2B5EF4-FFF2-40B4-BE49-F238E27FC236}">
                <a16:creationId xmlns:a16="http://schemas.microsoft.com/office/drawing/2014/main" id="{D0780D7B-C68C-3CE9-54D3-1FA057C5FDD4}"/>
              </a:ext>
            </a:extLst>
          </p:cNvPr>
          <p:cNvSpPr txBox="1"/>
          <p:nvPr/>
        </p:nvSpPr>
        <p:spPr>
          <a:xfrm>
            <a:off x="2851897" y="2387885"/>
            <a:ext cx="17810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Secondary Line (diagnostics)</a:t>
            </a: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1" name="TextBox 34">
            <a:extLst>
              <a:ext uri="{FF2B5EF4-FFF2-40B4-BE49-F238E27FC236}">
                <a16:creationId xmlns:a16="http://schemas.microsoft.com/office/drawing/2014/main" id="{4E5C0DB3-5473-2C92-2AB9-1624E2EEFBBB}"/>
              </a:ext>
            </a:extLst>
          </p:cNvPr>
          <p:cNvSpPr txBox="1"/>
          <p:nvPr/>
        </p:nvSpPr>
        <p:spPr>
          <a:xfrm>
            <a:off x="5944203" y="4513820"/>
            <a:ext cx="12985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Inlet/Outlet Li Pipes</a:t>
            </a:r>
            <a:endParaRPr lang="en-US" sz="900">
              <a:solidFill>
                <a:schemeClr val="bg1"/>
              </a:solidFill>
            </a:endParaRPr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90BAF99C-51D7-7890-D7E1-54BF58C5CAA4}"/>
              </a:ext>
            </a:extLst>
          </p:cNvPr>
          <p:cNvCxnSpPr>
            <a:cxnSpLocks/>
          </p:cNvCxnSpPr>
          <p:nvPr/>
        </p:nvCxnSpPr>
        <p:spPr>
          <a:xfrm flipH="1">
            <a:off x="3336382" y="2962144"/>
            <a:ext cx="272632" cy="561969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73484558-5554-D570-ED9A-BDC3A38F636D}"/>
              </a:ext>
            </a:extLst>
          </p:cNvPr>
          <p:cNvCxnSpPr>
            <a:cxnSpLocks/>
          </p:cNvCxnSpPr>
          <p:nvPr/>
        </p:nvCxnSpPr>
        <p:spPr>
          <a:xfrm flipV="1">
            <a:off x="3690375" y="3773683"/>
            <a:ext cx="118243" cy="47534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34">
            <a:extLst>
              <a:ext uri="{FF2B5EF4-FFF2-40B4-BE49-F238E27FC236}">
                <a16:creationId xmlns:a16="http://schemas.microsoft.com/office/drawing/2014/main" id="{615E885E-C154-4B0A-4ECA-B67F75BD0612}"/>
              </a:ext>
            </a:extLst>
          </p:cNvPr>
          <p:cNvSpPr txBox="1"/>
          <p:nvPr/>
        </p:nvSpPr>
        <p:spPr>
          <a:xfrm>
            <a:off x="4314914" y="1325248"/>
            <a:ext cx="17810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u="sng"/>
              <a:t>Test Cell </a:t>
            </a:r>
            <a:endParaRPr lang="en-US" sz="1400" b="1" u="sng"/>
          </a:p>
        </p:txBody>
      </p: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3F212D36-BAA8-E6F4-6882-AFAC11D600F8}"/>
              </a:ext>
            </a:extLst>
          </p:cNvPr>
          <p:cNvCxnSpPr>
            <a:cxnSpLocks/>
          </p:cNvCxnSpPr>
          <p:nvPr/>
        </p:nvCxnSpPr>
        <p:spPr>
          <a:xfrm flipH="1">
            <a:off x="4963062" y="4941168"/>
            <a:ext cx="676760" cy="312644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53B4C57F-1452-67C7-6068-6846A4ED02A4}"/>
              </a:ext>
            </a:extLst>
          </p:cNvPr>
          <p:cNvCxnSpPr>
            <a:cxnSpLocks/>
          </p:cNvCxnSpPr>
          <p:nvPr/>
        </p:nvCxnSpPr>
        <p:spPr>
          <a:xfrm flipH="1">
            <a:off x="5639822" y="5097490"/>
            <a:ext cx="276096" cy="275726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34">
            <a:extLst>
              <a:ext uri="{FF2B5EF4-FFF2-40B4-BE49-F238E27FC236}">
                <a16:creationId xmlns:a16="http://schemas.microsoft.com/office/drawing/2014/main" id="{1F4E0AD2-D7EC-30BE-F04C-1985A0A89110}"/>
              </a:ext>
            </a:extLst>
          </p:cNvPr>
          <p:cNvSpPr txBox="1"/>
          <p:nvPr/>
        </p:nvSpPr>
        <p:spPr>
          <a:xfrm>
            <a:off x="4647451" y="3088237"/>
            <a:ext cx="87521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/>
              <a:t>Target </a:t>
            </a:r>
            <a:r>
              <a:rPr lang="en-US" sz="1100"/>
              <a:t>Vacuum Chamber</a:t>
            </a:r>
            <a:endParaRPr lang="en-US" sz="700"/>
          </a:p>
        </p:txBody>
      </p:sp>
      <p:sp>
        <p:nvSpPr>
          <p:cNvPr id="18" name="TextBox 34">
            <a:extLst>
              <a:ext uri="{FF2B5EF4-FFF2-40B4-BE49-F238E27FC236}">
                <a16:creationId xmlns:a16="http://schemas.microsoft.com/office/drawing/2014/main" id="{0ED53E9C-66CC-5469-05EF-97A9DAE21A19}"/>
              </a:ext>
            </a:extLst>
          </p:cNvPr>
          <p:cNvSpPr txBox="1"/>
          <p:nvPr/>
        </p:nvSpPr>
        <p:spPr>
          <a:xfrm>
            <a:off x="6096000" y="2731006"/>
            <a:ext cx="10531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>
                <a:solidFill>
                  <a:schemeClr val="bg2"/>
                </a:solidFill>
              </a:rPr>
              <a:t>Irradiation Module </a:t>
            </a:r>
          </a:p>
          <a:p>
            <a:pPr algn="ctr"/>
            <a:r>
              <a:rPr lang="en-US" sz="1200" b="1">
                <a:solidFill>
                  <a:schemeClr val="bg2"/>
                </a:solidFill>
              </a:rPr>
              <a:t>(HFTM/</a:t>
            </a:r>
          </a:p>
          <a:p>
            <a:pPr algn="ctr"/>
            <a:r>
              <a:rPr lang="en-US" sz="1200" b="1">
                <a:solidFill>
                  <a:schemeClr val="bg2"/>
                </a:solidFill>
              </a:rPr>
              <a:t>STUMM)</a:t>
            </a:r>
            <a:endParaRPr lang="en-US" sz="700" b="1">
              <a:solidFill>
                <a:schemeClr val="bg2"/>
              </a:solidFill>
            </a:endParaRPr>
          </a:p>
        </p:txBody>
      </p: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674EEA47-A7C3-1344-1CFA-00F7E3494C9B}"/>
              </a:ext>
            </a:extLst>
          </p:cNvPr>
          <p:cNvCxnSpPr>
            <a:cxnSpLocks/>
          </p:cNvCxnSpPr>
          <p:nvPr/>
        </p:nvCxnSpPr>
        <p:spPr>
          <a:xfrm flipH="1">
            <a:off x="5671422" y="3122450"/>
            <a:ext cx="348368" cy="80568"/>
          </a:xfrm>
          <a:prstGeom prst="straightConnector1">
            <a:avLst/>
          </a:prstGeom>
          <a:ln w="254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34">
            <a:extLst>
              <a:ext uri="{FF2B5EF4-FFF2-40B4-BE49-F238E27FC236}">
                <a16:creationId xmlns:a16="http://schemas.microsoft.com/office/drawing/2014/main" id="{476FFDEE-568F-B0FE-7B1D-AF0285659F81}"/>
              </a:ext>
            </a:extLst>
          </p:cNvPr>
          <p:cNvSpPr txBox="1"/>
          <p:nvPr/>
        </p:nvSpPr>
        <p:spPr>
          <a:xfrm>
            <a:off x="5777870" y="5613818"/>
            <a:ext cx="17810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</a:rPr>
              <a:t>Li Loop Cell</a:t>
            </a:r>
          </a:p>
          <a:p>
            <a:pPr algn="ctr"/>
            <a:r>
              <a:rPr lang="en-US" sz="2000" b="1">
                <a:solidFill>
                  <a:schemeClr val="bg1"/>
                </a:solidFill>
              </a:rPr>
              <a:t>(LLC)</a:t>
            </a:r>
            <a:endParaRPr lang="en-US" sz="1100" b="1">
              <a:solidFill>
                <a:schemeClr val="bg1"/>
              </a:solidFill>
            </a:endParaRPr>
          </a:p>
        </p:txBody>
      </p:sp>
      <p:cxnSp>
        <p:nvCxnSpPr>
          <p:cNvPr id="21" name="Straight Arrow Connector 26">
            <a:extLst>
              <a:ext uri="{FF2B5EF4-FFF2-40B4-BE49-F238E27FC236}">
                <a16:creationId xmlns:a16="http://schemas.microsoft.com/office/drawing/2014/main" id="{103B6817-7745-177C-0DB4-07D3ED431A38}"/>
              </a:ext>
            </a:extLst>
          </p:cNvPr>
          <p:cNvCxnSpPr>
            <a:cxnSpLocks/>
          </p:cNvCxnSpPr>
          <p:nvPr/>
        </p:nvCxnSpPr>
        <p:spPr>
          <a:xfrm flipV="1">
            <a:off x="3241793" y="4958118"/>
            <a:ext cx="1339125" cy="358361"/>
          </a:xfrm>
          <a:prstGeom prst="straightConnector1">
            <a:avLst/>
          </a:prstGeom>
          <a:ln w="222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7">
            <a:extLst>
              <a:ext uri="{FF2B5EF4-FFF2-40B4-BE49-F238E27FC236}">
                <a16:creationId xmlns:a16="http://schemas.microsoft.com/office/drawing/2014/main" id="{6ED2F531-3FAD-7EFD-2A41-73A6FDF3746E}"/>
              </a:ext>
            </a:extLst>
          </p:cNvPr>
          <p:cNvSpPr txBox="1"/>
          <p:nvPr/>
        </p:nvSpPr>
        <p:spPr>
          <a:xfrm>
            <a:off x="3546659" y="4775429"/>
            <a:ext cx="729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~3 m</a:t>
            </a:r>
            <a:endParaRPr lang="en-US" sz="280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016C18A5-0A59-88B6-93D4-D90F28CF2138}"/>
              </a:ext>
            </a:extLst>
          </p:cNvPr>
          <p:cNvSpPr txBox="1">
            <a:spLocks/>
          </p:cNvSpPr>
          <p:nvPr/>
        </p:nvSpPr>
        <p:spPr>
          <a:xfrm>
            <a:off x="7595756" y="1401224"/>
            <a:ext cx="2893901" cy="1329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u="sng">
                <a:latin typeface="+mj-lt"/>
              </a:rPr>
              <a:t>Radiation in the exposed zone of Irradiation Modules:</a:t>
            </a:r>
          </a:p>
          <a:p>
            <a:pPr marL="0" indent="0">
              <a:buNone/>
            </a:pPr>
            <a:r>
              <a:rPr lang="en-US" sz="2000" b="1">
                <a:latin typeface="+mj-lt"/>
              </a:rPr>
              <a:t>10</a:t>
            </a:r>
            <a:r>
              <a:rPr lang="en-US" sz="2000" b="1" baseline="30000">
                <a:latin typeface="+mj-lt"/>
              </a:rPr>
              <a:t>4</a:t>
            </a:r>
            <a:r>
              <a:rPr lang="en-US" sz="2000" b="1">
                <a:latin typeface="+mj-lt"/>
              </a:rPr>
              <a:t> </a:t>
            </a:r>
            <a:r>
              <a:rPr lang="en-US" sz="2000" b="1" err="1">
                <a:latin typeface="+mj-lt"/>
              </a:rPr>
              <a:t>MGy</a:t>
            </a:r>
            <a:r>
              <a:rPr lang="en-US" sz="2000" b="1">
                <a:latin typeface="+mj-lt"/>
              </a:rPr>
              <a:t>/</a:t>
            </a:r>
            <a:r>
              <a:rPr lang="en-US" sz="2000" b="1" err="1">
                <a:latin typeface="+mj-lt"/>
              </a:rPr>
              <a:t>fpy</a:t>
            </a:r>
            <a:endParaRPr lang="en-US" sz="2000" b="1">
              <a:latin typeface="+mj-lt"/>
            </a:endParaRPr>
          </a:p>
          <a:p>
            <a:pPr marL="0" indent="0">
              <a:buNone/>
            </a:pPr>
            <a:r>
              <a:rPr lang="en-US" sz="2000" b="1">
                <a:latin typeface="+mj-lt"/>
              </a:rPr>
              <a:t>30 </a:t>
            </a:r>
            <a:r>
              <a:rPr lang="en-US" sz="2000" b="1" err="1">
                <a:latin typeface="+mj-lt"/>
              </a:rPr>
              <a:t>MGy</a:t>
            </a:r>
            <a:r>
              <a:rPr lang="en-US" sz="2000" b="1">
                <a:latin typeface="+mj-lt"/>
              </a:rPr>
              <a:t>/</a:t>
            </a:r>
            <a:r>
              <a:rPr lang="en-US" sz="2000" b="1" err="1">
                <a:latin typeface="+mj-lt"/>
              </a:rPr>
              <a:t>fpy</a:t>
            </a:r>
            <a:r>
              <a:rPr lang="en-US" sz="2000" b="1">
                <a:latin typeface="+mj-lt"/>
              </a:rPr>
              <a:t> </a:t>
            </a:r>
            <a:r>
              <a:rPr lang="en-US" sz="1600">
                <a:latin typeface="+mj-lt"/>
              </a:rPr>
              <a:t>(at the connectors bridge)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51B526C0-0538-9B63-6129-91AE39C59702}"/>
              </a:ext>
            </a:extLst>
          </p:cNvPr>
          <p:cNvSpPr txBox="1">
            <a:spLocks/>
          </p:cNvSpPr>
          <p:nvPr/>
        </p:nvSpPr>
        <p:spPr>
          <a:xfrm>
            <a:off x="7595755" y="3422383"/>
            <a:ext cx="2893901" cy="10618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u="sng">
                <a:latin typeface="+mj-lt"/>
              </a:rPr>
              <a:t>Radiation in around the Target Vacuum Chamber:</a:t>
            </a:r>
          </a:p>
          <a:p>
            <a:pPr marL="0" indent="0">
              <a:buNone/>
            </a:pPr>
            <a:r>
              <a:rPr lang="en-US" sz="2000" b="1">
                <a:latin typeface="+mj-lt"/>
              </a:rPr>
              <a:t>100 </a:t>
            </a:r>
            <a:r>
              <a:rPr lang="en-US" sz="2000" b="1" err="1">
                <a:latin typeface="+mj-lt"/>
              </a:rPr>
              <a:t>MGy</a:t>
            </a:r>
            <a:r>
              <a:rPr lang="en-US" sz="2000" b="1">
                <a:latin typeface="+mj-lt"/>
              </a:rPr>
              <a:t>/</a:t>
            </a:r>
            <a:r>
              <a:rPr lang="en-US" sz="2000" b="1" err="1">
                <a:latin typeface="+mj-lt"/>
              </a:rPr>
              <a:t>fpy</a:t>
            </a:r>
            <a:endParaRPr lang="en-US" sz="2000" b="1">
              <a:latin typeface="+mj-lt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DC733B2F-53FF-2774-43C9-02CF6E8B3575}"/>
              </a:ext>
            </a:extLst>
          </p:cNvPr>
          <p:cNvSpPr txBox="1">
            <a:spLocks/>
          </p:cNvSpPr>
          <p:nvPr/>
        </p:nvSpPr>
        <p:spPr>
          <a:xfrm>
            <a:off x="7583825" y="4578148"/>
            <a:ext cx="2893901" cy="10618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u="sng">
                <a:latin typeface="+mj-lt"/>
              </a:rPr>
              <a:t>Radiation in the Target Interface Room (TIR):</a:t>
            </a:r>
          </a:p>
          <a:p>
            <a:pPr marL="0" indent="0">
              <a:buNone/>
            </a:pPr>
            <a:r>
              <a:rPr lang="en-US" sz="2000" b="1">
                <a:latin typeface="+mj-lt"/>
              </a:rPr>
              <a:t>1-2 </a:t>
            </a:r>
            <a:r>
              <a:rPr lang="en-US" sz="2000" b="1" err="1">
                <a:latin typeface="+mj-lt"/>
              </a:rPr>
              <a:t>MGy</a:t>
            </a:r>
            <a:r>
              <a:rPr lang="en-US" sz="2000" b="1">
                <a:latin typeface="+mj-lt"/>
              </a:rPr>
              <a:t>/</a:t>
            </a:r>
            <a:r>
              <a:rPr lang="en-US" sz="2000" b="1" err="1">
                <a:latin typeface="+mj-lt"/>
              </a:rPr>
              <a:t>fpy</a:t>
            </a:r>
            <a:endParaRPr lang="en-US" sz="2000" b="1">
              <a:latin typeface="+mj-lt"/>
            </a:endParaRPr>
          </a:p>
        </p:txBody>
      </p:sp>
      <p:pic>
        <p:nvPicPr>
          <p:cNvPr id="27" name="Picture 18" descr="Radioactive on Google Noto Color Emoji 15.0">
            <a:extLst>
              <a:ext uri="{FF2B5EF4-FFF2-40B4-BE49-F238E27FC236}">
                <a16:creationId xmlns:a16="http://schemas.microsoft.com/office/drawing/2014/main" id="{48E1A911-4ED1-0A95-B4FE-CD0DC8E1F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5815" y="1381322"/>
            <a:ext cx="691649" cy="68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50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23" grpId="0" animBg="1"/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46DEE6-1929-9EA4-5357-57976BADF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363" y="151519"/>
            <a:ext cx="8596668" cy="714231"/>
          </a:xfrm>
        </p:spPr>
        <p:txBody>
          <a:bodyPr/>
          <a:lstStyle/>
          <a:p>
            <a:r>
              <a:rPr lang="en-US"/>
              <a:t>Liquid Lithium Target Challenges (1)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669755B-5A8B-40AA-1FCE-7477B5581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Monday, March 18, 2024</a:t>
            </a:fld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278E213-8FA8-43C5-E4FE-62E33470D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7" name="Picture 11">
            <a:extLst>
              <a:ext uri="{FF2B5EF4-FFF2-40B4-BE49-F238E27FC236}">
                <a16:creationId xmlns:a16="http://schemas.microsoft.com/office/drawing/2014/main" id="{361668DB-4DE8-764A-9BFF-E1E02EA32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44748" y="757564"/>
            <a:ext cx="2362046" cy="2787291"/>
          </a:xfrm>
          <a:prstGeom prst="rect">
            <a:avLst/>
          </a:prstGeom>
        </p:spPr>
      </p:pic>
      <p:grpSp>
        <p:nvGrpSpPr>
          <p:cNvPr id="8" name="Group 25">
            <a:extLst>
              <a:ext uri="{FF2B5EF4-FFF2-40B4-BE49-F238E27FC236}">
                <a16:creationId xmlns:a16="http://schemas.microsoft.com/office/drawing/2014/main" id="{E48E749A-C113-D128-4BE8-671357B12FA4}"/>
              </a:ext>
            </a:extLst>
          </p:cNvPr>
          <p:cNvGrpSpPr/>
          <p:nvPr/>
        </p:nvGrpSpPr>
        <p:grpSpPr>
          <a:xfrm>
            <a:off x="2611101" y="918331"/>
            <a:ext cx="1594265" cy="2307536"/>
            <a:chOff x="3653662" y="905478"/>
            <a:chExt cx="1150876" cy="1665776"/>
          </a:xfrm>
        </p:grpSpPr>
        <p:pic>
          <p:nvPicPr>
            <p:cNvPr id="9" name="Picture 24">
              <a:extLst>
                <a:ext uri="{FF2B5EF4-FFF2-40B4-BE49-F238E27FC236}">
                  <a16:creationId xmlns:a16="http://schemas.microsoft.com/office/drawing/2014/main" id="{D3051D80-4358-97A3-4043-992595F4B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23928" y="905478"/>
              <a:ext cx="463825" cy="1230145"/>
            </a:xfrm>
            <a:prstGeom prst="rect">
              <a:avLst/>
            </a:prstGeom>
          </p:spPr>
        </p:pic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29F2B8B1-164B-7A9A-64B6-316AF6711816}"/>
                </a:ext>
              </a:extLst>
            </p:cNvPr>
            <p:cNvSpPr txBox="1">
              <a:spLocks/>
            </p:cNvSpPr>
            <p:nvPr/>
          </p:nvSpPr>
          <p:spPr>
            <a:xfrm>
              <a:off x="3653662" y="2114054"/>
              <a:ext cx="1150876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800" i="1" dirty="0"/>
                <a:t>E. Wakai et al., </a:t>
              </a:r>
              <a:r>
                <a:rPr lang="en-US" sz="800" i="1" dirty="0" err="1"/>
                <a:t>Nucl</a:t>
              </a:r>
              <a:r>
                <a:rPr lang="en-US" sz="800" i="1" dirty="0"/>
                <a:t>. Mater. Energy 9 (2016), 278-285</a:t>
              </a:r>
            </a:p>
          </p:txBody>
        </p:sp>
        <p:sp>
          <p:nvSpPr>
            <p:cNvPr id="11" name="Rectangle 22">
              <a:extLst>
                <a:ext uri="{FF2B5EF4-FFF2-40B4-BE49-F238E27FC236}">
                  <a16:creationId xmlns:a16="http://schemas.microsoft.com/office/drawing/2014/main" id="{2F77C444-FFBB-7960-4883-1CC14B5CE501}"/>
                </a:ext>
              </a:extLst>
            </p:cNvPr>
            <p:cNvSpPr/>
            <p:nvPr/>
          </p:nvSpPr>
          <p:spPr>
            <a:xfrm>
              <a:off x="4055772" y="1434491"/>
              <a:ext cx="200136" cy="11457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FF0000"/>
                </a:solidFill>
              </a:endParaRPr>
            </a:p>
          </p:txBody>
        </p:sp>
      </p:grp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4BADC22-7D02-5C7F-014D-A54BC5302D90}"/>
              </a:ext>
            </a:extLst>
          </p:cNvPr>
          <p:cNvSpPr txBox="1">
            <a:spLocks/>
          </p:cNvSpPr>
          <p:nvPr/>
        </p:nvSpPr>
        <p:spPr>
          <a:xfrm>
            <a:off x="3774552" y="807313"/>
            <a:ext cx="6970271" cy="1936386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296" indent="0">
              <a:buNone/>
            </a:pPr>
            <a:r>
              <a:rPr lang="en-US" sz="2400" b="1" u="sng"/>
              <a:t>Liquid Li jet flowing at </a:t>
            </a:r>
            <a:r>
              <a:rPr lang="en-US" sz="2400" b="1" u="sng">
                <a:solidFill>
                  <a:srgbClr val="FF0000"/>
                </a:solidFill>
              </a:rPr>
              <a:t>15 m/s</a:t>
            </a:r>
            <a:r>
              <a:rPr lang="en-US" sz="2400" b="1" u="sng"/>
              <a:t>, </a:t>
            </a:r>
          </a:p>
          <a:p>
            <a:pPr marL="114296" indent="0">
              <a:buNone/>
            </a:pPr>
            <a:r>
              <a:rPr lang="en-US" sz="2400" b="1" u="sng"/>
              <a:t>thickness = 25+/- 1 mm</a:t>
            </a:r>
            <a:r>
              <a:rPr lang="en-US" sz="2800" b="1"/>
              <a:t>.</a:t>
            </a:r>
          </a:p>
          <a:p>
            <a:pPr marL="400035" indent="-285740"/>
            <a:r>
              <a:rPr lang="en-US" sz="2400" b="1"/>
              <a:t>Jet stability &amp; Target position </a:t>
            </a:r>
            <a:r>
              <a:rPr lang="en-US" sz="2400"/>
              <a:t>is </a:t>
            </a:r>
            <a:r>
              <a:rPr lang="en-US" sz="2400" b="1">
                <a:solidFill>
                  <a:srgbClr val="FF0000"/>
                </a:solidFill>
              </a:rPr>
              <a:t>critical</a:t>
            </a:r>
            <a:r>
              <a:rPr lang="en-US" sz="2400"/>
              <a:t> to avoid Back-Plate rupture.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36E7C298-2450-48A1-1D09-5367E7EEA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47" y="3173705"/>
            <a:ext cx="3814093" cy="3203243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35E283B7-0B88-6128-E19C-552DB2AFB4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8691" y="2622404"/>
            <a:ext cx="5740644" cy="3825240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87F0F462-F6E7-7149-5EF4-D97CD15754E8}"/>
              </a:ext>
            </a:extLst>
          </p:cNvPr>
          <p:cNvGrpSpPr/>
          <p:nvPr/>
        </p:nvGrpSpPr>
        <p:grpSpPr>
          <a:xfrm>
            <a:off x="8766711" y="0"/>
            <a:ext cx="3085976" cy="4130304"/>
            <a:chOff x="9972313" y="-81295"/>
            <a:chExt cx="3085976" cy="4130304"/>
          </a:xfrm>
        </p:grpSpPr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8B531EB6-E54B-86AE-A280-B2EB257BB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200000" flipH="1">
              <a:off x="9124170" y="1662459"/>
              <a:ext cx="4004436" cy="768663"/>
            </a:xfrm>
            <a:prstGeom prst="rect">
              <a:avLst/>
            </a:prstGeom>
          </p:spPr>
        </p:pic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11EC3636-7D7D-396B-FB5B-E98DDC421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72313" y="-81295"/>
              <a:ext cx="828675" cy="1533525"/>
            </a:xfrm>
            <a:prstGeom prst="rect">
              <a:avLst/>
            </a:prstGeom>
          </p:spPr>
        </p:pic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CC3FD1C5-44D8-2D76-DADC-C219B0CF2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6200000" flipH="1">
              <a:off x="10426605" y="1417324"/>
              <a:ext cx="4004436" cy="1258932"/>
            </a:xfrm>
            <a:prstGeom prst="rect">
              <a:avLst/>
            </a:prstGeom>
          </p:spPr>
        </p:pic>
      </p:grp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B427CF0E-BB97-6689-E253-EC843981D5F2}"/>
              </a:ext>
            </a:extLst>
          </p:cNvPr>
          <p:cNvSpPr txBox="1">
            <a:spLocks/>
          </p:cNvSpPr>
          <p:nvPr/>
        </p:nvSpPr>
        <p:spPr>
          <a:xfrm>
            <a:off x="19989909" y="4823218"/>
            <a:ext cx="6970271" cy="1936386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296" indent="0">
              <a:buNone/>
            </a:pPr>
            <a:r>
              <a:rPr lang="en-US" sz="2400" u="sng"/>
              <a:t>Li Target:</a:t>
            </a:r>
            <a:r>
              <a:rPr lang="en-US" sz="2400"/>
              <a:t> </a:t>
            </a:r>
            <a:r>
              <a:rPr lang="en-US" b="1"/>
              <a:t>Jet flowing at </a:t>
            </a:r>
            <a:r>
              <a:rPr lang="en-US" b="1">
                <a:solidFill>
                  <a:srgbClr val="FF0000"/>
                </a:solidFill>
              </a:rPr>
              <a:t>15 m/s</a:t>
            </a:r>
            <a:r>
              <a:rPr lang="en-US" b="1"/>
              <a:t>, thickness = 25+/- 1 mm.</a:t>
            </a:r>
          </a:p>
          <a:p>
            <a:pPr marL="400035" indent="-285740"/>
            <a:r>
              <a:rPr lang="en-US" b="1"/>
              <a:t>Jet stability &amp; Target position </a:t>
            </a:r>
            <a:r>
              <a:rPr lang="en-US"/>
              <a:t>is </a:t>
            </a:r>
            <a:r>
              <a:rPr lang="en-US" b="1">
                <a:solidFill>
                  <a:srgbClr val="FF0000"/>
                </a:solidFill>
              </a:rPr>
              <a:t>critical</a:t>
            </a:r>
            <a:r>
              <a:rPr lang="en-US"/>
              <a:t> to avoid Back-Plate rupture.</a:t>
            </a:r>
          </a:p>
          <a:p>
            <a:pPr marL="400035" indent="-285740"/>
            <a:r>
              <a:rPr lang="en-US"/>
              <a:t>Target Vacuum Chamber shall be within 10</a:t>
            </a:r>
            <a:r>
              <a:rPr lang="en-US" baseline="30000"/>
              <a:t>-4</a:t>
            </a:r>
            <a:r>
              <a:rPr lang="en-US"/>
              <a:t> -10</a:t>
            </a:r>
            <a:r>
              <a:rPr lang="en-US" baseline="30000"/>
              <a:t>-5</a:t>
            </a:r>
            <a:r>
              <a:rPr lang="en-US"/>
              <a:t> mbar. </a:t>
            </a:r>
          </a:p>
          <a:p>
            <a:pPr marL="400035" indent="-285740"/>
            <a:r>
              <a:rPr lang="en-US" b="1"/>
              <a:t>Full Remote Handling </a:t>
            </a:r>
            <a:r>
              <a:rPr lang="en-US"/>
              <a:t>replacement/maintenance.</a:t>
            </a:r>
          </a:p>
        </p:txBody>
      </p:sp>
      <p:grpSp>
        <p:nvGrpSpPr>
          <p:cNvPr id="49" name="Grupo 48">
            <a:extLst>
              <a:ext uri="{FF2B5EF4-FFF2-40B4-BE49-F238E27FC236}">
                <a16:creationId xmlns:a16="http://schemas.microsoft.com/office/drawing/2014/main" id="{585FCF51-3C38-C88E-5922-C9787C59E55A}"/>
              </a:ext>
            </a:extLst>
          </p:cNvPr>
          <p:cNvGrpSpPr/>
          <p:nvPr/>
        </p:nvGrpSpPr>
        <p:grpSpPr>
          <a:xfrm>
            <a:off x="1410741" y="1945876"/>
            <a:ext cx="8979051" cy="4328031"/>
            <a:chOff x="2036601" y="-228820"/>
            <a:chExt cx="8149635" cy="3928241"/>
          </a:xfrm>
        </p:grpSpPr>
        <p:pic>
          <p:nvPicPr>
            <p:cNvPr id="32" name="Imagen 31">
              <a:extLst>
                <a:ext uri="{FF2B5EF4-FFF2-40B4-BE49-F238E27FC236}">
                  <a16:creationId xmlns:a16="http://schemas.microsoft.com/office/drawing/2014/main" id="{4A4B908B-CC2B-9557-027B-ABD1C3B61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036601" y="-228820"/>
              <a:ext cx="8149635" cy="3928241"/>
            </a:xfrm>
            <a:prstGeom prst="rect">
              <a:avLst/>
            </a:prstGeom>
          </p:spPr>
        </p:pic>
        <p:grpSp>
          <p:nvGrpSpPr>
            <p:cNvPr id="47" name="Grupo 46">
              <a:extLst>
                <a:ext uri="{FF2B5EF4-FFF2-40B4-BE49-F238E27FC236}">
                  <a16:creationId xmlns:a16="http://schemas.microsoft.com/office/drawing/2014/main" id="{A23FED82-97EE-F60A-C74B-B44D47987C16}"/>
                </a:ext>
              </a:extLst>
            </p:cNvPr>
            <p:cNvGrpSpPr/>
            <p:nvPr/>
          </p:nvGrpSpPr>
          <p:grpSpPr>
            <a:xfrm>
              <a:off x="6607131" y="-55120"/>
              <a:ext cx="3217785" cy="1175366"/>
              <a:chOff x="2985487" y="7242629"/>
              <a:chExt cx="3217785" cy="1175366"/>
            </a:xfrm>
          </p:grpSpPr>
          <p:sp>
            <p:nvSpPr>
              <p:cNvPr id="44" name="Rectángulo 43">
                <a:extLst>
                  <a:ext uri="{FF2B5EF4-FFF2-40B4-BE49-F238E27FC236}">
                    <a16:creationId xmlns:a16="http://schemas.microsoft.com/office/drawing/2014/main" id="{06B3651E-E5B0-9640-B305-8D5059F3E783}"/>
                  </a:ext>
                </a:extLst>
              </p:cNvPr>
              <p:cNvSpPr/>
              <p:nvPr/>
            </p:nvSpPr>
            <p:spPr>
              <a:xfrm>
                <a:off x="3247500" y="7763109"/>
                <a:ext cx="2955772" cy="3740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>
                    <a:solidFill>
                      <a:schemeClr val="tx1"/>
                    </a:solidFill>
                  </a:rPr>
                  <a:t>Time for 75% BP material melting</a:t>
                </a:r>
              </a:p>
            </p:txBody>
          </p:sp>
          <p:grpSp>
            <p:nvGrpSpPr>
              <p:cNvPr id="45" name="Grupo 44">
                <a:extLst>
                  <a:ext uri="{FF2B5EF4-FFF2-40B4-BE49-F238E27FC236}">
                    <a16:creationId xmlns:a16="http://schemas.microsoft.com/office/drawing/2014/main" id="{2FFC2462-CEA9-760C-D6F2-45DF196D9ACE}"/>
                  </a:ext>
                </a:extLst>
              </p:cNvPr>
              <p:cNvGrpSpPr/>
              <p:nvPr/>
            </p:nvGrpSpPr>
            <p:grpSpPr>
              <a:xfrm>
                <a:off x="2985487" y="7242629"/>
                <a:ext cx="3184203" cy="1161261"/>
                <a:chOff x="6780623" y="2429817"/>
                <a:chExt cx="3184203" cy="1161261"/>
              </a:xfrm>
            </p:grpSpPr>
            <p:sp>
              <p:nvSpPr>
                <p:cNvPr id="43" name="Rectángulo 42">
                  <a:extLst>
                    <a:ext uri="{FF2B5EF4-FFF2-40B4-BE49-F238E27FC236}">
                      <a16:creationId xmlns:a16="http://schemas.microsoft.com/office/drawing/2014/main" id="{05CB0B10-174E-950F-C75E-6B1B5391A90D}"/>
                    </a:ext>
                  </a:extLst>
                </p:cNvPr>
                <p:cNvSpPr/>
                <p:nvPr/>
              </p:nvSpPr>
              <p:spPr>
                <a:xfrm>
                  <a:off x="7184482" y="3216997"/>
                  <a:ext cx="2491743" cy="37408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>
                      <a:solidFill>
                        <a:schemeClr val="tx1"/>
                      </a:solidFill>
                    </a:rPr>
                    <a:t>Time for BP vaporization onset</a:t>
                  </a:r>
                </a:p>
              </p:txBody>
            </p:sp>
            <p:sp>
              <p:nvSpPr>
                <p:cNvPr id="41" name="Rectángulo 40">
                  <a:extLst>
                    <a:ext uri="{FF2B5EF4-FFF2-40B4-BE49-F238E27FC236}">
                      <a16:creationId xmlns:a16="http://schemas.microsoft.com/office/drawing/2014/main" id="{9492BE6D-1C0B-EFE1-9E0D-183A59039647}"/>
                    </a:ext>
                  </a:extLst>
                </p:cNvPr>
                <p:cNvSpPr/>
                <p:nvPr/>
              </p:nvSpPr>
              <p:spPr>
                <a:xfrm>
                  <a:off x="6975472" y="2429817"/>
                  <a:ext cx="2449539" cy="37408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>
                      <a:solidFill>
                        <a:schemeClr val="tx1"/>
                      </a:solidFill>
                    </a:rPr>
                    <a:t>Time for BP melting onset </a:t>
                  </a:r>
                </a:p>
              </p:txBody>
            </p:sp>
            <p:sp>
              <p:nvSpPr>
                <p:cNvPr id="42" name="Rectángulo 41">
                  <a:extLst>
                    <a:ext uri="{FF2B5EF4-FFF2-40B4-BE49-F238E27FC236}">
                      <a16:creationId xmlns:a16="http://schemas.microsoft.com/office/drawing/2014/main" id="{D10C1F16-C24B-687A-6C1C-5DEB6D097BF6}"/>
                    </a:ext>
                  </a:extLst>
                </p:cNvPr>
                <p:cNvSpPr/>
                <p:nvPr/>
              </p:nvSpPr>
              <p:spPr>
                <a:xfrm>
                  <a:off x="7009054" y="2704064"/>
                  <a:ext cx="2955772" cy="37408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>
                      <a:solidFill>
                        <a:schemeClr val="tx1"/>
                      </a:solidFill>
                    </a:rPr>
                    <a:t>Time for 25% BP material melting</a:t>
                  </a:r>
                </a:p>
              </p:txBody>
            </p:sp>
            <p:pic>
              <p:nvPicPr>
                <p:cNvPr id="34" name="Imagen 33">
                  <a:extLst>
                    <a:ext uri="{FF2B5EF4-FFF2-40B4-BE49-F238E27FC236}">
                      <a16:creationId xmlns:a16="http://schemas.microsoft.com/office/drawing/2014/main" id="{4E539ACF-3112-2DCE-DE21-65FB151701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780623" y="2469376"/>
                  <a:ext cx="485775" cy="250212"/>
                </a:xfrm>
                <a:prstGeom prst="rect">
                  <a:avLst/>
                </a:prstGeom>
              </p:spPr>
            </p:pic>
            <p:pic>
              <p:nvPicPr>
                <p:cNvPr id="36" name="Imagen 35">
                  <a:extLst>
                    <a:ext uri="{FF2B5EF4-FFF2-40B4-BE49-F238E27FC236}">
                      <a16:creationId xmlns:a16="http://schemas.microsoft.com/office/drawing/2014/main" id="{81B54682-D726-1311-670E-E4E89B39AC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780623" y="2777477"/>
                  <a:ext cx="485775" cy="238125"/>
                </a:xfrm>
                <a:prstGeom prst="rect">
                  <a:avLst/>
                </a:prstGeom>
              </p:spPr>
            </p:pic>
            <p:pic>
              <p:nvPicPr>
                <p:cNvPr id="40" name="Imagen 39">
                  <a:extLst>
                    <a:ext uri="{FF2B5EF4-FFF2-40B4-BE49-F238E27FC236}">
                      <a16:creationId xmlns:a16="http://schemas.microsoft.com/office/drawing/2014/main" id="{204CCE17-1048-1EE2-CF4E-889F206E65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790148" y="3057678"/>
                  <a:ext cx="476250" cy="266700"/>
                </a:xfrm>
                <a:prstGeom prst="rect">
                  <a:avLst/>
                </a:prstGeom>
              </p:spPr>
            </p:pic>
          </p:grpSp>
          <p:pic>
            <p:nvPicPr>
              <p:cNvPr id="38" name="Imagen 37">
                <a:extLst>
                  <a:ext uri="{FF2B5EF4-FFF2-40B4-BE49-F238E27FC236}">
                    <a16:creationId xmlns:a16="http://schemas.microsoft.com/office/drawing/2014/main" id="{1A53DE44-DC8F-AD02-7D08-FFB5A71CA1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996605" y="8151295"/>
                <a:ext cx="523875" cy="266700"/>
              </a:xfrm>
              <a:prstGeom prst="rect">
                <a:avLst/>
              </a:prstGeom>
            </p:spPr>
          </p:pic>
        </p:grpSp>
      </p:grp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D2F5FF52-1A88-6F1A-E312-56B328CBC7E2}"/>
              </a:ext>
            </a:extLst>
          </p:cNvPr>
          <p:cNvSpPr txBox="1">
            <a:spLocks/>
          </p:cNvSpPr>
          <p:nvPr/>
        </p:nvSpPr>
        <p:spPr>
          <a:xfrm>
            <a:off x="9405576" y="4214229"/>
            <a:ext cx="2476484" cy="24048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latin typeface="+mj-lt"/>
              </a:rPr>
              <a:t>A Li thickness </a:t>
            </a:r>
            <a:r>
              <a:rPr lang="en-US" sz="1800" b="1" dirty="0">
                <a:latin typeface="+mj-lt"/>
              </a:rPr>
              <a:t>reduction </a:t>
            </a:r>
          </a:p>
          <a:p>
            <a:pPr marL="0" indent="0" algn="ctr">
              <a:buNone/>
            </a:pPr>
            <a:r>
              <a:rPr lang="en-US" sz="1800" b="1" dirty="0">
                <a:latin typeface="+mj-lt"/>
              </a:rPr>
              <a:t>&gt; 4/5 mm would</a:t>
            </a:r>
            <a:r>
              <a:rPr lang="en-US" sz="1800" dirty="0">
                <a:latin typeface="+mj-lt"/>
              </a:rPr>
              <a:t> lead to </a:t>
            </a:r>
            <a:r>
              <a:rPr lang="en-US" sz="1800" b="1" dirty="0">
                <a:latin typeface="+mj-lt"/>
              </a:rPr>
              <a:t>power deposition in the Back-Plate</a:t>
            </a:r>
          </a:p>
          <a:p>
            <a:pPr marL="0" indent="0" algn="ctr">
              <a:buNone/>
            </a:pPr>
            <a:r>
              <a:rPr lang="en-US" sz="1800" dirty="0">
                <a:latin typeface="+mj-lt"/>
              </a:rPr>
              <a:t>Failure/melting could take place </a:t>
            </a:r>
            <a:r>
              <a:rPr lang="en-US" sz="1800" b="1" dirty="0">
                <a:latin typeface="+mj-lt"/>
              </a:rPr>
              <a:t>in less than 10 </a:t>
            </a:r>
            <a:r>
              <a:rPr lang="en-US" sz="1800" b="1" dirty="0" err="1">
                <a:latin typeface="+mj-lt"/>
              </a:rPr>
              <a:t>ms</a:t>
            </a:r>
            <a:endParaRPr lang="en-US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7193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833E47-B0E2-C44D-7797-99E3F758B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365" y="243840"/>
            <a:ext cx="10047191" cy="1320800"/>
          </a:xfrm>
        </p:spPr>
        <p:txBody>
          <a:bodyPr>
            <a:normAutofit/>
          </a:bodyPr>
          <a:lstStyle/>
          <a:p>
            <a:r>
              <a:rPr lang="en-US" sz="3200"/>
              <a:t>Technologies to monitor the Li Target thickness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269D299-173D-4689-007D-000D1E2BC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Monday, March 18, 2024</a:t>
            </a:fld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2EA7305-CD0C-1404-3770-91C008427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81F448D1-683C-0631-4DFC-BF9772AEFBC2}"/>
              </a:ext>
            </a:extLst>
          </p:cNvPr>
          <p:cNvSpPr txBox="1"/>
          <p:nvPr/>
        </p:nvSpPr>
        <p:spPr>
          <a:xfrm>
            <a:off x="346440" y="942347"/>
            <a:ext cx="511958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u="sng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Laser measurement</a:t>
            </a:r>
            <a:r>
              <a:rPr lang="en-GB" sz="2000" u="sng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GB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Amplitude-modulated Continuous-wave Light Detection and Ranging (</a:t>
            </a:r>
            <a:r>
              <a:rPr lang="en-GB" b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AMCW LiDAR</a:t>
            </a:r>
            <a:r>
              <a:rPr lang="en-GB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en-CH" sz="160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61C77862-70FD-7708-5612-5B68CEC62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3440" y="1061948"/>
            <a:ext cx="5801032" cy="187655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B0D1B2A-C3A7-7958-B37A-3809E2497886}"/>
              </a:ext>
            </a:extLst>
          </p:cNvPr>
          <p:cNvSpPr txBox="1">
            <a:spLocks/>
          </p:cNvSpPr>
          <p:nvPr/>
        </p:nvSpPr>
        <p:spPr>
          <a:xfrm>
            <a:off x="346441" y="2000224"/>
            <a:ext cx="4698001" cy="140780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>
                <a:latin typeface="+mj-lt"/>
              </a:rPr>
              <a:t>High-frequency modulation at 550 MHz</a:t>
            </a:r>
          </a:p>
          <a:p>
            <a:r>
              <a:rPr lang="en-GB" sz="1600">
                <a:latin typeface="+mj-lt"/>
              </a:rPr>
              <a:t>100 microns accuracy</a:t>
            </a:r>
          </a:p>
          <a:p>
            <a:r>
              <a:rPr lang="en-GB" sz="1600" b="1">
                <a:latin typeface="+mj-lt"/>
              </a:rPr>
              <a:t>Acquisition times within 1 </a:t>
            </a:r>
            <a:r>
              <a:rPr lang="en-GB" sz="1600" b="1" err="1">
                <a:latin typeface="+mj-lt"/>
              </a:rPr>
              <a:t>ms</a:t>
            </a:r>
            <a:r>
              <a:rPr lang="en-GB" sz="1600">
                <a:latin typeface="+mj-lt"/>
              </a:rPr>
              <a:t> per point and &lt;100 </a:t>
            </a:r>
            <a:r>
              <a:rPr lang="en-GB" sz="1600" err="1">
                <a:latin typeface="+mj-lt"/>
              </a:rPr>
              <a:t>ms</a:t>
            </a:r>
            <a:r>
              <a:rPr lang="en-GB" sz="1600">
                <a:latin typeface="+mj-lt"/>
              </a:rPr>
              <a:t> per line. </a:t>
            </a:r>
          </a:p>
          <a:p>
            <a:r>
              <a:rPr lang="en-GB" sz="1600">
                <a:latin typeface="+mj-lt"/>
              </a:rPr>
              <a:t>Compatible with the 1-2 </a:t>
            </a:r>
            <a:r>
              <a:rPr lang="en-GB" sz="1600" err="1">
                <a:latin typeface="+mj-lt"/>
              </a:rPr>
              <a:t>MGy</a:t>
            </a:r>
            <a:r>
              <a:rPr lang="en-GB" sz="1600">
                <a:latin typeface="+mj-lt"/>
              </a:rPr>
              <a:t>/</a:t>
            </a:r>
            <a:r>
              <a:rPr lang="en-GB" sz="1600" err="1">
                <a:latin typeface="+mj-lt"/>
              </a:rPr>
              <a:t>fpy</a:t>
            </a:r>
            <a:r>
              <a:rPr lang="en-GB" sz="1600">
                <a:latin typeface="+mj-lt"/>
              </a:rPr>
              <a:t> in the TIR</a:t>
            </a:r>
            <a:endParaRPr lang="en-US" sz="1400">
              <a:latin typeface="+mj-lt"/>
            </a:endParaRPr>
          </a:p>
        </p:txBody>
      </p:sp>
      <p:pic>
        <p:nvPicPr>
          <p:cNvPr id="10" name="Picture 31">
            <a:extLst>
              <a:ext uri="{FF2B5EF4-FFF2-40B4-BE49-F238E27FC236}">
                <a16:creationId xmlns:a16="http://schemas.microsoft.com/office/drawing/2014/main" id="{D28EA897-7C26-FB68-6D8A-6B6FA815D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2553" y="5127721"/>
            <a:ext cx="842009" cy="1284941"/>
          </a:xfrm>
          <a:prstGeom prst="rect">
            <a:avLst/>
          </a:prstGeom>
        </p:spPr>
      </p:pic>
      <p:pic>
        <p:nvPicPr>
          <p:cNvPr id="11" name="Picture 33">
            <a:extLst>
              <a:ext uri="{FF2B5EF4-FFF2-40B4-BE49-F238E27FC236}">
                <a16:creationId xmlns:a16="http://schemas.microsoft.com/office/drawing/2014/main" id="{D5E5A79C-B0A3-181D-04E0-A85AED6529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362" y="4268610"/>
            <a:ext cx="2153072" cy="759908"/>
          </a:xfrm>
          <a:prstGeom prst="rect">
            <a:avLst/>
          </a:prstGeom>
        </p:spPr>
      </p:pic>
      <p:sp>
        <p:nvSpPr>
          <p:cNvPr id="12" name="TextBox 10">
            <a:extLst>
              <a:ext uri="{FF2B5EF4-FFF2-40B4-BE49-F238E27FC236}">
                <a16:creationId xmlns:a16="http://schemas.microsoft.com/office/drawing/2014/main" id="{693177D8-D374-6067-656D-A4A59BEDDBEA}"/>
              </a:ext>
            </a:extLst>
          </p:cNvPr>
          <p:cNvSpPr txBox="1"/>
          <p:nvPr/>
        </p:nvSpPr>
        <p:spPr>
          <a:xfrm>
            <a:off x="346439" y="3575788"/>
            <a:ext cx="65117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u="sng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Radiofrequency</a:t>
            </a:r>
            <a:r>
              <a:rPr lang="en-GB" sz="2000" u="sng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u="sng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GB" u="sng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mmWave</a:t>
            </a:r>
            <a:r>
              <a:rPr lang="en-GB" u="sng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radar techniques)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0DEC4E41-9637-DAF5-269C-1D9D4ED506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1658" y="4107077"/>
            <a:ext cx="4016486" cy="267599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67DFDBF-95BE-3C44-3B1A-14045416F6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9580" y="4497284"/>
            <a:ext cx="3181603" cy="1956974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182F322-1DE5-110E-BCC1-684929BD2630}"/>
              </a:ext>
            </a:extLst>
          </p:cNvPr>
          <p:cNvSpPr txBox="1">
            <a:spLocks/>
          </p:cNvSpPr>
          <p:nvPr/>
        </p:nvSpPr>
        <p:spPr>
          <a:xfrm>
            <a:off x="7109578" y="3831943"/>
            <a:ext cx="4056560" cy="55026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400" b="1">
                <a:latin typeface="+mj-lt"/>
              </a:rPr>
              <a:t>Linear Frequency Modulated Continuous Wave (LFM-CW) Radar </a:t>
            </a:r>
            <a:endParaRPr lang="en-US" sz="1400" b="1">
              <a:latin typeface="+mj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E633356-ABB6-675D-2B04-8C7890AECA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02160" y="1183490"/>
            <a:ext cx="763727" cy="109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6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2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46DEE6-1929-9EA4-5357-57976BADF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363" y="151519"/>
            <a:ext cx="8596668" cy="714231"/>
          </a:xfrm>
        </p:spPr>
        <p:txBody>
          <a:bodyPr/>
          <a:lstStyle/>
          <a:p>
            <a:r>
              <a:rPr lang="en-US"/>
              <a:t>Liquid Lithium Target Challenges (2)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669755B-5A8B-40AA-1FCE-7477B5581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Monday, March 18, 2024</a:t>
            </a:fld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278E213-8FA8-43C5-E4FE-62E33470D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DE67C00-36D6-9248-0DE9-B9C78177AD6F}"/>
              </a:ext>
            </a:extLst>
          </p:cNvPr>
          <p:cNvSpPr txBox="1">
            <a:spLocks/>
          </p:cNvSpPr>
          <p:nvPr/>
        </p:nvSpPr>
        <p:spPr>
          <a:xfrm>
            <a:off x="-5431342" y="8140264"/>
            <a:ext cx="5947009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/>
              <a:t>Monitoring the vacuum pressure in the TVC</a:t>
            </a:r>
            <a:endParaRPr lang="en-GB" sz="2000"/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00B486AC-033C-E449-7CFD-FEA15EE5640F}"/>
              </a:ext>
            </a:extLst>
          </p:cNvPr>
          <p:cNvSpPr txBox="1"/>
          <p:nvPr/>
        </p:nvSpPr>
        <p:spPr>
          <a:xfrm>
            <a:off x="673921" y="4733025"/>
            <a:ext cx="710319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888" indent="-342888" algn="just">
              <a:buFont typeface="Arial" panose="020B0604020202020204" pitchFamily="34" charset="0"/>
              <a:buChar char="•"/>
            </a:pPr>
            <a:r>
              <a:rPr lang="en-US" sz="2000"/>
              <a:t>Avoid Li boiling !! (above vapor saturation pressure)</a:t>
            </a:r>
          </a:p>
          <a:p>
            <a:pPr marL="342888" indent="-342888" algn="just">
              <a:buFont typeface="Arial" panose="020B0604020202020204" pitchFamily="34" charset="0"/>
              <a:buChar char="•"/>
            </a:pPr>
            <a:r>
              <a:rPr lang="en-US" sz="2000"/>
              <a:t>Managed by </a:t>
            </a:r>
            <a:r>
              <a:rPr lang="en-US" sz="2000" b="1" err="1"/>
              <a:t>Ar</a:t>
            </a:r>
            <a:r>
              <a:rPr lang="en-US" sz="2000" b="1"/>
              <a:t> injection </a:t>
            </a:r>
            <a:r>
              <a:rPr lang="en-US" sz="2000"/>
              <a:t>system to achieve a differential vacuum pressure in the accelerator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DEC94B8D-48C3-5501-3AC5-7F0FBC949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9464" y="4810582"/>
            <a:ext cx="931405" cy="1190471"/>
          </a:xfrm>
          <a:prstGeom prst="rect">
            <a:avLst/>
          </a:prstGeom>
        </p:spPr>
      </p:pic>
      <p:sp>
        <p:nvSpPr>
          <p:cNvPr id="13" name="TextBox 8">
            <a:extLst>
              <a:ext uri="{FF2B5EF4-FFF2-40B4-BE49-F238E27FC236}">
                <a16:creationId xmlns:a16="http://schemas.microsoft.com/office/drawing/2014/main" id="{87CFBD9B-DBB1-9B76-04B5-EEB793EF646A}"/>
              </a:ext>
            </a:extLst>
          </p:cNvPr>
          <p:cNvSpPr txBox="1"/>
          <p:nvPr/>
        </p:nvSpPr>
        <p:spPr>
          <a:xfrm>
            <a:off x="6663394" y="6062071"/>
            <a:ext cx="4529326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en-US" sz="1600" b="1"/>
              <a:t>Very high radiation </a:t>
            </a:r>
            <a:r>
              <a:rPr lang="en-US" sz="1600"/>
              <a:t>(100 </a:t>
            </a:r>
            <a:r>
              <a:rPr lang="en-US" sz="1600" err="1"/>
              <a:t>MGy</a:t>
            </a:r>
            <a:r>
              <a:rPr lang="en-US" sz="1600"/>
              <a:t>/</a:t>
            </a:r>
            <a:r>
              <a:rPr lang="en-US" sz="1600" err="1"/>
              <a:t>fpy</a:t>
            </a:r>
            <a:r>
              <a:rPr lang="en-US" sz="1600"/>
              <a:t>) disables the installation of vacuum gauges in the TVC</a:t>
            </a:r>
          </a:p>
        </p:txBody>
      </p:sp>
      <p:pic>
        <p:nvPicPr>
          <p:cNvPr id="14" name="Picture 18" descr="Radioactive on Google Noto Color Emoji 15.0">
            <a:extLst>
              <a:ext uri="{FF2B5EF4-FFF2-40B4-BE49-F238E27FC236}">
                <a16:creationId xmlns:a16="http://schemas.microsoft.com/office/drawing/2014/main" id="{37985941-F0D7-3474-1639-FCDA9E318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4739" y="5131591"/>
            <a:ext cx="482681" cy="47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7FBBA15-1094-843F-3CB1-C3966D7F153A}"/>
              </a:ext>
            </a:extLst>
          </p:cNvPr>
          <p:cNvSpPr txBox="1">
            <a:spLocks/>
          </p:cNvSpPr>
          <p:nvPr/>
        </p:nvSpPr>
        <p:spPr>
          <a:xfrm>
            <a:off x="465547" y="890598"/>
            <a:ext cx="8045252" cy="714231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35" indent="-285740"/>
            <a:r>
              <a:rPr lang="en-US" sz="2400" b="1" dirty="0"/>
              <a:t>Beam-on-Target Position</a:t>
            </a:r>
            <a:endParaRPr lang="en-US" sz="2400" dirty="0"/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9EA045C8-A716-1224-FD16-615759DC3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7565" y="2152168"/>
            <a:ext cx="2635897" cy="1938745"/>
          </a:xfrm>
          <a:prstGeom prst="rect">
            <a:avLst/>
          </a:prstGeom>
        </p:spPr>
      </p:pic>
      <p:sp>
        <p:nvSpPr>
          <p:cNvPr id="31" name="CuadroTexto 19">
            <a:extLst>
              <a:ext uri="{FF2B5EF4-FFF2-40B4-BE49-F238E27FC236}">
                <a16:creationId xmlns:a16="http://schemas.microsoft.com/office/drawing/2014/main" id="{7F52D012-6EF8-58C9-18C4-2BDCAB846DF0}"/>
              </a:ext>
            </a:extLst>
          </p:cNvPr>
          <p:cNvSpPr txBox="1"/>
          <p:nvPr/>
        </p:nvSpPr>
        <p:spPr>
          <a:xfrm>
            <a:off x="-4169" y="1376861"/>
            <a:ext cx="328956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1600" dirty="0">
                <a:latin typeface="+mj-lt"/>
              </a:rPr>
              <a:t>Beam foot-print Area (20 x 5 cm)</a:t>
            </a:r>
          </a:p>
          <a:p>
            <a:pPr algn="ctr"/>
            <a:r>
              <a:rPr lang="en-US" sz="1600" dirty="0">
                <a:latin typeface="+mj-lt"/>
              </a:rPr>
              <a:t>(Up to </a:t>
            </a:r>
            <a:r>
              <a:rPr lang="en-US" sz="1600" b="1" dirty="0">
                <a:latin typeface="+mj-lt"/>
              </a:rPr>
              <a:t>25 cm wide</a:t>
            </a:r>
            <a:r>
              <a:rPr lang="en-US" sz="1600" dirty="0">
                <a:latin typeface="+mj-lt"/>
              </a:rPr>
              <a:t> counting with the tales)</a:t>
            </a:r>
          </a:p>
        </p:txBody>
      </p:sp>
      <p:sp>
        <p:nvSpPr>
          <p:cNvPr id="33" name="CuadroTexto 19">
            <a:extLst>
              <a:ext uri="{FF2B5EF4-FFF2-40B4-BE49-F238E27FC236}">
                <a16:creationId xmlns:a16="http://schemas.microsoft.com/office/drawing/2014/main" id="{DB686BBC-24AE-2E13-DDE5-E7BCDF793DC7}"/>
              </a:ext>
            </a:extLst>
          </p:cNvPr>
          <p:cNvSpPr txBox="1"/>
          <p:nvPr/>
        </p:nvSpPr>
        <p:spPr>
          <a:xfrm>
            <a:off x="3147234" y="1331937"/>
            <a:ext cx="237342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1600" dirty="0">
                <a:latin typeface="+mj-lt"/>
              </a:rPr>
              <a:t>Only </a:t>
            </a:r>
            <a:r>
              <a:rPr lang="en-US" sz="1600" b="1" dirty="0">
                <a:latin typeface="+mj-lt"/>
              </a:rPr>
              <a:t>5 mm margin</a:t>
            </a:r>
            <a:r>
              <a:rPr lang="en-US" sz="1600" dirty="0">
                <a:latin typeface="+mj-lt"/>
              </a:rPr>
              <a:t> in each side to avoid touching the wall</a:t>
            </a:r>
          </a:p>
          <a:p>
            <a:pPr algn="ctr"/>
            <a:endParaRPr lang="en-US" sz="1400" dirty="0">
              <a:latin typeface="+mj-lt"/>
            </a:endParaRP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2C86A1BC-41C3-F73B-7BFB-F21881B558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339" y="2322179"/>
            <a:ext cx="1419224" cy="1766317"/>
          </a:xfrm>
          <a:prstGeom prst="rect">
            <a:avLst/>
          </a:prstGeom>
        </p:spPr>
      </p:pic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BA0E8455-BFC1-AAE3-BFA8-97FB2658B60C}"/>
              </a:ext>
            </a:extLst>
          </p:cNvPr>
          <p:cNvSpPr txBox="1">
            <a:spLocks/>
          </p:cNvSpPr>
          <p:nvPr/>
        </p:nvSpPr>
        <p:spPr>
          <a:xfrm>
            <a:off x="9059598" y="2713757"/>
            <a:ext cx="2520280" cy="80960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dirty="0">
                <a:hlinkClick r:id="rId6"/>
              </a:rPr>
              <a:t>Y. </a:t>
            </a:r>
            <a:r>
              <a:rPr lang="en-GB" sz="1400" dirty="0" err="1">
                <a:hlinkClick r:id="rId6"/>
              </a:rPr>
              <a:t>Momozaki</a:t>
            </a:r>
            <a:r>
              <a:rPr lang="en-GB" sz="1400" dirty="0">
                <a:hlinkClick r:id="rId6"/>
              </a:rPr>
              <a:t> et al. Journal of Radioanalytical and Nuclear Chemistry volume 305, pages 843–849 (2015)</a:t>
            </a:r>
            <a:endParaRPr lang="en-US" sz="1400" dirty="0"/>
          </a:p>
        </p:txBody>
      </p:sp>
      <p:pic>
        <p:nvPicPr>
          <p:cNvPr id="46" name="Imagen 45">
            <a:extLst>
              <a:ext uri="{FF2B5EF4-FFF2-40B4-BE49-F238E27FC236}">
                <a16:creationId xmlns:a16="http://schemas.microsoft.com/office/drawing/2014/main" id="{A8C1505A-E8E2-5DD5-2E4D-65E448842E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9598" y="642788"/>
            <a:ext cx="2731762" cy="2053848"/>
          </a:xfrm>
          <a:prstGeom prst="rect">
            <a:avLst/>
          </a:prstGeom>
        </p:spPr>
      </p:pic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3A2BD29F-075A-0596-4478-D316DB9A15CF}"/>
              </a:ext>
            </a:extLst>
          </p:cNvPr>
          <p:cNvSpPr txBox="1">
            <a:spLocks/>
          </p:cNvSpPr>
          <p:nvPr/>
        </p:nvSpPr>
        <p:spPr>
          <a:xfrm>
            <a:off x="465547" y="4070589"/>
            <a:ext cx="9682305" cy="714231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35" indent="-285740"/>
            <a:r>
              <a:rPr lang="en-US" sz="3200" b="1" dirty="0"/>
              <a:t> </a:t>
            </a:r>
            <a:r>
              <a:rPr lang="en-US" sz="2400" b="1" dirty="0"/>
              <a:t>Keeping vacuum in the Target chamber within 10</a:t>
            </a:r>
            <a:r>
              <a:rPr lang="en-US" sz="2400" b="1" baseline="30000" dirty="0"/>
              <a:t>-4</a:t>
            </a:r>
            <a:r>
              <a:rPr lang="en-US" sz="2400" b="1" dirty="0"/>
              <a:t> – 10</a:t>
            </a:r>
            <a:r>
              <a:rPr lang="en-US" sz="2400" b="1" baseline="30000" dirty="0"/>
              <a:t>-5</a:t>
            </a:r>
            <a:r>
              <a:rPr lang="en-US" sz="2400" b="1" dirty="0"/>
              <a:t> mbar</a:t>
            </a:r>
            <a:endParaRPr lang="en-US" sz="2400" dirty="0"/>
          </a:p>
        </p:txBody>
      </p:sp>
      <p:sp>
        <p:nvSpPr>
          <p:cNvPr id="51" name="TextBox 10">
            <a:extLst>
              <a:ext uri="{FF2B5EF4-FFF2-40B4-BE49-F238E27FC236}">
                <a16:creationId xmlns:a16="http://schemas.microsoft.com/office/drawing/2014/main" id="{DC5F267B-5BBC-C302-D6F7-97D013F7F5D0}"/>
              </a:ext>
            </a:extLst>
          </p:cNvPr>
          <p:cNvSpPr txBox="1"/>
          <p:nvPr/>
        </p:nvSpPr>
        <p:spPr>
          <a:xfrm>
            <a:off x="5348686" y="1562543"/>
            <a:ext cx="384534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888" indent="-342888">
              <a:buFont typeface="Arial" panose="020B0604020202020204" pitchFamily="34" charset="0"/>
              <a:buChar char="•"/>
            </a:pPr>
            <a:r>
              <a:rPr lang="en-GB" dirty="0">
                <a:ea typeface="Times New Roman" panose="02020603050405020304" pitchFamily="18" charset="0"/>
                <a:cs typeface="Arial" panose="020B0604020202020204" pitchFamily="34" charset="0"/>
              </a:rPr>
              <a:t>Camera </a:t>
            </a:r>
            <a:r>
              <a:rPr lang="en-GB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pointing to the jet through an optical path </a:t>
            </a:r>
            <a:r>
              <a:rPr lang="en-GB" dirty="0">
                <a:ea typeface="Times New Roman" panose="02020603050405020304" pitchFamily="18" charset="0"/>
                <a:cs typeface="Arial" panose="020B0604020202020204" pitchFamily="34" charset="0"/>
              </a:rPr>
              <a:t>from the TIR diagnostic port. </a:t>
            </a:r>
          </a:p>
          <a:p>
            <a:pPr marL="342888" indent="-342888">
              <a:buFont typeface="Arial" panose="020B0604020202020204" pitchFamily="34" charset="0"/>
              <a:buChar char="•"/>
            </a:pPr>
            <a:r>
              <a:rPr lang="en-GB" dirty="0">
                <a:ea typeface="Times New Roman" panose="02020603050405020304" pitchFamily="18" charset="0"/>
                <a:cs typeface="Arial" panose="020B0604020202020204" pitchFamily="34" charset="0"/>
              </a:rPr>
              <a:t>Recording interaction between the beam and the </a:t>
            </a:r>
            <a:r>
              <a:rPr lang="en-GB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lithium surface (OTR) and residual gas fluoresce </a:t>
            </a:r>
          </a:p>
        </p:txBody>
      </p:sp>
      <p:sp>
        <p:nvSpPr>
          <p:cNvPr id="52" name="Signo de multiplicación 51">
            <a:extLst>
              <a:ext uri="{FF2B5EF4-FFF2-40B4-BE49-F238E27FC236}">
                <a16:creationId xmlns:a16="http://schemas.microsoft.com/office/drawing/2014/main" id="{3DDED73B-4796-4F18-465A-0CD335304DD1}"/>
              </a:ext>
            </a:extLst>
          </p:cNvPr>
          <p:cNvSpPr/>
          <p:nvPr/>
        </p:nvSpPr>
        <p:spPr>
          <a:xfrm>
            <a:off x="8369464" y="5095341"/>
            <a:ext cx="1002583" cy="584775"/>
          </a:xfrm>
          <a:prstGeom prst="mathMultiply">
            <a:avLst/>
          </a:prstGeom>
          <a:solidFill>
            <a:srgbClr val="FF0000">
              <a:alpha val="6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20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animBg="1"/>
      <p:bldP spid="31" grpId="0" animBg="1"/>
      <p:bldP spid="33" grpId="0"/>
      <p:bldP spid="39" grpId="0"/>
      <p:bldP spid="48" grpId="0" animBg="1"/>
      <p:bldP spid="51" grpId="0"/>
      <p:bldP spid="5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F52777E-F2A2-79DA-7D70-6CDA66D1E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Monday, March 18, 2024</a:t>
            </a:fld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7607032-AD23-4D31-F658-F30CB4CAC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DFB99D49-A81D-1828-FE4A-6CE50CF07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244475"/>
            <a:ext cx="8597900" cy="1320800"/>
          </a:xfrm>
        </p:spPr>
        <p:txBody>
          <a:bodyPr/>
          <a:lstStyle/>
          <a:p>
            <a:r>
              <a:rPr lang="en-US"/>
              <a:t>Liquid Lithium Target Challenges (3)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3684A74-040F-871F-F8AB-ABEFBBCEE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31" y="1805047"/>
            <a:ext cx="3727006" cy="3583021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4A44032-AAC6-0A9B-79B6-F57A9F8B8338}"/>
              </a:ext>
            </a:extLst>
          </p:cNvPr>
          <p:cNvSpPr txBox="1">
            <a:spLocks/>
          </p:cNvSpPr>
          <p:nvPr/>
        </p:nvSpPr>
        <p:spPr>
          <a:xfrm>
            <a:off x="236945" y="1071003"/>
            <a:ext cx="8036430" cy="430059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35" indent="-285740"/>
            <a:r>
              <a:rPr lang="en-US" sz="2400" b="1" dirty="0"/>
              <a:t>Yearly replacements of the Target is required</a:t>
            </a:r>
            <a:endParaRPr lang="en-US" sz="2400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40D61465-7B44-561C-77EA-E18C930AE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7185" y="971474"/>
            <a:ext cx="3837870" cy="2682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grpSp>
        <p:nvGrpSpPr>
          <p:cNvPr id="11" name="Gruppo 8">
            <a:extLst>
              <a:ext uri="{FF2B5EF4-FFF2-40B4-BE49-F238E27FC236}">
                <a16:creationId xmlns:a16="http://schemas.microsoft.com/office/drawing/2014/main" id="{48680754-5DD8-07D8-048D-A305A31DA697}"/>
              </a:ext>
            </a:extLst>
          </p:cNvPr>
          <p:cNvGrpSpPr/>
          <p:nvPr/>
        </p:nvGrpSpPr>
        <p:grpSpPr>
          <a:xfrm flipH="1">
            <a:off x="8007953" y="3902272"/>
            <a:ext cx="3531378" cy="2648404"/>
            <a:chOff x="2284228" y="2703830"/>
            <a:chExt cx="4319905" cy="3239770"/>
          </a:xfrm>
        </p:grpSpPr>
        <p:pic>
          <p:nvPicPr>
            <p:cNvPr id="12" name="Immagine 7">
              <a:extLst>
                <a:ext uri="{FF2B5EF4-FFF2-40B4-BE49-F238E27FC236}">
                  <a16:creationId xmlns:a16="http://schemas.microsoft.com/office/drawing/2014/main" id="{F40D25F6-0D61-A7D9-5689-A9FA10A4E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84228" y="2703830"/>
              <a:ext cx="4319905" cy="3239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Immagine 6" descr="Immagine che contiene schermata, diagramma, linea, Carattere&#10;&#10;Descrizione generata automaticamente">
              <a:extLst>
                <a:ext uri="{FF2B5EF4-FFF2-40B4-BE49-F238E27FC236}">
                  <a16:creationId xmlns:a16="http://schemas.microsoft.com/office/drawing/2014/main" id="{BF5A7818-4641-399F-E3CB-036FAD40F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5736" y="3249691"/>
              <a:ext cx="3529761" cy="2389942"/>
            </a:xfrm>
            <a:prstGeom prst="rect">
              <a:avLst/>
            </a:prstGeom>
          </p:spPr>
        </p:pic>
      </p:grpSp>
      <p:sp>
        <p:nvSpPr>
          <p:cNvPr id="14" name="TextBox 10">
            <a:extLst>
              <a:ext uri="{FF2B5EF4-FFF2-40B4-BE49-F238E27FC236}">
                <a16:creationId xmlns:a16="http://schemas.microsoft.com/office/drawing/2014/main" id="{8FB5CE32-8D97-E96C-EEB8-A762518462ED}"/>
              </a:ext>
            </a:extLst>
          </p:cNvPr>
          <p:cNvSpPr txBox="1"/>
          <p:nvPr/>
        </p:nvSpPr>
        <p:spPr>
          <a:xfrm>
            <a:off x="3811637" y="1740834"/>
            <a:ext cx="433415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888" indent="-342888">
              <a:buFont typeface="Arial" panose="020B0604020202020204" pitchFamily="34" charset="0"/>
              <a:buChar char="•"/>
            </a:pPr>
            <a:r>
              <a:rPr lang="en-GB" sz="2400" dirty="0">
                <a:ea typeface="Times New Roman" panose="02020603050405020304" pitchFamily="18" charset="0"/>
                <a:cs typeface="Arial" panose="020B0604020202020204" pitchFamily="34" charset="0"/>
              </a:rPr>
              <a:t>It must be </a:t>
            </a:r>
            <a:r>
              <a:rPr lang="en-GB" sz="24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fully done by remote tele-manipulators and cranes</a:t>
            </a:r>
            <a:r>
              <a:rPr lang="en-GB" sz="2400" dirty="0"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800071" lvl="1" indent="-342888">
              <a:buFont typeface="Arial" panose="020B0604020202020204" pitchFamily="34" charset="0"/>
              <a:buChar char="•"/>
            </a:pPr>
            <a:r>
              <a:rPr lang="en-GB" sz="2400" dirty="0">
                <a:ea typeface="Times New Roman" panose="02020603050405020304" pitchFamily="18" charset="0"/>
                <a:cs typeface="Arial" panose="020B0604020202020204" pitchFamily="34" charset="0"/>
              </a:rPr>
              <a:t>x2 large vacuum flange connections</a:t>
            </a:r>
          </a:p>
          <a:p>
            <a:pPr marL="800071" lvl="1" indent="-342888">
              <a:buFont typeface="Arial" panose="020B0604020202020204" pitchFamily="34" charset="0"/>
              <a:buChar char="•"/>
            </a:pPr>
            <a:r>
              <a:rPr lang="en-GB" sz="2400" dirty="0">
                <a:ea typeface="Times New Roman" panose="02020603050405020304" pitchFamily="18" charset="0"/>
                <a:cs typeface="Arial" panose="020B0604020202020204" pitchFamily="34" charset="0"/>
              </a:rPr>
              <a:t>Inlet/outlet Li pipes</a:t>
            </a:r>
          </a:p>
          <a:p>
            <a:pPr marL="800071" lvl="1" indent="-342888">
              <a:buFont typeface="Arial" panose="020B0604020202020204" pitchFamily="34" charset="0"/>
              <a:buChar char="•"/>
            </a:pPr>
            <a:r>
              <a:rPr lang="en-GB" sz="2400" dirty="0">
                <a:ea typeface="Times New Roman" panose="02020603050405020304" pitchFamily="18" charset="0"/>
                <a:cs typeface="Arial" panose="020B0604020202020204" pitchFamily="34" charset="0"/>
              </a:rPr>
              <a:t>Alignment of the assembly</a:t>
            </a:r>
          </a:p>
        </p:txBody>
      </p:sp>
    </p:spTree>
    <p:extLst>
      <p:ext uri="{BB962C8B-B14F-4D97-AF65-F5344CB8AC3E}">
        <p14:creationId xmlns:p14="http://schemas.microsoft.com/office/powerpoint/2010/main" val="275531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EA5E77-A8D2-E061-7FB6-6EA44DC1B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364" y="243840"/>
            <a:ext cx="10116357" cy="1320800"/>
          </a:xfrm>
        </p:spPr>
        <p:txBody>
          <a:bodyPr/>
          <a:lstStyle/>
          <a:p>
            <a:r>
              <a:rPr lang="en-US"/>
              <a:t>The Liquid Lithium Loop and 2</a:t>
            </a:r>
            <a:r>
              <a:rPr lang="en-US" baseline="30000"/>
              <a:t>nd</a:t>
            </a:r>
            <a:r>
              <a:rPr lang="en-US"/>
              <a:t>/3</a:t>
            </a:r>
            <a:r>
              <a:rPr lang="en-US" baseline="30000"/>
              <a:t>rd</a:t>
            </a:r>
            <a:r>
              <a:rPr lang="en-US"/>
              <a:t> Oil Loops  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0696334-A996-E07A-6F78-7006756A8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Monday, March 18, 2024</a:t>
            </a:fld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C5DE1C5-B937-8D33-16DB-1D13E9C99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0D1C768-B9E2-10CD-A7F2-9D95D8561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7786" y="956744"/>
            <a:ext cx="6950261" cy="479169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E41D7B8-1FC9-FC8A-C86C-E4F5AD81D97C}"/>
              </a:ext>
            </a:extLst>
          </p:cNvPr>
          <p:cNvSpPr txBox="1">
            <a:spLocks/>
          </p:cNvSpPr>
          <p:nvPr/>
        </p:nvSpPr>
        <p:spPr>
          <a:xfrm>
            <a:off x="5027964" y="969239"/>
            <a:ext cx="7164036" cy="1387577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35" indent="-285740"/>
            <a:r>
              <a:rPr lang="en-GB" sz="2000" b="1" dirty="0">
                <a:solidFill>
                  <a:srgbClr val="FF0000"/>
                </a:solidFill>
              </a:rPr>
              <a:t>100 l/s </a:t>
            </a:r>
            <a:r>
              <a:rPr lang="en-GB" sz="2000" b="1" dirty="0"/>
              <a:t>of Li at 300 °C. </a:t>
            </a:r>
          </a:p>
          <a:p>
            <a:pPr marL="400035" indent="-285740"/>
            <a:r>
              <a:rPr lang="en-GB" sz="2000" b="1" dirty="0"/>
              <a:t>EMP Pump, heaters, Heat-Exchangers and Dump tank.</a:t>
            </a:r>
          </a:p>
          <a:p>
            <a:pPr marL="400035" indent="-285740"/>
            <a:r>
              <a:rPr lang="en-GB" sz="2000" b="1" dirty="0"/>
              <a:t>Li Loop room in Inert atmosphere (</a:t>
            </a:r>
            <a:r>
              <a:rPr lang="en-GB" sz="2000" b="1" dirty="0" err="1"/>
              <a:t>Ar</a:t>
            </a:r>
            <a:r>
              <a:rPr lang="en-GB" sz="2000" b="1" dirty="0"/>
              <a:t>) </a:t>
            </a:r>
          </a:p>
        </p:txBody>
      </p:sp>
      <p:pic>
        <p:nvPicPr>
          <p:cNvPr id="8" name="Immagine 8">
            <a:extLst>
              <a:ext uri="{FF2B5EF4-FFF2-40B4-BE49-F238E27FC236}">
                <a16:creationId xmlns:a16="http://schemas.microsoft.com/office/drawing/2014/main" id="{11A8C1FF-B4B0-CAE7-D527-E30641125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1358" y="2838859"/>
            <a:ext cx="2168342" cy="147207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971A0B0-4C4A-513E-30B6-E27E86593546}"/>
              </a:ext>
            </a:extLst>
          </p:cNvPr>
          <p:cNvSpPr txBox="1">
            <a:spLocks/>
          </p:cNvSpPr>
          <p:nvPr/>
        </p:nvSpPr>
        <p:spPr>
          <a:xfrm>
            <a:off x="5180366" y="4556932"/>
            <a:ext cx="7077217" cy="2130261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296" indent="0">
              <a:buNone/>
            </a:pPr>
            <a:r>
              <a:rPr lang="en-GB" sz="2000" b="1"/>
              <a:t>Impurity Control Loop</a:t>
            </a:r>
          </a:p>
          <a:p>
            <a:pPr marL="400035" indent="-285740"/>
            <a:r>
              <a:rPr lang="en-GB" sz="2000" b="1"/>
              <a:t>Extremely low impurities requires</a:t>
            </a:r>
          </a:p>
          <a:p>
            <a:pPr marL="400035" indent="-285740"/>
            <a:r>
              <a:rPr lang="en-GB" sz="2000" b="1"/>
              <a:t>Purification loops with “Traps”</a:t>
            </a:r>
            <a:br>
              <a:rPr lang="en-GB" sz="2000" b="1"/>
            </a:br>
            <a:r>
              <a:rPr lang="en-GB" sz="2000" b="1"/>
              <a:t>Cold Traps, Tritium/H traps, N Traps 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E4137EC-7B4D-96A2-7EA1-7DC09B5A6604}"/>
              </a:ext>
            </a:extLst>
          </p:cNvPr>
          <p:cNvSpPr txBox="1">
            <a:spLocks/>
          </p:cNvSpPr>
          <p:nvPr/>
        </p:nvSpPr>
        <p:spPr>
          <a:xfrm>
            <a:off x="5855090" y="2426981"/>
            <a:ext cx="4858631" cy="5655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296" indent="0" algn="ctr">
              <a:buNone/>
            </a:pPr>
            <a:r>
              <a:rPr lang="en-US" sz="1800">
                <a:solidFill>
                  <a:srgbClr val="404040"/>
                </a:solidFill>
              </a:rPr>
              <a:t>Permanent Magnets Electro-Magnetic Pump</a:t>
            </a:r>
            <a:endParaRPr lang="en-US" sz="1600">
              <a:solidFill>
                <a:srgbClr val="404040"/>
              </a:solidFill>
            </a:endParaRPr>
          </a:p>
        </p:txBody>
      </p:sp>
      <p:pic>
        <p:nvPicPr>
          <p:cNvPr id="10" name="Attēls 4">
            <a:extLst>
              <a:ext uri="{FF2B5EF4-FFF2-40B4-BE49-F238E27FC236}">
                <a16:creationId xmlns:a16="http://schemas.microsoft.com/office/drawing/2014/main" id="{5A6AA9DA-B00C-9DF1-3761-D4CBAE3093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059"/>
          <a:stretch/>
        </p:blipFill>
        <p:spPr>
          <a:xfrm>
            <a:off x="9297721" y="2838859"/>
            <a:ext cx="2654893" cy="1979752"/>
          </a:xfrm>
          <a:prstGeom prst="rect">
            <a:avLst/>
          </a:prstGeom>
        </p:spPr>
      </p:pic>
      <p:grpSp>
        <p:nvGrpSpPr>
          <p:cNvPr id="19" name="Grupo 18">
            <a:extLst>
              <a:ext uri="{FF2B5EF4-FFF2-40B4-BE49-F238E27FC236}">
                <a16:creationId xmlns:a16="http://schemas.microsoft.com/office/drawing/2014/main" id="{34D45D7A-E55A-5A49-67E3-3864A15DA929}"/>
              </a:ext>
            </a:extLst>
          </p:cNvPr>
          <p:cNvGrpSpPr/>
          <p:nvPr/>
        </p:nvGrpSpPr>
        <p:grpSpPr>
          <a:xfrm>
            <a:off x="1454149" y="1257243"/>
            <a:ext cx="9259572" cy="5021491"/>
            <a:chOff x="1889247" y="932394"/>
            <a:chExt cx="9259572" cy="5021491"/>
          </a:xfrm>
        </p:grpSpPr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E1BA6AE1-A5D9-7182-C5F7-3C255E5C8BE0}"/>
                </a:ext>
              </a:extLst>
            </p:cNvPr>
            <p:cNvGrpSpPr/>
            <p:nvPr/>
          </p:nvGrpSpPr>
          <p:grpSpPr>
            <a:xfrm>
              <a:off x="1889247" y="932394"/>
              <a:ext cx="9259572" cy="5021491"/>
              <a:chOff x="1889247" y="1126948"/>
              <a:chExt cx="9259572" cy="5021491"/>
            </a:xfrm>
          </p:grpSpPr>
          <p:sp>
            <p:nvSpPr>
              <p:cNvPr id="13" name="Rectángulo 12">
                <a:extLst>
                  <a:ext uri="{FF2B5EF4-FFF2-40B4-BE49-F238E27FC236}">
                    <a16:creationId xmlns:a16="http://schemas.microsoft.com/office/drawing/2014/main" id="{DEB68AE7-B391-EAD4-9B7D-B9E1A52A7F2E}"/>
                  </a:ext>
                </a:extLst>
              </p:cNvPr>
              <p:cNvSpPr/>
              <p:nvPr/>
            </p:nvSpPr>
            <p:spPr>
              <a:xfrm>
                <a:off x="1889247" y="1126948"/>
                <a:ext cx="9259572" cy="502149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8">
                <a:extLst>
                  <a:ext uri="{FF2B5EF4-FFF2-40B4-BE49-F238E27FC236}">
                    <a16:creationId xmlns:a16="http://schemas.microsoft.com/office/drawing/2014/main" id="{91D50571-DAF9-EB87-ADBF-F36C4B1F68DC}"/>
                  </a:ext>
                </a:extLst>
              </p:cNvPr>
              <p:cNvSpPr txBox="1"/>
              <p:nvPr/>
            </p:nvSpPr>
            <p:spPr>
              <a:xfrm>
                <a:off x="7044211" y="1660366"/>
                <a:ext cx="3475725" cy="258532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en-US" b="1" dirty="0"/>
                  <a:t>ELTL Lithium Loop Prototype in </a:t>
                </a:r>
                <a:r>
                  <a:rPr lang="en-US" b="1" dirty="0" err="1"/>
                  <a:t>Oarai</a:t>
                </a:r>
                <a:r>
                  <a:rPr lang="en-US" b="1" dirty="0"/>
                  <a:t> </a:t>
                </a:r>
                <a:r>
                  <a:rPr lang="en-US" dirty="0"/>
                  <a:t>(Japan)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Liquid Li loop at 40 l/s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1:1 for Loop height and jet velocity (15 m/s)</a:t>
                </a: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Operating within 2010-2014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Fluid-Dynamic stability of the Li jet validated (1560 h)</a:t>
                </a:r>
                <a:endParaRPr lang="en-US" dirty="0"/>
              </a:p>
            </p:txBody>
          </p:sp>
          <p:pic>
            <p:nvPicPr>
              <p:cNvPr id="11" name="Imagen 10">
                <a:extLst>
                  <a:ext uri="{FF2B5EF4-FFF2-40B4-BE49-F238E27FC236}">
                    <a16:creationId xmlns:a16="http://schemas.microsoft.com/office/drawing/2014/main" id="{8AB4F439-F194-2CF9-858B-0B2649F566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18961" y="1607635"/>
                <a:ext cx="4770078" cy="3456990"/>
              </a:xfrm>
              <a:prstGeom prst="rect">
                <a:avLst/>
              </a:prstGeom>
            </p:spPr>
          </p:pic>
        </p:grpSp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B3B5682C-5221-7C8A-F254-40FBDF94A0EA}"/>
                </a:ext>
              </a:extLst>
            </p:cNvPr>
            <p:cNvSpPr txBox="1">
              <a:spLocks/>
            </p:cNvSpPr>
            <p:nvPr/>
          </p:nvSpPr>
          <p:spPr>
            <a:xfrm>
              <a:off x="6833595" y="4310931"/>
              <a:ext cx="2122934" cy="6333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800" i="1" dirty="0"/>
                <a:t>E. Wakai et al., </a:t>
              </a:r>
              <a:r>
                <a:rPr lang="en-US" sz="800" i="1" dirty="0" err="1"/>
                <a:t>Nucl</a:t>
              </a:r>
              <a:r>
                <a:rPr lang="en-US" sz="800" i="1" dirty="0"/>
                <a:t>. Mater. Energy 9 (2016), 278-285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819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85C041-5D64-1ABB-E8C0-A1CB94FBC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List of Authors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56CE11B-0F9B-F48F-FDFB-AC16038FD1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3" y="966058"/>
            <a:ext cx="10560908" cy="28666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/>
              <a:t>A. Ibarra, W. </a:t>
            </a:r>
            <a:r>
              <a:rPr lang="en-US" sz="2800" err="1"/>
              <a:t>Królas</a:t>
            </a:r>
            <a:r>
              <a:rPr lang="en-US" sz="2800"/>
              <a:t>, F. </a:t>
            </a:r>
            <a:r>
              <a:rPr lang="en-US" sz="2800" err="1"/>
              <a:t>Arbeiter</a:t>
            </a:r>
            <a:r>
              <a:rPr lang="en-US" sz="2800"/>
              <a:t>, S. Becerril, D. Bernardi, L. </a:t>
            </a:r>
            <a:r>
              <a:rPr lang="en-US" sz="2800" err="1"/>
              <a:t>Buiglins</a:t>
            </a:r>
            <a:r>
              <a:rPr lang="en-US" sz="2800"/>
              <a:t>, J. Castellanos, M. Cappelli, P. Cara, T. Dézsi, A. Diaz,  M. García, J. Gutiérrez, D. Jimenez-Rey, M. Luque, J. Maestre, F. Martín-Fuertes, J.C. </a:t>
            </a:r>
            <a:r>
              <a:rPr lang="en-US" sz="2800" err="1"/>
              <a:t>Marugán</a:t>
            </a:r>
            <a:r>
              <a:rPr lang="en-US" sz="2800"/>
              <a:t>, C. de la Morena, G. Miccichè F. S. Nitti, C. Oliver, F. Ogando, I. Podadera, Y. Qiu, D. Regidor, D. Sánchez-Herranz, T. Tadić, M. Vázquez, U. Wiącek, M. Weber</a:t>
            </a:r>
          </a:p>
        </p:txBody>
      </p:sp>
    </p:spTree>
    <p:extLst>
      <p:ext uri="{BB962C8B-B14F-4D97-AF65-F5344CB8AC3E}">
        <p14:creationId xmlns:p14="http://schemas.microsoft.com/office/powerpoint/2010/main" val="34293186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EF1523-E645-76AE-124E-EFA26FDEE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113D9F2-F59B-5BB0-5972-B434CFCC2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Monday, March 18, 2024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64762F2-9741-6584-99B0-0AE185D24434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98317" y="5989321"/>
            <a:ext cx="7978986" cy="218674"/>
          </a:xfrm>
        </p:spPr>
        <p:txBody>
          <a:bodyPr/>
          <a:lstStyle/>
          <a:p>
            <a:r>
              <a:rPr lang="en-GB"/>
              <a:t>The IFMIF-DONES Accelerator: Target &amp; Irradiation Challenges and Future Research Opportunities</a:t>
            </a:r>
            <a:r>
              <a:rPr lang="en-US"/>
              <a:t>k Title Here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1844891-3D9B-1A8A-8C57-C5E27FAF7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/>
          </a:p>
        </p:txBody>
      </p:sp>
      <p:graphicFrame>
        <p:nvGraphicFramePr>
          <p:cNvPr id="6" name="Diagram 6">
            <a:extLst>
              <a:ext uri="{FF2B5EF4-FFF2-40B4-BE49-F238E27FC236}">
                <a16:creationId xmlns:a16="http://schemas.microsoft.com/office/drawing/2014/main" id="{67C1EDAF-7308-72B2-1E64-C8E39043FB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7884601"/>
              </p:ext>
            </p:extLst>
          </p:nvPr>
        </p:nvGraphicFramePr>
        <p:xfrm>
          <a:off x="494274" y="1039771"/>
          <a:ext cx="9726175" cy="5167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7">
            <a:extLst>
              <a:ext uri="{FF2B5EF4-FFF2-40B4-BE49-F238E27FC236}">
                <a16:creationId xmlns:a16="http://schemas.microsoft.com/office/drawing/2014/main" id="{CFA5F6F4-8528-A473-2E44-453D2280DC62}"/>
              </a:ext>
            </a:extLst>
          </p:cNvPr>
          <p:cNvSpPr txBox="1"/>
          <p:nvPr/>
        </p:nvSpPr>
        <p:spPr>
          <a:xfrm>
            <a:off x="660537" y="1105970"/>
            <a:ext cx="448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1ED757FE-E3A2-FFEC-3C92-3345E9DF0C18}"/>
              </a:ext>
            </a:extLst>
          </p:cNvPr>
          <p:cNvSpPr txBox="1"/>
          <p:nvPr/>
        </p:nvSpPr>
        <p:spPr>
          <a:xfrm>
            <a:off x="1160160" y="2032558"/>
            <a:ext cx="448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9ED6181E-8496-3B0A-BC8E-5A025040ABD4}"/>
              </a:ext>
            </a:extLst>
          </p:cNvPr>
          <p:cNvSpPr txBox="1"/>
          <p:nvPr/>
        </p:nvSpPr>
        <p:spPr>
          <a:xfrm>
            <a:off x="1367482" y="2918754"/>
            <a:ext cx="448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FEF07DC1-C097-B0B2-D001-F0B9930B7893}"/>
              </a:ext>
            </a:extLst>
          </p:cNvPr>
          <p:cNvSpPr txBox="1"/>
          <p:nvPr/>
        </p:nvSpPr>
        <p:spPr>
          <a:xfrm>
            <a:off x="1154258" y="4579629"/>
            <a:ext cx="448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C9D3D0-73E7-4CA1-9A56-067CFD473EC4}"/>
              </a:ext>
            </a:extLst>
          </p:cNvPr>
          <p:cNvSpPr txBox="1"/>
          <p:nvPr/>
        </p:nvSpPr>
        <p:spPr>
          <a:xfrm>
            <a:off x="1309877" y="3805226"/>
            <a:ext cx="367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D0D4A394-E819-9C58-09B1-550AD44A113E}"/>
              </a:ext>
            </a:extLst>
          </p:cNvPr>
          <p:cNvSpPr txBox="1"/>
          <p:nvPr/>
        </p:nvSpPr>
        <p:spPr>
          <a:xfrm>
            <a:off x="688818" y="5465724"/>
            <a:ext cx="448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latin typeface="+mj-lt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708884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543AAE-9775-C9CE-C58D-FBAFE6A61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363" y="243840"/>
            <a:ext cx="9304686" cy="1320800"/>
          </a:xfrm>
        </p:spPr>
        <p:txBody>
          <a:bodyPr/>
          <a:lstStyle/>
          <a:p>
            <a:r>
              <a:rPr lang="en-US"/>
              <a:t>Challenges of the Irradiation Modules (1)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7529DA0-88EC-453F-4F8B-624506956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Monday, March 18, 2024</a:t>
            </a:fld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1EC7AAC-6F5B-55AC-8412-3B9B501AB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0F031D9-7CAF-6C21-754B-D2EE238EAD66}"/>
              </a:ext>
            </a:extLst>
          </p:cNvPr>
          <p:cNvSpPr txBox="1">
            <a:spLocks/>
          </p:cNvSpPr>
          <p:nvPr/>
        </p:nvSpPr>
        <p:spPr>
          <a:xfrm>
            <a:off x="465544" y="960997"/>
            <a:ext cx="7702088" cy="108284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35" indent="-285740"/>
            <a:r>
              <a:rPr lang="en-GB" sz="2400" b="1"/>
              <a:t>Characterizing the radiation field with high spatial and time resolution</a:t>
            </a:r>
          </a:p>
        </p:txBody>
      </p:sp>
      <p:pic>
        <p:nvPicPr>
          <p:cNvPr id="8" name="Inhaltsplatzhalter 41">
            <a:extLst>
              <a:ext uri="{FF2B5EF4-FFF2-40B4-BE49-F238E27FC236}">
                <a16:creationId xmlns:a16="http://schemas.microsoft.com/office/drawing/2014/main" id="{6ABFD484-DFCA-9CA2-6A17-42B594B65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2986" y="2733259"/>
            <a:ext cx="2844776" cy="3581601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CA88A52-DECA-A3B8-3128-6641D686BD1F}"/>
              </a:ext>
            </a:extLst>
          </p:cNvPr>
          <p:cNvSpPr txBox="1">
            <a:spLocks/>
          </p:cNvSpPr>
          <p:nvPr/>
        </p:nvSpPr>
        <p:spPr>
          <a:xfrm>
            <a:off x="569106" y="1765814"/>
            <a:ext cx="5643825" cy="441506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/>
              <a:t>5·10</a:t>
            </a:r>
            <a:r>
              <a:rPr lang="es-ES" sz="2000" baseline="30000"/>
              <a:t>14</a:t>
            </a:r>
            <a:r>
              <a:rPr lang="es-ES" sz="2000"/>
              <a:t>/10</a:t>
            </a:r>
            <a:r>
              <a:rPr lang="es-ES" sz="2000" baseline="30000"/>
              <a:t>15 </a:t>
            </a:r>
            <a:r>
              <a:rPr lang="es-ES" sz="2000"/>
              <a:t>n/</a:t>
            </a:r>
            <a:r>
              <a:rPr lang="en-US" sz="2000"/>
              <a:t>cm²s </a:t>
            </a:r>
          </a:p>
          <a:p>
            <a:r>
              <a:rPr lang="en-US" sz="2000" u="sng"/>
              <a:t>Up to 14 MeV (80% above 1 MeV). </a:t>
            </a:r>
            <a:br>
              <a:rPr lang="en-US" sz="2000" u="sng"/>
            </a:br>
            <a:r>
              <a:rPr lang="en-US" sz="2000">
                <a:solidFill>
                  <a:srgbClr val="FF0000"/>
                </a:solidFill>
              </a:rPr>
              <a:t>Fast neutrons </a:t>
            </a:r>
            <a:r>
              <a:rPr lang="en-US" sz="2000"/>
              <a:t>dominating</a:t>
            </a:r>
          </a:p>
          <a:p>
            <a:r>
              <a:rPr lang="en-GB" sz="2000"/>
              <a:t>Spatial resolution: 10 mm </a:t>
            </a:r>
          </a:p>
          <a:p>
            <a:r>
              <a:rPr lang="en-GB" sz="2000"/>
              <a:t>Time resolution: 10 µs. </a:t>
            </a:r>
          </a:p>
          <a:p>
            <a:r>
              <a:rPr lang="en-US" sz="2000"/>
              <a:t>Maintain n-field calibration during 1 year</a:t>
            </a:r>
          </a:p>
          <a:p>
            <a:r>
              <a:rPr lang="en-US" sz="2000" b="1"/>
              <a:t>10</a:t>
            </a:r>
            <a:r>
              <a:rPr lang="en-US" sz="2000" b="1" baseline="30000"/>
              <a:t>4</a:t>
            </a:r>
            <a:r>
              <a:rPr lang="en-US" sz="2000" b="1"/>
              <a:t> </a:t>
            </a:r>
            <a:r>
              <a:rPr lang="en-US" sz="2000" b="1" err="1"/>
              <a:t>MGy</a:t>
            </a:r>
            <a:r>
              <a:rPr lang="en-US" sz="2000" b="1"/>
              <a:t>/</a:t>
            </a:r>
            <a:r>
              <a:rPr lang="en-US" sz="2000" b="1" err="1"/>
              <a:t>fpy</a:t>
            </a:r>
            <a:r>
              <a:rPr lang="en-US" sz="2000" b="1"/>
              <a:t> </a:t>
            </a:r>
            <a:r>
              <a:rPr lang="en-US" sz="2000"/>
              <a:t>exposed zone, </a:t>
            </a:r>
            <a:r>
              <a:rPr lang="en-US" sz="2000" b="1"/>
              <a:t>30 </a:t>
            </a:r>
            <a:r>
              <a:rPr lang="en-US" sz="2000" b="1" err="1"/>
              <a:t>MGy</a:t>
            </a:r>
            <a:r>
              <a:rPr lang="en-US" sz="2000" b="1"/>
              <a:t>/</a:t>
            </a:r>
            <a:r>
              <a:rPr lang="en-US" sz="2000" b="1" err="1"/>
              <a:t>fpy</a:t>
            </a:r>
            <a:r>
              <a:rPr lang="en-US" sz="2000" b="1"/>
              <a:t> </a:t>
            </a:r>
            <a:r>
              <a:rPr lang="en-US" sz="2000"/>
              <a:t>at connectors plate</a:t>
            </a:r>
          </a:p>
          <a:p>
            <a:r>
              <a:rPr lang="en-GB" sz="2000"/>
              <a:t>Surface of </a:t>
            </a:r>
            <a:r>
              <a:rPr lang="en-GB" sz="2000" b="1"/>
              <a:t>50x40 cm </a:t>
            </a:r>
            <a:r>
              <a:rPr lang="en-GB" sz="2000"/>
              <a:t>for integrating remote handling connectors for </a:t>
            </a:r>
            <a:r>
              <a:rPr lang="en-GB" sz="2000" b="1"/>
              <a:t>more than 330 different signals</a:t>
            </a:r>
            <a:r>
              <a:rPr lang="en-GB" sz="2000"/>
              <a:t>.</a:t>
            </a:r>
          </a:p>
          <a:p>
            <a:r>
              <a:rPr lang="en-GB" sz="2000" u="sng"/>
              <a:t>Very low current signals</a:t>
            </a:r>
            <a:r>
              <a:rPr lang="en-GB" sz="2000"/>
              <a:t>, long cables, EMC sensibility..</a:t>
            </a:r>
            <a:endParaRPr lang="en-US"/>
          </a:p>
          <a:p>
            <a:endParaRPr lang="en-US">
              <a:latin typeface="+mn-lt"/>
            </a:endParaRPr>
          </a:p>
        </p:txBody>
      </p:sp>
      <p:pic>
        <p:nvPicPr>
          <p:cNvPr id="13" name="Picture 18">
            <a:extLst>
              <a:ext uri="{FF2B5EF4-FFF2-40B4-BE49-F238E27FC236}">
                <a16:creationId xmlns:a16="http://schemas.microsoft.com/office/drawing/2014/main" id="{A0668A59-4D5D-A556-3349-6DC730334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060643" y="916448"/>
            <a:ext cx="2740510" cy="1631898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2A94CDC-87BE-0F96-67A5-3566AEBED74F}"/>
              </a:ext>
            </a:extLst>
          </p:cNvPr>
          <p:cNvSpPr txBox="1">
            <a:spLocks/>
          </p:cNvSpPr>
          <p:nvPr/>
        </p:nvSpPr>
        <p:spPr>
          <a:xfrm>
            <a:off x="6018760" y="1652794"/>
            <a:ext cx="2875267" cy="714231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296" indent="0" algn="ctr">
              <a:buNone/>
            </a:pPr>
            <a:r>
              <a:rPr lang="en-GB" sz="2000" b="1" dirty="0"/>
              <a:t>Online/Offline Radiation Diagnostics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6E8CB9B-D319-9024-3552-3A9AC8CD5554}"/>
              </a:ext>
            </a:extLst>
          </p:cNvPr>
          <p:cNvSpPr txBox="1">
            <a:spLocks/>
          </p:cNvSpPr>
          <p:nvPr/>
        </p:nvSpPr>
        <p:spPr>
          <a:xfrm>
            <a:off x="6219027" y="2429473"/>
            <a:ext cx="3173623" cy="1783996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/>
              <a:t>SPNDs</a:t>
            </a:r>
            <a:r>
              <a:rPr lang="en-US" sz="1600"/>
              <a:t> (Self-powered Neutron Detectors). (compatible with high temperatures)</a:t>
            </a:r>
          </a:p>
          <a:p>
            <a:r>
              <a:rPr lang="en-US" sz="1600" b="1"/>
              <a:t>µFission</a:t>
            </a:r>
            <a:r>
              <a:rPr lang="en-US" sz="1600"/>
              <a:t> (U238/U235) &amp; </a:t>
            </a:r>
            <a:r>
              <a:rPr lang="en-US" sz="1600" b="1"/>
              <a:t>Ionization chambers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47C4049-9E3F-825D-84D6-9D5EEEECC003}"/>
              </a:ext>
            </a:extLst>
          </p:cNvPr>
          <p:cNvSpPr txBox="1">
            <a:spLocks/>
          </p:cNvSpPr>
          <p:nvPr/>
        </p:nvSpPr>
        <p:spPr>
          <a:xfrm>
            <a:off x="6275781" y="4303155"/>
            <a:ext cx="2750063" cy="131037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/>
              <a:t>Activation foils</a:t>
            </a:r>
            <a:endParaRPr lang="en-US" sz="1600"/>
          </a:p>
          <a:p>
            <a:r>
              <a:rPr lang="en-US" sz="1600"/>
              <a:t>Pneumatic Rabbit transporting </a:t>
            </a:r>
            <a:r>
              <a:rPr lang="en-US" sz="1600" b="1"/>
              <a:t>activation balls </a:t>
            </a:r>
            <a:r>
              <a:rPr lang="en-US" sz="1600"/>
              <a:t>(for the STUMM)</a:t>
            </a:r>
          </a:p>
        </p:txBody>
      </p:sp>
    </p:spTree>
    <p:extLst>
      <p:ext uri="{BB962C8B-B14F-4D97-AF65-F5344CB8AC3E}">
        <p14:creationId xmlns:p14="http://schemas.microsoft.com/office/powerpoint/2010/main" val="2567779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 animBg="1"/>
      <p:bldP spid="15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543AAE-9775-C9CE-C58D-FBAFE6A61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363" y="243840"/>
            <a:ext cx="9304686" cy="1320800"/>
          </a:xfrm>
        </p:spPr>
        <p:txBody>
          <a:bodyPr/>
          <a:lstStyle/>
          <a:p>
            <a:r>
              <a:rPr lang="en-US"/>
              <a:t>Challenges of the Irradiation Modules (2)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7529DA0-88EC-453F-4F8B-624506956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Monday, March 18, 2024</a:t>
            </a:fld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1EC7AAC-6F5B-55AC-8412-3B9B501AB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0F031D9-7CAF-6C21-754B-D2EE238EAD66}"/>
              </a:ext>
            </a:extLst>
          </p:cNvPr>
          <p:cNvSpPr txBox="1">
            <a:spLocks/>
          </p:cNvSpPr>
          <p:nvPr/>
        </p:nvSpPr>
        <p:spPr>
          <a:xfrm>
            <a:off x="190551" y="988646"/>
            <a:ext cx="6324400" cy="714231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35" indent="-285740"/>
            <a:r>
              <a:rPr lang="en-GB" sz="2400" b="1"/>
              <a:t>Irradiation Capsules with miniaturized materials Specimens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F058471-6D57-D789-DDEA-D56C898B1BD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8038" y="848949"/>
            <a:ext cx="2344511" cy="1707855"/>
          </a:xfrm>
          <a:prstGeom prst="rect">
            <a:avLst/>
          </a:prstGeom>
        </p:spPr>
      </p:pic>
      <p:pic>
        <p:nvPicPr>
          <p:cNvPr id="18" name="Inhaltsplatzhalter 5">
            <a:extLst>
              <a:ext uri="{FF2B5EF4-FFF2-40B4-BE49-F238E27FC236}">
                <a16:creationId xmlns:a16="http://schemas.microsoft.com/office/drawing/2014/main" id="{918562A5-B36B-79CC-FCF2-A463D28894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28" r="21965" b="14507"/>
          <a:stretch/>
        </p:blipFill>
        <p:spPr bwMode="auto">
          <a:xfrm>
            <a:off x="7098729" y="3257773"/>
            <a:ext cx="1313697" cy="2313564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02ED1E7-A32F-7CCD-6DF6-D8948D0750F6}"/>
              </a:ext>
            </a:extLst>
          </p:cNvPr>
          <p:cNvSpPr txBox="1">
            <a:spLocks/>
          </p:cNvSpPr>
          <p:nvPr/>
        </p:nvSpPr>
        <p:spPr>
          <a:xfrm>
            <a:off x="404511" y="1951697"/>
            <a:ext cx="6708247" cy="416631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>
                <a:latin typeface="+mj-lt"/>
                <a:cs typeface="Arial"/>
              </a:rPr>
              <a:t>32</a:t>
            </a:r>
            <a:r>
              <a:rPr lang="en-GB" sz="2000">
                <a:latin typeface="+mj-lt"/>
                <a:cs typeface="Arial"/>
              </a:rPr>
              <a:t> irradiation capsules, </a:t>
            </a:r>
            <a:br>
              <a:rPr lang="en-GB" sz="2000">
                <a:latin typeface="+mj-lt"/>
              </a:rPr>
            </a:br>
            <a:r>
              <a:rPr lang="en-GB" sz="2000" b="1">
                <a:latin typeface="+mj-lt"/>
                <a:cs typeface="Arial"/>
              </a:rPr>
              <a:t>850 specimens </a:t>
            </a:r>
            <a:r>
              <a:rPr lang="en-GB" sz="2000">
                <a:latin typeface="+mj-lt"/>
                <a:cs typeface="Arial"/>
              </a:rPr>
              <a:t>can be irradiated to 12 – 25 dpa/</a:t>
            </a:r>
            <a:r>
              <a:rPr lang="en-GB" sz="2000" err="1">
                <a:latin typeface="+mj-lt"/>
                <a:cs typeface="Arial"/>
              </a:rPr>
              <a:t>fpy</a:t>
            </a:r>
            <a:r>
              <a:rPr lang="en-GB" sz="2000">
                <a:latin typeface="+mj-lt"/>
                <a:cs typeface="Arial"/>
              </a:rPr>
              <a:t>.</a:t>
            </a:r>
          </a:p>
          <a:p>
            <a:endParaRPr lang="en-GB" sz="2000">
              <a:latin typeface="+mj-lt"/>
            </a:endParaRPr>
          </a:p>
          <a:p>
            <a:r>
              <a:rPr lang="en-GB" sz="2000">
                <a:latin typeface="+mj-lt"/>
                <a:cs typeface="Arial"/>
              </a:rPr>
              <a:t>Irradiation </a:t>
            </a:r>
            <a:r>
              <a:rPr lang="en-GB" sz="2000">
                <a:solidFill>
                  <a:srgbClr val="FF0000"/>
                </a:solidFill>
                <a:latin typeface="+mj-lt"/>
                <a:cs typeface="Arial"/>
              </a:rPr>
              <a:t>temperatures shall be controlled within 250 – 550 ºC</a:t>
            </a:r>
            <a:r>
              <a:rPr lang="en-GB" sz="2000">
                <a:latin typeface="+mj-lt"/>
                <a:cs typeface="Arial"/>
              </a:rPr>
              <a:t>. -&gt; Heaters and thermocouples for each capsule.</a:t>
            </a:r>
          </a:p>
          <a:p>
            <a:r>
              <a:rPr lang="en-GB" sz="2000">
                <a:latin typeface="+mj-lt"/>
                <a:cs typeface="Arial"/>
              </a:rPr>
              <a:t>Filled by Liquid Na, homogeneous Temperature</a:t>
            </a:r>
          </a:p>
          <a:p>
            <a:endParaRPr lang="en-GB" sz="2000">
              <a:latin typeface="+mj-lt"/>
            </a:endParaRPr>
          </a:p>
          <a:p>
            <a:r>
              <a:rPr lang="en-GB" sz="2000">
                <a:latin typeface="+mj-lt"/>
                <a:cs typeface="Arial"/>
              </a:rPr>
              <a:t>Necessary to know the </a:t>
            </a:r>
            <a:r>
              <a:rPr lang="en-GB" sz="2000">
                <a:solidFill>
                  <a:srgbClr val="FF0000"/>
                </a:solidFill>
                <a:latin typeface="+mj-lt"/>
                <a:cs typeface="Arial"/>
              </a:rPr>
              <a:t>integral radiation</a:t>
            </a:r>
            <a:r>
              <a:rPr lang="en-GB" sz="2000">
                <a:latin typeface="+mj-lt"/>
                <a:cs typeface="Arial"/>
              </a:rPr>
              <a:t> to which the specimens have been exposed. (SPNDs and activation foils)</a:t>
            </a:r>
          </a:p>
          <a:p>
            <a:pPr marL="0" indent="0">
              <a:buNone/>
            </a:pPr>
            <a:endParaRPr lang="en-GB" sz="1600" b="1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F9847549-7313-85C9-BA29-7AE72B9C6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6102" y="2896275"/>
            <a:ext cx="3046447" cy="3304720"/>
          </a:xfrm>
          <a:prstGeom prst="rect">
            <a:avLst/>
          </a:prstGeom>
        </p:spPr>
      </p:pic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D14FB160-8D6A-C29E-48E2-1CBAB8A8A8CA}"/>
              </a:ext>
            </a:extLst>
          </p:cNvPr>
          <p:cNvCxnSpPr/>
          <p:nvPr/>
        </p:nvCxnSpPr>
        <p:spPr>
          <a:xfrm>
            <a:off x="8006423" y="2928575"/>
            <a:ext cx="1859280" cy="1485980"/>
          </a:xfrm>
          <a:prstGeom prst="straightConnector1">
            <a:avLst/>
          </a:prstGeom>
          <a:ln w="698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nhaltsplatzhalter 12">
            <a:extLst>
              <a:ext uri="{FF2B5EF4-FFF2-40B4-BE49-F238E27FC236}">
                <a16:creationId xmlns:a16="http://schemas.microsoft.com/office/drawing/2014/main" id="{EE1A7150-FCD7-19EB-1CE4-B12DA81FE9D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7278"/>
          <a:stretch/>
        </p:blipFill>
        <p:spPr bwMode="auto">
          <a:xfrm>
            <a:off x="6964821" y="760931"/>
            <a:ext cx="2501106" cy="2354704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C0282687-7021-228D-1D7B-0C0B195379D1}"/>
              </a:ext>
            </a:extLst>
          </p:cNvPr>
          <p:cNvGrpSpPr/>
          <p:nvPr/>
        </p:nvGrpSpPr>
        <p:grpSpPr>
          <a:xfrm>
            <a:off x="1815484" y="966159"/>
            <a:ext cx="7335722" cy="5290088"/>
            <a:chOff x="2038350" y="988647"/>
            <a:chExt cx="7335722" cy="5290088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68FEFFE2-6FB0-C731-39BA-78DF925C33D7}"/>
                </a:ext>
              </a:extLst>
            </p:cNvPr>
            <p:cNvSpPr/>
            <p:nvPr/>
          </p:nvSpPr>
          <p:spPr>
            <a:xfrm>
              <a:off x="2038350" y="988647"/>
              <a:ext cx="7335722" cy="529008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Inhaltsplatzhalter 4">
              <a:extLst>
                <a:ext uri="{FF2B5EF4-FFF2-40B4-BE49-F238E27FC236}">
                  <a16:creationId xmlns:a16="http://schemas.microsoft.com/office/drawing/2014/main" id="{9ACC30F1-D823-00F4-48BA-D02F4F40F3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2131633" y="1970088"/>
              <a:ext cx="7076245" cy="4176712"/>
            </a:xfrm>
            <a:prstGeom prst="rect">
              <a:avLst/>
            </a:prstGeom>
          </p:spPr>
        </p:pic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58650837-EDC2-7D51-E064-1AC2534E3813}"/>
                </a:ext>
              </a:extLst>
            </p:cNvPr>
            <p:cNvSpPr txBox="1"/>
            <p:nvPr/>
          </p:nvSpPr>
          <p:spPr>
            <a:xfrm>
              <a:off x="2620165" y="1193348"/>
              <a:ext cx="584621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b="1" dirty="0"/>
                <a:t>Prototyping Activities of Irradiation Modules at KIT </a:t>
              </a:r>
              <a:endParaRPr lang="en-US" dirty="0"/>
            </a:p>
          </p:txBody>
        </p:sp>
        <p:pic>
          <p:nvPicPr>
            <p:cNvPr id="13" name="Imagen 12" descr="Logotipo, nombre de la empresa&#10;&#10;Descripción generada automáticamente">
              <a:extLst>
                <a:ext uri="{FF2B5EF4-FFF2-40B4-BE49-F238E27FC236}">
                  <a16:creationId xmlns:a16="http://schemas.microsoft.com/office/drawing/2014/main" id="{8E0C3AC5-583B-0E58-6327-D6F7AA3D4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9306" y="1181755"/>
              <a:ext cx="939802" cy="4699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085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EF1523-E645-76AE-124E-EFA26FDEE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113D9F2-F59B-5BB0-5972-B434CFCC2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Monday, March 18, 2024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64762F2-9741-6584-99B0-0AE185D24434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98317" y="5989321"/>
            <a:ext cx="7978986" cy="218674"/>
          </a:xfrm>
        </p:spPr>
        <p:txBody>
          <a:bodyPr/>
          <a:lstStyle/>
          <a:p>
            <a:r>
              <a:rPr lang="en-GB"/>
              <a:t>The IFMIF-DONES Accelerator: Target &amp; Irradiation Challenges and Future Research Opportunities</a:t>
            </a:r>
            <a:r>
              <a:rPr lang="en-US"/>
              <a:t>k Title Here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1844891-3D9B-1A8A-8C57-C5E27FAF7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23</a:t>
            </a:fld>
            <a:endParaRPr lang="en-US"/>
          </a:p>
        </p:txBody>
      </p:sp>
      <p:graphicFrame>
        <p:nvGraphicFramePr>
          <p:cNvPr id="6" name="Diagram 6">
            <a:extLst>
              <a:ext uri="{FF2B5EF4-FFF2-40B4-BE49-F238E27FC236}">
                <a16:creationId xmlns:a16="http://schemas.microsoft.com/office/drawing/2014/main" id="{67C1EDAF-7308-72B2-1E64-C8E39043FB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8039611"/>
              </p:ext>
            </p:extLst>
          </p:nvPr>
        </p:nvGraphicFramePr>
        <p:xfrm>
          <a:off x="494274" y="1039771"/>
          <a:ext cx="9726175" cy="5167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7">
            <a:extLst>
              <a:ext uri="{FF2B5EF4-FFF2-40B4-BE49-F238E27FC236}">
                <a16:creationId xmlns:a16="http://schemas.microsoft.com/office/drawing/2014/main" id="{CFA5F6F4-8528-A473-2E44-453D2280DC62}"/>
              </a:ext>
            </a:extLst>
          </p:cNvPr>
          <p:cNvSpPr txBox="1"/>
          <p:nvPr/>
        </p:nvSpPr>
        <p:spPr>
          <a:xfrm>
            <a:off x="660537" y="1105970"/>
            <a:ext cx="448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1ED757FE-E3A2-FFEC-3C92-3345E9DF0C18}"/>
              </a:ext>
            </a:extLst>
          </p:cNvPr>
          <p:cNvSpPr txBox="1"/>
          <p:nvPr/>
        </p:nvSpPr>
        <p:spPr>
          <a:xfrm>
            <a:off x="1160160" y="2032558"/>
            <a:ext cx="448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9ED6181E-8496-3B0A-BC8E-5A025040ABD4}"/>
              </a:ext>
            </a:extLst>
          </p:cNvPr>
          <p:cNvSpPr txBox="1"/>
          <p:nvPr/>
        </p:nvSpPr>
        <p:spPr>
          <a:xfrm>
            <a:off x="1367482" y="2918754"/>
            <a:ext cx="448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FEF07DC1-C097-B0B2-D001-F0B9930B7893}"/>
              </a:ext>
            </a:extLst>
          </p:cNvPr>
          <p:cNvSpPr txBox="1"/>
          <p:nvPr/>
        </p:nvSpPr>
        <p:spPr>
          <a:xfrm>
            <a:off x="1154258" y="4579629"/>
            <a:ext cx="448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C9D3D0-73E7-4CA1-9A56-067CFD473EC4}"/>
              </a:ext>
            </a:extLst>
          </p:cNvPr>
          <p:cNvSpPr txBox="1"/>
          <p:nvPr/>
        </p:nvSpPr>
        <p:spPr>
          <a:xfrm>
            <a:off x="1309877" y="3805226"/>
            <a:ext cx="367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D0D4A394-E819-9C58-09B1-550AD44A113E}"/>
              </a:ext>
            </a:extLst>
          </p:cNvPr>
          <p:cNvSpPr txBox="1"/>
          <p:nvPr/>
        </p:nvSpPr>
        <p:spPr>
          <a:xfrm>
            <a:off x="688818" y="5465724"/>
            <a:ext cx="448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latin typeface="+mj-lt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7598845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F27339-5A13-91CE-3B97-764595AAE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IFMIF-DONES Users Community!</a:t>
            </a: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371440C-2AD1-2CDA-776B-B5991E49B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Monday, March 18, 2024</a:t>
            </a:fld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8CDEA8E-E077-9E17-A93E-34AC5125E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31DAABE-1DEC-EDA2-5D73-DC1E35870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5779" y="2719872"/>
            <a:ext cx="4250068" cy="74036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DA254CE-63F5-0102-973D-EF0D55D1DB61}"/>
              </a:ext>
            </a:extLst>
          </p:cNvPr>
          <p:cNvSpPr txBox="1">
            <a:spLocks/>
          </p:cNvSpPr>
          <p:nvPr/>
        </p:nvSpPr>
        <p:spPr>
          <a:xfrm>
            <a:off x="465547" y="960996"/>
            <a:ext cx="11150299" cy="731988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35" indent="-285740"/>
            <a:r>
              <a:rPr lang="en-GB" sz="2000" dirty="0"/>
              <a:t>A </a:t>
            </a:r>
            <a:r>
              <a:rPr lang="en-GB" sz="2000" b="1" dirty="0"/>
              <a:t>Users Community is being launched </a:t>
            </a:r>
            <a:r>
              <a:rPr lang="en-GB" sz="2000" dirty="0"/>
              <a:t>to enhance Experiment Proposals for both </a:t>
            </a:r>
            <a:r>
              <a:rPr lang="en-GB" sz="2000" dirty="0">
                <a:solidFill>
                  <a:srgbClr val="FF0000"/>
                </a:solidFill>
              </a:rPr>
              <a:t>fusion and non-fusion </a:t>
            </a:r>
            <a:r>
              <a:rPr lang="en-GB" sz="2000" dirty="0"/>
              <a:t>applications in </a:t>
            </a:r>
            <a:r>
              <a:rPr lang="en-GB" sz="2000" dirty="0">
                <a:solidFill>
                  <a:srgbClr val="FF0000"/>
                </a:solidFill>
              </a:rPr>
              <a:t>multidisciplinary fields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B7B37C3-44FA-35DD-CA90-8DEF771187FC}"/>
              </a:ext>
            </a:extLst>
          </p:cNvPr>
          <p:cNvSpPr txBox="1">
            <a:spLocks/>
          </p:cNvSpPr>
          <p:nvPr/>
        </p:nvSpPr>
        <p:spPr>
          <a:xfrm>
            <a:off x="977244" y="2278411"/>
            <a:ext cx="6160617" cy="357732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35" indent="-285740"/>
            <a:r>
              <a:rPr lang="en-GB" b="1"/>
              <a:t>1</a:t>
            </a:r>
            <a:r>
              <a:rPr lang="en-GB" b="1" baseline="30000"/>
              <a:t>st</a:t>
            </a:r>
            <a:r>
              <a:rPr lang="en-GB" b="1"/>
              <a:t> IFMIF-DONES Users Workshop in 2022 -&gt; Online</a:t>
            </a:r>
            <a:endParaRPr lang="en-GB" sz="2800" b="1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24B38FD-8465-A2FA-3823-D143A9B34B9F}"/>
              </a:ext>
            </a:extLst>
          </p:cNvPr>
          <p:cNvSpPr txBox="1">
            <a:spLocks/>
          </p:cNvSpPr>
          <p:nvPr/>
        </p:nvSpPr>
        <p:spPr>
          <a:xfrm>
            <a:off x="984893" y="2875817"/>
            <a:ext cx="6350793" cy="357732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35" indent="-285740"/>
            <a:r>
              <a:rPr lang="en-GB" b="1"/>
              <a:t>2nd IFMIF-DONES Users Workshop in 2023 -&gt; Granada</a:t>
            </a:r>
            <a:endParaRPr lang="en-GB" sz="2800" b="1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7E4F56D-0829-1493-8D8B-6740512A599A}"/>
              </a:ext>
            </a:extLst>
          </p:cNvPr>
          <p:cNvSpPr txBox="1">
            <a:spLocks/>
          </p:cNvSpPr>
          <p:nvPr/>
        </p:nvSpPr>
        <p:spPr>
          <a:xfrm>
            <a:off x="977242" y="3548047"/>
            <a:ext cx="10638599" cy="351863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35" indent="-285740"/>
            <a:r>
              <a:rPr lang="en-GB" b="1"/>
              <a:t>3rd IFMIF-DONES Users Workshop in 2024 -&gt; </a:t>
            </a:r>
            <a:r>
              <a:rPr lang="en-GB" b="1">
                <a:solidFill>
                  <a:srgbClr val="FF0000"/>
                </a:solidFill>
              </a:rPr>
              <a:t>to take place in Zagreb, Croatia, 1</a:t>
            </a:r>
            <a:r>
              <a:rPr lang="en-GB" b="1" baseline="30000">
                <a:solidFill>
                  <a:srgbClr val="FF0000"/>
                </a:solidFill>
              </a:rPr>
              <a:t>st</a:t>
            </a:r>
            <a:r>
              <a:rPr lang="en-GB" b="1">
                <a:solidFill>
                  <a:srgbClr val="FF0000"/>
                </a:solidFill>
              </a:rPr>
              <a:t>-2</a:t>
            </a:r>
            <a:r>
              <a:rPr lang="en-GB" b="1" baseline="30000">
                <a:solidFill>
                  <a:srgbClr val="FF0000"/>
                </a:solidFill>
              </a:rPr>
              <a:t>nd</a:t>
            </a:r>
            <a:r>
              <a:rPr lang="en-GB" b="1">
                <a:solidFill>
                  <a:srgbClr val="FF0000"/>
                </a:solidFill>
              </a:rPr>
              <a:t> October 2024</a:t>
            </a:r>
            <a:endParaRPr lang="en-GB" sz="2800" b="1">
              <a:solidFill>
                <a:srgbClr val="FF0000"/>
              </a:solidFill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029D6BE-3D58-1BD1-74D3-6F894CD2AF86}"/>
              </a:ext>
            </a:extLst>
          </p:cNvPr>
          <p:cNvSpPr txBox="1">
            <a:spLocks/>
          </p:cNvSpPr>
          <p:nvPr/>
        </p:nvSpPr>
        <p:spPr>
          <a:xfrm>
            <a:off x="576155" y="4894332"/>
            <a:ext cx="11039691" cy="569327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35" indent="-285740"/>
            <a:r>
              <a:rPr lang="en-GB" sz="2000"/>
              <a:t>Some examples of proposals/applications in the next slides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C314436-1CB4-F209-73E3-7CAC3CF00E52}"/>
              </a:ext>
            </a:extLst>
          </p:cNvPr>
          <p:cNvSpPr txBox="1">
            <a:spLocks/>
          </p:cNvSpPr>
          <p:nvPr/>
        </p:nvSpPr>
        <p:spPr>
          <a:xfrm>
            <a:off x="465542" y="1741626"/>
            <a:ext cx="11150299" cy="475231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35" indent="-285740"/>
            <a:r>
              <a:rPr lang="en-GB" sz="2000"/>
              <a:t>Each year, a </a:t>
            </a:r>
            <a:r>
              <a:rPr lang="en-GB" sz="2000" b="1"/>
              <a:t>“DONES Users Workshop“ is organized</a:t>
            </a:r>
            <a:endParaRPr lang="en-GB" sz="200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2B3E374-7BCB-9F9F-90D0-1040A0C5DEC2}"/>
              </a:ext>
            </a:extLst>
          </p:cNvPr>
          <p:cNvSpPr txBox="1">
            <a:spLocks/>
          </p:cNvSpPr>
          <p:nvPr/>
        </p:nvSpPr>
        <p:spPr>
          <a:xfrm>
            <a:off x="576156" y="4220281"/>
            <a:ext cx="11039691" cy="475231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35" indent="-285740"/>
            <a:r>
              <a:rPr lang="en-GB" sz="2000"/>
              <a:t>More info in: </a:t>
            </a:r>
            <a:r>
              <a:rPr lang="en-GB" sz="2000" u="sng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https://ifmif-dones.es/dones-users-2/</a:t>
            </a:r>
            <a:endParaRPr lang="en-GB" sz="2000" u="sng">
              <a:solidFill>
                <a:schemeClr val="accent1"/>
              </a:solidFill>
            </a:endParaRPr>
          </a:p>
          <a:p>
            <a:pPr marL="400035" indent="-285740"/>
            <a:endParaRPr lang="en-GB" sz="2000" b="1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5B78FAF-7AFB-07F8-A0CA-39939A7BEC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3335" y="1896487"/>
            <a:ext cx="4272511" cy="64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31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E73501-DC3C-30F4-70FE-6C57BAD45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126" y="256389"/>
            <a:ext cx="10573557" cy="1320800"/>
          </a:xfrm>
        </p:spPr>
        <p:txBody>
          <a:bodyPr/>
          <a:lstStyle/>
          <a:p>
            <a:r>
              <a:rPr lang="en-US"/>
              <a:t>Additional Irradiation Modules in the Test Cell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E2D323D-06C0-21A4-3DC1-CB59AD533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Monday, March 18, 2024</a:t>
            </a:fld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C391183-6882-A3A8-76FB-3AD5372BD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7" name="Inhaltsplatzhalter 4">
            <a:extLst>
              <a:ext uri="{FF2B5EF4-FFF2-40B4-BE49-F238E27FC236}">
                <a16:creationId xmlns:a16="http://schemas.microsoft.com/office/drawing/2014/main" id="{728450C0-C631-752F-B82E-D712E735780C}"/>
              </a:ext>
            </a:extLst>
          </p:cNvPr>
          <p:cNvPicPr>
            <a:picLocks/>
          </p:cNvPicPr>
          <p:nvPr/>
        </p:nvPicPr>
        <p:blipFill>
          <a:blip r:embed="rId2"/>
          <a:srcRect b="12537"/>
          <a:stretch/>
        </p:blipFill>
        <p:spPr bwMode="auto">
          <a:xfrm>
            <a:off x="6641096" y="1051729"/>
            <a:ext cx="4908458" cy="3052680"/>
          </a:xfrm>
          <a:prstGeom prst="rect">
            <a:avLst/>
          </a:prstGeom>
          <a:noFill/>
        </p:spPr>
      </p:pic>
      <p:sp>
        <p:nvSpPr>
          <p:cNvPr id="8" name="TextBox 13">
            <a:extLst>
              <a:ext uri="{FF2B5EF4-FFF2-40B4-BE49-F238E27FC236}">
                <a16:creationId xmlns:a16="http://schemas.microsoft.com/office/drawing/2014/main" id="{0693D13A-9966-9E9C-814D-EEE6BF9F8049}"/>
              </a:ext>
            </a:extLst>
          </p:cNvPr>
          <p:cNvSpPr txBox="1"/>
          <p:nvPr/>
        </p:nvSpPr>
        <p:spPr>
          <a:xfrm>
            <a:off x="266503" y="1138595"/>
            <a:ext cx="69572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88">
              <a:defRPr/>
            </a:pPr>
            <a:r>
              <a:rPr lang="en-GB" sz="2400" b="1" kern="0">
                <a:solidFill>
                  <a:prstClr val="black"/>
                </a:solidFill>
              </a:rPr>
              <a:t>1) Experiments Irradiating Material Specimens</a:t>
            </a:r>
            <a:endParaRPr lang="en-GB" sz="2400" kern="0">
              <a:solidFill>
                <a:prstClr val="black"/>
              </a:solidFill>
            </a:endParaRPr>
          </a:p>
          <a:p>
            <a:pPr marL="257166" indent="-257166" defTabSz="342888">
              <a:buFont typeface="+mj-lt"/>
              <a:buAutoNum type="arabicParenR"/>
              <a:defRPr/>
            </a:pPr>
            <a:r>
              <a:rPr lang="en-GB" b="1" kern="0">
                <a:solidFill>
                  <a:prstClr val="black"/>
                </a:solidFill>
              </a:rPr>
              <a:t>Creep Fatigue Test Module</a:t>
            </a:r>
            <a:r>
              <a:rPr lang="en-GB" kern="0">
                <a:solidFill>
                  <a:prstClr val="black"/>
                </a:solidFill>
              </a:rPr>
              <a:t> (CFTM)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6DCA359-4684-52E7-0D2B-8808940C17EE}"/>
              </a:ext>
            </a:extLst>
          </p:cNvPr>
          <p:cNvSpPr txBox="1"/>
          <p:nvPr/>
        </p:nvSpPr>
        <p:spPr>
          <a:xfrm>
            <a:off x="266502" y="2311783"/>
            <a:ext cx="5829498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888">
              <a:defRPr/>
            </a:pPr>
            <a:r>
              <a:rPr lang="en-GB" sz="2400" b="1" kern="0">
                <a:solidFill>
                  <a:prstClr val="black"/>
                </a:solidFill>
              </a:rPr>
              <a:t>2) Experiments Irradiating Components</a:t>
            </a:r>
          </a:p>
          <a:p>
            <a:pPr marL="257166" indent="-257166" defTabSz="342888">
              <a:buFontTx/>
              <a:buAutoNum type="arabicParenR"/>
              <a:defRPr/>
            </a:pPr>
            <a:r>
              <a:rPr lang="en-GB" b="1" kern="0">
                <a:solidFill>
                  <a:prstClr val="black"/>
                </a:solidFill>
              </a:rPr>
              <a:t>Activated Corrosion Product </a:t>
            </a:r>
            <a:r>
              <a:rPr lang="en-GB" kern="0">
                <a:solidFill>
                  <a:prstClr val="black"/>
                </a:solidFill>
              </a:rPr>
              <a:t>Test Module (ACPTM)</a:t>
            </a:r>
          </a:p>
          <a:p>
            <a:pPr marL="257166" indent="-257166" defTabSz="342888">
              <a:buFontTx/>
              <a:buAutoNum type="arabicParenR"/>
              <a:defRPr/>
            </a:pPr>
            <a:r>
              <a:rPr lang="en-GB" b="1" kern="0">
                <a:solidFill>
                  <a:prstClr val="black"/>
                </a:solidFill>
              </a:rPr>
              <a:t>Irradiation of Instruments </a:t>
            </a:r>
            <a:r>
              <a:rPr lang="en-GB" kern="0">
                <a:solidFill>
                  <a:prstClr val="black"/>
                </a:solidFill>
              </a:rPr>
              <a:t>and Diagnostics</a:t>
            </a:r>
          </a:p>
          <a:p>
            <a:pPr marL="257166" indent="-257166" defTabSz="342888">
              <a:buFontTx/>
              <a:buAutoNum type="arabicParenR"/>
              <a:defRPr/>
            </a:pPr>
            <a:r>
              <a:rPr lang="en-GB" kern="0">
                <a:solidFill>
                  <a:prstClr val="black"/>
                </a:solidFill>
              </a:rPr>
              <a:t>In-situ Ceramic </a:t>
            </a:r>
            <a:r>
              <a:rPr lang="en-GB" b="1" kern="0">
                <a:solidFill>
                  <a:prstClr val="black"/>
                </a:solidFill>
              </a:rPr>
              <a:t>Breeder Test Modules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CACE96C-983A-903D-4627-AA542BCA0644}"/>
              </a:ext>
            </a:extLst>
          </p:cNvPr>
          <p:cNvSpPr txBox="1"/>
          <p:nvPr/>
        </p:nvSpPr>
        <p:spPr>
          <a:xfrm>
            <a:off x="266503" y="3904518"/>
            <a:ext cx="6252528" cy="138499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342888">
              <a:defRPr/>
            </a:pPr>
            <a:r>
              <a:rPr lang="en-GB" sz="2400" b="1" kern="0" dirty="0">
                <a:solidFill>
                  <a:prstClr val="black"/>
                </a:solidFill>
              </a:rPr>
              <a:t>3) Experiments on Tritium Breeders Materials</a:t>
            </a:r>
          </a:p>
          <a:p>
            <a:pPr marL="257166" indent="-257166" defTabSz="342888">
              <a:buFontTx/>
              <a:buAutoNum type="arabicParenR"/>
              <a:defRPr/>
            </a:pPr>
            <a:r>
              <a:rPr lang="en-GB" b="1" kern="0" dirty="0">
                <a:solidFill>
                  <a:prstClr val="black"/>
                </a:solidFill>
              </a:rPr>
              <a:t>Ceramic </a:t>
            </a:r>
            <a:r>
              <a:rPr lang="en-GB" kern="0" dirty="0">
                <a:solidFill>
                  <a:prstClr val="black"/>
                </a:solidFill>
              </a:rPr>
              <a:t>breeders (Li4SiO4)</a:t>
            </a:r>
          </a:p>
          <a:p>
            <a:pPr marL="257166" indent="-257166" defTabSz="342888">
              <a:buFontTx/>
              <a:buAutoNum type="arabicParenR"/>
              <a:defRPr/>
            </a:pPr>
            <a:r>
              <a:rPr lang="en-GB" b="1" kern="0" dirty="0">
                <a:solidFill>
                  <a:prstClr val="black"/>
                </a:solidFill>
              </a:rPr>
              <a:t>Liquid Metal </a:t>
            </a:r>
            <a:r>
              <a:rPr lang="en-GB" kern="0" dirty="0">
                <a:solidFill>
                  <a:prstClr val="black"/>
                </a:solidFill>
              </a:rPr>
              <a:t>breeders (like </a:t>
            </a:r>
            <a:r>
              <a:rPr lang="en-GB" kern="0" dirty="0" err="1">
                <a:solidFill>
                  <a:prstClr val="black"/>
                </a:solidFill>
              </a:rPr>
              <a:t>PbLi</a:t>
            </a:r>
            <a:r>
              <a:rPr lang="en-GB" kern="0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89F2BC2-397E-ADE4-2731-044544EBB277}"/>
              </a:ext>
            </a:extLst>
          </p:cNvPr>
          <p:cNvSpPr txBox="1"/>
          <p:nvPr/>
        </p:nvSpPr>
        <p:spPr>
          <a:xfrm>
            <a:off x="266505" y="5620922"/>
            <a:ext cx="43224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888">
              <a:defRPr/>
            </a:pPr>
            <a:r>
              <a:rPr lang="en-GB" sz="2000" b="1" kern="0">
                <a:solidFill>
                  <a:prstClr val="black"/>
                </a:solidFill>
              </a:rPr>
              <a:t>4) </a:t>
            </a:r>
            <a:r>
              <a:rPr lang="en-GB" sz="2400" b="1" kern="0">
                <a:solidFill>
                  <a:prstClr val="black"/>
                </a:solidFill>
              </a:rPr>
              <a:t>Radioisotopes</a:t>
            </a:r>
            <a:r>
              <a:rPr lang="en-GB" sz="2000" b="1" kern="0">
                <a:solidFill>
                  <a:prstClr val="black"/>
                </a:solidFill>
              </a:rPr>
              <a:t> Production</a:t>
            </a:r>
          </a:p>
        </p:txBody>
      </p:sp>
      <p:pic>
        <p:nvPicPr>
          <p:cNvPr id="12" name="Inhaltsplatzhalter 5">
            <a:extLst>
              <a:ext uri="{FF2B5EF4-FFF2-40B4-BE49-F238E27FC236}">
                <a16:creationId xmlns:a16="http://schemas.microsoft.com/office/drawing/2014/main" id="{34A8D8E3-6FE6-401A-93A7-29237BFF5183}"/>
              </a:ext>
            </a:extLst>
          </p:cNvPr>
          <p:cNvPicPr>
            <a:picLocks noGr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17" t="1543" b="1679"/>
          <a:stretch/>
        </p:blipFill>
        <p:spPr bwMode="auto">
          <a:xfrm>
            <a:off x="5300204" y="4322451"/>
            <a:ext cx="2991912" cy="23611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32555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E73501-DC3C-30F4-70FE-6C57BAD45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364" y="243840"/>
            <a:ext cx="9979197" cy="1320800"/>
          </a:xfrm>
        </p:spPr>
        <p:txBody>
          <a:bodyPr/>
          <a:lstStyle/>
          <a:p>
            <a:r>
              <a:rPr lang="en-US" dirty="0"/>
              <a:t>Complementary Experiments using neutrons in the R160 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E2D323D-06C0-21A4-3DC1-CB59AD533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Monday, March 18, 2024</a:t>
            </a:fld>
            <a:endParaRPr lang="en-US"/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95D84FAD-4FC6-408B-7F0E-F776CCF4C415}"/>
              </a:ext>
            </a:extLst>
          </p:cNvPr>
          <p:cNvSpPr txBox="1"/>
          <p:nvPr/>
        </p:nvSpPr>
        <p:spPr>
          <a:xfrm>
            <a:off x="597365" y="4621298"/>
            <a:ext cx="59216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88">
              <a:defRPr/>
            </a:pPr>
            <a:r>
              <a:rPr lang="en-GB" sz="2400" b="1" kern="0">
                <a:solidFill>
                  <a:prstClr val="black"/>
                </a:solidFill>
              </a:rPr>
              <a:t>2) Fundamental </a:t>
            </a:r>
            <a:r>
              <a:rPr lang="en-GB" sz="2400" kern="0">
                <a:solidFill>
                  <a:prstClr val="black"/>
                </a:solidFill>
              </a:rPr>
              <a:t>particle</a:t>
            </a:r>
            <a:r>
              <a:rPr lang="en-GB" sz="2400" b="1" kern="0">
                <a:solidFill>
                  <a:prstClr val="black"/>
                </a:solidFill>
              </a:rPr>
              <a:t> physics </a:t>
            </a:r>
            <a:r>
              <a:rPr lang="en-GB" sz="2400" kern="0">
                <a:solidFill>
                  <a:prstClr val="black"/>
                </a:solidFill>
              </a:rPr>
              <a:t>studies with </a:t>
            </a:r>
            <a:r>
              <a:rPr lang="en-GB" sz="2400" b="1" kern="0">
                <a:solidFill>
                  <a:prstClr val="black"/>
                </a:solidFill>
              </a:rPr>
              <a:t>cold </a:t>
            </a:r>
            <a:r>
              <a:rPr lang="en-GB" sz="2400" kern="0">
                <a:solidFill>
                  <a:prstClr val="black"/>
                </a:solidFill>
              </a:rPr>
              <a:t>and</a:t>
            </a:r>
            <a:r>
              <a:rPr lang="en-GB" sz="2400" b="1" kern="0">
                <a:solidFill>
                  <a:prstClr val="black"/>
                </a:solidFill>
              </a:rPr>
              <a:t> ultra-cold neutrons.</a:t>
            </a:r>
            <a:r>
              <a:rPr lang="en-GB" sz="2400" kern="0">
                <a:solidFill>
                  <a:prstClr val="black"/>
                </a:solidFill>
              </a:rPr>
              <a:t> </a:t>
            </a:r>
            <a:endParaRPr lang="es-ES" sz="2000" b="1" kern="0">
              <a:solidFill>
                <a:srgbClr val="7030A0"/>
              </a:solidFill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7240A1C1-E623-3700-A6FB-6CAD8A9E75BD}"/>
              </a:ext>
            </a:extLst>
          </p:cNvPr>
          <p:cNvSpPr txBox="1"/>
          <p:nvPr/>
        </p:nvSpPr>
        <p:spPr>
          <a:xfrm>
            <a:off x="597362" y="5570555"/>
            <a:ext cx="10527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88">
              <a:defRPr/>
            </a:pPr>
            <a:r>
              <a:rPr lang="en-GB" sz="2400" b="1" kern="0" dirty="0">
                <a:solidFill>
                  <a:prstClr val="black"/>
                </a:solidFill>
              </a:rPr>
              <a:t>3) Neutron scattering </a:t>
            </a:r>
            <a:r>
              <a:rPr lang="en-GB" sz="2400" kern="0" dirty="0">
                <a:solidFill>
                  <a:prstClr val="black"/>
                </a:solidFill>
              </a:rPr>
              <a:t>experiments with </a:t>
            </a:r>
            <a:r>
              <a:rPr lang="en-GB" sz="2400" b="1" kern="0" dirty="0">
                <a:solidFill>
                  <a:prstClr val="black"/>
                </a:solidFill>
              </a:rPr>
              <a:t>moderated </a:t>
            </a:r>
            <a:r>
              <a:rPr lang="en-GB" sz="2400" kern="0" dirty="0">
                <a:solidFill>
                  <a:prstClr val="black"/>
                </a:solidFill>
              </a:rPr>
              <a:t>beams</a:t>
            </a:r>
            <a:endParaRPr lang="es-ES" sz="2000" b="1" kern="0" dirty="0">
              <a:solidFill>
                <a:srgbClr val="7030A0"/>
              </a:solidFill>
            </a:endParaRPr>
          </a:p>
        </p:txBody>
      </p:sp>
      <p:grpSp>
        <p:nvGrpSpPr>
          <p:cNvPr id="9" name="Group 7">
            <a:extLst>
              <a:ext uri="{FF2B5EF4-FFF2-40B4-BE49-F238E27FC236}">
                <a16:creationId xmlns:a16="http://schemas.microsoft.com/office/drawing/2014/main" id="{E6D59EEB-6018-4073-DABF-02D5C2BEE1AF}"/>
              </a:ext>
            </a:extLst>
          </p:cNvPr>
          <p:cNvGrpSpPr/>
          <p:nvPr/>
        </p:nvGrpSpPr>
        <p:grpSpPr>
          <a:xfrm>
            <a:off x="6802906" y="997674"/>
            <a:ext cx="5255661" cy="2431326"/>
            <a:chOff x="179512" y="1988840"/>
            <a:chExt cx="4783107" cy="2212717"/>
          </a:xfrm>
        </p:grpSpPr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74833C41-682E-D07D-938C-03462E937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9512" y="1988840"/>
              <a:ext cx="4783107" cy="2212717"/>
            </a:xfrm>
            <a:prstGeom prst="rect">
              <a:avLst/>
            </a:prstGeom>
          </p:spPr>
        </p:pic>
        <p:sp>
          <p:nvSpPr>
            <p:cNvPr id="11" name="TextBox 6">
              <a:extLst>
                <a:ext uri="{FF2B5EF4-FFF2-40B4-BE49-F238E27FC236}">
                  <a16:creationId xmlns:a16="http://schemas.microsoft.com/office/drawing/2014/main" id="{03999034-6598-E9D7-F13D-DDF7479DB8DC}"/>
                </a:ext>
              </a:extLst>
            </p:cNvPr>
            <p:cNvSpPr txBox="1"/>
            <p:nvPr/>
          </p:nvSpPr>
          <p:spPr>
            <a:xfrm>
              <a:off x="2175020" y="2492897"/>
              <a:ext cx="1213770" cy="255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350" b="1">
                  <a:solidFill>
                    <a:srgbClr val="FF0000"/>
                  </a:solidFill>
                </a:rPr>
                <a:t>R160</a:t>
              </a:r>
            </a:p>
          </p:txBody>
        </p:sp>
      </p:grpSp>
      <p:sp>
        <p:nvSpPr>
          <p:cNvPr id="12" name="TextBox 8">
            <a:extLst>
              <a:ext uri="{FF2B5EF4-FFF2-40B4-BE49-F238E27FC236}">
                <a16:creationId xmlns:a16="http://schemas.microsoft.com/office/drawing/2014/main" id="{A44BC724-1DB2-9B19-2087-6D8B7E9D4703}"/>
              </a:ext>
            </a:extLst>
          </p:cNvPr>
          <p:cNvSpPr txBox="1"/>
          <p:nvPr/>
        </p:nvSpPr>
        <p:spPr>
          <a:xfrm>
            <a:off x="597365" y="1668786"/>
            <a:ext cx="633169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rgbClr val="FF0000"/>
                </a:solidFill>
                <a:latin typeface="+mj-lt"/>
              </a:rPr>
              <a:t>Continuous neutron beam </a:t>
            </a:r>
            <a:r>
              <a:rPr lang="en-GB" sz="2400" b="1">
                <a:latin typeface="+mj-lt"/>
                <a:ea typeface="Calibri" panose="020F0502020204030204" pitchFamily="34" charset="0"/>
              </a:rPr>
              <a:t>2∙10¹⁰ n/cm²/s, 99.5% of fast neutrons</a:t>
            </a:r>
            <a:r>
              <a:rPr lang="en-GB" sz="2400">
                <a:latin typeface="+mj-lt"/>
                <a:ea typeface="Calibri" panose="020F0502020204030204" pitchFamily="34" charset="0"/>
              </a:rPr>
              <a:t>, En &gt; 100 keV</a:t>
            </a:r>
            <a:endParaRPr lang="es-ES" sz="2400">
              <a:latin typeface="+mj-lt"/>
            </a:endParaRP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17792CE9-B3A8-5833-4E5C-5DDD3ED340DF}"/>
              </a:ext>
            </a:extLst>
          </p:cNvPr>
          <p:cNvSpPr txBox="1"/>
          <p:nvPr/>
        </p:nvSpPr>
        <p:spPr>
          <a:xfrm>
            <a:off x="597362" y="2644170"/>
            <a:ext cx="7165099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342888">
              <a:defRPr/>
            </a:pPr>
            <a:r>
              <a:rPr lang="en-GB" sz="2400" b="1" kern="0" dirty="0">
                <a:solidFill>
                  <a:prstClr val="black"/>
                </a:solidFill>
              </a:rPr>
              <a:t>1) Experiments </a:t>
            </a:r>
            <a:r>
              <a:rPr lang="en-GB" sz="2400" kern="0" dirty="0">
                <a:solidFill>
                  <a:prstClr val="black"/>
                </a:solidFill>
              </a:rPr>
              <a:t>with</a:t>
            </a:r>
            <a:r>
              <a:rPr lang="en-GB" sz="2400" b="1" kern="0" dirty="0">
                <a:solidFill>
                  <a:prstClr val="black"/>
                </a:solidFill>
              </a:rPr>
              <a:t> samples exposed to neutrons:</a:t>
            </a:r>
            <a:endParaRPr lang="en-GB" sz="2400" kern="0" dirty="0">
              <a:solidFill>
                <a:prstClr val="black"/>
              </a:solidFill>
            </a:endParaRPr>
          </a:p>
          <a:p>
            <a:pPr marL="257166" indent="-257166" defTabSz="342888">
              <a:buFont typeface="+mj-lt"/>
              <a:buAutoNum type="arabicParenR"/>
              <a:defRPr/>
            </a:pPr>
            <a:r>
              <a:rPr lang="en-GB" kern="0" dirty="0">
                <a:solidFill>
                  <a:prstClr val="black"/>
                </a:solidFill>
              </a:rPr>
              <a:t>Activation of small samples by neutrons</a:t>
            </a:r>
          </a:p>
          <a:p>
            <a:pPr marL="257166" indent="-257166" defTabSz="342888">
              <a:buFont typeface="+mj-lt"/>
              <a:buAutoNum type="arabicParenR"/>
              <a:defRPr/>
            </a:pPr>
            <a:r>
              <a:rPr lang="en-GB" b="1" kern="0" dirty="0">
                <a:solidFill>
                  <a:prstClr val="black"/>
                </a:solidFill>
              </a:rPr>
              <a:t>Characterization of materials </a:t>
            </a:r>
            <a:r>
              <a:rPr lang="en-GB" kern="0" dirty="0">
                <a:solidFill>
                  <a:prstClr val="black"/>
                </a:solidFill>
              </a:rPr>
              <a:t>by radiation analysis</a:t>
            </a:r>
          </a:p>
          <a:p>
            <a:pPr marL="257166" indent="-257166" defTabSz="342888">
              <a:buFont typeface="+mj-lt"/>
              <a:buAutoNum type="arabicParenR"/>
              <a:defRPr/>
            </a:pPr>
            <a:r>
              <a:rPr lang="en-GB" b="1" kern="0" dirty="0">
                <a:solidFill>
                  <a:prstClr val="black"/>
                </a:solidFill>
              </a:rPr>
              <a:t>Neutron imaging</a:t>
            </a:r>
            <a:endParaRPr lang="en-GB" kern="0" dirty="0">
              <a:solidFill>
                <a:prstClr val="black"/>
              </a:solidFill>
            </a:endParaRPr>
          </a:p>
          <a:p>
            <a:pPr marL="257166" indent="-257166" defTabSz="342888">
              <a:buFont typeface="+mj-lt"/>
              <a:buAutoNum type="arabicParenR"/>
              <a:defRPr/>
            </a:pPr>
            <a:r>
              <a:rPr lang="en-GB" b="1" kern="0" dirty="0">
                <a:solidFill>
                  <a:prstClr val="black"/>
                </a:solidFill>
              </a:rPr>
              <a:t>Fast neutron irradiation of components</a:t>
            </a:r>
            <a:r>
              <a:rPr lang="en-GB" kern="0" dirty="0">
                <a:solidFill>
                  <a:prstClr val="black"/>
                </a:solidFill>
              </a:rPr>
              <a:t>, devices or bio-samples</a:t>
            </a:r>
            <a:endParaRPr lang="es-ES" sz="24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86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E73501-DC3C-30F4-70FE-6C57BAD45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364" y="243840"/>
            <a:ext cx="9979197" cy="1320800"/>
          </a:xfrm>
        </p:spPr>
        <p:txBody>
          <a:bodyPr/>
          <a:lstStyle/>
          <a:p>
            <a:r>
              <a:rPr lang="en-US"/>
              <a:t>Complementary Experiments using neutrons in the R026</a:t>
            </a:r>
          </a:p>
        </p:txBody>
      </p:sp>
      <p:pic>
        <p:nvPicPr>
          <p:cNvPr id="4" name="Imagen 30">
            <a:extLst>
              <a:ext uri="{FF2B5EF4-FFF2-40B4-BE49-F238E27FC236}">
                <a16:creationId xmlns:a16="http://schemas.microsoft.com/office/drawing/2014/main" id="{008D2B1A-C808-1088-B06C-4F849464D282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108" y="3580735"/>
            <a:ext cx="4749637" cy="2646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37FD21DC-7442-ED2B-601A-5E90F8863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03" y="1768390"/>
            <a:ext cx="4383079" cy="1673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3">
            <a:extLst>
              <a:ext uri="{FF2B5EF4-FFF2-40B4-BE49-F238E27FC236}">
                <a16:creationId xmlns:a16="http://schemas.microsoft.com/office/drawing/2014/main" id="{99396A68-6210-5DD8-E0A7-AE896E2A0AE5}"/>
              </a:ext>
            </a:extLst>
          </p:cNvPr>
          <p:cNvSpPr txBox="1"/>
          <p:nvPr/>
        </p:nvSpPr>
        <p:spPr>
          <a:xfrm>
            <a:off x="4770981" y="4839374"/>
            <a:ext cx="7136176" cy="16927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342888"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2400" b="1" kern="0" dirty="0">
                <a:solidFill>
                  <a:prstClr val="black"/>
                </a:solidFill>
              </a:rPr>
              <a:t>2) </a:t>
            </a:r>
            <a:r>
              <a:rPr lang="en-GB" sz="2400" b="1" u="sng" kern="0" dirty="0">
                <a:solidFill>
                  <a:prstClr val="black"/>
                </a:solidFill>
              </a:rPr>
              <a:t>Experiments using Pulsed  Deuterons Beams</a:t>
            </a:r>
            <a:endParaRPr lang="en-GB" sz="2400" u="sng" kern="0" dirty="0">
              <a:solidFill>
                <a:prstClr val="black"/>
              </a:solidFill>
            </a:endParaRPr>
          </a:p>
          <a:p>
            <a:pPr marL="714350" lvl="1" indent="-257166" defTabSz="342888"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  <a:defRPr/>
            </a:pPr>
            <a:r>
              <a:rPr lang="en-GB" sz="2000" b="1" kern="0" dirty="0">
                <a:solidFill>
                  <a:prstClr val="black"/>
                </a:solidFill>
              </a:rPr>
              <a:t> Production of radionuclides </a:t>
            </a:r>
            <a:r>
              <a:rPr lang="en-GB" sz="2000" kern="0" dirty="0">
                <a:solidFill>
                  <a:prstClr val="black"/>
                </a:solidFill>
              </a:rPr>
              <a:t>with intense deuteron beams </a:t>
            </a:r>
          </a:p>
          <a:p>
            <a:pPr marL="714350" lvl="1" indent="-257166" defTabSz="342888"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  <a:defRPr/>
            </a:pPr>
            <a:r>
              <a:rPr lang="en-GB" sz="2000" b="1" kern="0" dirty="0">
                <a:solidFill>
                  <a:prstClr val="black"/>
                </a:solidFill>
              </a:rPr>
              <a:t> Research on Deuteron-induced</a:t>
            </a:r>
            <a:r>
              <a:rPr lang="en-GB" sz="2000" kern="0" dirty="0">
                <a:solidFill>
                  <a:prstClr val="black"/>
                </a:solidFill>
              </a:rPr>
              <a:t> reactions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27CAF4AB-07A2-55F7-D56A-1AF2482DDA4D}"/>
              </a:ext>
            </a:extLst>
          </p:cNvPr>
          <p:cNvSpPr txBox="1"/>
          <p:nvPr/>
        </p:nvSpPr>
        <p:spPr>
          <a:xfrm>
            <a:off x="4770981" y="2099824"/>
            <a:ext cx="7139368" cy="26007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184" indent="-457184" defTabSz="342888">
              <a:buAutoNum type="arabicParenR"/>
              <a:defRPr/>
            </a:pPr>
            <a:r>
              <a:rPr lang="en-GB" sz="2400" b="1" u="sng" kern="0" dirty="0">
                <a:solidFill>
                  <a:prstClr val="black"/>
                </a:solidFill>
              </a:rPr>
              <a:t>Experiments using Pulsed Neutron Beams (</a:t>
            </a:r>
            <a:r>
              <a:rPr lang="en-GB" sz="2400" b="1" u="sng" kern="0" dirty="0" err="1">
                <a:solidFill>
                  <a:prstClr val="black"/>
                </a:solidFill>
              </a:rPr>
              <a:t>nTOF</a:t>
            </a:r>
            <a:r>
              <a:rPr lang="en-GB" sz="2400" b="1" u="sng" kern="0" dirty="0">
                <a:solidFill>
                  <a:prstClr val="black"/>
                </a:solidFill>
              </a:rPr>
              <a:t>):</a:t>
            </a:r>
          </a:p>
          <a:p>
            <a:pPr defTabSz="342888">
              <a:defRPr/>
            </a:pPr>
            <a:r>
              <a:rPr lang="en-GB" kern="0" dirty="0">
                <a:solidFill>
                  <a:prstClr val="black"/>
                </a:solidFill>
              </a:rPr>
              <a:t>(via deuteron/neutron converter)</a:t>
            </a:r>
          </a:p>
          <a:p>
            <a:pPr marL="714350" lvl="1" indent="-257166" defTabSz="342888"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  <a:defRPr/>
            </a:pPr>
            <a:r>
              <a:rPr lang="en-GB" kern="0" dirty="0">
                <a:solidFill>
                  <a:prstClr val="black"/>
                </a:solidFill>
              </a:rPr>
              <a:t> Neutron </a:t>
            </a:r>
            <a:r>
              <a:rPr lang="en-GB" b="1" kern="0" dirty="0">
                <a:solidFill>
                  <a:prstClr val="black"/>
                </a:solidFill>
              </a:rPr>
              <a:t>Cross-section</a:t>
            </a:r>
            <a:r>
              <a:rPr lang="en-GB" kern="0" dirty="0">
                <a:solidFill>
                  <a:prstClr val="black"/>
                </a:solidFill>
              </a:rPr>
              <a:t> measurements</a:t>
            </a:r>
          </a:p>
          <a:p>
            <a:pPr marL="714350" lvl="1" indent="-257166" defTabSz="342888"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  <a:defRPr/>
            </a:pPr>
            <a:r>
              <a:rPr lang="en-GB" b="1" kern="0" dirty="0">
                <a:solidFill>
                  <a:prstClr val="black"/>
                </a:solidFill>
              </a:rPr>
              <a:t> Gamma-spectroscopy</a:t>
            </a:r>
            <a:r>
              <a:rPr lang="en-GB" kern="0" dirty="0">
                <a:solidFill>
                  <a:prstClr val="black"/>
                </a:solidFill>
              </a:rPr>
              <a:t> of the nuclei produced in </a:t>
            </a:r>
            <a:r>
              <a:rPr lang="en-GB" b="1" kern="0" dirty="0">
                <a:solidFill>
                  <a:prstClr val="black"/>
                </a:solidFill>
              </a:rPr>
              <a:t>fast-neutron-induced fission reaction</a:t>
            </a:r>
            <a:endParaRPr lang="en-GB" kern="0" dirty="0">
              <a:solidFill>
                <a:prstClr val="black"/>
              </a:solidFill>
            </a:endParaRPr>
          </a:p>
          <a:p>
            <a:pPr marL="714350" lvl="1" indent="-257166" defTabSz="342888"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  <a:defRPr/>
            </a:pPr>
            <a:r>
              <a:rPr lang="en-GB" b="1" kern="0" dirty="0">
                <a:solidFill>
                  <a:prstClr val="black"/>
                </a:solidFill>
              </a:rPr>
              <a:t> Half-life measurements </a:t>
            </a:r>
            <a:r>
              <a:rPr lang="en-GB" kern="0" dirty="0">
                <a:solidFill>
                  <a:prstClr val="black"/>
                </a:solidFill>
              </a:rPr>
              <a:t>of long-lived isotopes</a:t>
            </a: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DE46B807-3898-A533-83DA-C1186A8B16F9}"/>
              </a:ext>
            </a:extLst>
          </p:cNvPr>
          <p:cNvSpPr txBox="1"/>
          <p:nvPr/>
        </p:nvSpPr>
        <p:spPr>
          <a:xfrm>
            <a:off x="4916745" y="945323"/>
            <a:ext cx="6993604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/>
              <a:t>Profiting from </a:t>
            </a:r>
            <a:r>
              <a:rPr lang="en-GB" sz="2000" b="1" dirty="0">
                <a:solidFill>
                  <a:srgbClr val="FF0000"/>
                </a:solidFill>
              </a:rPr>
              <a:t>Pulsed Deuterons beams </a:t>
            </a:r>
            <a:r>
              <a:rPr lang="en-GB" sz="2000" dirty="0"/>
              <a:t>via a </a:t>
            </a:r>
            <a:r>
              <a:rPr lang="en-US" sz="2000" dirty="0"/>
              <a:t>beam</a:t>
            </a:r>
            <a:r>
              <a:rPr lang="es-ES" sz="2000" dirty="0"/>
              <a:t> </a:t>
            </a:r>
            <a:r>
              <a:rPr lang="en-US" sz="2000" dirty="0"/>
              <a:t>extraction</a:t>
            </a:r>
            <a:r>
              <a:rPr lang="es-ES" sz="2000" dirty="0"/>
              <a:t> </a:t>
            </a:r>
            <a:r>
              <a:rPr lang="en-US" sz="2000" dirty="0"/>
              <a:t>from</a:t>
            </a:r>
            <a:r>
              <a:rPr lang="es-ES" sz="2000" dirty="0"/>
              <a:t> </a:t>
            </a:r>
            <a:r>
              <a:rPr lang="en-US" sz="2000" dirty="0"/>
              <a:t>the</a:t>
            </a:r>
            <a:r>
              <a:rPr lang="es-ES" sz="2000" dirty="0"/>
              <a:t> </a:t>
            </a:r>
            <a:r>
              <a:rPr lang="en-US" sz="2000" dirty="0"/>
              <a:t>accelerator </a:t>
            </a:r>
            <a:r>
              <a:rPr lang="en-US" sz="2000" b="1" dirty="0"/>
              <a:t>at 40 MeV </a:t>
            </a:r>
            <a:r>
              <a:rPr lang="en-US" sz="2000" dirty="0">
                <a:solidFill>
                  <a:srgbClr val="FF0000"/>
                </a:solidFill>
              </a:rPr>
              <a:t>(0.1 % total intensity -&gt; 0.125 mA)</a:t>
            </a:r>
          </a:p>
        </p:txBody>
      </p:sp>
    </p:spTree>
    <p:extLst>
      <p:ext uri="{BB962C8B-B14F-4D97-AF65-F5344CB8AC3E}">
        <p14:creationId xmlns:p14="http://schemas.microsoft.com/office/powerpoint/2010/main" val="258505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EF1523-E645-76AE-124E-EFA26FDEE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113D9F2-F59B-5BB0-5972-B434CFCC2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Monday, March 18, 2024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64762F2-9741-6584-99B0-0AE185D24434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98317" y="5989321"/>
            <a:ext cx="7978986" cy="218674"/>
          </a:xfrm>
        </p:spPr>
        <p:txBody>
          <a:bodyPr/>
          <a:lstStyle/>
          <a:p>
            <a:r>
              <a:rPr lang="en-GB"/>
              <a:t>The IFMIF-DONES Accelerator: Target &amp; Irradiation Challenges and Future Research Opportunities</a:t>
            </a:r>
            <a:r>
              <a:rPr lang="en-US"/>
              <a:t>k Title Here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1844891-3D9B-1A8A-8C57-C5E27FAF7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28</a:t>
            </a:fld>
            <a:endParaRPr lang="en-US"/>
          </a:p>
        </p:txBody>
      </p:sp>
      <p:graphicFrame>
        <p:nvGraphicFramePr>
          <p:cNvPr id="6" name="Diagram 6">
            <a:extLst>
              <a:ext uri="{FF2B5EF4-FFF2-40B4-BE49-F238E27FC236}">
                <a16:creationId xmlns:a16="http://schemas.microsoft.com/office/drawing/2014/main" id="{67C1EDAF-7308-72B2-1E64-C8E39043FB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9334587"/>
              </p:ext>
            </p:extLst>
          </p:nvPr>
        </p:nvGraphicFramePr>
        <p:xfrm>
          <a:off x="494274" y="1039771"/>
          <a:ext cx="9726175" cy="5167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7">
            <a:extLst>
              <a:ext uri="{FF2B5EF4-FFF2-40B4-BE49-F238E27FC236}">
                <a16:creationId xmlns:a16="http://schemas.microsoft.com/office/drawing/2014/main" id="{CFA5F6F4-8528-A473-2E44-453D2280DC62}"/>
              </a:ext>
            </a:extLst>
          </p:cNvPr>
          <p:cNvSpPr txBox="1"/>
          <p:nvPr/>
        </p:nvSpPr>
        <p:spPr>
          <a:xfrm>
            <a:off x="660537" y="1105970"/>
            <a:ext cx="448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1ED757FE-E3A2-FFEC-3C92-3345E9DF0C18}"/>
              </a:ext>
            </a:extLst>
          </p:cNvPr>
          <p:cNvSpPr txBox="1"/>
          <p:nvPr/>
        </p:nvSpPr>
        <p:spPr>
          <a:xfrm>
            <a:off x="1160160" y="2032558"/>
            <a:ext cx="448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9ED6181E-8496-3B0A-BC8E-5A025040ABD4}"/>
              </a:ext>
            </a:extLst>
          </p:cNvPr>
          <p:cNvSpPr txBox="1"/>
          <p:nvPr/>
        </p:nvSpPr>
        <p:spPr>
          <a:xfrm>
            <a:off x="1367482" y="2918754"/>
            <a:ext cx="448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FEF07DC1-C097-B0B2-D001-F0B9930B7893}"/>
              </a:ext>
            </a:extLst>
          </p:cNvPr>
          <p:cNvSpPr txBox="1"/>
          <p:nvPr/>
        </p:nvSpPr>
        <p:spPr>
          <a:xfrm>
            <a:off x="1154258" y="4579629"/>
            <a:ext cx="448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C9D3D0-73E7-4CA1-9A56-067CFD473EC4}"/>
              </a:ext>
            </a:extLst>
          </p:cNvPr>
          <p:cNvSpPr txBox="1"/>
          <p:nvPr/>
        </p:nvSpPr>
        <p:spPr>
          <a:xfrm>
            <a:off x="1309877" y="3805226"/>
            <a:ext cx="367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D0D4A394-E819-9C58-09B1-550AD44A113E}"/>
              </a:ext>
            </a:extLst>
          </p:cNvPr>
          <p:cNvSpPr txBox="1"/>
          <p:nvPr/>
        </p:nvSpPr>
        <p:spPr>
          <a:xfrm>
            <a:off x="688818" y="5465724"/>
            <a:ext cx="448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latin typeface="+mj-lt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2735578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2B444E-B82D-5C2B-2F44-1681E770F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363" y="243843"/>
            <a:ext cx="8596668" cy="767837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4499C00-3844-70D0-FAC8-760CFB30F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Monday, March 18, 2024</a:t>
            </a:fld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44AB05B-C1B7-DDDA-2B3E-9D55DED7C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0FA7C09-3CD5-8A44-6325-7237F5776B21}"/>
              </a:ext>
            </a:extLst>
          </p:cNvPr>
          <p:cNvSpPr txBox="1">
            <a:spLocks/>
          </p:cNvSpPr>
          <p:nvPr/>
        </p:nvSpPr>
        <p:spPr>
          <a:xfrm>
            <a:off x="490359" y="1011680"/>
            <a:ext cx="11570461" cy="4291788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4" indent="-457184">
              <a:spcBef>
                <a:spcPts val="1800"/>
              </a:spcBef>
              <a:spcAft>
                <a:spcPts val="1800"/>
              </a:spcAft>
              <a:buFont typeface="+mj-lt"/>
              <a:buAutoNum type="arabicParenR"/>
            </a:pPr>
            <a:r>
              <a:rPr lang="en-US" sz="2200" dirty="0"/>
              <a:t>IFMIF-DONES will be a </a:t>
            </a:r>
            <a:r>
              <a:rPr lang="en-US" sz="2200" b="1" dirty="0"/>
              <a:t>1</a:t>
            </a:r>
            <a:r>
              <a:rPr lang="en-US" sz="2200" b="1" baseline="30000" dirty="0"/>
              <a:t>st</a:t>
            </a:r>
            <a:r>
              <a:rPr lang="en-US" sz="2200" b="1" dirty="0"/>
              <a:t> kind and 1</a:t>
            </a:r>
            <a:r>
              <a:rPr lang="en-US" sz="2200" b="1" baseline="30000" dirty="0"/>
              <a:t>st</a:t>
            </a:r>
            <a:r>
              <a:rPr lang="en-US" sz="2200" b="1" dirty="0"/>
              <a:t> Class Accelerator </a:t>
            </a:r>
            <a:r>
              <a:rPr lang="en-US" sz="2200" dirty="0"/>
              <a:t>Facility</a:t>
            </a:r>
            <a:r>
              <a:rPr lang="en-US" sz="2200" b="1" dirty="0"/>
              <a:t>.</a:t>
            </a:r>
            <a:endParaRPr lang="en-US" sz="2200" dirty="0"/>
          </a:p>
          <a:p>
            <a:pPr marL="457184" indent="-457184">
              <a:spcBef>
                <a:spcPts val="1800"/>
              </a:spcBef>
              <a:spcAft>
                <a:spcPts val="1800"/>
              </a:spcAft>
              <a:buFont typeface="+mj-lt"/>
              <a:buAutoNum type="arabicParenR"/>
            </a:pPr>
            <a:r>
              <a:rPr lang="en-US" sz="2200" dirty="0"/>
              <a:t>Its </a:t>
            </a:r>
            <a:r>
              <a:rPr lang="en-US" sz="2200" b="1" dirty="0"/>
              <a:t>technological challenges </a:t>
            </a:r>
            <a:r>
              <a:rPr lang="en-US" sz="2200" dirty="0"/>
              <a:t>are </a:t>
            </a:r>
            <a:r>
              <a:rPr lang="en-US" sz="2200" b="1" dirty="0"/>
              <a:t>pushing the state-of-the-art</a:t>
            </a:r>
            <a:r>
              <a:rPr lang="en-US" sz="2200" dirty="0"/>
              <a:t> in many aspects of accelerator, targets and instrumentation.</a:t>
            </a:r>
          </a:p>
          <a:p>
            <a:pPr marL="457184" indent="-457184">
              <a:spcBef>
                <a:spcPts val="1800"/>
              </a:spcBef>
              <a:spcAft>
                <a:spcPts val="1800"/>
              </a:spcAft>
              <a:buFont typeface="+mj-lt"/>
              <a:buAutoNum type="arabicParenR"/>
            </a:pPr>
            <a:r>
              <a:rPr lang="en-GB" sz="2200" b="1" dirty="0"/>
              <a:t>Extensive R&amp;D programs</a:t>
            </a:r>
            <a:r>
              <a:rPr lang="en-GB" sz="2200" dirty="0"/>
              <a:t> and ambitious prototypes have been carried out and are </a:t>
            </a:r>
            <a:r>
              <a:rPr lang="en-GB" sz="2200" b="1" dirty="0"/>
              <a:t>ongoing</a:t>
            </a:r>
            <a:r>
              <a:rPr lang="en-GB" sz="2200" dirty="0"/>
              <a:t> to develop the technical solutions required (and many more will follow).</a:t>
            </a:r>
          </a:p>
          <a:p>
            <a:pPr marL="457184" indent="-457184">
              <a:spcBef>
                <a:spcPts val="1800"/>
              </a:spcBef>
              <a:spcAft>
                <a:spcPts val="1800"/>
              </a:spcAft>
              <a:buFont typeface="+mj-lt"/>
              <a:buAutoNum type="arabicParenR"/>
            </a:pPr>
            <a:r>
              <a:rPr lang="en-GB" sz="2200" dirty="0"/>
              <a:t>Aiming at </a:t>
            </a:r>
            <a:r>
              <a:rPr lang="en-GB" sz="2200" b="1" dirty="0"/>
              <a:t>reinforcing links and collaborations</a:t>
            </a:r>
            <a:r>
              <a:rPr lang="en-GB" sz="2200" dirty="0"/>
              <a:t> between </a:t>
            </a:r>
            <a:r>
              <a:rPr lang="en-GB" sz="2200" b="1" dirty="0"/>
              <a:t>Accelerators, Fusion and Fission Communities</a:t>
            </a:r>
          </a:p>
          <a:p>
            <a:pPr marL="457184" indent="-457184">
              <a:spcBef>
                <a:spcPts val="1800"/>
              </a:spcBef>
              <a:spcAft>
                <a:spcPts val="1800"/>
              </a:spcAft>
              <a:buFont typeface="+mj-lt"/>
              <a:buAutoNum type="arabicParenR"/>
            </a:pPr>
            <a:r>
              <a:rPr lang="en-GB" sz="2200" dirty="0"/>
              <a:t>Pursuing a </a:t>
            </a:r>
            <a:r>
              <a:rPr lang="en-GB" sz="2200" b="1" dirty="0"/>
              <a:t>wide range of Applications</a:t>
            </a:r>
            <a:r>
              <a:rPr lang="en-GB" sz="2200" dirty="0"/>
              <a:t> in an extensive variety of </a:t>
            </a:r>
            <a:r>
              <a:rPr lang="en-GB" sz="2200" b="1" dirty="0"/>
              <a:t>multidisciplinary nuclear fields, in addition to fusion.</a:t>
            </a:r>
          </a:p>
        </p:txBody>
      </p:sp>
    </p:spTree>
    <p:extLst>
      <p:ext uri="{BB962C8B-B14F-4D97-AF65-F5344CB8AC3E}">
        <p14:creationId xmlns:p14="http://schemas.microsoft.com/office/powerpoint/2010/main" val="223991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EF1523-E645-76AE-124E-EFA26FDEE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113D9F2-F59B-5BB0-5972-B434CFCC2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Monday, March 18, 2024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64762F2-9741-6584-99B0-0AE185D24434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98317" y="5989321"/>
            <a:ext cx="7978986" cy="218674"/>
          </a:xfrm>
        </p:spPr>
        <p:txBody>
          <a:bodyPr/>
          <a:lstStyle/>
          <a:p>
            <a:r>
              <a:rPr lang="en-GB"/>
              <a:t>The IFMIF-DONES Accelerator: Target &amp; Irradiation Challenges and Future Research Opportunities</a:t>
            </a:r>
            <a:r>
              <a:rPr lang="en-US"/>
              <a:t>k Title Here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1844891-3D9B-1A8A-8C57-C5E27FAF7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/>
          </a:p>
        </p:txBody>
      </p:sp>
      <p:graphicFrame>
        <p:nvGraphicFramePr>
          <p:cNvPr id="6" name="Diagram 6">
            <a:extLst>
              <a:ext uri="{FF2B5EF4-FFF2-40B4-BE49-F238E27FC236}">
                <a16:creationId xmlns:a16="http://schemas.microsoft.com/office/drawing/2014/main" id="{67C1EDAF-7308-72B2-1E64-C8E39043FB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9984933"/>
              </p:ext>
            </p:extLst>
          </p:nvPr>
        </p:nvGraphicFramePr>
        <p:xfrm>
          <a:off x="494274" y="1039771"/>
          <a:ext cx="9726175" cy="5167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7">
            <a:extLst>
              <a:ext uri="{FF2B5EF4-FFF2-40B4-BE49-F238E27FC236}">
                <a16:creationId xmlns:a16="http://schemas.microsoft.com/office/drawing/2014/main" id="{CFA5F6F4-8528-A473-2E44-453D2280DC62}"/>
              </a:ext>
            </a:extLst>
          </p:cNvPr>
          <p:cNvSpPr txBox="1"/>
          <p:nvPr/>
        </p:nvSpPr>
        <p:spPr>
          <a:xfrm>
            <a:off x="660537" y="1105970"/>
            <a:ext cx="448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1ED757FE-E3A2-FFEC-3C92-3345E9DF0C18}"/>
              </a:ext>
            </a:extLst>
          </p:cNvPr>
          <p:cNvSpPr txBox="1"/>
          <p:nvPr/>
        </p:nvSpPr>
        <p:spPr>
          <a:xfrm>
            <a:off x="1160160" y="2032558"/>
            <a:ext cx="448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9ED6181E-8496-3B0A-BC8E-5A025040ABD4}"/>
              </a:ext>
            </a:extLst>
          </p:cNvPr>
          <p:cNvSpPr txBox="1"/>
          <p:nvPr/>
        </p:nvSpPr>
        <p:spPr>
          <a:xfrm>
            <a:off x="1367482" y="2918754"/>
            <a:ext cx="448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FEF07DC1-C097-B0B2-D001-F0B9930B7893}"/>
              </a:ext>
            </a:extLst>
          </p:cNvPr>
          <p:cNvSpPr txBox="1"/>
          <p:nvPr/>
        </p:nvSpPr>
        <p:spPr>
          <a:xfrm>
            <a:off x="1154258" y="4579629"/>
            <a:ext cx="448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C9D3D0-73E7-4CA1-9A56-067CFD473EC4}"/>
              </a:ext>
            </a:extLst>
          </p:cNvPr>
          <p:cNvSpPr txBox="1"/>
          <p:nvPr/>
        </p:nvSpPr>
        <p:spPr>
          <a:xfrm>
            <a:off x="1309877" y="3805226"/>
            <a:ext cx="367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D0D4A394-E819-9C58-09B1-550AD44A113E}"/>
              </a:ext>
            </a:extLst>
          </p:cNvPr>
          <p:cNvSpPr txBox="1"/>
          <p:nvPr/>
        </p:nvSpPr>
        <p:spPr>
          <a:xfrm>
            <a:off x="688818" y="5465724"/>
            <a:ext cx="448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latin typeface="+mj-lt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2182255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7C81FE8-0811-8639-F84F-74B006858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Monday, March 18, 2024</a:t>
            </a:fld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E661DD2-C1E4-5FA1-647C-3A845725E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7C18386-C129-2918-883C-77C40DFED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387" y="196148"/>
            <a:ext cx="8586256" cy="5706202"/>
          </a:xfrm>
          <a:prstGeom prst="rect">
            <a:avLst/>
          </a:prstGeom>
        </p:spPr>
      </p:pic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937B596C-57B9-992B-A9C1-AE4DEA9CB1C9}"/>
              </a:ext>
            </a:extLst>
          </p:cNvPr>
          <p:cNvSpPr txBox="1">
            <a:spLocks/>
          </p:cNvSpPr>
          <p:nvPr/>
        </p:nvSpPr>
        <p:spPr>
          <a:xfrm>
            <a:off x="652715" y="283748"/>
            <a:ext cx="8229600" cy="4896544"/>
          </a:xfrm>
          <a:prstGeom prst="rect">
            <a:avLst/>
          </a:prstGeom>
          <a:effectLst>
            <a:reflection blurRad="6350" stA="50000" endA="300" endPos="55500" dist="50800" dir="5400000" sy="-100000" algn="bl" rotWithShape="0"/>
          </a:effectLst>
        </p:spPr>
        <p:txBody>
          <a:bodyPr/>
          <a:lstStyle>
            <a:lvl1pPr marL="342888" indent="-342888" algn="l" defTabSz="457184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23" indent="-285740" algn="l" defTabSz="457184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2959" indent="-228592" algn="l" defTabSz="457184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143" indent="-228592" algn="l" defTabSz="457184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326" indent="-228592" algn="l" defTabSz="457184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10" indent="-228592" algn="l" defTabSz="457184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693" indent="-228592" algn="l" defTabSz="457184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8877" indent="-228592" algn="l" defTabSz="457184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061" indent="-228592" algn="l" defTabSz="457184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4000" b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Thanks very much!!</a:t>
            </a:r>
          </a:p>
          <a:p>
            <a:pPr marL="0" indent="0">
              <a:buFont typeface="Wingdings 3" charset="2"/>
              <a:buNone/>
            </a:pPr>
            <a:endParaRPr lang="en-US"/>
          </a:p>
          <a:p>
            <a:pPr marL="0" indent="0">
              <a:buFont typeface="Wingdings 3" charset="2"/>
              <a:buNone/>
            </a:pPr>
            <a:endParaRPr lang="en-US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0" indent="0" algn="ctr">
              <a:buFont typeface="Wingdings 3" charset="2"/>
              <a:buNone/>
            </a:pPr>
            <a:r>
              <a:rPr lang="en-US" sz="3200" b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Questions? </a:t>
            </a:r>
            <a:endParaRPr lang="en-US" sz="3200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D1F4E1AC-8CDA-DCB4-97A9-281487B59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6737" y="3929926"/>
            <a:ext cx="3367007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436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FF944F-E719-CE90-2C6E-072BB12F2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IFMIF-DONES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A7E9A9A-2D02-D897-B161-B59300B5D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Monday, March 18, 2024</a:t>
            </a:fld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9D26AC6-4167-884C-7E8D-2C4AAC1CD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Picture 139">
            <a:extLst>
              <a:ext uri="{FF2B5EF4-FFF2-40B4-BE49-F238E27FC236}">
                <a16:creationId xmlns:a16="http://schemas.microsoft.com/office/drawing/2014/main" id="{73B531A9-2059-AF16-7D97-B7011FB243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506" y="1773248"/>
            <a:ext cx="6637090" cy="4412622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307AC4B-A1FF-573D-9654-CCAC11CC3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3482" y="1265016"/>
            <a:ext cx="4645012" cy="3979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2456">
            <a:extLst>
              <a:ext uri="{FF2B5EF4-FFF2-40B4-BE49-F238E27FC236}">
                <a16:creationId xmlns:a16="http://schemas.microsoft.com/office/drawing/2014/main" id="{04F4E5FE-B6EC-7963-79BD-D3F40925A3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66" y="961059"/>
            <a:ext cx="828880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GB" altLang="es-ES" sz="2000">
                <a:latin typeface="+mj-lt"/>
                <a:cs typeface="Arial" pitchFamily="34" charset="0"/>
              </a:rPr>
              <a:t>One of the main differences between </a:t>
            </a:r>
            <a:r>
              <a:rPr lang="en-GB" altLang="es-ES" sz="2000" b="1">
                <a:latin typeface="+mj-lt"/>
                <a:cs typeface="Arial" pitchFamily="34" charset="0"/>
              </a:rPr>
              <a:t>ITER</a:t>
            </a:r>
            <a:r>
              <a:rPr lang="en-GB" altLang="es-ES" sz="2000">
                <a:latin typeface="+mj-lt"/>
                <a:cs typeface="Arial" pitchFamily="34" charset="0"/>
              </a:rPr>
              <a:t> and </a:t>
            </a:r>
            <a:r>
              <a:rPr lang="en-GB" altLang="es-ES" sz="2000" b="1">
                <a:latin typeface="+mj-lt"/>
                <a:cs typeface="Arial" pitchFamily="34" charset="0"/>
              </a:rPr>
              <a:t>DEMO</a:t>
            </a:r>
            <a:r>
              <a:rPr lang="en-GB" altLang="es-ES" sz="2000">
                <a:latin typeface="+mj-lt"/>
                <a:cs typeface="Arial" pitchFamily="34" charset="0"/>
              </a:rPr>
              <a:t> is the radiation dose: at DEMO more than </a:t>
            </a:r>
            <a:r>
              <a:rPr lang="en-GB" altLang="es-ES" sz="2000">
                <a:solidFill>
                  <a:srgbClr val="FF0000"/>
                </a:solidFill>
                <a:latin typeface="+mj-lt"/>
                <a:cs typeface="Arial" pitchFamily="34" charset="0"/>
              </a:rPr>
              <a:t>one/two orders of magnitude higher</a:t>
            </a: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C50A8760-058B-AD67-5815-9BE542BC1BD6}"/>
              </a:ext>
            </a:extLst>
          </p:cNvPr>
          <p:cNvGrpSpPr/>
          <p:nvPr/>
        </p:nvGrpSpPr>
        <p:grpSpPr>
          <a:xfrm>
            <a:off x="411895" y="4151378"/>
            <a:ext cx="5864377" cy="2043130"/>
            <a:chOff x="411892" y="4280248"/>
            <a:chExt cx="5864377" cy="1914260"/>
          </a:xfrm>
        </p:grpSpPr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0DE9DA8C-043A-42D7-4626-F0F856D62A9A}"/>
                </a:ext>
              </a:extLst>
            </p:cNvPr>
            <p:cNvGrpSpPr/>
            <p:nvPr/>
          </p:nvGrpSpPr>
          <p:grpSpPr>
            <a:xfrm>
              <a:off x="411892" y="4280248"/>
              <a:ext cx="5399016" cy="1914260"/>
              <a:chOff x="411892" y="4235753"/>
              <a:chExt cx="5399016" cy="1958754"/>
            </a:xfrm>
          </p:grpSpPr>
          <p:sp>
            <p:nvSpPr>
              <p:cNvPr id="10" name="Rectángulo 9">
                <a:extLst>
                  <a:ext uri="{FF2B5EF4-FFF2-40B4-BE49-F238E27FC236}">
                    <a16:creationId xmlns:a16="http://schemas.microsoft.com/office/drawing/2014/main" id="{DF6E9AC4-8328-CC29-F28C-BF9585E44641}"/>
                  </a:ext>
                </a:extLst>
              </p:cNvPr>
              <p:cNvSpPr/>
              <p:nvPr/>
            </p:nvSpPr>
            <p:spPr>
              <a:xfrm>
                <a:off x="411892" y="4554695"/>
                <a:ext cx="5363875" cy="16398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ángulo 10">
                <a:extLst>
                  <a:ext uri="{FF2B5EF4-FFF2-40B4-BE49-F238E27FC236}">
                    <a16:creationId xmlns:a16="http://schemas.microsoft.com/office/drawing/2014/main" id="{AE021C6E-DCB3-60E8-4B34-948A47D6C5ED}"/>
                  </a:ext>
                </a:extLst>
              </p:cNvPr>
              <p:cNvSpPr/>
              <p:nvPr/>
            </p:nvSpPr>
            <p:spPr>
              <a:xfrm>
                <a:off x="564292" y="4235753"/>
                <a:ext cx="4673187" cy="17271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C0214F4A-E606-AE46-467B-6A1AF55B5615}"/>
                  </a:ext>
                </a:extLst>
              </p:cNvPr>
              <p:cNvSpPr/>
              <p:nvPr/>
            </p:nvSpPr>
            <p:spPr>
              <a:xfrm rot="2738311">
                <a:off x="5305124" y="4185916"/>
                <a:ext cx="452136" cy="5594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2B0A1773-D6F0-53E1-6665-1232BCF84B1F}"/>
                </a:ext>
              </a:extLst>
            </p:cNvPr>
            <p:cNvSpPr/>
            <p:nvPr/>
          </p:nvSpPr>
          <p:spPr>
            <a:xfrm rot="5126684">
              <a:off x="5775620" y="5688431"/>
              <a:ext cx="441866" cy="5594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5">
            <a:extLst>
              <a:ext uri="{FF2B5EF4-FFF2-40B4-BE49-F238E27FC236}">
                <a16:creationId xmlns:a16="http://schemas.microsoft.com/office/drawing/2014/main" id="{BACA9299-9431-78A9-9F5A-22948F4014C4}"/>
              </a:ext>
            </a:extLst>
          </p:cNvPr>
          <p:cNvSpPr txBox="1"/>
          <p:nvPr/>
        </p:nvSpPr>
        <p:spPr>
          <a:xfrm>
            <a:off x="7201385" y="4080193"/>
            <a:ext cx="2230123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1-3 dpa/lifetime</a:t>
            </a: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3AB21D86-8864-18E5-42C3-F7BC8C26F404}"/>
              </a:ext>
            </a:extLst>
          </p:cNvPr>
          <p:cNvSpPr txBox="1"/>
          <p:nvPr/>
        </p:nvSpPr>
        <p:spPr>
          <a:xfrm>
            <a:off x="9128484" y="2312940"/>
            <a:ext cx="2480927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20-50  dpa/lifetime</a:t>
            </a:r>
          </a:p>
        </p:txBody>
      </p:sp>
    </p:spTree>
    <p:extLst>
      <p:ext uri="{BB962C8B-B14F-4D97-AF65-F5344CB8AC3E}">
        <p14:creationId xmlns:p14="http://schemas.microsoft.com/office/powerpoint/2010/main" val="398246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BD775B-EA12-BAFA-27B5-E5622EA3B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Radiation Damage to Fusion Materials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2A7A87E-00A0-F566-8670-DEA2C8D8E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Monday, March 18, 2024</a:t>
            </a:fld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64266BB-DB67-E130-C985-9E65B63CA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Imagen 4" descr="Una torre de metal&#10;&#10;Descripción generada automáticamente con confianza media">
            <a:extLst>
              <a:ext uri="{FF2B5EF4-FFF2-40B4-BE49-F238E27FC236}">
                <a16:creationId xmlns:a16="http://schemas.microsoft.com/office/drawing/2014/main" id="{B45B06BA-D266-B495-15EA-EE199802FC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210" y="1128591"/>
            <a:ext cx="3652699" cy="2435132"/>
          </a:xfrm>
          <a:prstGeom prst="rect">
            <a:avLst/>
          </a:prstGeom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5D59E989-AA19-2F66-79CE-1068C8FBDFBA}"/>
              </a:ext>
            </a:extLst>
          </p:cNvPr>
          <p:cNvGrpSpPr/>
          <p:nvPr/>
        </p:nvGrpSpPr>
        <p:grpSpPr>
          <a:xfrm>
            <a:off x="5984092" y="1014027"/>
            <a:ext cx="4754926" cy="2507594"/>
            <a:chOff x="58085" y="5185848"/>
            <a:chExt cx="5478761" cy="2962505"/>
          </a:xfrm>
        </p:grpSpPr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EF491676-3119-C8B6-5FEC-1E712E7330E8}"/>
                </a:ext>
              </a:extLst>
            </p:cNvPr>
            <p:cNvSpPr txBox="1"/>
            <p:nvPr/>
          </p:nvSpPr>
          <p:spPr>
            <a:xfrm>
              <a:off x="58085" y="5185848"/>
              <a:ext cx="2465723" cy="76358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>
                  <a:ea typeface="+mn-lt"/>
                  <a:cs typeface="+mn-lt"/>
                </a:rPr>
                <a:t>Radiation makes materials swell </a:t>
              </a:r>
              <a:endParaRPr lang="en-US" b="1">
                <a:cs typeface="Calibri" panose="020F0502020204030204"/>
              </a:endParaRPr>
            </a:p>
          </p:txBody>
        </p:sp>
        <p:pic>
          <p:nvPicPr>
            <p:cNvPr id="8" name="Imagen 16">
              <a:extLst>
                <a:ext uri="{FF2B5EF4-FFF2-40B4-BE49-F238E27FC236}">
                  <a16:creationId xmlns:a16="http://schemas.microsoft.com/office/drawing/2014/main" id="{A3DA87E7-C069-2C73-8E96-0E5750778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84087" y="5939017"/>
              <a:ext cx="2352759" cy="2209336"/>
            </a:xfrm>
            <a:prstGeom prst="rect">
              <a:avLst/>
            </a:prstGeom>
          </p:spPr>
        </p:pic>
      </p:grpSp>
      <p:pic>
        <p:nvPicPr>
          <p:cNvPr id="9" name="Imagen 8" descr="Un libro abierto&#10;&#10;Descripción generada automáticamente con confianza baja">
            <a:extLst>
              <a:ext uri="{FF2B5EF4-FFF2-40B4-BE49-F238E27FC236}">
                <a16:creationId xmlns:a16="http://schemas.microsoft.com/office/drawing/2014/main" id="{8A250350-2001-0436-FA48-49B6924122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751" y="1761032"/>
            <a:ext cx="1714414" cy="1659395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EACCA9BF-5467-3604-59F8-0122E65A37A1}"/>
              </a:ext>
            </a:extLst>
          </p:cNvPr>
          <p:cNvGrpSpPr/>
          <p:nvPr/>
        </p:nvGrpSpPr>
        <p:grpSpPr>
          <a:xfrm>
            <a:off x="2647159" y="3652029"/>
            <a:ext cx="4793542" cy="2996796"/>
            <a:chOff x="2082714" y="3524760"/>
            <a:chExt cx="4793542" cy="2996796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6A7C6748-7409-D2E6-252F-17F0FAFD3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39913" y="3815590"/>
              <a:ext cx="3960440" cy="2705966"/>
            </a:xfrm>
            <a:prstGeom prst="rect">
              <a:avLst/>
            </a:prstGeom>
          </p:spPr>
        </p:pic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CBC5F36D-987F-014F-0BFD-BEF8252CA9B0}"/>
                </a:ext>
              </a:extLst>
            </p:cNvPr>
            <p:cNvSpPr txBox="1"/>
            <p:nvPr/>
          </p:nvSpPr>
          <p:spPr>
            <a:xfrm>
              <a:off x="2082714" y="3524760"/>
              <a:ext cx="479354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/>
                <a:t>Normalized neutron energy spectrum DEMO first-wall</a:t>
              </a:r>
            </a:p>
          </p:txBody>
        </p:sp>
      </p:grpSp>
      <p:sp>
        <p:nvSpPr>
          <p:cNvPr id="13" name="Rectangle 3">
            <a:extLst>
              <a:ext uri="{FF2B5EF4-FFF2-40B4-BE49-F238E27FC236}">
                <a16:creationId xmlns:a16="http://schemas.microsoft.com/office/drawing/2014/main" id="{87D6BE89-2B40-5E91-071F-3556AB894FFC}"/>
              </a:ext>
            </a:extLst>
          </p:cNvPr>
          <p:cNvSpPr txBox="1">
            <a:spLocks noChangeArrowheads="1"/>
          </p:cNvSpPr>
          <p:nvPr/>
        </p:nvSpPr>
        <p:spPr>
          <a:xfrm>
            <a:off x="7717782" y="5516872"/>
            <a:ext cx="2148638" cy="776397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en-GB" altLang="es-ES" sz="1800" b="1">
                <a:solidFill>
                  <a:srgbClr val="FF0000"/>
                </a:solidFill>
              </a:rPr>
              <a:t>A fusion-like neutron source is needed!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C947AEF-B102-9506-935F-9B6B94BBB3F5}"/>
              </a:ext>
            </a:extLst>
          </p:cNvPr>
          <p:cNvSpPr txBox="1"/>
          <p:nvPr/>
        </p:nvSpPr>
        <p:spPr>
          <a:xfrm>
            <a:off x="8792101" y="952934"/>
            <a:ext cx="213996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ea typeface="+mn-lt"/>
                <a:cs typeface="+mn-lt"/>
              </a:rPr>
              <a:t>It makes them brittle!</a:t>
            </a:r>
            <a:endParaRPr lang="en-US" b="1">
              <a:cs typeface="Calibri" panose="020F0502020204030204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2E3CC1B-AF46-E7D7-E826-F024B8E0470E}"/>
              </a:ext>
            </a:extLst>
          </p:cNvPr>
          <p:cNvSpPr txBox="1"/>
          <p:nvPr/>
        </p:nvSpPr>
        <p:spPr>
          <a:xfrm>
            <a:off x="331546" y="3959806"/>
            <a:ext cx="2315615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ea typeface="+mn-lt"/>
                <a:cs typeface="+mn-lt"/>
              </a:rPr>
              <a:t>Radiation damage processes </a:t>
            </a:r>
            <a:r>
              <a:rPr lang="en-US" sz="2000" u="sng">
                <a:ea typeface="+mn-lt"/>
                <a:cs typeface="+mn-lt"/>
              </a:rPr>
              <a:t>are very dependent on the neutron energy spectrum</a:t>
            </a:r>
            <a:endParaRPr lang="en-US" sz="2000" u="sng">
              <a:cs typeface="Calibri" panose="020F0502020204030204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0566ABB-3B66-1C55-45F7-5475AB492EE2}"/>
              </a:ext>
            </a:extLst>
          </p:cNvPr>
          <p:cNvSpPr txBox="1"/>
          <p:nvPr/>
        </p:nvSpPr>
        <p:spPr>
          <a:xfrm>
            <a:off x="7069509" y="4040888"/>
            <a:ext cx="3669511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ea typeface="+mn-lt"/>
                <a:cs typeface="+mn-lt"/>
              </a:rPr>
              <a:t>Fusion neutrons spectrum </a:t>
            </a:r>
            <a:r>
              <a:rPr lang="en-US" sz="2000" u="sng">
                <a:ea typeface="+mn-lt"/>
                <a:cs typeface="+mn-lt"/>
              </a:rPr>
              <a:t>differ significantly </a:t>
            </a:r>
            <a:r>
              <a:rPr lang="en-US" sz="2000">
                <a:ea typeface="+mn-lt"/>
                <a:cs typeface="+mn-lt"/>
              </a:rPr>
              <a:t>from the ones of </a:t>
            </a:r>
            <a:r>
              <a:rPr lang="en-US" sz="2000" b="1">
                <a:ea typeface="+mn-lt"/>
                <a:cs typeface="+mn-lt"/>
              </a:rPr>
              <a:t>Fission Reactors </a:t>
            </a:r>
            <a:r>
              <a:rPr lang="en-US" sz="2000">
                <a:ea typeface="+mn-lt"/>
                <a:cs typeface="+mn-lt"/>
              </a:rPr>
              <a:t>and </a:t>
            </a:r>
            <a:r>
              <a:rPr lang="en-US" sz="2000" b="1">
                <a:ea typeface="+mn-lt"/>
                <a:cs typeface="+mn-lt"/>
              </a:rPr>
              <a:t>Spallation Neutron Sources</a:t>
            </a:r>
            <a:endParaRPr lang="en-US" sz="2000" b="1" u="sng">
              <a:cs typeface="Calibri" panose="020F0502020204030204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42F93171-9957-D704-7753-D44600680F87}"/>
              </a:ext>
            </a:extLst>
          </p:cNvPr>
          <p:cNvSpPr/>
          <p:nvPr/>
        </p:nvSpPr>
        <p:spPr>
          <a:xfrm>
            <a:off x="5234906" y="4264731"/>
            <a:ext cx="861094" cy="1972893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80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B724E6-5AFF-6662-F64E-6D44CFDA5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fusion-like neutron source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ACCF1B9-BBF3-0781-6E3A-329E7E9F9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Monday, March 18, 2024</a:t>
            </a:fld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64C928A-30F8-87F7-CB04-EBD87B7B5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2 Marcador de contenido">
            <a:extLst>
              <a:ext uri="{FF2B5EF4-FFF2-40B4-BE49-F238E27FC236}">
                <a16:creationId xmlns:a16="http://schemas.microsoft.com/office/drawing/2014/main" id="{A5D7D57B-5F7C-0668-3B58-308B894B5BFA}"/>
              </a:ext>
            </a:extLst>
          </p:cNvPr>
          <p:cNvSpPr txBox="1">
            <a:spLocks/>
          </p:cNvSpPr>
          <p:nvPr/>
        </p:nvSpPr>
        <p:spPr>
          <a:xfrm>
            <a:off x="362283" y="964187"/>
            <a:ext cx="10413748" cy="17114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  <a:defRPr/>
            </a:pPr>
            <a:r>
              <a:rPr lang="en-US" sz="1800">
                <a:latin typeface="+mj-lt"/>
              </a:rPr>
              <a:t>We need to produce </a:t>
            </a:r>
            <a:r>
              <a:rPr lang="en-US" sz="1800" b="1">
                <a:latin typeface="+mj-lt"/>
              </a:rPr>
              <a:t>fusion-like neutrons </a:t>
            </a:r>
            <a:r>
              <a:rPr lang="en-US" sz="1800">
                <a:latin typeface="+mj-lt"/>
              </a:rPr>
              <a:t>with:</a:t>
            </a:r>
            <a:r>
              <a:rPr lang="en-US" sz="1800" b="1">
                <a:latin typeface="+mj-lt"/>
              </a:rPr>
              <a:t> </a:t>
            </a:r>
            <a:endParaRPr lang="en-US" sz="1600">
              <a:latin typeface="+mj-lt"/>
            </a:endParaRPr>
          </a:p>
          <a:p>
            <a:pPr marL="800061" lvl="1" indent="-342888">
              <a:buFont typeface="+mj-lt"/>
              <a:buAutoNum type="arabicParenR"/>
              <a:defRPr/>
            </a:pPr>
            <a:r>
              <a:rPr lang="en-US" sz="1600" b="1">
                <a:latin typeface="+mj-lt"/>
              </a:rPr>
              <a:t>Intensity </a:t>
            </a:r>
            <a:r>
              <a:rPr lang="en-US" sz="1600">
                <a:latin typeface="+mj-lt"/>
              </a:rPr>
              <a:t>large enough for accelerated testing (as compared to DEMO)</a:t>
            </a:r>
          </a:p>
          <a:p>
            <a:pPr marL="800061" lvl="1" indent="-342888">
              <a:buFont typeface="+mj-lt"/>
              <a:buAutoNum type="arabicParenR"/>
              <a:defRPr/>
            </a:pPr>
            <a:r>
              <a:rPr lang="en-US" sz="1600" b="1">
                <a:latin typeface="+mj-lt"/>
              </a:rPr>
              <a:t>Damage level </a:t>
            </a:r>
            <a:r>
              <a:rPr lang="en-US" sz="1600">
                <a:latin typeface="+mj-lt"/>
              </a:rPr>
              <a:t>above the expected operational lifetime</a:t>
            </a:r>
          </a:p>
          <a:p>
            <a:pPr marL="800061" lvl="1" indent="-342888">
              <a:buFont typeface="+mj-lt"/>
              <a:buAutoNum type="arabicParenR"/>
              <a:defRPr/>
            </a:pPr>
            <a:r>
              <a:rPr lang="en-US" sz="1600" b="1">
                <a:latin typeface="+mj-lt"/>
              </a:rPr>
              <a:t>Irradiation volume </a:t>
            </a:r>
            <a:r>
              <a:rPr lang="en-US" sz="1600">
                <a:latin typeface="+mj-lt"/>
              </a:rPr>
              <a:t>large enough for the characterization of the macroscopic properties of the materials of interest required for the engineering design of DEMO (and the Power Plant)</a:t>
            </a:r>
          </a:p>
          <a:p>
            <a:pPr marL="457173" lvl="1" indent="0">
              <a:buNone/>
              <a:defRPr/>
            </a:pPr>
            <a:endParaRPr lang="en-US" sz="1600">
              <a:latin typeface="+mj-lt"/>
            </a:endParaRPr>
          </a:p>
          <a:p>
            <a:pPr marL="457173" lvl="1" indent="0">
              <a:buNone/>
              <a:defRPr/>
            </a:pPr>
            <a:endParaRPr lang="en-US" sz="1800">
              <a:latin typeface="+mj-lt"/>
            </a:endParaRPr>
          </a:p>
        </p:txBody>
      </p:sp>
      <p:sp>
        <p:nvSpPr>
          <p:cNvPr id="6" name="4 CuadroTexto">
            <a:extLst>
              <a:ext uri="{FF2B5EF4-FFF2-40B4-BE49-F238E27FC236}">
                <a16:creationId xmlns:a16="http://schemas.microsoft.com/office/drawing/2014/main" id="{6E8A5D6F-488C-54FB-BA67-C1F5732DE273}"/>
              </a:ext>
            </a:extLst>
          </p:cNvPr>
          <p:cNvSpPr txBox="1"/>
          <p:nvPr/>
        </p:nvSpPr>
        <p:spPr>
          <a:xfrm>
            <a:off x="7711121" y="3307569"/>
            <a:ext cx="1786456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1200" b="1">
                <a:latin typeface="Arial" charset="0"/>
              </a:rPr>
              <a:t>&gt; 10 dpa(Fe)/</a:t>
            </a:r>
            <a:r>
              <a:rPr lang="en-US" sz="1200" b="1" err="1">
                <a:latin typeface="Arial" charset="0"/>
              </a:rPr>
              <a:t>fpy</a:t>
            </a:r>
            <a:endParaRPr lang="en-US" sz="1200" b="1">
              <a:latin typeface="Arial" charset="0"/>
            </a:endParaRPr>
          </a:p>
        </p:txBody>
      </p:sp>
      <p:sp>
        <p:nvSpPr>
          <p:cNvPr id="7" name="7 CuadroTexto">
            <a:extLst>
              <a:ext uri="{FF2B5EF4-FFF2-40B4-BE49-F238E27FC236}">
                <a16:creationId xmlns:a16="http://schemas.microsoft.com/office/drawing/2014/main" id="{E4F3671D-354F-7979-6543-D421471315DB}"/>
              </a:ext>
            </a:extLst>
          </p:cNvPr>
          <p:cNvSpPr txBox="1"/>
          <p:nvPr/>
        </p:nvSpPr>
        <p:spPr>
          <a:xfrm>
            <a:off x="7611609" y="3772827"/>
            <a:ext cx="2041872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1200" b="1">
                <a:latin typeface="Arial" charset="0"/>
              </a:rPr>
              <a:t>20 dpa(Fe) in 1.5 y</a:t>
            </a:r>
          </a:p>
          <a:p>
            <a:pPr algn="ctr" eaLnBrk="1" hangingPunct="1">
              <a:defRPr/>
            </a:pPr>
            <a:r>
              <a:rPr lang="en-US" sz="1200" b="1">
                <a:latin typeface="Arial" charset="0"/>
              </a:rPr>
              <a:t>50 dpa(Fe) in 3.5 y </a:t>
            </a:r>
          </a:p>
        </p:txBody>
      </p:sp>
      <p:sp>
        <p:nvSpPr>
          <p:cNvPr id="8" name="8 CuadroTexto">
            <a:extLst>
              <a:ext uri="{FF2B5EF4-FFF2-40B4-BE49-F238E27FC236}">
                <a16:creationId xmlns:a16="http://schemas.microsoft.com/office/drawing/2014/main" id="{DCF4F5B5-FB38-1D08-F87E-DFEA3CAA7811}"/>
              </a:ext>
            </a:extLst>
          </p:cNvPr>
          <p:cNvSpPr txBox="1"/>
          <p:nvPr/>
        </p:nvSpPr>
        <p:spPr>
          <a:xfrm>
            <a:off x="7675315" y="4343524"/>
            <a:ext cx="1878367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s-ES" sz="1200" b="1">
                <a:solidFill>
                  <a:srgbClr val="FF0000"/>
                </a:solidFill>
                <a:latin typeface="Arial" charset="0"/>
              </a:rPr>
              <a:t>300 cm</a:t>
            </a:r>
            <a:r>
              <a:rPr lang="es-ES" sz="1200" b="1" baseline="30000">
                <a:solidFill>
                  <a:srgbClr val="FF0000"/>
                </a:solidFill>
                <a:latin typeface="Arial" charset="0"/>
              </a:rPr>
              <a:t>3</a:t>
            </a:r>
          </a:p>
        </p:txBody>
      </p:sp>
      <p:sp>
        <p:nvSpPr>
          <p:cNvPr id="9" name="11 Rectángulo">
            <a:extLst>
              <a:ext uri="{FF2B5EF4-FFF2-40B4-BE49-F238E27FC236}">
                <a16:creationId xmlns:a16="http://schemas.microsoft.com/office/drawing/2014/main" id="{26A5C583-140B-6FDE-77A6-968116B526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527" y="2651722"/>
            <a:ext cx="6353112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s-ES"/>
              <a:t>The most feasible approach based on </a:t>
            </a:r>
            <a:r>
              <a:rPr lang="en-GB" altLang="es-ES" sz="2000" b="1"/>
              <a:t> Li(</a:t>
            </a:r>
            <a:r>
              <a:rPr lang="en-GB" altLang="es-ES" sz="2000" b="1" err="1"/>
              <a:t>d,xn</a:t>
            </a:r>
            <a:r>
              <a:rPr lang="en-GB" altLang="es-ES" sz="2000" b="1"/>
              <a:t>) sources </a:t>
            </a:r>
            <a:endParaRPr lang="es-ES" altLang="es-ES" sz="2000" b="1"/>
          </a:p>
        </p:txBody>
      </p:sp>
      <p:sp>
        <p:nvSpPr>
          <p:cNvPr id="10" name="5 Flecha abajo">
            <a:extLst>
              <a:ext uri="{FF2B5EF4-FFF2-40B4-BE49-F238E27FC236}">
                <a16:creationId xmlns:a16="http://schemas.microsoft.com/office/drawing/2014/main" id="{99090C46-39DF-4468-C901-367424B4735F}"/>
              </a:ext>
            </a:extLst>
          </p:cNvPr>
          <p:cNvSpPr/>
          <p:nvPr/>
        </p:nvSpPr>
        <p:spPr>
          <a:xfrm>
            <a:off x="1997334" y="3263765"/>
            <a:ext cx="2217961" cy="3304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sp>
        <p:nvSpPr>
          <p:cNvPr id="11" name="12 Rectángulo">
            <a:extLst>
              <a:ext uri="{FF2B5EF4-FFF2-40B4-BE49-F238E27FC236}">
                <a16:creationId xmlns:a16="http://schemas.microsoft.com/office/drawing/2014/main" id="{7D2D6E3C-6D72-89BA-F29E-C77C83B47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307" y="3676703"/>
            <a:ext cx="5055864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s-ES" sz="1600"/>
              <a:t>The </a:t>
            </a:r>
            <a:r>
              <a:rPr lang="en-GB" altLang="es-ES" sz="1600" b="1"/>
              <a:t>IFMIF project </a:t>
            </a:r>
            <a:r>
              <a:rPr lang="en-GB" altLang="es-ES" sz="1600"/>
              <a:t>since 90´s</a:t>
            </a:r>
            <a:endParaRPr lang="es-ES" altLang="es-ES" b="1"/>
          </a:p>
        </p:txBody>
      </p:sp>
      <p:sp>
        <p:nvSpPr>
          <p:cNvPr id="12" name="6 CuadroTexto">
            <a:extLst>
              <a:ext uri="{FF2B5EF4-FFF2-40B4-BE49-F238E27FC236}">
                <a16:creationId xmlns:a16="http://schemas.microsoft.com/office/drawing/2014/main" id="{B04162B5-E34D-1668-B215-0A9B84933F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9284" y="2601932"/>
            <a:ext cx="2420974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s-ES" sz="1400" b="1"/>
              <a:t>Requirements based on EU DEMO needs</a:t>
            </a:r>
          </a:p>
        </p:txBody>
      </p:sp>
      <p:sp>
        <p:nvSpPr>
          <p:cNvPr id="13" name="15 CuadroTexto">
            <a:extLst>
              <a:ext uri="{FF2B5EF4-FFF2-40B4-BE49-F238E27FC236}">
                <a16:creationId xmlns:a16="http://schemas.microsoft.com/office/drawing/2014/main" id="{4BA18896-FD33-2737-34D5-9234C9ED97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3862" y="5236726"/>
            <a:ext cx="2490218" cy="10156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s-ES" sz="2000" b="1">
                <a:solidFill>
                  <a:schemeClr val="bg1"/>
                </a:solidFill>
              </a:rPr>
              <a:t>The </a:t>
            </a:r>
          </a:p>
          <a:p>
            <a:pPr algn="ctr" eaLnBrk="1" hangingPunct="1"/>
            <a:r>
              <a:rPr lang="en-US" altLang="es-ES" sz="2000" b="1">
                <a:solidFill>
                  <a:schemeClr val="bg1"/>
                </a:solidFill>
              </a:rPr>
              <a:t>IFMIF-DONES Project</a:t>
            </a:r>
          </a:p>
        </p:txBody>
      </p:sp>
      <p:sp>
        <p:nvSpPr>
          <p:cNvPr id="14" name="14 Flecha abajo">
            <a:extLst>
              <a:ext uri="{FF2B5EF4-FFF2-40B4-BE49-F238E27FC236}">
                <a16:creationId xmlns:a16="http://schemas.microsoft.com/office/drawing/2014/main" id="{6B150042-A86D-F793-CB6D-F3422F7204CE}"/>
              </a:ext>
            </a:extLst>
          </p:cNvPr>
          <p:cNvSpPr/>
          <p:nvPr/>
        </p:nvSpPr>
        <p:spPr>
          <a:xfrm>
            <a:off x="8150994" y="4762898"/>
            <a:ext cx="1135959" cy="384909"/>
          </a:xfrm>
          <a:prstGeom prst="downArrow">
            <a:avLst>
              <a:gd name="adj1" fmla="val 71709"/>
              <a:gd name="adj2" fmla="val 430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sp>
        <p:nvSpPr>
          <p:cNvPr id="15" name="17 Flecha abajo">
            <a:extLst>
              <a:ext uri="{FF2B5EF4-FFF2-40B4-BE49-F238E27FC236}">
                <a16:creationId xmlns:a16="http://schemas.microsoft.com/office/drawing/2014/main" id="{4468E586-BD96-6D71-1230-4BE72ADF09F0}"/>
              </a:ext>
            </a:extLst>
          </p:cNvPr>
          <p:cNvSpPr/>
          <p:nvPr/>
        </p:nvSpPr>
        <p:spPr>
          <a:xfrm rot="16200000">
            <a:off x="5420968" y="5174185"/>
            <a:ext cx="1015662" cy="1180464"/>
          </a:xfrm>
          <a:prstGeom prst="downArrow">
            <a:avLst>
              <a:gd name="adj1" fmla="val 71709"/>
              <a:gd name="adj2" fmla="val 430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sp>
        <p:nvSpPr>
          <p:cNvPr id="16" name="12 Rectángulo">
            <a:extLst>
              <a:ext uri="{FF2B5EF4-FFF2-40B4-BE49-F238E27FC236}">
                <a16:creationId xmlns:a16="http://schemas.microsoft.com/office/drawing/2014/main" id="{6E1188C4-3510-1B6E-315A-1489F7C7F2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286" y="4620522"/>
            <a:ext cx="5741915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s-ES" sz="1600"/>
              <a:t>Broader Approach </a:t>
            </a:r>
            <a:r>
              <a:rPr lang="en-GB" altLang="es-ES" sz="1600" b="1"/>
              <a:t>IFMIF/EVEDA </a:t>
            </a:r>
            <a:r>
              <a:rPr lang="en-GB" altLang="es-ES" sz="1600"/>
              <a:t>since 2007 (LIPAc &amp; IFMIF IIEDR)</a:t>
            </a:r>
            <a:endParaRPr lang="es-ES" altLang="es-ES" b="1"/>
          </a:p>
        </p:txBody>
      </p:sp>
      <p:sp>
        <p:nvSpPr>
          <p:cNvPr id="17" name="12 Rectángulo">
            <a:extLst>
              <a:ext uri="{FF2B5EF4-FFF2-40B4-BE49-F238E27FC236}">
                <a16:creationId xmlns:a16="http://schemas.microsoft.com/office/drawing/2014/main" id="{D8B0E740-4C2E-D628-425F-500947A610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557" y="5703033"/>
            <a:ext cx="5425509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s-ES" sz="1600" err="1"/>
              <a:t>EUROfusion</a:t>
            </a:r>
            <a:r>
              <a:rPr lang="en-GB" altLang="es-ES" sz="1600"/>
              <a:t> </a:t>
            </a:r>
            <a:r>
              <a:rPr lang="en-GB" altLang="es-ES" sz="1600" b="1"/>
              <a:t>WPENS </a:t>
            </a:r>
            <a:r>
              <a:rPr lang="en-GB" altLang="es-ES" sz="1600"/>
              <a:t>since 2015</a:t>
            </a:r>
            <a:endParaRPr lang="es-ES" altLang="es-ES" b="1"/>
          </a:p>
        </p:txBody>
      </p:sp>
      <p:sp>
        <p:nvSpPr>
          <p:cNvPr id="18" name="5 Flecha abajo">
            <a:extLst>
              <a:ext uri="{FF2B5EF4-FFF2-40B4-BE49-F238E27FC236}">
                <a16:creationId xmlns:a16="http://schemas.microsoft.com/office/drawing/2014/main" id="{67F6D0BE-B25B-7FF5-8280-012502E79154}"/>
              </a:ext>
            </a:extLst>
          </p:cNvPr>
          <p:cNvSpPr/>
          <p:nvPr/>
        </p:nvSpPr>
        <p:spPr>
          <a:xfrm>
            <a:off x="1997333" y="4142427"/>
            <a:ext cx="2217961" cy="3304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sp>
        <p:nvSpPr>
          <p:cNvPr id="19" name="5 Flecha abajo">
            <a:extLst>
              <a:ext uri="{FF2B5EF4-FFF2-40B4-BE49-F238E27FC236}">
                <a16:creationId xmlns:a16="http://schemas.microsoft.com/office/drawing/2014/main" id="{CBC3AF00-FB52-8785-1BAC-E84B350EEAAC}"/>
              </a:ext>
            </a:extLst>
          </p:cNvPr>
          <p:cNvSpPr/>
          <p:nvPr/>
        </p:nvSpPr>
        <p:spPr>
          <a:xfrm>
            <a:off x="1997332" y="5215633"/>
            <a:ext cx="2217961" cy="3304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7447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F7ADC1-C728-07FD-CCD9-00CFC75D0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IFMIF-DONES?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EEFBE07-D944-5A48-B4DB-0E12795CD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Monday, March 18, 2024</a:t>
            </a:fld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A44CBF2-66DA-9141-4E70-62A535511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A69A9F6-FD80-92F9-143F-537EEF120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9663" y="1744870"/>
            <a:ext cx="3637836" cy="249139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1605202-2460-8709-75CE-BAB8E2BBF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43" y="1762774"/>
            <a:ext cx="3534509" cy="2363118"/>
          </a:xfrm>
          <a:prstGeom prst="rect">
            <a:avLst/>
          </a:prstGeom>
        </p:spPr>
      </p:pic>
      <p:sp>
        <p:nvSpPr>
          <p:cNvPr id="7" name="2 Marcador de contenido">
            <a:extLst>
              <a:ext uri="{FF2B5EF4-FFF2-40B4-BE49-F238E27FC236}">
                <a16:creationId xmlns:a16="http://schemas.microsoft.com/office/drawing/2014/main" id="{D0406816-1E80-2C23-730C-E8DF76F4C1A2}"/>
              </a:ext>
            </a:extLst>
          </p:cNvPr>
          <p:cNvSpPr txBox="1">
            <a:spLocks/>
          </p:cNvSpPr>
          <p:nvPr/>
        </p:nvSpPr>
        <p:spPr>
          <a:xfrm>
            <a:off x="971711" y="4281760"/>
            <a:ext cx="8474268" cy="19766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  <a:defRPr/>
            </a:pPr>
            <a:r>
              <a:rPr lang="en-US" sz="2400">
                <a:latin typeface="+mj-lt"/>
              </a:rPr>
              <a:t>IFMIF-DONES is a </a:t>
            </a:r>
            <a:r>
              <a:rPr lang="en-US" sz="2400" b="1">
                <a:latin typeface="+mj-lt"/>
              </a:rPr>
              <a:t>combination of: </a:t>
            </a:r>
            <a:endParaRPr lang="en-US" sz="2000" b="1">
              <a:solidFill>
                <a:schemeClr val="tx2"/>
              </a:solidFill>
              <a:latin typeface="+mj-lt"/>
            </a:endParaRPr>
          </a:p>
          <a:p>
            <a:pPr marL="800061" lvl="1" indent="-342888">
              <a:buFont typeface="+mj-lt"/>
              <a:buAutoNum type="arabicParenR"/>
              <a:defRPr/>
            </a:pPr>
            <a:r>
              <a:rPr lang="en-US" sz="2000">
                <a:latin typeface="+mj-lt"/>
              </a:rPr>
              <a:t>High Intensity </a:t>
            </a:r>
            <a:r>
              <a:rPr lang="en-US" sz="2000" u="sng">
                <a:solidFill>
                  <a:srgbClr val="FF0000"/>
                </a:solidFill>
                <a:latin typeface="+mj-lt"/>
              </a:rPr>
              <a:t>Deuteron Accelerator</a:t>
            </a:r>
          </a:p>
          <a:p>
            <a:pPr marL="800061" lvl="1" indent="-342888">
              <a:buFont typeface="+mj-lt"/>
              <a:buAutoNum type="arabicParenR"/>
              <a:defRPr/>
            </a:pPr>
            <a:r>
              <a:rPr lang="en-US" sz="2000" u="sng">
                <a:solidFill>
                  <a:srgbClr val="FF0000"/>
                </a:solidFill>
                <a:latin typeface="+mj-lt"/>
              </a:rPr>
              <a:t>Liquid Lithium Loop </a:t>
            </a:r>
            <a:r>
              <a:rPr lang="en-US" sz="2000">
                <a:latin typeface="+mj-lt"/>
              </a:rPr>
              <a:t>Facility</a:t>
            </a:r>
          </a:p>
          <a:p>
            <a:pPr marL="800061" lvl="1" indent="-342888">
              <a:buFont typeface="+mj-lt"/>
              <a:buAutoNum type="arabicParenR"/>
              <a:defRPr/>
            </a:pPr>
            <a:r>
              <a:rPr lang="en-US" sz="2000" u="sng">
                <a:solidFill>
                  <a:srgbClr val="FF0000"/>
                </a:solidFill>
                <a:latin typeface="+mj-lt"/>
              </a:rPr>
              <a:t>Irradiation Modules </a:t>
            </a:r>
            <a:r>
              <a:rPr lang="en-US" sz="2000">
                <a:latin typeface="+mj-lt"/>
              </a:rPr>
              <a:t>to house material specimens in a controlled environment</a:t>
            </a:r>
          </a:p>
          <a:p>
            <a:pPr marL="457173" lvl="1" indent="0">
              <a:buNone/>
              <a:defRPr/>
            </a:pPr>
            <a:endParaRPr lang="en-US" sz="1600">
              <a:latin typeface="+mj-lt"/>
            </a:endParaRPr>
          </a:p>
          <a:p>
            <a:pPr marL="457173" lvl="1" indent="0">
              <a:buNone/>
              <a:defRPr/>
            </a:pPr>
            <a:endParaRPr lang="en-US" sz="1800">
              <a:latin typeface="+mj-lt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3805F2D-0773-5EEB-63C8-4522238046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4191" y="2384666"/>
            <a:ext cx="851317" cy="95828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3ADDFD2-7D83-CAF2-5C19-F913967C08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7709" y="2976364"/>
            <a:ext cx="1787136" cy="209235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15E0CCA-0CF4-AA93-0759-181A66E5AC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5502" y="835398"/>
            <a:ext cx="1932183" cy="2002444"/>
          </a:xfrm>
          <a:prstGeom prst="rect">
            <a:avLst/>
          </a:prstGeom>
        </p:spPr>
      </p:pic>
      <p:sp>
        <p:nvSpPr>
          <p:cNvPr id="11" name="2 Marcador de contenido">
            <a:extLst>
              <a:ext uri="{FF2B5EF4-FFF2-40B4-BE49-F238E27FC236}">
                <a16:creationId xmlns:a16="http://schemas.microsoft.com/office/drawing/2014/main" id="{718DE18D-B704-9650-1691-FDBC388DE526}"/>
              </a:ext>
            </a:extLst>
          </p:cNvPr>
          <p:cNvSpPr txBox="1">
            <a:spLocks/>
          </p:cNvSpPr>
          <p:nvPr/>
        </p:nvSpPr>
        <p:spPr>
          <a:xfrm>
            <a:off x="414908" y="1004480"/>
            <a:ext cx="8596668" cy="6789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73" lvl="1" indent="0" algn="ctr">
              <a:buNone/>
              <a:defRPr/>
            </a:pPr>
            <a:r>
              <a:rPr lang="en-GB" sz="1800">
                <a:latin typeface="+mj-lt"/>
              </a:rPr>
              <a:t>IFMIF-DONES is an </a:t>
            </a:r>
            <a:r>
              <a:rPr lang="en-GB" sz="1800" b="1">
                <a:solidFill>
                  <a:srgbClr val="FF0000"/>
                </a:solidFill>
                <a:latin typeface="+mj-lt"/>
              </a:rPr>
              <a:t>accelerator-based fusion-like neutron source</a:t>
            </a:r>
            <a:r>
              <a:rPr lang="en-GB" sz="1800">
                <a:solidFill>
                  <a:srgbClr val="FF0000"/>
                </a:solidFill>
                <a:latin typeface="+mj-lt"/>
              </a:rPr>
              <a:t> </a:t>
            </a:r>
            <a:r>
              <a:rPr lang="en-GB" sz="1800">
                <a:latin typeface="+mj-lt"/>
              </a:rPr>
              <a:t>to be used for the </a:t>
            </a:r>
            <a:r>
              <a:rPr lang="en-GB" sz="1800" b="1">
                <a:latin typeface="+mj-lt"/>
              </a:rPr>
              <a:t>qualification of the materials for the DEMO Fusion Reactor</a:t>
            </a:r>
          </a:p>
          <a:p>
            <a:pPr marL="457173" lvl="1" indent="0">
              <a:buNone/>
              <a:defRPr/>
            </a:pPr>
            <a:endParaRPr lang="en-US" sz="1800">
              <a:latin typeface="+mj-lt"/>
            </a:endParaRPr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FAC53398-C125-F1BA-94CE-C11C7F694FBA}"/>
              </a:ext>
            </a:extLst>
          </p:cNvPr>
          <p:cNvCxnSpPr>
            <a:cxnSpLocks/>
          </p:cNvCxnSpPr>
          <p:nvPr/>
        </p:nvCxnSpPr>
        <p:spPr>
          <a:xfrm flipV="1">
            <a:off x="8423189" y="1683418"/>
            <a:ext cx="1094632" cy="8825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BC65F536-9CE0-F7D7-DCB1-25705D9CD80A}"/>
              </a:ext>
            </a:extLst>
          </p:cNvPr>
          <p:cNvCxnSpPr>
            <a:cxnSpLocks/>
          </p:cNvCxnSpPr>
          <p:nvPr/>
        </p:nvCxnSpPr>
        <p:spPr>
          <a:xfrm>
            <a:off x="8375611" y="3154941"/>
            <a:ext cx="1211994" cy="5481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7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C15FAA-17E9-4681-740B-496D8468E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365" y="243840"/>
            <a:ext cx="10131597" cy="1320800"/>
          </a:xfrm>
        </p:spPr>
        <p:txBody>
          <a:bodyPr/>
          <a:lstStyle/>
          <a:p>
            <a:r>
              <a:rPr lang="en-US"/>
              <a:t>The IFMIF-DONES site in Granada, Spain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3D80F63-9DD8-BF9A-F5E7-273085DAF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Monday, March 18, 2024</a:t>
            </a:fld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72B7E6D-0087-7CAC-8583-511C9894B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/>
          </a:p>
        </p:txBody>
      </p:sp>
      <p:grpSp>
        <p:nvGrpSpPr>
          <p:cNvPr id="5" name="2 Grupo">
            <a:extLst>
              <a:ext uri="{FF2B5EF4-FFF2-40B4-BE49-F238E27FC236}">
                <a16:creationId xmlns:a16="http://schemas.microsoft.com/office/drawing/2014/main" id="{7AA8FB68-164D-DB81-6079-BF8E0E61ACAF}"/>
              </a:ext>
            </a:extLst>
          </p:cNvPr>
          <p:cNvGrpSpPr/>
          <p:nvPr/>
        </p:nvGrpSpPr>
        <p:grpSpPr>
          <a:xfrm>
            <a:off x="7788365" y="977345"/>
            <a:ext cx="4096558" cy="2584145"/>
            <a:chOff x="1575327" y="836712"/>
            <a:chExt cx="7240077" cy="5040560"/>
          </a:xfrm>
        </p:grpSpPr>
        <p:pic>
          <p:nvPicPr>
            <p:cNvPr id="6" name="0 Imagen">
              <a:extLst>
                <a:ext uri="{FF2B5EF4-FFF2-40B4-BE49-F238E27FC236}">
                  <a16:creationId xmlns:a16="http://schemas.microsoft.com/office/drawing/2014/main" id="{2CDA2313-056D-93FC-BF80-C3E0A33A5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5327" y="836712"/>
              <a:ext cx="7240077" cy="5040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BA5B95CC-7C3E-669A-79AA-24F0A29375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8981" y="3501008"/>
              <a:ext cx="278111" cy="176712"/>
            </a:xfrm>
            <a:prstGeom prst="flowChartMerge">
              <a:avLst/>
            </a:prstGeom>
            <a:solidFill>
              <a:srgbClr val="FF0000">
                <a:alpha val="0"/>
              </a:srgbClr>
            </a:solidFill>
            <a:ln w="38100">
              <a:solidFill>
                <a:srgbClr val="FF0000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632523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8" name="1 Rectángulo">
            <a:extLst>
              <a:ext uri="{FF2B5EF4-FFF2-40B4-BE49-F238E27FC236}">
                <a16:creationId xmlns:a16="http://schemas.microsoft.com/office/drawing/2014/main" id="{84D4A411-F7F8-FC57-F4FD-81DA72639A11}"/>
              </a:ext>
            </a:extLst>
          </p:cNvPr>
          <p:cNvSpPr/>
          <p:nvPr/>
        </p:nvSpPr>
        <p:spPr>
          <a:xfrm>
            <a:off x="3476647" y="939785"/>
            <a:ext cx="33826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4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The site is located at </a:t>
            </a:r>
            <a:r>
              <a:rPr lang="en-US" sz="2400" err="1">
                <a:latin typeface="Arial" panose="020B0604020202020204" pitchFamily="34" charset="0"/>
                <a:cs typeface="Arial" panose="020B0604020202020204" pitchFamily="34" charset="0"/>
              </a:rPr>
              <a:t>Escúzar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18 km southwest from Granada city- Spain</a:t>
            </a:r>
          </a:p>
        </p:txBody>
      </p:sp>
      <p:pic>
        <p:nvPicPr>
          <p:cNvPr id="9" name="Imagen 117">
            <a:extLst>
              <a:ext uri="{FF2B5EF4-FFF2-40B4-BE49-F238E27FC236}">
                <a16:creationId xmlns:a16="http://schemas.microsoft.com/office/drawing/2014/main" id="{F83DB884-2163-8F6D-A882-273D5943DD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048" y="952000"/>
            <a:ext cx="3228596" cy="2207644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00990B97-3506-089E-B447-3C39A5613AB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4838" y="3573666"/>
            <a:ext cx="4800086" cy="3455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 descr="Vista de una ciudad desde lo alto de una playa&#10;&#10;Descripción generada automáticamente">
            <a:extLst>
              <a:ext uri="{FF2B5EF4-FFF2-40B4-BE49-F238E27FC236}">
                <a16:creationId xmlns:a16="http://schemas.microsoft.com/office/drawing/2014/main" id="{1977269A-AB41-A008-81B5-3EC72C3743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125" y="3277234"/>
            <a:ext cx="5223553" cy="348237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4C775F4-A14B-A85E-0318-6E7B8B5EA9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2145" y="849649"/>
            <a:ext cx="6951807" cy="4619990"/>
          </a:xfrm>
          <a:prstGeom prst="rect">
            <a:avLst/>
          </a:prstGeom>
        </p:spPr>
      </p:pic>
      <p:pic>
        <p:nvPicPr>
          <p:cNvPr id="14" name="Picture 2" descr="A building with a black and white facade&#10;&#10;Description automatically generated">
            <a:extLst>
              <a:ext uri="{FF2B5EF4-FFF2-40B4-BE49-F238E27FC236}">
                <a16:creationId xmlns:a16="http://schemas.microsoft.com/office/drawing/2014/main" id="{9B30E889-12F1-9105-C718-94367CE083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618" y="867385"/>
            <a:ext cx="4307634" cy="2423044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BD36AEC3-9372-37E8-AD25-FD0E1E64D2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795" y="3302644"/>
            <a:ext cx="6537655" cy="321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579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49AC9F-CC3A-C142-EEE1-19C9ABB68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363" y="243842"/>
            <a:ext cx="8596668" cy="721053"/>
          </a:xfrm>
        </p:spPr>
        <p:txBody>
          <a:bodyPr/>
          <a:lstStyle/>
          <a:p>
            <a:r>
              <a:rPr lang="en-US"/>
              <a:t>The Facility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E291705-3B3E-3AEA-2F45-9B8FF259B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Monday, March 18, 2024</a:t>
            </a:fld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3B60BF9-470E-8CB5-411A-8B9FAFE8C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Imagen 4" descr="Imagen que contiene lego&#10;&#10;Descripción generada automáticamente">
            <a:extLst>
              <a:ext uri="{FF2B5EF4-FFF2-40B4-BE49-F238E27FC236}">
                <a16:creationId xmlns:a16="http://schemas.microsoft.com/office/drawing/2014/main" id="{AB6EFC6C-9EC3-D21B-6EA1-37408CDE72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8723" l="120" r="99522">
                        <a14:foregroundMark x1="96327" y1="55551" x2="95336" y2="59197"/>
                        <a14:foregroundMark x1="94428" y1="24286" x2="90670" y2="25745"/>
                        <a14:foregroundMark x1="90670" y1="25745" x2="86483" y2="36170"/>
                        <a14:foregroundMark x1="86483" y1="36170" x2="80024" y2="42766"/>
                        <a14:foregroundMark x1="80024" y1="42766" x2="77153" y2="54468"/>
                        <a14:foregroundMark x1="77153" y1="54468" x2="85766" y2="62340"/>
                        <a14:foregroundMark x1="85766" y1="62340" x2="93062" y2="57234"/>
                        <a14:foregroundMark x1="93062" y1="57234" x2="95919" y2="51752"/>
                        <a14:backgroundMark x1="14354" y1="99362" x2="98565" y2="60426"/>
                        <a14:backgroundMark x1="98565" y1="60426" x2="97847" y2="46809"/>
                        <a14:backgroundMark x1="97847" y1="46809" x2="99761" y2="13617"/>
                        <a14:backgroundMark x1="99522" y1="21915" x2="78110" y2="5957"/>
                        <a14:backgroundMark x1="95096" y1="19787" x2="99282" y2="30000"/>
                        <a14:backgroundMark x1="99282" y1="30000" x2="97608" y2="44681"/>
                        <a14:backgroundMark x1="97608" y1="44681" x2="99761" y2="54043"/>
                        <a14:backgroundMark x1="89713" y1="10426" x2="94976" y2="17021"/>
                        <a14:backgroundMark x1="78589" y1="9787" x2="74043" y2="4894"/>
                        <a14:backgroundMark x1="44139" y1="11277" x2="75957" y2="6596"/>
                        <a14:backgroundMark x1="44258" y1="12128" x2="43660" y2="21702"/>
                        <a14:backgroundMark x1="43660" y1="21489" x2="239" y2="30000"/>
                        <a14:backgroundMark x1="39474" y1="14894" x2="41986" y2="18511"/>
                        <a14:backgroundMark x1="77273" y1="4468" x2="77871" y2="8298"/>
                        <a14:backgroundMark x1="96770" y1="48511" x2="96292" y2="51915"/>
                        <a14:backgroundMark x1="96292" y1="51702" x2="97847" y2="52979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35" y="1817967"/>
            <a:ext cx="5403807" cy="3039245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5FFE4EB-1482-5B8A-44B2-C5678EE2A2F9}"/>
              </a:ext>
            </a:extLst>
          </p:cNvPr>
          <p:cNvSpPr txBox="1">
            <a:spLocks/>
          </p:cNvSpPr>
          <p:nvPr/>
        </p:nvSpPr>
        <p:spPr>
          <a:xfrm>
            <a:off x="492070" y="979908"/>
            <a:ext cx="10049320" cy="105920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Irradiation Facility delivering up to </a:t>
            </a:r>
            <a:r>
              <a:rPr lang="en-US" b="1"/>
              <a:t>10</a:t>
            </a:r>
            <a:r>
              <a:rPr lang="en-US" b="1" baseline="30000"/>
              <a:t>15 </a:t>
            </a:r>
            <a:r>
              <a:rPr lang="en-US" b="1"/>
              <a:t>n/cm</a:t>
            </a:r>
            <a:r>
              <a:rPr lang="en-US" b="1" baseline="30000"/>
              <a:t>2</a:t>
            </a:r>
            <a:r>
              <a:rPr lang="en-US" b="1"/>
              <a:t>/s </a:t>
            </a:r>
            <a:r>
              <a:rPr lang="en-US"/>
              <a:t>(</a:t>
            </a:r>
            <a:r>
              <a:rPr lang="en-US" b="1"/>
              <a:t>10</a:t>
            </a:r>
            <a:r>
              <a:rPr lang="en-US" b="1" baseline="30000"/>
              <a:t>17 </a:t>
            </a:r>
            <a:r>
              <a:rPr lang="en-US" b="1"/>
              <a:t>n/s</a:t>
            </a:r>
            <a:r>
              <a:rPr lang="en-US"/>
              <a:t>)</a:t>
            </a:r>
            <a:r>
              <a:rPr lang="en-US" b="1"/>
              <a:t> </a:t>
            </a:r>
            <a:r>
              <a:rPr lang="en-GB"/>
              <a:t>with a broad peak at </a:t>
            </a:r>
            <a:r>
              <a:rPr lang="en-GB">
                <a:solidFill>
                  <a:srgbClr val="FF0000"/>
                </a:solidFill>
              </a:rPr>
              <a:t>14 MeV.</a:t>
            </a:r>
            <a:endParaRPr lang="en-US">
              <a:solidFill>
                <a:srgbClr val="FF0000"/>
              </a:solidFill>
            </a:endParaRPr>
          </a:p>
          <a:p>
            <a:r>
              <a:rPr lang="en-US"/>
              <a:t>Operational at least 255 days/year </a:t>
            </a:r>
            <a:br>
              <a:rPr lang="en-US"/>
            </a:br>
            <a:r>
              <a:rPr lang="en-US"/>
              <a:t>(70% Operational Availability).</a:t>
            </a:r>
          </a:p>
        </p:txBody>
      </p:sp>
      <p:grpSp>
        <p:nvGrpSpPr>
          <p:cNvPr id="7" name="Group 15">
            <a:extLst>
              <a:ext uri="{FF2B5EF4-FFF2-40B4-BE49-F238E27FC236}">
                <a16:creationId xmlns:a16="http://schemas.microsoft.com/office/drawing/2014/main" id="{81A3FFE8-7BB0-9438-5054-E14C93CD47E0}"/>
              </a:ext>
            </a:extLst>
          </p:cNvPr>
          <p:cNvGrpSpPr/>
          <p:nvPr/>
        </p:nvGrpSpPr>
        <p:grpSpPr>
          <a:xfrm>
            <a:off x="1116327" y="3064116"/>
            <a:ext cx="5028979" cy="3746217"/>
            <a:chOff x="402566" y="2848006"/>
            <a:chExt cx="5028979" cy="3746217"/>
          </a:xfrm>
        </p:grpSpPr>
        <p:grpSp>
          <p:nvGrpSpPr>
            <p:cNvPr id="8" name="Group 10">
              <a:extLst>
                <a:ext uri="{FF2B5EF4-FFF2-40B4-BE49-F238E27FC236}">
                  <a16:creationId xmlns:a16="http://schemas.microsoft.com/office/drawing/2014/main" id="{0614AF55-358E-F75D-1E13-18ED928D8E1F}"/>
                </a:ext>
              </a:extLst>
            </p:cNvPr>
            <p:cNvGrpSpPr/>
            <p:nvPr/>
          </p:nvGrpSpPr>
          <p:grpSpPr>
            <a:xfrm>
              <a:off x="402566" y="2848006"/>
              <a:ext cx="5028979" cy="3746217"/>
              <a:chOff x="402566" y="2848006"/>
              <a:chExt cx="5028979" cy="3746217"/>
            </a:xfrm>
          </p:grpSpPr>
          <p:grpSp>
            <p:nvGrpSpPr>
              <p:cNvPr id="10" name="Grupo 6">
                <a:extLst>
                  <a:ext uri="{FF2B5EF4-FFF2-40B4-BE49-F238E27FC236}">
                    <a16:creationId xmlns:a16="http://schemas.microsoft.com/office/drawing/2014/main" id="{82067176-0309-2500-B25F-F36C525D4558}"/>
                  </a:ext>
                </a:extLst>
              </p:cNvPr>
              <p:cNvGrpSpPr/>
              <p:nvPr/>
            </p:nvGrpSpPr>
            <p:grpSpPr>
              <a:xfrm>
                <a:off x="402566" y="2848006"/>
                <a:ext cx="5028979" cy="3746217"/>
                <a:chOff x="137156" y="2739804"/>
                <a:chExt cx="5028979" cy="3746217"/>
              </a:xfrm>
            </p:grpSpPr>
            <p:grpSp>
              <p:nvGrpSpPr>
                <p:cNvPr id="14" name="Grupo 5">
                  <a:extLst>
                    <a:ext uri="{FF2B5EF4-FFF2-40B4-BE49-F238E27FC236}">
                      <a16:creationId xmlns:a16="http://schemas.microsoft.com/office/drawing/2014/main" id="{3BE390EC-A3DE-C136-2610-2380A947E434}"/>
                    </a:ext>
                  </a:extLst>
                </p:cNvPr>
                <p:cNvGrpSpPr/>
                <p:nvPr/>
              </p:nvGrpSpPr>
              <p:grpSpPr>
                <a:xfrm>
                  <a:off x="216372" y="2739804"/>
                  <a:ext cx="4949763" cy="3746217"/>
                  <a:chOff x="216372" y="2739804"/>
                  <a:chExt cx="4949763" cy="3746217"/>
                </a:xfrm>
              </p:grpSpPr>
              <p:sp>
                <p:nvSpPr>
                  <p:cNvPr id="16" name="Elipse 8">
                    <a:extLst>
                      <a:ext uri="{FF2B5EF4-FFF2-40B4-BE49-F238E27FC236}">
                        <a16:creationId xmlns:a16="http://schemas.microsoft.com/office/drawing/2014/main" id="{E4524E09-4FDC-A7CF-DCFB-9D5DAB1D5778}"/>
                      </a:ext>
                    </a:extLst>
                  </p:cNvPr>
                  <p:cNvSpPr/>
                  <p:nvPr/>
                </p:nvSpPr>
                <p:spPr>
                  <a:xfrm rot="21000000">
                    <a:off x="395298" y="2876885"/>
                    <a:ext cx="2784376" cy="209340"/>
                  </a:xfrm>
                  <a:prstGeom prst="ellipse">
                    <a:avLst/>
                  </a:prstGeom>
                  <a:solidFill>
                    <a:srgbClr val="92D050">
                      <a:alpha val="22000"/>
                    </a:srgbClr>
                  </a:solidFill>
                  <a:ln w="12700" cap="flat" cmpd="sng" algn="ctr">
                    <a:solidFill>
                      <a:srgbClr val="00B05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en-GB">
                      <a:solidFill>
                        <a:srgbClr val="FF0000"/>
                      </a:solidFill>
                      <a:latin typeface="Calibri" panose="020F0502020204030204"/>
                    </a:endParaRPr>
                  </a:p>
                </p:txBody>
              </p:sp>
              <p:pic>
                <p:nvPicPr>
                  <p:cNvPr id="17" name="Imagen 3">
                    <a:extLst>
                      <a:ext uri="{FF2B5EF4-FFF2-40B4-BE49-F238E27FC236}">
                        <a16:creationId xmlns:a16="http://schemas.microsoft.com/office/drawing/2014/main" id="{CD08145B-6807-27A6-1773-798FEB25338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216372" y="4634847"/>
                    <a:ext cx="4949763" cy="1851174"/>
                  </a:xfrm>
                  <a:prstGeom prst="rect">
                    <a:avLst/>
                  </a:prstGeom>
                </p:spPr>
              </p:pic>
              <p:cxnSp>
                <p:nvCxnSpPr>
                  <p:cNvPr id="18" name="Conector recto de flecha 3">
                    <a:extLst>
                      <a:ext uri="{FF2B5EF4-FFF2-40B4-BE49-F238E27FC236}">
                        <a16:creationId xmlns:a16="http://schemas.microsoft.com/office/drawing/2014/main" id="{0B4544A3-4419-F826-1EC2-BD516817C588}"/>
                      </a:ext>
                    </a:extLst>
                  </p:cNvPr>
                  <p:cNvCxnSpPr>
                    <a:cxnSpLocks/>
                    <a:stCxn id="16" idx="6"/>
                  </p:cNvCxnSpPr>
                  <p:nvPr/>
                </p:nvCxnSpPr>
                <p:spPr>
                  <a:xfrm>
                    <a:off x="3158524" y="2739804"/>
                    <a:ext cx="1855480" cy="3256925"/>
                  </a:xfrm>
                  <a:prstGeom prst="straightConnector1">
                    <a:avLst/>
                  </a:prstGeom>
                  <a:noFill/>
                  <a:ln w="19050" cap="flat" cmpd="sng" algn="ctr">
                    <a:solidFill>
                      <a:srgbClr val="70AD47">
                        <a:lumMod val="75000"/>
                      </a:srgbClr>
                    </a:solidFill>
                    <a:prstDash val="solid"/>
                    <a:miter lim="800000"/>
                  </a:ln>
                  <a:effectLst/>
                </p:spPr>
              </p:cxnSp>
            </p:grpSp>
            <p:cxnSp>
              <p:nvCxnSpPr>
                <p:cNvPr id="15" name="Conector recto de flecha 11">
                  <a:extLst>
                    <a:ext uri="{FF2B5EF4-FFF2-40B4-BE49-F238E27FC236}">
                      <a16:creationId xmlns:a16="http://schemas.microsoft.com/office/drawing/2014/main" id="{43CC27BC-1DCE-3DF1-BF22-5D03EEB316EA}"/>
                    </a:ext>
                  </a:extLst>
                </p:cNvPr>
                <p:cNvCxnSpPr>
                  <a:cxnSpLocks/>
                  <a:stCxn id="16" idx="2"/>
                </p:cNvCxnSpPr>
                <p:nvPr/>
              </p:nvCxnSpPr>
              <p:spPr>
                <a:xfrm flipH="1">
                  <a:off x="137156" y="3223306"/>
                  <a:ext cx="279292" cy="1845069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70AD47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cxnSp>
            <p:nvCxnSpPr>
              <p:cNvPr id="11" name="Straight Arrow Connector 27">
                <a:extLst>
                  <a:ext uri="{FF2B5EF4-FFF2-40B4-BE49-F238E27FC236}">
                    <a16:creationId xmlns:a16="http://schemas.microsoft.com/office/drawing/2014/main" id="{0FC867D2-89B1-0F96-E2E5-AA54CD302E1A}"/>
                  </a:ext>
                </a:extLst>
              </p:cNvPr>
              <p:cNvCxnSpPr/>
              <p:nvPr/>
            </p:nvCxnSpPr>
            <p:spPr>
              <a:xfrm>
                <a:off x="440006" y="5405734"/>
                <a:ext cx="4720880" cy="108012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4">
                <a:extLst>
                  <a:ext uri="{FF2B5EF4-FFF2-40B4-BE49-F238E27FC236}">
                    <a16:creationId xmlns:a16="http://schemas.microsoft.com/office/drawing/2014/main" id="{FC167D6B-3940-A3C4-A43F-EA466C329CE3}"/>
                  </a:ext>
                </a:extLst>
              </p:cNvPr>
              <p:cNvSpPr txBox="1"/>
              <p:nvPr/>
            </p:nvSpPr>
            <p:spPr>
              <a:xfrm rot="782242">
                <a:off x="1514918" y="6027732"/>
                <a:ext cx="103134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/>
                  <a:t>~100 m</a:t>
                </a:r>
                <a:endParaRPr lang="en-US" sz="2000"/>
              </a:p>
            </p:txBody>
          </p:sp>
          <p:sp>
            <p:nvSpPr>
              <p:cNvPr id="13" name="TextBox 6">
                <a:extLst>
                  <a:ext uri="{FF2B5EF4-FFF2-40B4-BE49-F238E27FC236}">
                    <a16:creationId xmlns:a16="http://schemas.microsoft.com/office/drawing/2014/main" id="{773F1302-91BB-E547-FFDD-F7A1D818D971}"/>
                  </a:ext>
                </a:extLst>
              </p:cNvPr>
              <p:cNvSpPr txBox="1"/>
              <p:nvPr/>
            </p:nvSpPr>
            <p:spPr>
              <a:xfrm>
                <a:off x="477631" y="4317690"/>
                <a:ext cx="343729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u="sng"/>
                  <a:t>LINAC Accelerator of Deuterons</a:t>
                </a:r>
                <a:endParaRPr lang="en-US" sz="2800" b="1" u="sng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E79DAFD-4144-FB6A-4F25-85D49A7A3E64}"/>
                </a:ext>
              </a:extLst>
            </p:cNvPr>
            <p:cNvSpPr txBox="1"/>
            <p:nvPr/>
          </p:nvSpPr>
          <p:spPr>
            <a:xfrm>
              <a:off x="2816566" y="4842402"/>
              <a:ext cx="240992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40" indent="-285740">
                <a:buFont typeface="Arial" panose="020B0604020202020204" pitchFamily="34" charset="0"/>
                <a:buChar char="•"/>
              </a:pPr>
              <a:r>
                <a:rPr lang="en-US" sz="1400" b="1"/>
                <a:t>40 MeV</a:t>
              </a:r>
            </a:p>
            <a:p>
              <a:pPr marL="285740" indent="-285740">
                <a:buFont typeface="Arial" panose="020B0604020202020204" pitchFamily="34" charset="0"/>
                <a:buChar char="•"/>
              </a:pPr>
              <a:r>
                <a:rPr lang="en-US" sz="1400" b="1"/>
                <a:t>125 mA, CW</a:t>
              </a:r>
            </a:p>
            <a:p>
              <a:pPr marL="285740" indent="-285740">
                <a:buFont typeface="Arial" panose="020B0604020202020204" pitchFamily="34" charset="0"/>
                <a:buChar char="•"/>
              </a:pPr>
              <a:r>
                <a:rPr lang="en-US" sz="1400" b="1"/>
                <a:t>5 MW output power</a:t>
              </a:r>
            </a:p>
          </p:txBody>
        </p:sp>
      </p:grpSp>
      <p:grpSp>
        <p:nvGrpSpPr>
          <p:cNvPr id="19" name="Group 37">
            <a:extLst>
              <a:ext uri="{FF2B5EF4-FFF2-40B4-BE49-F238E27FC236}">
                <a16:creationId xmlns:a16="http://schemas.microsoft.com/office/drawing/2014/main" id="{2A6B84C0-71D1-E508-C59C-E16BFD72987C}"/>
              </a:ext>
            </a:extLst>
          </p:cNvPr>
          <p:cNvGrpSpPr/>
          <p:nvPr/>
        </p:nvGrpSpPr>
        <p:grpSpPr>
          <a:xfrm>
            <a:off x="4227027" y="1417710"/>
            <a:ext cx="7394277" cy="3383046"/>
            <a:chOff x="459149" y="605910"/>
            <a:chExt cx="7238994" cy="3383046"/>
          </a:xfrm>
        </p:grpSpPr>
        <p:pic>
          <p:nvPicPr>
            <p:cNvPr id="20" name="Picture 21">
              <a:extLst>
                <a:ext uri="{FF2B5EF4-FFF2-40B4-BE49-F238E27FC236}">
                  <a16:creationId xmlns:a16="http://schemas.microsoft.com/office/drawing/2014/main" id="{BBDC51EC-2F06-0305-C5C8-AD3E8CF9C2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67713" y="714788"/>
              <a:ext cx="2707824" cy="3274168"/>
            </a:xfrm>
            <a:prstGeom prst="rect">
              <a:avLst/>
            </a:prstGeom>
          </p:spPr>
        </p:pic>
        <p:cxnSp>
          <p:nvCxnSpPr>
            <p:cNvPr id="21" name="Conector recto de flecha 3">
              <a:extLst>
                <a:ext uri="{FF2B5EF4-FFF2-40B4-BE49-F238E27FC236}">
                  <a16:creationId xmlns:a16="http://schemas.microsoft.com/office/drawing/2014/main" id="{674D1341-FFD3-8F59-2C68-7E26F8AD2F55}"/>
                </a:ext>
              </a:extLst>
            </p:cNvPr>
            <p:cNvCxnSpPr>
              <a:cxnSpLocks/>
            </p:cNvCxnSpPr>
            <p:nvPr/>
          </p:nvCxnSpPr>
          <p:spPr>
            <a:xfrm>
              <a:off x="459149" y="2298534"/>
              <a:ext cx="4670126" cy="1292511"/>
            </a:xfrm>
            <a:prstGeom prst="straightConnector1">
              <a:avLst/>
            </a:prstGeom>
            <a:noFill/>
            <a:ln w="22225" cap="flat" cmpd="sng" algn="ctr">
              <a:solidFill>
                <a:schemeClr val="accent6">
                  <a:lumMod val="75000"/>
                </a:schemeClr>
              </a:solidFill>
              <a:prstDash val="solid"/>
              <a:miter lim="800000"/>
            </a:ln>
            <a:effectLst/>
          </p:spPr>
        </p:cxnSp>
        <p:sp>
          <p:nvSpPr>
            <p:cNvPr id="22" name="TextBox 39">
              <a:extLst>
                <a:ext uri="{FF2B5EF4-FFF2-40B4-BE49-F238E27FC236}">
                  <a16:creationId xmlns:a16="http://schemas.microsoft.com/office/drawing/2014/main" id="{B3CD7AFC-1D60-0B61-07A4-B3E78B3461BB}"/>
                </a:ext>
              </a:extLst>
            </p:cNvPr>
            <p:cNvSpPr txBox="1"/>
            <p:nvPr/>
          </p:nvSpPr>
          <p:spPr>
            <a:xfrm>
              <a:off x="4491514" y="605910"/>
              <a:ext cx="3206629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u="sng"/>
                <a:t>Li Target, Irradiation Modules and Test Cell</a:t>
              </a:r>
            </a:p>
          </p:txBody>
        </p:sp>
        <p:cxnSp>
          <p:nvCxnSpPr>
            <p:cNvPr id="23" name="Conector recto de flecha 3">
              <a:extLst>
                <a:ext uri="{FF2B5EF4-FFF2-40B4-BE49-F238E27FC236}">
                  <a16:creationId xmlns:a16="http://schemas.microsoft.com/office/drawing/2014/main" id="{6178E672-49E7-8351-F8F4-00B76D373D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7229" y="1083159"/>
              <a:ext cx="5330914" cy="1137162"/>
            </a:xfrm>
            <a:prstGeom prst="straightConnector1">
              <a:avLst/>
            </a:prstGeom>
            <a:noFill/>
            <a:ln w="22225" cap="flat" cmpd="sng" algn="ctr">
              <a:solidFill>
                <a:schemeClr val="accent6">
                  <a:lumMod val="75000"/>
                </a:schemeClr>
              </a:solidFill>
              <a:prstDash val="solid"/>
              <a:miter lim="800000"/>
            </a:ln>
            <a:effectLst/>
          </p:spPr>
        </p:cxnSp>
      </p:grpSp>
      <p:grpSp>
        <p:nvGrpSpPr>
          <p:cNvPr id="24" name="Group 18">
            <a:extLst>
              <a:ext uri="{FF2B5EF4-FFF2-40B4-BE49-F238E27FC236}">
                <a16:creationId xmlns:a16="http://schemas.microsoft.com/office/drawing/2014/main" id="{74DF8319-8086-4910-8414-51CE86F63B7B}"/>
              </a:ext>
            </a:extLst>
          </p:cNvPr>
          <p:cNvGrpSpPr/>
          <p:nvPr/>
        </p:nvGrpSpPr>
        <p:grpSpPr>
          <a:xfrm>
            <a:off x="4419603" y="3211714"/>
            <a:ext cx="4944699" cy="3419616"/>
            <a:chOff x="3810359" y="2041806"/>
            <a:chExt cx="4944699" cy="3419616"/>
          </a:xfrm>
        </p:grpSpPr>
        <p:cxnSp>
          <p:nvCxnSpPr>
            <p:cNvPr id="26" name="Conector recto de flecha 3">
              <a:extLst>
                <a:ext uri="{FF2B5EF4-FFF2-40B4-BE49-F238E27FC236}">
                  <a16:creationId xmlns:a16="http://schemas.microsoft.com/office/drawing/2014/main" id="{4796C22F-B408-1ED0-A97E-F0FC4D1CC9DA}"/>
                </a:ext>
              </a:extLst>
            </p:cNvPr>
            <p:cNvCxnSpPr>
              <a:cxnSpLocks/>
            </p:cNvCxnSpPr>
            <p:nvPr/>
          </p:nvCxnSpPr>
          <p:spPr>
            <a:xfrm>
              <a:off x="4165959" y="2041806"/>
              <a:ext cx="1320800" cy="1322083"/>
            </a:xfrm>
            <a:prstGeom prst="straightConnector1">
              <a:avLst/>
            </a:prstGeom>
            <a:noFill/>
            <a:ln w="19050" cap="flat" cmpd="sng" algn="ctr">
              <a:solidFill>
                <a:srgbClr val="003399"/>
              </a:solidFill>
              <a:prstDash val="solid"/>
              <a:miter lim="800000"/>
            </a:ln>
            <a:effectLst/>
          </p:spPr>
        </p:cxnSp>
        <p:cxnSp>
          <p:nvCxnSpPr>
            <p:cNvPr id="27" name="Conector recto de flecha 3">
              <a:extLst>
                <a:ext uri="{FF2B5EF4-FFF2-40B4-BE49-F238E27FC236}">
                  <a16:creationId xmlns:a16="http://schemas.microsoft.com/office/drawing/2014/main" id="{FC4D271A-3C48-1DA8-8397-1A96DE8AC63C}"/>
                </a:ext>
              </a:extLst>
            </p:cNvPr>
            <p:cNvCxnSpPr>
              <a:cxnSpLocks/>
            </p:cNvCxnSpPr>
            <p:nvPr/>
          </p:nvCxnSpPr>
          <p:spPr>
            <a:xfrm>
              <a:off x="3810359" y="2041806"/>
              <a:ext cx="1864239" cy="2673029"/>
            </a:xfrm>
            <a:prstGeom prst="straightConnector1">
              <a:avLst/>
            </a:prstGeom>
            <a:noFill/>
            <a:ln w="19050" cap="flat" cmpd="sng" algn="ctr">
              <a:solidFill>
                <a:srgbClr val="003399"/>
              </a:solidFill>
              <a:prstDash val="solid"/>
              <a:miter lim="800000"/>
            </a:ln>
            <a:effectLst/>
          </p:spPr>
        </p:cxnSp>
        <p:sp>
          <p:nvSpPr>
            <p:cNvPr id="28" name="TextBox 47">
              <a:extLst>
                <a:ext uri="{FF2B5EF4-FFF2-40B4-BE49-F238E27FC236}">
                  <a16:creationId xmlns:a16="http://schemas.microsoft.com/office/drawing/2014/main" id="{425E386A-A50B-D574-52C9-EC53420D6BD2}"/>
                </a:ext>
              </a:extLst>
            </p:cNvPr>
            <p:cNvSpPr txBox="1"/>
            <p:nvPr/>
          </p:nvSpPr>
          <p:spPr>
            <a:xfrm>
              <a:off x="5486759" y="2892248"/>
              <a:ext cx="2436331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u="sng"/>
                <a:t>Li Loop and Oil Cooling Loops</a:t>
              </a:r>
            </a:p>
          </p:txBody>
        </p:sp>
        <p:sp>
          <p:nvSpPr>
            <p:cNvPr id="29" name="TextBox 48">
              <a:extLst>
                <a:ext uri="{FF2B5EF4-FFF2-40B4-BE49-F238E27FC236}">
                  <a16:creationId xmlns:a16="http://schemas.microsoft.com/office/drawing/2014/main" id="{4D19A83C-800B-D98A-EF0E-BE3590731C2C}"/>
                </a:ext>
              </a:extLst>
            </p:cNvPr>
            <p:cNvSpPr txBox="1"/>
            <p:nvPr/>
          </p:nvSpPr>
          <p:spPr>
            <a:xfrm>
              <a:off x="6659761" y="3928713"/>
              <a:ext cx="2095297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285740" indent="-285740">
                <a:buFont typeface="Arial" panose="020B0604020202020204" pitchFamily="34" charset="0"/>
                <a:buChar char="•"/>
              </a:pPr>
              <a:r>
                <a:rPr lang="en-US" sz="1400" b="1"/>
                <a:t>100 l/s Li</a:t>
              </a:r>
            </a:p>
            <a:p>
              <a:pPr marL="285740" indent="-285740">
                <a:buFont typeface="Arial" panose="020B0604020202020204" pitchFamily="34" charset="0"/>
                <a:buChar char="•"/>
              </a:pPr>
              <a:r>
                <a:rPr lang="en-US" sz="1400" b="1"/>
                <a:t>Strict Li Purity Control</a:t>
              </a:r>
            </a:p>
          </p:txBody>
        </p:sp>
        <p:pic>
          <p:nvPicPr>
            <p:cNvPr id="25" name="Picture 38">
              <a:extLst>
                <a:ext uri="{FF2B5EF4-FFF2-40B4-BE49-F238E27FC236}">
                  <a16:creationId xmlns:a16="http://schemas.microsoft.com/office/drawing/2014/main" id="{8EBFBCCC-883A-C7E7-6E36-681411E1F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5706839" y="3556800"/>
              <a:ext cx="2893040" cy="1904622"/>
            </a:xfrm>
            <a:prstGeom prst="rect">
              <a:avLst/>
            </a:prstGeom>
          </p:spPr>
        </p:pic>
      </p:grpSp>
      <p:grpSp>
        <p:nvGrpSpPr>
          <p:cNvPr id="30" name="Group 41">
            <a:extLst>
              <a:ext uri="{FF2B5EF4-FFF2-40B4-BE49-F238E27FC236}">
                <a16:creationId xmlns:a16="http://schemas.microsoft.com/office/drawing/2014/main" id="{6ABD596E-E3B6-8D81-6734-D58689FE12C9}"/>
              </a:ext>
            </a:extLst>
          </p:cNvPr>
          <p:cNvGrpSpPr/>
          <p:nvPr/>
        </p:nvGrpSpPr>
        <p:grpSpPr>
          <a:xfrm>
            <a:off x="4910752" y="1616598"/>
            <a:ext cx="4113730" cy="2317635"/>
            <a:chOff x="4921359" y="1160909"/>
            <a:chExt cx="4113730" cy="2317635"/>
          </a:xfrm>
        </p:grpSpPr>
        <p:grpSp>
          <p:nvGrpSpPr>
            <p:cNvPr id="31" name="Group 34">
              <a:extLst>
                <a:ext uri="{FF2B5EF4-FFF2-40B4-BE49-F238E27FC236}">
                  <a16:creationId xmlns:a16="http://schemas.microsoft.com/office/drawing/2014/main" id="{CB48748C-1D25-D0D3-43C1-03534BC868B9}"/>
                </a:ext>
              </a:extLst>
            </p:cNvPr>
            <p:cNvGrpSpPr/>
            <p:nvPr/>
          </p:nvGrpSpPr>
          <p:grpSpPr>
            <a:xfrm>
              <a:off x="4921359" y="1160909"/>
              <a:ext cx="1893570" cy="1676219"/>
              <a:chOff x="4514822" y="938177"/>
              <a:chExt cx="1893570" cy="1676219"/>
            </a:xfrm>
          </p:grpSpPr>
          <p:grpSp>
            <p:nvGrpSpPr>
              <p:cNvPr id="35" name="Group 31">
                <a:extLst>
                  <a:ext uri="{FF2B5EF4-FFF2-40B4-BE49-F238E27FC236}">
                    <a16:creationId xmlns:a16="http://schemas.microsoft.com/office/drawing/2014/main" id="{E521E07A-7313-5010-0DBA-3E766C6B315D}"/>
                  </a:ext>
                </a:extLst>
              </p:cNvPr>
              <p:cNvGrpSpPr/>
              <p:nvPr/>
            </p:nvGrpSpPr>
            <p:grpSpPr>
              <a:xfrm>
                <a:off x="4514822" y="938177"/>
                <a:ext cx="1893570" cy="1676219"/>
                <a:chOff x="4514822" y="938177"/>
                <a:chExt cx="1893570" cy="1676219"/>
              </a:xfrm>
            </p:grpSpPr>
            <p:pic>
              <p:nvPicPr>
                <p:cNvPr id="38" name="Picture 24">
                  <a:extLst>
                    <a:ext uri="{FF2B5EF4-FFF2-40B4-BE49-F238E27FC236}">
                      <a16:creationId xmlns:a16="http://schemas.microsoft.com/office/drawing/2014/main" id="{150074A5-2173-59FB-EE9E-F7E3C110AB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514822" y="968903"/>
                  <a:ext cx="1893570" cy="1564005"/>
                </a:xfrm>
                <a:prstGeom prst="rect">
                  <a:avLst/>
                </a:prstGeom>
              </p:spPr>
            </p:pic>
            <p:sp>
              <p:nvSpPr>
                <p:cNvPr id="39" name="Block Arc 11">
                  <a:extLst>
                    <a:ext uri="{FF2B5EF4-FFF2-40B4-BE49-F238E27FC236}">
                      <a16:creationId xmlns:a16="http://schemas.microsoft.com/office/drawing/2014/main" id="{ADB02209-706A-053E-FA86-D3B67940B0F6}"/>
                    </a:ext>
                  </a:extLst>
                </p:cNvPr>
                <p:cNvSpPr/>
                <p:nvPr/>
              </p:nvSpPr>
              <p:spPr>
                <a:xfrm rot="5599540">
                  <a:off x="5819037" y="1580493"/>
                  <a:ext cx="584394" cy="242939"/>
                </a:xfrm>
                <a:prstGeom prst="blockArc">
                  <a:avLst/>
                </a:prstGeom>
                <a:solidFill>
                  <a:srgbClr val="003399">
                    <a:alpha val="65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0" name="Block Arc 20">
                  <a:extLst>
                    <a:ext uri="{FF2B5EF4-FFF2-40B4-BE49-F238E27FC236}">
                      <a16:creationId xmlns:a16="http://schemas.microsoft.com/office/drawing/2014/main" id="{0190B4FF-C467-B124-9049-3B1A04F43B9A}"/>
                    </a:ext>
                  </a:extLst>
                </p:cNvPr>
                <p:cNvSpPr/>
                <p:nvPr/>
              </p:nvSpPr>
              <p:spPr>
                <a:xfrm rot="5690884">
                  <a:off x="5781998" y="1593509"/>
                  <a:ext cx="587164" cy="244091"/>
                </a:xfrm>
                <a:prstGeom prst="blockArc">
                  <a:avLst/>
                </a:prstGeom>
                <a:solidFill>
                  <a:srgbClr val="003399">
                    <a:alpha val="65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1" name="Rectangle 22">
                  <a:extLst>
                    <a:ext uri="{FF2B5EF4-FFF2-40B4-BE49-F238E27FC236}">
                      <a16:creationId xmlns:a16="http://schemas.microsoft.com/office/drawing/2014/main" id="{5D5DA840-9A7A-C6BC-4CE2-AE669E5E5720}"/>
                    </a:ext>
                  </a:extLst>
                </p:cNvPr>
                <p:cNvSpPr/>
                <p:nvPr/>
              </p:nvSpPr>
              <p:spPr>
                <a:xfrm rot="20847271">
                  <a:off x="6005197" y="938177"/>
                  <a:ext cx="72270" cy="516708"/>
                </a:xfrm>
                <a:prstGeom prst="rect">
                  <a:avLst/>
                </a:prstGeom>
                <a:solidFill>
                  <a:srgbClr val="003399">
                    <a:alpha val="78000"/>
                  </a:srgbClr>
                </a:solidFill>
                <a:ln>
                  <a:noFill/>
                </a:ln>
                <a:scene3d>
                  <a:camera prst="isometricOffAxis2Left">
                    <a:rot lat="1012855" lon="2816516" rev="380458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2" name="Rectangle 26">
                  <a:extLst>
                    <a:ext uri="{FF2B5EF4-FFF2-40B4-BE49-F238E27FC236}">
                      <a16:creationId xmlns:a16="http://schemas.microsoft.com/office/drawing/2014/main" id="{8E064CD2-888E-5A5E-66CD-59FD670B83C2}"/>
                    </a:ext>
                  </a:extLst>
                </p:cNvPr>
                <p:cNvSpPr/>
                <p:nvPr/>
              </p:nvSpPr>
              <p:spPr>
                <a:xfrm rot="20952256">
                  <a:off x="6056377" y="947214"/>
                  <a:ext cx="72270" cy="524256"/>
                </a:xfrm>
                <a:prstGeom prst="rect">
                  <a:avLst/>
                </a:prstGeom>
                <a:solidFill>
                  <a:srgbClr val="003399">
                    <a:alpha val="78000"/>
                  </a:srgbClr>
                </a:solidFill>
                <a:ln>
                  <a:noFill/>
                </a:ln>
                <a:scene3d>
                  <a:camera prst="isometricOffAxis2Left">
                    <a:rot lat="1012855" lon="2816516" rev="380458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3" name="Rectangle 28">
                  <a:extLst>
                    <a:ext uri="{FF2B5EF4-FFF2-40B4-BE49-F238E27FC236}">
                      <a16:creationId xmlns:a16="http://schemas.microsoft.com/office/drawing/2014/main" id="{F483D09E-9B48-EDC5-3B37-69A361EEAB36}"/>
                    </a:ext>
                  </a:extLst>
                </p:cNvPr>
                <p:cNvSpPr/>
                <p:nvPr/>
              </p:nvSpPr>
              <p:spPr>
                <a:xfrm rot="11996812" flipH="1">
                  <a:off x="6016279" y="1925424"/>
                  <a:ext cx="49878" cy="688972"/>
                </a:xfrm>
                <a:prstGeom prst="rect">
                  <a:avLst/>
                </a:prstGeom>
                <a:solidFill>
                  <a:srgbClr val="003399">
                    <a:alpha val="78000"/>
                  </a:srgbClr>
                </a:solidFill>
                <a:ln>
                  <a:noFill/>
                </a:ln>
                <a:scene3d>
                  <a:camera prst="isometricOffAxis2Left">
                    <a:rot lat="1200000" lon="2400000" rev="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4" name="Rectangle 30">
                  <a:extLst>
                    <a:ext uri="{FF2B5EF4-FFF2-40B4-BE49-F238E27FC236}">
                      <a16:creationId xmlns:a16="http://schemas.microsoft.com/office/drawing/2014/main" id="{4C73A838-A9F5-65F1-8199-ACB6DDC9D680}"/>
                    </a:ext>
                  </a:extLst>
                </p:cNvPr>
                <p:cNvSpPr/>
                <p:nvPr/>
              </p:nvSpPr>
              <p:spPr>
                <a:xfrm rot="11996812" flipH="1">
                  <a:off x="6072978" y="1922554"/>
                  <a:ext cx="63204" cy="102839"/>
                </a:xfrm>
                <a:prstGeom prst="rect">
                  <a:avLst/>
                </a:prstGeom>
                <a:solidFill>
                  <a:srgbClr val="003399">
                    <a:alpha val="78000"/>
                  </a:srgbClr>
                </a:solidFill>
                <a:ln>
                  <a:noFill/>
                </a:ln>
                <a:scene3d>
                  <a:camera prst="isometricOffAxis2Left">
                    <a:rot lat="1200000" lon="2400000" rev="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sp>
            <p:nvSpPr>
              <p:cNvPr id="36" name="Arrow: Right 32">
                <a:extLst>
                  <a:ext uri="{FF2B5EF4-FFF2-40B4-BE49-F238E27FC236}">
                    <a16:creationId xmlns:a16="http://schemas.microsoft.com/office/drawing/2014/main" id="{A2C48BD6-171F-2A94-8BD4-4C33BEA3FC34}"/>
                  </a:ext>
                </a:extLst>
              </p:cNvPr>
              <p:cNvSpPr/>
              <p:nvPr/>
            </p:nvSpPr>
            <p:spPr>
              <a:xfrm rot="21100245">
                <a:off x="5175705" y="1668147"/>
                <a:ext cx="920147" cy="136261"/>
              </a:xfrm>
              <a:prstGeom prst="rightArrow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7" name="TextBox 33">
                <a:extLst>
                  <a:ext uri="{FF2B5EF4-FFF2-40B4-BE49-F238E27FC236}">
                    <a16:creationId xmlns:a16="http://schemas.microsoft.com/office/drawing/2014/main" id="{13AF1700-022A-40FC-6E03-5174AD34CEC2}"/>
                  </a:ext>
                </a:extLst>
              </p:cNvPr>
              <p:cNvSpPr txBox="1"/>
              <p:nvPr/>
            </p:nvSpPr>
            <p:spPr>
              <a:xfrm rot="21078810">
                <a:off x="4950260" y="1517079"/>
                <a:ext cx="110056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>
                    <a:ln w="0" cmpd="dbl">
                      <a:solidFill>
                        <a:schemeClr val="bg1"/>
                      </a:solidFill>
                    </a:ln>
                    <a:solidFill>
                      <a:schemeClr val="accent6">
                        <a:lumMod val="75000"/>
                      </a:schemeClr>
                    </a:solidFill>
                  </a:rPr>
                  <a:t>Deuteron Beam</a:t>
                </a:r>
              </a:p>
            </p:txBody>
          </p:sp>
        </p:grpSp>
        <p:grpSp>
          <p:nvGrpSpPr>
            <p:cNvPr id="32" name="Group 36">
              <a:extLst>
                <a:ext uri="{FF2B5EF4-FFF2-40B4-BE49-F238E27FC236}">
                  <a16:creationId xmlns:a16="http://schemas.microsoft.com/office/drawing/2014/main" id="{7381A089-8DB3-2793-AB38-DE90C3F8AF49}"/>
                </a:ext>
              </a:extLst>
            </p:cNvPr>
            <p:cNvGrpSpPr/>
            <p:nvPr/>
          </p:nvGrpSpPr>
          <p:grpSpPr>
            <a:xfrm>
              <a:off x="7141519" y="1685130"/>
              <a:ext cx="1893570" cy="1793414"/>
              <a:chOff x="7054215" y="779501"/>
              <a:chExt cx="1893570" cy="1793414"/>
            </a:xfrm>
          </p:grpSpPr>
          <p:pic>
            <p:nvPicPr>
              <p:cNvPr id="33" name="Picture 23">
                <a:extLst>
                  <a:ext uri="{FF2B5EF4-FFF2-40B4-BE49-F238E27FC236}">
                    <a16:creationId xmlns:a16="http://schemas.microsoft.com/office/drawing/2014/main" id="{132EE86E-C5A3-737F-29B7-87496BD9CC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054215" y="779501"/>
                <a:ext cx="1893570" cy="1793414"/>
              </a:xfrm>
              <a:prstGeom prst="rect">
                <a:avLst/>
              </a:prstGeom>
            </p:spPr>
          </p:pic>
          <p:sp>
            <p:nvSpPr>
              <p:cNvPr id="34" name="Rectangle 35">
                <a:extLst>
                  <a:ext uri="{FF2B5EF4-FFF2-40B4-BE49-F238E27FC236}">
                    <a16:creationId xmlns:a16="http://schemas.microsoft.com/office/drawing/2014/main" id="{F5C33004-2DEB-1946-ABDB-F86A6DC76715}"/>
                  </a:ext>
                </a:extLst>
              </p:cNvPr>
              <p:cNvSpPr/>
              <p:nvPr/>
            </p:nvSpPr>
            <p:spPr>
              <a:xfrm>
                <a:off x="8100392" y="2080012"/>
                <a:ext cx="170348" cy="144016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isometricLeftDown">
                  <a:rot lat="2100000" lon="180000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0625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Custom 1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1B1E3D"/>
      </a:hlink>
      <a:folHlink>
        <a:srgbClr val="3EBBF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4786866D7E784FB91906AB3BC10AFB" ma:contentTypeVersion="16" ma:contentTypeDescription="Create a new document." ma:contentTypeScope="" ma:versionID="9c7b51e2f4a654a26befa4d4c88836f1">
  <xsd:schema xmlns:xsd="http://www.w3.org/2001/XMLSchema" xmlns:xs="http://www.w3.org/2001/XMLSchema" xmlns:p="http://schemas.microsoft.com/office/2006/metadata/properties" xmlns:ns3="0ba48097-b403-430b-ad17-6651c909cccf" xmlns:ns4="3bfcafa9-28bb-4309-a949-ca132e08dd43" targetNamespace="http://schemas.microsoft.com/office/2006/metadata/properties" ma:root="true" ma:fieldsID="d8ba438dbb326492e0ff5bab2c5c498e" ns3:_="" ns4:_="">
    <xsd:import namespace="0ba48097-b403-430b-ad17-6651c909cccf"/>
    <xsd:import namespace="3bfcafa9-28bb-4309-a949-ca132e08dd4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Tags" minOccurs="0"/>
                <xsd:element ref="ns3:MediaServiceOCR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a48097-b403-430b-ad17-6651c909cc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fcafa9-28bb-4309-a949-ca132e08dd43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ba48097-b403-430b-ad17-6651c909cccf" xsi:nil="true"/>
  </documentManagement>
</p:properties>
</file>

<file path=customXml/itemProps1.xml><?xml version="1.0" encoding="utf-8"?>
<ds:datastoreItem xmlns:ds="http://schemas.openxmlformats.org/officeDocument/2006/customXml" ds:itemID="{59B137AC-9DB9-4047-86AD-600C259A988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14E0FE6-1BF1-41EC-BA7B-6594CF03BD1D}">
  <ds:schemaRefs>
    <ds:schemaRef ds:uri="0ba48097-b403-430b-ad17-6651c909cccf"/>
    <ds:schemaRef ds:uri="3bfcafa9-28bb-4309-a949-ca132e08dd4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27127C0-F26B-40B2-89C7-676387802E4D}">
  <ds:schemaRefs>
    <ds:schemaRef ds:uri="0ba48097-b403-430b-ad17-6651c909cccf"/>
    <ds:schemaRef ds:uri="3bfcafa9-28bb-4309-a949-ca132e08dd4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JLabPowerPoint_widescreen</Template>
  <TotalTime>91</TotalTime>
  <Words>2339</Words>
  <Application>Microsoft Office PowerPoint</Application>
  <PresentationFormat>Panorámica</PresentationFormat>
  <Paragraphs>402</Paragraphs>
  <Slides>30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8" baseType="lpstr">
      <vt:lpstr>.PingFangSC-Regular</vt:lpstr>
      <vt:lpstr>Arial</vt:lpstr>
      <vt:lpstr>Calibri</vt:lpstr>
      <vt:lpstr>PingFangSC-Regular</vt:lpstr>
      <vt:lpstr>Times New Roman</vt:lpstr>
      <vt:lpstr>Trebuchet MS</vt:lpstr>
      <vt:lpstr>Wingdings 3</vt:lpstr>
      <vt:lpstr>Facet</vt:lpstr>
      <vt:lpstr>The IFMIF-DONES Accelerator:  Target &amp; Irradiation Challenges and Future Research Opportunities</vt:lpstr>
      <vt:lpstr>List of Authors</vt:lpstr>
      <vt:lpstr>OUTLINE</vt:lpstr>
      <vt:lpstr>WHY IFMIF-DONES</vt:lpstr>
      <vt:lpstr>Radiation Damage to Fusion Materials</vt:lpstr>
      <vt:lpstr>A fusion-like neutron source</vt:lpstr>
      <vt:lpstr>What is IFMIF-DONES?</vt:lpstr>
      <vt:lpstr>The IFMIF-DONES site in Granada, Spain</vt:lpstr>
      <vt:lpstr>The Facility</vt:lpstr>
      <vt:lpstr>AREAS FOR NON-FUSION EXPERIMENTS</vt:lpstr>
      <vt:lpstr>OUTLINE</vt:lpstr>
      <vt:lpstr>A 5 MW Power LINAC</vt:lpstr>
      <vt:lpstr>OUTLINE</vt:lpstr>
      <vt:lpstr>The Target/Test Cell Environment</vt:lpstr>
      <vt:lpstr>Liquid Lithium Target Challenges (1)</vt:lpstr>
      <vt:lpstr>Technologies to monitor the Li Target thickness</vt:lpstr>
      <vt:lpstr>Liquid Lithium Target Challenges (2)</vt:lpstr>
      <vt:lpstr>Liquid Lithium Target Challenges (3)</vt:lpstr>
      <vt:lpstr>The Liquid Lithium Loop and 2nd/3rd Oil Loops  </vt:lpstr>
      <vt:lpstr>OUTLINE</vt:lpstr>
      <vt:lpstr>Challenges of the Irradiation Modules (1)</vt:lpstr>
      <vt:lpstr>Challenges of the Irradiation Modules (2)</vt:lpstr>
      <vt:lpstr>OUTLINE</vt:lpstr>
      <vt:lpstr>IFMIF-DONES Users Community!  </vt:lpstr>
      <vt:lpstr>Additional Irradiation Modules in the Test Cell</vt:lpstr>
      <vt:lpstr>Complementary Experiments using neutrons in the R160 </vt:lpstr>
      <vt:lpstr>Complementary Experiments using neutrons in the R026</vt:lpstr>
      <vt:lpstr>OUTLINE</vt:lpstr>
      <vt:lpstr>SUMMARY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Ketzner</dc:creator>
  <cp:lastModifiedBy>Claudio Torregrosa</cp:lastModifiedBy>
  <cp:revision>2</cp:revision>
  <dcterms:created xsi:type="dcterms:W3CDTF">2023-03-08T13:59:24Z</dcterms:created>
  <dcterms:modified xsi:type="dcterms:W3CDTF">2024-03-18T21:45:14Z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0x010100F24786866D7E784FB91906AB3BC10AFB</vt:lpwstr>
  </property>
</Properties>
</file>