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80" r:id="rId3"/>
    <p:sldId id="281" r:id="rId4"/>
    <p:sldId id="311" r:id="rId5"/>
    <p:sldId id="312" r:id="rId6"/>
    <p:sldId id="313" r:id="rId7"/>
    <p:sldId id="303" r:id="rId8"/>
    <p:sldId id="304" r:id="rId9"/>
    <p:sldId id="305" r:id="rId10"/>
    <p:sldId id="282" r:id="rId11"/>
    <p:sldId id="283" r:id="rId12"/>
    <p:sldId id="284" r:id="rId13"/>
    <p:sldId id="317" r:id="rId14"/>
    <p:sldId id="318" r:id="rId15"/>
    <p:sldId id="319" r:id="rId16"/>
    <p:sldId id="320" r:id="rId17"/>
    <p:sldId id="321" r:id="rId18"/>
    <p:sldId id="301" r:id="rId19"/>
    <p:sldId id="302" r:id="rId20"/>
    <p:sldId id="310" r:id="rId21"/>
    <p:sldId id="309" r:id="rId22"/>
    <p:sldId id="278" r:id="rId23"/>
  </p:sldIdLst>
  <p:sldSz cx="12192000" cy="6858000"/>
  <p:notesSz cx="6858000" cy="12192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D326A9-A81B-9881-C969-13F38E75D658}">
  <a:tblStyle styleId="{88D326A9-A81B-9881-C969-13F38E75D658}" styleName="Medium Style 3">
    <a:wholeTbl>
      <a:tcTxStyle>
        <a:fontRef idx="minor"/>
        <a:schemeClr val="dk1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25400">
              <a:solidFill>
                <a:schemeClr val="dk1"/>
              </a:solidFill>
            </a:ln>
          </a:top>
          <a:bottom>
            <a:ln w="25400">
              <a:solidFill>
                <a:schemeClr val="dk1"/>
              </a:solidFill>
            </a:ln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band2V>
      <a:tcStyle>
        <a:tcBdr/>
        <a:fill>
          <a:solidFill>
            <a:schemeClr val="dk1">
              <a:tint val="20000"/>
            </a:schemeClr>
          </a:solidFill>
        </a:fill>
      </a:tcStyle>
    </a:band2V>
    <a:la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Style>
        <a:tcBdr>
          <a:top>
            <a:ln w="50800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rgbClr val="000000"/>
        </a:fontRef>
        <a:schemeClr val="dk1"/>
      </a:tcTxStyle>
      <a:tcStyle>
        <a:tcBdr/>
      </a:tcStyle>
    </a:seCell>
    <a:swCell>
      <a:tcTxStyle b="on">
        <a:fontRef idx="minor">
          <a:srgbClr val="000000"/>
        </a:fontRef>
        <a:schemeClr val="dk1"/>
      </a:tcTxStyle>
      <a:tcStyle>
        <a:tcBdr/>
      </a:tcStyle>
    </a:swCell>
    <a:firstRow>
      <a:tcTxStyle b="on">
        <a:fontRef idx="minor">
          <a:srgbClr val="000000"/>
        </a:fontRef>
        <a:schemeClr val="lt1"/>
      </a:tcTxStyle>
      <a:tcStyle>
        <a:tcBdr>
          <a:bottom>
            <a:ln w="25400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71" autoAdjust="0"/>
    <p:restoredTop sz="97505"/>
  </p:normalViewPr>
  <p:slideViewPr>
    <p:cSldViewPr>
      <p:cViewPr>
        <p:scale>
          <a:sx n="115" d="100"/>
          <a:sy n="115" d="100"/>
        </p:scale>
        <p:origin x="448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631200-7B25-44EC-8CF2-B40C82A40342}" type="doc">
      <dgm:prSet loTypeId="urn:microsoft.com/office/officeart/2005/8/layout/lProcess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5EF6A4DA-14D3-4D92-BF19-436A4EB68613}">
      <dgm:prSet phldrT="[Text]"/>
      <dgm:spPr/>
      <dgm:t>
        <a:bodyPr/>
        <a:lstStyle/>
        <a:p>
          <a:r>
            <a:rPr lang="en-US" dirty="0"/>
            <a:t>Safety function</a:t>
          </a:r>
        </a:p>
      </dgm:t>
    </dgm:pt>
    <dgm:pt modelId="{9A793460-E0F9-4C84-A9C8-22B2C42A963F}" type="parTrans" cxnId="{989CF7E3-D1DD-43DC-8912-ECEC660EE4BB}">
      <dgm:prSet/>
      <dgm:spPr/>
      <dgm:t>
        <a:bodyPr/>
        <a:lstStyle/>
        <a:p>
          <a:endParaRPr lang="en-US"/>
        </a:p>
      </dgm:t>
    </dgm:pt>
    <dgm:pt modelId="{9C1FDBCE-30F4-47DA-B152-8EE2609C24C4}" type="sibTrans" cxnId="{989CF7E3-D1DD-43DC-8912-ECEC660EE4BB}">
      <dgm:prSet/>
      <dgm:spPr/>
      <dgm:t>
        <a:bodyPr/>
        <a:lstStyle/>
        <a:p>
          <a:endParaRPr lang="en-US"/>
        </a:p>
      </dgm:t>
    </dgm:pt>
    <dgm:pt modelId="{FFE874C4-E5E2-46E6-AB6A-2261AA9EEA84}">
      <dgm:prSet phldrT="[Text]"/>
      <dgm:spPr/>
      <dgm:t>
        <a:bodyPr/>
        <a:lstStyle/>
        <a:p>
          <a:r>
            <a:rPr lang="en-US" b="0" dirty="0"/>
            <a:t>Beam stoppers</a:t>
          </a:r>
        </a:p>
      </dgm:t>
    </dgm:pt>
    <dgm:pt modelId="{424A12BD-9803-45A6-877B-628B1836A69F}" type="parTrans" cxnId="{3A51FDA7-D3FF-4E88-9ACA-22C45920743C}">
      <dgm:prSet/>
      <dgm:spPr/>
      <dgm:t>
        <a:bodyPr/>
        <a:lstStyle/>
        <a:p>
          <a:endParaRPr lang="en-US"/>
        </a:p>
      </dgm:t>
    </dgm:pt>
    <dgm:pt modelId="{5F0FF571-D777-45AE-AC81-1DFF26273EBC}" type="sibTrans" cxnId="{3A51FDA7-D3FF-4E88-9ACA-22C45920743C}">
      <dgm:prSet/>
      <dgm:spPr/>
      <dgm:t>
        <a:bodyPr/>
        <a:lstStyle/>
        <a:p>
          <a:endParaRPr lang="en-US"/>
        </a:p>
      </dgm:t>
    </dgm:pt>
    <dgm:pt modelId="{3E2CA533-3DB9-454D-B65F-6D62C9C3D3B8}">
      <dgm:prSet phldrT="[Text]"/>
      <dgm:spPr/>
      <dgm:t>
        <a:bodyPr/>
        <a:lstStyle/>
        <a:p>
          <a:r>
            <a:rPr lang="en-US" dirty="0"/>
            <a:t>Beam cleaning &amp; control</a:t>
          </a:r>
        </a:p>
      </dgm:t>
    </dgm:pt>
    <dgm:pt modelId="{7FF9C671-82BE-4817-B842-6ED3B2379881}" type="parTrans" cxnId="{7CDAA8FF-26B6-480D-8CBB-852CF51CD226}">
      <dgm:prSet/>
      <dgm:spPr/>
      <dgm:t>
        <a:bodyPr/>
        <a:lstStyle/>
        <a:p>
          <a:endParaRPr lang="en-US"/>
        </a:p>
      </dgm:t>
    </dgm:pt>
    <dgm:pt modelId="{D73C8317-B121-4975-99EB-E29194CD1B79}" type="sibTrans" cxnId="{7CDAA8FF-26B6-480D-8CBB-852CF51CD226}">
      <dgm:prSet/>
      <dgm:spPr/>
      <dgm:t>
        <a:bodyPr/>
        <a:lstStyle/>
        <a:p>
          <a:endParaRPr lang="en-US"/>
        </a:p>
      </dgm:t>
    </dgm:pt>
    <dgm:pt modelId="{ACB81CF5-B567-4408-9A7B-59DC4BC8B8E6}">
      <dgm:prSet phldrT="[Text]"/>
      <dgm:spPr/>
      <dgm:t>
        <a:bodyPr/>
        <a:lstStyle/>
        <a:p>
          <a:r>
            <a:rPr lang="en-US" b="1" dirty="0"/>
            <a:t>Collimators</a:t>
          </a:r>
        </a:p>
      </dgm:t>
    </dgm:pt>
    <dgm:pt modelId="{2D740584-A69F-4308-9428-58B22B1E6BD6}" type="parTrans" cxnId="{BE154D76-6987-41E4-BA48-4E9C80BB3C9D}">
      <dgm:prSet/>
      <dgm:spPr/>
      <dgm:t>
        <a:bodyPr/>
        <a:lstStyle/>
        <a:p>
          <a:endParaRPr lang="en-US"/>
        </a:p>
      </dgm:t>
    </dgm:pt>
    <dgm:pt modelId="{A5AEA848-72FC-4A48-B0AE-236EE34BCC18}" type="sibTrans" cxnId="{BE154D76-6987-41E4-BA48-4E9C80BB3C9D}">
      <dgm:prSet/>
      <dgm:spPr/>
      <dgm:t>
        <a:bodyPr/>
        <a:lstStyle/>
        <a:p>
          <a:endParaRPr lang="en-US"/>
        </a:p>
      </dgm:t>
    </dgm:pt>
    <dgm:pt modelId="{7F5B148E-FB0A-4CE4-B26B-7495FED7EB30}">
      <dgm:prSet phldrT="[Text]"/>
      <dgm:spPr/>
      <dgm:t>
        <a:bodyPr/>
        <a:lstStyle/>
        <a:p>
          <a:r>
            <a:rPr lang="en-US" dirty="0"/>
            <a:t>Scrapers</a:t>
          </a:r>
        </a:p>
      </dgm:t>
    </dgm:pt>
    <dgm:pt modelId="{31ED4A5A-5110-4C7A-9408-69BFF847F624}" type="parTrans" cxnId="{C39B3763-7562-4369-ADB4-CE4D2FC763A7}">
      <dgm:prSet/>
      <dgm:spPr/>
      <dgm:t>
        <a:bodyPr/>
        <a:lstStyle/>
        <a:p>
          <a:endParaRPr lang="en-US"/>
        </a:p>
      </dgm:t>
    </dgm:pt>
    <dgm:pt modelId="{68B35A89-B58E-4A7B-AD92-774F9E5E1E4B}" type="sibTrans" cxnId="{C39B3763-7562-4369-ADB4-CE4D2FC763A7}">
      <dgm:prSet/>
      <dgm:spPr/>
      <dgm:t>
        <a:bodyPr/>
        <a:lstStyle/>
        <a:p>
          <a:endParaRPr lang="en-US"/>
        </a:p>
      </dgm:t>
    </dgm:pt>
    <dgm:pt modelId="{89F1AAA1-DD57-4D3B-A664-4425A837CA56}">
      <dgm:prSet phldrT="[Text]"/>
      <dgm:spPr/>
      <dgm:t>
        <a:bodyPr/>
        <a:lstStyle/>
        <a:p>
          <a:r>
            <a:rPr lang="en-US" b="1" dirty="0"/>
            <a:t>Beam dumps</a:t>
          </a:r>
        </a:p>
      </dgm:t>
    </dgm:pt>
    <dgm:pt modelId="{77B493BC-6F72-4D08-98A4-E88E08700046}" type="parTrans" cxnId="{82DE0F8E-A40E-4399-90DE-5441399B1738}">
      <dgm:prSet/>
      <dgm:spPr/>
      <dgm:t>
        <a:bodyPr/>
        <a:lstStyle/>
        <a:p>
          <a:endParaRPr lang="en-US"/>
        </a:p>
      </dgm:t>
    </dgm:pt>
    <dgm:pt modelId="{FB60D0E2-FE72-4FB7-AB9F-8E3B32462DFC}" type="sibTrans" cxnId="{82DE0F8E-A40E-4399-90DE-5441399B1738}">
      <dgm:prSet/>
      <dgm:spPr/>
      <dgm:t>
        <a:bodyPr/>
        <a:lstStyle/>
        <a:p>
          <a:endParaRPr lang="en-US"/>
        </a:p>
      </dgm:t>
    </dgm:pt>
    <dgm:pt modelId="{674422A0-DAD3-4848-BB0B-4930C26755F4}">
      <dgm:prSet phldrT="[Text]"/>
      <dgm:spPr/>
      <dgm:t>
        <a:bodyPr/>
        <a:lstStyle/>
        <a:p>
          <a:r>
            <a:rPr lang="en-US" dirty="0"/>
            <a:t>Strippers</a:t>
          </a:r>
        </a:p>
      </dgm:t>
    </dgm:pt>
    <dgm:pt modelId="{D03B8E51-B811-4764-B217-1B2A5835C570}" type="parTrans" cxnId="{71B26D1B-3587-4454-8858-236A89CBCAB4}">
      <dgm:prSet/>
      <dgm:spPr/>
      <dgm:t>
        <a:bodyPr/>
        <a:lstStyle/>
        <a:p>
          <a:endParaRPr lang="en-US"/>
        </a:p>
      </dgm:t>
    </dgm:pt>
    <dgm:pt modelId="{2DCA61D6-96DD-44E4-8619-E2861D04DEE1}" type="sibTrans" cxnId="{71B26D1B-3587-4454-8858-236A89CBCAB4}">
      <dgm:prSet/>
      <dgm:spPr/>
      <dgm:t>
        <a:bodyPr/>
        <a:lstStyle/>
        <a:p>
          <a:endParaRPr lang="en-US"/>
        </a:p>
      </dgm:t>
    </dgm:pt>
    <dgm:pt modelId="{05D7DD1C-0291-4F25-811C-FD84EFA7318E}">
      <dgm:prSet phldrT="[Text]"/>
      <dgm:spPr/>
      <dgm:t>
        <a:bodyPr/>
        <a:lstStyle/>
        <a:p>
          <a:r>
            <a:rPr lang="en-US" dirty="0"/>
            <a:t>Slits</a:t>
          </a:r>
        </a:p>
      </dgm:t>
    </dgm:pt>
    <dgm:pt modelId="{E42FA364-79F0-435F-B519-9067C625ACB6}" type="parTrans" cxnId="{9616C84E-EC17-4A35-9A29-52313B6CA5B3}">
      <dgm:prSet/>
      <dgm:spPr/>
      <dgm:t>
        <a:bodyPr/>
        <a:lstStyle/>
        <a:p>
          <a:endParaRPr lang="en-US"/>
        </a:p>
      </dgm:t>
    </dgm:pt>
    <dgm:pt modelId="{512B44B7-196A-4A50-95ED-BF5BCD9DC7BD}" type="sibTrans" cxnId="{9616C84E-EC17-4A35-9A29-52313B6CA5B3}">
      <dgm:prSet/>
      <dgm:spPr/>
      <dgm:t>
        <a:bodyPr/>
        <a:lstStyle/>
        <a:p>
          <a:endParaRPr lang="en-US"/>
        </a:p>
      </dgm:t>
    </dgm:pt>
    <dgm:pt modelId="{A9E60AD8-2F1A-459B-844A-3F00A3F91F5C}">
      <dgm:prSet phldrT="[Text]"/>
      <dgm:spPr/>
      <dgm:t>
        <a:bodyPr/>
        <a:lstStyle/>
        <a:p>
          <a:r>
            <a:rPr lang="en-US" dirty="0"/>
            <a:t>Physics</a:t>
          </a:r>
        </a:p>
      </dgm:t>
    </dgm:pt>
    <dgm:pt modelId="{BE54C42A-9E78-4A26-966E-F1962E3A3961}" type="parTrans" cxnId="{7FB21C93-B990-45E3-BFEA-4E3BDA55087E}">
      <dgm:prSet/>
      <dgm:spPr/>
      <dgm:t>
        <a:bodyPr/>
        <a:lstStyle/>
        <a:p>
          <a:endParaRPr lang="en-US"/>
        </a:p>
      </dgm:t>
    </dgm:pt>
    <dgm:pt modelId="{60E131A7-156C-405D-8C43-B29E652BF9F4}" type="sibTrans" cxnId="{7FB21C93-B990-45E3-BFEA-4E3BDA55087E}">
      <dgm:prSet/>
      <dgm:spPr/>
      <dgm:t>
        <a:bodyPr/>
        <a:lstStyle/>
        <a:p>
          <a:endParaRPr lang="en-US"/>
        </a:p>
      </dgm:t>
    </dgm:pt>
    <dgm:pt modelId="{9493E16A-5719-4DF9-9979-79DFF367463A}">
      <dgm:prSet/>
      <dgm:spPr/>
      <dgm:t>
        <a:bodyPr/>
        <a:lstStyle/>
        <a:p>
          <a:r>
            <a:rPr lang="en-US" b="1" dirty="0"/>
            <a:t>Particle producing targets</a:t>
          </a:r>
        </a:p>
      </dgm:t>
    </dgm:pt>
    <dgm:pt modelId="{AF4592F0-7C04-4269-89FA-E3AD226A18AE}" type="parTrans" cxnId="{91B407A2-2EBE-4EAD-B370-FCB9EF82FAA6}">
      <dgm:prSet/>
      <dgm:spPr/>
      <dgm:t>
        <a:bodyPr/>
        <a:lstStyle/>
        <a:p>
          <a:endParaRPr lang="en-US"/>
        </a:p>
      </dgm:t>
    </dgm:pt>
    <dgm:pt modelId="{B043C81F-D3D0-485F-ADAF-9245DB7F2B75}" type="sibTrans" cxnId="{91B407A2-2EBE-4EAD-B370-FCB9EF82FAA6}">
      <dgm:prSet/>
      <dgm:spPr/>
      <dgm:t>
        <a:bodyPr/>
        <a:lstStyle/>
        <a:p>
          <a:endParaRPr lang="en-US"/>
        </a:p>
      </dgm:t>
    </dgm:pt>
    <dgm:pt modelId="{62FF42E5-B125-4197-B816-A2EF5A7289CE}" type="pres">
      <dgm:prSet presAssocID="{5A631200-7B25-44EC-8CF2-B40C82A40342}" presName="theList" presStyleCnt="0">
        <dgm:presLayoutVars>
          <dgm:dir/>
          <dgm:animLvl val="lvl"/>
          <dgm:resizeHandles val="exact"/>
        </dgm:presLayoutVars>
      </dgm:prSet>
      <dgm:spPr/>
    </dgm:pt>
    <dgm:pt modelId="{272C77C2-9CD9-4EAC-87B3-80313D96168A}" type="pres">
      <dgm:prSet presAssocID="{5EF6A4DA-14D3-4D92-BF19-436A4EB68613}" presName="compNode" presStyleCnt="0"/>
      <dgm:spPr/>
    </dgm:pt>
    <dgm:pt modelId="{14992052-E718-4E59-A360-4D28C56AADEB}" type="pres">
      <dgm:prSet presAssocID="{5EF6A4DA-14D3-4D92-BF19-436A4EB68613}" presName="aNode" presStyleLbl="bgShp" presStyleIdx="0" presStyleCnt="3"/>
      <dgm:spPr/>
    </dgm:pt>
    <dgm:pt modelId="{EA7B37A0-08E7-49BC-B4ED-9EDBD38DBC9E}" type="pres">
      <dgm:prSet presAssocID="{5EF6A4DA-14D3-4D92-BF19-436A4EB68613}" presName="textNode" presStyleLbl="bgShp" presStyleIdx="0" presStyleCnt="3"/>
      <dgm:spPr/>
    </dgm:pt>
    <dgm:pt modelId="{8A84047E-9850-494F-9DE8-ABB2B9370ED1}" type="pres">
      <dgm:prSet presAssocID="{5EF6A4DA-14D3-4D92-BF19-436A4EB68613}" presName="compChildNode" presStyleCnt="0"/>
      <dgm:spPr/>
    </dgm:pt>
    <dgm:pt modelId="{887E3D75-635C-4535-8B0D-CA78D781C39B}" type="pres">
      <dgm:prSet presAssocID="{5EF6A4DA-14D3-4D92-BF19-436A4EB68613}" presName="theInnerList" presStyleCnt="0"/>
      <dgm:spPr/>
    </dgm:pt>
    <dgm:pt modelId="{35483A64-23CA-43EE-ACE0-373700B7C79F}" type="pres">
      <dgm:prSet presAssocID="{FFE874C4-E5E2-46E6-AB6A-2261AA9EEA84}" presName="childNode" presStyleLbl="node1" presStyleIdx="0" presStyleCnt="7">
        <dgm:presLayoutVars>
          <dgm:bulletEnabled val="1"/>
        </dgm:presLayoutVars>
      </dgm:prSet>
      <dgm:spPr/>
    </dgm:pt>
    <dgm:pt modelId="{461AC391-ABF7-43F0-B343-39746C84D84B}" type="pres">
      <dgm:prSet presAssocID="{FFE874C4-E5E2-46E6-AB6A-2261AA9EEA84}" presName="aSpace2" presStyleCnt="0"/>
      <dgm:spPr/>
    </dgm:pt>
    <dgm:pt modelId="{6AC4EC3E-9123-4BDA-80C6-219631329AF2}" type="pres">
      <dgm:prSet presAssocID="{89F1AAA1-DD57-4D3B-A664-4425A837CA56}" presName="childNode" presStyleLbl="node1" presStyleIdx="1" presStyleCnt="7">
        <dgm:presLayoutVars>
          <dgm:bulletEnabled val="1"/>
        </dgm:presLayoutVars>
      </dgm:prSet>
      <dgm:spPr/>
    </dgm:pt>
    <dgm:pt modelId="{044C1471-52BD-4EC8-BE21-2617E2CB110B}" type="pres">
      <dgm:prSet presAssocID="{5EF6A4DA-14D3-4D92-BF19-436A4EB68613}" presName="aSpace" presStyleCnt="0"/>
      <dgm:spPr/>
    </dgm:pt>
    <dgm:pt modelId="{70D34024-A2C7-4F3D-9FA7-0FC8E7D56933}" type="pres">
      <dgm:prSet presAssocID="{3E2CA533-3DB9-454D-B65F-6D62C9C3D3B8}" presName="compNode" presStyleCnt="0"/>
      <dgm:spPr/>
    </dgm:pt>
    <dgm:pt modelId="{D321C47A-67C8-4935-BF09-8B6274C8D309}" type="pres">
      <dgm:prSet presAssocID="{3E2CA533-3DB9-454D-B65F-6D62C9C3D3B8}" presName="aNode" presStyleLbl="bgShp" presStyleIdx="1" presStyleCnt="3"/>
      <dgm:spPr/>
    </dgm:pt>
    <dgm:pt modelId="{6091D979-A8FE-40E5-A15E-B69677E2140A}" type="pres">
      <dgm:prSet presAssocID="{3E2CA533-3DB9-454D-B65F-6D62C9C3D3B8}" presName="textNode" presStyleLbl="bgShp" presStyleIdx="1" presStyleCnt="3"/>
      <dgm:spPr/>
    </dgm:pt>
    <dgm:pt modelId="{C9D8AE31-1935-4BB6-995C-E718DC6630E6}" type="pres">
      <dgm:prSet presAssocID="{3E2CA533-3DB9-454D-B65F-6D62C9C3D3B8}" presName="compChildNode" presStyleCnt="0"/>
      <dgm:spPr/>
    </dgm:pt>
    <dgm:pt modelId="{3C3C9894-562B-46D5-B517-E69CC00FDFAF}" type="pres">
      <dgm:prSet presAssocID="{3E2CA533-3DB9-454D-B65F-6D62C9C3D3B8}" presName="theInnerList" presStyleCnt="0"/>
      <dgm:spPr/>
    </dgm:pt>
    <dgm:pt modelId="{609C20D3-6488-450C-AF16-92BDEC34FCB5}" type="pres">
      <dgm:prSet presAssocID="{ACB81CF5-B567-4408-9A7B-59DC4BC8B8E6}" presName="childNode" presStyleLbl="node1" presStyleIdx="2" presStyleCnt="7">
        <dgm:presLayoutVars>
          <dgm:bulletEnabled val="1"/>
        </dgm:presLayoutVars>
      </dgm:prSet>
      <dgm:spPr/>
    </dgm:pt>
    <dgm:pt modelId="{07B0DA63-CC10-4DD6-BFA7-BF0F57ED622C}" type="pres">
      <dgm:prSet presAssocID="{ACB81CF5-B567-4408-9A7B-59DC4BC8B8E6}" presName="aSpace2" presStyleCnt="0"/>
      <dgm:spPr/>
    </dgm:pt>
    <dgm:pt modelId="{40022502-6977-4A0A-81BA-21B5E5F0343C}" type="pres">
      <dgm:prSet presAssocID="{7F5B148E-FB0A-4CE4-B26B-7495FED7EB30}" presName="childNode" presStyleLbl="node1" presStyleIdx="3" presStyleCnt="7">
        <dgm:presLayoutVars>
          <dgm:bulletEnabled val="1"/>
        </dgm:presLayoutVars>
      </dgm:prSet>
      <dgm:spPr/>
    </dgm:pt>
    <dgm:pt modelId="{5B73AB9F-CA7B-4D06-85F6-792B6A865A20}" type="pres">
      <dgm:prSet presAssocID="{7F5B148E-FB0A-4CE4-B26B-7495FED7EB30}" presName="aSpace2" presStyleCnt="0"/>
      <dgm:spPr/>
    </dgm:pt>
    <dgm:pt modelId="{BD9AB79E-F6C1-4954-8FBF-2A4D23C469C7}" type="pres">
      <dgm:prSet presAssocID="{674422A0-DAD3-4848-BB0B-4930C26755F4}" presName="childNode" presStyleLbl="node1" presStyleIdx="4" presStyleCnt="7">
        <dgm:presLayoutVars>
          <dgm:bulletEnabled val="1"/>
        </dgm:presLayoutVars>
      </dgm:prSet>
      <dgm:spPr/>
    </dgm:pt>
    <dgm:pt modelId="{C5F9EA6F-F267-47D6-ADAD-248416F88E5B}" type="pres">
      <dgm:prSet presAssocID="{674422A0-DAD3-4848-BB0B-4930C26755F4}" presName="aSpace2" presStyleCnt="0"/>
      <dgm:spPr/>
    </dgm:pt>
    <dgm:pt modelId="{23A3FB7C-76AF-4ED1-AB07-ED3182418AD9}" type="pres">
      <dgm:prSet presAssocID="{05D7DD1C-0291-4F25-811C-FD84EFA7318E}" presName="childNode" presStyleLbl="node1" presStyleIdx="5" presStyleCnt="7">
        <dgm:presLayoutVars>
          <dgm:bulletEnabled val="1"/>
        </dgm:presLayoutVars>
      </dgm:prSet>
      <dgm:spPr/>
    </dgm:pt>
    <dgm:pt modelId="{C641BA6F-0B54-4BFD-B406-821C0FDB9CB0}" type="pres">
      <dgm:prSet presAssocID="{3E2CA533-3DB9-454D-B65F-6D62C9C3D3B8}" presName="aSpace" presStyleCnt="0"/>
      <dgm:spPr/>
    </dgm:pt>
    <dgm:pt modelId="{2BC36F4F-F091-44F1-BD2A-7E45661D7183}" type="pres">
      <dgm:prSet presAssocID="{A9E60AD8-2F1A-459B-844A-3F00A3F91F5C}" presName="compNode" presStyleCnt="0"/>
      <dgm:spPr/>
    </dgm:pt>
    <dgm:pt modelId="{1A4A8FA5-3409-4B40-8F7D-89A5021535D7}" type="pres">
      <dgm:prSet presAssocID="{A9E60AD8-2F1A-459B-844A-3F00A3F91F5C}" presName="aNode" presStyleLbl="bgShp" presStyleIdx="2" presStyleCnt="3"/>
      <dgm:spPr/>
    </dgm:pt>
    <dgm:pt modelId="{1EE3586D-8F10-4504-8475-DC1D0FFD6111}" type="pres">
      <dgm:prSet presAssocID="{A9E60AD8-2F1A-459B-844A-3F00A3F91F5C}" presName="textNode" presStyleLbl="bgShp" presStyleIdx="2" presStyleCnt="3"/>
      <dgm:spPr/>
    </dgm:pt>
    <dgm:pt modelId="{5FAC504D-CA71-49FC-B1A8-F70D0E1A12C5}" type="pres">
      <dgm:prSet presAssocID="{A9E60AD8-2F1A-459B-844A-3F00A3F91F5C}" presName="compChildNode" presStyleCnt="0"/>
      <dgm:spPr/>
    </dgm:pt>
    <dgm:pt modelId="{9BC169CF-FB84-4EC0-A019-A1EC9BB55FB3}" type="pres">
      <dgm:prSet presAssocID="{A9E60AD8-2F1A-459B-844A-3F00A3F91F5C}" presName="theInnerList" presStyleCnt="0"/>
      <dgm:spPr/>
    </dgm:pt>
    <dgm:pt modelId="{933A3416-705D-4CE6-A3AE-E101A5B64EF9}" type="pres">
      <dgm:prSet presAssocID="{9493E16A-5719-4DF9-9979-79DFF367463A}" presName="childNode" presStyleLbl="node1" presStyleIdx="6" presStyleCnt="7">
        <dgm:presLayoutVars>
          <dgm:bulletEnabled val="1"/>
        </dgm:presLayoutVars>
      </dgm:prSet>
      <dgm:spPr/>
    </dgm:pt>
  </dgm:ptLst>
  <dgm:cxnLst>
    <dgm:cxn modelId="{71B26D1B-3587-4454-8858-236A89CBCAB4}" srcId="{3E2CA533-3DB9-454D-B65F-6D62C9C3D3B8}" destId="{674422A0-DAD3-4848-BB0B-4930C26755F4}" srcOrd="2" destOrd="0" parTransId="{D03B8E51-B811-4764-B217-1B2A5835C570}" sibTransId="{2DCA61D6-96DD-44E4-8619-E2861D04DEE1}"/>
    <dgm:cxn modelId="{07D1A020-CCCB-4D52-9719-A282D1F0EA02}" type="presOf" srcId="{674422A0-DAD3-4848-BB0B-4930C26755F4}" destId="{BD9AB79E-F6C1-4954-8FBF-2A4D23C469C7}" srcOrd="0" destOrd="0" presId="urn:microsoft.com/office/officeart/2005/8/layout/lProcess2"/>
    <dgm:cxn modelId="{87953521-FA1E-4679-85F6-60AEE89C9F34}" type="presOf" srcId="{5A631200-7B25-44EC-8CF2-B40C82A40342}" destId="{62FF42E5-B125-4197-B816-A2EF5A7289CE}" srcOrd="0" destOrd="0" presId="urn:microsoft.com/office/officeart/2005/8/layout/lProcess2"/>
    <dgm:cxn modelId="{080DC925-5584-4150-84D1-D93D3ED0EE4C}" type="presOf" srcId="{7F5B148E-FB0A-4CE4-B26B-7495FED7EB30}" destId="{40022502-6977-4A0A-81BA-21B5E5F0343C}" srcOrd="0" destOrd="0" presId="urn:microsoft.com/office/officeart/2005/8/layout/lProcess2"/>
    <dgm:cxn modelId="{3ED27327-A4CF-4574-A736-236D3B34DCE8}" type="presOf" srcId="{5EF6A4DA-14D3-4D92-BF19-436A4EB68613}" destId="{14992052-E718-4E59-A360-4D28C56AADEB}" srcOrd="0" destOrd="0" presId="urn:microsoft.com/office/officeart/2005/8/layout/lProcess2"/>
    <dgm:cxn modelId="{653B7342-3ED2-44BD-95BF-8ABE4352C574}" type="presOf" srcId="{3E2CA533-3DB9-454D-B65F-6D62C9C3D3B8}" destId="{D321C47A-67C8-4935-BF09-8B6274C8D309}" srcOrd="0" destOrd="0" presId="urn:microsoft.com/office/officeart/2005/8/layout/lProcess2"/>
    <dgm:cxn modelId="{9616C84E-EC17-4A35-9A29-52313B6CA5B3}" srcId="{3E2CA533-3DB9-454D-B65F-6D62C9C3D3B8}" destId="{05D7DD1C-0291-4F25-811C-FD84EFA7318E}" srcOrd="3" destOrd="0" parTransId="{E42FA364-79F0-435F-B519-9067C625ACB6}" sibTransId="{512B44B7-196A-4A50-95ED-BF5BCD9DC7BD}"/>
    <dgm:cxn modelId="{043C6656-33F3-40AC-A135-FA6FCAD37C55}" type="presOf" srcId="{89F1AAA1-DD57-4D3B-A664-4425A837CA56}" destId="{6AC4EC3E-9123-4BDA-80C6-219631329AF2}" srcOrd="0" destOrd="0" presId="urn:microsoft.com/office/officeart/2005/8/layout/lProcess2"/>
    <dgm:cxn modelId="{9B19C15D-9FD4-4781-AAC8-B048AAE10AA4}" type="presOf" srcId="{05D7DD1C-0291-4F25-811C-FD84EFA7318E}" destId="{23A3FB7C-76AF-4ED1-AB07-ED3182418AD9}" srcOrd="0" destOrd="0" presId="urn:microsoft.com/office/officeart/2005/8/layout/lProcess2"/>
    <dgm:cxn modelId="{C39B3763-7562-4369-ADB4-CE4D2FC763A7}" srcId="{3E2CA533-3DB9-454D-B65F-6D62C9C3D3B8}" destId="{7F5B148E-FB0A-4CE4-B26B-7495FED7EB30}" srcOrd="1" destOrd="0" parTransId="{31ED4A5A-5110-4C7A-9408-69BFF847F624}" sibTransId="{68B35A89-B58E-4A7B-AD92-774F9E5E1E4B}"/>
    <dgm:cxn modelId="{BE154D76-6987-41E4-BA48-4E9C80BB3C9D}" srcId="{3E2CA533-3DB9-454D-B65F-6D62C9C3D3B8}" destId="{ACB81CF5-B567-4408-9A7B-59DC4BC8B8E6}" srcOrd="0" destOrd="0" parTransId="{2D740584-A69F-4308-9428-58B22B1E6BD6}" sibTransId="{A5AEA848-72FC-4A48-B0AE-236EE34BCC18}"/>
    <dgm:cxn modelId="{F2C21E79-F3B5-49A9-8C2B-B2AF95947800}" type="presOf" srcId="{A9E60AD8-2F1A-459B-844A-3F00A3F91F5C}" destId="{1A4A8FA5-3409-4B40-8F7D-89A5021535D7}" srcOrd="0" destOrd="0" presId="urn:microsoft.com/office/officeart/2005/8/layout/lProcess2"/>
    <dgm:cxn modelId="{7A8C1F7A-6343-4B5C-AD0D-24AB95668FE4}" type="presOf" srcId="{A9E60AD8-2F1A-459B-844A-3F00A3F91F5C}" destId="{1EE3586D-8F10-4504-8475-DC1D0FFD6111}" srcOrd="1" destOrd="0" presId="urn:microsoft.com/office/officeart/2005/8/layout/lProcess2"/>
    <dgm:cxn modelId="{E8C12382-FC52-403B-8B1E-A222F2B3DA8F}" type="presOf" srcId="{ACB81CF5-B567-4408-9A7B-59DC4BC8B8E6}" destId="{609C20D3-6488-450C-AF16-92BDEC34FCB5}" srcOrd="0" destOrd="0" presId="urn:microsoft.com/office/officeart/2005/8/layout/lProcess2"/>
    <dgm:cxn modelId="{82DE0F8E-A40E-4399-90DE-5441399B1738}" srcId="{5EF6A4DA-14D3-4D92-BF19-436A4EB68613}" destId="{89F1AAA1-DD57-4D3B-A664-4425A837CA56}" srcOrd="1" destOrd="0" parTransId="{77B493BC-6F72-4D08-98A4-E88E08700046}" sibTransId="{FB60D0E2-FE72-4FB7-AB9F-8E3B32462DFC}"/>
    <dgm:cxn modelId="{7FB21C93-B990-45E3-BFEA-4E3BDA55087E}" srcId="{5A631200-7B25-44EC-8CF2-B40C82A40342}" destId="{A9E60AD8-2F1A-459B-844A-3F00A3F91F5C}" srcOrd="2" destOrd="0" parTransId="{BE54C42A-9E78-4A26-966E-F1962E3A3961}" sibTransId="{60E131A7-156C-405D-8C43-B29E652BF9F4}"/>
    <dgm:cxn modelId="{D1831B9B-E35D-4240-8FD5-78FE22B3FBE5}" type="presOf" srcId="{5EF6A4DA-14D3-4D92-BF19-436A4EB68613}" destId="{EA7B37A0-08E7-49BC-B4ED-9EDBD38DBC9E}" srcOrd="1" destOrd="0" presId="urn:microsoft.com/office/officeart/2005/8/layout/lProcess2"/>
    <dgm:cxn modelId="{91B407A2-2EBE-4EAD-B370-FCB9EF82FAA6}" srcId="{A9E60AD8-2F1A-459B-844A-3F00A3F91F5C}" destId="{9493E16A-5719-4DF9-9979-79DFF367463A}" srcOrd="0" destOrd="0" parTransId="{AF4592F0-7C04-4269-89FA-E3AD226A18AE}" sibTransId="{B043C81F-D3D0-485F-ADAF-9245DB7F2B75}"/>
    <dgm:cxn modelId="{3A51FDA7-D3FF-4E88-9ACA-22C45920743C}" srcId="{5EF6A4DA-14D3-4D92-BF19-436A4EB68613}" destId="{FFE874C4-E5E2-46E6-AB6A-2261AA9EEA84}" srcOrd="0" destOrd="0" parTransId="{424A12BD-9803-45A6-877B-628B1836A69F}" sibTransId="{5F0FF571-D777-45AE-AC81-1DFF26273EBC}"/>
    <dgm:cxn modelId="{989CF7E3-D1DD-43DC-8912-ECEC660EE4BB}" srcId="{5A631200-7B25-44EC-8CF2-B40C82A40342}" destId="{5EF6A4DA-14D3-4D92-BF19-436A4EB68613}" srcOrd="0" destOrd="0" parTransId="{9A793460-E0F9-4C84-A9C8-22B2C42A963F}" sibTransId="{9C1FDBCE-30F4-47DA-B152-8EE2609C24C4}"/>
    <dgm:cxn modelId="{1F84D2EA-7E88-4631-971F-89D9E32CACEB}" type="presOf" srcId="{9493E16A-5719-4DF9-9979-79DFF367463A}" destId="{933A3416-705D-4CE6-A3AE-E101A5B64EF9}" srcOrd="0" destOrd="0" presId="urn:microsoft.com/office/officeart/2005/8/layout/lProcess2"/>
    <dgm:cxn modelId="{D12349F7-DE0B-40CD-B9D9-BB2131F69B07}" type="presOf" srcId="{FFE874C4-E5E2-46E6-AB6A-2261AA9EEA84}" destId="{35483A64-23CA-43EE-ACE0-373700B7C79F}" srcOrd="0" destOrd="0" presId="urn:microsoft.com/office/officeart/2005/8/layout/lProcess2"/>
    <dgm:cxn modelId="{530C68FB-6DCE-4D8C-934D-31414BBBD8C8}" type="presOf" srcId="{3E2CA533-3DB9-454D-B65F-6D62C9C3D3B8}" destId="{6091D979-A8FE-40E5-A15E-B69677E2140A}" srcOrd="1" destOrd="0" presId="urn:microsoft.com/office/officeart/2005/8/layout/lProcess2"/>
    <dgm:cxn modelId="{7CDAA8FF-26B6-480D-8CBB-852CF51CD226}" srcId="{5A631200-7B25-44EC-8CF2-B40C82A40342}" destId="{3E2CA533-3DB9-454D-B65F-6D62C9C3D3B8}" srcOrd="1" destOrd="0" parTransId="{7FF9C671-82BE-4817-B842-6ED3B2379881}" sibTransId="{D73C8317-B121-4975-99EB-E29194CD1B79}"/>
    <dgm:cxn modelId="{3B1C1343-1018-481D-BF57-AB07A132A07E}" type="presParOf" srcId="{62FF42E5-B125-4197-B816-A2EF5A7289CE}" destId="{272C77C2-9CD9-4EAC-87B3-80313D96168A}" srcOrd="0" destOrd="0" presId="urn:microsoft.com/office/officeart/2005/8/layout/lProcess2"/>
    <dgm:cxn modelId="{F64AEACB-7384-449B-8B81-77B051121614}" type="presParOf" srcId="{272C77C2-9CD9-4EAC-87B3-80313D96168A}" destId="{14992052-E718-4E59-A360-4D28C56AADEB}" srcOrd="0" destOrd="0" presId="urn:microsoft.com/office/officeart/2005/8/layout/lProcess2"/>
    <dgm:cxn modelId="{F5F1C652-FBBA-47E9-81C8-4A3C9F3AAA23}" type="presParOf" srcId="{272C77C2-9CD9-4EAC-87B3-80313D96168A}" destId="{EA7B37A0-08E7-49BC-B4ED-9EDBD38DBC9E}" srcOrd="1" destOrd="0" presId="urn:microsoft.com/office/officeart/2005/8/layout/lProcess2"/>
    <dgm:cxn modelId="{3D766ED1-B32E-493D-8D28-E12BD5C2AD33}" type="presParOf" srcId="{272C77C2-9CD9-4EAC-87B3-80313D96168A}" destId="{8A84047E-9850-494F-9DE8-ABB2B9370ED1}" srcOrd="2" destOrd="0" presId="urn:microsoft.com/office/officeart/2005/8/layout/lProcess2"/>
    <dgm:cxn modelId="{845B8837-ADEC-4981-A782-BF333BEDB912}" type="presParOf" srcId="{8A84047E-9850-494F-9DE8-ABB2B9370ED1}" destId="{887E3D75-635C-4535-8B0D-CA78D781C39B}" srcOrd="0" destOrd="0" presId="urn:microsoft.com/office/officeart/2005/8/layout/lProcess2"/>
    <dgm:cxn modelId="{026EDE87-827E-47BC-B6CA-814310095BA6}" type="presParOf" srcId="{887E3D75-635C-4535-8B0D-CA78D781C39B}" destId="{35483A64-23CA-43EE-ACE0-373700B7C79F}" srcOrd="0" destOrd="0" presId="urn:microsoft.com/office/officeart/2005/8/layout/lProcess2"/>
    <dgm:cxn modelId="{8F893E66-E426-4E56-A22E-7D6115FB292A}" type="presParOf" srcId="{887E3D75-635C-4535-8B0D-CA78D781C39B}" destId="{461AC391-ABF7-43F0-B343-39746C84D84B}" srcOrd="1" destOrd="0" presId="urn:microsoft.com/office/officeart/2005/8/layout/lProcess2"/>
    <dgm:cxn modelId="{D646AD26-53BB-4017-A6C2-E067DB8ADCC7}" type="presParOf" srcId="{887E3D75-635C-4535-8B0D-CA78D781C39B}" destId="{6AC4EC3E-9123-4BDA-80C6-219631329AF2}" srcOrd="2" destOrd="0" presId="urn:microsoft.com/office/officeart/2005/8/layout/lProcess2"/>
    <dgm:cxn modelId="{696800F1-F912-4C8F-9ED6-EB1666C75046}" type="presParOf" srcId="{62FF42E5-B125-4197-B816-A2EF5A7289CE}" destId="{044C1471-52BD-4EC8-BE21-2617E2CB110B}" srcOrd="1" destOrd="0" presId="urn:microsoft.com/office/officeart/2005/8/layout/lProcess2"/>
    <dgm:cxn modelId="{3B504A1F-E1B4-44AF-9A00-3061EE3BB547}" type="presParOf" srcId="{62FF42E5-B125-4197-B816-A2EF5A7289CE}" destId="{70D34024-A2C7-4F3D-9FA7-0FC8E7D56933}" srcOrd="2" destOrd="0" presId="urn:microsoft.com/office/officeart/2005/8/layout/lProcess2"/>
    <dgm:cxn modelId="{CE44F0B1-A73F-4C1A-B30A-98912D8AB422}" type="presParOf" srcId="{70D34024-A2C7-4F3D-9FA7-0FC8E7D56933}" destId="{D321C47A-67C8-4935-BF09-8B6274C8D309}" srcOrd="0" destOrd="0" presId="urn:microsoft.com/office/officeart/2005/8/layout/lProcess2"/>
    <dgm:cxn modelId="{6F274B46-C19F-4B4F-BE3E-53438FBEA579}" type="presParOf" srcId="{70D34024-A2C7-4F3D-9FA7-0FC8E7D56933}" destId="{6091D979-A8FE-40E5-A15E-B69677E2140A}" srcOrd="1" destOrd="0" presId="urn:microsoft.com/office/officeart/2005/8/layout/lProcess2"/>
    <dgm:cxn modelId="{217129CA-AB1E-40E3-B0E4-5393438997C7}" type="presParOf" srcId="{70D34024-A2C7-4F3D-9FA7-0FC8E7D56933}" destId="{C9D8AE31-1935-4BB6-995C-E718DC6630E6}" srcOrd="2" destOrd="0" presId="urn:microsoft.com/office/officeart/2005/8/layout/lProcess2"/>
    <dgm:cxn modelId="{1EE6A472-FA7E-4B4A-84CE-AF5AC75FFA81}" type="presParOf" srcId="{C9D8AE31-1935-4BB6-995C-E718DC6630E6}" destId="{3C3C9894-562B-46D5-B517-E69CC00FDFAF}" srcOrd="0" destOrd="0" presId="urn:microsoft.com/office/officeart/2005/8/layout/lProcess2"/>
    <dgm:cxn modelId="{77A15110-9384-49C2-B080-11599913EAA1}" type="presParOf" srcId="{3C3C9894-562B-46D5-B517-E69CC00FDFAF}" destId="{609C20D3-6488-450C-AF16-92BDEC34FCB5}" srcOrd="0" destOrd="0" presId="urn:microsoft.com/office/officeart/2005/8/layout/lProcess2"/>
    <dgm:cxn modelId="{7CEDDFC3-57DB-4B66-A5CA-DD21EDFEB8DF}" type="presParOf" srcId="{3C3C9894-562B-46D5-B517-E69CC00FDFAF}" destId="{07B0DA63-CC10-4DD6-BFA7-BF0F57ED622C}" srcOrd="1" destOrd="0" presId="urn:microsoft.com/office/officeart/2005/8/layout/lProcess2"/>
    <dgm:cxn modelId="{010F38B1-1490-4314-B111-9FF4602A88DC}" type="presParOf" srcId="{3C3C9894-562B-46D5-B517-E69CC00FDFAF}" destId="{40022502-6977-4A0A-81BA-21B5E5F0343C}" srcOrd="2" destOrd="0" presId="urn:microsoft.com/office/officeart/2005/8/layout/lProcess2"/>
    <dgm:cxn modelId="{460EAC58-AE72-4611-94F7-228CAFE2A3DC}" type="presParOf" srcId="{3C3C9894-562B-46D5-B517-E69CC00FDFAF}" destId="{5B73AB9F-CA7B-4D06-85F6-792B6A865A20}" srcOrd="3" destOrd="0" presId="urn:microsoft.com/office/officeart/2005/8/layout/lProcess2"/>
    <dgm:cxn modelId="{960FC95C-F286-4266-8FEA-A38B6A076785}" type="presParOf" srcId="{3C3C9894-562B-46D5-B517-E69CC00FDFAF}" destId="{BD9AB79E-F6C1-4954-8FBF-2A4D23C469C7}" srcOrd="4" destOrd="0" presId="urn:microsoft.com/office/officeart/2005/8/layout/lProcess2"/>
    <dgm:cxn modelId="{3177238C-99DC-4394-9850-1A4EDB584FD8}" type="presParOf" srcId="{3C3C9894-562B-46D5-B517-E69CC00FDFAF}" destId="{C5F9EA6F-F267-47D6-ADAD-248416F88E5B}" srcOrd="5" destOrd="0" presId="urn:microsoft.com/office/officeart/2005/8/layout/lProcess2"/>
    <dgm:cxn modelId="{12BA8422-F593-4D8B-9A59-2FFCD514642B}" type="presParOf" srcId="{3C3C9894-562B-46D5-B517-E69CC00FDFAF}" destId="{23A3FB7C-76AF-4ED1-AB07-ED3182418AD9}" srcOrd="6" destOrd="0" presId="urn:microsoft.com/office/officeart/2005/8/layout/lProcess2"/>
    <dgm:cxn modelId="{5B51D731-A09C-40CD-9A84-59CBFB3D1D4A}" type="presParOf" srcId="{62FF42E5-B125-4197-B816-A2EF5A7289CE}" destId="{C641BA6F-0B54-4BFD-B406-821C0FDB9CB0}" srcOrd="3" destOrd="0" presId="urn:microsoft.com/office/officeart/2005/8/layout/lProcess2"/>
    <dgm:cxn modelId="{F6267D3D-697B-46AA-B273-1490BD3A0615}" type="presParOf" srcId="{62FF42E5-B125-4197-B816-A2EF5A7289CE}" destId="{2BC36F4F-F091-44F1-BD2A-7E45661D7183}" srcOrd="4" destOrd="0" presId="urn:microsoft.com/office/officeart/2005/8/layout/lProcess2"/>
    <dgm:cxn modelId="{3B3E8B06-B8FB-4E09-BBD0-270F93EF7B71}" type="presParOf" srcId="{2BC36F4F-F091-44F1-BD2A-7E45661D7183}" destId="{1A4A8FA5-3409-4B40-8F7D-89A5021535D7}" srcOrd="0" destOrd="0" presId="urn:microsoft.com/office/officeart/2005/8/layout/lProcess2"/>
    <dgm:cxn modelId="{C96687A4-934C-4F27-A334-17029A7178C1}" type="presParOf" srcId="{2BC36F4F-F091-44F1-BD2A-7E45661D7183}" destId="{1EE3586D-8F10-4504-8475-DC1D0FFD6111}" srcOrd="1" destOrd="0" presId="urn:microsoft.com/office/officeart/2005/8/layout/lProcess2"/>
    <dgm:cxn modelId="{91495DD2-7061-45FD-AA46-35CDE7A68BE6}" type="presParOf" srcId="{2BC36F4F-F091-44F1-BD2A-7E45661D7183}" destId="{5FAC504D-CA71-49FC-B1A8-F70D0E1A12C5}" srcOrd="2" destOrd="0" presId="urn:microsoft.com/office/officeart/2005/8/layout/lProcess2"/>
    <dgm:cxn modelId="{8F5B5E71-2B99-4DDA-9E88-E274234906FF}" type="presParOf" srcId="{5FAC504D-CA71-49FC-B1A8-F70D0E1A12C5}" destId="{9BC169CF-FB84-4EC0-A019-A1EC9BB55FB3}" srcOrd="0" destOrd="0" presId="urn:microsoft.com/office/officeart/2005/8/layout/lProcess2"/>
    <dgm:cxn modelId="{88A301D1-BD94-4742-9B45-B57FE02591BD}" type="presParOf" srcId="{9BC169CF-FB84-4EC0-A019-A1EC9BB55FB3}" destId="{933A3416-705D-4CE6-A3AE-E101A5B64EF9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992052-E718-4E59-A360-4D28C56AADEB}">
      <dsp:nvSpPr>
        <dsp:cNvPr id="0" name=""/>
        <dsp:cNvSpPr/>
      </dsp:nvSpPr>
      <dsp:spPr>
        <a:xfrm>
          <a:off x="1309" y="0"/>
          <a:ext cx="3405064" cy="48512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Safety function</a:t>
          </a:r>
        </a:p>
      </dsp:txBody>
      <dsp:txXfrm>
        <a:off x="1309" y="0"/>
        <a:ext cx="3405064" cy="1455362"/>
      </dsp:txXfrm>
    </dsp:sp>
    <dsp:sp modelId="{35483A64-23CA-43EE-ACE0-373700B7C79F}">
      <dsp:nvSpPr>
        <dsp:cNvPr id="0" name=""/>
        <dsp:cNvSpPr/>
      </dsp:nvSpPr>
      <dsp:spPr>
        <a:xfrm>
          <a:off x="341816" y="1456783"/>
          <a:ext cx="2724051" cy="14627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66675" rIns="8890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0" kern="1200" dirty="0"/>
            <a:t>Beam stoppers</a:t>
          </a:r>
        </a:p>
      </dsp:txBody>
      <dsp:txXfrm>
        <a:off x="384657" y="1499624"/>
        <a:ext cx="2638369" cy="1377023"/>
      </dsp:txXfrm>
    </dsp:sp>
    <dsp:sp modelId="{6AC4EC3E-9123-4BDA-80C6-219631329AF2}">
      <dsp:nvSpPr>
        <dsp:cNvPr id="0" name=""/>
        <dsp:cNvSpPr/>
      </dsp:nvSpPr>
      <dsp:spPr>
        <a:xfrm>
          <a:off x="341816" y="3144520"/>
          <a:ext cx="2724051" cy="14627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66675" rIns="8890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dirty="0"/>
            <a:t>Beam dumps</a:t>
          </a:r>
        </a:p>
      </dsp:txBody>
      <dsp:txXfrm>
        <a:off x="384657" y="3187361"/>
        <a:ext cx="2638369" cy="1377023"/>
      </dsp:txXfrm>
    </dsp:sp>
    <dsp:sp modelId="{D321C47A-67C8-4935-BF09-8B6274C8D309}">
      <dsp:nvSpPr>
        <dsp:cNvPr id="0" name=""/>
        <dsp:cNvSpPr/>
      </dsp:nvSpPr>
      <dsp:spPr>
        <a:xfrm>
          <a:off x="3661754" y="0"/>
          <a:ext cx="3405064" cy="48512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Beam cleaning &amp; control</a:t>
          </a:r>
        </a:p>
      </dsp:txBody>
      <dsp:txXfrm>
        <a:off x="3661754" y="0"/>
        <a:ext cx="3405064" cy="1455362"/>
      </dsp:txXfrm>
    </dsp:sp>
    <dsp:sp modelId="{609C20D3-6488-450C-AF16-92BDEC34FCB5}">
      <dsp:nvSpPr>
        <dsp:cNvPr id="0" name=""/>
        <dsp:cNvSpPr/>
      </dsp:nvSpPr>
      <dsp:spPr>
        <a:xfrm>
          <a:off x="4002260" y="1455480"/>
          <a:ext cx="2724051" cy="70671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66675" rIns="8890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dirty="0"/>
            <a:t>Collimators</a:t>
          </a:r>
        </a:p>
      </dsp:txBody>
      <dsp:txXfrm>
        <a:off x="4022959" y="1476179"/>
        <a:ext cx="2682653" cy="665319"/>
      </dsp:txXfrm>
    </dsp:sp>
    <dsp:sp modelId="{40022502-6977-4A0A-81BA-21B5E5F0343C}">
      <dsp:nvSpPr>
        <dsp:cNvPr id="0" name=""/>
        <dsp:cNvSpPr/>
      </dsp:nvSpPr>
      <dsp:spPr>
        <a:xfrm>
          <a:off x="4002260" y="2270924"/>
          <a:ext cx="2724051" cy="70671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66675" rIns="8890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Scrapers</a:t>
          </a:r>
        </a:p>
      </dsp:txBody>
      <dsp:txXfrm>
        <a:off x="4022959" y="2291623"/>
        <a:ext cx="2682653" cy="665319"/>
      </dsp:txXfrm>
    </dsp:sp>
    <dsp:sp modelId="{BD9AB79E-F6C1-4954-8FBF-2A4D23C469C7}">
      <dsp:nvSpPr>
        <dsp:cNvPr id="0" name=""/>
        <dsp:cNvSpPr/>
      </dsp:nvSpPr>
      <dsp:spPr>
        <a:xfrm>
          <a:off x="4002260" y="3086367"/>
          <a:ext cx="2724051" cy="70671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66675" rIns="8890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Strippers</a:t>
          </a:r>
        </a:p>
      </dsp:txBody>
      <dsp:txXfrm>
        <a:off x="4022959" y="3107066"/>
        <a:ext cx="2682653" cy="665319"/>
      </dsp:txXfrm>
    </dsp:sp>
    <dsp:sp modelId="{23A3FB7C-76AF-4ED1-AB07-ED3182418AD9}">
      <dsp:nvSpPr>
        <dsp:cNvPr id="0" name=""/>
        <dsp:cNvSpPr/>
      </dsp:nvSpPr>
      <dsp:spPr>
        <a:xfrm>
          <a:off x="4002260" y="3901811"/>
          <a:ext cx="2724051" cy="70671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66675" rIns="8890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Slits</a:t>
          </a:r>
        </a:p>
      </dsp:txBody>
      <dsp:txXfrm>
        <a:off x="4022959" y="3922510"/>
        <a:ext cx="2682653" cy="665319"/>
      </dsp:txXfrm>
    </dsp:sp>
    <dsp:sp modelId="{1A4A8FA5-3409-4B40-8F7D-89A5021535D7}">
      <dsp:nvSpPr>
        <dsp:cNvPr id="0" name=""/>
        <dsp:cNvSpPr/>
      </dsp:nvSpPr>
      <dsp:spPr>
        <a:xfrm>
          <a:off x="7322198" y="0"/>
          <a:ext cx="3405064" cy="48512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Physics</a:t>
          </a:r>
        </a:p>
      </dsp:txBody>
      <dsp:txXfrm>
        <a:off x="7322198" y="0"/>
        <a:ext cx="3405064" cy="1455362"/>
      </dsp:txXfrm>
    </dsp:sp>
    <dsp:sp modelId="{933A3416-705D-4CE6-A3AE-E101A5B64EF9}">
      <dsp:nvSpPr>
        <dsp:cNvPr id="0" name=""/>
        <dsp:cNvSpPr/>
      </dsp:nvSpPr>
      <dsp:spPr>
        <a:xfrm>
          <a:off x="7662705" y="1455362"/>
          <a:ext cx="2724051" cy="31532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66675" rIns="8890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dirty="0"/>
            <a:t>Particle producing targets</a:t>
          </a:r>
        </a:p>
      </dsp:txBody>
      <dsp:txXfrm>
        <a:off x="7742490" y="1535147"/>
        <a:ext cx="2564481" cy="29937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23AC6-E0BD-BE48-A614-F0E7C08BAB76}" type="datetimeFigureOut">
              <a:rPr lang="en-US" smtClean="0"/>
              <a:t>3/19/24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F38DB-CAFA-D341-B4D5-64BB60628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84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 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4CF297F-5AC3-EB4C-A108-20E951ED0B44}" type="datetime1">
              <a:rPr lang="en-GB" smtClean="0"/>
              <a:t>19/03/2024</a:t>
            </a:fld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A. PERILLO MARCONE | AccelApp'24 – High-Power BIDs in Accelerators</a:t>
            </a: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9" y="373593"/>
            <a:ext cx="5616574" cy="106574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167438" y="0"/>
            <a:ext cx="6024562" cy="6317986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fld id="{CFC7D2F7-4A6B-894B-BD74-CF0186FD5339}" type="datetime1">
              <a:rPr lang="en-GB" smtClean="0"/>
              <a:t>19/03/2024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A. PERILLO MARCONE | AccelApp'24 – High-Power BIDs in Accelerators</a:t>
            </a: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2 Pictures horizont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9" y="373593"/>
            <a:ext cx="11376024" cy="106574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fld id="{ADB0E8DE-CF1D-CE4C-ADF9-5F0EB017D447}" type="datetime1">
              <a:rPr lang="en-GB" smtClean="0"/>
              <a:t>19/03/2024</a:t>
            </a:fld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A. PERILLO MARCONE | AccelApp'24 – High-Power BIDs in Accelerators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167438" y="1592263"/>
            <a:ext cx="5616575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6167438" y="3969703"/>
            <a:ext cx="5616575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4 Pictur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9" y="373593"/>
            <a:ext cx="11376024" cy="106574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fld id="{8643EC0D-2DB4-7648-BFC1-80C29AF73FC9}" type="datetime1">
              <a:rPr lang="en-GB" smtClean="0"/>
              <a:t>19/03/2024</a:t>
            </a:fld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A. PERILLO MARCONE | AccelApp'24 – High-Power BIDs in Accelerators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8075613" y="1592263"/>
            <a:ext cx="3708400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8124681" y="3969703"/>
            <a:ext cx="3659332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8" hasCustomPrompt="1"/>
          </p:nvPr>
        </p:nvSpPr>
        <p:spPr bwMode="auto">
          <a:xfrm>
            <a:off x="4259263" y="1592263"/>
            <a:ext cx="3659332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9" hasCustomPrompt="1"/>
          </p:nvPr>
        </p:nvSpPr>
        <p:spPr bwMode="auto">
          <a:xfrm>
            <a:off x="4259263" y="3978015"/>
            <a:ext cx="3659332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ubtitles and 2 Pictures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07988" y="2420938"/>
            <a:ext cx="5616575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5"/>
          </p:nvPr>
        </p:nvSpPr>
        <p:spPr bwMode="auto"/>
        <p:txBody>
          <a:bodyPr/>
          <a:lstStyle/>
          <a:p>
            <a:pPr>
              <a:defRPr/>
            </a:pPr>
            <a:fld id="{682D2728-2DA9-B74E-86CB-F54517DD3C80}" type="datetime1">
              <a:rPr lang="en-GB" smtClean="0"/>
              <a:t>19/03/2024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6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A. PERILLO MARCONE | AccelApp'24 – High-Power BIDs in Accelerators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8" hasCustomPrompt="1"/>
          </p:nvPr>
        </p:nvSpPr>
        <p:spPr bwMode="auto">
          <a:xfrm>
            <a:off x="6172200" y="2420938"/>
            <a:ext cx="5616575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pPr>
              <a:defRPr/>
            </a:pPr>
            <a:r>
              <a:rPr lang="en-GB"/>
              <a:t>Drag and Drop picture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ubtitle and 3 Pictur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07989" y="2420938"/>
            <a:ext cx="3708400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8" name="Picture Placeholder 12"/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8075613" y="2416175"/>
            <a:ext cx="3713187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b="1"/>
            </a:lvl1pPr>
          </a:lstStyle>
          <a:p>
            <a:pPr>
              <a:defRPr/>
            </a:pPr>
            <a:r>
              <a:rPr lang="en-US"/>
              <a:t>Drag and Drop picture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5"/>
          </p:nvPr>
        </p:nvSpPr>
        <p:spPr bwMode="auto"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4253848" y="2429902"/>
            <a:ext cx="3708400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7"/>
          </p:nvPr>
        </p:nvSpPr>
        <p:spPr bwMode="auto"/>
        <p:txBody>
          <a:bodyPr/>
          <a:lstStyle/>
          <a:p>
            <a:pPr>
              <a:defRPr/>
            </a:pPr>
            <a:fld id="{0518E15A-8817-9541-9052-DAF2166B1C0B}" type="datetime1">
              <a:rPr lang="en-GB" smtClean="0"/>
              <a:t>19/03/2024</a:t>
            </a:fld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8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A. PERILLO MARCONE | AccelApp'24 – High-Power BIDs in Accelerators</a:t>
            </a:r>
          </a:p>
        </p:txBody>
      </p:sp>
      <p:sp>
        <p:nvSpPr>
          <p:cNvPr id="13" name="Slide Number Placeholder 13"/>
          <p:cNvSpPr>
            <a:spLocks noGrp="1"/>
          </p:cNvSpPr>
          <p:nvPr>
            <p:ph type="sldNum" sz="quarter" idx="19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 Horizontal and tex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12776" y="1592263"/>
            <a:ext cx="11376024" cy="2563906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 bwMode="auto">
          <a:xfrm>
            <a:off x="407989" y="4294188"/>
            <a:ext cx="3708400" cy="1906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/>
          </p:nvPr>
        </p:nvSpPr>
        <p:spPr bwMode="auto">
          <a:xfrm>
            <a:off x="4267201" y="4294188"/>
            <a:ext cx="3665537" cy="1906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fld id="{A198EC99-068D-6A4D-B178-9694AD392F86}" type="datetime1">
              <a:rPr lang="en-GB" smtClean="0"/>
              <a:t>19/03/2024</a:t>
            </a:fld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A. PERILLO MARCONE | AccelApp'24 – High-Power BIDs in Accelerators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/>
          </p:nvPr>
        </p:nvSpPr>
        <p:spPr bwMode="auto">
          <a:xfrm>
            <a:off x="8085668" y="4294188"/>
            <a:ext cx="3703132" cy="1906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Chapter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83F316E-7AB6-E44D-B62C-A513F9AB53D3}" type="datetime1">
              <a:rPr lang="en-GB" smtClean="0"/>
              <a:t>19/03/2024</a:t>
            </a:fld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A. PERILLO MARCONE | AccelApp'24 – High-Power BIDs in Accelerators</a:t>
            </a: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1_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70FFB3B-5543-7947-BD13-86240F66DBA0}" type="datetime1">
              <a:rPr lang="en-GB" smtClean="0"/>
              <a:t>19/03/2024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A. PERILLO MARCONE | AccelApp'24 – High-Power BIDs in Accelerators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blank" preserve="1" userDrawn="1">
  <p:cSld name="Last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>
            <a:spLocks noAdjustHandles="1"/>
          </p:cNvSpPr>
          <p:nvPr userDrawn="1"/>
        </p:nvSpPr>
        <p:spPr bwMode="auto"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CH"/>
              <a:t>home.cern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5231904" y="2244864"/>
            <a:ext cx="1728192" cy="17281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with logo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CD86C6-AB8C-8347-BFC2-915357F95F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2" descr="logooutline.eps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 bwMode="auto">
          <a:xfrm>
            <a:off x="407988" y="5700251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Title Slide with logo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CD86C6-AB8C-8347-BFC2-915357F95F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2" descr="logooutline.eps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3647728" y="757891"/>
            <a:ext cx="1990424" cy="197042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 bwMode="auto">
          <a:xfrm>
            <a:off x="407988" y="5700251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C586C67-E5AB-2148-8000-3D5AD34047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132" y="216024"/>
            <a:ext cx="2996952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6230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t 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/>
              <a:buChar char="•"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/>
              <a:buChar char="•"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/>
              <a:buChar char="•"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 bwMode="auto">
          <a:xfrm>
            <a:off x="3248526" y="6408000"/>
            <a:ext cx="867862" cy="365125"/>
          </a:xfrm>
        </p:spPr>
        <p:txBody>
          <a:bodyPr/>
          <a:lstStyle/>
          <a:p>
            <a:pPr>
              <a:defRPr/>
            </a:pPr>
            <a:fld id="{FDB41C8F-88CF-C441-BC7A-EABA893F5B69}" type="datetime1">
              <a:rPr lang="en-GB" smtClean="0"/>
              <a:t>19/03/2024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 bwMode="auto">
          <a:xfrm>
            <a:off x="4259262" y="6408000"/>
            <a:ext cx="6572221" cy="365125"/>
          </a:xfrm>
        </p:spPr>
        <p:txBody>
          <a:bodyPr/>
          <a:lstStyle/>
          <a:p>
            <a:pPr>
              <a:defRPr/>
            </a:pPr>
            <a:r>
              <a:rPr lang="en-US"/>
              <a:t>A. PERILLO MARCONE | AccelApp'24 – High-Power BIDs in Accelerators</a:t>
            </a: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 bwMode="auto">
          <a:xfrm>
            <a:off x="11064552" y="6408000"/>
            <a:ext cx="681254" cy="365125"/>
          </a:xfrm>
        </p:spPr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ullete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 bwMode="auto"/>
        <p:txBody>
          <a:bodyPr/>
          <a:lstStyle>
            <a:lvl1pPr marL="342900" indent="-342900"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/>
              <a:buChar char="•"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/>
              <a:buChar char="•"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/>
              <a:buChar char="•"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US" dirty="0"/>
              <a:t>Click to edit Master text styles</a:t>
            </a:r>
            <a:endParaRPr dirty="0"/>
          </a:p>
          <a:p>
            <a:pPr lvl="1">
              <a:defRPr/>
            </a:pPr>
            <a:r>
              <a:rPr lang="en-US" dirty="0"/>
              <a:t>Second level</a:t>
            </a:r>
            <a:endParaRPr dirty="0"/>
          </a:p>
          <a:p>
            <a:pPr lvl="2">
              <a:defRPr/>
            </a:pPr>
            <a:r>
              <a:rPr lang="en-US" dirty="0"/>
              <a:t>Third level</a:t>
            </a:r>
            <a:endParaRPr dirty="0"/>
          </a:p>
          <a:p>
            <a:pPr lvl="3">
              <a:defRPr/>
            </a:pPr>
            <a:r>
              <a:rPr lang="en-US" dirty="0"/>
              <a:t>Fourth level</a:t>
            </a:r>
            <a:endParaRPr dirty="0"/>
          </a:p>
          <a:p>
            <a:pPr lvl="0">
              <a:defRPr/>
            </a:pPr>
            <a:endParaRPr lang="en-US" dirty="0"/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7EC650B-BD2B-BD44-AC34-7803527C0691}" type="datetime1">
              <a:rPr lang="en-GB" smtClean="0"/>
              <a:t>19/03/2024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A. PERILLO MARCONE | AccelApp'24 – High-Power BIDs in Accelerators</a:t>
            </a: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g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DF1536-1B82-BC47-9BC2-6D257A51AC2D}" type="datetime1">
              <a:rPr lang="en-GB" smtClean="0"/>
              <a:t>19/03/2024</a:t>
            </a:fld>
            <a:endParaRPr lang="en-US"/>
          </a:p>
        </p:txBody>
      </p:sp>
      <p:sp>
        <p:nvSpPr>
          <p:cNvPr id="6" name="Footer Placeholder 1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A. PERILLO MARCONE | AccelApp'24 – High-Power BIDs in Accelerators</a:t>
            </a:r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07988" y="1439863"/>
            <a:ext cx="11376025" cy="4760912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Full page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-29980"/>
            <a:ext cx="12192000" cy="6351588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8075612" y="-52466"/>
            <a:ext cx="4116387" cy="637082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/>
              <a:buChar char="•"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/>
              <a:buChar char="•"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/>
              <a:buChar char="•"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4C341F4-A8F8-7945-AC92-ACBE5AFD4745}" type="datetime1">
              <a:rPr lang="en-GB" smtClean="0"/>
              <a:t>19/03/2024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A. PERILLO MARCONE | AccelApp'24 – High-Power BIDs in Accelerators</a:t>
            </a: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Conten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2264"/>
            <a:ext cx="5616575" cy="4608512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199" y="1592264"/>
            <a:ext cx="5611813" cy="4608511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A13F70E-EACA-1942-91BC-2DBFC09D6717}" type="datetime1">
              <a:rPr lang="en-GB" smtClean="0"/>
              <a:t>19/03/2024</a:t>
            </a:fld>
            <a:endParaRPr lang="en-US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A. PERILLO MARCONE | AccelApp'24 – High-Power BIDs in Accelerators</a:t>
            </a: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ubtitle and 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/>
              <a:buChar char="•"/>
              <a:defRPr/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/>
              <a:buChar char="•"/>
              <a:defRPr/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9" name="Date Placeholder 9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04BFF2B-F9FB-B945-ACBD-ACB8E24A592F}" type="datetime1">
              <a:rPr lang="en-GB" smtClean="0"/>
              <a:t>19/03/2024</a:t>
            </a:fld>
            <a:endParaRPr lang="en-US"/>
          </a:p>
        </p:txBody>
      </p:sp>
      <p:sp>
        <p:nvSpPr>
          <p:cNvPr id="10" name="Footer Placeholder 10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A. PERILLO MARCONE | AccelApp'24 – High-Power BIDs in Accelerators</a:t>
            </a:r>
          </a:p>
        </p:txBody>
      </p:sp>
      <p:sp>
        <p:nvSpPr>
          <p:cNvPr id="11" name="Slide Number Placeholder 1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A4E4AD-84F6-3A4A-90B6-0E4AEED05A6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6332400"/>
            <a:ext cx="12192000" cy="533400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>
              <a:defRPr/>
            </a:pPr>
            <a:r>
              <a:rPr lang="en-US" dirty="0"/>
              <a:t>Click to edit Master text styles</a:t>
            </a:r>
            <a:endParaRPr dirty="0"/>
          </a:p>
          <a:p>
            <a:pPr lvl="1">
              <a:defRPr/>
            </a:pPr>
            <a:r>
              <a:rPr lang="en-US" dirty="0"/>
              <a:t>Second level</a:t>
            </a:r>
            <a:endParaRPr dirty="0"/>
          </a:p>
          <a:p>
            <a:pPr lvl="2">
              <a:defRPr/>
            </a:pPr>
            <a:r>
              <a:rPr lang="en-US" dirty="0"/>
              <a:t>Third level</a:t>
            </a:r>
            <a:endParaRPr dirty="0"/>
          </a:p>
          <a:p>
            <a:pPr lvl="3">
              <a:defRPr/>
            </a:pPr>
            <a:r>
              <a:rPr lang="en-US" dirty="0"/>
              <a:t>Fourth level</a:t>
            </a:r>
            <a:endParaRPr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3248526" y="6408000"/>
            <a:ext cx="86786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D5568BC-1076-4346-A613-ABE326DAB920}" type="datetime1">
              <a:rPr lang="en-GB" smtClean="0"/>
              <a:t>19/03/2024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1064552" y="6408000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6B5EA5A-BC32-A742-B11B-8E7414D5B53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auto">
          <a:xfrm>
            <a:off x="4259262" y="640800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A. PERILLO MARCONE | AccelApp'24 – High-Power BIDs in Accelerators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9F5DECC8-1817-1C40-A787-5BBEA9EC14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>
            <a:biLevel thresh="2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6258472"/>
            <a:ext cx="681255" cy="68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7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6" r:id="rId16"/>
    <p:sldLayoutId id="2147483668" r:id="rId17"/>
    <p:sldLayoutId id="2147483669" r:id="rId18"/>
  </p:sldLayoutIdLst>
  <p:hf hdr="0" dt="0"/>
  <p:txStyles>
    <p:titleStyle>
      <a:lvl1pPr algn="l" defTabSz="914400" eaLnBrk="1" hangingPunct="1">
        <a:lnSpc>
          <a:spcPct val="90000"/>
        </a:lnSpc>
        <a:spcBef>
          <a:spcPts val="0"/>
        </a:spcBef>
        <a:buNone/>
        <a:defRPr sz="3600" b="1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eaLnBrk="1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defRPr sz="2800" b="1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eaLnBrk="1" hangingPunct="1">
        <a:lnSpc>
          <a:spcPct val="100000"/>
        </a:lnSpc>
        <a:spcBef>
          <a:spcPts val="500"/>
        </a:spcBef>
        <a:spcAft>
          <a:spcPts val="300"/>
        </a:spcAft>
        <a:buFont typeface="Arial"/>
        <a:buChar char="•"/>
        <a:defRPr sz="24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eaLnBrk="1" hangingPunct="1">
        <a:lnSpc>
          <a:spcPct val="100000"/>
        </a:lnSpc>
        <a:spcBef>
          <a:spcPts val="500"/>
        </a:spcBef>
        <a:spcAft>
          <a:spcPts val="300"/>
        </a:spcAft>
        <a:buFont typeface="Arial"/>
        <a:buChar char="•"/>
        <a:defRPr sz="20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eaLnBrk="1" hangingPunct="1">
        <a:lnSpc>
          <a:spcPct val="100000"/>
        </a:lnSpc>
        <a:spcBef>
          <a:spcPts val="500"/>
        </a:spcBef>
        <a:spcAft>
          <a:spcPts val="300"/>
        </a:spcAft>
        <a:buFont typeface="Arial"/>
        <a:buChar char="•"/>
        <a:defRPr sz="20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6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704147" TargetMode="External"/><Relationship Id="rId2" Type="http://schemas.openxmlformats.org/officeDocument/2006/relationships/hyperlink" Target="https://doi.org/10.23731/CYRM-2020-002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hyperlink" Target="https://doi.org/10.23731/CYRM-2020-002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45.png"/><Relationship Id="rId5" Type="http://schemas.microsoft.com/office/2007/relationships/hdphoto" Target="../media/hdphoto2.wdp"/><Relationship Id="rId10" Type="http://schemas.openxmlformats.org/officeDocument/2006/relationships/hyperlink" Target="https://doi.org/10.1103/PhysRevAccelBeams.22.113001" TargetMode="External"/><Relationship Id="rId4" Type="http://schemas.openxmlformats.org/officeDocument/2006/relationships/image" Target="../media/image42.pn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journals.aps.org/prab/abstract/10.1103/PhysRevAccelBeams.24.093001" TargetMode="Externa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407987" y="3429001"/>
            <a:ext cx="11376025" cy="1440160"/>
          </a:xfrm>
        </p:spPr>
        <p:txBody>
          <a:bodyPr/>
          <a:lstStyle/>
          <a:p>
            <a:pPr>
              <a:defRPr/>
            </a:pPr>
            <a:r>
              <a:rPr lang="en-US" dirty="0"/>
              <a:t>High-Power Beam Intercepting Devices in Particle Accelerators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407988" y="5063878"/>
            <a:ext cx="11376026" cy="1440160"/>
          </a:xfrm>
        </p:spPr>
        <p:txBody>
          <a:bodyPr/>
          <a:lstStyle/>
          <a:p>
            <a:pPr algn="l">
              <a:defRPr/>
            </a:pPr>
            <a:r>
              <a:rPr lang="en-US" sz="1800" dirty="0"/>
              <a:t>Antonio PERILLO MARCONE (SY-STI-TCD)</a:t>
            </a:r>
          </a:p>
          <a:p>
            <a:pPr algn="l">
              <a:defRPr/>
            </a:pPr>
            <a:r>
              <a:rPr lang="en-US" sz="1800" dirty="0"/>
              <a:t>Contributions from M. </a:t>
            </a:r>
            <a:r>
              <a:rPr lang="en-US" sz="1800" dirty="0" err="1"/>
              <a:t>Calviani</a:t>
            </a:r>
            <a:r>
              <a:rPr lang="en-US" sz="1800" dirty="0"/>
              <a:t>, N. </a:t>
            </a:r>
            <a:r>
              <a:rPr lang="en-US" sz="1800" dirty="0" err="1"/>
              <a:t>Solieri</a:t>
            </a:r>
            <a:r>
              <a:rPr lang="en-US" sz="1800" dirty="0"/>
              <a:t>, F.-X. </a:t>
            </a:r>
            <a:r>
              <a:rPr lang="en-US" sz="1800" dirty="0" err="1"/>
              <a:t>Nuiry</a:t>
            </a:r>
            <a:r>
              <a:rPr lang="en-US" sz="1800" dirty="0"/>
              <a:t>, R. </a:t>
            </a:r>
            <a:r>
              <a:rPr lang="en-US" sz="1800" dirty="0" err="1"/>
              <a:t>Franqueira-Xmenes</a:t>
            </a:r>
            <a:endParaRPr lang="en-US" sz="1800" dirty="0"/>
          </a:p>
          <a:p>
            <a:pPr algn="l">
              <a:defRPr/>
            </a:pPr>
            <a:r>
              <a:rPr lang="en-US" sz="1800" dirty="0"/>
              <a:t>AccelApp’24 – 20/03/2024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AACB7725-F79C-0D64-5576-F3B369559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56" y="907324"/>
            <a:ext cx="11190365" cy="561802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B64C17B-5A89-C816-D4AB-AD6E4114D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SPS Beam Dump (1/3)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C54D74-E616-D434-E5BE-F3D92036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62091-7A84-8948-C048-B9A587462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AccelApp'24 – High-Power BIDs in Accelerators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2B5BF32-09F9-D15B-B57F-AF1CBB2DC550}"/>
              </a:ext>
            </a:extLst>
          </p:cNvPr>
          <p:cNvSpPr txBox="1"/>
          <p:nvPr/>
        </p:nvSpPr>
        <p:spPr bwMode="auto">
          <a:xfrm>
            <a:off x="778756" y="2447831"/>
            <a:ext cx="2069797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u="sng" dirty="0">
                <a:solidFill>
                  <a:schemeClr val="bg2">
                    <a:lumMod val="10000"/>
                  </a:schemeClr>
                </a:solidFill>
              </a:rPr>
              <a:t>Beam</a:t>
            </a:r>
          </a:p>
          <a:p>
            <a:pPr algn="ctr"/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14 – 450 GeV</a:t>
            </a:r>
          </a:p>
          <a:p>
            <a:pPr algn="ctr"/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up to 5.6 MJ/pulse</a:t>
            </a:r>
          </a:p>
          <a:p>
            <a:pPr algn="ctr"/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up to 260 kW</a:t>
            </a:r>
          </a:p>
        </p:txBody>
      </p:sp>
    </p:spTree>
    <p:extLst>
      <p:ext uri="{BB962C8B-B14F-4D97-AF65-F5344CB8AC3E}">
        <p14:creationId xmlns:p14="http://schemas.microsoft.com/office/powerpoint/2010/main" val="3156637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425D8C-61A2-7DB7-CBBA-B01877250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928" y="532488"/>
            <a:ext cx="6744072" cy="573138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1B78BD1-538F-09C1-2AE0-E3C96DA60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5399979" cy="460851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Need to absorb up to 260 kW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Internal dump</a:t>
            </a:r>
          </a:p>
          <a:p>
            <a:pPr marL="781200" lvl="1" indent="-457200">
              <a:buFont typeface="Arial" panose="020B0604020202020204" pitchFamily="34" charset="0"/>
              <a:buChar char="•"/>
            </a:pPr>
            <a:r>
              <a:rPr lang="en-GB" sz="1600" dirty="0"/>
              <a:t>In UHV</a:t>
            </a:r>
          </a:p>
          <a:p>
            <a:pPr marL="781200" lvl="1" indent="-457200">
              <a:buFont typeface="Arial" panose="020B0604020202020204" pitchFamily="34" charset="0"/>
              <a:buChar char="•"/>
            </a:pPr>
            <a:r>
              <a:rPr lang="en-GB" sz="1600" dirty="0"/>
              <a:t>Close to the beam</a:t>
            </a:r>
          </a:p>
          <a:p>
            <a:pPr marL="781200" lvl="1" indent="-457200">
              <a:buFont typeface="Arial" panose="020B0604020202020204" pitchFamily="34" charset="0"/>
              <a:buChar char="•"/>
            </a:pPr>
            <a:r>
              <a:rPr lang="en-GB" sz="1600" dirty="0"/>
              <a:t>Tight geometrical tolerances</a:t>
            </a:r>
          </a:p>
          <a:p>
            <a:pPr marL="781200" lvl="1" indent="-457200">
              <a:buFont typeface="Arial" panose="020B0604020202020204" pitchFamily="34" charset="0"/>
              <a:buChar char="•"/>
            </a:pPr>
            <a:r>
              <a:rPr lang="en-GB" sz="1600" dirty="0"/>
              <a:t>Impedance considerations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Highly radioactive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Surrounded by massive shielding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No maintenance planned – must be reliable!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95EF09-17F3-2E2B-1D2D-01BB99AD6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SPS Beam Dump (2/3)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DE5C4-E478-01E5-3050-2C25FD23E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7390C-0A5A-7B49-D635-AC3A31086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AccelApp'24 – High-Power BIDs in Accelerators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7768A7-847E-9EC2-F8A9-EDC46356938A}"/>
              </a:ext>
            </a:extLst>
          </p:cNvPr>
          <p:cNvSpPr txBox="1"/>
          <p:nvPr/>
        </p:nvSpPr>
        <p:spPr>
          <a:xfrm>
            <a:off x="10574081" y="5473390"/>
            <a:ext cx="1595309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~520 t cast iron</a:t>
            </a:r>
          </a:p>
          <a:p>
            <a:r>
              <a:rPr lang="en-US" sz="1600" dirty="0"/>
              <a:t>90 t concrete</a:t>
            </a:r>
          </a:p>
          <a:p>
            <a:r>
              <a:rPr lang="en-US" sz="1600" dirty="0"/>
              <a:t>50 t marble</a:t>
            </a:r>
          </a:p>
        </p:txBody>
      </p:sp>
    </p:spTree>
    <p:extLst>
      <p:ext uri="{BB962C8B-B14F-4D97-AF65-F5344CB8AC3E}">
        <p14:creationId xmlns:p14="http://schemas.microsoft.com/office/powerpoint/2010/main" val="2685803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F00B44-A48D-ED30-4C46-9B5311734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SPS Beam Dump (3/3)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40208-087E-FBA9-4E49-8D39CCDB2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B4BCA-F1A6-F9C7-5F54-DE97EDB87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AccelApp'24 – High-Power BIDs in Accelerators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E8FDC3-C0AE-9524-CEC7-5B2740B617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6214" y="2777717"/>
            <a:ext cx="2679137" cy="34654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C08710-69AE-FDF0-4EC9-1DDDC67D28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8454" y="2780928"/>
            <a:ext cx="2679137" cy="34622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DF4BA4-514E-2A9F-B218-A6A204C7F5B7}"/>
              </a:ext>
            </a:extLst>
          </p:cNvPr>
          <p:cNvSpPr txBox="1"/>
          <p:nvPr/>
        </p:nvSpPr>
        <p:spPr>
          <a:xfrm>
            <a:off x="229278" y="1819859"/>
            <a:ext cx="3851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core insertion into the vacuum chamber </a:t>
            </a:r>
            <a:endParaRPr lang="en-GB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BAC6AE-F455-5A36-A5A6-146A7A10F9B9}"/>
              </a:ext>
            </a:extLst>
          </p:cNvPr>
          <p:cNvSpPr txBox="1"/>
          <p:nvPr/>
        </p:nvSpPr>
        <p:spPr>
          <a:xfrm>
            <a:off x="7392142" y="2404742"/>
            <a:ext cx="1031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Upstream</a:t>
            </a:r>
            <a:endParaRPr lang="en-GB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54B896-A40E-50E0-AFB0-113CEE445587}"/>
              </a:ext>
            </a:extLst>
          </p:cNvPr>
          <p:cNvSpPr txBox="1"/>
          <p:nvPr/>
        </p:nvSpPr>
        <p:spPr>
          <a:xfrm>
            <a:off x="10165540" y="2387508"/>
            <a:ext cx="12396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Downstream</a:t>
            </a:r>
            <a:endParaRPr lang="en-GB" sz="1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822EE8A-48C7-A10F-9FF0-68D3985830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700" y="2295231"/>
            <a:ext cx="6296387" cy="3975951"/>
          </a:xfrm>
          <a:prstGeom prst="rect">
            <a:avLst/>
          </a:prstGeom>
          <a:ln w="31750">
            <a:solidFill>
              <a:schemeClr val="lt1">
                <a:hueOff val="0"/>
                <a:satOff val="0"/>
                <a:lumOff val="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6727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E32988-CE72-ACD0-FA20-7FD485377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Dump Facility (BDF)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288F2F-9C7A-D922-72D6-085E42507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AccelApp'24 – High-Power BIDs in Accelerators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8AFC83-2D9E-4308-01AB-6ED7B68E6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13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4CAB76-B68D-D032-7BDB-D93E54ADFFA0}"/>
              </a:ext>
            </a:extLst>
          </p:cNvPr>
          <p:cNvGrpSpPr/>
          <p:nvPr/>
        </p:nvGrpSpPr>
        <p:grpSpPr>
          <a:xfrm>
            <a:off x="3639044" y="3603026"/>
            <a:ext cx="8273964" cy="3049298"/>
            <a:chOff x="3639044" y="3603026"/>
            <a:chExt cx="8273964" cy="304929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708FFE7-DC43-C19F-5870-C88F93C709B5}"/>
                </a:ext>
              </a:extLst>
            </p:cNvPr>
            <p:cNvSpPr txBox="1"/>
            <p:nvPr/>
          </p:nvSpPr>
          <p:spPr bwMode="auto">
            <a:xfrm>
              <a:off x="3639044" y="5882883"/>
              <a:ext cx="70567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SPS Beam Dump Facility: Comprehensive Design Study</a:t>
              </a:r>
              <a:r>
                <a:rPr lang="en-US" sz="1100" dirty="0"/>
                <a:t>, </a:t>
              </a:r>
              <a:r>
                <a:rPr lang="en-GB" sz="1100" dirty="0">
                  <a:hlinkClick r:id="rId2"/>
                </a:rPr>
                <a:t>https://doi.org/10.23731/CYRM-2020-002</a:t>
              </a:r>
              <a:r>
                <a:rPr lang="en-GB" sz="1100" dirty="0"/>
                <a:t> </a:t>
              </a:r>
            </a:p>
            <a:p>
              <a:r>
                <a:rPr lang="en-GB" sz="1100" dirty="0" err="1"/>
                <a:t>SHiP</a:t>
              </a:r>
              <a:r>
                <a:rPr lang="en-GB" sz="1100" dirty="0"/>
                <a:t> Experiment - Comprehensive Design Study report, </a:t>
              </a:r>
              <a:r>
                <a:rPr lang="en-GB" sz="1100" dirty="0">
                  <a:hlinkClick r:id="rId3"/>
                </a:rPr>
                <a:t>https://cds.cern.ch/record/2704147</a:t>
              </a:r>
              <a:r>
                <a:rPr lang="en-GB" sz="1100" dirty="0"/>
                <a:t> </a:t>
              </a:r>
            </a:p>
            <a:p>
              <a:endParaRPr lang="en-GB" sz="1100" dirty="0"/>
            </a:p>
            <a:p>
              <a:endParaRPr lang="en-GB" sz="1100" i="1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0A1ED7-B627-86DB-2AB9-E6B6EF0E4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5760" y="3603026"/>
              <a:ext cx="7977248" cy="218016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5C6A91-5F9F-5470-B09C-1020101E2601}"/>
                </a:ext>
              </a:extLst>
            </p:cNvPr>
            <p:cNvSpPr txBox="1"/>
            <p:nvPr/>
          </p:nvSpPr>
          <p:spPr bwMode="auto">
            <a:xfrm>
              <a:off x="10818498" y="5785749"/>
              <a:ext cx="108960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R. Jacobsson</a:t>
              </a:r>
              <a:endParaRPr lang="en-GB" sz="1100" i="1" dirty="0"/>
            </a:p>
          </p:txBody>
        </p:sp>
      </p:grp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62B9A27C-4436-6194-8D46-D15CFD5D7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315172"/>
            <a:ext cx="11376024" cy="4608512"/>
          </a:xfrm>
        </p:spPr>
        <p:txBody>
          <a:bodyPr vert="horz" lIns="0" tIns="0" rIns="0" bIns="0" rtlCol="0" anchor="t">
            <a:noAutofit/>
          </a:bodyPr>
          <a:lstStyle/>
          <a:p>
            <a:pPr marL="457200" indent="-457200">
              <a:spcBef>
                <a:spcPts val="600"/>
              </a:spcBef>
              <a:buFont typeface="Wingdings"/>
              <a:buChar char="§"/>
            </a:pPr>
            <a:r>
              <a:rPr lang="en-GB" sz="1800" dirty="0">
                <a:solidFill>
                  <a:schemeClr val="tx1"/>
                </a:solidFill>
              </a:rPr>
              <a:t>BDF</a:t>
            </a:r>
            <a:r>
              <a:rPr lang="en-GB" sz="1800" b="0" dirty="0"/>
              <a:t>: General-purpose facility at CERN dedicated to beam dump and fixed target experiments. – </a:t>
            </a:r>
            <a:r>
              <a:rPr lang="en-GB" sz="1800" b="0" dirty="0">
                <a:solidFill>
                  <a:schemeClr val="tx1"/>
                </a:solidFill>
              </a:rPr>
              <a:t>Proposal </a:t>
            </a:r>
            <a:r>
              <a:rPr lang="en-GB" sz="1800" b="0" dirty="0"/>
              <a:t>→ </a:t>
            </a:r>
            <a:r>
              <a:rPr lang="en-GB" sz="1800" b="0" dirty="0">
                <a:solidFill>
                  <a:schemeClr val="tx1"/>
                </a:solidFill>
              </a:rPr>
              <a:t>approved in March 2024 </a:t>
            </a:r>
            <a:r>
              <a:rPr lang="en-GB" sz="1800" b="0" dirty="0"/>
              <a:t>→</a:t>
            </a:r>
            <a:r>
              <a:rPr lang="en-GB" sz="1800" b="0" dirty="0">
                <a:solidFill>
                  <a:schemeClr val="tx1"/>
                </a:solidFill>
              </a:rPr>
              <a:t> </a:t>
            </a:r>
            <a:r>
              <a:rPr lang="en-GB" sz="1800" b="0" u="sng" dirty="0">
                <a:solidFill>
                  <a:schemeClr val="tx1"/>
                </a:solidFill>
              </a:rPr>
              <a:t>operation start in 2030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spcBef>
                <a:spcPts val="600"/>
              </a:spcBef>
              <a:buFont typeface="Wingdings" panose="020B0604020202020204" pitchFamily="34" charset="0"/>
              <a:buChar char="§"/>
            </a:pPr>
            <a:r>
              <a:rPr lang="en-GB" sz="1800" b="0" dirty="0"/>
              <a:t>To be initially exploited by the Search for Hidden Particles Experiment (</a:t>
            </a:r>
            <a:r>
              <a:rPr lang="en-GB" sz="1800" dirty="0" err="1">
                <a:solidFill>
                  <a:schemeClr val="tx1"/>
                </a:solidFill>
              </a:rPr>
              <a:t>SHiP</a:t>
            </a:r>
            <a:r>
              <a:rPr lang="en-GB" sz="1800" b="0" dirty="0"/>
              <a:t>). </a:t>
            </a:r>
          </a:p>
          <a:p>
            <a:pPr marL="285750" indent="-285750">
              <a:spcBef>
                <a:spcPts val="600"/>
              </a:spcBef>
              <a:buFont typeface="Wingdings" panose="020B0604020202020204" pitchFamily="34" charset="0"/>
              <a:buChar char="§"/>
            </a:pPr>
            <a:r>
              <a:rPr lang="en-GB" sz="1800" dirty="0">
                <a:solidFill>
                  <a:schemeClr val="tx1"/>
                </a:solidFill>
              </a:rPr>
              <a:t>Beam Dump Target</a:t>
            </a:r>
            <a:r>
              <a:rPr lang="en-GB" sz="1800" b="0" dirty="0"/>
              <a:t> → absorb and provoke hard interactions of the highest possible p+ per pulse to maximize production of charmed mesons and search for feebly interacting particles.</a:t>
            </a:r>
          </a:p>
          <a:p>
            <a:pPr marL="609600" lvl="1" indent="-285750">
              <a:spcBef>
                <a:spcPts val="600"/>
              </a:spcBef>
              <a:buFont typeface="Wingdings" panose="020B0604020202020204" pitchFamily="34" charset="0"/>
              <a:buChar char="§"/>
            </a:pPr>
            <a:r>
              <a:rPr lang="en-GB" b="0" dirty="0">
                <a:solidFill>
                  <a:schemeClr val="accent5"/>
                </a:solidFill>
              </a:rPr>
              <a:t>Essentially acting as a n spallation target ! </a:t>
            </a:r>
            <a:endParaRPr lang="en-US" b="0" dirty="0">
              <a:solidFill>
                <a:schemeClr val="accent5"/>
              </a:solidFill>
            </a:endParaRPr>
          </a:p>
          <a:p>
            <a:endParaRPr lang="en-GB" sz="18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106774-C394-DB6F-F261-C03FCF49C4D9}"/>
              </a:ext>
            </a:extLst>
          </p:cNvPr>
          <p:cNvGrpSpPr/>
          <p:nvPr/>
        </p:nvGrpSpPr>
        <p:grpSpPr>
          <a:xfrm>
            <a:off x="162648" y="3501366"/>
            <a:ext cx="4781224" cy="2785378"/>
            <a:chOff x="162648" y="3501366"/>
            <a:chExt cx="4781224" cy="278537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493418E-CF0E-8213-80CE-BE82F854E4E8}"/>
                </a:ext>
              </a:extLst>
            </p:cNvPr>
            <p:cNvSpPr/>
            <p:nvPr/>
          </p:nvSpPr>
          <p:spPr>
            <a:xfrm>
              <a:off x="3791744" y="4197407"/>
              <a:ext cx="1152128" cy="1152128"/>
            </a:xfrm>
            <a:prstGeom prst="ellipse">
              <a:avLst/>
            </a:prstGeom>
            <a:noFill/>
            <a:ln w="57150">
              <a:solidFill>
                <a:schemeClr val="accent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ight Brace 12">
              <a:extLst>
                <a:ext uri="{FF2B5EF4-FFF2-40B4-BE49-F238E27FC236}">
                  <a16:creationId xmlns:a16="http://schemas.microsoft.com/office/drawing/2014/main" id="{EF98A59D-6FA4-6677-3F6A-6E21E72039BE}"/>
                </a:ext>
              </a:extLst>
            </p:cNvPr>
            <p:cNvSpPr/>
            <p:nvPr/>
          </p:nvSpPr>
          <p:spPr>
            <a:xfrm>
              <a:off x="3148575" y="3501366"/>
              <a:ext cx="663093" cy="2785378"/>
            </a:xfrm>
            <a:prstGeom prst="rightBrac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CFA8501-0EAC-C625-258D-464F592E6093}"/>
                </a:ext>
              </a:extLst>
            </p:cNvPr>
            <p:cNvSpPr txBox="1"/>
            <p:nvPr/>
          </p:nvSpPr>
          <p:spPr bwMode="auto">
            <a:xfrm>
              <a:off x="162648" y="3501366"/>
              <a:ext cx="3413072" cy="278537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b="1" dirty="0">
                  <a:solidFill>
                    <a:schemeClr val="accent3"/>
                  </a:solidFill>
                </a:rPr>
                <a:t>High energy </a:t>
              </a:r>
              <a:r>
                <a:rPr lang="en-US" sz="1600" dirty="0"/>
                <a:t>→ production of charmed and beauty mesons</a:t>
              </a:r>
            </a:p>
            <a:p>
              <a:pPr>
                <a:spcAft>
                  <a:spcPts val="600"/>
                </a:spcAft>
              </a:pPr>
              <a:r>
                <a:rPr lang="en-US" sz="1600" b="1" dirty="0">
                  <a:solidFill>
                    <a:schemeClr val="accent3"/>
                  </a:solidFill>
                </a:rPr>
                <a:t>High </a:t>
              </a:r>
              <a:r>
                <a:rPr lang="en-US" sz="1600" b="1" dirty="0" err="1">
                  <a:solidFill>
                    <a:schemeClr val="accent3"/>
                  </a:solidFill>
                </a:rPr>
                <a:t>ppp</a:t>
              </a:r>
              <a:r>
                <a:rPr lang="en-US" sz="1600" b="1" dirty="0">
                  <a:solidFill>
                    <a:schemeClr val="accent3"/>
                  </a:solidFill>
                </a:rPr>
                <a:t> &amp; POT </a:t>
              </a:r>
              <a:r>
                <a:rPr lang="en-US" sz="1600" dirty="0"/>
                <a:t>→ overcome small prod cross-section of extra rare events of hidden particles</a:t>
              </a:r>
            </a:p>
            <a:p>
              <a:pPr>
                <a:spcAft>
                  <a:spcPts val="600"/>
                </a:spcAft>
              </a:pPr>
              <a:r>
                <a:rPr lang="en-US" sz="1600" b="1" dirty="0">
                  <a:solidFill>
                    <a:schemeClr val="accent3"/>
                  </a:solidFill>
                </a:rPr>
                <a:t>High </a:t>
              </a:r>
              <a:r>
                <a:rPr lang="el-GR" sz="1600" b="1" dirty="0">
                  <a:solidFill>
                    <a:schemeClr val="accent3"/>
                  </a:solidFill>
                </a:rPr>
                <a:t>ρ</a:t>
              </a:r>
              <a:r>
                <a:rPr lang="en-US" sz="1600" b="1" dirty="0">
                  <a:solidFill>
                    <a:schemeClr val="accent3"/>
                  </a:solidFill>
                </a:rPr>
                <a:t>, Z &amp; A </a:t>
              </a:r>
              <a:r>
                <a:rPr lang="en-US" sz="1600" dirty="0"/>
                <a:t>→ Maximize p+ interaction</a:t>
              </a:r>
            </a:p>
            <a:p>
              <a:pPr>
                <a:spcAft>
                  <a:spcPts val="600"/>
                </a:spcAft>
              </a:pPr>
              <a:r>
                <a:rPr lang="en-US" sz="1600" b="1" dirty="0">
                  <a:solidFill>
                    <a:schemeClr val="accent3"/>
                  </a:solidFill>
                </a:rPr>
                <a:t>Shortest </a:t>
              </a:r>
              <a:r>
                <a:rPr lang="el-GR" sz="1600" b="1" dirty="0">
                  <a:solidFill>
                    <a:schemeClr val="accent3"/>
                  </a:solidFill>
                </a:rPr>
                <a:t>λ</a:t>
              </a:r>
              <a:r>
                <a:rPr lang="en-US" sz="1600" b="1" dirty="0">
                  <a:solidFill>
                    <a:schemeClr val="accent3"/>
                  </a:solidFill>
                </a:rPr>
                <a:t> </a:t>
              </a:r>
              <a:r>
                <a:rPr lang="en-US" sz="1600" dirty="0"/>
                <a:t>→ Force absorption of K &amp; </a:t>
              </a:r>
              <a:r>
                <a:rPr lang="el-GR" sz="1600" dirty="0"/>
                <a:t>π</a:t>
              </a:r>
              <a:r>
                <a:rPr lang="en-US" sz="1600" dirty="0"/>
                <a:t> to reduce muon &amp; neutrino background</a:t>
              </a:r>
              <a:endParaRPr lang="en-GB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62651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BD7D0E25-2232-BED9-9D6B-0DBA46DE0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8453" y="3455"/>
            <a:ext cx="1988516" cy="204468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4E32988-CE72-ACD0-FA20-7FD485377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Dump Facility (BDF)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288F2F-9C7A-D922-72D6-085E42507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AccelApp'24 – High-Power BIDs in Accelerators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8AFC83-2D9E-4308-01AB-6ED7B68E6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14</a:t>
            </a:fld>
            <a:endParaRPr lang="en-US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EE042F5-7040-7C6F-AA6E-AD31F3084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196753"/>
            <a:ext cx="11376024" cy="469236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0" dirty="0"/>
              <a:t>Optimization of the Target station with respect to the CDR version</a:t>
            </a:r>
            <a:endParaRPr lang="en-GB" sz="2000" b="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7A24CC5-B8DB-CEDA-BF31-FD2B57BC80BA}"/>
              </a:ext>
            </a:extLst>
          </p:cNvPr>
          <p:cNvGrpSpPr/>
          <p:nvPr/>
        </p:nvGrpSpPr>
        <p:grpSpPr>
          <a:xfrm>
            <a:off x="4773771" y="2040595"/>
            <a:ext cx="7343198" cy="4018869"/>
            <a:chOff x="4773771" y="2040595"/>
            <a:chExt cx="7343198" cy="401886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AEB47E2-CDA6-B2DE-C6E8-1FF38A363225}"/>
                </a:ext>
              </a:extLst>
            </p:cNvPr>
            <p:cNvGrpSpPr/>
            <p:nvPr/>
          </p:nvGrpSpPr>
          <p:grpSpPr>
            <a:xfrm>
              <a:off x="4773771" y="2040595"/>
              <a:ext cx="7343198" cy="4018869"/>
              <a:chOff x="4773771" y="2040595"/>
              <a:chExt cx="7343198" cy="401886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EA407E9-8F46-E9E7-CE0E-C5A31769B6A3}"/>
                  </a:ext>
                </a:extLst>
              </p:cNvPr>
              <p:cNvGrpSpPr/>
              <p:nvPr/>
            </p:nvGrpSpPr>
            <p:grpSpPr>
              <a:xfrm>
                <a:off x="5020052" y="2040595"/>
                <a:ext cx="7096917" cy="1568726"/>
                <a:chOff x="680312" y="1916832"/>
                <a:chExt cx="7096917" cy="1568726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54CC615E-30AD-4122-A1B2-6A98CAAA6C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80312" y="1916832"/>
                  <a:ext cx="6939238" cy="1568726"/>
                </a:xfrm>
                <a:prstGeom prst="rect">
                  <a:avLst/>
                </a:prstGeom>
              </p:spPr>
            </p:pic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F5831EE-A86E-4F0D-A592-FAE62450871E}"/>
                    </a:ext>
                  </a:extLst>
                </p:cNvPr>
                <p:cNvSpPr txBox="1"/>
                <p:nvPr/>
              </p:nvSpPr>
              <p:spPr bwMode="auto">
                <a:xfrm>
                  <a:off x="3052404" y="1924278"/>
                  <a:ext cx="4724825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b="1" dirty="0"/>
                    <a:t>TCC8/ECN3 Concept of the Target Complex and Experimental Area</a:t>
                  </a:r>
                  <a:endParaRPr lang="en-GB" sz="1100" b="1" dirty="0"/>
                </a:p>
              </p:txBody>
            </p:sp>
          </p:grp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B5FA206-E1D8-090D-B6A6-046B2808E3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73771" y="4082091"/>
                <a:ext cx="3301546" cy="197737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8F1B664-B623-498F-1D27-D6EABFB397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>
                <a:off x="8231654" y="4048866"/>
                <a:ext cx="3844631" cy="1977373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7251A0-B1A1-5734-FFA0-A5FE0E60F7B8}"/>
                  </a:ext>
                </a:extLst>
              </p:cNvPr>
              <p:cNvSpPr txBox="1"/>
              <p:nvPr/>
            </p:nvSpPr>
            <p:spPr bwMode="auto">
              <a:xfrm>
                <a:off x="4867967" y="3715656"/>
                <a:ext cx="328763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/>
                  <a:t>N2 Vessel with Target handling from the side</a:t>
                </a:r>
                <a:endParaRPr lang="en-GB" sz="1100" b="1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2E885D4-C265-7C01-02D6-13595A905F69}"/>
                  </a:ext>
                </a:extLst>
              </p:cNvPr>
              <p:cNvSpPr txBox="1"/>
              <p:nvPr/>
            </p:nvSpPr>
            <p:spPr bwMode="auto">
              <a:xfrm>
                <a:off x="8774921" y="3617979"/>
                <a:ext cx="298487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/>
                  <a:t>Vacuum vessel with longitudinal target handling with trolley </a:t>
                </a:r>
                <a:endParaRPr lang="en-GB" sz="1100" b="1" dirty="0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5C85E1-B2A1-CB1B-C338-39AEB080AA23}"/>
                </a:ext>
              </a:extLst>
            </p:cNvPr>
            <p:cNvSpPr/>
            <p:nvPr/>
          </p:nvSpPr>
          <p:spPr>
            <a:xfrm>
              <a:off x="5245075" y="2737806"/>
              <a:ext cx="583935" cy="33115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E3F3E29-9AE0-1CB4-4038-3F7B58FCD49B}"/>
              </a:ext>
            </a:extLst>
          </p:cNvPr>
          <p:cNvSpPr txBox="1"/>
          <p:nvPr/>
        </p:nvSpPr>
        <p:spPr bwMode="auto">
          <a:xfrm>
            <a:off x="1415481" y="1560624"/>
            <a:ext cx="243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CDR Target complex</a:t>
            </a:r>
            <a:endParaRPr lang="en-GB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F70ABE-39D9-1A61-5762-DBEC86E74FCB}"/>
              </a:ext>
            </a:extLst>
          </p:cNvPr>
          <p:cNvSpPr txBox="1"/>
          <p:nvPr/>
        </p:nvSpPr>
        <p:spPr bwMode="auto">
          <a:xfrm>
            <a:off x="6841920" y="1581338"/>
            <a:ext cx="383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2022/23 ECN3 Target Complex</a:t>
            </a:r>
            <a:endParaRPr lang="en-GB" b="1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04E9AD-8961-24F0-4D46-9CFC0F207E72}"/>
              </a:ext>
            </a:extLst>
          </p:cNvPr>
          <p:cNvCxnSpPr>
            <a:cxnSpLocks/>
          </p:cNvCxnSpPr>
          <p:nvPr/>
        </p:nvCxnSpPr>
        <p:spPr>
          <a:xfrm>
            <a:off x="4542531" y="1581338"/>
            <a:ext cx="0" cy="4619437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6B4DDCA-0AA1-E5E8-05F0-796EFD3DF734}"/>
              </a:ext>
            </a:extLst>
          </p:cNvPr>
          <p:cNvGrpSpPr/>
          <p:nvPr/>
        </p:nvGrpSpPr>
        <p:grpSpPr>
          <a:xfrm>
            <a:off x="-3382" y="2015830"/>
            <a:ext cx="4447217" cy="4217974"/>
            <a:chOff x="95314" y="2013700"/>
            <a:chExt cx="4447217" cy="421797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E9D826E-31C6-1794-001E-E6187C8C9DF4}"/>
                </a:ext>
              </a:extLst>
            </p:cNvPr>
            <p:cNvGrpSpPr/>
            <p:nvPr/>
          </p:nvGrpSpPr>
          <p:grpSpPr>
            <a:xfrm>
              <a:off x="95314" y="2013700"/>
              <a:ext cx="4447217" cy="4217974"/>
              <a:chOff x="602923" y="1982801"/>
              <a:chExt cx="4447217" cy="421797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ADCEF3A9-FB08-6E09-B1A7-5E6929518D87}"/>
                  </a:ext>
                </a:extLst>
              </p:cNvPr>
              <p:cNvGrpSpPr/>
              <p:nvPr/>
            </p:nvGrpSpPr>
            <p:grpSpPr>
              <a:xfrm>
                <a:off x="602923" y="3433986"/>
                <a:ext cx="4447217" cy="2766789"/>
                <a:chOff x="3693091" y="3254993"/>
                <a:chExt cx="4447217" cy="2766789"/>
              </a:xfrm>
            </p:grpSpPr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B3A56268-37D8-8C99-8DC9-5D7F159F7B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t="2267" b="10621"/>
                <a:stretch/>
              </p:blipFill>
              <p:spPr>
                <a:xfrm>
                  <a:off x="3693091" y="3254993"/>
                  <a:ext cx="4000796" cy="2766789"/>
                </a:xfrm>
                <a:prstGeom prst="rect">
                  <a:avLst/>
                </a:prstGeom>
              </p:spPr>
            </p:pic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74E27C1-A517-E185-C811-117C671BC546}"/>
                    </a:ext>
                  </a:extLst>
                </p:cNvPr>
                <p:cNvSpPr txBox="1"/>
                <p:nvPr/>
              </p:nvSpPr>
              <p:spPr bwMode="auto">
                <a:xfrm>
                  <a:off x="6988800" y="5633944"/>
                  <a:ext cx="1151508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b="1" dirty="0"/>
                    <a:t>Target Bunker</a:t>
                  </a:r>
                  <a:endParaRPr lang="en-GB" sz="1100" b="1" dirty="0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59D7F182-42D3-03C6-898C-F7505B9B4E02}"/>
                  </a:ext>
                </a:extLst>
              </p:cNvPr>
              <p:cNvGrpSpPr/>
              <p:nvPr/>
            </p:nvGrpSpPr>
            <p:grpSpPr>
              <a:xfrm>
                <a:off x="987740" y="1982801"/>
                <a:ext cx="4027350" cy="1384666"/>
                <a:chOff x="211647" y="3826283"/>
                <a:chExt cx="4027350" cy="1384666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2F1FA3EB-840C-E9B6-AD13-C249A1E423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2999" b="13216"/>
                <a:stretch/>
              </p:blipFill>
              <p:spPr>
                <a:xfrm>
                  <a:off x="211647" y="3826283"/>
                  <a:ext cx="3677584" cy="1368152"/>
                </a:xfrm>
                <a:prstGeom prst="rect">
                  <a:avLst/>
                </a:prstGeom>
              </p:spPr>
            </p:pic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471264A9-541F-98E3-D485-28B9889F2917}"/>
                    </a:ext>
                  </a:extLst>
                </p:cNvPr>
                <p:cNvSpPr txBox="1"/>
                <p:nvPr/>
              </p:nvSpPr>
              <p:spPr bwMode="auto">
                <a:xfrm>
                  <a:off x="1953247" y="4780062"/>
                  <a:ext cx="2285750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b="1" dirty="0"/>
                    <a:t>Concept of the Target Complex and Experimental Area</a:t>
                  </a:r>
                  <a:endParaRPr lang="en-GB" sz="1100" b="1" dirty="0"/>
                </a:p>
              </p:txBody>
            </p:sp>
          </p:grp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26639A6-D658-31B4-15B7-CBC9F5EEFC73}"/>
                  </a:ext>
                </a:extLst>
              </p:cNvPr>
              <p:cNvSpPr/>
              <p:nvPr/>
            </p:nvSpPr>
            <p:spPr>
              <a:xfrm>
                <a:off x="2135560" y="2555753"/>
                <a:ext cx="202392" cy="222247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CD96E90-2AD2-71EB-E717-B5B080081296}"/>
                </a:ext>
              </a:extLst>
            </p:cNvPr>
            <p:cNvCxnSpPr/>
            <p:nvPr/>
          </p:nvCxnSpPr>
          <p:spPr>
            <a:xfrm flipV="1">
              <a:off x="1415481" y="4365104"/>
              <a:ext cx="0" cy="1695412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B407F96-CF46-85EE-04EE-9A1ADE0E9F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98292" y="5679086"/>
              <a:ext cx="2123584" cy="277420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9CCCCE6-F269-AE0D-AA69-9895C0A2D10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3825" y="5437408"/>
              <a:ext cx="446421" cy="484645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482ACD1-4F36-8BE1-ACA6-DF46CA02B416}"/>
                </a:ext>
              </a:extLst>
            </p:cNvPr>
            <p:cNvSpPr txBox="1"/>
            <p:nvPr/>
          </p:nvSpPr>
          <p:spPr bwMode="auto">
            <a:xfrm>
              <a:off x="2239515" y="5557735"/>
              <a:ext cx="68813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</a:rPr>
                <a:t>11.2 m</a:t>
              </a:r>
              <a:endParaRPr lang="en-GB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95AE33A-3B29-C9C8-6AE4-053999723828}"/>
                </a:ext>
              </a:extLst>
            </p:cNvPr>
            <p:cNvSpPr txBox="1"/>
            <p:nvPr/>
          </p:nvSpPr>
          <p:spPr bwMode="auto">
            <a:xfrm>
              <a:off x="925145" y="5297476"/>
              <a:ext cx="68813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</a:rPr>
                <a:t>8.2 m</a:t>
              </a:r>
              <a:endParaRPr lang="en-GB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41B3BD8-A0A7-4446-B1D0-7F967FCA3B14}"/>
                </a:ext>
              </a:extLst>
            </p:cNvPr>
            <p:cNvSpPr txBox="1"/>
            <p:nvPr/>
          </p:nvSpPr>
          <p:spPr bwMode="auto">
            <a:xfrm>
              <a:off x="1425548" y="5035423"/>
              <a:ext cx="68813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</a:rPr>
                <a:t>7.9 m</a:t>
              </a:r>
              <a:endParaRPr lang="en-GB" sz="11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025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EA2327F-55A3-2466-51A1-3DE1AF0DB5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97"/>
          <a:stretch/>
        </p:blipFill>
        <p:spPr>
          <a:xfrm>
            <a:off x="7083735" y="980295"/>
            <a:ext cx="4741617" cy="285873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4E32988-CE72-ACD0-FA20-7FD485377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Dump Facility (BDF)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288F2F-9C7A-D922-72D6-085E42507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AccelApp'24 – High-Power BIDs in Accelerators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8AFC83-2D9E-4308-01AB-6ED7B68E6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15</a:t>
            </a:fld>
            <a:endParaRPr lang="en-US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F37340C-5251-E7E7-1627-D89D88F4F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374549"/>
            <a:ext cx="6839930" cy="4608512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b="0" dirty="0"/>
              <a:t>High thermal power (300 kW) → cooling needs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b="0" dirty="0"/>
              <a:t>High POT → radiation damage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b="0" dirty="0"/>
              <a:t>Slow extraction but high spill power density → Quasi-static thermal-induced stresses</a:t>
            </a:r>
          </a:p>
          <a:p>
            <a:pPr>
              <a:spcBef>
                <a:spcPts val="600"/>
              </a:spcBef>
            </a:pPr>
            <a:r>
              <a:rPr lang="en-GB" sz="2000" dirty="0">
                <a:solidFill>
                  <a:schemeClr val="tx1"/>
                </a:solidFill>
              </a:rPr>
              <a:t>TZM &amp; W core</a:t>
            </a:r>
            <a:r>
              <a:rPr lang="en-GB" sz="2000" b="0" dirty="0">
                <a:solidFill>
                  <a:schemeClr val="tx1"/>
                </a:solidFill>
              </a:rPr>
              <a:t> </a:t>
            </a:r>
            <a:r>
              <a:rPr lang="en-GB" sz="2000" b="0" dirty="0"/>
              <a:t>Target as reasonable physics &amp; engineering compromise. </a:t>
            </a:r>
            <a:r>
              <a:rPr lang="en-GB" sz="2000" dirty="0">
                <a:solidFill>
                  <a:schemeClr val="tx1"/>
                </a:solidFill>
              </a:rPr>
              <a:t>Ta2.5W</a:t>
            </a:r>
            <a:r>
              <a:rPr lang="en-GB" sz="2000" b="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HIPed</a:t>
            </a:r>
            <a:r>
              <a:rPr lang="en-GB" sz="2000" dirty="0">
                <a:solidFill>
                  <a:schemeClr val="tx1"/>
                </a:solidFill>
              </a:rPr>
              <a:t> cladding </a:t>
            </a:r>
            <a:r>
              <a:rPr lang="en-GB" sz="2000" b="0" dirty="0"/>
              <a:t>(</a:t>
            </a:r>
            <a:r>
              <a:rPr lang="en-GB" sz="2000" b="0" u="sng" dirty="0"/>
              <a:t>Baseline design</a:t>
            </a:r>
            <a:r>
              <a:rPr lang="en-GB" sz="2000" b="0" dirty="0"/>
              <a:t>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2000" b="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2000" b="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2000" b="0" dirty="0"/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GB" sz="2000" b="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2000" b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FD549E-3062-0521-1004-A69EC5137A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68" t="1928" r="12022" b="11895"/>
          <a:stretch/>
        </p:blipFill>
        <p:spPr>
          <a:xfrm>
            <a:off x="250828" y="3645754"/>
            <a:ext cx="3384376" cy="216024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B586C65-5978-67FF-0812-8667E7F70C29}"/>
              </a:ext>
            </a:extLst>
          </p:cNvPr>
          <p:cNvGrpSpPr/>
          <p:nvPr/>
        </p:nvGrpSpPr>
        <p:grpSpPr>
          <a:xfrm>
            <a:off x="206187" y="4005795"/>
            <a:ext cx="3554519" cy="2278691"/>
            <a:chOff x="3458735" y="4067051"/>
            <a:chExt cx="3554519" cy="227869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C35F716-8592-3378-54D9-17A5CD8EE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45692" y="4067051"/>
              <a:ext cx="3150698" cy="1749984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95B357-56D1-578A-97B3-39E141F5D4A0}"/>
                </a:ext>
              </a:extLst>
            </p:cNvPr>
            <p:cNvSpPr txBox="1"/>
            <p:nvPr/>
          </p:nvSpPr>
          <p:spPr bwMode="auto">
            <a:xfrm>
              <a:off x="3458735" y="5699411"/>
              <a:ext cx="20162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13 x TZM blocks (580 mm)</a:t>
              </a:r>
              <a:endParaRPr lang="en-GB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577776A-B2C1-13B6-E368-61F45EA9167E}"/>
                </a:ext>
              </a:extLst>
            </p:cNvPr>
            <p:cNvSpPr txBox="1"/>
            <p:nvPr/>
          </p:nvSpPr>
          <p:spPr bwMode="auto">
            <a:xfrm>
              <a:off x="5259059" y="5699410"/>
              <a:ext cx="17541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5x W blocks (780 mm)</a:t>
              </a:r>
              <a:endParaRPr lang="en-GB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2BA64EE-0C1E-22B6-4619-1F6A848877E6}"/>
                </a:ext>
              </a:extLst>
            </p:cNvPr>
            <p:cNvGrpSpPr/>
            <p:nvPr/>
          </p:nvGrpSpPr>
          <p:grpSpPr>
            <a:xfrm>
              <a:off x="4102820" y="4816615"/>
              <a:ext cx="2381308" cy="882796"/>
              <a:chOff x="7233229" y="4839999"/>
              <a:chExt cx="2381308" cy="882796"/>
            </a:xfr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grpSpPr>
          <p:sp>
            <p:nvSpPr>
              <p:cNvPr id="14" name="Left Brace 13">
                <a:extLst>
                  <a:ext uri="{FF2B5EF4-FFF2-40B4-BE49-F238E27FC236}">
                    <a16:creationId xmlns:a16="http://schemas.microsoft.com/office/drawing/2014/main" id="{105700F8-0F09-CC16-A79A-DEA70605C2AF}"/>
                  </a:ext>
                </a:extLst>
              </p:cNvPr>
              <p:cNvSpPr/>
              <p:nvPr/>
            </p:nvSpPr>
            <p:spPr>
              <a:xfrm rot="15442837">
                <a:off x="7609822" y="4724113"/>
                <a:ext cx="347609" cy="1100795"/>
              </a:xfrm>
              <a:prstGeom prst="leftBrace">
                <a:avLst/>
              </a:prstGeom>
              <a:ln w="3810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Left Brace 14">
                <a:extLst>
                  <a:ext uri="{FF2B5EF4-FFF2-40B4-BE49-F238E27FC236}">
                    <a16:creationId xmlns:a16="http://schemas.microsoft.com/office/drawing/2014/main" id="{F6FEBB67-EB64-2090-DE93-BE1463E4BCF6}"/>
                  </a:ext>
                </a:extLst>
              </p:cNvPr>
              <p:cNvSpPr/>
              <p:nvPr/>
            </p:nvSpPr>
            <p:spPr>
              <a:xfrm rot="4655090" flipH="1">
                <a:off x="8824468" y="4321419"/>
                <a:ext cx="271489" cy="1308649"/>
              </a:xfrm>
              <a:prstGeom prst="leftBrace">
                <a:avLst/>
              </a:prstGeom>
              <a:ln w="3810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BE37356-B585-92AC-EADB-C8AA70AB74BC}"/>
                  </a:ext>
                </a:extLst>
              </p:cNvPr>
              <p:cNvCxnSpPr>
                <a:cxnSpLocks/>
                <a:stCxn id="12" idx="0"/>
                <a:endCxn id="15" idx="1"/>
              </p:cNvCxnSpPr>
              <p:nvPr/>
            </p:nvCxnSpPr>
            <p:spPr>
              <a:xfrm flipH="1" flipV="1">
                <a:off x="8989396" y="5108314"/>
                <a:ext cx="277170" cy="614480"/>
              </a:xfrm>
              <a:prstGeom prst="line">
                <a:avLst/>
              </a:prstGeom>
              <a:ln w="3810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20441AE7-A0BB-14EC-35C7-3F93E7CFC68B}"/>
                  </a:ext>
                </a:extLst>
              </p:cNvPr>
              <p:cNvCxnSpPr>
                <a:cxnSpLocks/>
                <a:stCxn id="11" idx="0"/>
                <a:endCxn id="14" idx="1"/>
              </p:cNvCxnSpPr>
              <p:nvPr/>
            </p:nvCxnSpPr>
            <p:spPr>
              <a:xfrm flipV="1">
                <a:off x="7597256" y="5444116"/>
                <a:ext cx="224343" cy="278679"/>
              </a:xfrm>
              <a:prstGeom prst="line">
                <a:avLst/>
              </a:prstGeom>
              <a:ln w="3810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A89C31-1407-D6A0-B14C-56E442B0012D}"/>
              </a:ext>
            </a:extLst>
          </p:cNvPr>
          <p:cNvGrpSpPr/>
          <p:nvPr/>
        </p:nvGrpSpPr>
        <p:grpSpPr>
          <a:xfrm>
            <a:off x="7414900" y="3905466"/>
            <a:ext cx="4777100" cy="2326028"/>
            <a:chOff x="7428170" y="3846966"/>
            <a:chExt cx="4777100" cy="232602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0DB964A-FFF4-EAC3-388B-B9BF465A55EC}"/>
                </a:ext>
              </a:extLst>
            </p:cNvPr>
            <p:cNvGrpSpPr/>
            <p:nvPr/>
          </p:nvGrpSpPr>
          <p:grpSpPr>
            <a:xfrm>
              <a:off x="7428170" y="3846966"/>
              <a:ext cx="4649941" cy="2001676"/>
              <a:chOff x="3006081" y="4257867"/>
              <a:chExt cx="4649941" cy="2001676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4C05769-189B-89B2-F442-8C9DEE773D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/>
            </p:blipFill>
            <p:spPr>
              <a:xfrm>
                <a:off x="3845779" y="4590303"/>
                <a:ext cx="3810243" cy="1324059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1554B35-BB44-C521-AD1E-751B709A5B14}"/>
                  </a:ext>
                </a:extLst>
              </p:cNvPr>
              <p:cNvSpPr txBox="1"/>
              <p:nvPr/>
            </p:nvSpPr>
            <p:spPr>
              <a:xfrm>
                <a:off x="4815839" y="5920989"/>
                <a:ext cx="10390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1.5 mm</a:t>
                </a:r>
                <a:endParaRPr lang="en-GB" sz="1600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826678F-07BA-6534-6104-32E2E2841681}"/>
                  </a:ext>
                </a:extLst>
              </p:cNvPr>
              <p:cNvSpPr txBox="1"/>
              <p:nvPr/>
            </p:nvSpPr>
            <p:spPr>
              <a:xfrm>
                <a:off x="5232169" y="4257867"/>
                <a:ext cx="12455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⌀250 mm</a:t>
                </a:r>
                <a:endParaRPr lang="en-GB" sz="1600" dirty="0"/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F55C853D-D0A5-514C-DD7F-43CAFBE518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3484" y="4583076"/>
                <a:ext cx="3491345" cy="0"/>
              </a:xfrm>
              <a:prstGeom prst="straightConnector1">
                <a:avLst/>
              </a:prstGeom>
              <a:ln w="12700">
                <a:solidFill>
                  <a:schemeClr val="accent3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9179DAA-97A0-4EF9-3FDD-1911779151FD}"/>
                  </a:ext>
                </a:extLst>
              </p:cNvPr>
              <p:cNvSpPr txBox="1"/>
              <p:nvPr/>
            </p:nvSpPr>
            <p:spPr>
              <a:xfrm>
                <a:off x="3006081" y="4973289"/>
                <a:ext cx="92963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25-350 mm</a:t>
                </a:r>
                <a:endParaRPr lang="en-GB" sz="1600" dirty="0"/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0318FDCE-606A-DEE1-3573-0CC4FAFC16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75242" y="4707766"/>
                <a:ext cx="0" cy="1069579"/>
              </a:xfrm>
              <a:prstGeom prst="straightConnector1">
                <a:avLst/>
              </a:prstGeom>
              <a:ln w="12700">
                <a:solidFill>
                  <a:schemeClr val="accent3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2B438FC2-165E-AFEE-82BB-7A0903DECC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30295" y="5794746"/>
                <a:ext cx="0" cy="205395"/>
              </a:xfrm>
              <a:prstGeom prst="straightConnector1">
                <a:avLst/>
              </a:prstGeom>
              <a:ln w="12700">
                <a:solidFill>
                  <a:schemeClr val="accent3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C6C19905-9AED-9167-1DE1-CB3B606A73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30295" y="5506714"/>
                <a:ext cx="0" cy="205395"/>
              </a:xfrm>
              <a:prstGeom prst="straightConnector1">
                <a:avLst/>
              </a:prstGeom>
              <a:ln w="127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682B232B-D7F9-A398-35DA-670D0AA4F1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30295" y="5674699"/>
                <a:ext cx="0" cy="139042"/>
              </a:xfrm>
              <a:prstGeom prst="straightConnector1">
                <a:avLst/>
              </a:prstGeom>
              <a:ln w="12700">
                <a:solidFill>
                  <a:schemeClr val="accent3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5844587-E021-1735-C6EE-AF6E7CDF080C}"/>
                </a:ext>
              </a:extLst>
            </p:cNvPr>
            <p:cNvSpPr txBox="1"/>
            <p:nvPr/>
          </p:nvSpPr>
          <p:spPr bwMode="auto">
            <a:xfrm>
              <a:off x="9237929" y="5803662"/>
              <a:ext cx="29673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Ta2.5W cladding</a:t>
              </a:r>
              <a:endParaRPr lang="en-GB" dirty="0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BC016B8-87C1-91FC-FDA6-29A37D705F01}"/>
                </a:ext>
              </a:extLst>
            </p:cNvPr>
            <p:cNvCxnSpPr>
              <a:cxnSpLocks/>
              <a:stCxn id="20" idx="0"/>
            </p:cNvCxnSpPr>
            <p:nvPr/>
          </p:nvCxnSpPr>
          <p:spPr>
            <a:xfrm flipH="1" flipV="1">
              <a:off x="10444000" y="5366444"/>
              <a:ext cx="277600" cy="437218"/>
            </a:xfrm>
            <a:prstGeom prst="line">
              <a:avLst/>
            </a:prstGeom>
            <a:ln w="38100">
              <a:headEnd type="none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5E5458E7-DD70-1CCA-A049-FF1E39EB8830}"/>
              </a:ext>
            </a:extLst>
          </p:cNvPr>
          <p:cNvSpPr txBox="1"/>
          <p:nvPr/>
        </p:nvSpPr>
        <p:spPr bwMode="auto">
          <a:xfrm>
            <a:off x="7254196" y="427328"/>
            <a:ext cx="42964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i="1" dirty="0"/>
              <a:t>Baseline beam parameters of the BDF Target operation. </a:t>
            </a:r>
            <a:r>
              <a:rPr lang="en-GB" sz="1400" b="0" i="1" dirty="0">
                <a:hlinkClick r:id="rId7"/>
              </a:rPr>
              <a:t>https://doi.org/10.23731/CYRM-2020-002</a:t>
            </a:r>
            <a:r>
              <a:rPr lang="en-GB" sz="1400" b="0" i="1" dirty="0"/>
              <a:t> </a:t>
            </a:r>
          </a:p>
          <a:p>
            <a:pPr algn="just"/>
            <a:endParaRPr lang="en-GB" sz="1400" i="1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DD1E599-CFD8-C12A-3B31-BE875C377FA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26" b="95487" l="20221" r="95470">
                        <a14:foregroundMark x1="23867" y1="74109" x2="21326" y2="73397"/>
                        <a14:foregroundMark x1="26077" y1="69121" x2="30055" y2="83373"/>
                        <a14:foregroundMark x1="89392" y1="39905" x2="90055" y2="30641"/>
                        <a14:foregroundMark x1="87293" y1="15914" x2="89834" y2="7126"/>
                        <a14:foregroundMark x1="90939" y1="36580" x2="95580" y2="29216"/>
                        <a14:foregroundMark x1="23646" y1="83848" x2="20331" y2="68884"/>
                        <a14:foregroundMark x1="23757" y1="93349" x2="25635" y2="95487"/>
                      </a14:backgroundRemoval>
                    </a14:imgEffect>
                  </a14:imgLayer>
                </a14:imgProps>
              </a:ext>
            </a:extLst>
          </a:blip>
          <a:srcRect l="15529"/>
          <a:stretch/>
        </p:blipFill>
        <p:spPr>
          <a:xfrm rot="395342">
            <a:off x="692802" y="3993593"/>
            <a:ext cx="2601033" cy="132322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D1B1778-D8EC-1EC9-BB01-C62DFA06D3B9}"/>
              </a:ext>
            </a:extLst>
          </p:cNvPr>
          <p:cNvSpPr txBox="1"/>
          <p:nvPr/>
        </p:nvSpPr>
        <p:spPr bwMode="auto">
          <a:xfrm>
            <a:off x="3538482" y="5974748"/>
            <a:ext cx="4741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b="0" i="0" dirty="0">
                <a:solidFill>
                  <a:srgbClr val="222222"/>
                </a:solidFill>
                <a:effectLst/>
                <a:latin typeface="Helvetica Neue"/>
                <a:hlinkClick r:id="rId10"/>
              </a:rPr>
              <a:t>https://doi.org/10.1103/PhysRevAccelBeams.22.113001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Helvetica Neue"/>
              </a:rPr>
              <a:t> </a:t>
            </a:r>
            <a:endParaRPr lang="en-GB" sz="1400" b="0" i="1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05B67D5-7E26-1E7A-4522-7D9FB81E17FE}"/>
              </a:ext>
            </a:extLst>
          </p:cNvPr>
          <p:cNvGrpSpPr/>
          <p:nvPr/>
        </p:nvGrpSpPr>
        <p:grpSpPr>
          <a:xfrm>
            <a:off x="4104461" y="4136446"/>
            <a:ext cx="3117799" cy="1531082"/>
            <a:chOff x="8371496" y="3109587"/>
            <a:chExt cx="2448272" cy="94870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F227C8A-4B55-D2A0-D244-DD9C2D63FF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5565" r="6629" b="17480"/>
            <a:stretch/>
          </p:blipFill>
          <p:spPr>
            <a:xfrm>
              <a:off x="8371496" y="3109587"/>
              <a:ext cx="2448272" cy="86254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9205400-7B9A-FB1D-3AF4-A5C89F66B667}"/>
                </a:ext>
              </a:extLst>
            </p:cNvPr>
            <p:cNvSpPr txBox="1"/>
            <p:nvPr/>
          </p:nvSpPr>
          <p:spPr bwMode="auto">
            <a:xfrm>
              <a:off x="8801707" y="3791300"/>
              <a:ext cx="1635117" cy="266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BDF Target water cooling layout (20bar, 5m/s)</a:t>
              </a:r>
              <a:endParaRPr lang="en-GB" sz="1100" dirty="0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7FC8F9B2-F050-FBE5-5B8C-B2E7B95BE354}"/>
              </a:ext>
            </a:extLst>
          </p:cNvPr>
          <p:cNvSpPr/>
          <p:nvPr/>
        </p:nvSpPr>
        <p:spPr>
          <a:xfrm>
            <a:off x="10992544" y="3211374"/>
            <a:ext cx="504056" cy="434380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5BD6D45-1470-5706-2681-C0819434E082}"/>
              </a:ext>
            </a:extLst>
          </p:cNvPr>
          <p:cNvSpPr/>
          <p:nvPr/>
        </p:nvSpPr>
        <p:spPr>
          <a:xfrm>
            <a:off x="11051342" y="1806819"/>
            <a:ext cx="445258" cy="23921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9BA6CDC-BE22-3A9B-DC29-EF609CE1CE25}"/>
              </a:ext>
            </a:extLst>
          </p:cNvPr>
          <p:cNvSpPr/>
          <p:nvPr/>
        </p:nvSpPr>
        <p:spPr>
          <a:xfrm rot="21146170">
            <a:off x="9333918" y="1376787"/>
            <a:ext cx="1465624" cy="396875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b="1" i="1" dirty="0">
                <a:solidFill>
                  <a:schemeClr val="tx1"/>
                </a:solidFill>
              </a:rPr>
              <a:t>~</a:t>
            </a:r>
            <a:r>
              <a:rPr lang="en-GB" sz="1400" b="1" dirty="0">
                <a:solidFill>
                  <a:schemeClr val="tx1"/>
                </a:solidFill>
              </a:rPr>
              <a:t> 4.0×10</a:t>
            </a:r>
            <a:r>
              <a:rPr lang="en-GB" sz="1400" b="1" baseline="30000" dirty="0">
                <a:solidFill>
                  <a:schemeClr val="tx1"/>
                </a:solidFill>
              </a:rPr>
              <a:t>19</a:t>
            </a:r>
            <a:r>
              <a:rPr lang="en-GB" sz="1400" b="1" dirty="0">
                <a:solidFill>
                  <a:schemeClr val="tx1"/>
                </a:solidFill>
              </a:rPr>
              <a:t> p</a:t>
            </a:r>
            <a:r>
              <a:rPr lang="en-GB" sz="1400" b="1" baseline="30000" dirty="0">
                <a:solidFill>
                  <a:schemeClr val="tx1"/>
                </a:solidFill>
              </a:rPr>
              <a:t>+</a:t>
            </a:r>
            <a:r>
              <a:rPr lang="en-GB" sz="1400" b="1" dirty="0">
                <a:solidFill>
                  <a:schemeClr val="tx1"/>
                </a:solidFill>
              </a:rPr>
              <a:t>/y </a:t>
            </a:r>
            <a:endParaRPr lang="en-GB" sz="14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20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7" grpId="0" animBg="1"/>
      <p:bldP spid="38" grpId="0" animBg="1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2CAD7988-9855-8EB8-FE32-AB949AA0EE9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t="20656" b="7749"/>
          <a:stretch/>
        </p:blipFill>
        <p:spPr>
          <a:xfrm>
            <a:off x="3766" y="1412776"/>
            <a:ext cx="12167188" cy="4896544"/>
          </a:xfrm>
          <a:ln>
            <a:noFill/>
          </a:ln>
          <a:effectLst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934C-0CC5-6F05-9837-0425E2D25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AccelApp'24 – High-Power BIDs in Accelerators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85A8C3-F5D1-613E-3E4F-9E8409BA3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16</a:t>
            </a:fld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155FAF4A-5007-BB2A-3B27-6109D94E2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en-GB" dirty="0"/>
              <a:t>BDF – New ideas to be explored in 2024</a:t>
            </a:r>
          </a:p>
        </p:txBody>
      </p:sp>
    </p:spTree>
    <p:extLst>
      <p:ext uri="{BB962C8B-B14F-4D97-AF65-F5344CB8AC3E}">
        <p14:creationId xmlns:p14="http://schemas.microsoft.com/office/powerpoint/2010/main" val="1678337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9B18D4-6DB4-35E6-4F4A-ABB090AA8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AccelApp'24 – High-Power BIDs in Accelerators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7AB8C4-6F9C-5DB7-6EC2-7CADE5B4C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17</a:t>
            </a:fld>
            <a:endParaRPr lang="en-US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1BF2A9BF-1524-96ED-BA0B-DD60D1E703DC}"/>
              </a:ext>
            </a:extLst>
          </p:cNvPr>
          <p:cNvPicPr/>
          <p:nvPr/>
        </p:nvPicPr>
        <p:blipFill rotWithShape="1">
          <a:blip r:embed="rId2"/>
          <a:srcRect t="19914" b="8078"/>
          <a:stretch/>
        </p:blipFill>
        <p:spPr bwMode="auto">
          <a:xfrm>
            <a:off x="0" y="1340768"/>
            <a:ext cx="12178932" cy="4947026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B7F81076-2A9E-4F85-6E20-D1FC6F5B7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en-GB" dirty="0"/>
              <a:t>BDF – New ideas to be explored in 2024</a:t>
            </a:r>
          </a:p>
        </p:txBody>
      </p:sp>
    </p:spTree>
    <p:extLst>
      <p:ext uri="{BB962C8B-B14F-4D97-AF65-F5344CB8AC3E}">
        <p14:creationId xmlns:p14="http://schemas.microsoft.com/office/powerpoint/2010/main" val="706883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375300F-5BD5-BA67-AE37-F6F100148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5" y="1268760"/>
            <a:ext cx="6572220" cy="5040560"/>
          </a:xfrm>
        </p:spPr>
        <p:txBody>
          <a:bodyPr/>
          <a:lstStyle/>
          <a:p>
            <a:r>
              <a:rPr lang="en-GB" dirty="0"/>
              <a:t>Functions of a collimation system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GB" sz="2400" b="0" dirty="0"/>
              <a:t>Quench mitigation for superconducting magnets (</a:t>
            </a:r>
            <a:r>
              <a:rPr lang="en-GB" sz="2400" b="0" dirty="0" err="1"/>
              <a:t>mW</a:t>
            </a:r>
            <a:r>
              <a:rPr lang="en-GB" sz="2400" b="0" dirty="0"/>
              <a:t>/cm</a:t>
            </a:r>
            <a:r>
              <a:rPr lang="en-GB" sz="2400" b="0" baseline="30000" dirty="0"/>
              <a:t>3</a:t>
            </a:r>
            <a:r>
              <a:rPr lang="en-GB" sz="2400" b="0" dirty="0"/>
              <a:t>!)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GB" sz="2400" b="0" dirty="0"/>
              <a:t>Protection against long-term radiation damage to magnets (passive masks)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GB" sz="2400" b="0" dirty="0"/>
              <a:t>Concentration of losses/activation in controlled areas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GB" sz="2400" b="0" dirty="0"/>
              <a:t>Cleaning physics debris (for colliders)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GB" sz="2400" b="0" dirty="0"/>
              <a:t>Optimise background in the experiments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GB" sz="2400" b="0" dirty="0"/>
              <a:t>Beam tail/halo scraping, halo diagnostics</a:t>
            </a:r>
          </a:p>
          <a:p>
            <a:endParaRPr lang="en-GB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D0F385-D7C8-0573-64FB-655854B11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CERN – LHC Collimators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215DF7-9B60-3538-C26B-5EBBB25D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AccelApp'24 – High-Power BIDs in Accelerators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E70096-C670-FE3B-43C0-1A68F546D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18</a:t>
            </a:fld>
            <a:endParaRPr lang="en-US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0BCCEAF-B2C8-10C1-1A26-4760F982B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584845" y="45749"/>
            <a:ext cx="5333338" cy="3599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9E9694-48FC-279B-9BF3-8F89657DF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64" y="3706800"/>
            <a:ext cx="2739421" cy="26745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2BE9CB-20A8-CBEF-C5B0-D1FF0AC64FF5}"/>
              </a:ext>
            </a:extLst>
          </p:cNvPr>
          <p:cNvSpPr txBox="1"/>
          <p:nvPr/>
        </p:nvSpPr>
        <p:spPr bwMode="auto">
          <a:xfrm>
            <a:off x="9984432" y="5785965"/>
            <a:ext cx="2207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7030A0"/>
                </a:solidFill>
              </a:rPr>
              <a:t>Thanks to M. </a:t>
            </a:r>
            <a:r>
              <a:rPr lang="en-GB" sz="1400" dirty="0" err="1">
                <a:solidFill>
                  <a:srgbClr val="7030A0"/>
                </a:solidFill>
              </a:rPr>
              <a:t>Calviani</a:t>
            </a:r>
            <a:r>
              <a:rPr lang="en-GB" sz="1400" dirty="0">
                <a:solidFill>
                  <a:srgbClr val="7030A0"/>
                </a:solidFill>
              </a:rPr>
              <a:t>, F-X. </a:t>
            </a:r>
            <a:r>
              <a:rPr lang="en-GB" sz="1400" dirty="0" err="1">
                <a:solidFill>
                  <a:srgbClr val="7030A0"/>
                </a:solidFill>
              </a:rPr>
              <a:t>Nuiry</a:t>
            </a:r>
            <a:r>
              <a:rPr lang="en-GB" sz="1400" dirty="0">
                <a:solidFill>
                  <a:srgbClr val="7030A0"/>
                </a:solidFill>
              </a:rPr>
              <a:t> and D. </a:t>
            </a:r>
            <a:r>
              <a:rPr lang="en-GB" sz="1400" dirty="0" err="1">
                <a:solidFill>
                  <a:srgbClr val="7030A0"/>
                </a:solidFill>
              </a:rPr>
              <a:t>Baillard</a:t>
            </a:r>
            <a:endParaRPr lang="en-GB" sz="1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225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A2C85F-EAAA-04B3-8BE1-7561190C0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3E7345-6D2D-7FE5-F792-CD441D1B7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ED2DF6-61BA-130A-5884-331938C40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AccelApp'24 – High-Power BIDs in Accelerators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D3B51E-1902-D97C-A7CB-4D06417AD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19</a:t>
            </a:fld>
            <a:endParaRPr lang="en-US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BBB414C-7B8C-CD80-0886-8815718673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41" t="4732" r="32069" b="3385"/>
          <a:stretch/>
        </p:blipFill>
        <p:spPr bwMode="auto">
          <a:xfrm>
            <a:off x="117514" y="136531"/>
            <a:ext cx="3815805" cy="5868322"/>
          </a:xfrm>
          <a:prstGeom prst="rect">
            <a:avLst/>
          </a:prstGeom>
          <a:ln w="25400">
            <a:headEnd type="none" w="sm" len="sm"/>
            <a:tailEnd type="none" w="sm" len="sm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AD690E-57E6-9990-42AA-CBF416BE1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744" y="130040"/>
            <a:ext cx="6912768" cy="48252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EBDE52-CCC3-4F4D-D1AE-B7DDA8E35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2803" y="3671495"/>
            <a:ext cx="3314190" cy="25675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A35787-5C50-DB16-5D34-0335B7E46B6B}"/>
              </a:ext>
            </a:extLst>
          </p:cNvPr>
          <p:cNvSpPr txBox="1"/>
          <p:nvPr/>
        </p:nvSpPr>
        <p:spPr>
          <a:xfrm>
            <a:off x="407368" y="4687905"/>
            <a:ext cx="7344816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Collimator jaws designed (and tested!) to cope with: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</a:rPr>
              <a:t>10 kW steady losses of 1 hour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</a:rPr>
              <a:t>Direct beam impact at injection and during asynchronous beam dumps at 7 </a:t>
            </a:r>
            <a:r>
              <a:rPr lang="en-US" sz="2400" b="1" dirty="0" err="1">
                <a:solidFill>
                  <a:schemeClr val="tx1"/>
                </a:solidFill>
              </a:rPr>
              <a:t>TeV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87375C-1180-1F90-ED06-959D955C6FDD}"/>
              </a:ext>
            </a:extLst>
          </p:cNvPr>
          <p:cNvSpPr txBox="1"/>
          <p:nvPr/>
        </p:nvSpPr>
        <p:spPr bwMode="auto">
          <a:xfrm>
            <a:off x="10416481" y="136531"/>
            <a:ext cx="17755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7030A0"/>
                </a:solidFill>
              </a:rPr>
              <a:t>Thanks to M. </a:t>
            </a:r>
            <a:r>
              <a:rPr lang="en-GB" sz="1400" dirty="0" err="1">
                <a:solidFill>
                  <a:srgbClr val="7030A0"/>
                </a:solidFill>
              </a:rPr>
              <a:t>Calviani</a:t>
            </a:r>
            <a:r>
              <a:rPr lang="en-GB" sz="1400" dirty="0">
                <a:solidFill>
                  <a:srgbClr val="7030A0"/>
                </a:solidFill>
              </a:rPr>
              <a:t>, F-X. </a:t>
            </a:r>
            <a:r>
              <a:rPr lang="en-GB" sz="1400" dirty="0" err="1">
                <a:solidFill>
                  <a:srgbClr val="7030A0"/>
                </a:solidFill>
              </a:rPr>
              <a:t>Nuiry</a:t>
            </a:r>
            <a:r>
              <a:rPr lang="en-GB" sz="1400" dirty="0">
                <a:solidFill>
                  <a:srgbClr val="7030A0"/>
                </a:solidFill>
              </a:rPr>
              <a:t> and D. </a:t>
            </a:r>
            <a:r>
              <a:rPr lang="en-GB" sz="1400" dirty="0" err="1">
                <a:solidFill>
                  <a:srgbClr val="7030A0"/>
                </a:solidFill>
              </a:rPr>
              <a:t>Baillard</a:t>
            </a:r>
            <a:endParaRPr lang="en-GB" sz="1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2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5ABF69-0121-F737-DB00-CAFEF85E7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Intercepting Devices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BF77A-B04F-410F-D000-ED6DEEBF4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D5A896E2-EFE6-429B-0B55-E339D986C7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4435081"/>
              </p:ext>
            </p:extLst>
          </p:nvPr>
        </p:nvGraphicFramePr>
        <p:xfrm>
          <a:off x="768027" y="1484784"/>
          <a:ext cx="10728573" cy="4851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F638F11-4783-0A5F-2037-553D4F8C1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AccelApp'24 – High-Power BIDs in Accelerators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76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452198-DE98-68DF-7953-A9B33D92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116632"/>
            <a:ext cx="11376025" cy="1065742"/>
          </a:xfrm>
        </p:spPr>
        <p:txBody>
          <a:bodyPr/>
          <a:lstStyle/>
          <a:p>
            <a:r>
              <a:rPr lang="fr-FR" dirty="0"/>
              <a:t>General challenges : </a:t>
            </a:r>
            <a:r>
              <a:rPr lang="fr-FR" dirty="0" err="1"/>
              <a:t>Jaw</a:t>
            </a:r>
            <a:r>
              <a:rPr lang="fr-FR" dirty="0"/>
              <a:t> performance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729893-F853-B76F-B1B7-A4699ADCD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AccelApp'24 – High-Power BIDs in Accelerators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47421-71A2-96F8-33FB-9721BC02C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20</a:t>
            </a:fld>
            <a:endParaRPr lang="en-US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FEB6358F-63BB-04DE-DB0A-9A2802CAB806}"/>
              </a:ext>
            </a:extLst>
          </p:cNvPr>
          <p:cNvSpPr txBox="1">
            <a:spLocks/>
          </p:cNvSpPr>
          <p:nvPr/>
        </p:nvSpPr>
        <p:spPr>
          <a:xfrm>
            <a:off x="155340" y="620688"/>
            <a:ext cx="11881320" cy="4464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eaLnBrk="1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defRPr sz="2800" b="1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24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20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20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1800" dirty="0"/>
              <a:t>Absorbing materials choice</a:t>
            </a:r>
          </a:p>
          <a:p>
            <a:pPr marL="781050" lvl="1" indent="-457200">
              <a:buFont typeface="Wingdings" panose="05000000000000000000" pitchFamily="2" charset="2"/>
              <a:buChar char="Ø"/>
            </a:pPr>
            <a:r>
              <a:rPr lang="en-US" sz="1400" dirty="0"/>
              <a:t>Find a materials meeting the operation requirements in term of thermal shock resistance</a:t>
            </a:r>
          </a:p>
          <a:p>
            <a:pPr marL="781050" lvl="1" indent="-457200">
              <a:buFont typeface="Wingdings" panose="05000000000000000000" pitchFamily="2" charset="2"/>
              <a:buChar char="Ø"/>
            </a:pPr>
            <a:r>
              <a:rPr lang="en-US" sz="1400" dirty="0"/>
              <a:t>High conductivity to limit impedance </a:t>
            </a:r>
          </a:p>
          <a:p>
            <a:pPr marL="781050" lvl="1" indent="-457200">
              <a:buFont typeface="Wingdings" panose="05000000000000000000" pitchFamily="2" charset="2"/>
              <a:buChar char="Ø"/>
            </a:pPr>
            <a:r>
              <a:rPr lang="en-US" sz="1400" dirty="0"/>
              <a:t>Machinability, reproducibility (reliability)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1800" dirty="0"/>
              <a:t>Flatness requirements (a few dozen µm)</a:t>
            </a:r>
          </a:p>
          <a:p>
            <a:pPr marL="781050" lvl="1" indent="-457200">
              <a:buFont typeface="Wingdings" panose="05000000000000000000" pitchFamily="2" charset="2"/>
              <a:buChar char="Ø"/>
            </a:pPr>
            <a:r>
              <a:rPr lang="en-US" sz="1400" dirty="0"/>
              <a:t>Hard to obtain because of segmented design accumulating tolerances defect</a:t>
            </a:r>
          </a:p>
          <a:p>
            <a:pPr marL="781050" lvl="1" indent="-457200">
              <a:buFont typeface="Wingdings" panose="05000000000000000000" pitchFamily="2" charset="2"/>
              <a:buChar char="Ø"/>
            </a:pPr>
            <a:r>
              <a:rPr lang="en-US" sz="1400" dirty="0"/>
              <a:t>Geometrical tolerances hard to obtain for certain materials (tungsten alloy)</a:t>
            </a:r>
          </a:p>
          <a:p>
            <a:pPr marL="781050" lvl="1" indent="-457200">
              <a:buFont typeface="Wingdings" panose="05000000000000000000" pitchFamily="2" charset="2"/>
              <a:buChar char="Ø"/>
            </a:pPr>
            <a:r>
              <a:rPr lang="en-US" sz="1400" dirty="0"/>
              <a:t>Long copper parts and cooling pipes highly flexible </a:t>
            </a:r>
            <a:r>
              <a:rPr lang="en-US" sz="1400" dirty="0" err="1"/>
              <a:t>wrt</a:t>
            </a:r>
            <a:r>
              <a:rPr lang="en-US" sz="1400" dirty="0"/>
              <a:t> required tolerances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800" dirty="0"/>
              <a:t>Thermal contact conductance</a:t>
            </a:r>
          </a:p>
          <a:p>
            <a:pPr marL="781050" lvl="1" indent="-457200">
              <a:buFont typeface="Wingdings" panose="05000000000000000000" pitchFamily="2" charset="2"/>
              <a:buChar char="Ø"/>
            </a:pPr>
            <a:r>
              <a:rPr lang="en-US" sz="1400" dirty="0"/>
              <a:t>Good thermal contact conductance required between components. Difficult to quantify.</a:t>
            </a:r>
          </a:p>
          <a:p>
            <a:pPr marL="781050" lvl="1" indent="-457200">
              <a:buFont typeface="Wingdings" panose="05000000000000000000" pitchFamily="2" charset="2"/>
              <a:buChar char="Ø"/>
            </a:pPr>
            <a:r>
              <a:rPr lang="en-US" sz="1400" dirty="0"/>
              <a:t>Complex testbench to crosscheck simulation and experimental results.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1800" dirty="0"/>
          </a:p>
          <a:p>
            <a:pPr marL="781050" lvl="1" indent="-457200"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781050" lvl="1" indent="-457200">
              <a:buFont typeface="Wingdings" panose="05000000000000000000" pitchFamily="2" charset="2"/>
              <a:buChar char="Ø"/>
            </a:pPr>
            <a:endParaRPr lang="en-US" sz="1400" dirty="0"/>
          </a:p>
        </p:txBody>
      </p:sp>
      <p:pic>
        <p:nvPicPr>
          <p:cNvPr id="7" name="Picture 6" descr="A close-up of a copper object&#10;&#10;Description automatically generated">
            <a:extLst>
              <a:ext uri="{FF2B5EF4-FFF2-40B4-BE49-F238E27FC236}">
                <a16:creationId xmlns:a16="http://schemas.microsoft.com/office/drawing/2014/main" id="{88B794A0-9C23-328F-C489-3D61582C9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667399" y="1037307"/>
            <a:ext cx="1577325" cy="1182994"/>
          </a:xfrm>
          <a:prstGeom prst="rect">
            <a:avLst/>
          </a:prstGeom>
        </p:spPr>
      </p:pic>
      <p:pic>
        <p:nvPicPr>
          <p:cNvPr id="8" name="Picture 7" descr="A close-up of a metal object&#10;&#10;Description automatically generated">
            <a:extLst>
              <a:ext uri="{FF2B5EF4-FFF2-40B4-BE49-F238E27FC236}">
                <a16:creationId xmlns:a16="http://schemas.microsoft.com/office/drawing/2014/main" id="{73623D88-1361-8DFC-6C78-AC2319C3E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931282" y="1037308"/>
            <a:ext cx="1577324" cy="1182993"/>
          </a:xfrm>
          <a:prstGeom prst="rect">
            <a:avLst/>
          </a:prstGeom>
        </p:spPr>
      </p:pic>
      <p:pic>
        <p:nvPicPr>
          <p:cNvPr id="9" name="Picture 33" descr="Picture 33">
            <a:extLst>
              <a:ext uri="{FF2B5EF4-FFF2-40B4-BE49-F238E27FC236}">
                <a16:creationId xmlns:a16="http://schemas.microsoft.com/office/drawing/2014/main" id="{4D27DFC5-5F78-1889-CA42-E976FBDA36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878" t="15029" r="28848" b="12022"/>
          <a:stretch>
            <a:fillRect/>
          </a:stretch>
        </p:blipFill>
        <p:spPr>
          <a:xfrm flipH="1">
            <a:off x="7748968" y="2485268"/>
            <a:ext cx="1476788" cy="1440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38" descr="Picture 38">
            <a:extLst>
              <a:ext uri="{FF2B5EF4-FFF2-40B4-BE49-F238E27FC236}">
                <a16:creationId xmlns:a16="http://schemas.microsoft.com/office/drawing/2014/main" id="{D9CE7562-82CE-E326-BBD8-B5FE0A445C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122" r="20810"/>
          <a:stretch>
            <a:fillRect/>
          </a:stretch>
        </p:blipFill>
        <p:spPr>
          <a:xfrm>
            <a:off x="9408722" y="2431946"/>
            <a:ext cx="1277673" cy="162001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1" name="Picture 41" descr="Picture 41">
            <a:extLst>
              <a:ext uri="{FF2B5EF4-FFF2-40B4-BE49-F238E27FC236}">
                <a16:creationId xmlns:a16="http://schemas.microsoft.com/office/drawing/2014/main" id="{F0700C35-ACC8-1019-6C60-90FA8D62263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9488" t="6949" r="23178"/>
          <a:stretch>
            <a:fillRect/>
          </a:stretch>
        </p:blipFill>
        <p:spPr>
          <a:xfrm>
            <a:off x="10719944" y="2485268"/>
            <a:ext cx="1297701" cy="158115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5FC216-B289-C712-9389-669AC1B0B8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9977" y="4658315"/>
            <a:ext cx="2268362" cy="16442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C870B05-ED80-B95C-55B8-35BA61653A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4841" y="4276748"/>
            <a:ext cx="3033507" cy="2040330"/>
          </a:xfrm>
          <a:prstGeom prst="rect">
            <a:avLst/>
          </a:prstGeom>
        </p:spPr>
      </p:pic>
      <p:pic>
        <p:nvPicPr>
          <p:cNvPr id="19" name="Picture 18" descr="A machine with blue wires&#10;&#10;Description automatically generated">
            <a:extLst>
              <a:ext uri="{FF2B5EF4-FFF2-40B4-BE49-F238E27FC236}">
                <a16:creationId xmlns:a16="http://schemas.microsoft.com/office/drawing/2014/main" id="{D49C3792-A8F5-94D0-D279-0C9FF93E87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2184921" y="4847288"/>
            <a:ext cx="1676680" cy="1257510"/>
          </a:xfrm>
          <a:prstGeom prst="rect">
            <a:avLst/>
          </a:prstGeom>
        </p:spPr>
      </p:pic>
      <p:pic>
        <p:nvPicPr>
          <p:cNvPr id="20" name="Picture 19" descr="A computer screen with graphics&#10;&#10;Description automatically generated">
            <a:extLst>
              <a:ext uri="{FF2B5EF4-FFF2-40B4-BE49-F238E27FC236}">
                <a16:creationId xmlns:a16="http://schemas.microsoft.com/office/drawing/2014/main" id="{EB5A4088-970C-4FA2-50E8-185F7777A8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3813" y="4880461"/>
            <a:ext cx="1911896" cy="1433922"/>
          </a:xfrm>
          <a:prstGeom prst="rect">
            <a:avLst/>
          </a:prstGeom>
        </p:spPr>
      </p:pic>
      <p:pic>
        <p:nvPicPr>
          <p:cNvPr id="21" name="Picture 20" descr="A machine in a room">
            <a:extLst>
              <a:ext uri="{FF2B5EF4-FFF2-40B4-BE49-F238E27FC236}">
                <a16:creationId xmlns:a16="http://schemas.microsoft.com/office/drawing/2014/main" id="{31D7D835-091F-CC2A-4E58-C6DA2FDF39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419" y="4637702"/>
            <a:ext cx="2239166" cy="16793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7A1F64B-7943-35C3-AEF5-B66ADCD85E56}"/>
              </a:ext>
            </a:extLst>
          </p:cNvPr>
          <p:cNvSpPr txBox="1"/>
          <p:nvPr/>
        </p:nvSpPr>
        <p:spPr bwMode="auto">
          <a:xfrm>
            <a:off x="9974899" y="211757"/>
            <a:ext cx="2207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7030A0"/>
                </a:solidFill>
              </a:rPr>
              <a:t>Thanks to M. </a:t>
            </a:r>
            <a:r>
              <a:rPr lang="en-GB" sz="1400" dirty="0" err="1">
                <a:solidFill>
                  <a:srgbClr val="7030A0"/>
                </a:solidFill>
              </a:rPr>
              <a:t>Calviani</a:t>
            </a:r>
            <a:r>
              <a:rPr lang="en-GB" sz="1400" dirty="0">
                <a:solidFill>
                  <a:srgbClr val="7030A0"/>
                </a:solidFill>
              </a:rPr>
              <a:t>, F-X. </a:t>
            </a:r>
            <a:r>
              <a:rPr lang="en-GB" sz="1400" dirty="0" err="1">
                <a:solidFill>
                  <a:srgbClr val="7030A0"/>
                </a:solidFill>
              </a:rPr>
              <a:t>Nuiry</a:t>
            </a:r>
            <a:r>
              <a:rPr lang="en-GB" sz="1400" dirty="0">
                <a:solidFill>
                  <a:srgbClr val="7030A0"/>
                </a:solidFill>
              </a:rPr>
              <a:t> and D. </a:t>
            </a:r>
            <a:r>
              <a:rPr lang="en-GB" sz="1400" dirty="0" err="1">
                <a:solidFill>
                  <a:srgbClr val="7030A0"/>
                </a:solidFill>
              </a:rPr>
              <a:t>Baillard</a:t>
            </a:r>
            <a:endParaRPr lang="en-GB" sz="1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434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6A2AA3-BAB2-6F0A-E1D1-2A46BCABD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130" y="1124744"/>
            <a:ext cx="11376024" cy="5112568"/>
          </a:xfrm>
        </p:spPr>
        <p:txBody>
          <a:bodyPr/>
          <a:lstStyle/>
          <a:p>
            <a:pPr marL="457200" indent="-457200">
              <a:buFont typeface="Wingdings" pitchFamily="2" charset="2"/>
              <a:buChar char="Ø"/>
            </a:pPr>
            <a:r>
              <a:rPr lang="en-GB" sz="2400" dirty="0"/>
              <a:t>Wide variety of challenges found in BIDs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GB" sz="2400" dirty="0"/>
              <a:t>Material specifications, characterisation, testing, simulations are critical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GB" sz="2400" dirty="0"/>
              <a:t>Instrumentation necessary to understand the behaviour of BIDs (but often a challenge itself)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GB" sz="2400" dirty="0"/>
              <a:t>Efficient cooling is vital for good performance of BIDs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GB" sz="2400" dirty="0"/>
              <a:t>Operation in UHV imposes strong constraints for robust designs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GB" sz="2400" dirty="0"/>
              <a:t>Impedance to be taken into account in some cases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GB" sz="2400" dirty="0"/>
              <a:t>Irradiation damage may be an issue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GB" sz="2400" dirty="0"/>
              <a:t>Manufacturing methods / reliability / fatigue need to be considered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2320FE-C598-CE07-047D-76FDEFF0A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D5F496-3FE9-A735-FACE-97F0E3CDF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AccelApp'24 – High-Power BIDs in Accelerators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73E261-501D-41CF-FE1F-8B563833F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71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iagram of a complex structure&#10;&#10;Description automatically generated with medium confidence">
            <a:extLst>
              <a:ext uri="{FF2B5EF4-FFF2-40B4-BE49-F238E27FC236}">
                <a16:creationId xmlns:a16="http://schemas.microsoft.com/office/drawing/2014/main" id="{34A8C7F3-5ACA-41FE-3D01-371D73E9E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845417"/>
            <a:ext cx="9055100" cy="538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120BB33-ED90-A832-A4A7-0AA45C703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CERN Accelerator Complex – High-Power BIDs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FFF12-E45F-12CE-B951-C99492710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340F95-B3EA-CDBE-6451-C9F246B60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AccelApp'24 – High-Power BIDs in Accelerators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43012FB9-3121-4E54-62A7-B612897583EB}"/>
              </a:ext>
            </a:extLst>
          </p:cNvPr>
          <p:cNvSpPr txBox="1">
            <a:spLocks/>
          </p:cNvSpPr>
          <p:nvPr/>
        </p:nvSpPr>
        <p:spPr bwMode="auto">
          <a:xfrm>
            <a:off x="7392144" y="3434984"/>
            <a:ext cx="1512168" cy="6219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eaLnBrk="1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16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/>
              <a:t>PSB Dump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475C70B-74D6-72C7-6E06-CF5928A97BFC}"/>
              </a:ext>
            </a:extLst>
          </p:cNvPr>
          <p:cNvCxnSpPr>
            <a:cxnSpLocks/>
          </p:cNvCxnSpPr>
          <p:nvPr/>
        </p:nvCxnSpPr>
        <p:spPr>
          <a:xfrm flipH="1">
            <a:off x="4799857" y="3824173"/>
            <a:ext cx="2592287" cy="901474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EB566DCD-7CCD-9C46-07CF-9E12A16DF04E}"/>
              </a:ext>
            </a:extLst>
          </p:cNvPr>
          <p:cNvSpPr txBox="1">
            <a:spLocks/>
          </p:cNvSpPr>
          <p:nvPr/>
        </p:nvSpPr>
        <p:spPr bwMode="auto">
          <a:xfrm>
            <a:off x="1599546" y="5652406"/>
            <a:ext cx="1512168" cy="6219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eaLnBrk="1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16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 err="1"/>
              <a:t>n_TOF</a:t>
            </a:r>
            <a:r>
              <a:rPr lang="en-GB" sz="1800" dirty="0"/>
              <a:t> Target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B086843-D0F9-1123-F701-2C8E727BE138}"/>
              </a:ext>
            </a:extLst>
          </p:cNvPr>
          <p:cNvCxnSpPr>
            <a:cxnSpLocks/>
          </p:cNvCxnSpPr>
          <p:nvPr/>
        </p:nvCxnSpPr>
        <p:spPr>
          <a:xfrm flipV="1">
            <a:off x="2228205" y="5229200"/>
            <a:ext cx="267395" cy="592484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C205AEEA-4A6C-FCBF-8F67-ED7171F16807}"/>
              </a:ext>
            </a:extLst>
          </p:cNvPr>
          <p:cNvSpPr txBox="1">
            <a:spLocks/>
          </p:cNvSpPr>
          <p:nvPr/>
        </p:nvSpPr>
        <p:spPr bwMode="auto">
          <a:xfrm>
            <a:off x="7968208" y="2143841"/>
            <a:ext cx="1512168" cy="6219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eaLnBrk="1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16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/>
              <a:t>SPS Dump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9D77290-89E4-9CD2-A411-C2227DBF379B}"/>
              </a:ext>
            </a:extLst>
          </p:cNvPr>
          <p:cNvCxnSpPr>
            <a:cxnSpLocks/>
          </p:cNvCxnSpPr>
          <p:nvPr/>
        </p:nvCxnSpPr>
        <p:spPr>
          <a:xfrm flipH="1">
            <a:off x="5447928" y="2488757"/>
            <a:ext cx="2592288" cy="158448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1">
            <a:extLst>
              <a:ext uri="{FF2B5EF4-FFF2-40B4-BE49-F238E27FC236}">
                <a16:creationId xmlns:a16="http://schemas.microsoft.com/office/drawing/2014/main" id="{E9D9399E-FE95-D451-BC46-6D6C6675CC51}"/>
              </a:ext>
            </a:extLst>
          </p:cNvPr>
          <p:cNvSpPr txBox="1">
            <a:spLocks/>
          </p:cNvSpPr>
          <p:nvPr/>
        </p:nvSpPr>
        <p:spPr bwMode="auto">
          <a:xfrm>
            <a:off x="9505282" y="1204090"/>
            <a:ext cx="1991318" cy="6219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eaLnBrk="1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16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/>
              <a:t>LHC Collimators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D476624-33A1-8CBB-1982-23CDF60236B9}"/>
              </a:ext>
            </a:extLst>
          </p:cNvPr>
          <p:cNvCxnSpPr>
            <a:cxnSpLocks/>
          </p:cNvCxnSpPr>
          <p:nvPr/>
        </p:nvCxnSpPr>
        <p:spPr>
          <a:xfrm flipH="1">
            <a:off x="6985002" y="1549006"/>
            <a:ext cx="2592288" cy="158448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01B1C4E5-7BA5-9DFE-0D64-5DD7C1CB24EB}"/>
              </a:ext>
            </a:extLst>
          </p:cNvPr>
          <p:cNvSpPr txBox="1">
            <a:spLocks/>
          </p:cNvSpPr>
          <p:nvPr/>
        </p:nvSpPr>
        <p:spPr bwMode="auto">
          <a:xfrm>
            <a:off x="8028852" y="1556865"/>
            <a:ext cx="1512168" cy="6219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eaLnBrk="1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16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/>
              <a:t>BDF (future)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1B81726-25EA-3E36-3A6C-43CC20C0B947}"/>
              </a:ext>
            </a:extLst>
          </p:cNvPr>
          <p:cNvCxnSpPr>
            <a:cxnSpLocks/>
          </p:cNvCxnSpPr>
          <p:nvPr/>
        </p:nvCxnSpPr>
        <p:spPr>
          <a:xfrm flipH="1">
            <a:off x="5508572" y="1901781"/>
            <a:ext cx="2592288" cy="15840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175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 build="p"/>
      <p:bldP spid="23" grpId="0" build="p"/>
      <p:bldP spid="28" grpId="0" build="p"/>
      <p:bldP spid="3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54F3DBC-FDA6-A04A-0B7C-84E37F19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353" y="1124744"/>
            <a:ext cx="4104456" cy="317074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0E3136D-44BD-9011-C976-63BA43D37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PS Booster Dump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2554FA-B0EC-7DE1-6D1C-487A84729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AccelApp'24 – High-Power BIDs in Accelerators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74E827-0F8C-D58F-0453-CB1CF54A9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726310-D7E6-AC3D-162E-09391224C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87" y="4449736"/>
            <a:ext cx="4545007" cy="1787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0296FB-7CFF-85E8-0A12-CD75CD158F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774" y="3429000"/>
            <a:ext cx="3309466" cy="24936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83DC84-01D4-052B-7930-347206E7D32C}"/>
              </a:ext>
            </a:extLst>
          </p:cNvPr>
          <p:cNvSpPr txBox="1"/>
          <p:nvPr/>
        </p:nvSpPr>
        <p:spPr bwMode="auto">
          <a:xfrm>
            <a:off x="6312024" y="5903087"/>
            <a:ext cx="6099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doi.org</a:t>
            </a:r>
            <a:r>
              <a:rPr lang="en-GB" dirty="0"/>
              <a:t>/10.1103/PhysRevAccelBeams.23.063001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58F2AC3-663F-CB14-D19A-20DA30454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2994" y="36284"/>
            <a:ext cx="3762102" cy="3243191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03D66FA-2FA1-13D8-8079-A949B1A2AFFE}"/>
              </a:ext>
            </a:extLst>
          </p:cNvPr>
          <p:cNvSpPr txBox="1">
            <a:spLocks/>
          </p:cNvSpPr>
          <p:nvPr/>
        </p:nvSpPr>
        <p:spPr bwMode="auto">
          <a:xfrm>
            <a:off x="8976320" y="781205"/>
            <a:ext cx="3054215" cy="4562319"/>
          </a:xfrm>
          <a:prstGeom prst="rect">
            <a:avLst/>
          </a:prstGeom>
        </p:spPr>
        <p:txBody>
          <a:bodyPr vert="horz" lIns="0" tIns="0" rIns="0" bIns="0" rtlCol="0">
            <a:normAutofit fontScale="47500" lnSpcReduction="20000"/>
          </a:bodyPr>
          <a:lstStyle>
            <a:lvl1pPr marL="0" indent="0" algn="l" defTabSz="914400" eaLnBrk="1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/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16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GB" sz="3400" dirty="0"/>
              <a:t>Design parameters:</a:t>
            </a:r>
          </a:p>
          <a:p>
            <a:pPr marL="376088" indent="-342900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en-US" sz="3000" b="0" dirty="0"/>
              <a:t>Max beam intensity: 1E14 </a:t>
            </a:r>
            <a:r>
              <a:rPr lang="en-US" sz="3000" b="0" dirty="0" err="1"/>
              <a:t>ppp</a:t>
            </a:r>
            <a:endParaRPr lang="en-US" sz="3000" b="0" dirty="0"/>
          </a:p>
          <a:p>
            <a:pPr marL="376088" indent="-342900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en-US" sz="3000" b="0" dirty="0"/>
              <a:t>Beam energy: 2 GeV</a:t>
            </a:r>
            <a:endParaRPr lang="en-GB" sz="3000" b="0" dirty="0"/>
          </a:p>
          <a:p>
            <a:pPr marL="376088" indent="-342900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en-US" sz="3000" b="0" dirty="0"/>
              <a:t>Pulse period: 1.2 s </a:t>
            </a:r>
          </a:p>
          <a:p>
            <a:pPr marL="376088" indent="-342900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en-US" sz="3000" b="0" dirty="0"/>
              <a:t>Maximum average deposited power : 9.7 kW (50% of beam)</a:t>
            </a:r>
          </a:p>
          <a:p>
            <a:pPr marL="700088" lvl="1" indent="-342900">
              <a:spcBef>
                <a:spcPts val="600"/>
              </a:spcBef>
              <a:buFontTx/>
              <a:buChar char="-"/>
            </a:pPr>
            <a:endParaRPr lang="en-US" sz="2000" dirty="0"/>
          </a:p>
          <a:p>
            <a:pPr>
              <a:spcBef>
                <a:spcPts val="1200"/>
              </a:spcBef>
            </a:pPr>
            <a:r>
              <a:rPr lang="en-GB" sz="3400" dirty="0"/>
              <a:t>Operational requirements:</a:t>
            </a:r>
          </a:p>
          <a:p>
            <a:pPr marL="376088" indent="-342900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en-US" sz="3000" b="0" dirty="0"/>
              <a:t>Max. dump rate: 10% operation, </a:t>
            </a:r>
            <a:r>
              <a:rPr lang="en-US" sz="3000" b="0" u="sng" dirty="0"/>
              <a:t>50% commissioning</a:t>
            </a:r>
          </a:p>
          <a:p>
            <a:pPr marL="376088" indent="-342900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en-US" sz="3000" b="0" dirty="0"/>
              <a:t>Lifetime: ~30years</a:t>
            </a:r>
            <a:endParaRPr lang="en-GB" sz="3000" b="0" dirty="0"/>
          </a:p>
          <a:p>
            <a:pPr marL="376088" indent="-342900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en-US" sz="3000" b="0" dirty="0"/>
              <a:t>No access to dump, i.e. zero maintenance design (apart from cooling)</a:t>
            </a:r>
          </a:p>
          <a:p>
            <a:pPr marL="376088" indent="-342900">
              <a:lnSpc>
                <a:spcPct val="120000"/>
              </a:lnSpc>
              <a:spcBef>
                <a:spcPts val="600"/>
              </a:spcBef>
              <a:buFontTx/>
              <a:buChar char="-"/>
            </a:pPr>
            <a:r>
              <a:rPr lang="en-US" sz="3000" b="0" dirty="0"/>
              <a:t>Robust, reliable design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69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1FB2E3A-5761-DB78-5D97-B7EFED61EB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352" y="3429000"/>
            <a:ext cx="3378820" cy="294946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0E3136D-44BD-9011-C976-63BA43D37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PS Booster Dump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2554FA-B0EC-7DE1-6D1C-487A84729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AccelApp'24 – High-Power BIDs in Accelerators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74E827-0F8C-D58F-0453-CB1CF54A9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65D4BA-E11E-D3BF-D0CC-15ABA3D07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000" y="900295"/>
            <a:ext cx="6108414" cy="217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8468A8-E038-0580-9AB0-9DE98DBDC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000" y="3491143"/>
            <a:ext cx="5774648" cy="28873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F81075-2919-56B5-EE9F-B33F35D9D4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52" y="1227820"/>
            <a:ext cx="5617622" cy="209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65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E3136D-44BD-9011-C976-63BA43D37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PS Booster Dump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2554FA-B0EC-7DE1-6D1C-487A84729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AccelApp'24 – High-Power BIDs in Accelerators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74E827-0F8C-D58F-0453-CB1CF54A9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239FC0-6BED-B9F2-FA58-A79BDAD4E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822" y="874095"/>
            <a:ext cx="7060297" cy="1947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8802D2-3DAA-1BC4-F3E3-CB47E72E1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10" y="3329930"/>
            <a:ext cx="6044039" cy="31954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CF0072-F9BC-7461-F6AF-76CCC867EFDD}"/>
              </a:ext>
            </a:extLst>
          </p:cNvPr>
          <p:cNvSpPr txBox="1"/>
          <p:nvPr/>
        </p:nvSpPr>
        <p:spPr bwMode="auto">
          <a:xfrm>
            <a:off x="767408" y="2760404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Good contact between blocks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CC1EDB-BCC2-76AA-3411-3C1F4B4C2E8B}"/>
              </a:ext>
            </a:extLst>
          </p:cNvPr>
          <p:cNvSpPr txBox="1"/>
          <p:nvPr/>
        </p:nvSpPr>
        <p:spPr bwMode="auto">
          <a:xfrm>
            <a:off x="4616570" y="2789738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 contact between blocks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C0D3E5-F956-CFF0-9C74-CCE34BE93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8208" y="-22068"/>
            <a:ext cx="4172951" cy="39990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5E95B1-0C26-4924-746E-1C52273C4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8208" y="3990118"/>
            <a:ext cx="4001320" cy="23052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3425B37-BE68-2A0A-2F7E-4D580FE94B30}"/>
              </a:ext>
            </a:extLst>
          </p:cNvPr>
          <p:cNvSpPr txBox="1"/>
          <p:nvPr/>
        </p:nvSpPr>
        <p:spPr bwMode="auto">
          <a:xfrm>
            <a:off x="9878391" y="4098558"/>
            <a:ext cx="9701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</a:rPr>
              <a:t>CuCr1Zr</a:t>
            </a:r>
          </a:p>
        </p:txBody>
      </p:sp>
    </p:spTree>
    <p:extLst>
      <p:ext uri="{BB962C8B-B14F-4D97-AF65-F5344CB8AC3E}">
        <p14:creationId xmlns:p14="http://schemas.microsoft.com/office/powerpoint/2010/main" val="3339483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C0F856-54FF-0240-19C5-F8D3E21DC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n_TOF</a:t>
            </a:r>
            <a:r>
              <a:rPr lang="en-GB" dirty="0"/>
              <a:t> Spallation Neutron Target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77ACFA-C0AC-ED9D-B37E-C652ADCCC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AccelApp'24 – High-Power BIDs in Accelerators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0E8021-6405-6741-0579-9CCBE7A05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7</a:t>
            </a:fld>
            <a:endParaRPr lang="en-US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11566BF4-86BD-AA9C-3733-9838C9D0C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124744"/>
            <a:ext cx="11376024" cy="5076031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b="0"/>
              <a:t>n_TOF is a white high-intensity spallation neutron source operating at CERN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b="0"/>
              <a:t>Dedicated to measurement with unmatched S/N ratio for radioactive or low mass samples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b="0"/>
              <a:t>Focus is high intensity per pulse, not average power (limited to around 6 kW)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b="0"/>
              <a:t>Operated with 20 GeV/c proton beam, 8.5*10</a:t>
            </a:r>
            <a:r>
              <a:rPr lang="en-US" sz="2000" b="0" baseline="30000"/>
              <a:t>12</a:t>
            </a:r>
            <a:r>
              <a:rPr lang="en-US" sz="2000" b="0"/>
              <a:t> ppp, 7 ns 1</a:t>
            </a:r>
            <a:r>
              <a:rPr lang="en-US" sz="2000" b="0">
                <a:latin typeface="Symbol" pitchFamily="2" charset="2"/>
              </a:rPr>
              <a:t>s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solidFill>
                  <a:schemeClr val="accent1"/>
                </a:solidFill>
              </a:rPr>
              <a:t>Beam kinetic energy = 27 kJ , beam pulse = 7 ns    →    Instantaneous power = 3.8 TW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A6491F-C95B-790F-5E85-B5F45AED8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87" y="3565820"/>
            <a:ext cx="2592727" cy="27385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053A9A-BD65-0982-A221-61B2FE897710}"/>
              </a:ext>
            </a:extLst>
          </p:cNvPr>
          <p:cNvSpPr txBox="1"/>
          <p:nvPr/>
        </p:nvSpPr>
        <p:spPr bwMode="auto">
          <a:xfrm>
            <a:off x="2973263" y="3567443"/>
            <a:ext cx="249299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Target #1 (1999-2004)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C59D4E-1C66-F8E6-EE82-6F18A3802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697" y="3429000"/>
            <a:ext cx="2106381" cy="287111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9EF8AB-CB0F-8A65-FAE1-83F43CB1F115}"/>
              </a:ext>
            </a:extLst>
          </p:cNvPr>
          <p:cNvSpPr txBox="1"/>
          <p:nvPr/>
        </p:nvSpPr>
        <p:spPr bwMode="auto">
          <a:xfrm>
            <a:off x="7127707" y="5939325"/>
            <a:ext cx="249299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GB" dirty="0"/>
              <a:t>Target #2 (2008-2018)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F776B9-0D97-87AC-8757-8E077B62BF0C}"/>
              </a:ext>
            </a:extLst>
          </p:cNvPr>
          <p:cNvSpPr txBox="1"/>
          <p:nvPr/>
        </p:nvSpPr>
        <p:spPr bwMode="auto">
          <a:xfrm>
            <a:off x="3935760" y="4473439"/>
            <a:ext cx="487024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tx1"/>
                </a:solidFill>
              </a:rPr>
              <a:t>Pure Pb used as target material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3B533E-FC18-B429-CC52-2CE00410B0B7}"/>
              </a:ext>
            </a:extLst>
          </p:cNvPr>
          <p:cNvSpPr txBox="1"/>
          <p:nvPr/>
        </p:nvSpPr>
        <p:spPr bwMode="auto">
          <a:xfrm>
            <a:off x="10200456" y="503336"/>
            <a:ext cx="1991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7030A0"/>
                </a:solidFill>
              </a:rPr>
              <a:t>Thanks to M. </a:t>
            </a:r>
            <a:r>
              <a:rPr lang="en-GB" sz="1400" dirty="0" err="1">
                <a:solidFill>
                  <a:srgbClr val="7030A0"/>
                </a:solidFill>
              </a:rPr>
              <a:t>Calviani</a:t>
            </a:r>
            <a:endParaRPr lang="en-GB" sz="1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289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4AA514-A64C-5191-C46D-EE0155454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n_TOF</a:t>
            </a:r>
            <a:r>
              <a:rPr lang="en-GB" dirty="0"/>
              <a:t> Target (3</a:t>
            </a:r>
            <a:r>
              <a:rPr lang="en-GB" baseline="30000" dirty="0"/>
              <a:t>rd</a:t>
            </a:r>
            <a:r>
              <a:rPr lang="en-GB" dirty="0"/>
              <a:t> generation)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A75267-2BDB-D806-0D69-B44743CD4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AccelApp'24 – High-Power BIDs in Accelerators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9B7A88-92B2-3879-CD2A-29FFCC8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8</a:t>
            </a:fld>
            <a:endParaRPr lang="en-US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741676E-AF10-F97F-53E2-1C67E5398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483" y="1124744"/>
            <a:ext cx="11376024" cy="1728191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lnSpc>
                <a:spcPct val="110000"/>
              </a:lnSpc>
              <a:buFont typeface="Wingdings" pitchFamily="2" charset="2"/>
              <a:buChar char="§"/>
            </a:pPr>
            <a:r>
              <a:rPr lang="en-GB" b="0" dirty="0"/>
              <a:t>3</a:t>
            </a:r>
            <a:r>
              <a:rPr lang="en-GB" b="0" baseline="30000" dirty="0"/>
              <a:t>rd</a:t>
            </a:r>
            <a:r>
              <a:rPr lang="en-GB" b="0" dirty="0"/>
              <a:t> generation spallation target, pure Pb based, N</a:t>
            </a:r>
            <a:r>
              <a:rPr lang="en-GB" b="0" baseline="-25000" dirty="0"/>
              <a:t>2</a:t>
            </a:r>
            <a:r>
              <a:rPr lang="en-GB" b="0" dirty="0"/>
              <a:t>-gas cooled, water moderated, operational since July 2021</a:t>
            </a:r>
          </a:p>
          <a:p>
            <a:pPr marL="457200" indent="-457200">
              <a:lnSpc>
                <a:spcPct val="110000"/>
              </a:lnSpc>
              <a:buFont typeface="Wingdings" pitchFamily="2" charset="2"/>
              <a:buChar char="§"/>
            </a:pPr>
            <a:r>
              <a:rPr lang="en-GB" b="0" dirty="0"/>
              <a:t>Several innovations introduced, including bimetallic transitions &amp; nitrogen gas cooling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B52D8A-131B-59DB-ED01-535899C03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31" y="2969522"/>
            <a:ext cx="5666377" cy="32940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9EEA0C-3060-5257-4810-2589AADB8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643" y="2879867"/>
            <a:ext cx="4746824" cy="34142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86B166-5B2E-2EAA-FA22-CFA695ABCCAC}"/>
              </a:ext>
            </a:extLst>
          </p:cNvPr>
          <p:cNvSpPr txBox="1"/>
          <p:nvPr/>
        </p:nvSpPr>
        <p:spPr bwMode="auto">
          <a:xfrm>
            <a:off x="6821784" y="5723964"/>
            <a:ext cx="4746824" cy="369332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Focus – </a:t>
            </a:r>
            <a:r>
              <a:rPr lang="en-GB" b="1" dirty="0"/>
              <a:t>reliability</a:t>
            </a:r>
            <a:r>
              <a:rPr lang="en-GB" dirty="0"/>
              <a:t> &amp; </a:t>
            </a:r>
            <a:r>
              <a:rPr lang="en-GB" b="1" dirty="0"/>
              <a:t>physics performance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F7AC47-9B09-A2B0-75CC-BA9F584DD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8615" y="2503714"/>
            <a:ext cx="2377011" cy="931615"/>
          </a:xfrm>
          <a:prstGeom prst="rect">
            <a:avLst/>
          </a:prstGeom>
        </p:spPr>
      </p:pic>
      <p:sp>
        <p:nvSpPr>
          <p:cNvPr id="11" name="Rectangle 10">
            <a:hlinkClick r:id="rId5"/>
            <a:extLst>
              <a:ext uri="{FF2B5EF4-FFF2-40B4-BE49-F238E27FC236}">
                <a16:creationId xmlns:a16="http://schemas.microsoft.com/office/drawing/2014/main" id="{4CEE45AD-6004-C748-0037-97D98291FDD0}"/>
              </a:ext>
            </a:extLst>
          </p:cNvPr>
          <p:cNvSpPr/>
          <p:nvPr/>
        </p:nvSpPr>
        <p:spPr>
          <a:xfrm>
            <a:off x="6780118" y="6120676"/>
            <a:ext cx="478849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i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Accel. Beams 24, 093001 (2021) </a:t>
            </a:r>
            <a:endParaRPr lang="en-US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AF2D58-9158-CDF7-7F56-F1D63BAE2F19}"/>
              </a:ext>
            </a:extLst>
          </p:cNvPr>
          <p:cNvSpPr txBox="1"/>
          <p:nvPr/>
        </p:nvSpPr>
        <p:spPr bwMode="auto">
          <a:xfrm>
            <a:off x="10200456" y="476672"/>
            <a:ext cx="1991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7030A0"/>
                </a:solidFill>
              </a:rPr>
              <a:t>Thanks to M. </a:t>
            </a:r>
            <a:r>
              <a:rPr lang="en-GB" sz="1400" dirty="0" err="1">
                <a:solidFill>
                  <a:srgbClr val="7030A0"/>
                </a:solidFill>
              </a:rPr>
              <a:t>Calviani</a:t>
            </a:r>
            <a:endParaRPr lang="en-GB" sz="1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423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7087E0-B2BE-1B50-2944-78035121A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N_TOF Target challenges/limitations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29FADE-FA55-8E80-581D-C799AC09F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AccelApp'24 – High-Power BIDs in Accelerators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73B307-6DB4-6AD9-9873-7D720C53C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9</a:t>
            </a:fld>
            <a:endParaRPr lang="en-US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A4828DD-5B5C-B74E-3D07-3297CEA3C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68761"/>
            <a:ext cx="11376024" cy="466116"/>
          </a:xfrm>
        </p:spPr>
        <p:txBody>
          <a:bodyPr/>
          <a:lstStyle/>
          <a:p>
            <a:pPr marL="457200" indent="-457200">
              <a:buFont typeface="Wingdings" pitchFamily="2" charset="2"/>
              <a:buChar char="§"/>
            </a:pPr>
            <a:r>
              <a:rPr lang="en-GB" sz="2000" b="0" dirty="0"/>
              <a:t>Pb is a non-structural material, low melting point, very low yield stress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795417-939C-566D-4D11-8ECDCD0C5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189" y="1826673"/>
            <a:ext cx="2472123" cy="21345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FAE1E2-147C-AFE5-DE9B-D31EE990DF30}"/>
              </a:ext>
            </a:extLst>
          </p:cNvPr>
          <p:cNvSpPr txBox="1"/>
          <p:nvPr/>
        </p:nvSpPr>
        <p:spPr>
          <a:xfrm>
            <a:off x="448675" y="178287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0.7 T</a:t>
            </a:r>
            <a:r>
              <a:rPr lang="en-GB" baseline="-25000" dirty="0"/>
              <a:t>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F0E6CED-2A8E-63E0-E605-8146EF40A337}"/>
              </a:ext>
            </a:extLst>
          </p:cNvPr>
          <p:cNvCxnSpPr>
            <a:cxnSpLocks/>
          </p:cNvCxnSpPr>
          <p:nvPr/>
        </p:nvCxnSpPr>
        <p:spPr>
          <a:xfrm>
            <a:off x="1197802" y="2152206"/>
            <a:ext cx="1002387" cy="91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0BD5765A-7CBE-B53B-D22E-D1B5EAA16C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3342" y="1693736"/>
            <a:ext cx="4107025" cy="38746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866FDA-F273-E6D7-9EFA-2DC16D250B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9816" y="3895984"/>
            <a:ext cx="3757794" cy="2276990"/>
          </a:xfrm>
          <a:prstGeom prst="rect">
            <a:avLst/>
          </a:prstGeom>
        </p:spPr>
      </p:pic>
      <p:pic>
        <p:nvPicPr>
          <p:cNvPr id="12" name="PbSliceD_1013_MaxP_8mm">
            <a:hlinkClick r:id="" action="ppaction://media"/>
            <a:extLst>
              <a:ext uri="{FF2B5EF4-FFF2-40B4-BE49-F238E27FC236}">
                <a16:creationId xmlns:a16="http://schemas.microsoft.com/office/drawing/2014/main" id="{6D7122B6-301D-3542-5222-6AC5864DD7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2265" r="61594" b="10620"/>
          <a:stretch/>
        </p:blipFill>
        <p:spPr>
          <a:xfrm>
            <a:off x="5285271" y="1844824"/>
            <a:ext cx="1479219" cy="213456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EBAB38D-EA8D-BECF-511C-FB7CA38E6DF9}"/>
              </a:ext>
            </a:extLst>
          </p:cNvPr>
          <p:cNvSpPr txBox="1"/>
          <p:nvPr/>
        </p:nvSpPr>
        <p:spPr>
          <a:xfrm>
            <a:off x="8256240" y="5404573"/>
            <a:ext cx="3757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2.6 MPa vs. 1 MPa (plastic flow 		       onset)</a:t>
            </a:r>
            <a:endParaRPr lang="en-GB" sz="2000" baseline="-250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B5A0A46-7D87-1586-F25D-425D99C82D99}"/>
              </a:ext>
            </a:extLst>
          </p:cNvPr>
          <p:cNvCxnSpPr>
            <a:cxnSpLocks/>
          </p:cNvCxnSpPr>
          <p:nvPr/>
        </p:nvCxnSpPr>
        <p:spPr>
          <a:xfrm>
            <a:off x="8472264" y="2636912"/>
            <a:ext cx="504056" cy="26756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BB631DDA-4333-013A-1664-4D9C5A906C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642296"/>
            <a:ext cx="2711624" cy="323233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3019F94-3F0D-B4AA-8E07-76BCA7BDC0D4}"/>
              </a:ext>
            </a:extLst>
          </p:cNvPr>
          <p:cNvSpPr txBox="1"/>
          <p:nvPr/>
        </p:nvSpPr>
        <p:spPr bwMode="auto">
          <a:xfrm>
            <a:off x="10200456" y="476672"/>
            <a:ext cx="1991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7030A0"/>
                </a:solidFill>
              </a:rPr>
              <a:t>Thanks to M. </a:t>
            </a:r>
            <a:r>
              <a:rPr lang="en-GB" sz="1400" dirty="0" err="1">
                <a:solidFill>
                  <a:srgbClr val="7030A0"/>
                </a:solidFill>
              </a:rPr>
              <a:t>Calviani</a:t>
            </a:r>
            <a:endParaRPr lang="en-GB" sz="1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12989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ERN 1">
      <a:dk1>
        <a:srgbClr val="0033A0"/>
      </a:dk1>
      <a:lt1>
        <a:srgbClr val="FFFFFF"/>
      </a:lt1>
      <a:dk2>
        <a:srgbClr val="2F2F2F"/>
      </a:dk2>
      <a:lt2>
        <a:srgbClr val="E7E6E6"/>
      </a:lt2>
      <a:accent1>
        <a:srgbClr val="0033A0"/>
      </a:accent1>
      <a:accent2>
        <a:srgbClr val="61C4D3"/>
      </a:accent2>
      <a:accent3>
        <a:srgbClr val="E15E32"/>
      </a:accent3>
      <a:accent4>
        <a:srgbClr val="BDBDCB"/>
      </a:accent4>
      <a:accent5>
        <a:srgbClr val="6E2466"/>
      </a:accent5>
      <a:accent6>
        <a:srgbClr val="1C4469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prstGeom prst="rect">
          <a:avLst/>
        </a:prstGeom>
        <a:noFill/>
      </a:spPr>
      <a:bodyPr/>
      <a:lstStyle/>
    </a:txDef>
  </a:objectDefaults>
  <a:extraClrSchemeLst/>
  <a:extLst>
    <a:ext uri="{05A4C25C-085E-4340-85A3-A5531E510DB2}">
      <thm15:themeFamily xmlns:thm15="http://schemas.microsoft.com/office/thememl/2012/main" name="Presentation1" id="{4BAFF76A-A20B-4089-AB48-234926712CC8}" vid="{5EFE5F0C-CD44-4BF7-ACEE-B23D5F6DD0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SY PowerPoint template</Template>
  <TotalTime>3937</TotalTime>
  <Words>1398</Words>
  <Application>Microsoft Macintosh PowerPoint</Application>
  <DocSecurity>0</DocSecurity>
  <PresentationFormat>Widescreen</PresentationFormat>
  <Paragraphs>202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Helvetica Neue</vt:lpstr>
      <vt:lpstr>Symbol</vt:lpstr>
      <vt:lpstr>Wingdings</vt:lpstr>
      <vt:lpstr>Office Theme</vt:lpstr>
      <vt:lpstr>High-Power Beam Intercepting Devices in Particle Accelerators </vt:lpstr>
      <vt:lpstr>Beam Intercepting Devices</vt:lpstr>
      <vt:lpstr>CERN Accelerator Complex – High-Power BIDs</vt:lpstr>
      <vt:lpstr>PS Booster Dump</vt:lpstr>
      <vt:lpstr>PS Booster Dump</vt:lpstr>
      <vt:lpstr>PS Booster Dump</vt:lpstr>
      <vt:lpstr>n_TOF Spallation Neutron Target</vt:lpstr>
      <vt:lpstr>n_TOF Target (3rd generation)</vt:lpstr>
      <vt:lpstr>N_TOF Target challenges/limitations</vt:lpstr>
      <vt:lpstr>SPS Beam Dump (1/3)</vt:lpstr>
      <vt:lpstr>SPS Beam Dump (2/3)</vt:lpstr>
      <vt:lpstr>SPS Beam Dump (3/3)</vt:lpstr>
      <vt:lpstr>Beam Dump Facility (BDF)</vt:lpstr>
      <vt:lpstr>Beam Dump Facility (BDF)</vt:lpstr>
      <vt:lpstr>Beam Dump Facility (BDF)</vt:lpstr>
      <vt:lpstr>BDF – New ideas to be explored in 2024</vt:lpstr>
      <vt:lpstr>BDF – New ideas to be explored in 2024</vt:lpstr>
      <vt:lpstr>CERN – LHC Collimators</vt:lpstr>
      <vt:lpstr>PowerPoint Presentation</vt:lpstr>
      <vt:lpstr>General challenges : Jaw performance</vt:lpstr>
      <vt:lpstr>Conclusions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is Arial Bold 50pt  up to three lines</dc:title>
  <dc:subject/>
  <dc:creator>Marco Calviani</dc:creator>
  <cp:keywords/>
  <dc:description/>
  <cp:lastModifiedBy>Antonio Perillo Marcone</cp:lastModifiedBy>
  <cp:revision>108</cp:revision>
  <dcterms:created xsi:type="dcterms:W3CDTF">2021-11-08T12:53:02Z</dcterms:created>
  <dcterms:modified xsi:type="dcterms:W3CDTF">2024-03-20T00:06:25Z</dcterms:modified>
  <cp:category/>
  <dc:identifier/>
  <cp:contentStatus/>
  <dc:language/>
  <cp:version/>
</cp:coreProperties>
</file>