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7" r:id="rId5"/>
  </p:sldMasterIdLst>
  <p:notesMasterIdLst>
    <p:notesMasterId r:id="rId36"/>
  </p:notesMasterIdLst>
  <p:sldIdLst>
    <p:sldId id="492" r:id="rId6"/>
    <p:sldId id="1936" r:id="rId7"/>
    <p:sldId id="1917" r:id="rId8"/>
    <p:sldId id="1888" r:id="rId9"/>
    <p:sldId id="1882" r:id="rId10"/>
    <p:sldId id="1863" r:id="rId11"/>
    <p:sldId id="1907" r:id="rId12"/>
    <p:sldId id="1883" r:id="rId13"/>
    <p:sldId id="1899" r:id="rId14"/>
    <p:sldId id="1901" r:id="rId15"/>
    <p:sldId id="1890" r:id="rId16"/>
    <p:sldId id="1857" r:id="rId17"/>
    <p:sldId id="1884" r:id="rId18"/>
    <p:sldId id="688" r:id="rId19"/>
    <p:sldId id="1919" r:id="rId20"/>
    <p:sldId id="1846" r:id="rId21"/>
    <p:sldId id="1832" r:id="rId22"/>
    <p:sldId id="1852" r:id="rId23"/>
    <p:sldId id="545" r:id="rId24"/>
    <p:sldId id="1930" r:id="rId25"/>
    <p:sldId id="1923" r:id="rId26"/>
    <p:sldId id="1934" r:id="rId27"/>
    <p:sldId id="1943" r:id="rId28"/>
    <p:sldId id="650" r:id="rId29"/>
    <p:sldId id="1937" r:id="rId30"/>
    <p:sldId id="1942" r:id="rId31"/>
    <p:sldId id="1941" r:id="rId32"/>
    <p:sldId id="1891" r:id="rId33"/>
    <p:sldId id="1847" r:id="rId34"/>
    <p:sldId id="1918" r:id="rId35"/>
  </p:sldIdLst>
  <p:sldSz cx="12192000" cy="6858000"/>
  <p:notesSz cx="6858000" cy="9144000"/>
  <p:custDataLst>
    <p:tags r:id="rId37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16BC0C-48AA-567F-7949-1470B2EE90BF}" name="Tania De Melo Mendoza" initials="TDMM" userId="f7bef5d15049c87a" providerId="Windows Live"/>
  <p188:author id="{DC4ECC1D-3930-4A4D-25FA-049CFA65E725}" name="Massimo Barbagallo" initials="MB" userId="S::massimo.barbagallo@transmutex.com::177becff-a8c5-4130-9a6c-c7e2efb0a252" providerId="AD"/>
  <p188:author id="{DB06332B-5D5A-DA5E-6734-159722323340}" name="Donovan Maire" initials="DM" userId="Donovan Mair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4A80"/>
    <a:srgbClr val="E0DFE4"/>
    <a:srgbClr val="3C3B69"/>
    <a:srgbClr val="E6F6FB"/>
    <a:srgbClr val="434276"/>
    <a:srgbClr val="F3F3F5"/>
    <a:srgbClr val="2AAEAB"/>
    <a:srgbClr val="4BAF5F"/>
    <a:srgbClr val="292847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85D1C4-D605-4E8A-A840-AE9870F36EBB}" v="329" dt="2024-03-19T20:39:28.7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62" autoAdjust="0"/>
    <p:restoredTop sz="94338" autoAdjust="0"/>
  </p:normalViewPr>
  <p:slideViewPr>
    <p:cSldViewPr snapToGrid="0">
      <p:cViewPr varScale="1">
        <p:scale>
          <a:sx n="73" d="100"/>
          <a:sy n="73" d="100"/>
        </p:scale>
        <p:origin x="663" y="51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76168-EA4C-45F0-92F3-92C18C8584AD}" type="datetimeFigureOut">
              <a:rPr lang="fr-CH" smtClean="0"/>
              <a:t>19.03.2024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891DC-8971-43BB-B9D5-51653BDD06F3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12641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91DC-8971-43BB-B9D5-51653BDD06F3}" type="slidenum">
              <a:rPr lang="fr-CH" smtClean="0"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40065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F1505-3E3C-7B2B-2819-F2133128F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1E8E96-2277-5ABD-6E31-E26E669AA8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277C72-5D2E-04F1-F256-0E003DF47D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0F1A-D697-22D5-8A06-CF7F35B302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91DC-8971-43BB-B9D5-51653BDD06F3}" type="slidenum">
              <a:rPr lang="fr-CH" smtClean="0"/>
              <a:t>14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57344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91DC-8971-43BB-B9D5-51653BDD06F3}" type="slidenum">
              <a:rPr lang="fr-CH" smtClean="0"/>
              <a:t>19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16570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93C1A-5B00-A386-55FE-56A8AF157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99C2D1-3602-FFB6-3258-4E381135C6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094EE-99F8-C464-B41A-955DC3EC9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44D60-0414-40A4-2984-F96FADB948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91DC-8971-43BB-B9D5-51653BDD06F3}" type="slidenum">
              <a:rPr lang="fr-CH" smtClean="0"/>
              <a:t>21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48639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91DC-8971-43BB-B9D5-51653BDD06F3}" type="slidenum">
              <a:rPr lang="fr-CH" smtClean="0"/>
              <a:t>25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06337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91DC-8971-43BB-B9D5-51653BDD06F3}" type="slidenum">
              <a:rPr lang="fr-CH" smtClean="0"/>
              <a:t>26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36596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5C363-B8AE-1A4B-15BF-EBB09EE5A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7308E2-39B9-9CF5-230A-ED55BDCD1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98A7AD-9E4D-C7FE-15B1-40D4640F2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25B88-BDF3-2861-1DE2-673033DD08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891DC-8971-43BB-B9D5-51653BDD06F3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499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2DAF6-B753-A11C-2CFB-C6A3404B7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32751D-A1FC-4ED7-4D0F-FE75EBC912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CD9840-D6BD-9177-92F1-0D8471F59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3A17F-B603-9B6C-9672-1513BF718F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91DC-8971-43BB-B9D5-51653BDD06F3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01157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3CF91-F134-FB80-54C5-6ECB3B6DE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D91858-4C3F-BD90-AE14-551D8C83B9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0DDD12-0022-8904-5633-96BD04B0EC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9639F-2464-616F-9474-8EC3C5FDB6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91DC-8971-43BB-B9D5-51653BDD06F3}" type="slidenum">
              <a:rPr lang="fr-CH" smtClean="0"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82390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A2640-7DE6-34CF-5130-6C04F9B41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E7A177-B404-DE5A-4DF3-F2E2BB2F52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73420C-CE1A-FFE9-0776-DD0E0B9F8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6978E-1FD3-B1B1-899F-A9B09EC9A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91DC-8971-43BB-B9D5-51653BDD06F3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92534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C4C9E-BA62-5F0D-0FA9-9AE6C11E9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410C77-0F01-0114-FEA0-3C3F519566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79910F-B1FA-0EED-4E85-F535675C6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2E8EF-B08F-2C19-BDB1-5FB5D5AB0E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91DC-8971-43BB-B9D5-51653BDD06F3}" type="slidenum">
              <a:rPr lang="fr-CH" smtClean="0"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39588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725AB-EA49-08F7-E180-4CD2903F7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DBC790-522E-3DDE-26E1-4046B62D85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AEDD64-1711-B577-0E9F-BD65143A3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9BF70-E258-67E2-B6BA-F7C7A0F75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91DC-8971-43BB-B9D5-51653BDD06F3}" type="slidenum">
              <a:rPr lang="fr-CH" smtClean="0"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62109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16EB3-586A-345E-2151-3EF6335F2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5E16A7-F0CF-596A-95D9-78A47F6F6A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181600-14E2-E878-07C5-E5BB95828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9F0B5-043F-FFFE-55B3-112F601736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91DC-8971-43BB-B9D5-51653BDD06F3}" type="slidenum">
              <a:rPr lang="fr-CH" smtClean="0"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71555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526D8-A30F-54DC-A345-0F12AF854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EBCDCA-BB9C-4A5C-0A24-9657C2AECD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69F89E-C8B8-61D8-4776-FA84567ECC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77854-1A3F-E60D-BDAE-E89D7B9130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91DC-8971-43BB-B9D5-51653BDD06F3}" type="slidenum">
              <a:rPr lang="fr-CH" smtClean="0"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09730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0927C-107A-BB9E-E388-97DA8E30A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174AD2-8A61-E191-02A2-E57760E9A2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E16A35-12C3-8ACF-3E2A-7D0B67A97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76460-E071-7295-AD9F-B1AE0CD0D2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891DC-8971-43BB-B9D5-51653BDD06F3}" type="slidenum">
              <a:rPr lang="fr-CH" smtClean="0"/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40233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oleObject" Target="../embeddings/oleObject6.bin"/><Relationship Id="rId7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5.emf"/><Relationship Id="rId9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oleObject" Target="../embeddings/oleObject9.bin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.emf"/><Relationship Id="rId9" Type="http://schemas.openxmlformats.org/officeDocument/2006/relationships/image" Target="../media/image11.emf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.emf"/><Relationship Id="rId9" Type="http://schemas.openxmlformats.org/officeDocument/2006/relationships/image" Target="../media/image1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5.em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emf"/><Relationship Id="rId9" Type="http://schemas.openxmlformats.org/officeDocument/2006/relationships/image" Target="../media/image1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99D7E23-4333-660A-3781-B220E6D6861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36479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99D7E23-4333-660A-3781-B220E6D686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7">
            <a:extLst>
              <a:ext uri="{FF2B5EF4-FFF2-40B4-BE49-F238E27FC236}">
                <a16:creationId xmlns:a16="http://schemas.microsoft.com/office/drawing/2014/main" id="{1D5EB972-4887-B542-8D43-901C453FF908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rgbClr val="4BAF5F"/>
                </a:gs>
                <a:gs pos="100000">
                  <a:srgbClr val="11ADE5"/>
                </a:gs>
              </a:gsLst>
              <a:lin ang="2700000" scaled="1"/>
              <a:tileRect/>
            </a:gra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BB39052-B138-2B48-984F-218B7A0E2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83200"/>
            <a:ext cx="9144000" cy="646914"/>
          </a:xfrm>
        </p:spPr>
        <p:txBody>
          <a:bodyPr/>
          <a:lstStyle>
            <a:lvl1pPr marL="0" indent="0" algn="ctr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EF466FF-AD3E-8D40-B3D9-71C7F12C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9262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071D5BFE-1312-BC4F-9506-9C7F5CD2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1270" y="6266920"/>
            <a:ext cx="228947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 - Date</a:t>
            </a: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2C099913-C840-DB40-8577-81D54839C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345" t="22243" r="78296" b="-2742"/>
          <a:stretch/>
        </p:blipFill>
        <p:spPr>
          <a:xfrm>
            <a:off x="444000" y="440999"/>
            <a:ext cx="7401818" cy="58681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1F8F2EA-06BC-48B3-96FE-2E3450815FF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59A924-D49B-C7CA-E0FA-436399416A13}"/>
              </a:ext>
            </a:extLst>
          </p:cNvPr>
          <p:cNvSpPr txBox="1"/>
          <p:nvPr userDrawn="1"/>
        </p:nvSpPr>
        <p:spPr>
          <a:xfrm>
            <a:off x="4890814" y="6546749"/>
            <a:ext cx="241037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Arial"/>
              </a:rPr>
              <a:t>Transmutex (C) Confidential</a:t>
            </a:r>
            <a:endParaRPr lang="fr-CH" sz="1067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E71B55F-3787-06FF-AC5E-8CE1356B7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517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with key takeaway in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EAE512E4-1AB3-4984-B554-BF3EDC37784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355231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EAE512E4-1AB3-4984-B554-BF3EDC3778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Graphique 15">
            <a:extLst>
              <a:ext uri="{FF2B5EF4-FFF2-40B4-BE49-F238E27FC236}">
                <a16:creationId xmlns:a16="http://schemas.microsoft.com/office/drawing/2014/main" id="{772F672F-D038-7B41-B885-FB6AB670B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87451" b="48734"/>
          <a:stretch/>
        </p:blipFill>
        <p:spPr>
          <a:xfrm>
            <a:off x="6727900" y="2506829"/>
            <a:ext cx="5020100" cy="3910171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EEE1D9E3-BB0D-CA40-82AB-017F40EF8C37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solidFill>
              <a:srgbClr val="918EA0">
                <a:alpha val="26000"/>
              </a:srgbClr>
            </a:soli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3A1363-8423-914E-BBB8-F54C55BEC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3404"/>
            <a:ext cx="10515600" cy="646331"/>
          </a:xfrm>
        </p:spPr>
        <p:txBody>
          <a:bodyPr vert="horz" wrap="square" anchor="t" anchorCtr="0">
            <a:sp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6D1721-60A1-EE48-98A2-F7622AA86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68401"/>
          </a:xfrm>
        </p:spPr>
        <p:txBody>
          <a:bodyPr/>
          <a:lstStyle>
            <a:lvl1pPr>
              <a:defRPr lang="fr-FR"/>
            </a:lvl1pPr>
            <a:lvl2pPr>
              <a:defRPr lang="fr-FR"/>
            </a:lvl2pPr>
            <a:lvl3pPr>
              <a:defRPr lang="fr-FR"/>
            </a:lvl3pPr>
            <a:lvl4pPr>
              <a:defRPr lang="fr-FR"/>
            </a:lvl4pPr>
            <a:lvl5pPr>
              <a:defRPr lang="fr-FR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0484D0-1AA6-2C44-B8D7-A842DDCD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086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6DF4A7A-F87C-284D-B1E4-306D6033FD18}"/>
              </a:ext>
            </a:extLst>
          </p:cNvPr>
          <p:cNvCxnSpPr>
            <a:cxnSpLocks/>
          </p:cNvCxnSpPr>
          <p:nvPr userDrawn="1"/>
        </p:nvCxnSpPr>
        <p:spPr>
          <a:xfrm flipH="1">
            <a:off x="954388" y="942320"/>
            <a:ext cx="432202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11ADE5"/>
                </a:gs>
                <a:gs pos="100000">
                  <a:srgbClr val="4BAF5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37B33C4-2690-A349-8315-62D9AF72B1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4935" y="821633"/>
            <a:ext cx="4826000" cy="312082"/>
          </a:xfrm>
        </p:spPr>
        <p:txBody>
          <a:bodyPr/>
          <a:lstStyle>
            <a:lvl1pPr>
              <a:defRPr lang="fr-FR" sz="1200" b="0" i="0" kern="1200" cap="all" spc="30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buNone/>
              <a:defRPr sz="2800" b="1" i="0">
                <a:latin typeface="Archivo" pitchFamily="2" charset="77"/>
                <a:cs typeface="Archivo" pitchFamily="2" charset="77"/>
              </a:defRPr>
            </a:lvl2pPr>
          </a:lstStyle>
          <a:p>
            <a:pPr lvl="0"/>
            <a:r>
              <a:rPr lang="fr-FR"/>
              <a:t>Nom de la section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3511F901-95C5-E142-AB6A-9530EBE503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4921959"/>
            <a:ext cx="11353800" cy="1137367"/>
          </a:xfrm>
          <a:noFill/>
        </p:spPr>
        <p:txBody>
          <a:bodyPr lIns="1835999" tIns="216000" rIns="360000" bIns="251999" anchor="ctr" anchorCtr="0"/>
          <a:lstStyle>
            <a:lvl1pPr>
              <a:defRPr lang="fr-FR" sz="2400" b="1" i="0" kern="1200">
                <a:solidFill>
                  <a:srgbClr val="2928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fr-FR" sz="2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>
              <a:defRPr lang="fr-FR" sz="2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 lang="fr-FR" sz="2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>
              <a:defRPr lang="fr-FR" sz="2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5292CDF-76E6-0F42-BB14-955A0C001226}"/>
              </a:ext>
            </a:extLst>
          </p:cNvPr>
          <p:cNvGrpSpPr/>
          <p:nvPr userDrawn="1"/>
        </p:nvGrpSpPr>
        <p:grpSpPr>
          <a:xfrm>
            <a:off x="954386" y="5157703"/>
            <a:ext cx="586079" cy="586076"/>
            <a:chOff x="959106" y="5086915"/>
            <a:chExt cx="824200" cy="824196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4520F00-9DB7-4640-ADC1-0DD073F01309}"/>
                </a:ext>
              </a:extLst>
            </p:cNvPr>
            <p:cNvSpPr/>
            <p:nvPr/>
          </p:nvSpPr>
          <p:spPr>
            <a:xfrm>
              <a:off x="959106" y="5086915"/>
              <a:ext cx="824200" cy="824196"/>
            </a:xfrm>
            <a:prstGeom prst="ellipse">
              <a:avLst/>
            </a:prstGeom>
            <a:noFill/>
            <a:ln w="15875">
              <a:gradFill flip="none" rotWithShape="1">
                <a:gsLst>
                  <a:gs pos="0">
                    <a:srgbClr val="4BAF5F"/>
                  </a:gs>
                  <a:gs pos="100000">
                    <a:srgbClr val="11ADE5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</a:endParaRPr>
            </a:p>
          </p:txBody>
        </p:sp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AECBD597-8B4D-C447-AFE5-C79EA1419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-27891" t="-18959" r="-22941" b="-39743"/>
            <a:stretch/>
          </p:blipFill>
          <p:spPr>
            <a:xfrm>
              <a:off x="1165476" y="5312526"/>
              <a:ext cx="411460" cy="432934"/>
            </a:xfrm>
            <a:prstGeom prst="rect">
              <a:avLst/>
            </a:prstGeom>
          </p:spPr>
        </p:pic>
      </p:grpSp>
      <p:sp>
        <p:nvSpPr>
          <p:cNvPr id="26" name="Espace réservé de la date 3">
            <a:extLst>
              <a:ext uri="{FF2B5EF4-FFF2-40B4-BE49-F238E27FC236}">
                <a16:creationId xmlns:a16="http://schemas.microsoft.com/office/drawing/2014/main" id="{3ABD648B-92EF-4168-8191-4BCA24EA2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1263" y="6266920"/>
            <a:ext cx="22894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 - Date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5469590-684F-4128-8E16-9809B5A3E81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051D4C4-68EB-2F9E-4572-5E0FEE4E148F}"/>
              </a:ext>
            </a:extLst>
          </p:cNvPr>
          <p:cNvSpPr txBox="1"/>
          <p:nvPr userDrawn="1"/>
        </p:nvSpPr>
        <p:spPr>
          <a:xfrm>
            <a:off x="4890814" y="6546749"/>
            <a:ext cx="241037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Arial"/>
              </a:rPr>
              <a:t>Transmutex (C) Confidential</a:t>
            </a:r>
            <a:endParaRPr lang="fr-CH" sz="106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8656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EEE1D9E3-BB0D-CA40-82AB-017F40EF8C37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solidFill>
              <a:srgbClr val="918EA0">
                <a:alpha val="26000"/>
              </a:srgbClr>
            </a:soli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F54A102-480B-48A3-AA8C-8FCD4FDE3E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0FA21F03-0B3D-4864-8295-A19EABE29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086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A98998-026E-AE89-9B6B-B1DC89E6706E}"/>
              </a:ext>
            </a:extLst>
          </p:cNvPr>
          <p:cNvSpPr txBox="1"/>
          <p:nvPr userDrawn="1"/>
        </p:nvSpPr>
        <p:spPr>
          <a:xfrm>
            <a:off x="4890814" y="6546749"/>
            <a:ext cx="241037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Arial"/>
              </a:rPr>
              <a:t>Transmutex (C) Confidential</a:t>
            </a:r>
            <a:endParaRPr lang="fr-CH" sz="106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5520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without bor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 8" hidden="1">
            <a:extLst>
              <a:ext uri="{FF2B5EF4-FFF2-40B4-BE49-F238E27FC236}">
                <a16:creationId xmlns:a16="http://schemas.microsoft.com/office/drawing/2014/main" id="{50520FB0-E110-4F31-B66F-8C548AA7D99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0831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t 8" hidden="1">
                        <a:extLst>
                          <a:ext uri="{FF2B5EF4-FFF2-40B4-BE49-F238E27FC236}">
                            <a16:creationId xmlns:a16="http://schemas.microsoft.com/office/drawing/2014/main" id="{50520FB0-E110-4F31-B66F-8C548AA7D9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1AA142F-240D-E54C-A78F-CE8A0E6061D7}"/>
              </a:ext>
            </a:extLst>
          </p:cNvPr>
          <p:cNvCxnSpPr>
            <a:cxnSpLocks/>
          </p:cNvCxnSpPr>
          <p:nvPr userDrawn="1"/>
        </p:nvCxnSpPr>
        <p:spPr>
          <a:xfrm>
            <a:off x="444000" y="6417000"/>
            <a:ext cx="11304000" cy="0"/>
          </a:xfrm>
          <a:prstGeom prst="line">
            <a:avLst/>
          </a:prstGeom>
          <a:ln w="19050">
            <a:solidFill>
              <a:srgbClr val="918EA0">
                <a:alpha val="2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807F1E-8BCD-7648-A1A6-4C5F42CC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  <a:prstGeom prst="rect">
            <a:avLst/>
          </a:prstGeom>
        </p:spPr>
        <p:txBody>
          <a:bodyPr anchor="ctr" anchorCtr="0"/>
          <a:lstStyle>
            <a:lvl1pPr>
              <a:defRPr lang="fr-FR" sz="700" b="0" i="0" kern="1200" cap="all" spc="200">
                <a:solidFill>
                  <a:srgbClr val="A7A5B3"/>
                </a:solidFill>
                <a:latin typeface="Arial" panose="020B0604020202020204" pitchFamily="34" charset="0"/>
                <a:ea typeface="Roboto" panose="02000000000000000000" pitchFamily="2" charset="0"/>
                <a:cs typeface="Assistant" pitchFamily="2" charset="-79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err="1"/>
              <a:t>confidential</a:t>
            </a: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3A1363-8423-914E-BBB8-F54C55BEC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590931"/>
          </a:xfrm>
        </p:spPr>
        <p:txBody>
          <a:bodyPr vert="horz" wrap="square" anchor="t" anchorCtr="0">
            <a:spAutoFit/>
          </a:bodyPr>
          <a:lstStyle>
            <a:lvl1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6D1721-60A1-EE48-98A2-F7622AA86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54" y="1209902"/>
            <a:ext cx="11397446" cy="4957793"/>
          </a:xfrm>
        </p:spPr>
        <p:txBody>
          <a:bodyPr>
            <a:normAutofit/>
          </a:bodyPr>
          <a:lstStyle>
            <a:lvl1pPr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2pPr>
            <a:lvl3pPr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3pPr>
            <a:lvl4pPr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4pPr>
            <a:lvl5pPr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0484D0-1AA6-2C44-B8D7-A842DDCD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086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37B33C4-2690-A349-8315-62D9AF72B1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7289" y="327831"/>
            <a:ext cx="4826000" cy="312082"/>
          </a:xfrm>
        </p:spPr>
        <p:txBody>
          <a:bodyPr/>
          <a:lstStyle>
            <a:lvl1pPr>
              <a:defRPr lang="fr-FR" sz="1200" b="0" i="0" kern="1200" cap="all" spc="30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buNone/>
              <a:defRPr sz="2800" b="1" i="0">
                <a:latin typeface="Archivo" pitchFamily="2" charset="77"/>
                <a:cs typeface="Archivo" pitchFamily="2" charset="77"/>
              </a:defRPr>
            </a:lvl2pPr>
          </a:lstStyle>
          <a:p>
            <a:pPr lvl="0"/>
            <a:r>
              <a:rPr lang="fr-FR"/>
              <a:t>Nom de la section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637D936-E3F3-A248-9A02-64E68233C1C4}"/>
              </a:ext>
            </a:extLst>
          </p:cNvPr>
          <p:cNvCxnSpPr>
            <a:cxnSpLocks/>
          </p:cNvCxnSpPr>
          <p:nvPr userDrawn="1"/>
        </p:nvCxnSpPr>
        <p:spPr>
          <a:xfrm flipH="1">
            <a:off x="466742" y="448518"/>
            <a:ext cx="432202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11ADE5"/>
                </a:gs>
                <a:gs pos="100000">
                  <a:srgbClr val="4BAF5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2B44F278-9EAB-436F-AF09-BF9ADB450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1263" y="6266920"/>
            <a:ext cx="22894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 - Date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2B99F4E-16BC-431E-9D47-82ED8B2A30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4734D7-2B45-6E80-97ED-895808B3FA8F}"/>
              </a:ext>
            </a:extLst>
          </p:cNvPr>
          <p:cNvSpPr txBox="1"/>
          <p:nvPr userDrawn="1"/>
        </p:nvSpPr>
        <p:spPr>
          <a:xfrm>
            <a:off x="4890814" y="6546749"/>
            <a:ext cx="241037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Arial"/>
              </a:rPr>
              <a:t>Transmutex (C) Confidential</a:t>
            </a:r>
            <a:endParaRPr lang="fr-CH" sz="106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1334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t 9" hidden="1">
            <a:extLst>
              <a:ext uri="{FF2B5EF4-FFF2-40B4-BE49-F238E27FC236}">
                <a16:creationId xmlns:a16="http://schemas.microsoft.com/office/drawing/2014/main" id="{462B007E-4D06-40A2-A03A-DBBEC0BA99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399943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t 9" hidden="1">
                        <a:extLst>
                          <a:ext uri="{FF2B5EF4-FFF2-40B4-BE49-F238E27FC236}">
                            <a16:creationId xmlns:a16="http://schemas.microsoft.com/office/drawing/2014/main" id="{462B007E-4D06-40A2-A03A-DBBEC0BA99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1AA142F-240D-E54C-A78F-CE8A0E6061D7}"/>
              </a:ext>
            </a:extLst>
          </p:cNvPr>
          <p:cNvCxnSpPr>
            <a:cxnSpLocks/>
          </p:cNvCxnSpPr>
          <p:nvPr userDrawn="1"/>
        </p:nvCxnSpPr>
        <p:spPr>
          <a:xfrm>
            <a:off x="444000" y="6417000"/>
            <a:ext cx="11304000" cy="0"/>
          </a:xfrm>
          <a:prstGeom prst="line">
            <a:avLst/>
          </a:prstGeom>
          <a:ln w="19050">
            <a:solidFill>
              <a:srgbClr val="918EA0">
                <a:alpha val="2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807F1E-8BCD-7648-A1A6-4C5F42CC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  <a:prstGeom prst="rect">
            <a:avLst/>
          </a:prstGeom>
        </p:spPr>
        <p:txBody>
          <a:bodyPr anchor="ctr" anchorCtr="0"/>
          <a:lstStyle>
            <a:lvl1pPr>
              <a:defRPr lang="fr-FR" sz="700" b="0" i="0" kern="1200" cap="all" spc="200">
                <a:solidFill>
                  <a:srgbClr val="A7A5B3"/>
                </a:solidFill>
                <a:latin typeface="Arial" panose="020B0604020202020204" pitchFamily="34" charset="0"/>
                <a:ea typeface="Roboto" panose="02000000000000000000" pitchFamily="2" charset="0"/>
                <a:cs typeface="Assistant" pitchFamily="2" charset="-79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err="1"/>
              <a:t>confidential</a:t>
            </a: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3A1363-8423-914E-BBB8-F54C55BEC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04000" cy="590931"/>
          </a:xfrm>
        </p:spPr>
        <p:txBody>
          <a:bodyPr vert="horz" wrap="square" anchor="t" anchorCtr="0">
            <a:spAutoFit/>
          </a:bodyPr>
          <a:lstStyle>
            <a:lvl1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6D1721-60A1-EE48-98A2-F7622AA86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54" y="1889759"/>
            <a:ext cx="5442735" cy="43886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lnSpc>
                <a:spcPct val="100000"/>
              </a:lnSpc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2pPr>
            <a:lvl3pPr>
              <a:lnSpc>
                <a:spcPct val="100000"/>
              </a:lnSpc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3pPr>
            <a:lvl4pPr>
              <a:lnSpc>
                <a:spcPct val="100000"/>
              </a:lnSpc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4pPr>
            <a:lvl5pPr>
              <a:lnSpc>
                <a:spcPct val="100000"/>
              </a:lnSpc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0484D0-1AA6-2C44-B8D7-A842DDCD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086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37B33C4-2690-A349-8315-62D9AF72B1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7289" y="327831"/>
            <a:ext cx="4826000" cy="312082"/>
          </a:xfrm>
        </p:spPr>
        <p:txBody>
          <a:bodyPr/>
          <a:lstStyle>
            <a:lvl1pPr>
              <a:defRPr lang="fr-FR" sz="1200" b="0" i="0" kern="1200" cap="all" spc="30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buNone/>
              <a:defRPr sz="2800" b="1" i="0">
                <a:latin typeface="Archivo" pitchFamily="2" charset="77"/>
                <a:cs typeface="Archivo" pitchFamily="2" charset="77"/>
              </a:defRPr>
            </a:lvl2pPr>
          </a:lstStyle>
          <a:p>
            <a:pPr lvl="0"/>
            <a:r>
              <a:rPr lang="fr-FR"/>
              <a:t>Nom de la section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637D936-E3F3-A248-9A02-64E68233C1C4}"/>
              </a:ext>
            </a:extLst>
          </p:cNvPr>
          <p:cNvCxnSpPr>
            <a:cxnSpLocks/>
          </p:cNvCxnSpPr>
          <p:nvPr userDrawn="1"/>
        </p:nvCxnSpPr>
        <p:spPr>
          <a:xfrm flipH="1">
            <a:off x="466742" y="448518"/>
            <a:ext cx="432202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11ADE5"/>
                </a:gs>
                <a:gs pos="100000">
                  <a:srgbClr val="4BAF5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40DDF4E-81D7-3145-8E3A-F838AB7DD8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0554" y="1197829"/>
            <a:ext cx="5442735" cy="498088"/>
          </a:xfrm>
        </p:spPr>
        <p:txBody>
          <a:bodyPr anchor="b" anchorCtr="0"/>
          <a:lstStyle>
            <a:lvl1pPr algn="ctr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Titre de la colonne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5955103-F7C2-3F40-8CC8-37A7F3138191}"/>
              </a:ext>
            </a:extLst>
          </p:cNvPr>
          <p:cNvCxnSpPr>
            <a:cxnSpLocks/>
          </p:cNvCxnSpPr>
          <p:nvPr userDrawn="1"/>
        </p:nvCxnSpPr>
        <p:spPr>
          <a:xfrm flipH="1">
            <a:off x="2855820" y="1789638"/>
            <a:ext cx="432202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11ADE5"/>
                </a:gs>
                <a:gs pos="100000">
                  <a:srgbClr val="4BAF5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B4FE068E-0C02-A14C-AE9C-F8B7BCEF54A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73185" y="1889759"/>
            <a:ext cx="5442735" cy="43886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lnSpc>
                <a:spcPct val="100000"/>
              </a:lnSpc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2pPr>
            <a:lvl3pPr>
              <a:lnSpc>
                <a:spcPct val="100000"/>
              </a:lnSpc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3pPr>
            <a:lvl4pPr>
              <a:lnSpc>
                <a:spcPct val="100000"/>
              </a:lnSpc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4pPr>
            <a:lvl5pPr>
              <a:lnSpc>
                <a:spcPct val="100000"/>
              </a:lnSpc>
              <a:defRPr lang="fr-FR" sz="16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9291A1C8-AEFD-ED4E-8FE3-8BDB8932D6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3185" y="1197829"/>
            <a:ext cx="5442735" cy="498088"/>
          </a:xfrm>
        </p:spPr>
        <p:txBody>
          <a:bodyPr anchor="b" anchorCtr="0"/>
          <a:lstStyle>
            <a:lvl1pPr algn="ctr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Titre de la colonne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DB90733-4E70-5641-9D9C-8B4872154A8E}"/>
              </a:ext>
            </a:extLst>
          </p:cNvPr>
          <p:cNvCxnSpPr>
            <a:cxnSpLocks/>
          </p:cNvCxnSpPr>
          <p:nvPr userDrawn="1"/>
        </p:nvCxnSpPr>
        <p:spPr>
          <a:xfrm flipH="1">
            <a:off x="8678451" y="1789638"/>
            <a:ext cx="432202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11ADE5"/>
                </a:gs>
                <a:gs pos="100000">
                  <a:srgbClr val="4BAF5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e la date 3">
            <a:extLst>
              <a:ext uri="{FF2B5EF4-FFF2-40B4-BE49-F238E27FC236}">
                <a16:creationId xmlns:a16="http://schemas.microsoft.com/office/drawing/2014/main" id="{DAD10BC6-FFB0-42CE-9C1B-F659D86C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1263" y="6266920"/>
            <a:ext cx="22894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 - Date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DD23CD0-FE87-4C39-9AE6-85D410C6D0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6BE727-855A-FDD1-B422-7368249FF067}"/>
              </a:ext>
            </a:extLst>
          </p:cNvPr>
          <p:cNvSpPr txBox="1"/>
          <p:nvPr userDrawn="1"/>
        </p:nvSpPr>
        <p:spPr>
          <a:xfrm>
            <a:off x="4890814" y="6546749"/>
            <a:ext cx="241037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Arial"/>
              </a:rPr>
              <a:t>Transmutex (C) Confidential</a:t>
            </a:r>
            <a:endParaRPr lang="fr-CH" sz="106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7635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 8" hidden="1">
            <a:extLst>
              <a:ext uri="{FF2B5EF4-FFF2-40B4-BE49-F238E27FC236}">
                <a16:creationId xmlns:a16="http://schemas.microsoft.com/office/drawing/2014/main" id="{1F8FD6C8-D941-41A9-985B-1F7200BFB7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21067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t 8" hidden="1">
                        <a:extLst>
                          <a:ext uri="{FF2B5EF4-FFF2-40B4-BE49-F238E27FC236}">
                            <a16:creationId xmlns:a16="http://schemas.microsoft.com/office/drawing/2014/main" id="{1F8FD6C8-D941-41A9-985B-1F7200BFB7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DE92927-558B-184F-9454-19B9C46321E5}"/>
              </a:ext>
            </a:extLst>
          </p:cNvPr>
          <p:cNvSpPr/>
          <p:nvPr userDrawn="1"/>
        </p:nvSpPr>
        <p:spPr>
          <a:xfrm>
            <a:off x="-2400" y="0"/>
            <a:ext cx="12194400" cy="6858000"/>
          </a:xfrm>
          <a:prstGeom prst="rect">
            <a:avLst/>
          </a:prstGeom>
          <a:solidFill>
            <a:srgbClr val="292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CD9F6DE3-E810-5C45-A649-C312D9F68DED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rgbClr val="4BAF5F"/>
                </a:gs>
                <a:gs pos="100000">
                  <a:srgbClr val="11ADE5"/>
                </a:gs>
              </a:gsLst>
              <a:lin ang="2700000" scaled="1"/>
              <a:tileRect/>
            </a:gra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B23F2F21-1A54-AA40-AE9C-DD1ACB12B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87451" b="48734"/>
          <a:stretch/>
        </p:blipFill>
        <p:spPr>
          <a:xfrm>
            <a:off x="6727900" y="2506829"/>
            <a:ext cx="5020100" cy="3910171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2ADAC504-98C8-45A7-8860-C1AA81E7D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0" y="4502188"/>
            <a:ext cx="10160000" cy="757130"/>
          </a:xfrm>
          <a:noFill/>
          <a:effectLst>
            <a:outerShdw blurRad="292100" dir="2700000" algn="tl" rotWithShape="0">
              <a:srgbClr val="292847"/>
            </a:outerShdw>
          </a:effectLst>
        </p:spPr>
        <p:txBody>
          <a:bodyPr vert="horz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600">
                <a:solidFill>
                  <a:srgbClr val="F3F3F5"/>
                </a:solidFill>
                <a:ea typeface="Roboto Thin" panose="02000000000000000000" pitchFamily="2" charset="0"/>
              </a:rPr>
              <a:t>Click to edit Master title style</a:t>
            </a:r>
            <a:endParaRPr lang="fr-FR" sz="2600">
              <a:solidFill>
                <a:srgbClr val="F3F3F5"/>
              </a:solidFill>
              <a:ea typeface="Roboto Thin" panose="02000000000000000000" pitchFamily="2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F17028D-0EF1-4FAF-B707-4B1DF7C08C2A}"/>
              </a:ext>
            </a:extLst>
          </p:cNvPr>
          <p:cNvGrpSpPr/>
          <p:nvPr userDrawn="1"/>
        </p:nvGrpSpPr>
        <p:grpSpPr>
          <a:xfrm>
            <a:off x="2596004" y="1854073"/>
            <a:ext cx="6900601" cy="1321279"/>
            <a:chOff x="0" y="0"/>
            <a:chExt cx="4525379" cy="866488"/>
          </a:xfrm>
        </p:grpSpPr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9F29AD21-1198-473A-9245-14D286A89C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1195"/>
            <a:stretch/>
          </p:blipFill>
          <p:spPr>
            <a:xfrm>
              <a:off x="959161" y="3695"/>
              <a:ext cx="3566218" cy="862793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BC9535C5-C2DA-42AF-BE27-E646C6FC3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8845"/>
            <a:stretch/>
          </p:blipFill>
          <p:spPr>
            <a:xfrm>
              <a:off x="0" y="0"/>
              <a:ext cx="959161" cy="866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9113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 8" hidden="1">
            <a:extLst>
              <a:ext uri="{FF2B5EF4-FFF2-40B4-BE49-F238E27FC236}">
                <a16:creationId xmlns:a16="http://schemas.microsoft.com/office/drawing/2014/main" id="{1F8FD6C8-D941-41A9-985B-1F7200BFB7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58686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t 8" hidden="1">
                        <a:extLst>
                          <a:ext uri="{FF2B5EF4-FFF2-40B4-BE49-F238E27FC236}">
                            <a16:creationId xmlns:a16="http://schemas.microsoft.com/office/drawing/2014/main" id="{1F8FD6C8-D941-41A9-985B-1F7200BFB7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DE92927-558B-184F-9454-19B9C46321E5}"/>
              </a:ext>
            </a:extLst>
          </p:cNvPr>
          <p:cNvSpPr/>
          <p:nvPr userDrawn="1"/>
        </p:nvSpPr>
        <p:spPr>
          <a:xfrm>
            <a:off x="-2400" y="0"/>
            <a:ext cx="12194400" cy="6858000"/>
          </a:xfrm>
          <a:prstGeom prst="rect">
            <a:avLst/>
          </a:prstGeom>
          <a:solidFill>
            <a:srgbClr val="292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CD9F6DE3-E810-5C45-A649-C312D9F68DED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rgbClr val="4BAF5F"/>
                </a:gs>
                <a:gs pos="100000">
                  <a:srgbClr val="11ADE5"/>
                </a:gs>
              </a:gsLst>
              <a:lin ang="2700000" scaled="1"/>
              <a:tileRect/>
            </a:gra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B23F2F21-1A54-AA40-AE9C-DD1ACB12B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87451" b="48734"/>
          <a:stretch/>
        </p:blipFill>
        <p:spPr>
          <a:xfrm>
            <a:off x="6727900" y="2506829"/>
            <a:ext cx="5020100" cy="3910171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4F17028D-0EF1-4FAF-B707-4B1DF7C08C2A}"/>
              </a:ext>
            </a:extLst>
          </p:cNvPr>
          <p:cNvGrpSpPr/>
          <p:nvPr userDrawn="1"/>
        </p:nvGrpSpPr>
        <p:grpSpPr>
          <a:xfrm>
            <a:off x="2596004" y="1854073"/>
            <a:ext cx="6900601" cy="1321279"/>
            <a:chOff x="0" y="0"/>
            <a:chExt cx="4525379" cy="866488"/>
          </a:xfrm>
        </p:grpSpPr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9F29AD21-1198-473A-9245-14D286A89C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1195"/>
            <a:stretch/>
          </p:blipFill>
          <p:spPr>
            <a:xfrm>
              <a:off x="959161" y="3695"/>
              <a:ext cx="3566218" cy="862793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BC9535C5-C2DA-42AF-BE27-E646C6FC3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8845"/>
            <a:stretch/>
          </p:blipFill>
          <p:spPr>
            <a:xfrm>
              <a:off x="0" y="0"/>
              <a:ext cx="959161" cy="8664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8A973F-EDC0-3E91-1BA9-5C6DD8E8BD11}"/>
              </a:ext>
            </a:extLst>
          </p:cNvPr>
          <p:cNvSpPr txBox="1"/>
          <p:nvPr userDrawn="1"/>
        </p:nvSpPr>
        <p:spPr>
          <a:xfrm>
            <a:off x="1016000" y="4619143"/>
            <a:ext cx="1016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gradFill>
                  <a:gsLst>
                    <a:gs pos="0">
                      <a:srgbClr val="4BAF5F"/>
                    </a:gs>
                    <a:gs pos="100000">
                      <a:srgbClr val="11ADE5"/>
                    </a:gs>
                  </a:gsLst>
                  <a:lin ang="0" scaled="0"/>
                </a:gradFill>
                <a:ea typeface="Roboto Thin" panose="02000000000000000000" pitchFamily="2" charset="0"/>
              </a:rPr>
              <a:t>www.transmutex.com</a:t>
            </a:r>
            <a:endParaRPr lang="fr-FR" sz="2800" b="1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324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17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3" y="816865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5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384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16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60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que 12">
            <a:extLst>
              <a:ext uri="{FF2B5EF4-FFF2-40B4-BE49-F238E27FC236}">
                <a16:creationId xmlns:a16="http://schemas.microsoft.com/office/drawing/2014/main" id="{06391FE0-1741-5E49-9728-BFC429034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7451" b="48734"/>
          <a:stretch/>
        </p:blipFill>
        <p:spPr>
          <a:xfrm>
            <a:off x="6727900" y="2506829"/>
            <a:ext cx="5020100" cy="3910171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529A1FD-411F-5947-BD78-1CCA902F4572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solidFill>
              <a:srgbClr val="918EA0">
                <a:alpha val="26000"/>
              </a:srgbClr>
            </a:soli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2AEAFFE-4C44-9848-8BA9-3533746C0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0" y="3050435"/>
            <a:ext cx="10160000" cy="757130"/>
          </a:xfrm>
        </p:spPr>
        <p:txBody>
          <a:bodyPr wrap="square" anchor="ctr" anchorCtr="0">
            <a:spAutoFit/>
          </a:bodyPr>
          <a:lstStyle>
            <a:lvl1pPr algn="ctr">
              <a:defRPr sz="4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BB39052-B138-2B48-984F-218B7A0E2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4352"/>
            <a:ext cx="9144000" cy="1655762"/>
          </a:xfrm>
        </p:spPr>
        <p:txBody>
          <a:bodyPr/>
          <a:lstStyle>
            <a:lvl1pPr marL="0" indent="0" algn="ctr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EF466FF-AD3E-8D40-B3D9-71C7F12C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0193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071D5BFE-1312-BC4F-9506-9C7F5CD2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1263" y="6266920"/>
            <a:ext cx="22894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 - Date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9727021-D17F-474B-B2A3-9510126386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0A269C-8D8C-8B2C-BF90-E474EC8CCF8D}"/>
              </a:ext>
            </a:extLst>
          </p:cNvPr>
          <p:cNvSpPr txBox="1"/>
          <p:nvPr userDrawn="1"/>
        </p:nvSpPr>
        <p:spPr>
          <a:xfrm>
            <a:off x="4890814" y="6546749"/>
            <a:ext cx="241037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Arial"/>
              </a:rPr>
              <a:t>Transmutex (C) Confidential</a:t>
            </a:r>
            <a:endParaRPr lang="fr-CH" sz="106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7236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94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20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36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spcBef>
                <a:spcPts val="1312"/>
              </a:spcBef>
              <a:defRPr sz="2400">
                <a:solidFill>
                  <a:srgbClr val="505050"/>
                </a:solidFill>
              </a:defRPr>
            </a:lvl1pPr>
            <a:lvl2pPr marL="37675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133">
                <a:solidFill>
                  <a:srgbClr val="505050"/>
                </a:solidFill>
              </a:defRPr>
            </a:lvl2pPr>
            <a:lvl3pPr marL="76409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rgbClr val="505050"/>
                </a:solidFill>
              </a:defRPr>
            </a:lvl3pPr>
            <a:lvl4pPr marL="1142971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67">
                <a:solidFill>
                  <a:srgbClr val="505050"/>
                </a:solidFill>
              </a:defRPr>
            </a:lvl4pPr>
            <a:lvl5pPr marL="1519729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styles.</a:t>
            </a:r>
          </a:p>
          <a:p>
            <a:pPr marL="683667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Second level</a:t>
            </a:r>
          </a:p>
          <a:p>
            <a:pPr marL="1071007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447764" marR="0" lvl="3" indent="-304792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/>
              <a:t>Fourth level</a:t>
            </a:r>
          </a:p>
          <a:p>
            <a:pPr marL="1826638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BDEC0F2-6F4A-5D48-A7F8-78F84C184D2D}" type="datetime1">
              <a:rPr lang="en-US" smtClean="0"/>
              <a:t>3/19/2024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77649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1007" indent="-306910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7764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6910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E529028-9252-9F4C-A561-BB972FD01FC0}" type="datetime1">
              <a:rPr lang="en-US" smtClean="0"/>
              <a:t>3/19/2024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29189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5783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43D0ED1C-4B90-6742-AA7E-337401D582E0}" type="datetime1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636663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711D57-7E1C-604C-8544-998AF183FA76}" type="datetime1">
              <a:rPr lang="en-US" smtClean="0"/>
              <a:t>3/19/2024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582421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9E9D11E1-BD94-A44F-B1AE-EBAFEEB0055D}" type="datetime1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97890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508259-A650-7144-A8F8-CF4158C604B4}" type="datetime1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6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95926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author (with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26E73928-C71D-444F-9BA9-AA1039CC54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870" y="4015731"/>
            <a:ext cx="1543693" cy="1545282"/>
          </a:xfrm>
          <a:prstGeom prst="ellipse">
            <a:avLst/>
          </a:prstGeom>
          <a:pattFill prst="pct5">
            <a:fgClr>
              <a:srgbClr val="292847"/>
            </a:fgClr>
            <a:bgClr>
              <a:schemeClr val="bg1"/>
            </a:bgClr>
          </a:pattFill>
          <a:ln w="19050">
            <a:solidFill>
              <a:srgbClr val="E0DFE4">
                <a:alpha val="50000"/>
              </a:srgbClr>
            </a:solidFill>
          </a:ln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rgbClr val="292847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D3C61C-A642-594E-9CE5-E7AB0DB69C9D}"/>
              </a:ext>
            </a:extLst>
          </p:cNvPr>
          <p:cNvSpPr/>
          <p:nvPr userDrawn="1"/>
        </p:nvSpPr>
        <p:spPr>
          <a:xfrm flipV="1">
            <a:off x="0" y="0"/>
            <a:ext cx="12192000" cy="3392488"/>
          </a:xfrm>
          <a:prstGeom prst="rect">
            <a:avLst/>
          </a:prstGeom>
          <a:solidFill>
            <a:srgbClr val="292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Arial" panose="020B0604020202020204" pitchFamily="34" charset="0"/>
            </a:endParaRP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772F672F-D038-7B41-B885-FB6AB670B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7451" b="48734"/>
          <a:stretch/>
        </p:blipFill>
        <p:spPr>
          <a:xfrm>
            <a:off x="6727900" y="2506829"/>
            <a:ext cx="5020100" cy="3910171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68E607D6-624F-9448-83CB-F8B4728D00B5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rgbClr val="4BAF5F"/>
                </a:gs>
                <a:gs pos="100000">
                  <a:srgbClr val="F3F3F5"/>
                </a:gs>
                <a:gs pos="36985">
                  <a:srgbClr val="2AAEAB"/>
                </a:gs>
                <a:gs pos="65000">
                  <a:srgbClr val="E0DFE4"/>
                </a:gs>
              </a:gsLst>
              <a:lin ang="2700000" scaled="1"/>
              <a:tileRect/>
            </a:gra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6D1721-60A1-EE48-98A2-F7622AA860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35439" y="3392488"/>
            <a:ext cx="8531002" cy="3038482"/>
          </a:xfrm>
        </p:spPr>
        <p:txBody>
          <a:bodyPr anchor="ctr" anchorCtr="0"/>
          <a:lstStyle>
            <a:lvl1pPr>
              <a:defRPr lang="fr-FR" sz="4000" b="1" i="0" kern="1200" dirty="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buNone/>
              <a:defRPr lang="fr-FR" sz="2000" b="0" i="0" kern="1200" dirty="0">
                <a:solidFill>
                  <a:srgbClr val="6E6C81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2pPr>
            <a:lvl3pPr>
              <a:buNone/>
              <a:defRPr lang="fr-FR" sz="1400" b="0" i="0" kern="1200" dirty="0">
                <a:solidFill>
                  <a:srgbClr val="A7A5B3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>
              <a:defRPr lang="fr-FR" sz="1400" b="0" i="0" kern="1200" dirty="0">
                <a:solidFill>
                  <a:srgbClr val="A7A5B3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>
              <a:defRPr lang="fr-FR" sz="1400" b="0" i="0" kern="1200" dirty="0">
                <a:solidFill>
                  <a:srgbClr val="A7A5B3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 titre</a:t>
            </a:r>
          </a:p>
          <a:p>
            <a:pPr lvl="1"/>
            <a:r>
              <a:rPr lang="fr-FR"/>
              <a:t>Nom de l’auteur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C0CC"/>
              </a:buClr>
            </a:pPr>
            <a:r>
              <a:rPr lang="fr-FR"/>
              <a:t>Date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0484D0-1AA6-2C44-B8D7-A842DDCD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2904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F6F1FF3-B797-3044-94EE-FF26FD59AAD6}"/>
              </a:ext>
            </a:extLst>
          </p:cNvPr>
          <p:cNvGrpSpPr/>
          <p:nvPr userDrawn="1"/>
        </p:nvGrpSpPr>
        <p:grpSpPr>
          <a:xfrm>
            <a:off x="2596004" y="1280232"/>
            <a:ext cx="6900601" cy="1321279"/>
            <a:chOff x="0" y="0"/>
            <a:chExt cx="4525379" cy="866488"/>
          </a:xfrm>
        </p:grpSpPr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95C4FE7A-4A1B-9542-A066-1A67822A4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1195"/>
            <a:stretch/>
          </p:blipFill>
          <p:spPr>
            <a:xfrm>
              <a:off x="959161" y="3695"/>
              <a:ext cx="3566218" cy="862793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A3454C5-7CEA-6341-814A-219262A52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8845"/>
            <a:stretch/>
          </p:blipFill>
          <p:spPr>
            <a:xfrm>
              <a:off x="0" y="0"/>
              <a:ext cx="959161" cy="866488"/>
            </a:xfrm>
            <a:prstGeom prst="rect">
              <a:avLst/>
            </a:prstGeom>
          </p:spPr>
        </p:pic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84826F4D-E4E7-4A16-B3CE-09FB806AC9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  <p:sp>
        <p:nvSpPr>
          <p:cNvPr id="26" name="Espace réservé de la date 3">
            <a:extLst>
              <a:ext uri="{FF2B5EF4-FFF2-40B4-BE49-F238E27FC236}">
                <a16:creationId xmlns:a16="http://schemas.microsoft.com/office/drawing/2014/main" id="{3C00527B-3471-455F-94B1-BA6B06167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1263" y="6266920"/>
            <a:ext cx="22894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 - Date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3C4C81-B5BB-3D42-A8DE-DE93E7EED81A}"/>
              </a:ext>
            </a:extLst>
          </p:cNvPr>
          <p:cNvSpPr txBox="1"/>
          <p:nvPr userDrawn="1"/>
        </p:nvSpPr>
        <p:spPr>
          <a:xfrm>
            <a:off x="4890814" y="6546749"/>
            <a:ext cx="241037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Arial"/>
              </a:rPr>
              <a:t>Transmutex (C) Confidential</a:t>
            </a:r>
            <a:endParaRPr lang="fr-CH" sz="106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364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 and author (wihtout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5D3C61C-A642-594E-9CE5-E7AB0DB69C9D}"/>
              </a:ext>
            </a:extLst>
          </p:cNvPr>
          <p:cNvSpPr/>
          <p:nvPr userDrawn="1"/>
        </p:nvSpPr>
        <p:spPr>
          <a:xfrm flipV="1">
            <a:off x="0" y="0"/>
            <a:ext cx="12192000" cy="3392488"/>
          </a:xfrm>
          <a:prstGeom prst="rect">
            <a:avLst/>
          </a:prstGeom>
          <a:solidFill>
            <a:srgbClr val="292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latin typeface="Arial" panose="020B0604020202020204" pitchFamily="34" charset="0"/>
            </a:endParaRP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772F672F-D038-7B41-B885-FB6AB670B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7451" b="48734"/>
          <a:stretch/>
        </p:blipFill>
        <p:spPr>
          <a:xfrm>
            <a:off x="6727900" y="2506829"/>
            <a:ext cx="5020100" cy="3910171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68E607D6-624F-9448-83CB-F8B4728D00B5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rgbClr val="4BAF5F"/>
                </a:gs>
                <a:gs pos="100000">
                  <a:srgbClr val="F3F3F5"/>
                </a:gs>
                <a:gs pos="36985">
                  <a:srgbClr val="2AAEAB"/>
                </a:gs>
                <a:gs pos="65000">
                  <a:srgbClr val="E0DFE4"/>
                </a:gs>
              </a:gsLst>
              <a:lin ang="2700000" scaled="1"/>
              <a:tileRect/>
            </a:gra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6D1721-60A1-EE48-98A2-F7622AA860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28199" y="3392488"/>
            <a:ext cx="9963806" cy="3038482"/>
          </a:xfrm>
        </p:spPr>
        <p:txBody>
          <a:bodyPr anchor="ctr" anchorCtr="0"/>
          <a:lstStyle>
            <a:lvl1pPr>
              <a:defRPr lang="fr-FR" sz="4000" b="1" i="0" kern="1200" dirty="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  <a:lvl2pPr>
              <a:buNone/>
              <a:defRPr lang="fr-FR" sz="2000" b="0" i="0" kern="1200" dirty="0">
                <a:solidFill>
                  <a:srgbClr val="6E6C81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2pPr>
            <a:lvl3pPr>
              <a:buNone/>
              <a:defRPr lang="fr-FR" sz="1400" b="0" i="0" kern="1200" dirty="0">
                <a:solidFill>
                  <a:srgbClr val="A7A5B3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3pPr>
            <a:lvl4pPr>
              <a:defRPr lang="fr-FR" sz="1400" b="0" i="0" kern="1200" dirty="0">
                <a:solidFill>
                  <a:srgbClr val="A7A5B3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4pPr>
            <a:lvl5pPr>
              <a:defRPr lang="fr-FR" sz="1400" b="0" i="0" kern="1200" dirty="0">
                <a:solidFill>
                  <a:srgbClr val="A7A5B3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 le titre</a:t>
            </a:r>
          </a:p>
          <a:p>
            <a:pPr lvl="1"/>
            <a:r>
              <a:rPr lang="fr-FR"/>
              <a:t>Nom de l’auteur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C0CC"/>
              </a:buClr>
            </a:pPr>
            <a:r>
              <a:rPr lang="fr-FR"/>
              <a:t>Date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0484D0-1AA6-2C44-B8D7-A842DDCD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2904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F6F1FF3-B797-3044-94EE-FF26FD59AAD6}"/>
              </a:ext>
            </a:extLst>
          </p:cNvPr>
          <p:cNvGrpSpPr/>
          <p:nvPr userDrawn="1"/>
        </p:nvGrpSpPr>
        <p:grpSpPr>
          <a:xfrm>
            <a:off x="2596004" y="1280232"/>
            <a:ext cx="6900601" cy="1321279"/>
            <a:chOff x="0" y="0"/>
            <a:chExt cx="4525379" cy="866488"/>
          </a:xfrm>
        </p:grpSpPr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95C4FE7A-4A1B-9542-A066-1A67822A4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1195"/>
            <a:stretch/>
          </p:blipFill>
          <p:spPr>
            <a:xfrm>
              <a:off x="959161" y="3695"/>
              <a:ext cx="3566218" cy="862793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A3454C5-7CEA-6341-814A-219262A52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8845"/>
            <a:stretch/>
          </p:blipFill>
          <p:spPr>
            <a:xfrm>
              <a:off x="0" y="0"/>
              <a:ext cx="959161" cy="866488"/>
            </a:xfrm>
            <a:prstGeom prst="rect">
              <a:avLst/>
            </a:prstGeom>
          </p:spPr>
        </p:pic>
      </p:grpSp>
      <p:sp>
        <p:nvSpPr>
          <p:cNvPr id="25" name="Espace réservé de la date 3">
            <a:extLst>
              <a:ext uri="{FF2B5EF4-FFF2-40B4-BE49-F238E27FC236}">
                <a16:creationId xmlns:a16="http://schemas.microsoft.com/office/drawing/2014/main" id="{9BA123DA-7A1B-4CEC-B0F8-CA1ED42B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1263" y="6266920"/>
            <a:ext cx="22894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 - Date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A0D3615-8144-4FB7-ACF2-784D69D6791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D38615-400B-96CE-A80D-F44611D8D80E}"/>
              </a:ext>
            </a:extLst>
          </p:cNvPr>
          <p:cNvSpPr txBox="1"/>
          <p:nvPr userDrawn="1"/>
        </p:nvSpPr>
        <p:spPr>
          <a:xfrm>
            <a:off x="4890814" y="6546749"/>
            <a:ext cx="241037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Arial"/>
              </a:rPr>
              <a:t>Transmutex (C) Confidential</a:t>
            </a:r>
            <a:endParaRPr lang="fr-CH" sz="106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of_content_1">
    <p:bg>
      <p:bgPr>
        <a:solidFill>
          <a:srgbClr val="292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C537BA4-767B-664B-8B87-03A16C4E4915}"/>
              </a:ext>
            </a:extLst>
          </p:cNvPr>
          <p:cNvSpPr/>
          <p:nvPr userDrawn="1"/>
        </p:nvSpPr>
        <p:spPr>
          <a:xfrm>
            <a:off x="6093600" y="1"/>
            <a:ext cx="6098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DA428DE2-FA84-3F4B-B34C-7C1D95E3AAF7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rgbClr val="4BAF5F"/>
                </a:gs>
                <a:gs pos="100000">
                  <a:srgbClr val="F3F3F5"/>
                </a:gs>
                <a:gs pos="36985">
                  <a:srgbClr val="2AAEAB"/>
                </a:gs>
                <a:gs pos="65000">
                  <a:srgbClr val="E0DFE4"/>
                </a:gs>
              </a:gsLst>
              <a:lin ang="2700000" scaled="1"/>
              <a:tileRect/>
            </a:gra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Arial" panose="020B060402020202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85532E5-8F53-4647-8FF2-697E1F0EC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" r="80559"/>
          <a:stretch/>
        </p:blipFill>
        <p:spPr>
          <a:xfrm>
            <a:off x="2284009" y="1927432"/>
            <a:ext cx="1969582" cy="1936368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06391FE0-1741-5E49-9728-BFC429034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87451" b="48734"/>
          <a:stretch/>
        </p:blipFill>
        <p:spPr>
          <a:xfrm>
            <a:off x="6727900" y="2506829"/>
            <a:ext cx="5020100" cy="3910171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E6E0D1-9A46-EA4D-A131-4ADBCB5B6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  <a:prstGeom prst="rect">
            <a:avLst/>
          </a:prstGeom>
        </p:spPr>
        <p:txBody>
          <a:bodyPr anchor="ctr" anchorCtr="0"/>
          <a:lstStyle>
            <a:lvl1pPr>
              <a:defRPr lang="fr-FR" sz="700" b="0" i="0" kern="1200" cap="all" spc="200">
                <a:solidFill>
                  <a:srgbClr val="A7A5B3"/>
                </a:solidFill>
                <a:latin typeface="Arial" panose="020B0604020202020204" pitchFamily="34" charset="0"/>
                <a:ea typeface="Roboto" panose="02000000000000000000" pitchFamily="2" charset="0"/>
                <a:cs typeface="Assistant" pitchFamily="2" charset="-79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confidential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B412596A-7D0E-F043-8D4D-68273C063B8E}"/>
              </a:ext>
            </a:extLst>
          </p:cNvPr>
          <p:cNvSpPr txBox="1">
            <a:spLocks/>
          </p:cNvSpPr>
          <p:nvPr userDrawn="1"/>
        </p:nvSpPr>
        <p:spPr>
          <a:xfrm>
            <a:off x="1145286" y="3920138"/>
            <a:ext cx="4249674" cy="75713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4800" b="1" i="0" kern="1200">
                <a:solidFill>
                  <a:srgbClr val="292847"/>
                </a:solidFill>
                <a:latin typeface="Archivo" pitchFamily="2" charset="77"/>
                <a:ea typeface="Roboto Light" panose="02000000000000000000" pitchFamily="2" charset="0"/>
                <a:cs typeface="Archivo" pitchFamily="2" charset="77"/>
              </a:defRPr>
            </a:lvl1pPr>
          </a:lstStyle>
          <a:p>
            <a:pPr>
              <a:lnSpc>
                <a:spcPct val="110000"/>
              </a:lnSpc>
            </a:pPr>
            <a:r>
              <a:rPr lang="fr-FR" sz="3200">
                <a:solidFill>
                  <a:schemeClr val="bg1"/>
                </a:solidFill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Table of contents</a:t>
            </a:r>
            <a:endParaRPr lang="fr-FR" sz="3200">
              <a:solidFill>
                <a:srgbClr val="F3F3F5"/>
              </a:solidFill>
              <a:latin typeface="Arial" panose="020B0604020202020204" pitchFamily="34" charset="0"/>
              <a:ea typeface="Roboto Thin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5" name="Espace réservé du texte 3">
            <a:extLst>
              <a:ext uri="{FF2B5EF4-FFF2-40B4-BE49-F238E27FC236}">
                <a16:creationId xmlns:a16="http://schemas.microsoft.com/office/drawing/2014/main" id="{5CF01BBC-3647-C443-956E-22AEF2874D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41008" y="442636"/>
            <a:ext cx="4887996" cy="5974364"/>
          </a:xfrm>
        </p:spPr>
        <p:txBody>
          <a:bodyPr anchor="ctr" anchorCtr="0"/>
          <a:lstStyle>
            <a:lvl1pPr marL="529200" indent="-529200">
              <a:spcBef>
                <a:spcPts val="0"/>
              </a:spcBef>
              <a:spcAft>
                <a:spcPts val="3000"/>
              </a:spcAft>
              <a:buSzPct val="90000"/>
              <a:buFontTx/>
              <a:buBlip>
                <a:blip r:embed="rId5"/>
              </a:buBlip>
              <a:defRPr sz="2800"/>
            </a:lvl1pPr>
            <a:lvl2pPr marL="529200" indent="-529200">
              <a:spcBef>
                <a:spcPts val="0"/>
              </a:spcBef>
              <a:spcAft>
                <a:spcPts val="3000"/>
              </a:spcAft>
              <a:buSzPct val="90000"/>
              <a:buFontTx/>
              <a:buBlip>
                <a:blip r:embed="rId5"/>
              </a:buBlip>
              <a:defRPr sz="2800"/>
            </a:lvl2pPr>
            <a:lvl3pPr marL="529200" indent="-529200">
              <a:spcBef>
                <a:spcPts val="0"/>
              </a:spcBef>
              <a:spcAft>
                <a:spcPts val="3000"/>
              </a:spcAft>
              <a:buSzPct val="90000"/>
              <a:buFontTx/>
              <a:buBlip>
                <a:blip r:embed="rId5"/>
              </a:buBlip>
              <a:defRPr sz="2800"/>
            </a:lvl3pPr>
            <a:lvl4pPr marL="529200" indent="-529200">
              <a:spcBef>
                <a:spcPts val="0"/>
              </a:spcBef>
              <a:spcAft>
                <a:spcPts val="3000"/>
              </a:spcAft>
              <a:buSzPct val="90000"/>
              <a:buFontTx/>
              <a:buBlip>
                <a:blip r:embed="rId5"/>
              </a:buBlip>
              <a:defRPr sz="2800"/>
            </a:lvl4pPr>
            <a:lvl5pPr marL="529200" indent="-529200">
              <a:spcBef>
                <a:spcPts val="0"/>
              </a:spcBef>
              <a:spcAft>
                <a:spcPts val="3000"/>
              </a:spcAft>
              <a:buSzPct val="90000"/>
              <a:buFontTx/>
              <a:buBlip>
                <a:blip r:embed="rId5"/>
              </a:buBlip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AAC1F968-6911-4216-9817-21E3482B956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102904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EB72B00C-82ED-4DAA-A8B6-57E4BA8510A6}"/>
              </a:ext>
            </a:extLst>
          </p:cNvPr>
          <p:cNvGrpSpPr/>
          <p:nvPr userDrawn="1"/>
        </p:nvGrpSpPr>
        <p:grpSpPr>
          <a:xfrm>
            <a:off x="677577" y="6260106"/>
            <a:ext cx="1549217" cy="325437"/>
            <a:chOff x="677577" y="6260106"/>
            <a:chExt cx="1549217" cy="32543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3A9A7F3-F2A7-4643-A791-73379D2AA73B}"/>
                </a:ext>
              </a:extLst>
            </p:cNvPr>
            <p:cNvSpPr/>
            <p:nvPr userDrawn="1"/>
          </p:nvSpPr>
          <p:spPr>
            <a:xfrm>
              <a:off x="677577" y="6260106"/>
              <a:ext cx="1549217" cy="32543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45DA38F5-92D8-4CE9-9C2B-ABFBA808E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445" y="6281557"/>
              <a:ext cx="1442401" cy="276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8505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of_content_2">
    <p:bg>
      <p:bgPr>
        <a:solidFill>
          <a:srgbClr val="292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63B53D-9532-3940-B3C6-47BFA3886FA0}"/>
              </a:ext>
            </a:extLst>
          </p:cNvPr>
          <p:cNvSpPr/>
          <p:nvPr userDrawn="1"/>
        </p:nvSpPr>
        <p:spPr>
          <a:xfrm>
            <a:off x="5474126" y="0"/>
            <a:ext cx="67639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B0BBE3D7-0F78-BF4D-B00E-CFB1A8A65D39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rgbClr val="4BAF5F"/>
                </a:gs>
                <a:gs pos="100000">
                  <a:srgbClr val="F3F3F5"/>
                </a:gs>
                <a:gs pos="36985">
                  <a:srgbClr val="2AAEAB"/>
                </a:gs>
                <a:gs pos="65000">
                  <a:srgbClr val="E0DFE4"/>
                </a:gs>
              </a:gsLst>
              <a:lin ang="2700000" scaled="1"/>
              <a:tileRect/>
            </a:gra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Arial" panose="020B0604020202020204" pitchFamily="34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E6E0D1-9A46-EA4D-A131-4ADBCB5B6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  <a:prstGeom prst="rect">
            <a:avLst/>
          </a:prstGeom>
        </p:spPr>
        <p:txBody>
          <a:bodyPr anchor="ctr" anchorCtr="0"/>
          <a:lstStyle>
            <a:lvl1pPr>
              <a:defRPr lang="fr-FR" sz="700" b="0" i="0" kern="1200" cap="all" spc="200">
                <a:solidFill>
                  <a:srgbClr val="A7A5B3"/>
                </a:solidFill>
                <a:latin typeface="Arial" panose="020B0604020202020204" pitchFamily="34" charset="0"/>
                <a:ea typeface="Roboto" panose="02000000000000000000" pitchFamily="2" charset="0"/>
                <a:cs typeface="Assistant" pitchFamily="2" charset="-79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/>
              <a:t>confidential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DD5708-7535-5BCE-9917-A86411949F5B}"/>
              </a:ext>
            </a:extLst>
          </p:cNvPr>
          <p:cNvGrpSpPr/>
          <p:nvPr userDrawn="1"/>
        </p:nvGrpSpPr>
        <p:grpSpPr>
          <a:xfrm>
            <a:off x="1357950" y="1927432"/>
            <a:ext cx="3177540" cy="2707164"/>
            <a:chOff x="1561197" y="1927432"/>
            <a:chExt cx="3177540" cy="2707164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E899B0B-76BC-564C-B8BB-E86959392B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" r="80559"/>
            <a:stretch/>
          </p:blipFill>
          <p:spPr>
            <a:xfrm>
              <a:off x="2200940" y="1927432"/>
              <a:ext cx="1969582" cy="1936368"/>
            </a:xfrm>
            <a:prstGeom prst="rect">
              <a:avLst/>
            </a:prstGeom>
          </p:spPr>
        </p:pic>
        <p:sp>
          <p:nvSpPr>
            <p:cNvPr id="11" name="Titre 1">
              <a:extLst>
                <a:ext uri="{FF2B5EF4-FFF2-40B4-BE49-F238E27FC236}">
                  <a16:creationId xmlns:a16="http://schemas.microsoft.com/office/drawing/2014/main" id="{D65741C6-9CD6-C849-BDD9-0E433C69B4A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561197" y="3877466"/>
              <a:ext cx="3177540" cy="757130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FR" sz="4800" b="1" i="0" kern="1200">
                  <a:solidFill>
                    <a:srgbClr val="292847"/>
                  </a:solidFill>
                  <a:latin typeface="Archivo" pitchFamily="2" charset="77"/>
                  <a:ea typeface="Roboto Light" panose="02000000000000000000" pitchFamily="2" charset="0"/>
                  <a:cs typeface="Archivo" pitchFamily="2" charset="77"/>
                </a:defRPr>
              </a:lvl1pPr>
            </a:lstStyle>
            <a:p>
              <a:pPr>
                <a:lnSpc>
                  <a:spcPct val="110000"/>
                </a:lnSpc>
              </a:pPr>
              <a:r>
                <a:rPr lang="fr-FR" sz="2800">
                  <a:solidFill>
                    <a:schemeClr val="bg1"/>
                  </a:solidFill>
                  <a:latin typeface="Arial" panose="020B0604020202020204" pitchFamily="34" charset="0"/>
                  <a:ea typeface="Roboto Thin" panose="02000000000000000000" pitchFamily="2" charset="0"/>
                  <a:cs typeface="Arial" panose="020B0604020202020204" pitchFamily="34" charset="0"/>
                </a:rPr>
                <a:t>Table of contents</a:t>
              </a:r>
              <a:endParaRPr lang="fr-FR" sz="2800">
                <a:solidFill>
                  <a:srgbClr val="F3F3F5"/>
                </a:solidFill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36BB5A-9A49-AF4C-87AB-5389AF5060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2513" y="442636"/>
            <a:ext cx="6130290" cy="5974364"/>
          </a:xfrm>
        </p:spPr>
        <p:txBody>
          <a:bodyPr anchor="ctr" anchorCtr="0"/>
          <a:lstStyle>
            <a:lvl1pPr marL="529200" indent="-529200">
              <a:spcBef>
                <a:spcPts val="0"/>
              </a:spcBef>
              <a:spcAft>
                <a:spcPts val="3000"/>
              </a:spcAft>
              <a:buSzPct val="90000"/>
              <a:buFontTx/>
              <a:buBlip>
                <a:blip r:embed="rId3"/>
              </a:buBlip>
              <a:defRPr sz="2800"/>
            </a:lvl1pPr>
            <a:lvl2pPr marL="529200" indent="-529200">
              <a:spcBef>
                <a:spcPts val="0"/>
              </a:spcBef>
              <a:spcAft>
                <a:spcPts val="3000"/>
              </a:spcAft>
              <a:buSzPct val="90000"/>
              <a:buFontTx/>
              <a:buBlip>
                <a:blip r:embed="rId3"/>
              </a:buBlip>
              <a:defRPr sz="2800"/>
            </a:lvl2pPr>
            <a:lvl3pPr marL="529200" indent="-529200">
              <a:spcBef>
                <a:spcPts val="0"/>
              </a:spcBef>
              <a:spcAft>
                <a:spcPts val="3000"/>
              </a:spcAft>
              <a:buSzPct val="90000"/>
              <a:buFontTx/>
              <a:buBlip>
                <a:blip r:embed="rId3"/>
              </a:buBlip>
              <a:defRPr sz="2800"/>
            </a:lvl3pPr>
            <a:lvl4pPr marL="529200" indent="-529200">
              <a:spcBef>
                <a:spcPts val="0"/>
              </a:spcBef>
              <a:spcAft>
                <a:spcPts val="3000"/>
              </a:spcAft>
              <a:buSzPct val="90000"/>
              <a:buFontTx/>
              <a:buBlip>
                <a:blip r:embed="rId3"/>
              </a:buBlip>
              <a:defRPr sz="2800"/>
            </a:lvl4pPr>
            <a:lvl5pPr marL="529200" indent="-529200">
              <a:spcBef>
                <a:spcPts val="0"/>
              </a:spcBef>
              <a:spcAft>
                <a:spcPts val="3000"/>
              </a:spcAft>
              <a:buSzPct val="90000"/>
              <a:buFontTx/>
              <a:buBlip>
                <a:blip r:embed="rId3"/>
              </a:buBlip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D43EF63A-C6D7-4EFE-A060-4199B0F482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102904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481B1C8-EA6B-4B3E-AEDC-193980F3BB94}"/>
              </a:ext>
            </a:extLst>
          </p:cNvPr>
          <p:cNvGrpSpPr/>
          <p:nvPr userDrawn="1"/>
        </p:nvGrpSpPr>
        <p:grpSpPr>
          <a:xfrm>
            <a:off x="677577" y="6260106"/>
            <a:ext cx="1549217" cy="325437"/>
            <a:chOff x="677577" y="6260106"/>
            <a:chExt cx="1549217" cy="32543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5B790E4-82BF-4775-842F-0A244DF8DA2F}"/>
                </a:ext>
              </a:extLst>
            </p:cNvPr>
            <p:cNvSpPr/>
            <p:nvPr userDrawn="1"/>
          </p:nvSpPr>
          <p:spPr>
            <a:xfrm>
              <a:off x="677577" y="6260106"/>
              <a:ext cx="1549217" cy="32543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A874660C-BC37-4234-B541-E70AA0EF17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445" y="6281557"/>
              <a:ext cx="1442401" cy="276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7502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section title and dark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 8" hidden="1">
            <a:extLst>
              <a:ext uri="{FF2B5EF4-FFF2-40B4-BE49-F238E27FC236}">
                <a16:creationId xmlns:a16="http://schemas.microsoft.com/office/drawing/2014/main" id="{1F8FD6C8-D941-41A9-985B-1F7200BFB7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03195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t 8" hidden="1">
                        <a:extLst>
                          <a:ext uri="{FF2B5EF4-FFF2-40B4-BE49-F238E27FC236}">
                            <a16:creationId xmlns:a16="http://schemas.microsoft.com/office/drawing/2014/main" id="{1F8FD6C8-D941-41A9-985B-1F7200BFB7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DE92927-558B-184F-9454-19B9C46321E5}"/>
              </a:ext>
            </a:extLst>
          </p:cNvPr>
          <p:cNvSpPr/>
          <p:nvPr userDrawn="1"/>
        </p:nvSpPr>
        <p:spPr>
          <a:xfrm>
            <a:off x="-2400" y="1"/>
            <a:ext cx="12194400" cy="6858000"/>
          </a:xfrm>
          <a:prstGeom prst="rect">
            <a:avLst/>
          </a:prstGeom>
          <a:solidFill>
            <a:srgbClr val="292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i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CD9F6DE3-E810-5C45-A649-C312D9F68DED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rgbClr val="4BAF5F"/>
                </a:gs>
                <a:gs pos="100000">
                  <a:srgbClr val="11ADE5"/>
                </a:gs>
              </a:gsLst>
              <a:lin ang="2700000" scaled="1"/>
              <a:tileRect/>
            </a:gra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B23F2F21-1A54-AA40-AE9C-DD1ACB12B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87451" b="48734"/>
          <a:stretch/>
        </p:blipFill>
        <p:spPr>
          <a:xfrm>
            <a:off x="6727900" y="2506829"/>
            <a:ext cx="5020100" cy="391017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2AEAFFE-4C44-9848-8BA9-3533746C0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0" y="3050435"/>
            <a:ext cx="10160000" cy="757130"/>
          </a:xfrm>
        </p:spPr>
        <p:txBody>
          <a:bodyPr vert="horz" wrap="square" anchor="ctr" anchorCtr="0">
            <a:sp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BB39052-B138-2B48-984F-218B7A0E2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4352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E6E0D1-9A46-EA4D-A131-4ADBCB5B6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908020" y="4277091"/>
            <a:ext cx="4114800" cy="319088"/>
          </a:xfrm>
          <a:prstGeom prst="rect">
            <a:avLst/>
          </a:prstGeom>
        </p:spPr>
        <p:txBody>
          <a:bodyPr anchor="ctr" anchorCtr="0"/>
          <a:lstStyle>
            <a:lvl1pPr>
              <a:defRPr lang="fr-FR" sz="700" b="0" i="0" kern="1200" cap="all" spc="200">
                <a:solidFill>
                  <a:srgbClr val="A7A5B3"/>
                </a:solidFill>
                <a:latin typeface="Arial" panose="020B0604020202020204" pitchFamily="34" charset="0"/>
                <a:ea typeface="Roboto" panose="02000000000000000000" pitchFamily="2" charset="0"/>
                <a:cs typeface="Assistant" pitchFamily="2" charset="-79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err="1"/>
              <a:t>confidential</a:t>
            </a: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EF466FF-AD3E-8D40-B3D9-71C7F12C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0193" y="6267140"/>
            <a:ext cx="363537" cy="325437"/>
          </a:xfrm>
          <a:prstGeom prst="rect">
            <a:avLst/>
          </a:prstGeom>
          <a:solidFill>
            <a:srgbClr val="292847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2E72108-45E3-49F0-9449-01E5EC960418}"/>
              </a:ext>
            </a:extLst>
          </p:cNvPr>
          <p:cNvGrpSpPr/>
          <p:nvPr userDrawn="1"/>
        </p:nvGrpSpPr>
        <p:grpSpPr>
          <a:xfrm>
            <a:off x="677577" y="6260106"/>
            <a:ext cx="1549217" cy="325437"/>
            <a:chOff x="677577" y="6260106"/>
            <a:chExt cx="1549217" cy="32543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89B1B1-ACB2-44D0-8C1C-E70B035C674E}"/>
                </a:ext>
              </a:extLst>
            </p:cNvPr>
            <p:cNvSpPr/>
            <p:nvPr userDrawn="1"/>
          </p:nvSpPr>
          <p:spPr>
            <a:xfrm>
              <a:off x="677577" y="6260106"/>
              <a:ext cx="1549217" cy="32543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986491B-A819-4C64-8C91-3151AB1E85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445" y="6281557"/>
              <a:ext cx="1442401" cy="276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7321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 hidden="1">
            <a:extLst>
              <a:ext uri="{FF2B5EF4-FFF2-40B4-BE49-F238E27FC236}">
                <a16:creationId xmlns:a16="http://schemas.microsoft.com/office/drawing/2014/main" id="{946DE9CE-C1FE-4937-8830-BB3B287658F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29154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7" name="Objet 6" hidden="1">
                        <a:extLst>
                          <a:ext uri="{FF2B5EF4-FFF2-40B4-BE49-F238E27FC236}">
                            <a16:creationId xmlns:a16="http://schemas.microsoft.com/office/drawing/2014/main" id="{946DE9CE-C1FE-4937-8830-BB3B287658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Graphique 15">
            <a:extLst>
              <a:ext uri="{FF2B5EF4-FFF2-40B4-BE49-F238E27FC236}">
                <a16:creationId xmlns:a16="http://schemas.microsoft.com/office/drawing/2014/main" id="{772F672F-D038-7B41-B885-FB6AB670B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87451" b="48734"/>
          <a:stretch/>
        </p:blipFill>
        <p:spPr>
          <a:xfrm>
            <a:off x="6727900" y="2506829"/>
            <a:ext cx="5020100" cy="3910171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EEE1D9E3-BB0D-CA40-82AB-017F40EF8C37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solidFill>
              <a:srgbClr val="918EA0">
                <a:alpha val="26000"/>
              </a:srgbClr>
            </a:soli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3A1363-8423-914E-BBB8-F54C55BEC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3404"/>
            <a:ext cx="10515600" cy="646331"/>
          </a:xfrm>
        </p:spPr>
        <p:txBody>
          <a:bodyPr vert="horz" wrap="square" anchor="t" anchorCtr="0">
            <a:sp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6D1721-60A1-EE48-98A2-F7622AA86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lang="fr-FR" sz="20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defRPr lang="fr-FR" sz="20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2pPr>
            <a:lvl3pPr>
              <a:defRPr lang="fr-FR" sz="20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3pPr>
            <a:lvl4pPr>
              <a:defRPr lang="fr-FR" sz="20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4pPr>
            <a:lvl5pPr>
              <a:defRPr lang="fr-FR" sz="20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0484D0-1AA6-2C44-B8D7-A842DDCD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086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6DF4A7A-F87C-284D-B1E4-306D6033FD18}"/>
              </a:ext>
            </a:extLst>
          </p:cNvPr>
          <p:cNvCxnSpPr>
            <a:cxnSpLocks/>
          </p:cNvCxnSpPr>
          <p:nvPr userDrawn="1"/>
        </p:nvCxnSpPr>
        <p:spPr>
          <a:xfrm flipH="1">
            <a:off x="954388" y="942320"/>
            <a:ext cx="432202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11ADE5"/>
                </a:gs>
                <a:gs pos="100000">
                  <a:srgbClr val="4BAF5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37B33C4-2690-A349-8315-62D9AF72B1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4935" y="821633"/>
            <a:ext cx="4826000" cy="312082"/>
          </a:xfrm>
        </p:spPr>
        <p:txBody>
          <a:bodyPr/>
          <a:lstStyle>
            <a:lvl1pPr>
              <a:defRPr lang="fr-FR" sz="1200" b="0" i="0" kern="1200" cap="all" spc="30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buNone/>
              <a:defRPr sz="2800" b="1" i="0">
                <a:latin typeface="Archivo" pitchFamily="2" charset="77"/>
                <a:cs typeface="Archivo" pitchFamily="2" charset="77"/>
              </a:defRPr>
            </a:lvl2pPr>
          </a:lstStyle>
          <a:p>
            <a:pPr lvl="0"/>
            <a:r>
              <a:rPr lang="fr-FR"/>
              <a:t>Nom de la section</a:t>
            </a:r>
          </a:p>
        </p:txBody>
      </p:sp>
      <p:sp>
        <p:nvSpPr>
          <p:cNvPr id="22" name="Espace réservé de la date 3">
            <a:extLst>
              <a:ext uri="{FF2B5EF4-FFF2-40B4-BE49-F238E27FC236}">
                <a16:creationId xmlns:a16="http://schemas.microsoft.com/office/drawing/2014/main" id="{F4A23CDB-2B1F-451D-BD8C-7FEDEF7A99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1263" y="6266920"/>
            <a:ext cx="22894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 - Date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464A17-C44B-4A90-BB04-C1CE18EC4C7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78FFAE-0E94-BB2A-0ADC-0BC1AA7E4322}"/>
              </a:ext>
            </a:extLst>
          </p:cNvPr>
          <p:cNvSpPr txBox="1"/>
          <p:nvPr userDrawn="1"/>
        </p:nvSpPr>
        <p:spPr>
          <a:xfrm>
            <a:off x="4890814" y="6546749"/>
            <a:ext cx="241037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Arial"/>
              </a:rPr>
              <a:t>Transmutex (C) Confidential</a:t>
            </a:r>
            <a:endParaRPr lang="fr-CH" sz="106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106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with key takeaw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EADDD61E-3B14-F121-5013-77AE6FD40C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69548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EADDD61E-3B14-F121-5013-77AE6FD40C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4860B651-DF56-6444-C33C-370181ED2EFE}"/>
              </a:ext>
            </a:extLst>
          </p:cNvPr>
          <p:cNvSpPr txBox="1"/>
          <p:nvPr userDrawn="1"/>
        </p:nvSpPr>
        <p:spPr>
          <a:xfrm>
            <a:off x="0" y="4989722"/>
            <a:ext cx="11353800" cy="964673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BAF5F"/>
              </a:gs>
            </a:gsLst>
            <a:lin ang="10800000" scaled="1"/>
          </a:gradFill>
        </p:spPr>
        <p:txBody>
          <a:bodyPr wrap="square" rtlCol="0">
            <a:spAutoFit/>
          </a:bodyPr>
          <a:lstStyle/>
          <a:p>
            <a:pPr algn="ctr"/>
            <a:endParaRPr lang="en-US" sz="110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6D1721-60A1-EE48-98A2-F7622AA86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163700"/>
          </a:xfrm>
        </p:spPr>
        <p:txBody>
          <a:bodyPr/>
          <a:lstStyle>
            <a:lvl1pPr>
              <a:defRPr lang="fr-FR" sz="20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defRPr lang="fr-FR" sz="20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2pPr>
            <a:lvl3pPr>
              <a:defRPr lang="fr-FR" sz="20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3pPr>
            <a:lvl4pPr>
              <a:defRPr lang="fr-FR" sz="20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4pPr>
            <a:lvl5pPr>
              <a:defRPr lang="fr-FR" sz="2000" b="0" i="0" kern="120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772F672F-D038-7B41-B885-FB6AB670B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87451" b="48734"/>
          <a:stretch/>
        </p:blipFill>
        <p:spPr>
          <a:xfrm>
            <a:off x="6725216" y="2767182"/>
            <a:ext cx="5020100" cy="3910171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EEE1D9E3-BB0D-CA40-82AB-017F40EF8C37}"/>
              </a:ext>
            </a:extLst>
          </p:cNvPr>
          <p:cNvSpPr/>
          <p:nvPr userDrawn="1"/>
        </p:nvSpPr>
        <p:spPr>
          <a:xfrm>
            <a:off x="444000" y="441000"/>
            <a:ext cx="11304000" cy="5976000"/>
          </a:xfrm>
          <a:prstGeom prst="rect">
            <a:avLst/>
          </a:prstGeom>
          <a:noFill/>
          <a:ln w="19050">
            <a:solidFill>
              <a:srgbClr val="918EA0">
                <a:alpha val="26000"/>
              </a:srgbClr>
            </a:solidFill>
            <a:miter lim="400000"/>
          </a:ln>
        </p:spPr>
        <p:txBody>
          <a:bodyPr lIns="45719" rIns="45719" anchor="ctr"/>
          <a:lstStyle/>
          <a:p>
            <a:pPr algn="ctr">
              <a:defRPr sz="900" b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b="0" i="0">
              <a:latin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3A1363-8423-914E-BBB8-F54C55BEC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73404"/>
            <a:ext cx="8539480" cy="646331"/>
          </a:xfrm>
        </p:spPr>
        <p:txBody>
          <a:bodyPr vert="horz" wrap="square" anchor="t" anchorCtr="0">
            <a:spAutoFit/>
          </a:bodyPr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0484D0-1AA6-2C44-B8D7-A842DDCD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086" y="6267140"/>
            <a:ext cx="363537" cy="3254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fld id="{395DFBBC-2004-0242-9E5C-8563F18F03DB}" type="slidenum">
              <a:rPr lang="fr-FR"/>
              <a:pPr/>
              <a:t>‹#›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6DF4A7A-F87C-284D-B1E4-306D6033FD18}"/>
              </a:ext>
            </a:extLst>
          </p:cNvPr>
          <p:cNvCxnSpPr>
            <a:cxnSpLocks/>
          </p:cNvCxnSpPr>
          <p:nvPr userDrawn="1"/>
        </p:nvCxnSpPr>
        <p:spPr>
          <a:xfrm flipH="1">
            <a:off x="954388" y="942320"/>
            <a:ext cx="432202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11ADE5"/>
                </a:gs>
                <a:gs pos="100000">
                  <a:srgbClr val="4BAF5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C37B33C4-2690-A349-8315-62D9AF72B1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4935" y="821633"/>
            <a:ext cx="4826000" cy="312082"/>
          </a:xfrm>
        </p:spPr>
        <p:txBody>
          <a:bodyPr/>
          <a:lstStyle>
            <a:lvl1pPr>
              <a:defRPr lang="fr-FR" sz="1200" b="0" i="0" kern="1200" cap="all" spc="30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defRPr>
            </a:lvl1pPr>
            <a:lvl2pPr>
              <a:buNone/>
              <a:defRPr sz="2800" b="1" i="0">
                <a:latin typeface="Archivo" pitchFamily="2" charset="77"/>
                <a:cs typeface="Archivo" pitchFamily="2" charset="77"/>
              </a:defRPr>
            </a:lvl2pPr>
          </a:lstStyle>
          <a:p>
            <a:pPr lvl="0"/>
            <a:r>
              <a:rPr lang="fr-FR"/>
              <a:t>Nom de la section</a:t>
            </a:r>
          </a:p>
        </p:txBody>
      </p:sp>
      <p:sp>
        <p:nvSpPr>
          <p:cNvPr id="26" name="Espace réservé de la date 3">
            <a:extLst>
              <a:ext uri="{FF2B5EF4-FFF2-40B4-BE49-F238E27FC236}">
                <a16:creationId xmlns:a16="http://schemas.microsoft.com/office/drawing/2014/main" id="{34F1641E-8C52-405E-8181-B09EBEECC5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1263" y="6266920"/>
            <a:ext cx="22894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lvl1pPr algn="ctr">
              <a:defRPr lang="fr-FR" sz="1200" b="0" i="0" kern="1200" spc="20">
                <a:solidFill>
                  <a:srgbClr val="918EA0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présentation - Date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59382A7-C1D4-468B-B2A9-43393C9B47C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1524" y="6216370"/>
            <a:ext cx="1572071" cy="421274"/>
          </a:xfrm>
          <a:prstGeom prst="rect">
            <a:avLst/>
          </a:prstGeom>
        </p:spPr>
      </p:pic>
      <p:grpSp>
        <p:nvGrpSpPr>
          <p:cNvPr id="21" name="Groupe 17">
            <a:extLst>
              <a:ext uri="{FF2B5EF4-FFF2-40B4-BE49-F238E27FC236}">
                <a16:creationId xmlns:a16="http://schemas.microsoft.com/office/drawing/2014/main" id="{626F7FB2-6F5B-6536-4553-EF83EC019183}"/>
              </a:ext>
            </a:extLst>
          </p:cNvPr>
          <p:cNvGrpSpPr/>
          <p:nvPr userDrawn="1"/>
        </p:nvGrpSpPr>
        <p:grpSpPr>
          <a:xfrm>
            <a:off x="954386" y="5157703"/>
            <a:ext cx="586079" cy="586076"/>
            <a:chOff x="959106" y="5086915"/>
            <a:chExt cx="824200" cy="824196"/>
          </a:xfrm>
        </p:grpSpPr>
        <p:pic>
          <p:nvPicPr>
            <p:cNvPr id="22" name="Graphique 19">
              <a:extLst>
                <a:ext uri="{FF2B5EF4-FFF2-40B4-BE49-F238E27FC236}">
                  <a16:creationId xmlns:a16="http://schemas.microsoft.com/office/drawing/2014/main" id="{F581060D-C93A-DF24-7A8D-6825B43456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-27891" t="-18959" r="-22941" b="-39743"/>
            <a:stretch/>
          </p:blipFill>
          <p:spPr>
            <a:xfrm>
              <a:off x="1165476" y="5312526"/>
              <a:ext cx="411460" cy="432934"/>
            </a:xfrm>
            <a:prstGeom prst="rect">
              <a:avLst/>
            </a:prstGeom>
          </p:spPr>
        </p:pic>
        <p:sp>
          <p:nvSpPr>
            <p:cNvPr id="23" name="Ellipse 18">
              <a:extLst>
                <a:ext uri="{FF2B5EF4-FFF2-40B4-BE49-F238E27FC236}">
                  <a16:creationId xmlns:a16="http://schemas.microsoft.com/office/drawing/2014/main" id="{B4C64C91-B78D-7BBE-35DD-7731BE0E4EDE}"/>
                </a:ext>
              </a:extLst>
            </p:cNvPr>
            <p:cNvSpPr/>
            <p:nvPr/>
          </p:nvSpPr>
          <p:spPr>
            <a:xfrm>
              <a:off x="959106" y="5086915"/>
              <a:ext cx="824200" cy="824196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 panose="020B0604020202020204" pitchFamily="34" charset="0"/>
              </a:endParaRPr>
            </a:p>
          </p:txBody>
        </p:sp>
      </p:grp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11F439A-BAAA-0679-C2E6-0587423F3F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5066412"/>
            <a:ext cx="11353800" cy="810895"/>
          </a:xfrm>
          <a:noFill/>
        </p:spPr>
        <p:txBody>
          <a:bodyPr vert="horz" anchor="ctr">
            <a:normAutofit/>
          </a:bodyPr>
          <a:lstStyle>
            <a:lvl1pPr marL="1790700" indent="0">
              <a:tabLst>
                <a:tab pos="1790700" algn="l"/>
              </a:tabLst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CAC3C6-BC75-6F2C-900A-06237BEDE910}"/>
              </a:ext>
            </a:extLst>
          </p:cNvPr>
          <p:cNvSpPr txBox="1"/>
          <p:nvPr userDrawn="1"/>
        </p:nvSpPr>
        <p:spPr>
          <a:xfrm>
            <a:off x="4890814" y="6546749"/>
            <a:ext cx="241037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Arial"/>
              </a:rPr>
              <a:t>Transmutex (C) Confidential</a:t>
            </a:r>
            <a:endParaRPr lang="fr-CH" sz="106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8273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3523A99D-DE32-441E-ADD4-87CF4B46CD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3398427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421" imgH="423" progId="TCLayout.ActiveDocument.1">
                  <p:embed/>
                </p:oleObj>
              </mc:Choice>
              <mc:Fallback>
                <p:oleObj name="think-cell Slide" r:id="rId18" imgW="421" imgH="423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3523A99D-DE32-441E-ADD4-87CF4B46CD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A2AB0E-F5AA-754B-B8EE-787AC473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D16E77-049D-3946-9819-78A0435DD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0929F5-3513-4583-ABC6-DA7F1E22E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6086" y="6267140"/>
            <a:ext cx="363537" cy="325437"/>
          </a:xfrm>
          <a:prstGeom prst="rect">
            <a:avLst/>
          </a:prstGeom>
        </p:spPr>
        <p:txBody>
          <a:bodyPr/>
          <a:lstStyle/>
          <a:p>
            <a:pPr algn="ctr"/>
            <a:fld id="{395DFBBC-2004-0242-9E5C-8563F18F03DB}" type="slidenum">
              <a:rPr lang="fr-FR"/>
              <a:pPr algn="ct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845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4000" b="1" i="0" kern="1200" dirty="0">
          <a:solidFill>
            <a:srgbClr val="292847"/>
          </a:solidFill>
          <a:latin typeface="Arial" panose="020B0604020202020204" pitchFamily="34" charset="0"/>
          <a:ea typeface="Roboto Light" panose="02000000000000000000" pitchFamily="2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1C0CC"/>
        </a:buClr>
        <a:buFont typeface="Arial" panose="020B0604020202020204" pitchFamily="34" charset="0"/>
        <a:buNone/>
        <a:defRPr lang="fr-FR" sz="2000" b="0" i="0" kern="1200" dirty="0">
          <a:solidFill>
            <a:srgbClr val="292847"/>
          </a:solidFill>
          <a:latin typeface="Arial" panose="020B0604020202020204" pitchFamily="34" charset="0"/>
          <a:ea typeface="Roboto Medium" panose="02000000000000000000" pitchFamily="2" charset="0"/>
          <a:cs typeface="Assistant" pitchFamily="2" charset="-79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1C0CC"/>
        </a:buClr>
        <a:buFont typeface="Arial" panose="020B0604020202020204" pitchFamily="34" charset="0"/>
        <a:buChar char="•"/>
        <a:defRPr lang="fr-FR" sz="2000" b="0" i="0" kern="1200" dirty="0">
          <a:solidFill>
            <a:srgbClr val="292847"/>
          </a:solidFill>
          <a:latin typeface="Arial" panose="020B0604020202020204" pitchFamily="34" charset="0"/>
          <a:ea typeface="Roboto Light" panose="02000000000000000000" pitchFamily="2" charset="0"/>
          <a:cs typeface="Assistant" pitchFamily="2" charset="-79"/>
        </a:defRPr>
      </a:lvl2pPr>
      <a:lvl3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1C0CC"/>
        </a:buClr>
        <a:buFont typeface="Arial" panose="020B0604020202020204" pitchFamily="34" charset="0"/>
        <a:buChar char="•"/>
        <a:defRPr lang="fr-FR" sz="1800" b="0" i="0" kern="1200" dirty="0">
          <a:solidFill>
            <a:srgbClr val="292847"/>
          </a:solidFill>
          <a:latin typeface="Arial" panose="020B0604020202020204" pitchFamily="34" charset="0"/>
          <a:ea typeface="Roboto Light" panose="02000000000000000000" pitchFamily="2" charset="0"/>
          <a:cs typeface="Assistant" pitchFamily="2" charset="-79"/>
        </a:defRPr>
      </a:lvl3pPr>
      <a:lvl4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1C0CC"/>
        </a:buClr>
        <a:buFont typeface="Arial" panose="020B0604020202020204" pitchFamily="34" charset="0"/>
        <a:buChar char="•"/>
        <a:defRPr lang="fr-FR" sz="1600" b="0" i="0" kern="1200" dirty="0">
          <a:solidFill>
            <a:srgbClr val="292847"/>
          </a:solidFill>
          <a:latin typeface="Arial" panose="020B0604020202020204" pitchFamily="34" charset="0"/>
          <a:ea typeface="Roboto Light" panose="02000000000000000000" pitchFamily="2" charset="0"/>
          <a:cs typeface="Assistant" pitchFamily="2" charset="-79"/>
        </a:defRPr>
      </a:lvl4pPr>
      <a:lvl5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1C0CC"/>
        </a:buClr>
        <a:buFont typeface="Arial" panose="020B0604020202020204" pitchFamily="34" charset="0"/>
        <a:buChar char="•"/>
        <a:defRPr lang="fr-FR" sz="1400" b="0" i="0" kern="1200" dirty="0">
          <a:solidFill>
            <a:srgbClr val="292847"/>
          </a:solidFill>
          <a:latin typeface="Arial" panose="020B0604020202020204" pitchFamily="34" charset="0"/>
          <a:ea typeface="Roboto Light" panose="02000000000000000000" pitchFamily="2" charset="0"/>
          <a:cs typeface="Assistant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37">
          <p15:clr>
            <a:srgbClr val="F26B43"/>
          </p15:clr>
        </p15:guide>
        <p15:guide id="2" pos="3840">
          <p15:clr>
            <a:srgbClr val="F26B43"/>
          </p15:clr>
        </p15:guide>
        <p15:guide id="3" pos="230">
          <p15:clr>
            <a:srgbClr val="F26B43"/>
          </p15:clr>
        </p15:guide>
        <p15:guide id="4" orient="horz" pos="203">
          <p15:clr>
            <a:srgbClr val="F26B43"/>
          </p15:clr>
        </p15:guide>
        <p15:guide id="5" orient="horz" pos="4115">
          <p15:clr>
            <a:srgbClr val="F26B43"/>
          </p15:clr>
        </p15:guide>
        <p15:guide id="6" pos="7451">
          <p15:clr>
            <a:srgbClr val="F26B43"/>
          </p15:clr>
        </p15:guide>
        <p15:guide id="7" pos="2561">
          <p15:clr>
            <a:srgbClr val="F26B43"/>
          </p15:clr>
        </p15:guide>
        <p15:guide id="8" pos="512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D181906-EC92-AC46-874B-C423EDBE2AF7}" type="datetime1">
              <a:rPr lang="en-US" smtClean="0"/>
              <a:t>3/19/2024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87867" y="6227810"/>
            <a:ext cx="11599333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3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indico.cern.ch/event/509528/contributions/2270865/attachments/1330030/1998322/2016_09_01_Thomsen.pdf" TargetMode="External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390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journals.aps.org/prab/pdf/10.1103/PhysRevAccelBeams.27.024801" TargetMode="Externa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tiff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hyperlink" Target="https://indico.jlab.org/event/722/contributions/13945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franco-diciocchis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accelconf.web.cern.ch/e04/papers/frxch01.pdf" TargetMode="External"/><Relationship Id="rId13" Type="http://schemas.openxmlformats.org/officeDocument/2006/relationships/hyperlink" Target="https://indico.cern.ch/event/528094/contributions/2212815/attachments/1323998/1986795/YKadi.ASP2016.pdf" TargetMode="External"/><Relationship Id="rId3" Type="http://schemas.openxmlformats.org/officeDocument/2006/relationships/hyperlink" Target="https://accelconf.web.cern.ch/linac2022/papers/tu2aa01.pdf" TargetMode="External"/><Relationship Id="rId7" Type="http://schemas.openxmlformats.org/officeDocument/2006/relationships/hyperlink" Target="https://journals.aps.org/prab/pdf/10.1103/PhysRevAccelBeams.27.024801" TargetMode="External"/><Relationship Id="rId12" Type="http://schemas.openxmlformats.org/officeDocument/2006/relationships/hyperlink" Target="https://inis.iaea.org/collection/NCLCollectionStore/_Public/47/093/47093756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indico.cern.ch/event/509528/contributions/2270865/attachments/1330030/1998322/2016_09_01_Thomsen.pdf" TargetMode="External"/><Relationship Id="rId11" Type="http://schemas.openxmlformats.org/officeDocument/2006/relationships/hyperlink" Target="https://cds.cern.ch/record/1355048/files/document.pdf" TargetMode="External"/><Relationship Id="rId5" Type="http://schemas.openxmlformats.org/officeDocument/2006/relationships/hyperlink" Target="https://accelconf.web.cern.ch/IPAC2012/papers/moyap01.pdf" TargetMode="External"/><Relationship Id="rId10" Type="http://schemas.openxmlformats.org/officeDocument/2006/relationships/hyperlink" Target="https://accelconf.web.cern.ch/IPAC2014/papers/frxcb01.pdf" TargetMode="External"/><Relationship Id="rId4" Type="http://schemas.openxmlformats.org/officeDocument/2006/relationships/hyperlink" Target="https://indico2.riken.jp/event/3102/contributions/21918/" TargetMode="External"/><Relationship Id="rId9" Type="http://schemas.openxmlformats.org/officeDocument/2006/relationships/hyperlink" Target="https://accelconf.web.cern.ch/e96/PAPERS/orals/tuy04a.pdf" TargetMode="External"/><Relationship Id="rId14" Type="http://schemas.openxmlformats.org/officeDocument/2006/relationships/hyperlink" Target="https://english.imp.cas.cn/research/journals/report/2021nb/2021nbnb_nb_nb/202304/P020230424385351260733.pdf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publication/265612128_The_MYRRHA_ADS_project_in_Belgium_enters_the_Front_End_Engineering_Phase" TargetMode="External"/><Relationship Id="rId3" Type="http://schemas.openxmlformats.org/officeDocument/2006/relationships/hyperlink" Target="https://english.imp.cas.cn/research/journals/report/2019/nt2019/202108/P020210823638839001241.pdf" TargetMode="External"/><Relationship Id="rId7" Type="http://schemas.openxmlformats.org/officeDocument/2006/relationships/hyperlink" Target="https://accelconf.web.cern.ch/ipac2019/papers/mopts003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osti.gov/servlets/purl/1188406" TargetMode="External"/><Relationship Id="rId5" Type="http://schemas.openxmlformats.org/officeDocument/2006/relationships/hyperlink" Target="https://www.jaea.go.jp/english/news/symposium/RRW2014/shiryo/7-5.pdf" TargetMode="External"/><Relationship Id="rId4" Type="http://schemas.openxmlformats.org/officeDocument/2006/relationships/hyperlink" Target="https://indico.cern.ch/event/1138716/contributions/5437849/attachments/2730098/4745815/MOA2I2_TALK.pdf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jlab.org/event/722/contributions/14171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emf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040B5F6-391F-209A-B37F-20EE5C15F5A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040B5F6-391F-209A-B37F-20EE5C15F5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076174-3A2F-200F-E69D-A66616CF5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0" y="3399022"/>
            <a:ext cx="10800000" cy="1806526"/>
          </a:xfrm>
        </p:spPr>
        <p:txBody>
          <a:bodyPr>
            <a:normAutofit/>
          </a:bodyPr>
          <a:lstStyle/>
          <a:p>
            <a:pPr algn="ctr"/>
            <a:r>
              <a:rPr lang="en-GB" sz="3200" dirty="0"/>
              <a:t>High power targetry for Accelerator-Driven Systems: challenges and perspectives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E2227-DD42-8C92-6A8F-A3B3905C1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55FA3F-9C01-50B4-41F0-4A252303B5DE}"/>
              </a:ext>
            </a:extLst>
          </p:cNvPr>
          <p:cNvSpPr txBox="1"/>
          <p:nvPr/>
        </p:nvSpPr>
        <p:spPr>
          <a:xfrm>
            <a:off x="9197487" y="5792034"/>
            <a:ext cx="2507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292847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Franco Di Ciocchis</a:t>
            </a:r>
            <a:endParaRPr lang="en-CH" sz="2000" b="1" dirty="0">
              <a:solidFill>
                <a:srgbClr val="292847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BC83AB-9433-A289-C1DC-EAB39B254DE4}"/>
              </a:ext>
            </a:extLst>
          </p:cNvPr>
          <p:cNvSpPr txBox="1"/>
          <p:nvPr/>
        </p:nvSpPr>
        <p:spPr>
          <a:xfrm>
            <a:off x="696000" y="5468868"/>
            <a:ext cx="41888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AccelApp‘24 Conference, Norfolk, VA</a:t>
            </a:r>
          </a:p>
          <a:p>
            <a:r>
              <a:rPr lang="en-US" dirty="0"/>
              <a:t>20 March 2024</a:t>
            </a:r>
          </a:p>
        </p:txBody>
      </p:sp>
    </p:spTree>
    <p:extLst>
      <p:ext uri="{BB962C8B-B14F-4D97-AF65-F5344CB8AC3E}">
        <p14:creationId xmlns:p14="http://schemas.microsoft.com/office/powerpoint/2010/main" val="4136893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57C1D-74D6-6055-51BE-F59C60492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D106CFA9-C03C-B435-7325-C9545BFA0FF5}"/>
              </a:ext>
            </a:extLst>
          </p:cNvPr>
          <p:cNvSpPr txBox="1"/>
          <p:nvPr/>
        </p:nvSpPr>
        <p:spPr>
          <a:xfrm>
            <a:off x="338353" y="1214278"/>
            <a:ext cx="687686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  <a:buSzPct val="100000"/>
            </a:pPr>
            <a:r>
              <a:rPr lang="en-GB" b="1" dirty="0">
                <a:solidFill>
                  <a:srgbClr val="292847"/>
                </a:solidFill>
                <a:cs typeface="Arial" panose="020B0604020202020204" pitchFamily="34" charset="0"/>
              </a:rPr>
              <a:t>Geometry</a:t>
            </a:r>
          </a:p>
          <a:p>
            <a:pPr marL="144000" indent="-216000">
              <a:spcBef>
                <a:spcPts val="900"/>
              </a:spcBef>
              <a:spcAft>
                <a:spcPts val="9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292847"/>
                </a:solidFill>
                <a:cs typeface="Arial" panose="020B0604020202020204" pitchFamily="34" charset="0"/>
              </a:rPr>
              <a:t>Hemispherical-type geometry commonly adopted</a:t>
            </a:r>
          </a:p>
          <a:p>
            <a:pPr marL="144000" indent="-216000">
              <a:spcBef>
                <a:spcPts val="900"/>
              </a:spcBef>
              <a:spcAft>
                <a:spcPts val="9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Thickness determined through trade-off analysis</a:t>
            </a:r>
          </a:p>
          <a:p>
            <a:pPr marL="360000" lvl="1" indent="-216000">
              <a:spcBef>
                <a:spcPts val="900"/>
              </a:spcBef>
              <a:spcAft>
                <a:spcPts val="900"/>
              </a:spcAft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Limit operating temperature/thermal gradient/beam losses</a:t>
            </a:r>
          </a:p>
          <a:p>
            <a:pPr marL="360000" lvl="1" indent="-216000">
              <a:spcBef>
                <a:spcPts val="900"/>
              </a:spcBef>
              <a:spcAft>
                <a:spcPts val="900"/>
              </a:spcAft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Provide adequate structural stability</a:t>
            </a:r>
          </a:p>
          <a:p>
            <a:pPr marL="144000" lvl="1">
              <a:spcBef>
                <a:spcPts val="900"/>
              </a:spcBef>
              <a:spcAft>
                <a:spcPts val="900"/>
              </a:spcAft>
              <a:buSzPct val="110000"/>
            </a:pPr>
            <a:endParaRPr lang="en-GB" sz="500" dirty="0">
              <a:solidFill>
                <a:srgbClr val="2928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4000" lvl="1">
              <a:spcBef>
                <a:spcPts val="900"/>
              </a:spcBef>
              <a:spcAft>
                <a:spcPts val="900"/>
              </a:spcAft>
              <a:buSzPct val="110000"/>
            </a:pPr>
            <a:endParaRPr lang="en-GB" sz="500" dirty="0">
              <a:solidFill>
                <a:srgbClr val="2928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>
              <a:spcBef>
                <a:spcPts val="900"/>
              </a:spcBef>
              <a:spcAft>
                <a:spcPts val="900"/>
              </a:spcAft>
              <a:buSzPct val="100000"/>
            </a:pPr>
            <a:r>
              <a:rPr lang="en-GB" b="1" dirty="0">
                <a:solidFill>
                  <a:srgbClr val="292847"/>
                </a:solidFill>
                <a:cs typeface="Arial" panose="020B0604020202020204" pitchFamily="34" charset="0"/>
              </a:rPr>
              <a:t>Desing Optimization</a:t>
            </a:r>
          </a:p>
          <a:p>
            <a:pPr marL="144000" lvl="1" indent="-216000">
              <a:spcBef>
                <a:spcPts val="900"/>
              </a:spcBef>
              <a:spcAft>
                <a:spcPts val="9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292847"/>
                </a:solidFill>
                <a:cs typeface="Arial" panose="020B0604020202020204" pitchFamily="34" charset="0"/>
              </a:rPr>
              <a:t>Multi-objective optimization by varying </a:t>
            </a:r>
          </a:p>
          <a:p>
            <a:pPr marL="432000" lvl="2" indent="-144000">
              <a:spcBef>
                <a:spcPts val="900"/>
              </a:spcBef>
              <a:spcAft>
                <a:spcPts val="9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Shape &amp; thickness </a:t>
            </a:r>
          </a:p>
          <a:p>
            <a:pPr marL="432000" lvl="2" indent="-144000">
              <a:spcBef>
                <a:spcPts val="900"/>
              </a:spcBef>
              <a:spcAft>
                <a:spcPts val="9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Beam profile (gaussian, parabolic, sweeping/</a:t>
            </a:r>
            <a:r>
              <a:rPr lang="en-GB" sz="1600" dirty="0" err="1">
                <a:solidFill>
                  <a:srgbClr val="292847"/>
                </a:solidFill>
                <a:cs typeface="Arial" panose="020B0604020202020204" pitchFamily="34" charset="0"/>
              </a:rPr>
              <a:t>rastering</a:t>
            </a: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CFBE55-D815-6643-1C6A-D22BB1F5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69092"/>
            <a:ext cx="11397446" cy="480131"/>
          </a:xfrm>
        </p:spPr>
        <p:txBody>
          <a:bodyPr/>
          <a:lstStyle/>
          <a:p>
            <a:r>
              <a:rPr lang="en-US" sz="2800" dirty="0"/>
              <a:t>Beam Window Design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C12624-16F8-600A-306E-131F584E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10</a:t>
            </a:fld>
            <a:endParaRPr lang="fr-FR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9D9749-5FC5-CB84-68F5-4251A18C987C}"/>
              </a:ext>
            </a:extLst>
          </p:cNvPr>
          <p:cNvGrpSpPr/>
          <p:nvPr/>
        </p:nvGrpSpPr>
        <p:grpSpPr>
          <a:xfrm>
            <a:off x="6469285" y="3335777"/>
            <a:ext cx="5509997" cy="2706913"/>
            <a:chOff x="6343650" y="3314006"/>
            <a:chExt cx="5509997" cy="270691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E44DC0-C5EE-1FE6-7A4A-1E813C803F7E}"/>
                </a:ext>
              </a:extLst>
            </p:cNvPr>
            <p:cNvSpPr txBox="1"/>
            <p:nvPr/>
          </p:nvSpPr>
          <p:spPr>
            <a:xfrm>
              <a:off x="6343650" y="5682365"/>
              <a:ext cx="550999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H. D. Thomsen </a:t>
              </a:r>
              <a:r>
                <a:rPr lang="fr-FR" sz="800" dirty="0"/>
                <a:t>et al.</a:t>
              </a:r>
              <a:r>
                <a:rPr lang="en-GB" sz="800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“The Beam Raster System of the European Spallation Source”</a:t>
              </a:r>
            </a:p>
            <a:p>
              <a:pPr algn="ctr"/>
              <a:r>
                <a:rPr lang="en-GB" sz="800" dirty="0">
                  <a:hlinkClick r:id="rId3"/>
                </a:rPr>
                <a:t>https://indico.cern.ch/event/509528/contributions/2270865/attachments/1330030/1998322/2016_09_01_Thomsen.pdf</a:t>
              </a:r>
              <a:endParaRPr lang="en-GB" sz="800" dirty="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80FCAA3-11FA-6D59-6B9D-B8F2509739A5}"/>
                </a:ext>
              </a:extLst>
            </p:cNvPr>
            <p:cNvGrpSpPr/>
            <p:nvPr/>
          </p:nvGrpSpPr>
          <p:grpSpPr>
            <a:xfrm>
              <a:off x="6866085" y="3314006"/>
              <a:ext cx="4465126" cy="2375520"/>
              <a:chOff x="7162744" y="3377862"/>
              <a:chExt cx="4465126" cy="237552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071658B-EFEC-C358-4153-C8BA9BB8B2E7}"/>
                  </a:ext>
                </a:extLst>
              </p:cNvPr>
              <p:cNvGrpSpPr/>
              <p:nvPr/>
            </p:nvGrpSpPr>
            <p:grpSpPr>
              <a:xfrm>
                <a:off x="7162744" y="3377862"/>
                <a:ext cx="1978427" cy="2375520"/>
                <a:chOff x="6788435" y="3717192"/>
                <a:chExt cx="1978427" cy="2375520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2A9FBFEA-70F2-2AB9-09F4-0D22F6FE9E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40913" y="4042070"/>
                  <a:ext cx="1873470" cy="18000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BA26501A-329A-D1CE-C6A8-96F67C50D78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8704" y="3717192"/>
                      <a:ext cx="1417889" cy="34413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r>
                            <a:rPr lang="en-GB" sz="1600" b="1" i="0" smtClean="0">
                              <a:solidFill>
                                <a:srgbClr val="2928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𝟓𝟔𝟐</m:t>
                          </m:r>
                          <m:r>
                            <a:rPr lang="en-GB" sz="1600" b="1" i="0" smtClean="0">
                              <a:solidFill>
                                <a:srgbClr val="2928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GB" sz="1600" b="1" i="1" smtClean="0">
                              <a:solidFill>
                                <a:srgbClr val="2928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𝝁</m:t>
                          </m:r>
                          <m:r>
                            <a:rPr lang="en-GB" sz="1600" b="1" i="1" smtClean="0">
                              <a:solidFill>
                                <a:srgbClr val="2928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𝑨</m:t>
                          </m:r>
                          <m:r>
                            <a:rPr lang="en-GB" sz="1600" b="1" i="1" smtClean="0">
                              <a:solidFill>
                                <a:srgbClr val="2928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GB" sz="1600" b="1" i="1" smtClean="0">
                                  <a:solidFill>
                                    <a:srgbClr val="29284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GB" sz="1600" b="1" i="1" smtClean="0">
                                  <a:solidFill>
                                    <a:srgbClr val="29284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𝒄𝒎</m:t>
                              </m:r>
                            </m:e>
                            <m:sup>
                              <m:r>
                                <a:rPr lang="en-GB" sz="1600" b="1" i="1" smtClean="0">
                                  <a:solidFill>
                                    <a:srgbClr val="29284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p>
                          </m:sSup>
                        </m:oMath>
                      </a14:m>
                      <a:r>
                        <a:rPr lang="en-GB" sz="1600" b="1" dirty="0">
                          <a:solidFill>
                            <a:srgbClr val="29284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BA26501A-329A-D1CE-C6A8-96F67C50D78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8704" y="3717192"/>
                      <a:ext cx="1417889" cy="344133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1052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0858E2-0B54-EABE-7B0C-C1EA1B118C05}"/>
                    </a:ext>
                  </a:extLst>
                </p:cNvPr>
                <p:cNvSpPr txBox="1"/>
                <p:nvPr/>
              </p:nvSpPr>
              <p:spPr>
                <a:xfrm>
                  <a:off x="6788435" y="5769547"/>
                  <a:ext cx="1978427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500" b="1" dirty="0">
                      <a:solidFill>
                        <a:srgbClr val="292847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Nominal (Gaussian)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EFAAC225-504F-6051-AAF9-7EE33DB1F043}"/>
                  </a:ext>
                </a:extLst>
              </p:cNvPr>
              <p:cNvGrpSpPr/>
              <p:nvPr/>
            </p:nvGrpSpPr>
            <p:grpSpPr>
              <a:xfrm>
                <a:off x="9759046" y="3379585"/>
                <a:ext cx="1868824" cy="2373797"/>
                <a:chOff x="9262817" y="3718915"/>
                <a:chExt cx="1868824" cy="2373797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6FB65AF1-DBD2-7895-BFA2-B377DDE014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62817" y="4042070"/>
                  <a:ext cx="1868824" cy="18000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CF8E3D6F-08AC-8AE9-5D83-D7E7E965C70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450358" y="3718915"/>
                      <a:ext cx="1493743" cy="34413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r>
                            <a:rPr lang="en-GB" sz="1600" b="1" i="0" smtClean="0">
                              <a:solidFill>
                                <a:srgbClr val="2928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𝟓𝟕</m:t>
                          </m:r>
                          <m:r>
                            <a:rPr lang="en-GB" sz="1600" b="1" i="0" smtClean="0">
                              <a:solidFill>
                                <a:srgbClr val="2928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GB" sz="1600" b="1" i="0" smtClean="0">
                              <a:solidFill>
                                <a:srgbClr val="2928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𝟗</m:t>
                          </m:r>
                          <m:r>
                            <a:rPr lang="en-GB" sz="1600" b="1" i="0" smtClean="0">
                              <a:solidFill>
                                <a:srgbClr val="2928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GB" sz="1600" b="1" i="1" smtClean="0">
                              <a:solidFill>
                                <a:srgbClr val="2928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𝝁</m:t>
                          </m:r>
                          <m:r>
                            <a:rPr lang="en-GB" sz="1600" b="1" i="1" smtClean="0">
                              <a:solidFill>
                                <a:srgbClr val="2928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𝑨</m:t>
                          </m:r>
                          <m:r>
                            <a:rPr lang="en-GB" sz="1600" b="1" i="1" smtClean="0">
                              <a:solidFill>
                                <a:srgbClr val="29284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GB" sz="1600" b="1" i="1" smtClean="0">
                                  <a:solidFill>
                                    <a:srgbClr val="29284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GB" sz="1600" b="1" i="1" smtClean="0">
                                  <a:solidFill>
                                    <a:srgbClr val="29284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𝒄𝒎</m:t>
                              </m:r>
                            </m:e>
                            <m:sup>
                              <m:r>
                                <a:rPr lang="en-GB" sz="1600" b="1" i="1" smtClean="0">
                                  <a:solidFill>
                                    <a:srgbClr val="29284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p>
                          </m:sSup>
                        </m:oMath>
                      </a14:m>
                      <a:r>
                        <a:rPr lang="en-GB" sz="1600" b="1" dirty="0">
                          <a:solidFill>
                            <a:srgbClr val="29284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CF8E3D6F-08AC-8AE9-5D83-D7E7E965C70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450358" y="3718915"/>
                      <a:ext cx="1493743" cy="344133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b="-1052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0B4243A-F06F-3F6D-B1D0-7A531B720650}"/>
                    </a:ext>
                  </a:extLst>
                </p:cNvPr>
                <p:cNvSpPr txBox="1"/>
                <p:nvPr/>
              </p:nvSpPr>
              <p:spPr>
                <a:xfrm>
                  <a:off x="9660864" y="5769547"/>
                  <a:ext cx="1072730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500" b="1" dirty="0" err="1">
                      <a:solidFill>
                        <a:srgbClr val="292847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Rastering</a:t>
                  </a:r>
                  <a:endParaRPr lang="en-GB" sz="1500" b="1" dirty="0">
                    <a:solidFill>
                      <a:srgbClr val="292847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C9102D4-F752-6630-2C95-B1EC7963CC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0" u="none" strike="noStrike" kern="1200" cap="none" spc="300" normalizeH="0" baseline="0" noProof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600" i="0" u="none" strike="noStrike" kern="1200" cap="all" spc="300" normalizeH="0" baseline="0" noProof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6CF961-31B0-2A1B-8C1F-8482A30DA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3411" y="875874"/>
            <a:ext cx="5541744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97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19569-D21D-CB02-A45F-627D592D0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A284B47F-1A39-3AF2-CD6A-DB15726E7E4E}"/>
              </a:ext>
            </a:extLst>
          </p:cNvPr>
          <p:cNvSpPr txBox="1"/>
          <p:nvPr/>
        </p:nvSpPr>
        <p:spPr>
          <a:xfrm>
            <a:off x="406145" y="1367612"/>
            <a:ext cx="8290180" cy="413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spcAft>
                <a:spcPts val="600"/>
              </a:spcAft>
              <a:buSzPct val="120000"/>
            </a:pPr>
            <a:r>
              <a:rPr lang="en-GB" sz="1600" b="1" dirty="0">
                <a:solidFill>
                  <a:srgbClr val="0D0D0D"/>
                </a:solidFill>
                <a:cs typeface="Calibri" panose="020F0502020204030204" pitchFamily="34" charset="0"/>
              </a:rPr>
              <a:t>Vast range of materials: Stainless Steel, Beryllium, Titanium, Aluminium…</a:t>
            </a:r>
            <a:endParaRPr lang="en-GB" sz="1600" dirty="0">
              <a:solidFill>
                <a:srgbClr val="292847"/>
              </a:solidFill>
              <a:cs typeface="Arial" panose="020B0604020202020204" pitchFamily="34" charset="0"/>
            </a:endParaRPr>
          </a:p>
          <a:p>
            <a:pPr marL="0" lvl="1">
              <a:spcBef>
                <a:spcPts val="600"/>
              </a:spcBef>
              <a:spcAft>
                <a:spcPts val="600"/>
              </a:spcAft>
              <a:buSzPct val="120000"/>
            </a:pPr>
            <a:endParaRPr lang="en-GB" sz="200" dirty="0">
              <a:solidFill>
                <a:srgbClr val="292847"/>
              </a:solidFill>
              <a:cs typeface="Arial" panose="020B0604020202020204" pitchFamily="34" charset="0"/>
            </a:endParaRPr>
          </a:p>
          <a:p>
            <a:pPr marL="216000" lvl="1" indent="-288000">
              <a:spcBef>
                <a:spcPts val="600"/>
              </a:spcBef>
              <a:spcAft>
                <a:spcPts val="600"/>
              </a:spcAft>
              <a:buSzPct val="12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In ADS applications the candidate list is restricted</a:t>
            </a:r>
          </a:p>
          <a:p>
            <a:pPr marL="360000" lvl="1" indent="-216000">
              <a:spcBef>
                <a:spcPts val="400"/>
              </a:spcBef>
              <a:spcAft>
                <a:spcPts val="4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Unknown susceptibility to liquid-metal environment</a:t>
            </a:r>
          </a:p>
          <a:p>
            <a:pPr marL="360000" lvl="1" indent="-216000">
              <a:spcBef>
                <a:spcPts val="400"/>
              </a:spcBef>
              <a:spcAft>
                <a:spcPts val="4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Scarcity of data in irradiated conditions (especially at high DPA ranges)</a:t>
            </a:r>
          </a:p>
          <a:p>
            <a:pPr marL="360000" lvl="1" indent="-216000">
              <a:spcBef>
                <a:spcPts val="400"/>
              </a:spcBef>
              <a:spcAft>
                <a:spcPts val="4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Not qualified in nuclear standards</a:t>
            </a:r>
          </a:p>
          <a:p>
            <a:pPr marL="144000" lvl="1">
              <a:spcBef>
                <a:spcPts val="400"/>
              </a:spcBef>
              <a:spcAft>
                <a:spcPts val="400"/>
              </a:spcAft>
              <a:buClr>
                <a:srgbClr val="292846"/>
              </a:buClr>
              <a:buSzPct val="100000"/>
            </a:pPr>
            <a:endParaRPr lang="en-GB" sz="1600" dirty="0">
              <a:solidFill>
                <a:srgbClr val="292847"/>
              </a:solidFill>
              <a:cs typeface="Calibri" panose="020F0502020204030204" pitchFamily="34" charset="0"/>
            </a:endParaRPr>
          </a:p>
          <a:p>
            <a:pPr marL="216000" indent="-288000">
              <a:spcBef>
                <a:spcPts val="600"/>
              </a:spcBef>
              <a:spcAft>
                <a:spcPts val="600"/>
              </a:spcAft>
              <a:buSzPct val="12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T91 steel is the primary choice for LBE applications</a:t>
            </a:r>
          </a:p>
          <a:p>
            <a:pPr marL="360000" lvl="1" indent="-216000">
              <a:spcBef>
                <a:spcPts val="400"/>
              </a:spcBef>
              <a:spcAft>
                <a:spcPts val="4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Already qualified in nuclear standards </a:t>
            </a:r>
          </a:p>
          <a:p>
            <a:pPr marL="360000" lvl="1" indent="-216000">
              <a:spcBef>
                <a:spcPts val="400"/>
              </a:spcBef>
              <a:spcAft>
                <a:spcPts val="4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Extensively tested in LBE</a:t>
            </a:r>
          </a:p>
          <a:p>
            <a:pPr marL="360000" lvl="1" indent="-216000">
              <a:spcBef>
                <a:spcPts val="400"/>
              </a:spcBef>
              <a:spcAft>
                <a:spcPts val="4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High-temperature strength</a:t>
            </a:r>
          </a:p>
          <a:p>
            <a:pPr marL="360000" lvl="1" indent="-216000">
              <a:spcBef>
                <a:spcPts val="400"/>
              </a:spcBef>
              <a:spcAft>
                <a:spcPts val="4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But…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7BDF9A-2928-30FC-BD03-2F68794FF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US" sz="2800" dirty="0"/>
              <a:t>Beam Window Material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A18D0B-35FC-4B33-CA7C-BFCE2A69D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11</a:t>
            </a:fld>
            <a:endParaRPr lang="fr-FR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CC8630-588F-4628-FA93-F8C2482F261F}"/>
              </a:ext>
            </a:extLst>
          </p:cNvPr>
          <p:cNvGrpSpPr/>
          <p:nvPr/>
        </p:nvGrpSpPr>
        <p:grpSpPr>
          <a:xfrm>
            <a:off x="7997955" y="2700189"/>
            <a:ext cx="3471064" cy="2831722"/>
            <a:chOff x="7997955" y="2700189"/>
            <a:chExt cx="3471064" cy="28317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AD4915-6E72-B356-80AA-147A96DE7856}"/>
                </a:ext>
              </a:extLst>
            </p:cNvPr>
            <p:cNvSpPr/>
            <p:nvPr/>
          </p:nvSpPr>
          <p:spPr>
            <a:xfrm>
              <a:off x="8094282" y="3211185"/>
              <a:ext cx="3374737" cy="2320726"/>
            </a:xfrm>
            <a:prstGeom prst="roundRect">
              <a:avLst>
                <a:gd name="adj" fmla="val 0"/>
              </a:avLst>
            </a:prstGeom>
            <a:noFill/>
            <a:ln w="22225" cap="rnd">
              <a:gradFill flip="none" rotWithShape="1">
                <a:gsLst>
                  <a:gs pos="0">
                    <a:srgbClr val="4BAF5F">
                      <a:lumMod val="95000"/>
                      <a:lumOff val="5000"/>
                    </a:srgbClr>
                  </a:gs>
                  <a:gs pos="100000">
                    <a:srgbClr val="F3F3F5">
                      <a:lumMod val="95000"/>
                      <a:lumOff val="5000"/>
                    </a:srgbClr>
                  </a:gs>
                  <a:gs pos="36985">
                    <a:srgbClr val="2AAEAB">
                      <a:lumMod val="95000"/>
                      <a:lumOff val="5000"/>
                    </a:srgbClr>
                  </a:gs>
                  <a:gs pos="65000">
                    <a:srgbClr val="E0DFE4">
                      <a:lumMod val="95000"/>
                      <a:lumOff val="5000"/>
                    </a:srgbClr>
                  </a:gs>
                </a:gsLst>
                <a:lin ang="2700000" scaled="1"/>
                <a:tileRect/>
              </a:gradFill>
              <a:round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lIns="45719" rIns="45719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9C0819-049E-602F-8D4C-8641E890AC37}"/>
                </a:ext>
              </a:extLst>
            </p:cNvPr>
            <p:cNvSpPr txBox="1"/>
            <p:nvPr/>
          </p:nvSpPr>
          <p:spPr>
            <a:xfrm>
              <a:off x="7997955" y="2700189"/>
              <a:ext cx="3436281" cy="3385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SUB-CRITICAL REACTOR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296F5A-202B-C2BE-228F-331DE035A4A0}"/>
                </a:ext>
              </a:extLst>
            </p:cNvPr>
            <p:cNvSpPr txBox="1"/>
            <p:nvPr/>
          </p:nvSpPr>
          <p:spPr>
            <a:xfrm>
              <a:off x="8046287" y="3268446"/>
              <a:ext cx="3339615" cy="221599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360000" marR="0" lvl="1" indent="-28800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2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9284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atomic number</a:t>
              </a:r>
            </a:p>
            <a:p>
              <a:pPr marL="360000" marR="0" lvl="1" indent="-28800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2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9284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Thermal Conductivity</a:t>
              </a:r>
            </a:p>
            <a:p>
              <a:pPr marL="360000" marR="0" lvl="1" indent="-28800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2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9284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Thermal Expansion Coefficient</a:t>
              </a:r>
            </a:p>
            <a:p>
              <a:pPr marL="360000" marR="0" lvl="1" indent="-28800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2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9284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melting temperature</a:t>
              </a:r>
            </a:p>
            <a:p>
              <a:pPr marL="360000" marR="0" lvl="1" indent="-28800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2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9284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High-temperature strength</a:t>
              </a:r>
            </a:p>
            <a:p>
              <a:pPr marL="360000" marR="0" lvl="1" indent="-28800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2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9284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Corrosion resistance</a:t>
              </a:r>
            </a:p>
            <a:p>
              <a:pPr marL="360000" marR="0" lvl="1" indent="-28800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120000"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9284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Radiation tolerant</a:t>
              </a:r>
            </a:p>
          </p:txBody>
        </p:sp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EECE0D8E-D9D3-4A9C-1DA3-1DBA9369434C}"/>
                </a:ext>
              </a:extLst>
            </p:cNvPr>
            <p:cNvSpPr/>
            <p:nvPr/>
          </p:nvSpPr>
          <p:spPr>
            <a:xfrm>
              <a:off x="8094282" y="2732043"/>
              <a:ext cx="3374736" cy="468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434276"/>
            </a:solidFill>
            <a:ln w="22225" cap="rnd">
              <a:gradFill flip="none" rotWithShape="1">
                <a:gsLst>
                  <a:gs pos="0">
                    <a:srgbClr val="4BAF5F">
                      <a:lumMod val="95000"/>
                      <a:lumOff val="5000"/>
                    </a:srgbClr>
                  </a:gs>
                  <a:gs pos="100000">
                    <a:srgbClr val="F3F3F5">
                      <a:lumMod val="95000"/>
                      <a:lumOff val="5000"/>
                    </a:srgbClr>
                  </a:gs>
                  <a:gs pos="36985">
                    <a:srgbClr val="2AAEAB">
                      <a:lumMod val="95000"/>
                      <a:lumOff val="5000"/>
                    </a:srgbClr>
                  </a:gs>
                  <a:gs pos="65000">
                    <a:srgbClr val="E0DFE4">
                      <a:lumMod val="95000"/>
                      <a:lumOff val="5000"/>
                    </a:srgbClr>
                  </a:gs>
                </a:gsLst>
                <a:lin ang="2700000" scaled="1"/>
                <a:tileRect/>
              </a:gradFill>
              <a:round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lIns="45719" rIns="45719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Set of desirable properties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A1F85E0-AB5C-6F5E-D0E2-E4EC6B2D8752}"/>
              </a:ext>
            </a:extLst>
          </p:cNvPr>
          <p:cNvGrpSpPr/>
          <p:nvPr/>
        </p:nvGrpSpPr>
        <p:grpSpPr>
          <a:xfrm>
            <a:off x="7785282" y="636814"/>
            <a:ext cx="4032000" cy="1871999"/>
            <a:chOff x="7785282" y="488713"/>
            <a:chExt cx="4032000" cy="18719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46FAFE-93B2-F5A5-B068-26FE3B31F3A5}"/>
                </a:ext>
              </a:extLst>
            </p:cNvPr>
            <p:cNvGrpSpPr/>
            <p:nvPr/>
          </p:nvGrpSpPr>
          <p:grpSpPr>
            <a:xfrm>
              <a:off x="7785282" y="488713"/>
              <a:ext cx="4032000" cy="1871999"/>
              <a:chOff x="7716783" y="488713"/>
              <a:chExt cx="4032000" cy="187199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C63EDE-C119-CE15-560C-3E9F6CEBBA0D}"/>
                  </a:ext>
                </a:extLst>
              </p:cNvPr>
              <p:cNvSpPr/>
              <p:nvPr/>
            </p:nvSpPr>
            <p:spPr>
              <a:xfrm>
                <a:off x="7716783" y="488713"/>
                <a:ext cx="4032000" cy="1871999"/>
              </a:xfrm>
              <a:prstGeom prst="rect">
                <a:avLst/>
              </a:prstGeom>
              <a:noFill/>
              <a:ln w="22225" cap="rnd">
                <a:gradFill flip="none" rotWithShape="1">
                  <a:gsLst>
                    <a:gs pos="0">
                      <a:srgbClr val="4BAF5F">
                        <a:lumMod val="100000"/>
                      </a:srgbClr>
                    </a:gs>
                    <a:gs pos="100000">
                      <a:srgbClr val="F3F3F5"/>
                    </a:gs>
                    <a:gs pos="36985">
                      <a:srgbClr val="2AAEAB"/>
                    </a:gs>
                    <a:gs pos="65000">
                      <a:srgbClr val="E0DFE4"/>
                    </a:gs>
                  </a:gsLst>
                  <a:lin ang="2700000" scaled="1"/>
                  <a:tileRect/>
                </a:gradFill>
                <a:rou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lIns="45719" rIns="45719" anchor="ctr"/>
              <a:lstStyle/>
              <a:p>
                <a:pPr algn="ctr"/>
                <a:endParaRPr lang="en-GB" sz="1600" b="1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950CC23-6610-6399-8102-D0E371912A1C}"/>
                  </a:ext>
                </a:extLst>
              </p:cNvPr>
              <p:cNvGrpSpPr/>
              <p:nvPr/>
            </p:nvGrpSpPr>
            <p:grpSpPr>
              <a:xfrm>
                <a:off x="7734784" y="503000"/>
                <a:ext cx="3995999" cy="1583617"/>
                <a:chOff x="8044068" y="1649857"/>
                <a:chExt cx="4656313" cy="1845306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AAEA00F7-0F4E-F71D-1C19-CF6EA36A92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044068" y="1649857"/>
                  <a:ext cx="4656313" cy="1845306"/>
                </a:xfrm>
                <a:prstGeom prst="rect">
                  <a:avLst/>
                </a:prstGeom>
              </p:spPr>
            </p:pic>
            <p:pic>
              <p:nvPicPr>
                <p:cNvPr id="22" name="Graphic 21" descr="Document with solid fill">
                  <a:extLst>
                    <a:ext uri="{FF2B5EF4-FFF2-40B4-BE49-F238E27FC236}">
                      <a16:creationId xmlns:a16="http://schemas.microsoft.com/office/drawing/2014/main" id="{B17B838B-8FD1-0C03-AFD3-4AAC820222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44068" y="1649857"/>
                  <a:ext cx="720000" cy="720000"/>
                </a:xfrm>
                <a:prstGeom prst="rect">
                  <a:avLst/>
                </a:prstGeom>
              </p:spPr>
            </p:pic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896641-05C1-A53D-857B-815A346A57D3}"/>
                </a:ext>
              </a:extLst>
            </p:cNvPr>
            <p:cNvSpPr txBox="1"/>
            <p:nvPr/>
          </p:nvSpPr>
          <p:spPr>
            <a:xfrm>
              <a:off x="7794706" y="2111321"/>
              <a:ext cx="4013151" cy="240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rgbClr val="0000FF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https://journals.aps.org/prab/pdf/10.1103/PhysRevAccelBeams.27.024801</a:t>
              </a:r>
              <a:endParaRPr lang="en-GB" sz="8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9E48ED-4047-6526-C0C0-2BC88A928A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0" u="none" strike="noStrike" kern="1200" cap="none" spc="300" normalizeH="0" baseline="0" noProof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600" i="0" u="none" strike="noStrike" kern="1200" cap="all" spc="300" normalizeH="0" baseline="0" noProof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4A2C9810-4FEE-42ED-66A9-5F2C86CCC628}"/>
              </a:ext>
            </a:extLst>
          </p:cNvPr>
          <p:cNvSpPr/>
          <p:nvPr/>
        </p:nvSpPr>
        <p:spPr>
          <a:xfrm>
            <a:off x="2496000" y="5766300"/>
            <a:ext cx="7200000" cy="5040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434276"/>
          </a:solidFill>
          <a:ln w="22225" cap="rnd">
            <a:gradFill flip="none" rotWithShape="1">
              <a:gsLst>
                <a:gs pos="0">
                  <a:srgbClr val="4BAF5F">
                    <a:lumMod val="95000"/>
                    <a:lumOff val="5000"/>
                  </a:srgbClr>
                </a:gs>
                <a:gs pos="100000">
                  <a:srgbClr val="F3F3F5">
                    <a:lumMod val="95000"/>
                    <a:lumOff val="5000"/>
                  </a:srgbClr>
                </a:gs>
                <a:gs pos="36985">
                  <a:srgbClr val="2AAEAB">
                    <a:lumMod val="95000"/>
                    <a:lumOff val="5000"/>
                  </a:srgbClr>
                </a:gs>
                <a:gs pos="65000">
                  <a:srgbClr val="E0DFE4">
                    <a:lumMod val="95000"/>
                    <a:lumOff val="5000"/>
                  </a:srgbClr>
                </a:gs>
              </a:gsLst>
              <a:lin ang="2700000" scaled="1"/>
              <a:tileRect/>
            </a:gradFill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45719" rIns="45719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</a:rPr>
              <a:t>T91 is susceptible to liquid-metal embrittlement </a:t>
            </a:r>
          </a:p>
        </p:txBody>
      </p:sp>
    </p:spTree>
    <p:extLst>
      <p:ext uri="{BB962C8B-B14F-4D97-AF65-F5344CB8AC3E}">
        <p14:creationId xmlns:p14="http://schemas.microsoft.com/office/powerpoint/2010/main" val="76151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54F98-D3D2-D10B-17AB-DFC8B460F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8F5B20-4FAC-03E4-451A-1A28E0D4E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US" sz="2800" dirty="0"/>
              <a:t>Beam Window Durability Challenges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AF6300-42C9-267E-AF8A-1C0E5ABDE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EADF04-3525-9F5E-7E23-F0C48E9ACE42}"/>
              </a:ext>
            </a:extLst>
          </p:cNvPr>
          <p:cNvSpPr txBox="1"/>
          <p:nvPr/>
        </p:nvSpPr>
        <p:spPr>
          <a:xfrm>
            <a:off x="350552" y="1084984"/>
            <a:ext cx="5918106" cy="5147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288000">
              <a:spcBef>
                <a:spcPts val="600"/>
              </a:spcBef>
              <a:spcAft>
                <a:spcPts val="600"/>
              </a:spcAft>
              <a:buClr>
                <a:srgbClr val="292847"/>
              </a:buClr>
              <a:buSzPct val="110000"/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292847"/>
                </a:solidFill>
                <a:cs typeface="Arial" panose="020B0604020202020204" pitchFamily="34" charset="0"/>
              </a:rPr>
              <a:t>Liquid-metal damage</a:t>
            </a:r>
          </a:p>
          <a:p>
            <a:pPr marL="360000" indent="-216000">
              <a:spcBef>
                <a:spcPts val="30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Corrosion/Erosion</a:t>
            </a:r>
          </a:p>
          <a:p>
            <a:pPr marL="360000" indent="-216000">
              <a:spcBef>
                <a:spcPts val="30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Liquid-metal embrittlement (LME)</a:t>
            </a:r>
          </a:p>
          <a:p>
            <a:pPr marL="360000" indent="-216000">
              <a:spcBef>
                <a:spcPts val="30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Cavitation-induced erosion damage</a:t>
            </a:r>
          </a:p>
          <a:p>
            <a:pPr marL="360000" indent="-216000">
              <a:spcBef>
                <a:spcPts val="30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Ø"/>
            </a:pPr>
            <a:endParaRPr lang="en-GB" sz="1000" dirty="0">
              <a:solidFill>
                <a:srgbClr val="292847"/>
              </a:solidFill>
              <a:cs typeface="Arial" panose="020B0604020202020204" pitchFamily="34" charset="0"/>
            </a:endParaRPr>
          </a:p>
          <a:p>
            <a:pPr marL="144000" indent="-288000">
              <a:spcBef>
                <a:spcPts val="600"/>
              </a:spcBef>
              <a:spcAft>
                <a:spcPts val="600"/>
              </a:spcAft>
              <a:buClr>
                <a:srgbClr val="292847"/>
              </a:buClr>
              <a:buSzPct val="110000"/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rgbClr val="292847"/>
                </a:solidFill>
                <a:cs typeface="Arial" panose="020B0604020202020204" pitchFamily="34" charset="0"/>
              </a:rPr>
              <a:t>Radiation-induced damage</a:t>
            </a:r>
          </a:p>
          <a:p>
            <a:pPr marL="360000" indent="-216000">
              <a:spcBef>
                <a:spcPts val="300"/>
              </a:spcBef>
              <a:spcAft>
                <a:spcPts val="300"/>
              </a:spcAft>
              <a:buClr>
                <a:srgbClr val="292847"/>
              </a:buClr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Embrittlement: loss of material ductility</a:t>
            </a:r>
          </a:p>
          <a:p>
            <a:pPr marL="360000" indent="-216000">
              <a:spcBef>
                <a:spcPts val="300"/>
              </a:spcBef>
              <a:spcAft>
                <a:spcPts val="300"/>
              </a:spcAft>
              <a:buClr>
                <a:srgbClr val="292847"/>
              </a:buClr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Swelling: volume expansion</a:t>
            </a:r>
          </a:p>
          <a:p>
            <a:pPr marL="360000" indent="-216000">
              <a:spcBef>
                <a:spcPts val="300"/>
              </a:spcBef>
              <a:spcAft>
                <a:spcPts val="300"/>
              </a:spcAft>
              <a:buClr>
                <a:srgbClr val="292847"/>
              </a:buClr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Irradiation Creep</a:t>
            </a:r>
          </a:p>
          <a:p>
            <a:pPr marL="360000" indent="-216000">
              <a:spcBef>
                <a:spcPts val="30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Reduction of thermal</a:t>
            </a:r>
            <a:r>
              <a:rPr lang="fr-FR" sz="1600" dirty="0"/>
              <a:t> </a:t>
            </a: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conductivity</a:t>
            </a:r>
          </a:p>
          <a:p>
            <a:pPr marL="360000" indent="-216000">
              <a:spcBef>
                <a:spcPts val="30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Gas production (mainly He and H)</a:t>
            </a:r>
          </a:p>
          <a:p>
            <a:pPr marL="144000">
              <a:spcBef>
                <a:spcPts val="300"/>
              </a:spcBef>
              <a:spcAft>
                <a:spcPts val="300"/>
              </a:spcAft>
              <a:buSzPct val="110000"/>
            </a:pPr>
            <a:endParaRPr lang="fr-FR" sz="1000" dirty="0">
              <a:solidFill>
                <a:srgbClr val="292847"/>
              </a:solidFill>
              <a:cs typeface="Arial" panose="020B0604020202020204" pitchFamily="34" charset="0"/>
            </a:endParaRPr>
          </a:p>
          <a:p>
            <a:pPr marL="144000" indent="-288000">
              <a:spcBef>
                <a:spcPts val="600"/>
              </a:spcBef>
              <a:spcAft>
                <a:spcPts val="600"/>
              </a:spcAft>
              <a:buClr>
                <a:srgbClr val="292847"/>
              </a:buClr>
              <a:buSzPct val="110000"/>
              <a:buFont typeface="Wingdings" panose="05000000000000000000" pitchFamily="2" charset="2"/>
              <a:buChar char="q"/>
            </a:pPr>
            <a:r>
              <a:rPr lang="fr-FR" b="1" dirty="0">
                <a:solidFill>
                  <a:srgbClr val="292847"/>
                </a:solidFill>
                <a:cs typeface="Arial" panose="020B0604020202020204" pitchFamily="34" charset="0"/>
              </a:rPr>
              <a:t>Fatigue-</a:t>
            </a:r>
            <a:r>
              <a:rPr lang="en-GB" b="1" dirty="0">
                <a:solidFill>
                  <a:srgbClr val="292847"/>
                </a:solidFill>
                <a:cs typeface="Arial" panose="020B0604020202020204" pitchFamily="34" charset="0"/>
              </a:rPr>
              <a:t>induced</a:t>
            </a:r>
            <a:r>
              <a:rPr lang="fr-FR" b="1" dirty="0">
                <a:solidFill>
                  <a:srgbClr val="292847"/>
                </a:solidFill>
                <a:cs typeface="Arial" panose="020B0604020202020204" pitchFamily="34" charset="0"/>
              </a:rPr>
              <a:t> Damage</a:t>
            </a:r>
          </a:p>
          <a:p>
            <a:pPr marL="360000" indent="-216000">
              <a:spcBef>
                <a:spcPts val="30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Thermal fatigue</a:t>
            </a:r>
          </a:p>
          <a:p>
            <a:pPr marL="360000" indent="-216000">
              <a:spcBef>
                <a:spcPts val="30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292847"/>
                </a:solidFill>
                <a:cs typeface="Arial" panose="020B0604020202020204" pitchFamily="34" charset="0"/>
              </a:rPr>
              <a:t>Mechanical fatigue (flow-induced vibration)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0A1076-CBC1-9309-8A77-EDFAC28748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0" u="none" strike="noStrike" kern="1200" cap="none" spc="300" normalizeH="0" baseline="0" noProof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600" i="0" u="none" strike="noStrike" kern="1200" cap="all" spc="300" normalizeH="0" baseline="0" noProof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2F9D37B-2BB7-DD85-D1C3-D53656AC1E87}"/>
              </a:ext>
            </a:extLst>
          </p:cNvPr>
          <p:cNvGrpSpPr/>
          <p:nvPr/>
        </p:nvGrpSpPr>
        <p:grpSpPr>
          <a:xfrm>
            <a:off x="6389489" y="4429531"/>
            <a:ext cx="5135762" cy="1860260"/>
            <a:chOff x="5748026" y="4415668"/>
            <a:chExt cx="5135762" cy="186026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8F9CF62-6CA5-1DF4-21A2-7576B4396F67}"/>
                </a:ext>
              </a:extLst>
            </p:cNvPr>
            <p:cNvSpPr txBox="1"/>
            <p:nvPr/>
          </p:nvSpPr>
          <p:spPr>
            <a:xfrm>
              <a:off x="5748026" y="5998929"/>
              <a:ext cx="513576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i="1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Flow-Induced Vibration Fatigue in METEX1 (</a:t>
              </a:r>
              <a:r>
                <a:rPr lang="en-GB" sz="1200" i="1" dirty="0" err="1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Eurisol</a:t>
              </a:r>
              <a:r>
                <a:rPr lang="en-GB" sz="1200" i="1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Project)</a:t>
              </a:r>
              <a:endParaRPr lang="en-GB" sz="12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665D437-49C2-C841-C073-5D9E5E95C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2879" y="4415668"/>
              <a:ext cx="2106057" cy="158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BA538A-4EC4-438D-772D-74615E889C36}"/>
              </a:ext>
            </a:extLst>
          </p:cNvPr>
          <p:cNvGrpSpPr/>
          <p:nvPr/>
        </p:nvGrpSpPr>
        <p:grpSpPr>
          <a:xfrm>
            <a:off x="6216392" y="2852906"/>
            <a:ext cx="5819891" cy="1434720"/>
            <a:chOff x="6216392" y="2910321"/>
            <a:chExt cx="5819891" cy="14347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3B524C7-B1DE-161D-FC3C-759C939452DC}"/>
                </a:ext>
              </a:extLst>
            </p:cNvPr>
            <p:cNvGrpSpPr/>
            <p:nvPr/>
          </p:nvGrpSpPr>
          <p:grpSpPr>
            <a:xfrm>
              <a:off x="6216392" y="2910321"/>
              <a:ext cx="5819891" cy="1287492"/>
              <a:chOff x="6216392" y="2910321"/>
              <a:chExt cx="5819891" cy="128749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74A52CC-B9CC-66C8-10C8-552A8D0BB9B5}"/>
                  </a:ext>
                </a:extLst>
              </p:cNvPr>
              <p:cNvGrpSpPr/>
              <p:nvPr/>
            </p:nvGrpSpPr>
            <p:grpSpPr>
              <a:xfrm>
                <a:off x="6216392" y="2910321"/>
                <a:ext cx="2677053" cy="1287492"/>
                <a:chOff x="6216392" y="2910321"/>
                <a:chExt cx="2677053" cy="1287492"/>
              </a:xfrm>
            </p:grpSpPr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93777402-25D8-2907-5E17-61C488E636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216392" y="2910321"/>
                  <a:ext cx="1275751" cy="1008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AA6663C3-9285-FF1C-24FF-ABBD0043DC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17694" y="2910321"/>
                  <a:ext cx="1275751" cy="1008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</p:pic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5579D5F-7E58-5AC3-6082-7B400C254802}"/>
                    </a:ext>
                  </a:extLst>
                </p:cNvPr>
                <p:cNvSpPr txBox="1"/>
                <p:nvPr/>
              </p:nvSpPr>
              <p:spPr>
                <a:xfrm>
                  <a:off x="6271294" y="3920814"/>
                  <a:ext cx="2515642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fr-FR"/>
                  </a:defPPr>
                  <a:lvl1pPr>
                    <a:defRPr sz="1200">
                      <a:solidFill>
                        <a:srgbClr val="292847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algn="ctr"/>
                  <a:r>
                    <a:rPr lang="en-US" i="1" dirty="0"/>
                    <a:t>Be window embrittlement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E38581E-F2D6-3884-199F-94A2E251D6CA}"/>
                  </a:ext>
                </a:extLst>
              </p:cNvPr>
              <p:cNvGrpSpPr/>
              <p:nvPr/>
            </p:nvGrpSpPr>
            <p:grpSpPr>
              <a:xfrm>
                <a:off x="8912086" y="2910321"/>
                <a:ext cx="3124197" cy="1287492"/>
                <a:chOff x="8912086" y="2910321"/>
                <a:chExt cx="3124197" cy="1287492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1FC3252-D89D-2C3D-18CD-5D9B448872AC}"/>
                    </a:ext>
                  </a:extLst>
                </p:cNvPr>
                <p:cNvSpPr txBox="1"/>
                <p:nvPr/>
              </p:nvSpPr>
              <p:spPr>
                <a:xfrm>
                  <a:off x="8912086" y="3920814"/>
                  <a:ext cx="3124197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fr-FR"/>
                  </a:defPPr>
                  <a:lvl1pPr>
                    <a:defRPr sz="1200">
                      <a:solidFill>
                        <a:srgbClr val="292847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algn="ctr"/>
                  <a:r>
                    <a:rPr lang="en-US" i="1" dirty="0"/>
                    <a:t>MINOS NT-02 target failure due to swelling</a:t>
                  </a:r>
                </a:p>
              </p:txBody>
            </p:sp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E0A20876-C1A9-87FA-03D4-6E4AFDE7E4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214185" y="2910321"/>
                  <a:ext cx="2383401" cy="1008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A8D6FB4-9F9B-134B-4FAD-DEC192F2486A}"/>
                </a:ext>
              </a:extLst>
            </p:cNvPr>
            <p:cNvSpPr txBox="1"/>
            <p:nvPr/>
          </p:nvSpPr>
          <p:spPr>
            <a:xfrm>
              <a:off x="6855078" y="4129597"/>
              <a:ext cx="4542518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" i="1" dirty="0"/>
                <a:t>Novel Materials R&amp;D for Next-Generation Accelerator Target Facilities, K. </a:t>
              </a:r>
              <a:r>
                <a:rPr lang="en-US" sz="800" i="1" dirty="0" err="1"/>
                <a:t>Ammigan</a:t>
              </a:r>
              <a:r>
                <a:rPr lang="en-US" sz="800" i="1" dirty="0"/>
                <a:t>, HPTW2023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662F151-7440-AC5E-E814-68F5ED443CAF}"/>
              </a:ext>
            </a:extLst>
          </p:cNvPr>
          <p:cNvGrpSpPr/>
          <p:nvPr/>
        </p:nvGrpSpPr>
        <p:grpSpPr>
          <a:xfrm>
            <a:off x="7733709" y="677204"/>
            <a:ext cx="2785257" cy="2033797"/>
            <a:chOff x="7733709" y="715838"/>
            <a:chExt cx="2785257" cy="203379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65262CB-06B4-D840-2622-136930E7E914}"/>
                </a:ext>
              </a:extLst>
            </p:cNvPr>
            <p:cNvGrpSpPr/>
            <p:nvPr/>
          </p:nvGrpSpPr>
          <p:grpSpPr>
            <a:xfrm>
              <a:off x="7733709" y="961703"/>
              <a:ext cx="2785257" cy="1620000"/>
              <a:chOff x="7733709" y="961703"/>
              <a:chExt cx="2785257" cy="1620000"/>
            </a:xfrm>
          </p:grpSpPr>
          <p:pic>
            <p:nvPicPr>
              <p:cNvPr id="5" name="image_0">
                <a:extLst>
                  <a:ext uri="{FF2B5EF4-FFF2-40B4-BE49-F238E27FC236}">
                    <a16:creationId xmlns:a16="http://schemas.microsoft.com/office/drawing/2014/main" id="{D068B2E7-783E-EB4A-6A5F-B916046D6D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445511" y="961703"/>
                <a:ext cx="1073455" cy="16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image_0">
                <a:extLst>
                  <a:ext uri="{FF2B5EF4-FFF2-40B4-BE49-F238E27FC236}">
                    <a16:creationId xmlns:a16="http://schemas.microsoft.com/office/drawing/2014/main" id="{9358EC87-DD59-E599-236D-BEE5ADD3F0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733709" y="961703"/>
                <a:ext cx="1073454" cy="16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2F6420-7752-22FF-38FF-208685C24879}"/>
                </a:ext>
              </a:extLst>
            </p:cNvPr>
            <p:cNvSpPr txBox="1"/>
            <p:nvPr/>
          </p:nvSpPr>
          <p:spPr>
            <a:xfrm>
              <a:off x="7917122" y="2534191"/>
              <a:ext cx="241843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ctr">
                <a:defRPr sz="120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CH" sz="800" i="1" dirty="0"/>
                <a:t>Courtesy of EU GEMMA Project</a:t>
              </a:r>
              <a:endParaRPr lang="en-GB" sz="800" i="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855DCC-561D-5965-6448-6F745381346B}"/>
                </a:ext>
              </a:extLst>
            </p:cNvPr>
            <p:cNvSpPr txBox="1"/>
            <p:nvPr/>
          </p:nvSpPr>
          <p:spPr>
            <a:xfrm>
              <a:off x="7917122" y="715838"/>
              <a:ext cx="24184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ctr">
                <a:defRPr sz="1200" i="1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GB" dirty="0"/>
                <a:t>Corrosion of 15-15 Ti in Pb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7507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3AEEE-258A-DAD5-A0AD-3AC4ED53F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9C9D58-A36D-5554-30DF-53F3E841D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US" sz="2800" dirty="0"/>
              <a:t>Beam Window: Fatigue induced damage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2973EA-CB0E-4EDB-061E-16C7AF66B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7744" y="6277272"/>
            <a:ext cx="363537" cy="325437"/>
          </a:xfrm>
        </p:spPr>
        <p:txBody>
          <a:bodyPr/>
          <a:lstStyle/>
          <a:p>
            <a:fld id="{395DFBBC-2004-0242-9E5C-8563F18F03DB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FD62BA8-EA7C-84CC-8A19-DF986B5FD2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0" u="none" strike="noStrike" kern="1200" cap="none" spc="300" normalizeH="0" baseline="0" noProof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600" i="0" u="none" strike="noStrike" kern="1200" cap="all" spc="300" normalizeH="0" baseline="0" noProof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D5DE82-BCB7-1516-60D0-14522D1B9705}"/>
              </a:ext>
            </a:extLst>
          </p:cNvPr>
          <p:cNvSpPr txBox="1"/>
          <p:nvPr/>
        </p:nvSpPr>
        <p:spPr>
          <a:xfrm>
            <a:off x="350555" y="1205634"/>
            <a:ext cx="783047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292847"/>
              </a:buClr>
              <a:buSzPct val="110000"/>
            </a:pPr>
            <a:r>
              <a:rPr lang="en-US" b="1" dirty="0">
                <a:solidFill>
                  <a:srgbClr val="292847"/>
                </a:solidFill>
                <a:cs typeface="Arial" panose="020B0604020202020204" pitchFamily="34" charset="0"/>
              </a:rPr>
              <a:t>Thermal Fatigue</a:t>
            </a:r>
          </a:p>
          <a:p>
            <a:pPr marL="144000" indent="-288000">
              <a:spcBef>
                <a:spcPts val="600"/>
              </a:spcBef>
              <a:spcAft>
                <a:spcPts val="600"/>
              </a:spcAft>
              <a:buClr>
                <a:srgbClr val="292847"/>
              </a:buClr>
              <a:buSzPct val="11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Caused by beam interruptions (beam trips)</a:t>
            </a:r>
          </a:p>
          <a:p>
            <a:pPr marL="432000" lvl="1" indent="-216000">
              <a:spcBef>
                <a:spcPts val="600"/>
              </a:spcBef>
              <a:spcAft>
                <a:spcPts val="600"/>
              </a:spcAft>
              <a:buClr>
                <a:srgbClr val="292846"/>
              </a:buClr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Reliability-oriented accelerator design is essential</a:t>
            </a:r>
          </a:p>
          <a:p>
            <a:pPr marL="144000" indent="-288000">
              <a:spcBef>
                <a:spcPts val="600"/>
              </a:spcBef>
              <a:spcAft>
                <a:spcPts val="600"/>
              </a:spcAft>
              <a:buClr>
                <a:srgbClr val="292847"/>
              </a:buClr>
              <a:buSzPct val="11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Stress amplitude influenced by</a:t>
            </a:r>
          </a:p>
          <a:p>
            <a:pPr marL="432000" lvl="1" indent="-216000">
              <a:spcBef>
                <a:spcPts val="600"/>
              </a:spcBef>
              <a:spcAft>
                <a:spcPts val="600"/>
              </a:spcAft>
              <a:buClr>
                <a:srgbClr val="292846"/>
              </a:buClr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trip duration</a:t>
            </a:r>
          </a:p>
          <a:p>
            <a:pPr marL="432000" lvl="1" indent="-216000">
              <a:spcBef>
                <a:spcPts val="600"/>
              </a:spcBef>
              <a:spcAft>
                <a:spcPts val="600"/>
              </a:spcAft>
              <a:buClr>
                <a:srgbClr val="292846"/>
              </a:buClr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PBW design (thickness/size) and its material (heat capacity)</a:t>
            </a:r>
          </a:p>
          <a:p>
            <a:pPr marL="144000">
              <a:spcBef>
                <a:spcPts val="200"/>
              </a:spcBef>
              <a:spcAft>
                <a:spcPts val="200"/>
              </a:spcAft>
              <a:buSzPct val="110000"/>
            </a:pPr>
            <a:endParaRPr lang="en-GB" sz="1600" dirty="0">
              <a:solidFill>
                <a:srgbClr val="292847"/>
              </a:solidFill>
              <a:cs typeface="Arial" panose="020B0604020202020204" pitchFamily="34" charset="0"/>
            </a:endParaRPr>
          </a:p>
          <a:p>
            <a:pPr marL="144000">
              <a:spcBef>
                <a:spcPts val="200"/>
              </a:spcBef>
              <a:spcAft>
                <a:spcPts val="200"/>
              </a:spcAft>
              <a:buSzPct val="110000"/>
            </a:pPr>
            <a:endParaRPr lang="en-GB" sz="1600" dirty="0">
              <a:solidFill>
                <a:srgbClr val="292847"/>
              </a:solidFill>
              <a:cs typeface="Arial" panose="020B0604020202020204" pitchFamily="34" charset="0"/>
            </a:endParaRPr>
          </a:p>
          <a:p>
            <a:pPr marL="144000">
              <a:spcBef>
                <a:spcPts val="200"/>
              </a:spcBef>
              <a:spcAft>
                <a:spcPts val="200"/>
              </a:spcAft>
              <a:buSzPct val="110000"/>
            </a:pPr>
            <a:endParaRPr lang="en-GB" sz="1600" dirty="0">
              <a:solidFill>
                <a:srgbClr val="292847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292847"/>
              </a:buClr>
              <a:buSzPct val="110000"/>
            </a:pPr>
            <a:r>
              <a:rPr lang="en-GB" b="1" dirty="0">
                <a:solidFill>
                  <a:srgbClr val="292847"/>
                </a:solidFill>
                <a:cs typeface="Arial" panose="020B0604020202020204" pitchFamily="34" charset="0"/>
              </a:rPr>
              <a:t>Mechanical Fatigue</a:t>
            </a:r>
          </a:p>
          <a:p>
            <a:pPr marL="144000" indent="-288000">
              <a:spcBef>
                <a:spcPts val="600"/>
              </a:spcBef>
              <a:spcAft>
                <a:spcPts val="600"/>
              </a:spcAft>
              <a:buClr>
                <a:srgbClr val="292847"/>
              </a:buClr>
              <a:buSzPct val="1100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292847"/>
                </a:solidFill>
                <a:cs typeface="Arial" panose="020B0604020202020204" pitchFamily="34" charset="0"/>
              </a:rPr>
              <a:t>Arise from flow-induced vibrations</a:t>
            </a:r>
          </a:p>
          <a:p>
            <a:pPr marL="432000" lvl="1" indent="-216000">
              <a:spcBef>
                <a:spcPts val="600"/>
              </a:spcBef>
              <a:spcAft>
                <a:spcPts val="600"/>
              </a:spcAft>
              <a:buClr>
                <a:srgbClr val="292846"/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model may help capturing flow instabilities</a:t>
            </a:r>
          </a:p>
          <a:p>
            <a:pPr marL="432000" lvl="1" indent="-216000">
              <a:spcBef>
                <a:spcPts val="600"/>
              </a:spcBef>
              <a:spcAft>
                <a:spcPts val="600"/>
              </a:spcAft>
              <a:buClr>
                <a:srgbClr val="292846"/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 mechanical design can mitigate/alleviate this effect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742C9CD-B167-260D-E078-13276193358E}"/>
              </a:ext>
            </a:extLst>
          </p:cNvPr>
          <p:cNvGrpSpPr/>
          <p:nvPr/>
        </p:nvGrpSpPr>
        <p:grpSpPr>
          <a:xfrm>
            <a:off x="8211311" y="3636516"/>
            <a:ext cx="3068490" cy="2732962"/>
            <a:chOff x="8243669" y="3575198"/>
            <a:chExt cx="3068490" cy="273296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64096D-E933-9A46-19CE-7B00C680A185}"/>
                </a:ext>
              </a:extLst>
            </p:cNvPr>
            <p:cNvSpPr txBox="1"/>
            <p:nvPr/>
          </p:nvSpPr>
          <p:spPr>
            <a:xfrm>
              <a:off x="8243669" y="6031161"/>
              <a:ext cx="306849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 algn="ctr">
                <a:defRPr sz="1200" i="1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GB" sz="1200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METEX1 (</a:t>
              </a:r>
              <a:r>
                <a:rPr lang="en-GB" sz="1200" dirty="0" err="1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MErcury</a:t>
              </a:r>
              <a:r>
                <a:rPr lang="en-GB" sz="1200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Target </a:t>
              </a:r>
              <a:r>
                <a:rPr lang="en-GB" sz="1200" dirty="0" err="1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EXperiment</a:t>
              </a:r>
              <a:r>
                <a:rPr lang="en-GB" sz="1200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1)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256F5F1-759D-E3DE-EDFB-F89C32DFFC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91759" y="3575198"/>
              <a:ext cx="2772310" cy="2448000"/>
              <a:chOff x="4801198" y="1303286"/>
              <a:chExt cx="4728189" cy="4175077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E23211-8FD5-D324-A6EF-31BE536B9F63}"/>
                  </a:ext>
                </a:extLst>
              </p:cNvPr>
              <p:cNvSpPr txBox="1"/>
              <p:nvPr/>
            </p:nvSpPr>
            <p:spPr>
              <a:xfrm rot="16200000">
                <a:off x="4033678" y="3198976"/>
                <a:ext cx="1962595" cy="427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Amplitude [Pa]</a:t>
                </a: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14B238A-5E9C-98EF-E6FD-8B04162125C1}"/>
                  </a:ext>
                </a:extLst>
              </p:cNvPr>
              <p:cNvGrpSpPr/>
              <p:nvPr/>
            </p:nvGrpSpPr>
            <p:grpSpPr>
              <a:xfrm>
                <a:off x="5009082" y="1303286"/>
                <a:ext cx="4520305" cy="4175077"/>
                <a:chOff x="5009082" y="1303286"/>
                <a:chExt cx="4520305" cy="4175077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5FC6F27E-0FFA-3C7D-F951-0242E3CB68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4576" y="1692075"/>
                  <a:ext cx="4169320" cy="3600000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54942B9-9870-3DD4-FCA3-E655422C5BA4}"/>
                    </a:ext>
                  </a:extLst>
                </p:cNvPr>
                <p:cNvSpPr txBox="1"/>
                <p:nvPr/>
              </p:nvSpPr>
              <p:spPr>
                <a:xfrm>
                  <a:off x="6269381" y="5050808"/>
                  <a:ext cx="1999710" cy="427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200" b="1" dirty="0">
                      <a:solidFill>
                        <a:schemeClr val="tx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Frequency [Hz]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0A0682B-86C1-098D-41E2-BF7B02BC56AB}"/>
                    </a:ext>
                  </a:extLst>
                </p:cNvPr>
                <p:cNvSpPr txBox="1"/>
                <p:nvPr/>
              </p:nvSpPr>
              <p:spPr>
                <a:xfrm>
                  <a:off x="5009082" y="1303286"/>
                  <a:ext cx="4520305" cy="427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200" b="1" dirty="0">
                      <a:solidFill>
                        <a:schemeClr val="tx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Point 42 – Discrete Fourier Transform</a:t>
                  </a:r>
                </a:p>
              </p:txBody>
            </p:sp>
          </p:grp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F5F6C71-7DB5-44FB-2929-64A1BDCB396A}"/>
              </a:ext>
            </a:extLst>
          </p:cNvPr>
          <p:cNvGrpSpPr/>
          <p:nvPr/>
        </p:nvGrpSpPr>
        <p:grpSpPr>
          <a:xfrm>
            <a:off x="7701313" y="646320"/>
            <a:ext cx="4088486" cy="2836099"/>
            <a:chOff x="7701313" y="369568"/>
            <a:chExt cx="4088486" cy="28360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A17A5F-8355-1890-9006-C25BEFF27359}"/>
                </a:ext>
              </a:extLst>
            </p:cNvPr>
            <p:cNvGrpSpPr/>
            <p:nvPr/>
          </p:nvGrpSpPr>
          <p:grpSpPr>
            <a:xfrm>
              <a:off x="7701313" y="369568"/>
              <a:ext cx="4088486" cy="445616"/>
              <a:chOff x="8232946" y="171857"/>
              <a:chExt cx="4088486" cy="445616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FF063D9-D503-9334-8E7D-83A50C339B78}"/>
                  </a:ext>
                </a:extLst>
              </p:cNvPr>
              <p:cNvSpPr txBox="1"/>
              <p:nvPr/>
            </p:nvSpPr>
            <p:spPr>
              <a:xfrm>
                <a:off x="8520086" y="171857"/>
                <a:ext cx="3514207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 sz="1200">
                    <a:solidFill>
                      <a:srgbClr val="292847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i="1" dirty="0"/>
                  <a:t>Beam Trip Frequencies for different ADS projects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BAF455-6206-F976-723C-CBFDCA57838B}"/>
                  </a:ext>
                </a:extLst>
              </p:cNvPr>
              <p:cNvSpPr txBox="1"/>
              <p:nvPr/>
            </p:nvSpPr>
            <p:spPr>
              <a:xfrm>
                <a:off x="8232946" y="402029"/>
                <a:ext cx="4088486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Clr>
                    <a:srgbClr val="434276"/>
                  </a:buClr>
                </a:pPr>
                <a:r>
                  <a:rPr lang="fr-FR" sz="800" i="1" dirty="0"/>
                  <a:t>D. </a:t>
                </a:r>
                <a:r>
                  <a:rPr lang="fr-FR" sz="800" i="1" dirty="0" err="1"/>
                  <a:t>Vandeplassche</a:t>
                </a:r>
                <a:r>
                  <a:rPr lang="fr-FR" sz="800" i="1" dirty="0"/>
                  <a:t>, et al, “Accelerator Driven </a:t>
                </a:r>
                <a:r>
                  <a:rPr lang="fr-FR" sz="800" i="1" dirty="0" err="1"/>
                  <a:t>Systems</a:t>
                </a:r>
                <a:r>
                  <a:rPr lang="fr-FR" sz="800" i="1" dirty="0"/>
                  <a:t>”, in IPAC2014, 20-25 May 2012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64EB6B1-4B9B-0A9C-A299-D9FD85880A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53372" y="757667"/>
              <a:ext cx="2784368" cy="2448000"/>
              <a:chOff x="5739162" y="3696551"/>
              <a:chExt cx="2618801" cy="2302427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FE897F3-67D8-6A05-3633-42633E5CE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39162" y="3696551"/>
                <a:ext cx="2618801" cy="216000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BD9C3B-EB9F-9F48-1C9B-401F7F40D076}"/>
                  </a:ext>
                </a:extLst>
              </p:cNvPr>
              <p:cNvSpPr txBox="1"/>
              <p:nvPr/>
            </p:nvSpPr>
            <p:spPr>
              <a:xfrm>
                <a:off x="6507920" y="5749944"/>
                <a:ext cx="1221997" cy="2490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Trip duration [s]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463C1BD-349B-2AF3-3FD0-0E2542D9E5AA}"/>
                  </a:ext>
                </a:extLst>
              </p:cNvPr>
              <p:cNvSpPr txBox="1"/>
              <p:nvPr/>
            </p:nvSpPr>
            <p:spPr>
              <a:xfrm rot="16200000">
                <a:off x="5490932" y="4585056"/>
                <a:ext cx="773793" cy="2490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Trips/day</a:t>
                </a: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9E31A50-8AB9-5585-C8A9-B06953941A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69657" y="3856435"/>
                <a:ext cx="688306" cy="58578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84212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8ACDC-ED04-A61D-CF93-62F3E1513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17B210-C80B-8B36-5729-6F8812A96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US" sz="2800" dirty="0"/>
              <a:t>ADS projects in the world (not exhaustive)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A24A48-2E9B-D59B-C309-68031EA68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884E257-79FA-519D-E1C9-D25FEC6F2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0" u="none" strike="noStrike" kern="1200" cap="none" spc="300" normalizeH="0" baseline="0" noProof="0" dirty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600" i="0" u="none" strike="noStrike" kern="1200" cap="all" spc="300" normalizeH="0" baseline="0" noProof="0" dirty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B93B6BE-AC6D-62BC-1FAA-4142E40741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449598"/>
              </p:ext>
            </p:extLst>
          </p:nvPr>
        </p:nvGraphicFramePr>
        <p:xfrm>
          <a:off x="176599" y="1315362"/>
          <a:ext cx="11752642" cy="441796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546268">
                  <a:extLst>
                    <a:ext uri="{9D8B030D-6E8A-4147-A177-3AD203B41FA5}">
                      <a16:colId xmlns:a16="http://schemas.microsoft.com/office/drawing/2014/main" val="574140584"/>
                    </a:ext>
                  </a:extLst>
                </a:gridCol>
                <a:gridCol w="1326295">
                  <a:extLst>
                    <a:ext uri="{9D8B030D-6E8A-4147-A177-3AD203B41FA5}">
                      <a16:colId xmlns:a16="http://schemas.microsoft.com/office/drawing/2014/main" val="3826561440"/>
                    </a:ext>
                  </a:extLst>
                </a:gridCol>
                <a:gridCol w="1085159">
                  <a:extLst>
                    <a:ext uri="{9D8B030D-6E8A-4147-A177-3AD203B41FA5}">
                      <a16:colId xmlns:a16="http://schemas.microsoft.com/office/drawing/2014/main" val="349138157"/>
                    </a:ext>
                  </a:extLst>
                </a:gridCol>
                <a:gridCol w="1279763">
                  <a:extLst>
                    <a:ext uri="{9D8B030D-6E8A-4147-A177-3AD203B41FA5}">
                      <a16:colId xmlns:a16="http://schemas.microsoft.com/office/drawing/2014/main" val="3636952513"/>
                    </a:ext>
                  </a:extLst>
                </a:gridCol>
                <a:gridCol w="1025925">
                  <a:extLst>
                    <a:ext uri="{9D8B030D-6E8A-4147-A177-3AD203B41FA5}">
                      <a16:colId xmlns:a16="http://schemas.microsoft.com/office/drawing/2014/main" val="2017379611"/>
                    </a:ext>
                  </a:extLst>
                </a:gridCol>
                <a:gridCol w="909584">
                  <a:extLst>
                    <a:ext uri="{9D8B030D-6E8A-4147-A177-3AD203B41FA5}">
                      <a16:colId xmlns:a16="http://schemas.microsoft.com/office/drawing/2014/main" val="1420529529"/>
                    </a:ext>
                  </a:extLst>
                </a:gridCol>
                <a:gridCol w="909584">
                  <a:extLst>
                    <a:ext uri="{9D8B030D-6E8A-4147-A177-3AD203B41FA5}">
                      <a16:colId xmlns:a16="http://schemas.microsoft.com/office/drawing/2014/main" val="2884920283"/>
                    </a:ext>
                  </a:extLst>
                </a:gridCol>
                <a:gridCol w="930737">
                  <a:extLst>
                    <a:ext uri="{9D8B030D-6E8A-4147-A177-3AD203B41FA5}">
                      <a16:colId xmlns:a16="http://schemas.microsoft.com/office/drawing/2014/main" val="2265357313"/>
                    </a:ext>
                  </a:extLst>
                </a:gridCol>
                <a:gridCol w="1459565">
                  <a:extLst>
                    <a:ext uri="{9D8B030D-6E8A-4147-A177-3AD203B41FA5}">
                      <a16:colId xmlns:a16="http://schemas.microsoft.com/office/drawing/2014/main" val="387029681"/>
                    </a:ext>
                  </a:extLst>
                </a:gridCol>
                <a:gridCol w="1279762">
                  <a:extLst>
                    <a:ext uri="{9D8B030D-6E8A-4147-A177-3AD203B41FA5}">
                      <a16:colId xmlns:a16="http://schemas.microsoft.com/office/drawing/2014/main" val="660891507"/>
                    </a:ext>
                  </a:extLst>
                </a:gridCol>
              </a:tblGrid>
              <a:tr h="896442">
                <a:tc>
                  <a:txBody>
                    <a:bodyPr/>
                    <a:lstStyle/>
                    <a:p>
                      <a:pPr algn="ctr"/>
                      <a:endParaRPr lang="en-US" sz="16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ACCELERATOR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4A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SUB-CRITICAL CORE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4A8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9456534"/>
                  </a:ext>
                </a:extLst>
              </a:tr>
              <a:tr h="758526">
                <a:tc>
                  <a:txBody>
                    <a:bodyPr/>
                    <a:lstStyle/>
                    <a:p>
                      <a:pPr algn="ctr"/>
                      <a:r>
                        <a:rPr lang="en-US" sz="15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Project</a:t>
                      </a:r>
                    </a:p>
                    <a:p>
                      <a:pPr algn="ctr"/>
                      <a:r>
                        <a:rPr lang="en-US" sz="15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Name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4A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Location</a:t>
                      </a: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4A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Type</a:t>
                      </a: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4A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Operation Mode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4A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</a:p>
                    <a:p>
                      <a:pPr algn="ctr"/>
                      <a:r>
                        <a:rPr lang="en-US" sz="15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[GeV]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4A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Current</a:t>
                      </a:r>
                    </a:p>
                    <a:p>
                      <a:pPr algn="ctr"/>
                      <a:r>
                        <a:rPr lang="en-US" sz="15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[mA]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4A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Primary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Coolant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4A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Power</a:t>
                      </a:r>
                    </a:p>
                    <a:p>
                      <a:pPr algn="ctr"/>
                      <a:r>
                        <a:rPr lang="en-US" sz="15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1500" b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1500" b="1" kern="1200" baseline="-250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5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4A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Project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scope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4A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Status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4A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806863"/>
                  </a:ext>
                </a:extLst>
              </a:tr>
              <a:tr h="690749">
                <a:tc>
                  <a:txBody>
                    <a:bodyPr/>
                    <a:lstStyle/>
                    <a:p>
                      <a:pPr algn="l"/>
                      <a:r>
                        <a:rPr lang="en-US" sz="15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CiADS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China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LINAC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kern="100">
                          <a:solidFill>
                            <a:schemeClr val="tx1"/>
                          </a:solidFill>
                          <a:effectLst/>
                        </a:rPr>
                        <a:t>CW/Pulse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0.5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Pb-Bi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7.5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ADS demo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Construction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4087063"/>
                  </a:ext>
                </a:extLst>
              </a:tr>
              <a:tr h="690749">
                <a:tc>
                  <a:txBody>
                    <a:bodyPr/>
                    <a:lstStyle/>
                    <a:p>
                      <a:pPr algn="l"/>
                      <a:r>
                        <a:rPr lang="en-US" sz="15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MYRRHA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Belgium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LINAC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00" dirty="0">
                          <a:solidFill>
                            <a:schemeClr val="tx1"/>
                          </a:solidFill>
                          <a:effectLst/>
                        </a:rPr>
                        <a:t>CW</a:t>
                      </a:r>
                      <a:endParaRPr lang="en-US" altLang="zh-CN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0.6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Pb-Bi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ADS demo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Construction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2542857"/>
                  </a:ext>
                </a:extLst>
              </a:tr>
              <a:tr h="690749">
                <a:tc>
                  <a:txBody>
                    <a:bodyPr/>
                    <a:lstStyle/>
                    <a:p>
                      <a:pPr algn="l"/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TRANSMUTEX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Switzerland</a:t>
                      </a:r>
                    </a:p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(Company)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Cyclotron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CW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0.8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Pb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Commercial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Design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7500842"/>
                  </a:ext>
                </a:extLst>
              </a:tr>
              <a:tr h="690749">
                <a:tc>
                  <a:txBody>
                    <a:bodyPr/>
                    <a:lstStyle/>
                    <a:p>
                      <a:pPr algn="l"/>
                      <a:r>
                        <a:rPr lang="en-US" sz="15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JAEA-ADS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Japan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LINAC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CW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1.5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Pb-Bi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Waste</a:t>
                      </a:r>
                    </a:p>
                    <a:p>
                      <a:pPr algn="ctr"/>
                      <a:r>
                        <a:rPr lang="en-US" sz="15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Transmutation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Design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BA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201922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CA7D09C-B31B-33E1-6703-B84F88D784B7}"/>
              </a:ext>
            </a:extLst>
          </p:cNvPr>
          <p:cNvSpPr/>
          <p:nvPr/>
        </p:nvSpPr>
        <p:spPr>
          <a:xfrm>
            <a:off x="221970" y="3045459"/>
            <a:ext cx="11664000" cy="194400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028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02964-50E1-929D-8B97-CDD336162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9EB24F7-40B1-DE6A-9114-993D838D9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71" y="1597839"/>
            <a:ext cx="2853175" cy="4590686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24C5EF9D-508D-7BB7-F21A-A9789EB035D3}"/>
              </a:ext>
            </a:extLst>
          </p:cNvPr>
          <p:cNvSpPr txBox="1"/>
          <p:nvPr/>
        </p:nvSpPr>
        <p:spPr>
          <a:xfrm>
            <a:off x="246516" y="1095495"/>
            <a:ext cx="8381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6000" indent="-288000">
              <a:spcBef>
                <a:spcPts val="600"/>
              </a:spcBef>
              <a:spcAft>
                <a:spcPts val="600"/>
              </a:spcAft>
              <a:buSzPct val="120000"/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hina </a:t>
            </a:r>
            <a:r>
              <a:rPr lang="en-GB" sz="16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nitiative </a:t>
            </a:r>
            <a:r>
              <a:rPr lang="en-GB" sz="16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ccelerator </a:t>
            </a:r>
            <a:r>
              <a:rPr lang="en-GB" sz="16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riven </a:t>
            </a:r>
            <a:r>
              <a:rPr lang="en-GB" sz="16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ystem (</a:t>
            </a:r>
            <a:r>
              <a:rPr lang="en-GB" sz="1600" b="1" dirty="0" err="1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CiADS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will be located in Huizhou, China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CA2534-7825-1439-2FF1-D5458E769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US" sz="2800" dirty="0" err="1"/>
              <a:t>CiADS</a:t>
            </a:r>
            <a:r>
              <a:rPr lang="en-US" sz="2800" dirty="0"/>
              <a:t> – ADS: General Overview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F7995-D505-4516-6F18-08828041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96" name="Picture 2" descr="Institute of modern physics(IMP), CAS | LinkedIn">
            <a:extLst>
              <a:ext uri="{FF2B5EF4-FFF2-40B4-BE49-F238E27FC236}">
                <a16:creationId xmlns:a16="http://schemas.microsoft.com/office/drawing/2014/main" id="{AE661189-B7AB-6F5C-F171-C01DE44F5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1625" y="1642813"/>
            <a:ext cx="828000" cy="8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D20FC5B-03B7-1A23-9043-2A56443ED261}"/>
              </a:ext>
            </a:extLst>
          </p:cNvPr>
          <p:cNvGrpSpPr/>
          <p:nvPr/>
        </p:nvGrpSpPr>
        <p:grpSpPr>
          <a:xfrm>
            <a:off x="5894419" y="1770719"/>
            <a:ext cx="5853581" cy="897215"/>
            <a:chOff x="5029939" y="2150876"/>
            <a:chExt cx="6480000" cy="1130183"/>
          </a:xfrm>
        </p:grpSpPr>
        <p:pic>
          <p:nvPicPr>
            <p:cNvPr id="11" name="Picture 1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ACE2300-0BDE-7379-27CB-1F4EAF1CD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9939" y="2150876"/>
              <a:ext cx="6480000" cy="92619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3DEB4A2-F59B-C789-4C9F-1A3A478AB712}"/>
                </a:ext>
              </a:extLst>
            </p:cNvPr>
            <p:cNvSpPr txBox="1"/>
            <p:nvPr/>
          </p:nvSpPr>
          <p:spPr>
            <a:xfrm>
              <a:off x="7042903" y="2942505"/>
              <a:ext cx="245407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120000"/>
              </a:pPr>
              <a:r>
                <a:rPr lang="en-GB" sz="1600" b="1" err="1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CiADS</a:t>
              </a:r>
              <a:r>
                <a:rPr lang="en-GB" sz="1600" b="1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600" b="1" err="1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Linac</a:t>
              </a:r>
              <a:r>
                <a:rPr lang="en-GB" sz="1600" b="1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layout</a:t>
              </a:r>
            </a:p>
          </p:txBody>
        </p:sp>
      </p:grpSp>
      <p:pic>
        <p:nvPicPr>
          <p:cNvPr id="92" name="Picture 91" descr="A screenshot of a computer&#10;&#10;Description automatically generated">
            <a:extLst>
              <a:ext uri="{FF2B5EF4-FFF2-40B4-BE49-F238E27FC236}">
                <a16:creationId xmlns:a16="http://schemas.microsoft.com/office/drawing/2014/main" id="{D2A67D17-AF1F-6A20-A65D-ACCE237655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0445" y="2682349"/>
            <a:ext cx="2794492" cy="3207304"/>
          </a:xfrm>
          <a:custGeom>
            <a:avLst/>
            <a:gdLst>
              <a:gd name="connsiteX0" fmla="*/ 0 w 2675413"/>
              <a:gd name="connsiteY0" fmla="*/ 0 h 2990679"/>
              <a:gd name="connsiteX1" fmla="*/ 2675413 w 2675413"/>
              <a:gd name="connsiteY1" fmla="*/ 0 h 2990679"/>
              <a:gd name="connsiteX2" fmla="*/ 2675413 w 2675413"/>
              <a:gd name="connsiteY2" fmla="*/ 2990679 h 2990679"/>
              <a:gd name="connsiteX3" fmla="*/ 0 w 2675413"/>
              <a:gd name="connsiteY3" fmla="*/ 2990679 h 299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5413" h="2990679">
                <a:moveTo>
                  <a:pt x="0" y="0"/>
                </a:moveTo>
                <a:lnTo>
                  <a:pt x="2675413" y="0"/>
                </a:lnTo>
                <a:lnTo>
                  <a:pt x="2675413" y="2990679"/>
                </a:lnTo>
                <a:lnTo>
                  <a:pt x="0" y="2990679"/>
                </a:lnTo>
                <a:close/>
              </a:path>
            </a:pathLst>
          </a:cu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89BCDD97-DAC4-8FBA-3D04-89CDF197BE84}"/>
              </a:ext>
            </a:extLst>
          </p:cNvPr>
          <p:cNvSpPr txBox="1"/>
          <p:nvPr/>
        </p:nvSpPr>
        <p:spPr>
          <a:xfrm>
            <a:off x="3676217" y="5887693"/>
            <a:ext cx="2902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SzPct val="120000"/>
            </a:pPr>
            <a:r>
              <a:rPr lang="en-GB" sz="1600" b="1" dirty="0" err="1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CiADS</a:t>
            </a:r>
            <a:r>
              <a:rPr lang="en-GB" sz="16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Sub-Critical Reactor</a:t>
            </a:r>
          </a:p>
        </p:txBody>
      </p:sp>
      <p:pic>
        <p:nvPicPr>
          <p:cNvPr id="97" name="Picture 96" descr="A screenshot of a computer&#10;&#10;Description automatically generated">
            <a:extLst>
              <a:ext uri="{FF2B5EF4-FFF2-40B4-BE49-F238E27FC236}">
                <a16:creationId xmlns:a16="http://schemas.microsoft.com/office/drawing/2014/main" id="{00078B7D-04B4-F4E2-23F8-8A1759EAB3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2353" y="3347743"/>
            <a:ext cx="4313987" cy="2513735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10402C18-DAF9-826B-82F3-1D9B07DA4392}"/>
              </a:ext>
            </a:extLst>
          </p:cNvPr>
          <p:cNvSpPr txBox="1"/>
          <p:nvPr/>
        </p:nvSpPr>
        <p:spPr>
          <a:xfrm>
            <a:off x="7532112" y="5887693"/>
            <a:ext cx="40942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SzPct val="120000"/>
            </a:pPr>
            <a:r>
              <a:rPr lang="en-GB" sz="16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RoadMap for LBE Target development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8D946B4-0535-F2C5-943D-5A7B268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0" u="none" strike="noStrike" kern="1200" cap="none" spc="300" normalizeH="0" baseline="0" noProof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600" i="0" u="none" strike="noStrike" kern="1200" cap="all" spc="300" normalizeH="0" baseline="0" noProof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E22E1A-10C3-3E7D-2096-69579131416F}"/>
              </a:ext>
            </a:extLst>
          </p:cNvPr>
          <p:cNvSpPr/>
          <p:nvPr/>
        </p:nvSpPr>
        <p:spPr>
          <a:xfrm>
            <a:off x="10193271" y="5360194"/>
            <a:ext cx="510448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304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CAA5B-86E4-1772-04A2-932CF66F7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E815A56-2312-BE91-4EA1-4EB35EF117DB}"/>
              </a:ext>
            </a:extLst>
          </p:cNvPr>
          <p:cNvSpPr txBox="1"/>
          <p:nvPr/>
        </p:nvSpPr>
        <p:spPr>
          <a:xfrm>
            <a:off x="246516" y="1098035"/>
            <a:ext cx="10377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6000" indent="-288000">
              <a:spcBef>
                <a:spcPts val="600"/>
              </a:spcBef>
              <a:spcAft>
                <a:spcPts val="600"/>
              </a:spcAft>
              <a:buSzPct val="120000"/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ulti-purpose </a:t>
            </a:r>
            <a:r>
              <a:rPr lang="en-GB" sz="1600" dirty="0" err="1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600" b="1" dirty="0" err="1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sz="1600" dirty="0" err="1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esearch </a:t>
            </a:r>
            <a:r>
              <a:rPr lang="en-GB" sz="16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eactor for </a:t>
            </a:r>
            <a:r>
              <a:rPr lang="en-GB" sz="16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igh-tech </a:t>
            </a:r>
            <a:r>
              <a:rPr lang="en-GB" sz="16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pplications (</a:t>
            </a:r>
            <a:r>
              <a:rPr lang="en-GB" sz="16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MYRRHA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will be located in Mol, Belgium</a:t>
            </a:r>
            <a:endParaRPr lang="en-GB" sz="1600" b="1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4B94FC87-EE9D-9940-D341-910EF48AD7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194" y="1643788"/>
            <a:ext cx="1371765" cy="925556"/>
          </a:xfrm>
          <a:custGeom>
            <a:avLst/>
            <a:gdLst>
              <a:gd name="connsiteX0" fmla="*/ 757047 w 1080000"/>
              <a:gd name="connsiteY0" fmla="*/ 0 h 728696"/>
              <a:gd name="connsiteX1" fmla="*/ 1026204 w 1080000"/>
              <a:gd name="connsiteY1" fmla="*/ 0 h 728696"/>
              <a:gd name="connsiteX2" fmla="*/ 1047631 w 1080000"/>
              <a:gd name="connsiteY2" fmla="*/ 17280 h 728696"/>
              <a:gd name="connsiteX3" fmla="*/ 1080000 w 1080000"/>
              <a:gd name="connsiteY3" fmla="*/ 213518 h 728696"/>
              <a:gd name="connsiteX4" fmla="*/ 1080000 w 1080000"/>
              <a:gd name="connsiteY4" fmla="*/ 449028 h 728696"/>
              <a:gd name="connsiteX5" fmla="*/ 1057156 w 1080000"/>
              <a:gd name="connsiteY5" fmla="*/ 538774 h 728696"/>
              <a:gd name="connsiteX6" fmla="*/ 649962 w 1080000"/>
              <a:gd name="connsiteY6" fmla="*/ 669743 h 728696"/>
              <a:gd name="connsiteX7" fmla="*/ 626149 w 1080000"/>
              <a:gd name="connsiteY7" fmla="*/ 669743 h 728696"/>
              <a:gd name="connsiteX8" fmla="*/ 350248 w 1080000"/>
              <a:gd name="connsiteY8" fmla="*/ 728696 h 728696"/>
              <a:gd name="connsiteX9" fmla="*/ 52205 w 1080000"/>
              <a:gd name="connsiteY9" fmla="*/ 728696 h 728696"/>
              <a:gd name="connsiteX10" fmla="*/ 0 w 1080000"/>
              <a:gd name="connsiteY10" fmla="*/ 645169 h 728696"/>
              <a:gd name="connsiteX11" fmla="*/ 0 w 1080000"/>
              <a:gd name="connsiteY11" fmla="*/ 247889 h 728696"/>
              <a:gd name="connsiteX12" fmla="*/ 102274 w 1080000"/>
              <a:gd name="connsiteY12" fmla="*/ 183968 h 728696"/>
              <a:gd name="connsiteX13" fmla="*/ 430887 w 1080000"/>
              <a:gd name="connsiteY13" fmla="*/ 107768 h 728696"/>
              <a:gd name="connsiteX14" fmla="*/ 568999 w 1080000"/>
              <a:gd name="connsiteY14" fmla="*/ 69668 h 728696"/>
              <a:gd name="connsiteX15" fmla="*/ 692824 w 1080000"/>
              <a:gd name="connsiteY15" fmla="*/ 12518 h 72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0000" h="728696">
                <a:moveTo>
                  <a:pt x="757047" y="0"/>
                </a:moveTo>
                <a:lnTo>
                  <a:pt x="1026204" y="0"/>
                </a:lnTo>
                <a:lnTo>
                  <a:pt x="1047631" y="17280"/>
                </a:lnTo>
                <a:lnTo>
                  <a:pt x="1080000" y="213518"/>
                </a:lnTo>
                <a:lnTo>
                  <a:pt x="1080000" y="449028"/>
                </a:lnTo>
                <a:lnTo>
                  <a:pt x="1057156" y="538774"/>
                </a:lnTo>
                <a:lnTo>
                  <a:pt x="649962" y="669743"/>
                </a:lnTo>
                <a:lnTo>
                  <a:pt x="626149" y="669743"/>
                </a:lnTo>
                <a:lnTo>
                  <a:pt x="350248" y="728696"/>
                </a:lnTo>
                <a:lnTo>
                  <a:pt x="52205" y="728696"/>
                </a:lnTo>
                <a:lnTo>
                  <a:pt x="0" y="645169"/>
                </a:lnTo>
                <a:lnTo>
                  <a:pt x="0" y="247889"/>
                </a:lnTo>
                <a:lnTo>
                  <a:pt x="102274" y="183968"/>
                </a:lnTo>
                <a:lnTo>
                  <a:pt x="430887" y="107768"/>
                </a:lnTo>
                <a:lnTo>
                  <a:pt x="568999" y="69668"/>
                </a:lnTo>
                <a:lnTo>
                  <a:pt x="692824" y="12518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3FD1D7-BBDA-3C9B-775F-D66D7D19F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42" y="1597839"/>
            <a:ext cx="2853175" cy="459068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17C99EA-12F9-CA6E-FECB-68318D7B9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US" sz="2800" dirty="0"/>
              <a:t>MYRRHA – ADS: General Overview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E02E5F-2E80-43CA-041F-B6173E63C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A0BB6B4-A0BC-4A3F-AC72-5542F9B3AA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0" u="none" strike="noStrike" kern="1200" cap="none" spc="300" normalizeH="0" baseline="0" noProof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600" i="0" u="none" strike="noStrike" kern="1200" cap="all" spc="300" normalizeH="0" baseline="0" noProof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E38C3AE-AE65-BEC1-D95E-46A1C1014D0E}"/>
              </a:ext>
            </a:extLst>
          </p:cNvPr>
          <p:cNvGrpSpPr/>
          <p:nvPr/>
        </p:nvGrpSpPr>
        <p:grpSpPr>
          <a:xfrm>
            <a:off x="7531487" y="3695701"/>
            <a:ext cx="3938136" cy="2709654"/>
            <a:chOff x="7531487" y="3727451"/>
            <a:chExt cx="3938136" cy="2709654"/>
          </a:xfrm>
        </p:grpSpPr>
        <p:pic>
          <p:nvPicPr>
            <p:cNvPr id="53" name="Picture 5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C03C074-11F1-EA60-2B37-8B2BD3327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01281" y="3727451"/>
              <a:ext cx="3798549" cy="2412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971BDD-4D4B-51DC-72CA-8F45BC827DD8}"/>
                </a:ext>
              </a:extLst>
            </p:cNvPr>
            <p:cNvSpPr txBox="1"/>
            <p:nvPr/>
          </p:nvSpPr>
          <p:spPr>
            <a:xfrm>
              <a:off x="7531487" y="6098551"/>
              <a:ext cx="393813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120000"/>
              </a:pPr>
              <a:r>
                <a:rPr lang="en-GB" sz="1600" b="1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MYRRHA – Road Map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5945539-9DEE-2293-1EFC-390F61E86BE2}"/>
              </a:ext>
            </a:extLst>
          </p:cNvPr>
          <p:cNvGrpSpPr/>
          <p:nvPr/>
        </p:nvGrpSpPr>
        <p:grpSpPr>
          <a:xfrm>
            <a:off x="3336145" y="3087332"/>
            <a:ext cx="3147862" cy="3303541"/>
            <a:chOff x="3336145" y="3119082"/>
            <a:chExt cx="3147862" cy="330354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C6329B-FD42-FD42-19F0-8A9A4FA3E2D5}"/>
                </a:ext>
              </a:extLst>
            </p:cNvPr>
            <p:cNvSpPr txBox="1"/>
            <p:nvPr/>
          </p:nvSpPr>
          <p:spPr>
            <a:xfrm>
              <a:off x="3336145" y="6113033"/>
              <a:ext cx="3147862" cy="30959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120000"/>
              </a:pPr>
              <a:r>
                <a:rPr lang="en-GB" sz="1600" b="1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MYRRHA Sub-Critical Reactor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1078E1-753B-8EC7-01AA-B051A7EBB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0076" y="3119082"/>
              <a:ext cx="2880000" cy="308509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DCD7D3-D764-0BE8-D1DB-B6955DBF0A3B}"/>
              </a:ext>
            </a:extLst>
          </p:cNvPr>
          <p:cNvGrpSpPr/>
          <p:nvPr/>
        </p:nvGrpSpPr>
        <p:grpSpPr>
          <a:xfrm>
            <a:off x="6375048" y="1449491"/>
            <a:ext cx="5094575" cy="2180070"/>
            <a:chOff x="6375048" y="1449491"/>
            <a:chExt cx="5094575" cy="218007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6AD0E4-58D8-C1F4-CDE5-79054590319F}"/>
                </a:ext>
              </a:extLst>
            </p:cNvPr>
            <p:cNvSpPr txBox="1"/>
            <p:nvPr/>
          </p:nvSpPr>
          <p:spPr>
            <a:xfrm>
              <a:off x="7721475" y="3318474"/>
              <a:ext cx="2401721" cy="3110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SzPct val="120000"/>
              </a:pPr>
              <a:r>
                <a:rPr lang="en-GB" sz="1600" b="1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MYRRHA </a:t>
              </a:r>
              <a:r>
                <a:rPr lang="en-GB" sz="1600" b="1" dirty="0" err="1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Linac</a:t>
              </a:r>
              <a:r>
                <a:rPr lang="en-GB" sz="1600" b="1" dirty="0">
                  <a:solidFill>
                    <a:srgbClr val="2928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layout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6F60398-FD23-89D9-4D8A-8836048C1E3D}"/>
                </a:ext>
              </a:extLst>
            </p:cNvPr>
            <p:cNvGrpSpPr/>
            <p:nvPr/>
          </p:nvGrpSpPr>
          <p:grpSpPr>
            <a:xfrm>
              <a:off x="6375048" y="1449491"/>
              <a:ext cx="5094575" cy="1903646"/>
              <a:chOff x="6375048" y="1449491"/>
              <a:chExt cx="5094575" cy="1903646"/>
            </a:xfrm>
          </p:grpSpPr>
          <p:pic>
            <p:nvPicPr>
              <p:cNvPr id="6" name="Picture 5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A2609E8E-C0AD-0F8D-890A-5D95652D44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75048" y="1841136"/>
                <a:ext cx="5094575" cy="1512001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1EB08A9-7A41-B05A-C3AB-32079EB912F2}"/>
                  </a:ext>
                </a:extLst>
              </p:cNvPr>
              <p:cNvSpPr txBox="1"/>
              <p:nvPr/>
            </p:nvSpPr>
            <p:spPr>
              <a:xfrm>
                <a:off x="8308797" y="1449491"/>
                <a:ext cx="316082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000" dirty="0"/>
                  <a:t>MYRRHA and its driver accelerator by Adrian </a:t>
                </a:r>
                <a:r>
                  <a:rPr lang="en-GB" sz="1000" dirty="0" err="1"/>
                  <a:t>Fabich</a:t>
                </a:r>
                <a:r>
                  <a:rPr lang="en-GB" sz="1000" dirty="0"/>
                  <a:t> </a:t>
                </a:r>
              </a:p>
              <a:p>
                <a:pPr algn="ctr"/>
                <a:r>
                  <a:rPr lang="en-GB" sz="1000" dirty="0">
                    <a:hlinkClick r:id="rId7"/>
                  </a:rPr>
                  <a:t>https://indico.jlab.org/event/722/contributions/13945/</a:t>
                </a:r>
                <a:endParaRPr lang="en-GB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7916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C8E17E-7F05-DAAD-A302-DC04BCE520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917" y="1471352"/>
            <a:ext cx="5040000" cy="404857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41E7AD2-3E0B-55A9-957C-04F7627D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US" sz="2800" dirty="0"/>
              <a:t>TRANSMUTEX SA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115DB0-6530-E06D-3AEB-19242DEC1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A9520F-2FFB-76BE-EB27-13E3A83F8837}"/>
              </a:ext>
            </a:extLst>
          </p:cNvPr>
          <p:cNvSpPr txBox="1"/>
          <p:nvPr/>
        </p:nvSpPr>
        <p:spPr>
          <a:xfrm>
            <a:off x="258083" y="1326654"/>
            <a:ext cx="655546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88000">
              <a:spcBef>
                <a:spcPts val="2400"/>
              </a:spcBef>
              <a:spcAft>
                <a:spcPts val="2400"/>
              </a:spcAft>
              <a:buSzPct val="105000"/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Transmutex is a Geneva-based company founded in 2019</a:t>
            </a:r>
          </a:p>
          <a:p>
            <a:pPr marL="216000" indent="-288000">
              <a:spcBef>
                <a:spcPts val="2400"/>
              </a:spcBef>
              <a:spcAft>
                <a:spcPts val="2400"/>
              </a:spcAft>
              <a:buSzPct val="105000"/>
              <a:buFont typeface="Wingdings" panose="05000000000000000000" pitchFamily="2" charset="2"/>
              <a:buChar char="q"/>
              <a:defRPr/>
            </a:pPr>
            <a:r>
              <a:rPr lang="en-GB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goal is to deliver the first commercial ADS</a:t>
            </a:r>
          </a:p>
          <a:p>
            <a:pPr marL="216000" indent="-288000">
              <a:spcBef>
                <a:spcPts val="2400"/>
              </a:spcBef>
              <a:spcAft>
                <a:spcPts val="2400"/>
              </a:spcAft>
              <a:buSzPct val="105000"/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Transmutex is backed by leading venture firms in U.S. &amp; EU</a:t>
            </a:r>
            <a:endParaRPr lang="en-GB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FA208A-0CC3-C818-EAEA-8ACC2BA88C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0" u="none" strike="noStrike" kern="1200" cap="none" spc="300" normalizeH="0" baseline="0" noProof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600" i="0" u="none" strike="noStrike" kern="1200" cap="all" spc="300" normalizeH="0" baseline="0" noProof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78A729-B96B-B0E7-7653-A53E37BF2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89" y="3495638"/>
            <a:ext cx="5040000" cy="287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73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093B1-29F1-E611-AF9F-37105274E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F26884-0CD1-B687-D486-D0563721E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55F8139-74F3-4A9A-F29F-D33E331441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0" u="none" strike="noStrike" kern="1200" cap="none" spc="300" normalizeH="0" baseline="0" noProof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600" i="0" u="none" strike="noStrike" kern="1200" cap="all" spc="300" normalizeH="0" baseline="0" noProof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  <p:pic>
        <p:nvPicPr>
          <p:cNvPr id="3" name="Image 3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DF7B4434-F3FC-F0A0-B40B-9E07F13011B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55" y="5662858"/>
            <a:ext cx="1800000" cy="478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4B4666-ED59-0B56-38DD-E3E45E12A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2" y="583292"/>
            <a:ext cx="12052837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35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05E3D-9989-6252-C558-AEFD919C2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GB" sz="2800" dirty="0"/>
              <a:t>TRANSMUTEX SA: Target Design Overview</a:t>
            </a:r>
            <a:endParaRPr lang="en-CH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8166D-65CD-A3A4-1B18-DE942AB5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1B4D07-5700-161B-6643-97CC02DEB6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0" u="none" strike="noStrike" kern="1200" cap="none" spc="300" normalizeH="0" baseline="0" noProof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600" i="0" u="none" strike="noStrike" kern="1200" cap="all" spc="300" normalizeH="0" baseline="0" noProof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54B2414D-51E0-0FD6-2967-E471EC0908EA}"/>
              </a:ext>
            </a:extLst>
          </p:cNvPr>
          <p:cNvGrpSpPr/>
          <p:nvPr/>
        </p:nvGrpSpPr>
        <p:grpSpPr>
          <a:xfrm>
            <a:off x="242078" y="1320934"/>
            <a:ext cx="11707844" cy="4849103"/>
            <a:chOff x="350554" y="1320934"/>
            <a:chExt cx="11707844" cy="484910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8CBE4C1-D7F8-9FD2-513F-E946CCF70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554" y="1450142"/>
              <a:ext cx="2853175" cy="4590686"/>
            </a:xfrm>
            <a:prstGeom prst="rect">
              <a:avLst/>
            </a:prstGeom>
          </p:spPr>
        </p:pic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1B1AF48-6448-2C2A-3308-2F03A8618481}"/>
                </a:ext>
              </a:extLst>
            </p:cNvPr>
            <p:cNvGrpSpPr/>
            <p:nvPr/>
          </p:nvGrpSpPr>
          <p:grpSpPr>
            <a:xfrm>
              <a:off x="3298979" y="1320934"/>
              <a:ext cx="8759419" cy="4849103"/>
              <a:chOff x="3298979" y="1320934"/>
              <a:chExt cx="8759419" cy="4849103"/>
            </a:xfrm>
          </p:grpSpPr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A501022F-BB05-7EAE-3706-0ACCDDA4F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98979" y="1418037"/>
                <a:ext cx="8759419" cy="4752000"/>
              </a:xfrm>
              <a:prstGeom prst="rect">
                <a:avLst/>
              </a:prstGeom>
            </p:spPr>
          </p:pic>
          <p:pic>
            <p:nvPicPr>
              <p:cNvPr id="123" name="Image 31" descr="Une image contenant texte, Police, logo, Graphique&#10;&#10;Description générée automatiquement">
                <a:extLst>
                  <a:ext uri="{FF2B5EF4-FFF2-40B4-BE49-F238E27FC236}">
                    <a16:creationId xmlns:a16="http://schemas.microsoft.com/office/drawing/2014/main" id="{BB8BFAFA-8E04-0C79-18E4-826BDCE2CE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88015" y="1320934"/>
                <a:ext cx="2400524" cy="63846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22675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369F4FB-C3D3-45F7-BF89-4F8A3EAA0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3618" y="441000"/>
            <a:ext cx="4922961" cy="59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52DBBC-1547-12AD-259F-2CA9266AC61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36152" y="492595"/>
            <a:ext cx="5959674" cy="58605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21ADBE"/>
              </a:buClr>
            </a:pPr>
            <a:endParaRPr lang="en-US" sz="1800" b="1" dirty="0"/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21ADBE"/>
              </a:buClr>
            </a:pPr>
            <a:endParaRPr lang="en-US" sz="1800" b="1" dirty="0"/>
          </a:p>
          <a:p>
            <a:pPr marL="216000" indent="-216000">
              <a:lnSpc>
                <a:spcPct val="100000"/>
              </a:lnSpc>
              <a:spcBef>
                <a:spcPts val="3000"/>
              </a:spcBef>
              <a:spcAft>
                <a:spcPts val="3000"/>
              </a:spcAft>
              <a:buClr>
                <a:srgbClr val="21ADBE"/>
              </a:buClr>
              <a:buFont typeface="Wingdings" panose="05000000000000000000" pitchFamily="2" charset="2"/>
              <a:buChar char="Ø"/>
            </a:pPr>
            <a:r>
              <a:rPr lang="en-GB" b="1" dirty="0"/>
              <a:t>State-of-the-Art Targetry Design for ADS</a:t>
            </a:r>
          </a:p>
          <a:p>
            <a:pPr marL="216000" indent="-216000">
              <a:lnSpc>
                <a:spcPct val="100000"/>
              </a:lnSpc>
              <a:spcBef>
                <a:spcPts val="3000"/>
              </a:spcBef>
              <a:spcAft>
                <a:spcPts val="3000"/>
              </a:spcAft>
              <a:buClr>
                <a:srgbClr val="21ADBE"/>
              </a:buClr>
              <a:buFont typeface="Wingdings" panose="05000000000000000000" pitchFamily="2" charset="2"/>
              <a:buChar char="Ø"/>
            </a:pPr>
            <a:r>
              <a:rPr lang="en-GB" b="1" dirty="0"/>
              <a:t>Proton Beam Window Design and Challenges</a:t>
            </a:r>
          </a:p>
          <a:p>
            <a:pPr marL="216000" indent="-216000">
              <a:lnSpc>
                <a:spcPct val="100000"/>
              </a:lnSpc>
              <a:spcBef>
                <a:spcPts val="3000"/>
              </a:spcBef>
              <a:spcAft>
                <a:spcPts val="3000"/>
              </a:spcAft>
              <a:buClr>
                <a:srgbClr val="21ADBE"/>
              </a:buClr>
              <a:buFont typeface="Wingdings" panose="05000000000000000000" pitchFamily="2" charset="2"/>
              <a:buChar char="Ø"/>
            </a:pPr>
            <a:r>
              <a:rPr lang="en-GB" b="1" dirty="0"/>
              <a:t>Worldwide ADS projects</a:t>
            </a:r>
          </a:p>
          <a:p>
            <a:pPr marL="216000" indent="-216000">
              <a:lnSpc>
                <a:spcPct val="100000"/>
              </a:lnSpc>
              <a:spcBef>
                <a:spcPts val="3000"/>
              </a:spcBef>
              <a:spcAft>
                <a:spcPts val="3000"/>
              </a:spcAft>
              <a:buClr>
                <a:srgbClr val="21ADBE"/>
              </a:buClr>
              <a:buFont typeface="Wingdings" panose="05000000000000000000" pitchFamily="2" charset="2"/>
              <a:buChar char="Ø"/>
            </a:pPr>
            <a:r>
              <a:rPr lang="en-US" b="1" dirty="0"/>
              <a:t>Research and Development Needs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75C194-1F79-E819-F45C-72BDDF1768F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272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2A7581-55D5-0218-FFED-3E217FFF4C0C}"/>
              </a:ext>
            </a:extLst>
          </p:cNvPr>
          <p:cNvSpPr txBox="1"/>
          <p:nvPr/>
        </p:nvSpPr>
        <p:spPr>
          <a:xfrm>
            <a:off x="227143" y="1435613"/>
            <a:ext cx="80364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288000">
              <a:spcBef>
                <a:spcPts val="600"/>
              </a:spcBef>
              <a:spcAft>
                <a:spcPts val="600"/>
              </a:spcAft>
              <a:buClr>
                <a:srgbClr val="292847"/>
              </a:buClr>
              <a:buSzPct val="110000"/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rgbClr val="292847"/>
                </a:solidFill>
                <a:cs typeface="Arial" panose="020B0604020202020204" pitchFamily="34" charset="0"/>
              </a:rPr>
              <a:t>Conceptual design is matured</a:t>
            </a:r>
          </a:p>
          <a:p>
            <a:pPr marL="360000" indent="-216000">
              <a:spcBef>
                <a:spcPts val="1000"/>
              </a:spcBef>
              <a:spcAft>
                <a:spcPts val="1000"/>
              </a:spcAft>
              <a:buClr>
                <a:srgbClr val="292847"/>
              </a:buClr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Completed physics, thermal-hydraulic and thermal-mechanical studies</a:t>
            </a:r>
          </a:p>
          <a:p>
            <a:pPr marL="360000" indent="-216000">
              <a:spcBef>
                <a:spcPts val="1000"/>
              </a:spcBef>
              <a:spcAft>
                <a:spcPts val="1000"/>
              </a:spcAft>
              <a:buClr>
                <a:srgbClr val="292847"/>
              </a:buClr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Developed system integration and reactor interfaces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292847"/>
              </a:buClr>
              <a:buSzPct val="110000"/>
            </a:pPr>
            <a:endParaRPr lang="en-GB" b="1" dirty="0">
              <a:solidFill>
                <a:srgbClr val="292847"/>
              </a:solidFill>
              <a:cs typeface="Arial" panose="020B0604020202020204" pitchFamily="34" charset="0"/>
            </a:endParaRPr>
          </a:p>
          <a:p>
            <a:pPr marL="144000" indent="-288000">
              <a:spcBef>
                <a:spcPts val="600"/>
              </a:spcBef>
              <a:spcAft>
                <a:spcPts val="600"/>
              </a:spcAft>
              <a:buClr>
                <a:srgbClr val="292847"/>
              </a:buClr>
              <a:buSzPct val="110000"/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rgbClr val="292847"/>
                </a:solidFill>
                <a:cs typeface="Arial" panose="020B0604020202020204" pitchFamily="34" charset="0"/>
              </a:rPr>
              <a:t>We are now moving to the engineering phase</a:t>
            </a:r>
          </a:p>
          <a:p>
            <a:pPr marL="360000" indent="-216000">
              <a:spcBef>
                <a:spcPts val="1000"/>
              </a:spcBef>
              <a:spcAft>
                <a:spcPts val="1000"/>
              </a:spcAft>
              <a:buClr>
                <a:srgbClr val="292847"/>
              </a:buClr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cs typeface="Arial" panose="020B0604020202020204" pitchFamily="34" charset="0"/>
              </a:rPr>
              <a:t>Planning of experiments to support the engineering design</a:t>
            </a:r>
          </a:p>
          <a:p>
            <a:pPr marL="432000" lvl="2" indent="-144000">
              <a:spcBef>
                <a:spcPts val="600"/>
              </a:spcBef>
              <a:spcAft>
                <a:spcPts val="600"/>
              </a:spcAft>
              <a:buClr>
                <a:srgbClr val="292847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characterization in irradiated conditions</a:t>
            </a:r>
          </a:p>
          <a:p>
            <a:pPr marL="432000" lvl="2" indent="-144000">
              <a:spcBef>
                <a:spcPts val="600"/>
              </a:spcBef>
              <a:spcAft>
                <a:spcPts val="600"/>
              </a:spcAft>
              <a:buClr>
                <a:srgbClr val="292847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testing in Pb environment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67AC97-3E30-0F2B-C26F-6A326D6CC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GB" sz="2800" dirty="0"/>
              <a:t>TRANSMUTEX SA: Target Design Status</a:t>
            </a:r>
            <a:endParaRPr lang="en-CH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B4DB9-9D2B-E6A1-4550-6A835B15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2F76C1D8-DE02-77F5-8078-E3A1D3FAD3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0" u="none" strike="noStrike" kern="1200" cap="none" spc="300" normalizeH="0" baseline="0" noProof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600" i="0" u="none" strike="noStrike" kern="1200" cap="all" spc="300" normalizeH="0" baseline="0" noProof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AD7400A-B3A8-8013-9911-F703D04F17D1}"/>
              </a:ext>
            </a:extLst>
          </p:cNvPr>
          <p:cNvSpPr txBox="1"/>
          <p:nvPr/>
        </p:nvSpPr>
        <p:spPr>
          <a:xfrm>
            <a:off x="1287227" y="5474936"/>
            <a:ext cx="10080000" cy="516995"/>
          </a:xfrm>
          <a:prstGeom prst="rect">
            <a:avLst/>
          </a:prstGeom>
          <a:solidFill>
            <a:srgbClr val="434276"/>
          </a:solidFill>
          <a:ln w="38100" cap="rnd">
            <a:gradFill flip="none" rotWithShape="1">
              <a:gsLst>
                <a:gs pos="0">
                  <a:srgbClr val="4BAF5F">
                    <a:lumMod val="95000"/>
                    <a:lumOff val="5000"/>
                  </a:srgbClr>
                </a:gs>
                <a:gs pos="100000">
                  <a:srgbClr val="F3F3F5">
                    <a:lumMod val="95000"/>
                    <a:lumOff val="5000"/>
                  </a:srgbClr>
                </a:gs>
                <a:gs pos="36985">
                  <a:srgbClr val="2AAEAB">
                    <a:lumMod val="95000"/>
                    <a:lumOff val="5000"/>
                  </a:srgbClr>
                </a:gs>
                <a:gs pos="65000">
                  <a:srgbClr val="E0DFE4">
                    <a:lumMod val="95000"/>
                    <a:lumOff val="5000"/>
                  </a:srgbClr>
                </a:gs>
              </a:gsLst>
              <a:lin ang="2700000" scaled="1"/>
              <a:tileRect/>
            </a:gradFill>
            <a:round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27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45719" rIns="45719" anchor="ctr"/>
          <a:lstStyle>
            <a:defPPr>
              <a:defRPr lang="fr-FR"/>
            </a:defPPr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We welcome collaboration opportunities with stakeholders interested in our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374EF-2DD9-0271-9783-04013F1CBE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488" y="1554275"/>
            <a:ext cx="5400000" cy="31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39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3C2F5-68E9-2701-B8DC-D7E45BDCF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208453-3000-389F-1D9E-51731D0CB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277" y="585890"/>
            <a:ext cx="11397446" cy="480131"/>
          </a:xfrm>
        </p:spPr>
        <p:txBody>
          <a:bodyPr/>
          <a:lstStyle/>
          <a:p>
            <a:r>
              <a:rPr lang="en-US" sz="2800" dirty="0"/>
              <a:t>R&amp;D Needs (among others)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8B1FA4-7EA4-1104-3847-438D38A61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AF49F3-32D4-272A-834E-32AC94B71D9F}"/>
              </a:ext>
            </a:extLst>
          </p:cNvPr>
          <p:cNvSpPr txBox="1"/>
          <p:nvPr/>
        </p:nvSpPr>
        <p:spPr>
          <a:xfrm>
            <a:off x="350554" y="1161596"/>
            <a:ext cx="861547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  <a:spcAft>
                <a:spcPts val="1600"/>
              </a:spcAft>
              <a:buSzPct val="120000"/>
              <a:defRPr/>
            </a:pPr>
            <a:r>
              <a:rPr lang="en-US" b="1" dirty="0"/>
              <a:t>High-power targetry development is strictly linked to material performances</a:t>
            </a:r>
          </a:p>
          <a:p>
            <a:pPr marL="216000" marR="0" lvl="0" indent="-288000" fontAlgn="auto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Tx/>
              <a:buSzPct val="120000"/>
              <a:buFont typeface="Wingdings" panose="05000000000000000000" pitchFamily="2" charset="2"/>
              <a:buChar char="q"/>
              <a:tabLst/>
              <a:defRPr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development of novel structural materials (HEA, AFA steels, ODS…)</a:t>
            </a:r>
          </a:p>
          <a:p>
            <a:pPr marL="216000" indent="-288000">
              <a:spcBef>
                <a:spcPts val="1600"/>
              </a:spcBef>
              <a:spcAft>
                <a:spcPts val="1600"/>
              </a:spcAft>
              <a:buSzPct val="120000"/>
              <a:buFont typeface="Wingdings" panose="05000000000000000000" pitchFamily="2" charset="2"/>
              <a:buChar char="q"/>
              <a:defRPr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and quantify material susceptibility in LM environment </a:t>
            </a:r>
          </a:p>
          <a:p>
            <a:pPr marL="216000" marR="0" lvl="0" indent="-288000" fontAlgn="auto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Tx/>
              <a:buSzPct val="120000"/>
              <a:buFont typeface="Wingdings" panose="05000000000000000000" pitchFamily="2" charset="2"/>
              <a:buChar char="q"/>
              <a:tabLst/>
              <a:defRPr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develop screening methods</a:t>
            </a:r>
          </a:p>
          <a:p>
            <a:pPr marL="360000" lvl="2" indent="-108000">
              <a:spcBef>
                <a:spcPts val="1600"/>
              </a:spcBef>
              <a:spcAft>
                <a:spcPts val="160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Accelerated (ion-irradiation) and miniaturized tests (nano/micro testing)</a:t>
            </a:r>
          </a:p>
          <a:p>
            <a:pPr marL="216000" marR="0" lvl="0" indent="-288000" fontAlgn="auto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Tx/>
              <a:buSzPct val="120000"/>
              <a:buFont typeface="Wingdings" panose="05000000000000000000" pitchFamily="2" charset="2"/>
              <a:buChar char="q"/>
              <a:tabLst/>
              <a:defRPr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Densify data at higher DPA levels (identify saturation points if any)</a:t>
            </a:r>
          </a:p>
          <a:p>
            <a:pPr marL="216000" indent="-288000">
              <a:spcBef>
                <a:spcPts val="1600"/>
              </a:spcBef>
              <a:spcAft>
                <a:spcPts val="1600"/>
              </a:spcAft>
              <a:buSzPct val="120000"/>
              <a:buFont typeface="Wingdings" panose="05000000000000000000" pitchFamily="2" charset="2"/>
              <a:buChar char="q"/>
              <a:defRPr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the establishment of licensing and regulatory compliance frameworks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0949BB-0D9F-F04C-12DC-DFA024F90B80}"/>
              </a:ext>
            </a:extLst>
          </p:cNvPr>
          <p:cNvSpPr txBox="1"/>
          <p:nvPr/>
        </p:nvSpPr>
        <p:spPr>
          <a:xfrm>
            <a:off x="246000" y="5623791"/>
            <a:ext cx="11700000" cy="504000"/>
          </a:xfrm>
          <a:prstGeom prst="rect">
            <a:avLst/>
          </a:prstGeom>
          <a:solidFill>
            <a:srgbClr val="434276"/>
          </a:solidFill>
          <a:ln w="38100" cap="rnd">
            <a:gradFill flip="none" rotWithShape="1">
              <a:gsLst>
                <a:gs pos="0">
                  <a:srgbClr val="4BAF5F">
                    <a:lumMod val="95000"/>
                    <a:lumOff val="5000"/>
                  </a:srgbClr>
                </a:gs>
                <a:gs pos="100000">
                  <a:srgbClr val="F3F3F5">
                    <a:lumMod val="95000"/>
                    <a:lumOff val="5000"/>
                  </a:srgbClr>
                </a:gs>
                <a:gs pos="36985">
                  <a:srgbClr val="2AAEAB">
                    <a:lumMod val="95000"/>
                    <a:lumOff val="5000"/>
                  </a:srgbClr>
                </a:gs>
                <a:gs pos="65000">
                  <a:srgbClr val="E0DFE4">
                    <a:lumMod val="95000"/>
                    <a:lumOff val="5000"/>
                  </a:srgbClr>
                </a:gs>
              </a:gsLst>
              <a:lin ang="2700000" scaled="1"/>
              <a:tileRect/>
            </a:gradFill>
            <a:rou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25400" dir="2700000" sx="30000" sy="30000" algn="tl" rotWithShape="0">
              <a:srgbClr val="3C3B69">
                <a:alpha val="30000"/>
              </a:srgb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45719" rIns="45719" anchor="ctr"/>
          <a:lstStyle>
            <a:defPPr>
              <a:defRPr lang="fr-FR"/>
            </a:defPPr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/>
              <a:t>Synergistic collaboration among relevant stakeholders is important to combine expertise and capabilities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E30B1C4-850A-685F-8CA1-D2A47DBB7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0" u="none" strike="noStrike" kern="1200" cap="none" spc="300" normalizeH="0" baseline="0" noProof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600" i="0" u="none" strike="noStrike" kern="1200" cap="all" spc="300" normalizeH="0" baseline="0" noProof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96871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2A7581-55D5-0218-FFED-3E217FFF4C0C}"/>
              </a:ext>
            </a:extLst>
          </p:cNvPr>
          <p:cNvSpPr txBox="1"/>
          <p:nvPr/>
        </p:nvSpPr>
        <p:spPr>
          <a:xfrm>
            <a:off x="227143" y="1459230"/>
            <a:ext cx="1160925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288000">
              <a:spcBef>
                <a:spcPts val="3000"/>
              </a:spcBef>
              <a:spcAft>
                <a:spcPts val="3000"/>
              </a:spcAft>
              <a:buClr>
                <a:srgbClr val="292847"/>
              </a:buClr>
              <a:buSzPct val="110000"/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292847"/>
                </a:solidFill>
                <a:cs typeface="Arial" panose="020B0604020202020204" pitchFamily="34" charset="0"/>
              </a:rPr>
              <a:t>ADS technology has the potential of reducing nuclear waste and safely produce green energy</a:t>
            </a:r>
          </a:p>
          <a:p>
            <a:pPr marL="144000" indent="-288000">
              <a:spcBef>
                <a:spcPts val="3000"/>
              </a:spcBef>
              <a:spcAft>
                <a:spcPts val="3000"/>
              </a:spcAft>
              <a:buClr>
                <a:srgbClr val="292847"/>
              </a:buClr>
              <a:buSzPct val="110000"/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292847"/>
                </a:solidFill>
                <a:cs typeface="Arial" panose="020B0604020202020204" pitchFamily="34" charset="0"/>
              </a:rPr>
              <a:t>Multi-Megawatt Proton Beams are essential for promoting ADS in energy production</a:t>
            </a:r>
          </a:p>
          <a:p>
            <a:pPr marL="144000" indent="-288000">
              <a:spcBef>
                <a:spcPts val="3000"/>
              </a:spcBef>
              <a:spcAft>
                <a:spcPts val="3000"/>
              </a:spcAft>
              <a:buClr>
                <a:srgbClr val="292847"/>
              </a:buClr>
              <a:buSzPct val="110000"/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292847"/>
                </a:solidFill>
                <a:cs typeface="Arial" panose="020B0604020202020204" pitchFamily="34" charset="0"/>
              </a:rPr>
              <a:t>Liquid-Metal Spallation Targets are the current baseline for most ADS projects</a:t>
            </a:r>
          </a:p>
          <a:p>
            <a:pPr marL="144000" indent="-288000">
              <a:spcBef>
                <a:spcPts val="3000"/>
              </a:spcBef>
              <a:spcAft>
                <a:spcPts val="3000"/>
              </a:spcAft>
              <a:buClr>
                <a:srgbClr val="292847"/>
              </a:buClr>
              <a:buSzPct val="110000"/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292847"/>
                </a:solidFill>
                <a:cs typeface="Arial" panose="020B0604020202020204" pitchFamily="34" charset="0"/>
              </a:rPr>
              <a:t>Accelerator reliability and material radiation tolerability are crucial for target lifetime</a:t>
            </a:r>
          </a:p>
          <a:p>
            <a:pPr marL="144000" indent="-288000">
              <a:spcBef>
                <a:spcPts val="3000"/>
              </a:spcBef>
              <a:spcAft>
                <a:spcPts val="3000"/>
              </a:spcAft>
              <a:buClr>
                <a:srgbClr val="292847"/>
              </a:buClr>
              <a:buSzPct val="110000"/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292847"/>
                </a:solidFill>
                <a:cs typeface="Arial" panose="020B0604020202020204" pitchFamily="34" charset="0"/>
              </a:rPr>
              <a:t>Synergistic scientific and international collaboration is crucial to combine expertise and capabilities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67AC97-3E30-0F2B-C26F-6A326D6CC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GB" sz="2800" dirty="0"/>
              <a:t>Summary</a:t>
            </a:r>
            <a:endParaRPr lang="en-CH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B4DB9-9D2B-E6A1-4550-6A835B15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2F76C1D8-DE02-77F5-8078-E3A1D3FAD3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0" u="none" strike="noStrike" kern="1200" cap="none" spc="300" normalizeH="0" baseline="0" noProof="0" dirty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600" i="0" u="none" strike="noStrike" kern="1200" cap="all" spc="300" normalizeH="0" baseline="0" noProof="0" dirty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84117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7D950-A59E-E14A-1A73-C9F38BD5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7B7435-EF6F-E71D-38AE-7E6B52DDF5B7}"/>
              </a:ext>
            </a:extLst>
          </p:cNvPr>
          <p:cNvSpPr txBox="1"/>
          <p:nvPr/>
        </p:nvSpPr>
        <p:spPr>
          <a:xfrm>
            <a:off x="2411498" y="3136613"/>
            <a:ext cx="7369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FOR YOU ATTENTION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4B9C99-14DD-9E46-F2A5-37C58B4C7359}"/>
              </a:ext>
            </a:extLst>
          </p:cNvPr>
          <p:cNvGrpSpPr/>
          <p:nvPr/>
        </p:nvGrpSpPr>
        <p:grpSpPr>
          <a:xfrm>
            <a:off x="8746587" y="5205138"/>
            <a:ext cx="3039984" cy="964466"/>
            <a:chOff x="7116206" y="5243242"/>
            <a:chExt cx="3039984" cy="9644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85BD5DD-1C35-53FE-10FA-29789A55CE42}"/>
                </a:ext>
              </a:extLst>
            </p:cNvPr>
            <p:cNvGrpSpPr/>
            <p:nvPr/>
          </p:nvGrpSpPr>
          <p:grpSpPr>
            <a:xfrm>
              <a:off x="7134206" y="5696508"/>
              <a:ext cx="2806480" cy="511200"/>
              <a:chOff x="7134206" y="5696508"/>
              <a:chExt cx="2806480" cy="51120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95530FB-535C-AC77-9686-38680A2707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34206" y="5696508"/>
                <a:ext cx="504000" cy="51120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536434-0982-0BFB-3839-2ED705DC8F03}"/>
                  </a:ext>
                </a:extLst>
              </p:cNvPr>
              <p:cNvSpPr txBox="1"/>
              <p:nvPr/>
            </p:nvSpPr>
            <p:spPr>
              <a:xfrm>
                <a:off x="7773050" y="5767442"/>
                <a:ext cx="21676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>
                    <a:hlinkClick r:id="rId3"/>
                  </a:rPr>
                  <a:t>Franco Di Ciocchis</a:t>
                </a:r>
                <a:endParaRPr lang="en-US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51669B9-C790-3AF0-1D85-48B57C37A125}"/>
                </a:ext>
              </a:extLst>
            </p:cNvPr>
            <p:cNvGrpSpPr/>
            <p:nvPr/>
          </p:nvGrpSpPr>
          <p:grpSpPr>
            <a:xfrm>
              <a:off x="7116206" y="5243242"/>
              <a:ext cx="3039984" cy="369332"/>
              <a:chOff x="7116206" y="5243242"/>
              <a:chExt cx="3039984" cy="36933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6E5A85-967E-E94D-E38A-9013D517B7A8}"/>
                  </a:ext>
                </a:extLst>
              </p:cNvPr>
              <p:cNvSpPr txBox="1"/>
              <p:nvPr/>
            </p:nvSpPr>
            <p:spPr>
              <a:xfrm>
                <a:off x="7773050" y="5243242"/>
                <a:ext cx="23831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fdc@transmutex.com</a:t>
                </a:r>
              </a:p>
            </p:txBody>
          </p:sp>
          <p:pic>
            <p:nvPicPr>
              <p:cNvPr id="11" name="Picture 10" descr="Email Icon&quot; Images – Browse 4,888 Stock Photos, Vectors, and Video | Adobe  Stock">
                <a:extLst>
                  <a:ext uri="{FF2B5EF4-FFF2-40B4-BE49-F238E27FC236}">
                    <a16:creationId xmlns:a16="http://schemas.microsoft.com/office/drawing/2014/main" id="{081415FB-3343-E77D-7D23-C247201F36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4809" t="27174" r="24936" b="28208"/>
              <a:stretch>
                <a:fillRect/>
              </a:stretch>
            </p:blipFill>
            <p:spPr bwMode="auto">
              <a:xfrm>
                <a:off x="7116206" y="5252237"/>
                <a:ext cx="540000" cy="351342"/>
              </a:xfrm>
              <a:custGeom>
                <a:avLst/>
                <a:gdLst>
                  <a:gd name="connsiteX0" fmla="*/ 135999 w 1254125"/>
                  <a:gd name="connsiteY0" fmla="*/ 0 h 815975"/>
                  <a:gd name="connsiteX1" fmla="*/ 1118126 w 1254125"/>
                  <a:gd name="connsiteY1" fmla="*/ 0 h 815975"/>
                  <a:gd name="connsiteX2" fmla="*/ 1254125 w 1254125"/>
                  <a:gd name="connsiteY2" fmla="*/ 135999 h 815975"/>
                  <a:gd name="connsiteX3" fmla="*/ 1254125 w 1254125"/>
                  <a:gd name="connsiteY3" fmla="*/ 679976 h 815975"/>
                  <a:gd name="connsiteX4" fmla="*/ 1118126 w 1254125"/>
                  <a:gd name="connsiteY4" fmla="*/ 815975 h 815975"/>
                  <a:gd name="connsiteX5" fmla="*/ 135999 w 1254125"/>
                  <a:gd name="connsiteY5" fmla="*/ 815975 h 815975"/>
                  <a:gd name="connsiteX6" fmla="*/ 0 w 1254125"/>
                  <a:gd name="connsiteY6" fmla="*/ 679976 h 815975"/>
                  <a:gd name="connsiteX7" fmla="*/ 0 w 1254125"/>
                  <a:gd name="connsiteY7" fmla="*/ 135999 h 815975"/>
                  <a:gd name="connsiteX8" fmla="*/ 135999 w 1254125"/>
                  <a:gd name="connsiteY8" fmla="*/ 0 h 815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54125" h="815975">
                    <a:moveTo>
                      <a:pt x="135999" y="0"/>
                    </a:moveTo>
                    <a:lnTo>
                      <a:pt x="1118126" y="0"/>
                    </a:lnTo>
                    <a:cubicBezTo>
                      <a:pt x="1193236" y="0"/>
                      <a:pt x="1254125" y="60889"/>
                      <a:pt x="1254125" y="135999"/>
                    </a:cubicBezTo>
                    <a:lnTo>
                      <a:pt x="1254125" y="679976"/>
                    </a:lnTo>
                    <a:cubicBezTo>
                      <a:pt x="1254125" y="755086"/>
                      <a:pt x="1193236" y="815975"/>
                      <a:pt x="1118126" y="815975"/>
                    </a:cubicBezTo>
                    <a:lnTo>
                      <a:pt x="135999" y="815975"/>
                    </a:lnTo>
                    <a:cubicBezTo>
                      <a:pt x="60889" y="815975"/>
                      <a:pt x="0" y="755086"/>
                      <a:pt x="0" y="679976"/>
                    </a:cubicBezTo>
                    <a:lnTo>
                      <a:pt x="0" y="135999"/>
                    </a:lnTo>
                    <a:cubicBezTo>
                      <a:pt x="0" y="60889"/>
                      <a:pt x="60889" y="0"/>
                      <a:pt x="135999" y="0"/>
                    </a:cubicBezTo>
                    <a:close/>
                  </a:path>
                </a:pathLst>
              </a:cu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258693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E429A9F-7EEB-0DCB-A03F-3E9C6719A42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E429A9F-7EEB-0DCB-A03F-3E9C6719A4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0030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CAA5B-86E4-1772-04A2-932CF66F7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7C99EA-12F9-CA6E-FECB-68318D7B9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US" sz="2800" dirty="0"/>
              <a:t>References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E02E5F-2E80-43CA-041F-B6173E63C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0716A8-943A-BFAC-523A-54F73D160B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i="0" u="none" strike="noStrike" kern="1200" cap="none" spc="300" normalizeH="0" baseline="0" noProof="0" dirty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200" i="0" u="none" strike="noStrike" kern="1200" cap="all" spc="300" normalizeH="0" baseline="0" noProof="0" dirty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24EF8-08EF-E21B-9307-A369BFF8AE33}"/>
              </a:ext>
            </a:extLst>
          </p:cNvPr>
          <p:cNvSpPr txBox="1"/>
          <p:nvPr/>
        </p:nvSpPr>
        <p:spPr>
          <a:xfrm>
            <a:off x="363114" y="1157135"/>
            <a:ext cx="11731119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r>
              <a:rPr lang="fr-FR" sz="1000" i="1" dirty="0"/>
              <a:t>B. Yee-</a:t>
            </a:r>
            <a:r>
              <a:rPr lang="fr-FR" sz="1000" i="1" dirty="0" err="1"/>
              <a:t>Rendon</a:t>
            </a:r>
            <a:r>
              <a:rPr lang="en-GB" sz="1000" i="1" dirty="0"/>
              <a:t>, “OVERVIEW OF ADS PROJECTS IN THE WORLD”, on LIA 2020, 19-23 Oct. 2020. 		</a:t>
            </a:r>
          </a:p>
          <a:p>
            <a:pPr>
              <a:buClr>
                <a:srgbClr val="434276"/>
              </a:buClr>
            </a:pPr>
            <a:r>
              <a:rPr lang="en-GB" sz="800" dirty="0">
                <a:hlinkClick r:id="rId3"/>
              </a:rPr>
              <a:t>https://accelconf.web.cern.ch/linac2022/papers/tu2aa01.pdf</a:t>
            </a:r>
            <a:endParaRPr lang="en-GB" sz="800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endParaRPr lang="en-GB" sz="1000" i="1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r>
              <a:rPr lang="en-US" sz="1000" i="1" dirty="0"/>
              <a:t>K. </a:t>
            </a:r>
            <a:r>
              <a:rPr lang="en-US" sz="1000" i="1" dirty="0" err="1"/>
              <a:t>Ammigan</a:t>
            </a:r>
            <a:r>
              <a:rPr lang="en-US" sz="1000" i="1" dirty="0"/>
              <a:t>, Novel Materials R&amp;D for Next-Generation Accelerator Target Facilities, HPTW2023</a:t>
            </a:r>
          </a:p>
          <a:p>
            <a:pPr>
              <a:buClr>
                <a:srgbClr val="434276"/>
              </a:buClr>
            </a:pPr>
            <a:r>
              <a:rPr lang="en-GB" sz="800" dirty="0">
                <a:hlinkClick r:id="rId4"/>
              </a:rPr>
              <a:t>https://indico2.riken.jp/event/3102/contributions/21918/</a:t>
            </a:r>
            <a:endParaRPr lang="en-GB" sz="800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endParaRPr lang="en-GB" sz="1000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r>
              <a:rPr lang="fr-FR" sz="1000" i="1" dirty="0"/>
              <a:t>D. </a:t>
            </a:r>
            <a:r>
              <a:rPr lang="fr-FR" sz="1000" i="1" dirty="0" err="1"/>
              <a:t>Vandeplassche</a:t>
            </a:r>
            <a:r>
              <a:rPr lang="fr-FR" sz="1000" i="1" dirty="0"/>
              <a:t> et al., “Accelerator Driven </a:t>
            </a:r>
            <a:r>
              <a:rPr lang="en-GB" sz="1000" i="1" dirty="0"/>
              <a:t>Systems</a:t>
            </a:r>
            <a:r>
              <a:rPr lang="fr-FR" sz="1000" i="1" dirty="0"/>
              <a:t>”, in IPAC2014, 20-25 May 2012</a:t>
            </a:r>
          </a:p>
          <a:p>
            <a:pPr>
              <a:buClr>
                <a:srgbClr val="434276"/>
              </a:buClr>
            </a:pPr>
            <a:r>
              <a:rPr lang="fr-FR" sz="800" i="1" dirty="0">
                <a:hlinkClick r:id="rId5"/>
              </a:rPr>
              <a:t>https://accelconf.web.cern.ch/IPAC2012/papers/moyap01.pdf</a:t>
            </a:r>
            <a:endParaRPr lang="fr-FR" sz="800" i="1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endParaRPr lang="fr-FR" sz="1000" i="1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r>
              <a:rPr lang="en-GB" sz="1000" i="1" dirty="0"/>
              <a:t>H. D. Thomsen </a:t>
            </a:r>
            <a:r>
              <a:rPr lang="fr-FR" sz="1000" dirty="0"/>
              <a:t>et al.</a:t>
            </a:r>
            <a:r>
              <a:rPr lang="en-GB" sz="1000" i="1" dirty="0"/>
              <a:t>, “The Beam Raster System of the European Spallation Source”, 2016 	</a:t>
            </a:r>
          </a:p>
          <a:p>
            <a:pPr>
              <a:buClr>
                <a:srgbClr val="434276"/>
              </a:buClr>
            </a:pPr>
            <a:r>
              <a:rPr lang="en-GB" sz="800" dirty="0">
                <a:hlinkClick r:id="rId6"/>
              </a:rPr>
              <a:t>https://indico.cern.ch/event/509528/contributions/2270865/attachments/1330030/1998322/2016_09_01_Thomsen.pdf</a:t>
            </a:r>
            <a:endParaRPr lang="en-GB" sz="800" dirty="0"/>
          </a:p>
          <a:p>
            <a:pPr>
              <a:buClr>
                <a:srgbClr val="434276"/>
              </a:buClr>
            </a:pPr>
            <a:endParaRPr lang="en-GB" sz="800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r>
              <a:rPr lang="it-IT" sz="1000" i="1" dirty="0"/>
              <a:t>L. Notari </a:t>
            </a:r>
            <a:r>
              <a:rPr lang="fr-FR" sz="1000" dirty="0"/>
              <a:t>et al.</a:t>
            </a:r>
            <a:r>
              <a:rPr lang="it-IT" sz="1000" i="1" dirty="0"/>
              <a:t>, </a:t>
            </a:r>
            <a:r>
              <a:rPr lang="en-GB" sz="1000" i="1" dirty="0"/>
              <a:t>“Materials adopted for particle beam windows in relevant experimental facilities”,</a:t>
            </a:r>
          </a:p>
          <a:p>
            <a:pPr>
              <a:buClr>
                <a:srgbClr val="434276"/>
              </a:buClr>
            </a:pPr>
            <a:r>
              <a:rPr lang="en-GB" sz="800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https://journals.aps.org/prab/pdf/10.1103/PhysRevAccelBeams.27.024801</a:t>
            </a:r>
            <a:endParaRPr lang="en-GB" sz="800" dirty="0">
              <a:solidFill>
                <a:srgbClr val="0000FF"/>
              </a:solidFill>
            </a:endParaRPr>
          </a:p>
          <a:p>
            <a:pPr>
              <a:buClr>
                <a:srgbClr val="434276"/>
              </a:buClr>
            </a:pPr>
            <a:endParaRPr lang="en-GB" sz="800" dirty="0">
              <a:solidFill>
                <a:srgbClr val="0000FF"/>
              </a:solidFill>
            </a:endParaRPr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r>
              <a:rPr lang="en-GB" sz="1000" i="1" dirty="0"/>
              <a:t>G.S. Bauer, “DEVELOPMENT OF HIGH POWER TARGETS”, EPAC 2004, Lucerne, Switzerland</a:t>
            </a:r>
          </a:p>
          <a:p>
            <a:pPr>
              <a:buClr>
                <a:srgbClr val="434276"/>
              </a:buClr>
            </a:pPr>
            <a:r>
              <a:rPr lang="en-GB" sz="800" i="1" dirty="0">
                <a:hlinkClick r:id="rId8"/>
              </a:rPr>
              <a:t>https://accelconf.web.cern.ch/e04/papers/frxch01.pdf</a:t>
            </a:r>
            <a:endParaRPr lang="en-GB" sz="800" i="1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endParaRPr lang="en-GB" sz="1000" i="1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r>
              <a:rPr lang="en-GB" sz="1000" dirty="0"/>
              <a:t>T. Broome, “HIGH POWER TARGETS FOR SPALLATION SOURCES”, Rutherford Appleton Laboratory, Chilton, Didcot, Oxon., UK.</a:t>
            </a:r>
          </a:p>
          <a:p>
            <a:pPr>
              <a:buClr>
                <a:srgbClr val="434276"/>
              </a:buClr>
            </a:pPr>
            <a:r>
              <a:rPr lang="en-GB" sz="800" i="1" dirty="0">
                <a:hlinkClick r:id="rId9"/>
              </a:rPr>
              <a:t>https://accelconf.web.cern.ch/e96/PAPERS/orals/tuy04a.pdf</a:t>
            </a:r>
            <a:endParaRPr lang="en-GB" sz="800" i="1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endParaRPr lang="en-GB" sz="1000" i="1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r>
              <a:rPr lang="en-GB" sz="1000" dirty="0"/>
              <a:t>W. Pan, “Overview of worldwide accelerator for ADS”, in IPAC2014, 15-20 June 2015 </a:t>
            </a:r>
          </a:p>
          <a:p>
            <a:pPr>
              <a:buClr>
                <a:srgbClr val="434276"/>
              </a:buClr>
            </a:pPr>
            <a:r>
              <a:rPr lang="en-GB" sz="800" dirty="0">
                <a:hlinkClick r:id="rId10"/>
              </a:rPr>
              <a:t>https://accelconf.web.cern.ch/IPAC2014/papers/frxcb01.pdf</a:t>
            </a:r>
            <a:endParaRPr lang="en-GB" sz="800" dirty="0"/>
          </a:p>
          <a:p>
            <a:pPr>
              <a:buClr>
                <a:srgbClr val="434276"/>
              </a:buClr>
            </a:pPr>
            <a:endParaRPr lang="en-GB" sz="1000" i="1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r>
              <a:rPr lang="en-GB" sz="1000" i="1" dirty="0"/>
              <a:t>K. Samec, “Final Report: the Multi-Megawatt Target Station”,2009</a:t>
            </a:r>
          </a:p>
          <a:p>
            <a:pPr>
              <a:buClr>
                <a:srgbClr val="434276"/>
              </a:buClr>
            </a:pPr>
            <a:r>
              <a:rPr lang="en-GB" sz="800" i="1" dirty="0">
                <a:hlinkClick r:id="rId11"/>
              </a:rPr>
              <a:t>https://cds.cern.ch/record/1355048/files/document.pdf</a:t>
            </a:r>
            <a:endParaRPr lang="en-GB" sz="800" i="1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endParaRPr lang="en-GB" sz="1000" i="1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r>
              <a:rPr lang="fr-FR" sz="1000" dirty="0"/>
              <a:t>S. </a:t>
            </a:r>
            <a:r>
              <a:rPr lang="fr-FR" sz="1000" dirty="0" err="1"/>
              <a:t>Keijers</a:t>
            </a:r>
            <a:r>
              <a:rPr lang="fr-FR" sz="1000" dirty="0"/>
              <a:t> et al., </a:t>
            </a:r>
            <a:r>
              <a:rPr lang="en-GB" sz="1000" dirty="0"/>
              <a:t>“Design of the MYRRHA Spallation Target Assembly”, 2015</a:t>
            </a:r>
          </a:p>
          <a:p>
            <a:pPr>
              <a:buClr>
                <a:srgbClr val="434276"/>
              </a:buClr>
            </a:pPr>
            <a:r>
              <a:rPr lang="en-GB" sz="800" i="1" dirty="0">
                <a:hlinkClick r:id="rId12"/>
              </a:rPr>
              <a:t>https://inis.iaea.org/collection/NCLCollectionStore/_Public/47/093/47093756.pdf</a:t>
            </a:r>
            <a:endParaRPr lang="en-GB" sz="800" i="1" dirty="0"/>
          </a:p>
          <a:p>
            <a:pPr>
              <a:buClr>
                <a:srgbClr val="434276"/>
              </a:buClr>
            </a:pPr>
            <a:endParaRPr lang="en-GB" sz="1000" i="1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r>
              <a:rPr lang="en-GB" sz="1000" dirty="0"/>
              <a:t>Y. Kadi, “Application of Accelerator to Nuclear Energy”, on ASP16, 17th Aug. 2016</a:t>
            </a:r>
          </a:p>
          <a:p>
            <a:pPr>
              <a:buClr>
                <a:srgbClr val="434276"/>
              </a:buClr>
            </a:pPr>
            <a:r>
              <a:rPr lang="en-GB" sz="800" dirty="0">
                <a:hlinkClick r:id="rId13"/>
              </a:rPr>
              <a:t>https://indico.cern.ch/event/528094/contributions/2212815/attachments/1323998/1986795/YKadi.ASP2016.pdf</a:t>
            </a:r>
            <a:endParaRPr lang="en-GB" sz="800" dirty="0">
              <a:solidFill>
                <a:srgbClr val="0000FF"/>
              </a:solidFill>
            </a:endParaRPr>
          </a:p>
          <a:p>
            <a:pPr>
              <a:buClr>
                <a:srgbClr val="434276"/>
              </a:buClr>
            </a:pPr>
            <a:endParaRPr lang="en-GB" sz="800" dirty="0">
              <a:solidFill>
                <a:srgbClr val="0000FF"/>
              </a:solidFill>
            </a:endParaRPr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r>
              <a:rPr lang="en-GB" sz="1000" i="1" dirty="0"/>
              <a:t>D. </a:t>
            </a:r>
            <a:r>
              <a:rPr lang="en-GB" sz="1000" i="1" dirty="0" err="1"/>
              <a:t>Weiping</a:t>
            </a:r>
            <a:r>
              <a:rPr lang="en-GB" sz="1000" i="1" dirty="0"/>
              <a:t> </a:t>
            </a:r>
            <a:r>
              <a:rPr lang="fr-FR" sz="1000" dirty="0"/>
              <a:t>et al.</a:t>
            </a:r>
            <a:r>
              <a:rPr lang="en-GB" sz="1000" i="1" dirty="0"/>
              <a:t>, “Thermal-mechanical Analysis of Beam Window for ADS Granular Flow Target”, </a:t>
            </a:r>
            <a:r>
              <a:rPr lang="fr-FR" sz="1000" i="1" dirty="0"/>
              <a:t>IMP &amp; HIRFL </a:t>
            </a:r>
            <a:r>
              <a:rPr lang="fr-FR" sz="1000" i="1" dirty="0" err="1"/>
              <a:t>Annual</a:t>
            </a:r>
            <a:r>
              <a:rPr lang="fr-FR" sz="1000" i="1" dirty="0"/>
              <a:t> Report (2021)</a:t>
            </a:r>
            <a:endParaRPr lang="en-GB" sz="1000" i="1" dirty="0"/>
          </a:p>
          <a:p>
            <a:r>
              <a:rPr lang="en-GB" sz="800" dirty="0">
                <a:hlinkClick r:id="rId14"/>
              </a:rPr>
              <a:t>https://english.imp.cas.cn/research/journals/report/2021nb/2021nbnb_nb_nb/202304/P020230424385351260733.pdf</a:t>
            </a:r>
            <a:endParaRPr lang="en-GB" sz="800" dirty="0"/>
          </a:p>
          <a:p>
            <a:pPr>
              <a:buClr>
                <a:srgbClr val="434276"/>
              </a:buClr>
            </a:pPr>
            <a:endParaRPr lang="en-GB" sz="1000" i="1" dirty="0"/>
          </a:p>
        </p:txBody>
      </p:sp>
    </p:spTree>
    <p:extLst>
      <p:ext uri="{BB962C8B-B14F-4D97-AF65-F5344CB8AC3E}">
        <p14:creationId xmlns:p14="http://schemas.microsoft.com/office/powerpoint/2010/main" val="2169565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CAA5B-86E4-1772-04A2-932CF66F7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7C99EA-12F9-CA6E-FECB-68318D7B9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US" sz="2800" dirty="0"/>
              <a:t>References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E02E5F-2E80-43CA-041F-B6173E63C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0716A8-943A-BFAC-523A-54F73D160B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i="0" u="none" strike="noStrike" kern="1200" cap="none" spc="300" normalizeH="0" baseline="0" noProof="0" dirty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200" i="0" u="none" strike="noStrike" kern="1200" cap="all" spc="300" normalizeH="0" baseline="0" noProof="0" dirty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924EF8-08EF-E21B-9307-A369BFF8AE33}"/>
              </a:ext>
            </a:extLst>
          </p:cNvPr>
          <p:cNvSpPr txBox="1"/>
          <p:nvPr/>
        </p:nvSpPr>
        <p:spPr>
          <a:xfrm>
            <a:off x="363114" y="1157135"/>
            <a:ext cx="1173111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r>
              <a:rPr lang="fr-FR" sz="1000" i="1" dirty="0"/>
              <a:t>Y. </a:t>
            </a:r>
            <a:r>
              <a:rPr lang="fr-FR" sz="1000" i="1" dirty="0" err="1"/>
              <a:t>Weifeng</a:t>
            </a:r>
            <a:r>
              <a:rPr lang="fr-FR" sz="1000" i="1" dirty="0"/>
              <a:t> </a:t>
            </a:r>
            <a:r>
              <a:rPr lang="fr-FR" sz="1000" dirty="0"/>
              <a:t>et al.</a:t>
            </a:r>
            <a:r>
              <a:rPr lang="fr-FR" sz="1000" i="1" dirty="0"/>
              <a:t>, </a:t>
            </a:r>
            <a:r>
              <a:rPr lang="en-GB" sz="1000" i="1" dirty="0"/>
              <a:t>“</a:t>
            </a:r>
            <a:r>
              <a:rPr lang="fr-FR" sz="1000" i="1" dirty="0"/>
              <a:t>G</a:t>
            </a:r>
            <a:r>
              <a:rPr lang="en-GB" sz="1000" i="1" dirty="0" err="1"/>
              <a:t>eometrical</a:t>
            </a:r>
            <a:r>
              <a:rPr lang="en-GB" sz="1000" i="1" dirty="0"/>
              <a:t> Design and Simulation Study of upward Spiral Flow Windowless Target”</a:t>
            </a:r>
            <a:r>
              <a:rPr lang="fr-FR" sz="1000" i="1" dirty="0"/>
              <a:t>, IMP &amp; HIRFL </a:t>
            </a:r>
            <a:r>
              <a:rPr lang="fr-FR" sz="1000" i="1" dirty="0" err="1"/>
              <a:t>Annual</a:t>
            </a:r>
            <a:r>
              <a:rPr lang="fr-FR" sz="1000" i="1" dirty="0"/>
              <a:t> Report 2019</a:t>
            </a:r>
          </a:p>
          <a:p>
            <a:pPr>
              <a:buClr>
                <a:srgbClr val="434276"/>
              </a:buClr>
            </a:pPr>
            <a:r>
              <a:rPr lang="fr-FR" sz="800" dirty="0">
                <a:hlinkClick r:id="rId3"/>
              </a:rPr>
              <a:t>https://english.imp.cas.cn/research/journals/report/2019/nt2019/202108/P020210823638839001241.pdf</a:t>
            </a:r>
            <a:endParaRPr lang="fr-FR" sz="800" dirty="0"/>
          </a:p>
          <a:p>
            <a:pPr>
              <a:buClr>
                <a:srgbClr val="434276"/>
              </a:buClr>
            </a:pPr>
            <a:endParaRPr lang="fr-FR" sz="800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r>
              <a:rPr lang="fr-FR" sz="1000" i="1" dirty="0"/>
              <a:t>J. Yang, </a:t>
            </a:r>
            <a:r>
              <a:rPr lang="en-GB" sz="1000" i="1" dirty="0"/>
              <a:t>“</a:t>
            </a:r>
            <a:r>
              <a:rPr lang="fr-FR" sz="1000" i="1" dirty="0"/>
              <a:t>S</a:t>
            </a:r>
            <a:r>
              <a:rPr lang="en-GB" sz="1000" i="1" dirty="0"/>
              <a:t>tatus &amp; challenges of HIAF and brief introduction of </a:t>
            </a:r>
            <a:r>
              <a:rPr lang="en-GB" sz="1000" i="1" dirty="0" err="1"/>
              <a:t>CiADS</a:t>
            </a:r>
            <a:r>
              <a:rPr lang="en-GB" sz="1000" i="1" dirty="0"/>
              <a:t>”, </a:t>
            </a:r>
            <a:r>
              <a:rPr lang="fr-FR" sz="1000" i="1" dirty="0"/>
              <a:t>HB 2023</a:t>
            </a:r>
          </a:p>
          <a:p>
            <a:pPr>
              <a:buClr>
                <a:srgbClr val="434276"/>
              </a:buClr>
            </a:pPr>
            <a:r>
              <a:rPr lang="en-GB" sz="800" dirty="0">
                <a:hlinkClick r:id="rId4"/>
              </a:rPr>
              <a:t>https://indico.cern.ch/event/1138716/contributions/5437849/attachments/2730098/4745815/MOA2I2_TALK.pdf</a:t>
            </a:r>
            <a:endParaRPr lang="en-GB" sz="800" dirty="0"/>
          </a:p>
          <a:p>
            <a:pPr>
              <a:buClr>
                <a:srgbClr val="434276"/>
              </a:buClr>
            </a:pPr>
            <a:endParaRPr lang="en-GB" sz="800" dirty="0">
              <a:solidFill>
                <a:srgbClr val="0000FF"/>
              </a:solidFill>
            </a:endParaRPr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r>
              <a:rPr lang="en-GB" sz="1000" i="1" dirty="0"/>
              <a:t>K. TSUJIMOTO, “Accelerator-Driven System (ADS) for MA Transmutation”, 2014</a:t>
            </a:r>
            <a:endParaRPr lang="it-IT" sz="800" dirty="0"/>
          </a:p>
          <a:p>
            <a:pPr>
              <a:buClr>
                <a:srgbClr val="434276"/>
              </a:buClr>
            </a:pPr>
            <a:r>
              <a:rPr lang="en-GB" sz="800" dirty="0">
                <a:hlinkClick r:id="rId5"/>
              </a:rPr>
              <a:t>https://www.jaea.go.jp/english/news/symposium/RRW2014/shiryo/7-5.pdf</a:t>
            </a:r>
            <a:endParaRPr lang="en-GB" sz="800" dirty="0"/>
          </a:p>
          <a:p>
            <a:pPr>
              <a:buClr>
                <a:srgbClr val="434276"/>
              </a:buClr>
            </a:pPr>
            <a:endParaRPr lang="en-GB" sz="800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r>
              <a:rPr lang="fr-FR" sz="1000" i="1" dirty="0"/>
              <a:t>Y. </a:t>
            </a:r>
            <a:r>
              <a:rPr lang="fr-FR" sz="1000" i="1" dirty="0" err="1"/>
              <a:t>Dai</a:t>
            </a:r>
            <a:r>
              <a:rPr lang="fr-FR" sz="1000" i="1" dirty="0"/>
              <a:t>, </a:t>
            </a:r>
            <a:r>
              <a:rPr lang="en-GB" sz="1000" i="1" dirty="0"/>
              <a:t>“</a:t>
            </a:r>
            <a:r>
              <a:rPr lang="fr-FR" sz="1000" i="1" dirty="0"/>
              <a:t>Final Report on MEGAPIE Target Irradiation and Post-Irradiation </a:t>
            </a:r>
            <a:r>
              <a:rPr lang="en-GB" sz="1000" i="1" dirty="0"/>
              <a:t>Examination”, 2015</a:t>
            </a:r>
            <a:endParaRPr lang="it-IT" sz="1000" i="1" dirty="0"/>
          </a:p>
          <a:p>
            <a:pPr>
              <a:buClr>
                <a:srgbClr val="434276"/>
              </a:buClr>
            </a:pPr>
            <a:r>
              <a:rPr lang="en-GB" sz="800" dirty="0">
                <a:hlinkClick r:id="rId6"/>
              </a:rPr>
              <a:t>https://www.osti.gov/servlets/purl/1188406</a:t>
            </a:r>
            <a:endParaRPr lang="en-GB" sz="800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endParaRPr lang="en-GB" sz="1000" i="1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r>
              <a:rPr lang="fr-FR" sz="1000" i="1" dirty="0"/>
              <a:t>J. Yang, </a:t>
            </a:r>
            <a:r>
              <a:rPr lang="en-GB" sz="1000" i="1" dirty="0"/>
              <a:t>“Challenges &amp; Status of HIAF project and brief introduction of </a:t>
            </a:r>
            <a:r>
              <a:rPr lang="en-GB" sz="1000" i="1" dirty="0" err="1"/>
              <a:t>CiADS</a:t>
            </a:r>
            <a:r>
              <a:rPr lang="en-GB" sz="1000" i="1" dirty="0"/>
              <a:t> project in China”, HB2023</a:t>
            </a:r>
          </a:p>
          <a:p>
            <a:pPr>
              <a:buClr>
                <a:srgbClr val="434276"/>
              </a:buClr>
            </a:pPr>
            <a:r>
              <a:rPr lang="en-GB" sz="800" dirty="0">
                <a:hlinkClick r:id="rId4"/>
              </a:rPr>
              <a:t>https://indico.cern.ch/event/1138716/contributions/5437849/attachments/2730098/4745815/MOA2I2_TALK.pdf</a:t>
            </a:r>
            <a:endParaRPr lang="en-GB" sz="800" dirty="0"/>
          </a:p>
          <a:p>
            <a:pPr>
              <a:buClr>
                <a:srgbClr val="434276"/>
              </a:buClr>
            </a:pPr>
            <a:endParaRPr lang="en-GB" sz="800" i="1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r>
              <a:rPr lang="fr-FR" sz="1000" i="1" dirty="0"/>
              <a:t>F. </a:t>
            </a:r>
            <a:r>
              <a:rPr lang="fr-FR" sz="1000" i="1" dirty="0" err="1"/>
              <a:t>Bouly</a:t>
            </a:r>
            <a:r>
              <a:rPr lang="fr-FR" sz="1000" i="1" dirty="0"/>
              <a:t> et al, </a:t>
            </a:r>
            <a:r>
              <a:rPr lang="en-GB" sz="1000" i="1" dirty="0"/>
              <a:t>“SUPERCONDUCTING LINAC DESIGN UPGRADE IN VIEW OF THE 100 MeV MYRRHA PHASE I”, </a:t>
            </a:r>
            <a:r>
              <a:rPr lang="fr-FR" sz="1000" i="1" dirty="0"/>
              <a:t>IPAC’19</a:t>
            </a:r>
          </a:p>
          <a:p>
            <a:pPr>
              <a:buClr>
                <a:srgbClr val="434276"/>
              </a:buClr>
            </a:pPr>
            <a:r>
              <a:rPr lang="en-GB" sz="800" i="1" dirty="0">
                <a:hlinkClick r:id="rId7"/>
              </a:rPr>
              <a:t>https://accelconf.web.cern.ch/ipac2019/papers/mopts003.pdf</a:t>
            </a:r>
            <a:endParaRPr lang="en-GB" sz="800" i="1" dirty="0"/>
          </a:p>
          <a:p>
            <a:pPr>
              <a:buClr>
                <a:srgbClr val="434276"/>
              </a:buClr>
            </a:pPr>
            <a:endParaRPr lang="en-GB" sz="800" i="1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r>
              <a:rPr lang="fr-FR" sz="1000" i="1" dirty="0"/>
              <a:t>H. A. Abderrahim, </a:t>
            </a:r>
            <a:r>
              <a:rPr lang="en-GB" sz="1000" i="1" dirty="0"/>
              <a:t>“Realization of a new large research infrastructure in Belgium: MYRRHA contribution for closing the nuclear fuel cycle making nuclear energy sustainable”, 2020</a:t>
            </a:r>
          </a:p>
          <a:p>
            <a:pPr>
              <a:buClr>
                <a:srgbClr val="434276"/>
              </a:buClr>
            </a:pPr>
            <a:r>
              <a:rPr lang="en-GB" sz="800" dirty="0">
                <a:hlinkClick r:id="rId8"/>
              </a:rPr>
              <a:t>(PDF) The MYRRHA ADS project in Belgium enters the Front End Engineering Phase (researchgate.net)</a:t>
            </a:r>
            <a:endParaRPr lang="en-GB" sz="800" i="1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endParaRPr lang="en-GB" sz="1000" i="1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r>
              <a:rPr lang="fr-FR" sz="1000" dirty="0"/>
              <a:t>N. Tak et al., </a:t>
            </a:r>
            <a:r>
              <a:rPr lang="en-GB" sz="1000" i="1" dirty="0"/>
              <a:t>“</a:t>
            </a:r>
            <a:r>
              <a:rPr lang="fr-FR" sz="1000" dirty="0"/>
              <a:t>CFD </a:t>
            </a:r>
            <a:r>
              <a:rPr lang="fr-FR" sz="1000" dirty="0" err="1"/>
              <a:t>Analysis</a:t>
            </a:r>
            <a:r>
              <a:rPr lang="fr-FR" sz="1000" dirty="0"/>
              <a:t> on HYPER Spallation Target </a:t>
            </a:r>
            <a:r>
              <a:rPr lang="en-GB" sz="1000" dirty="0"/>
              <a:t>under</a:t>
            </a:r>
            <a:r>
              <a:rPr lang="fr-FR" sz="1000" dirty="0"/>
              <a:t> Beam Transients</a:t>
            </a:r>
            <a:r>
              <a:rPr lang="en-GB" sz="1000" i="1" dirty="0"/>
              <a:t>”, 2008</a:t>
            </a:r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endParaRPr lang="fr-FR" sz="1000" i="1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endParaRPr lang="en-GB" sz="1000" i="1" dirty="0"/>
          </a:p>
          <a:p>
            <a:pPr>
              <a:buClr>
                <a:srgbClr val="434276"/>
              </a:buClr>
            </a:pPr>
            <a:endParaRPr lang="en-GB" sz="800" dirty="0"/>
          </a:p>
          <a:p>
            <a:pPr>
              <a:buClr>
                <a:srgbClr val="434276"/>
              </a:buClr>
            </a:pPr>
            <a:endParaRPr lang="en-GB" sz="800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endParaRPr lang="fr-FR" sz="1000" i="1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endParaRPr lang="en-GB" sz="1000" i="1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endParaRPr lang="en-GB" sz="1000" i="1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endParaRPr lang="en-GB" sz="1000" i="1" dirty="0"/>
          </a:p>
          <a:p>
            <a:pPr marL="171450" indent="-171450">
              <a:buClr>
                <a:srgbClr val="434276"/>
              </a:buClr>
              <a:buFont typeface="Wingdings" panose="05000000000000000000" pitchFamily="2" charset="2"/>
              <a:buChar char="q"/>
            </a:pPr>
            <a:endParaRPr lang="en-GB" sz="1000" dirty="0"/>
          </a:p>
          <a:p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44624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AC97-3E30-0F2B-C26F-6A326D6CC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GB" sz="2800" dirty="0"/>
              <a:t>BACK UP SLIDES </a:t>
            </a:r>
            <a:endParaRPr lang="en-CH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B4DB9-9D2B-E6A1-4550-6A835B15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2F76C1D8-DE02-77F5-8078-E3A1D3FAD3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0" u="none" strike="noStrike" kern="1200" cap="none" spc="300" normalizeH="0" baseline="0" noProof="0" dirty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600" i="0" u="none" strike="noStrike" kern="1200" cap="all" spc="300" normalizeH="0" baseline="0" noProof="0" dirty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40655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FCF5A-C2D9-48D1-6A25-02AB6FE4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GB" sz="2800" dirty="0"/>
              <a:t>Beam Window (BW) Structural Assessment</a:t>
            </a:r>
            <a:endParaRPr lang="en-CH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E12CC-B0B4-1496-B39B-C0C3E4827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05E97B1-23EC-D50C-13FA-B21E3EF06DE9}"/>
              </a:ext>
            </a:extLst>
          </p:cNvPr>
          <p:cNvSpPr txBox="1"/>
          <p:nvPr/>
        </p:nvSpPr>
        <p:spPr>
          <a:xfrm>
            <a:off x="272065" y="1096519"/>
            <a:ext cx="6609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1200"/>
              </a:spcBef>
              <a:spcAft>
                <a:spcPts val="1200"/>
              </a:spcAft>
              <a:buSzPct val="120000"/>
            </a:pPr>
            <a:r>
              <a:rPr lang="en-US" b="1" dirty="0">
                <a:solidFill>
                  <a:srgbClr val="292847"/>
                </a:solidFill>
                <a:cs typeface="Calibri" panose="020F0502020204030204" pitchFamily="34" charset="0"/>
              </a:rPr>
              <a:t>BW subjected to multiple loading conditions</a:t>
            </a:r>
          </a:p>
          <a:p>
            <a:pPr marL="216000" lvl="1" indent="-216000">
              <a:spcBef>
                <a:spcPts val="1200"/>
              </a:spcBef>
              <a:spcAft>
                <a:spcPts val="12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Thermal static and cyclic stresses (beam trips)</a:t>
            </a:r>
          </a:p>
          <a:p>
            <a:pPr marL="216000" lvl="1" indent="-216000">
              <a:spcBef>
                <a:spcPts val="1200"/>
              </a:spcBef>
              <a:spcAft>
                <a:spcPts val="12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Mechanical static stresses (pressure) and cyclic stresses (vibrations)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BBD2766-9088-89D3-B7E6-63E8A8AA3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0" u="none" strike="noStrike" kern="1200" cap="none" spc="300" normalizeH="0" baseline="0" noProof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600" i="0" u="none" strike="noStrike" kern="1200" cap="all" spc="300" normalizeH="0" baseline="0" noProof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533586-BD88-E861-01BA-869456985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338" y="1274600"/>
            <a:ext cx="5400000" cy="4854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98DC79-7F96-C6A3-9A44-D0CC27714674}"/>
              </a:ext>
            </a:extLst>
          </p:cNvPr>
          <p:cNvSpPr txBox="1"/>
          <p:nvPr/>
        </p:nvSpPr>
        <p:spPr>
          <a:xfrm>
            <a:off x="272065" y="3106646"/>
            <a:ext cx="6193129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1200"/>
              </a:spcBef>
              <a:spcAft>
                <a:spcPts val="1200"/>
              </a:spcAft>
              <a:buClr>
                <a:srgbClr val="292846"/>
              </a:buClr>
              <a:buSzPct val="120000"/>
            </a:pPr>
            <a:r>
              <a:rPr lang="en-GB" b="1" dirty="0">
                <a:solidFill>
                  <a:srgbClr val="292847"/>
                </a:solidFill>
                <a:cs typeface="Calibri" panose="020F0502020204030204" pitchFamily="34" charset="0"/>
              </a:rPr>
              <a:t>Adherence to standards</a:t>
            </a:r>
          </a:p>
          <a:p>
            <a:pPr marL="216000" lvl="1" indent="-216000">
              <a:spcBef>
                <a:spcPts val="1200"/>
              </a:spcBef>
              <a:spcAft>
                <a:spcPts val="12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292847"/>
                </a:solidFill>
                <a:cs typeface="Calibri" panose="020F0502020204030204" pitchFamily="34" charset="0"/>
              </a:rPr>
              <a:t>Structural integrity assurance for all scenarios and failure modes</a:t>
            </a:r>
          </a:p>
          <a:p>
            <a:pPr marL="216000" lvl="1" indent="-216000">
              <a:spcBef>
                <a:spcPts val="1200"/>
              </a:spcBef>
              <a:spcAft>
                <a:spcPts val="12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Material allowable, margin of safety</a:t>
            </a:r>
          </a:p>
          <a:p>
            <a:pPr marL="216000" lvl="1" indent="-216000">
              <a:spcBef>
                <a:spcPts val="1200"/>
              </a:spcBef>
              <a:spcAft>
                <a:spcPts val="12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Rules on how to conduct the structural assessment</a:t>
            </a:r>
          </a:p>
          <a:p>
            <a:pPr marL="216000" lvl="1" indent="-216000">
              <a:spcBef>
                <a:spcPts val="1200"/>
              </a:spcBef>
              <a:spcAft>
                <a:spcPts val="12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Unqualified materials or materials in diverse environments (liquid metals) may introduce unique failure modes</a:t>
            </a:r>
          </a:p>
        </p:txBody>
      </p:sp>
    </p:spTree>
    <p:extLst>
      <p:ext uri="{BB962C8B-B14F-4D97-AF65-F5344CB8AC3E}">
        <p14:creationId xmlns:p14="http://schemas.microsoft.com/office/powerpoint/2010/main" val="1588498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AB335-C44E-7285-350E-B188AAEF3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3F354A-8FDA-F312-1AB9-31FCA9DFB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US" sz="2800" dirty="0"/>
              <a:t>MYRRHA – ADS: Target Design Overview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475905-557D-DF8A-CB2C-62404C1FA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27" name="Picture 26" descr="A screenshot of a computer&#10;&#10;Description automatically generated">
            <a:extLst>
              <a:ext uri="{FF2B5EF4-FFF2-40B4-BE49-F238E27FC236}">
                <a16:creationId xmlns:a16="http://schemas.microsoft.com/office/drawing/2014/main" id="{2816E949-21C4-3BA9-C310-F971B8C93B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9558" y="2980148"/>
            <a:ext cx="3240000" cy="2566348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9962948-7DB1-DC56-0233-F6EC23D45C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0" u="none" strike="noStrike" kern="1200" cap="none" spc="300" normalizeH="0" baseline="0" noProof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600" i="0" u="none" strike="noStrike" kern="1200" cap="all" spc="300" normalizeH="0" baseline="0" noProof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D03695-11DA-578B-02CB-BC768F4EEA54}"/>
              </a:ext>
            </a:extLst>
          </p:cNvPr>
          <p:cNvGrpSpPr/>
          <p:nvPr/>
        </p:nvGrpSpPr>
        <p:grpSpPr>
          <a:xfrm>
            <a:off x="7711673" y="1017117"/>
            <a:ext cx="4194887" cy="5217094"/>
            <a:chOff x="7513066" y="986969"/>
            <a:chExt cx="4194887" cy="5217094"/>
          </a:xfrm>
        </p:grpSpPr>
        <p:pic>
          <p:nvPicPr>
            <p:cNvPr id="8" name="Picture 7" descr="A computer screen shot of a computer&#10;&#10;Description automatically generated">
              <a:extLst>
                <a:ext uri="{FF2B5EF4-FFF2-40B4-BE49-F238E27FC236}">
                  <a16:creationId xmlns:a16="http://schemas.microsoft.com/office/drawing/2014/main" id="{5F80ED6D-002B-9BB0-B2D3-18EE8A89C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17259" y="1236063"/>
              <a:ext cx="3586500" cy="496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6EE185-E3B1-04DA-1190-3EEFD99064B6}"/>
                </a:ext>
              </a:extLst>
            </p:cNvPr>
            <p:cNvSpPr txBox="1"/>
            <p:nvPr/>
          </p:nvSpPr>
          <p:spPr>
            <a:xfrm>
              <a:off x="7513066" y="986969"/>
              <a:ext cx="419488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i="1" dirty="0"/>
                <a:t>Velocity and temperature distribution (beam current 3.5mA)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3D105AF-69AB-3FE7-9E35-558B1291629F}"/>
              </a:ext>
            </a:extLst>
          </p:cNvPr>
          <p:cNvSpPr txBox="1"/>
          <p:nvPr/>
        </p:nvSpPr>
        <p:spPr>
          <a:xfrm>
            <a:off x="350554" y="4049624"/>
            <a:ext cx="3070201" cy="1113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buClr>
                <a:srgbClr val="292847"/>
              </a:buClr>
              <a:buSzPct val="110000"/>
            </a:pPr>
            <a:r>
              <a:rPr lang="en-US" sz="16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window</a:t>
            </a:r>
          </a:p>
          <a:p>
            <a:pPr marL="216000" indent="-216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Material: T91</a:t>
            </a:r>
          </a:p>
          <a:p>
            <a:pPr marL="216000" indent="-216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Geometry: Hemispherical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CC1216-7E1E-3052-73F2-2878211AA374}"/>
              </a:ext>
            </a:extLst>
          </p:cNvPr>
          <p:cNvSpPr txBox="1"/>
          <p:nvPr/>
        </p:nvSpPr>
        <p:spPr>
          <a:xfrm>
            <a:off x="4119357" y="1559701"/>
            <a:ext cx="3070201" cy="1113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buClr>
                <a:srgbClr val="292847"/>
              </a:buClr>
              <a:buSzPct val="110000"/>
            </a:pPr>
            <a:r>
              <a:rPr lang="en-US" sz="1600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profile</a:t>
            </a:r>
          </a:p>
          <a:p>
            <a:pPr marL="216000" indent="-216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Gaussian </a:t>
            </a:r>
            <a:r>
              <a:rPr lang="el-GR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9.5 mm</a:t>
            </a:r>
            <a:endParaRPr lang="en-GB" sz="16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 indent="-216000">
              <a:spcBef>
                <a:spcPts val="600"/>
              </a:spcBef>
              <a:spcAft>
                <a:spcPts val="600"/>
              </a:spcAft>
              <a:buSzPct val="11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Sweeping radius: 21.5 mm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B6170A1-9F55-7347-B231-B964BA7574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845" y="1214397"/>
            <a:ext cx="1371765" cy="925556"/>
          </a:xfrm>
          <a:custGeom>
            <a:avLst/>
            <a:gdLst>
              <a:gd name="connsiteX0" fmla="*/ 757047 w 1080000"/>
              <a:gd name="connsiteY0" fmla="*/ 0 h 728696"/>
              <a:gd name="connsiteX1" fmla="*/ 1026204 w 1080000"/>
              <a:gd name="connsiteY1" fmla="*/ 0 h 728696"/>
              <a:gd name="connsiteX2" fmla="*/ 1047631 w 1080000"/>
              <a:gd name="connsiteY2" fmla="*/ 17280 h 728696"/>
              <a:gd name="connsiteX3" fmla="*/ 1080000 w 1080000"/>
              <a:gd name="connsiteY3" fmla="*/ 213518 h 728696"/>
              <a:gd name="connsiteX4" fmla="*/ 1080000 w 1080000"/>
              <a:gd name="connsiteY4" fmla="*/ 449028 h 728696"/>
              <a:gd name="connsiteX5" fmla="*/ 1057156 w 1080000"/>
              <a:gd name="connsiteY5" fmla="*/ 538774 h 728696"/>
              <a:gd name="connsiteX6" fmla="*/ 649962 w 1080000"/>
              <a:gd name="connsiteY6" fmla="*/ 669743 h 728696"/>
              <a:gd name="connsiteX7" fmla="*/ 626149 w 1080000"/>
              <a:gd name="connsiteY7" fmla="*/ 669743 h 728696"/>
              <a:gd name="connsiteX8" fmla="*/ 350248 w 1080000"/>
              <a:gd name="connsiteY8" fmla="*/ 728696 h 728696"/>
              <a:gd name="connsiteX9" fmla="*/ 52205 w 1080000"/>
              <a:gd name="connsiteY9" fmla="*/ 728696 h 728696"/>
              <a:gd name="connsiteX10" fmla="*/ 0 w 1080000"/>
              <a:gd name="connsiteY10" fmla="*/ 645169 h 728696"/>
              <a:gd name="connsiteX11" fmla="*/ 0 w 1080000"/>
              <a:gd name="connsiteY11" fmla="*/ 247889 h 728696"/>
              <a:gd name="connsiteX12" fmla="*/ 102274 w 1080000"/>
              <a:gd name="connsiteY12" fmla="*/ 183968 h 728696"/>
              <a:gd name="connsiteX13" fmla="*/ 430887 w 1080000"/>
              <a:gd name="connsiteY13" fmla="*/ 107768 h 728696"/>
              <a:gd name="connsiteX14" fmla="*/ 568999 w 1080000"/>
              <a:gd name="connsiteY14" fmla="*/ 69668 h 728696"/>
              <a:gd name="connsiteX15" fmla="*/ 692824 w 1080000"/>
              <a:gd name="connsiteY15" fmla="*/ 12518 h 72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80000" h="728696">
                <a:moveTo>
                  <a:pt x="757047" y="0"/>
                </a:moveTo>
                <a:lnTo>
                  <a:pt x="1026204" y="0"/>
                </a:lnTo>
                <a:lnTo>
                  <a:pt x="1047631" y="17280"/>
                </a:lnTo>
                <a:lnTo>
                  <a:pt x="1080000" y="213518"/>
                </a:lnTo>
                <a:lnTo>
                  <a:pt x="1080000" y="449028"/>
                </a:lnTo>
                <a:lnTo>
                  <a:pt x="1057156" y="538774"/>
                </a:lnTo>
                <a:lnTo>
                  <a:pt x="649962" y="669743"/>
                </a:lnTo>
                <a:lnTo>
                  <a:pt x="626149" y="669743"/>
                </a:lnTo>
                <a:lnTo>
                  <a:pt x="350248" y="728696"/>
                </a:lnTo>
                <a:lnTo>
                  <a:pt x="52205" y="728696"/>
                </a:lnTo>
                <a:lnTo>
                  <a:pt x="0" y="645169"/>
                </a:lnTo>
                <a:lnTo>
                  <a:pt x="0" y="247889"/>
                </a:lnTo>
                <a:lnTo>
                  <a:pt x="102274" y="183968"/>
                </a:lnTo>
                <a:lnTo>
                  <a:pt x="430887" y="107768"/>
                </a:lnTo>
                <a:lnTo>
                  <a:pt x="568999" y="69668"/>
                </a:lnTo>
                <a:lnTo>
                  <a:pt x="692824" y="12518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008C95-941E-9229-C882-59269CE395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54" y="2457721"/>
            <a:ext cx="2853175" cy="136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46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55E08-AB32-285F-3D4D-7C7983D4A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GB" sz="2800" dirty="0"/>
              <a:t>Accelerator-Driven-Subcritical-Reactor (ADSR)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DD720-BC83-8F47-5C58-7611B97AC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DFBBC-2004-0242-9E5C-8563F18F03DB}" type="slidenum">
              <a:rPr kumimoji="0" lang="fr-FR" sz="1200" b="0" i="0" u="none" strike="noStrike" kern="1200" cap="none" spc="20" normalizeH="0" baseline="0" noProof="0" smtClean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20" normalizeH="0" baseline="0" noProof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AA8557-6E93-1361-6485-36536B0BC3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0" u="none" strike="noStrike" kern="1200" cap="none" spc="300" normalizeH="0" baseline="0" noProof="0" dirty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600" i="0" u="none" strike="noStrike" kern="1200" cap="all" spc="300" normalizeH="0" baseline="0" noProof="0" dirty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FD4E2F-8A5B-8CE5-60A9-C2483E40C4EE}"/>
              </a:ext>
            </a:extLst>
          </p:cNvPr>
          <p:cNvGrpSpPr/>
          <p:nvPr/>
        </p:nvGrpSpPr>
        <p:grpSpPr>
          <a:xfrm>
            <a:off x="7700021" y="2863216"/>
            <a:ext cx="4324305" cy="1870701"/>
            <a:chOff x="7593994" y="2480176"/>
            <a:chExt cx="4324305" cy="1870701"/>
          </a:xfrm>
        </p:grpSpPr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FF8175AE-011E-DC69-3D9E-95A210A15636}"/>
                </a:ext>
              </a:extLst>
            </p:cNvPr>
            <p:cNvSpPr/>
            <p:nvPr/>
          </p:nvSpPr>
          <p:spPr>
            <a:xfrm>
              <a:off x="7593994" y="2480176"/>
              <a:ext cx="4140000" cy="720000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434276"/>
            </a:solidFill>
            <a:ln w="22225" cap="rnd">
              <a:gradFill flip="none" rotWithShape="1">
                <a:gsLst>
                  <a:gs pos="0">
                    <a:srgbClr val="4BAF5F">
                      <a:lumMod val="95000"/>
                      <a:lumOff val="5000"/>
                    </a:srgbClr>
                  </a:gs>
                  <a:gs pos="100000">
                    <a:srgbClr val="F3F3F5">
                      <a:lumMod val="95000"/>
                      <a:lumOff val="5000"/>
                    </a:srgbClr>
                  </a:gs>
                  <a:gs pos="36985">
                    <a:srgbClr val="2AAEAB">
                      <a:lumMod val="95000"/>
                      <a:lumOff val="5000"/>
                    </a:srgbClr>
                  </a:gs>
                  <a:gs pos="65000">
                    <a:srgbClr val="E0DFE4">
                      <a:lumMod val="95000"/>
                      <a:lumOff val="5000"/>
                    </a:srgbClr>
                  </a:gs>
                </a:gsLst>
                <a:lin ang="2700000" scaled="1"/>
                <a:tileRect/>
              </a:gradFill>
              <a:round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lIns="45719" rIns="45719" anchor="ctr"/>
            <a:lstStyle/>
            <a:p>
              <a:pPr marL="0" lvl="1" algn="ctr">
                <a:spcBef>
                  <a:spcPts val="600"/>
                </a:spcBef>
                <a:spcAft>
                  <a:spcPts val="600"/>
                </a:spcAft>
                <a:buSzPct val="120000"/>
                <a:defRPr/>
              </a:pPr>
              <a:r>
                <a:rPr lang="en-US" sz="2000" b="1" dirty="0">
                  <a:solidFill>
                    <a:schemeClr val="bg1"/>
                  </a:solidFill>
                </a:rPr>
                <a:t>Technical challenges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7851B6-0401-C78E-751C-BCE26EB9A13D}"/>
                </a:ext>
              </a:extLst>
            </p:cNvPr>
            <p:cNvSpPr txBox="1"/>
            <p:nvPr/>
          </p:nvSpPr>
          <p:spPr>
            <a:xfrm>
              <a:off x="7593994" y="3396770"/>
              <a:ext cx="432430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16000" lvl="1" indent="-285750">
                <a:spcBef>
                  <a:spcPts val="1200"/>
                </a:spcBef>
                <a:spcAft>
                  <a:spcPts val="1200"/>
                </a:spcAft>
                <a:buSzPct val="120000"/>
                <a:buFont typeface="Wingdings" panose="05000000000000000000" pitchFamily="2" charset="2"/>
                <a:buChar char="q"/>
                <a:defRPr/>
              </a:pPr>
              <a:r>
                <a:rPr lang="en-US">
                  <a:solidFill>
                    <a:schemeClr val="tx1">
                      <a:lumMod val="50000"/>
                    </a:schemeClr>
                  </a:solidFill>
                </a:rPr>
                <a:t>Highly reliable multi-MW CW beams</a:t>
              </a:r>
            </a:p>
            <a:p>
              <a:pPr marL="216000" lvl="1" indent="-285750">
                <a:spcBef>
                  <a:spcPts val="1200"/>
                </a:spcBef>
                <a:spcAft>
                  <a:spcPts val="1200"/>
                </a:spcAft>
                <a:buSzPct val="120000"/>
                <a:buFont typeface="Wingdings" panose="05000000000000000000" pitchFamily="2" charset="2"/>
                <a:buChar char="q"/>
                <a:defRPr/>
              </a:pPr>
              <a:r>
                <a:rPr lang="en-US">
                  <a:solidFill>
                    <a:schemeClr val="tx1">
                      <a:lumMod val="50000"/>
                    </a:schemeClr>
                  </a:solidFill>
                </a:rPr>
                <a:t>Durable multi-MW spallation targets</a:t>
              </a:r>
              <a:endParaRPr lang="en-US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43C9E3A-C18F-8737-7F1F-786532167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24" y="1222724"/>
            <a:ext cx="7488000" cy="4896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6D97C-3D6F-5854-59BD-59E54E9C94BD}"/>
              </a:ext>
            </a:extLst>
          </p:cNvPr>
          <p:cNvSpPr txBox="1"/>
          <p:nvPr/>
        </p:nvSpPr>
        <p:spPr>
          <a:xfrm>
            <a:off x="7464783" y="5667265"/>
            <a:ext cx="4375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H" altLang="en-CH" sz="1200" dirty="0"/>
              <a:t>An Accelerator-driven Green Power Plant</a:t>
            </a:r>
            <a:r>
              <a:rPr lang="en-GB" altLang="en-CH" sz="1200" dirty="0"/>
              <a:t> by </a:t>
            </a:r>
            <a:r>
              <a:rPr lang="fr-FR" sz="1200" dirty="0"/>
              <a:t>Rolland Johnson</a:t>
            </a:r>
            <a:endParaRPr lang="en-GB" sz="12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GB" sz="1200" dirty="0">
                <a:hlinkClick r:id="rId3"/>
              </a:rPr>
              <a:t>https://indico.jlab.org/event/722/contributions/14171/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183194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D6071-0605-2B63-4C70-6FED2F0D5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330ACA-0486-A4CD-6796-DC9A0F427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US" sz="2800"/>
              <a:t>Perspectives: What’s on the horizon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D04B16-24AD-E6D3-85B8-223E0F9DE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DFBBC-2004-0242-9E5C-8563F18F03DB}" type="slidenum">
              <a:rPr kumimoji="0" lang="fr-FR" sz="1200" b="0" i="0" u="none" strike="noStrike" kern="1200" cap="none" spc="20" normalizeH="0" baseline="0" noProof="0" smtClean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20" normalizeH="0" baseline="0" noProof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1994C8-70F4-F10F-5347-881F8E2D691F}"/>
              </a:ext>
            </a:extLst>
          </p:cNvPr>
          <p:cNvSpPr txBox="1"/>
          <p:nvPr/>
        </p:nvSpPr>
        <p:spPr>
          <a:xfrm>
            <a:off x="350555" y="1205634"/>
            <a:ext cx="5292846" cy="4580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2928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Material Class for BW</a:t>
            </a:r>
          </a:p>
          <a:p>
            <a:pPr marL="216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8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High-Entropy Alloys (HEAs)</a:t>
            </a:r>
          </a:p>
          <a:p>
            <a:pPr marL="360000" indent="-144000" defTabSz="609585" fontAlgn="base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High-temperature strength &amp; High specific strength</a:t>
            </a:r>
          </a:p>
          <a:p>
            <a:pPr marL="360000" indent="-144000" defTabSz="609585" fontAlgn="base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Improved fatigue and fracture properties</a:t>
            </a:r>
          </a:p>
          <a:p>
            <a:pPr marL="360000" indent="-144000" defTabSz="609585" fontAlgn="base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Corrosion and oxidation resistance</a:t>
            </a:r>
          </a:p>
          <a:p>
            <a:pPr marL="360000" indent="-144000" defTabSz="609585" fontAlgn="base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8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Enhanced radiation tolerance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120000"/>
              <a:defRPr/>
            </a:pPr>
            <a:endParaRPr lang="en-US" sz="16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ct val="120000"/>
              <a:defRPr/>
            </a:pPr>
            <a:endParaRPr lang="en-US" sz="16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SzPct val="120000"/>
              <a:defRPr/>
            </a:pPr>
            <a:endParaRPr lang="en-US" sz="1600" dirty="0">
              <a:solidFill>
                <a:srgbClr val="2928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2928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spallation target concepts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9284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6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Pct val="12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928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Solid-state: </a:t>
            </a: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gas-cooled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928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granular flow target </a:t>
            </a:r>
          </a:p>
          <a:p>
            <a:pPr marL="216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Pct val="120000"/>
              <a:buFont typeface="Wingdings" panose="05000000000000000000" pitchFamily="2" charset="2"/>
              <a:buChar char="q"/>
              <a:tabLst/>
              <a:defRPr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Liquid-state: upward spiral flow target (liquid-metal)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7AB42D-8402-A89D-840F-19D3023D705F}"/>
              </a:ext>
            </a:extLst>
          </p:cNvPr>
          <p:cNvGrpSpPr/>
          <p:nvPr/>
        </p:nvGrpSpPr>
        <p:grpSpPr>
          <a:xfrm>
            <a:off x="5615505" y="855980"/>
            <a:ext cx="6206890" cy="2455331"/>
            <a:chOff x="5615505" y="824230"/>
            <a:chExt cx="6206890" cy="245533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99A8060-5F8C-7A91-70BA-8D04E2F2D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2395" y="824230"/>
              <a:ext cx="3060000" cy="245533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70E1D6-A7EF-92D5-BC2C-662248521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5505" y="1248223"/>
              <a:ext cx="3009521" cy="160734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7C2B4E-3044-3400-DD28-24C26F8663D6}"/>
              </a:ext>
            </a:extLst>
          </p:cNvPr>
          <p:cNvGrpSpPr/>
          <p:nvPr/>
        </p:nvGrpSpPr>
        <p:grpSpPr>
          <a:xfrm>
            <a:off x="5954195" y="3293595"/>
            <a:ext cx="5656780" cy="3017688"/>
            <a:chOff x="5954195" y="3230095"/>
            <a:chExt cx="5656780" cy="301768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96DFF0A-A11A-3007-6F64-D5DDEE4E3FC8}"/>
                </a:ext>
              </a:extLst>
            </p:cNvPr>
            <p:cNvGrpSpPr/>
            <p:nvPr/>
          </p:nvGrpSpPr>
          <p:grpSpPr>
            <a:xfrm>
              <a:off x="8562598" y="3263962"/>
              <a:ext cx="3048377" cy="2983821"/>
              <a:chOff x="8562598" y="3263962"/>
              <a:chExt cx="3048377" cy="298382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5AB059-A632-F384-E867-45C9BFC93C24}"/>
                  </a:ext>
                </a:extLst>
              </p:cNvPr>
              <p:cNvSpPr txBox="1"/>
              <p:nvPr/>
            </p:nvSpPr>
            <p:spPr>
              <a:xfrm>
                <a:off x="8562598" y="5786118"/>
                <a:ext cx="304837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/>
                  <a:t>Upward Spiral Flow Windowless Target</a:t>
                </a:r>
              </a:p>
              <a:p>
                <a:pPr algn="ctr"/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9284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Institute of Modern Physics</a:t>
                </a:r>
                <a:endParaRPr lang="en-GB" sz="1200" b="1" dirty="0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AB3498D-CB28-55CB-2B10-09DA9455C1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558" t="5927" r="48861" b="12964"/>
              <a:stretch/>
            </p:blipFill>
            <p:spPr>
              <a:xfrm>
                <a:off x="9318773" y="3263962"/>
                <a:ext cx="1536026" cy="2520000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D1F8D75-5CAC-D8F7-1B70-06E747D40336}"/>
                </a:ext>
              </a:extLst>
            </p:cNvPr>
            <p:cNvGrpSpPr/>
            <p:nvPr/>
          </p:nvGrpSpPr>
          <p:grpSpPr>
            <a:xfrm>
              <a:off x="5954195" y="3230095"/>
              <a:ext cx="2341222" cy="3017688"/>
              <a:chOff x="5954195" y="3230095"/>
              <a:chExt cx="2341222" cy="301768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FBB6179-FA3C-8D61-AD8E-F3AD1BE7E5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84448" y="3230095"/>
                <a:ext cx="2280716" cy="25200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74FDF4F-630C-9DD6-8876-4B0AD0E2E77C}"/>
                  </a:ext>
                </a:extLst>
              </p:cNvPr>
              <p:cNvSpPr txBox="1"/>
              <p:nvPr/>
            </p:nvSpPr>
            <p:spPr>
              <a:xfrm>
                <a:off x="5954195" y="5786118"/>
                <a:ext cx="234122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/>
                  <a:t>Granular Flow</a:t>
                </a:r>
              </a:p>
              <a:p>
                <a:pPr algn="ctr"/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9284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Institute of Modern Physics</a:t>
                </a:r>
                <a:endParaRPr lang="en-GB" sz="1200" b="1" dirty="0"/>
              </a:p>
            </p:txBody>
          </p:sp>
        </p:grpSp>
      </p:grp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DB957ED-81D6-EA60-E3B5-129B2D0BE0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0" u="none" strike="noStrike" kern="1200" cap="none" spc="300" normalizeH="0" baseline="0" noProof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600" i="0" u="none" strike="noStrike" kern="1200" cap="all" spc="300" normalizeH="0" baseline="0" noProof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25300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55E08-AB32-285F-3D4D-7C7983D4A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US" sz="2800" dirty="0"/>
              <a:t>Targetry design for ADS</a:t>
            </a:r>
            <a:endParaRPr lang="en-GB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DD720-BC83-8F47-5C58-7611B97AC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AA8557-6E93-1361-6485-36536B0BC3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300" normalizeH="0" baseline="0" noProof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600" b="0" i="0" u="none" strike="noStrike" kern="1200" cap="all" spc="300" normalizeH="0" baseline="0" noProof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CC31B6-6D74-B8E9-8BA7-6DE7D3B4B8A6}"/>
              </a:ext>
            </a:extLst>
          </p:cNvPr>
          <p:cNvSpPr txBox="1"/>
          <p:nvPr/>
        </p:nvSpPr>
        <p:spPr>
          <a:xfrm>
            <a:off x="350554" y="1304790"/>
            <a:ext cx="622892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1800"/>
              </a:spcBef>
              <a:spcAft>
                <a:spcPts val="1800"/>
              </a:spcAft>
              <a:buClr>
                <a:srgbClr val="292846"/>
              </a:buClr>
              <a:buSzPct val="100000"/>
            </a:pPr>
            <a:r>
              <a:rPr lang="en-US" b="1" dirty="0">
                <a:solidFill>
                  <a:srgbClr val="292847"/>
                </a:solidFill>
                <a:cs typeface="Calibri" panose="020F0502020204030204" pitchFamily="34" charset="0"/>
              </a:rPr>
              <a:t>Numerous interdependent requirements &amp; constraints</a:t>
            </a:r>
            <a:endParaRPr lang="en-GB" sz="1600" dirty="0">
              <a:solidFill>
                <a:srgbClr val="292847"/>
              </a:solidFill>
              <a:cs typeface="Calibri" panose="020F0502020204030204" pitchFamily="34" charset="0"/>
            </a:endParaRPr>
          </a:p>
          <a:p>
            <a:pPr marL="216000" lvl="1" indent="-216000">
              <a:spcBef>
                <a:spcPts val="1800"/>
              </a:spcBef>
              <a:spcAft>
                <a:spcPts val="18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High-level requirements</a:t>
            </a:r>
          </a:p>
          <a:p>
            <a:pPr marL="360000" lvl="1" indent="-216000">
              <a:spcBef>
                <a:spcPts val="1800"/>
              </a:spcBef>
              <a:spcAft>
                <a:spcPts val="18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Neutron yield, in-core footprint, durability</a:t>
            </a:r>
          </a:p>
          <a:p>
            <a:pPr marL="216000" lvl="1" indent="-216000">
              <a:spcBef>
                <a:spcPts val="1800"/>
              </a:spcBef>
              <a:spcAft>
                <a:spcPts val="18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Solution-specific constraints</a:t>
            </a:r>
          </a:p>
          <a:p>
            <a:pPr marL="360000" lvl="1" indent="-216000">
              <a:spcBef>
                <a:spcPts val="1800"/>
              </a:spcBef>
              <a:spcAft>
                <a:spcPts val="18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Temperature range, coolant velocity limit…</a:t>
            </a:r>
          </a:p>
          <a:p>
            <a:pPr marL="216000" lvl="1" indent="-216000">
              <a:spcBef>
                <a:spcPts val="1800"/>
              </a:spcBef>
              <a:spcAft>
                <a:spcPts val="18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ADS introduces unique integration-related requirements </a:t>
            </a:r>
          </a:p>
          <a:p>
            <a:pPr marL="216000" lvl="1" indent="-216000">
              <a:spcBef>
                <a:spcPts val="1800"/>
              </a:spcBef>
              <a:spcAft>
                <a:spcPts val="18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600" u="sng" dirty="0">
                <a:solidFill>
                  <a:srgbClr val="292847"/>
                </a:solidFill>
                <a:cs typeface="Calibri" panose="020F0502020204030204" pitchFamily="34" charset="0"/>
              </a:rPr>
              <a:t>Regulatory compliance is a critical constraint, dictating permissible actions and methodologies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3E5467-83D5-32CD-5EA5-EFDD60DF5BB1}"/>
              </a:ext>
            </a:extLst>
          </p:cNvPr>
          <p:cNvGrpSpPr/>
          <p:nvPr/>
        </p:nvGrpSpPr>
        <p:grpSpPr>
          <a:xfrm>
            <a:off x="6189623" y="1818459"/>
            <a:ext cx="5637005" cy="3990542"/>
            <a:chOff x="6189623" y="1818459"/>
            <a:chExt cx="5637005" cy="399054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091131D-9C1D-39B8-C54F-AFE960B12907}"/>
                </a:ext>
              </a:extLst>
            </p:cNvPr>
            <p:cNvGrpSpPr/>
            <p:nvPr/>
          </p:nvGrpSpPr>
          <p:grpSpPr>
            <a:xfrm>
              <a:off x="6189623" y="4978004"/>
              <a:ext cx="5637005" cy="830997"/>
              <a:chOff x="6242670" y="4607488"/>
              <a:chExt cx="5637005" cy="830997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A9ABB5F-6365-890C-413B-60130FF71268}"/>
                  </a:ext>
                </a:extLst>
              </p:cNvPr>
              <p:cNvSpPr txBox="1"/>
              <p:nvPr/>
            </p:nvSpPr>
            <p:spPr>
              <a:xfrm>
                <a:off x="6242670" y="4607488"/>
                <a:ext cx="2683921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rgbClr val="292847"/>
                    </a:solidFill>
                    <a:cs typeface="Calibri" panose="020F0502020204030204" pitchFamily="34" charset="0"/>
                  </a:rPr>
                  <a:t>Heavy-Liquid-Metal primary reference for  Multi-MW spallation targets</a:t>
                </a:r>
                <a:endParaRPr lang="en-GB" sz="16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8954479-A207-6AB5-A864-493E49A128E7}"/>
                  </a:ext>
                </a:extLst>
              </p:cNvPr>
              <p:cNvSpPr txBox="1"/>
              <p:nvPr/>
            </p:nvSpPr>
            <p:spPr>
              <a:xfrm>
                <a:off x="9570297" y="4607488"/>
                <a:ext cx="230937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solidFill>
                      <a:srgbClr val="292847"/>
                    </a:solidFill>
                    <a:cs typeface="Calibri" panose="020F0502020204030204" pitchFamily="34" charset="0"/>
                  </a:rPr>
                  <a:t>Viable up to 1 MW from thermal management point of view </a:t>
                </a:r>
                <a:endParaRPr lang="en-GB" sz="1600" dirty="0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4379FE-39AE-C61B-6110-1B55C6B2830F}"/>
                </a:ext>
              </a:extLst>
            </p:cNvPr>
            <p:cNvSpPr txBox="1"/>
            <p:nvPr/>
          </p:nvSpPr>
          <p:spPr>
            <a:xfrm>
              <a:off x="7706715" y="4569876"/>
              <a:ext cx="26028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Bef>
                  <a:spcPts val="1000"/>
                </a:spcBef>
                <a:spcAft>
                  <a:spcPts val="1000"/>
                </a:spcAft>
                <a:buSzPct val="120000"/>
              </a:pPr>
              <a:r>
                <a:rPr lang="en-GB" b="1" dirty="0">
                  <a:solidFill>
                    <a:srgbClr val="292847"/>
                  </a:solidFill>
                  <a:cs typeface="Calibri" panose="020F0502020204030204" pitchFamily="34" charset="0"/>
                </a:rPr>
                <a:t>Prevailing Consensus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B1DEF7-F84F-EC0B-0D51-A40D6535C3AF}"/>
                </a:ext>
              </a:extLst>
            </p:cNvPr>
            <p:cNvSpPr txBox="1"/>
            <p:nvPr/>
          </p:nvSpPr>
          <p:spPr>
            <a:xfrm>
              <a:off x="7786523" y="1818459"/>
              <a:ext cx="24432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2pPr marL="0" lvl="1" algn="ctr">
                <a:spcBef>
                  <a:spcPts val="1000"/>
                </a:spcBef>
                <a:spcAft>
                  <a:spcPts val="1000"/>
                </a:spcAft>
                <a:buSzPct val="120000"/>
                <a:defRPr b="1">
                  <a:solidFill>
                    <a:srgbClr val="292847"/>
                  </a:solidFill>
                  <a:cs typeface="Calibri" panose="020F0502020204030204" pitchFamily="34" charset="0"/>
                </a:defRPr>
              </a:lvl2pPr>
            </a:lstStyle>
            <a:p>
              <a:pPr lvl="1"/>
              <a:r>
                <a:rPr lang="en-GB" dirty="0"/>
                <a:t>Broad classification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DD8045-3356-4557-A0E3-C4DDF39AD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1529" y="2190012"/>
              <a:ext cx="5633192" cy="2341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8960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D146F-3764-8D76-1919-DD513703D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1CC416-4A81-2546-FED2-85B5B3F87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US" sz="2800" dirty="0"/>
              <a:t>Solid-State Spallation Target</a:t>
            </a:r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69DF9389-9747-65D5-1D7B-A4934EF27548}"/>
              </a:ext>
            </a:extLst>
          </p:cNvPr>
          <p:cNvSpPr/>
          <p:nvPr/>
        </p:nvSpPr>
        <p:spPr>
          <a:xfrm>
            <a:off x="296925" y="4195532"/>
            <a:ext cx="5328000" cy="4680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434276"/>
          </a:solidFill>
          <a:ln w="22225" cap="rnd">
            <a:gradFill flip="none" rotWithShape="1">
              <a:gsLst>
                <a:gs pos="0">
                  <a:srgbClr val="4BAF5F">
                    <a:lumMod val="95000"/>
                    <a:lumOff val="5000"/>
                  </a:srgbClr>
                </a:gs>
                <a:gs pos="100000">
                  <a:srgbClr val="F3F3F5">
                    <a:lumMod val="95000"/>
                    <a:lumOff val="5000"/>
                  </a:srgbClr>
                </a:gs>
                <a:gs pos="36985">
                  <a:srgbClr val="2AAEAB">
                    <a:lumMod val="95000"/>
                    <a:lumOff val="5000"/>
                  </a:srgbClr>
                </a:gs>
                <a:gs pos="65000">
                  <a:srgbClr val="E0DFE4">
                    <a:lumMod val="95000"/>
                    <a:lumOff val="5000"/>
                  </a:srgbClr>
                </a:gs>
              </a:gsLst>
              <a:lin ang="2700000" scaled="1"/>
              <a:tileRect/>
            </a:gradFill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45719" rIns="45719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Challenges for Multi-MW-class targets in ADS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A3055F2-E6E6-F9F6-A78F-356F925367DB}"/>
              </a:ext>
            </a:extLst>
          </p:cNvPr>
          <p:cNvSpPr txBox="1"/>
          <p:nvPr/>
        </p:nvSpPr>
        <p:spPr>
          <a:xfrm>
            <a:off x="172828" y="4890845"/>
            <a:ext cx="546976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lvl="1" indent="-216000">
              <a:spcBef>
                <a:spcPts val="600"/>
              </a:spcBef>
              <a:spcAft>
                <a:spcPts val="6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292847"/>
                </a:solidFill>
                <a:cs typeface="Calibri" panose="020F0502020204030204" pitchFamily="34" charset="0"/>
              </a:rPr>
              <a:t>Heat removal is the primary challenge</a:t>
            </a:r>
          </a:p>
          <a:p>
            <a:pPr marL="216000" lvl="1" indent="-216000">
              <a:spcBef>
                <a:spcPts val="600"/>
              </a:spcBef>
              <a:spcAft>
                <a:spcPts val="6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Large footprint</a:t>
            </a:r>
          </a:p>
          <a:p>
            <a:pPr marL="216000" lvl="1" indent="-216000">
              <a:spcBef>
                <a:spcPts val="600"/>
              </a:spcBef>
              <a:spcAft>
                <a:spcPts val="6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Durability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171D3E-2B88-8328-E188-29051B9A7219}"/>
              </a:ext>
            </a:extLst>
          </p:cNvPr>
          <p:cNvSpPr txBox="1"/>
          <p:nvPr/>
        </p:nvSpPr>
        <p:spPr>
          <a:xfrm>
            <a:off x="172828" y="1413674"/>
            <a:ext cx="60197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lvl="1" indent="-216000">
              <a:spcBef>
                <a:spcPts val="1200"/>
              </a:spcBef>
              <a:spcAft>
                <a:spcPts val="12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292847"/>
                </a:solidFill>
                <a:cs typeface="Calibri" panose="020F0502020204030204" pitchFamily="34" charset="0"/>
              </a:rPr>
              <a:t>High-Z materials (W, Pb, U…) to maximize neutron yield</a:t>
            </a:r>
          </a:p>
          <a:p>
            <a:pPr marL="216000" lvl="1" indent="-216000">
              <a:spcBef>
                <a:spcPts val="1200"/>
              </a:spcBef>
              <a:spcAft>
                <a:spcPts val="12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Spallation zone segmentation to distribute beam power</a:t>
            </a:r>
          </a:p>
          <a:p>
            <a:pPr marL="216000" lvl="1" indent="-216000">
              <a:spcBef>
                <a:spcPts val="1200"/>
              </a:spcBef>
              <a:spcAft>
                <a:spcPts val="12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292847"/>
                </a:solidFill>
                <a:cs typeface="Calibri" panose="020F0502020204030204" pitchFamily="34" charset="0"/>
              </a:rPr>
              <a:t>Either gas (He, </a:t>
            </a:r>
            <a:r>
              <a:rPr lang="en-US" sz="1600" dirty="0" err="1">
                <a:solidFill>
                  <a:srgbClr val="292847"/>
                </a:solidFill>
                <a:cs typeface="Calibri" panose="020F0502020204030204" pitchFamily="34" charset="0"/>
              </a:rPr>
              <a:t>Ar</a:t>
            </a:r>
            <a:r>
              <a:rPr lang="en-US" sz="1600" dirty="0">
                <a:solidFill>
                  <a:srgbClr val="292847"/>
                </a:solidFill>
                <a:cs typeface="Calibri" panose="020F0502020204030204" pitchFamily="34" charset="0"/>
              </a:rPr>
              <a:t>, N</a:t>
            </a:r>
            <a:r>
              <a:rPr lang="en-US" sz="1600" baseline="-25000" dirty="0">
                <a:solidFill>
                  <a:srgbClr val="292847"/>
                </a:solidFill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292847"/>
                </a:solidFill>
                <a:cs typeface="Calibri" panose="020F0502020204030204" pitchFamily="34" charset="0"/>
              </a:rPr>
              <a:t>) or liquid (H</a:t>
            </a:r>
            <a:r>
              <a:rPr lang="en-US" sz="1600" baseline="-25000" dirty="0">
                <a:solidFill>
                  <a:srgbClr val="292847"/>
                </a:solidFill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292847"/>
                </a:solidFill>
                <a:cs typeface="Calibri" panose="020F0502020204030204" pitchFamily="34" charset="0"/>
              </a:rPr>
              <a:t>O, D</a:t>
            </a:r>
            <a:r>
              <a:rPr lang="en-US" sz="1600" baseline="-25000" dirty="0">
                <a:solidFill>
                  <a:srgbClr val="292847"/>
                </a:solidFill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292847"/>
                </a:solidFill>
                <a:cs typeface="Calibri" panose="020F0502020204030204" pitchFamily="34" charset="0"/>
              </a:rPr>
              <a:t>O) as coolant</a:t>
            </a:r>
          </a:p>
          <a:p>
            <a:pPr marL="216000" lvl="1" indent="-216000">
              <a:spcBef>
                <a:spcPts val="1200"/>
              </a:spcBef>
              <a:spcAft>
                <a:spcPts val="12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292847"/>
                </a:solidFill>
                <a:cs typeface="Calibri" panose="020F0502020204030204" pitchFamily="34" charset="0"/>
              </a:rPr>
              <a:t>Multiple proven solutions for kW-class</a:t>
            </a:r>
          </a:p>
          <a:p>
            <a:pPr marL="0" lvl="1" algn="ctr">
              <a:spcBef>
                <a:spcPts val="1200"/>
              </a:spcBef>
              <a:spcAft>
                <a:spcPts val="1200"/>
              </a:spcAft>
              <a:buClr>
                <a:srgbClr val="292846"/>
              </a:buClr>
              <a:buSzPct val="100000"/>
            </a:pPr>
            <a:r>
              <a:rPr lang="en-US" sz="1600" dirty="0">
                <a:solidFill>
                  <a:srgbClr val="292847"/>
                </a:solidFill>
                <a:cs typeface="Calibri" panose="020F0502020204030204" pitchFamily="34" charset="0"/>
              </a:rPr>
              <a:t>ISIS TS-1, ISIS TS-2, LANSCE, CSNS…</a:t>
            </a:r>
            <a:endParaRPr lang="en-US" sz="1600" b="1" dirty="0">
              <a:solidFill>
                <a:srgbClr val="292847"/>
              </a:solidFill>
              <a:highlight>
                <a:srgbClr val="FFFF00"/>
              </a:highlight>
              <a:cs typeface="Calibri" panose="020F050202020403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74D6E03-55D3-E61E-9E3D-9610CE591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516" y="1279173"/>
            <a:ext cx="6480000" cy="4736312"/>
          </a:xfrm>
          <a:prstGeom prst="rect">
            <a:avLst/>
          </a:prstGeom>
        </p:spPr>
      </p:pic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FEC60FD-5419-A60E-C5B2-257A46B1CF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C0C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300" normalizeH="0" baseline="0" noProof="0">
                <a:ln>
                  <a:noFill/>
                </a:ln>
                <a:solidFill>
                  <a:srgbClr val="918EA0"/>
                </a:solidFill>
                <a:effectLst/>
                <a:uLnTx/>
                <a:uFillTx/>
                <a:latin typeface="Arial" panose="020B0604020202020204" pitchFamily="34" charset="0"/>
                <a:ea typeface="Roboto Light" panose="02000000000000000000" pitchFamily="2" charset="0"/>
                <a:cs typeface="Assistant" pitchFamily="2" charset="-79"/>
              </a:rPr>
              <a:t>AccelApp’24</a:t>
            </a:r>
            <a:endParaRPr kumimoji="0" lang="en-US" sz="1600" b="0" i="0" u="none" strike="noStrike" kern="1200" cap="all" spc="300" normalizeH="0" baseline="0" noProof="0">
              <a:ln>
                <a:noFill/>
              </a:ln>
              <a:solidFill>
                <a:srgbClr val="918EA0"/>
              </a:solidFill>
              <a:effectLst/>
              <a:uLnTx/>
              <a:uFillTx/>
              <a:latin typeface="Arial" panose="020B0604020202020204" pitchFamily="34" charset="0"/>
              <a:ea typeface="Roboto Light" panose="02000000000000000000" pitchFamily="2" charset="0"/>
              <a:cs typeface="Assistant" pitchFamily="2" charset="-79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2B58462-F571-6C74-6348-65EC7C38D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086" y="6267140"/>
            <a:ext cx="363537" cy="325437"/>
          </a:xfrm>
        </p:spPr>
        <p:txBody>
          <a:bodyPr/>
          <a:lstStyle/>
          <a:p>
            <a:fld id="{395DFBBC-2004-0242-9E5C-8563F18F03DB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419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B2C9A156-A8B4-EA60-3A7B-B866108FD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17D26AD-A5B0-1BF8-7EBF-8F01D6048548}"/>
              </a:ext>
            </a:extLst>
          </p:cNvPr>
          <p:cNvSpPr txBox="1"/>
          <p:nvPr/>
        </p:nvSpPr>
        <p:spPr>
          <a:xfrm>
            <a:off x="353116" y="1339598"/>
            <a:ext cx="11572650" cy="4226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  <a:spcAft>
                <a:spcPts val="700"/>
              </a:spcAft>
              <a:buSzPct val="100000"/>
            </a:pPr>
            <a:r>
              <a:rPr lang="en-GB" b="1" dirty="0">
                <a:solidFill>
                  <a:srgbClr val="292847"/>
                </a:solidFill>
                <a:cs typeface="Calibri" panose="020F0502020204030204" pitchFamily="34" charset="0"/>
              </a:rPr>
              <a:t>Advantages</a:t>
            </a:r>
          </a:p>
          <a:p>
            <a:pPr marL="108000" indent="-216000">
              <a:spcBef>
                <a:spcPts val="700"/>
              </a:spcBef>
              <a:spcAft>
                <a:spcPts val="7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High heat removal capability (several hundreds of kW/L)</a:t>
            </a:r>
          </a:p>
          <a:p>
            <a:pPr marL="108000" indent="-216000">
              <a:spcBef>
                <a:spcPts val="700"/>
              </a:spcBef>
              <a:spcAft>
                <a:spcPts val="7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High neutron yield</a:t>
            </a:r>
          </a:p>
          <a:p>
            <a:pPr marL="108000" indent="-216000">
              <a:spcBef>
                <a:spcPts val="700"/>
              </a:spcBef>
              <a:spcAft>
                <a:spcPts val="7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Low neutron capture</a:t>
            </a:r>
          </a:p>
          <a:p>
            <a:pPr marL="108000" indent="-216000">
              <a:spcBef>
                <a:spcPts val="700"/>
              </a:spcBef>
              <a:spcAft>
                <a:spcPts val="700"/>
              </a:spcAft>
              <a:buSzPct val="100000"/>
              <a:buFont typeface="Wingdings" panose="05000000000000000000" pitchFamily="2" charset="2"/>
              <a:buChar char="q"/>
            </a:pPr>
            <a:endParaRPr lang="en-GB" sz="100" dirty="0">
              <a:solidFill>
                <a:srgbClr val="292847"/>
              </a:solidFill>
              <a:cs typeface="Calibri" panose="020F0502020204030204" pitchFamily="34" charset="0"/>
            </a:endParaRPr>
          </a:p>
          <a:p>
            <a:pPr>
              <a:spcBef>
                <a:spcPts val="700"/>
              </a:spcBef>
              <a:spcAft>
                <a:spcPts val="700"/>
              </a:spcAft>
              <a:buSzPct val="100000"/>
            </a:pPr>
            <a:r>
              <a:rPr lang="en-GB" b="1" dirty="0">
                <a:solidFill>
                  <a:srgbClr val="292847"/>
                </a:solidFill>
                <a:cs typeface="Calibri" panose="020F0502020204030204" pitchFamily="34" charset="0"/>
              </a:rPr>
              <a:t>Disadvantages</a:t>
            </a:r>
          </a:p>
          <a:p>
            <a:pPr marL="108000" indent="-216000">
              <a:spcBef>
                <a:spcPts val="700"/>
              </a:spcBef>
              <a:spcAft>
                <a:spcPts val="7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Corrosion, erosion and liquid-metal embrittlement (LME)</a:t>
            </a:r>
          </a:p>
          <a:p>
            <a:pPr marL="108000" indent="-216000">
              <a:spcBef>
                <a:spcPts val="700"/>
              </a:spcBef>
              <a:spcAft>
                <a:spcPts val="7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Confinement</a:t>
            </a:r>
            <a:r>
              <a:rPr lang="en-CH" sz="1600" dirty="0">
                <a:solidFill>
                  <a:srgbClr val="292847"/>
                </a:solidFill>
                <a:cs typeface="Calibri" panose="020F0502020204030204" pitchFamily="34" charset="0"/>
              </a:rPr>
              <a:t> of volatile spallation products</a:t>
            </a:r>
            <a:endParaRPr lang="en-GB" sz="1600" dirty="0">
              <a:solidFill>
                <a:srgbClr val="292847"/>
              </a:solidFill>
              <a:cs typeface="Calibri" panose="020F0502020204030204" pitchFamily="34" charset="0"/>
            </a:endParaRPr>
          </a:p>
          <a:p>
            <a:pPr marL="108000" indent="-216000">
              <a:spcBef>
                <a:spcPts val="700"/>
              </a:spcBef>
              <a:spcAft>
                <a:spcPts val="700"/>
              </a:spcAft>
              <a:buSzPct val="100000"/>
              <a:buFont typeface="Wingdings" panose="05000000000000000000" pitchFamily="2" charset="2"/>
              <a:buChar char="q"/>
            </a:pPr>
            <a:endParaRPr lang="en-GB" sz="100" dirty="0">
              <a:solidFill>
                <a:srgbClr val="292847"/>
              </a:solidFill>
              <a:cs typeface="Calibri" panose="020F0502020204030204" pitchFamily="34" charset="0"/>
            </a:endParaRPr>
          </a:p>
          <a:p>
            <a:pPr>
              <a:spcBef>
                <a:spcPts val="700"/>
              </a:spcBef>
              <a:spcAft>
                <a:spcPts val="700"/>
              </a:spcAft>
              <a:buSzPct val="100000"/>
            </a:pPr>
            <a:r>
              <a:rPr lang="en-GB" b="1" dirty="0">
                <a:solidFill>
                  <a:srgbClr val="292847"/>
                </a:solidFill>
                <a:cs typeface="Calibri" panose="020F0502020204030204" pitchFamily="34" charset="0"/>
              </a:rPr>
              <a:t>Prior experience in MEGAPIE project</a:t>
            </a:r>
          </a:p>
          <a:p>
            <a:pPr marL="108000" indent="-216000">
              <a:spcBef>
                <a:spcPts val="700"/>
              </a:spcBef>
              <a:spcAft>
                <a:spcPts val="7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1MW-LBE target successfully operated for 4 months (2006)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15EC2D-C382-C420-5C7E-59BAD8B9E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3252"/>
            <a:ext cx="11397446" cy="480131"/>
          </a:xfrm>
        </p:spPr>
        <p:txBody>
          <a:bodyPr/>
          <a:lstStyle/>
          <a:p>
            <a:r>
              <a:rPr lang="en-US" sz="2800" dirty="0"/>
              <a:t>Heavy Liquid-Metal (HLM) Spallation Targets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48EA2B-FDB7-7964-7DDB-9C9E11354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BBC2C9-3016-8CC8-4986-095EFB8B5A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600" cap="none"/>
              <a:t>AccelApp’24</a:t>
            </a:r>
            <a:endParaRPr lang="en-US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4B3982-C467-19DB-2A43-860826A45A78}"/>
              </a:ext>
            </a:extLst>
          </p:cNvPr>
          <p:cNvSpPr txBox="1"/>
          <p:nvPr/>
        </p:nvSpPr>
        <p:spPr>
          <a:xfrm>
            <a:off x="652238" y="5695412"/>
            <a:ext cx="10887525" cy="468000"/>
          </a:xfrm>
          <a:prstGeom prst="rect">
            <a:avLst/>
          </a:prstGeom>
          <a:solidFill>
            <a:srgbClr val="434276"/>
          </a:solidFill>
          <a:ln w="22225" cap="rnd">
            <a:gradFill flip="none" rotWithShape="1">
              <a:gsLst>
                <a:gs pos="0">
                  <a:srgbClr val="4BAF5F">
                    <a:lumMod val="95000"/>
                    <a:lumOff val="5000"/>
                  </a:srgbClr>
                </a:gs>
                <a:gs pos="100000">
                  <a:srgbClr val="F3F3F5">
                    <a:lumMod val="95000"/>
                    <a:lumOff val="5000"/>
                  </a:srgbClr>
                </a:gs>
                <a:gs pos="36985">
                  <a:srgbClr val="2AAEAB">
                    <a:lumMod val="95000"/>
                    <a:lumOff val="5000"/>
                  </a:srgbClr>
                </a:gs>
                <a:gs pos="65000">
                  <a:srgbClr val="E0DFE4">
                    <a:lumMod val="95000"/>
                    <a:lumOff val="5000"/>
                  </a:srgbClr>
                </a:gs>
              </a:gsLst>
              <a:lin ang="2700000" scaled="1"/>
              <a:tileRect/>
            </a:gradFill>
            <a:round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27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45719" rIns="45719" anchor="ctr"/>
          <a:lstStyle>
            <a:defPPr>
              <a:defRPr lang="fr-FR"/>
            </a:defPPr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lvl="1" algn="ctr"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>
              <a:spcBef>
                <a:spcPts val="700"/>
              </a:spcBef>
              <a:spcAft>
                <a:spcPts val="700"/>
              </a:spcAft>
              <a:buSzPct val="100000"/>
            </a:pPr>
            <a:r>
              <a:rPr lang="en-GB" b="1" dirty="0">
                <a:cs typeface="Calibri" panose="020F0502020204030204" pitchFamily="34" charset="0"/>
              </a:rPr>
              <a:t>Heavy-Liquid-Metal (HLM) is the primary reference for Multi-MW-class Targets in ADS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69ED3F-9FCD-4C93-DDF1-762E82E172A1}"/>
              </a:ext>
            </a:extLst>
          </p:cNvPr>
          <p:cNvGrpSpPr/>
          <p:nvPr/>
        </p:nvGrpSpPr>
        <p:grpSpPr>
          <a:xfrm>
            <a:off x="6778946" y="1299048"/>
            <a:ext cx="4840644" cy="3970068"/>
            <a:chOff x="6699119" y="1299048"/>
            <a:chExt cx="4840644" cy="39700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38DE36-1AE1-C02D-DD08-BC3FC2358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9119" y="1727033"/>
              <a:ext cx="4840644" cy="354208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EAC6B8-D798-1AAE-1E5D-7620B7B1BF2C}"/>
                </a:ext>
              </a:extLst>
            </p:cNvPr>
            <p:cNvSpPr txBox="1"/>
            <p:nvPr/>
          </p:nvSpPr>
          <p:spPr>
            <a:xfrm>
              <a:off x="7479636" y="1299048"/>
              <a:ext cx="32796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 b="1" dirty="0">
                  <a:solidFill>
                    <a:schemeClr val="tx1">
                      <a:lumMod val="50000"/>
                    </a:schemeClr>
                  </a:solidFill>
                  <a:cs typeface="Calibri" panose="020F0502020204030204" pitchFamily="34" charset="0"/>
                </a:rPr>
                <a:t>Design solutions for ADS</a:t>
              </a:r>
              <a:endParaRPr lang="en-GB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928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980CE-44A6-0454-B9CE-463F723D1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F7E021-5245-89A4-6853-7C7400443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US" sz="2800" dirty="0"/>
              <a:t>HLM Spallation Targets for ADS: Design Solutions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E6131A-0F18-1313-A6E0-BC15BB477C9F}"/>
              </a:ext>
            </a:extLst>
          </p:cNvPr>
          <p:cNvSpPr txBox="1"/>
          <p:nvPr/>
        </p:nvSpPr>
        <p:spPr>
          <a:xfrm>
            <a:off x="1512275" y="3687013"/>
            <a:ext cx="3436281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cs typeface="Calibri" panose="020F0502020204030204" pitchFamily="34" charset="0"/>
              </a:rPr>
              <a:t>LIQUID SPALLATION TARGET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56A1DC-AD8D-2539-F342-F50A4A165B87}"/>
              </a:ext>
            </a:extLst>
          </p:cNvPr>
          <p:cNvGrpSpPr/>
          <p:nvPr/>
        </p:nvGrpSpPr>
        <p:grpSpPr>
          <a:xfrm>
            <a:off x="152226" y="2113936"/>
            <a:ext cx="5868000" cy="4106478"/>
            <a:chOff x="183998" y="2228949"/>
            <a:chExt cx="5868000" cy="4106478"/>
          </a:xfrm>
        </p:grpSpPr>
        <p:sp>
          <p:nvSpPr>
            <p:cNvPr id="39" name="Rectangle: Top Corners Rounded 38">
              <a:extLst>
                <a:ext uri="{FF2B5EF4-FFF2-40B4-BE49-F238E27FC236}">
                  <a16:creationId xmlns:a16="http://schemas.microsoft.com/office/drawing/2014/main" id="{29492310-65F5-FEBF-A9D8-930D4ED888AD}"/>
                </a:ext>
              </a:extLst>
            </p:cNvPr>
            <p:cNvSpPr/>
            <p:nvPr/>
          </p:nvSpPr>
          <p:spPr>
            <a:xfrm>
              <a:off x="183998" y="2228949"/>
              <a:ext cx="5868000" cy="504000"/>
            </a:xfrm>
            <a:prstGeom prst="round2SameRect">
              <a:avLst>
                <a:gd name="adj1" fmla="val 41123"/>
                <a:gd name="adj2" fmla="val 0"/>
              </a:avLst>
            </a:prstGeom>
            <a:solidFill>
              <a:srgbClr val="434276"/>
            </a:solidFill>
            <a:ln w="22225" cap="rnd">
              <a:gradFill flip="none" rotWithShape="1">
                <a:gsLst>
                  <a:gs pos="0">
                    <a:srgbClr val="4BAF5F">
                      <a:lumMod val="95000"/>
                      <a:lumOff val="5000"/>
                    </a:srgbClr>
                  </a:gs>
                  <a:gs pos="100000">
                    <a:srgbClr val="F3F3F5">
                      <a:lumMod val="95000"/>
                      <a:lumOff val="5000"/>
                    </a:srgbClr>
                  </a:gs>
                  <a:gs pos="36985">
                    <a:srgbClr val="2AAEAB">
                      <a:lumMod val="95000"/>
                      <a:lumOff val="5000"/>
                    </a:srgbClr>
                  </a:gs>
                  <a:gs pos="65000">
                    <a:srgbClr val="E0DFE4">
                      <a:lumMod val="95000"/>
                      <a:lumOff val="5000"/>
                    </a:srgbClr>
                  </a:gs>
                </a:gsLst>
                <a:lin ang="2700000" scaled="1"/>
                <a:tileRect/>
              </a:gradFill>
              <a:round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lIns="45719" rIns="45719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LOOPLESS SPALLATION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73FF2F2-54BD-D51F-FCAF-9AA26EB41C7A}"/>
                </a:ext>
              </a:extLst>
            </p:cNvPr>
            <p:cNvSpPr/>
            <p:nvPr/>
          </p:nvSpPr>
          <p:spPr>
            <a:xfrm>
              <a:off x="183998" y="2735427"/>
              <a:ext cx="5868000" cy="3600000"/>
            </a:xfrm>
            <a:prstGeom prst="roundRect">
              <a:avLst>
                <a:gd name="adj" fmla="val 0"/>
              </a:avLst>
            </a:prstGeom>
            <a:noFill/>
            <a:ln w="22225" cap="rnd">
              <a:gradFill flip="none" rotWithShape="1">
                <a:gsLst>
                  <a:gs pos="0">
                    <a:srgbClr val="4BAF5F">
                      <a:lumMod val="95000"/>
                      <a:lumOff val="5000"/>
                    </a:srgbClr>
                  </a:gs>
                  <a:gs pos="100000">
                    <a:srgbClr val="F3F3F5">
                      <a:lumMod val="95000"/>
                      <a:lumOff val="5000"/>
                    </a:srgbClr>
                  </a:gs>
                  <a:gs pos="36985">
                    <a:srgbClr val="2AAEAB">
                      <a:lumMod val="95000"/>
                      <a:lumOff val="5000"/>
                    </a:srgbClr>
                  </a:gs>
                  <a:gs pos="65000">
                    <a:srgbClr val="E0DFE4">
                      <a:lumMod val="95000"/>
                      <a:lumOff val="5000"/>
                    </a:srgbClr>
                  </a:gs>
                </a:gsLst>
                <a:lin ang="2700000" scaled="1"/>
                <a:tileRect/>
              </a:gradFill>
              <a:round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lIns="45719" rIns="45719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225D33F-7D32-432F-0B3E-DFDCB86582A4}"/>
              </a:ext>
            </a:extLst>
          </p:cNvPr>
          <p:cNvSpPr txBox="1"/>
          <p:nvPr/>
        </p:nvSpPr>
        <p:spPr>
          <a:xfrm>
            <a:off x="165904" y="2756472"/>
            <a:ext cx="3604725" cy="13542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GB" sz="1600" b="1" dirty="0">
                <a:solidFill>
                  <a:srgbClr val="292847"/>
                </a:solidFill>
                <a:cs typeface="Calibri" panose="020F0502020204030204" pitchFamily="34" charset="0"/>
              </a:rPr>
              <a:t>Advantages</a:t>
            </a:r>
          </a:p>
          <a:p>
            <a:pPr marL="108000" indent="-216000">
              <a:spcBef>
                <a:spcPts val="400"/>
              </a:spcBef>
              <a:spcAft>
                <a:spcPts val="4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rgbClr val="292847"/>
                </a:solidFill>
                <a:cs typeface="Calibri" panose="020F0502020204030204" pitchFamily="34" charset="0"/>
              </a:rPr>
              <a:t>Minimized in-core footprint</a:t>
            </a:r>
          </a:p>
          <a:p>
            <a:pPr marL="108000" indent="-216000">
              <a:spcBef>
                <a:spcPts val="400"/>
              </a:spcBef>
              <a:spcAft>
                <a:spcPts val="4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rgbClr val="292847"/>
                </a:solidFill>
                <a:cs typeface="Calibri" panose="020F0502020204030204" pitchFamily="34" charset="0"/>
              </a:rPr>
              <a:t>Lower number of elements</a:t>
            </a:r>
          </a:p>
          <a:p>
            <a:pPr marL="108000" indent="-216000">
              <a:spcBef>
                <a:spcPts val="400"/>
              </a:spcBef>
              <a:spcAft>
                <a:spcPts val="4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rgbClr val="292847"/>
                </a:solidFill>
                <a:cs typeface="Calibri" panose="020F0502020204030204" pitchFamily="34" charset="0"/>
              </a:rPr>
              <a:t>Enhanced system coupling</a:t>
            </a: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77CC1C-988F-B2E2-4268-31D79D78F377}"/>
              </a:ext>
            </a:extLst>
          </p:cNvPr>
          <p:cNvSpPr txBox="1"/>
          <p:nvPr/>
        </p:nvSpPr>
        <p:spPr>
          <a:xfrm>
            <a:off x="6137653" y="2756472"/>
            <a:ext cx="3610042" cy="133882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GB" sz="1600" b="1" dirty="0">
                <a:solidFill>
                  <a:srgbClr val="292847"/>
                </a:solidFill>
                <a:cs typeface="Calibri" panose="020F0502020204030204" pitchFamily="34" charset="0"/>
              </a:rPr>
              <a:t>Advantages</a:t>
            </a:r>
          </a:p>
          <a:p>
            <a:pPr marL="216000" lvl="1" indent="-216000">
              <a:spcBef>
                <a:spcPts val="400"/>
              </a:spcBef>
              <a:spcAft>
                <a:spcPts val="4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rgbClr val="292847"/>
                </a:solidFill>
                <a:cs typeface="Calibri" panose="020F0502020204030204" pitchFamily="34" charset="0"/>
              </a:rPr>
              <a:t>Larger Operational Flexibility</a:t>
            </a:r>
          </a:p>
          <a:p>
            <a:pPr marL="216000" lvl="1" indent="-216000">
              <a:spcBef>
                <a:spcPts val="400"/>
              </a:spcBef>
              <a:spcAft>
                <a:spcPts val="4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rgbClr val="292847"/>
                </a:solidFill>
                <a:cs typeface="Calibri" panose="020F0502020204030204" pitchFamily="34" charset="0"/>
              </a:rPr>
              <a:t>Easier replaceability</a:t>
            </a:r>
          </a:p>
          <a:p>
            <a:pPr marL="216000" lvl="1" indent="-216000">
              <a:spcBef>
                <a:spcPts val="400"/>
              </a:spcBef>
              <a:spcAft>
                <a:spcPts val="4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rgbClr val="292847"/>
                </a:solidFill>
                <a:cs typeface="Calibri" panose="020F0502020204030204" pitchFamily="34" charset="0"/>
              </a:rPr>
              <a:t>Multiple-barrier concept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8D94777F-05B5-875B-2B53-C2DB64C535AE}"/>
              </a:ext>
            </a:extLst>
          </p:cNvPr>
          <p:cNvSpPr/>
          <p:nvPr/>
        </p:nvSpPr>
        <p:spPr>
          <a:xfrm>
            <a:off x="6123778" y="2113936"/>
            <a:ext cx="5868000" cy="504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34276"/>
          </a:solidFill>
          <a:ln w="22225" cap="rnd">
            <a:gradFill flip="none" rotWithShape="1">
              <a:gsLst>
                <a:gs pos="0">
                  <a:srgbClr val="4BAF5F">
                    <a:lumMod val="95000"/>
                    <a:lumOff val="5000"/>
                  </a:srgbClr>
                </a:gs>
                <a:gs pos="100000">
                  <a:srgbClr val="F3F3F5">
                    <a:lumMod val="95000"/>
                    <a:lumOff val="5000"/>
                  </a:srgbClr>
                </a:gs>
                <a:gs pos="36985">
                  <a:srgbClr val="2AAEAB">
                    <a:lumMod val="95000"/>
                    <a:lumOff val="5000"/>
                  </a:srgbClr>
                </a:gs>
                <a:gs pos="65000">
                  <a:srgbClr val="E0DFE4">
                    <a:lumMod val="95000"/>
                    <a:lumOff val="5000"/>
                  </a:srgbClr>
                </a:gs>
              </a:gsLst>
              <a:lin ang="2700000" scaled="1"/>
              <a:tileRect/>
            </a:gradFill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45719" rIns="45719" anchor="ctr"/>
          <a:lstStyle/>
          <a:p>
            <a:pPr algn="ctr"/>
            <a:r>
              <a:rPr lang="en-GB" b="1">
                <a:solidFill>
                  <a:schemeClr val="bg1"/>
                </a:solidFill>
                <a:latin typeface="Arial" panose="020B0604020202020204" pitchFamily="34" charset="0"/>
              </a:rPr>
              <a:t>CLOSED-LOOP SPALLATION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00E82BC-9ED4-181A-7FD1-D749B5759091}"/>
              </a:ext>
            </a:extLst>
          </p:cNvPr>
          <p:cNvSpPr/>
          <p:nvPr/>
        </p:nvSpPr>
        <p:spPr>
          <a:xfrm>
            <a:off x="6123778" y="2620414"/>
            <a:ext cx="5868000" cy="3600000"/>
          </a:xfrm>
          <a:prstGeom prst="roundRect">
            <a:avLst>
              <a:gd name="adj" fmla="val 0"/>
            </a:avLst>
          </a:prstGeom>
          <a:noFill/>
          <a:ln w="22225" cap="rnd">
            <a:gradFill flip="none" rotWithShape="1">
              <a:gsLst>
                <a:gs pos="0">
                  <a:srgbClr val="4BAF5F">
                    <a:lumMod val="95000"/>
                    <a:lumOff val="5000"/>
                  </a:srgbClr>
                </a:gs>
                <a:gs pos="100000">
                  <a:srgbClr val="F3F3F5">
                    <a:lumMod val="95000"/>
                    <a:lumOff val="5000"/>
                  </a:srgbClr>
                </a:gs>
                <a:gs pos="36985">
                  <a:srgbClr val="2AAEAB">
                    <a:lumMod val="95000"/>
                    <a:lumOff val="5000"/>
                  </a:srgbClr>
                </a:gs>
                <a:gs pos="65000">
                  <a:srgbClr val="E0DFE4">
                    <a:lumMod val="95000"/>
                    <a:lumOff val="5000"/>
                  </a:srgbClr>
                </a:gs>
              </a:gsLst>
              <a:lin ang="2700000" scaled="1"/>
              <a:tileRect/>
            </a:gradFill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45719" rIns="45719" anchor="ctr"/>
          <a:lstStyle/>
          <a:p>
            <a:pPr algn="ctr"/>
            <a:endParaRPr lang="en-U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6FE870F-7BA1-E601-8784-556D157CDF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>
            <a:normAutofit/>
          </a:bodyPr>
          <a:lstStyle/>
          <a:p>
            <a:r>
              <a:rPr lang="en-US" sz="1600" cap="none"/>
              <a:t>AccelApp’24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E497D-688A-2B28-0247-A3EBDF5C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086" y="6267140"/>
            <a:ext cx="363537" cy="325437"/>
          </a:xfrm>
        </p:spPr>
        <p:txBody>
          <a:bodyPr/>
          <a:lstStyle/>
          <a:p>
            <a:fld id="{395DFBBC-2004-0242-9E5C-8563F18F03DB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590AC-7AED-30F3-83E8-269697AC26B2}"/>
              </a:ext>
            </a:extLst>
          </p:cNvPr>
          <p:cNvSpPr txBox="1"/>
          <p:nvPr/>
        </p:nvSpPr>
        <p:spPr>
          <a:xfrm>
            <a:off x="350554" y="1207385"/>
            <a:ext cx="11449559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lvl="1" indent="-285750">
              <a:spcBef>
                <a:spcPts val="800"/>
              </a:spcBef>
              <a:spcAft>
                <a:spcPts val="800"/>
              </a:spcAft>
              <a:buSzPct val="120000"/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rgbClr val="292847"/>
                </a:solidFill>
                <a:cs typeface="Calibri" panose="020F0502020204030204" pitchFamily="34" charset="0"/>
              </a:rPr>
              <a:t>Closed-loop spallation</a:t>
            </a: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: target cooling circuit and spallation zone separated from the reactor</a:t>
            </a:r>
          </a:p>
          <a:p>
            <a:pPr marL="216000" lvl="1" indent="-285750">
              <a:spcBef>
                <a:spcPts val="800"/>
              </a:spcBef>
              <a:spcAft>
                <a:spcPts val="800"/>
              </a:spcAft>
              <a:buSzPct val="120000"/>
              <a:buFont typeface="Wingdings" panose="05000000000000000000" pitchFamily="2" charset="2"/>
              <a:buChar char="q"/>
            </a:pPr>
            <a:r>
              <a:rPr lang="en-GB" sz="1600" b="1" dirty="0" err="1">
                <a:solidFill>
                  <a:srgbClr val="292847"/>
                </a:solidFill>
                <a:cs typeface="Calibri" panose="020F0502020204030204" pitchFamily="34" charset="0"/>
              </a:rPr>
              <a:t>Loopless</a:t>
            </a:r>
            <a:r>
              <a:rPr lang="en-GB" sz="1600" b="1" dirty="0">
                <a:solidFill>
                  <a:srgbClr val="292847"/>
                </a:solidFill>
                <a:cs typeface="Calibri" panose="020F0502020204030204" pitchFamily="34" charset="0"/>
              </a:rPr>
              <a:t> spallation</a:t>
            </a: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: reactor coolant directly serves as spallation medium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13F79B-DAE8-67EA-8B8F-4FA804FD96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7023" y="2732868"/>
            <a:ext cx="2954755" cy="33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9B3716-D42C-43A4-D219-0918C11DFA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949" y="2872414"/>
            <a:ext cx="2999671" cy="334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24897F-914A-A8A0-0CF5-729D4B488A64}"/>
              </a:ext>
            </a:extLst>
          </p:cNvPr>
          <p:cNvSpPr txBox="1"/>
          <p:nvPr/>
        </p:nvSpPr>
        <p:spPr>
          <a:xfrm>
            <a:off x="164183" y="4910040"/>
            <a:ext cx="2972226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GB" sz="1600" b="1" dirty="0">
                <a:solidFill>
                  <a:srgbClr val="292847"/>
                </a:solidFill>
                <a:cs typeface="Calibri" panose="020F0502020204030204" pitchFamily="34" charset="0"/>
              </a:rPr>
              <a:t>Disadvantages</a:t>
            </a:r>
          </a:p>
          <a:p>
            <a:pPr marL="108000" indent="-216000">
              <a:spcBef>
                <a:spcPts val="400"/>
              </a:spcBef>
              <a:spcAft>
                <a:spcPts val="4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rgbClr val="292847"/>
                </a:solidFill>
                <a:cs typeface="Calibri" panose="020F0502020204030204" pitchFamily="34" charset="0"/>
              </a:rPr>
              <a:t>Limited Operational Flexibility</a:t>
            </a:r>
          </a:p>
          <a:p>
            <a:pPr marL="108000" lvl="1" indent="-216000">
              <a:spcBef>
                <a:spcPts val="400"/>
              </a:spcBef>
              <a:spcAft>
                <a:spcPts val="4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rgbClr val="292847"/>
                </a:solidFill>
                <a:cs typeface="Calibri" panose="020F0502020204030204" pitchFamily="34" charset="0"/>
              </a:rPr>
              <a:t>Primary coolant contamination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F163B7-9A0C-B2FE-8B32-6F1B2EBD3BA5}"/>
              </a:ext>
            </a:extLst>
          </p:cNvPr>
          <p:cNvSpPr txBox="1"/>
          <p:nvPr/>
        </p:nvSpPr>
        <p:spPr>
          <a:xfrm>
            <a:off x="6143976" y="4910040"/>
            <a:ext cx="2954755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400"/>
              </a:spcBef>
              <a:spcAft>
                <a:spcPts val="400"/>
              </a:spcAft>
              <a:buClr>
                <a:srgbClr val="292846"/>
              </a:buClr>
              <a:buSzPct val="100000"/>
            </a:pPr>
            <a:r>
              <a:rPr lang="en-GB" sz="1600" b="1" dirty="0">
                <a:solidFill>
                  <a:srgbClr val="292847"/>
                </a:solidFill>
                <a:cs typeface="Calibri" panose="020F0502020204030204" pitchFamily="34" charset="0"/>
              </a:rPr>
              <a:t>Disadvantages</a:t>
            </a:r>
          </a:p>
          <a:p>
            <a:pPr marL="108000" lvl="1" indent="-216000">
              <a:spcBef>
                <a:spcPts val="400"/>
              </a:spcBef>
              <a:spcAft>
                <a:spcPts val="4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rgbClr val="292847"/>
                </a:solidFill>
                <a:cs typeface="Calibri" panose="020F0502020204030204" pitchFamily="34" charset="0"/>
              </a:rPr>
              <a:t>Greater number of elements</a:t>
            </a:r>
          </a:p>
          <a:p>
            <a:pPr marL="108000" lvl="1" indent="-216000">
              <a:spcBef>
                <a:spcPts val="400"/>
              </a:spcBef>
              <a:spcAft>
                <a:spcPts val="400"/>
              </a:spcAft>
              <a:buClr>
                <a:srgbClr val="29284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rgbClr val="292847"/>
                </a:solidFill>
                <a:cs typeface="Calibri" panose="020F0502020204030204" pitchFamily="34" charset="0"/>
              </a:rPr>
              <a:t>Larger in-core footprint</a:t>
            </a:r>
          </a:p>
        </p:txBody>
      </p:sp>
    </p:spTree>
    <p:extLst>
      <p:ext uri="{BB962C8B-B14F-4D97-AF65-F5344CB8AC3E}">
        <p14:creationId xmlns:p14="http://schemas.microsoft.com/office/powerpoint/2010/main" val="3509339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74B07-9177-4CFB-D950-39AB23AD2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67D548-73FC-F8F9-8004-9484A43E0B99}"/>
              </a:ext>
            </a:extLst>
          </p:cNvPr>
          <p:cNvSpPr txBox="1"/>
          <p:nvPr/>
        </p:nvSpPr>
        <p:spPr>
          <a:xfrm>
            <a:off x="185378" y="4910174"/>
            <a:ext cx="2679742" cy="1236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GB" sz="1600" b="1" dirty="0">
                <a:solidFill>
                  <a:srgbClr val="292847"/>
                </a:solidFill>
                <a:cs typeface="Calibri" panose="020F0502020204030204" pitchFamily="34" charset="0"/>
              </a:rPr>
              <a:t>Disadvantages</a:t>
            </a:r>
          </a:p>
          <a:p>
            <a:pPr marL="216000" lvl="1" indent="-216000">
              <a:spcBef>
                <a:spcPts val="400"/>
              </a:spcBef>
              <a:spcAft>
                <a:spcPts val="400"/>
              </a:spcAft>
              <a:buClr>
                <a:srgbClr val="43427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rgbClr val="292847"/>
                </a:solidFill>
                <a:cs typeface="Calibri" panose="020F0502020204030204" pitchFamily="34" charset="0"/>
              </a:rPr>
              <a:t>Free-surface instability</a:t>
            </a:r>
          </a:p>
          <a:p>
            <a:pPr marL="216000" lvl="1" indent="-216000">
              <a:spcBef>
                <a:spcPts val="400"/>
              </a:spcBef>
              <a:spcAft>
                <a:spcPts val="400"/>
              </a:spcAft>
              <a:buClr>
                <a:srgbClr val="43427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rgbClr val="292847"/>
                </a:solidFill>
                <a:cs typeface="Calibri" panose="020F0502020204030204" pitchFamily="34" charset="0"/>
              </a:rPr>
              <a:t>Potential violation of the defence-in-depth principle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84037A-EC30-911E-3C69-A2A8C8AB33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803" y="2796614"/>
            <a:ext cx="3899506" cy="324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14BA8A6-0FF4-E9DB-B2ED-48A17802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US" sz="2800" dirty="0"/>
              <a:t>Closed-Loop spallation target: Design Configurations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56AF88B-A7AC-9AD9-E558-AED3D604C8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>
            <a:normAutofit/>
          </a:bodyPr>
          <a:lstStyle/>
          <a:p>
            <a:r>
              <a:rPr lang="en-US" sz="1600" cap="none"/>
              <a:t>AccelApp’24</a:t>
            </a: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F662F-C257-A989-BD9B-53954477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6086" y="6267140"/>
            <a:ext cx="363537" cy="325437"/>
          </a:xfrm>
        </p:spPr>
        <p:txBody>
          <a:bodyPr/>
          <a:lstStyle/>
          <a:p>
            <a:fld id="{395DFBBC-2004-0242-9E5C-8563F18F03DB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22852-8DF2-E6C4-F400-F97AD6A37A5C}"/>
              </a:ext>
            </a:extLst>
          </p:cNvPr>
          <p:cNvSpPr txBox="1"/>
          <p:nvPr/>
        </p:nvSpPr>
        <p:spPr>
          <a:xfrm>
            <a:off x="350553" y="1227936"/>
            <a:ext cx="12001511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lvl="1" indent="-285750">
              <a:spcBef>
                <a:spcPts val="800"/>
              </a:spcBef>
              <a:spcAft>
                <a:spcPts val="800"/>
              </a:spcAft>
              <a:buSzPct val="120000"/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rgbClr val="292847"/>
                </a:solidFill>
                <a:cs typeface="Calibri" panose="020F0502020204030204" pitchFamily="34" charset="0"/>
              </a:rPr>
              <a:t>Window</a:t>
            </a: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: beam hits first a metal interface separating beam vacuum from spallation zone</a:t>
            </a:r>
          </a:p>
          <a:p>
            <a:pPr marL="216000" lvl="1" indent="-285750">
              <a:spcBef>
                <a:spcPts val="800"/>
              </a:spcBef>
              <a:spcAft>
                <a:spcPts val="800"/>
              </a:spcAft>
              <a:buSzPct val="120000"/>
              <a:buFont typeface="Wingdings" panose="05000000000000000000" pitchFamily="2" charset="2"/>
              <a:buChar char="q"/>
            </a:pPr>
            <a:r>
              <a:rPr lang="en-GB" sz="1600" b="1" dirty="0">
                <a:solidFill>
                  <a:srgbClr val="292847"/>
                </a:solidFill>
                <a:cs typeface="Calibri" panose="020F0502020204030204" pitchFamily="34" charset="0"/>
              </a:rPr>
              <a:t>Windowless</a:t>
            </a:r>
            <a:r>
              <a:rPr lang="en-GB" sz="1600" dirty="0">
                <a:solidFill>
                  <a:srgbClr val="292847"/>
                </a:solidFill>
                <a:cs typeface="Calibri" panose="020F0502020204030204" pitchFamily="34" charset="0"/>
              </a:rPr>
              <a:t>: beam directly hits liquid metal without separation from vacuum and spallation zone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A9D6CE-D554-9AFA-CA34-A6C88C6D4ADD}"/>
              </a:ext>
            </a:extLst>
          </p:cNvPr>
          <p:cNvGrpSpPr/>
          <p:nvPr/>
        </p:nvGrpSpPr>
        <p:grpSpPr>
          <a:xfrm>
            <a:off x="174204" y="2100594"/>
            <a:ext cx="5868000" cy="4107570"/>
            <a:chOff x="-533643" y="2206896"/>
            <a:chExt cx="5868000" cy="4107570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73D39E59-4C45-D216-CD9A-9EE938FC1B5A}"/>
                </a:ext>
              </a:extLst>
            </p:cNvPr>
            <p:cNvSpPr/>
            <p:nvPr/>
          </p:nvSpPr>
          <p:spPr>
            <a:xfrm>
              <a:off x="-533643" y="2206896"/>
              <a:ext cx="5868000" cy="504000"/>
            </a:xfrm>
            <a:prstGeom prst="round2SameRect">
              <a:avLst>
                <a:gd name="adj1" fmla="val 41123"/>
                <a:gd name="adj2" fmla="val 0"/>
              </a:avLst>
            </a:prstGeom>
            <a:solidFill>
              <a:srgbClr val="434276"/>
            </a:solidFill>
            <a:ln w="22225" cap="rnd">
              <a:gradFill flip="none" rotWithShape="1">
                <a:gsLst>
                  <a:gs pos="0">
                    <a:srgbClr val="4BAF5F">
                      <a:lumMod val="95000"/>
                      <a:lumOff val="5000"/>
                    </a:srgbClr>
                  </a:gs>
                  <a:gs pos="100000">
                    <a:srgbClr val="F3F3F5">
                      <a:lumMod val="95000"/>
                      <a:lumOff val="5000"/>
                    </a:srgbClr>
                  </a:gs>
                  <a:gs pos="36985">
                    <a:srgbClr val="2AAEAB">
                      <a:lumMod val="95000"/>
                      <a:lumOff val="5000"/>
                    </a:srgbClr>
                  </a:gs>
                  <a:gs pos="65000">
                    <a:srgbClr val="E0DFE4">
                      <a:lumMod val="95000"/>
                      <a:lumOff val="5000"/>
                    </a:srgbClr>
                  </a:gs>
                </a:gsLst>
                <a:lin ang="2700000" scaled="1"/>
                <a:tileRect/>
              </a:gradFill>
              <a:round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lIns="45719" rIns="45719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WINDOWLESS CONFIGURATION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3A4887D-4FC7-4E84-BD56-39B3E20A4AEA}"/>
                </a:ext>
              </a:extLst>
            </p:cNvPr>
            <p:cNvSpPr/>
            <p:nvPr/>
          </p:nvSpPr>
          <p:spPr>
            <a:xfrm>
              <a:off x="-533643" y="2714466"/>
              <a:ext cx="5868000" cy="3600000"/>
            </a:xfrm>
            <a:prstGeom prst="roundRect">
              <a:avLst>
                <a:gd name="adj" fmla="val 0"/>
              </a:avLst>
            </a:prstGeom>
            <a:noFill/>
            <a:ln w="22225" cap="rnd">
              <a:gradFill flip="none" rotWithShape="1">
                <a:gsLst>
                  <a:gs pos="0">
                    <a:srgbClr val="4BAF5F">
                      <a:lumMod val="95000"/>
                      <a:lumOff val="5000"/>
                    </a:srgbClr>
                  </a:gs>
                  <a:gs pos="100000">
                    <a:srgbClr val="F3F3F5">
                      <a:lumMod val="95000"/>
                      <a:lumOff val="5000"/>
                    </a:srgbClr>
                  </a:gs>
                  <a:gs pos="36985">
                    <a:srgbClr val="2AAEAB">
                      <a:lumMod val="95000"/>
                      <a:lumOff val="5000"/>
                    </a:srgbClr>
                  </a:gs>
                  <a:gs pos="65000">
                    <a:srgbClr val="E0DFE4">
                      <a:lumMod val="95000"/>
                      <a:lumOff val="5000"/>
                    </a:srgbClr>
                  </a:gs>
                </a:gsLst>
                <a:lin ang="2700000" scaled="1"/>
                <a:tileRect/>
              </a:gradFill>
              <a:round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lIns="45719" rIns="45719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2539AE6-BA71-0A09-1C3C-C547898263CC}"/>
              </a:ext>
            </a:extLst>
          </p:cNvPr>
          <p:cNvSpPr txBox="1"/>
          <p:nvPr/>
        </p:nvSpPr>
        <p:spPr>
          <a:xfrm>
            <a:off x="184526" y="2782078"/>
            <a:ext cx="2382325" cy="123623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GB" sz="1600" b="1" dirty="0">
                <a:solidFill>
                  <a:srgbClr val="292847"/>
                </a:solidFill>
                <a:cs typeface="Calibri" panose="020F0502020204030204" pitchFamily="34" charset="0"/>
              </a:rPr>
              <a:t>Advantages</a:t>
            </a:r>
          </a:p>
          <a:p>
            <a:pPr marL="216000" lvl="1" indent="-216000">
              <a:spcBef>
                <a:spcPts val="400"/>
              </a:spcBef>
              <a:spcAft>
                <a:spcPts val="400"/>
              </a:spcAft>
              <a:buClr>
                <a:srgbClr val="43427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rgbClr val="292847"/>
                </a:solidFill>
                <a:cs typeface="Calibri" panose="020F0502020204030204" pitchFamily="34" charset="0"/>
              </a:rPr>
              <a:t>High power densities</a:t>
            </a:r>
          </a:p>
          <a:p>
            <a:pPr marL="216000" lvl="1" indent="-216000">
              <a:spcBef>
                <a:spcPts val="400"/>
              </a:spcBef>
              <a:spcAft>
                <a:spcPts val="400"/>
              </a:spcAft>
              <a:buClr>
                <a:srgbClr val="43427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rgbClr val="292847"/>
                </a:solidFill>
                <a:cs typeface="Calibri" panose="020F0502020204030204" pitchFamily="34" charset="0"/>
              </a:rPr>
              <a:t>Reduced risk of structural failures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B74236-596F-7645-0355-A985B506472B}"/>
              </a:ext>
            </a:extLst>
          </p:cNvPr>
          <p:cNvGrpSpPr/>
          <p:nvPr/>
        </p:nvGrpSpPr>
        <p:grpSpPr>
          <a:xfrm>
            <a:off x="6149797" y="2101229"/>
            <a:ext cx="5868000" cy="4107570"/>
            <a:chOff x="6096000" y="2206896"/>
            <a:chExt cx="5868000" cy="4107570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C7DB5822-3B7B-ACAB-72C8-80E4367C5569}"/>
                </a:ext>
              </a:extLst>
            </p:cNvPr>
            <p:cNvSpPr/>
            <p:nvPr/>
          </p:nvSpPr>
          <p:spPr>
            <a:xfrm>
              <a:off x="6096000" y="2206896"/>
              <a:ext cx="5868000" cy="504000"/>
            </a:xfrm>
            <a:prstGeom prst="round2SameRect">
              <a:avLst>
                <a:gd name="adj1" fmla="val 41123"/>
                <a:gd name="adj2" fmla="val 0"/>
              </a:avLst>
            </a:prstGeom>
            <a:solidFill>
              <a:srgbClr val="434276"/>
            </a:solidFill>
            <a:ln w="22225" cap="rnd">
              <a:gradFill flip="none" rotWithShape="1">
                <a:gsLst>
                  <a:gs pos="0">
                    <a:srgbClr val="4BAF5F">
                      <a:lumMod val="95000"/>
                      <a:lumOff val="5000"/>
                    </a:srgbClr>
                  </a:gs>
                  <a:gs pos="100000">
                    <a:srgbClr val="F3F3F5">
                      <a:lumMod val="95000"/>
                      <a:lumOff val="5000"/>
                    </a:srgbClr>
                  </a:gs>
                  <a:gs pos="36985">
                    <a:srgbClr val="2AAEAB">
                      <a:lumMod val="95000"/>
                      <a:lumOff val="5000"/>
                    </a:srgbClr>
                  </a:gs>
                  <a:gs pos="65000">
                    <a:srgbClr val="E0DFE4">
                      <a:lumMod val="95000"/>
                      <a:lumOff val="5000"/>
                    </a:srgbClr>
                  </a:gs>
                </a:gsLst>
                <a:lin ang="2700000" scaled="1"/>
                <a:tileRect/>
              </a:gradFill>
              <a:round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lIns="45719" rIns="45719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WINDOW CONFIGURATION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AC0B15-6BA8-ED46-BBDA-A69C6B4876F5}"/>
                </a:ext>
              </a:extLst>
            </p:cNvPr>
            <p:cNvSpPr/>
            <p:nvPr/>
          </p:nvSpPr>
          <p:spPr>
            <a:xfrm>
              <a:off x="6096000" y="2714466"/>
              <a:ext cx="5868000" cy="3600000"/>
            </a:xfrm>
            <a:prstGeom prst="roundRect">
              <a:avLst>
                <a:gd name="adj" fmla="val 0"/>
              </a:avLst>
            </a:prstGeom>
            <a:noFill/>
            <a:ln w="22225" cap="rnd">
              <a:gradFill flip="none" rotWithShape="1">
                <a:gsLst>
                  <a:gs pos="0">
                    <a:srgbClr val="4BAF5F">
                      <a:lumMod val="95000"/>
                      <a:lumOff val="5000"/>
                    </a:srgbClr>
                  </a:gs>
                  <a:gs pos="100000">
                    <a:srgbClr val="F3F3F5">
                      <a:lumMod val="95000"/>
                      <a:lumOff val="5000"/>
                    </a:srgbClr>
                  </a:gs>
                  <a:gs pos="36985">
                    <a:srgbClr val="2AAEAB">
                      <a:lumMod val="95000"/>
                      <a:lumOff val="5000"/>
                    </a:srgbClr>
                  </a:gs>
                  <a:gs pos="65000">
                    <a:srgbClr val="E0DFE4">
                      <a:lumMod val="95000"/>
                      <a:lumOff val="5000"/>
                    </a:srgbClr>
                  </a:gs>
                </a:gsLst>
                <a:lin ang="2700000" scaled="1"/>
                <a:tileRect/>
              </a:gradFill>
              <a:round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lIns="45719" rIns="45719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390E15D-786A-ADD8-9066-93C66634BB8A}"/>
              </a:ext>
            </a:extLst>
          </p:cNvPr>
          <p:cNvSpPr txBox="1"/>
          <p:nvPr/>
        </p:nvSpPr>
        <p:spPr>
          <a:xfrm>
            <a:off x="6157218" y="2782078"/>
            <a:ext cx="3160954" cy="100540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GB" sz="1600" b="1" dirty="0">
                <a:solidFill>
                  <a:srgbClr val="292847"/>
                </a:solidFill>
                <a:cs typeface="Calibri" panose="020F0502020204030204" pitchFamily="34" charset="0"/>
              </a:rPr>
              <a:t>Advantages</a:t>
            </a:r>
          </a:p>
          <a:p>
            <a:pPr marL="216000" lvl="1" indent="-216000">
              <a:spcBef>
                <a:spcPts val="400"/>
              </a:spcBef>
              <a:spcAft>
                <a:spcPts val="400"/>
              </a:spcAft>
              <a:buClr>
                <a:srgbClr val="43427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rgbClr val="292847"/>
                </a:solidFill>
                <a:cs typeface="Calibri" panose="020F0502020204030204" pitchFamily="34" charset="0"/>
              </a:rPr>
              <a:t>Spallation products confinement</a:t>
            </a:r>
          </a:p>
          <a:p>
            <a:pPr marL="216000" lvl="1" indent="-216000">
              <a:spcBef>
                <a:spcPts val="400"/>
              </a:spcBef>
              <a:spcAft>
                <a:spcPts val="400"/>
              </a:spcAft>
              <a:buClr>
                <a:srgbClr val="43427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rgbClr val="292847"/>
                </a:solidFill>
                <a:cs typeface="Calibri" panose="020F0502020204030204" pitchFamily="34" charset="0"/>
              </a:rPr>
              <a:t>Enhanced safety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B1AA40-E7DE-72C9-302F-646E073622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9888" y="2612026"/>
            <a:ext cx="2987989" cy="3600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B4B8893-6A6E-8D7C-AD19-6CA8AFF201FA}"/>
              </a:ext>
            </a:extLst>
          </p:cNvPr>
          <p:cNvSpPr txBox="1"/>
          <p:nvPr/>
        </p:nvSpPr>
        <p:spPr>
          <a:xfrm>
            <a:off x="6157217" y="4910174"/>
            <a:ext cx="2783115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GB" sz="1600" b="1" dirty="0">
                <a:solidFill>
                  <a:srgbClr val="292847"/>
                </a:solidFill>
                <a:cs typeface="Calibri" panose="020F0502020204030204" pitchFamily="34" charset="0"/>
              </a:rPr>
              <a:t>Disadvantages</a:t>
            </a:r>
          </a:p>
          <a:p>
            <a:pPr marL="216000" lvl="1" indent="-216000">
              <a:spcBef>
                <a:spcPts val="400"/>
              </a:spcBef>
              <a:spcAft>
                <a:spcPts val="400"/>
              </a:spcAft>
              <a:buClr>
                <a:srgbClr val="43427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rgbClr val="292847"/>
                </a:solidFill>
                <a:cs typeface="Calibri" panose="020F0502020204030204" pitchFamily="34" charset="0"/>
              </a:rPr>
              <a:t>Window heat removal</a:t>
            </a:r>
          </a:p>
          <a:p>
            <a:pPr marL="216000" lvl="1" indent="-216000">
              <a:spcBef>
                <a:spcPts val="400"/>
              </a:spcBef>
              <a:spcAft>
                <a:spcPts val="400"/>
              </a:spcAft>
              <a:buClr>
                <a:srgbClr val="434276"/>
              </a:buClr>
              <a:buSzPct val="100000"/>
              <a:buFont typeface="Wingdings" panose="05000000000000000000" pitchFamily="2" charset="2"/>
              <a:buChar char="q"/>
            </a:pPr>
            <a:r>
              <a:rPr lang="en-GB" sz="1500" dirty="0">
                <a:solidFill>
                  <a:srgbClr val="292847"/>
                </a:solidFill>
                <a:cs typeface="Calibri" panose="020F0502020204030204" pitchFamily="34" charset="0"/>
              </a:rPr>
              <a:t>Risk of structural failure</a:t>
            </a:r>
          </a:p>
        </p:txBody>
      </p:sp>
    </p:spTree>
    <p:extLst>
      <p:ext uri="{BB962C8B-B14F-4D97-AF65-F5344CB8AC3E}">
        <p14:creationId xmlns:p14="http://schemas.microsoft.com/office/powerpoint/2010/main" val="3446793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23D3A-9E56-D9D7-3523-175AF27E9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9F4A2772-FD99-8CA1-0344-BC4CB641A61A}"/>
              </a:ext>
            </a:extLst>
          </p:cNvPr>
          <p:cNvSpPr txBox="1"/>
          <p:nvPr/>
        </p:nvSpPr>
        <p:spPr>
          <a:xfrm>
            <a:off x="407928" y="1347352"/>
            <a:ext cx="11340072" cy="4103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  <a:buSzPct val="100000"/>
            </a:pPr>
            <a:r>
              <a:rPr lang="en-US" b="1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Window is the configuration of reference for MW-class liquid-metal spallation target</a:t>
            </a:r>
          </a:p>
          <a:p>
            <a:pPr marL="216000" indent="-288000">
              <a:spcBef>
                <a:spcPts val="1000"/>
              </a:spcBef>
              <a:spcAft>
                <a:spcPts val="10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power densities in BW lattice (several MW/m</a:t>
            </a:r>
            <a:r>
              <a:rPr lang="en-GB" baseline="300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16000" indent="-288000">
              <a:spcBef>
                <a:spcPts val="1000"/>
              </a:spcBef>
              <a:spcAft>
                <a:spcPts val="10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BW is subjected to severe conditions</a:t>
            </a:r>
          </a:p>
          <a:p>
            <a:pPr marL="817200" lvl="1" indent="-216000">
              <a:spcBef>
                <a:spcPts val="1000"/>
              </a:spcBef>
              <a:spcAft>
                <a:spcPts val="1000"/>
              </a:spcAft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Aggressive liquid-metal coolant environment</a:t>
            </a:r>
          </a:p>
          <a:p>
            <a:pPr marL="817200" lvl="1" indent="-216000">
              <a:spcBef>
                <a:spcPts val="1000"/>
              </a:spcBef>
              <a:spcAft>
                <a:spcPts val="1000"/>
              </a:spcAft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operating temperature</a:t>
            </a:r>
          </a:p>
          <a:p>
            <a:pPr marL="817200" lvl="1" indent="-216000">
              <a:spcBef>
                <a:spcPts val="1000"/>
              </a:spcBef>
              <a:spcAft>
                <a:spcPts val="1000"/>
              </a:spcAft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Static and cyclic thermal-mechanical stresses</a:t>
            </a:r>
          </a:p>
          <a:p>
            <a:pPr marL="817200" lvl="1" indent="-216000">
              <a:spcBef>
                <a:spcPts val="1000"/>
              </a:spcBef>
              <a:spcAft>
                <a:spcPts val="1000"/>
              </a:spcAft>
              <a:buSzPct val="110000"/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Irradiation-induced damage</a:t>
            </a:r>
          </a:p>
          <a:p>
            <a:pPr marL="216000" lvl="1" indent="-288000">
              <a:spcBef>
                <a:spcPts val="1000"/>
              </a:spcBef>
              <a:spcAft>
                <a:spcPts val="1000"/>
              </a:spcAft>
              <a:buSzPct val="100000"/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928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Durability is the main high-level requirements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E77A7E-0418-EEA1-AA88-C753DEE2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54" y="579602"/>
            <a:ext cx="11397446" cy="480131"/>
          </a:xfrm>
        </p:spPr>
        <p:txBody>
          <a:bodyPr/>
          <a:lstStyle/>
          <a:p>
            <a:r>
              <a:rPr lang="en-US" sz="2800" dirty="0"/>
              <a:t>Beam Window (BW) in ADS applications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50B30F-CD9F-7FD6-98DD-D8E2AE41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DFBBC-2004-0242-9E5C-8563F18F03DB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B8483E0C-92A9-8EA9-1979-A72FC6EFF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129" y="1920152"/>
            <a:ext cx="2765421" cy="3299483"/>
          </a:xfrm>
          <a:prstGeom prst="rect">
            <a:avLst/>
          </a:prstGeom>
        </p:spPr>
      </p:pic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FB1EF13D-218C-9B65-D500-3F2ADA1B6F12}"/>
              </a:ext>
            </a:extLst>
          </p:cNvPr>
          <p:cNvSpPr/>
          <p:nvPr/>
        </p:nvSpPr>
        <p:spPr>
          <a:xfrm>
            <a:off x="1366988" y="5690968"/>
            <a:ext cx="9881921" cy="5040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434276"/>
          </a:solidFill>
          <a:ln w="22225" cap="rnd">
            <a:gradFill flip="none" rotWithShape="1">
              <a:gsLst>
                <a:gs pos="0">
                  <a:srgbClr val="4BAF5F">
                    <a:lumMod val="95000"/>
                    <a:lumOff val="5000"/>
                  </a:srgbClr>
                </a:gs>
                <a:gs pos="100000">
                  <a:srgbClr val="F3F3F5">
                    <a:lumMod val="95000"/>
                    <a:lumOff val="5000"/>
                  </a:srgbClr>
                </a:gs>
                <a:gs pos="36985">
                  <a:srgbClr val="2AAEAB">
                    <a:lumMod val="95000"/>
                    <a:lumOff val="5000"/>
                  </a:srgbClr>
                </a:gs>
                <a:gs pos="65000">
                  <a:srgbClr val="E0DFE4">
                    <a:lumMod val="95000"/>
                    <a:lumOff val="5000"/>
                  </a:srgbClr>
                </a:gs>
              </a:gsLst>
              <a:lin ang="2700000" scaled="1"/>
              <a:tileRect/>
            </a:gradFill>
            <a:rou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45719" rIns="45719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The BW is undoubtedly the weakest element of the liquid-state spallation target!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EF75DDE-525C-8BA6-FD15-8A2AA6914D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7289" y="327831"/>
            <a:ext cx="4826000" cy="312082"/>
          </a:xfrm>
        </p:spPr>
        <p:txBody>
          <a:bodyPr>
            <a:normAutofit/>
          </a:bodyPr>
          <a:lstStyle/>
          <a:p>
            <a:r>
              <a:rPr lang="en-US" sz="1600" cap="none"/>
              <a:t>AccelApp’24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61367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888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_theme">
  <a:themeElements>
    <a:clrScheme name="Transmutex">
      <a:dk1>
        <a:srgbClr val="282847"/>
      </a:dk1>
      <a:lt1>
        <a:srgbClr val="FFFFFF"/>
      </a:lt1>
      <a:dk2>
        <a:srgbClr val="282847"/>
      </a:dk2>
      <a:lt2>
        <a:srgbClr val="E7E6E6"/>
      </a:lt2>
      <a:accent1>
        <a:srgbClr val="11ADE5"/>
      </a:accent1>
      <a:accent2>
        <a:srgbClr val="F06449"/>
      </a:accent2>
      <a:accent3>
        <a:srgbClr val="A5A5A5"/>
      </a:accent3>
      <a:accent4>
        <a:srgbClr val="FFD828"/>
      </a:accent4>
      <a:accent5>
        <a:srgbClr val="A171A2"/>
      </a:accent5>
      <a:accent6>
        <a:srgbClr val="4BAF5F"/>
      </a:accent6>
      <a:hlink>
        <a:srgbClr val="4BAF5F"/>
      </a:hlink>
      <a:folHlink>
        <a:srgbClr val="11ADE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100">
            <a:solidFill>
              <a:srgbClr val="292847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MX-presentation-template" id="{F43B82EC-097B-4C28-95D5-A86F3AE089F7}" vid="{193EB580-C6C5-42E5-8D91-5A2744EBE050}"/>
    </a:ext>
  </a:extLst>
</a:theme>
</file>

<file path=ppt/theme/theme2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ransmutex">
    <a:dk1>
      <a:srgbClr val="282847"/>
    </a:dk1>
    <a:lt1>
      <a:srgbClr val="FFFFFF"/>
    </a:lt1>
    <a:dk2>
      <a:srgbClr val="282847"/>
    </a:dk2>
    <a:lt2>
      <a:srgbClr val="E7E6E6"/>
    </a:lt2>
    <a:accent1>
      <a:srgbClr val="11ADE5"/>
    </a:accent1>
    <a:accent2>
      <a:srgbClr val="F06449"/>
    </a:accent2>
    <a:accent3>
      <a:srgbClr val="A5A5A5"/>
    </a:accent3>
    <a:accent4>
      <a:srgbClr val="FFD828"/>
    </a:accent4>
    <a:accent5>
      <a:srgbClr val="A171A2"/>
    </a:accent5>
    <a:accent6>
      <a:srgbClr val="4BAF5F"/>
    </a:accent6>
    <a:hlink>
      <a:srgbClr val="4BAF5F"/>
    </a:hlink>
    <a:folHlink>
      <a:srgbClr val="11ADE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F3FC3C3AFA2488F79D783EA67B61D" ma:contentTypeVersion="24" ma:contentTypeDescription="Crée un document." ma:contentTypeScope="" ma:versionID="0d4d44c35137feacddc74182da4eb1c7">
  <xsd:schema xmlns:xsd="http://www.w3.org/2001/XMLSchema" xmlns:xs="http://www.w3.org/2001/XMLSchema" xmlns:p="http://schemas.microsoft.com/office/2006/metadata/properties" xmlns:ns2="2b7660d9-ef07-4717-9bc4-5f17693bb0ca" xmlns:ns3="6d93de6f-af0a-4298-ae54-c67f36a8fd70" targetNamespace="http://schemas.microsoft.com/office/2006/metadata/properties" ma:root="true" ma:fieldsID="ab5d712ff29ed1fb5ac195c7edf746b2" ns2:_="" ns3:_="">
    <xsd:import namespace="2b7660d9-ef07-4717-9bc4-5f17693bb0ca"/>
    <xsd:import namespace="6d93de6f-af0a-4298-ae54-c67f36a8fd7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2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7660d9-ef07-4717-9bc4-5f17693bb0c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6420b33-6b95-4a9a-9282-b7aa6d4ee96d}" ma:internalName="TaxCatchAll" ma:showField="CatchAllData" ma:web="2b7660d9-ef07-4717-9bc4-5f17693bb0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3de6f-af0a-4298-ae54-c67f36a8fd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cfbd683-410e-4207-85b9-a726b36483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b7660d9-ef07-4717-9bc4-5f17693bb0ca" xsi:nil="true"/>
    <lcf76f155ced4ddcb4097134ff3c332f xmlns="6d93de6f-af0a-4298-ae54-c67f36a8fd70">
      <Terms xmlns="http://schemas.microsoft.com/office/infopath/2007/PartnerControls"/>
    </lcf76f155ced4ddcb4097134ff3c332f>
    <SharedWithUsers xmlns="2b7660d9-ef07-4717-9bc4-5f17693bb0ca">
      <UserInfo>
        <DisplayName>Patricia  Mendez</DisplayName>
        <AccountId>81</AccountId>
        <AccountType/>
      </UserInfo>
      <UserInfo>
        <DisplayName>Liliane McCallin</DisplayName>
        <AccountId>273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8323F5-BF46-431B-B3DC-CAF3DCF24B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7660d9-ef07-4717-9bc4-5f17693bb0ca"/>
    <ds:schemaRef ds:uri="6d93de6f-af0a-4298-ae54-c67f36a8fd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AFC875-7CCE-497C-8F25-1F20EE07D496}">
  <ds:schemaRefs>
    <ds:schemaRef ds:uri="2b7660d9-ef07-4717-9bc4-5f17693bb0ca"/>
    <ds:schemaRef ds:uri="6d93de6f-af0a-4298-ae54-c67f36a8fd7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9E3F3F1-0FD0-483A-8199-E0E182CE47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2023-03-06_StructuralAnalysis_C-IV</Template>
  <TotalTime>0</TotalTime>
  <Words>2413</Words>
  <Application>Microsoft Office PowerPoint</Application>
  <PresentationFormat>Widescreen</PresentationFormat>
  <Paragraphs>464</Paragraphs>
  <Slides>30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Archivo</vt:lpstr>
      <vt:lpstr>Arial</vt:lpstr>
      <vt:lpstr>Calibri</vt:lpstr>
      <vt:lpstr>Cambria Math</vt:lpstr>
      <vt:lpstr>Helvetica</vt:lpstr>
      <vt:lpstr>Roboto Thin</vt:lpstr>
      <vt:lpstr>Wingdings</vt:lpstr>
      <vt:lpstr>1_Office_theme</vt:lpstr>
      <vt:lpstr>Fermilab_PPT_090915</vt:lpstr>
      <vt:lpstr>think-cell Slide</vt:lpstr>
      <vt:lpstr>PowerPoint Presentation</vt:lpstr>
      <vt:lpstr>PowerPoint Presentation</vt:lpstr>
      <vt:lpstr>Accelerator-Driven-Subcritical-Reactor (ADSR)</vt:lpstr>
      <vt:lpstr>Targetry design for ADS</vt:lpstr>
      <vt:lpstr>Solid-State Spallation Target</vt:lpstr>
      <vt:lpstr>Heavy Liquid-Metal (HLM) Spallation Targets</vt:lpstr>
      <vt:lpstr>HLM Spallation Targets for ADS: Design Solutions</vt:lpstr>
      <vt:lpstr>Closed-Loop spallation target: Design Configurations</vt:lpstr>
      <vt:lpstr>Beam Window (BW) in ADS applications</vt:lpstr>
      <vt:lpstr>Beam Window Design</vt:lpstr>
      <vt:lpstr>Beam Window Material</vt:lpstr>
      <vt:lpstr>Beam Window Durability Challenges</vt:lpstr>
      <vt:lpstr>Beam Window: Fatigue induced damage</vt:lpstr>
      <vt:lpstr>ADS projects in the world (not exhaustive)</vt:lpstr>
      <vt:lpstr>CiADS – ADS: General Overview</vt:lpstr>
      <vt:lpstr>MYRRHA – ADS: General Overview</vt:lpstr>
      <vt:lpstr>TRANSMUTEX SA</vt:lpstr>
      <vt:lpstr>PowerPoint Presentation</vt:lpstr>
      <vt:lpstr>TRANSMUTEX SA: Target Design Overview</vt:lpstr>
      <vt:lpstr>TRANSMUTEX SA: Target Design Status</vt:lpstr>
      <vt:lpstr>R&amp;D Needs (among others)</vt:lpstr>
      <vt:lpstr>Summary</vt:lpstr>
      <vt:lpstr>PowerPoint Presentation</vt:lpstr>
      <vt:lpstr>PowerPoint Presentation</vt:lpstr>
      <vt:lpstr>References</vt:lpstr>
      <vt:lpstr>References</vt:lpstr>
      <vt:lpstr>BACK UP SLIDES </vt:lpstr>
      <vt:lpstr>Beam Window (BW) Structural Assessment</vt:lpstr>
      <vt:lpstr>MYRRHA – ADS: Target Design Overview</vt:lpstr>
      <vt:lpstr>Perspectives: What’s on the horizon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Franco di Ciocchis</dc:creator>
  <cp:lastModifiedBy>Franco di Ciocchis</cp:lastModifiedBy>
  <cp:revision>4</cp:revision>
  <dcterms:created xsi:type="dcterms:W3CDTF">2023-03-06T13:20:10Z</dcterms:created>
  <dcterms:modified xsi:type="dcterms:W3CDTF">2024-03-19T21:22:29Z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0x010100592F3FC3C3AFA2488F79D783EA67B61D</vt:lpwstr>
  </property>
  <property fmtid="{D5CDD505-2E9C-101B-9397-08002B2CF9AE}" pid="3" name="MediaServiceImageTags">
    <vt:lpwstr/>
  </property>
  <property fmtid="{D5CDD505-2E9C-101B-9397-08002B2CF9AE}" pid="4" name="_ColorHex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_ColorTag">
    <vt:lpwstr/>
  </property>
  <property fmtid="{D5CDD505-2E9C-101B-9397-08002B2CF9AE}" pid="8" name="TriggerFlowInfo">
    <vt:lpwstr/>
  </property>
  <property fmtid="{D5CDD505-2E9C-101B-9397-08002B2CF9AE}" pid="9" name="_Emoji">
    <vt:lpwstr/>
  </property>
</Properties>
</file>