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60" r:id="rId3"/>
    <p:sldId id="291" r:id="rId4"/>
    <p:sldId id="268" r:id="rId5"/>
    <p:sldId id="261" r:id="rId6"/>
    <p:sldId id="262" r:id="rId7"/>
    <p:sldId id="263" r:id="rId8"/>
    <p:sldId id="258" r:id="rId9"/>
    <p:sldId id="280" r:id="rId10"/>
    <p:sldId id="257" r:id="rId11"/>
    <p:sldId id="278" r:id="rId12"/>
    <p:sldId id="279" r:id="rId13"/>
    <p:sldId id="264" r:id="rId14"/>
    <p:sldId id="269" r:id="rId15"/>
    <p:sldId id="270" r:id="rId16"/>
    <p:sldId id="271" r:id="rId17"/>
    <p:sldId id="273" r:id="rId18"/>
    <p:sldId id="275" r:id="rId19"/>
    <p:sldId id="274" r:id="rId20"/>
    <p:sldId id="267" r:id="rId21"/>
    <p:sldId id="293" r:id="rId22"/>
    <p:sldId id="276" r:id="rId23"/>
    <p:sldId id="281" r:id="rId24"/>
    <p:sldId id="290" r:id="rId25"/>
    <p:sldId id="294" r:id="rId26"/>
    <p:sldId id="289" r:id="rId27"/>
    <p:sldId id="292" r:id="rId28"/>
    <p:sldId id="288" r:id="rId29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8" autoAdjust="0"/>
    <p:restoredTop sz="78718" autoAdjust="0"/>
  </p:normalViewPr>
  <p:slideViewPr>
    <p:cSldViewPr snapToGrid="0" snapToObjects="1" showGuides="1">
      <p:cViewPr varScale="1">
        <p:scale>
          <a:sx n="68" d="100"/>
          <a:sy n="68" d="100"/>
        </p:scale>
        <p:origin x="139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13E8C-84C8-C34C-8CBB-15EF7414DDE0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0B7D9-B6A3-C944-B501-900349C2A3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777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rtl="0">
              <a:lnSpc>
                <a:spcPct val="107000"/>
              </a:lnSpc>
              <a:buFont typeface="+mj-lt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Here, I will present an example of 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synchrotron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beam analysis for archaeological artifacts.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rtl="0">
              <a:lnSpc>
                <a:spcPct val="107000"/>
              </a:lnSpc>
              <a:buFont typeface="+mj-lt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rtl="0">
              <a:lnSpc>
                <a:spcPct val="107000"/>
              </a:lnSpc>
              <a:buFont typeface="+mj-lt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will show you the first analytical analysis was ever applied for plaster figurines artifacts excavated from Khirbet es-Samra, Jordan, using the Synchrotron-based X-ray fluorescence.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332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rtl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591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rtl="0">
              <a:lnSpc>
                <a:spcPct val="107000"/>
              </a:lnSpc>
              <a:buFont typeface="+mj-lt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70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rtl="0">
              <a:lnSpc>
                <a:spcPct val="107000"/>
              </a:lnSpc>
              <a:buFont typeface="+mj-lt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803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860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rtl="0">
              <a:lnSpc>
                <a:spcPct val="107000"/>
              </a:lnSpc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798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842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050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453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rtl="0">
              <a:lnSpc>
                <a:spcPct val="107000"/>
              </a:lnSpc>
              <a:buFont typeface="+mj-lt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588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142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4818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772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1537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678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57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843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805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4438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0586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241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37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161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453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357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rtl="0">
              <a:lnSpc>
                <a:spcPct val="107000"/>
              </a:lnSpc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949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730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rtl="0">
              <a:lnSpc>
                <a:spcPct val="107000"/>
              </a:lnSpc>
              <a:buFont typeface="+mj-lt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0B7D9-B6A3-C944-B501-900349C2A33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690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AF3F0-ED68-114D-9E61-F2334FF02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EA1803-9F27-CE49-980E-D167189E1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2F3DF-FD70-6243-9053-E8ACA6822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BA48-F7FB-624E-8041-7C50AB21E9FE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4B767-0666-2C42-B5C4-49FD7A0F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9EA54-E3FA-2543-94A3-7C3A28034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EC66-155D-7D49-9848-62FF68E66A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55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CE13-4E48-0F4A-8CD8-42299B988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30AD1A-1A05-394D-98B5-3B055845C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1FD9E-1C97-A649-A3DB-92AA89D7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BA48-F7FB-624E-8041-7C50AB21E9FE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5B37E-558D-A84E-9209-620DFB9E0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B6491-F36D-0449-9979-63405317E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EC66-155D-7D49-9848-62FF68E66A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83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329522-7D32-BC4F-86F6-8CA44A942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80204-9AC2-A941-BA40-550EA559A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B8AC7-4A94-6C43-8BAB-A5DAF4AB7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BA48-F7FB-624E-8041-7C50AB21E9FE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D7935-66CA-D74D-9931-161340383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6E2CC-B120-904D-BC2D-F4A2E1637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EC66-155D-7D49-9848-62FF68E66A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134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32AC0-CC7A-0F45-BD18-E571D68DC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A5805-1AC6-1C49-8830-70E512402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08E01-6504-D246-9B60-0F68C4D2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BA48-F7FB-624E-8041-7C50AB21E9FE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74D09-9E41-7E43-94B8-143B06050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022E5-E909-434F-A6FD-37330CB9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EC66-155D-7D49-9848-62FF68E66A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36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065EB-60B4-BA4A-BC16-344DF8B3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AD2B1-6285-4A46-AACD-C255AB37D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44111-0AF6-4A46-84F3-419C85711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BA48-F7FB-624E-8041-7C50AB21E9FE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9DFD9-09B0-3F42-86D4-58F5B06D9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A2EC6-C26A-C644-A207-94A4126E6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EC66-155D-7D49-9848-62FF68E66A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880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A5A9-0AFC-2346-B304-E8981F566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8E6A3-1156-924C-A60C-71B357029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39998-09DA-C64C-BFFF-CC7C5E8F7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3629A-4E80-554B-826A-60E80CCC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BA48-F7FB-624E-8041-7C50AB21E9FE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968B7-A092-ED44-9E28-36A8BD2E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AED2D-7DD9-D34F-B0FA-975A5B26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EC66-155D-7D49-9848-62FF68E66A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88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1E915-5098-644B-A983-9F163E84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D2AC9-7C2F-F64C-9E27-46F808973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BD266-FE9F-3248-9CF6-88041CF6B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199709-7920-0A40-83EE-4350ED0F9D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C9A63B-D139-B94A-9A1B-E337499C93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0D939D-3447-244C-A30A-329F194C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BA48-F7FB-624E-8041-7C50AB21E9FE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7BB4D9-90A0-1949-811C-807F30DD1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FD1481-A4F4-C44C-A003-3D64D9DC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EC66-155D-7D49-9848-62FF68E66A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66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E8F59-7CAF-3F47-8554-DF2F640E8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138A5-A65D-FC4C-B69C-CA4A0EC20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BA48-F7FB-624E-8041-7C50AB21E9FE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D94172-1779-774A-9DB5-EA0C1B21A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3A133-F5CC-E94D-B2E8-604D6D428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EC66-155D-7D49-9848-62FF68E66A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330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52B779-A203-904C-8369-6BAB608F7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BA48-F7FB-624E-8041-7C50AB21E9FE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FE573D-0026-9746-814B-E0198C44B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224E5-0818-6E46-B029-F6B5CBEB1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EC66-155D-7D49-9848-62FF68E66A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57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0D9FA-BD2E-1243-ACFD-5342954E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FAB81-66D1-6D4B-AD83-5ECA139F9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17F9B-AAF1-7B4F-891A-E751F5F7E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A49BF-184E-F84B-8F42-06D79868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BA48-F7FB-624E-8041-7C50AB21E9FE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BDBCD-5135-F648-AE92-8FB9EF854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E2C0C-57CF-9443-957F-2A175586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EC66-155D-7D49-9848-62FF68E66A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465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4342-5075-1F41-BDA2-1F00A00C2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F5559-C0D0-4D46-9A3E-7E6D30E79B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8E4DF-3DAA-8240-83F7-74454509E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E5A10-D319-AE40-A0D2-BB1E29388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BA48-F7FB-624E-8041-7C50AB21E9FE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D903A-5DEB-4E45-8308-04701ECF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3D11A-A9E3-4045-9A83-597D54215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EC66-155D-7D49-9848-62FF68E66A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723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1B2364-6939-1645-8AD4-86C095333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57F4-DE7E-7E48-BB60-E18559AE9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16264-F8BE-A24E-90FD-95B65771B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ABA48-F7FB-624E-8041-7C50AB21E9FE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32272-D53E-BB4E-8BE7-BD114C5DE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F2C3F-0CC2-F149-8B85-D36BA4365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4EC66-155D-7D49-9848-62FF68E66A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08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E18F6E8B-15ED-43C7-94BA-91549A651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C9264B-CF81-AA49-848C-E9BB11DB7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77" y="484678"/>
            <a:ext cx="6676007" cy="211449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SYNCHROTRON-BASED X-RAY FLUORESCENCE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BYZANTINE PLASTER FIGURINES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JORDAN MUSEUM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Yarmouk University - Wikipedia">
            <a:extLst>
              <a:ext uri="{FF2B5EF4-FFF2-40B4-BE49-F238E27FC236}">
                <a16:creationId xmlns:a16="http://schemas.microsoft.com/office/drawing/2014/main" id="{690CBF87-411A-4BA7-B7B9-CD5D1B7CE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8525" y="156238"/>
            <a:ext cx="2166880" cy="234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234794-EDE8-4344-BD1C-D29BA0666C19}"/>
              </a:ext>
            </a:extLst>
          </p:cNvPr>
          <p:cNvSpPr txBox="1"/>
          <p:nvPr/>
        </p:nvSpPr>
        <p:spPr>
          <a:xfrm>
            <a:off x="596605" y="2621025"/>
            <a:ext cx="6277677" cy="703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Sahar al Khasawneh</a:t>
            </a:r>
            <a:r>
              <a:rPr lang="en-GB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Kafa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Al-Khasawneh</a:t>
            </a:r>
            <a:r>
              <a:rPr lang="en-GB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Allayth Aldrabee</a:t>
            </a:r>
            <a:r>
              <a:rPr lang="en-GB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Messaoud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Harfouche</a:t>
            </a:r>
            <a:r>
              <a:rPr lang="en-GB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GB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4C2628DA-8EDE-4F17-80F5-068526C2A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761" y="3575016"/>
            <a:ext cx="1846644" cy="27009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6E7459-CBC4-4EDA-A7F7-0A15DA607562}"/>
              </a:ext>
            </a:extLst>
          </p:cNvPr>
          <p:cNvSpPr txBox="1"/>
          <p:nvPr/>
        </p:nvSpPr>
        <p:spPr>
          <a:xfrm>
            <a:off x="447406" y="3996122"/>
            <a:ext cx="6426876" cy="1866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en-GB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Faculty of Archaeology, Yarmouk University, Irbid, Jordan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en-GB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Jordan Research and Training Reactor- Neutron Activation Analysis, Irbid, Jordan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en-GB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Hamburg University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en-GB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Jordan Atomic Energy Commission, Amman, Jordan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en-GB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Synchrotron-Light for Experimental Science and Applications (SESAME), Jordan Atomic Energy Commission, Amman, Jordan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00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A545C-47FE-407F-8040-06653D2BA7CE}"/>
              </a:ext>
            </a:extLst>
          </p:cNvPr>
          <p:cNvSpPr txBox="1"/>
          <p:nvPr/>
        </p:nvSpPr>
        <p:spPr>
          <a:xfrm>
            <a:off x="360000" y="1228725"/>
            <a:ext cx="5472112" cy="49890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400" b="1" i="1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KS-1048 (~</a:t>
            </a: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136x76x8 mm )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standing short-haired (inverted crest) woman or girl with a short neck and a long protruding nose.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wide-open eyes and eyebrows are painted in black. Also painted are the fingers, the gown’s collar and lower margin.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figurine was found in situ just by the right hand of a possibly 10-11-year-old child buried in Tomb-099, hence this type named “</a:t>
            </a:r>
            <a:r>
              <a:rPr lang="en-US" sz="2400" b="1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Samra Doll</a:t>
            </a: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400" dirty="0">
              <a:solidFill>
                <a:srgbClr val="5959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B1145-A568-7E43-9CDA-F901A8E6C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989" y="685799"/>
            <a:ext cx="4010679" cy="55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95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E8BAB9-38E1-4EBD-99FB-E3B330B46533}"/>
              </a:ext>
            </a:extLst>
          </p:cNvPr>
          <p:cNvSpPr txBox="1"/>
          <p:nvPr/>
        </p:nvSpPr>
        <p:spPr>
          <a:xfrm>
            <a:off x="360000" y="1224000"/>
            <a:ext cx="5404340" cy="55926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400" b="1" i="1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KS-1051 </a:t>
            </a: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143x74x9 mm)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female plaque figurine depicts a standing woman with her legs pressed together. </a:t>
            </a:r>
            <a:endParaRPr lang="en-US" sz="2400" dirty="0">
              <a:solidFill>
                <a:srgbClr val="5959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arms are stretched to reach the braided hair on both.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woman is wearing a short sleeved long gown that reached just above the feet and with a V-shaped collar as well as a possibly cone-shaped hat or cap.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features are on the figurine are marked by black paint.  The face shows wide open eyes and mouth thus suggesting a shouting or “lamenting” woman.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was found in tomb of a 1-3 years old child burial.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Known</a:t>
            </a:r>
            <a:r>
              <a:rPr lang="en-US" sz="2400" b="1" i="1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as The Lamenting Woman Figurine)</a:t>
            </a:r>
            <a:endParaRPr lang="en-US" sz="2400" dirty="0">
              <a:solidFill>
                <a:srgbClr val="59595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close-up of a human body&#10;&#10;Description automatically generated with medium confidence">
            <a:extLst>
              <a:ext uri="{FF2B5EF4-FFF2-40B4-BE49-F238E27FC236}">
                <a16:creationId xmlns:a16="http://schemas.microsoft.com/office/drawing/2014/main" id="{71A80870-45D7-BA4A-B443-2980BF165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62" y="685799"/>
            <a:ext cx="3111734" cy="55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3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062F36-EBFE-4AAA-B58A-21C2DB3019EA}"/>
              </a:ext>
            </a:extLst>
          </p:cNvPr>
          <p:cNvSpPr txBox="1"/>
          <p:nvPr/>
        </p:nvSpPr>
        <p:spPr>
          <a:xfrm>
            <a:off x="360000" y="1224000"/>
            <a:ext cx="5214938" cy="526050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KS-0030: </a:t>
            </a:r>
            <a:endParaRPr lang="en-US" sz="2400" dirty="0">
              <a:solidFill>
                <a:srgbClr val="59595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head part of a female plaster figurine found in a 5-6 years old child burial.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depicts a standing woman that appears to wear a head scarf painted in black lines as also her wide-open eyes and eyebrows. </a:t>
            </a:r>
            <a:endParaRPr lang="en-US" sz="2400" dirty="0">
              <a:solidFill>
                <a:srgbClr val="5959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Inlay mirror is in the middle off the “basket” body, which in turn is supported by the females’ upward stretched arms (the right side missing).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fragment size, ca. 126x65x8 mm, suggests that the original size could be more than 35 cm.</a:t>
            </a:r>
            <a:endParaRPr lang="en-US" sz="2400" dirty="0">
              <a:solidFill>
                <a:srgbClr val="5959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2A69BD-5C11-B849-A686-7518B20709B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7285629" y="685799"/>
            <a:ext cx="3789400" cy="55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82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2A69BD-5C11-B849-A686-7518B20709B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16729" y="1253331"/>
            <a:ext cx="2974975" cy="4351337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1ABE8C-593B-412F-85E6-196E8DDC0527}"/>
              </a:ext>
            </a:extLst>
          </p:cNvPr>
          <p:cNvGrpSpPr/>
          <p:nvPr/>
        </p:nvGrpSpPr>
        <p:grpSpPr>
          <a:xfrm>
            <a:off x="210485" y="0"/>
            <a:ext cx="4791893" cy="6607175"/>
            <a:chOff x="210485" y="0"/>
            <a:chExt cx="4791893" cy="66071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7B1145-A568-7E43-9CDA-F901A8E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0485" y="0"/>
              <a:ext cx="4791893" cy="6607175"/>
            </a:xfrm>
            <a:prstGeom prst="rect">
              <a:avLst/>
            </a:prstGeom>
          </p:spPr>
        </p:pic>
        <p:sp>
          <p:nvSpPr>
            <p:cNvPr id="10" name="Multiply 9">
              <a:extLst>
                <a:ext uri="{FF2B5EF4-FFF2-40B4-BE49-F238E27FC236}">
                  <a16:creationId xmlns:a16="http://schemas.microsoft.com/office/drawing/2014/main" id="{E7995A0A-DA10-A741-9346-B384830C3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64943" y="4690399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1" name="Multiply 10">
              <a:extLst>
                <a:ext uri="{FF2B5EF4-FFF2-40B4-BE49-F238E27FC236}">
                  <a16:creationId xmlns:a16="http://schemas.microsoft.com/office/drawing/2014/main" id="{A304519B-15E9-FA4B-B439-70BAD64BD9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2678" y="5926532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Multiply 11">
              <a:extLst>
                <a:ext uri="{FF2B5EF4-FFF2-40B4-BE49-F238E27FC236}">
                  <a16:creationId xmlns:a16="http://schemas.microsoft.com/office/drawing/2014/main" id="{658F06D7-D162-EA48-A914-31D7338520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9611" y="5299998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422266F-DE9F-4A4B-9D9C-B94ABA5686FB}"/>
              </a:ext>
            </a:extLst>
          </p:cNvPr>
          <p:cNvGrpSpPr/>
          <p:nvPr/>
        </p:nvGrpSpPr>
        <p:grpSpPr>
          <a:xfrm>
            <a:off x="5002378" y="125412"/>
            <a:ext cx="3714351" cy="6607175"/>
            <a:chOff x="5002378" y="125412"/>
            <a:chExt cx="3714351" cy="6607175"/>
          </a:xfrm>
        </p:grpSpPr>
        <p:pic>
          <p:nvPicPr>
            <p:cNvPr id="9" name="Picture 8" descr="A close-up of a human body&#10;&#10;Description automatically generated with medium confidence">
              <a:extLst>
                <a:ext uri="{FF2B5EF4-FFF2-40B4-BE49-F238E27FC236}">
                  <a16:creationId xmlns:a16="http://schemas.microsoft.com/office/drawing/2014/main" id="{71A80870-45D7-BA4A-B443-2980BF165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2378" y="125412"/>
              <a:ext cx="3714351" cy="6607175"/>
            </a:xfrm>
            <a:prstGeom prst="rect">
              <a:avLst/>
            </a:prstGeom>
          </p:spPr>
        </p:pic>
        <p:sp>
          <p:nvSpPr>
            <p:cNvPr id="13" name="Multiply 12">
              <a:extLst>
                <a:ext uri="{FF2B5EF4-FFF2-40B4-BE49-F238E27FC236}">
                  <a16:creationId xmlns:a16="http://schemas.microsoft.com/office/drawing/2014/main" id="{9B1AD3EF-FF3E-5140-9953-BAA7FC57BC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3744" y="2810808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Multiply 13">
              <a:extLst>
                <a:ext uri="{FF2B5EF4-FFF2-40B4-BE49-F238E27FC236}">
                  <a16:creationId xmlns:a16="http://schemas.microsoft.com/office/drawing/2014/main" id="{5CE70CA3-53FE-884A-9451-2F4FFA0161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2014" y="2201211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2A12F1-2655-46F0-BAA6-7362ED04E179}"/>
              </a:ext>
            </a:extLst>
          </p:cNvPr>
          <p:cNvGrpSpPr/>
          <p:nvPr/>
        </p:nvGrpSpPr>
        <p:grpSpPr>
          <a:xfrm>
            <a:off x="9325760" y="2152062"/>
            <a:ext cx="1190797" cy="3388419"/>
            <a:chOff x="9310055" y="2229465"/>
            <a:chExt cx="1190797" cy="3388419"/>
          </a:xfrm>
        </p:grpSpPr>
        <p:sp>
          <p:nvSpPr>
            <p:cNvPr id="20" name="Multiply 1">
              <a:extLst>
                <a:ext uri="{FF2B5EF4-FFF2-40B4-BE49-F238E27FC236}">
                  <a16:creationId xmlns:a16="http://schemas.microsoft.com/office/drawing/2014/main" id="{327D3E50-67D5-4DAD-BDA5-6C1A4A8975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4135" y="3692635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Multiply 5">
              <a:extLst>
                <a:ext uri="{FF2B5EF4-FFF2-40B4-BE49-F238E27FC236}">
                  <a16:creationId xmlns:a16="http://schemas.microsoft.com/office/drawing/2014/main" id="{8A0CD4BD-7690-4B23-8699-D485171DD7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50401" y="4351729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Multiply 7">
              <a:extLst>
                <a:ext uri="{FF2B5EF4-FFF2-40B4-BE49-F238E27FC236}">
                  <a16:creationId xmlns:a16="http://schemas.microsoft.com/office/drawing/2014/main" id="{4E8B8842-4558-4AAF-8E12-3EA79D5B37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50401" y="2229465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244D7D-727F-462E-9712-D69A83A5146C}"/>
                </a:ext>
              </a:extLst>
            </p:cNvPr>
            <p:cNvSpPr txBox="1"/>
            <p:nvPr/>
          </p:nvSpPr>
          <p:spPr>
            <a:xfrm>
              <a:off x="9310055" y="5248552"/>
              <a:ext cx="11907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KS-0030</a:t>
              </a:r>
              <a:endParaRPr lang="en-US" dirty="0"/>
            </a:p>
          </p:txBody>
        </p:sp>
      </p:grpSp>
      <p:sp>
        <p:nvSpPr>
          <p:cNvPr id="24" name="Multiply 1">
            <a:extLst>
              <a:ext uri="{FF2B5EF4-FFF2-40B4-BE49-F238E27FC236}">
                <a16:creationId xmlns:a16="http://schemas.microsoft.com/office/drawing/2014/main" id="{72227FC1-6025-48CA-9FCE-77E8403DA14A}"/>
              </a:ext>
            </a:extLst>
          </p:cNvPr>
          <p:cNvSpPr>
            <a:spLocks noChangeAspect="1"/>
          </p:cNvSpPr>
          <p:nvPr/>
        </p:nvSpPr>
        <p:spPr>
          <a:xfrm>
            <a:off x="9343682" y="3429000"/>
            <a:ext cx="144125" cy="21600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479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E6502E6-5716-408A-B4C5-81122F945C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980432"/>
              </p:ext>
            </p:extLst>
          </p:nvPr>
        </p:nvGraphicFramePr>
        <p:xfrm>
          <a:off x="3989383" y="190458"/>
          <a:ext cx="7773223" cy="6477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2.0 Graph" r:id="rId3" imgW="6835146" imgH="5695442" progId="SigmaPlotGraphicObject.11">
                  <p:embed/>
                </p:oleObj>
              </mc:Choice>
              <mc:Fallback>
                <p:oleObj name="SPW 12.0 Graph" r:id="rId3" imgW="6835146" imgH="5695442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9383" y="190458"/>
                        <a:ext cx="7773223" cy="6477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EA800-AD25-401A-A3C7-7A894CF73728}"/>
              </a:ext>
            </a:extLst>
          </p:cNvPr>
          <p:cNvGrpSpPr/>
          <p:nvPr/>
        </p:nvGrpSpPr>
        <p:grpSpPr>
          <a:xfrm>
            <a:off x="0" y="821635"/>
            <a:ext cx="3778897" cy="5653018"/>
            <a:chOff x="210485" y="0"/>
            <a:chExt cx="4791893" cy="66071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66EAF8-A298-4192-84B7-3658BAE98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485" y="0"/>
              <a:ext cx="4791893" cy="6607175"/>
            </a:xfrm>
            <a:prstGeom prst="rect">
              <a:avLst/>
            </a:prstGeom>
          </p:spPr>
        </p:pic>
        <p:sp>
          <p:nvSpPr>
            <p:cNvPr id="18" name="Multiply 9">
              <a:extLst>
                <a:ext uri="{FF2B5EF4-FFF2-40B4-BE49-F238E27FC236}">
                  <a16:creationId xmlns:a16="http://schemas.microsoft.com/office/drawing/2014/main" id="{0F47E2C3-EAEB-444D-A846-8314B84552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64943" y="4690399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9" name="Multiply 10">
              <a:extLst>
                <a:ext uri="{FF2B5EF4-FFF2-40B4-BE49-F238E27FC236}">
                  <a16:creationId xmlns:a16="http://schemas.microsoft.com/office/drawing/2014/main" id="{E78EE1A4-EDF9-4CA5-9CFA-1088DAA1C0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2678" y="5926532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Multiply 11">
              <a:extLst>
                <a:ext uri="{FF2B5EF4-FFF2-40B4-BE49-F238E27FC236}">
                  <a16:creationId xmlns:a16="http://schemas.microsoft.com/office/drawing/2014/main" id="{E2D9B27B-F211-40EC-93EB-6D511F704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9611" y="5299998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3525C26-7768-4E44-A8D7-B11BA0F2480C}"/>
              </a:ext>
            </a:extLst>
          </p:cNvPr>
          <p:cNvSpPr txBox="1"/>
          <p:nvPr/>
        </p:nvSpPr>
        <p:spPr>
          <a:xfrm>
            <a:off x="2330690" y="4812032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1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C9FDAF-A56B-4800-98A7-956DFC602906}"/>
              </a:ext>
            </a:extLst>
          </p:cNvPr>
          <p:cNvSpPr txBox="1"/>
          <p:nvPr/>
        </p:nvSpPr>
        <p:spPr>
          <a:xfrm>
            <a:off x="2418105" y="5317397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2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97A3F0-7B0F-467F-B7D3-EA0BE9BBCD27}"/>
              </a:ext>
            </a:extLst>
          </p:cNvPr>
          <p:cNvSpPr txBox="1"/>
          <p:nvPr/>
        </p:nvSpPr>
        <p:spPr>
          <a:xfrm>
            <a:off x="2381833" y="5759366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3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64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E6502E6-5716-408A-B4C5-81122F945C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534119"/>
              </p:ext>
            </p:extLst>
          </p:nvPr>
        </p:nvGraphicFramePr>
        <p:xfrm>
          <a:off x="3988800" y="190800"/>
          <a:ext cx="7773223" cy="6477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2.0 Graph" r:id="rId3" imgW="6835146" imgH="5695442" progId="SigmaPlotGraphicObject.11">
                  <p:embed/>
                </p:oleObj>
              </mc:Choice>
              <mc:Fallback>
                <p:oleObj name="SPW 12.0 Graph" r:id="rId3" imgW="6835146" imgH="5695442" progId="SigmaPlotGraphicObject.1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E6502E6-5716-408A-B4C5-81122F94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8800" y="190800"/>
                        <a:ext cx="7773223" cy="6477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C074D2B1-7B20-4E1A-9D85-30E0BE45740F}"/>
              </a:ext>
            </a:extLst>
          </p:cNvPr>
          <p:cNvGrpSpPr/>
          <p:nvPr/>
        </p:nvGrpSpPr>
        <p:grpSpPr>
          <a:xfrm>
            <a:off x="6003235" y="1366091"/>
            <a:ext cx="1299990" cy="1795750"/>
            <a:chOff x="3657600" y="1366091"/>
            <a:chExt cx="1299990" cy="17957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0182F5-1663-40D9-9EB7-9289F34BA21D}"/>
                </a:ext>
              </a:extLst>
            </p:cNvPr>
            <p:cNvSpPr txBox="1"/>
            <p:nvPr/>
          </p:nvSpPr>
          <p:spPr>
            <a:xfrm>
              <a:off x="3933022" y="1583808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</a:t>
              </a:r>
              <a:r>
                <a:rPr lang="el-GR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C2685B-8C1A-4EBB-976E-A8ADFEBFAA0D}"/>
                </a:ext>
              </a:extLst>
            </p:cNvPr>
            <p:cNvSpPr txBox="1"/>
            <p:nvPr/>
          </p:nvSpPr>
          <p:spPr>
            <a:xfrm>
              <a:off x="4193670" y="2209933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</a:t>
              </a:r>
              <a:r>
                <a:rPr lang="el-GR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A51A00F-4C52-4F50-8068-A1F1CCEF321C}"/>
                </a:ext>
              </a:extLst>
            </p:cNvPr>
            <p:cNvSpPr/>
            <p:nvPr/>
          </p:nvSpPr>
          <p:spPr>
            <a:xfrm>
              <a:off x="3657600" y="1366091"/>
              <a:ext cx="1299990" cy="179575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842D55-A776-4636-800E-CCE0E62959BE}"/>
              </a:ext>
            </a:extLst>
          </p:cNvPr>
          <p:cNvGrpSpPr/>
          <p:nvPr/>
        </p:nvGrpSpPr>
        <p:grpSpPr>
          <a:xfrm>
            <a:off x="0" y="821635"/>
            <a:ext cx="3778897" cy="5653018"/>
            <a:chOff x="210485" y="0"/>
            <a:chExt cx="4791893" cy="66071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6634511-C63D-4823-A9C3-E842332CC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485" y="0"/>
              <a:ext cx="4791893" cy="6607175"/>
            </a:xfrm>
            <a:prstGeom prst="rect">
              <a:avLst/>
            </a:prstGeom>
          </p:spPr>
        </p:pic>
        <p:sp>
          <p:nvSpPr>
            <p:cNvPr id="18" name="Multiply 9">
              <a:extLst>
                <a:ext uri="{FF2B5EF4-FFF2-40B4-BE49-F238E27FC236}">
                  <a16:creationId xmlns:a16="http://schemas.microsoft.com/office/drawing/2014/main" id="{184D32FE-E8ED-4BB6-B307-7DCB324082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64943" y="4690399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9" name="Multiply 10">
              <a:extLst>
                <a:ext uri="{FF2B5EF4-FFF2-40B4-BE49-F238E27FC236}">
                  <a16:creationId xmlns:a16="http://schemas.microsoft.com/office/drawing/2014/main" id="{892ED69F-65C0-4B34-B922-F690416AA8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2678" y="5926532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Multiply 11">
              <a:extLst>
                <a:ext uri="{FF2B5EF4-FFF2-40B4-BE49-F238E27FC236}">
                  <a16:creationId xmlns:a16="http://schemas.microsoft.com/office/drawing/2014/main" id="{5EA1DEA0-C26F-4356-A34E-A09737332A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9611" y="5299998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1EF5472-D184-4C4E-8889-417CB4F982D5}"/>
              </a:ext>
            </a:extLst>
          </p:cNvPr>
          <p:cNvSpPr txBox="1"/>
          <p:nvPr/>
        </p:nvSpPr>
        <p:spPr>
          <a:xfrm>
            <a:off x="2330690" y="4812032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1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74C983-72F0-4258-BA3B-3E10DEAE82E5}"/>
              </a:ext>
            </a:extLst>
          </p:cNvPr>
          <p:cNvSpPr txBox="1"/>
          <p:nvPr/>
        </p:nvSpPr>
        <p:spPr>
          <a:xfrm>
            <a:off x="2418105" y="5317397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2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7D76CD-C421-42F6-B7C1-9BAB54DC8354}"/>
              </a:ext>
            </a:extLst>
          </p:cNvPr>
          <p:cNvSpPr txBox="1"/>
          <p:nvPr/>
        </p:nvSpPr>
        <p:spPr>
          <a:xfrm>
            <a:off x="2381833" y="5759366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3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66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E6502E6-5716-408A-B4C5-81122F945C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623102"/>
              </p:ext>
            </p:extLst>
          </p:nvPr>
        </p:nvGraphicFramePr>
        <p:xfrm>
          <a:off x="3988800" y="190800"/>
          <a:ext cx="7773223" cy="6477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2.0 Graph" r:id="rId3" imgW="6835146" imgH="5695442" progId="SigmaPlotGraphicObject.11">
                  <p:embed/>
                </p:oleObj>
              </mc:Choice>
              <mc:Fallback>
                <p:oleObj name="SPW 12.0 Graph" r:id="rId3" imgW="6835146" imgH="5695442" progId="SigmaPlotGraphicObject.1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E6502E6-5716-408A-B4C5-81122F94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8800" y="190800"/>
                        <a:ext cx="7773223" cy="6477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C074D2B1-7B20-4E1A-9D85-30E0BE45740F}"/>
              </a:ext>
            </a:extLst>
          </p:cNvPr>
          <p:cNvGrpSpPr/>
          <p:nvPr/>
        </p:nvGrpSpPr>
        <p:grpSpPr>
          <a:xfrm>
            <a:off x="7529451" y="1730699"/>
            <a:ext cx="951014" cy="1795750"/>
            <a:chOff x="3822853" y="1366091"/>
            <a:chExt cx="951014" cy="17957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0182F5-1663-40D9-9EB7-9289F34BA21D}"/>
                </a:ext>
              </a:extLst>
            </p:cNvPr>
            <p:cNvSpPr txBox="1"/>
            <p:nvPr/>
          </p:nvSpPr>
          <p:spPr>
            <a:xfrm>
              <a:off x="3933022" y="1583808"/>
              <a:ext cx="495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</a:t>
              </a:r>
              <a:r>
                <a:rPr lang="el-GR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C2685B-8C1A-4EBB-976E-A8ADFEBFAA0D}"/>
                </a:ext>
              </a:extLst>
            </p:cNvPr>
            <p:cNvSpPr txBox="1"/>
            <p:nvPr/>
          </p:nvSpPr>
          <p:spPr>
            <a:xfrm>
              <a:off x="4279820" y="2394599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</a:t>
              </a:r>
              <a:r>
                <a:rPr lang="el-GR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A51A00F-4C52-4F50-8068-A1F1CCEF321C}"/>
                </a:ext>
              </a:extLst>
            </p:cNvPr>
            <p:cNvSpPr/>
            <p:nvPr/>
          </p:nvSpPr>
          <p:spPr>
            <a:xfrm>
              <a:off x="3822853" y="1366091"/>
              <a:ext cx="951014" cy="179575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D266D6-3529-4D63-80A2-A004ED2D899D}"/>
              </a:ext>
            </a:extLst>
          </p:cNvPr>
          <p:cNvGrpSpPr/>
          <p:nvPr/>
        </p:nvGrpSpPr>
        <p:grpSpPr>
          <a:xfrm>
            <a:off x="0" y="821635"/>
            <a:ext cx="3778897" cy="5653018"/>
            <a:chOff x="210485" y="0"/>
            <a:chExt cx="4791893" cy="66071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9D5F8D-31EC-4C6B-8BC3-EBBA85FB6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485" y="0"/>
              <a:ext cx="4791893" cy="6607175"/>
            </a:xfrm>
            <a:prstGeom prst="rect">
              <a:avLst/>
            </a:prstGeom>
          </p:spPr>
        </p:pic>
        <p:sp>
          <p:nvSpPr>
            <p:cNvPr id="18" name="Multiply 9">
              <a:extLst>
                <a:ext uri="{FF2B5EF4-FFF2-40B4-BE49-F238E27FC236}">
                  <a16:creationId xmlns:a16="http://schemas.microsoft.com/office/drawing/2014/main" id="{821585EF-DE1E-411F-995C-D34227DB3A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64943" y="4690399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19" name="Multiply 10">
              <a:extLst>
                <a:ext uri="{FF2B5EF4-FFF2-40B4-BE49-F238E27FC236}">
                  <a16:creationId xmlns:a16="http://schemas.microsoft.com/office/drawing/2014/main" id="{7435FF78-48D6-48D8-BF40-D5779DF422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2678" y="5926532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Multiply 11">
              <a:extLst>
                <a:ext uri="{FF2B5EF4-FFF2-40B4-BE49-F238E27FC236}">
                  <a16:creationId xmlns:a16="http://schemas.microsoft.com/office/drawing/2014/main" id="{33B0610A-55DD-410F-BC6A-441EC3FDAE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9611" y="5299998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AA67962-F2B3-49B9-8776-CAB522FE6B0B}"/>
              </a:ext>
            </a:extLst>
          </p:cNvPr>
          <p:cNvSpPr txBox="1"/>
          <p:nvPr/>
        </p:nvSpPr>
        <p:spPr>
          <a:xfrm>
            <a:off x="2330690" y="4812032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1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076E4E-41E3-4B72-A312-3D187415B7A7}"/>
              </a:ext>
            </a:extLst>
          </p:cNvPr>
          <p:cNvSpPr txBox="1"/>
          <p:nvPr/>
        </p:nvSpPr>
        <p:spPr>
          <a:xfrm>
            <a:off x="2418105" y="5317397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2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1AA9BE-7304-4F57-AF30-F9BD3F4A6F7D}"/>
              </a:ext>
            </a:extLst>
          </p:cNvPr>
          <p:cNvSpPr txBox="1"/>
          <p:nvPr/>
        </p:nvSpPr>
        <p:spPr>
          <a:xfrm>
            <a:off x="2381833" y="5759366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3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92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E6502E6-5716-408A-B4C5-81122F945C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668160"/>
              </p:ext>
            </p:extLst>
          </p:nvPr>
        </p:nvGraphicFramePr>
        <p:xfrm>
          <a:off x="3988800" y="190800"/>
          <a:ext cx="7773223" cy="6477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2.0 Graph" r:id="rId3" imgW="6835146" imgH="5695442" progId="SigmaPlotGraphicObject.11">
                  <p:embed/>
                </p:oleObj>
              </mc:Choice>
              <mc:Fallback>
                <p:oleObj name="SPW 12.0 Graph" r:id="rId3" imgW="6835146" imgH="5695442" progId="SigmaPlotGraphicObject.1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E6502E6-5716-408A-B4C5-81122F94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8800" y="190800"/>
                        <a:ext cx="7773223" cy="6477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1AA8822-B239-41A0-A62B-539DB6D8AC7C}"/>
              </a:ext>
            </a:extLst>
          </p:cNvPr>
          <p:cNvSpPr txBox="1"/>
          <p:nvPr/>
        </p:nvSpPr>
        <p:spPr>
          <a:xfrm>
            <a:off x="8647590" y="245740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E763662-5463-4AE7-B62A-AA74D4954C85}"/>
              </a:ext>
            </a:extLst>
          </p:cNvPr>
          <p:cNvCxnSpPr>
            <a:cxnSpLocks/>
          </p:cNvCxnSpPr>
          <p:nvPr/>
        </p:nvCxnSpPr>
        <p:spPr>
          <a:xfrm>
            <a:off x="8882483" y="2826741"/>
            <a:ext cx="0" cy="8587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4BC0662-54E6-4F65-ADEB-671D568385AD}"/>
              </a:ext>
            </a:extLst>
          </p:cNvPr>
          <p:cNvSpPr txBox="1"/>
          <p:nvPr/>
        </p:nvSpPr>
        <p:spPr>
          <a:xfrm>
            <a:off x="9130525" y="342900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C4FFAD1-1443-4A1C-ADA6-4C78E1387B92}"/>
              </a:ext>
            </a:extLst>
          </p:cNvPr>
          <p:cNvCxnSpPr>
            <a:cxnSpLocks/>
          </p:cNvCxnSpPr>
          <p:nvPr/>
        </p:nvCxnSpPr>
        <p:spPr>
          <a:xfrm>
            <a:off x="9365417" y="3805339"/>
            <a:ext cx="0" cy="3710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CA8A5F-5798-4173-A6C3-B32BF1DC94A1}"/>
              </a:ext>
            </a:extLst>
          </p:cNvPr>
          <p:cNvGrpSpPr/>
          <p:nvPr/>
        </p:nvGrpSpPr>
        <p:grpSpPr>
          <a:xfrm>
            <a:off x="0" y="821635"/>
            <a:ext cx="3778897" cy="5653018"/>
            <a:chOff x="210485" y="0"/>
            <a:chExt cx="4791893" cy="66071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07EF588-10C1-432A-A815-89B84384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485" y="0"/>
              <a:ext cx="4791893" cy="6607175"/>
            </a:xfrm>
            <a:prstGeom prst="rect">
              <a:avLst/>
            </a:prstGeom>
          </p:spPr>
        </p:pic>
        <p:sp>
          <p:nvSpPr>
            <p:cNvPr id="21" name="Multiply 9">
              <a:extLst>
                <a:ext uri="{FF2B5EF4-FFF2-40B4-BE49-F238E27FC236}">
                  <a16:creationId xmlns:a16="http://schemas.microsoft.com/office/drawing/2014/main" id="{94634109-1055-43C5-8B1D-1A4D2CF869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64943" y="4690399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2" name="Multiply 10">
              <a:extLst>
                <a:ext uri="{FF2B5EF4-FFF2-40B4-BE49-F238E27FC236}">
                  <a16:creationId xmlns:a16="http://schemas.microsoft.com/office/drawing/2014/main" id="{DA62F29D-24F2-4F4D-A429-ED26DD36F8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2678" y="5926532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Multiply 11">
              <a:extLst>
                <a:ext uri="{FF2B5EF4-FFF2-40B4-BE49-F238E27FC236}">
                  <a16:creationId xmlns:a16="http://schemas.microsoft.com/office/drawing/2014/main" id="{833CE859-4B7D-43B4-9EE0-244FEAE009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9611" y="5299998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A7968BA-A8D2-4B9E-B70B-5A6392E71379}"/>
              </a:ext>
            </a:extLst>
          </p:cNvPr>
          <p:cNvSpPr txBox="1"/>
          <p:nvPr/>
        </p:nvSpPr>
        <p:spPr>
          <a:xfrm>
            <a:off x="2330690" y="4812032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1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6B49BB-1DE4-490A-8FAF-7857284CFAE4}"/>
              </a:ext>
            </a:extLst>
          </p:cNvPr>
          <p:cNvSpPr txBox="1"/>
          <p:nvPr/>
        </p:nvSpPr>
        <p:spPr>
          <a:xfrm>
            <a:off x="2418105" y="5317397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2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79C77D-CAEA-41A7-90FD-BDA48B9D589A}"/>
              </a:ext>
            </a:extLst>
          </p:cNvPr>
          <p:cNvSpPr txBox="1"/>
          <p:nvPr/>
        </p:nvSpPr>
        <p:spPr>
          <a:xfrm>
            <a:off x="2381833" y="5759366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3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2730A-FA75-4758-BED4-4E6407567C3E}"/>
              </a:ext>
            </a:extLst>
          </p:cNvPr>
          <p:cNvSpPr txBox="1"/>
          <p:nvPr/>
        </p:nvSpPr>
        <p:spPr>
          <a:xfrm>
            <a:off x="8409047" y="293805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F729D8-CF5C-44CE-8FA9-044D8D17FA73}"/>
              </a:ext>
            </a:extLst>
          </p:cNvPr>
          <p:cNvCxnSpPr>
            <a:cxnSpLocks/>
          </p:cNvCxnSpPr>
          <p:nvPr/>
        </p:nvCxnSpPr>
        <p:spPr>
          <a:xfrm>
            <a:off x="8635550" y="3264695"/>
            <a:ext cx="0" cy="3710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3234597-2AE5-4010-9427-5BDD928DFA02}"/>
              </a:ext>
            </a:extLst>
          </p:cNvPr>
          <p:cNvSpPr txBox="1"/>
          <p:nvPr/>
        </p:nvSpPr>
        <p:spPr>
          <a:xfrm>
            <a:off x="7929998" y="2609809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9F0555-E484-4809-85D6-D5EFF7C33225}"/>
              </a:ext>
            </a:extLst>
          </p:cNvPr>
          <p:cNvSpPr txBox="1"/>
          <p:nvPr/>
        </p:nvSpPr>
        <p:spPr>
          <a:xfrm>
            <a:off x="6722856" y="3307384"/>
            <a:ext cx="46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83DFDE4-D877-4B17-BBAD-37EA1B7D24BB}"/>
              </a:ext>
            </a:extLst>
          </p:cNvPr>
          <p:cNvCxnSpPr>
            <a:cxnSpLocks/>
          </p:cNvCxnSpPr>
          <p:nvPr/>
        </p:nvCxnSpPr>
        <p:spPr>
          <a:xfrm>
            <a:off x="8120483" y="2913197"/>
            <a:ext cx="0" cy="252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F65D1F2-8F94-4A81-A8AB-EEB05BFA77FA}"/>
              </a:ext>
            </a:extLst>
          </p:cNvPr>
          <p:cNvCxnSpPr>
            <a:cxnSpLocks/>
          </p:cNvCxnSpPr>
          <p:nvPr/>
        </p:nvCxnSpPr>
        <p:spPr>
          <a:xfrm>
            <a:off x="6926236" y="3648144"/>
            <a:ext cx="0" cy="252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030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E6502E6-5716-408A-B4C5-81122F945C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8800" y="190800"/>
          <a:ext cx="7773223" cy="6477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2.0 Graph" r:id="rId3" imgW="6835146" imgH="5695442" progId="SigmaPlotGraphicObject.11">
                  <p:embed/>
                </p:oleObj>
              </mc:Choice>
              <mc:Fallback>
                <p:oleObj name="SPW 12.0 Graph" r:id="rId3" imgW="6835146" imgH="5695442" progId="SigmaPlotGraphicObject.1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E6502E6-5716-408A-B4C5-81122F94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8800" y="190800"/>
                        <a:ext cx="7773223" cy="6477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19A365F8-A05D-4C37-98E6-26691F4E983C}"/>
              </a:ext>
            </a:extLst>
          </p:cNvPr>
          <p:cNvGrpSpPr/>
          <p:nvPr/>
        </p:nvGrpSpPr>
        <p:grpSpPr>
          <a:xfrm>
            <a:off x="9514438" y="2195119"/>
            <a:ext cx="1316502" cy="1795750"/>
            <a:chOff x="3822853" y="1366091"/>
            <a:chExt cx="951014" cy="17957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A1F6AD-BA01-4F77-8F54-B1567CA179B1}"/>
                </a:ext>
              </a:extLst>
            </p:cNvPr>
            <p:cNvSpPr txBox="1"/>
            <p:nvPr/>
          </p:nvSpPr>
          <p:spPr>
            <a:xfrm>
              <a:off x="3908357" y="2079300"/>
              <a:ext cx="376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</a:t>
              </a:r>
              <a:r>
                <a:rPr lang="el-GR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C5A59B0-7995-434F-A46D-00BB1A841193}"/>
                </a:ext>
              </a:extLst>
            </p:cNvPr>
            <p:cNvSpPr txBox="1"/>
            <p:nvPr/>
          </p:nvSpPr>
          <p:spPr>
            <a:xfrm>
              <a:off x="4334429" y="2263966"/>
              <a:ext cx="3754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</a:t>
              </a:r>
              <a:r>
                <a:rPr lang="el-GR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B09E3FD-F73E-43A7-8244-96C9D52AF45C}"/>
                </a:ext>
              </a:extLst>
            </p:cNvPr>
            <p:cNvSpPr/>
            <p:nvPr/>
          </p:nvSpPr>
          <p:spPr>
            <a:xfrm>
              <a:off x="3822853" y="1366091"/>
              <a:ext cx="951014" cy="179575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D07599-802D-499F-8E03-994613E9E261}"/>
              </a:ext>
            </a:extLst>
          </p:cNvPr>
          <p:cNvGrpSpPr/>
          <p:nvPr/>
        </p:nvGrpSpPr>
        <p:grpSpPr>
          <a:xfrm>
            <a:off x="0" y="821635"/>
            <a:ext cx="3778897" cy="5653018"/>
            <a:chOff x="210485" y="0"/>
            <a:chExt cx="4791893" cy="66071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2A95C27-70F2-4099-92F3-5A725DAE5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485" y="0"/>
              <a:ext cx="4791893" cy="6607175"/>
            </a:xfrm>
            <a:prstGeom prst="rect">
              <a:avLst/>
            </a:prstGeom>
          </p:spPr>
        </p:pic>
        <p:sp>
          <p:nvSpPr>
            <p:cNvPr id="18" name="Multiply 9">
              <a:extLst>
                <a:ext uri="{FF2B5EF4-FFF2-40B4-BE49-F238E27FC236}">
                  <a16:creationId xmlns:a16="http://schemas.microsoft.com/office/drawing/2014/main" id="{46FA5691-3702-426B-87EC-448F5FD1B4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64943" y="4690399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23" name="Multiply 10">
              <a:extLst>
                <a:ext uri="{FF2B5EF4-FFF2-40B4-BE49-F238E27FC236}">
                  <a16:creationId xmlns:a16="http://schemas.microsoft.com/office/drawing/2014/main" id="{5C86EF87-F262-41A6-9DE1-8974559DCE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2678" y="5926532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Multiply 11">
              <a:extLst>
                <a:ext uri="{FF2B5EF4-FFF2-40B4-BE49-F238E27FC236}">
                  <a16:creationId xmlns:a16="http://schemas.microsoft.com/office/drawing/2014/main" id="{88828385-5035-42C5-AEBD-50D7351778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9611" y="5299998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313FCD3-CEDC-40F8-A935-22817FFAC2B9}"/>
              </a:ext>
            </a:extLst>
          </p:cNvPr>
          <p:cNvSpPr txBox="1"/>
          <p:nvPr/>
        </p:nvSpPr>
        <p:spPr>
          <a:xfrm>
            <a:off x="2330690" y="4812032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1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80921E-BB18-4D94-8351-346D0E1BE773}"/>
              </a:ext>
            </a:extLst>
          </p:cNvPr>
          <p:cNvSpPr txBox="1"/>
          <p:nvPr/>
        </p:nvSpPr>
        <p:spPr>
          <a:xfrm>
            <a:off x="2418105" y="5317397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2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DF9894-6BDE-4062-B8CD-DCFE2317CE84}"/>
              </a:ext>
            </a:extLst>
          </p:cNvPr>
          <p:cNvSpPr txBox="1"/>
          <p:nvPr/>
        </p:nvSpPr>
        <p:spPr>
          <a:xfrm>
            <a:off x="2381833" y="5759366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3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85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E6502E6-5716-408A-B4C5-81122F945C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8800" y="190800"/>
          <a:ext cx="7773223" cy="6477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2.0 Graph" r:id="rId3" imgW="6835146" imgH="5695442" progId="SigmaPlotGraphicObject.11">
                  <p:embed/>
                </p:oleObj>
              </mc:Choice>
              <mc:Fallback>
                <p:oleObj name="SPW 12.0 Graph" r:id="rId3" imgW="6835146" imgH="5695442" progId="SigmaPlotGraphicObject.1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E6502E6-5716-408A-B4C5-81122F94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8800" y="190800"/>
                        <a:ext cx="7773223" cy="6477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C5A59B0-7995-434F-A46D-00BB1A841193}"/>
              </a:ext>
            </a:extLst>
          </p:cNvPr>
          <p:cNvSpPr txBox="1"/>
          <p:nvPr/>
        </p:nvSpPr>
        <p:spPr>
          <a:xfrm>
            <a:off x="5384147" y="2807876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D0B2EB-37CF-449F-91E9-BA0304462782}"/>
              </a:ext>
            </a:extLst>
          </p:cNvPr>
          <p:cNvSpPr txBox="1"/>
          <p:nvPr/>
        </p:nvSpPr>
        <p:spPr>
          <a:xfrm>
            <a:off x="5748945" y="2926282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511EAA-45FC-4DBB-99D7-0587C5570B3D}"/>
              </a:ext>
            </a:extLst>
          </p:cNvPr>
          <p:cNvSpPr txBox="1"/>
          <p:nvPr/>
        </p:nvSpPr>
        <p:spPr>
          <a:xfrm>
            <a:off x="5944672" y="2741616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9AC855-40AC-499F-A477-7363361ECAE7}"/>
              </a:ext>
            </a:extLst>
          </p:cNvPr>
          <p:cNvCxnSpPr/>
          <p:nvPr/>
        </p:nvCxnSpPr>
        <p:spPr>
          <a:xfrm>
            <a:off x="6167420" y="3110948"/>
            <a:ext cx="0" cy="5035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0597519-857F-481B-9BCB-33A994D96384}"/>
              </a:ext>
            </a:extLst>
          </p:cNvPr>
          <p:cNvCxnSpPr/>
          <p:nvPr/>
        </p:nvCxnSpPr>
        <p:spPr>
          <a:xfrm>
            <a:off x="5929953" y="3273288"/>
            <a:ext cx="0" cy="5035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73A3AD-4D87-4FA9-8C9B-98EB0BAD2FE0}"/>
              </a:ext>
            </a:extLst>
          </p:cNvPr>
          <p:cNvCxnSpPr/>
          <p:nvPr/>
        </p:nvCxnSpPr>
        <p:spPr>
          <a:xfrm>
            <a:off x="5639872" y="3177208"/>
            <a:ext cx="0" cy="5035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47DE8F-AC83-43EF-B196-4DC97869B63F}"/>
              </a:ext>
            </a:extLst>
          </p:cNvPr>
          <p:cNvGrpSpPr/>
          <p:nvPr/>
        </p:nvGrpSpPr>
        <p:grpSpPr>
          <a:xfrm>
            <a:off x="0" y="821635"/>
            <a:ext cx="3778897" cy="5653018"/>
            <a:chOff x="210485" y="0"/>
            <a:chExt cx="4791893" cy="660717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F658D46-CB5D-4671-99C7-BB0A5242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485" y="0"/>
              <a:ext cx="4791893" cy="6607175"/>
            </a:xfrm>
            <a:prstGeom prst="rect">
              <a:avLst/>
            </a:prstGeom>
          </p:spPr>
        </p:pic>
        <p:sp>
          <p:nvSpPr>
            <p:cNvPr id="29" name="Multiply 9">
              <a:extLst>
                <a:ext uri="{FF2B5EF4-FFF2-40B4-BE49-F238E27FC236}">
                  <a16:creationId xmlns:a16="http://schemas.microsoft.com/office/drawing/2014/main" id="{E797D610-D943-4FA9-B76C-35CBD8A1DD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64943" y="4690399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0" name="Multiply 10">
              <a:extLst>
                <a:ext uri="{FF2B5EF4-FFF2-40B4-BE49-F238E27FC236}">
                  <a16:creationId xmlns:a16="http://schemas.microsoft.com/office/drawing/2014/main" id="{21442E29-85C8-464C-8498-763CA0A965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2678" y="5926532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Multiply 11">
              <a:extLst>
                <a:ext uri="{FF2B5EF4-FFF2-40B4-BE49-F238E27FC236}">
                  <a16:creationId xmlns:a16="http://schemas.microsoft.com/office/drawing/2014/main" id="{8DEC07B8-5726-47D0-A03F-B604713601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9611" y="5299998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3080E4C-E77D-47F0-B56F-9C25C65B755F}"/>
              </a:ext>
            </a:extLst>
          </p:cNvPr>
          <p:cNvSpPr txBox="1"/>
          <p:nvPr/>
        </p:nvSpPr>
        <p:spPr>
          <a:xfrm>
            <a:off x="2330690" y="4812032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1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8BBE36-A696-47A5-A45D-B5AF2035C885}"/>
              </a:ext>
            </a:extLst>
          </p:cNvPr>
          <p:cNvSpPr txBox="1"/>
          <p:nvPr/>
        </p:nvSpPr>
        <p:spPr>
          <a:xfrm>
            <a:off x="2418105" y="5317397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2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412BEF-5706-422D-9FEB-3B6F9D08D7DE}"/>
              </a:ext>
            </a:extLst>
          </p:cNvPr>
          <p:cNvSpPr txBox="1"/>
          <p:nvPr/>
        </p:nvSpPr>
        <p:spPr>
          <a:xfrm>
            <a:off x="2381833" y="5759366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3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25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tes and projects in Jordan in the 2010 and 2011 seasons (drawing by... |  Download Scientific Diagram">
            <a:extLst>
              <a:ext uri="{FF2B5EF4-FFF2-40B4-BE49-F238E27FC236}">
                <a16:creationId xmlns:a16="http://schemas.microsoft.com/office/drawing/2014/main" id="{BF0249F8-D99D-F64C-B3E5-1AEE23BF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1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7EA97F7-58C3-D34D-9CC2-DEF3E88182F5}"/>
              </a:ext>
            </a:extLst>
          </p:cNvPr>
          <p:cNvSpPr/>
          <p:nvPr/>
        </p:nvSpPr>
        <p:spPr>
          <a:xfrm>
            <a:off x="1648883" y="1724554"/>
            <a:ext cx="1280584" cy="36512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CA87B3-C6C7-454D-926F-0E16A01C7AB3}"/>
              </a:ext>
            </a:extLst>
          </p:cNvPr>
          <p:cNvSpPr txBox="1"/>
          <p:nvPr/>
        </p:nvSpPr>
        <p:spPr>
          <a:xfrm>
            <a:off x="8043333" y="51985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676F57-9AC2-CD49-A828-1695768957D1}"/>
              </a:ext>
            </a:extLst>
          </p:cNvPr>
          <p:cNvSpPr txBox="1"/>
          <p:nvPr/>
        </p:nvSpPr>
        <p:spPr>
          <a:xfrm>
            <a:off x="2790673" y="6461461"/>
            <a:ext cx="3305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Jordan map (after Keller, 2012)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ECB671-103C-B147-ACA5-03FB24E640B2}"/>
              </a:ext>
            </a:extLst>
          </p:cNvPr>
          <p:cNvSpPr txBox="1"/>
          <p:nvPr/>
        </p:nvSpPr>
        <p:spPr>
          <a:xfrm>
            <a:off x="6933038" y="1724554"/>
            <a:ext cx="46523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Khirbet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es-Samrāʾ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Roman-Byzantine archaeological site in north-eastern Jordan, about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km north-east of the capital, Amman</a:t>
            </a:r>
          </a:p>
        </p:txBody>
      </p:sp>
    </p:spTree>
    <p:extLst>
      <p:ext uri="{BB962C8B-B14F-4D97-AF65-F5344CB8AC3E}">
        <p14:creationId xmlns:p14="http://schemas.microsoft.com/office/powerpoint/2010/main" val="237172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0699297-281D-4F5B-8994-E4E9569C53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014632"/>
              </p:ext>
            </p:extLst>
          </p:nvPr>
        </p:nvGraphicFramePr>
        <p:xfrm>
          <a:off x="3988799" y="190800"/>
          <a:ext cx="7772400" cy="6480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2.0 Graph" r:id="rId3" imgW="6875008" imgH="5731739" progId="SigmaPlotGraphicObject.11">
                  <p:embed/>
                </p:oleObj>
              </mc:Choice>
              <mc:Fallback>
                <p:oleObj name="SPW 12.0 Graph" r:id="rId3" imgW="6875008" imgH="5731739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8799" y="190800"/>
                        <a:ext cx="7772400" cy="6480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27F422E-1AF9-408D-A9DC-7412930855EF}"/>
              </a:ext>
            </a:extLst>
          </p:cNvPr>
          <p:cNvSpPr txBox="1"/>
          <p:nvPr/>
        </p:nvSpPr>
        <p:spPr>
          <a:xfrm>
            <a:off x="6278657" y="129226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50299D-5023-4303-96C5-3FD6AD11B5A4}"/>
              </a:ext>
            </a:extLst>
          </p:cNvPr>
          <p:cNvSpPr txBox="1"/>
          <p:nvPr/>
        </p:nvSpPr>
        <p:spPr>
          <a:xfrm>
            <a:off x="6539305" y="191838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A85A81-B1D9-4908-930A-FA2E122BBEA9}"/>
              </a:ext>
            </a:extLst>
          </p:cNvPr>
          <p:cNvSpPr txBox="1"/>
          <p:nvPr/>
        </p:nvSpPr>
        <p:spPr>
          <a:xfrm>
            <a:off x="7639620" y="1590607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F9865E-2884-4664-9575-129C0C148EFC}"/>
              </a:ext>
            </a:extLst>
          </p:cNvPr>
          <p:cNvSpPr txBox="1"/>
          <p:nvPr/>
        </p:nvSpPr>
        <p:spPr>
          <a:xfrm>
            <a:off x="7986418" y="2401398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34835C-EABA-479C-A289-2FF08E9FAAAA}"/>
              </a:ext>
            </a:extLst>
          </p:cNvPr>
          <p:cNvSpPr txBox="1"/>
          <p:nvPr/>
        </p:nvSpPr>
        <p:spPr>
          <a:xfrm>
            <a:off x="8647590" y="303081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0A0B2C-050E-427B-B742-9958BDFFED6B}"/>
              </a:ext>
            </a:extLst>
          </p:cNvPr>
          <p:cNvCxnSpPr>
            <a:cxnSpLocks/>
          </p:cNvCxnSpPr>
          <p:nvPr/>
        </p:nvCxnSpPr>
        <p:spPr>
          <a:xfrm>
            <a:off x="8882482" y="3314391"/>
            <a:ext cx="0" cy="252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9FDB235-F22C-46C7-A02F-1BB0962E7351}"/>
              </a:ext>
            </a:extLst>
          </p:cNvPr>
          <p:cNvSpPr txBox="1"/>
          <p:nvPr/>
        </p:nvSpPr>
        <p:spPr>
          <a:xfrm>
            <a:off x="9130525" y="333623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965AEA-C0CB-487B-852E-B3E4A717F02B}"/>
              </a:ext>
            </a:extLst>
          </p:cNvPr>
          <p:cNvCxnSpPr>
            <a:cxnSpLocks/>
          </p:cNvCxnSpPr>
          <p:nvPr/>
        </p:nvCxnSpPr>
        <p:spPr>
          <a:xfrm>
            <a:off x="9365417" y="3712575"/>
            <a:ext cx="0" cy="3710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504CE52-7A90-47FA-A529-F77AFA841282}"/>
              </a:ext>
            </a:extLst>
          </p:cNvPr>
          <p:cNvSpPr txBox="1"/>
          <p:nvPr/>
        </p:nvSpPr>
        <p:spPr>
          <a:xfrm>
            <a:off x="8369291" y="2646506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292E8EF-D687-46A9-932D-67E431606238}"/>
              </a:ext>
            </a:extLst>
          </p:cNvPr>
          <p:cNvCxnSpPr>
            <a:cxnSpLocks/>
          </p:cNvCxnSpPr>
          <p:nvPr/>
        </p:nvCxnSpPr>
        <p:spPr>
          <a:xfrm>
            <a:off x="8595794" y="2986401"/>
            <a:ext cx="0" cy="3710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FC9E5D0-C8F3-44B7-BF10-47A6C8F2A4F9}"/>
              </a:ext>
            </a:extLst>
          </p:cNvPr>
          <p:cNvSpPr txBox="1"/>
          <p:nvPr/>
        </p:nvSpPr>
        <p:spPr>
          <a:xfrm>
            <a:off x="5384147" y="2807876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9279D8-E6A9-4193-B7A6-C4FC4476E3DD}"/>
              </a:ext>
            </a:extLst>
          </p:cNvPr>
          <p:cNvSpPr txBox="1"/>
          <p:nvPr/>
        </p:nvSpPr>
        <p:spPr>
          <a:xfrm>
            <a:off x="5748945" y="2926282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18F591-2715-4E70-87BD-ECDEBDE3A2FA}"/>
              </a:ext>
            </a:extLst>
          </p:cNvPr>
          <p:cNvSpPr txBox="1"/>
          <p:nvPr/>
        </p:nvSpPr>
        <p:spPr>
          <a:xfrm>
            <a:off x="5944672" y="2741616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61C6584-8CE1-4839-9A08-CE95A4B4D2C4}"/>
              </a:ext>
            </a:extLst>
          </p:cNvPr>
          <p:cNvCxnSpPr/>
          <p:nvPr/>
        </p:nvCxnSpPr>
        <p:spPr>
          <a:xfrm>
            <a:off x="6167420" y="3110948"/>
            <a:ext cx="0" cy="5035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592E96B-9E58-4FAE-A815-14EDE772C527}"/>
              </a:ext>
            </a:extLst>
          </p:cNvPr>
          <p:cNvCxnSpPr/>
          <p:nvPr/>
        </p:nvCxnSpPr>
        <p:spPr>
          <a:xfrm>
            <a:off x="5929953" y="3273288"/>
            <a:ext cx="0" cy="5035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19A8EEF-FB9E-4BE7-8EAB-741CE354F766}"/>
              </a:ext>
            </a:extLst>
          </p:cNvPr>
          <p:cNvCxnSpPr/>
          <p:nvPr/>
        </p:nvCxnSpPr>
        <p:spPr>
          <a:xfrm>
            <a:off x="5686764" y="3155191"/>
            <a:ext cx="0" cy="5035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24B9596-4F72-44D5-AE4E-9ED849CF3D27}"/>
              </a:ext>
            </a:extLst>
          </p:cNvPr>
          <p:cNvSpPr txBox="1"/>
          <p:nvPr/>
        </p:nvSpPr>
        <p:spPr>
          <a:xfrm>
            <a:off x="9526786" y="2802312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A7D7E-5F3E-49B3-8D27-0E3E4A12ACF3}"/>
              </a:ext>
            </a:extLst>
          </p:cNvPr>
          <p:cNvSpPr txBox="1"/>
          <p:nvPr/>
        </p:nvSpPr>
        <p:spPr>
          <a:xfrm>
            <a:off x="10116604" y="2894214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71F00-32C9-4599-9E59-AB68FEFDEB39}"/>
              </a:ext>
            </a:extLst>
          </p:cNvPr>
          <p:cNvSpPr txBox="1"/>
          <p:nvPr/>
        </p:nvSpPr>
        <p:spPr>
          <a:xfrm>
            <a:off x="2330690" y="4812032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1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E24DED-1EA5-4BF1-9C5E-4A58F99465AD}"/>
              </a:ext>
            </a:extLst>
          </p:cNvPr>
          <p:cNvSpPr txBox="1"/>
          <p:nvPr/>
        </p:nvSpPr>
        <p:spPr>
          <a:xfrm>
            <a:off x="2418105" y="5317397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2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61820C-8D4E-4F84-98F0-59F6771A917A}"/>
              </a:ext>
            </a:extLst>
          </p:cNvPr>
          <p:cNvSpPr txBox="1"/>
          <p:nvPr/>
        </p:nvSpPr>
        <p:spPr>
          <a:xfrm>
            <a:off x="2381833" y="5759366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3</a:t>
            </a:r>
            <a:endParaRPr lang="en-US" sz="1200" b="1" dirty="0">
              <a:solidFill>
                <a:srgbClr val="C0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52A119B-3B58-454E-91A5-68247551755E}"/>
              </a:ext>
            </a:extLst>
          </p:cNvPr>
          <p:cNvGrpSpPr/>
          <p:nvPr/>
        </p:nvGrpSpPr>
        <p:grpSpPr>
          <a:xfrm>
            <a:off x="152400" y="974035"/>
            <a:ext cx="3778897" cy="5653018"/>
            <a:chOff x="210485" y="0"/>
            <a:chExt cx="4791893" cy="660717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CEAD8E4-794F-4F1B-B07C-99CBD8C34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485" y="0"/>
              <a:ext cx="4791893" cy="6607175"/>
            </a:xfrm>
            <a:prstGeom prst="rect">
              <a:avLst/>
            </a:prstGeom>
          </p:spPr>
        </p:pic>
        <p:sp>
          <p:nvSpPr>
            <p:cNvPr id="45" name="Multiply 9">
              <a:extLst>
                <a:ext uri="{FF2B5EF4-FFF2-40B4-BE49-F238E27FC236}">
                  <a16:creationId xmlns:a16="http://schemas.microsoft.com/office/drawing/2014/main" id="{EFDD51B1-4F65-4ABD-83F0-1AB485C9B0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64943" y="4690399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46" name="Multiply 10">
              <a:extLst>
                <a:ext uri="{FF2B5EF4-FFF2-40B4-BE49-F238E27FC236}">
                  <a16:creationId xmlns:a16="http://schemas.microsoft.com/office/drawing/2014/main" id="{0E3C2290-F960-483C-BC22-53801B3100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2678" y="5926532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Multiply 11">
              <a:extLst>
                <a:ext uri="{FF2B5EF4-FFF2-40B4-BE49-F238E27FC236}">
                  <a16:creationId xmlns:a16="http://schemas.microsoft.com/office/drawing/2014/main" id="{8767027C-BB2C-49C4-80F4-052D072E29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9611" y="5299998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D9CA1A0-3CD1-4080-94FB-3B9257776D0A}"/>
              </a:ext>
            </a:extLst>
          </p:cNvPr>
          <p:cNvSpPr txBox="1"/>
          <p:nvPr/>
        </p:nvSpPr>
        <p:spPr>
          <a:xfrm>
            <a:off x="2483090" y="4964432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1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0877F2-F347-4FE9-82BB-085250E39980}"/>
              </a:ext>
            </a:extLst>
          </p:cNvPr>
          <p:cNvSpPr txBox="1"/>
          <p:nvPr/>
        </p:nvSpPr>
        <p:spPr>
          <a:xfrm>
            <a:off x="2570505" y="5469797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2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2F0044-BE34-4ED0-86E3-2CFD4A3177D4}"/>
              </a:ext>
            </a:extLst>
          </p:cNvPr>
          <p:cNvSpPr txBox="1"/>
          <p:nvPr/>
        </p:nvSpPr>
        <p:spPr>
          <a:xfrm>
            <a:off x="2534233" y="5911766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3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41B779F-16BA-4D40-88DE-687EB6503030}"/>
              </a:ext>
            </a:extLst>
          </p:cNvPr>
          <p:cNvSpPr txBox="1"/>
          <p:nvPr/>
        </p:nvSpPr>
        <p:spPr>
          <a:xfrm>
            <a:off x="8093789" y="2938052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CD160F8-7EF1-4AA3-8F3B-4C792EC827CB}"/>
              </a:ext>
            </a:extLst>
          </p:cNvPr>
          <p:cNvSpPr txBox="1"/>
          <p:nvPr/>
        </p:nvSpPr>
        <p:spPr>
          <a:xfrm>
            <a:off x="6722856" y="3307384"/>
            <a:ext cx="46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25406F-B08B-477E-983E-BCE17B555DD3}"/>
              </a:ext>
            </a:extLst>
          </p:cNvPr>
          <p:cNvCxnSpPr>
            <a:cxnSpLocks/>
          </p:cNvCxnSpPr>
          <p:nvPr/>
        </p:nvCxnSpPr>
        <p:spPr>
          <a:xfrm>
            <a:off x="8120483" y="2913197"/>
            <a:ext cx="0" cy="252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366AF5F-4E2C-470A-9CFF-F88B376A5AEF}"/>
              </a:ext>
            </a:extLst>
          </p:cNvPr>
          <p:cNvCxnSpPr>
            <a:cxnSpLocks/>
          </p:cNvCxnSpPr>
          <p:nvPr/>
        </p:nvCxnSpPr>
        <p:spPr>
          <a:xfrm>
            <a:off x="6926236" y="3648144"/>
            <a:ext cx="0" cy="252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305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4FE05FD-DAEF-4238-A95C-BAF02E629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00" y="1481797"/>
            <a:ext cx="2974975" cy="435133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3892B-35BC-4C7A-8967-D3BDB539344E}"/>
              </a:ext>
            </a:extLst>
          </p:cNvPr>
          <p:cNvGrpSpPr/>
          <p:nvPr/>
        </p:nvGrpSpPr>
        <p:grpSpPr>
          <a:xfrm>
            <a:off x="1024126" y="2457931"/>
            <a:ext cx="1190797" cy="3388419"/>
            <a:chOff x="9310055" y="2229465"/>
            <a:chExt cx="1190797" cy="3388419"/>
          </a:xfrm>
        </p:grpSpPr>
        <p:sp>
          <p:nvSpPr>
            <p:cNvPr id="18" name="Multiply 5">
              <a:extLst>
                <a:ext uri="{FF2B5EF4-FFF2-40B4-BE49-F238E27FC236}">
                  <a16:creationId xmlns:a16="http://schemas.microsoft.com/office/drawing/2014/main" id="{E80246AE-357F-4F0E-8187-02EC842670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50401" y="4351729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Multiply 7">
              <a:extLst>
                <a:ext uri="{FF2B5EF4-FFF2-40B4-BE49-F238E27FC236}">
                  <a16:creationId xmlns:a16="http://schemas.microsoft.com/office/drawing/2014/main" id="{6B18AD35-4C1B-42F1-A866-1D0B39BD4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50401" y="2229465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74A61F-6296-4816-A28F-FF390441AD2A}"/>
                </a:ext>
              </a:extLst>
            </p:cNvPr>
            <p:cNvSpPr txBox="1"/>
            <p:nvPr/>
          </p:nvSpPr>
          <p:spPr>
            <a:xfrm>
              <a:off x="9310055" y="5248552"/>
              <a:ext cx="11907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KS-0030</a:t>
              </a:r>
              <a:endParaRPr lang="en-US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3757201-89A9-4E49-B9E2-7EA2DFAC3673}"/>
              </a:ext>
            </a:extLst>
          </p:cNvPr>
          <p:cNvSpPr txBox="1"/>
          <p:nvPr/>
        </p:nvSpPr>
        <p:spPr>
          <a:xfrm>
            <a:off x="1290234" y="2238622"/>
            <a:ext cx="312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</a:rPr>
              <a:t>a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40" name="Multiply 1">
            <a:extLst>
              <a:ext uri="{FF2B5EF4-FFF2-40B4-BE49-F238E27FC236}">
                <a16:creationId xmlns:a16="http://schemas.microsoft.com/office/drawing/2014/main" id="{25021AEE-3E84-4F86-AA78-409286891A51}"/>
              </a:ext>
            </a:extLst>
          </p:cNvPr>
          <p:cNvSpPr>
            <a:spLocks noChangeAspect="1"/>
          </p:cNvSpPr>
          <p:nvPr/>
        </p:nvSpPr>
        <p:spPr>
          <a:xfrm>
            <a:off x="1067178" y="3429000"/>
            <a:ext cx="144125" cy="21600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440091-515B-426A-B50E-F2FD07632CE7}"/>
              </a:ext>
            </a:extLst>
          </p:cNvPr>
          <p:cNvSpPr txBox="1"/>
          <p:nvPr/>
        </p:nvSpPr>
        <p:spPr>
          <a:xfrm>
            <a:off x="1166224" y="3292332"/>
            <a:ext cx="312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</a:rPr>
              <a:t>b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295B99-310D-4E33-835D-109C4B03C44E}"/>
              </a:ext>
            </a:extLst>
          </p:cNvPr>
          <p:cNvSpPr txBox="1"/>
          <p:nvPr/>
        </p:nvSpPr>
        <p:spPr>
          <a:xfrm>
            <a:off x="1387203" y="4496775"/>
            <a:ext cx="312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</a:rPr>
              <a:t>c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13468862-67F6-A43F-17D1-B067E9C5937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7"/>
          <a:stretch/>
        </p:blipFill>
        <p:spPr bwMode="auto">
          <a:xfrm>
            <a:off x="3906175" y="479394"/>
            <a:ext cx="7643674" cy="56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101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DF1EE412-9C39-4C74-B27F-C008CF0133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319665"/>
              </p:ext>
            </p:extLst>
          </p:nvPr>
        </p:nvGraphicFramePr>
        <p:xfrm>
          <a:off x="3988800" y="190800"/>
          <a:ext cx="7772400" cy="6480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2.0 Graph" r:id="rId3" imgW="6875008" imgH="5731739" progId="SigmaPlotGraphicObject.11">
                  <p:embed/>
                </p:oleObj>
              </mc:Choice>
              <mc:Fallback>
                <p:oleObj name="SPW 12.0 Graph" r:id="rId3" imgW="6875008" imgH="5731739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8800" y="190800"/>
                        <a:ext cx="7772400" cy="6480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09874630-8B7A-4593-96DC-2866AF9D93DF}"/>
              </a:ext>
            </a:extLst>
          </p:cNvPr>
          <p:cNvGrpSpPr/>
          <p:nvPr/>
        </p:nvGrpSpPr>
        <p:grpSpPr>
          <a:xfrm>
            <a:off x="485797" y="250825"/>
            <a:ext cx="3714351" cy="6416375"/>
            <a:chOff x="5002378" y="125412"/>
            <a:chExt cx="3714351" cy="6607175"/>
          </a:xfrm>
        </p:grpSpPr>
        <p:pic>
          <p:nvPicPr>
            <p:cNvPr id="12" name="Picture 11" descr="A close-up of a human body&#10;&#10;Description automatically generated with medium confidence">
              <a:extLst>
                <a:ext uri="{FF2B5EF4-FFF2-40B4-BE49-F238E27FC236}">
                  <a16:creationId xmlns:a16="http://schemas.microsoft.com/office/drawing/2014/main" id="{7BBDD758-50C0-494A-96C5-39121D0B9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2378" y="125412"/>
              <a:ext cx="3714351" cy="6607175"/>
            </a:xfrm>
            <a:prstGeom prst="rect">
              <a:avLst/>
            </a:prstGeom>
          </p:spPr>
        </p:pic>
        <p:sp>
          <p:nvSpPr>
            <p:cNvPr id="15" name="Multiply 12">
              <a:extLst>
                <a:ext uri="{FF2B5EF4-FFF2-40B4-BE49-F238E27FC236}">
                  <a16:creationId xmlns:a16="http://schemas.microsoft.com/office/drawing/2014/main" id="{C3440B0D-6AA1-49E2-A76E-4D432144F5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3744" y="2810808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Multiply 13">
              <a:extLst>
                <a:ext uri="{FF2B5EF4-FFF2-40B4-BE49-F238E27FC236}">
                  <a16:creationId xmlns:a16="http://schemas.microsoft.com/office/drawing/2014/main" id="{02C177C8-8CE3-47A7-8A0B-AA74BAC625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2014" y="2201211"/>
              <a:ext cx="144125" cy="216000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CC64037-53D5-4365-81A2-294661975E37}"/>
              </a:ext>
            </a:extLst>
          </p:cNvPr>
          <p:cNvSpPr txBox="1"/>
          <p:nvPr/>
        </p:nvSpPr>
        <p:spPr>
          <a:xfrm>
            <a:off x="5866534" y="224430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BADD07-B87F-424A-B071-B473EB736D0E}"/>
              </a:ext>
            </a:extLst>
          </p:cNvPr>
          <p:cNvSpPr txBox="1"/>
          <p:nvPr/>
        </p:nvSpPr>
        <p:spPr>
          <a:xfrm>
            <a:off x="6102989" y="277888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E9625D-71B5-4172-A956-4D00F9506971}"/>
              </a:ext>
            </a:extLst>
          </p:cNvPr>
          <p:cNvSpPr txBox="1"/>
          <p:nvPr/>
        </p:nvSpPr>
        <p:spPr>
          <a:xfrm>
            <a:off x="6933212" y="2966904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811F9E-B10F-4DEB-B96B-70EEF9E6C7E3}"/>
              </a:ext>
            </a:extLst>
          </p:cNvPr>
          <p:cNvSpPr txBox="1"/>
          <p:nvPr/>
        </p:nvSpPr>
        <p:spPr>
          <a:xfrm>
            <a:off x="7075820" y="3409199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18BE06-6251-4D87-8888-EF527D21C6BE}"/>
              </a:ext>
            </a:extLst>
          </p:cNvPr>
          <p:cNvSpPr txBox="1"/>
          <p:nvPr/>
        </p:nvSpPr>
        <p:spPr>
          <a:xfrm>
            <a:off x="7865798" y="3437767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BB9901-A039-42F0-8CA1-40C5106624B2}"/>
              </a:ext>
            </a:extLst>
          </p:cNvPr>
          <p:cNvSpPr txBox="1"/>
          <p:nvPr/>
        </p:nvSpPr>
        <p:spPr>
          <a:xfrm>
            <a:off x="8004899" y="375067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F482CB-35E9-47BD-950A-E1244852A00D}"/>
              </a:ext>
            </a:extLst>
          </p:cNvPr>
          <p:cNvSpPr txBox="1"/>
          <p:nvPr/>
        </p:nvSpPr>
        <p:spPr>
          <a:xfrm>
            <a:off x="7620519" y="2715326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9DE4B0-39A3-4324-A2BC-D74B66D14380}"/>
              </a:ext>
            </a:extLst>
          </p:cNvPr>
          <p:cNvSpPr txBox="1"/>
          <p:nvPr/>
        </p:nvSpPr>
        <p:spPr>
          <a:xfrm>
            <a:off x="5481601" y="3090756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34B1CA-A32F-43F8-9EEF-52D7A2E26618}"/>
              </a:ext>
            </a:extLst>
          </p:cNvPr>
          <p:cNvCxnSpPr/>
          <p:nvPr/>
        </p:nvCxnSpPr>
        <p:spPr>
          <a:xfrm>
            <a:off x="5850897" y="3498885"/>
            <a:ext cx="0" cy="5035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5D2B1DC-2614-4A1C-9A96-01208BDABFF8}"/>
              </a:ext>
            </a:extLst>
          </p:cNvPr>
          <p:cNvSpPr txBox="1"/>
          <p:nvPr/>
        </p:nvSpPr>
        <p:spPr>
          <a:xfrm>
            <a:off x="8534139" y="3564222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BB0F50-0028-4727-98A8-A3B807A36C8F}"/>
              </a:ext>
            </a:extLst>
          </p:cNvPr>
          <p:cNvSpPr txBox="1"/>
          <p:nvPr/>
        </p:nvSpPr>
        <p:spPr>
          <a:xfrm>
            <a:off x="9588152" y="152229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724096-BF7E-43A9-95D9-6A194A36CD9B}"/>
              </a:ext>
            </a:extLst>
          </p:cNvPr>
          <p:cNvSpPr txBox="1"/>
          <p:nvPr/>
        </p:nvSpPr>
        <p:spPr>
          <a:xfrm>
            <a:off x="6647732" y="1011061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ADF06B-F2FB-4A5A-8F13-8C76BBD78EDB}"/>
              </a:ext>
            </a:extLst>
          </p:cNvPr>
          <p:cNvSpPr txBox="1"/>
          <p:nvPr/>
        </p:nvSpPr>
        <p:spPr>
          <a:xfrm>
            <a:off x="6994303" y="133763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1F474BA-D132-4504-8375-6A21E861D192}"/>
              </a:ext>
            </a:extLst>
          </p:cNvPr>
          <p:cNvCxnSpPr>
            <a:cxnSpLocks/>
          </p:cNvCxnSpPr>
          <p:nvPr/>
        </p:nvCxnSpPr>
        <p:spPr>
          <a:xfrm>
            <a:off x="7155298" y="1706965"/>
            <a:ext cx="0" cy="7694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70CEEC2-F925-4F01-8F78-4ADD0151ECF1}"/>
              </a:ext>
            </a:extLst>
          </p:cNvPr>
          <p:cNvCxnSpPr>
            <a:cxnSpLocks/>
          </p:cNvCxnSpPr>
          <p:nvPr/>
        </p:nvCxnSpPr>
        <p:spPr>
          <a:xfrm>
            <a:off x="6994303" y="1333501"/>
            <a:ext cx="0" cy="7582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E11A347-711C-4824-AF53-BDDE933DAC4D}"/>
              </a:ext>
            </a:extLst>
          </p:cNvPr>
          <p:cNvCxnSpPr/>
          <p:nvPr/>
        </p:nvCxnSpPr>
        <p:spPr>
          <a:xfrm>
            <a:off x="7234230" y="3676425"/>
            <a:ext cx="0" cy="216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37DED9B-94F0-4104-841B-712EEF613298}"/>
              </a:ext>
            </a:extLst>
          </p:cNvPr>
          <p:cNvSpPr txBox="1"/>
          <p:nvPr/>
        </p:nvSpPr>
        <p:spPr>
          <a:xfrm>
            <a:off x="1703356" y="2761493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" b="1" dirty="0">
                <a:solidFill>
                  <a:srgbClr val="C00000"/>
                </a:solidFill>
              </a:rPr>
              <a:t>1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0AA9776-8ACC-4D53-94D4-D15430F87AB5}"/>
              </a:ext>
            </a:extLst>
          </p:cNvPr>
          <p:cNvSpPr txBox="1"/>
          <p:nvPr/>
        </p:nvSpPr>
        <p:spPr>
          <a:xfrm>
            <a:off x="1119622" y="2062889"/>
            <a:ext cx="312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</a:rPr>
              <a:t>2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B02C90A-4143-44BC-9139-D96CAA1B592A}"/>
              </a:ext>
            </a:extLst>
          </p:cNvPr>
          <p:cNvSpPr txBox="1"/>
          <p:nvPr/>
        </p:nvSpPr>
        <p:spPr>
          <a:xfrm>
            <a:off x="10423302" y="221677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6344E95-BF8A-40EB-853C-C08E708C65B0}"/>
              </a:ext>
            </a:extLst>
          </p:cNvPr>
          <p:cNvSpPr txBox="1"/>
          <p:nvPr/>
        </p:nvSpPr>
        <p:spPr>
          <a:xfrm>
            <a:off x="8978661" y="3148220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914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AC809-CA9F-4FE0-8904-4AEB3667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8CB346-AFC7-411E-86B3-A4804DE0A3EA}"/>
              </a:ext>
            </a:extLst>
          </p:cNvPr>
          <p:cNvGrpSpPr/>
          <p:nvPr/>
        </p:nvGrpSpPr>
        <p:grpSpPr>
          <a:xfrm>
            <a:off x="5505450" y="1169651"/>
            <a:ext cx="6461244" cy="4619938"/>
            <a:chOff x="5698912" y="593845"/>
            <a:chExt cx="6258626" cy="3869412"/>
          </a:xfrm>
        </p:grpSpPr>
        <p:sp>
          <p:nvSpPr>
            <p:cNvPr id="6" name="Straight Connector 5">
              <a:extLst>
                <a:ext uri="{FF2B5EF4-FFF2-40B4-BE49-F238E27FC236}">
                  <a16:creationId xmlns:a16="http://schemas.microsoft.com/office/drawing/2014/main" id="{4B51397D-E52C-4C7F-939F-C17D5A935E2F}"/>
                </a:ext>
              </a:extLst>
            </p:cNvPr>
            <p:cNvSpPr/>
            <p:nvPr/>
          </p:nvSpPr>
          <p:spPr>
            <a:xfrm>
              <a:off x="5698912" y="593845"/>
              <a:ext cx="6258626" cy="0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6EBF3F0-A186-438B-865E-88A5853F6E9C}"/>
                </a:ext>
              </a:extLst>
            </p:cNvPr>
            <p:cNvSpPr/>
            <p:nvPr/>
          </p:nvSpPr>
          <p:spPr>
            <a:xfrm>
              <a:off x="5698912" y="593845"/>
              <a:ext cx="6258626" cy="1934705"/>
            </a:xfrm>
            <a:custGeom>
              <a:avLst/>
              <a:gdLst>
                <a:gd name="connsiteX0" fmla="*/ 0 w 6258626"/>
                <a:gd name="connsiteY0" fmla="*/ 0 h 1934705"/>
                <a:gd name="connsiteX1" fmla="*/ 6258626 w 6258626"/>
                <a:gd name="connsiteY1" fmla="*/ 0 h 1934705"/>
                <a:gd name="connsiteX2" fmla="*/ 6258626 w 6258626"/>
                <a:gd name="connsiteY2" fmla="*/ 1934705 h 1934705"/>
                <a:gd name="connsiteX3" fmla="*/ 0 w 6258626"/>
                <a:gd name="connsiteY3" fmla="*/ 1934705 h 1934705"/>
                <a:gd name="connsiteX4" fmla="*/ 0 w 6258626"/>
                <a:gd name="connsiteY4" fmla="*/ 0 h 193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8626" h="1934705">
                  <a:moveTo>
                    <a:pt x="0" y="0"/>
                  </a:moveTo>
                  <a:lnTo>
                    <a:pt x="6258626" y="0"/>
                  </a:lnTo>
                  <a:lnTo>
                    <a:pt x="6258626" y="1934705"/>
                  </a:lnTo>
                  <a:lnTo>
                    <a:pt x="0" y="19347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presence of Ca in high concentrations, low concentration of Si and absence of Al, exclude the existence of calcium -silicate nor calcium- aluminate.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Straight Connector 7">
              <a:extLst>
                <a:ext uri="{FF2B5EF4-FFF2-40B4-BE49-F238E27FC236}">
                  <a16:creationId xmlns:a16="http://schemas.microsoft.com/office/drawing/2014/main" id="{0EC6993B-7078-44A9-988D-53702138579C}"/>
                </a:ext>
              </a:extLst>
            </p:cNvPr>
            <p:cNvSpPr/>
            <p:nvPr/>
          </p:nvSpPr>
          <p:spPr>
            <a:xfrm>
              <a:off x="5698912" y="2528551"/>
              <a:ext cx="6258626" cy="0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3ABFA9D-CE0B-4F03-9ED4-A88B9CBCAA47}"/>
                </a:ext>
              </a:extLst>
            </p:cNvPr>
            <p:cNvSpPr/>
            <p:nvPr/>
          </p:nvSpPr>
          <p:spPr>
            <a:xfrm>
              <a:off x="5698912" y="2528551"/>
              <a:ext cx="6258626" cy="1934705"/>
            </a:xfrm>
            <a:custGeom>
              <a:avLst/>
              <a:gdLst>
                <a:gd name="connsiteX0" fmla="*/ 0 w 6258626"/>
                <a:gd name="connsiteY0" fmla="*/ 0 h 1934705"/>
                <a:gd name="connsiteX1" fmla="*/ 6258626 w 6258626"/>
                <a:gd name="connsiteY1" fmla="*/ 0 h 1934705"/>
                <a:gd name="connsiteX2" fmla="*/ 6258626 w 6258626"/>
                <a:gd name="connsiteY2" fmla="*/ 1934705 h 1934705"/>
                <a:gd name="connsiteX3" fmla="*/ 0 w 6258626"/>
                <a:gd name="connsiteY3" fmla="*/ 1934705 h 1934705"/>
                <a:gd name="connsiteX4" fmla="*/ 0 w 6258626"/>
                <a:gd name="connsiteY4" fmla="*/ 0 h 193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8626" h="1934705">
                  <a:moveTo>
                    <a:pt x="0" y="0"/>
                  </a:moveTo>
                  <a:lnTo>
                    <a:pt x="6258626" y="0"/>
                  </a:lnTo>
                  <a:lnTo>
                    <a:pt x="6258626" y="1934705"/>
                  </a:lnTo>
                  <a:lnTo>
                    <a:pt x="0" y="19347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absence of the S, or existence in very low concentration, rule out the use of calcium sulphate, and confirms the using of only calcium carbonate CaCO</a:t>
              </a:r>
              <a:r>
                <a:rPr lang="en-GB" sz="2400" kern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GB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GB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Lime Plaster</a:t>
              </a:r>
              <a:r>
                <a:rPr lang="en-GB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as the principal constituent of the figurines body.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B3BA7EB2-FB2B-4293-801F-7B2DF62BF88A}"/>
                </a:ext>
              </a:extLst>
            </p:cNvPr>
            <p:cNvSpPr/>
            <p:nvPr/>
          </p:nvSpPr>
          <p:spPr>
            <a:xfrm>
              <a:off x="5698912" y="4463257"/>
              <a:ext cx="6258626" cy="0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454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AC809-CA9F-4FE0-8904-4AEB3667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2FC23F-BFE2-4099-A48A-4CA4E7067705}"/>
              </a:ext>
            </a:extLst>
          </p:cNvPr>
          <p:cNvGrpSpPr/>
          <p:nvPr/>
        </p:nvGrpSpPr>
        <p:grpSpPr>
          <a:xfrm>
            <a:off x="5431086" y="1578639"/>
            <a:ext cx="6492096" cy="978949"/>
            <a:chOff x="5431086" y="1578639"/>
            <a:chExt cx="6492096" cy="97894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A281676-7045-4D4B-B46A-5EF732E7CB23}"/>
                </a:ext>
              </a:extLst>
            </p:cNvPr>
            <p:cNvSpPr/>
            <p:nvPr/>
          </p:nvSpPr>
          <p:spPr>
            <a:xfrm>
              <a:off x="5431086" y="2076352"/>
              <a:ext cx="2380618" cy="261403"/>
            </a:xfrm>
            <a:custGeom>
              <a:avLst/>
              <a:gdLst>
                <a:gd name="connsiteX0" fmla="*/ 0 w 6258626"/>
                <a:gd name="connsiteY0" fmla="*/ 0 h 1934705"/>
                <a:gd name="connsiteX1" fmla="*/ 6258626 w 6258626"/>
                <a:gd name="connsiteY1" fmla="*/ 0 h 1934705"/>
                <a:gd name="connsiteX2" fmla="*/ 6258626 w 6258626"/>
                <a:gd name="connsiteY2" fmla="*/ 1934705 h 1934705"/>
                <a:gd name="connsiteX3" fmla="*/ 0 w 6258626"/>
                <a:gd name="connsiteY3" fmla="*/ 1934705 h 1934705"/>
                <a:gd name="connsiteX4" fmla="*/ 0 w 6258626"/>
                <a:gd name="connsiteY4" fmla="*/ 0 h 193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8626" h="1934705">
                  <a:moveTo>
                    <a:pt x="0" y="0"/>
                  </a:moveTo>
                  <a:lnTo>
                    <a:pt x="6258626" y="0"/>
                  </a:lnTo>
                  <a:lnTo>
                    <a:pt x="6258626" y="1934705"/>
                  </a:lnTo>
                  <a:lnTo>
                    <a:pt x="0" y="19347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Calcium carbonate</a:t>
              </a:r>
              <a:endParaRPr lang="en-US" sz="20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9235F6-CED0-402B-A88F-2323A26741F2}"/>
                </a:ext>
              </a:extLst>
            </p:cNvPr>
            <p:cNvSpPr txBox="1"/>
            <p:nvPr/>
          </p:nvSpPr>
          <p:spPr>
            <a:xfrm>
              <a:off x="7466148" y="1578639"/>
              <a:ext cx="140676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Heat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11A9C6E-0E8D-4E43-8686-3F40973BF11F}"/>
                </a:ext>
              </a:extLst>
            </p:cNvPr>
            <p:cNvSpPr txBox="1"/>
            <p:nvPr/>
          </p:nvSpPr>
          <p:spPr>
            <a:xfrm>
              <a:off x="5830503" y="1635601"/>
              <a:ext cx="15817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CaCO</a:t>
              </a:r>
              <a:r>
                <a:rPr lang="en-GB" sz="2400" kern="12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2D8F5AD-845D-4D61-90B7-A44061DC8020}"/>
                </a:ext>
              </a:extLst>
            </p:cNvPr>
            <p:cNvSpPr txBox="1"/>
            <p:nvPr/>
          </p:nvSpPr>
          <p:spPr>
            <a:xfrm>
              <a:off x="8724294" y="1673238"/>
              <a:ext cx="14067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GB" sz="2400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+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2F18FD2-A02F-47B8-8C63-81D4F4D656E8}"/>
                </a:ext>
              </a:extLst>
            </p:cNvPr>
            <p:cNvSpPr txBox="1"/>
            <p:nvPr/>
          </p:nvSpPr>
          <p:spPr>
            <a:xfrm>
              <a:off x="10072872" y="1702710"/>
              <a:ext cx="908299" cy="424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GB" sz="2400" kern="12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B5C569E-9459-46B5-8253-FC33355F001C}"/>
                </a:ext>
              </a:extLst>
            </p:cNvPr>
            <p:cNvCxnSpPr>
              <a:cxnSpLocks/>
            </p:cNvCxnSpPr>
            <p:nvPr/>
          </p:nvCxnSpPr>
          <p:spPr>
            <a:xfrm>
              <a:off x="7055603" y="1932383"/>
              <a:ext cx="16202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DDEE174-C10F-4FAF-9F5B-F3870C553452}"/>
                </a:ext>
              </a:extLst>
            </p:cNvPr>
            <p:cNvSpPr/>
            <p:nvPr/>
          </p:nvSpPr>
          <p:spPr>
            <a:xfrm>
              <a:off x="8355987" y="2146877"/>
              <a:ext cx="1775076" cy="400110"/>
            </a:xfrm>
            <a:custGeom>
              <a:avLst/>
              <a:gdLst>
                <a:gd name="connsiteX0" fmla="*/ 0 w 6258626"/>
                <a:gd name="connsiteY0" fmla="*/ 0 h 1934705"/>
                <a:gd name="connsiteX1" fmla="*/ 6258626 w 6258626"/>
                <a:gd name="connsiteY1" fmla="*/ 0 h 1934705"/>
                <a:gd name="connsiteX2" fmla="*/ 6258626 w 6258626"/>
                <a:gd name="connsiteY2" fmla="*/ 1934705 h 1934705"/>
                <a:gd name="connsiteX3" fmla="*/ 0 w 6258626"/>
                <a:gd name="connsiteY3" fmla="*/ 1934705 h 1934705"/>
                <a:gd name="connsiteX4" fmla="*/ 0 w 6258626"/>
                <a:gd name="connsiteY4" fmla="*/ 0 h 193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8626" h="1934705">
                  <a:moveTo>
                    <a:pt x="0" y="0"/>
                  </a:moveTo>
                  <a:lnTo>
                    <a:pt x="6258626" y="0"/>
                  </a:lnTo>
                  <a:lnTo>
                    <a:pt x="6258626" y="1934705"/>
                  </a:lnTo>
                  <a:lnTo>
                    <a:pt x="0" y="19347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Calcium oxide</a:t>
              </a: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Quick lime</a:t>
              </a:r>
              <a:endParaRPr lang="en-US" sz="20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BBA687D-F549-4285-A6DE-C295358C2237}"/>
                </a:ext>
              </a:extLst>
            </p:cNvPr>
            <p:cNvSpPr/>
            <p:nvPr/>
          </p:nvSpPr>
          <p:spPr>
            <a:xfrm>
              <a:off x="10148106" y="2157478"/>
              <a:ext cx="1775076" cy="400110"/>
            </a:xfrm>
            <a:custGeom>
              <a:avLst/>
              <a:gdLst>
                <a:gd name="connsiteX0" fmla="*/ 0 w 6258626"/>
                <a:gd name="connsiteY0" fmla="*/ 0 h 1934705"/>
                <a:gd name="connsiteX1" fmla="*/ 6258626 w 6258626"/>
                <a:gd name="connsiteY1" fmla="*/ 0 h 1934705"/>
                <a:gd name="connsiteX2" fmla="*/ 6258626 w 6258626"/>
                <a:gd name="connsiteY2" fmla="*/ 1934705 h 1934705"/>
                <a:gd name="connsiteX3" fmla="*/ 0 w 6258626"/>
                <a:gd name="connsiteY3" fmla="*/ 1934705 h 1934705"/>
                <a:gd name="connsiteX4" fmla="*/ 0 w 6258626"/>
                <a:gd name="connsiteY4" fmla="*/ 0 h 193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8626" h="1934705">
                  <a:moveTo>
                    <a:pt x="0" y="0"/>
                  </a:moveTo>
                  <a:lnTo>
                    <a:pt x="6258626" y="0"/>
                  </a:lnTo>
                  <a:lnTo>
                    <a:pt x="6258626" y="1934705"/>
                  </a:lnTo>
                  <a:lnTo>
                    <a:pt x="0" y="19347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Carbon dioxide</a:t>
              </a:r>
              <a:endParaRPr lang="en-US" sz="20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276D62-7080-46E8-BB43-101522F3D1D9}"/>
              </a:ext>
            </a:extLst>
          </p:cNvPr>
          <p:cNvGrpSpPr/>
          <p:nvPr/>
        </p:nvGrpSpPr>
        <p:grpSpPr>
          <a:xfrm>
            <a:off x="5581070" y="3983382"/>
            <a:ext cx="5963171" cy="748013"/>
            <a:chOff x="5668716" y="3351409"/>
            <a:chExt cx="5963171" cy="74801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9F0C1E-72AE-4C51-82B7-A994254439AE}"/>
                </a:ext>
              </a:extLst>
            </p:cNvPr>
            <p:cNvSpPr txBox="1"/>
            <p:nvPr/>
          </p:nvSpPr>
          <p:spPr>
            <a:xfrm>
              <a:off x="5668716" y="3364730"/>
              <a:ext cx="22850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GB" sz="2400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+  H</a:t>
              </a:r>
              <a:r>
                <a:rPr lang="en-GB" sz="2400" kern="12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GB" sz="2400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B50DCEB-A65D-4C0D-91B3-0338374BDF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3642" y="3607285"/>
              <a:ext cx="1482976" cy="60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BE55F10-0851-46B8-AB4A-0B3088575058}"/>
                </a:ext>
              </a:extLst>
            </p:cNvPr>
            <p:cNvSpPr txBox="1"/>
            <p:nvPr/>
          </p:nvSpPr>
          <p:spPr>
            <a:xfrm>
              <a:off x="9390329" y="3351409"/>
              <a:ext cx="14067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Ca(OH)</a:t>
              </a:r>
              <a:r>
                <a:rPr lang="en-GB" sz="2400" kern="12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40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AB83BDE-2222-4F76-A570-98863F89635F}"/>
                </a:ext>
              </a:extLst>
            </p:cNvPr>
            <p:cNvSpPr/>
            <p:nvPr/>
          </p:nvSpPr>
          <p:spPr>
            <a:xfrm>
              <a:off x="9036618" y="3735645"/>
              <a:ext cx="2595269" cy="363777"/>
            </a:xfrm>
            <a:custGeom>
              <a:avLst/>
              <a:gdLst>
                <a:gd name="connsiteX0" fmla="*/ 0 w 6258626"/>
                <a:gd name="connsiteY0" fmla="*/ 0 h 1934705"/>
                <a:gd name="connsiteX1" fmla="*/ 6258626 w 6258626"/>
                <a:gd name="connsiteY1" fmla="*/ 0 h 1934705"/>
                <a:gd name="connsiteX2" fmla="*/ 6258626 w 6258626"/>
                <a:gd name="connsiteY2" fmla="*/ 1934705 h 1934705"/>
                <a:gd name="connsiteX3" fmla="*/ 0 w 6258626"/>
                <a:gd name="connsiteY3" fmla="*/ 1934705 h 1934705"/>
                <a:gd name="connsiteX4" fmla="*/ 0 w 6258626"/>
                <a:gd name="connsiteY4" fmla="*/ 0 h 193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8626" h="1934705">
                  <a:moveTo>
                    <a:pt x="0" y="0"/>
                  </a:moveTo>
                  <a:lnTo>
                    <a:pt x="6258626" y="0"/>
                  </a:lnTo>
                  <a:lnTo>
                    <a:pt x="6258626" y="1934705"/>
                  </a:lnTo>
                  <a:lnTo>
                    <a:pt x="0" y="19347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Calcium Hydroxide</a:t>
              </a: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Slaked lime</a:t>
              </a:r>
              <a:endParaRPr lang="en-US" sz="20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A420BC0-961C-4A32-A220-5F031F6F9110}"/>
              </a:ext>
            </a:extLst>
          </p:cNvPr>
          <p:cNvSpPr/>
          <p:nvPr/>
        </p:nvSpPr>
        <p:spPr>
          <a:xfrm>
            <a:off x="5448239" y="1037990"/>
            <a:ext cx="2907747" cy="366917"/>
          </a:xfrm>
          <a:custGeom>
            <a:avLst/>
            <a:gdLst>
              <a:gd name="connsiteX0" fmla="*/ 0 w 6258626"/>
              <a:gd name="connsiteY0" fmla="*/ 0 h 1934705"/>
              <a:gd name="connsiteX1" fmla="*/ 6258626 w 6258626"/>
              <a:gd name="connsiteY1" fmla="*/ 0 h 1934705"/>
              <a:gd name="connsiteX2" fmla="*/ 6258626 w 6258626"/>
              <a:gd name="connsiteY2" fmla="*/ 1934705 h 1934705"/>
              <a:gd name="connsiteX3" fmla="*/ 0 w 6258626"/>
              <a:gd name="connsiteY3" fmla="*/ 1934705 h 1934705"/>
              <a:gd name="connsiteX4" fmla="*/ 0 w 6258626"/>
              <a:gd name="connsiteY4" fmla="*/ 0 h 193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8626" h="1934705">
                <a:moveTo>
                  <a:pt x="0" y="0"/>
                </a:moveTo>
                <a:lnTo>
                  <a:pt x="6258626" y="0"/>
                </a:lnTo>
                <a:lnTo>
                  <a:pt x="6258626" y="1934705"/>
                </a:lnTo>
                <a:lnTo>
                  <a:pt x="0" y="19347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Calcination process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A605BF7-51EE-48F3-91D0-0FCEAEBECE3B}"/>
              </a:ext>
            </a:extLst>
          </p:cNvPr>
          <p:cNvSpPr/>
          <p:nvPr/>
        </p:nvSpPr>
        <p:spPr>
          <a:xfrm>
            <a:off x="5448238" y="3425686"/>
            <a:ext cx="2907747" cy="366917"/>
          </a:xfrm>
          <a:custGeom>
            <a:avLst/>
            <a:gdLst>
              <a:gd name="connsiteX0" fmla="*/ 0 w 6258626"/>
              <a:gd name="connsiteY0" fmla="*/ 0 h 1934705"/>
              <a:gd name="connsiteX1" fmla="*/ 6258626 w 6258626"/>
              <a:gd name="connsiteY1" fmla="*/ 0 h 1934705"/>
              <a:gd name="connsiteX2" fmla="*/ 6258626 w 6258626"/>
              <a:gd name="connsiteY2" fmla="*/ 1934705 h 1934705"/>
              <a:gd name="connsiteX3" fmla="*/ 0 w 6258626"/>
              <a:gd name="connsiteY3" fmla="*/ 1934705 h 1934705"/>
              <a:gd name="connsiteX4" fmla="*/ 0 w 6258626"/>
              <a:gd name="connsiteY4" fmla="*/ 0 h 193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8626" h="1934705">
                <a:moveTo>
                  <a:pt x="0" y="0"/>
                </a:moveTo>
                <a:lnTo>
                  <a:pt x="6258626" y="0"/>
                </a:lnTo>
                <a:lnTo>
                  <a:pt x="6258626" y="1934705"/>
                </a:lnTo>
                <a:lnTo>
                  <a:pt x="0" y="19347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Slaking process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A28D3-8AB2-9067-2428-4D6C1D757E1C}"/>
              </a:ext>
            </a:extLst>
          </p:cNvPr>
          <p:cNvSpPr txBox="1"/>
          <p:nvPr/>
        </p:nvSpPr>
        <p:spPr>
          <a:xfrm>
            <a:off x="5530673" y="552666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Ca(OH)</a:t>
            </a:r>
            <a:r>
              <a:rPr lang="pt-BR" sz="2400" b="0" i="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+ CO</a:t>
            </a:r>
            <a:r>
              <a:rPr lang="pt-BR" sz="2400" b="0" i="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pt-B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pt-BR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CaCO</a:t>
            </a:r>
            <a:r>
              <a:rPr lang="pt-BR" sz="2400" b="0" i="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+H</a:t>
            </a:r>
            <a:r>
              <a:rPr lang="pt-BR" sz="2400" b="0" i="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LID4096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C901A74-268F-C49E-C8D6-C9073870C046}"/>
              </a:ext>
            </a:extLst>
          </p:cNvPr>
          <p:cNvCxnSpPr>
            <a:cxnSpLocks/>
          </p:cNvCxnSpPr>
          <p:nvPr/>
        </p:nvCxnSpPr>
        <p:spPr>
          <a:xfrm flipV="1">
            <a:off x="7747005" y="5736682"/>
            <a:ext cx="1482976" cy="6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80258A3-7AD4-615B-EDEA-7CBDA30179E7}"/>
              </a:ext>
            </a:extLst>
          </p:cNvPr>
          <p:cNvSpPr/>
          <p:nvPr/>
        </p:nvSpPr>
        <p:spPr>
          <a:xfrm>
            <a:off x="5431086" y="5036537"/>
            <a:ext cx="2907747" cy="366917"/>
          </a:xfrm>
          <a:custGeom>
            <a:avLst/>
            <a:gdLst>
              <a:gd name="connsiteX0" fmla="*/ 0 w 6258626"/>
              <a:gd name="connsiteY0" fmla="*/ 0 h 1934705"/>
              <a:gd name="connsiteX1" fmla="*/ 6258626 w 6258626"/>
              <a:gd name="connsiteY1" fmla="*/ 0 h 1934705"/>
              <a:gd name="connsiteX2" fmla="*/ 6258626 w 6258626"/>
              <a:gd name="connsiteY2" fmla="*/ 1934705 h 1934705"/>
              <a:gd name="connsiteX3" fmla="*/ 0 w 6258626"/>
              <a:gd name="connsiteY3" fmla="*/ 1934705 h 1934705"/>
              <a:gd name="connsiteX4" fmla="*/ 0 w 6258626"/>
              <a:gd name="connsiteY4" fmla="*/ 0 h 193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8626" h="1934705">
                <a:moveTo>
                  <a:pt x="0" y="0"/>
                </a:moveTo>
                <a:lnTo>
                  <a:pt x="6258626" y="0"/>
                </a:lnTo>
                <a:lnTo>
                  <a:pt x="6258626" y="1934705"/>
                </a:lnTo>
                <a:lnTo>
                  <a:pt x="0" y="19347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Carbonation  process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88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Ain Ghazal statues, Jordan Museum. Art Destination Jordan">
            <a:extLst>
              <a:ext uri="{FF2B5EF4-FFF2-40B4-BE49-F238E27FC236}">
                <a16:creationId xmlns:a16="http://schemas.microsoft.com/office/drawing/2014/main" id="{F9CF0878-1A90-3A5D-A785-BD14416EEB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7" b="979"/>
          <a:stretch/>
        </p:blipFill>
        <p:spPr bwMode="auto">
          <a:xfrm>
            <a:off x="152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Jordan Museum - Wikiwand">
            <a:extLst>
              <a:ext uri="{FF2B5EF4-FFF2-40B4-BE49-F238E27FC236}">
                <a16:creationId xmlns:a16="http://schemas.microsoft.com/office/drawing/2014/main" id="{C638B9E1-5674-B6B7-1069-BD6EC96DB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t="12840" r="16063" b="23129"/>
          <a:stretch/>
        </p:blipFill>
        <p:spPr bwMode="auto">
          <a:xfrm>
            <a:off x="4504267" y="110367"/>
            <a:ext cx="2178756" cy="331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9144DA-A96C-079C-DA6B-B55B8DE12593}"/>
              </a:ext>
            </a:extLst>
          </p:cNvPr>
          <p:cNvSpPr/>
          <p:nvPr/>
        </p:nvSpPr>
        <p:spPr>
          <a:xfrm>
            <a:off x="682772" y="5773555"/>
            <a:ext cx="3124200" cy="640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12284ED-64D0-21E7-1CA1-0FC136A7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44" y="5773555"/>
            <a:ext cx="4947745" cy="7862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figurine, from Ain Ghazal, Jordan, ca.6750-6250 BCE</a:t>
            </a:r>
          </a:p>
        </p:txBody>
      </p:sp>
    </p:spTree>
    <p:extLst>
      <p:ext uri="{BB962C8B-B14F-4D97-AF65-F5344CB8AC3E}">
        <p14:creationId xmlns:p14="http://schemas.microsoft.com/office/powerpoint/2010/main" val="1456644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AC809-CA9F-4FE0-8904-4AEB3667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81572-15A2-7FA7-BCBB-993FA2C06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2" y="398675"/>
            <a:ext cx="6267635" cy="4351338"/>
          </a:xfrm>
        </p:spPr>
        <p:txBody>
          <a:bodyPr>
            <a:noAutofit/>
          </a:bodyPr>
          <a:lstStyle/>
          <a:p>
            <a:pPr lvl="0"/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spectra for the black lines didn’t show existence of P (phosphorous). This is strongly excluding the animal origin (e.g., bone) for the black colour. </a:t>
            </a:r>
          </a:p>
          <a:p>
            <a:pPr lvl="0"/>
            <a:endParaRPr lang="en-GB" sz="2200" dirty="0">
              <a:latin typeface="Times New Roman" panose="02020603050405020304" pitchFamily="18" charset="0"/>
            </a:endParaRPr>
          </a:p>
          <a:p>
            <a:pPr lvl="0" algn="just"/>
            <a:r>
              <a:rPr lang="en-GB" sz="2200" dirty="0">
                <a:latin typeface="Times New Roman" panose="02020603050405020304" pitchFamily="18" charset="0"/>
              </a:rPr>
              <a:t>Compared the SR-XRF spectrum of the unpainted body and the black lines on the body. Both spectra were almost identical. The spectra showed no marked increases in Mn content or Fe</a:t>
            </a:r>
            <a:r>
              <a:rPr lang="en-US" sz="2200" dirty="0">
                <a:latin typeface="Times New Roman" panose="02020603050405020304" pitchFamily="18" charset="0"/>
              </a:rPr>
              <a:t>. </a:t>
            </a:r>
          </a:p>
          <a:p>
            <a:pPr lvl="0" algn="just"/>
            <a:endParaRPr lang="en-US" sz="2200" dirty="0">
              <a:latin typeface="Times New Roman" panose="02020603050405020304" pitchFamily="18" charset="0"/>
            </a:endParaRPr>
          </a:p>
          <a:p>
            <a:pPr lvl="0" algn="just"/>
            <a:r>
              <a:rPr lang="en-GB" sz="2200" dirty="0">
                <a:latin typeface="Times New Roman" panose="02020603050405020304" pitchFamily="18" charset="0"/>
              </a:rPr>
              <a:t>This excludes the using of the Fe ores (magnetite Fe</a:t>
            </a:r>
            <a:r>
              <a:rPr lang="en-GB" sz="2200" baseline="-25000" dirty="0">
                <a:latin typeface="Times New Roman" panose="02020603050405020304" pitchFamily="18" charset="0"/>
              </a:rPr>
              <a:t>2</a:t>
            </a:r>
            <a:r>
              <a:rPr lang="en-GB" sz="2200" dirty="0">
                <a:latin typeface="Times New Roman" panose="02020603050405020304" pitchFamily="18" charset="0"/>
              </a:rPr>
              <a:t>O</a:t>
            </a:r>
            <a:r>
              <a:rPr lang="en-GB" sz="2200" baseline="-25000" dirty="0">
                <a:latin typeface="Times New Roman" panose="02020603050405020304" pitchFamily="18" charset="0"/>
              </a:rPr>
              <a:t>3</a:t>
            </a:r>
            <a:r>
              <a:rPr lang="en-GB" sz="2200" dirty="0">
                <a:latin typeface="Times New Roman" panose="02020603050405020304" pitchFamily="18" charset="0"/>
              </a:rPr>
              <a:t>), nor Mn-based pigments for the black drawing as detected in other painted materials.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DA57B0-F257-228A-33B0-708BB34C6F56}"/>
              </a:ext>
            </a:extLst>
          </p:cNvPr>
          <p:cNvCxnSpPr/>
          <p:nvPr/>
        </p:nvCxnSpPr>
        <p:spPr>
          <a:xfrm>
            <a:off x="5849552" y="1970842"/>
            <a:ext cx="54618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F20162-21D1-2CFC-3FB6-2749ABEFF755}"/>
              </a:ext>
            </a:extLst>
          </p:cNvPr>
          <p:cNvCxnSpPr/>
          <p:nvPr/>
        </p:nvCxnSpPr>
        <p:spPr>
          <a:xfrm>
            <a:off x="5863885" y="3703467"/>
            <a:ext cx="54618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C80E53-7501-6F82-CF69-979C71589245}"/>
              </a:ext>
            </a:extLst>
          </p:cNvPr>
          <p:cNvCxnSpPr>
            <a:cxnSpLocks/>
          </p:cNvCxnSpPr>
          <p:nvPr/>
        </p:nvCxnSpPr>
        <p:spPr>
          <a:xfrm>
            <a:off x="5921128" y="5220928"/>
            <a:ext cx="56112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14BA72D-2A33-EF69-9A7A-2832BF330428}"/>
              </a:ext>
            </a:extLst>
          </p:cNvPr>
          <p:cNvSpPr txBox="1"/>
          <p:nvPr/>
        </p:nvSpPr>
        <p:spPr>
          <a:xfrm>
            <a:off x="5592932" y="5419286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suggests that the black drawings have been applied using wooden charcoal </a:t>
            </a:r>
            <a:endParaRPr lang="en-GB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202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AC809-CA9F-4FE0-8904-4AEB3667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5C7E8-5A47-BC80-9036-9C4B7322E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912" y="689283"/>
            <a:ext cx="5774783" cy="4351338"/>
          </a:xfrm>
        </p:spPr>
        <p:txBody>
          <a:bodyPr>
            <a:noAutofit/>
          </a:bodyPr>
          <a:lstStyle/>
          <a:p>
            <a:pPr lvl="0"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significance presence of Fe and those of Cu, K, Co, Cr, Zr, Sr and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indicate to presence of other ores, and impurities in the limestone or when forming the aggregate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GB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evidence of previous paintings were applied to the objects</a:t>
            </a:r>
          </a:p>
          <a:p>
            <a:pPr lvl="0" algn="just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XRF spectra from the body and the mirror showed a higher concentration of Mn and Pb and Ga fluorescence emission lines. </a:t>
            </a:r>
          </a:p>
          <a:p>
            <a:pPr lvl="0" algn="just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 to the absence of Si element, this might suggest that the mirror is not a Si based object but a highly polished ma-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terial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containing Pb/As, Mn and Gd compo-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nents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221955-5F10-CEF1-B6BA-D1B90874ADD8}"/>
              </a:ext>
            </a:extLst>
          </p:cNvPr>
          <p:cNvCxnSpPr>
            <a:cxnSpLocks/>
          </p:cNvCxnSpPr>
          <p:nvPr/>
        </p:nvCxnSpPr>
        <p:spPr>
          <a:xfrm>
            <a:off x="5921128" y="2211397"/>
            <a:ext cx="56112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15EADE-BEB1-877A-29A3-5014F5D6572E}"/>
              </a:ext>
            </a:extLst>
          </p:cNvPr>
          <p:cNvCxnSpPr>
            <a:cxnSpLocks/>
          </p:cNvCxnSpPr>
          <p:nvPr/>
        </p:nvCxnSpPr>
        <p:spPr>
          <a:xfrm>
            <a:off x="5862454" y="3278197"/>
            <a:ext cx="56112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F98DB1-8D29-C267-C118-D2FD1D343C32}"/>
              </a:ext>
            </a:extLst>
          </p:cNvPr>
          <p:cNvCxnSpPr>
            <a:cxnSpLocks/>
          </p:cNvCxnSpPr>
          <p:nvPr/>
        </p:nvCxnSpPr>
        <p:spPr>
          <a:xfrm>
            <a:off x="5921128" y="4858422"/>
            <a:ext cx="56112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810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A671DE-D529-4A2A-A35D-E97400239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1A00A8-E2BB-4E18-8F35-0B5ACD0A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6055" y="780057"/>
            <a:ext cx="4947745" cy="28284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2599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3649" y="127376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lock Arc 15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631431" y="1382395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31329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20126" y="2345836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21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03228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27948" flipH="1">
            <a:off x="2309492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429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Sites and projects in Jordan in the 2010 and 2011 seasons (drawing by... |  Download Scientific Diagram">
            <a:extLst>
              <a:ext uri="{FF2B5EF4-FFF2-40B4-BE49-F238E27FC236}">
                <a16:creationId xmlns:a16="http://schemas.microsoft.com/office/drawing/2014/main" id="{54DE8BAA-87F2-46B6-82F2-6AA9DA2A3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1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CA87B3-C6C7-454D-926F-0E16A01C7AB3}"/>
              </a:ext>
            </a:extLst>
          </p:cNvPr>
          <p:cNvSpPr txBox="1"/>
          <p:nvPr/>
        </p:nvSpPr>
        <p:spPr>
          <a:xfrm>
            <a:off x="8043333" y="51985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676F57-9AC2-CD49-A828-1695768957D1}"/>
              </a:ext>
            </a:extLst>
          </p:cNvPr>
          <p:cNvSpPr txBox="1"/>
          <p:nvPr/>
        </p:nvSpPr>
        <p:spPr>
          <a:xfrm>
            <a:off x="2790673" y="6461461"/>
            <a:ext cx="3305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Jordan map (after Keller, 2012)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565B98-7929-0345-ACBA-4CEFFF6C837E}"/>
              </a:ext>
            </a:extLst>
          </p:cNvPr>
          <p:cNvGrpSpPr/>
          <p:nvPr/>
        </p:nvGrpSpPr>
        <p:grpSpPr>
          <a:xfrm>
            <a:off x="6675897" y="812885"/>
            <a:ext cx="5167158" cy="5242305"/>
            <a:chOff x="6725629" y="203201"/>
            <a:chExt cx="5167158" cy="5242305"/>
          </a:xfrm>
        </p:grpSpPr>
        <p:pic>
          <p:nvPicPr>
            <p:cNvPr id="11" name="Picture 10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6ED7E721-A27B-C642-80E1-2CD760EFB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5629" y="203201"/>
              <a:ext cx="5167158" cy="43579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EAE1EB-CBE9-7441-A9C4-EDE6DDBA3D75}"/>
                </a:ext>
              </a:extLst>
            </p:cNvPr>
            <p:cNvSpPr txBox="1"/>
            <p:nvPr/>
          </p:nvSpPr>
          <p:spPr>
            <a:xfrm>
              <a:off x="6842498" y="4799175"/>
              <a:ext cx="493342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Khirbet es-</a:t>
              </a:r>
              <a:r>
                <a:rPr lang="en-GB" dirty="0" err="1"/>
                <a:t>Samrā</a:t>
              </a:r>
              <a:r>
                <a:rPr lang="en-GB" dirty="0"/>
                <a:t> site map showing the Byzantian ancient cemetery (after Nabulsi, 2019)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2C0727E-1A17-4531-BF85-02620ABD209C}"/>
              </a:ext>
            </a:extLst>
          </p:cNvPr>
          <p:cNvSpPr/>
          <p:nvPr/>
        </p:nvSpPr>
        <p:spPr>
          <a:xfrm>
            <a:off x="1648883" y="1724554"/>
            <a:ext cx="1280584" cy="36512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53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AB026-136F-4FC4-90BE-3CF40CF31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94" y="0"/>
            <a:ext cx="58270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2939B5-3725-409D-9E4A-2F16CCFF2FC9}"/>
              </a:ext>
            </a:extLst>
          </p:cNvPr>
          <p:cNvSpPr txBox="1"/>
          <p:nvPr/>
        </p:nvSpPr>
        <p:spPr>
          <a:xfrm>
            <a:off x="7067282" y="1700893"/>
            <a:ext cx="4910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The plaster objects are most likely were produced in the 7th century 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178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FD7C15-D5EF-4E97-919F-65B2BFCB59CB}"/>
              </a:ext>
            </a:extLst>
          </p:cNvPr>
          <p:cNvSpPr txBox="1"/>
          <p:nvPr/>
        </p:nvSpPr>
        <p:spPr>
          <a:xfrm>
            <a:off x="300228" y="5419296"/>
            <a:ext cx="11058144" cy="1306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majority of the geometric plaster objects are rounded disks (9-12cm diameter) with an inserted rounded mirror on one side that sometimes is surrounded by simple black painted lines</a:t>
            </a:r>
            <a:endParaRPr lang="en-US" dirty="0"/>
          </a:p>
        </p:txBody>
      </p:sp>
      <p:pic>
        <p:nvPicPr>
          <p:cNvPr id="4" name="Picture 3" descr="A close-up of the back and the back of a coin&#10;&#10;Description automatically generated with low confidence">
            <a:extLst>
              <a:ext uri="{FF2B5EF4-FFF2-40B4-BE49-F238E27FC236}">
                <a16:creationId xmlns:a16="http://schemas.microsoft.com/office/drawing/2014/main" id="{6894D79B-7472-EB40-8FD3-38E4C104B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4" b="2532"/>
          <a:stretch/>
        </p:blipFill>
        <p:spPr>
          <a:xfrm>
            <a:off x="61321" y="76662"/>
            <a:ext cx="12025904" cy="404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10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06F82F-FFCF-41EB-A9D2-CB95F09015A4}"/>
              </a:ext>
            </a:extLst>
          </p:cNvPr>
          <p:cNvSpPr txBox="1"/>
          <p:nvPr/>
        </p:nvSpPr>
        <p:spPr>
          <a:xfrm>
            <a:off x="566928" y="4956314"/>
            <a:ext cx="11058144" cy="1306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 u="none" strike="noStrike" baseline="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u="none" strike="noStrike" baseline="0" dirty="0"/>
              <a:t>Animal figurines which were decorated with an inserted rounded or rectangular mirror. </a:t>
            </a:r>
            <a:endParaRPr lang="en-US" sz="2000" dirty="0"/>
          </a:p>
        </p:txBody>
      </p:sp>
      <p:pic>
        <p:nvPicPr>
          <p:cNvPr id="3" name="Picture 2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D8AEBB3F-9C4A-4047-82B9-9E5C91886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" t="479" b="9630"/>
          <a:stretch/>
        </p:blipFill>
        <p:spPr>
          <a:xfrm>
            <a:off x="114300" y="10"/>
            <a:ext cx="12077700" cy="446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61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F83298C-8A3B-46B4-8D29-F317B7BC7F42}"/>
              </a:ext>
            </a:extLst>
          </p:cNvPr>
          <p:cNvSpPr txBox="1"/>
          <p:nvPr/>
        </p:nvSpPr>
        <p:spPr>
          <a:xfrm>
            <a:off x="295276" y="1774430"/>
            <a:ext cx="4143374" cy="4564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 u="none" strike="noStrike" baseline="0" dirty="0"/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000" b="0" i="0" u="none" strike="noStrike" baseline="0" dirty="0"/>
              <a:t>Human figurine type is that of a standing female (ca. 7-30cm height) with rudimentary arms stretched out or raised over the head, dressed in a long garment that is often decorated with a small mirror, and small protruding feet. </a:t>
            </a:r>
            <a:endParaRPr lang="en-US" sz="2000" dirty="0"/>
          </a:p>
        </p:txBody>
      </p:sp>
      <p:pic>
        <p:nvPicPr>
          <p:cNvPr id="5" name="Picture 4" descr="A picture containing text, mollusk, different&#10;&#10;Description automatically generated">
            <a:extLst>
              <a:ext uri="{FF2B5EF4-FFF2-40B4-BE49-F238E27FC236}">
                <a16:creationId xmlns:a16="http://schemas.microsoft.com/office/drawing/2014/main" id="{1EAA00F7-BFCB-FA44-A960-ECA48813B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" r="17906" b="-2"/>
          <a:stretch/>
        </p:blipFill>
        <p:spPr>
          <a:xfrm>
            <a:off x="4636963" y="10"/>
            <a:ext cx="7555037" cy="338327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5F53B60-72AE-5D46-BE49-A47361564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06" r="-2" b="9377"/>
          <a:stretch/>
        </p:blipFill>
        <p:spPr>
          <a:xfrm>
            <a:off x="4639056" y="3474720"/>
            <a:ext cx="755294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18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indoor, open, opened&#10;&#10;Description automatically generated">
            <a:extLst>
              <a:ext uri="{FF2B5EF4-FFF2-40B4-BE49-F238E27FC236}">
                <a16:creationId xmlns:a16="http://schemas.microsoft.com/office/drawing/2014/main" id="{829F28AE-AD92-EF48-80AC-C656CDB35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5292" y="1339849"/>
            <a:ext cx="5571066" cy="417829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3074E75-BF5F-45D4-8E64-FE4FC55D3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15641" y="1339850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06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2A69BD-5C11-B849-A686-7518B20709B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16729" y="1253331"/>
            <a:ext cx="2974975" cy="43513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B1145-A568-7E43-9CDA-F901A8E6C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85" y="0"/>
            <a:ext cx="4791893" cy="6607175"/>
          </a:xfrm>
          <a:prstGeom prst="rect">
            <a:avLst/>
          </a:prstGeom>
        </p:spPr>
      </p:pic>
      <p:pic>
        <p:nvPicPr>
          <p:cNvPr id="9" name="Picture 8" descr="A close-up of a human body&#10;&#10;Description automatically generated with medium confidence">
            <a:extLst>
              <a:ext uri="{FF2B5EF4-FFF2-40B4-BE49-F238E27FC236}">
                <a16:creationId xmlns:a16="http://schemas.microsoft.com/office/drawing/2014/main" id="{71A80870-45D7-BA4A-B443-2980BF165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378" y="125412"/>
            <a:ext cx="3714351" cy="6607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E3C0E6-41F2-4B0B-8BE7-2B2B359F8B2E}"/>
              </a:ext>
            </a:extLst>
          </p:cNvPr>
          <p:cNvSpPr txBox="1"/>
          <p:nvPr/>
        </p:nvSpPr>
        <p:spPr>
          <a:xfrm>
            <a:off x="9310055" y="5248552"/>
            <a:ext cx="1190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KS-0030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45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4233</TotalTime>
  <Words>1049</Words>
  <Application>Microsoft Office PowerPoint</Application>
  <PresentationFormat>Widescreen</PresentationFormat>
  <Paragraphs>176</Paragraphs>
  <Slides>28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SPW 12.0 Graph</vt:lpstr>
      <vt:lpstr>SYNCHROTRON-BASED X-RAY FLUORESCENCE ANALYSIS OF BYZANTINE PLASTER FIGURINES FROM JORDAN MUSEUM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Conclusions</vt:lpstr>
      <vt:lpstr>Human figurine, from Ain Ghazal, Jordan, ca.6750-6250 BCE</vt:lpstr>
      <vt:lpstr>Conclusions</vt:lpstr>
      <vt:lpstr>Conclusions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Synchrotron-based X-ray fluorescence analysis for plaster figurines from Khirbet es-Samra, Jordan</dc:title>
  <dc:creator>Sahar M. Khassawneh</dc:creator>
  <cp:lastModifiedBy>Sahar M. Al-Khasswneh</cp:lastModifiedBy>
  <cp:revision>132</cp:revision>
  <dcterms:created xsi:type="dcterms:W3CDTF">2022-02-25T08:45:36Z</dcterms:created>
  <dcterms:modified xsi:type="dcterms:W3CDTF">2024-03-17T14:59:54Z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84e309d-6359-4367-9d03-e248bac620e6_Enabled">
    <vt:lpwstr>true</vt:lpwstr>
  </property>
  <property fmtid="{D5CDD505-2E9C-101B-9397-08002B2CF9AE}" pid="3" name="MSIP_Label_284e309d-6359-4367-9d03-e248bac620e6_SetDate">
    <vt:lpwstr>2024-03-13T10:48:55Z</vt:lpwstr>
  </property>
  <property fmtid="{D5CDD505-2E9C-101B-9397-08002B2CF9AE}" pid="4" name="MSIP_Label_284e309d-6359-4367-9d03-e248bac620e6_Method">
    <vt:lpwstr>Standard</vt:lpwstr>
  </property>
  <property fmtid="{D5CDD505-2E9C-101B-9397-08002B2CF9AE}" pid="5" name="MSIP_Label_284e309d-6359-4367-9d03-e248bac620e6_Name">
    <vt:lpwstr>defa4170-0d19-0005-0004-bc88714345d2</vt:lpwstr>
  </property>
  <property fmtid="{D5CDD505-2E9C-101B-9397-08002B2CF9AE}" pid="6" name="MSIP_Label_284e309d-6359-4367-9d03-e248bac620e6_SiteId">
    <vt:lpwstr>4bf7cbc0-71a9-4cae-9625-6dc374768c3e</vt:lpwstr>
  </property>
  <property fmtid="{D5CDD505-2E9C-101B-9397-08002B2CF9AE}" pid="7" name="MSIP_Label_284e309d-6359-4367-9d03-e248bac620e6_ActionId">
    <vt:lpwstr>9515b373-8a7d-4519-9399-8d6639fe062e</vt:lpwstr>
  </property>
  <property fmtid="{D5CDD505-2E9C-101B-9397-08002B2CF9AE}" pid="8" name="MSIP_Label_284e309d-6359-4367-9d03-e248bac620e6_ContentBits">
    <vt:lpwstr>0</vt:lpwstr>
  </property>
</Properties>
</file>