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6" r:id="rId4"/>
  </p:sldMasterIdLst>
  <p:notesMasterIdLst>
    <p:notesMasterId r:id="rId41"/>
  </p:notesMasterIdLst>
  <p:handoutMasterIdLst>
    <p:handoutMasterId r:id="rId42"/>
  </p:handoutMasterIdLst>
  <p:sldIdLst>
    <p:sldId id="256" r:id="rId5"/>
    <p:sldId id="258" r:id="rId6"/>
    <p:sldId id="257" r:id="rId7"/>
    <p:sldId id="262" r:id="rId8"/>
    <p:sldId id="260" r:id="rId9"/>
    <p:sldId id="263" r:id="rId10"/>
    <p:sldId id="268" r:id="rId11"/>
    <p:sldId id="269" r:id="rId12"/>
    <p:sldId id="273" r:id="rId13"/>
    <p:sldId id="261" r:id="rId14"/>
    <p:sldId id="265" r:id="rId15"/>
    <p:sldId id="266" r:id="rId16"/>
    <p:sldId id="267" r:id="rId17"/>
    <p:sldId id="294" r:id="rId18"/>
    <p:sldId id="293" r:id="rId19"/>
    <p:sldId id="274" r:id="rId20"/>
    <p:sldId id="275" r:id="rId21"/>
    <p:sldId id="276" r:id="rId22"/>
    <p:sldId id="277" r:id="rId23"/>
    <p:sldId id="278" r:id="rId24"/>
    <p:sldId id="295" r:id="rId25"/>
    <p:sldId id="280" r:id="rId26"/>
    <p:sldId id="281" r:id="rId27"/>
    <p:sldId id="283" r:id="rId28"/>
    <p:sldId id="284" r:id="rId29"/>
    <p:sldId id="288" r:id="rId30"/>
    <p:sldId id="285" r:id="rId31"/>
    <p:sldId id="282" r:id="rId32"/>
    <p:sldId id="287" r:id="rId33"/>
    <p:sldId id="286" r:id="rId34"/>
    <p:sldId id="289" r:id="rId35"/>
    <p:sldId id="290" r:id="rId36"/>
    <p:sldId id="291" r:id="rId37"/>
    <p:sldId id="292" r:id="rId38"/>
    <p:sldId id="297" r:id="rId39"/>
    <p:sldId id="296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9511BF26-355F-428B-A1D8-D74219E5793B}">
          <p14:sldIdLst>
            <p14:sldId id="256"/>
            <p14:sldId id="258"/>
            <p14:sldId id="257"/>
            <p14:sldId id="262"/>
            <p14:sldId id="260"/>
            <p14:sldId id="263"/>
            <p14:sldId id="268"/>
            <p14:sldId id="269"/>
            <p14:sldId id="273"/>
            <p14:sldId id="261"/>
            <p14:sldId id="265"/>
            <p14:sldId id="266"/>
            <p14:sldId id="267"/>
            <p14:sldId id="294"/>
            <p14:sldId id="293"/>
            <p14:sldId id="274"/>
            <p14:sldId id="275"/>
            <p14:sldId id="276"/>
            <p14:sldId id="277"/>
            <p14:sldId id="278"/>
            <p14:sldId id="295"/>
            <p14:sldId id="280"/>
            <p14:sldId id="281"/>
            <p14:sldId id="283"/>
            <p14:sldId id="284"/>
            <p14:sldId id="288"/>
            <p14:sldId id="285"/>
            <p14:sldId id="282"/>
            <p14:sldId id="287"/>
            <p14:sldId id="286"/>
            <p14:sldId id="289"/>
            <p14:sldId id="290"/>
            <p14:sldId id="291"/>
            <p14:sldId id="292"/>
            <p14:sldId id="297"/>
            <p14:sldId id="29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3B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408" autoAdjust="0"/>
  </p:normalViewPr>
  <p:slideViewPr>
    <p:cSldViewPr snapToGrid="0" snapToObjects="1">
      <p:cViewPr varScale="1">
        <p:scale>
          <a:sx n="83" d="100"/>
          <a:sy n="83" d="100"/>
        </p:scale>
        <p:origin x="643" y="77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15EAD31-FAB7-48B8-ABE9-96868977A62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184533-3B5B-44C3-A3FB-B0A8E4C945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FA293-15AF-4FB0-9A5A-FFBD6309DA11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93CE74-B17D-4176-89AA-F3CC6A2DBAC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79A98A-00C8-4677-8E04-F2513128AE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B1E183-D644-465A-BC74-3A675E88F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970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rgbClr val="273B7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12173BA-A7FD-43B4-9E1A-E55C958F1F91}"/>
              </a:ext>
            </a:extLst>
          </p:cNvPr>
          <p:cNvGrpSpPr/>
          <p:nvPr userDrawn="1"/>
        </p:nvGrpSpPr>
        <p:grpSpPr>
          <a:xfrm>
            <a:off x="-3177" y="0"/>
            <a:ext cx="13323251" cy="6866467"/>
            <a:chOff x="0" y="-8467"/>
            <a:chExt cx="12192000" cy="6866467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4C0DEAA-3954-4BA8-89FF-BBAACDECB2D1}"/>
                </a:ext>
              </a:extLst>
            </p:cNvPr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4469044-B4B8-46ED-9EFC-494C84BA8755}"/>
                </a:ext>
              </a:extLst>
            </p:cNvPr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3">
              <a:extLst>
                <a:ext uri="{FF2B5EF4-FFF2-40B4-BE49-F238E27FC236}">
                  <a16:creationId xmlns:a16="http://schemas.microsoft.com/office/drawing/2014/main" id="{C0264221-ECDB-4BE8-BDAE-91078ABBE50E}"/>
                </a:ext>
              </a:extLst>
            </p:cNvPr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5">
              <a:extLst>
                <a:ext uri="{FF2B5EF4-FFF2-40B4-BE49-F238E27FC236}">
                  <a16:creationId xmlns:a16="http://schemas.microsoft.com/office/drawing/2014/main" id="{0D040315-E6AC-4229-A3AE-8380A0CE0DB8}"/>
                </a:ext>
              </a:extLst>
            </p:cNvPr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6115AF04-A662-40DF-B462-498ACAB2B217}"/>
                </a:ext>
              </a:extLst>
            </p:cNvPr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7">
              <a:extLst>
                <a:ext uri="{FF2B5EF4-FFF2-40B4-BE49-F238E27FC236}">
                  <a16:creationId xmlns:a16="http://schemas.microsoft.com/office/drawing/2014/main" id="{7C1F0368-E2F4-43BA-94D6-98DD77FD3073}"/>
                </a:ext>
              </a:extLst>
            </p:cNvPr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8">
              <a:extLst>
                <a:ext uri="{FF2B5EF4-FFF2-40B4-BE49-F238E27FC236}">
                  <a16:creationId xmlns:a16="http://schemas.microsoft.com/office/drawing/2014/main" id="{303268F8-93AA-420E-8899-090CDA5FF33F}"/>
                </a:ext>
              </a:extLst>
            </p:cNvPr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669D6CF8-45D5-4648-82A6-F6DB5769F62A}"/>
                </a:ext>
              </a:extLst>
            </p:cNvPr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4493E2A9-3A22-4398-9C1C-BE79228E992E}"/>
                </a:ext>
              </a:extLst>
            </p:cNvPr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8" name="Picture 2" descr="image">
            <a:extLst>
              <a:ext uri="{FF2B5EF4-FFF2-40B4-BE49-F238E27FC236}">
                <a16:creationId xmlns:a16="http://schemas.microsoft.com/office/drawing/2014/main" id="{36F0C60D-962D-4EF9-AE01-EB69842141E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666" y="5194043"/>
            <a:ext cx="1656180" cy="165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680536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5F5F-8B57-463C-89B5-71A5BB0C5441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0F7D1-9E1D-44BA-8EAC-1305E31B2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869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5F5F-8B57-463C-89B5-71A5BB0C5441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0F7D1-9E1D-44BA-8EAC-1305E31B2AA1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4890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5F5F-8B57-463C-89B5-71A5BB0C5441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0F7D1-9E1D-44BA-8EAC-1305E31B2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007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5F5F-8B57-463C-89B5-71A5BB0C5441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0F7D1-9E1D-44BA-8EAC-1305E31B2AA1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898769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5F5F-8B57-463C-89B5-71A5BB0C5441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0F7D1-9E1D-44BA-8EAC-1305E31B2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687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223781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790515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260392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E496E45-AD96-469D-A038-41C4064C4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3295" y="6323612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FB1D7CE1-126B-4835-A713-284CF0B8C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266576"/>
            <a:ext cx="2563249" cy="512082"/>
          </a:xfrm>
        </p:spPr>
        <p:txBody>
          <a:bodyPr anchor="t"/>
          <a:lstStyle>
            <a:lvl1pPr algn="l">
              <a:defRPr sz="900"/>
            </a:lvl1pPr>
          </a:lstStyle>
          <a:p>
            <a:r>
              <a:rPr lang="en-US" dirty="0"/>
              <a:t>Talk Title</a:t>
            </a:r>
          </a:p>
        </p:txBody>
      </p:sp>
    </p:spTree>
    <p:extLst>
      <p:ext uri="{BB962C8B-B14F-4D97-AF65-F5344CB8AC3E}">
        <p14:creationId xmlns:p14="http://schemas.microsoft.com/office/powerpoint/2010/main" val="894285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Monday, March 18, 2024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3863222" cy="3840163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572816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26039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26039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083BCF5-6652-4EAE-A9AE-2CC7B4A7F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2880" y="6362017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16D18B57-AE9F-4494-A1DE-01DA39229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266576"/>
            <a:ext cx="2563249" cy="512082"/>
          </a:xfrm>
        </p:spPr>
        <p:txBody>
          <a:bodyPr anchor="t"/>
          <a:lstStyle>
            <a:lvl1pPr algn="l">
              <a:defRPr sz="900"/>
            </a:lvl1pPr>
          </a:lstStyle>
          <a:p>
            <a:r>
              <a:rPr lang="en-US" dirty="0"/>
              <a:t>Talk Title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rgbClr val="273B7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971695"/>
      </p:ext>
    </p:extLst>
  </p:cSld>
  <p:clrMapOvr>
    <a:masterClrMapping/>
  </p:clrMapOvr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260397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16351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6C82EC1-D9FC-4D8F-8B56-653C9B8A5B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507" y="6386243"/>
            <a:ext cx="1428001" cy="462435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21516C7-68BC-4DF5-AA2F-4FFA9AD7E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97757" y="6475294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71919E7B-E356-4EA2-A743-0FF2132C4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266576"/>
            <a:ext cx="2563249" cy="512082"/>
          </a:xfrm>
        </p:spPr>
        <p:txBody>
          <a:bodyPr anchor="t"/>
          <a:lstStyle>
            <a:lvl1pPr algn="l">
              <a:defRPr sz="900"/>
            </a:lvl1pPr>
          </a:lstStyle>
          <a:p>
            <a:r>
              <a:rPr lang="en-US" dirty="0"/>
              <a:t>Talk Title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26039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2843814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2843815" cy="2855260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13A6043C-F458-4C3F-AF17-2921EE74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2880" y="6370935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5B8BE85D-736A-4568-BAD7-71AF92900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266576"/>
            <a:ext cx="2563249" cy="512082"/>
          </a:xfrm>
        </p:spPr>
        <p:txBody>
          <a:bodyPr anchor="t"/>
          <a:lstStyle>
            <a:lvl1pPr algn="l">
              <a:defRPr sz="900"/>
            </a:lvl1pPr>
          </a:lstStyle>
          <a:p>
            <a:r>
              <a:rPr lang="en-US" dirty="0"/>
              <a:t>Talk Title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260391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5"/>
            <a:ext cx="2231493" cy="2462822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900F04D-AC2F-423C-B6A2-BF80050A6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05" y="6370935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188C99F7-C75A-4AC5-8281-967C952CF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266576"/>
            <a:ext cx="2563249" cy="512082"/>
          </a:xfrm>
        </p:spPr>
        <p:txBody>
          <a:bodyPr anchor="t"/>
          <a:lstStyle>
            <a:lvl1pPr algn="l">
              <a:defRPr sz="900"/>
            </a:lvl1pPr>
          </a:lstStyle>
          <a:p>
            <a:r>
              <a:rPr lang="en-US" dirty="0"/>
              <a:t>Talk Title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2603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5"/>
            <a:ext cx="4032023" cy="2462830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129A1D-EBBE-43D3-A521-8D31A71AD8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507" y="6386243"/>
            <a:ext cx="1428001" cy="462435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E4E922E-75C0-4E33-8485-087F02632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97757" y="6475294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A225B541-52C0-4D6C-8D3C-79DA8F9E4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266576"/>
            <a:ext cx="2563249" cy="512082"/>
          </a:xfrm>
        </p:spPr>
        <p:txBody>
          <a:bodyPr anchor="t"/>
          <a:lstStyle>
            <a:lvl1pPr algn="l">
              <a:defRPr sz="900"/>
            </a:lvl1pPr>
          </a:lstStyle>
          <a:p>
            <a:r>
              <a:rPr lang="en-US" dirty="0"/>
              <a:t>Talk Title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8932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ED4B8FA-1EDE-465B-A6A7-47249B7EB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3290" y="6323612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F41113FA-6CF7-46AE-813B-8389B1A16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266576"/>
            <a:ext cx="2563249" cy="512082"/>
          </a:xfrm>
        </p:spPr>
        <p:txBody>
          <a:bodyPr anchor="t"/>
          <a:lstStyle>
            <a:lvl1pPr algn="l">
              <a:defRPr sz="900"/>
            </a:lvl1pPr>
          </a:lstStyle>
          <a:p>
            <a:r>
              <a:rPr lang="en-US" dirty="0"/>
              <a:t>Talk Title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12423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2"/>
            <a:ext cx="3639123" cy="2312422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E3E682B-0382-43BF-97EE-2CC56C06F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2880" y="6370935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8F67F3BD-DFBE-4CA6-B004-C600F8627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266576"/>
            <a:ext cx="2563249" cy="512082"/>
          </a:xfrm>
        </p:spPr>
        <p:txBody>
          <a:bodyPr anchor="t"/>
          <a:lstStyle>
            <a:lvl1pPr algn="l">
              <a:defRPr sz="900"/>
            </a:lvl1pPr>
          </a:lstStyle>
          <a:p>
            <a:r>
              <a:rPr lang="en-US" dirty="0"/>
              <a:t>Talk Title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24849" y="5701198"/>
            <a:ext cx="2415529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Monday, March 18, 2024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0" y="6194559"/>
            <a:ext cx="1948205" cy="630895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3561564" cy="3840163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162056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080261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746974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305212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811684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011043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619253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3177" y="0"/>
            <a:ext cx="13323251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15F5F-8B57-463C-89B5-71A5BB0C5441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4020" y="6041362"/>
            <a:ext cx="5230925" cy="230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720F7D1-9E1D-44BA-8EAC-1305E31B2AA1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Picture 2" descr="image">
            <a:extLst>
              <a:ext uri="{FF2B5EF4-FFF2-40B4-BE49-F238E27FC236}">
                <a16:creationId xmlns:a16="http://schemas.microsoft.com/office/drawing/2014/main" id="{D3882743-BF6B-42D3-BDC2-D190501454F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666" y="5194043"/>
            <a:ext cx="1656180" cy="165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872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  <p:sldLayoutId id="2147483804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273B7C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samyoungunitech.com/doc/en/sb2_2.php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hi.co.jp/industrial/en/product/medical/pet-radiopharmacy/cyclotron-hm20.html" TargetMode="External"/><Relationship Id="rId2" Type="http://schemas.openxmlformats.org/officeDocument/2006/relationships/hyperlink" Target="https://www.shi.co.jp/industrial/en/product/medical/pet-radiopharmacy/cyclotron-hm12.html" TargetMode="Externa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9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hm-offload.s3.eu-west-3.amazonaws.com/iba/2023/04/cyclone_70_web.pdf" TargetMode="Externa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stabt.com/our-solutions/overview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EA02A-09AF-41AF-AA25-8F10FA74CA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3181" y="505595"/>
            <a:ext cx="12690928" cy="617838"/>
          </a:xfrm>
        </p:spPr>
        <p:txBody>
          <a:bodyPr/>
          <a:lstStyle/>
          <a:p>
            <a:r>
              <a:rPr lang="en-NZ" sz="2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H‾,  D‾ &amp; He</a:t>
            </a:r>
            <a:r>
              <a:rPr lang="en-NZ" sz="3600" u="sng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++</a:t>
            </a:r>
            <a:r>
              <a:rPr lang="en-NZ" sz="2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Source </a:t>
            </a:r>
            <a:r>
              <a:rPr lang="en-NZ" sz="26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NZ" sz="2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evelopments</a:t>
            </a:r>
            <a:r>
              <a:rPr lang="en-NZ" sz="26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</a:t>
            </a:r>
            <a:r>
              <a:rPr lang="en-NZ" sz="2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Medical </a:t>
            </a:r>
            <a:r>
              <a:rPr lang="en-NZ" sz="26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NZ" sz="2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sotope </a:t>
            </a:r>
            <a:r>
              <a:rPr lang="en-NZ" sz="26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NZ" sz="2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roduction </a:t>
            </a:r>
            <a:r>
              <a:rPr lang="en-NZ" sz="26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NZ" sz="2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yclotrons</a:t>
            </a:r>
            <a:endParaRPr lang="en-US" sz="2600" u="sng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B80773-52E8-4111-B0D6-85F1E67487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Accelerator Development and Technology (ADT-1) Tuesday, March 19, 2024.</a:t>
            </a:r>
          </a:p>
          <a:p>
            <a:endParaRPr lang="en-CA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CA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Thank You Very Much:</a:t>
            </a:r>
          </a:p>
          <a:p>
            <a:r>
              <a:rPr lang="en-CA" dirty="0">
                <a:latin typeface="Calibri" panose="020F0502020204030204" pitchFamily="34" charset="0"/>
                <a:ea typeface="Calibri" panose="020F0502020204030204" pitchFamily="34" charset="0"/>
              </a:rPr>
              <a:t>	• Dr. Oliver Kester</a:t>
            </a:r>
          </a:p>
          <a:p>
            <a:r>
              <a:rPr lang="en-CA" dirty="0">
                <a:latin typeface="Calibri" panose="020F0502020204030204" pitchFamily="34" charset="0"/>
                <a:ea typeface="Calibri" panose="020F0502020204030204" pitchFamily="34" charset="0"/>
              </a:rPr>
              <a:t>	• Dr. Brahim Mustapha</a:t>
            </a:r>
          </a:p>
          <a:p>
            <a:endParaRPr lang="en-CA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CA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48A4-F288-4996-A290-5C32B231E59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1B74398-39EA-0749-9F74-6FE982C11DA9}" type="datetime2">
              <a:rPr lang="en-US" smtClean="0"/>
              <a:pPr/>
              <a:t>Monday, March 18, 2024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0CB3A5-5FFF-485D-8038-D49948802A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6502" y="4870462"/>
            <a:ext cx="5560454" cy="656080"/>
          </a:xfrm>
        </p:spPr>
        <p:txBody>
          <a:bodyPr>
            <a:normAutofit fontScale="70000" lnSpcReduction="20000"/>
          </a:bodyPr>
          <a:lstStyle/>
          <a:p>
            <a:r>
              <a:rPr lang="en-US" sz="1700" dirty="0"/>
              <a:t>Presenter: Morgan Dehnel, Ph.D., Founder D-Pace, Inc.</a:t>
            </a:r>
          </a:p>
          <a:p>
            <a:r>
              <a:rPr lang="en-US" sz="1700" dirty="0"/>
              <a:t>Co-Authors: C. Hoehr, TRIUMF; S. Melanson, A. George, N. Savard D-Pace, Inc.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10 kW Filament Volume-Cusp">
            <a:extLst>
              <a:ext uri="{FF2B5EF4-FFF2-40B4-BE49-F238E27FC236}">
                <a16:creationId xmlns:a16="http://schemas.microsoft.com/office/drawing/2014/main" id="{EE6E1A6F-B512-E2AA-CDD8-909DE3449458}"/>
              </a:ext>
            </a:extLst>
          </p:cNvPr>
          <p:cNvPicPr>
            <a:picLocks noGrp="1" noChangeAspect="1" noChangeArrowheads="1"/>
          </p:cNvPicPr>
          <p:nvPr>
            <p:ph type="pic"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85" b="751"/>
          <a:stretch/>
        </p:blipFill>
        <p:spPr bwMode="auto">
          <a:xfrm rot="20911047">
            <a:off x="6326982" y="1498905"/>
            <a:ext cx="3643168" cy="2028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D3C8D3-3112-1FAF-3B41-47543D12C3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947" t="14291" r="3769" b="17694"/>
          <a:stretch/>
        </p:blipFill>
        <p:spPr>
          <a:xfrm>
            <a:off x="9000009" y="3117523"/>
            <a:ext cx="1423794" cy="20092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0E6EA0-6C5A-3726-A107-AC7D063DA85F}"/>
              </a:ext>
            </a:extLst>
          </p:cNvPr>
          <p:cNvSpPr txBox="1"/>
          <p:nvPr/>
        </p:nvSpPr>
        <p:spPr>
          <a:xfrm>
            <a:off x="563418" y="6262255"/>
            <a:ext cx="8436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[1] https://www.d-pace.com/?e=304 </a:t>
            </a:r>
          </a:p>
          <a:p>
            <a:r>
              <a:rPr lang="en-US" sz="800" dirty="0"/>
              <a:t>[2] D. Potkins, M. Dehnel, S. Melanson, T. Stewart, </a:t>
            </a:r>
            <a:r>
              <a:rPr lang="en-US" sz="800" dirty="0" err="1"/>
              <a:t>P.Jackle</a:t>
            </a:r>
            <a:r>
              <a:rPr lang="en-US" sz="800" dirty="0"/>
              <a:t>, J. Hinderer, N. Jones, L. Williams, “Improvements to Siemens Eclipse PET Cyclotron Penning Ion Source”, </a:t>
            </a:r>
          </a:p>
          <a:p>
            <a:r>
              <a:rPr lang="en-US" sz="800" dirty="0"/>
              <a:t>AIP Conference Proceedings, Vol. 2052, No. 1, P. 050016, AIP Publishing, 2018.</a:t>
            </a:r>
          </a:p>
          <a:p>
            <a:r>
              <a:rPr lang="en-US" sz="800" dirty="0"/>
              <a:t>[3] https://www.pantechnik.com/wp-content/uploads/2020/07/Supernanogan.pdf</a:t>
            </a:r>
            <a:endParaRPr lang="en-CA" sz="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2DD2F3-F30D-55AE-AD64-C3CCCCEFBE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712" t="45457" r="23031" b="22156"/>
          <a:stretch/>
        </p:blipFill>
        <p:spPr>
          <a:xfrm>
            <a:off x="6319157" y="3696076"/>
            <a:ext cx="2235200" cy="17508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098ED6-C575-A6A5-FE54-A0C82B8AC047}"/>
              </a:ext>
            </a:extLst>
          </p:cNvPr>
          <p:cNvSpPr txBox="1"/>
          <p:nvPr/>
        </p:nvSpPr>
        <p:spPr>
          <a:xfrm>
            <a:off x="8665183" y="1514994"/>
            <a:ext cx="14227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dirty="0">
                <a:solidFill>
                  <a:schemeClr val="accent1"/>
                </a:solidFill>
              </a:rPr>
              <a:t>Volume-Cusp</a:t>
            </a:r>
            <a:endParaRPr lang="en-CA" sz="1600" b="1" u="sng" dirty="0">
              <a:solidFill>
                <a:schemeClr val="accent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DAD211-722B-B8EC-1F45-B0AC87C8C67C}"/>
              </a:ext>
            </a:extLst>
          </p:cNvPr>
          <p:cNvSpPr txBox="1"/>
          <p:nvPr/>
        </p:nvSpPr>
        <p:spPr>
          <a:xfrm>
            <a:off x="7160880" y="5532140"/>
            <a:ext cx="5517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dirty="0">
                <a:solidFill>
                  <a:schemeClr val="accent1"/>
                </a:solidFill>
              </a:rPr>
              <a:t>ECR</a:t>
            </a:r>
            <a:endParaRPr lang="en-CA" sz="1600" b="1" u="sng" dirty="0">
              <a:solidFill>
                <a:schemeClr val="accent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D1A6F1-414D-1680-C432-C1E467685633}"/>
              </a:ext>
            </a:extLst>
          </p:cNvPr>
          <p:cNvSpPr txBox="1"/>
          <p:nvPr/>
        </p:nvSpPr>
        <p:spPr>
          <a:xfrm>
            <a:off x="9240462" y="5117950"/>
            <a:ext cx="9428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dirty="0">
                <a:solidFill>
                  <a:schemeClr val="accent1"/>
                </a:solidFill>
              </a:rPr>
              <a:t>Penning</a:t>
            </a:r>
            <a:endParaRPr lang="en-CA" sz="1600" b="1" u="sng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364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FCF5C-A72A-A57E-7775-D15BC2BBE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7152D-6ACB-E9B3-25CC-2E27D3911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Category 1:  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Low Energy Cyclotron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 Penning Ion Source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– Present Status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546EE3B-4139-B445-4606-BD245B33D6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u="sng" dirty="0"/>
              <a:t>SAMYOUNG-UNITECH</a:t>
            </a:r>
          </a:p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Kotron-13: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Max. Extracted Current: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6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120 </a:t>
            </a:r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μA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@ 13 MeV </a:t>
            </a:r>
          </a:p>
          <a:p>
            <a:r>
              <a:rPr lang="en-US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Cyclotron Parameters for Max. Extracted Current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Accelerated Particle:			H‾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Source Bias:					Grounded, RF Dee Extraction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Source Max. H‾ Current:		Not Known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Steady State Arc Power:			Not Known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Arc Current/Voltage:			2.8 A/2.5 kV* Ignition 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Gas Flow:						6.5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sccm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Cathode Lifetime:				&gt;83 hours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BDE014-9B2C-4FED-7B25-41D2871E5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86CB9B-3EC9-98B7-7A6D-061F08CD3E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11" t="24681" r="34415" b="26950"/>
          <a:stretch/>
        </p:blipFill>
        <p:spPr>
          <a:xfrm>
            <a:off x="7996137" y="1073776"/>
            <a:ext cx="3910520" cy="33171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8A5694-6073-D180-A356-0B8BB725559B}"/>
              </a:ext>
            </a:extLst>
          </p:cNvPr>
          <p:cNvSpPr txBox="1"/>
          <p:nvPr/>
        </p:nvSpPr>
        <p:spPr>
          <a:xfrm>
            <a:off x="715196" y="6323612"/>
            <a:ext cx="66926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800" dirty="0"/>
              <a:t>[#] </a:t>
            </a:r>
            <a:r>
              <a:rPr lang="en-CA" sz="800" dirty="0">
                <a:hlinkClick r:id="rId3"/>
              </a:rPr>
              <a:t>http://samyoungunitech.com/doc/en/sb2_2.php</a:t>
            </a:r>
            <a:endParaRPr lang="en-CA" sz="800" dirty="0"/>
          </a:p>
          <a:p>
            <a:r>
              <a:rPr lang="en-CA" sz="800" dirty="0"/>
              <a:t>[#] B.C. Lee, H.J. Lee, J.H. Park, B.S. Moon, S.E. Kim, W. K. Lee, K.I. Jung, S. K. Chae, J.H. Kim, “Intensification of the KOTRON-13 Cyclotron by Optimizing the Ion Source”,  Journal of the Korean Physical Society, Vol. 57, No. 6, December 2010, pp. 1376-1380.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FB5B13-14A4-E5EC-F0DF-C9FB1448A0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427" t="36902" r="59091" b="43839"/>
          <a:stretch/>
        </p:blipFill>
        <p:spPr>
          <a:xfrm>
            <a:off x="6840485" y="4094895"/>
            <a:ext cx="3406943" cy="223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15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60210-F62D-6861-ABF0-BBF41D682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07E8B-205A-EF06-2717-30BD2FCE6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Category 1:  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Low Energy Cyclotron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 Penning Ion Source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– Present Status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13EE60-5038-3B5B-02AF-FA8123E9F6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u="sng" dirty="0"/>
              <a:t>Siemens</a:t>
            </a:r>
          </a:p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Eclipse: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Max. Extracted Current: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6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150 </a:t>
            </a:r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μA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@ 11 MeV (Dual 75 </a:t>
            </a:r>
            <a:r>
              <a:rPr lang="el-G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  <a:p>
            <a:r>
              <a:rPr lang="en-US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Cyclotron Parameters for Max. Extracted Current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Accelerated Particle:			H‾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Source Bias:					-15 kV, Puller Grounded, then RF Acceleration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Source Max. H‾ Current:		1.5 mA DC (on Post Beam Stop)</a:t>
            </a:r>
            <a:endParaRPr lang="en-US" strike="sngStrik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Steady State Arc Power:			244 W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Arc Current/Voltage:			325 mA/750V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Gas Flow:						5 -&gt; 9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sccm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Cathode Lifetime:				&gt;246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hrs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F5CF58-74BE-5473-2C4A-E4E879224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BF8A1253-7A96-AE63-6A22-1CFF0636D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808" y="868890"/>
            <a:ext cx="3030314" cy="25000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76633F-750E-87D5-3DB7-1B833E123CA2}"/>
              </a:ext>
            </a:extLst>
          </p:cNvPr>
          <p:cNvSpPr txBox="1"/>
          <p:nvPr/>
        </p:nvSpPr>
        <p:spPr>
          <a:xfrm>
            <a:off x="842065" y="6013365"/>
            <a:ext cx="78678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[1] Private Communication – Logan Williams, Cyclotron Engineer, Siemens Medical Solutions USA, Inc., Data provided in email January 29, 2024. </a:t>
            </a:r>
          </a:p>
          <a:p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[2] </a:t>
            </a:r>
            <a:r>
              <a:rPr lang="en-CA" sz="800" dirty="0">
                <a:latin typeface="Calibri" panose="020F0502020204030204" pitchFamily="34" charset="0"/>
                <a:cs typeface="Calibri" panose="020F0502020204030204" pitchFamily="34" charset="0"/>
              </a:rPr>
              <a:t>Private Communication – J. Bret Miller, CCS Engineering Manager, Siemens Medical Solutions USA, Inc., Data provided in email January 30, 2024.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[3] D. Potkins, M. Dehnel, S. Melanson, T. Stewart,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P.Jackle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, J. Hinderer, N. Jones, L. Williams, “Improvements to Siemens Eclipse PET Cyclotron Penning Ion Source”,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AIP Conference Proceedings, Vol. 2052, No. 1, P. 050016, AIP Publishing, 2018.</a:t>
            </a:r>
          </a:p>
          <a:p>
            <a:endParaRPr lang="en-CA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1BFD91A-493B-58E0-FFAE-936086256A52}"/>
              </a:ext>
            </a:extLst>
          </p:cNvPr>
          <p:cNvGrpSpPr/>
          <p:nvPr/>
        </p:nvGrpSpPr>
        <p:grpSpPr>
          <a:xfrm>
            <a:off x="7227668" y="3537849"/>
            <a:ext cx="2800504" cy="2612464"/>
            <a:chOff x="3885807" y="4270691"/>
            <a:chExt cx="2800504" cy="261246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2D5C5E6-9118-B7CD-7A09-4C6056AD49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3885807" y="4270691"/>
              <a:ext cx="2800504" cy="2516447"/>
            </a:xfrm>
            <a:prstGeom prst="rect">
              <a:avLst/>
            </a:prstGeom>
          </p:spPr>
        </p:pic>
        <p:sp>
          <p:nvSpPr>
            <p:cNvPr id="10" name="Arrow: Right 19">
              <a:extLst>
                <a:ext uri="{FF2B5EF4-FFF2-40B4-BE49-F238E27FC236}">
                  <a16:creationId xmlns:a16="http://schemas.microsoft.com/office/drawing/2014/main" id="{CB49DEBF-F540-B2DB-64E3-0D540580B3AD}"/>
                </a:ext>
              </a:extLst>
            </p:cNvPr>
            <p:cNvSpPr/>
            <p:nvPr/>
          </p:nvSpPr>
          <p:spPr>
            <a:xfrm rot="19030604">
              <a:off x="4535957" y="6567348"/>
              <a:ext cx="323246" cy="103967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1" name="Circular Arrow 10">
              <a:extLst>
                <a:ext uri="{FF2B5EF4-FFF2-40B4-BE49-F238E27FC236}">
                  <a16:creationId xmlns:a16="http://schemas.microsoft.com/office/drawing/2014/main" id="{8C79DC2E-1053-C77E-F76D-5E74260E0234}"/>
                </a:ext>
              </a:extLst>
            </p:cNvPr>
            <p:cNvSpPr/>
            <p:nvPr/>
          </p:nvSpPr>
          <p:spPr>
            <a:xfrm rot="16610934">
              <a:off x="4674433" y="4603000"/>
              <a:ext cx="1560138" cy="2384388"/>
            </a:xfrm>
            <a:prstGeom prst="circularArrow">
              <a:avLst>
                <a:gd name="adj1" fmla="val 12500"/>
                <a:gd name="adj2" fmla="val 587548"/>
                <a:gd name="adj3" fmla="val 20457681"/>
                <a:gd name="adj4" fmla="val 13433343"/>
                <a:gd name="adj5" fmla="val 199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Explosion 1 7">
              <a:extLst>
                <a:ext uri="{FF2B5EF4-FFF2-40B4-BE49-F238E27FC236}">
                  <a16:creationId xmlns:a16="http://schemas.microsoft.com/office/drawing/2014/main" id="{D4858950-8CCE-B464-EDF3-FDEBCC6492DC}"/>
                </a:ext>
              </a:extLst>
            </p:cNvPr>
            <p:cNvSpPr/>
            <p:nvPr/>
          </p:nvSpPr>
          <p:spPr>
            <a:xfrm>
              <a:off x="4727447" y="6260600"/>
              <a:ext cx="124012" cy="190925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980A3E4-2FFF-1F85-7E2A-6607FF80C271}"/>
                </a:ext>
              </a:extLst>
            </p:cNvPr>
            <p:cNvSpPr txBox="1"/>
            <p:nvPr/>
          </p:nvSpPr>
          <p:spPr>
            <a:xfrm>
              <a:off x="4017929" y="6513823"/>
              <a:ext cx="602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>
                  <a:solidFill>
                    <a:schemeClr val="bg1"/>
                  </a:solidFill>
                </a:rPr>
                <a:t>Post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7765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42AC8-26C9-E788-E151-687481668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B2AFE-84D3-2E2C-872B-D81949287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Category 1:  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Low Energy Cyclotron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 Penning Ion Source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– Present Status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86FD80-4B8B-E1B5-B6FB-F7D5CFC69B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u="sng" dirty="0"/>
              <a:t>SHI</a:t>
            </a:r>
          </a:p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Cypris HM12: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Max. Extracted Current: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6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50 </a:t>
            </a:r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μA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@ 12 MeV; D</a:t>
            </a:r>
            <a:r>
              <a:rPr lang="en-US" sz="26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el-G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@ 6 MeV</a:t>
            </a:r>
          </a:p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Cypris HM20: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Max. Extracted Current: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6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150 </a:t>
            </a:r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μA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@ 20 MeV; D</a:t>
            </a:r>
            <a:r>
              <a:rPr lang="en-US" sz="26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50 </a:t>
            </a:r>
            <a:r>
              <a:rPr lang="el-G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@ 10 MeV </a:t>
            </a:r>
          </a:p>
          <a:p>
            <a:r>
              <a:rPr lang="en-US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Cyclotron Parameters for Max. Extracted Current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Accelerated Particle:			H‾/D‾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Source Bias:					Grounded, RF Extraction from Dees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Source Max. H‾ Current:		Not Provided</a:t>
            </a:r>
            <a:endParaRPr lang="en-US" strike="sngStrik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Steady State Arc Power:			Not Provided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Arc Current/Voltage:			Not Provided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Gas Flow:						Not Provided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Cathode Lifetime:				Not provided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818D2-FAAF-4EA2-06A3-00B56B801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EECD64-8BDB-78E0-8BEF-E237C1FAC813}"/>
              </a:ext>
            </a:extLst>
          </p:cNvPr>
          <p:cNvSpPr txBox="1"/>
          <p:nvPr/>
        </p:nvSpPr>
        <p:spPr>
          <a:xfrm>
            <a:off x="926344" y="5735782"/>
            <a:ext cx="5169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[1] CYRIC Annual Report 1998. </a:t>
            </a:r>
          </a:p>
          <a:p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[2] </a:t>
            </a:r>
            <a:r>
              <a:rPr lang="en-CA" sz="8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https://www.shi.co.jp/industrial/en/product/medical/pet-radiopharmacy/cyclotron-hm12.html</a:t>
            </a:r>
            <a:endParaRPr lang="en-CA" sz="800" u="sng" kern="100" dirty="0">
              <a:solidFill>
                <a:srgbClr val="467886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[3] </a:t>
            </a:r>
            <a:r>
              <a:rPr lang="en-CA" sz="8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https://www.shi.co.jp/industrial/en/product/medical/pet-radiopharmacy/cyclotron-hm20.html</a:t>
            </a:r>
            <a:endParaRPr lang="en-CA" sz="800" u="sng" kern="100" dirty="0">
              <a:solidFill>
                <a:srgbClr val="467886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CA" sz="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[4} H. Tsutsui et al, “Current Status of Sumitomo’s Superconducting Cyclotron Development for Proton Therapy”, Cyclotrons 2019 Conference, Cape Town, South Africa.</a:t>
            </a:r>
            <a:endParaRPr lang="en-CA" sz="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CA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BE3BE3-D6EB-AEEF-50D4-761B44EA32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33" t="35825" r="48939" b="10842"/>
          <a:stretch/>
        </p:blipFill>
        <p:spPr>
          <a:xfrm>
            <a:off x="9458558" y="1111932"/>
            <a:ext cx="3115173" cy="309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322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54683-55A6-4F2E-E5DF-737A066AB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F5706-226A-B0ED-D5E6-7F486B0A3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Category 1:  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Low Energy Cyclotron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 Penning Ion Source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FB0E468-649D-0575-892B-F709AE2332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u="sng" dirty="0"/>
              <a:t>Developments</a:t>
            </a:r>
          </a:p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BEST/ABT BG-75 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Upgrade: H</a:t>
            </a:r>
            <a:r>
              <a:rPr lang="en-US" sz="2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beam, 20 micro-amperes @ 9.5 MeV internal targets [1].</a:t>
            </a:r>
          </a:p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GE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MINItrace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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Qilin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Penning ion source slit location in relation to the puller opening is remotely adjustable [2].</a:t>
            </a:r>
          </a:p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GE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PETtrace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 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In-the-field cathode lifetime ranges 16-26 weeks at 55-60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hrs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/week (880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hrs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– 1560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hrs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) [3].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Cathodes working surface at changeout are normally flat with mirror finish unless there is contamination such as an air leak [3].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Typical reason for changeout is reduced output due to slit erosion on Penning anode chamber (known as a “chimney”) [3].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Cathodes at some sites are re-used for 2-3 chimney change-outs.  Insulators normally </a:t>
            </a:r>
          </a:p>
          <a:p>
            <a:pPr marL="457200" lvl="1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reused unless broken from over-tightening [3].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C7A79F-6E26-45FB-9C70-A1DCE090D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334E06-7FF1-F5B7-7F79-794D48A98B95}"/>
              </a:ext>
            </a:extLst>
          </p:cNvPr>
          <p:cNvSpPr txBox="1"/>
          <p:nvPr/>
        </p:nvSpPr>
        <p:spPr>
          <a:xfrm>
            <a:off x="1209964" y="6231057"/>
            <a:ext cx="66871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800" dirty="0"/>
              <a:t>[1] Private Communication: Vasile Sabaiduc, Director of Cyclotron Operations, BEST Cyclotron Systems, Data by Email February 13, 2024.</a:t>
            </a:r>
          </a:p>
          <a:p>
            <a:r>
              <a:rPr lang="en-CA" sz="800" dirty="0"/>
              <a:t>[2] </a:t>
            </a:r>
            <a:r>
              <a:rPr lang="en-US" sz="800" dirty="0"/>
              <a:t>Private Communication – Tomas Eriksson, Chief Engineer Cyclotrons, GE Healthcare – Data by email March 5, 2024.</a:t>
            </a:r>
          </a:p>
          <a:p>
            <a:r>
              <a:rPr lang="en-US" sz="800" dirty="0"/>
              <a:t>[3] Private Communication – Marty Magerl, Director of Cyclotron Services, North America SOFIE – Data by email February 16, 2024.</a:t>
            </a:r>
          </a:p>
          <a:p>
            <a:endParaRPr lang="en-CA" sz="800" dirty="0"/>
          </a:p>
        </p:txBody>
      </p:sp>
    </p:spTree>
    <p:extLst>
      <p:ext uri="{BB962C8B-B14F-4D97-AF65-F5344CB8AC3E}">
        <p14:creationId xmlns:p14="http://schemas.microsoft.com/office/powerpoint/2010/main" val="3081009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54683-55A6-4F2E-E5DF-737A066AB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F5706-226A-B0ED-D5E6-7F486B0A3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Category 1:  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Low Energy Cyclotron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 Penning Ion Source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FB0E468-649D-0575-892B-F709AE233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5"/>
            <a:ext cx="11780108" cy="526039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b="1" u="sng" dirty="0"/>
              <a:t>Developments</a:t>
            </a: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Siemens Eclipse</a:t>
            </a:r>
          </a:p>
          <a:p>
            <a:pPr marL="342900" lvl="0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Recent developments [1]</a:t>
            </a: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</a:p>
          <a:p>
            <a:pPr lvl="1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Improved vacuum integrity at the hydrogen line &amp; ion source itself. Improvements in serviceability.</a:t>
            </a:r>
            <a:endParaRPr lang="en-CA" sz="22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342900" lvl="0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Future developments [1]</a:t>
            </a: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</a:p>
          <a:p>
            <a:pPr lvl="1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focus is on improved heat transfer at the upper cathode.</a:t>
            </a:r>
          </a:p>
          <a:p>
            <a:pPr lvl="1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</a:t>
            </a:r>
            <a:r>
              <a:rPr lang="en-US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itigate a glow discharge phenomenon in the hydrogen feed line (at times). </a:t>
            </a:r>
          </a:p>
          <a:p>
            <a:pPr lvl="1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</a:t>
            </a:r>
            <a:r>
              <a:rPr lang="en-US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ong-term goal is still to test for increased, persistent ion production using </a:t>
            </a:r>
            <a:r>
              <a:rPr lang="en-US" sz="2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caesium</a:t>
            </a:r>
            <a:r>
              <a:rPr lang="en-US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Caesium getters.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SAES Group: 2.7mg, Ø1mm x 0.8mm pills (0.6 mg Cs). Released from Cs-Al-Zr salt &gt;550 C [2]</a:t>
            </a: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						Arc I	Arc Power	Beam @ Post	Beam @ 11 MeV</a:t>
            </a: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Baseline					0.27 A	174 W		740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			128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			[2]</a:t>
            </a: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Cs Pill in Lower Cathode	0.27 A	116 W		925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			155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			[2]</a:t>
            </a:r>
          </a:p>
          <a:p>
            <a:pPr lvl="1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endParaRPr lang="en-US" sz="1600" dirty="0"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lvl="1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endParaRPr lang="en-US" sz="1600" dirty="0"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lvl="1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endParaRPr lang="en-CA" sz="16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C7A79F-6E26-45FB-9C70-A1DCE090D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1D4D5E-0ACD-4E55-89F9-E2F4861A97FE}"/>
              </a:ext>
            </a:extLst>
          </p:cNvPr>
          <p:cNvSpPr txBox="1"/>
          <p:nvPr/>
        </p:nvSpPr>
        <p:spPr>
          <a:xfrm>
            <a:off x="842065" y="6172085"/>
            <a:ext cx="7936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[1] Private Communication – Logan Williams, Cyclotron Engineer, Siemens Medical Solutions USA, Inc., Data provided in email January 29, 2024 .</a:t>
            </a:r>
            <a:endParaRPr lang="en-CA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[2] D. Potkins, M. Dehnel, S. Melanson, T. Stewart,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P.Jackle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, J. Hinderer, N. Jones, L. Williams, “Improvements to Siemens Eclipse PET Cyclotron Penning Ion Source”,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AIP Conference Proceedings, Vol. 2052, No. 1, P. 050016, AIP Publishing, 2018.</a:t>
            </a:r>
          </a:p>
          <a:p>
            <a:endParaRPr lang="en-CA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49ED73-B5A0-CD8A-3082-F6F95274D0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561" t="52929" r="26363" b="27811"/>
          <a:stretch/>
        </p:blipFill>
        <p:spPr>
          <a:xfrm>
            <a:off x="11573163" y="5143671"/>
            <a:ext cx="618837" cy="132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706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54683-55A6-4F2E-E5DF-737A066AB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F5706-226A-B0ED-D5E6-7F486B0A3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Category 1:  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Low Energy Cyclotron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 Penning Ion Source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FB0E468-649D-0575-892B-F709AE2332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u="sng" dirty="0"/>
              <a:t>Developments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IBA [1]</a:t>
            </a: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Twin Ion Sources: </a:t>
            </a:r>
          </a:p>
          <a:p>
            <a:pPr lvl="2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Switching to second source is automated.</a:t>
            </a:r>
          </a:p>
          <a:p>
            <a:pPr lvl="2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Global source lifetime significantly increased.</a:t>
            </a: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Kiube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Motorized Source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lvl="2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Azimuthal/Radial .</a:t>
            </a:r>
          </a:p>
          <a:p>
            <a:pPr lvl="2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Global source lifetime significantly increased.</a:t>
            </a:r>
          </a:p>
          <a:p>
            <a:pPr marL="800100" lvl="2" indent="0">
              <a:spcBef>
                <a:spcPts val="0"/>
              </a:spcBef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Kiube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Easy Access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lvl="2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Source body/cathodes, maintenance.</a:t>
            </a:r>
          </a:p>
          <a:p>
            <a:pPr lvl="2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300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μA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extracted at 18 MeV, H</a:t>
            </a:r>
            <a:r>
              <a:rPr lang="en-US" sz="2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  <a:p>
            <a:pPr marL="800100" lvl="2" indent="0">
              <a:spcBef>
                <a:spcPts val="0"/>
              </a:spcBef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C7A79F-6E26-45FB-9C70-A1DCE090D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7A7118-6198-3774-F4B4-C99AE5E297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167" t="35286" r="24849" b="41517"/>
          <a:stretch/>
        </p:blipFill>
        <p:spPr>
          <a:xfrm>
            <a:off x="7596909" y="1256144"/>
            <a:ext cx="3777673" cy="15908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17256B-AC81-F19B-C52B-EB0F2BF10111}"/>
              </a:ext>
            </a:extLst>
          </p:cNvPr>
          <p:cNvSpPr txBox="1"/>
          <p:nvPr/>
        </p:nvSpPr>
        <p:spPr>
          <a:xfrm>
            <a:off x="761383" y="6411532"/>
            <a:ext cx="68355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[1] Private Communication - Jean-Michel Geets,</a:t>
            </a:r>
            <a:r>
              <a:rPr lang="es-ES" sz="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 </a:t>
            </a:r>
            <a:r>
              <a:rPr lang="es-ES" sz="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IntegraLab</a:t>
            </a:r>
            <a:r>
              <a:rPr lang="es-ES" sz="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 Business </a:t>
            </a:r>
            <a:r>
              <a:rPr lang="es-ES" sz="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Developer</a:t>
            </a:r>
            <a:r>
              <a:rPr lang="es-ES" sz="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 – IBA </a:t>
            </a:r>
            <a:r>
              <a:rPr lang="es-ES" sz="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Fellow</a:t>
            </a:r>
            <a:r>
              <a:rPr lang="es-ES" sz="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, </a:t>
            </a:r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IBA </a:t>
            </a:r>
            <a:r>
              <a:rPr lang="en-US" sz="800" dirty="0" err="1">
                <a:latin typeface="Calibri" panose="020F0502020204030204" pitchFamily="34" charset="0"/>
                <a:cs typeface="Calibri" panose="020F0502020204030204" pitchFamily="34" charset="0"/>
              </a:rPr>
              <a:t>RadioPharma</a:t>
            </a:r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 Solutions – Data by email January 17, 2024.</a:t>
            </a:r>
          </a:p>
        </p:txBody>
      </p:sp>
      <p:pic>
        <p:nvPicPr>
          <p:cNvPr id="10" name="Picture 3" descr="D:\5. Accelerators\C18\ElectricalField\3d_with_2d_orbits.png">
            <a:extLst>
              <a:ext uri="{FF2B5EF4-FFF2-40B4-BE49-F238E27FC236}">
                <a16:creationId xmlns:a16="http://schemas.microsoft.com/office/drawing/2014/main" id="{4392ABB3-9496-5BD3-3597-C2844B317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9441" t="21210" r="30208" b="5000"/>
          <a:stretch>
            <a:fillRect/>
          </a:stretch>
        </p:blipFill>
        <p:spPr bwMode="auto">
          <a:xfrm>
            <a:off x="7796108" y="3083698"/>
            <a:ext cx="3254845" cy="1854668"/>
          </a:xfrm>
          <a:prstGeom prst="rect">
            <a:avLst/>
          </a:prstGeom>
          <a:noFill/>
        </p:spPr>
      </p:pic>
      <p:sp>
        <p:nvSpPr>
          <p:cNvPr id="11" name="Left-Right Arrow 7">
            <a:extLst>
              <a:ext uri="{FF2B5EF4-FFF2-40B4-BE49-F238E27FC236}">
                <a16:creationId xmlns:a16="http://schemas.microsoft.com/office/drawing/2014/main" id="{60C3B344-52F0-58E4-D2B4-C4342BAFA314}"/>
              </a:ext>
            </a:extLst>
          </p:cNvPr>
          <p:cNvSpPr/>
          <p:nvPr/>
        </p:nvSpPr>
        <p:spPr>
          <a:xfrm rot="18347003">
            <a:off x="9133239" y="3746134"/>
            <a:ext cx="580583" cy="211129"/>
          </a:xfrm>
          <a:prstGeom prst="leftRightArrow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872D4B-184C-E3F8-4512-49E771A9B7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7531" y="3602432"/>
            <a:ext cx="2313562" cy="2671867"/>
          </a:xfrm>
          <a:prstGeom prst="rect">
            <a:avLst/>
          </a:prstGeom>
        </p:spPr>
      </p:pic>
      <p:pic>
        <p:nvPicPr>
          <p:cNvPr id="13" name="Picture 2" descr="C:\Users\jge\Desktop\Photos 18P hall\WP_20160414_13_43_31_Pro.jpg">
            <a:extLst>
              <a:ext uri="{FF2B5EF4-FFF2-40B4-BE49-F238E27FC236}">
                <a16:creationId xmlns:a16="http://schemas.microsoft.com/office/drawing/2014/main" id="{98BB5136-997D-41E9-FBCE-241DA84D70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30895" y="5250620"/>
            <a:ext cx="3040794" cy="115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46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F6C36-A36F-D446-497D-545F4A24A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31715-53D3-46A7-527B-91726AFD1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Category 1:  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Low Energy Cyclotron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External Volume-Cusp Ion Source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60ADBF-C3E3-5E36-C7AB-361F8F20D6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u="sng" dirty="0"/>
              <a:t>External Volume-Cusp Ion Source Review</a:t>
            </a: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0B7512-E19C-0A24-A44B-D4725F132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32BBC28A-DD7E-2364-29B4-59AADB45D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6" y="1402562"/>
            <a:ext cx="3891063" cy="49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10 kW Filament Volume-Cusp">
            <a:extLst>
              <a:ext uri="{FF2B5EF4-FFF2-40B4-BE49-F238E27FC236}">
                <a16:creationId xmlns:a16="http://schemas.microsoft.com/office/drawing/2014/main" id="{2995389D-C368-C7A6-4E89-342610A79C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85" b="751"/>
          <a:stretch/>
        </p:blipFill>
        <p:spPr bwMode="auto">
          <a:xfrm>
            <a:off x="9313295" y="2932149"/>
            <a:ext cx="2975690" cy="165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E5751F-7DF8-EDDA-6345-1F0A644B26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005" t="28245" r="26835" b="15602"/>
          <a:stretch/>
        </p:blipFill>
        <p:spPr>
          <a:xfrm>
            <a:off x="4912468" y="1629315"/>
            <a:ext cx="4070086" cy="42626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D8FEB1-348F-16DE-C51C-760F301D2438}"/>
              </a:ext>
            </a:extLst>
          </p:cNvPr>
          <p:cNvSpPr txBox="1"/>
          <p:nvPr/>
        </p:nvSpPr>
        <p:spPr>
          <a:xfrm>
            <a:off x="612842" y="5437762"/>
            <a:ext cx="1215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Cyclotron Yoke</a:t>
            </a:r>
            <a:endParaRPr lang="en-C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453FEE-4632-6292-3C08-5E1BE931ED3B}"/>
              </a:ext>
            </a:extLst>
          </p:cNvPr>
          <p:cNvSpPr txBox="1"/>
          <p:nvPr/>
        </p:nvSpPr>
        <p:spPr>
          <a:xfrm>
            <a:off x="411892" y="6457355"/>
            <a:ext cx="9752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[1] M. Dehnel et al, “An Ion Source Upgrade for an Axial Injection Based Commercial Cyclotron”, NIMB, Vol. 241, Issues 1-4, pp. 896-900, 2005.</a:t>
            </a:r>
          </a:p>
          <a:p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[2] </a:t>
            </a:r>
            <a:r>
              <a:rPr lang="en-CA" sz="800" dirty="0">
                <a:latin typeface="Calibri" panose="020F0502020204030204" pitchFamily="34" charset="0"/>
                <a:cs typeface="Calibri" panose="020F0502020204030204" pitchFamily="34" charset="0"/>
              </a:rPr>
              <a:t>M. Dehnel, “The Development of an Injection System for a Compact H- Cyclotron, the Concomitant Measurement of Injected Beam Properties, and the Experimental Characterization of the Spiral Inflector”, UBC, PhD thesis, 1995.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endParaRPr lang="en-CA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316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B873FD-957B-488C-45C1-2D2B3DAD8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F69B4-28B8-DC5F-2555-6784C3E94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Category 1:  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Low Energy Cyclotron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External Volume-Cusp Ion Source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– Present Status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2E0E8A4-D56A-23F5-DA43-C0A3F74641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u="sng" dirty="0"/>
              <a:t>BEST</a:t>
            </a:r>
          </a:p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B15P: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Max. Extracted Current:	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6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400 </a:t>
            </a:r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μA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@ 15 MeV</a:t>
            </a:r>
          </a:p>
          <a:p>
            <a:r>
              <a:rPr lang="en-US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Cyclotron Parameters for Max. Extracted Current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Accelerated Particle:		H‾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Source Bias:				−25 kV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Source Max. H‾ Current:	5 mA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Steady State Arc Power:		2.8 kW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Arc Current/Voltage:		20 A/140 V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Gas Flow:					12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sccm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Filament Lifetime:			&gt;500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hrs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BEE804-51FA-1F1F-98B0-2E37B492A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5AB2DD-3E75-9521-308A-4C9BAFE662AF}"/>
              </a:ext>
            </a:extLst>
          </p:cNvPr>
          <p:cNvSpPr txBox="1"/>
          <p:nvPr/>
        </p:nvSpPr>
        <p:spPr>
          <a:xfrm>
            <a:off x="914400" y="5855855"/>
            <a:ext cx="651973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800" dirty="0"/>
              <a:t>[1] Private Communication: Vasile Sabaiduc, Director of Cyclotron Operations, BEST Cyclotron Systems, Data by Email February 13, 2024.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A9A9ED-BBE9-7E3C-8521-98548166DB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597" t="6965" r="36082" b="32139"/>
          <a:stretch/>
        </p:blipFill>
        <p:spPr>
          <a:xfrm>
            <a:off x="8625385" y="868890"/>
            <a:ext cx="3452884" cy="417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466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92243-1B58-0070-CDC9-6750A4BD3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53357-4FEE-E322-94E8-44BE9CD5C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Category 1:  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Low Energy Cyclotron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External Volume-Cusp Ion Source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– Present Status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B38DAC-1D43-BFD2-8344-A12BF5821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u="sng" dirty="0"/>
              <a:t>ACSI</a:t>
            </a:r>
          </a:p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TR-19, TR-19/9: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Max. Extracted Current:	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6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400 </a:t>
            </a:r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μA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@ 19 MeV; D</a:t>
            </a:r>
            <a:r>
              <a:rPr lang="en-US" sz="26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75 </a:t>
            </a:r>
            <a:r>
              <a:rPr lang="el-G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@ 9 MeV</a:t>
            </a:r>
          </a:p>
          <a:p>
            <a:r>
              <a:rPr lang="en-US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Cyclotron Parameters for Max. Extracted Current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Accelerated Particle:		H‾, D‾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Source Bias:				−28 kV, −13 kV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Source Max. H‾ Current:	5 mA, 2.6 mA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Steady State Arc Power:		1.5 kW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Arc Current/Voltage:		15 A/100 V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Gas Flow:					10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sccm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5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sccm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Filament Lifetime:			&gt;1500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hrs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6736C2-AFE8-FDCF-8537-322BABC80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4B05B7-2B1D-302A-0B14-5030B143968B}"/>
              </a:ext>
            </a:extLst>
          </p:cNvPr>
          <p:cNvSpPr txBox="1"/>
          <p:nvPr/>
        </p:nvSpPr>
        <p:spPr>
          <a:xfrm>
            <a:off x="873456" y="5855855"/>
            <a:ext cx="5054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800" dirty="0"/>
              <a:t>[1] Private Communication: Russell Watt, Chief Cyclotron Engineer, ACSI, Data by Email January 19, 2024.</a:t>
            </a:r>
          </a:p>
          <a:p>
            <a:r>
              <a:rPr lang="en-CA" sz="800" dirty="0"/>
              <a:t>[2] https://advancedcyclotron.com/our-cyclotrons/tr19/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CF3F15-E6A2-4102-D74D-8EB7FABC3C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448" t="33233" r="8321" b="5739"/>
          <a:stretch/>
        </p:blipFill>
        <p:spPr>
          <a:xfrm>
            <a:off x="7161498" y="2047766"/>
            <a:ext cx="4303594" cy="319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0713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2EE3A-24C2-E6B8-F7CE-389A4883C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F3182-DD20-9315-B047-2C2A81088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Category 1:  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Low Energy Cyclotron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External Volume-Cusp Ion Source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– Present Status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068B200-AFBF-02EF-A5F0-A65A3188B4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u="sng" dirty="0"/>
              <a:t>PMB-</a:t>
            </a:r>
            <a:r>
              <a:rPr lang="en-US" b="1" u="sng" dirty="0" err="1"/>
              <a:t>Alcen</a:t>
            </a:r>
            <a:endParaRPr lang="en-US" b="1" u="sng" dirty="0"/>
          </a:p>
          <a:p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iMiTRACE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Max. Extracted Current:	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6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50 </a:t>
            </a:r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μA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@ 12 MeV</a:t>
            </a:r>
          </a:p>
          <a:p>
            <a:r>
              <a:rPr lang="en-US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Cyclotron</a:t>
            </a:r>
            <a:r>
              <a:rPr lang="en-US" sz="20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 Parameters for Max. Extracted Current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Accelerated Particle:		H‾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Source Bias:				−25 kV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Source Max. H‾ Current:	1.5 mA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Steady State Arc Power:		2 kW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Arc Current/Voltage:		20 A/100 V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Gas Flow:					10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sccm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Filament Lifetime:			&gt;800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hrs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*Super-Conducting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F0995A-A48C-84FD-35F0-44F9706D0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B527B4-E47D-C631-B724-29F1C8B57728}"/>
              </a:ext>
            </a:extLst>
          </p:cNvPr>
          <p:cNvSpPr txBox="1"/>
          <p:nvPr/>
        </p:nvSpPr>
        <p:spPr>
          <a:xfrm>
            <a:off x="873456" y="5855855"/>
            <a:ext cx="52180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800" dirty="0"/>
              <a:t>[1] Private Communication: </a:t>
            </a:r>
            <a:r>
              <a:rPr lang="en-CA" sz="800" dirty="0" err="1"/>
              <a:t>Gaëtan</a:t>
            </a:r>
            <a:r>
              <a:rPr lang="en-CA" sz="800" dirty="0"/>
              <a:t> Carreno, Cyclotron Engineer, PMB-</a:t>
            </a:r>
            <a:r>
              <a:rPr lang="en-CA" sz="800" dirty="0" err="1"/>
              <a:t>Alcen</a:t>
            </a:r>
            <a:r>
              <a:rPr lang="en-CA" sz="800" dirty="0"/>
              <a:t>, Data by Email January 19, 2024.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103F02-3F90-4208-3F4D-C6334C1D64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04" t="15722" r="26567" b="14086"/>
          <a:stretch/>
        </p:blipFill>
        <p:spPr>
          <a:xfrm>
            <a:off x="7290582" y="1446663"/>
            <a:ext cx="4760302" cy="362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638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FD6EA-92E2-4DCE-A460-C03A91C57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dirty="0">
                <a:latin typeface="Calibri" panose="020F0502020204030204" pitchFamily="34" charset="0"/>
                <a:cs typeface="Times New Roman" panose="02020603050405020304" pitchFamily="18" charset="0"/>
              </a:rPr>
              <a:t>Cyclotron Radioisotope Production: Topic Areas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373E0F5-5A4B-46BB-895D-84CF67A14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5"/>
            <a:ext cx="11666377" cy="5260392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Category 1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Low Energy Cyclotron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(Signpost: Proton 7 – 19 MeV, Typ. PET)</a:t>
            </a:r>
          </a:p>
          <a:p>
            <a:pPr lvl="1"/>
            <a:r>
              <a:rPr lang="en-US" sz="17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 Penning Ion Gauge (PIG) Ion Sources: H</a:t>
            </a:r>
            <a:r>
              <a:rPr lang="en-US" sz="2600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17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/H‾/D‾</a:t>
            </a:r>
          </a:p>
          <a:p>
            <a:pPr lvl="2"/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Present Status &amp; Developments</a:t>
            </a:r>
          </a:p>
          <a:p>
            <a:pPr lvl="1"/>
            <a:r>
              <a:rPr lang="en-US" sz="17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External Volume-Cusp Ion Sources: H‾/D‾</a:t>
            </a:r>
          </a:p>
          <a:p>
            <a:pPr lvl="2"/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Present Status &amp; Developments</a:t>
            </a: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Category 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Medium Energy Cyclotron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(Signpost: Proton 20 – 45 MeV, Typ. SPECT, Therapeutic)</a:t>
            </a:r>
          </a:p>
          <a:p>
            <a:pPr lvl="1"/>
            <a:r>
              <a:rPr lang="en-US" sz="17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External Volume-Cusp Ion Sources: H‾/D‾</a:t>
            </a:r>
          </a:p>
          <a:p>
            <a:pPr lvl="2"/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Present Status &amp; Developments</a:t>
            </a:r>
          </a:p>
          <a:p>
            <a:pPr lvl="1"/>
            <a:r>
              <a:rPr lang="en-US" sz="17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ECR or Penning Source: </a:t>
            </a:r>
            <a:r>
              <a:rPr lang="en-US" sz="1700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7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  <a:r>
              <a:rPr lang="en-US" sz="2600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++</a:t>
            </a:r>
          </a:p>
          <a:p>
            <a:pPr lvl="2"/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Present Status &amp; Developments</a:t>
            </a: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Category 3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High Energy Cyclotron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(Signpost: Proton 45+ MeV, Typ. SPECT, Therapeutic)</a:t>
            </a:r>
          </a:p>
          <a:p>
            <a:pPr lvl="1"/>
            <a:r>
              <a:rPr lang="en-US" sz="17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External Volume-Cusp Ion Sources: H‾/D‾</a:t>
            </a:r>
          </a:p>
          <a:p>
            <a:pPr lvl="2"/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Present Status &amp; Developments</a:t>
            </a:r>
          </a:p>
          <a:p>
            <a:pPr lvl="1"/>
            <a:r>
              <a:rPr lang="en-US" sz="17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ECR or Penning Source: H</a:t>
            </a:r>
            <a:r>
              <a:rPr lang="en-US" sz="2600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17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</a:t>
            </a:r>
            <a:r>
              <a:rPr lang="en-US" sz="1700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600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17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700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7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  <a:r>
              <a:rPr lang="en-US" sz="2600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++</a:t>
            </a:r>
            <a:r>
              <a:rPr lang="en-US" sz="17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700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7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  <a:r>
              <a:rPr lang="en-US" sz="2600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++</a:t>
            </a:r>
          </a:p>
          <a:p>
            <a:pPr lvl="2"/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Present Status &amp; Developments</a:t>
            </a: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95A261-635E-4A77-9F21-96D8557FE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1181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ECE6E-EB47-1C1D-23ED-DF97B3DAD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B2B6D-348B-534C-6BE2-6ED01CD57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Category 1:  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Low Energy Cyclotron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External Volume-Cusp Ion Source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99B940-1D84-B200-11DB-92A1EFA05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1037362"/>
            <a:ext cx="11285837" cy="526039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b="1" u="sng" dirty="0"/>
              <a:t>Developments</a:t>
            </a: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PMB-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Alcen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iMiTRACE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[1]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Enameling of ceramic parts for easier cleaning.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Feasibility study on moving to simpler, less expensive Penning System.</a:t>
            </a: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ACSI TR19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[2]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Converted from cryo-pumps to Turbo pumps many years ago (avoids cryo-regeneration).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Filament failure occurs when filament heating current (not arc current) is ~90A, so filament replacements are scheduled when filament heating current ~120A.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Source cleaning of only major flakes with lint free cloth.  Retain sputtered tantalum surface. If source inner chamber cleaned to copper surface, then it can take a few days to get current production back up to normal.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Keep source running at low current to source beam stop between runs.  Do not “turn off” source as then thermal cycling of the filament will reduce lifetime.</a:t>
            </a: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02A60-A38F-98E5-8876-97D99ECB4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BC7C4F-5436-488C-B266-CB4C655C7271}"/>
              </a:ext>
            </a:extLst>
          </p:cNvPr>
          <p:cNvSpPr txBox="1"/>
          <p:nvPr/>
        </p:nvSpPr>
        <p:spPr>
          <a:xfrm>
            <a:off x="873456" y="5855855"/>
            <a:ext cx="52581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800" dirty="0"/>
              <a:t>[1] Private Communication: </a:t>
            </a:r>
            <a:r>
              <a:rPr lang="en-CA" sz="800" dirty="0" err="1"/>
              <a:t>Gaëtan</a:t>
            </a:r>
            <a:r>
              <a:rPr lang="en-CA" sz="800" dirty="0"/>
              <a:t> Carreno, Cyclotron Engineer, PMB-</a:t>
            </a:r>
            <a:r>
              <a:rPr lang="en-CA" sz="800" dirty="0" err="1"/>
              <a:t>Alcen</a:t>
            </a:r>
            <a:r>
              <a:rPr lang="en-CA" sz="800" dirty="0"/>
              <a:t>, Data by Email March 7, 2024.</a:t>
            </a:r>
          </a:p>
          <a:p>
            <a:r>
              <a:rPr lang="en-CA" sz="800" dirty="0"/>
              <a:t>[2] Private Communication: Leonard Popa, Senior Principal Product Engineer, Cardinal Health, March 3, 2024.</a:t>
            </a:r>
          </a:p>
        </p:txBody>
      </p:sp>
    </p:spTree>
    <p:extLst>
      <p:ext uri="{BB962C8B-B14F-4D97-AF65-F5344CB8AC3E}">
        <p14:creationId xmlns:p14="http://schemas.microsoft.com/office/powerpoint/2010/main" val="4067399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ECE6E-EB47-1C1D-23ED-DF97B3DAD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B2B6D-348B-534C-6BE2-6ED01CD57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Category 1:  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Low Energy Cyclotron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External Volume-Cusp Ion Source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99B940-1D84-B200-11DB-92A1EFA05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1037362"/>
            <a:ext cx="11285837" cy="52603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u="sng" dirty="0"/>
              <a:t>Developments</a:t>
            </a: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D-Pace RF Ion Source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[1]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PostDoc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with TRIUMF; hybrid TRIUMF &amp; U. Jyväskylä licenses: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Aim is to avoid filament changeouts, maintenance interval 1-2 years.</a:t>
            </a:r>
          </a:p>
          <a:p>
            <a:pPr marL="457200" lvl="1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02A60-A38F-98E5-8876-97D99ECB4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BC7C4F-5436-488C-B266-CB4C655C7271}"/>
              </a:ext>
            </a:extLst>
          </p:cNvPr>
          <p:cNvSpPr txBox="1"/>
          <p:nvPr/>
        </p:nvSpPr>
        <p:spPr>
          <a:xfrm>
            <a:off x="837829" y="6323612"/>
            <a:ext cx="810831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800" dirty="0"/>
              <a:t>[1] A. George et al, “Investigation of Plasma Chamber Erosion in an RF Ion Source”,  International Conference on Ion Sources, Victoria BC Canada, September 2023, in press.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AFD5ED-8D29-484B-EDCF-A8D26A4CB6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61" t="38384" r="6136" b="13131"/>
          <a:stretch/>
        </p:blipFill>
        <p:spPr>
          <a:xfrm>
            <a:off x="628497" y="2350210"/>
            <a:ext cx="9814035" cy="394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0092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244D9D-D848-F366-A97F-6FF3724DC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FB308-DC32-239A-D948-189BCE533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Category 2:  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Medium Energy Cyclotron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External Volume-Cusp/ECR/Penning </a:t>
            </a: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Present Status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B68477-1C22-E950-E25C-F02FCFA568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u="sng" dirty="0"/>
              <a:t>PRESENT STATUS</a:t>
            </a:r>
          </a:p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External Volume-Cusp Ion Source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ACSI						Canada			TR-24, TR-FLEX, TR-30, TR-30/15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BEST						Canada			B25P, B35P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IBA						Belgium			C30, C30-HC</a:t>
            </a: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A66AC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External Volume-Cusp Ion Source &amp; ECR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IBA						Belgium			C30XP</a:t>
            </a: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A66AC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External Volume-Cusp Ion Source &amp; Penning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SHI						Japan			MP-30</a:t>
            </a: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3C01E9-ECC9-4287-D037-6349B1EB5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9873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E542E5-4420-6CFA-0F58-7E53864A3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8D132-9E11-3A0A-7BC9-BA2584F95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Category 2: 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Medium Energy Cyclotron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External Volume-Cusp </a:t>
            </a: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Present Status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C16F222-72B6-0724-FDFA-E57ACFEBF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829" y="990414"/>
            <a:ext cx="12323929" cy="52603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u="sng" dirty="0"/>
              <a:t>ACSI</a:t>
            </a:r>
            <a:endParaRPr lang="en-US" sz="2400" b="1" dirty="0">
              <a:solidFill>
                <a:srgbClr val="FF0000"/>
              </a:solidFill>
            </a:endParaRPr>
          </a:p>
          <a:p>
            <a:pPr marL="914400" lvl="2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Particle	Extraction		Max IS	IS Bias	Arc Power	Arc I/V		Gas Flow	Filament Lifetime</a:t>
            </a:r>
          </a:p>
          <a:p>
            <a:pPr marL="0" indent="0"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TR-24		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H‾→H</a:t>
            </a:r>
            <a:r>
              <a:rPr lang="en-US" sz="2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1000 </a:t>
            </a:r>
            <a:r>
              <a:rPr lang="el-G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A/24 MeV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15 mA	−28 kV	1.5 kW		15A/100V	8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sccm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	1500 hours</a:t>
            </a:r>
          </a:p>
          <a:p>
            <a:pPr marL="0" indent="0"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TR-FLEX		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H‾→H</a:t>
            </a:r>
            <a:r>
              <a:rPr kumimoji="0" lang="en-US" sz="2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1000 </a:t>
            </a:r>
            <a:r>
              <a:rPr lang="el-G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A/30 MeV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15 mA	−28 kV	1.5 kW		15A/100V	8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sccm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	1500 hours</a:t>
            </a:r>
          </a:p>
          <a:p>
            <a:pPr marL="0" indent="0"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TR-30		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H‾→H</a:t>
            </a:r>
            <a:r>
              <a:rPr kumimoji="0" lang="en-US" sz="2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1800 </a:t>
            </a:r>
            <a:r>
              <a:rPr lang="el-G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A/30 MeV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15 mA	−28 kV	3.5 kW		35A/100V	12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sccm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	1500 hours</a:t>
            </a:r>
          </a:p>
          <a:p>
            <a:pPr marL="0" indent="0"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TR-30/15	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D‾→D</a:t>
            </a:r>
            <a:r>
              <a:rPr kumimoji="0" lang="en-US" sz="2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150 </a:t>
            </a:r>
            <a:r>
              <a:rPr lang="el-G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A/15 MeV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5 mA	−13 kV	2.0 kW		20A/100V	7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sccm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	1500 hours</a:t>
            </a:r>
          </a:p>
          <a:p>
            <a:pPr marL="0" indent="0" algn="ctr">
              <a:buNone/>
            </a:pPr>
            <a:endParaRPr lang="en-US" sz="2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F295D1-F44D-E558-9F2C-FF1D7A947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7B7DB3-F2BA-3AEA-3D94-21C428720F85}"/>
              </a:ext>
            </a:extLst>
          </p:cNvPr>
          <p:cNvSpPr txBox="1"/>
          <p:nvPr/>
        </p:nvSpPr>
        <p:spPr>
          <a:xfrm>
            <a:off x="633310" y="6281681"/>
            <a:ext cx="5054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800" dirty="0"/>
              <a:t>[1] Private Communication: Russell Watt, Chief Cyclotron Engineer, ACSI, Data by Email January 19, 2024.</a:t>
            </a:r>
          </a:p>
          <a:p>
            <a:r>
              <a:rPr lang="en-CA" sz="800" dirty="0"/>
              <a:t>[2] https://advancedcyclotron.com/our-cyclotrons/tr30/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25452A-0333-9111-A3E7-8A2B9A8DA7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273" t="40943" r="5454" b="11515"/>
          <a:stretch/>
        </p:blipFill>
        <p:spPr>
          <a:xfrm>
            <a:off x="3674371" y="3606650"/>
            <a:ext cx="4980102" cy="254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9661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F1CDD-1B67-D7FC-547C-8791D3782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FC0D3-90A4-DFCC-FBA8-1DFBF227A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Category 2: 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Medium Energy Cyclotron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External Volume-Cusp </a:t>
            </a: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Present Status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F32262F-A47B-E147-1FBC-9350A73B1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829" y="990414"/>
            <a:ext cx="12323929" cy="52603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u="sng" dirty="0"/>
              <a:t>BEST</a:t>
            </a:r>
          </a:p>
          <a:p>
            <a:pPr marL="914400" lvl="2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Particle	Extraction		Max IS	IS Bias	Arc Power	Arc I/V		Gas Flow	Filament Lifetime</a:t>
            </a:r>
          </a:p>
          <a:p>
            <a:pPr marL="0" indent="0"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B25P		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H‾→H</a:t>
            </a:r>
            <a:r>
              <a:rPr kumimoji="0" lang="en-US" sz="2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1000 </a:t>
            </a:r>
            <a:r>
              <a:rPr lang="el-G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A/25 MeV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10 mA	−28 kV	4 kW		28A/143V	12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sccm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	&gt;500 hours</a:t>
            </a:r>
          </a:p>
          <a:p>
            <a:pPr marL="0" indent="0"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B35P		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H‾→H</a:t>
            </a:r>
            <a:r>
              <a:rPr kumimoji="0" lang="en-US" sz="2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1200 </a:t>
            </a:r>
            <a:r>
              <a:rPr lang="el-G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A/35 MeV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12 mA	−28 kV	4 kW		28A/143V	12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sccm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	&gt;500 hours</a:t>
            </a:r>
          </a:p>
          <a:p>
            <a:pPr marL="0" indent="0" algn="ctr">
              <a:buNone/>
            </a:pPr>
            <a:endParaRPr lang="en-US" sz="2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441381-70BE-E2E1-C275-DFFEE9961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584F22-FA2D-0B92-1FE4-5DF4B6EC3BCB}"/>
              </a:ext>
            </a:extLst>
          </p:cNvPr>
          <p:cNvSpPr txBox="1"/>
          <p:nvPr/>
        </p:nvSpPr>
        <p:spPr>
          <a:xfrm>
            <a:off x="777923" y="6519254"/>
            <a:ext cx="651973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800" dirty="0"/>
              <a:t>[1] Private Communication: Vasile Sabaiduc, Director of Cyclotron Operations, BEST Cyclotron Systems, Data by Email February 13, 2024.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A20843-06F1-6615-3510-ADA2AD35F7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97" t="8854" r="22955" b="10842"/>
          <a:stretch/>
        </p:blipFill>
        <p:spPr>
          <a:xfrm>
            <a:off x="3672408" y="2789985"/>
            <a:ext cx="4270866" cy="368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524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E7286-4461-571B-4C06-1512A3D78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E3EC3-7EAC-498C-D461-6479B7817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Category 2: 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Medium Energy Cyclotron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External Volume-Cusp </a:t>
            </a: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Present Status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A9CA321-D742-A72D-5717-04693D3A3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829" y="990414"/>
            <a:ext cx="12323929" cy="52603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u="sng" dirty="0"/>
              <a:t>IBA</a:t>
            </a:r>
          </a:p>
          <a:p>
            <a:pPr marL="914400" lvl="2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Particle	Extraction		Max IS	IS Bias	Arc Power	Arc I/V		Gas Flow	Filament Lifetime</a:t>
            </a:r>
          </a:p>
          <a:p>
            <a:pPr marL="0" indent="0"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C30			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H‾→H</a:t>
            </a:r>
            <a:r>
              <a:rPr kumimoji="0" lang="en-US" sz="2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750 </a:t>
            </a:r>
            <a:r>
              <a:rPr lang="el-G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A/30 MeV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5 mA	−31 kV	2.0 kW		25A/80V		12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sccm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	500 hours</a:t>
            </a:r>
          </a:p>
          <a:p>
            <a:pPr marL="0" indent="0"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C30-HC		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H‾→H</a:t>
            </a:r>
            <a:r>
              <a:rPr kumimoji="0" lang="en-US" sz="2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1200 </a:t>
            </a:r>
            <a:r>
              <a:rPr lang="el-G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A/30 MeV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10 mA	−31 kV	2.5 kW		20A/120V	12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sccm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	800 hours</a:t>
            </a:r>
          </a:p>
          <a:p>
            <a:pPr marL="0" indent="0"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IKON		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H‾→H</a:t>
            </a:r>
            <a:r>
              <a:rPr kumimoji="0" lang="en-US" sz="2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1200 </a:t>
            </a:r>
            <a:r>
              <a:rPr lang="el-G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A/30 MeV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10 mA	−40 kV	2.5 kW		25A/100V	12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sccm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	800 hours</a:t>
            </a:r>
            <a:endParaRPr lang="en-US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en-US" sz="2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D3F4DA-A65C-505E-D3EE-CFCB4C45A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8944BE-0967-F7F0-FA96-D1A07BD69D1B}"/>
              </a:ext>
            </a:extLst>
          </p:cNvPr>
          <p:cNvSpPr txBox="1"/>
          <p:nvPr/>
        </p:nvSpPr>
        <p:spPr>
          <a:xfrm>
            <a:off x="633309" y="6281681"/>
            <a:ext cx="8335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dirty="0"/>
              <a:t>[1] Private Communication: Jean-Luc Delvaux, Honorary Fellow, IBA, Data by Email January 18, 2024.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800" dirty="0"/>
              <a:t>[2]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Private Communication - Jean-Michel Geets,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+mn-cs"/>
              </a:rPr>
              <a:t> </a:t>
            </a:r>
            <a:r>
              <a:rPr kumimoji="0" lang="es-E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+mn-cs"/>
              </a:rPr>
              <a:t>IntegraLab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+mn-cs"/>
              </a:rPr>
              <a:t> Business </a:t>
            </a:r>
            <a:r>
              <a:rPr kumimoji="0" lang="es-E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+mn-cs"/>
              </a:rPr>
              <a:t>Developer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+mn-cs"/>
              </a:rPr>
              <a:t> – IBA </a:t>
            </a:r>
            <a:r>
              <a:rPr kumimoji="0" lang="es-E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+mn-cs"/>
              </a:rPr>
              <a:t>Fellow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+mn-cs"/>
              </a:rPr>
              <a:t>,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IBA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RadioPharma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Solutions – Data by email March 4, 2024.</a:t>
            </a:r>
          </a:p>
          <a:p>
            <a:endParaRPr lang="en-CA" sz="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5D6200-CB1F-0866-5398-7296B89A45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42" t="56018" r="53106" b="25252"/>
          <a:stretch/>
        </p:blipFill>
        <p:spPr>
          <a:xfrm>
            <a:off x="4903578" y="3140364"/>
            <a:ext cx="3611419" cy="318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0913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40603-2DE5-9ED7-84F2-6135DE5FC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D4A29-80D9-2DD0-D2E1-6B578E9BA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Category 2: 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Medium Energy Cyclotron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External Volume-Cusp &amp; ECR </a:t>
            </a: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Present Status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E69745D-5657-1495-5259-CC263FE10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829" y="990414"/>
            <a:ext cx="12323929" cy="52603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u="sng" dirty="0"/>
              <a:t>IBA</a:t>
            </a:r>
            <a:endParaRPr lang="en-US" sz="2400" b="1" dirty="0">
              <a:solidFill>
                <a:srgbClr val="FF0000"/>
              </a:solidFill>
            </a:endParaRPr>
          </a:p>
          <a:p>
            <a:pPr marL="914400" lvl="2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Particle	Extraction		Max IS	IS Bias	Arc Power	Arc I/V		Gas Flow	Filament Lifetime</a:t>
            </a:r>
          </a:p>
          <a:p>
            <a:pPr marL="0" indent="0"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C30xp		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H‾→H</a:t>
            </a:r>
            <a:r>
              <a:rPr kumimoji="0" lang="en-US" sz="2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350 </a:t>
            </a:r>
            <a:r>
              <a:rPr lang="el-G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A/30 MeV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5 mA	−40 kV	2.0 kW		25A/80V		12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sccm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	500 hours</a:t>
            </a:r>
          </a:p>
          <a:p>
            <a:pPr marL="0" indent="0"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C30xp		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D‾→D</a:t>
            </a:r>
            <a:r>
              <a:rPr kumimoji="0" lang="en-US" sz="2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</a:t>
            </a:r>
            <a:r>
              <a:rPr lang="el-G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A/15 MeV	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1.2 mA	-20 kV	2.5 kW		15A/167V	12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sccm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	500 hours</a:t>
            </a:r>
          </a:p>
          <a:p>
            <a:pPr marL="0" indent="0"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C30xp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2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  <a:r>
              <a:rPr lang="en-US" sz="2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++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 </a:t>
            </a:r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μAe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/30 MeV	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1.2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mAe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+20 kV	0.5 kW RF	N/A			12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sccm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	15000 hours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ECR for </a:t>
            </a:r>
            <a:r>
              <a:rPr lang="en-US" sz="20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  <a:r>
              <a:rPr lang="en-US" sz="26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++</a:t>
            </a: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en-US" sz="2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0394AB-8DB2-8077-60A5-CB327A56A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F060DE-A26F-3517-5C91-51434EA77DDE}"/>
              </a:ext>
            </a:extLst>
          </p:cNvPr>
          <p:cNvSpPr txBox="1"/>
          <p:nvPr/>
        </p:nvSpPr>
        <p:spPr>
          <a:xfrm>
            <a:off x="633310" y="6281681"/>
            <a:ext cx="55419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800" dirty="0"/>
              <a:t>[1] Private Communication: Jean-Luc Delvaux, Honorary Fellow, IBA, Data by Email January 18, 2024.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800" dirty="0"/>
              <a:t>[2]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Private Communication - Jean-Michel Geets,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+mn-cs"/>
              </a:rPr>
              <a:t> </a:t>
            </a:r>
            <a:r>
              <a:rPr kumimoji="0" lang="es-E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+mn-cs"/>
              </a:rPr>
              <a:t>IntegraLab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+mn-cs"/>
              </a:rPr>
              <a:t> Business </a:t>
            </a:r>
            <a:r>
              <a:rPr kumimoji="0" lang="es-E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+mn-cs"/>
              </a:rPr>
              <a:t>Developer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+mn-cs"/>
              </a:rPr>
              <a:t> – IBA </a:t>
            </a:r>
            <a:r>
              <a:rPr kumimoji="0" lang="es-E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+mn-cs"/>
              </a:rPr>
              <a:t>Fellow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+mn-cs"/>
              </a:rPr>
              <a:t>,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IBA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RadioPharma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Solutions 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Data by email March 4, 2024.</a:t>
            </a:r>
          </a:p>
          <a:p>
            <a:endParaRPr lang="en-CA" sz="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27374D-B3E3-0FB0-16E9-9CA0C0E1BE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08" t="7096" r="36371" b="12043"/>
          <a:stretch/>
        </p:blipFill>
        <p:spPr>
          <a:xfrm>
            <a:off x="6175212" y="3219566"/>
            <a:ext cx="2256504" cy="340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0233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07305-6281-FD8C-3C85-2104C9CFD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74E99-B9F7-79B1-B492-00BAE01AA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Category 2: 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Medium Energy Cyclotron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External Volume-Cusp &amp; Penning </a:t>
            </a: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Present Status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8B1B0C6-8FFF-EC1E-37D6-1B352DA39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829" y="853694"/>
            <a:ext cx="12323929" cy="52603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u="sng" dirty="0"/>
              <a:t>SHI</a:t>
            </a:r>
          </a:p>
          <a:p>
            <a:pPr marL="0" indent="0" algn="ctr">
              <a:buNone/>
            </a:pPr>
            <a:endParaRPr lang="en-US" sz="2400" b="1" dirty="0">
              <a:solidFill>
                <a:srgbClr val="FF0000"/>
              </a:solidFill>
            </a:endParaRPr>
          </a:p>
          <a:p>
            <a:pPr marL="914400" lvl="2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Particle	Extraction		Max IS	IS Bias	Arc Power	Arc I/V		Gas Flow	Filament Lifetime</a:t>
            </a:r>
          </a:p>
          <a:p>
            <a:pPr marL="0" indent="0"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MP-30		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H‾→H</a:t>
            </a:r>
            <a:r>
              <a:rPr lang="en-US" sz="2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 </a:t>
            </a:r>
            <a:r>
              <a:rPr lang="el-G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A/30 MeV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N/A	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−30 kV	N/A			N/A			N/A			N/A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MP-30		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D‾→D</a:t>
            </a:r>
            <a:r>
              <a:rPr lang="en-US" sz="2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</a:t>
            </a:r>
            <a:r>
              <a:rPr lang="el-G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A/15 MeV	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N/A		-16 kV	N/A			N/A			N/A			N/A</a:t>
            </a:r>
          </a:p>
          <a:p>
            <a:pPr marL="0" indent="0"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MP-30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2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  <a:r>
              <a:rPr lang="en-US" sz="2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++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</a:t>
            </a:r>
            <a:r>
              <a:rPr lang="el-G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Ae/32 MeV	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N/A		+16 kV	N/A			N/A			N/A			N/A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*Penning for </a:t>
            </a:r>
            <a:r>
              <a:rPr lang="en-US" sz="20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  <a:r>
              <a:rPr lang="en-US" sz="26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++</a:t>
            </a:r>
            <a:endParaRPr lang="en-US" sz="2600" b="1" baseline="30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5A5259-1A37-2D0B-608E-3203C335E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F21CDB-394A-E862-9620-1DB73C3D5303}"/>
              </a:ext>
            </a:extLst>
          </p:cNvPr>
          <p:cNvSpPr txBox="1"/>
          <p:nvPr/>
        </p:nvSpPr>
        <p:spPr>
          <a:xfrm>
            <a:off x="633310" y="6281681"/>
            <a:ext cx="51347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800" dirty="0"/>
              <a:t>[1] M. </a:t>
            </a:r>
            <a:r>
              <a:rPr lang="en-CA" sz="800" dirty="0" err="1"/>
              <a:t>Taniguchu</a:t>
            </a:r>
            <a:r>
              <a:rPr lang="en-CA" sz="800" dirty="0"/>
              <a:t> et al, “Sumitomo Multi-Purpose Cyclotron MP-30”, Proceedings of the 14</a:t>
            </a:r>
            <a:r>
              <a:rPr lang="en-CA" sz="800" baseline="30000" dirty="0"/>
              <a:t>th</a:t>
            </a:r>
            <a:r>
              <a:rPr lang="en-CA" sz="800" dirty="0"/>
              <a:t> Annual Meeting</a:t>
            </a:r>
          </a:p>
          <a:p>
            <a:r>
              <a:rPr lang="en-CA" sz="800" dirty="0"/>
              <a:t> of Particle Accelerator Society of Japan, August 1-3, 2017, Sapporo, Japan.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FA74D2-CB81-2180-ECFC-F1D6675AFC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48" t="23295" r="53881" b="14442"/>
          <a:stretch/>
        </p:blipFill>
        <p:spPr>
          <a:xfrm>
            <a:off x="6423953" y="3483890"/>
            <a:ext cx="2579427" cy="318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027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D135A2-C66C-B27D-2C28-76AFB72C8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8B098-D48A-735C-8208-B6B897225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Category 2:  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Medium Energy Cyclotron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External Volume-Cusp/ECR/Penning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E4368B-600D-97B6-1768-F728D4CF9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5"/>
            <a:ext cx="12676035" cy="5260392"/>
          </a:xfrm>
        </p:spPr>
        <p:txBody>
          <a:bodyPr/>
          <a:lstStyle/>
          <a:p>
            <a:pPr marL="0" indent="0" algn="ctr">
              <a:buNone/>
            </a:pPr>
            <a:r>
              <a:rPr lang="en-US" b="1" u="sng" dirty="0"/>
              <a:t>Developments</a:t>
            </a:r>
          </a:p>
          <a:p>
            <a:pPr marL="0" indent="0" algn="ctr">
              <a:buNone/>
            </a:pPr>
            <a:endParaRPr lang="en-US" b="1" u="sng" dirty="0"/>
          </a:p>
          <a:p>
            <a:pPr marL="914400" lvl="2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Source	Particle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Extraction			Max IS	IS Bias	RF Power	Gas Flow	Lifetime</a:t>
            </a:r>
          </a:p>
          <a:p>
            <a:pPr marL="0" indent="0"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TR-Alpha [1]		ECR	</a:t>
            </a:r>
            <a:r>
              <a:rPr lang="en-US" sz="2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	4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  <a:r>
              <a:rPr lang="en-US" sz="2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++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NA/30 MeV*		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N/A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30 kV	N/A			N/A			N/A</a:t>
            </a:r>
          </a:p>
          <a:p>
            <a:pPr marL="0" indent="0"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C30-Alpha [2]	PIG		</a:t>
            </a:r>
            <a:r>
              <a:rPr lang="en-US" sz="2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  <a:r>
              <a:rPr lang="en-US" sz="2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++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150 e</a:t>
            </a:r>
            <a:r>
              <a:rPr lang="el-G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A/29 MeV		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150 e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	RF ext.	N/A			N/A			100 hours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Internal Target</a:t>
            </a: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D-Pace Penning [3,4]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D1945D-7FC6-1B9A-74E1-62AFC87C2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C02C68-9858-B076-C58D-82609785D182}"/>
              </a:ext>
            </a:extLst>
          </p:cNvPr>
          <p:cNvSpPr txBox="1"/>
          <p:nvPr/>
        </p:nvSpPr>
        <p:spPr>
          <a:xfrm>
            <a:off x="633310" y="6281681"/>
            <a:ext cx="98090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800" dirty="0"/>
              <a:t>[1] Private Communication: Russell Watt, Chief Cyclotron Engineer, ACSI, Data by Email March 13, 2024.</a:t>
            </a:r>
          </a:p>
          <a:p>
            <a:r>
              <a:rPr lang="en-CA" sz="800" dirty="0"/>
              <a:t>[2] Private Communication: Jean-Luc Delvaux, Honorary Fellow, IBA, Data by Email January 18, 2024.</a:t>
            </a:r>
          </a:p>
          <a:p>
            <a:r>
              <a:rPr lang="en-CA" sz="800" dirty="0"/>
              <a:t>[3] N. Savard et al, “Extraction of High-Charge State Argon and Alpha Particles from D-Pace Penning Ion Source Test Stand”, Proc. 13</a:t>
            </a:r>
            <a:r>
              <a:rPr lang="en-CA" sz="800" baseline="30000" dirty="0"/>
              <a:t>th</a:t>
            </a:r>
            <a:r>
              <a:rPr lang="en-CA" sz="800" dirty="0"/>
              <a:t> IPAC, Bangkok, 12-17 June 2022. </a:t>
            </a:r>
            <a:r>
              <a:rPr lang="en-CA" sz="800" dirty="0" err="1"/>
              <a:t>JACoW</a:t>
            </a:r>
            <a:r>
              <a:rPr lang="en-CA" sz="800" dirty="0"/>
              <a:t> Publishing, 2022 pp. 1816-1818.</a:t>
            </a:r>
          </a:p>
          <a:p>
            <a:r>
              <a:rPr lang="en-CA" sz="800" dirty="0"/>
              <a:t>[4] N. Savard, “Development and Characterization of a Penning Ion Source Using Helium”, UBC PhD, Thesis, 2022.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6B017A-F3AD-12CD-56C8-613CDC6D5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391" y="3299536"/>
            <a:ext cx="3366889" cy="25076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E4109C-D9DF-47F2-E026-7FFA59263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6165" y="3168072"/>
            <a:ext cx="4353799" cy="31269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36DF65-7CC6-054F-F7C6-FD09F4AA5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691" y="4417313"/>
            <a:ext cx="2529202" cy="190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96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20AFB-E57C-EF8D-73DD-E5628E05F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4B6EC-A20F-9B2D-C359-2AAA62472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Category 3:  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High Energy Cyclotron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External Volume-Cusp/ECR/Penning </a:t>
            </a: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Present Status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73FFA54-4EBE-54A3-5553-66F5FA6970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u="sng" dirty="0"/>
              <a:t>PRESENT STATUS</a:t>
            </a:r>
          </a:p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External Volume-Cusp Ion Source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BEST						Canada			B70P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IBA						Belgium			C70P</a:t>
            </a: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External Volume-Cusp &amp; ECR Ion Source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IBA						Belgium			C70XP</a:t>
            </a: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A66AC"/>
              </a:buClr>
              <a:buSzPct val="80000"/>
              <a:buFont typeface="Wingdings 3" charset="2"/>
              <a:buChar char=""/>
              <a:tabLst/>
              <a:defRPr/>
            </a:pP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Penning Ion Source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85800" marR="0" lvl="1" indent="-2286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A66AC"/>
              </a:buClr>
              <a:buSzPct val="80000"/>
              <a:buFont typeface="PingFangSC-Regular" charset="-122"/>
              <a:buChar char="－"/>
              <a:tabLst/>
              <a:defRPr/>
            </a:pPr>
            <a:r>
              <a:rPr lang="en-US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Scanditronix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		Sweden			MC50</a:t>
            </a: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6E33C8-79F2-1FE9-08F5-0DC1232D5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737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64985-167A-48DF-A383-6FA128874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Category 1:  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Low Energy Cyclotron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17BC985-381F-427E-8670-6D2D5EFE52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u="sng" dirty="0"/>
              <a:t>PRESENT STATUS</a:t>
            </a:r>
          </a:p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 Penning Ion Source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BEST/ABT:					Canada/USA		BG-75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GE:						Sweden			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PETtrace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 800,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MINItrace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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Qilin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IBA:						Belgium			KIUBE, Cyclone 18/9, Cyclone 18 HC</a:t>
            </a:r>
          </a:p>
          <a:p>
            <a:pPr lvl="1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Samyoung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Unitech Co.		South Korea		Kotron-13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Siemens:					USA				Eclipse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SHI:						Japan			CYPRIS HM12, CYPRIS HM20</a:t>
            </a:r>
          </a:p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External Volume-Cusp Ion Source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ACSI						Canada			TR19, TR19/9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BEST						Canada			B15P	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PMB-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Alcen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				France			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iMiTRACE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9A7600-30DE-4B68-841B-40D6C3BAC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2036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DBF25-29F6-0DAF-2E82-A816EE13D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4E1FB-8EE3-27A7-5118-40B453910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Category 3: 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High Energy Cyclotron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External Volume-Cusp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A66A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–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73B7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Present Status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B66E488-DE2C-B644-013F-349D98A83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829" y="990414"/>
            <a:ext cx="12323929" cy="52603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u="sng" dirty="0"/>
              <a:t>BEST</a:t>
            </a:r>
            <a:endParaRPr lang="en-US" sz="2400" b="1" dirty="0"/>
          </a:p>
          <a:p>
            <a:pPr marL="914400" lvl="2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Particle	Extraction		Max IS	IS Bias	Arc Power	Arc I/V		Gas Flow	Filament Lifetime</a:t>
            </a:r>
          </a:p>
          <a:p>
            <a:pPr marL="0" indent="0"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B70P		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H‾→H</a:t>
            </a:r>
            <a:r>
              <a:rPr lang="en-US" sz="2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1000 </a:t>
            </a:r>
            <a:r>
              <a:rPr lang="el-G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A/70 MeV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12 mA	−40 kV	4.0 kW		28A/143V	12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sccm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	500 hours</a:t>
            </a:r>
          </a:p>
          <a:p>
            <a:pPr marL="0" indent="0">
              <a:buNone/>
            </a:pPr>
            <a:endParaRPr lang="en-US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en-US" sz="2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043A1E-A25A-507E-DA19-073D4C8B2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A8D540-8107-04B0-C5BF-93A206217DB9}"/>
              </a:ext>
            </a:extLst>
          </p:cNvPr>
          <p:cNvSpPr txBox="1"/>
          <p:nvPr/>
        </p:nvSpPr>
        <p:spPr>
          <a:xfrm>
            <a:off x="777923" y="6519254"/>
            <a:ext cx="651973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800" dirty="0"/>
              <a:t>[1] Private Communication: Vasile Sabaiduc, Director of Cyclotron Operations, BEST Cyclotron Systems, Data by Email February 13, 2024.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740E3A-4A91-176A-B66C-BFFB207602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621" t="54545" r="13333" b="12862"/>
          <a:stretch/>
        </p:blipFill>
        <p:spPr>
          <a:xfrm>
            <a:off x="3733476" y="2521468"/>
            <a:ext cx="4572000" cy="380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5004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AC707-BE7B-B8C9-FD49-8CC62565A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A861E-F68C-B2B8-6808-EB6990D28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Category 3: 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High Energy Cyclotron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External Volume-Cusp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A66A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–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73B7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Present Status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DB2163E-FB85-69D3-6DDA-FD361CBC6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829" y="990414"/>
            <a:ext cx="12323929" cy="52603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u="sng" dirty="0"/>
              <a:t>IBA</a:t>
            </a:r>
          </a:p>
          <a:p>
            <a:pPr marL="914400" lvl="2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Particle	Extraction		Max IS	IS Bias	Arc Power	Arc I/V		Gas Flow	Filament Lifetime</a:t>
            </a:r>
          </a:p>
          <a:p>
            <a:pPr marL="0" indent="0"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C70p		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H‾→H</a:t>
            </a:r>
            <a:r>
              <a:rPr lang="en-US" sz="2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350*</a:t>
            </a:r>
            <a:r>
              <a:rPr lang="el-G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A/70 MeV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5 mA	−40 kV	2.0 kW		25A/80V		12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sccm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	500 hours</a:t>
            </a:r>
          </a:p>
          <a:p>
            <a:pPr marL="0" indent="0">
              <a:buNone/>
            </a:pPr>
            <a:endParaRPr lang="en-US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Did 700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 35-70 MeV, and also</a:t>
            </a:r>
          </a:p>
          <a:p>
            <a:pPr marL="0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750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 in single beam mode with </a:t>
            </a:r>
          </a:p>
          <a:p>
            <a:pPr marL="0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D-Pace’s TRIUMF licensed multi-</a:t>
            </a:r>
          </a:p>
          <a:p>
            <a:pPr marL="0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cusp, filament-powered H‾ source</a:t>
            </a:r>
          </a:p>
          <a:p>
            <a:pPr marL="0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       10 mA. </a:t>
            </a:r>
          </a:p>
          <a:p>
            <a:pPr marL="0" indent="0" algn="ctr">
              <a:buNone/>
            </a:pPr>
            <a:endParaRPr lang="en-US" sz="2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7A43E8-4543-2153-C5DC-C36402375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5B7587-D9D2-AB06-8AE8-8E32C9E42E36}"/>
              </a:ext>
            </a:extLst>
          </p:cNvPr>
          <p:cNvSpPr txBox="1"/>
          <p:nvPr/>
        </p:nvSpPr>
        <p:spPr>
          <a:xfrm>
            <a:off x="633310" y="6281681"/>
            <a:ext cx="55419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800" dirty="0"/>
              <a:t>[1] Private Communication: Jean-Luc Delvaux, Honorary Fellow, IBA, Data by Email January 18, 2024.</a:t>
            </a:r>
          </a:p>
          <a:p>
            <a:r>
              <a:rPr lang="en-CA" sz="800" dirty="0"/>
              <a:t>[2] </a:t>
            </a:r>
            <a:r>
              <a:rPr lang="en-CA" sz="800" dirty="0">
                <a:hlinkClick r:id="rId2"/>
              </a:rPr>
              <a:t>https://hm-offload.s3.eu-west-3.amazonaws.com/iba/2023/04/cyclone_70_web.pdf</a:t>
            </a:r>
            <a:endParaRPr lang="en-CA" sz="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800" dirty="0"/>
              <a:t>[3]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Private Communication - Jean-Michel Geets,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+mn-cs"/>
              </a:rPr>
              <a:t> </a:t>
            </a:r>
            <a:r>
              <a:rPr kumimoji="0" lang="es-E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+mn-cs"/>
              </a:rPr>
              <a:t>IntegraLab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+mn-cs"/>
              </a:rPr>
              <a:t> Business </a:t>
            </a:r>
            <a:r>
              <a:rPr kumimoji="0" lang="es-E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+mn-cs"/>
              </a:rPr>
              <a:t>Developer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+mn-cs"/>
              </a:rPr>
              <a:t> – IBA </a:t>
            </a:r>
            <a:r>
              <a:rPr kumimoji="0" lang="es-E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+mn-cs"/>
              </a:rPr>
              <a:t>Fellow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+mn-cs"/>
              </a:rPr>
              <a:t>,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IBA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RadioPharma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Solutions 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Data by email March 4, 2024.</a:t>
            </a:r>
          </a:p>
          <a:p>
            <a:endParaRPr lang="en-CA" sz="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7EFB3E-57AE-7B16-8E3B-34460C42F3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085" t="39433" r="23612" b="25532"/>
          <a:stretch/>
        </p:blipFill>
        <p:spPr>
          <a:xfrm>
            <a:off x="4320484" y="2521527"/>
            <a:ext cx="5828966" cy="344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9982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BDF49-0D26-5065-F79A-5FC362663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3AB9A-2BEE-BAE8-697B-3C3259E9D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Category 3: 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High Energy Cyclotron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External Volume-Cusp &amp; ECR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A66A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–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73B7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Present Status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B2D6C54-6E23-B8CA-731C-534133251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829" y="853694"/>
            <a:ext cx="12323929" cy="52603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u="sng" dirty="0"/>
              <a:t>IBA</a:t>
            </a:r>
          </a:p>
          <a:p>
            <a:pPr marL="914400" lvl="2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Particle	Extraction		Max IS	IS Bias	Arc Power	Arc I/V		Gas Flow	Filament Lifetime</a:t>
            </a:r>
          </a:p>
          <a:p>
            <a:pPr marL="0" indent="0"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C70xp		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H‾→H</a:t>
            </a:r>
            <a:r>
              <a:rPr lang="en-US" sz="2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1000*</a:t>
            </a:r>
            <a:r>
              <a:rPr lang="el-G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A/70MeV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10 mA	−40 kV	2.0 kW		25A/80V		12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sccm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	500 hours</a:t>
            </a:r>
          </a:p>
          <a:p>
            <a:pPr marL="0" indent="0"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C70xp		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D‾→D</a:t>
            </a:r>
            <a:r>
              <a:rPr lang="en-US" sz="2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</a:t>
            </a:r>
            <a:r>
              <a:rPr lang="el-G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A/35 MeV	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1.2 mA	-20 kV	2.5 kW		15A/167V	12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sccm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	500 hours</a:t>
            </a:r>
          </a:p>
          <a:p>
            <a:pPr marL="0" indent="0"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C70xp		</a:t>
            </a:r>
            <a:r>
              <a:rPr lang="en-US" sz="2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  <a:r>
              <a:rPr lang="en-US" sz="2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++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 </a:t>
            </a:r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eμA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/70 MeV	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1.2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mAe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+20 kV	0.5 kW RF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N/A			12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sccm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	15000 hours</a:t>
            </a:r>
          </a:p>
          <a:p>
            <a:pPr marL="0" indent="0"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C70XP		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0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 </a:t>
            </a:r>
            <a:r>
              <a:rPr lang="el-G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A/15 MeV	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mAe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+20 kV	0.5 kW RF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	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N/A			12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sccm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	15000 hours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	           Volume-Cusp 									  ECR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Did 750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 35-70 MeV at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Arronax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 algn="ctr">
              <a:buNone/>
            </a:pPr>
            <a:endParaRPr lang="en-US" sz="2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7F16A1-E94B-FC1F-01C7-7FB5DD51E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B05BDD-0C92-6D04-0D23-D6B6EB911D22}"/>
              </a:ext>
            </a:extLst>
          </p:cNvPr>
          <p:cNvSpPr txBox="1"/>
          <p:nvPr/>
        </p:nvSpPr>
        <p:spPr>
          <a:xfrm>
            <a:off x="633310" y="6281681"/>
            <a:ext cx="55419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800" dirty="0"/>
              <a:t>[1] Private Communication: Jean-Luc Delvaux, Honorary Fellow, IBA, Data by Email January 18, 2024.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800" dirty="0"/>
              <a:t>[2]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Private Communication - Jean-Michel Geets,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+mn-cs"/>
              </a:rPr>
              <a:t> </a:t>
            </a:r>
            <a:r>
              <a:rPr kumimoji="0" lang="es-E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+mn-cs"/>
              </a:rPr>
              <a:t>IntegraLab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+mn-cs"/>
              </a:rPr>
              <a:t> Business </a:t>
            </a:r>
            <a:r>
              <a:rPr kumimoji="0" lang="es-E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+mn-cs"/>
              </a:rPr>
              <a:t>Developer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+mn-cs"/>
              </a:rPr>
              <a:t> – IBA </a:t>
            </a:r>
            <a:r>
              <a:rPr kumimoji="0" lang="es-E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+mn-cs"/>
              </a:rPr>
              <a:t>Fellow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+mn-cs"/>
              </a:rPr>
              <a:t>,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IBA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RadioPharma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Solutions 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Data by email March 4, 2024.</a:t>
            </a:r>
          </a:p>
          <a:p>
            <a:endParaRPr lang="en-CA" sz="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986DD2-BCFB-CCAD-1E70-853E45C22C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44" t="53606" r="64145" b="18983"/>
          <a:stretch/>
        </p:blipFill>
        <p:spPr>
          <a:xfrm>
            <a:off x="6849466" y="3483890"/>
            <a:ext cx="2701740" cy="3277224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31733FC-F85F-E104-3BE4-CA4300490CD7}"/>
              </a:ext>
            </a:extLst>
          </p:cNvPr>
          <p:cNvCxnSpPr>
            <a:cxnSpLocks/>
          </p:cNvCxnSpPr>
          <p:nvPr/>
        </p:nvCxnSpPr>
        <p:spPr>
          <a:xfrm flipH="1">
            <a:off x="8794538" y="3696120"/>
            <a:ext cx="1037513" cy="15161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83A2C3D-2746-F235-5C32-F193DB4B5417}"/>
              </a:ext>
            </a:extLst>
          </p:cNvPr>
          <p:cNvCxnSpPr>
            <a:cxnSpLocks/>
          </p:cNvCxnSpPr>
          <p:nvPr/>
        </p:nvCxnSpPr>
        <p:spPr>
          <a:xfrm>
            <a:off x="6027847" y="3696120"/>
            <a:ext cx="1614109" cy="32140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15229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CC099-CF73-BC6E-03A9-908073B78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A154D-9322-68DC-B389-AFD6ACAE2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Category 3: 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High Energy Cyclotron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Penning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A66A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–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73B7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Present Status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5F22ECF-BF5F-C203-9E9B-AE0DBDE0B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829" y="990414"/>
            <a:ext cx="12323929" cy="52603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u="sng" dirty="0" err="1"/>
              <a:t>Scanditronix</a:t>
            </a:r>
            <a:r>
              <a:rPr lang="en-US" sz="2400" b="1" u="sng" dirty="0"/>
              <a:t> (UWMCF)</a:t>
            </a:r>
          </a:p>
          <a:p>
            <a:pPr marL="914400" lvl="2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Particle	Extraction		Max IS	IS Bias	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ArcPower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Arc I/V			Gas Flow	Cathode Lifetime</a:t>
            </a:r>
          </a:p>
          <a:p>
            <a:pPr marL="914400" lvl="2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					(r17 cm)													(buttons)</a:t>
            </a:r>
          </a:p>
          <a:p>
            <a:pPr marL="0" indent="0"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MC50	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 </a:t>
            </a:r>
            <a:r>
              <a:rPr lang="el-G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A/50.5 MeV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70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μA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Ground	106 W		85mA/1.25kV	3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sccm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	&gt;120 hours</a:t>
            </a:r>
          </a:p>
          <a:p>
            <a:pPr marL="0" indent="0"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MC50	</a:t>
            </a:r>
            <a:r>
              <a:rPr lang="en-US" sz="2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  <a:r>
              <a:rPr lang="en-US" sz="2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++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</a:t>
            </a:r>
            <a:r>
              <a:rPr lang="el-G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Ae/47.3 MeV	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80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μA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	Ground	750 W		0.5A/1.5 kV		3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sccm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	4-8 hours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MC50	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 </a:t>
            </a:r>
            <a:r>
              <a:rPr lang="el-G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A/23.8 MeV	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N/A		Ground	45 W		50mA/0.9kV		3.7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sccm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	&gt;120 hours</a:t>
            </a:r>
          </a:p>
          <a:p>
            <a:pPr marL="0" indent="0"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MC50	</a:t>
            </a:r>
            <a:r>
              <a:rPr lang="en-US" sz="2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  <a:r>
              <a:rPr lang="en-US" sz="2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++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μAe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/35.7 MeV	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N/A		Ground	280 W		0.2A/1.4kV		3.5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sccm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	4-8 hours</a:t>
            </a: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en-US" sz="2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58FB4B-1448-49D0-7A18-B24ED622C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908471-18E9-F901-FCDE-C5C0ED40C602}"/>
              </a:ext>
            </a:extLst>
          </p:cNvPr>
          <p:cNvSpPr txBox="1"/>
          <p:nvPr/>
        </p:nvSpPr>
        <p:spPr>
          <a:xfrm>
            <a:off x="633310" y="6367572"/>
            <a:ext cx="69894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800" dirty="0"/>
              <a:t>[1] Private Communication: Marissa Kranz, Facility Director, University of Washington Medical Cyclotron Facility, Data by Email February 29, 2024.</a:t>
            </a:r>
          </a:p>
          <a:p>
            <a:r>
              <a:rPr lang="en-CA" sz="800" dirty="0"/>
              <a:t>[2] Private Communication: Marissa Kranz, Facility Director, University of Washington Medical Cyclotron Facility, Photo by Email March 13, 2024.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ACB004-DB29-0D04-FCAA-C46363F712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84" t="30034" r="5834" b="35623"/>
          <a:stretch/>
        </p:blipFill>
        <p:spPr>
          <a:xfrm>
            <a:off x="472302" y="4079546"/>
            <a:ext cx="9555870" cy="228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2019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FAF35-D0FD-D3BF-80FE-13DE94B6D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DDDD7-88C3-F639-0200-ADE77AAB9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Category 3:  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High Energy Cyclotron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External Volume-Cusp/ECR/Penning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8670E37-CCF5-618C-03A4-0D90ABBD6F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u="sng" dirty="0"/>
              <a:t>Developments</a:t>
            </a:r>
          </a:p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IBA C70P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[1]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1A0B3B-19DF-4C51-FBEA-CC3D33BA6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D01CF1-CA7E-5943-E89D-DCE7D3851D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70" t="47800" r="34255" b="10356"/>
          <a:stretch/>
        </p:blipFill>
        <p:spPr>
          <a:xfrm>
            <a:off x="3058012" y="1704095"/>
            <a:ext cx="5836596" cy="42830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3ABDEA-4F2B-C4CB-61B9-CA7EA7658E82}"/>
              </a:ext>
            </a:extLst>
          </p:cNvPr>
          <p:cNvSpPr txBox="1"/>
          <p:nvPr/>
        </p:nvSpPr>
        <p:spPr>
          <a:xfrm>
            <a:off x="633310" y="6281681"/>
            <a:ext cx="4849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800" dirty="0"/>
              <a:t>[1] Private Communication: Jean-Luc Delvaux, Honorary Fellow, IBA, Data by Email January 18, 2024.</a:t>
            </a:r>
          </a:p>
          <a:p>
            <a:r>
              <a:rPr lang="en-CA" sz="800" dirty="0"/>
              <a:t>[2] </a:t>
            </a:r>
            <a:r>
              <a:rPr lang="en-US" sz="800" dirty="0"/>
              <a:t>https://www.pantechnik.com/wp-content/uploads/2020/07/Supernanogan.pdf</a:t>
            </a:r>
            <a:endParaRPr lang="en-CA" sz="800" dirty="0"/>
          </a:p>
          <a:p>
            <a:r>
              <a:rPr lang="en-CA" sz="800" dirty="0"/>
              <a:t>[3] </a:t>
            </a:r>
            <a:r>
              <a:rPr lang="en-US" sz="800" dirty="0"/>
              <a:t>https://www.d-pace.com/?e=304 </a:t>
            </a:r>
            <a:endParaRPr lang="en-CA" sz="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8CCE49-E091-1E5E-9BF4-422B96D027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712" t="45457" r="23031" b="22156"/>
          <a:stretch/>
        </p:blipFill>
        <p:spPr>
          <a:xfrm>
            <a:off x="753677" y="2218258"/>
            <a:ext cx="2235200" cy="1750832"/>
          </a:xfrm>
          <a:prstGeom prst="rect">
            <a:avLst/>
          </a:prstGeom>
        </p:spPr>
      </p:pic>
      <p:pic>
        <p:nvPicPr>
          <p:cNvPr id="9" name="Picture 2" descr="10 kW Filament Volume-Cusp">
            <a:extLst>
              <a:ext uri="{FF2B5EF4-FFF2-40B4-BE49-F238E27FC236}">
                <a16:creationId xmlns:a16="http://schemas.microsoft.com/office/drawing/2014/main" id="{631A37C4-ADA1-E9EB-888B-2A20D7C91E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85" b="751"/>
          <a:stretch/>
        </p:blipFill>
        <p:spPr bwMode="auto">
          <a:xfrm>
            <a:off x="9267373" y="1424310"/>
            <a:ext cx="3643168" cy="2028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3454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FAF35-D0FD-D3BF-80FE-13DE94B6D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DDDD7-88C3-F639-0200-ADE77AAB9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Category 3:  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High Energy Cyclotron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External Volume-Cusp/ECR/Penning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8670E37-CCF5-618C-03A4-0D90ABBD6F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u="sng" dirty="0"/>
              <a:t>Developments</a:t>
            </a:r>
          </a:p>
          <a:p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Scanditronix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MC50 UWMCF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[1]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2 Cu pieces form two chimneys.  Replace every 150-200 hrs. Cathode material shorts.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Chimney 1: Purple Button Cathode LaB</a:t>
            </a:r>
            <a:r>
              <a:rPr lang="en-US" sz="18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used for proton and deuteron source, 120+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hrs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Chimney 2: Grey Button Cathode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HfC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used for Alpha and He-3, 4-8 hours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Molybdenum Penning Exit slits known as windows were Molybdenum, </a:t>
            </a:r>
          </a:p>
          <a:p>
            <a:pPr marL="457200" lvl="1" indent="0">
              <a:buNone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    but are now tungsten, for much reduced slit widening due to erosion. </a:t>
            </a:r>
          </a:p>
          <a:p>
            <a:pPr marL="457200" lvl="1" indent="0">
              <a:buNone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    Especially important in Chimney 2 with the more massive particles. </a:t>
            </a:r>
          </a:p>
          <a:p>
            <a:pPr lvl="1"/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1A0B3B-19DF-4C51-FBEA-CC3D33BA6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1AE8A9-BC40-0964-4B8B-6FB2C3091CBC}"/>
              </a:ext>
            </a:extLst>
          </p:cNvPr>
          <p:cNvSpPr txBox="1"/>
          <p:nvPr/>
        </p:nvSpPr>
        <p:spPr>
          <a:xfrm>
            <a:off x="633310" y="6519254"/>
            <a:ext cx="70070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800" dirty="0"/>
              <a:t>[1] Private Communication: Marissa Kranz, Facility Director, University of Washington Medical Cyclotron Facility, Data by Email February 29, 2024.</a:t>
            </a:r>
          </a:p>
        </p:txBody>
      </p:sp>
      <p:pic>
        <p:nvPicPr>
          <p:cNvPr id="11" name="Picture 10" descr="A ruler and two metal objects&#10;&#10;Description automatically generated with medium confidence">
            <a:extLst>
              <a:ext uri="{FF2B5EF4-FFF2-40B4-BE49-F238E27FC236}">
                <a16:creationId xmlns:a16="http://schemas.microsoft.com/office/drawing/2014/main" id="{FEF79D72-06E3-5FE1-E6BC-BC9C1BC9F1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6" t="34972" r="12184" b="43467"/>
          <a:stretch/>
        </p:blipFill>
        <p:spPr>
          <a:xfrm>
            <a:off x="9538188" y="1614868"/>
            <a:ext cx="2159541" cy="1478604"/>
          </a:xfrm>
          <a:prstGeom prst="rect">
            <a:avLst/>
          </a:prstGeom>
        </p:spPr>
      </p:pic>
      <p:pic>
        <p:nvPicPr>
          <p:cNvPr id="12" name="Picture 11" descr="A hand holding a metal piece&#10;&#10;Description automatically generated">
            <a:extLst>
              <a:ext uri="{FF2B5EF4-FFF2-40B4-BE49-F238E27FC236}">
                <a16:creationId xmlns:a16="http://schemas.microsoft.com/office/drawing/2014/main" id="{50D495DF-A1C4-B221-AB25-708210F68B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b="27481"/>
          <a:stretch/>
        </p:blipFill>
        <p:spPr>
          <a:xfrm>
            <a:off x="8044774" y="3476947"/>
            <a:ext cx="2237885" cy="2817481"/>
          </a:xfrm>
          <a:prstGeom prst="rect">
            <a:avLst/>
          </a:prstGeom>
        </p:spPr>
      </p:pic>
      <p:pic>
        <p:nvPicPr>
          <p:cNvPr id="13" name="Picture 12" descr="A group of black metal pieces on a white surface&#10;&#10;Description automatically generated">
            <a:extLst>
              <a:ext uri="{FF2B5EF4-FFF2-40B4-BE49-F238E27FC236}">
                <a16:creationId xmlns:a16="http://schemas.microsoft.com/office/drawing/2014/main" id="{E4967320-9905-7333-D32A-5EC69F1A27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33" t="34024" r="23088" b="45599"/>
          <a:stretch/>
        </p:blipFill>
        <p:spPr>
          <a:xfrm>
            <a:off x="10723317" y="3706240"/>
            <a:ext cx="1121298" cy="139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2751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EB80773-52E8-4111-B0D6-85F1E67487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Accelerator Development and Technology (ADT-1) Tuesday, March 19, 2024.</a:t>
            </a:r>
          </a:p>
          <a:p>
            <a:endParaRPr lang="en-CA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CA" sz="2400" dirty="0">
                <a:latin typeface="Calibri" panose="020F0502020204030204" pitchFamily="34" charset="0"/>
                <a:ea typeface="Calibri" panose="020F0502020204030204" pitchFamily="34" charset="0"/>
              </a:rPr>
              <a:t>                             </a:t>
            </a:r>
            <a:r>
              <a:rPr lang="en-CA" sz="4000" b="1" dirty="0">
                <a:latin typeface="Calibri" panose="020F0502020204030204" pitchFamily="34" charset="0"/>
                <a:ea typeface="Calibri" panose="020F0502020204030204" pitchFamily="34" charset="0"/>
              </a:rPr>
              <a:t>QUESTIONS?</a:t>
            </a:r>
            <a:endParaRPr lang="en-CA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CA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CA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48A4-F288-4996-A290-5C32B231E59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1B74398-39EA-0749-9F74-6FE982C11DA9}" type="datetime2">
              <a:rPr lang="en-US" smtClean="0"/>
              <a:pPr/>
              <a:t>Monday, March 18, 2024</a:t>
            </a:fld>
            <a:endParaRPr lang="en-US" dirty="0"/>
          </a:p>
        </p:txBody>
      </p:sp>
      <p:pic>
        <p:nvPicPr>
          <p:cNvPr id="1026" name="Picture 2" descr="10 kW Filament Volume-Cusp">
            <a:extLst>
              <a:ext uri="{FF2B5EF4-FFF2-40B4-BE49-F238E27FC236}">
                <a16:creationId xmlns:a16="http://schemas.microsoft.com/office/drawing/2014/main" id="{EE6E1A6F-B512-E2AA-CDD8-909DE3449458}"/>
              </a:ext>
            </a:extLst>
          </p:cNvPr>
          <p:cNvPicPr>
            <a:picLocks noGrp="1" noChangeAspect="1" noChangeArrowheads="1"/>
          </p:cNvPicPr>
          <p:nvPr>
            <p:ph type="pic"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85" b="751"/>
          <a:stretch/>
        </p:blipFill>
        <p:spPr bwMode="auto">
          <a:xfrm rot="20911047">
            <a:off x="6279315" y="1498904"/>
            <a:ext cx="3643168" cy="2028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D3C8D3-3112-1FAF-3B41-47543D12C3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947" t="14291" r="3769" b="17694"/>
          <a:stretch/>
        </p:blipFill>
        <p:spPr>
          <a:xfrm>
            <a:off x="9000009" y="3117523"/>
            <a:ext cx="1423794" cy="20092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0E6EA0-6C5A-3726-A107-AC7D063DA85F}"/>
              </a:ext>
            </a:extLst>
          </p:cNvPr>
          <p:cNvSpPr txBox="1"/>
          <p:nvPr/>
        </p:nvSpPr>
        <p:spPr>
          <a:xfrm>
            <a:off x="563418" y="6262255"/>
            <a:ext cx="8436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[1] https://www.d-pace.com/?e=304 </a:t>
            </a:r>
          </a:p>
          <a:p>
            <a:r>
              <a:rPr lang="en-US" sz="800" dirty="0"/>
              <a:t>[2] D. Potkins, M. Dehnel, S. Melanson, T. Stewart, </a:t>
            </a:r>
            <a:r>
              <a:rPr lang="en-US" sz="800" dirty="0" err="1"/>
              <a:t>P.Jackle</a:t>
            </a:r>
            <a:r>
              <a:rPr lang="en-US" sz="800" dirty="0"/>
              <a:t>, J. Hinderer, N. Jones, L. Williams, “Improvements to Siemens Eclipse PET Cyclotron Penning Ion Source”, </a:t>
            </a:r>
          </a:p>
          <a:p>
            <a:r>
              <a:rPr lang="en-US" sz="800" dirty="0"/>
              <a:t>AIP Conference Proceedings, Vol. 2052, No. 1, P. 050016, AIP Publishing, 2018.</a:t>
            </a:r>
          </a:p>
          <a:p>
            <a:r>
              <a:rPr lang="en-US" sz="800" dirty="0"/>
              <a:t>[3] https://www.pantechnik.com/wp-content/uploads/2020/07/Supernanogan.pdf</a:t>
            </a:r>
            <a:endParaRPr lang="en-CA" sz="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2DD2F3-F30D-55AE-AD64-C3CCCCEFBE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712" t="45457" r="23031" b="22156"/>
          <a:stretch/>
        </p:blipFill>
        <p:spPr>
          <a:xfrm>
            <a:off x="6319157" y="3696076"/>
            <a:ext cx="2235200" cy="17508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098ED6-C575-A6A5-FE54-A0C82B8AC047}"/>
              </a:ext>
            </a:extLst>
          </p:cNvPr>
          <p:cNvSpPr txBox="1"/>
          <p:nvPr/>
        </p:nvSpPr>
        <p:spPr>
          <a:xfrm>
            <a:off x="6236821" y="1538605"/>
            <a:ext cx="14227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dirty="0">
                <a:solidFill>
                  <a:schemeClr val="accent1"/>
                </a:solidFill>
              </a:rPr>
              <a:t>Volume-Cusp</a:t>
            </a:r>
            <a:endParaRPr lang="en-CA" sz="1600" b="1" u="sng" dirty="0">
              <a:solidFill>
                <a:schemeClr val="accent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DAD211-722B-B8EC-1F45-B0AC87C8C67C}"/>
              </a:ext>
            </a:extLst>
          </p:cNvPr>
          <p:cNvSpPr txBox="1"/>
          <p:nvPr/>
        </p:nvSpPr>
        <p:spPr>
          <a:xfrm>
            <a:off x="7160880" y="5532140"/>
            <a:ext cx="5517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dirty="0">
                <a:solidFill>
                  <a:schemeClr val="accent1"/>
                </a:solidFill>
              </a:rPr>
              <a:t>ECR</a:t>
            </a:r>
            <a:endParaRPr lang="en-CA" sz="1600" b="1" u="sng" dirty="0">
              <a:solidFill>
                <a:schemeClr val="accent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D1A6F1-414D-1680-C432-C1E467685633}"/>
              </a:ext>
            </a:extLst>
          </p:cNvPr>
          <p:cNvSpPr txBox="1"/>
          <p:nvPr/>
        </p:nvSpPr>
        <p:spPr>
          <a:xfrm>
            <a:off x="9240462" y="5117950"/>
            <a:ext cx="9428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dirty="0">
                <a:solidFill>
                  <a:schemeClr val="accent1"/>
                </a:solidFill>
              </a:rPr>
              <a:t>Penning</a:t>
            </a:r>
            <a:endParaRPr lang="en-CA" sz="1600" b="1" u="sng" dirty="0">
              <a:solidFill>
                <a:schemeClr val="accent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512E969-5970-5159-3DE1-31D33654B7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3181" y="505595"/>
            <a:ext cx="12690928" cy="617838"/>
          </a:xfrm>
        </p:spPr>
        <p:txBody>
          <a:bodyPr/>
          <a:lstStyle/>
          <a:p>
            <a:r>
              <a:rPr lang="en-NZ" sz="2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H‾,  D‾ &amp; He</a:t>
            </a:r>
            <a:r>
              <a:rPr lang="en-NZ" sz="3600" u="sng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++</a:t>
            </a:r>
            <a:r>
              <a:rPr lang="en-NZ" sz="2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Source </a:t>
            </a:r>
            <a:r>
              <a:rPr lang="en-NZ" sz="26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NZ" sz="2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evelopments</a:t>
            </a:r>
            <a:r>
              <a:rPr lang="en-NZ" sz="26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</a:t>
            </a:r>
            <a:r>
              <a:rPr lang="en-NZ" sz="2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Medical </a:t>
            </a:r>
            <a:r>
              <a:rPr lang="en-NZ" sz="26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NZ" sz="2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sotope </a:t>
            </a:r>
            <a:r>
              <a:rPr lang="en-NZ" sz="26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NZ" sz="2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roduction </a:t>
            </a:r>
            <a:r>
              <a:rPr lang="en-NZ" sz="26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NZ" sz="26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yclotrons</a:t>
            </a:r>
            <a:endParaRPr lang="en-US" sz="2600" u="sng" dirty="0"/>
          </a:p>
        </p:txBody>
      </p:sp>
    </p:spTree>
    <p:extLst>
      <p:ext uri="{BB962C8B-B14F-4D97-AF65-F5344CB8AC3E}">
        <p14:creationId xmlns:p14="http://schemas.microsoft.com/office/powerpoint/2010/main" val="4139861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3CDBC-2F83-FD74-5837-248678470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CA8DC-5EC9-18F7-88D6-F977DD2E7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Category 1:  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Low Energy Cyclotron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 Penning Ion Source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 Review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974826-8D9D-613B-0CC7-C8152F476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b="1" u="sng" dirty="0"/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887EA1-526E-10D3-A382-E0FAB929F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2DDFBF-81BD-157A-4829-3D64E4B4B2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762" t="10616" r="30723" b="36664"/>
          <a:stretch/>
        </p:blipFill>
        <p:spPr>
          <a:xfrm>
            <a:off x="9568873" y="1621207"/>
            <a:ext cx="2623127" cy="361558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A16EC88-9543-BD56-2681-A6F2845E4E77}"/>
              </a:ext>
            </a:extLst>
          </p:cNvPr>
          <p:cNvCxnSpPr>
            <a:cxnSpLocks/>
          </p:cNvCxnSpPr>
          <p:nvPr/>
        </p:nvCxnSpPr>
        <p:spPr>
          <a:xfrm>
            <a:off x="10427855" y="1102535"/>
            <a:ext cx="1269874" cy="140847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D9ADF3B-27A2-A504-C1BC-582DCE625EB5}"/>
              </a:ext>
            </a:extLst>
          </p:cNvPr>
          <p:cNvSpPr txBox="1"/>
          <p:nvPr/>
        </p:nvSpPr>
        <p:spPr>
          <a:xfrm>
            <a:off x="8103532" y="766658"/>
            <a:ext cx="2623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also be an RF Dee.</a:t>
            </a:r>
            <a:endParaRPr lang="en-C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6B7431-6FC1-5307-756F-46CF4EA42AF6}"/>
              </a:ext>
            </a:extLst>
          </p:cNvPr>
          <p:cNvSpPr txBox="1"/>
          <p:nvPr/>
        </p:nvSpPr>
        <p:spPr>
          <a:xfrm>
            <a:off x="831272" y="6194409"/>
            <a:ext cx="63594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800" dirty="0"/>
              <a:t>[1] Nicolas Savard, “Development and Characterization of a Penning Ion Source Using Helium”, UBC PhD Dissertation, February 2022.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102D6D-4C1E-0718-6020-7557599300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337" t="38274" r="22048" b="22798"/>
          <a:stretch/>
        </p:blipFill>
        <p:spPr>
          <a:xfrm>
            <a:off x="975993" y="1102535"/>
            <a:ext cx="7759088" cy="439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66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1AAC58-279D-0375-2B91-37B633892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5D618-72CF-F16D-C992-6F35687D3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Category 1:  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Low Energy Cyclotron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 Penning Ion Source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– Present Status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5187224-BF78-6173-7067-BA6477F0E1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u="sng" dirty="0"/>
              <a:t>BEST/ABT</a:t>
            </a:r>
          </a:p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BG-75: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Max. Current:			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6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μA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@ 7.5 MeV (internal target)</a:t>
            </a:r>
          </a:p>
          <a:p>
            <a:r>
              <a:rPr lang="en-US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Cyclotron Parameters for Max. Extracted Current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Accelerated Particle:		H</a:t>
            </a:r>
            <a:r>
              <a:rPr lang="en-US" sz="2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Source Bias:				Grounded, RF Extraction from Dees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Source Max. Arc Current:	400 mA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Steady State Arc Power:		60 W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Arc Current/Voltage:		72 mA/832 V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Gas Flow:					4-5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sccm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Cathode Lifetime:			Unreported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4C7023-6049-A0F6-A438-5C0C7CECB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E2E5AE-0307-9B57-2045-B392528204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23" t="16312" r="53883" b="46099"/>
          <a:stretch/>
        </p:blipFill>
        <p:spPr>
          <a:xfrm>
            <a:off x="8793717" y="1018420"/>
            <a:ext cx="2986391" cy="25778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65D1A6-FD9A-BE52-ABD2-AEE50CC62ADD}"/>
              </a:ext>
            </a:extLst>
          </p:cNvPr>
          <p:cNvSpPr txBox="1"/>
          <p:nvPr/>
        </p:nvSpPr>
        <p:spPr>
          <a:xfrm>
            <a:off x="914400" y="5855855"/>
            <a:ext cx="6062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800" dirty="0"/>
              <a:t>[1] </a:t>
            </a:r>
            <a:r>
              <a:rPr lang="en-CA" sz="800" dirty="0">
                <a:hlinkClick r:id="rId3"/>
              </a:rPr>
              <a:t>http://www.bestabt.com/our-solutions/overview/</a:t>
            </a:r>
            <a:endParaRPr lang="en-CA" sz="800" dirty="0"/>
          </a:p>
          <a:p>
            <a:r>
              <a:rPr lang="en-CA" sz="800" dirty="0"/>
              <a:t>[2] Private Communication: Darrell McCroskey, Director – Manufacturing Services, BEST ABT Inc., Data by Email March 14, 2024. </a:t>
            </a:r>
          </a:p>
        </p:txBody>
      </p:sp>
    </p:spTree>
    <p:extLst>
      <p:ext uri="{BB962C8B-B14F-4D97-AF65-F5344CB8AC3E}">
        <p14:creationId xmlns:p14="http://schemas.microsoft.com/office/powerpoint/2010/main" val="1473620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333F5-8F4A-989D-85C6-3F293B012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45D94-1F75-4C34-B7CB-42BC8CEFC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Category 1:  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Low Energy Cyclotron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 Penning Ion Source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– Present Status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2BB7C56-0A46-B436-5F55-38278209D7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u="sng" dirty="0"/>
              <a:t>GE</a:t>
            </a:r>
          </a:p>
          <a:p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PETtrace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 800: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Max. Extracted Current:	</a:t>
            </a:r>
            <a:r>
              <a:rPr lang="pt-B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pt-BR" sz="26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pt-B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160 </a:t>
            </a:r>
            <a:r>
              <a:rPr lang="pt-BR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μA</a:t>
            </a:r>
            <a:r>
              <a:rPr lang="pt-B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@ 16.5 </a:t>
            </a:r>
            <a:r>
              <a:rPr lang="pt-BR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MeV</a:t>
            </a:r>
            <a:r>
              <a:rPr lang="pt-B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D</a:t>
            </a:r>
            <a:r>
              <a:rPr lang="pt-BR" sz="26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pt-B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60 </a:t>
            </a:r>
            <a:r>
              <a:rPr lang="pt-BR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μA</a:t>
            </a:r>
            <a:r>
              <a:rPr lang="pt-B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@ 8.4 </a:t>
            </a:r>
            <a:r>
              <a:rPr lang="pt-BR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MeV</a:t>
            </a:r>
            <a:endParaRPr lang="pt-BR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Cyclotron Parameters for Max. Extracted Current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Accelerated Particle:		H‾, D‾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Source Bias:				Grounded, RF Extraction from Dees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Source Max. H‾/D‾ Current:	Not Measured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Steady State Arc Power:		~100 W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Arc Current/Voltage:		300 mA/300V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Gas Flow:					H ‾ 5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sccm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; D‾ 3.5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sccm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Cathode Lifetime:			35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mA.hrs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on target, &gt;219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hrs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@ Max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915C32-FBE5-BE77-AEC8-1E41F13D8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026" name="Picture 3">
            <a:extLst>
              <a:ext uri="{FF2B5EF4-FFF2-40B4-BE49-F238E27FC236}">
                <a16:creationId xmlns:a16="http://schemas.microsoft.com/office/drawing/2014/main" id="{6A18709E-A02E-C3B8-4EF8-2EB4306D4B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" t="18973" r="17976" b="17792"/>
          <a:stretch/>
        </p:blipFill>
        <p:spPr bwMode="auto">
          <a:xfrm>
            <a:off x="8276327" y="2875666"/>
            <a:ext cx="4331310" cy="2509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44E469-9678-4DB1-1BBA-4A7E5B8AD6F1}"/>
              </a:ext>
            </a:extLst>
          </p:cNvPr>
          <p:cNvSpPr txBox="1"/>
          <p:nvPr/>
        </p:nvSpPr>
        <p:spPr>
          <a:xfrm>
            <a:off x="960582" y="5735782"/>
            <a:ext cx="5843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[1] Private Communication – Tomas Eriksson, Chief Engineer Cyclotrons, GE Healthcare – Data by email February 5, 2024.</a:t>
            </a:r>
          </a:p>
          <a:p>
            <a:r>
              <a:rPr lang="en-US" sz="800" dirty="0"/>
              <a:t>[2] Private Communication – Tomas Eriksson, Chief Engineer Cyclotrons, GE Healthcare – Photo by email February 12, 2024.</a:t>
            </a:r>
          </a:p>
          <a:p>
            <a:r>
              <a:rPr lang="en-US" sz="800" dirty="0"/>
              <a:t>[3] </a:t>
            </a:r>
            <a:r>
              <a:rPr lang="en-CA" sz="800" dirty="0">
                <a:latin typeface="Calibri" panose="020F0502020204030204" pitchFamily="34" charset="0"/>
              </a:rPr>
              <a:t>PT800 Cyclotron System Data Sheet rev6</a:t>
            </a:r>
            <a:r>
              <a:rPr lang="en-CA" sz="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.pdf</a:t>
            </a:r>
            <a:endParaRPr lang="en-CA" sz="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527DA0-A29A-2134-9D3B-E7FD5BAF58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773" t="61414" r="23611" b="12997"/>
          <a:stretch/>
        </p:blipFill>
        <p:spPr>
          <a:xfrm>
            <a:off x="10028172" y="868890"/>
            <a:ext cx="2025805" cy="175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919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7A8EE-5465-063B-246B-D41207B79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8FC53-6F2E-C5FA-19F9-9E54754C1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Category 1:  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Low Energy Cyclotron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 Penning Ion Source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– Present Status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0599A2B-3BE7-1011-668B-BCF7B8D5F5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u="sng" dirty="0"/>
              <a:t>GE</a:t>
            </a:r>
          </a:p>
          <a:p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MINItrace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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Qilin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Max. Extracted Current: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6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50 </a:t>
            </a:r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μA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@ 9.6 MeV</a:t>
            </a:r>
          </a:p>
          <a:p>
            <a:r>
              <a:rPr lang="en-US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Cyclotron Parameters for Max. Extracted Current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Accelerated Particle:		H‾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Source Bias:				Grounded, RF Extraction from Dees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Source Max. H‾ Current:	Not Measured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Steady State Arc Power:		~125 W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Arc Current/Voltage:		500 mA/250V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Gas Flow:					5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sccm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Cathode Lifetime:			10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mA.hrs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on target, &gt;200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hrs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@ Max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35F34E-E251-2B61-40A6-69F1A8E78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2CA097-9710-E2F5-262A-D6C40AB5E2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986" t="32432" r="13851" b="29369"/>
          <a:stretch/>
        </p:blipFill>
        <p:spPr>
          <a:xfrm>
            <a:off x="8222610" y="809367"/>
            <a:ext cx="4176583" cy="33038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ED0506-30E2-27BF-1176-246E76782EC1}"/>
              </a:ext>
            </a:extLst>
          </p:cNvPr>
          <p:cNvSpPr txBox="1"/>
          <p:nvPr/>
        </p:nvSpPr>
        <p:spPr>
          <a:xfrm>
            <a:off x="960582" y="5735782"/>
            <a:ext cx="5775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[1] Private Communication – Tomas Eriksson, Chief Engineer Cyclotrons, GE Healthcare – Data by email February 5, 2024.</a:t>
            </a:r>
          </a:p>
          <a:p>
            <a:r>
              <a:rPr lang="en-US" sz="800" dirty="0"/>
              <a:t>[2] </a:t>
            </a:r>
            <a:r>
              <a:rPr lang="en-CA" sz="8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MT QILIN Cyclotron System Data Sheet rev4.pdf</a:t>
            </a:r>
            <a:endParaRPr lang="en-CA" sz="800" dirty="0"/>
          </a:p>
        </p:txBody>
      </p:sp>
    </p:spTree>
    <p:extLst>
      <p:ext uri="{BB962C8B-B14F-4D97-AF65-F5344CB8AC3E}">
        <p14:creationId xmlns:p14="http://schemas.microsoft.com/office/powerpoint/2010/main" val="2548361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798F74-E313-6404-F088-14937BDF7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160BC-6B85-87F4-7F19-8042EBBA5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Category 1:  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Low Energy Cyclotron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 Penning Ion Source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– Present Status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AD9A345-E6B5-C18F-D56D-B7A0E0B05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u="sng" dirty="0"/>
              <a:t>IBA</a:t>
            </a:r>
          </a:p>
          <a:p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Cyclone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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KIUBE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300 (Twin Source):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Max. Extracted Current: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6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300 </a:t>
            </a:r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μA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@ 18 MeV</a:t>
            </a:r>
          </a:p>
          <a:p>
            <a:r>
              <a:rPr lang="en-US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Cyclotron Parameters for Max. Extracted Current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Accelerated Particle:			H‾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Source Bias:					Grounded, RF Extraction from Dees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Source Max. H‾ Current:		N/A</a:t>
            </a:r>
            <a:endParaRPr lang="en-US" strike="sngStrik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Steady State Arc Power:			325W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Arc Current/Voltage:			1.25A/260V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Gas Flow:						2.5 -&gt; 3.7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sccm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Cathode Lifetime:				~600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hrs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7F857A-92C3-FC81-2699-79D32D648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68309D-8DB1-2337-90B4-6B0333AD75D2}"/>
              </a:ext>
            </a:extLst>
          </p:cNvPr>
          <p:cNvSpPr txBox="1"/>
          <p:nvPr/>
        </p:nvSpPr>
        <p:spPr>
          <a:xfrm>
            <a:off x="960582" y="5735782"/>
            <a:ext cx="68355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[1] Private Communication - Jean-Michel Geets,</a:t>
            </a:r>
            <a:r>
              <a:rPr lang="es-ES" sz="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 </a:t>
            </a:r>
            <a:r>
              <a:rPr lang="es-ES" sz="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IntegraLab</a:t>
            </a:r>
            <a:r>
              <a:rPr lang="es-ES" sz="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 Business </a:t>
            </a:r>
            <a:r>
              <a:rPr lang="es-ES" sz="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Developer</a:t>
            </a:r>
            <a:r>
              <a:rPr lang="es-ES" sz="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 – IBA </a:t>
            </a:r>
            <a:r>
              <a:rPr lang="es-ES" sz="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Fellow</a:t>
            </a:r>
            <a:r>
              <a:rPr lang="es-ES" sz="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, </a:t>
            </a:r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IBA </a:t>
            </a:r>
            <a:r>
              <a:rPr lang="en-US" sz="800" dirty="0" err="1">
                <a:latin typeface="Calibri" panose="020F0502020204030204" pitchFamily="34" charset="0"/>
                <a:cs typeface="Calibri" panose="020F0502020204030204" pitchFamily="34" charset="0"/>
              </a:rPr>
              <a:t>RadioPharma</a:t>
            </a:r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 Solutions – Data by email January 17, 2024.</a:t>
            </a:r>
          </a:p>
          <a:p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[2] </a:t>
            </a:r>
            <a:r>
              <a:rPr lang="en-CA" sz="800" dirty="0">
                <a:latin typeface="Calibri" panose="020F0502020204030204" pitchFamily="34" charset="0"/>
                <a:cs typeface="Calibri" panose="020F0502020204030204" pitchFamily="34" charset="0"/>
              </a:rPr>
              <a:t>Private Communication – Benoit Nactergal, Director R&amp;D; Eric </a:t>
            </a:r>
            <a:r>
              <a:rPr lang="en-CA" sz="800" dirty="0" err="1">
                <a:latin typeface="Calibri" panose="020F0502020204030204" pitchFamily="34" charset="0"/>
                <a:cs typeface="Calibri" panose="020F0502020204030204" pitchFamily="34" charset="0"/>
              </a:rPr>
              <a:t>Kral</a:t>
            </a:r>
            <a:r>
              <a:rPr lang="en-CA" sz="800" dirty="0">
                <a:latin typeface="Calibri" panose="020F0502020204030204" pitchFamily="34" charset="0"/>
                <a:cs typeface="Calibri" panose="020F0502020204030204" pitchFamily="34" charset="0"/>
              </a:rPr>
              <a:t>, Systems Engineer, IBA </a:t>
            </a:r>
            <a:r>
              <a:rPr lang="en-CA" sz="800" dirty="0" err="1">
                <a:latin typeface="Calibri" panose="020F0502020204030204" pitchFamily="34" charset="0"/>
                <a:cs typeface="Calibri" panose="020F0502020204030204" pitchFamily="34" charset="0"/>
              </a:rPr>
              <a:t>RadioPharma</a:t>
            </a:r>
            <a:r>
              <a:rPr lang="en-CA" sz="800" dirty="0">
                <a:latin typeface="Calibri" panose="020F0502020204030204" pitchFamily="34" charset="0"/>
                <a:cs typeface="Calibri" panose="020F0502020204030204" pitchFamily="34" charset="0"/>
              </a:rPr>
              <a:t> Solutions, Data received by email March 1, 2024.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E17DF8-AE48-63B6-7469-7D39F50399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09" t="37845" r="42954" b="15286"/>
          <a:stretch/>
        </p:blipFill>
        <p:spPr>
          <a:xfrm>
            <a:off x="9023927" y="1821872"/>
            <a:ext cx="3796146" cy="32142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01A5BA-3543-191E-0CAA-B664C3F4A1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341" t="15887" r="32260" b="64538"/>
          <a:stretch/>
        </p:blipFill>
        <p:spPr>
          <a:xfrm>
            <a:off x="6536986" y="3647872"/>
            <a:ext cx="2587157" cy="184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371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71517-D36C-8DB4-F1B2-142E2BEA4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B273A-3149-DCB9-2C48-B579E9000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Category 1:  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Low Energy Cyclotron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 Penning Ion Source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– Present Status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7EF422F-1996-3AA3-1F88-C4828E64FE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u="sng" dirty="0"/>
              <a:t>IBA</a:t>
            </a:r>
          </a:p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Cyclone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18/9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(Twin Source):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Max. Extracted Current: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6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80 </a:t>
            </a:r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μA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@ 18 MeV; D</a:t>
            </a:r>
            <a:r>
              <a:rPr lang="en-US" sz="26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40 </a:t>
            </a:r>
            <a:r>
              <a:rPr lang="el-G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@ 9 MeV </a:t>
            </a:r>
          </a:p>
          <a:p>
            <a:r>
              <a:rPr lang="en-US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Cyclotron Parameters for Max. Extracted Current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Accelerated Particle:			H‾/D‾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Source Bias:					Grounded, RF Extraction from Dees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Source Max. H‾ Current:		N/A</a:t>
            </a:r>
            <a:endParaRPr lang="en-US" strike="sngStrik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Steady State Arc Power:			325W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Arc Current/Voltage:			1.25A/260V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Gas Flow:						2.5 -&gt; 3.7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sccm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Cathode Lifetime:				~600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hrs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E02E3B-DCAC-5824-88C6-8AB9123A5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36A1FF-BFC9-DDD7-9331-01E66DA98527}"/>
              </a:ext>
            </a:extLst>
          </p:cNvPr>
          <p:cNvSpPr txBox="1"/>
          <p:nvPr/>
        </p:nvSpPr>
        <p:spPr>
          <a:xfrm>
            <a:off x="960582" y="5735782"/>
            <a:ext cx="68355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[1] Private Communication - Jean-Michel Geets,</a:t>
            </a:r>
            <a:r>
              <a:rPr lang="es-ES" sz="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 </a:t>
            </a:r>
            <a:r>
              <a:rPr lang="es-ES" sz="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IntegraLab</a:t>
            </a:r>
            <a:r>
              <a:rPr lang="es-ES" sz="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 Business </a:t>
            </a:r>
            <a:r>
              <a:rPr lang="es-ES" sz="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Developer</a:t>
            </a:r>
            <a:r>
              <a:rPr lang="es-ES" sz="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 – IBA </a:t>
            </a:r>
            <a:r>
              <a:rPr lang="es-ES" sz="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Fellow</a:t>
            </a:r>
            <a:r>
              <a:rPr lang="es-ES" sz="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, </a:t>
            </a:r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IBA </a:t>
            </a:r>
            <a:r>
              <a:rPr lang="en-US" sz="800" dirty="0" err="1">
                <a:latin typeface="Calibri" panose="020F0502020204030204" pitchFamily="34" charset="0"/>
                <a:cs typeface="Calibri" panose="020F0502020204030204" pitchFamily="34" charset="0"/>
              </a:rPr>
              <a:t>RadioPharma</a:t>
            </a:r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 Solutions – Data by email January 17, 2024.</a:t>
            </a:r>
          </a:p>
          <a:p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[2] </a:t>
            </a:r>
            <a:r>
              <a:rPr lang="en-CA" sz="800" dirty="0">
                <a:latin typeface="Calibri" panose="020F0502020204030204" pitchFamily="34" charset="0"/>
                <a:cs typeface="Calibri" panose="020F0502020204030204" pitchFamily="34" charset="0"/>
              </a:rPr>
              <a:t>Private Communication – Benoit Nactergal, Director R&amp;D; Eric </a:t>
            </a:r>
            <a:r>
              <a:rPr lang="en-CA" sz="800" dirty="0" err="1">
                <a:latin typeface="Calibri" panose="020F0502020204030204" pitchFamily="34" charset="0"/>
                <a:cs typeface="Calibri" panose="020F0502020204030204" pitchFamily="34" charset="0"/>
              </a:rPr>
              <a:t>Kral</a:t>
            </a:r>
            <a:r>
              <a:rPr lang="en-CA" sz="800" dirty="0">
                <a:latin typeface="Calibri" panose="020F0502020204030204" pitchFamily="34" charset="0"/>
                <a:cs typeface="Calibri" panose="020F0502020204030204" pitchFamily="34" charset="0"/>
              </a:rPr>
              <a:t>, Systems Engineer, IBA </a:t>
            </a:r>
            <a:r>
              <a:rPr lang="en-CA" sz="800" dirty="0" err="1">
                <a:latin typeface="Calibri" panose="020F0502020204030204" pitchFamily="34" charset="0"/>
                <a:cs typeface="Calibri" panose="020F0502020204030204" pitchFamily="34" charset="0"/>
              </a:rPr>
              <a:t>RadioPharma</a:t>
            </a:r>
            <a:r>
              <a:rPr lang="en-CA" sz="800" dirty="0">
                <a:latin typeface="Calibri" panose="020F0502020204030204" pitchFamily="34" charset="0"/>
                <a:cs typeface="Calibri" panose="020F0502020204030204" pitchFamily="34" charset="0"/>
              </a:rPr>
              <a:t> Solutions, Data received by email March 1, 2024.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D81247-C121-1D20-B2E7-4E9F7D3D4E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32" t="25590" r="64698" b="58518"/>
          <a:stretch/>
        </p:blipFill>
        <p:spPr>
          <a:xfrm>
            <a:off x="9245600" y="2038297"/>
            <a:ext cx="2946400" cy="278140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29E8609-0243-8B11-DFFD-3668C3531DAF}"/>
              </a:ext>
            </a:extLst>
          </p:cNvPr>
          <p:cNvSpPr/>
          <p:nvPr/>
        </p:nvSpPr>
        <p:spPr>
          <a:xfrm>
            <a:off x="10028172" y="4008582"/>
            <a:ext cx="704483" cy="70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59B070-A6D7-9FFA-1CF1-D59D8F4EF25E}"/>
              </a:ext>
            </a:extLst>
          </p:cNvPr>
          <p:cNvSpPr/>
          <p:nvPr/>
        </p:nvSpPr>
        <p:spPr>
          <a:xfrm>
            <a:off x="10104582" y="4008582"/>
            <a:ext cx="628073" cy="5818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047762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1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1B1E3D"/>
      </a:hlink>
      <a:folHlink>
        <a:srgbClr val="3EBBF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ba48097-b403-430b-ad17-6651c909ccc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4786866D7E784FB91906AB3BC10AFB" ma:contentTypeVersion="16" ma:contentTypeDescription="Create a new document." ma:contentTypeScope="" ma:versionID="9c7b51e2f4a654a26befa4d4c88836f1">
  <xsd:schema xmlns:xsd="http://www.w3.org/2001/XMLSchema" xmlns:xs="http://www.w3.org/2001/XMLSchema" xmlns:p="http://schemas.microsoft.com/office/2006/metadata/properties" xmlns:ns3="0ba48097-b403-430b-ad17-6651c909cccf" xmlns:ns4="3bfcafa9-28bb-4309-a949-ca132e08dd43" targetNamespace="http://schemas.microsoft.com/office/2006/metadata/properties" ma:root="true" ma:fieldsID="d8ba438dbb326492e0ff5bab2c5c498e" ns3:_="" ns4:_="">
    <xsd:import namespace="0ba48097-b403-430b-ad17-6651c909cccf"/>
    <xsd:import namespace="3bfcafa9-28bb-4309-a949-ca132e08dd4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Tags" minOccurs="0"/>
                <xsd:element ref="ns3:MediaServiceOCR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a48097-b403-430b-ad17-6651c909cc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cafa9-28bb-4309-a949-ca132e08dd43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27127C0-F26B-40B2-89C7-676387802E4D}">
  <ds:schemaRefs>
    <ds:schemaRef ds:uri="0ba48097-b403-430b-ad17-6651c909cccf"/>
    <ds:schemaRef ds:uri="http://purl.org/dc/terms/"/>
    <ds:schemaRef ds:uri="http://www.w3.org/XML/1998/namespace"/>
    <ds:schemaRef ds:uri="3bfcafa9-28bb-4309-a949-ca132e08dd43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59B137AC-9DB9-4047-86AD-600C259A988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14E0FE6-1BF1-41EC-BA7B-6594CF03BD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a48097-b403-430b-ad17-6651c909cccf"/>
    <ds:schemaRef ds:uri="3bfcafa9-28bb-4309-a949-ca132e08dd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JLabPowerPoint_widescreen</Template>
  <TotalTime>1898</TotalTime>
  <Words>6179</Words>
  <Application>Microsoft Office PowerPoint</Application>
  <PresentationFormat>Widescreen</PresentationFormat>
  <Paragraphs>485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.PingFangSC-Regular</vt:lpstr>
      <vt:lpstr>Aptos</vt:lpstr>
      <vt:lpstr>Arial</vt:lpstr>
      <vt:lpstr>Calibri</vt:lpstr>
      <vt:lpstr>PingFangSC-Regular</vt:lpstr>
      <vt:lpstr>Symbol</vt:lpstr>
      <vt:lpstr>Trebuchet MS</vt:lpstr>
      <vt:lpstr>Wingdings 3</vt:lpstr>
      <vt:lpstr>Facet</vt:lpstr>
      <vt:lpstr>H‾,  D‾ &amp; He++ Source Developments for Medical Isotope Production Cyclotrons</vt:lpstr>
      <vt:lpstr>Cyclotron Radioisotope Production: Topic Areas</vt:lpstr>
      <vt:lpstr>Category 1:  Low Energy Cyclotron </vt:lpstr>
      <vt:lpstr>Category 1:  Low Energy Cyclotron - Internal Penning Ion Source - Review </vt:lpstr>
      <vt:lpstr>Category 1:  Low Energy Cyclotron - Internal Penning Ion Source – Present Status </vt:lpstr>
      <vt:lpstr>Category 1:  Low Energy Cyclotron - Internal Penning Ion Source – Present Status </vt:lpstr>
      <vt:lpstr>Category 1:  Low Energy Cyclotron - Internal Penning Ion Source – Present Status </vt:lpstr>
      <vt:lpstr>Category 1:  Low Energy Cyclotron - Internal Penning Ion Source – Present Status </vt:lpstr>
      <vt:lpstr>Category 1:  Low Energy Cyclotron - Internal Penning Ion Source – Present Status </vt:lpstr>
      <vt:lpstr>Category 1:  Low Energy Cyclotron - Internal Penning Ion Source – Present Status </vt:lpstr>
      <vt:lpstr>Category 1:  Low Energy Cyclotron - Internal Penning Ion Source – Present Status </vt:lpstr>
      <vt:lpstr>Category 1:  Low Energy Cyclotron - Internal Penning Ion Source – Present Status </vt:lpstr>
      <vt:lpstr>Category 1:  Low Energy Cyclotron - Internal Penning Ion Source </vt:lpstr>
      <vt:lpstr>Category 1:  Low Energy Cyclotron - Internal Penning Ion Source </vt:lpstr>
      <vt:lpstr>Category 1:  Low Energy Cyclotron - Internal Penning Ion Source </vt:lpstr>
      <vt:lpstr>Category 1:  Low Energy Cyclotron – External Volume-Cusp Ion Source </vt:lpstr>
      <vt:lpstr>Category 1:  Low Energy Cyclotron – External Volume-Cusp Ion Source – Present Status </vt:lpstr>
      <vt:lpstr>Category 1:  Low Energy Cyclotron – External Volume-Cusp Ion Source – Present Status </vt:lpstr>
      <vt:lpstr>Category 1:  Low Energy Cyclotron – External Volume-Cusp Ion Source – Present Status </vt:lpstr>
      <vt:lpstr>Category 1:  Low Energy Cyclotron – External Volume-Cusp Ion Source </vt:lpstr>
      <vt:lpstr>Category 1:  Low Energy Cyclotron – External Volume-Cusp Ion Source </vt:lpstr>
      <vt:lpstr>Category 2:  Medium Energy Cyclotron – External Volume-Cusp/ECR/Penning – Present Status  </vt:lpstr>
      <vt:lpstr>Category 2: Medium Energy Cyclotron – External Volume-Cusp – Present Status </vt:lpstr>
      <vt:lpstr>Category 2: Medium Energy Cyclotron – External Volume-Cusp – Present Status </vt:lpstr>
      <vt:lpstr>Category 2: Medium Energy Cyclotron – External Volume-Cusp – Present Status </vt:lpstr>
      <vt:lpstr>Category 2: Medium Energy Cyclotron – External Volume-Cusp &amp; ECR – Present Status </vt:lpstr>
      <vt:lpstr>Category 2: Medium Energy Cyclotron – External Volume-Cusp &amp; Penning – Present Status </vt:lpstr>
      <vt:lpstr>Category 2:  Medium Energy Cyclotron – External Volume-Cusp/ECR/Penning   </vt:lpstr>
      <vt:lpstr>Category 3:  High Energy Cyclotron – External Volume-Cusp/ECR/Penning – Present Status  </vt:lpstr>
      <vt:lpstr>Category 3: High Energy Cyclotron – External Volume-Cusp – Present Status </vt:lpstr>
      <vt:lpstr>Category 3: High Energy Cyclotron – External Volume-Cusp – Present Status </vt:lpstr>
      <vt:lpstr>Category 3: High Energy Cyclotron – External Volume-Cusp &amp; ECR – Present Status </vt:lpstr>
      <vt:lpstr>Category 3: High Energy Cyclotron – Penning – Present Status </vt:lpstr>
      <vt:lpstr>Category 3:  High Energy Cyclotron – External Volume-Cusp/ECR/Penning   </vt:lpstr>
      <vt:lpstr>Category 3:  High Energy Cyclotron – External Volume-Cusp/ECR/Penning   </vt:lpstr>
      <vt:lpstr>H‾,  D‾ &amp; He++ Source Developments for Medical Isotope Production Cyclotrons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Ketzner</dc:creator>
  <cp:lastModifiedBy>Morgan Dehnel</cp:lastModifiedBy>
  <cp:revision>177</cp:revision>
  <dcterms:created xsi:type="dcterms:W3CDTF">2023-03-08T13:59:24Z</dcterms:created>
  <dcterms:modified xsi:type="dcterms:W3CDTF">2024-03-18T13:47:52Z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0x010100F24786866D7E784FB91906AB3BC10AFB</vt:lpwstr>
  </property>
</Properties>
</file>