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4"/>
  </p:sldMasterIdLst>
  <p:notesMasterIdLst>
    <p:notesMasterId r:id="rId20"/>
  </p:notesMasterIdLst>
  <p:handoutMasterIdLst>
    <p:handoutMasterId r:id="rId21"/>
  </p:handoutMasterIdLst>
  <p:sldIdLst>
    <p:sldId id="256" r:id="rId5"/>
    <p:sldId id="264" r:id="rId6"/>
    <p:sldId id="257" r:id="rId7"/>
    <p:sldId id="278" r:id="rId8"/>
    <p:sldId id="266" r:id="rId9"/>
    <p:sldId id="267" r:id="rId10"/>
    <p:sldId id="268" r:id="rId11"/>
    <p:sldId id="269" r:id="rId12"/>
    <p:sldId id="272" r:id="rId13"/>
    <p:sldId id="274" r:id="rId14"/>
    <p:sldId id="277" r:id="rId15"/>
    <p:sldId id="275" r:id="rId16"/>
    <p:sldId id="270"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511BF26-355F-428B-A1D8-D74219E5793B}">
          <p14:sldIdLst>
            <p14:sldId id="256"/>
            <p14:sldId id="264"/>
            <p14:sldId id="257"/>
            <p14:sldId id="278"/>
            <p14:sldId id="266"/>
            <p14:sldId id="267"/>
            <p14:sldId id="268"/>
            <p14:sldId id="269"/>
            <p14:sldId id="272"/>
            <p14:sldId id="274"/>
            <p14:sldId id="277"/>
            <p14:sldId id="275"/>
            <p14:sldId id="270"/>
            <p14:sldId id="271"/>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B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89952" autoAdjust="0"/>
  </p:normalViewPr>
  <p:slideViewPr>
    <p:cSldViewPr snapToGrid="0" snapToObjects="1">
      <p:cViewPr varScale="1">
        <p:scale>
          <a:sx n="99" d="100"/>
          <a:sy n="99" d="100"/>
        </p:scale>
        <p:origin x="1158" y="90"/>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EAD31-FAB7-48B8-ABE9-96868977A6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184533-3B5B-44C3-A3FB-B0A8E4C945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2FA293-15AF-4FB0-9A5A-FFBD6309DA11}" type="datetimeFigureOut">
              <a:rPr lang="en-US" smtClean="0"/>
              <a:t>3/15/2024</a:t>
            </a:fld>
            <a:endParaRPr lang="en-US"/>
          </a:p>
        </p:txBody>
      </p:sp>
      <p:sp>
        <p:nvSpPr>
          <p:cNvPr id="4" name="Footer Placeholder 3">
            <a:extLst>
              <a:ext uri="{FF2B5EF4-FFF2-40B4-BE49-F238E27FC236}">
                <a16:creationId xmlns:a16="http://schemas.microsoft.com/office/drawing/2014/main" id="{A193CE74-B17D-4176-89AA-F3CC6A2DBA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79A98A-00C8-4677-8E04-F2513128AE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1E183-D644-465A-BC74-3A675E88F933}" type="slidenum">
              <a:rPr lang="en-US" smtClean="0"/>
              <a:t>‹#›</a:t>
            </a:fld>
            <a:endParaRPr lang="en-US"/>
          </a:p>
        </p:txBody>
      </p:sp>
    </p:spTree>
    <p:extLst>
      <p:ext uri="{BB962C8B-B14F-4D97-AF65-F5344CB8AC3E}">
        <p14:creationId xmlns:p14="http://schemas.microsoft.com/office/powerpoint/2010/main" val="826970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1</a:t>
            </a:fld>
            <a:endParaRPr lang="en-US"/>
          </a:p>
        </p:txBody>
      </p:sp>
    </p:spTree>
    <p:extLst>
      <p:ext uri="{BB962C8B-B14F-4D97-AF65-F5344CB8AC3E}">
        <p14:creationId xmlns:p14="http://schemas.microsoft.com/office/powerpoint/2010/main" val="103370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how I am interested in Nuclear Power at a national lab as a career.</a:t>
            </a:r>
          </a:p>
        </p:txBody>
      </p:sp>
      <p:sp>
        <p:nvSpPr>
          <p:cNvPr id="4" name="Slide Number Placeholder 3"/>
          <p:cNvSpPr>
            <a:spLocks noGrp="1"/>
          </p:cNvSpPr>
          <p:nvPr>
            <p:ph type="sldNum" sz="quarter" idx="5"/>
          </p:nvPr>
        </p:nvSpPr>
        <p:spPr/>
        <p:txBody>
          <a:bodyPr/>
          <a:lstStyle/>
          <a:p>
            <a:fld id="{FBBF1341-3AFE-B447-A831-9671D6A7009B}" type="slidenum">
              <a:rPr lang="en-US" smtClean="0"/>
              <a:t>2</a:t>
            </a:fld>
            <a:endParaRPr lang="en-US"/>
          </a:p>
        </p:txBody>
      </p:sp>
    </p:spTree>
    <p:extLst>
      <p:ext uri="{BB962C8B-B14F-4D97-AF65-F5344CB8AC3E}">
        <p14:creationId xmlns:p14="http://schemas.microsoft.com/office/powerpoint/2010/main" val="235362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 it can be compact - since electrons are excited by IR laser, able to undulate in such a small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Smaller size = cheaper, more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Yb: KGW = Ytterbium: Potassium </a:t>
            </a:r>
            <a:r>
              <a:rPr lang="en-US" dirty="0" err="1"/>
              <a:t>Gadolin</a:t>
            </a:r>
            <a:r>
              <a:rPr lang="en-US" dirty="0"/>
              <a:t> </a:t>
            </a:r>
            <a:r>
              <a:rPr lang="en-US" dirty="0" err="1"/>
              <a:t>ium</a:t>
            </a:r>
            <a:r>
              <a:rPr lang="en-US" dirty="0"/>
              <a:t> Tungstate crystal (gain material for scattering)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Yb:YAG</a:t>
            </a:r>
            <a:r>
              <a:rPr lang="en-US" dirty="0"/>
              <a:t> = Ytterbium: Yttrium Aluminum Garnet crystal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1030 fundamental, 515 second harmonic, 258 4</a:t>
            </a:r>
            <a:r>
              <a:rPr lang="en-US" baseline="30000" dirty="0"/>
              <a:t>th</a:t>
            </a:r>
            <a:r>
              <a:rPr lang="en-US" dirty="0"/>
              <a:t> harmonic</a:t>
            </a:r>
          </a:p>
        </p:txBody>
      </p:sp>
      <p:sp>
        <p:nvSpPr>
          <p:cNvPr id="4" name="Slide Number Placeholder 3"/>
          <p:cNvSpPr>
            <a:spLocks noGrp="1"/>
          </p:cNvSpPr>
          <p:nvPr>
            <p:ph type="sldNum" sz="quarter" idx="5"/>
          </p:nvPr>
        </p:nvSpPr>
        <p:spPr/>
        <p:txBody>
          <a:bodyPr/>
          <a:lstStyle/>
          <a:p>
            <a:fld id="{FBBF1341-3AFE-B447-A831-9671D6A7009B}" type="slidenum">
              <a:rPr lang="en-US" smtClean="0"/>
              <a:t>3</a:t>
            </a:fld>
            <a:endParaRPr lang="en-US"/>
          </a:p>
        </p:txBody>
      </p:sp>
    </p:spTree>
    <p:extLst>
      <p:ext uri="{BB962C8B-B14F-4D97-AF65-F5344CB8AC3E}">
        <p14:creationId xmlns:p14="http://schemas.microsoft.com/office/powerpoint/2010/main" val="69837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Photoinjector laser is in vault so that we can have a short path length for the best stability possible.</a:t>
            </a:r>
          </a:p>
          <a:p>
            <a:r>
              <a:rPr lang="en-US" dirty="0"/>
              <a:t>Full automation of laser operations is necessary. </a:t>
            </a:r>
          </a:p>
          <a:p>
            <a:r>
              <a:rPr lang="en-US" dirty="0"/>
              <a:t>Want to keep from shutting down as often as possible.</a:t>
            </a:r>
          </a:p>
          <a:p>
            <a:r>
              <a:rPr lang="en-US" dirty="0"/>
              <a:t>Controlling beams in real time helps makes overlap possible.</a:t>
            </a:r>
            <a:endParaRPr lang="en-US" b="1" dirty="0"/>
          </a:p>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4</a:t>
            </a:fld>
            <a:endParaRPr lang="en-US"/>
          </a:p>
        </p:txBody>
      </p:sp>
    </p:spTree>
    <p:extLst>
      <p:ext uri="{BB962C8B-B14F-4D97-AF65-F5344CB8AC3E}">
        <p14:creationId xmlns:p14="http://schemas.microsoft.com/office/powerpoint/2010/main" val="395491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(main) lasers in vault – Pharos (UV) and DIRA (IR) – both class 4</a:t>
            </a:r>
          </a:p>
          <a:p>
            <a:r>
              <a:rPr lang="en-US" dirty="0"/>
              <a:t>Pharos fundamental wavelength – 1030 nm, 4</a:t>
            </a:r>
            <a:r>
              <a:rPr lang="en-US" baseline="30000" dirty="0"/>
              <a:t>th</a:t>
            </a:r>
            <a:r>
              <a:rPr lang="en-US" dirty="0"/>
              <a:t> harmonic – 258 nm</a:t>
            </a:r>
          </a:p>
          <a:p>
            <a:r>
              <a:rPr lang="en-US" dirty="0"/>
              <a:t>The less often the vault needs to be in class 4 mode, the better.</a:t>
            </a:r>
          </a:p>
          <a:p>
            <a:r>
              <a:rPr lang="en-US" dirty="0"/>
              <a:t>Allows other work to be done at the same time as laser adjustments.</a:t>
            </a:r>
          </a:p>
        </p:txBody>
      </p:sp>
      <p:sp>
        <p:nvSpPr>
          <p:cNvPr id="4" name="Slide Number Placeholder 3"/>
          <p:cNvSpPr>
            <a:spLocks noGrp="1"/>
          </p:cNvSpPr>
          <p:nvPr>
            <p:ph type="sldNum" sz="quarter" idx="5"/>
          </p:nvPr>
        </p:nvSpPr>
        <p:spPr/>
        <p:txBody>
          <a:bodyPr/>
          <a:lstStyle/>
          <a:p>
            <a:fld id="{FBBF1341-3AFE-B447-A831-9671D6A7009B}" type="slidenum">
              <a:rPr lang="en-US" smtClean="0"/>
              <a:t>5</a:t>
            </a:fld>
            <a:endParaRPr lang="en-US"/>
          </a:p>
        </p:txBody>
      </p:sp>
    </p:spTree>
    <p:extLst>
      <p:ext uri="{BB962C8B-B14F-4D97-AF65-F5344CB8AC3E}">
        <p14:creationId xmlns:p14="http://schemas.microsoft.com/office/powerpoint/2010/main" val="146348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Binary devices like mirror flipper for power diagnostics, LEDs.</a:t>
            </a:r>
          </a:p>
          <a:p>
            <a:r>
              <a:rPr lang="en-US" dirty="0" err="1"/>
              <a:t>Picomotors</a:t>
            </a:r>
            <a:r>
              <a:rPr lang="en-US" dirty="0"/>
              <a:t> (Piezo motors) for adjustment of Pharos profile.</a:t>
            </a:r>
          </a:p>
          <a:p>
            <a:r>
              <a:rPr lang="en-US" dirty="0"/>
              <a:t>Galil motors control stages with lenses, pinholes, and an ND array.</a:t>
            </a:r>
          </a:p>
          <a:p>
            <a:r>
              <a:rPr lang="en-US" dirty="0"/>
              <a:t>UV optics improvements – Brewster optics, replaced chevrons, reflective optics, 4f </a:t>
            </a:r>
            <a:r>
              <a:rPr lang="en-US" dirty="0">
                <a:sym typeface="Wingdings" panose="05000000000000000000" pitchFamily="2" charset="2"/>
              </a:rPr>
              <a:t> single lens.</a:t>
            </a:r>
            <a:endParaRPr lang="en-US" dirty="0"/>
          </a:p>
          <a:p>
            <a:r>
              <a:rPr lang="en-US" dirty="0"/>
              <a:t>Allows for much more precision than just adjusting by hand.</a:t>
            </a:r>
          </a:p>
        </p:txBody>
      </p:sp>
      <p:sp>
        <p:nvSpPr>
          <p:cNvPr id="4" name="Slide Number Placeholder 3"/>
          <p:cNvSpPr>
            <a:spLocks noGrp="1"/>
          </p:cNvSpPr>
          <p:nvPr>
            <p:ph type="sldNum" sz="quarter" idx="5"/>
          </p:nvPr>
        </p:nvSpPr>
        <p:spPr/>
        <p:txBody>
          <a:bodyPr/>
          <a:lstStyle/>
          <a:p>
            <a:fld id="{FBBF1341-3AFE-B447-A831-9671D6A7009B}" type="slidenum">
              <a:rPr lang="en-US" smtClean="0"/>
              <a:t>6</a:t>
            </a:fld>
            <a:endParaRPr lang="en-US"/>
          </a:p>
        </p:txBody>
      </p:sp>
    </p:spTree>
    <p:extLst>
      <p:ext uri="{BB962C8B-B14F-4D97-AF65-F5344CB8AC3E}">
        <p14:creationId xmlns:p14="http://schemas.microsoft.com/office/powerpoint/2010/main" val="350229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 motors with nanometer precision, controlling lenses, mirrors, and YAGs.</a:t>
            </a:r>
          </a:p>
          <a:p>
            <a:r>
              <a:rPr lang="en-US" dirty="0"/>
              <a:t>Cameras with lens controllers to see beam profile.</a:t>
            </a:r>
          </a:p>
          <a:p>
            <a:r>
              <a:rPr lang="en-US" dirty="0"/>
              <a:t>Montel optic collimates x-rays.</a:t>
            </a:r>
          </a:p>
          <a:p>
            <a:r>
              <a:rPr lang="en-US" dirty="0" err="1"/>
              <a:t>Nanopos</a:t>
            </a:r>
            <a:r>
              <a:rPr lang="en-US" dirty="0"/>
              <a:t> holds Montel and positions it with 6 axis of freedom.</a:t>
            </a:r>
          </a:p>
        </p:txBody>
      </p:sp>
      <p:sp>
        <p:nvSpPr>
          <p:cNvPr id="4" name="Slide Number Placeholder 3"/>
          <p:cNvSpPr>
            <a:spLocks noGrp="1"/>
          </p:cNvSpPr>
          <p:nvPr>
            <p:ph type="sldNum" sz="quarter" idx="5"/>
          </p:nvPr>
        </p:nvSpPr>
        <p:spPr/>
        <p:txBody>
          <a:bodyPr/>
          <a:lstStyle/>
          <a:p>
            <a:fld id="{FBBF1341-3AFE-B447-A831-9671D6A7009B}" type="slidenum">
              <a:rPr lang="en-US" smtClean="0"/>
              <a:t>7</a:t>
            </a:fld>
            <a:endParaRPr lang="en-US"/>
          </a:p>
        </p:txBody>
      </p:sp>
    </p:spTree>
    <p:extLst>
      <p:ext uri="{BB962C8B-B14F-4D97-AF65-F5344CB8AC3E}">
        <p14:creationId xmlns:p14="http://schemas.microsoft.com/office/powerpoint/2010/main" val="58339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Easier for operators.</a:t>
            </a:r>
          </a:p>
          <a:p>
            <a:r>
              <a:rPr lang="en-US" dirty="0"/>
              <a:t>Allows monitors of PV’s to be running, any changes are seen without needing to seek it out.</a:t>
            </a:r>
          </a:p>
          <a:p>
            <a:r>
              <a:rPr lang="en-US" dirty="0"/>
              <a:t>Some functionality can be locked behind passwords.</a:t>
            </a:r>
          </a:p>
          <a:p>
            <a:r>
              <a:rPr lang="en-US" dirty="0"/>
              <a:t>Uses </a:t>
            </a:r>
            <a:r>
              <a:rPr lang="en-US" dirty="0" err="1"/>
              <a:t>LabCA</a:t>
            </a:r>
            <a:r>
              <a:rPr lang="en-US" dirty="0"/>
              <a:t> (channel access) to bridge the gap between EPICS IOCs and MATLAB</a:t>
            </a:r>
          </a:p>
        </p:txBody>
      </p:sp>
      <p:sp>
        <p:nvSpPr>
          <p:cNvPr id="4" name="Slide Number Placeholder 3"/>
          <p:cNvSpPr>
            <a:spLocks noGrp="1"/>
          </p:cNvSpPr>
          <p:nvPr>
            <p:ph type="sldNum" sz="quarter" idx="5"/>
          </p:nvPr>
        </p:nvSpPr>
        <p:spPr/>
        <p:txBody>
          <a:bodyPr/>
          <a:lstStyle/>
          <a:p>
            <a:fld id="{FBBF1341-3AFE-B447-A831-9671D6A7009B}" type="slidenum">
              <a:rPr lang="en-US" smtClean="0"/>
              <a:t>8</a:t>
            </a:fld>
            <a:endParaRPr lang="en-US"/>
          </a:p>
        </p:txBody>
      </p:sp>
    </p:spTree>
    <p:extLst>
      <p:ext uri="{BB962C8B-B14F-4D97-AF65-F5344CB8AC3E}">
        <p14:creationId xmlns:p14="http://schemas.microsoft.com/office/powerpoint/2010/main" val="1654821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Pharos is almost entirely able to be controlled remotely. Only big changes need opening the enclosure.</a:t>
            </a:r>
          </a:p>
          <a:p>
            <a:r>
              <a:rPr lang="en-US" dirty="0"/>
              <a:t>ICSIP is entirely automated. X-rays were achieved in Feb 2023.</a:t>
            </a:r>
          </a:p>
          <a:p>
            <a:r>
              <a:rPr lang="en-US" dirty="0"/>
              <a:t>300,000 15 keV photons/shot.</a:t>
            </a:r>
          </a:p>
          <a:p>
            <a:r>
              <a:rPr lang="en-US" b="1" dirty="0"/>
              <a:t>As of Wednesday:</a:t>
            </a:r>
          </a:p>
          <a:p>
            <a:r>
              <a:rPr lang="en-US" dirty="0"/>
              <a:t>E-beam energy = 32.7 MeV</a:t>
            </a:r>
          </a:p>
          <a:p>
            <a:r>
              <a:rPr lang="en-US" dirty="0"/>
              <a:t>90% charge transmission from gun to beam dump.</a:t>
            </a:r>
          </a:p>
          <a:p>
            <a:r>
              <a:rPr lang="en-US" dirty="0"/>
              <a:t>25 </a:t>
            </a:r>
            <a:r>
              <a:rPr lang="en-US" dirty="0" err="1"/>
              <a:t>pC</a:t>
            </a:r>
            <a:r>
              <a:rPr lang="en-US" dirty="0"/>
              <a:t> charge from 8.2 </a:t>
            </a:r>
            <a:r>
              <a:rPr lang="en-US" dirty="0" err="1"/>
              <a:t>uJH</a:t>
            </a:r>
            <a:r>
              <a:rPr lang="en-US" dirty="0"/>
              <a:t> energy at 40% transmission.</a:t>
            </a:r>
          </a:p>
          <a:p>
            <a:r>
              <a:rPr lang="en-US" dirty="0"/>
              <a:t>QE 2.2e-5</a:t>
            </a:r>
          </a:p>
          <a:p>
            <a:endParaRPr lang="en-US" dirty="0"/>
          </a:p>
          <a:p>
            <a:r>
              <a:rPr lang="en-US" dirty="0"/>
              <a:t>We’ve been working on making </a:t>
            </a:r>
            <a:r>
              <a:rPr lang="en-US" dirty="0" err="1"/>
              <a:t>xrays</a:t>
            </a:r>
            <a:r>
              <a:rPr lang="en-US" dirty="0"/>
              <a:t> more repeatable.</a:t>
            </a:r>
          </a:p>
          <a:p>
            <a:r>
              <a:rPr lang="en-US" dirty="0"/>
              <a:t>Slow Pharos drop in energy over time.</a:t>
            </a:r>
          </a:p>
          <a:p>
            <a:r>
              <a:rPr lang="en-US" dirty="0"/>
              <a:t>Next steps – Install Montel in experimental chamber &amp; start filling that out.</a:t>
            </a:r>
          </a:p>
        </p:txBody>
      </p:sp>
      <p:sp>
        <p:nvSpPr>
          <p:cNvPr id="4" name="Slide Number Placeholder 3"/>
          <p:cNvSpPr>
            <a:spLocks noGrp="1"/>
          </p:cNvSpPr>
          <p:nvPr>
            <p:ph type="sldNum" sz="quarter" idx="5"/>
          </p:nvPr>
        </p:nvSpPr>
        <p:spPr/>
        <p:txBody>
          <a:bodyPr/>
          <a:lstStyle/>
          <a:p>
            <a:fld id="{FBBF1341-3AFE-B447-A831-9671D6A7009B}" type="slidenum">
              <a:rPr lang="en-US" smtClean="0"/>
              <a:t>9</a:t>
            </a:fld>
            <a:endParaRPr lang="en-US"/>
          </a:p>
        </p:txBody>
      </p:sp>
    </p:spTree>
    <p:extLst>
      <p:ext uri="{BB962C8B-B14F-4D97-AF65-F5344CB8AC3E}">
        <p14:creationId xmlns:p14="http://schemas.microsoft.com/office/powerpoint/2010/main" val="525454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273B7C"/>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C57488-3539-8349-95E7-E0E3D7B2EDB0}" type="datetime2">
              <a:rPr lang="en-US" smtClean="0"/>
              <a:pPr/>
              <a:t>Friday, March 15, 2024</a:t>
            </a:fld>
            <a:endParaRPr lang="en-US" dirty="0"/>
          </a:p>
        </p:txBody>
      </p:sp>
      <p:sp>
        <p:nvSpPr>
          <p:cNvPr id="5" name="Footer Placeholder 4"/>
          <p:cNvSpPr>
            <a:spLocks noGrp="1"/>
          </p:cNvSpPr>
          <p:nvPr>
            <p:ph type="ftr" sz="quarter" idx="11"/>
          </p:nvPr>
        </p:nvSpPr>
        <p:spPr/>
        <p:txBody>
          <a:bodyPr/>
          <a:lstStyle/>
          <a:p>
            <a:r>
              <a:rPr lang="en-US"/>
              <a:t>Talk Title Here</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a:t>
            </a:fld>
            <a:endParaRPr lang="en-US" dirty="0"/>
          </a:p>
        </p:txBody>
      </p:sp>
      <p:grpSp>
        <p:nvGrpSpPr>
          <p:cNvPr id="18" name="Group 17">
            <a:extLst>
              <a:ext uri="{FF2B5EF4-FFF2-40B4-BE49-F238E27FC236}">
                <a16:creationId xmlns:a16="http://schemas.microsoft.com/office/drawing/2014/main" id="{C12173BA-A7FD-43B4-9E1A-E55C958F1F91}"/>
              </a:ext>
            </a:extLst>
          </p:cNvPr>
          <p:cNvGrpSpPr/>
          <p:nvPr userDrawn="1"/>
        </p:nvGrpSpPr>
        <p:grpSpPr>
          <a:xfrm>
            <a:off x="-3177" y="0"/>
            <a:ext cx="13323251" cy="6866467"/>
            <a:chOff x="0" y="-8467"/>
            <a:chExt cx="12192000" cy="6866467"/>
          </a:xfrm>
        </p:grpSpPr>
        <p:cxnSp>
          <p:nvCxnSpPr>
            <p:cNvPr id="20" name="Straight Connector 19">
              <a:extLst>
                <a:ext uri="{FF2B5EF4-FFF2-40B4-BE49-F238E27FC236}">
                  <a16:creationId xmlns:a16="http://schemas.microsoft.com/office/drawing/2014/main" id="{F4C0DEAA-3954-4BA8-89FF-BBAACDECB2D1}"/>
                </a:ext>
              </a:extLst>
            </p:cNvPr>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4469044-B4B8-46ED-9EFC-494C84BA8755}"/>
                </a:ext>
              </a:extLst>
            </p:cNvPr>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C0264221-ECDB-4BE8-BDAE-91078ABBE50E}"/>
                </a:ext>
              </a:extLst>
            </p:cNvPr>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0D040315-E6AC-4229-A3AE-8380A0CE0DB8}"/>
                </a:ext>
              </a:extLst>
            </p:cNvPr>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6115AF04-A662-40DF-B462-498ACAB2B217}"/>
                </a:ext>
              </a:extLst>
            </p:cNvPr>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7C1F0368-E2F4-43BA-94D6-98DD77FD3073}"/>
                </a:ext>
              </a:extLst>
            </p:cNvPr>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303268F8-93AA-420E-8899-090CDA5FF33F}"/>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669D6CF8-45D5-4648-82A6-F6DB5769F62A}"/>
                </a:ext>
              </a:extLst>
            </p:cNvPr>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4493E2A9-3A22-4398-9C1C-BE79228E992E}"/>
                </a:ext>
              </a:extLst>
            </p:cNvPr>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8" name="Picture 2" descr="image">
            <a:extLst>
              <a:ext uri="{FF2B5EF4-FFF2-40B4-BE49-F238E27FC236}">
                <a16:creationId xmlns:a16="http://schemas.microsoft.com/office/drawing/2014/main" id="{36F0C60D-962D-4EF9-AE01-EB69842141E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97666" y="5194043"/>
            <a:ext cx="1656180" cy="165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68053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15F5F-8B57-463C-89B5-71A5BB0C544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F7D1-9E1D-44BA-8EAC-1305E31B2AA1}" type="slidenum">
              <a:rPr lang="en-US" smtClean="0"/>
              <a:t>‹#›</a:t>
            </a:fld>
            <a:endParaRPr lang="en-US"/>
          </a:p>
        </p:txBody>
      </p:sp>
    </p:spTree>
    <p:extLst>
      <p:ext uri="{BB962C8B-B14F-4D97-AF65-F5344CB8AC3E}">
        <p14:creationId xmlns:p14="http://schemas.microsoft.com/office/powerpoint/2010/main" val="136886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15F5F-8B57-463C-89B5-71A5BB0C544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F7D1-9E1D-44BA-8EAC-1305E31B2AA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2489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15F5F-8B57-463C-89B5-71A5BB0C544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F7D1-9E1D-44BA-8EAC-1305E31B2AA1}" type="slidenum">
              <a:rPr lang="en-US" smtClean="0"/>
              <a:t>‹#›</a:t>
            </a:fld>
            <a:endParaRPr lang="en-US"/>
          </a:p>
        </p:txBody>
      </p:sp>
    </p:spTree>
    <p:extLst>
      <p:ext uri="{BB962C8B-B14F-4D97-AF65-F5344CB8AC3E}">
        <p14:creationId xmlns:p14="http://schemas.microsoft.com/office/powerpoint/2010/main" val="402990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15F5F-8B57-463C-89B5-71A5BB0C544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F7D1-9E1D-44BA-8EAC-1305E31B2AA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9876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15F5F-8B57-463C-89B5-71A5BB0C544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F7D1-9E1D-44BA-8EAC-1305E31B2AA1}" type="slidenum">
              <a:rPr lang="en-US" smtClean="0"/>
              <a:t>‹#›</a:t>
            </a:fld>
            <a:endParaRPr lang="en-US"/>
          </a:p>
        </p:txBody>
      </p:sp>
    </p:spTree>
    <p:extLst>
      <p:ext uri="{BB962C8B-B14F-4D97-AF65-F5344CB8AC3E}">
        <p14:creationId xmlns:p14="http://schemas.microsoft.com/office/powerpoint/2010/main" val="3084687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DC57488-3539-8349-95E7-E0E3D7B2EDB0}" type="datetime2">
              <a:rPr lang="en-US" smtClean="0"/>
              <a:pPr/>
              <a:t>Friday, March 15, 2024</a:t>
            </a:fld>
            <a:endParaRPr lang="en-US" dirty="0"/>
          </a:p>
        </p:txBody>
      </p:sp>
      <p:sp>
        <p:nvSpPr>
          <p:cNvPr id="5" name="Footer Placeholder 4"/>
          <p:cNvSpPr>
            <a:spLocks noGrp="1"/>
          </p:cNvSpPr>
          <p:nvPr>
            <p:ph type="ftr" sz="quarter" idx="11"/>
          </p:nvPr>
        </p:nvSpPr>
        <p:spPr/>
        <p:txBody>
          <a:bodyPr/>
          <a:lstStyle/>
          <a:p>
            <a:r>
              <a:rPr lang="en-US"/>
              <a:t>Talk Title Here</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48022378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DC57488-3539-8349-95E7-E0E3D7B2EDB0}" type="datetime2">
              <a:rPr lang="en-US" smtClean="0"/>
              <a:pPr/>
              <a:t>Friday, March 15, 2024</a:t>
            </a:fld>
            <a:endParaRPr lang="en-US" dirty="0"/>
          </a:p>
        </p:txBody>
      </p:sp>
      <p:sp>
        <p:nvSpPr>
          <p:cNvPr id="5" name="Footer Placeholder 4"/>
          <p:cNvSpPr>
            <a:spLocks noGrp="1"/>
          </p:cNvSpPr>
          <p:nvPr>
            <p:ph type="ftr" sz="quarter" idx="11"/>
          </p:nvPr>
        </p:nvSpPr>
        <p:spPr/>
        <p:txBody>
          <a:bodyPr/>
          <a:lstStyle/>
          <a:p>
            <a:r>
              <a:rPr lang="en-US"/>
              <a:t>Talk Title Here</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07979051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260392"/>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E496E45-AD96-469D-A038-41C4064C4A59}"/>
              </a:ext>
            </a:extLst>
          </p:cNvPr>
          <p:cNvSpPr>
            <a:spLocks noGrp="1"/>
          </p:cNvSpPr>
          <p:nvPr>
            <p:ph type="sldNum" sz="quarter" idx="12"/>
          </p:nvPr>
        </p:nvSpPr>
        <p:spPr>
          <a:xfrm>
            <a:off x="9313295" y="6323612"/>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5" name="Footer Placeholder 3">
            <a:extLst>
              <a:ext uri="{FF2B5EF4-FFF2-40B4-BE49-F238E27FC236}">
                <a16:creationId xmlns:a16="http://schemas.microsoft.com/office/drawing/2014/main" id="{FB1D7CE1-126B-4835-A713-284CF0B8C4AF}"/>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extLst>
      <p:ext uri="{BB962C8B-B14F-4D97-AF65-F5344CB8AC3E}">
        <p14:creationId xmlns:p14="http://schemas.microsoft.com/office/powerpoint/2010/main" val="894285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Friday, March 15, 2024</a:t>
            </a:fld>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14" name="Picture Placeholder 13"/>
          <p:cNvSpPr>
            <a:spLocks noGrp="1"/>
          </p:cNvSpPr>
          <p:nvPr>
            <p:ph type="pic" sz="quarter" idx="15"/>
          </p:nvPr>
        </p:nvSpPr>
        <p:spPr>
          <a:xfrm>
            <a:off x="6572250" y="1720850"/>
            <a:ext cx="3863222" cy="3840163"/>
          </a:xfrm>
          <a:solidFill>
            <a:schemeClr val="bg1"/>
          </a:solidFill>
        </p:spPr>
        <p:txBody>
          <a:bodyPr/>
          <a:lstStyle/>
          <a:p>
            <a:r>
              <a:rPr lang="en-US"/>
              <a:t>Click icon to add picture</a:t>
            </a:r>
          </a:p>
        </p:txBody>
      </p:sp>
    </p:spTree>
    <p:extLst>
      <p:ext uri="{BB962C8B-B14F-4D97-AF65-F5344CB8AC3E}">
        <p14:creationId xmlns:p14="http://schemas.microsoft.com/office/powerpoint/2010/main" val="2957281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26039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6204856" y="966055"/>
            <a:ext cx="5492873" cy="526039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D083BCF5-6652-4EAE-A9AE-2CC7B4A7FB06}"/>
              </a:ext>
            </a:extLst>
          </p:cNvPr>
          <p:cNvSpPr>
            <a:spLocks noGrp="1"/>
          </p:cNvSpPr>
          <p:nvPr>
            <p:ph type="sldNum" sz="quarter" idx="12"/>
          </p:nvPr>
        </p:nvSpPr>
        <p:spPr>
          <a:xfrm>
            <a:off x="9182880" y="6362017"/>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4" name="Footer Placeholder 3">
            <a:extLst>
              <a:ext uri="{FF2B5EF4-FFF2-40B4-BE49-F238E27FC236}">
                <a16:creationId xmlns:a16="http://schemas.microsoft.com/office/drawing/2014/main" id="{16D18B57-AE9F-4494-A1DE-01DA392291E6}"/>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73B7C"/>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57488-3539-8349-95E7-E0E3D7B2EDB0}" type="datetime2">
              <a:rPr lang="en-US" smtClean="0"/>
              <a:pPr/>
              <a:t>Friday, March 15, 2024</a:t>
            </a:fld>
            <a:endParaRPr lang="en-US" dirty="0"/>
          </a:p>
        </p:txBody>
      </p:sp>
      <p:sp>
        <p:nvSpPr>
          <p:cNvPr id="5" name="Footer Placeholder 4"/>
          <p:cNvSpPr>
            <a:spLocks noGrp="1"/>
          </p:cNvSpPr>
          <p:nvPr>
            <p:ph type="ftr" sz="quarter" idx="11"/>
          </p:nvPr>
        </p:nvSpPr>
        <p:spPr/>
        <p:txBody>
          <a:bodyPr/>
          <a:lstStyle/>
          <a:p>
            <a:r>
              <a:rPr lang="en-US"/>
              <a:t>Talk Title Here</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86997169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260397"/>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7053943" y="4062939"/>
            <a:ext cx="4643786" cy="2163513"/>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bg1"/>
          </a:solidFill>
        </p:spPr>
        <p:txBody>
          <a:bodyPr/>
          <a:lstStyle/>
          <a:p>
            <a:r>
              <a:rPr lang="en-US"/>
              <a:t>Click icon to add picture</a:t>
            </a:r>
          </a:p>
        </p:txBody>
      </p:sp>
      <p:pic>
        <p:nvPicPr>
          <p:cNvPr id="13" name="Picture 12">
            <a:extLst>
              <a:ext uri="{FF2B5EF4-FFF2-40B4-BE49-F238E27FC236}">
                <a16:creationId xmlns:a16="http://schemas.microsoft.com/office/drawing/2014/main" id="{B6C82EC1-D9FC-4D8F-8B56-653C9B8A5B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6507" y="6386243"/>
            <a:ext cx="1428001" cy="462435"/>
          </a:xfrm>
          <a:prstGeom prst="rect">
            <a:avLst/>
          </a:prstGeom>
        </p:spPr>
      </p:pic>
      <p:sp>
        <p:nvSpPr>
          <p:cNvPr id="14" name="Slide Number Placeholder 5">
            <a:extLst>
              <a:ext uri="{FF2B5EF4-FFF2-40B4-BE49-F238E27FC236}">
                <a16:creationId xmlns:a16="http://schemas.microsoft.com/office/drawing/2014/main" id="{021516C7-68BC-4DF5-AA2F-4FFA9AD7E26A}"/>
              </a:ext>
            </a:extLst>
          </p:cNvPr>
          <p:cNvSpPr>
            <a:spLocks noGrp="1"/>
          </p:cNvSpPr>
          <p:nvPr>
            <p:ph type="sldNum" sz="quarter" idx="12"/>
          </p:nvPr>
        </p:nvSpPr>
        <p:spPr>
          <a:xfrm>
            <a:off x="9897757" y="6475294"/>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5" name="Footer Placeholder 3">
            <a:extLst>
              <a:ext uri="{FF2B5EF4-FFF2-40B4-BE49-F238E27FC236}">
                <a16:creationId xmlns:a16="http://schemas.microsoft.com/office/drawing/2014/main" id="{71919E7B-E356-4EA2-A743-0FF2132C4B5B}"/>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26039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7053943" y="966055"/>
            <a:ext cx="2843814"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2843815" cy="2855260"/>
          </a:xfrm>
          <a:solidFill>
            <a:schemeClr val="bg1"/>
          </a:solidFill>
        </p:spPr>
        <p:txBody>
          <a:bodyPr/>
          <a:lstStyle/>
          <a:p>
            <a:r>
              <a:rPr lang="en-US"/>
              <a:t>Click icon to add picture</a:t>
            </a:r>
          </a:p>
        </p:txBody>
      </p:sp>
      <p:sp>
        <p:nvSpPr>
          <p:cNvPr id="14" name="Slide Number Placeholder 5">
            <a:extLst>
              <a:ext uri="{FF2B5EF4-FFF2-40B4-BE49-F238E27FC236}">
                <a16:creationId xmlns:a16="http://schemas.microsoft.com/office/drawing/2014/main" id="{13A6043C-F458-4C3F-AF17-2921EE748A55}"/>
              </a:ext>
            </a:extLst>
          </p:cNvPr>
          <p:cNvSpPr>
            <a:spLocks noGrp="1"/>
          </p:cNvSpPr>
          <p:nvPr>
            <p:ph type="sldNum" sz="quarter" idx="12"/>
          </p:nvPr>
        </p:nvSpPr>
        <p:spPr>
          <a:xfrm>
            <a:off x="9182880" y="6370935"/>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5" name="Footer Placeholder 3">
            <a:extLst>
              <a:ext uri="{FF2B5EF4-FFF2-40B4-BE49-F238E27FC236}">
                <a16:creationId xmlns:a16="http://schemas.microsoft.com/office/drawing/2014/main" id="{5B8BE85D-736A-4568-BAD7-71AF9290027F}"/>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260391"/>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7666264" y="966055"/>
            <a:ext cx="4032023" cy="2584125"/>
          </a:xfrm>
          <a:solidFill>
            <a:schemeClr val="bg1"/>
          </a:solidFill>
        </p:spPr>
        <p:txBody>
          <a:bodyPr/>
          <a:lstStyle/>
          <a:p>
            <a:r>
              <a:rPr lang="en-US"/>
              <a:t>Click icon to add picture</a:t>
            </a:r>
          </a:p>
        </p:txBody>
      </p:sp>
      <p:sp>
        <p:nvSpPr>
          <p:cNvPr id="11" name="Picture Placeholder 6"/>
          <p:cNvSpPr>
            <a:spLocks noGrp="1"/>
          </p:cNvSpPr>
          <p:nvPr>
            <p:ph type="pic" sz="quarter" idx="15"/>
          </p:nvPr>
        </p:nvSpPr>
        <p:spPr>
          <a:xfrm>
            <a:off x="7666264" y="3763625"/>
            <a:ext cx="2231493" cy="2462822"/>
          </a:xfrm>
          <a:solidFill>
            <a:schemeClr val="bg1"/>
          </a:solidFill>
        </p:spPr>
        <p:txBody>
          <a:bodyPr/>
          <a:lstStyle/>
          <a:p>
            <a:r>
              <a:rPr lang="en-US"/>
              <a:t>Click icon to add picture</a:t>
            </a:r>
          </a:p>
        </p:txBody>
      </p:sp>
      <p:sp>
        <p:nvSpPr>
          <p:cNvPr id="14" name="Slide Number Placeholder 5">
            <a:extLst>
              <a:ext uri="{FF2B5EF4-FFF2-40B4-BE49-F238E27FC236}">
                <a16:creationId xmlns:a16="http://schemas.microsoft.com/office/drawing/2014/main" id="{9900F04D-AC2F-423C-B6A2-BF80050A60C7}"/>
              </a:ext>
            </a:extLst>
          </p:cNvPr>
          <p:cNvSpPr>
            <a:spLocks noGrp="1"/>
          </p:cNvSpPr>
          <p:nvPr>
            <p:ph type="sldNum" sz="quarter" idx="12"/>
          </p:nvPr>
        </p:nvSpPr>
        <p:spPr>
          <a:xfrm>
            <a:off x="9105905" y="6370935"/>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5" name="Footer Placeholder 3">
            <a:extLst>
              <a:ext uri="{FF2B5EF4-FFF2-40B4-BE49-F238E27FC236}">
                <a16:creationId xmlns:a16="http://schemas.microsoft.com/office/drawing/2014/main" id="{188C99F7-C75A-4AC5-8281-967C952CFA81}"/>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2603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966055"/>
            <a:ext cx="4032023" cy="2584125"/>
          </a:xfrm>
          <a:solidFill>
            <a:schemeClr val="bg1"/>
          </a:solidFill>
        </p:spPr>
        <p:txBody>
          <a:bodyPr/>
          <a:lstStyle/>
          <a:p>
            <a:r>
              <a:rPr lang="en-US"/>
              <a:t>Click icon to add picture</a:t>
            </a:r>
          </a:p>
        </p:txBody>
      </p:sp>
      <p:sp>
        <p:nvSpPr>
          <p:cNvPr id="11" name="Picture Placeholder 6"/>
          <p:cNvSpPr>
            <a:spLocks noGrp="1"/>
          </p:cNvSpPr>
          <p:nvPr>
            <p:ph type="pic" sz="quarter" idx="15"/>
          </p:nvPr>
        </p:nvSpPr>
        <p:spPr>
          <a:xfrm>
            <a:off x="411892" y="3763625"/>
            <a:ext cx="4032023" cy="2462830"/>
          </a:xfrm>
          <a:solidFill>
            <a:schemeClr val="bg1"/>
          </a:solidFill>
        </p:spPr>
        <p:txBody>
          <a:bodyPr/>
          <a:lstStyle/>
          <a:p>
            <a:r>
              <a:rPr lang="en-US"/>
              <a:t>Click icon to add picture</a:t>
            </a:r>
          </a:p>
        </p:txBody>
      </p:sp>
      <p:pic>
        <p:nvPicPr>
          <p:cNvPr id="13" name="Picture 12">
            <a:extLst>
              <a:ext uri="{FF2B5EF4-FFF2-40B4-BE49-F238E27FC236}">
                <a16:creationId xmlns:a16="http://schemas.microsoft.com/office/drawing/2014/main" id="{9F129A1D-EBBE-43D3-A521-8D31A71AD8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6507" y="6386243"/>
            <a:ext cx="1428001" cy="462435"/>
          </a:xfrm>
          <a:prstGeom prst="rect">
            <a:avLst/>
          </a:prstGeom>
        </p:spPr>
      </p:pic>
      <p:sp>
        <p:nvSpPr>
          <p:cNvPr id="14" name="Slide Number Placeholder 5">
            <a:extLst>
              <a:ext uri="{FF2B5EF4-FFF2-40B4-BE49-F238E27FC236}">
                <a16:creationId xmlns:a16="http://schemas.microsoft.com/office/drawing/2014/main" id="{DE4E922E-75C0-4E33-8485-087F02632FAF}"/>
              </a:ext>
            </a:extLst>
          </p:cNvPr>
          <p:cNvSpPr>
            <a:spLocks noGrp="1"/>
          </p:cNvSpPr>
          <p:nvPr>
            <p:ph type="sldNum" sz="quarter" idx="12"/>
          </p:nvPr>
        </p:nvSpPr>
        <p:spPr>
          <a:xfrm>
            <a:off x="9897757" y="6475294"/>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5" name="Footer Placeholder 3">
            <a:extLst>
              <a:ext uri="{FF2B5EF4-FFF2-40B4-BE49-F238E27FC236}">
                <a16:creationId xmlns:a16="http://schemas.microsoft.com/office/drawing/2014/main" id="{A225B541-52C0-4D6C-8D3C-79DA8F9E4020}"/>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8932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966055"/>
            <a:ext cx="3639123" cy="2332315"/>
          </a:xfrm>
          <a:solidFill>
            <a:schemeClr val="bg1"/>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bg1"/>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bg1"/>
          </a:solidFill>
        </p:spPr>
        <p:txBody>
          <a:bodyPr/>
          <a:lstStyle/>
          <a:p>
            <a:r>
              <a:rPr lang="en-US"/>
              <a:t>Click icon to add picture</a:t>
            </a:r>
          </a:p>
        </p:txBody>
      </p:sp>
      <p:sp>
        <p:nvSpPr>
          <p:cNvPr id="16" name="Slide Number Placeholder 5">
            <a:extLst>
              <a:ext uri="{FF2B5EF4-FFF2-40B4-BE49-F238E27FC236}">
                <a16:creationId xmlns:a16="http://schemas.microsoft.com/office/drawing/2014/main" id="{5ED4B8FA-1EDE-465B-A6A7-47249B7EB172}"/>
              </a:ext>
            </a:extLst>
          </p:cNvPr>
          <p:cNvSpPr>
            <a:spLocks noGrp="1"/>
          </p:cNvSpPr>
          <p:nvPr>
            <p:ph type="sldNum" sz="quarter" idx="12"/>
          </p:nvPr>
        </p:nvSpPr>
        <p:spPr>
          <a:xfrm>
            <a:off x="9163290" y="6323612"/>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7" name="Footer Placeholder 3">
            <a:extLst>
              <a:ext uri="{FF2B5EF4-FFF2-40B4-BE49-F238E27FC236}">
                <a16:creationId xmlns:a16="http://schemas.microsoft.com/office/drawing/2014/main" id="{F41113FA-6CF7-46AE-813B-8389B1A16708}"/>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3914031"/>
            <a:ext cx="3639123" cy="2312423"/>
          </a:xfrm>
          <a:solidFill>
            <a:schemeClr val="bg1"/>
          </a:solidFill>
        </p:spPr>
        <p:txBody>
          <a:bodyPr/>
          <a:lstStyle/>
          <a:p>
            <a:r>
              <a:rPr lang="en-US"/>
              <a:t>Click icon to add picture</a:t>
            </a:r>
          </a:p>
        </p:txBody>
      </p:sp>
      <p:sp>
        <p:nvSpPr>
          <p:cNvPr id="11" name="Picture Placeholder 6"/>
          <p:cNvSpPr>
            <a:spLocks noGrp="1"/>
          </p:cNvSpPr>
          <p:nvPr>
            <p:ph type="pic" sz="quarter" idx="15"/>
          </p:nvPr>
        </p:nvSpPr>
        <p:spPr>
          <a:xfrm>
            <a:off x="4235248" y="3914032"/>
            <a:ext cx="3639123" cy="2312422"/>
          </a:xfrm>
          <a:solidFill>
            <a:schemeClr val="bg1"/>
          </a:solidFill>
        </p:spPr>
        <p:txBody>
          <a:bodyPr/>
          <a:lstStyle/>
          <a:p>
            <a:r>
              <a:rPr lang="en-US"/>
              <a:t>Click icon to add picture</a:t>
            </a:r>
          </a:p>
        </p:txBody>
      </p:sp>
      <p:sp>
        <p:nvSpPr>
          <p:cNvPr id="16" name="Slide Number Placeholder 5">
            <a:extLst>
              <a:ext uri="{FF2B5EF4-FFF2-40B4-BE49-F238E27FC236}">
                <a16:creationId xmlns:a16="http://schemas.microsoft.com/office/drawing/2014/main" id="{BE3E682B-0382-43BF-97EE-2CC56C06F01A}"/>
              </a:ext>
            </a:extLst>
          </p:cNvPr>
          <p:cNvSpPr>
            <a:spLocks noGrp="1"/>
          </p:cNvSpPr>
          <p:nvPr>
            <p:ph type="sldNum" sz="quarter" idx="12"/>
          </p:nvPr>
        </p:nvSpPr>
        <p:spPr>
          <a:xfrm>
            <a:off x="9182880" y="6370935"/>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7" name="Footer Placeholder 3">
            <a:extLst>
              <a:ext uri="{FF2B5EF4-FFF2-40B4-BE49-F238E27FC236}">
                <a16:creationId xmlns:a16="http://schemas.microsoft.com/office/drawing/2014/main" id="{8F67F3BD-DFBE-4CA6-B004-C600F8627B77}"/>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24849" y="5701198"/>
            <a:ext cx="2415529" cy="365125"/>
          </a:xfrm>
        </p:spPr>
        <p:txBody>
          <a:bodyPr/>
          <a:lstStyle>
            <a:lvl1pPr algn="ctr">
              <a:defRPr baseline="0">
                <a:solidFill>
                  <a:schemeClr val="tx1"/>
                </a:solidFill>
                <a:latin typeface="Arial" charset="0"/>
              </a:defRPr>
            </a:lvl1pPr>
          </a:lstStyle>
          <a:p>
            <a:fld id="{C1B74398-39EA-0749-9F74-6FE982C11DA9}" type="datetime2">
              <a:rPr lang="en-US" smtClean="0"/>
              <a:pPr/>
              <a:t>Friday, March 15, 2024</a:t>
            </a:fld>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570" y="6194559"/>
            <a:ext cx="1948205" cy="630895"/>
          </a:xfrm>
          <a:prstGeom prst="rect">
            <a:avLst/>
          </a:prstGeom>
        </p:spPr>
      </p:pic>
      <p:sp>
        <p:nvSpPr>
          <p:cNvPr id="14" name="Picture Placeholder 13"/>
          <p:cNvSpPr>
            <a:spLocks noGrp="1"/>
          </p:cNvSpPr>
          <p:nvPr>
            <p:ph type="pic" sz="quarter" idx="15"/>
          </p:nvPr>
        </p:nvSpPr>
        <p:spPr>
          <a:xfrm>
            <a:off x="6572250" y="1720850"/>
            <a:ext cx="3561564" cy="3840163"/>
          </a:xfrm>
          <a:solidFill>
            <a:schemeClr val="bg1"/>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57488-3539-8349-95E7-E0E3D7B2EDB0}" type="datetime2">
              <a:rPr lang="en-US" smtClean="0"/>
              <a:pPr/>
              <a:t>Friday, March 15, 2024</a:t>
            </a:fld>
            <a:endParaRPr lang="en-US" dirty="0"/>
          </a:p>
        </p:txBody>
      </p:sp>
      <p:sp>
        <p:nvSpPr>
          <p:cNvPr id="5" name="Footer Placeholder 4"/>
          <p:cNvSpPr>
            <a:spLocks noGrp="1"/>
          </p:cNvSpPr>
          <p:nvPr>
            <p:ph type="ftr" sz="quarter" idx="11"/>
          </p:nvPr>
        </p:nvSpPr>
        <p:spPr/>
        <p:txBody>
          <a:bodyPr/>
          <a:lstStyle/>
          <a:p>
            <a:r>
              <a:rPr lang="en-US"/>
              <a:t>Talk Title Here</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87616205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57488-3539-8349-95E7-E0E3D7B2EDB0}" type="datetime2">
              <a:rPr lang="en-US" smtClean="0"/>
              <a:pPr/>
              <a:t>Friday, March 15, 2024</a:t>
            </a:fld>
            <a:endParaRPr lang="en-US" dirty="0"/>
          </a:p>
        </p:txBody>
      </p:sp>
      <p:sp>
        <p:nvSpPr>
          <p:cNvPr id="6" name="Footer Placeholder 5"/>
          <p:cNvSpPr>
            <a:spLocks noGrp="1"/>
          </p:cNvSpPr>
          <p:nvPr>
            <p:ph type="ftr" sz="quarter" idx="11"/>
          </p:nvPr>
        </p:nvSpPr>
        <p:spPr/>
        <p:txBody>
          <a:bodyPr/>
          <a:lstStyle/>
          <a:p>
            <a:r>
              <a:rPr lang="en-US"/>
              <a:t>Talk Title Here</a:t>
            </a:r>
            <a:endParaRPr lang="en-US" dirty="0"/>
          </a:p>
        </p:txBody>
      </p:sp>
      <p:sp>
        <p:nvSpPr>
          <p:cNvPr id="7" name="Slide Number Placeholder 6"/>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15408026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C57488-3539-8349-95E7-E0E3D7B2EDB0}" type="datetime2">
              <a:rPr lang="en-US" smtClean="0"/>
              <a:pPr/>
              <a:t>Friday, March 15, 2024</a:t>
            </a:fld>
            <a:endParaRPr lang="en-US" dirty="0"/>
          </a:p>
        </p:txBody>
      </p:sp>
      <p:sp>
        <p:nvSpPr>
          <p:cNvPr id="8" name="Footer Placeholder 7"/>
          <p:cNvSpPr>
            <a:spLocks noGrp="1"/>
          </p:cNvSpPr>
          <p:nvPr>
            <p:ph type="ftr" sz="quarter" idx="11"/>
          </p:nvPr>
        </p:nvSpPr>
        <p:spPr/>
        <p:txBody>
          <a:bodyPr/>
          <a:lstStyle/>
          <a:p>
            <a:r>
              <a:rPr lang="en-US"/>
              <a:t>Talk Title Here</a:t>
            </a:r>
            <a:endParaRPr lang="en-US" dirty="0"/>
          </a:p>
        </p:txBody>
      </p:sp>
      <p:sp>
        <p:nvSpPr>
          <p:cNvPr id="9" name="Slide Number Placeholder 8"/>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60674697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57488-3539-8349-95E7-E0E3D7B2EDB0}" type="datetime2">
              <a:rPr lang="en-US" smtClean="0"/>
              <a:pPr/>
              <a:t>Friday, March 15, 2024</a:t>
            </a:fld>
            <a:endParaRPr lang="en-US" dirty="0"/>
          </a:p>
        </p:txBody>
      </p:sp>
      <p:sp>
        <p:nvSpPr>
          <p:cNvPr id="4" name="Footer Placeholder 3"/>
          <p:cNvSpPr>
            <a:spLocks noGrp="1"/>
          </p:cNvSpPr>
          <p:nvPr>
            <p:ph type="ftr" sz="quarter" idx="11"/>
          </p:nvPr>
        </p:nvSpPr>
        <p:spPr/>
        <p:txBody>
          <a:bodyPr/>
          <a:lstStyle/>
          <a:p>
            <a:r>
              <a:rPr lang="en-US"/>
              <a:t>Talk Title Here</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80730521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57488-3539-8349-95E7-E0E3D7B2EDB0}" type="datetime2">
              <a:rPr lang="en-US" smtClean="0"/>
              <a:pPr/>
              <a:t>Friday, March 15, 2024</a:t>
            </a:fld>
            <a:endParaRPr lang="en-US" dirty="0"/>
          </a:p>
        </p:txBody>
      </p:sp>
      <p:sp>
        <p:nvSpPr>
          <p:cNvPr id="3" name="Footer Placeholder 2"/>
          <p:cNvSpPr>
            <a:spLocks noGrp="1"/>
          </p:cNvSpPr>
          <p:nvPr>
            <p:ph type="ftr" sz="quarter" idx="11"/>
          </p:nvPr>
        </p:nvSpPr>
        <p:spPr/>
        <p:txBody>
          <a:bodyPr/>
          <a:lstStyle/>
          <a:p>
            <a:r>
              <a:rPr lang="en-US"/>
              <a:t>Talk Title Here</a:t>
            </a:r>
            <a:endParaRPr lang="en-US" dirty="0"/>
          </a:p>
        </p:txBody>
      </p:sp>
      <p:sp>
        <p:nvSpPr>
          <p:cNvPr id="4" name="Slide Number Placeholder 3"/>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45981168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57488-3539-8349-95E7-E0E3D7B2EDB0}" type="datetime2">
              <a:rPr lang="en-US" smtClean="0"/>
              <a:pPr/>
              <a:t>Friday, March 15, 2024</a:t>
            </a:fld>
            <a:endParaRPr lang="en-US" dirty="0"/>
          </a:p>
        </p:txBody>
      </p:sp>
      <p:sp>
        <p:nvSpPr>
          <p:cNvPr id="6" name="Footer Placeholder 5"/>
          <p:cNvSpPr>
            <a:spLocks noGrp="1"/>
          </p:cNvSpPr>
          <p:nvPr>
            <p:ph type="ftr" sz="quarter" idx="11"/>
          </p:nvPr>
        </p:nvSpPr>
        <p:spPr/>
        <p:txBody>
          <a:bodyPr/>
          <a:lstStyle/>
          <a:p>
            <a:r>
              <a:rPr lang="en-US"/>
              <a:t>Talk Title Here</a:t>
            </a:r>
            <a:endParaRPr lang="en-US" dirty="0"/>
          </a:p>
        </p:txBody>
      </p:sp>
      <p:sp>
        <p:nvSpPr>
          <p:cNvPr id="7" name="Slide Number Placeholder 6"/>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23101104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DC57488-3539-8349-95E7-E0E3D7B2EDB0}" type="datetime2">
              <a:rPr lang="en-US" smtClean="0"/>
              <a:pPr/>
              <a:t>Friday, March 15, 2024</a:t>
            </a:fld>
            <a:endParaRPr lang="en-US" dirty="0"/>
          </a:p>
        </p:txBody>
      </p:sp>
      <p:sp>
        <p:nvSpPr>
          <p:cNvPr id="6" name="Footer Placeholder 5"/>
          <p:cNvSpPr>
            <a:spLocks noGrp="1"/>
          </p:cNvSpPr>
          <p:nvPr>
            <p:ph type="ftr" sz="quarter" idx="11"/>
          </p:nvPr>
        </p:nvSpPr>
        <p:spPr/>
        <p:txBody>
          <a:bodyPr/>
          <a:lstStyle/>
          <a:p>
            <a:r>
              <a:rPr lang="en-US"/>
              <a:t>Talk Title Here</a:t>
            </a:r>
            <a:endParaRPr lang="en-US" dirty="0"/>
          </a:p>
        </p:txBody>
      </p:sp>
      <p:sp>
        <p:nvSpPr>
          <p:cNvPr id="7" name="Slide Number Placeholder 6"/>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13261925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3177" y="0"/>
            <a:ext cx="13323251"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615F5F-8B57-463C-89B5-71A5BB0C5441}" type="datetimeFigureOut">
              <a:rPr lang="en-US" smtClean="0"/>
              <a:t>3/15/2024</a:t>
            </a:fld>
            <a:endParaRPr lang="en-US"/>
          </a:p>
        </p:txBody>
      </p:sp>
      <p:sp>
        <p:nvSpPr>
          <p:cNvPr id="5" name="Footer Placeholder 4"/>
          <p:cNvSpPr>
            <a:spLocks noGrp="1"/>
          </p:cNvSpPr>
          <p:nvPr>
            <p:ph type="ftr" sz="quarter" idx="3"/>
          </p:nvPr>
        </p:nvSpPr>
        <p:spPr>
          <a:xfrm>
            <a:off x="1744020" y="6041362"/>
            <a:ext cx="5230925" cy="230189"/>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20F7D1-9E1D-44BA-8EAC-1305E31B2AA1}" type="slidenum">
              <a:rPr lang="en-US" smtClean="0"/>
              <a:t>‹#›</a:t>
            </a:fld>
            <a:endParaRPr lang="en-US"/>
          </a:p>
        </p:txBody>
      </p:sp>
      <p:pic>
        <p:nvPicPr>
          <p:cNvPr id="18" name="Picture 2" descr="image">
            <a:extLst>
              <a:ext uri="{FF2B5EF4-FFF2-40B4-BE49-F238E27FC236}">
                <a16:creationId xmlns:a16="http://schemas.microsoft.com/office/drawing/2014/main" id="{D3882743-BF6B-42D3-BDC2-D190501454FC}"/>
              </a:ext>
            </a:extLst>
          </p:cNvPr>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9797666" y="5194043"/>
            <a:ext cx="1656180" cy="165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7256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457200" rtl="0" eaLnBrk="1" latinLnBrk="0" hangingPunct="1">
        <a:spcBef>
          <a:spcPct val="0"/>
        </a:spcBef>
        <a:buNone/>
        <a:defRPr sz="3600" kern="1200">
          <a:solidFill>
            <a:srgbClr val="273B7C"/>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A02A-09AF-41AF-AA25-8F10FA74CA50}"/>
              </a:ext>
            </a:extLst>
          </p:cNvPr>
          <p:cNvSpPr>
            <a:spLocks noGrp="1"/>
          </p:cNvSpPr>
          <p:nvPr>
            <p:ph type="ctrTitle"/>
          </p:nvPr>
        </p:nvSpPr>
        <p:spPr>
          <a:xfrm>
            <a:off x="443181" y="1872802"/>
            <a:ext cx="9278789" cy="1090292"/>
          </a:xfrm>
        </p:spPr>
        <p:txBody>
          <a:bodyPr/>
          <a:lstStyle/>
          <a:p>
            <a:r>
              <a:rPr lang="en-US" dirty="0"/>
              <a:t>Upgrades to the Photoinjector and ICS Interaction Point Chamber of the CXLS</a:t>
            </a:r>
          </a:p>
        </p:txBody>
      </p:sp>
      <p:sp>
        <p:nvSpPr>
          <p:cNvPr id="3" name="Subtitle 2">
            <a:extLst>
              <a:ext uri="{FF2B5EF4-FFF2-40B4-BE49-F238E27FC236}">
                <a16:creationId xmlns:a16="http://schemas.microsoft.com/office/drawing/2014/main" id="{7EB80773-52E8-4111-B0D6-85F1E6748746}"/>
              </a:ext>
            </a:extLst>
          </p:cNvPr>
          <p:cNvSpPr>
            <a:spLocks noGrp="1"/>
          </p:cNvSpPr>
          <p:nvPr>
            <p:ph type="subTitle" idx="1"/>
          </p:nvPr>
        </p:nvSpPr>
        <p:spPr>
          <a:xfrm>
            <a:off x="443182" y="2894083"/>
            <a:ext cx="5875975" cy="911810"/>
          </a:xfrm>
        </p:spPr>
        <p:txBody>
          <a:bodyPr>
            <a:normAutofit/>
          </a:bodyPr>
          <a:lstStyle/>
          <a:p>
            <a:r>
              <a:rPr lang="en-US" dirty="0"/>
              <a:t>March 19</a:t>
            </a:r>
            <a:r>
              <a:rPr lang="en-US" baseline="30000" dirty="0"/>
              <a:t>th</a:t>
            </a:r>
            <a:r>
              <a:rPr lang="en-US" dirty="0"/>
              <a:t>, 2024</a:t>
            </a:r>
          </a:p>
        </p:txBody>
      </p:sp>
      <p:sp>
        <p:nvSpPr>
          <p:cNvPr id="4" name="Date Placeholder 3">
            <a:extLst>
              <a:ext uri="{FF2B5EF4-FFF2-40B4-BE49-F238E27FC236}">
                <a16:creationId xmlns:a16="http://schemas.microsoft.com/office/drawing/2014/main" id="{FE3648A4-F288-4996-A290-5C32B231E59D}"/>
              </a:ext>
            </a:extLst>
          </p:cNvPr>
          <p:cNvSpPr>
            <a:spLocks noGrp="1"/>
          </p:cNvSpPr>
          <p:nvPr>
            <p:ph type="dt" sz="half" idx="12"/>
          </p:nvPr>
        </p:nvSpPr>
        <p:spPr/>
        <p:txBody>
          <a:bodyPr/>
          <a:lstStyle/>
          <a:p>
            <a:fld id="{C1B74398-39EA-0749-9F74-6FE982C11DA9}" type="datetime2">
              <a:rPr lang="en-US" smtClean="0"/>
              <a:pPr/>
              <a:t>Friday, March 15, 2024</a:t>
            </a:fld>
            <a:endParaRPr lang="en-US" dirty="0"/>
          </a:p>
        </p:txBody>
      </p:sp>
      <p:sp>
        <p:nvSpPr>
          <p:cNvPr id="5" name="Text Placeholder 4">
            <a:extLst>
              <a:ext uri="{FF2B5EF4-FFF2-40B4-BE49-F238E27FC236}">
                <a16:creationId xmlns:a16="http://schemas.microsoft.com/office/drawing/2014/main" id="{950CB3A5-5FFF-485D-8038-D49948802A82}"/>
              </a:ext>
            </a:extLst>
          </p:cNvPr>
          <p:cNvSpPr>
            <a:spLocks noGrp="1"/>
          </p:cNvSpPr>
          <p:nvPr>
            <p:ph type="body" sz="quarter" idx="14"/>
          </p:nvPr>
        </p:nvSpPr>
        <p:spPr>
          <a:xfrm>
            <a:off x="443181" y="3346453"/>
            <a:ext cx="5875975" cy="420862"/>
          </a:xfrm>
        </p:spPr>
        <p:txBody>
          <a:bodyPr>
            <a:normAutofit lnSpcReduction="10000"/>
          </a:bodyPr>
          <a:lstStyle/>
          <a:p>
            <a:r>
              <a:rPr lang="en-US" dirty="0"/>
              <a:t>Taryn Brown</a:t>
            </a:r>
          </a:p>
        </p:txBody>
      </p:sp>
      <p:pic>
        <p:nvPicPr>
          <p:cNvPr id="8" name="Picture 7" descr="A blue and gold logo&#10;&#10;Description automatically generated">
            <a:extLst>
              <a:ext uri="{FF2B5EF4-FFF2-40B4-BE49-F238E27FC236}">
                <a16:creationId xmlns:a16="http://schemas.microsoft.com/office/drawing/2014/main" id="{C77B921D-D3CE-6832-1709-B46DCF062B1B}"/>
              </a:ext>
            </a:extLst>
          </p:cNvPr>
          <p:cNvPicPr>
            <a:picLocks noChangeAspect="1"/>
          </p:cNvPicPr>
          <p:nvPr/>
        </p:nvPicPr>
        <p:blipFill>
          <a:blip r:embed="rId3"/>
          <a:stretch>
            <a:fillRect/>
          </a:stretch>
        </p:blipFill>
        <p:spPr>
          <a:xfrm>
            <a:off x="11228855" y="553998"/>
            <a:ext cx="963145" cy="968179"/>
          </a:xfrm>
          <a:prstGeom prst="rect">
            <a:avLst/>
          </a:prstGeom>
        </p:spPr>
      </p:pic>
      <p:sp>
        <p:nvSpPr>
          <p:cNvPr id="9" name="TextBox 8">
            <a:extLst>
              <a:ext uri="{FF2B5EF4-FFF2-40B4-BE49-F238E27FC236}">
                <a16:creationId xmlns:a16="http://schemas.microsoft.com/office/drawing/2014/main" id="{FFAEDFB0-6ACA-ECD4-19D1-C2861264482F}"/>
              </a:ext>
            </a:extLst>
          </p:cNvPr>
          <p:cNvSpPr txBox="1"/>
          <p:nvPr/>
        </p:nvSpPr>
        <p:spPr>
          <a:xfrm>
            <a:off x="9624210" y="0"/>
            <a:ext cx="2567790" cy="553998"/>
          </a:xfrm>
          <a:prstGeom prst="rect">
            <a:avLst/>
          </a:prstGeom>
          <a:noFill/>
        </p:spPr>
        <p:txBody>
          <a:bodyPr wrap="square" rtlCol="0">
            <a:spAutoFit/>
          </a:bodyPr>
          <a:lstStyle/>
          <a:p>
            <a:pPr algn="ctr"/>
            <a:r>
              <a:rPr lang="en-US" sz="1000" dirty="0"/>
              <a:t>This material is based on work supported by the National Science Foundation under Grants No. 2153503 and 1935994.</a:t>
            </a:r>
          </a:p>
        </p:txBody>
      </p:sp>
      <p:pic>
        <p:nvPicPr>
          <p:cNvPr id="10" name="Picture 9">
            <a:extLst>
              <a:ext uri="{FF2B5EF4-FFF2-40B4-BE49-F238E27FC236}">
                <a16:creationId xmlns:a16="http://schemas.microsoft.com/office/drawing/2014/main" id="{EF9599CF-EFF9-CF5C-2AA3-0FACF593DFC3}"/>
              </a:ext>
            </a:extLst>
          </p:cNvPr>
          <p:cNvPicPr/>
          <p:nvPr/>
        </p:nvPicPr>
        <p:blipFill rotWithShape="1">
          <a:blip r:embed="rId4">
            <a:extLst>
              <a:ext uri="{28A0092B-C50C-407E-A947-70E740481C1C}">
                <a14:useLocalDpi xmlns:a14="http://schemas.microsoft.com/office/drawing/2010/main" val="0"/>
              </a:ext>
            </a:extLst>
          </a:blip>
          <a:srcRect l="1" r="-437"/>
          <a:stretch/>
        </p:blipFill>
        <p:spPr>
          <a:xfrm>
            <a:off x="558266" y="6401139"/>
            <a:ext cx="2204185" cy="365125"/>
          </a:xfrm>
          <a:prstGeom prst="rect">
            <a:avLst/>
          </a:prstGeom>
        </p:spPr>
      </p:pic>
      <p:sp>
        <p:nvSpPr>
          <p:cNvPr id="11" name="Slide Number Placeholder 3">
            <a:extLst>
              <a:ext uri="{FF2B5EF4-FFF2-40B4-BE49-F238E27FC236}">
                <a16:creationId xmlns:a16="http://schemas.microsoft.com/office/drawing/2014/main" id="{44C27F34-470B-B200-7C92-CE67E6218ABB}"/>
              </a:ext>
            </a:extLst>
          </p:cNvPr>
          <p:cNvSpPr txBox="1">
            <a:spLocks/>
          </p:cNvSpPr>
          <p:nvPr/>
        </p:nvSpPr>
        <p:spPr>
          <a:xfrm>
            <a:off x="9313295" y="6323612"/>
            <a:ext cx="714877" cy="303364"/>
          </a:xfrm>
          <a:prstGeom prst="rect">
            <a:avLst/>
          </a:prstGeom>
        </p:spPr>
        <p:txBody>
          <a:bodyPr vert="horz" lIns="91440" tIns="45720" rIns="91440" bIns="45720" rtlCol="0" anchor="ctr"/>
          <a:lstStyle>
            <a:defPPr>
              <a:defRPr lang="en-US"/>
            </a:defPPr>
            <a:lvl1pPr marL="0" algn="l" defTabSz="914400" rtl="0" eaLnBrk="1" latinLnBrk="0" hangingPunct="1">
              <a:defRPr sz="900" kern="1200" baseline="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7E1C93C-5050-FC42-8F10-D22D4F119D13}" type="slidenum">
              <a:rPr lang="en-US" smtClean="0"/>
              <a:pPr algn="ctr"/>
              <a:t>1</a:t>
            </a:fld>
            <a:endParaRPr lang="en-US" dirty="0"/>
          </a:p>
        </p:txBody>
      </p:sp>
    </p:spTree>
    <p:extLst>
      <p:ext uri="{BB962C8B-B14F-4D97-AF65-F5344CB8AC3E}">
        <p14:creationId xmlns:p14="http://schemas.microsoft.com/office/powerpoint/2010/main" val="3001364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9077-F862-2E55-88F8-6F60D7253812}"/>
              </a:ext>
            </a:extLst>
          </p:cNvPr>
          <p:cNvSpPr>
            <a:spLocks noGrp="1"/>
          </p:cNvSpPr>
          <p:nvPr>
            <p:ph type="ctrTitle"/>
          </p:nvPr>
        </p:nvSpPr>
        <p:spPr>
          <a:xfrm>
            <a:off x="1507067" y="2019523"/>
            <a:ext cx="7766936" cy="1646302"/>
          </a:xfrm>
        </p:spPr>
        <p:txBody>
          <a:bodyPr/>
          <a:lstStyle/>
          <a:p>
            <a:pPr algn="ctr"/>
            <a:r>
              <a:rPr lang="en-US" sz="8800" dirty="0"/>
              <a:t>Thank you!</a:t>
            </a:r>
          </a:p>
        </p:txBody>
      </p:sp>
      <p:sp>
        <p:nvSpPr>
          <p:cNvPr id="3" name="Subtitle 2">
            <a:extLst>
              <a:ext uri="{FF2B5EF4-FFF2-40B4-BE49-F238E27FC236}">
                <a16:creationId xmlns:a16="http://schemas.microsoft.com/office/drawing/2014/main" id="{3E1E8F07-330D-D75A-F3AE-478B3D219AF3}"/>
              </a:ext>
            </a:extLst>
          </p:cNvPr>
          <p:cNvSpPr>
            <a:spLocks noGrp="1"/>
          </p:cNvSpPr>
          <p:nvPr>
            <p:ph type="subTitle" idx="1"/>
          </p:nvPr>
        </p:nvSpPr>
        <p:spPr>
          <a:xfrm>
            <a:off x="1507067" y="3819827"/>
            <a:ext cx="7766936" cy="1096899"/>
          </a:xfrm>
        </p:spPr>
        <p:txBody>
          <a:bodyPr>
            <a:normAutofit/>
          </a:bodyPr>
          <a:lstStyle/>
          <a:p>
            <a:pPr algn="ctr"/>
            <a:r>
              <a:rPr lang="en-US" sz="2000" dirty="0"/>
              <a:t>Contact: Taryn Brown at tjbrow33@asu.edu</a:t>
            </a:r>
          </a:p>
        </p:txBody>
      </p:sp>
      <p:pic>
        <p:nvPicPr>
          <p:cNvPr id="4" name="Picture 3">
            <a:extLst>
              <a:ext uri="{FF2B5EF4-FFF2-40B4-BE49-F238E27FC236}">
                <a16:creationId xmlns:a16="http://schemas.microsoft.com/office/drawing/2014/main" id="{138D78A9-BB14-4B6E-467F-870904C325D3}"/>
              </a:ext>
            </a:extLst>
          </p:cNvPr>
          <p:cNvPicPr/>
          <p:nvPr/>
        </p:nvPicPr>
        <p:blipFill rotWithShape="1">
          <a:blip r:embed="rId2">
            <a:extLst>
              <a:ext uri="{28A0092B-C50C-407E-A947-70E740481C1C}">
                <a14:useLocalDpi xmlns:a14="http://schemas.microsoft.com/office/drawing/2010/main" val="0"/>
              </a:ext>
            </a:extLst>
          </a:blip>
          <a:srcRect l="1" r="-437"/>
          <a:stretch/>
        </p:blipFill>
        <p:spPr>
          <a:xfrm>
            <a:off x="558266" y="6401139"/>
            <a:ext cx="2204185" cy="365125"/>
          </a:xfrm>
          <a:prstGeom prst="rect">
            <a:avLst/>
          </a:prstGeom>
        </p:spPr>
      </p:pic>
      <p:sp>
        <p:nvSpPr>
          <p:cNvPr id="5" name="TextBox 4">
            <a:extLst>
              <a:ext uri="{FF2B5EF4-FFF2-40B4-BE49-F238E27FC236}">
                <a16:creationId xmlns:a16="http://schemas.microsoft.com/office/drawing/2014/main" id="{15800B8E-CFA4-CD45-FF01-7EE31F03AE83}"/>
              </a:ext>
            </a:extLst>
          </p:cNvPr>
          <p:cNvSpPr txBox="1"/>
          <p:nvPr/>
        </p:nvSpPr>
        <p:spPr>
          <a:xfrm>
            <a:off x="9624210" y="68201"/>
            <a:ext cx="2567790" cy="553998"/>
          </a:xfrm>
          <a:prstGeom prst="rect">
            <a:avLst/>
          </a:prstGeom>
          <a:noFill/>
        </p:spPr>
        <p:txBody>
          <a:bodyPr wrap="square" rtlCol="0">
            <a:spAutoFit/>
          </a:bodyPr>
          <a:lstStyle/>
          <a:p>
            <a:pPr algn="ctr"/>
            <a:r>
              <a:rPr lang="en-US" sz="1000" dirty="0"/>
              <a:t>This material is based on work supported by the National Science Foundation under Grants No. 2153503 and 1935994.</a:t>
            </a:r>
          </a:p>
        </p:txBody>
      </p:sp>
      <p:pic>
        <p:nvPicPr>
          <p:cNvPr id="7" name="Picture 6" descr="A blue and gold logo&#10;&#10;Description automatically generated">
            <a:extLst>
              <a:ext uri="{FF2B5EF4-FFF2-40B4-BE49-F238E27FC236}">
                <a16:creationId xmlns:a16="http://schemas.microsoft.com/office/drawing/2014/main" id="{3BC5EC4B-C17F-5ACB-6BB3-D53157782B0E}"/>
              </a:ext>
            </a:extLst>
          </p:cNvPr>
          <p:cNvPicPr>
            <a:picLocks noChangeAspect="1"/>
          </p:cNvPicPr>
          <p:nvPr/>
        </p:nvPicPr>
        <p:blipFill>
          <a:blip r:embed="rId3"/>
          <a:stretch>
            <a:fillRect/>
          </a:stretch>
        </p:blipFill>
        <p:spPr>
          <a:xfrm>
            <a:off x="11142846" y="635564"/>
            <a:ext cx="963145" cy="968179"/>
          </a:xfrm>
          <a:prstGeom prst="rect">
            <a:avLst/>
          </a:prstGeom>
        </p:spPr>
      </p:pic>
      <p:sp>
        <p:nvSpPr>
          <p:cNvPr id="8" name="Slide Number Placeholder 3">
            <a:extLst>
              <a:ext uri="{FF2B5EF4-FFF2-40B4-BE49-F238E27FC236}">
                <a16:creationId xmlns:a16="http://schemas.microsoft.com/office/drawing/2014/main" id="{E4C2F0EA-E5ED-B02B-6CA7-44DEFEA9CA08}"/>
              </a:ext>
            </a:extLst>
          </p:cNvPr>
          <p:cNvSpPr>
            <a:spLocks noGrp="1"/>
          </p:cNvSpPr>
          <p:nvPr>
            <p:ph type="sldNum" sz="quarter" idx="12"/>
          </p:nvPr>
        </p:nvSpPr>
        <p:spPr>
          <a:xfrm>
            <a:off x="9313295" y="6323612"/>
            <a:ext cx="714877" cy="303364"/>
          </a:xfrm>
        </p:spPr>
        <p:txBody>
          <a:bodyPr/>
          <a:lstStyle/>
          <a:p>
            <a:pPr algn="ctr"/>
            <a:fld id="{07E1C93C-5050-FC42-8F10-D22D4F119D13}" type="slidenum">
              <a:rPr lang="en-US" smtClean="0">
                <a:solidFill>
                  <a:schemeClr val="tx1"/>
                </a:solidFill>
              </a:rPr>
              <a:pPr algn="ctr"/>
              <a:t>10</a:t>
            </a:fld>
            <a:endParaRPr lang="en-US" dirty="0">
              <a:solidFill>
                <a:schemeClr val="tx1"/>
              </a:solidFill>
            </a:endParaRPr>
          </a:p>
        </p:txBody>
      </p:sp>
    </p:spTree>
    <p:extLst>
      <p:ext uri="{BB962C8B-B14F-4D97-AF65-F5344CB8AC3E}">
        <p14:creationId xmlns:p14="http://schemas.microsoft.com/office/powerpoint/2010/main" val="314738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DBA8-B819-C6AB-17CE-734630933578}"/>
              </a:ext>
            </a:extLst>
          </p:cNvPr>
          <p:cNvSpPr>
            <a:spLocks noGrp="1"/>
          </p:cNvSpPr>
          <p:nvPr>
            <p:ph type="title"/>
          </p:nvPr>
        </p:nvSpPr>
        <p:spPr/>
        <p:txBody>
          <a:bodyPr/>
          <a:lstStyle/>
          <a:p>
            <a:r>
              <a:rPr lang="en-US" dirty="0"/>
              <a:t>CXLS Hard X-ray Design Parameters</a:t>
            </a:r>
          </a:p>
        </p:txBody>
      </p:sp>
      <p:graphicFrame>
        <p:nvGraphicFramePr>
          <p:cNvPr id="4" name="Table 3">
            <a:extLst>
              <a:ext uri="{FF2B5EF4-FFF2-40B4-BE49-F238E27FC236}">
                <a16:creationId xmlns:a16="http://schemas.microsoft.com/office/drawing/2014/main" id="{A4948F3A-04B0-BBD7-FDED-E395CEAC69CB}"/>
              </a:ext>
            </a:extLst>
          </p:cNvPr>
          <p:cNvGraphicFramePr>
            <a:graphicFrameLocks noGrp="1"/>
          </p:cNvGraphicFramePr>
          <p:nvPr>
            <p:extLst>
              <p:ext uri="{D42A27DB-BD31-4B8C-83A1-F6EECF244321}">
                <p14:modId xmlns:p14="http://schemas.microsoft.com/office/powerpoint/2010/main" val="2287252760"/>
              </p:ext>
            </p:extLst>
          </p:nvPr>
        </p:nvGraphicFramePr>
        <p:xfrm>
          <a:off x="535259" y="1079854"/>
          <a:ext cx="8140389" cy="4950009"/>
        </p:xfrm>
        <a:graphic>
          <a:graphicData uri="http://schemas.openxmlformats.org/drawingml/2006/table">
            <a:tbl>
              <a:tblPr/>
              <a:tblGrid>
                <a:gridCol w="2269916">
                  <a:extLst>
                    <a:ext uri="{9D8B030D-6E8A-4147-A177-3AD203B41FA5}">
                      <a16:colId xmlns:a16="http://schemas.microsoft.com/office/drawing/2014/main" val="311512914"/>
                    </a:ext>
                  </a:extLst>
                </a:gridCol>
                <a:gridCol w="1379560">
                  <a:extLst>
                    <a:ext uri="{9D8B030D-6E8A-4147-A177-3AD203B41FA5}">
                      <a16:colId xmlns:a16="http://schemas.microsoft.com/office/drawing/2014/main" val="3520207604"/>
                    </a:ext>
                  </a:extLst>
                </a:gridCol>
                <a:gridCol w="1285938">
                  <a:extLst>
                    <a:ext uri="{9D8B030D-6E8A-4147-A177-3AD203B41FA5}">
                      <a16:colId xmlns:a16="http://schemas.microsoft.com/office/drawing/2014/main" val="2136656748"/>
                    </a:ext>
                  </a:extLst>
                </a:gridCol>
                <a:gridCol w="3204975">
                  <a:extLst>
                    <a:ext uri="{9D8B030D-6E8A-4147-A177-3AD203B41FA5}">
                      <a16:colId xmlns:a16="http://schemas.microsoft.com/office/drawing/2014/main" val="3367912266"/>
                    </a:ext>
                  </a:extLst>
                </a:gridCol>
              </a:tblGrid>
              <a:tr h="475761">
                <a:tc>
                  <a:txBody>
                    <a:bodyPr/>
                    <a:lstStyle/>
                    <a:p>
                      <a:pPr algn="just" rtl="0" fontAlgn="t">
                        <a:spcBef>
                          <a:spcPts val="0"/>
                        </a:spcBef>
                        <a:spcAft>
                          <a:spcPts val="0"/>
                        </a:spcAft>
                      </a:pPr>
                      <a:r>
                        <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Parameter</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0.1% Bandwidth</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 Bandwidth</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Units</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3260520"/>
                  </a:ext>
                </a:extLst>
              </a:tr>
              <a:tr h="333032">
                <a:tc>
                  <a:txBody>
                    <a:bodyPr/>
                    <a:lstStyle/>
                    <a:p>
                      <a:pPr algn="just" rtl="0"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Photon energy range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 20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 – 20 </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keV</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3662119"/>
                  </a:ext>
                </a:extLst>
              </a:tr>
              <a:tr h="190305">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Average flux</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5x10</a:t>
                      </a:r>
                      <a:r>
                        <a:rPr lang="en-US" sz="2000" b="0" i="0" u="none" strike="noStrike"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1x10</a:t>
                      </a:r>
                      <a:r>
                        <a:rPr lang="en-US" sz="2000" b="0" i="0" u="none" strike="noStrike"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photons/s</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2686386"/>
                  </a:ext>
                </a:extLst>
              </a:tr>
              <a:tr h="333032">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Average brilliance</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2x10</a:t>
                      </a:r>
                      <a:r>
                        <a:rPr lang="en-US" sz="2000" b="0" i="0" u="none" strike="noStrike"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5x10</a:t>
                      </a:r>
                      <a:r>
                        <a:rPr lang="en-US" sz="2000" b="0" i="0" u="none" strike="noStrike"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photons/(s .1% mm</a:t>
                      </a:r>
                      <a:r>
                        <a:rPr lang="en-US" sz="2000" b="0" i="0" u="none" strike="noStrike"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mrad</a:t>
                      </a:r>
                      <a:r>
                        <a:rPr lang="en-US" sz="2000" b="0" i="0" u="none" strike="noStrike"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905137"/>
                  </a:ext>
                </a:extLst>
              </a:tr>
              <a:tr h="333032">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Peak brilliance</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3x10</a:t>
                      </a:r>
                      <a:r>
                        <a:rPr lang="en-US" sz="2000" b="0" i="0" u="none" strike="noStrike"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9x10</a:t>
                      </a:r>
                      <a:r>
                        <a:rPr lang="en-US" sz="2000" b="0" i="0" u="none" strike="noStrike"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photons/(s .1% mm</a:t>
                      </a:r>
                      <a:r>
                        <a:rPr lang="en-US" sz="2000" b="0" i="0" u="none" strike="noStrike"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mrad</a:t>
                      </a:r>
                      <a:r>
                        <a:rPr lang="en-US" sz="2000" b="0" i="0" u="none" strike="noStrike"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7945594"/>
                  </a:ext>
                </a:extLst>
              </a:tr>
              <a:tr h="333032">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RMS horizontal size</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microns</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4359153"/>
                  </a:ext>
                </a:extLst>
              </a:tr>
              <a:tr h="333032">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RMS vertical size</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microns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7685742"/>
                  </a:ext>
                </a:extLst>
              </a:tr>
              <a:tr h="475761">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RMS horizontal angle</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mrad</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0707417"/>
                  </a:ext>
                </a:extLst>
              </a:tr>
              <a:tr h="333032">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RMS vertical angle</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mrad</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614985"/>
                  </a:ext>
                </a:extLst>
              </a:tr>
              <a:tr h="333032">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Photons per pulse</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5x10</a:t>
                      </a:r>
                      <a:r>
                        <a:rPr lang="en-US" sz="2000" b="0" i="0" u="none" strike="noStrike"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1x10</a:t>
                      </a:r>
                      <a:r>
                        <a:rPr lang="en-US" sz="2000" b="0" i="0" u="none" strike="noStrike"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5909009"/>
                  </a:ext>
                </a:extLst>
              </a:tr>
              <a:tr h="333032">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RMS pulse length</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&lt;500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&lt;500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220685"/>
                  </a:ext>
                </a:extLst>
              </a:tr>
              <a:tr h="333032">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RMS timing jitter</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&lt;50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&lt;50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2464851"/>
                  </a:ext>
                </a:extLst>
              </a:tr>
              <a:tr h="190305">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Repetition rate</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tc>
                  <a:txBody>
                    <a:bodyPr/>
                    <a:lstStyle/>
                    <a:p>
                      <a:pPr algn="just" rtl="0"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Hz</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20734" marR="20734" marT="21327" marB="21327">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2028625"/>
                  </a:ext>
                </a:extLst>
              </a:tr>
            </a:tbl>
          </a:graphicData>
        </a:graphic>
      </p:graphicFrame>
    </p:spTree>
    <p:extLst>
      <p:ext uri="{BB962C8B-B14F-4D97-AF65-F5344CB8AC3E}">
        <p14:creationId xmlns:p14="http://schemas.microsoft.com/office/powerpoint/2010/main" val="1729126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706F-4137-FAF9-7368-B062F3AA62D1}"/>
              </a:ext>
            </a:extLst>
          </p:cNvPr>
          <p:cNvSpPr>
            <a:spLocks noGrp="1"/>
          </p:cNvSpPr>
          <p:nvPr>
            <p:ph type="title"/>
          </p:nvPr>
        </p:nvSpPr>
        <p:spPr/>
        <p:txBody>
          <a:bodyPr/>
          <a:lstStyle/>
          <a:p>
            <a:r>
              <a:rPr lang="en-US" dirty="0"/>
              <a:t>Pharos Information</a:t>
            </a:r>
          </a:p>
        </p:txBody>
      </p:sp>
      <p:sp>
        <p:nvSpPr>
          <p:cNvPr id="3" name="Content Placeholder 2">
            <a:extLst>
              <a:ext uri="{FF2B5EF4-FFF2-40B4-BE49-F238E27FC236}">
                <a16:creationId xmlns:a16="http://schemas.microsoft.com/office/drawing/2014/main" id="{DAF1B5AA-272E-54B6-B60B-4FD7D93A3E85}"/>
              </a:ext>
            </a:extLst>
          </p:cNvPr>
          <p:cNvSpPr>
            <a:spLocks noGrp="1"/>
          </p:cNvSpPr>
          <p:nvPr>
            <p:ph idx="1"/>
          </p:nvPr>
        </p:nvSpPr>
        <p:spPr>
          <a:xfrm>
            <a:off x="411893" y="966055"/>
            <a:ext cx="8472226" cy="5260392"/>
          </a:xfrm>
        </p:spPr>
        <p:txBody>
          <a:bodyPr/>
          <a:lstStyle/>
          <a:p>
            <a:pPr rtl="0" fontAlgn="base">
              <a:spcBef>
                <a:spcPts val="0"/>
              </a:spcBef>
              <a:spcAft>
                <a:spcPts val="0"/>
              </a:spcAft>
              <a:buFont typeface="Arial" panose="020B0604020202020204" pitchFamily="34" charset="0"/>
              <a:buChar char="•"/>
            </a:pPr>
            <a:r>
              <a:rPr lang="en-US" sz="1800" dirty="0"/>
              <a:t>The Pharos is UV (fourth harmonic)  and emits at 257 nm.  It does have some IR (Fundamental) leakage at 1030 nm and can also emit at 532 nm (which is the second harmonic!) but we usually don't use this.</a:t>
            </a:r>
          </a:p>
          <a:p>
            <a:pPr marL="0" indent="0" rtl="0" fontAlgn="base">
              <a:spcBef>
                <a:spcPts val="0"/>
              </a:spcBef>
              <a:spcAft>
                <a:spcPts val="0"/>
              </a:spcAft>
              <a:buNone/>
            </a:pPr>
            <a:endParaRPr lang="en-US" sz="1800" dirty="0"/>
          </a:p>
          <a:p>
            <a:pPr marL="0" indent="0" rtl="0" fontAlgn="base">
              <a:spcBef>
                <a:spcPts val="0"/>
              </a:spcBef>
              <a:spcAft>
                <a:spcPts val="0"/>
              </a:spcAft>
              <a:buNone/>
            </a:pPr>
            <a:r>
              <a:rPr lang="en-US" sz="1800" b="0" i="0" u="none" strike="noStrike" dirty="0">
                <a:solidFill>
                  <a:srgbClr val="000000"/>
                </a:solidFill>
                <a:effectLst/>
                <a:latin typeface="Arial" panose="020B0604020202020204" pitchFamily="34" charset="0"/>
              </a:rPr>
              <a:t>Optics Upgrades</a:t>
            </a:r>
            <a:endParaRPr lang="en-US" sz="1800" dirty="0">
              <a:solidFill>
                <a:srgbClr val="000000"/>
              </a:solidFill>
              <a:latin typeface="Arial" panose="020B0604020202020204" pitchFamily="34" charset="0"/>
            </a:endParaRPr>
          </a:p>
          <a:p>
            <a:pPr fontAlgn="base">
              <a:spcBef>
                <a:spcPts val="0"/>
              </a:spcBef>
              <a:buFont typeface="Arial" panose="020B0604020202020204" pitchFamily="34" charset="0"/>
              <a:buChar char="•"/>
            </a:pPr>
            <a:r>
              <a:rPr lang="en-US" sz="1800" dirty="0"/>
              <a:t>We installed MgF2 Brewster windows on the clean up pinhole vacuum system.  These are essentially regular MgF2 windows mounted at an angle to improve transmission.  These replaced CaF2 windows which damaged more easily</a:t>
            </a:r>
          </a:p>
          <a:p>
            <a:pPr fontAlgn="base">
              <a:spcBef>
                <a:spcPts val="0"/>
              </a:spcBef>
              <a:buFont typeface="Arial" panose="020B0604020202020204" pitchFamily="34" charset="0"/>
              <a:buChar char="•"/>
            </a:pPr>
            <a:r>
              <a:rPr lang="en-US" sz="1800" dirty="0"/>
              <a:t>We replaced all of our lenses with reflective optics.  This helps us reduce nonlinear effects that occur when the UV travels through glass</a:t>
            </a:r>
          </a:p>
          <a:p>
            <a:pPr fontAlgn="base">
              <a:spcBef>
                <a:spcPts val="0"/>
              </a:spcBef>
              <a:buFont typeface="Arial" panose="020B0604020202020204" pitchFamily="34" charset="0"/>
              <a:buChar char="•"/>
            </a:pPr>
            <a:r>
              <a:rPr lang="en-US" sz="1800" dirty="0"/>
              <a:t>We went from a 4f imaging system to a single lens imaging system</a:t>
            </a:r>
          </a:p>
          <a:p>
            <a:pPr fontAlgn="base">
              <a:spcBef>
                <a:spcPts val="0"/>
              </a:spcBef>
              <a:buFont typeface="Arial" panose="020B0604020202020204" pitchFamily="34" charset="0"/>
              <a:buChar char="•"/>
            </a:pPr>
            <a:r>
              <a:rPr lang="en-US" sz="1800" dirty="0"/>
              <a:t>We replaced the original Beryllium chevron mirrors with coated aluminum mirrors to improve reflectivity write before the cathode</a:t>
            </a:r>
          </a:p>
          <a:p>
            <a:pPr marL="0" indent="0" rtl="0" fontAlgn="base">
              <a:spcBef>
                <a:spcPts val="0"/>
              </a:spcBef>
              <a:spcAft>
                <a:spcPts val="0"/>
              </a:spcAft>
              <a:buNone/>
            </a:pPr>
            <a:endParaRPr lang="en-US" sz="1800" b="0" i="0" u="none" strike="noStrike" dirty="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6ED151B-0796-2E88-0A46-BF9B034646C0}"/>
              </a:ext>
            </a:extLst>
          </p:cNvPr>
          <p:cNvSpPr>
            <a:spLocks noGrp="1"/>
          </p:cNvSpPr>
          <p:nvPr>
            <p:ph type="sldNum" sz="quarter" idx="12"/>
          </p:nvPr>
        </p:nvSpPr>
        <p:spPr>
          <a:xfrm>
            <a:off x="9313295" y="6323612"/>
            <a:ext cx="714877" cy="303364"/>
          </a:xfrm>
        </p:spPr>
        <p:txBody>
          <a:bodyPr/>
          <a:lstStyle/>
          <a:p>
            <a:fld id="{07E1C93C-5050-FC42-8F10-D22D4F119D13}" type="slidenum">
              <a:rPr lang="en-US" smtClean="0"/>
              <a:pPr/>
              <a:t>12</a:t>
            </a:fld>
            <a:endParaRPr lang="en-US" dirty="0"/>
          </a:p>
        </p:txBody>
      </p:sp>
      <p:pic>
        <p:nvPicPr>
          <p:cNvPr id="5" name="Picture 4" descr="A blue and gold logo&#10;&#10;Description automatically generated">
            <a:extLst>
              <a:ext uri="{FF2B5EF4-FFF2-40B4-BE49-F238E27FC236}">
                <a16:creationId xmlns:a16="http://schemas.microsoft.com/office/drawing/2014/main" id="{7ACCD183-7E37-DA74-E13A-092BD91CA2B0}"/>
              </a:ext>
            </a:extLst>
          </p:cNvPr>
          <p:cNvPicPr>
            <a:picLocks noChangeAspect="1"/>
          </p:cNvPicPr>
          <p:nvPr/>
        </p:nvPicPr>
        <p:blipFill>
          <a:blip r:embed="rId2"/>
          <a:stretch>
            <a:fillRect/>
          </a:stretch>
        </p:blipFill>
        <p:spPr>
          <a:xfrm>
            <a:off x="12642119" y="46306"/>
            <a:ext cx="614626" cy="617838"/>
          </a:xfrm>
          <a:prstGeom prst="rect">
            <a:avLst/>
          </a:prstGeom>
        </p:spPr>
      </p:pic>
    </p:spTree>
    <p:extLst>
      <p:ext uri="{BB962C8B-B14F-4D97-AF65-F5344CB8AC3E}">
        <p14:creationId xmlns:p14="http://schemas.microsoft.com/office/powerpoint/2010/main" val="4175536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706F-4137-FAF9-7368-B062F3AA62D1}"/>
              </a:ext>
            </a:extLst>
          </p:cNvPr>
          <p:cNvSpPr>
            <a:spLocks noGrp="1"/>
          </p:cNvSpPr>
          <p:nvPr>
            <p:ph type="title"/>
          </p:nvPr>
        </p:nvSpPr>
        <p:spPr/>
        <p:txBody>
          <a:bodyPr/>
          <a:lstStyle/>
          <a:p>
            <a:r>
              <a:rPr lang="en-US" dirty="0"/>
              <a:t>Issues with Photoinjector</a:t>
            </a:r>
          </a:p>
        </p:txBody>
      </p:sp>
      <p:sp>
        <p:nvSpPr>
          <p:cNvPr id="3" name="Content Placeholder 2">
            <a:extLst>
              <a:ext uri="{FF2B5EF4-FFF2-40B4-BE49-F238E27FC236}">
                <a16:creationId xmlns:a16="http://schemas.microsoft.com/office/drawing/2014/main" id="{DAF1B5AA-272E-54B6-B60B-4FD7D93A3E85}"/>
              </a:ext>
            </a:extLst>
          </p:cNvPr>
          <p:cNvSpPr>
            <a:spLocks noGrp="1"/>
          </p:cNvSpPr>
          <p:nvPr>
            <p:ph idx="1"/>
          </p:nvPr>
        </p:nvSpPr>
        <p:spPr>
          <a:xfrm>
            <a:off x="411893" y="966055"/>
            <a:ext cx="8472226" cy="5260392"/>
          </a:xfrm>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Started with using Beckhoff as Boolean controller, had issues with mirror flipper. Moved to EDIO24 and it is working well and we plan to use it often in future (even using temperature version)</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ESP302 cannot be controlled through EPICS, if we want the two-axis lens we need to use XPS-8 or be okay with just an HTTP connection</a:t>
            </a:r>
          </a:p>
        </p:txBody>
      </p:sp>
      <p:sp>
        <p:nvSpPr>
          <p:cNvPr id="4" name="Slide Number Placeholder 3">
            <a:extLst>
              <a:ext uri="{FF2B5EF4-FFF2-40B4-BE49-F238E27FC236}">
                <a16:creationId xmlns:a16="http://schemas.microsoft.com/office/drawing/2014/main" id="{E6ED151B-0796-2E88-0A46-BF9B034646C0}"/>
              </a:ext>
            </a:extLst>
          </p:cNvPr>
          <p:cNvSpPr>
            <a:spLocks noGrp="1"/>
          </p:cNvSpPr>
          <p:nvPr>
            <p:ph type="sldNum" sz="quarter" idx="12"/>
          </p:nvPr>
        </p:nvSpPr>
        <p:spPr>
          <a:xfrm>
            <a:off x="9313295" y="6323612"/>
            <a:ext cx="714877" cy="303364"/>
          </a:xfrm>
        </p:spPr>
        <p:txBody>
          <a:bodyPr/>
          <a:lstStyle/>
          <a:p>
            <a:fld id="{07E1C93C-5050-FC42-8F10-D22D4F119D13}" type="slidenum">
              <a:rPr lang="en-US" smtClean="0"/>
              <a:pPr/>
              <a:t>13</a:t>
            </a:fld>
            <a:endParaRPr lang="en-US" dirty="0"/>
          </a:p>
        </p:txBody>
      </p:sp>
      <p:pic>
        <p:nvPicPr>
          <p:cNvPr id="5" name="Picture 4" descr="A blue and gold logo&#10;&#10;Description automatically generated">
            <a:extLst>
              <a:ext uri="{FF2B5EF4-FFF2-40B4-BE49-F238E27FC236}">
                <a16:creationId xmlns:a16="http://schemas.microsoft.com/office/drawing/2014/main" id="{116A35C2-6159-2C3A-E355-1B461D4BCB48}"/>
              </a:ext>
            </a:extLst>
          </p:cNvPr>
          <p:cNvPicPr>
            <a:picLocks noChangeAspect="1"/>
          </p:cNvPicPr>
          <p:nvPr/>
        </p:nvPicPr>
        <p:blipFill>
          <a:blip r:embed="rId2"/>
          <a:stretch>
            <a:fillRect/>
          </a:stretch>
        </p:blipFill>
        <p:spPr>
          <a:xfrm>
            <a:off x="12642119" y="46306"/>
            <a:ext cx="614626" cy="617838"/>
          </a:xfrm>
          <a:prstGeom prst="rect">
            <a:avLst/>
          </a:prstGeom>
        </p:spPr>
      </p:pic>
    </p:spTree>
    <p:extLst>
      <p:ext uri="{BB962C8B-B14F-4D97-AF65-F5344CB8AC3E}">
        <p14:creationId xmlns:p14="http://schemas.microsoft.com/office/powerpoint/2010/main" val="149639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9BE7-B6AB-5AA3-C522-AC02088B09CB}"/>
              </a:ext>
            </a:extLst>
          </p:cNvPr>
          <p:cNvSpPr>
            <a:spLocks noGrp="1"/>
          </p:cNvSpPr>
          <p:nvPr>
            <p:ph type="title"/>
          </p:nvPr>
        </p:nvSpPr>
        <p:spPr/>
        <p:txBody>
          <a:bodyPr/>
          <a:lstStyle/>
          <a:p>
            <a:r>
              <a:rPr lang="en-US" dirty="0"/>
              <a:t>Issues with GUIs</a:t>
            </a:r>
          </a:p>
        </p:txBody>
      </p:sp>
      <p:sp>
        <p:nvSpPr>
          <p:cNvPr id="3" name="Content Placeholder 2">
            <a:extLst>
              <a:ext uri="{FF2B5EF4-FFF2-40B4-BE49-F238E27FC236}">
                <a16:creationId xmlns:a16="http://schemas.microsoft.com/office/drawing/2014/main" id="{F78FB4D7-5CE7-3906-A594-79544D66F6F7}"/>
              </a:ext>
            </a:extLst>
          </p:cNvPr>
          <p:cNvSpPr>
            <a:spLocks noGrp="1"/>
          </p:cNvSpPr>
          <p:nvPr>
            <p:ph idx="1"/>
          </p:nvPr>
        </p:nvSpPr>
        <p:spPr>
          <a:xfrm>
            <a:off x="411892" y="966055"/>
            <a:ext cx="8539603" cy="5260392"/>
          </a:xfrm>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MATLAB was slowing down computers so much that we used Bash scripts for a while even though we had completely finished GUIs in MATLAB</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CEF Helper was slowing down MATLAB a lot, but </a:t>
            </a:r>
            <a:r>
              <a:rPr lang="en-US" sz="1800" b="0" i="0" u="none" strike="noStrike" dirty="0" err="1">
                <a:solidFill>
                  <a:srgbClr val="000000"/>
                </a:solidFill>
                <a:effectLst/>
                <a:latin typeface="Arial" panose="020B0604020202020204" pitchFamily="34" charset="0"/>
              </a:rPr>
              <a:t>AppDesigner</a:t>
            </a:r>
            <a:r>
              <a:rPr lang="en-US" sz="1800" b="0" i="0" u="none" strike="noStrike" dirty="0">
                <a:solidFill>
                  <a:srgbClr val="000000"/>
                </a:solidFill>
                <a:effectLst/>
                <a:latin typeface="Arial" panose="020B0604020202020204" pitchFamily="34" charset="0"/>
              </a:rPr>
              <a:t> barely needs to use it</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Figured out that running MATLAB without the desktop application didn’t start CEF helper</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Everything is run through MATLAB No Desktop now</a:t>
            </a:r>
          </a:p>
        </p:txBody>
      </p:sp>
      <p:sp>
        <p:nvSpPr>
          <p:cNvPr id="4" name="Slide Number Placeholder 3">
            <a:extLst>
              <a:ext uri="{FF2B5EF4-FFF2-40B4-BE49-F238E27FC236}">
                <a16:creationId xmlns:a16="http://schemas.microsoft.com/office/drawing/2014/main" id="{680CD973-31E9-3582-5AC1-2CD849EA6634}"/>
              </a:ext>
            </a:extLst>
          </p:cNvPr>
          <p:cNvSpPr>
            <a:spLocks noGrp="1"/>
          </p:cNvSpPr>
          <p:nvPr>
            <p:ph type="sldNum" sz="quarter" idx="12"/>
          </p:nvPr>
        </p:nvSpPr>
        <p:spPr>
          <a:xfrm>
            <a:off x="9313295" y="6323612"/>
            <a:ext cx="714877" cy="303364"/>
          </a:xfrm>
        </p:spPr>
        <p:txBody>
          <a:bodyPr/>
          <a:lstStyle/>
          <a:p>
            <a:fld id="{07E1C93C-5050-FC42-8F10-D22D4F119D13}" type="slidenum">
              <a:rPr lang="en-US" smtClean="0"/>
              <a:pPr/>
              <a:t>14</a:t>
            </a:fld>
            <a:endParaRPr lang="en-US" dirty="0"/>
          </a:p>
        </p:txBody>
      </p:sp>
      <p:pic>
        <p:nvPicPr>
          <p:cNvPr id="5" name="Picture 4" descr="A blue and gold logo&#10;&#10;Description automatically generated">
            <a:extLst>
              <a:ext uri="{FF2B5EF4-FFF2-40B4-BE49-F238E27FC236}">
                <a16:creationId xmlns:a16="http://schemas.microsoft.com/office/drawing/2014/main" id="{8878CBB2-225C-46CB-8C9C-9E8924578253}"/>
              </a:ext>
            </a:extLst>
          </p:cNvPr>
          <p:cNvPicPr>
            <a:picLocks noChangeAspect="1"/>
          </p:cNvPicPr>
          <p:nvPr/>
        </p:nvPicPr>
        <p:blipFill>
          <a:blip r:embed="rId2"/>
          <a:stretch>
            <a:fillRect/>
          </a:stretch>
        </p:blipFill>
        <p:spPr>
          <a:xfrm>
            <a:off x="12642119" y="46306"/>
            <a:ext cx="614626" cy="617838"/>
          </a:xfrm>
          <a:prstGeom prst="rect">
            <a:avLst/>
          </a:prstGeom>
        </p:spPr>
      </p:pic>
    </p:spTree>
    <p:extLst>
      <p:ext uri="{BB962C8B-B14F-4D97-AF65-F5344CB8AC3E}">
        <p14:creationId xmlns:p14="http://schemas.microsoft.com/office/powerpoint/2010/main" val="48838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0EEB-E920-4517-DA16-2118C4BBFA9B}"/>
              </a:ext>
            </a:extLst>
          </p:cNvPr>
          <p:cNvSpPr>
            <a:spLocks noGrp="1"/>
          </p:cNvSpPr>
          <p:nvPr>
            <p:ph type="title"/>
          </p:nvPr>
        </p:nvSpPr>
        <p:spPr/>
        <p:txBody>
          <a:bodyPr/>
          <a:lstStyle/>
          <a:p>
            <a:r>
              <a:rPr lang="en-US" dirty="0"/>
              <a:t>Issues with ICSIP</a:t>
            </a:r>
          </a:p>
        </p:txBody>
      </p:sp>
      <p:sp>
        <p:nvSpPr>
          <p:cNvPr id="3" name="Content Placeholder 2">
            <a:extLst>
              <a:ext uri="{FF2B5EF4-FFF2-40B4-BE49-F238E27FC236}">
                <a16:creationId xmlns:a16="http://schemas.microsoft.com/office/drawing/2014/main" id="{09DCB956-B085-64B8-0303-174EA3E9B7EA}"/>
              </a:ext>
            </a:extLst>
          </p:cNvPr>
          <p:cNvSpPr>
            <a:spLocks noGrp="1"/>
          </p:cNvSpPr>
          <p:nvPr>
            <p:ph idx="1"/>
          </p:nvPr>
        </p:nvSpPr>
        <p:spPr>
          <a:xfrm>
            <a:off x="411892" y="966055"/>
            <a:ext cx="8462601" cy="5260392"/>
          </a:xfrm>
        </p:spPr>
        <p:txBody>
          <a:bodyPr/>
          <a:lstStyle/>
          <a:p>
            <a:pPr rtl="0" fontAlgn="base">
              <a:spcBef>
                <a:spcPts val="0"/>
              </a:spcBef>
              <a:spcAft>
                <a:spcPts val="0"/>
              </a:spcAft>
              <a:buFont typeface="Arial" panose="020B0604020202020204" pitchFamily="34" charset="0"/>
              <a:buChar char="•"/>
            </a:pPr>
            <a:r>
              <a:rPr lang="en-US" sz="1800" b="0" i="0" u="none" strike="noStrike" dirty="0" err="1">
                <a:solidFill>
                  <a:srgbClr val="000000"/>
                </a:solidFill>
                <a:effectLst/>
                <a:latin typeface="Arial" panose="020B0604020202020204" pitchFamily="34" charset="0"/>
              </a:rPr>
              <a:t>Micronix</a:t>
            </a:r>
            <a:r>
              <a:rPr lang="en-US" sz="1800" b="0" i="0" u="none" strike="noStrike" dirty="0">
                <a:solidFill>
                  <a:srgbClr val="000000"/>
                </a:solidFill>
                <a:effectLst/>
                <a:latin typeface="Arial" panose="020B0604020202020204" pitchFamily="34" charset="0"/>
              </a:rPr>
              <a:t> motors would sometimes just freeze and have to be restarted from inside the vault</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 figured out it was an issue with the controllers, we sent them back to </a:t>
            </a:r>
            <a:r>
              <a:rPr lang="en-US" sz="1800" b="0" i="0" u="none" strike="noStrike" dirty="0" err="1">
                <a:solidFill>
                  <a:srgbClr val="000000"/>
                </a:solidFill>
                <a:effectLst/>
                <a:latin typeface="Arial" panose="020B0604020202020204" pitchFamily="34" charset="0"/>
              </a:rPr>
              <a:t>Micronix</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Controllers were split in half (went from controlling 16 axis each to controlling 8 axis each) and problems were solved</a:t>
            </a:r>
          </a:p>
          <a:p>
            <a:pPr rtl="0" fontAlgn="base">
              <a:spcBef>
                <a:spcPts val="0"/>
              </a:spcBef>
              <a:spcAft>
                <a:spcPts val="0"/>
              </a:spcAft>
              <a:buFont typeface="Arial" panose="020B0604020202020204" pitchFamily="34" charset="0"/>
              <a:buChar char="•"/>
            </a:pPr>
            <a:r>
              <a:rPr lang="en-US" sz="1800" b="0" i="0" u="none" strike="noStrike" dirty="0" err="1">
                <a:solidFill>
                  <a:srgbClr val="000000"/>
                </a:solidFill>
                <a:effectLst/>
                <a:latin typeface="Arial" panose="020B0604020202020204" pitchFamily="34" charset="0"/>
              </a:rPr>
              <a:t>Nanopos</a:t>
            </a:r>
            <a:r>
              <a:rPr lang="en-US" sz="1800" b="0" i="0" u="none" strike="noStrike" dirty="0">
                <a:solidFill>
                  <a:srgbClr val="000000"/>
                </a:solidFill>
                <a:effectLst/>
                <a:latin typeface="Arial" panose="020B0604020202020204" pitchFamily="34" charset="0"/>
              </a:rPr>
              <a:t> would get stuck, but only sometimes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 figured out it was because the load on top was too heavy [? I forgot exactly, will need to ask Alex once he’s less busy]</a:t>
            </a:r>
          </a:p>
        </p:txBody>
      </p:sp>
      <p:sp>
        <p:nvSpPr>
          <p:cNvPr id="4" name="Slide Number Placeholder 3">
            <a:extLst>
              <a:ext uri="{FF2B5EF4-FFF2-40B4-BE49-F238E27FC236}">
                <a16:creationId xmlns:a16="http://schemas.microsoft.com/office/drawing/2014/main" id="{94322916-C704-2432-EBED-BA6548697B93}"/>
              </a:ext>
            </a:extLst>
          </p:cNvPr>
          <p:cNvSpPr>
            <a:spLocks noGrp="1"/>
          </p:cNvSpPr>
          <p:nvPr>
            <p:ph type="sldNum" sz="quarter" idx="12"/>
          </p:nvPr>
        </p:nvSpPr>
        <p:spPr>
          <a:xfrm>
            <a:off x="9313295" y="6323612"/>
            <a:ext cx="714877" cy="303364"/>
          </a:xfrm>
        </p:spPr>
        <p:txBody>
          <a:bodyPr/>
          <a:lstStyle/>
          <a:p>
            <a:fld id="{07E1C93C-5050-FC42-8F10-D22D4F119D13}" type="slidenum">
              <a:rPr lang="en-US" smtClean="0"/>
              <a:pPr/>
              <a:t>15</a:t>
            </a:fld>
            <a:endParaRPr lang="en-US" dirty="0"/>
          </a:p>
        </p:txBody>
      </p:sp>
      <p:pic>
        <p:nvPicPr>
          <p:cNvPr id="5" name="Picture 4" descr="A blue and gold logo&#10;&#10;Description automatically generated">
            <a:extLst>
              <a:ext uri="{FF2B5EF4-FFF2-40B4-BE49-F238E27FC236}">
                <a16:creationId xmlns:a16="http://schemas.microsoft.com/office/drawing/2014/main" id="{0AD1DB98-BE62-60EF-5C17-B4437C6B7EFA}"/>
              </a:ext>
            </a:extLst>
          </p:cNvPr>
          <p:cNvPicPr>
            <a:picLocks noChangeAspect="1"/>
          </p:cNvPicPr>
          <p:nvPr/>
        </p:nvPicPr>
        <p:blipFill>
          <a:blip r:embed="rId2"/>
          <a:stretch>
            <a:fillRect/>
          </a:stretch>
        </p:blipFill>
        <p:spPr>
          <a:xfrm>
            <a:off x="12642119" y="46306"/>
            <a:ext cx="614626" cy="617838"/>
          </a:xfrm>
          <a:prstGeom prst="rect">
            <a:avLst/>
          </a:prstGeom>
        </p:spPr>
      </p:pic>
    </p:spTree>
    <p:extLst>
      <p:ext uri="{BB962C8B-B14F-4D97-AF65-F5344CB8AC3E}">
        <p14:creationId xmlns:p14="http://schemas.microsoft.com/office/powerpoint/2010/main" val="225943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F9884-D38B-E791-737D-F5767CC8F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72397E-B0D8-C0A0-0D5E-52C77BABA7A2}"/>
              </a:ext>
            </a:extLst>
          </p:cNvPr>
          <p:cNvSpPr>
            <a:spLocks noGrp="1"/>
          </p:cNvSpPr>
          <p:nvPr>
            <p:ph type="ctrTitle"/>
          </p:nvPr>
        </p:nvSpPr>
        <p:spPr/>
        <p:txBody>
          <a:bodyPr/>
          <a:lstStyle/>
          <a:p>
            <a:r>
              <a:rPr lang="en-US" dirty="0"/>
              <a:t>Who am I?</a:t>
            </a:r>
          </a:p>
        </p:txBody>
      </p:sp>
      <p:sp>
        <p:nvSpPr>
          <p:cNvPr id="3" name="Subtitle 2">
            <a:extLst>
              <a:ext uri="{FF2B5EF4-FFF2-40B4-BE49-F238E27FC236}">
                <a16:creationId xmlns:a16="http://schemas.microsoft.com/office/drawing/2014/main" id="{2E2C58F4-600F-F659-EC8D-11E7B06E1EF3}"/>
              </a:ext>
            </a:extLst>
          </p:cNvPr>
          <p:cNvSpPr>
            <a:spLocks noGrp="1"/>
          </p:cNvSpPr>
          <p:nvPr>
            <p:ph type="subTitle" idx="1"/>
          </p:nvPr>
        </p:nvSpPr>
        <p:spPr/>
        <p:txBody>
          <a:bodyPr/>
          <a:lstStyle/>
          <a:p>
            <a:pPr marL="342900" indent="-342900">
              <a:buFont typeface="Arial" panose="020B0604020202020204" pitchFamily="34" charset="0"/>
              <a:buChar char="•"/>
            </a:pPr>
            <a:r>
              <a:rPr lang="en-US" dirty="0"/>
              <a:t>BS in Physics in 2022</a:t>
            </a:r>
          </a:p>
          <a:p>
            <a:pPr marL="342900" indent="-342900">
              <a:buFont typeface="Arial" panose="020B0604020202020204" pitchFamily="34" charset="0"/>
              <a:buChar char="•"/>
            </a:pPr>
            <a:r>
              <a:rPr lang="en-US" dirty="0"/>
              <a:t>MS in Materials Science &amp; Engineering expected in August 2024</a:t>
            </a:r>
          </a:p>
          <a:p>
            <a:pPr marL="342900" indent="-342900">
              <a:buFont typeface="Arial" panose="020B0604020202020204" pitchFamily="34" charset="0"/>
              <a:buChar char="•"/>
            </a:pPr>
            <a:r>
              <a:rPr lang="en-US" dirty="0"/>
              <a:t>Certificate in Nuclear Power Engineering</a:t>
            </a:r>
          </a:p>
          <a:p>
            <a:pPr marL="342900" indent="-342900">
              <a:buFont typeface="Arial" panose="020B0604020202020204" pitchFamily="34" charset="0"/>
              <a:buChar char="•"/>
            </a:pPr>
            <a:r>
              <a:rPr lang="en-US" dirty="0"/>
              <a:t>Research/Lab Assistant at the </a:t>
            </a:r>
            <a:r>
              <a:rPr lang="en-US" dirty="0" err="1"/>
              <a:t>Beus</a:t>
            </a:r>
            <a:r>
              <a:rPr lang="en-US" dirty="0"/>
              <a:t> CXFEL Lab at ASU </a:t>
            </a:r>
            <a:r>
              <a:rPr lang="en-US" dirty="0" err="1"/>
              <a:t>Biodesign</a:t>
            </a:r>
            <a:r>
              <a:rPr lang="en-US" dirty="0"/>
              <a:t> Institute since May 2022</a:t>
            </a:r>
          </a:p>
        </p:txBody>
      </p:sp>
      <p:pic>
        <p:nvPicPr>
          <p:cNvPr id="5" name="Picture 4" descr="A person standing on a rock with a mountain in the background&#10;&#10;Description automatically generated">
            <a:extLst>
              <a:ext uri="{FF2B5EF4-FFF2-40B4-BE49-F238E27FC236}">
                <a16:creationId xmlns:a16="http://schemas.microsoft.com/office/drawing/2014/main" id="{49DA4D7A-05C5-90FD-073D-8F36412BFCF4}"/>
              </a:ext>
            </a:extLst>
          </p:cNvPr>
          <p:cNvPicPr>
            <a:picLocks noChangeAspect="1"/>
          </p:cNvPicPr>
          <p:nvPr/>
        </p:nvPicPr>
        <p:blipFill>
          <a:blip r:embed="rId3"/>
          <a:stretch>
            <a:fillRect/>
          </a:stretch>
        </p:blipFill>
        <p:spPr>
          <a:xfrm>
            <a:off x="6319157" y="664144"/>
            <a:ext cx="3563357" cy="4754611"/>
          </a:xfrm>
          <a:prstGeom prst="rect">
            <a:avLst/>
          </a:prstGeom>
        </p:spPr>
      </p:pic>
      <p:pic>
        <p:nvPicPr>
          <p:cNvPr id="4" name="Picture 3">
            <a:extLst>
              <a:ext uri="{FF2B5EF4-FFF2-40B4-BE49-F238E27FC236}">
                <a16:creationId xmlns:a16="http://schemas.microsoft.com/office/drawing/2014/main" id="{B222E005-55D5-6EE6-AA9D-6B6C9FFF5971}"/>
              </a:ext>
            </a:extLst>
          </p:cNvPr>
          <p:cNvPicPr/>
          <p:nvPr/>
        </p:nvPicPr>
        <p:blipFill rotWithShape="1">
          <a:blip r:embed="rId4">
            <a:extLst>
              <a:ext uri="{28A0092B-C50C-407E-A947-70E740481C1C}">
                <a14:useLocalDpi xmlns:a14="http://schemas.microsoft.com/office/drawing/2010/main" val="0"/>
              </a:ext>
            </a:extLst>
          </a:blip>
          <a:srcRect l="1" r="-437"/>
          <a:stretch/>
        </p:blipFill>
        <p:spPr>
          <a:xfrm>
            <a:off x="558266" y="6401139"/>
            <a:ext cx="2204185" cy="365125"/>
          </a:xfrm>
          <a:prstGeom prst="rect">
            <a:avLst/>
          </a:prstGeom>
        </p:spPr>
      </p:pic>
      <p:sp>
        <p:nvSpPr>
          <p:cNvPr id="6" name="Slide Number Placeholder 3">
            <a:extLst>
              <a:ext uri="{FF2B5EF4-FFF2-40B4-BE49-F238E27FC236}">
                <a16:creationId xmlns:a16="http://schemas.microsoft.com/office/drawing/2014/main" id="{670A07FF-6C92-B068-FADD-45C7E7CE184D}"/>
              </a:ext>
            </a:extLst>
          </p:cNvPr>
          <p:cNvSpPr txBox="1">
            <a:spLocks/>
          </p:cNvSpPr>
          <p:nvPr/>
        </p:nvSpPr>
        <p:spPr>
          <a:xfrm>
            <a:off x="9313295" y="6323612"/>
            <a:ext cx="714877" cy="303364"/>
          </a:xfrm>
          <a:prstGeom prst="rect">
            <a:avLst/>
          </a:prstGeom>
        </p:spPr>
        <p:txBody>
          <a:bodyPr vert="horz" lIns="91440" tIns="45720" rIns="91440" bIns="45720" rtlCol="0" anchor="ctr"/>
          <a:lstStyle>
            <a:defPPr>
              <a:defRPr lang="en-US"/>
            </a:defPPr>
            <a:lvl1pPr marL="0" algn="l" defTabSz="914400" rtl="0" eaLnBrk="1" latinLnBrk="0" hangingPunct="1">
              <a:defRPr sz="900" kern="1200" baseline="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7E1C93C-5050-FC42-8F10-D22D4F119D13}" type="slidenum">
              <a:rPr lang="en-US" smtClean="0"/>
              <a:pPr algn="ctr"/>
              <a:t>2</a:t>
            </a:fld>
            <a:endParaRPr lang="en-US" dirty="0"/>
          </a:p>
        </p:txBody>
      </p:sp>
      <p:pic>
        <p:nvPicPr>
          <p:cNvPr id="7" name="Picture 6" descr="A blue and gold logo&#10;&#10;Description automatically generated">
            <a:extLst>
              <a:ext uri="{FF2B5EF4-FFF2-40B4-BE49-F238E27FC236}">
                <a16:creationId xmlns:a16="http://schemas.microsoft.com/office/drawing/2014/main" id="{1B44B555-984E-5A1C-0033-F10436B64A53}"/>
              </a:ext>
            </a:extLst>
          </p:cNvPr>
          <p:cNvPicPr>
            <a:picLocks noChangeAspect="1"/>
          </p:cNvPicPr>
          <p:nvPr/>
        </p:nvPicPr>
        <p:blipFill>
          <a:blip r:embed="rId5"/>
          <a:stretch>
            <a:fillRect/>
          </a:stretch>
        </p:blipFill>
        <p:spPr>
          <a:xfrm>
            <a:off x="11535214" y="75182"/>
            <a:ext cx="614626" cy="617838"/>
          </a:xfrm>
          <a:prstGeom prst="rect">
            <a:avLst/>
          </a:prstGeom>
        </p:spPr>
      </p:pic>
    </p:spTree>
    <p:extLst>
      <p:ext uri="{BB962C8B-B14F-4D97-AF65-F5344CB8AC3E}">
        <p14:creationId xmlns:p14="http://schemas.microsoft.com/office/powerpoint/2010/main" val="356327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4985-167A-48DF-A383-6FA128874F83}"/>
              </a:ext>
            </a:extLst>
          </p:cNvPr>
          <p:cNvSpPr>
            <a:spLocks noGrp="1"/>
          </p:cNvSpPr>
          <p:nvPr>
            <p:ph type="title"/>
          </p:nvPr>
        </p:nvSpPr>
        <p:spPr/>
        <p:txBody>
          <a:bodyPr/>
          <a:lstStyle/>
          <a:p>
            <a:r>
              <a:rPr lang="en-US" dirty="0"/>
              <a:t>What is CXLS?</a:t>
            </a:r>
          </a:p>
        </p:txBody>
      </p:sp>
      <p:sp>
        <p:nvSpPr>
          <p:cNvPr id="4" name="Slide Number Placeholder 3">
            <a:extLst>
              <a:ext uri="{FF2B5EF4-FFF2-40B4-BE49-F238E27FC236}">
                <a16:creationId xmlns:a16="http://schemas.microsoft.com/office/drawing/2014/main" id="{639A7600-30DE-4B68-841B-40D6C3BAC3B8}"/>
              </a:ext>
            </a:extLst>
          </p:cNvPr>
          <p:cNvSpPr>
            <a:spLocks noGrp="1"/>
          </p:cNvSpPr>
          <p:nvPr>
            <p:ph type="sldNum" sz="quarter" idx="12"/>
          </p:nvPr>
        </p:nvSpPr>
        <p:spPr/>
        <p:txBody>
          <a:bodyPr/>
          <a:lstStyle/>
          <a:p>
            <a:fld id="{07E1C93C-5050-FC42-8F10-D22D4F119D13}" type="slidenum">
              <a:rPr lang="en-US" smtClean="0"/>
              <a:pPr/>
              <a:t>3</a:t>
            </a:fld>
            <a:endParaRPr lang="en-US" dirty="0"/>
          </a:p>
        </p:txBody>
      </p:sp>
      <p:pic>
        <p:nvPicPr>
          <p:cNvPr id="3" name="Picture 2">
            <a:extLst>
              <a:ext uri="{FF2B5EF4-FFF2-40B4-BE49-F238E27FC236}">
                <a16:creationId xmlns:a16="http://schemas.microsoft.com/office/drawing/2014/main" id="{2CFB0FC6-7F8D-8541-3B83-4DF3065C2D61}"/>
              </a:ext>
            </a:extLst>
          </p:cNvPr>
          <p:cNvPicPr/>
          <p:nvPr/>
        </p:nvPicPr>
        <p:blipFill rotWithShape="1">
          <a:blip r:embed="rId3">
            <a:extLst>
              <a:ext uri="{28A0092B-C50C-407E-A947-70E740481C1C}">
                <a14:useLocalDpi xmlns:a14="http://schemas.microsoft.com/office/drawing/2010/main" val="0"/>
              </a:ext>
            </a:extLst>
          </a:blip>
          <a:srcRect l="1" r="-437"/>
          <a:stretch/>
        </p:blipFill>
        <p:spPr>
          <a:xfrm>
            <a:off x="558266" y="6401139"/>
            <a:ext cx="2204185" cy="365125"/>
          </a:xfrm>
          <a:prstGeom prst="rect">
            <a:avLst/>
          </a:prstGeom>
        </p:spPr>
      </p:pic>
      <p:pic>
        <p:nvPicPr>
          <p:cNvPr id="1026" name="Picture 2">
            <a:extLst>
              <a:ext uri="{FF2B5EF4-FFF2-40B4-BE49-F238E27FC236}">
                <a16:creationId xmlns:a16="http://schemas.microsoft.com/office/drawing/2014/main" id="{0E00C5D2-CA96-F4F6-84A6-21557D3C60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44" y="1308467"/>
            <a:ext cx="9129251" cy="50151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D310E31-E2DD-8FAC-FE4C-970697E6FCC3}"/>
              </a:ext>
            </a:extLst>
          </p:cNvPr>
          <p:cNvSpPr txBox="1"/>
          <p:nvPr/>
        </p:nvSpPr>
        <p:spPr>
          <a:xfrm>
            <a:off x="334537" y="865670"/>
            <a:ext cx="2789664" cy="1323439"/>
          </a:xfrm>
          <a:prstGeom prst="rect">
            <a:avLst/>
          </a:prstGeom>
          <a:noFill/>
        </p:spPr>
        <p:txBody>
          <a:bodyPr wrap="square">
            <a:spAutoFit/>
          </a:bodyPr>
          <a:lstStyle/>
          <a:p>
            <a:pPr rtl="0">
              <a:spcBef>
                <a:spcPts val="0"/>
              </a:spcBef>
              <a:spcAft>
                <a:spcPts val="0"/>
              </a:spcAft>
            </a:pPr>
            <a:r>
              <a:rPr lang="en-US" sz="1600" b="0" i="0" u="sng"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LightConversion</a:t>
            </a:r>
            <a:r>
              <a:rPr lang="en-US" sz="1600"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b="0" i="0" u="sng"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Yb:KGW</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1030/515/258 nm</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 </a:t>
            </a:r>
            <a:r>
              <a:rPr lang="en-US"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mJ</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/shot at 1030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0.15 </a:t>
            </a:r>
            <a:r>
              <a:rPr lang="en-US" sz="1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mJ</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/shot at 258</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 fs, 1 kHz</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DB809C8-3746-AD22-0895-D51ED75F3CF2}"/>
              </a:ext>
            </a:extLst>
          </p:cNvPr>
          <p:cNvSpPr txBox="1"/>
          <p:nvPr/>
        </p:nvSpPr>
        <p:spPr>
          <a:xfrm>
            <a:off x="4170556" y="832767"/>
            <a:ext cx="2806390" cy="1323439"/>
          </a:xfrm>
          <a:prstGeom prst="rect">
            <a:avLst/>
          </a:prstGeom>
          <a:noFill/>
        </p:spPr>
        <p:txBody>
          <a:bodyPr wrap="square">
            <a:spAutoFit/>
          </a:bodyPr>
          <a:lstStyle/>
          <a:p>
            <a:pPr rtl="0">
              <a:spcBef>
                <a:spcPts val="0"/>
              </a:spcBef>
              <a:spcAft>
                <a:spcPts val="0"/>
              </a:spcAft>
            </a:pPr>
            <a:r>
              <a:rPr lang="en-US" sz="1600" b="0" i="0" u="sng" dirty="0" err="1">
                <a:solidFill>
                  <a:srgbClr val="000000"/>
                </a:solidFill>
                <a:effectLst/>
                <a:latin typeface="Calibri" panose="020F0502020204030204" pitchFamily="34" charset="0"/>
              </a:rPr>
              <a:t>Scandinova</a:t>
            </a:r>
            <a:r>
              <a:rPr lang="en-US" sz="1600" b="0" i="0" u="sng" dirty="0">
                <a:solidFill>
                  <a:srgbClr val="000000"/>
                </a:solidFill>
                <a:effectLst/>
                <a:latin typeface="Calibri" panose="020F0502020204030204" pitchFamily="34" charset="0"/>
              </a:rPr>
              <a:t> K1 modulators </a:t>
            </a:r>
            <a:r>
              <a:rPr lang="en-US" sz="1600" b="0" i="0" u="sng" dirty="0" err="1">
                <a:solidFill>
                  <a:srgbClr val="000000"/>
                </a:solidFill>
                <a:effectLst/>
                <a:latin typeface="Calibri" panose="020F0502020204030204" pitchFamily="34" charset="0"/>
              </a:rPr>
              <a:t>Stellant</a:t>
            </a:r>
            <a:r>
              <a:rPr lang="en-US" sz="1600" b="0" i="0" u="sng" dirty="0">
                <a:solidFill>
                  <a:srgbClr val="000000"/>
                </a:solidFill>
                <a:effectLst/>
                <a:latin typeface="Calibri" panose="020F0502020204030204" pitchFamily="34" charset="0"/>
              </a:rPr>
              <a:t> (L3) L6145 klystrons</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9.3 GHz</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 kHz rep rate</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6 MW for 1 us</a:t>
            </a:r>
            <a:endParaRPr lang="en-US" sz="1600" dirty="0">
              <a:effectLst/>
            </a:endParaRPr>
          </a:p>
        </p:txBody>
      </p:sp>
      <p:sp>
        <p:nvSpPr>
          <p:cNvPr id="16" name="TextBox 15">
            <a:extLst>
              <a:ext uri="{FF2B5EF4-FFF2-40B4-BE49-F238E27FC236}">
                <a16:creationId xmlns:a16="http://schemas.microsoft.com/office/drawing/2014/main" id="{C46ECABB-BCE7-B49D-4AE1-E7B7946D8F8B}"/>
              </a:ext>
            </a:extLst>
          </p:cNvPr>
          <p:cNvSpPr txBox="1"/>
          <p:nvPr/>
        </p:nvSpPr>
        <p:spPr>
          <a:xfrm>
            <a:off x="334537" y="3559560"/>
            <a:ext cx="1529466" cy="2308324"/>
          </a:xfrm>
          <a:prstGeom prst="rect">
            <a:avLst/>
          </a:prstGeom>
          <a:noFill/>
        </p:spPr>
        <p:txBody>
          <a:bodyPr wrap="square">
            <a:spAutoFit/>
          </a:bodyPr>
          <a:lstStyle/>
          <a:p>
            <a:pPr rtl="0">
              <a:spcBef>
                <a:spcPts val="0"/>
              </a:spcBef>
              <a:spcAft>
                <a:spcPts val="0"/>
              </a:spcAft>
            </a:pPr>
            <a:r>
              <a:rPr lang="en-US" sz="1600" b="0" i="0" u="sng" dirty="0">
                <a:solidFill>
                  <a:srgbClr val="000000"/>
                </a:solidFill>
                <a:effectLst/>
                <a:latin typeface="Calibri" panose="020F0502020204030204" pitchFamily="34" charset="0"/>
              </a:rPr>
              <a:t>ASU-</a:t>
            </a:r>
            <a:r>
              <a:rPr lang="en-US" sz="1600" b="0" i="0" u="sng" dirty="0" err="1">
                <a:solidFill>
                  <a:srgbClr val="000000"/>
                </a:solidFill>
                <a:effectLst/>
                <a:latin typeface="Calibri" panose="020F0502020204030204" pitchFamily="34" charset="0"/>
              </a:rPr>
              <a:t>Tibaray</a:t>
            </a:r>
            <a:endParaRPr lang="en-US" sz="1600" dirty="0">
              <a:effectLst/>
            </a:endParaRPr>
          </a:p>
          <a:p>
            <a:pPr rtl="0">
              <a:spcBef>
                <a:spcPts val="0"/>
              </a:spcBef>
              <a:spcAft>
                <a:spcPts val="0"/>
              </a:spcAft>
            </a:pPr>
            <a:r>
              <a:rPr lang="en-US" sz="1600" b="0" i="0" u="sng" dirty="0">
                <a:solidFill>
                  <a:srgbClr val="000000"/>
                </a:solidFill>
                <a:effectLst/>
                <a:latin typeface="Calibri" panose="020F0502020204030204" pitchFamily="34" charset="0"/>
              </a:rPr>
              <a:t>photoinjector</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9.3 GHz</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 kHz</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120 MV/m</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4.5 cell</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4 MeV energy</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200 </a:t>
            </a:r>
            <a:r>
              <a:rPr lang="en-US" sz="1600" b="0" i="0" u="none" strike="noStrike" dirty="0" err="1">
                <a:solidFill>
                  <a:srgbClr val="000000"/>
                </a:solidFill>
                <a:effectLst/>
                <a:latin typeface="Calibri" panose="020F0502020204030204" pitchFamily="34" charset="0"/>
              </a:rPr>
              <a:t>pC</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 </a:t>
            </a:r>
            <a:r>
              <a:rPr lang="en-US" sz="1600" b="0" i="0" u="none" strike="noStrike" dirty="0" err="1">
                <a:solidFill>
                  <a:srgbClr val="000000"/>
                </a:solidFill>
                <a:effectLst/>
                <a:latin typeface="Calibri" panose="020F0502020204030204" pitchFamily="34" charset="0"/>
              </a:rPr>
              <a:t>ps</a:t>
            </a:r>
            <a:endParaRPr lang="en-US" sz="1600" dirty="0">
              <a:effectLst/>
            </a:endParaRPr>
          </a:p>
        </p:txBody>
      </p:sp>
      <p:cxnSp>
        <p:nvCxnSpPr>
          <p:cNvPr id="18" name="Straight Arrow Connector 17">
            <a:extLst>
              <a:ext uri="{FF2B5EF4-FFF2-40B4-BE49-F238E27FC236}">
                <a16:creationId xmlns:a16="http://schemas.microsoft.com/office/drawing/2014/main" id="{79BAF7F3-A8C1-1939-AACA-B0CFA81712C9}"/>
              </a:ext>
            </a:extLst>
          </p:cNvPr>
          <p:cNvCxnSpPr/>
          <p:nvPr/>
        </p:nvCxnSpPr>
        <p:spPr>
          <a:xfrm flipV="1">
            <a:off x="812800" y="3043767"/>
            <a:ext cx="325967" cy="5503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5C8E8416-20DE-84B5-4542-0CA0D974F4B1}"/>
              </a:ext>
            </a:extLst>
          </p:cNvPr>
          <p:cNvSpPr txBox="1"/>
          <p:nvPr/>
        </p:nvSpPr>
        <p:spPr>
          <a:xfrm>
            <a:off x="1864003" y="4537802"/>
            <a:ext cx="2806390" cy="1569660"/>
          </a:xfrm>
          <a:prstGeom prst="rect">
            <a:avLst/>
          </a:prstGeom>
          <a:noFill/>
        </p:spPr>
        <p:txBody>
          <a:bodyPr wrap="square">
            <a:spAutoFit/>
          </a:bodyPr>
          <a:lstStyle/>
          <a:p>
            <a:pPr rtl="0">
              <a:spcBef>
                <a:spcPts val="0"/>
              </a:spcBef>
              <a:spcAft>
                <a:spcPts val="0"/>
              </a:spcAft>
            </a:pPr>
            <a:r>
              <a:rPr lang="en-US" sz="1600" b="0" i="0" u="sng" dirty="0" err="1">
                <a:solidFill>
                  <a:srgbClr val="000000"/>
                </a:solidFill>
                <a:effectLst/>
                <a:latin typeface="Calibri" panose="020F0502020204030204" pitchFamily="34" charset="0"/>
              </a:rPr>
              <a:t>Tibaray</a:t>
            </a:r>
            <a:r>
              <a:rPr lang="en-US" sz="1600" b="0" i="0" u="sng" dirty="0">
                <a:solidFill>
                  <a:srgbClr val="000000"/>
                </a:solidFill>
                <a:effectLst/>
                <a:latin typeface="Calibri" panose="020F0502020204030204" pitchFamily="34" charset="0"/>
              </a:rPr>
              <a:t> </a:t>
            </a:r>
            <a:r>
              <a:rPr lang="en-US" sz="1600" b="0" i="0" u="sng" dirty="0" err="1">
                <a:solidFill>
                  <a:srgbClr val="000000"/>
                </a:solidFill>
                <a:effectLst/>
                <a:latin typeface="Calibri" panose="020F0502020204030204" pitchFamily="34" charset="0"/>
              </a:rPr>
              <a:t>linac</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9.3 GHz standing wave</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 kHz</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25-30 MV/m</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20 cells/section X 3 sections</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30 MeV final energy</a:t>
            </a:r>
            <a:endParaRPr lang="en-US" sz="1600" dirty="0">
              <a:effectLst/>
            </a:endParaRPr>
          </a:p>
        </p:txBody>
      </p:sp>
      <p:cxnSp>
        <p:nvCxnSpPr>
          <p:cNvPr id="25" name="Straight Arrow Connector 24">
            <a:extLst>
              <a:ext uri="{FF2B5EF4-FFF2-40B4-BE49-F238E27FC236}">
                <a16:creationId xmlns:a16="http://schemas.microsoft.com/office/drawing/2014/main" id="{4D84BEAC-D7E9-3B83-A66D-5A6B4093980A}"/>
              </a:ext>
            </a:extLst>
          </p:cNvPr>
          <p:cNvCxnSpPr>
            <a:cxnSpLocks/>
          </p:cNvCxnSpPr>
          <p:nvPr/>
        </p:nvCxnSpPr>
        <p:spPr>
          <a:xfrm flipH="1" flipV="1">
            <a:off x="1767840" y="3373120"/>
            <a:ext cx="187960" cy="12118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44E80258-F630-6C4A-12DE-4C0D0F8B8B95}"/>
              </a:ext>
            </a:extLst>
          </p:cNvPr>
          <p:cNvSpPr txBox="1"/>
          <p:nvPr/>
        </p:nvSpPr>
        <p:spPr>
          <a:xfrm>
            <a:off x="7917723" y="1780338"/>
            <a:ext cx="1918750" cy="1569660"/>
          </a:xfrm>
          <a:prstGeom prst="rect">
            <a:avLst/>
          </a:prstGeom>
          <a:noFill/>
        </p:spPr>
        <p:txBody>
          <a:bodyPr wrap="square">
            <a:spAutoFit/>
          </a:bodyPr>
          <a:lstStyle/>
          <a:p>
            <a:pPr rtl="0">
              <a:spcBef>
                <a:spcPts val="0"/>
              </a:spcBef>
              <a:spcAft>
                <a:spcPts val="0"/>
              </a:spcAft>
            </a:pPr>
            <a:r>
              <a:rPr lang="en-US" sz="1600" b="0" i="0" u="sng" dirty="0" err="1">
                <a:solidFill>
                  <a:srgbClr val="000000"/>
                </a:solidFill>
                <a:effectLst/>
                <a:latin typeface="Calibri" panose="020F0502020204030204" pitchFamily="34" charset="0"/>
              </a:rPr>
              <a:t>Trumpf</a:t>
            </a:r>
            <a:r>
              <a:rPr lang="en-US" sz="1600" b="0" i="0" u="sng" dirty="0">
                <a:solidFill>
                  <a:srgbClr val="000000"/>
                </a:solidFill>
                <a:effectLst/>
                <a:latin typeface="Calibri" panose="020F0502020204030204" pitchFamily="34" charset="0"/>
              </a:rPr>
              <a:t> </a:t>
            </a:r>
            <a:r>
              <a:rPr lang="en-US" sz="1600" b="0" i="0" u="sng" dirty="0" err="1">
                <a:solidFill>
                  <a:srgbClr val="000000"/>
                </a:solidFill>
                <a:effectLst/>
                <a:latin typeface="Calibri" panose="020F0502020204030204" pitchFamily="34" charset="0"/>
              </a:rPr>
              <a:t>Yb:YAG</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1030 nm</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200 </a:t>
            </a:r>
            <a:r>
              <a:rPr lang="en-US" sz="1600" b="0" i="0" u="none" strike="noStrike" dirty="0" err="1">
                <a:solidFill>
                  <a:srgbClr val="000000"/>
                </a:solidFill>
                <a:effectLst/>
                <a:latin typeface="Calibri" panose="020F0502020204030204" pitchFamily="34" charset="0"/>
              </a:rPr>
              <a:t>mJ</a:t>
            </a:r>
            <a:r>
              <a:rPr lang="en-US" sz="1600" b="0" i="0" u="none" strike="noStrike" dirty="0">
                <a:solidFill>
                  <a:srgbClr val="000000"/>
                </a:solidFill>
                <a:effectLst/>
                <a:latin typeface="Calibri" panose="020F0502020204030204" pitchFamily="34" charset="0"/>
              </a:rPr>
              <a:t>/shot</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 </a:t>
            </a:r>
            <a:r>
              <a:rPr lang="en-US" sz="1600" b="0" i="0" u="none" strike="noStrike" dirty="0" err="1">
                <a:solidFill>
                  <a:srgbClr val="000000"/>
                </a:solidFill>
                <a:effectLst/>
                <a:latin typeface="Calibri" panose="020F0502020204030204" pitchFamily="34" charset="0"/>
              </a:rPr>
              <a:t>ps</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 kHz</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M^2 = 1.2</a:t>
            </a:r>
            <a:endParaRPr lang="en-US" sz="1600" dirty="0">
              <a:effectLst/>
            </a:endParaRPr>
          </a:p>
        </p:txBody>
      </p:sp>
      <p:sp>
        <p:nvSpPr>
          <p:cNvPr id="30" name="TextBox 29">
            <a:extLst>
              <a:ext uri="{FF2B5EF4-FFF2-40B4-BE49-F238E27FC236}">
                <a16:creationId xmlns:a16="http://schemas.microsoft.com/office/drawing/2014/main" id="{0FB08DA8-B829-0F7E-2252-C845F5B80E83}"/>
              </a:ext>
            </a:extLst>
          </p:cNvPr>
          <p:cNvSpPr txBox="1"/>
          <p:nvPr/>
        </p:nvSpPr>
        <p:spPr>
          <a:xfrm>
            <a:off x="8943458" y="3968617"/>
            <a:ext cx="1899303" cy="1323439"/>
          </a:xfrm>
          <a:prstGeom prst="rect">
            <a:avLst/>
          </a:prstGeom>
          <a:noFill/>
        </p:spPr>
        <p:txBody>
          <a:bodyPr wrap="square">
            <a:spAutoFit/>
          </a:bodyPr>
          <a:lstStyle/>
          <a:p>
            <a:pPr rtl="0">
              <a:spcBef>
                <a:spcPts val="0"/>
              </a:spcBef>
              <a:spcAft>
                <a:spcPts val="0"/>
              </a:spcAft>
            </a:pPr>
            <a:r>
              <a:rPr lang="en-US" sz="1600" b="0" i="0" u="sng" dirty="0">
                <a:solidFill>
                  <a:srgbClr val="000000"/>
                </a:solidFill>
                <a:effectLst/>
                <a:latin typeface="Calibri" panose="020F0502020204030204" pitchFamily="34" charset="0"/>
              </a:rPr>
              <a:t>X-ray chambers</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1e8 photons/shot</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2-20 keV</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300 fs</a:t>
            </a:r>
            <a:endParaRPr lang="en-US" sz="160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 kHz</a:t>
            </a:r>
            <a:endParaRPr lang="en-US" sz="1600" dirty="0">
              <a:effectLst/>
            </a:endParaRPr>
          </a:p>
        </p:txBody>
      </p:sp>
      <p:sp>
        <p:nvSpPr>
          <p:cNvPr id="33" name="TextBox 32">
            <a:extLst>
              <a:ext uri="{FF2B5EF4-FFF2-40B4-BE49-F238E27FC236}">
                <a16:creationId xmlns:a16="http://schemas.microsoft.com/office/drawing/2014/main" id="{876D5DB0-507E-6306-D6A9-3C849FAF183C}"/>
              </a:ext>
            </a:extLst>
          </p:cNvPr>
          <p:cNvSpPr txBox="1"/>
          <p:nvPr/>
        </p:nvSpPr>
        <p:spPr>
          <a:xfrm>
            <a:off x="4490254" y="5281032"/>
            <a:ext cx="1918750" cy="584775"/>
          </a:xfrm>
          <a:prstGeom prst="rect">
            <a:avLst/>
          </a:prstGeom>
          <a:noFill/>
        </p:spPr>
        <p:txBody>
          <a:bodyPr wrap="square">
            <a:spAutoFit/>
          </a:bodyPr>
          <a:lstStyle/>
          <a:p>
            <a:pPr algn="ctr" rtl="0">
              <a:spcBef>
                <a:spcPts val="0"/>
              </a:spcBef>
              <a:spcAft>
                <a:spcPts val="0"/>
              </a:spcAft>
            </a:pPr>
            <a:r>
              <a:rPr lang="en-US" sz="1600" b="0" i="0" u="none" strike="noStrike" dirty="0">
                <a:solidFill>
                  <a:srgbClr val="000000"/>
                </a:solidFill>
                <a:effectLst/>
                <a:latin typeface="Calibri" panose="020F0502020204030204" pitchFamily="34" charset="0"/>
              </a:rPr>
              <a:t>Final focus and interaction point</a:t>
            </a:r>
            <a:endParaRPr lang="en-US" sz="1600" dirty="0">
              <a:effectLst/>
            </a:endParaRPr>
          </a:p>
        </p:txBody>
      </p:sp>
      <p:cxnSp>
        <p:nvCxnSpPr>
          <p:cNvPr id="34" name="Straight Arrow Connector 33">
            <a:extLst>
              <a:ext uri="{FF2B5EF4-FFF2-40B4-BE49-F238E27FC236}">
                <a16:creationId xmlns:a16="http://schemas.microsoft.com/office/drawing/2014/main" id="{2605835B-F70F-B0E9-88B8-00E50294340A}"/>
              </a:ext>
            </a:extLst>
          </p:cNvPr>
          <p:cNvCxnSpPr>
            <a:cxnSpLocks/>
          </p:cNvCxnSpPr>
          <p:nvPr/>
        </p:nvCxnSpPr>
        <p:spPr>
          <a:xfrm flipH="1" flipV="1">
            <a:off x="4993640" y="4707281"/>
            <a:ext cx="132927" cy="6153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E9F24802-42C1-11B7-93EE-0982A866D798}"/>
              </a:ext>
            </a:extLst>
          </p:cNvPr>
          <p:cNvSpPr txBox="1"/>
          <p:nvPr/>
        </p:nvSpPr>
        <p:spPr>
          <a:xfrm>
            <a:off x="5508431" y="5969669"/>
            <a:ext cx="3164738" cy="707886"/>
          </a:xfrm>
          <a:prstGeom prst="rect">
            <a:avLst/>
          </a:prstGeom>
          <a:noFill/>
        </p:spPr>
        <p:txBody>
          <a:bodyPr wrap="square">
            <a:spAutoFit/>
          </a:bodyPr>
          <a:lstStyle/>
          <a:p>
            <a:pPr rtl="0">
              <a:spcBef>
                <a:spcPts val="0"/>
              </a:spcBef>
              <a:spcAft>
                <a:spcPts val="0"/>
              </a:spcAft>
            </a:pPr>
            <a:r>
              <a:rPr lang="en-US" sz="2000" b="0" i="0" u="none" strike="noStrike" dirty="0">
                <a:solidFill>
                  <a:srgbClr val="000000"/>
                </a:solidFill>
                <a:effectLst/>
                <a:latin typeface="Calibri" panose="020F0502020204030204" pitchFamily="34" charset="0"/>
              </a:rPr>
              <a:t>CXLS length is 10 m from cathode to beam dump.</a:t>
            </a:r>
            <a:endParaRPr lang="en-US" sz="2000" dirty="0">
              <a:effectLst/>
            </a:endParaRPr>
          </a:p>
        </p:txBody>
      </p:sp>
      <p:sp>
        <p:nvSpPr>
          <p:cNvPr id="40" name="TextBox 39">
            <a:extLst>
              <a:ext uri="{FF2B5EF4-FFF2-40B4-BE49-F238E27FC236}">
                <a16:creationId xmlns:a16="http://schemas.microsoft.com/office/drawing/2014/main" id="{FE545A28-F7E6-BC61-D631-DFF9966AE87A}"/>
              </a:ext>
            </a:extLst>
          </p:cNvPr>
          <p:cNvSpPr txBox="1"/>
          <p:nvPr/>
        </p:nvSpPr>
        <p:spPr>
          <a:xfrm rot="1574156">
            <a:off x="2816675" y="2844071"/>
            <a:ext cx="1192503" cy="461665"/>
          </a:xfrm>
          <a:prstGeom prst="rect">
            <a:avLst/>
          </a:prstGeom>
          <a:noFill/>
        </p:spPr>
        <p:txBody>
          <a:bodyPr wrap="square">
            <a:spAutoFit/>
          </a:bodyPr>
          <a:lstStyle/>
          <a:p>
            <a:pPr rtl="0">
              <a:spcBef>
                <a:spcPts val="0"/>
              </a:spcBef>
              <a:spcAft>
                <a:spcPts val="0"/>
              </a:spcAft>
            </a:pPr>
            <a:r>
              <a:rPr lang="en-US" sz="1200" b="0" i="0" u="none" strike="noStrike">
                <a:solidFill>
                  <a:srgbClr val="000000"/>
                </a:solidFill>
                <a:effectLst/>
                <a:latin typeface="Calibri" panose="020F0502020204030204" pitchFamily="34" charset="0"/>
              </a:rPr>
              <a:t>diagnostics and matching quads</a:t>
            </a:r>
            <a:endParaRPr lang="en-US" sz="1200" dirty="0">
              <a:effectLst/>
            </a:endParaRPr>
          </a:p>
        </p:txBody>
      </p:sp>
      <p:sp>
        <p:nvSpPr>
          <p:cNvPr id="41" name="Left Brace 40">
            <a:extLst>
              <a:ext uri="{FF2B5EF4-FFF2-40B4-BE49-F238E27FC236}">
                <a16:creationId xmlns:a16="http://schemas.microsoft.com/office/drawing/2014/main" id="{9146CD6D-70D9-1BF8-D342-F85E6D148BCD}"/>
              </a:ext>
            </a:extLst>
          </p:cNvPr>
          <p:cNvSpPr/>
          <p:nvPr/>
        </p:nvSpPr>
        <p:spPr>
          <a:xfrm rot="6956627">
            <a:off x="2831943" y="2724503"/>
            <a:ext cx="134203" cy="88743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2" name="Left Brace 41">
            <a:extLst>
              <a:ext uri="{FF2B5EF4-FFF2-40B4-BE49-F238E27FC236}">
                <a16:creationId xmlns:a16="http://schemas.microsoft.com/office/drawing/2014/main" id="{8D00D363-1DE5-600A-5BCB-2054D97A69EC}"/>
              </a:ext>
            </a:extLst>
          </p:cNvPr>
          <p:cNvSpPr/>
          <p:nvPr/>
        </p:nvSpPr>
        <p:spPr>
          <a:xfrm rot="6700270">
            <a:off x="4039099" y="3022501"/>
            <a:ext cx="122393" cy="1275545"/>
          </a:xfrm>
          <a:prstGeom prst="leftBrace">
            <a:avLst>
              <a:gd name="adj1" fmla="val 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72592C44-9582-74E8-04CE-8D076AAF6724}"/>
              </a:ext>
            </a:extLst>
          </p:cNvPr>
          <p:cNvSpPr txBox="1"/>
          <p:nvPr/>
        </p:nvSpPr>
        <p:spPr>
          <a:xfrm rot="1305816">
            <a:off x="4086628" y="3266515"/>
            <a:ext cx="918908" cy="461665"/>
          </a:xfrm>
          <a:prstGeom prst="rect">
            <a:avLst/>
          </a:prstGeom>
          <a:noFill/>
        </p:spPr>
        <p:txBody>
          <a:bodyPr wrap="square">
            <a:spAutoFit/>
          </a:bodyPr>
          <a:lstStyle/>
          <a:p>
            <a:pPr rtl="0">
              <a:spcBef>
                <a:spcPts val="0"/>
              </a:spcBef>
              <a:spcAft>
                <a:spcPts val="0"/>
              </a:spcAft>
            </a:pPr>
            <a:r>
              <a:rPr lang="en-US" sz="1200" b="0" i="0" u="none" strike="noStrike" dirty="0">
                <a:solidFill>
                  <a:srgbClr val="000000"/>
                </a:solidFill>
                <a:effectLst/>
                <a:latin typeface="Calibri" panose="020F0502020204030204" pitchFamily="34" charset="0"/>
              </a:rPr>
              <a:t>chicane compressor</a:t>
            </a:r>
            <a:endParaRPr lang="en-US" sz="1200" dirty="0">
              <a:effectLst/>
            </a:endParaRPr>
          </a:p>
        </p:txBody>
      </p:sp>
      <p:pic>
        <p:nvPicPr>
          <p:cNvPr id="5" name="Picture 4" descr="A blue and gold logo&#10;&#10;Description automatically generated">
            <a:extLst>
              <a:ext uri="{FF2B5EF4-FFF2-40B4-BE49-F238E27FC236}">
                <a16:creationId xmlns:a16="http://schemas.microsoft.com/office/drawing/2014/main" id="{52C3F3DC-7925-285F-A647-A4667F113C6E}"/>
              </a:ext>
            </a:extLst>
          </p:cNvPr>
          <p:cNvPicPr>
            <a:picLocks noChangeAspect="1"/>
          </p:cNvPicPr>
          <p:nvPr/>
        </p:nvPicPr>
        <p:blipFill>
          <a:blip r:embed="rId5"/>
          <a:stretch>
            <a:fillRect/>
          </a:stretch>
        </p:blipFill>
        <p:spPr>
          <a:xfrm>
            <a:off x="11535214" y="75182"/>
            <a:ext cx="614626" cy="617838"/>
          </a:xfrm>
          <a:prstGeom prst="rect">
            <a:avLst/>
          </a:prstGeom>
        </p:spPr>
      </p:pic>
    </p:spTree>
    <p:extLst>
      <p:ext uri="{BB962C8B-B14F-4D97-AF65-F5344CB8AC3E}">
        <p14:creationId xmlns:p14="http://schemas.microsoft.com/office/powerpoint/2010/main" val="173520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E4A3-603C-4300-6060-05F413B6C2B8}"/>
              </a:ext>
            </a:extLst>
          </p:cNvPr>
          <p:cNvSpPr>
            <a:spLocks noGrp="1"/>
          </p:cNvSpPr>
          <p:nvPr>
            <p:ph type="title"/>
          </p:nvPr>
        </p:nvSpPr>
        <p:spPr/>
        <p:txBody>
          <a:bodyPr/>
          <a:lstStyle/>
          <a:p>
            <a:r>
              <a:rPr lang="en-US" dirty="0"/>
              <a:t>Why automation?</a:t>
            </a:r>
          </a:p>
        </p:txBody>
      </p:sp>
      <p:pic>
        <p:nvPicPr>
          <p:cNvPr id="5" name="Picture 4" descr="A machine with many pipes&#10;&#10;Description automatically generated with medium confidence">
            <a:extLst>
              <a:ext uri="{FF2B5EF4-FFF2-40B4-BE49-F238E27FC236}">
                <a16:creationId xmlns:a16="http://schemas.microsoft.com/office/drawing/2014/main" id="{8A20E66A-66FA-D2C3-B1B6-5862FBE24124}"/>
              </a:ext>
            </a:extLst>
          </p:cNvPr>
          <p:cNvPicPr>
            <a:picLocks noChangeAspect="1"/>
          </p:cNvPicPr>
          <p:nvPr/>
        </p:nvPicPr>
        <p:blipFill>
          <a:blip r:embed="rId3"/>
          <a:stretch>
            <a:fillRect/>
          </a:stretch>
        </p:blipFill>
        <p:spPr>
          <a:xfrm>
            <a:off x="488894" y="891463"/>
            <a:ext cx="9571512" cy="3540402"/>
          </a:xfrm>
          <a:prstGeom prst="rect">
            <a:avLst/>
          </a:prstGeom>
        </p:spPr>
      </p:pic>
      <p:sp>
        <p:nvSpPr>
          <p:cNvPr id="6" name="TextBox 5">
            <a:extLst>
              <a:ext uri="{FF2B5EF4-FFF2-40B4-BE49-F238E27FC236}">
                <a16:creationId xmlns:a16="http://schemas.microsoft.com/office/drawing/2014/main" id="{3AAA2516-9137-1F90-8E67-1E64D418C17D}"/>
              </a:ext>
            </a:extLst>
          </p:cNvPr>
          <p:cNvSpPr txBox="1"/>
          <p:nvPr/>
        </p:nvSpPr>
        <p:spPr>
          <a:xfrm>
            <a:off x="1529727" y="4717694"/>
            <a:ext cx="1577163" cy="338554"/>
          </a:xfrm>
          <a:prstGeom prst="rect">
            <a:avLst/>
          </a:prstGeom>
          <a:noFill/>
        </p:spPr>
        <p:txBody>
          <a:bodyPr wrap="none" rtlCol="0">
            <a:spAutoFit/>
          </a:bodyPr>
          <a:lstStyle/>
          <a:p>
            <a:pPr algn="ctr"/>
            <a:r>
              <a:rPr lang="en-US" sz="1600" dirty="0"/>
              <a:t>ICS IP Chamber</a:t>
            </a:r>
          </a:p>
        </p:txBody>
      </p:sp>
      <p:cxnSp>
        <p:nvCxnSpPr>
          <p:cNvPr id="10" name="Straight Arrow Connector 9">
            <a:extLst>
              <a:ext uri="{FF2B5EF4-FFF2-40B4-BE49-F238E27FC236}">
                <a16:creationId xmlns:a16="http://schemas.microsoft.com/office/drawing/2014/main" id="{D489D65B-0FA3-70FE-B301-B45D45D82A07}"/>
              </a:ext>
            </a:extLst>
          </p:cNvPr>
          <p:cNvCxnSpPr>
            <a:cxnSpLocks/>
            <a:stCxn id="6" idx="0"/>
          </p:cNvCxnSpPr>
          <p:nvPr/>
        </p:nvCxnSpPr>
        <p:spPr>
          <a:xfrm flipH="1" flipV="1">
            <a:off x="2299748" y="3033628"/>
            <a:ext cx="18561" cy="168406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90FB0C94-5D92-797A-0247-ECF3D0318D33}"/>
              </a:ext>
            </a:extLst>
          </p:cNvPr>
          <p:cNvSpPr txBox="1"/>
          <p:nvPr/>
        </p:nvSpPr>
        <p:spPr>
          <a:xfrm>
            <a:off x="6152899" y="4719080"/>
            <a:ext cx="2932213" cy="338554"/>
          </a:xfrm>
          <a:prstGeom prst="rect">
            <a:avLst/>
          </a:prstGeom>
          <a:noFill/>
        </p:spPr>
        <p:txBody>
          <a:bodyPr wrap="none" rtlCol="0">
            <a:spAutoFit/>
          </a:bodyPr>
          <a:lstStyle/>
          <a:p>
            <a:pPr algn="ctr"/>
            <a:r>
              <a:rPr lang="en-US" sz="1600" dirty="0"/>
              <a:t>Photoinjector Laser Enclosure</a:t>
            </a:r>
          </a:p>
        </p:txBody>
      </p:sp>
      <p:cxnSp>
        <p:nvCxnSpPr>
          <p:cNvPr id="12" name="Straight Arrow Connector 11">
            <a:extLst>
              <a:ext uri="{FF2B5EF4-FFF2-40B4-BE49-F238E27FC236}">
                <a16:creationId xmlns:a16="http://schemas.microsoft.com/office/drawing/2014/main" id="{4B39B328-4DA1-47B8-3E69-9A5641C86E79}"/>
              </a:ext>
            </a:extLst>
          </p:cNvPr>
          <p:cNvCxnSpPr>
            <a:cxnSpLocks/>
          </p:cNvCxnSpPr>
          <p:nvPr/>
        </p:nvCxnSpPr>
        <p:spPr>
          <a:xfrm flipV="1">
            <a:off x="7849957" y="2831805"/>
            <a:ext cx="358098" cy="1885889"/>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BA32C558-5D36-936B-FA6C-138B55509A96}"/>
              </a:ext>
            </a:extLst>
          </p:cNvPr>
          <p:cNvSpPr txBox="1"/>
          <p:nvPr/>
        </p:nvSpPr>
        <p:spPr>
          <a:xfrm>
            <a:off x="1529727" y="5054762"/>
            <a:ext cx="6803466" cy="1323439"/>
          </a:xfrm>
          <a:prstGeom prst="rect">
            <a:avLst/>
          </a:prstGeom>
          <a:noFill/>
        </p:spPr>
        <p:txBody>
          <a:bodyPr wrap="none" rtlCol="0">
            <a:spAutoFit/>
          </a:bodyPr>
          <a:lstStyle/>
          <a:p>
            <a:pPr marL="285750" indent="-285750">
              <a:buFont typeface="Arial" panose="020B0604020202020204" pitchFamily="34" charset="0"/>
              <a:buChar char="•"/>
            </a:pPr>
            <a:r>
              <a:rPr lang="en-US" sz="2000" dirty="0"/>
              <a:t>Remote control of systems in a radiation environment.</a:t>
            </a:r>
          </a:p>
          <a:p>
            <a:pPr marL="285750" indent="-285750">
              <a:buFont typeface="Arial" panose="020B0604020202020204" pitchFamily="34" charset="0"/>
              <a:buChar char="•"/>
            </a:pPr>
            <a:r>
              <a:rPr lang="en-US" sz="2000" dirty="0"/>
              <a:t>Allows all controls to be integrated into EPICS.</a:t>
            </a:r>
          </a:p>
          <a:p>
            <a:pPr marL="285750" indent="-285750">
              <a:buFont typeface="Arial" panose="020B0604020202020204" pitchFamily="34" charset="0"/>
              <a:buChar char="•"/>
            </a:pPr>
            <a:r>
              <a:rPr lang="en-US" sz="2000" dirty="0"/>
              <a:t>Enables faster optimization of beam parameters.</a:t>
            </a:r>
          </a:p>
          <a:p>
            <a:pPr marL="285750" indent="-285750">
              <a:buFont typeface="Arial" panose="020B0604020202020204" pitchFamily="34" charset="0"/>
              <a:buChar char="•"/>
            </a:pPr>
            <a:r>
              <a:rPr lang="en-US" sz="2000" dirty="0"/>
              <a:t>Minimizes down time.</a:t>
            </a:r>
          </a:p>
        </p:txBody>
      </p:sp>
      <p:pic>
        <p:nvPicPr>
          <p:cNvPr id="3" name="Picture 2">
            <a:extLst>
              <a:ext uri="{FF2B5EF4-FFF2-40B4-BE49-F238E27FC236}">
                <a16:creationId xmlns:a16="http://schemas.microsoft.com/office/drawing/2014/main" id="{C3681D32-5883-9EB3-00B0-55E7EE1E8DB5}"/>
              </a:ext>
            </a:extLst>
          </p:cNvPr>
          <p:cNvPicPr/>
          <p:nvPr/>
        </p:nvPicPr>
        <p:blipFill rotWithShape="1">
          <a:blip r:embed="rId4">
            <a:extLst>
              <a:ext uri="{28A0092B-C50C-407E-A947-70E740481C1C}">
                <a14:useLocalDpi xmlns:a14="http://schemas.microsoft.com/office/drawing/2010/main" val="0"/>
              </a:ext>
            </a:extLst>
          </a:blip>
          <a:srcRect l="1" r="-437"/>
          <a:stretch/>
        </p:blipFill>
        <p:spPr>
          <a:xfrm>
            <a:off x="558266" y="6401139"/>
            <a:ext cx="2204185" cy="365125"/>
          </a:xfrm>
          <a:prstGeom prst="rect">
            <a:avLst/>
          </a:prstGeom>
        </p:spPr>
      </p:pic>
      <p:pic>
        <p:nvPicPr>
          <p:cNvPr id="4" name="Picture 3" descr="A blue and gold logo&#10;&#10;Description automatically generated">
            <a:extLst>
              <a:ext uri="{FF2B5EF4-FFF2-40B4-BE49-F238E27FC236}">
                <a16:creationId xmlns:a16="http://schemas.microsoft.com/office/drawing/2014/main" id="{5AAF70C6-0D9B-EE31-1C92-E2DA80CE9BE6}"/>
              </a:ext>
            </a:extLst>
          </p:cNvPr>
          <p:cNvPicPr>
            <a:picLocks noChangeAspect="1"/>
          </p:cNvPicPr>
          <p:nvPr/>
        </p:nvPicPr>
        <p:blipFill>
          <a:blip r:embed="rId5"/>
          <a:stretch>
            <a:fillRect/>
          </a:stretch>
        </p:blipFill>
        <p:spPr>
          <a:xfrm>
            <a:off x="11535214" y="75182"/>
            <a:ext cx="614626" cy="617838"/>
          </a:xfrm>
          <a:prstGeom prst="rect">
            <a:avLst/>
          </a:prstGeom>
        </p:spPr>
      </p:pic>
      <p:sp>
        <p:nvSpPr>
          <p:cNvPr id="7" name="Slide Number Placeholder 3">
            <a:extLst>
              <a:ext uri="{FF2B5EF4-FFF2-40B4-BE49-F238E27FC236}">
                <a16:creationId xmlns:a16="http://schemas.microsoft.com/office/drawing/2014/main" id="{53BAE3FA-54F2-A056-0078-83E5EE4F9B37}"/>
              </a:ext>
            </a:extLst>
          </p:cNvPr>
          <p:cNvSpPr>
            <a:spLocks noGrp="1"/>
          </p:cNvSpPr>
          <p:nvPr>
            <p:ph type="sldNum" sz="quarter" idx="12"/>
          </p:nvPr>
        </p:nvSpPr>
        <p:spPr>
          <a:xfrm>
            <a:off x="9313295" y="6323612"/>
            <a:ext cx="714877" cy="303364"/>
          </a:xfrm>
        </p:spPr>
        <p:txBody>
          <a:bodyPr/>
          <a:lstStyle/>
          <a:p>
            <a:fld id="{07E1C93C-5050-FC42-8F10-D22D4F119D13}" type="slidenum">
              <a:rPr lang="en-US" smtClean="0"/>
              <a:pPr/>
              <a:t>4</a:t>
            </a:fld>
            <a:endParaRPr lang="en-US" dirty="0"/>
          </a:p>
        </p:txBody>
      </p:sp>
    </p:spTree>
    <p:extLst>
      <p:ext uri="{BB962C8B-B14F-4D97-AF65-F5344CB8AC3E}">
        <p14:creationId xmlns:p14="http://schemas.microsoft.com/office/powerpoint/2010/main" val="260776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8B1E-3EFB-86FD-CCF8-84A9C5370711}"/>
              </a:ext>
            </a:extLst>
          </p:cNvPr>
          <p:cNvSpPr>
            <a:spLocks noGrp="1"/>
          </p:cNvSpPr>
          <p:nvPr>
            <p:ph type="title"/>
          </p:nvPr>
        </p:nvSpPr>
        <p:spPr/>
        <p:txBody>
          <a:bodyPr/>
          <a:lstStyle/>
          <a:p>
            <a:r>
              <a:rPr lang="en-US" dirty="0"/>
              <a:t>Another benefit – laser safety!</a:t>
            </a:r>
          </a:p>
        </p:txBody>
      </p:sp>
      <p:pic>
        <p:nvPicPr>
          <p:cNvPr id="7" name="Picture 6" descr="A red shutter door in a warehouse&#10;&#10;Description automatically generated">
            <a:extLst>
              <a:ext uri="{FF2B5EF4-FFF2-40B4-BE49-F238E27FC236}">
                <a16:creationId xmlns:a16="http://schemas.microsoft.com/office/drawing/2014/main" id="{7347A3CD-9C76-7BC3-9710-A07A9EDE059A}"/>
              </a:ext>
            </a:extLst>
          </p:cNvPr>
          <p:cNvPicPr>
            <a:picLocks noChangeAspect="1"/>
          </p:cNvPicPr>
          <p:nvPr/>
        </p:nvPicPr>
        <p:blipFill>
          <a:blip r:embed="rId3"/>
          <a:stretch>
            <a:fillRect/>
          </a:stretch>
        </p:blipFill>
        <p:spPr>
          <a:xfrm>
            <a:off x="653957" y="902500"/>
            <a:ext cx="3990213" cy="5324168"/>
          </a:xfrm>
          <a:prstGeom prst="rect">
            <a:avLst/>
          </a:prstGeom>
        </p:spPr>
      </p:pic>
      <p:pic>
        <p:nvPicPr>
          <p:cNvPr id="9" name="Picture 8">
            <a:extLst>
              <a:ext uri="{FF2B5EF4-FFF2-40B4-BE49-F238E27FC236}">
                <a16:creationId xmlns:a16="http://schemas.microsoft.com/office/drawing/2014/main" id="{D75D9592-AEE3-3A75-CF08-95875D47BE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2032" y="1278817"/>
            <a:ext cx="5417604" cy="4063204"/>
          </a:xfrm>
          <a:prstGeom prst="rect">
            <a:avLst/>
          </a:prstGeom>
          <a:ln w="57150">
            <a:noFill/>
          </a:ln>
        </p:spPr>
      </p:pic>
      <p:sp>
        <p:nvSpPr>
          <p:cNvPr id="3" name="Subtitle 2">
            <a:extLst>
              <a:ext uri="{FF2B5EF4-FFF2-40B4-BE49-F238E27FC236}">
                <a16:creationId xmlns:a16="http://schemas.microsoft.com/office/drawing/2014/main" id="{030039D8-8AEF-88B1-4916-53C26428ABA3}"/>
              </a:ext>
            </a:extLst>
          </p:cNvPr>
          <p:cNvSpPr txBox="1">
            <a:spLocks/>
          </p:cNvSpPr>
          <p:nvPr/>
        </p:nvSpPr>
        <p:spPr>
          <a:xfrm>
            <a:off x="4747025" y="5472213"/>
            <a:ext cx="5655383" cy="951485"/>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200" kern="1200" baseline="0">
                <a:solidFill>
                  <a:schemeClr val="tx1"/>
                </a:solidFill>
                <a:latin typeface="Arial" charset="0"/>
                <a:ea typeface="+mn-ea"/>
                <a:cs typeface="+mn-cs"/>
              </a:defRPr>
            </a:lvl1pPr>
            <a:lvl2pPr marL="685800" indent="-228600" algn="l" defTabSz="457200" rtl="0" eaLnBrk="1" latinLnBrk="0" hangingPunct="1">
              <a:spcBef>
                <a:spcPts val="1000"/>
              </a:spcBef>
              <a:spcAft>
                <a:spcPts val="0"/>
              </a:spcAft>
              <a:buClr>
                <a:schemeClr val="accent1"/>
              </a:buClr>
              <a:buSzPct val="80000"/>
              <a:buFont typeface="PingFangSC-Regular" charset="-122"/>
              <a:buChar char="－"/>
              <a:defRPr sz="2000" kern="1200" baseline="0">
                <a:solidFill>
                  <a:schemeClr val="tx1"/>
                </a:solidFill>
                <a:latin typeface="Arial"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Arial" charset="0"/>
              <a:buChar char="•"/>
              <a:defRPr sz="1800" kern="1200" baseline="0">
                <a:solidFill>
                  <a:schemeClr val="tx1"/>
                </a:solidFill>
                <a:latin typeface="Arial" charset="0"/>
                <a:ea typeface="+mn-ea"/>
                <a:cs typeface="+mn-cs"/>
              </a:defRPr>
            </a:lvl3pPr>
            <a:lvl4pPr marL="1657350" indent="-285750" algn="l" defTabSz="457200" rtl="0" eaLnBrk="1" latinLnBrk="0" hangingPunct="1">
              <a:spcBef>
                <a:spcPts val="1000"/>
              </a:spcBef>
              <a:spcAft>
                <a:spcPts val="0"/>
              </a:spcAft>
              <a:buClr>
                <a:schemeClr val="accent1"/>
              </a:buClr>
              <a:buSzPct val="80000"/>
              <a:buFont typeface="PingFangSC-Regular" charset="-122"/>
              <a:buChar char="－"/>
              <a:defRPr sz="1600" kern="1200" baseline="0">
                <a:solidFill>
                  <a:schemeClr val="tx1"/>
                </a:solidFill>
                <a:latin typeface="Arial"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Arial" charset="0"/>
              <a:buChar char="•"/>
              <a:defRPr sz="1400" kern="1200" baseline="0">
                <a:solidFill>
                  <a:schemeClr val="tx1"/>
                </a:solidFill>
                <a:latin typeface="Arial"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Pharos – Photoinjector laser, 1030/515/258 nm</a:t>
            </a:r>
          </a:p>
          <a:p>
            <a:pPr marL="0" indent="0">
              <a:buNone/>
            </a:pPr>
            <a:r>
              <a:rPr lang="en-US" dirty="0"/>
              <a:t>DIRA – Undulator, 1030 nm</a:t>
            </a:r>
          </a:p>
        </p:txBody>
      </p:sp>
      <p:pic>
        <p:nvPicPr>
          <p:cNvPr id="4" name="Picture 3">
            <a:extLst>
              <a:ext uri="{FF2B5EF4-FFF2-40B4-BE49-F238E27FC236}">
                <a16:creationId xmlns:a16="http://schemas.microsoft.com/office/drawing/2014/main" id="{27014DBB-ACD4-89BE-45FB-73702BF48ADB}"/>
              </a:ext>
            </a:extLst>
          </p:cNvPr>
          <p:cNvPicPr/>
          <p:nvPr/>
        </p:nvPicPr>
        <p:blipFill rotWithShape="1">
          <a:blip r:embed="rId5">
            <a:extLst>
              <a:ext uri="{28A0092B-C50C-407E-A947-70E740481C1C}">
                <a14:useLocalDpi xmlns:a14="http://schemas.microsoft.com/office/drawing/2010/main" val="0"/>
              </a:ext>
            </a:extLst>
          </a:blip>
          <a:srcRect l="1" r="-437"/>
          <a:stretch/>
        </p:blipFill>
        <p:spPr>
          <a:xfrm>
            <a:off x="558266" y="6401139"/>
            <a:ext cx="2204185" cy="365125"/>
          </a:xfrm>
          <a:prstGeom prst="rect">
            <a:avLst/>
          </a:prstGeom>
        </p:spPr>
      </p:pic>
      <p:sp>
        <p:nvSpPr>
          <p:cNvPr id="6" name="Slide Number Placeholder 3">
            <a:extLst>
              <a:ext uri="{FF2B5EF4-FFF2-40B4-BE49-F238E27FC236}">
                <a16:creationId xmlns:a16="http://schemas.microsoft.com/office/drawing/2014/main" id="{D2EFF77B-FA42-F25E-F0D4-55B55DB4D53F}"/>
              </a:ext>
            </a:extLst>
          </p:cNvPr>
          <p:cNvSpPr>
            <a:spLocks noGrp="1"/>
          </p:cNvSpPr>
          <p:nvPr>
            <p:ph type="sldNum" sz="quarter" idx="12"/>
          </p:nvPr>
        </p:nvSpPr>
        <p:spPr>
          <a:xfrm>
            <a:off x="9313295" y="6323612"/>
            <a:ext cx="714877" cy="303364"/>
          </a:xfrm>
        </p:spPr>
        <p:txBody>
          <a:bodyPr/>
          <a:lstStyle/>
          <a:p>
            <a:fld id="{07E1C93C-5050-FC42-8F10-D22D4F119D13}" type="slidenum">
              <a:rPr lang="en-US" smtClean="0"/>
              <a:pPr/>
              <a:t>5</a:t>
            </a:fld>
            <a:endParaRPr lang="en-US" dirty="0"/>
          </a:p>
        </p:txBody>
      </p:sp>
      <p:pic>
        <p:nvPicPr>
          <p:cNvPr id="8" name="Picture 7" descr="A blue and gold logo&#10;&#10;Description automatically generated">
            <a:extLst>
              <a:ext uri="{FF2B5EF4-FFF2-40B4-BE49-F238E27FC236}">
                <a16:creationId xmlns:a16="http://schemas.microsoft.com/office/drawing/2014/main" id="{E105638A-C7A9-D716-A7FC-7FB9D6F3741E}"/>
              </a:ext>
            </a:extLst>
          </p:cNvPr>
          <p:cNvPicPr>
            <a:picLocks noChangeAspect="1"/>
          </p:cNvPicPr>
          <p:nvPr/>
        </p:nvPicPr>
        <p:blipFill>
          <a:blip r:embed="rId6"/>
          <a:stretch>
            <a:fillRect/>
          </a:stretch>
        </p:blipFill>
        <p:spPr>
          <a:xfrm>
            <a:off x="11535214" y="75182"/>
            <a:ext cx="614626" cy="617838"/>
          </a:xfrm>
          <a:prstGeom prst="rect">
            <a:avLst/>
          </a:prstGeom>
        </p:spPr>
      </p:pic>
    </p:spTree>
    <p:extLst>
      <p:ext uri="{BB962C8B-B14F-4D97-AF65-F5344CB8AC3E}">
        <p14:creationId xmlns:p14="http://schemas.microsoft.com/office/powerpoint/2010/main" val="133674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780ED-7044-0391-2D72-42DFE0911B48}"/>
              </a:ext>
            </a:extLst>
          </p:cNvPr>
          <p:cNvSpPr>
            <a:spLocks noGrp="1"/>
          </p:cNvSpPr>
          <p:nvPr>
            <p:ph type="title"/>
          </p:nvPr>
        </p:nvSpPr>
        <p:spPr/>
        <p:txBody>
          <a:bodyPr/>
          <a:lstStyle/>
          <a:p>
            <a:r>
              <a:rPr lang="en-US" dirty="0"/>
              <a:t>Photoinjector Laser Upgrades</a:t>
            </a:r>
          </a:p>
        </p:txBody>
      </p:sp>
      <p:sp>
        <p:nvSpPr>
          <p:cNvPr id="158" name="Subtitle 2">
            <a:extLst>
              <a:ext uri="{FF2B5EF4-FFF2-40B4-BE49-F238E27FC236}">
                <a16:creationId xmlns:a16="http://schemas.microsoft.com/office/drawing/2014/main" id="{B835AA05-91FE-C943-4088-5FCE82CB113B}"/>
              </a:ext>
            </a:extLst>
          </p:cNvPr>
          <p:cNvSpPr txBox="1">
            <a:spLocks/>
          </p:cNvSpPr>
          <p:nvPr/>
        </p:nvSpPr>
        <p:spPr>
          <a:xfrm>
            <a:off x="8162925" y="1054231"/>
            <a:ext cx="2792362" cy="53162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200" kern="1200" baseline="0">
                <a:solidFill>
                  <a:schemeClr val="tx1"/>
                </a:solidFill>
                <a:latin typeface="Arial" charset="0"/>
                <a:ea typeface="+mn-ea"/>
                <a:cs typeface="+mn-cs"/>
              </a:defRPr>
            </a:lvl1pPr>
            <a:lvl2pPr marL="685800" indent="-228600" algn="l" defTabSz="457200" rtl="0" eaLnBrk="1" latinLnBrk="0" hangingPunct="1">
              <a:spcBef>
                <a:spcPts val="1000"/>
              </a:spcBef>
              <a:spcAft>
                <a:spcPts val="0"/>
              </a:spcAft>
              <a:buClr>
                <a:schemeClr val="accent1"/>
              </a:buClr>
              <a:buSzPct val="80000"/>
              <a:buFont typeface="PingFangSC-Regular" charset="-122"/>
              <a:buChar char="－"/>
              <a:defRPr sz="2000" kern="1200" baseline="0">
                <a:solidFill>
                  <a:schemeClr val="tx1"/>
                </a:solidFill>
                <a:latin typeface="Arial"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Arial" charset="0"/>
              <a:buChar char="•"/>
              <a:defRPr sz="1800" kern="1200" baseline="0">
                <a:solidFill>
                  <a:schemeClr val="tx1"/>
                </a:solidFill>
                <a:latin typeface="Arial" charset="0"/>
                <a:ea typeface="+mn-ea"/>
                <a:cs typeface="+mn-cs"/>
              </a:defRPr>
            </a:lvl3pPr>
            <a:lvl4pPr marL="1657350" indent="-285750" algn="l" defTabSz="457200" rtl="0" eaLnBrk="1" latinLnBrk="0" hangingPunct="1">
              <a:spcBef>
                <a:spcPts val="1000"/>
              </a:spcBef>
              <a:spcAft>
                <a:spcPts val="0"/>
              </a:spcAft>
              <a:buClr>
                <a:schemeClr val="accent1"/>
              </a:buClr>
              <a:buSzPct val="80000"/>
              <a:buFont typeface="PingFangSC-Regular" charset="-122"/>
              <a:buChar char="－"/>
              <a:defRPr sz="1600" kern="1200" baseline="0">
                <a:solidFill>
                  <a:schemeClr val="tx1"/>
                </a:solidFill>
                <a:latin typeface="Arial"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Arial" charset="0"/>
              <a:buChar char="•"/>
              <a:defRPr sz="1400" kern="1200" baseline="0">
                <a:solidFill>
                  <a:schemeClr val="tx1"/>
                </a:solidFill>
                <a:latin typeface="Arial"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dirty="0"/>
              <a:t>UV optics improvements</a:t>
            </a:r>
          </a:p>
          <a:p>
            <a:pPr>
              <a:buFont typeface="Arial" panose="020B0604020202020204" pitchFamily="34" charset="0"/>
              <a:buChar char="•"/>
            </a:pPr>
            <a:r>
              <a:rPr lang="en-US" dirty="0" err="1"/>
              <a:t>Picomotors</a:t>
            </a:r>
            <a:endParaRPr lang="en-US" dirty="0"/>
          </a:p>
          <a:p>
            <a:pPr>
              <a:buFont typeface="Arial" panose="020B0604020202020204" pitchFamily="34" charset="0"/>
              <a:buChar char="•"/>
            </a:pPr>
            <a:r>
              <a:rPr lang="en-US" dirty="0"/>
              <a:t>Mirror flipper</a:t>
            </a:r>
          </a:p>
          <a:p>
            <a:pPr>
              <a:buFont typeface="Arial" panose="020B0604020202020204" pitchFamily="34" charset="0"/>
              <a:buChar char="•"/>
            </a:pPr>
            <a:r>
              <a:rPr lang="en-US" dirty="0"/>
              <a:t>Shutters</a:t>
            </a:r>
          </a:p>
          <a:p>
            <a:pPr>
              <a:buFont typeface="Arial" panose="020B0604020202020204" pitchFamily="34" charset="0"/>
              <a:buChar char="•"/>
            </a:pPr>
            <a:r>
              <a:rPr lang="en-US" dirty="0"/>
              <a:t>Galil stages</a:t>
            </a:r>
          </a:p>
          <a:p>
            <a:pPr lvl="1">
              <a:buFont typeface="Arial" panose="020B0604020202020204" pitchFamily="34" charset="0"/>
              <a:buChar char="•"/>
            </a:pPr>
            <a:r>
              <a:rPr lang="en-US" dirty="0"/>
              <a:t>Lens for imaging system</a:t>
            </a:r>
          </a:p>
          <a:p>
            <a:pPr lvl="1">
              <a:buFont typeface="Arial" panose="020B0604020202020204" pitchFamily="34" charset="0"/>
              <a:buChar char="•"/>
            </a:pPr>
            <a:r>
              <a:rPr lang="en-US" dirty="0"/>
              <a:t>Pinholes</a:t>
            </a:r>
          </a:p>
          <a:p>
            <a:pPr lvl="1">
              <a:buFont typeface="Arial" panose="020B0604020202020204" pitchFamily="34" charset="0"/>
              <a:buChar char="•"/>
            </a:pPr>
            <a:r>
              <a:rPr lang="en-US" dirty="0"/>
              <a:t>ND Gradient Array</a:t>
            </a:r>
          </a:p>
        </p:txBody>
      </p:sp>
      <p:pic>
        <p:nvPicPr>
          <p:cNvPr id="3" name="Picture 2">
            <a:extLst>
              <a:ext uri="{FF2B5EF4-FFF2-40B4-BE49-F238E27FC236}">
                <a16:creationId xmlns:a16="http://schemas.microsoft.com/office/drawing/2014/main" id="{FD3361DB-69CE-7DB1-F907-5C02C3918FB5}"/>
              </a:ext>
            </a:extLst>
          </p:cNvPr>
          <p:cNvPicPr/>
          <p:nvPr/>
        </p:nvPicPr>
        <p:blipFill rotWithShape="1">
          <a:blip r:embed="rId3">
            <a:extLst>
              <a:ext uri="{28A0092B-C50C-407E-A947-70E740481C1C}">
                <a14:useLocalDpi xmlns:a14="http://schemas.microsoft.com/office/drawing/2010/main" val="0"/>
              </a:ext>
            </a:extLst>
          </a:blip>
          <a:srcRect l="1" r="-437"/>
          <a:stretch/>
        </p:blipFill>
        <p:spPr>
          <a:xfrm>
            <a:off x="558266" y="6401139"/>
            <a:ext cx="2204185" cy="365125"/>
          </a:xfrm>
          <a:prstGeom prst="rect">
            <a:avLst/>
          </a:prstGeom>
        </p:spPr>
      </p:pic>
      <p:sp>
        <p:nvSpPr>
          <p:cNvPr id="5" name="Slide Number Placeholder 3">
            <a:extLst>
              <a:ext uri="{FF2B5EF4-FFF2-40B4-BE49-F238E27FC236}">
                <a16:creationId xmlns:a16="http://schemas.microsoft.com/office/drawing/2014/main" id="{2AB8F5E8-DFAA-8BE3-4EE7-FD0749DAF01C}"/>
              </a:ext>
            </a:extLst>
          </p:cNvPr>
          <p:cNvSpPr>
            <a:spLocks noGrp="1"/>
          </p:cNvSpPr>
          <p:nvPr>
            <p:ph type="sldNum" sz="quarter" idx="12"/>
          </p:nvPr>
        </p:nvSpPr>
        <p:spPr>
          <a:xfrm>
            <a:off x="9313295" y="6323612"/>
            <a:ext cx="714877" cy="303364"/>
          </a:xfrm>
        </p:spPr>
        <p:txBody>
          <a:bodyPr/>
          <a:lstStyle/>
          <a:p>
            <a:fld id="{07E1C93C-5050-FC42-8F10-D22D4F119D13}" type="slidenum">
              <a:rPr lang="en-US" smtClean="0"/>
              <a:pPr/>
              <a:t>6</a:t>
            </a:fld>
            <a:endParaRPr lang="en-US" dirty="0"/>
          </a:p>
        </p:txBody>
      </p:sp>
      <p:pic>
        <p:nvPicPr>
          <p:cNvPr id="8" name="Picture 7">
            <a:extLst>
              <a:ext uri="{FF2B5EF4-FFF2-40B4-BE49-F238E27FC236}">
                <a16:creationId xmlns:a16="http://schemas.microsoft.com/office/drawing/2014/main" id="{554CE187-B6AD-0FA8-29C8-20AF1EFEB216}"/>
              </a:ext>
            </a:extLst>
          </p:cNvPr>
          <p:cNvPicPr>
            <a:picLocks noChangeAspect="1"/>
          </p:cNvPicPr>
          <p:nvPr/>
        </p:nvPicPr>
        <p:blipFill>
          <a:blip r:embed="rId4"/>
          <a:stretch>
            <a:fillRect/>
          </a:stretch>
        </p:blipFill>
        <p:spPr>
          <a:xfrm>
            <a:off x="411892" y="847023"/>
            <a:ext cx="7572329" cy="4107433"/>
          </a:xfrm>
          <a:prstGeom prst="rect">
            <a:avLst/>
          </a:prstGeom>
        </p:spPr>
      </p:pic>
      <p:pic>
        <p:nvPicPr>
          <p:cNvPr id="6" name="Picture 5" descr="A blue and gold logo&#10;&#10;Description automatically generated">
            <a:extLst>
              <a:ext uri="{FF2B5EF4-FFF2-40B4-BE49-F238E27FC236}">
                <a16:creationId xmlns:a16="http://schemas.microsoft.com/office/drawing/2014/main" id="{45D981E3-BB1A-7CF3-0860-F4178D3828B2}"/>
              </a:ext>
            </a:extLst>
          </p:cNvPr>
          <p:cNvPicPr>
            <a:picLocks noChangeAspect="1"/>
          </p:cNvPicPr>
          <p:nvPr/>
        </p:nvPicPr>
        <p:blipFill>
          <a:blip r:embed="rId5"/>
          <a:stretch>
            <a:fillRect/>
          </a:stretch>
        </p:blipFill>
        <p:spPr>
          <a:xfrm>
            <a:off x="11535214" y="75182"/>
            <a:ext cx="614626" cy="617838"/>
          </a:xfrm>
          <a:prstGeom prst="rect">
            <a:avLst/>
          </a:prstGeom>
        </p:spPr>
      </p:pic>
    </p:spTree>
    <p:extLst>
      <p:ext uri="{BB962C8B-B14F-4D97-AF65-F5344CB8AC3E}">
        <p14:creationId xmlns:p14="http://schemas.microsoft.com/office/powerpoint/2010/main" val="75060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2D1C-8C8E-67A9-0902-B5B16D8BE2C4}"/>
              </a:ext>
            </a:extLst>
          </p:cNvPr>
          <p:cNvSpPr>
            <a:spLocks noGrp="1"/>
          </p:cNvSpPr>
          <p:nvPr>
            <p:ph type="title"/>
          </p:nvPr>
        </p:nvSpPr>
        <p:spPr/>
        <p:txBody>
          <a:bodyPr/>
          <a:lstStyle/>
          <a:p>
            <a:r>
              <a:rPr lang="en-US" dirty="0"/>
              <a:t>ICS IP Chamber Automation</a:t>
            </a:r>
          </a:p>
        </p:txBody>
      </p:sp>
      <p:pic>
        <p:nvPicPr>
          <p:cNvPr id="5" name="Picture 4">
            <a:extLst>
              <a:ext uri="{FF2B5EF4-FFF2-40B4-BE49-F238E27FC236}">
                <a16:creationId xmlns:a16="http://schemas.microsoft.com/office/drawing/2014/main" id="{D53A6BD5-0269-79EC-90B1-7523C26D7813}"/>
              </a:ext>
            </a:extLst>
          </p:cNvPr>
          <p:cNvPicPr>
            <a:picLocks noChangeAspect="1"/>
          </p:cNvPicPr>
          <p:nvPr/>
        </p:nvPicPr>
        <p:blipFill>
          <a:blip r:embed="rId3"/>
          <a:stretch>
            <a:fillRect/>
          </a:stretch>
        </p:blipFill>
        <p:spPr>
          <a:xfrm>
            <a:off x="558266" y="906445"/>
            <a:ext cx="7090308" cy="5316277"/>
          </a:xfrm>
          <a:prstGeom prst="rect">
            <a:avLst/>
          </a:prstGeom>
        </p:spPr>
      </p:pic>
      <p:sp>
        <p:nvSpPr>
          <p:cNvPr id="8" name="Subtitle 2">
            <a:extLst>
              <a:ext uri="{FF2B5EF4-FFF2-40B4-BE49-F238E27FC236}">
                <a16:creationId xmlns:a16="http://schemas.microsoft.com/office/drawing/2014/main" id="{0B70BF5D-83DC-1E68-2C4B-C21324FC357C}"/>
              </a:ext>
            </a:extLst>
          </p:cNvPr>
          <p:cNvSpPr txBox="1">
            <a:spLocks/>
          </p:cNvSpPr>
          <p:nvPr/>
        </p:nvSpPr>
        <p:spPr>
          <a:xfrm>
            <a:off x="7934632" y="1054231"/>
            <a:ext cx="2792362" cy="53162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200" kern="1200" baseline="0">
                <a:solidFill>
                  <a:schemeClr val="tx1"/>
                </a:solidFill>
                <a:latin typeface="Arial" charset="0"/>
                <a:ea typeface="+mn-ea"/>
                <a:cs typeface="+mn-cs"/>
              </a:defRPr>
            </a:lvl1pPr>
            <a:lvl2pPr marL="685800" indent="-228600" algn="l" defTabSz="457200" rtl="0" eaLnBrk="1" latinLnBrk="0" hangingPunct="1">
              <a:spcBef>
                <a:spcPts val="1000"/>
              </a:spcBef>
              <a:spcAft>
                <a:spcPts val="0"/>
              </a:spcAft>
              <a:buClr>
                <a:schemeClr val="accent1"/>
              </a:buClr>
              <a:buSzPct val="80000"/>
              <a:buFont typeface="PingFangSC-Regular" charset="-122"/>
              <a:buChar char="－"/>
              <a:defRPr sz="2000" kern="1200" baseline="0">
                <a:solidFill>
                  <a:schemeClr val="tx1"/>
                </a:solidFill>
                <a:latin typeface="Arial"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Arial" charset="0"/>
              <a:buChar char="•"/>
              <a:defRPr sz="1800" kern="1200" baseline="0">
                <a:solidFill>
                  <a:schemeClr val="tx1"/>
                </a:solidFill>
                <a:latin typeface="Arial" charset="0"/>
                <a:ea typeface="+mn-ea"/>
                <a:cs typeface="+mn-cs"/>
              </a:defRPr>
            </a:lvl3pPr>
            <a:lvl4pPr marL="1657350" indent="-285750" algn="l" defTabSz="457200" rtl="0" eaLnBrk="1" latinLnBrk="0" hangingPunct="1">
              <a:spcBef>
                <a:spcPts val="1000"/>
              </a:spcBef>
              <a:spcAft>
                <a:spcPts val="0"/>
              </a:spcAft>
              <a:buClr>
                <a:schemeClr val="accent1"/>
              </a:buClr>
              <a:buSzPct val="80000"/>
              <a:buFont typeface="PingFangSC-Regular" charset="-122"/>
              <a:buChar char="－"/>
              <a:defRPr sz="1600" kern="1200" baseline="0">
                <a:solidFill>
                  <a:schemeClr val="tx1"/>
                </a:solidFill>
                <a:latin typeface="Arial"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Arial" charset="0"/>
              <a:buChar char="•"/>
              <a:defRPr sz="1400" kern="1200" baseline="0">
                <a:solidFill>
                  <a:schemeClr val="tx1"/>
                </a:solidFill>
                <a:latin typeface="Arial"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dirty="0"/>
              <a:t>26 motors</a:t>
            </a:r>
          </a:p>
          <a:p>
            <a:pPr lvl="1">
              <a:buFont typeface="Arial" panose="020B0604020202020204" pitchFamily="34" charset="0"/>
              <a:buChar char="•"/>
            </a:pPr>
            <a:r>
              <a:rPr lang="en-US" dirty="0"/>
              <a:t>Lenses</a:t>
            </a:r>
          </a:p>
          <a:p>
            <a:pPr lvl="1">
              <a:buFont typeface="Arial" panose="020B0604020202020204" pitchFamily="34" charset="0"/>
              <a:buChar char="•"/>
            </a:pPr>
            <a:r>
              <a:rPr lang="en-US" dirty="0"/>
              <a:t>Mirrors</a:t>
            </a:r>
          </a:p>
          <a:p>
            <a:pPr lvl="1">
              <a:buFont typeface="Arial" panose="020B0604020202020204" pitchFamily="34" charset="0"/>
              <a:buChar char="•"/>
            </a:pPr>
            <a:r>
              <a:rPr lang="en-US" dirty="0"/>
              <a:t>YAG screens</a:t>
            </a:r>
          </a:p>
          <a:p>
            <a:pPr>
              <a:buFont typeface="Arial" panose="020B0604020202020204" pitchFamily="34" charset="0"/>
              <a:buChar char="•"/>
            </a:pPr>
            <a:r>
              <a:rPr lang="en-US" dirty="0"/>
              <a:t>7 cameras with 3 lens controllers</a:t>
            </a:r>
          </a:p>
          <a:p>
            <a:pPr>
              <a:buFont typeface="Arial" panose="020B0604020202020204" pitchFamily="34" charset="0"/>
              <a:buChar char="•"/>
            </a:pPr>
            <a:r>
              <a:rPr lang="en-US" dirty="0"/>
              <a:t>Montel optic</a:t>
            </a:r>
          </a:p>
          <a:p>
            <a:pPr>
              <a:buFont typeface="Arial" panose="020B0604020202020204" pitchFamily="34" charset="0"/>
              <a:buChar char="•"/>
            </a:pPr>
            <a:r>
              <a:rPr lang="en-US" dirty="0" err="1"/>
              <a:t>Nanopos</a:t>
            </a:r>
            <a:r>
              <a:rPr lang="en-US" dirty="0"/>
              <a:t> (6 axis positioner)</a:t>
            </a:r>
          </a:p>
        </p:txBody>
      </p:sp>
      <p:pic>
        <p:nvPicPr>
          <p:cNvPr id="3" name="Picture 2">
            <a:extLst>
              <a:ext uri="{FF2B5EF4-FFF2-40B4-BE49-F238E27FC236}">
                <a16:creationId xmlns:a16="http://schemas.microsoft.com/office/drawing/2014/main" id="{5DEE6071-3DAB-C4EC-CCA2-F66C89F0A996}"/>
              </a:ext>
            </a:extLst>
          </p:cNvPr>
          <p:cNvPicPr/>
          <p:nvPr/>
        </p:nvPicPr>
        <p:blipFill rotWithShape="1">
          <a:blip r:embed="rId4">
            <a:extLst>
              <a:ext uri="{28A0092B-C50C-407E-A947-70E740481C1C}">
                <a14:useLocalDpi xmlns:a14="http://schemas.microsoft.com/office/drawing/2010/main" val="0"/>
              </a:ext>
            </a:extLst>
          </a:blip>
          <a:srcRect l="1" r="-437"/>
          <a:stretch/>
        </p:blipFill>
        <p:spPr>
          <a:xfrm>
            <a:off x="558266" y="6401139"/>
            <a:ext cx="2204185" cy="365125"/>
          </a:xfrm>
          <a:prstGeom prst="rect">
            <a:avLst/>
          </a:prstGeom>
        </p:spPr>
      </p:pic>
      <p:sp>
        <p:nvSpPr>
          <p:cNvPr id="6" name="Slide Number Placeholder 3">
            <a:extLst>
              <a:ext uri="{FF2B5EF4-FFF2-40B4-BE49-F238E27FC236}">
                <a16:creationId xmlns:a16="http://schemas.microsoft.com/office/drawing/2014/main" id="{20BE75F0-E73C-5F78-B6B1-8C48616B62CB}"/>
              </a:ext>
            </a:extLst>
          </p:cNvPr>
          <p:cNvSpPr>
            <a:spLocks noGrp="1"/>
          </p:cNvSpPr>
          <p:nvPr>
            <p:ph type="sldNum" sz="quarter" idx="12"/>
          </p:nvPr>
        </p:nvSpPr>
        <p:spPr>
          <a:xfrm>
            <a:off x="9313295" y="6323612"/>
            <a:ext cx="714877" cy="303364"/>
          </a:xfrm>
        </p:spPr>
        <p:txBody>
          <a:bodyPr/>
          <a:lstStyle/>
          <a:p>
            <a:fld id="{07E1C93C-5050-FC42-8F10-D22D4F119D13}" type="slidenum">
              <a:rPr lang="en-US" smtClean="0"/>
              <a:pPr/>
              <a:t>7</a:t>
            </a:fld>
            <a:endParaRPr lang="en-US" dirty="0"/>
          </a:p>
        </p:txBody>
      </p:sp>
      <p:pic>
        <p:nvPicPr>
          <p:cNvPr id="7" name="Picture 6" descr="A blue and gold logo&#10;&#10;Description automatically generated">
            <a:extLst>
              <a:ext uri="{FF2B5EF4-FFF2-40B4-BE49-F238E27FC236}">
                <a16:creationId xmlns:a16="http://schemas.microsoft.com/office/drawing/2014/main" id="{23D7924C-9F64-9223-7FF1-D139A64BD688}"/>
              </a:ext>
            </a:extLst>
          </p:cNvPr>
          <p:cNvPicPr>
            <a:picLocks noChangeAspect="1"/>
          </p:cNvPicPr>
          <p:nvPr/>
        </p:nvPicPr>
        <p:blipFill>
          <a:blip r:embed="rId5"/>
          <a:stretch>
            <a:fillRect/>
          </a:stretch>
        </p:blipFill>
        <p:spPr>
          <a:xfrm>
            <a:off x="11535214" y="75182"/>
            <a:ext cx="614626" cy="617838"/>
          </a:xfrm>
          <a:prstGeom prst="rect">
            <a:avLst/>
          </a:prstGeom>
        </p:spPr>
      </p:pic>
    </p:spTree>
    <p:extLst>
      <p:ext uri="{BB962C8B-B14F-4D97-AF65-F5344CB8AC3E}">
        <p14:creationId xmlns:p14="http://schemas.microsoft.com/office/powerpoint/2010/main" val="242201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802F-EF32-2FF0-C898-42B8901E3257}"/>
              </a:ext>
            </a:extLst>
          </p:cNvPr>
          <p:cNvSpPr>
            <a:spLocks noGrp="1"/>
          </p:cNvSpPr>
          <p:nvPr>
            <p:ph type="title"/>
          </p:nvPr>
        </p:nvSpPr>
        <p:spPr/>
        <p:txBody>
          <a:bodyPr/>
          <a:lstStyle/>
          <a:p>
            <a:r>
              <a:rPr lang="en-US" dirty="0"/>
              <a:t>Motor control with EPICS</a:t>
            </a:r>
          </a:p>
        </p:txBody>
      </p:sp>
      <p:sp>
        <p:nvSpPr>
          <p:cNvPr id="4" name="Subtitle 2">
            <a:extLst>
              <a:ext uri="{FF2B5EF4-FFF2-40B4-BE49-F238E27FC236}">
                <a16:creationId xmlns:a16="http://schemas.microsoft.com/office/drawing/2014/main" id="{8D1CB4CA-7226-E470-DFCA-3D01646FFB32}"/>
              </a:ext>
            </a:extLst>
          </p:cNvPr>
          <p:cNvSpPr txBox="1">
            <a:spLocks/>
          </p:cNvSpPr>
          <p:nvPr/>
        </p:nvSpPr>
        <p:spPr>
          <a:xfrm>
            <a:off x="411892" y="776202"/>
            <a:ext cx="8433725" cy="4874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200" kern="1200" baseline="0">
                <a:solidFill>
                  <a:schemeClr val="tx1"/>
                </a:solidFill>
                <a:latin typeface="Arial" charset="0"/>
                <a:ea typeface="+mn-ea"/>
                <a:cs typeface="+mn-cs"/>
              </a:defRPr>
            </a:lvl1pPr>
            <a:lvl2pPr marL="685800" indent="-228600" algn="l" defTabSz="457200" rtl="0" eaLnBrk="1" latinLnBrk="0" hangingPunct="1">
              <a:spcBef>
                <a:spcPts val="1000"/>
              </a:spcBef>
              <a:spcAft>
                <a:spcPts val="0"/>
              </a:spcAft>
              <a:buClr>
                <a:schemeClr val="accent1"/>
              </a:buClr>
              <a:buSzPct val="80000"/>
              <a:buFont typeface="PingFangSC-Regular" charset="-122"/>
              <a:buChar char="－"/>
              <a:defRPr sz="2000" kern="1200" baseline="0">
                <a:solidFill>
                  <a:schemeClr val="tx1"/>
                </a:solidFill>
                <a:latin typeface="Arial"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Arial" charset="0"/>
              <a:buChar char="•"/>
              <a:defRPr sz="1800" kern="1200" baseline="0">
                <a:solidFill>
                  <a:schemeClr val="tx1"/>
                </a:solidFill>
                <a:latin typeface="Arial" charset="0"/>
                <a:ea typeface="+mn-ea"/>
                <a:cs typeface="+mn-cs"/>
              </a:defRPr>
            </a:lvl3pPr>
            <a:lvl4pPr marL="1657350" indent="-285750" algn="l" defTabSz="457200" rtl="0" eaLnBrk="1" latinLnBrk="0" hangingPunct="1">
              <a:spcBef>
                <a:spcPts val="1000"/>
              </a:spcBef>
              <a:spcAft>
                <a:spcPts val="0"/>
              </a:spcAft>
              <a:buClr>
                <a:schemeClr val="accent1"/>
              </a:buClr>
              <a:buSzPct val="80000"/>
              <a:buFont typeface="PingFangSC-Regular" charset="-122"/>
              <a:buChar char="－"/>
              <a:defRPr sz="1600" kern="1200" baseline="0">
                <a:solidFill>
                  <a:schemeClr val="tx1"/>
                </a:solidFill>
                <a:latin typeface="Arial"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Arial" charset="0"/>
              <a:buChar char="•"/>
              <a:defRPr sz="1400" kern="1200" baseline="0">
                <a:solidFill>
                  <a:schemeClr val="tx1"/>
                </a:solidFill>
                <a:latin typeface="Arial"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EPICS = Experimental Physics and Industrial Control System</a:t>
            </a:r>
          </a:p>
        </p:txBody>
      </p:sp>
      <p:pic>
        <p:nvPicPr>
          <p:cNvPr id="5" name="Picture 4" descr="Graphical user interface, application&#10;&#10;Description automatically generated">
            <a:extLst>
              <a:ext uri="{FF2B5EF4-FFF2-40B4-BE49-F238E27FC236}">
                <a16:creationId xmlns:a16="http://schemas.microsoft.com/office/drawing/2014/main" id="{212B445B-2026-D52D-5FCD-962292C4985E}"/>
              </a:ext>
            </a:extLst>
          </p:cNvPr>
          <p:cNvPicPr>
            <a:picLocks noChangeAspect="1"/>
          </p:cNvPicPr>
          <p:nvPr/>
        </p:nvPicPr>
        <p:blipFill>
          <a:blip r:embed="rId3"/>
          <a:stretch>
            <a:fillRect/>
          </a:stretch>
        </p:blipFill>
        <p:spPr>
          <a:xfrm>
            <a:off x="706795" y="1311865"/>
            <a:ext cx="5768361" cy="4885923"/>
          </a:xfrm>
          <a:prstGeom prst="rect">
            <a:avLst/>
          </a:prstGeom>
        </p:spPr>
      </p:pic>
      <p:sp>
        <p:nvSpPr>
          <p:cNvPr id="8" name="Oval 7">
            <a:extLst>
              <a:ext uri="{FF2B5EF4-FFF2-40B4-BE49-F238E27FC236}">
                <a16:creationId xmlns:a16="http://schemas.microsoft.com/office/drawing/2014/main" id="{55BB769B-E359-698E-9B38-050FEB147E29}"/>
              </a:ext>
            </a:extLst>
          </p:cNvPr>
          <p:cNvSpPr/>
          <p:nvPr/>
        </p:nvSpPr>
        <p:spPr>
          <a:xfrm>
            <a:off x="7381875" y="1493710"/>
            <a:ext cx="2647950" cy="62865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IOCs</a:t>
            </a:r>
          </a:p>
        </p:txBody>
      </p:sp>
      <p:sp>
        <p:nvSpPr>
          <p:cNvPr id="9" name="Cloud 8">
            <a:extLst>
              <a:ext uri="{FF2B5EF4-FFF2-40B4-BE49-F238E27FC236}">
                <a16:creationId xmlns:a16="http://schemas.microsoft.com/office/drawing/2014/main" id="{22ED7BBD-F542-ECE7-0D80-175B5B84C87B}"/>
              </a:ext>
            </a:extLst>
          </p:cNvPr>
          <p:cNvSpPr/>
          <p:nvPr/>
        </p:nvSpPr>
        <p:spPr>
          <a:xfrm>
            <a:off x="7596187" y="2733675"/>
            <a:ext cx="2219325" cy="1257300"/>
          </a:xfrm>
          <a:prstGeom prst="cloud">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t>LabCA</a:t>
            </a:r>
            <a:endParaRPr lang="en-US" dirty="0"/>
          </a:p>
        </p:txBody>
      </p:sp>
      <p:sp>
        <p:nvSpPr>
          <p:cNvPr id="10" name="Rectangle 9">
            <a:extLst>
              <a:ext uri="{FF2B5EF4-FFF2-40B4-BE49-F238E27FC236}">
                <a16:creationId xmlns:a16="http://schemas.microsoft.com/office/drawing/2014/main" id="{9BEB9DC1-C06E-4409-C553-F5981A3561D5}"/>
              </a:ext>
            </a:extLst>
          </p:cNvPr>
          <p:cNvSpPr/>
          <p:nvPr/>
        </p:nvSpPr>
        <p:spPr>
          <a:xfrm>
            <a:off x="7543799" y="4735641"/>
            <a:ext cx="2286000" cy="9144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MATLAB</a:t>
            </a:r>
          </a:p>
        </p:txBody>
      </p:sp>
      <p:cxnSp>
        <p:nvCxnSpPr>
          <p:cNvPr id="12" name="Straight Arrow Connector 11">
            <a:extLst>
              <a:ext uri="{FF2B5EF4-FFF2-40B4-BE49-F238E27FC236}">
                <a16:creationId xmlns:a16="http://schemas.microsoft.com/office/drawing/2014/main" id="{3F367C87-B87F-A9D3-7431-43F275DCEB68}"/>
              </a:ext>
            </a:extLst>
          </p:cNvPr>
          <p:cNvCxnSpPr>
            <a:stCxn id="8" idx="4"/>
          </p:cNvCxnSpPr>
          <p:nvPr/>
        </p:nvCxnSpPr>
        <p:spPr>
          <a:xfrm flipH="1">
            <a:off x="8705849" y="2122360"/>
            <a:ext cx="1" cy="61131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0C290B42-EF6E-1845-FB87-C4C266F13D8E}"/>
              </a:ext>
            </a:extLst>
          </p:cNvPr>
          <p:cNvCxnSpPr/>
          <p:nvPr/>
        </p:nvCxnSpPr>
        <p:spPr>
          <a:xfrm flipH="1">
            <a:off x="8686798" y="3990975"/>
            <a:ext cx="1" cy="61131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Slide Number Placeholder 3">
            <a:extLst>
              <a:ext uri="{FF2B5EF4-FFF2-40B4-BE49-F238E27FC236}">
                <a16:creationId xmlns:a16="http://schemas.microsoft.com/office/drawing/2014/main" id="{62A45DED-AE01-DEB8-68D7-170E11DFA968}"/>
              </a:ext>
            </a:extLst>
          </p:cNvPr>
          <p:cNvSpPr>
            <a:spLocks noGrp="1"/>
          </p:cNvSpPr>
          <p:nvPr>
            <p:ph type="sldNum" sz="quarter" idx="12"/>
          </p:nvPr>
        </p:nvSpPr>
        <p:spPr>
          <a:xfrm>
            <a:off x="9313295" y="6323612"/>
            <a:ext cx="714877" cy="303364"/>
          </a:xfrm>
        </p:spPr>
        <p:txBody>
          <a:bodyPr/>
          <a:lstStyle/>
          <a:p>
            <a:fld id="{07E1C93C-5050-FC42-8F10-D22D4F119D13}" type="slidenum">
              <a:rPr lang="en-US" smtClean="0"/>
              <a:pPr/>
              <a:t>8</a:t>
            </a:fld>
            <a:endParaRPr lang="en-US" dirty="0"/>
          </a:p>
        </p:txBody>
      </p:sp>
      <p:pic>
        <p:nvPicPr>
          <p:cNvPr id="7" name="Picture 6" descr="A blue and gold logo&#10;&#10;Description automatically generated">
            <a:extLst>
              <a:ext uri="{FF2B5EF4-FFF2-40B4-BE49-F238E27FC236}">
                <a16:creationId xmlns:a16="http://schemas.microsoft.com/office/drawing/2014/main" id="{25A60E1D-1343-0C1C-E5EA-C1B8211DA8E7}"/>
              </a:ext>
            </a:extLst>
          </p:cNvPr>
          <p:cNvPicPr>
            <a:picLocks noChangeAspect="1"/>
          </p:cNvPicPr>
          <p:nvPr/>
        </p:nvPicPr>
        <p:blipFill>
          <a:blip r:embed="rId4"/>
          <a:stretch>
            <a:fillRect/>
          </a:stretch>
        </p:blipFill>
        <p:spPr>
          <a:xfrm>
            <a:off x="11535214" y="75182"/>
            <a:ext cx="614626" cy="617838"/>
          </a:xfrm>
          <a:prstGeom prst="rect">
            <a:avLst/>
          </a:prstGeom>
        </p:spPr>
      </p:pic>
    </p:spTree>
    <p:extLst>
      <p:ext uri="{BB962C8B-B14F-4D97-AF65-F5344CB8AC3E}">
        <p14:creationId xmlns:p14="http://schemas.microsoft.com/office/powerpoint/2010/main" val="69165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B65D-EB9D-1351-A5AB-CFE0E0B20C6A}"/>
              </a:ext>
            </a:extLst>
          </p:cNvPr>
          <p:cNvSpPr>
            <a:spLocks noGrp="1"/>
          </p:cNvSpPr>
          <p:nvPr>
            <p:ph type="title"/>
          </p:nvPr>
        </p:nvSpPr>
        <p:spPr/>
        <p:txBody>
          <a:bodyPr/>
          <a:lstStyle/>
          <a:p>
            <a:r>
              <a:rPr lang="en-US" dirty="0"/>
              <a:t>First x-rays February 2023</a:t>
            </a:r>
          </a:p>
        </p:txBody>
      </p:sp>
      <p:pic>
        <p:nvPicPr>
          <p:cNvPr id="4" name="Picture 3">
            <a:extLst>
              <a:ext uri="{FF2B5EF4-FFF2-40B4-BE49-F238E27FC236}">
                <a16:creationId xmlns:a16="http://schemas.microsoft.com/office/drawing/2014/main" id="{BFAD061F-C6C6-2160-DBF7-D94D4D951D73}"/>
              </a:ext>
            </a:extLst>
          </p:cNvPr>
          <p:cNvPicPr/>
          <p:nvPr/>
        </p:nvPicPr>
        <p:blipFill rotWithShape="1">
          <a:blip r:embed="rId3">
            <a:extLst>
              <a:ext uri="{28A0092B-C50C-407E-A947-70E740481C1C}">
                <a14:useLocalDpi xmlns:a14="http://schemas.microsoft.com/office/drawing/2010/main" val="0"/>
              </a:ext>
            </a:extLst>
          </a:blip>
          <a:srcRect l="1" r="-437"/>
          <a:stretch/>
        </p:blipFill>
        <p:spPr>
          <a:xfrm>
            <a:off x="558266" y="6401139"/>
            <a:ext cx="2204185" cy="365125"/>
          </a:xfrm>
          <a:prstGeom prst="rect">
            <a:avLst/>
          </a:prstGeom>
        </p:spPr>
      </p:pic>
      <p:sp>
        <p:nvSpPr>
          <p:cNvPr id="6" name="Slide Number Placeholder 3">
            <a:extLst>
              <a:ext uri="{FF2B5EF4-FFF2-40B4-BE49-F238E27FC236}">
                <a16:creationId xmlns:a16="http://schemas.microsoft.com/office/drawing/2014/main" id="{B552808F-636C-B973-1F55-DD55989B2BB8}"/>
              </a:ext>
            </a:extLst>
          </p:cNvPr>
          <p:cNvSpPr>
            <a:spLocks noGrp="1"/>
          </p:cNvSpPr>
          <p:nvPr>
            <p:ph type="sldNum" sz="quarter" idx="12"/>
          </p:nvPr>
        </p:nvSpPr>
        <p:spPr>
          <a:xfrm>
            <a:off x="9313295" y="6323612"/>
            <a:ext cx="714877" cy="303364"/>
          </a:xfrm>
        </p:spPr>
        <p:txBody>
          <a:bodyPr/>
          <a:lstStyle/>
          <a:p>
            <a:fld id="{07E1C93C-5050-FC42-8F10-D22D4F119D13}" type="slidenum">
              <a:rPr lang="en-US" smtClean="0"/>
              <a:pPr/>
              <a:t>9</a:t>
            </a:fld>
            <a:endParaRPr lang="en-US" dirty="0"/>
          </a:p>
        </p:txBody>
      </p:sp>
      <p:pic>
        <p:nvPicPr>
          <p:cNvPr id="9" name="Picture 4" descr="A picture containing text, screenshot, diagram, line&#10;&#10;Description automatically generated">
            <a:extLst>
              <a:ext uri="{FF2B5EF4-FFF2-40B4-BE49-F238E27FC236}">
                <a16:creationId xmlns:a16="http://schemas.microsoft.com/office/drawing/2014/main" id="{D6251355-30EE-3F8C-A96C-3941D6FDA0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9403" b="51984"/>
          <a:stretch/>
        </p:blipFill>
        <p:spPr bwMode="auto">
          <a:xfrm>
            <a:off x="558266" y="1085707"/>
            <a:ext cx="5118410" cy="50734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19277D3-CF68-5814-32E2-4EED977F32E1}"/>
              </a:ext>
            </a:extLst>
          </p:cNvPr>
          <p:cNvSpPr txBox="1"/>
          <p:nvPr/>
        </p:nvSpPr>
        <p:spPr>
          <a:xfrm>
            <a:off x="6193796" y="1085707"/>
            <a:ext cx="3931511" cy="1446550"/>
          </a:xfrm>
          <a:prstGeom prst="rect">
            <a:avLst/>
          </a:prstGeom>
          <a:noFill/>
        </p:spPr>
        <p:txBody>
          <a:bodyPr wrap="square">
            <a:spAutoFit/>
          </a:bodyPr>
          <a:lstStyle/>
          <a:p>
            <a:pPr rtl="0">
              <a:spcBef>
                <a:spcPts val="0"/>
              </a:spcBef>
              <a:spcAft>
                <a:spcPts val="0"/>
              </a:spcAft>
            </a:pPr>
            <a:r>
              <a:rPr lang="en-US" sz="2200" b="0" i="0" u="none" strike="noStrike" dirty="0">
                <a:solidFill>
                  <a:srgbClr val="000000"/>
                </a:solidFill>
                <a:effectLst/>
                <a:latin typeface="Arial" panose="020B0604020202020204" pitchFamily="34" charset="0"/>
                <a:cs typeface="Arial" panose="020B0604020202020204" pitchFamily="34" charset="0"/>
              </a:rPr>
              <a:t>Initial experiments produce ~3e5 15 keV photons/shot at 1 kHz operating at 80 </a:t>
            </a:r>
            <a:r>
              <a:rPr lang="en-US" sz="2200" b="0" i="0" u="none" strike="noStrike" dirty="0" err="1">
                <a:solidFill>
                  <a:srgbClr val="000000"/>
                </a:solidFill>
                <a:effectLst/>
                <a:latin typeface="Arial" panose="020B0604020202020204" pitchFamily="34" charset="0"/>
                <a:cs typeface="Arial" panose="020B0604020202020204" pitchFamily="34" charset="0"/>
              </a:rPr>
              <a:t>mJ</a:t>
            </a:r>
            <a:r>
              <a:rPr lang="en-US" sz="2200" b="0" i="0" u="none" strike="noStrike" dirty="0">
                <a:solidFill>
                  <a:srgbClr val="000000"/>
                </a:solidFill>
                <a:effectLst/>
                <a:latin typeface="Arial" panose="020B0604020202020204" pitchFamily="34" charset="0"/>
                <a:cs typeface="Arial" panose="020B0604020202020204" pitchFamily="34" charset="0"/>
              </a:rPr>
              <a:t> ICS laser energy and Q = 20 </a:t>
            </a:r>
            <a:r>
              <a:rPr lang="en-US" sz="2200" b="0" i="0" u="none" strike="noStrike" dirty="0" err="1">
                <a:solidFill>
                  <a:srgbClr val="000000"/>
                </a:solidFill>
                <a:effectLst/>
                <a:latin typeface="Arial" panose="020B0604020202020204" pitchFamily="34" charset="0"/>
                <a:cs typeface="Arial" panose="020B0604020202020204" pitchFamily="34" charset="0"/>
              </a:rPr>
              <a:t>pC</a:t>
            </a:r>
            <a:r>
              <a:rPr lang="en-US" sz="2200" b="0" i="0" u="none" strike="noStrike">
                <a:solidFill>
                  <a:srgbClr val="000000"/>
                </a:solidFill>
                <a:effectLst/>
                <a:latin typeface="Arial" panose="020B0604020202020204" pitchFamily="34" charset="0"/>
                <a:cs typeface="Arial" panose="020B0604020202020204" pitchFamily="34" charset="0"/>
              </a:rPr>
              <a:t>.</a:t>
            </a:r>
            <a:endParaRPr lang="en-US" sz="2200" dirty="0">
              <a:effectLst/>
              <a:latin typeface="Arial" panose="020B0604020202020204" pitchFamily="34" charset="0"/>
              <a:cs typeface="Arial" panose="020B0604020202020204" pitchFamily="34" charset="0"/>
            </a:endParaRPr>
          </a:p>
        </p:txBody>
      </p:sp>
      <p:pic>
        <p:nvPicPr>
          <p:cNvPr id="3" name="Picture 4" descr="A picture containing text, screenshot, diagram, line&#10;&#10;Description automatically generated">
            <a:extLst>
              <a:ext uri="{FF2B5EF4-FFF2-40B4-BE49-F238E27FC236}">
                <a16:creationId xmlns:a16="http://schemas.microsoft.com/office/drawing/2014/main" id="{397B2D53-68EA-8857-24CF-9680FB16B7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509" r="49403" b="241"/>
          <a:stretch/>
        </p:blipFill>
        <p:spPr bwMode="auto">
          <a:xfrm>
            <a:off x="5842936" y="2913544"/>
            <a:ext cx="3258485" cy="3245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ue and gold logo&#10;&#10;Description automatically generated">
            <a:extLst>
              <a:ext uri="{FF2B5EF4-FFF2-40B4-BE49-F238E27FC236}">
                <a16:creationId xmlns:a16="http://schemas.microsoft.com/office/drawing/2014/main" id="{04ED0303-5CEC-07B9-C1A1-7DBFEFA966DB}"/>
              </a:ext>
            </a:extLst>
          </p:cNvPr>
          <p:cNvPicPr>
            <a:picLocks noChangeAspect="1"/>
          </p:cNvPicPr>
          <p:nvPr/>
        </p:nvPicPr>
        <p:blipFill>
          <a:blip r:embed="rId5"/>
          <a:stretch>
            <a:fillRect/>
          </a:stretch>
        </p:blipFill>
        <p:spPr>
          <a:xfrm>
            <a:off x="11535214" y="75182"/>
            <a:ext cx="614626" cy="617838"/>
          </a:xfrm>
          <a:prstGeom prst="rect">
            <a:avLst/>
          </a:prstGeom>
        </p:spPr>
      </p:pic>
    </p:spTree>
    <p:extLst>
      <p:ext uri="{BB962C8B-B14F-4D97-AF65-F5344CB8AC3E}">
        <p14:creationId xmlns:p14="http://schemas.microsoft.com/office/powerpoint/2010/main" val="4044935042"/>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1B1E3D"/>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ba48097-b403-430b-ad17-6651c909ccc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4786866D7E784FB91906AB3BC10AFB" ma:contentTypeVersion="16" ma:contentTypeDescription="Create a new document." ma:contentTypeScope="" ma:versionID="9c7b51e2f4a654a26befa4d4c88836f1">
  <xsd:schema xmlns:xsd="http://www.w3.org/2001/XMLSchema" xmlns:xs="http://www.w3.org/2001/XMLSchema" xmlns:p="http://schemas.microsoft.com/office/2006/metadata/properties" xmlns:ns3="0ba48097-b403-430b-ad17-6651c909cccf" xmlns:ns4="3bfcafa9-28bb-4309-a949-ca132e08dd43" targetNamespace="http://schemas.microsoft.com/office/2006/metadata/properties" ma:root="true" ma:fieldsID="d8ba438dbb326492e0ff5bab2c5c498e" ns3:_="" ns4:_="">
    <xsd:import namespace="0ba48097-b403-430b-ad17-6651c909cccf"/>
    <xsd:import namespace="3bfcafa9-28bb-4309-a949-ca132e08dd43"/>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48097-b403-430b-ad17-6651c909c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fcafa9-28bb-4309-a949-ca132e08dd4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7127C0-F26B-40B2-89C7-676387802E4D}">
  <ds:schemaRefs>
    <ds:schemaRef ds:uri="0ba48097-b403-430b-ad17-6651c909cccf"/>
    <ds:schemaRef ds:uri="http://purl.org/dc/terms/"/>
    <ds:schemaRef ds:uri="http://www.w3.org/XML/1998/namespace"/>
    <ds:schemaRef ds:uri="3bfcafa9-28bb-4309-a949-ca132e08dd43"/>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D14E0FE6-1BF1-41EC-BA7B-6594CF03B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48097-b403-430b-ad17-6651c909cccf"/>
    <ds:schemaRef ds:uri="3bfcafa9-28bb-4309-a949-ca132e08dd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B137AC-9DB9-4047-86AD-600C259A98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JLabPowerPoint_widescreen</Template>
  <TotalTime>1006</TotalTime>
  <Words>1338</Words>
  <Application>Microsoft Office PowerPoint</Application>
  <PresentationFormat>Widescreen</PresentationFormat>
  <Paragraphs>224</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.PingFangSC-Regular</vt:lpstr>
      <vt:lpstr>Arial</vt:lpstr>
      <vt:lpstr>Calibri</vt:lpstr>
      <vt:lpstr>PingFangSC-Regular</vt:lpstr>
      <vt:lpstr>Trebuchet MS</vt:lpstr>
      <vt:lpstr>Wingdings</vt:lpstr>
      <vt:lpstr>Wingdings 3</vt:lpstr>
      <vt:lpstr>Facet</vt:lpstr>
      <vt:lpstr>Upgrades to the Photoinjector and ICS Interaction Point Chamber of the CXLS</vt:lpstr>
      <vt:lpstr>Who am I?</vt:lpstr>
      <vt:lpstr>What is CXLS?</vt:lpstr>
      <vt:lpstr>Why automation?</vt:lpstr>
      <vt:lpstr>Another benefit – laser safety!</vt:lpstr>
      <vt:lpstr>Photoinjector Laser Upgrades</vt:lpstr>
      <vt:lpstr>ICS IP Chamber Automation</vt:lpstr>
      <vt:lpstr>Motor control with EPICS</vt:lpstr>
      <vt:lpstr>First x-rays February 2023</vt:lpstr>
      <vt:lpstr>Thank you!</vt:lpstr>
      <vt:lpstr>CXLS Hard X-ray Design Parameters</vt:lpstr>
      <vt:lpstr>Pharos Information</vt:lpstr>
      <vt:lpstr>Issues with Photoinjector</vt:lpstr>
      <vt:lpstr>Issues with GUIs</vt:lpstr>
      <vt:lpstr>Issues with ICSIP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Ketzner</dc:creator>
  <cp:lastModifiedBy>Taryn Brown</cp:lastModifiedBy>
  <cp:revision>34</cp:revision>
  <dcterms:created xsi:type="dcterms:W3CDTF">2023-03-08T13:59:24Z</dcterms:created>
  <dcterms:modified xsi:type="dcterms:W3CDTF">2024-03-16T04:16:29Z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0x010100F24786866D7E784FB91906AB3BC10AFB</vt:lpwstr>
  </property>
</Properties>
</file>