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6" r:id="rId4"/>
  </p:sldMasterIdLst>
  <p:notesMasterIdLst>
    <p:notesMasterId r:id="rId17"/>
  </p:notesMasterIdLst>
  <p:handoutMasterIdLst>
    <p:handoutMasterId r:id="rId18"/>
  </p:handoutMasterIdLst>
  <p:sldIdLst>
    <p:sldId id="266" r:id="rId5"/>
    <p:sldId id="269" r:id="rId6"/>
    <p:sldId id="270" r:id="rId7"/>
    <p:sldId id="274" r:id="rId8"/>
    <p:sldId id="271" r:id="rId9"/>
    <p:sldId id="272" r:id="rId10"/>
    <p:sldId id="273" r:id="rId11"/>
    <p:sldId id="275" r:id="rId12"/>
    <p:sldId id="276" r:id="rId13"/>
    <p:sldId id="277" r:id="rId14"/>
    <p:sldId id="278" r:id="rId15"/>
    <p:sldId id="2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9511BF26-355F-428B-A1D8-D74219E5793B}">
          <p14:sldIdLst>
            <p14:sldId id="266"/>
            <p14:sldId id="269"/>
            <p14:sldId id="270"/>
            <p14:sldId id="274"/>
            <p14:sldId id="271"/>
            <p14:sldId id="272"/>
            <p14:sldId id="273"/>
            <p14:sldId id="275"/>
            <p14:sldId id="276"/>
            <p14:sldId id="277"/>
            <p14:sldId id="278"/>
            <p14:sldId id="27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B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6408" autoAdjust="0"/>
  </p:normalViewPr>
  <p:slideViewPr>
    <p:cSldViewPr snapToGrid="0" snapToObjects="1">
      <p:cViewPr varScale="1">
        <p:scale>
          <a:sx n="128" d="100"/>
          <a:sy n="128" d="100"/>
        </p:scale>
        <p:origin x="448" y="176"/>
      </p:cViewPr>
      <p:guideLst/>
    </p:cSldViewPr>
  </p:slideViewPr>
  <p:outlineViewPr>
    <p:cViewPr>
      <p:scale>
        <a:sx n="33" d="100"/>
        <a:sy n="33" d="100"/>
      </p:scale>
      <p:origin x="0" y="-11706"/>
    </p:cViewPr>
  </p:outlineViewPr>
  <p:notesTextViewPr>
    <p:cViewPr>
      <p:scale>
        <a:sx n="1" d="1"/>
        <a:sy n="1" d="1"/>
      </p:scale>
      <p:origin x="0" y="0"/>
    </p:cViewPr>
  </p:notesTextViewPr>
  <p:notesViewPr>
    <p:cSldViewPr snapToGrid="0" snapToObjects="1">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5.emf"/><Relationship Id="rId1" Type="http://schemas.openxmlformats.org/officeDocument/2006/relationships/image" Target="../media/image14.emf"/><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 Id="rId9"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5EAD31-FAB7-48B8-ABE9-96868977A6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8184533-3B5B-44C3-A3FB-B0A8E4C945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2FA293-15AF-4FB0-9A5A-FFBD6309DA11}" type="datetimeFigureOut">
              <a:rPr lang="en-US" smtClean="0"/>
              <a:t>2/21/24</a:t>
            </a:fld>
            <a:endParaRPr lang="en-US" dirty="0"/>
          </a:p>
        </p:txBody>
      </p:sp>
      <p:sp>
        <p:nvSpPr>
          <p:cNvPr id="4" name="Footer Placeholder 3">
            <a:extLst>
              <a:ext uri="{FF2B5EF4-FFF2-40B4-BE49-F238E27FC236}">
                <a16:creationId xmlns:a16="http://schemas.microsoft.com/office/drawing/2014/main" id="{A193CE74-B17D-4176-89AA-F3CC6A2DBA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79A98A-00C8-4677-8E04-F2513128AE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B1E183-D644-465A-BC74-3A675E88F933}" type="slidenum">
              <a:rPr lang="en-US" smtClean="0"/>
              <a:t>‹#›</a:t>
            </a:fld>
            <a:endParaRPr lang="en-US" dirty="0"/>
          </a:p>
        </p:txBody>
      </p:sp>
    </p:spTree>
    <p:extLst>
      <p:ext uri="{BB962C8B-B14F-4D97-AF65-F5344CB8AC3E}">
        <p14:creationId xmlns:p14="http://schemas.microsoft.com/office/powerpoint/2010/main" val="826970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3527-BB28-884B-A511-C22C3DCF5453}" type="datetimeFigureOut">
              <a:rPr lang="en-US" smtClean="0"/>
              <a:t>2/21/24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F1341-3AFE-B447-A831-9671D6A7009B}" type="slidenum">
              <a:rPr lang="en-US" smtClean="0"/>
              <a:t>‹#›</a:t>
            </a:fld>
            <a:endParaRPr lang="en-US" dirty="0"/>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r">
              <a:defRPr sz="5400">
                <a:solidFill>
                  <a:srgbClr val="273B7C"/>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C57488-3539-8349-95E7-E0E3D7B2EDB0}" type="datetime2">
              <a:rPr lang="en-US" smtClean="0"/>
              <a:pPr/>
              <a:t>Wednesday, February 21, 2024</a:t>
            </a:fld>
            <a:endParaRPr lang="en-US" dirty="0"/>
          </a:p>
        </p:txBody>
      </p:sp>
      <p:sp>
        <p:nvSpPr>
          <p:cNvPr id="5" name="Footer Placeholder 4"/>
          <p:cNvSpPr>
            <a:spLocks noGrp="1"/>
          </p:cNvSpPr>
          <p:nvPr>
            <p:ph type="ftr" sz="quarter" idx="11"/>
          </p:nvPr>
        </p:nvSpPr>
        <p:spPr/>
        <p:txBody>
          <a:bodyPr/>
          <a:lstStyle/>
          <a:p>
            <a:r>
              <a:rPr lang="en-US" dirty="0"/>
              <a:t>Talk Title Here</a:t>
            </a:r>
          </a:p>
        </p:txBody>
      </p:sp>
      <p:sp>
        <p:nvSpPr>
          <p:cNvPr id="6" name="Slide Number Placeholder 5"/>
          <p:cNvSpPr>
            <a:spLocks noGrp="1"/>
          </p:cNvSpPr>
          <p:nvPr>
            <p:ph type="sldNum" sz="quarter" idx="12"/>
          </p:nvPr>
        </p:nvSpPr>
        <p:spPr/>
        <p:txBody>
          <a:bodyPr/>
          <a:lstStyle/>
          <a:p>
            <a:fld id="{07E1C93C-5050-FC42-8F10-D22D4F119D13}" type="slidenum">
              <a:rPr lang="en-US" smtClean="0"/>
              <a:pPr/>
              <a:t>‹#›</a:t>
            </a:fld>
            <a:endParaRPr lang="en-US" dirty="0"/>
          </a:p>
        </p:txBody>
      </p:sp>
      <p:grpSp>
        <p:nvGrpSpPr>
          <p:cNvPr id="18" name="Group 17">
            <a:extLst>
              <a:ext uri="{FF2B5EF4-FFF2-40B4-BE49-F238E27FC236}">
                <a16:creationId xmlns:a16="http://schemas.microsoft.com/office/drawing/2014/main" id="{C12173BA-A7FD-43B4-9E1A-E55C958F1F91}"/>
              </a:ext>
            </a:extLst>
          </p:cNvPr>
          <p:cNvGrpSpPr/>
          <p:nvPr userDrawn="1"/>
        </p:nvGrpSpPr>
        <p:grpSpPr>
          <a:xfrm>
            <a:off x="-3177" y="0"/>
            <a:ext cx="13323251" cy="6866467"/>
            <a:chOff x="0" y="-8467"/>
            <a:chExt cx="12192000" cy="6866467"/>
          </a:xfrm>
        </p:grpSpPr>
        <p:cxnSp>
          <p:nvCxnSpPr>
            <p:cNvPr id="20" name="Straight Connector 19">
              <a:extLst>
                <a:ext uri="{FF2B5EF4-FFF2-40B4-BE49-F238E27FC236}">
                  <a16:creationId xmlns:a16="http://schemas.microsoft.com/office/drawing/2014/main" id="{F4C0DEAA-3954-4BA8-89FF-BBAACDECB2D1}"/>
                </a:ext>
              </a:extLst>
            </p:cNvPr>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14469044-B4B8-46ED-9EFC-494C84BA8755}"/>
                </a:ext>
              </a:extLst>
            </p:cNvPr>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C0264221-ECDB-4BE8-BDAE-91078ABBE50E}"/>
                </a:ext>
              </a:extLst>
            </p:cNvPr>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0D040315-E6AC-4229-A3AE-8380A0CE0DB8}"/>
                </a:ext>
              </a:extLst>
            </p:cNvPr>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6115AF04-A662-40DF-B462-498ACAB2B217}"/>
                </a:ext>
              </a:extLst>
            </p:cNvPr>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7C1F0368-E2F4-43BA-94D6-98DD77FD3073}"/>
                </a:ext>
              </a:extLst>
            </p:cNvPr>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303268F8-93AA-420E-8899-090CDA5FF33F}"/>
                </a:ext>
              </a:extLst>
            </p:cNvPr>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669D6CF8-45D5-4648-82A6-F6DB5769F62A}"/>
                </a:ext>
              </a:extLst>
            </p:cNvPr>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4493E2A9-3A22-4398-9C1C-BE79228E992E}"/>
                </a:ext>
              </a:extLst>
            </p:cNvPr>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38" name="Picture 2" descr="image">
            <a:extLst>
              <a:ext uri="{FF2B5EF4-FFF2-40B4-BE49-F238E27FC236}">
                <a16:creationId xmlns:a16="http://schemas.microsoft.com/office/drawing/2014/main" id="{36F0C60D-962D-4EF9-AE01-EB69842141E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97666" y="5194043"/>
            <a:ext cx="1656180" cy="1655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680536"/>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615F5F-8B57-463C-89B5-71A5BB0C5441}" type="datetimeFigureOut">
              <a:rPr lang="en-US" smtClean="0"/>
              <a:t>2/21/24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20F7D1-9E1D-44BA-8EAC-1305E31B2AA1}" type="slidenum">
              <a:rPr lang="en-US" smtClean="0"/>
              <a:t>‹#›</a:t>
            </a:fld>
            <a:endParaRPr lang="en-US" dirty="0"/>
          </a:p>
        </p:txBody>
      </p:sp>
    </p:spTree>
    <p:extLst>
      <p:ext uri="{BB962C8B-B14F-4D97-AF65-F5344CB8AC3E}">
        <p14:creationId xmlns:p14="http://schemas.microsoft.com/office/powerpoint/2010/main" val="136886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615F5F-8B57-463C-89B5-71A5BB0C5441}" type="datetimeFigureOut">
              <a:rPr lang="en-US" smtClean="0"/>
              <a:t>2/21/24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20F7D1-9E1D-44BA-8EAC-1305E31B2AA1}"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24890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615F5F-8B57-463C-89B5-71A5BB0C5441}" type="datetimeFigureOut">
              <a:rPr lang="en-US" smtClean="0"/>
              <a:t>2/21/24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20F7D1-9E1D-44BA-8EAC-1305E31B2AA1}" type="slidenum">
              <a:rPr lang="en-US" smtClean="0"/>
              <a:t>‹#›</a:t>
            </a:fld>
            <a:endParaRPr lang="en-US" dirty="0"/>
          </a:p>
        </p:txBody>
      </p:sp>
    </p:spTree>
    <p:extLst>
      <p:ext uri="{BB962C8B-B14F-4D97-AF65-F5344CB8AC3E}">
        <p14:creationId xmlns:p14="http://schemas.microsoft.com/office/powerpoint/2010/main" val="4029900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615F5F-8B57-463C-89B5-71A5BB0C5441}" type="datetimeFigureOut">
              <a:rPr lang="en-US" smtClean="0"/>
              <a:t>2/21/24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20F7D1-9E1D-44BA-8EAC-1305E31B2AA1}"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89876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615F5F-8B57-463C-89B5-71A5BB0C5441}" type="datetimeFigureOut">
              <a:rPr lang="en-US" smtClean="0"/>
              <a:t>2/21/24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20F7D1-9E1D-44BA-8EAC-1305E31B2AA1}" type="slidenum">
              <a:rPr lang="en-US" smtClean="0"/>
              <a:t>‹#›</a:t>
            </a:fld>
            <a:endParaRPr lang="en-US" dirty="0"/>
          </a:p>
        </p:txBody>
      </p:sp>
    </p:spTree>
    <p:extLst>
      <p:ext uri="{BB962C8B-B14F-4D97-AF65-F5344CB8AC3E}">
        <p14:creationId xmlns:p14="http://schemas.microsoft.com/office/powerpoint/2010/main" val="3084687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DC57488-3539-8349-95E7-E0E3D7B2EDB0}" type="datetime2">
              <a:rPr lang="en-US" smtClean="0"/>
              <a:pPr/>
              <a:t>Wednesday, February 21, 2024</a:t>
            </a:fld>
            <a:endParaRPr lang="en-US" dirty="0"/>
          </a:p>
        </p:txBody>
      </p:sp>
      <p:sp>
        <p:nvSpPr>
          <p:cNvPr id="5" name="Footer Placeholder 4"/>
          <p:cNvSpPr>
            <a:spLocks noGrp="1"/>
          </p:cNvSpPr>
          <p:nvPr>
            <p:ph type="ftr" sz="quarter" idx="11"/>
          </p:nvPr>
        </p:nvSpPr>
        <p:spPr/>
        <p:txBody>
          <a:bodyPr/>
          <a:lstStyle/>
          <a:p>
            <a:r>
              <a:rPr lang="en-US" dirty="0"/>
              <a:t>Talk Title Here</a:t>
            </a:r>
          </a:p>
        </p:txBody>
      </p:sp>
      <p:sp>
        <p:nvSpPr>
          <p:cNvPr id="6" name="Slide Number Placeholder 5"/>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3480223781"/>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DC57488-3539-8349-95E7-E0E3D7B2EDB0}" type="datetime2">
              <a:rPr lang="en-US" smtClean="0"/>
              <a:pPr/>
              <a:t>Wednesday, February 21, 2024</a:t>
            </a:fld>
            <a:endParaRPr lang="en-US" dirty="0"/>
          </a:p>
        </p:txBody>
      </p:sp>
      <p:sp>
        <p:nvSpPr>
          <p:cNvPr id="5" name="Footer Placeholder 4"/>
          <p:cNvSpPr>
            <a:spLocks noGrp="1"/>
          </p:cNvSpPr>
          <p:nvPr>
            <p:ph type="ftr" sz="quarter" idx="11"/>
          </p:nvPr>
        </p:nvSpPr>
        <p:spPr/>
        <p:txBody>
          <a:bodyPr/>
          <a:lstStyle/>
          <a:p>
            <a:r>
              <a:rPr lang="en-US" dirty="0"/>
              <a:t>Talk Title Here</a:t>
            </a:r>
          </a:p>
        </p:txBody>
      </p:sp>
      <p:sp>
        <p:nvSpPr>
          <p:cNvPr id="6" name="Slide Number Placeholder 5"/>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2079790515"/>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11285837" cy="5260392"/>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16475" y="735987"/>
            <a:ext cx="1220847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2E496E45-AD96-469D-A038-41C4064C4A59}"/>
              </a:ext>
            </a:extLst>
          </p:cNvPr>
          <p:cNvSpPr>
            <a:spLocks noGrp="1"/>
          </p:cNvSpPr>
          <p:nvPr>
            <p:ph type="sldNum" sz="quarter" idx="12"/>
          </p:nvPr>
        </p:nvSpPr>
        <p:spPr>
          <a:xfrm>
            <a:off x="9313295" y="6323612"/>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
        <p:nvSpPr>
          <p:cNvPr id="15" name="Footer Placeholder 3">
            <a:extLst>
              <a:ext uri="{FF2B5EF4-FFF2-40B4-BE49-F238E27FC236}">
                <a16:creationId xmlns:a16="http://schemas.microsoft.com/office/drawing/2014/main" id="{FB1D7CE1-126B-4835-A713-284CF0B8C4AF}"/>
              </a:ext>
            </a:extLst>
          </p:cNvPr>
          <p:cNvSpPr>
            <a:spLocks noGrp="1"/>
          </p:cNvSpPr>
          <p:nvPr>
            <p:ph type="ftr" sz="quarter" idx="11"/>
          </p:nvPr>
        </p:nvSpPr>
        <p:spPr>
          <a:xfrm>
            <a:off x="411893" y="6266576"/>
            <a:ext cx="2563249" cy="512082"/>
          </a:xfrm>
        </p:spPr>
        <p:txBody>
          <a:bodyPr anchor="t"/>
          <a:lstStyle>
            <a:lvl1pPr algn="l">
              <a:defRPr sz="900"/>
            </a:lvl1pPr>
          </a:lstStyle>
          <a:p>
            <a:r>
              <a:rPr lang="en-US" dirty="0"/>
              <a:t>Talk Title</a:t>
            </a:r>
          </a:p>
        </p:txBody>
      </p:sp>
    </p:spTree>
    <p:extLst>
      <p:ext uri="{BB962C8B-B14F-4D97-AF65-F5344CB8AC3E}">
        <p14:creationId xmlns:p14="http://schemas.microsoft.com/office/powerpoint/2010/main" val="894285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5564365" cy="5260396"/>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16475" y="735987"/>
            <a:ext cx="1220847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p:nvPr>
        </p:nvSpPr>
        <p:spPr>
          <a:xfrm>
            <a:off x="6204856" y="966055"/>
            <a:ext cx="5492873" cy="526039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5">
            <a:extLst>
              <a:ext uri="{FF2B5EF4-FFF2-40B4-BE49-F238E27FC236}">
                <a16:creationId xmlns:a16="http://schemas.microsoft.com/office/drawing/2014/main" id="{D083BCF5-6652-4EAE-A9AE-2CC7B4A7FB06}"/>
              </a:ext>
            </a:extLst>
          </p:cNvPr>
          <p:cNvSpPr>
            <a:spLocks noGrp="1"/>
          </p:cNvSpPr>
          <p:nvPr>
            <p:ph type="sldNum" sz="quarter" idx="12"/>
          </p:nvPr>
        </p:nvSpPr>
        <p:spPr>
          <a:xfrm>
            <a:off x="9182880" y="6362017"/>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
        <p:nvSpPr>
          <p:cNvPr id="14" name="Footer Placeholder 3">
            <a:extLst>
              <a:ext uri="{FF2B5EF4-FFF2-40B4-BE49-F238E27FC236}">
                <a16:creationId xmlns:a16="http://schemas.microsoft.com/office/drawing/2014/main" id="{16D18B57-AE9F-4494-A1DE-01DA392291E6}"/>
              </a:ext>
            </a:extLst>
          </p:cNvPr>
          <p:cNvSpPr>
            <a:spLocks noGrp="1"/>
          </p:cNvSpPr>
          <p:nvPr>
            <p:ph type="ftr" sz="quarter" idx="11"/>
          </p:nvPr>
        </p:nvSpPr>
        <p:spPr>
          <a:xfrm>
            <a:off x="411893" y="6266576"/>
            <a:ext cx="2563249" cy="512082"/>
          </a:xfrm>
        </p:spPr>
        <p:txBody>
          <a:bodyPr anchor="t"/>
          <a:lstStyle>
            <a:lvl1pPr algn="l">
              <a:defRPr sz="900"/>
            </a:lvl1pPr>
          </a:lstStyle>
          <a:p>
            <a:r>
              <a:rPr lang="en-US" dirty="0"/>
              <a:t>Talk Title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260397"/>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16475" y="735987"/>
            <a:ext cx="1220847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p:nvPr>
        </p:nvSpPr>
        <p:spPr>
          <a:xfrm>
            <a:off x="7053943" y="4062939"/>
            <a:ext cx="4643786" cy="2163513"/>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966789"/>
            <a:ext cx="4644345" cy="2976562"/>
          </a:xfrm>
          <a:solidFill>
            <a:schemeClr val="bg1"/>
          </a:solidFill>
        </p:spPr>
        <p:txBody>
          <a:bodyPr/>
          <a:lstStyle/>
          <a:p>
            <a:r>
              <a:rPr lang="en-US" dirty="0"/>
              <a:t>Click icon to add picture</a:t>
            </a:r>
          </a:p>
        </p:txBody>
      </p:sp>
      <p:pic>
        <p:nvPicPr>
          <p:cNvPr id="13" name="Picture 12">
            <a:extLst>
              <a:ext uri="{FF2B5EF4-FFF2-40B4-BE49-F238E27FC236}">
                <a16:creationId xmlns:a16="http://schemas.microsoft.com/office/drawing/2014/main" id="{B6C82EC1-D9FC-4D8F-8B56-653C9B8A5B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6507" y="6386243"/>
            <a:ext cx="1428001" cy="462435"/>
          </a:xfrm>
          <a:prstGeom prst="rect">
            <a:avLst/>
          </a:prstGeom>
        </p:spPr>
      </p:pic>
      <p:sp>
        <p:nvSpPr>
          <p:cNvPr id="14" name="Slide Number Placeholder 5">
            <a:extLst>
              <a:ext uri="{FF2B5EF4-FFF2-40B4-BE49-F238E27FC236}">
                <a16:creationId xmlns:a16="http://schemas.microsoft.com/office/drawing/2014/main" id="{021516C7-68BC-4DF5-AA2F-4FFA9AD7E26A}"/>
              </a:ext>
            </a:extLst>
          </p:cNvPr>
          <p:cNvSpPr>
            <a:spLocks noGrp="1"/>
          </p:cNvSpPr>
          <p:nvPr>
            <p:ph type="sldNum" sz="quarter" idx="12"/>
          </p:nvPr>
        </p:nvSpPr>
        <p:spPr>
          <a:xfrm>
            <a:off x="9897757" y="6475294"/>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
        <p:nvSpPr>
          <p:cNvPr id="15" name="Footer Placeholder 3">
            <a:extLst>
              <a:ext uri="{FF2B5EF4-FFF2-40B4-BE49-F238E27FC236}">
                <a16:creationId xmlns:a16="http://schemas.microsoft.com/office/drawing/2014/main" id="{71919E7B-E356-4EA2-A743-0FF2132C4B5B}"/>
              </a:ext>
            </a:extLst>
          </p:cNvPr>
          <p:cNvSpPr>
            <a:spLocks noGrp="1"/>
          </p:cNvSpPr>
          <p:nvPr>
            <p:ph type="ftr" sz="quarter" idx="11"/>
          </p:nvPr>
        </p:nvSpPr>
        <p:spPr>
          <a:xfrm>
            <a:off x="411893" y="6266576"/>
            <a:ext cx="2563249" cy="512082"/>
          </a:xfrm>
        </p:spPr>
        <p:txBody>
          <a:bodyPr anchor="t"/>
          <a:lstStyle>
            <a:lvl1pPr algn="l">
              <a:defRPr sz="900"/>
            </a:lvl1pPr>
          </a:lstStyle>
          <a:p>
            <a:r>
              <a:rPr lang="en-US" dirty="0"/>
              <a:t>Talk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273B7C"/>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C57488-3539-8349-95E7-E0E3D7B2EDB0}" type="datetime2">
              <a:rPr lang="en-US" smtClean="0"/>
              <a:pPr/>
              <a:t>Wednesday, February 21, 2024</a:t>
            </a:fld>
            <a:endParaRPr lang="en-US" dirty="0"/>
          </a:p>
        </p:txBody>
      </p:sp>
      <p:sp>
        <p:nvSpPr>
          <p:cNvPr id="5" name="Footer Placeholder 4"/>
          <p:cNvSpPr>
            <a:spLocks noGrp="1"/>
          </p:cNvSpPr>
          <p:nvPr>
            <p:ph type="ftr" sz="quarter" idx="11"/>
          </p:nvPr>
        </p:nvSpPr>
        <p:spPr/>
        <p:txBody>
          <a:bodyPr/>
          <a:lstStyle/>
          <a:p>
            <a:r>
              <a:rPr lang="en-US" dirty="0"/>
              <a:t>Talk Title Here</a:t>
            </a:r>
          </a:p>
        </p:txBody>
      </p:sp>
      <p:sp>
        <p:nvSpPr>
          <p:cNvPr id="6" name="Slide Number Placeholder 5"/>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869971695"/>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260396"/>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16475" y="735987"/>
            <a:ext cx="1220847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p:nvPr>
        </p:nvSpPr>
        <p:spPr>
          <a:xfrm>
            <a:off x="7053943" y="966055"/>
            <a:ext cx="2843814"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3371187"/>
            <a:ext cx="2843815" cy="2855260"/>
          </a:xfrm>
          <a:solidFill>
            <a:schemeClr val="bg1"/>
          </a:solidFill>
        </p:spPr>
        <p:txBody>
          <a:bodyPr/>
          <a:lstStyle/>
          <a:p>
            <a:r>
              <a:rPr lang="en-US" dirty="0"/>
              <a:t>Click icon to add picture</a:t>
            </a:r>
          </a:p>
        </p:txBody>
      </p:sp>
      <p:sp>
        <p:nvSpPr>
          <p:cNvPr id="14" name="Slide Number Placeholder 5">
            <a:extLst>
              <a:ext uri="{FF2B5EF4-FFF2-40B4-BE49-F238E27FC236}">
                <a16:creationId xmlns:a16="http://schemas.microsoft.com/office/drawing/2014/main" id="{13A6043C-F458-4C3F-AF17-2921EE748A55}"/>
              </a:ext>
            </a:extLst>
          </p:cNvPr>
          <p:cNvSpPr>
            <a:spLocks noGrp="1"/>
          </p:cNvSpPr>
          <p:nvPr>
            <p:ph type="sldNum" sz="quarter" idx="12"/>
          </p:nvPr>
        </p:nvSpPr>
        <p:spPr>
          <a:xfrm>
            <a:off x="9182880" y="6370935"/>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
        <p:nvSpPr>
          <p:cNvPr id="15" name="Footer Placeholder 3">
            <a:extLst>
              <a:ext uri="{FF2B5EF4-FFF2-40B4-BE49-F238E27FC236}">
                <a16:creationId xmlns:a16="http://schemas.microsoft.com/office/drawing/2014/main" id="{5B8BE85D-736A-4568-BAD7-71AF9290027F}"/>
              </a:ext>
            </a:extLst>
          </p:cNvPr>
          <p:cNvSpPr>
            <a:spLocks noGrp="1"/>
          </p:cNvSpPr>
          <p:nvPr>
            <p:ph type="ftr" sz="quarter" idx="11"/>
          </p:nvPr>
        </p:nvSpPr>
        <p:spPr>
          <a:xfrm>
            <a:off x="411893" y="6266576"/>
            <a:ext cx="2563249" cy="512082"/>
          </a:xfrm>
        </p:spPr>
        <p:txBody>
          <a:bodyPr anchor="t"/>
          <a:lstStyle>
            <a:lvl1pPr algn="l">
              <a:defRPr sz="900"/>
            </a:lvl1pPr>
          </a:lstStyle>
          <a:p>
            <a:r>
              <a:rPr lang="en-US" dirty="0"/>
              <a:t>Talk Title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976787" cy="5260391"/>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16475" y="735987"/>
            <a:ext cx="1220847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4"/>
          </p:nvPr>
        </p:nvSpPr>
        <p:spPr>
          <a:xfrm>
            <a:off x="7666264" y="966055"/>
            <a:ext cx="4032023" cy="2584125"/>
          </a:xfrm>
          <a:solidFill>
            <a:schemeClr val="bg1"/>
          </a:solidFill>
        </p:spPr>
        <p:txBody>
          <a:bodyPr/>
          <a:lstStyle/>
          <a:p>
            <a:r>
              <a:rPr lang="en-US" dirty="0"/>
              <a:t>Click icon to add picture</a:t>
            </a:r>
          </a:p>
        </p:txBody>
      </p:sp>
      <p:sp>
        <p:nvSpPr>
          <p:cNvPr id="11" name="Picture Placeholder 6"/>
          <p:cNvSpPr>
            <a:spLocks noGrp="1"/>
          </p:cNvSpPr>
          <p:nvPr>
            <p:ph type="pic" sz="quarter" idx="15"/>
          </p:nvPr>
        </p:nvSpPr>
        <p:spPr>
          <a:xfrm>
            <a:off x="7666264" y="3763625"/>
            <a:ext cx="2231493" cy="2462822"/>
          </a:xfrm>
          <a:solidFill>
            <a:schemeClr val="bg1"/>
          </a:solidFill>
        </p:spPr>
        <p:txBody>
          <a:bodyPr/>
          <a:lstStyle/>
          <a:p>
            <a:r>
              <a:rPr lang="en-US" dirty="0"/>
              <a:t>Click icon to add picture</a:t>
            </a:r>
          </a:p>
        </p:txBody>
      </p:sp>
      <p:sp>
        <p:nvSpPr>
          <p:cNvPr id="14" name="Slide Number Placeholder 5">
            <a:extLst>
              <a:ext uri="{FF2B5EF4-FFF2-40B4-BE49-F238E27FC236}">
                <a16:creationId xmlns:a16="http://schemas.microsoft.com/office/drawing/2014/main" id="{9900F04D-AC2F-423C-B6A2-BF80050A60C7}"/>
              </a:ext>
            </a:extLst>
          </p:cNvPr>
          <p:cNvSpPr>
            <a:spLocks noGrp="1"/>
          </p:cNvSpPr>
          <p:nvPr>
            <p:ph type="sldNum" sz="quarter" idx="12"/>
          </p:nvPr>
        </p:nvSpPr>
        <p:spPr>
          <a:xfrm>
            <a:off x="9105905" y="6370935"/>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
        <p:nvSpPr>
          <p:cNvPr id="15" name="Footer Placeholder 3">
            <a:extLst>
              <a:ext uri="{FF2B5EF4-FFF2-40B4-BE49-F238E27FC236}">
                <a16:creationId xmlns:a16="http://schemas.microsoft.com/office/drawing/2014/main" id="{188C99F7-C75A-4AC5-8281-967C952CFA81}"/>
              </a:ext>
            </a:extLst>
          </p:cNvPr>
          <p:cNvSpPr>
            <a:spLocks noGrp="1"/>
          </p:cNvSpPr>
          <p:nvPr>
            <p:ph type="ftr" sz="quarter" idx="11"/>
          </p:nvPr>
        </p:nvSpPr>
        <p:spPr>
          <a:xfrm>
            <a:off x="411893" y="6266576"/>
            <a:ext cx="2563249" cy="512082"/>
          </a:xfrm>
        </p:spPr>
        <p:txBody>
          <a:bodyPr anchor="t"/>
          <a:lstStyle>
            <a:lvl1pPr algn="l">
              <a:defRPr sz="900"/>
            </a:lvl1pPr>
          </a:lstStyle>
          <a:p>
            <a:r>
              <a:rPr lang="en-US" dirty="0"/>
              <a:t>Talk Title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657320" y="966055"/>
            <a:ext cx="6976787" cy="52603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16475" y="735987"/>
            <a:ext cx="1220847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4"/>
          </p:nvPr>
        </p:nvSpPr>
        <p:spPr>
          <a:xfrm>
            <a:off x="411892" y="966055"/>
            <a:ext cx="4032023" cy="2584125"/>
          </a:xfrm>
          <a:solidFill>
            <a:schemeClr val="bg1"/>
          </a:solidFill>
        </p:spPr>
        <p:txBody>
          <a:bodyPr/>
          <a:lstStyle/>
          <a:p>
            <a:r>
              <a:rPr lang="en-US" dirty="0"/>
              <a:t>Click icon to add picture</a:t>
            </a:r>
          </a:p>
        </p:txBody>
      </p:sp>
      <p:sp>
        <p:nvSpPr>
          <p:cNvPr id="11" name="Picture Placeholder 6"/>
          <p:cNvSpPr>
            <a:spLocks noGrp="1"/>
          </p:cNvSpPr>
          <p:nvPr>
            <p:ph type="pic" sz="quarter" idx="15"/>
          </p:nvPr>
        </p:nvSpPr>
        <p:spPr>
          <a:xfrm>
            <a:off x="411892" y="3763625"/>
            <a:ext cx="4032023" cy="2462830"/>
          </a:xfrm>
          <a:solidFill>
            <a:schemeClr val="bg1"/>
          </a:solidFill>
        </p:spPr>
        <p:txBody>
          <a:bodyPr/>
          <a:lstStyle/>
          <a:p>
            <a:r>
              <a:rPr lang="en-US" dirty="0"/>
              <a:t>Click icon to add picture</a:t>
            </a:r>
          </a:p>
        </p:txBody>
      </p:sp>
      <p:pic>
        <p:nvPicPr>
          <p:cNvPr id="13" name="Picture 12">
            <a:extLst>
              <a:ext uri="{FF2B5EF4-FFF2-40B4-BE49-F238E27FC236}">
                <a16:creationId xmlns:a16="http://schemas.microsoft.com/office/drawing/2014/main" id="{9F129A1D-EBBE-43D3-A521-8D31A71AD8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6507" y="6386243"/>
            <a:ext cx="1428001" cy="462435"/>
          </a:xfrm>
          <a:prstGeom prst="rect">
            <a:avLst/>
          </a:prstGeom>
        </p:spPr>
      </p:pic>
      <p:sp>
        <p:nvSpPr>
          <p:cNvPr id="14" name="Slide Number Placeholder 5">
            <a:extLst>
              <a:ext uri="{FF2B5EF4-FFF2-40B4-BE49-F238E27FC236}">
                <a16:creationId xmlns:a16="http://schemas.microsoft.com/office/drawing/2014/main" id="{DE4E922E-75C0-4E33-8485-087F02632FAF}"/>
              </a:ext>
            </a:extLst>
          </p:cNvPr>
          <p:cNvSpPr>
            <a:spLocks noGrp="1"/>
          </p:cNvSpPr>
          <p:nvPr>
            <p:ph type="sldNum" sz="quarter" idx="12"/>
          </p:nvPr>
        </p:nvSpPr>
        <p:spPr>
          <a:xfrm>
            <a:off x="9897757" y="6475294"/>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
        <p:nvSpPr>
          <p:cNvPr id="15" name="Footer Placeholder 3">
            <a:extLst>
              <a:ext uri="{FF2B5EF4-FFF2-40B4-BE49-F238E27FC236}">
                <a16:creationId xmlns:a16="http://schemas.microsoft.com/office/drawing/2014/main" id="{A225B541-52C0-4D6C-8D3C-79DA8F9E4020}"/>
              </a:ext>
            </a:extLst>
          </p:cNvPr>
          <p:cNvSpPr>
            <a:spLocks noGrp="1"/>
          </p:cNvSpPr>
          <p:nvPr>
            <p:ph type="ftr" sz="quarter" idx="11"/>
          </p:nvPr>
        </p:nvSpPr>
        <p:spPr>
          <a:xfrm>
            <a:off x="411893" y="6266576"/>
            <a:ext cx="2563249" cy="512082"/>
          </a:xfrm>
        </p:spPr>
        <p:txBody>
          <a:bodyPr anchor="t"/>
          <a:lstStyle>
            <a:lvl1pPr algn="l">
              <a:defRPr sz="900"/>
            </a:lvl1pPr>
          </a:lstStyle>
          <a:p>
            <a:r>
              <a:rPr lang="en-US" dirty="0"/>
              <a:t>Talk Title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3445216"/>
            <a:ext cx="5572529" cy="2789326"/>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16475" y="735987"/>
            <a:ext cx="1220847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4"/>
          </p:nvPr>
        </p:nvSpPr>
        <p:spPr>
          <a:xfrm>
            <a:off x="411892" y="966055"/>
            <a:ext cx="3639123" cy="2332315"/>
          </a:xfrm>
          <a:solidFill>
            <a:schemeClr val="bg1"/>
          </a:solidFill>
        </p:spPr>
        <p:txBody>
          <a:bodyPr/>
          <a:lstStyle/>
          <a:p>
            <a:r>
              <a:rPr lang="en-US" dirty="0"/>
              <a:t>Click icon to add picture</a:t>
            </a:r>
          </a:p>
        </p:txBody>
      </p:sp>
      <p:sp>
        <p:nvSpPr>
          <p:cNvPr id="11" name="Picture Placeholder 6"/>
          <p:cNvSpPr>
            <a:spLocks noGrp="1"/>
          </p:cNvSpPr>
          <p:nvPr>
            <p:ph type="pic" sz="quarter" idx="15"/>
          </p:nvPr>
        </p:nvSpPr>
        <p:spPr>
          <a:xfrm>
            <a:off x="4235248" y="966055"/>
            <a:ext cx="3639123" cy="2332315"/>
          </a:xfrm>
          <a:solidFill>
            <a:schemeClr val="bg1"/>
          </a:solidFill>
        </p:spPr>
        <p:txBody>
          <a:bodyPr/>
          <a:lstStyle/>
          <a:p>
            <a:r>
              <a:rPr lang="en-US" dirty="0"/>
              <a:t>Click icon to add picture</a:t>
            </a:r>
          </a:p>
        </p:txBody>
      </p:sp>
      <p:sp>
        <p:nvSpPr>
          <p:cNvPr id="10" name="Content Placeholder 2"/>
          <p:cNvSpPr>
            <a:spLocks noGrp="1"/>
          </p:cNvSpPr>
          <p:nvPr>
            <p:ph idx="16"/>
          </p:nvPr>
        </p:nvSpPr>
        <p:spPr>
          <a:xfrm>
            <a:off x="411892"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6"/>
          <p:cNvSpPr>
            <a:spLocks noGrp="1"/>
          </p:cNvSpPr>
          <p:nvPr>
            <p:ph type="pic" sz="quarter" idx="17"/>
          </p:nvPr>
        </p:nvSpPr>
        <p:spPr>
          <a:xfrm>
            <a:off x="8058606" y="966055"/>
            <a:ext cx="3639123" cy="2332315"/>
          </a:xfrm>
          <a:solidFill>
            <a:schemeClr val="bg1"/>
          </a:solidFill>
        </p:spPr>
        <p:txBody>
          <a:bodyPr/>
          <a:lstStyle/>
          <a:p>
            <a:r>
              <a:rPr lang="en-US" dirty="0"/>
              <a:t>Click icon to add picture</a:t>
            </a:r>
          </a:p>
        </p:txBody>
      </p:sp>
      <p:sp>
        <p:nvSpPr>
          <p:cNvPr id="16" name="Slide Number Placeholder 5">
            <a:extLst>
              <a:ext uri="{FF2B5EF4-FFF2-40B4-BE49-F238E27FC236}">
                <a16:creationId xmlns:a16="http://schemas.microsoft.com/office/drawing/2014/main" id="{5ED4B8FA-1EDE-465B-A6A7-47249B7EB172}"/>
              </a:ext>
            </a:extLst>
          </p:cNvPr>
          <p:cNvSpPr>
            <a:spLocks noGrp="1"/>
          </p:cNvSpPr>
          <p:nvPr>
            <p:ph type="sldNum" sz="quarter" idx="12"/>
          </p:nvPr>
        </p:nvSpPr>
        <p:spPr>
          <a:xfrm>
            <a:off x="9163290" y="6323612"/>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
        <p:nvSpPr>
          <p:cNvPr id="17" name="Footer Placeholder 3">
            <a:extLst>
              <a:ext uri="{FF2B5EF4-FFF2-40B4-BE49-F238E27FC236}">
                <a16:creationId xmlns:a16="http://schemas.microsoft.com/office/drawing/2014/main" id="{F41113FA-6CF7-46AE-813B-8389B1A16708}"/>
              </a:ext>
            </a:extLst>
          </p:cNvPr>
          <p:cNvSpPr>
            <a:spLocks noGrp="1"/>
          </p:cNvSpPr>
          <p:nvPr>
            <p:ph type="ftr" sz="quarter" idx="11"/>
          </p:nvPr>
        </p:nvSpPr>
        <p:spPr>
          <a:xfrm>
            <a:off x="411893" y="6266576"/>
            <a:ext cx="2563249" cy="512082"/>
          </a:xfrm>
        </p:spPr>
        <p:txBody>
          <a:bodyPr anchor="t"/>
          <a:lstStyle>
            <a:lvl1pPr algn="l">
              <a:defRPr sz="900"/>
            </a:lvl1pPr>
          </a:lstStyle>
          <a:p>
            <a:r>
              <a:rPr lang="en-US" dirty="0"/>
              <a:t>Talk Title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411892"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16475" y="735987"/>
            <a:ext cx="1220847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4"/>
          </p:nvPr>
        </p:nvSpPr>
        <p:spPr>
          <a:xfrm>
            <a:off x="411892" y="3914031"/>
            <a:ext cx="3639123" cy="2312423"/>
          </a:xfrm>
          <a:solidFill>
            <a:schemeClr val="bg1"/>
          </a:solidFill>
        </p:spPr>
        <p:txBody>
          <a:bodyPr/>
          <a:lstStyle/>
          <a:p>
            <a:r>
              <a:rPr lang="en-US" dirty="0"/>
              <a:t>Click icon to add picture</a:t>
            </a:r>
          </a:p>
        </p:txBody>
      </p:sp>
      <p:sp>
        <p:nvSpPr>
          <p:cNvPr id="11" name="Picture Placeholder 6"/>
          <p:cNvSpPr>
            <a:spLocks noGrp="1"/>
          </p:cNvSpPr>
          <p:nvPr>
            <p:ph type="pic" sz="quarter" idx="15"/>
          </p:nvPr>
        </p:nvSpPr>
        <p:spPr>
          <a:xfrm>
            <a:off x="4235248" y="3914032"/>
            <a:ext cx="3639123" cy="2312422"/>
          </a:xfrm>
          <a:solidFill>
            <a:schemeClr val="bg1"/>
          </a:solidFill>
        </p:spPr>
        <p:txBody>
          <a:bodyPr/>
          <a:lstStyle/>
          <a:p>
            <a:r>
              <a:rPr lang="en-US" dirty="0"/>
              <a:t>Click icon to add picture</a:t>
            </a:r>
          </a:p>
        </p:txBody>
      </p:sp>
      <p:sp>
        <p:nvSpPr>
          <p:cNvPr id="16" name="Slide Number Placeholder 5">
            <a:extLst>
              <a:ext uri="{FF2B5EF4-FFF2-40B4-BE49-F238E27FC236}">
                <a16:creationId xmlns:a16="http://schemas.microsoft.com/office/drawing/2014/main" id="{BE3E682B-0382-43BF-97EE-2CC56C06F01A}"/>
              </a:ext>
            </a:extLst>
          </p:cNvPr>
          <p:cNvSpPr>
            <a:spLocks noGrp="1"/>
          </p:cNvSpPr>
          <p:nvPr>
            <p:ph type="sldNum" sz="quarter" idx="12"/>
          </p:nvPr>
        </p:nvSpPr>
        <p:spPr>
          <a:xfrm>
            <a:off x="9182880" y="6370935"/>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
        <p:nvSpPr>
          <p:cNvPr id="17" name="Footer Placeholder 3">
            <a:extLst>
              <a:ext uri="{FF2B5EF4-FFF2-40B4-BE49-F238E27FC236}">
                <a16:creationId xmlns:a16="http://schemas.microsoft.com/office/drawing/2014/main" id="{8F67F3BD-DFBE-4CA6-B004-C600F8627B77}"/>
              </a:ext>
            </a:extLst>
          </p:cNvPr>
          <p:cNvSpPr>
            <a:spLocks noGrp="1"/>
          </p:cNvSpPr>
          <p:nvPr>
            <p:ph type="ftr" sz="quarter" idx="11"/>
          </p:nvPr>
        </p:nvSpPr>
        <p:spPr>
          <a:xfrm>
            <a:off x="411893" y="6266576"/>
            <a:ext cx="2563249" cy="512082"/>
          </a:xfrm>
        </p:spPr>
        <p:txBody>
          <a:bodyPr anchor="t"/>
          <a:lstStyle>
            <a:lvl1pPr algn="l">
              <a:defRPr sz="900"/>
            </a:lvl1pPr>
          </a:lstStyle>
          <a:p>
            <a:r>
              <a:rPr lang="en-US" dirty="0"/>
              <a:t>Talk Title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271" y="2866618"/>
            <a:ext cx="4317562" cy="4317562"/>
          </a:xfrm>
          <a:prstGeom prst="rect">
            <a:avLst/>
          </a:prstGeom>
        </p:spPr>
      </p:pic>
      <p:sp>
        <p:nvSpPr>
          <p:cNvPr id="2" name="Title 1"/>
          <p:cNvSpPr>
            <a:spLocks noGrp="1"/>
          </p:cNvSpPr>
          <p:nvPr>
            <p:ph type="ctrTitle" hasCustomPrompt="1"/>
          </p:nvPr>
        </p:nvSpPr>
        <p:spPr>
          <a:xfrm>
            <a:off x="443181" y="505595"/>
            <a:ext cx="6986319" cy="617838"/>
          </a:xfrm>
        </p:spPr>
        <p:txBody>
          <a:bodyPr anchor="b">
            <a:noAutofit/>
          </a:bodyPr>
          <a:lstStyle>
            <a:lvl1pPr algn="l">
              <a:defRPr sz="3000" b="1" cap="none" baseline="0">
                <a:latin typeface="Arial" charset="0"/>
              </a:defRPr>
            </a:lvl1pPr>
          </a:lstStyle>
          <a:p>
            <a:r>
              <a:rPr lang="en-US" dirty="0"/>
              <a:t>Questions?</a:t>
            </a:r>
          </a:p>
        </p:txBody>
      </p:sp>
      <p:sp>
        <p:nvSpPr>
          <p:cNvPr id="32" name="Date Placeholder 31"/>
          <p:cNvSpPr>
            <a:spLocks noGrp="1"/>
          </p:cNvSpPr>
          <p:nvPr>
            <p:ph type="dt" sz="half" idx="12"/>
          </p:nvPr>
        </p:nvSpPr>
        <p:spPr>
          <a:xfrm>
            <a:off x="424849" y="5701198"/>
            <a:ext cx="2415529" cy="365125"/>
          </a:xfrm>
        </p:spPr>
        <p:txBody>
          <a:bodyPr/>
          <a:lstStyle>
            <a:lvl1pPr algn="ctr">
              <a:defRPr baseline="0">
                <a:solidFill>
                  <a:schemeClr val="tx1"/>
                </a:solidFill>
                <a:latin typeface="Arial" charset="0"/>
              </a:defRPr>
            </a:lvl1pPr>
          </a:lstStyle>
          <a:p>
            <a:fld id="{C1B74398-39EA-0749-9F74-6FE982C11DA9}" type="datetime2">
              <a:rPr lang="en-US" smtClean="0"/>
              <a:pPr/>
              <a:t>Wednesday, February 21, 2024</a:t>
            </a:fld>
            <a:endParaRPr lang="en-US" dirty="0"/>
          </a:p>
        </p:txBody>
      </p:sp>
      <p:sp>
        <p:nvSpPr>
          <p:cNvPr id="15" name="Text Placeholder 14"/>
          <p:cNvSpPr>
            <a:spLocks noGrp="1"/>
          </p:cNvSpPr>
          <p:nvPr>
            <p:ph type="body" sz="quarter" idx="14" hasCustomPrompt="1"/>
          </p:nvPr>
        </p:nvSpPr>
        <p:spPr>
          <a:xfrm>
            <a:off x="7510538" y="145564"/>
            <a:ext cx="4360333" cy="661107"/>
          </a:xfrm>
        </p:spPr>
        <p:txBody>
          <a:bodyPr>
            <a:normAutofit/>
          </a:bodyPr>
          <a:lstStyle>
            <a:lvl1pPr marL="0" indent="0">
              <a:buFontTx/>
              <a:buNone/>
              <a:defRPr sz="1400" b="1" baseline="0">
                <a:solidFill>
                  <a:schemeClr val="accent6"/>
                </a:solidFill>
              </a:defRPr>
            </a:lvl1pPr>
          </a:lstStyle>
          <a:p>
            <a:pPr lvl="0"/>
            <a:r>
              <a:rPr lang="en-US" dirty="0"/>
              <a:t>Author</a:t>
            </a:r>
          </a:p>
          <a:p>
            <a:pPr lvl="0"/>
            <a:r>
              <a:rPr lang="en-US" dirty="0"/>
              <a:t>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570" y="6194559"/>
            <a:ext cx="1948205" cy="630895"/>
          </a:xfrm>
          <a:prstGeom prst="rect">
            <a:avLst/>
          </a:prstGeom>
        </p:spPr>
      </p:pic>
      <p:sp>
        <p:nvSpPr>
          <p:cNvPr id="14" name="Picture Placeholder 13"/>
          <p:cNvSpPr>
            <a:spLocks noGrp="1"/>
          </p:cNvSpPr>
          <p:nvPr>
            <p:ph type="pic" sz="quarter" idx="15"/>
          </p:nvPr>
        </p:nvSpPr>
        <p:spPr>
          <a:xfrm>
            <a:off x="6572250" y="1720850"/>
            <a:ext cx="3561564" cy="3840163"/>
          </a:xfrm>
          <a:solidFill>
            <a:schemeClr val="bg1"/>
          </a:solidFill>
        </p:spPr>
        <p:txBody>
          <a:bodyPr/>
          <a:lstStyle/>
          <a:p>
            <a:r>
              <a:rPr lang="en-US" dirty="0"/>
              <a:t>Click icon to add picture</a:t>
            </a:r>
          </a:p>
        </p:txBody>
      </p:sp>
      <p:sp>
        <p:nvSpPr>
          <p:cNvPr id="12" name="Text Placeholder 14"/>
          <p:cNvSpPr>
            <a:spLocks noGrp="1"/>
          </p:cNvSpPr>
          <p:nvPr>
            <p:ph type="body" sz="quarter" idx="16" hasCustomPrompt="1"/>
          </p:nvPr>
        </p:nvSpPr>
        <p:spPr>
          <a:xfrm>
            <a:off x="7510539" y="847492"/>
            <a:ext cx="4360333" cy="275941"/>
          </a:xfrm>
        </p:spPr>
        <p:txBody>
          <a:bodyPr>
            <a:normAutofit/>
          </a:bodyPr>
          <a:lstStyle>
            <a:lvl1pPr marL="0" indent="0">
              <a:buFontTx/>
              <a:buNone/>
              <a:defRPr sz="1200" baseline="0">
                <a:solidFill>
                  <a:srgbClr val="C00000"/>
                </a:solidFill>
              </a:defRPr>
            </a:lvl1pPr>
          </a:lstStyle>
          <a:p>
            <a:pPr lvl="0"/>
            <a:r>
              <a:rPr lang="en-US" dirty="0"/>
              <a:t>Contact</a:t>
            </a:r>
          </a:p>
        </p:txBody>
      </p:sp>
      <p:sp>
        <p:nvSpPr>
          <p:cNvPr id="13" name="Text Placeholder 6"/>
          <p:cNvSpPr>
            <a:spLocks noGrp="1"/>
          </p:cNvSpPr>
          <p:nvPr>
            <p:ph type="body" sz="quarter" idx="17" hasCustomPrompt="1"/>
          </p:nvPr>
        </p:nvSpPr>
        <p:spPr>
          <a:xfrm>
            <a:off x="424849" y="1726357"/>
            <a:ext cx="5894308" cy="3834656"/>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dirty="0"/>
              <a:t>Agenda Topics Covered:</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C57488-3539-8349-95E7-E0E3D7B2EDB0}" type="datetime2">
              <a:rPr lang="en-US" smtClean="0"/>
              <a:pPr/>
              <a:t>Wednesday, February 21, 2024</a:t>
            </a:fld>
            <a:endParaRPr lang="en-US" dirty="0"/>
          </a:p>
        </p:txBody>
      </p:sp>
      <p:sp>
        <p:nvSpPr>
          <p:cNvPr id="5" name="Footer Placeholder 4"/>
          <p:cNvSpPr>
            <a:spLocks noGrp="1"/>
          </p:cNvSpPr>
          <p:nvPr>
            <p:ph type="ftr" sz="quarter" idx="11"/>
          </p:nvPr>
        </p:nvSpPr>
        <p:spPr/>
        <p:txBody>
          <a:bodyPr/>
          <a:lstStyle/>
          <a:p>
            <a:r>
              <a:rPr lang="en-US" dirty="0"/>
              <a:t>Talk Title Here</a:t>
            </a:r>
          </a:p>
        </p:txBody>
      </p:sp>
      <p:sp>
        <p:nvSpPr>
          <p:cNvPr id="6" name="Slide Number Placeholder 5"/>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2876162056"/>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C57488-3539-8349-95E7-E0E3D7B2EDB0}" type="datetime2">
              <a:rPr lang="en-US" smtClean="0"/>
              <a:pPr/>
              <a:t>Wednesday, February 21, 2024</a:t>
            </a:fld>
            <a:endParaRPr lang="en-US" dirty="0"/>
          </a:p>
        </p:txBody>
      </p:sp>
      <p:sp>
        <p:nvSpPr>
          <p:cNvPr id="6" name="Footer Placeholder 5"/>
          <p:cNvSpPr>
            <a:spLocks noGrp="1"/>
          </p:cNvSpPr>
          <p:nvPr>
            <p:ph type="ftr" sz="quarter" idx="11"/>
          </p:nvPr>
        </p:nvSpPr>
        <p:spPr/>
        <p:txBody>
          <a:bodyPr/>
          <a:lstStyle/>
          <a:p>
            <a:r>
              <a:rPr lang="en-US" dirty="0"/>
              <a:t>Talk Title Here</a:t>
            </a:r>
          </a:p>
        </p:txBody>
      </p:sp>
      <p:sp>
        <p:nvSpPr>
          <p:cNvPr id="7" name="Slide Number Placeholder 6"/>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154080261"/>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C57488-3539-8349-95E7-E0E3D7B2EDB0}" type="datetime2">
              <a:rPr lang="en-US" smtClean="0"/>
              <a:pPr/>
              <a:t>Wednesday, February 21, 2024</a:t>
            </a:fld>
            <a:endParaRPr lang="en-US" dirty="0"/>
          </a:p>
        </p:txBody>
      </p:sp>
      <p:sp>
        <p:nvSpPr>
          <p:cNvPr id="8" name="Footer Placeholder 7"/>
          <p:cNvSpPr>
            <a:spLocks noGrp="1"/>
          </p:cNvSpPr>
          <p:nvPr>
            <p:ph type="ftr" sz="quarter" idx="11"/>
          </p:nvPr>
        </p:nvSpPr>
        <p:spPr/>
        <p:txBody>
          <a:bodyPr/>
          <a:lstStyle/>
          <a:p>
            <a:r>
              <a:rPr lang="en-US" dirty="0"/>
              <a:t>Talk Title Here</a:t>
            </a:r>
          </a:p>
        </p:txBody>
      </p:sp>
      <p:sp>
        <p:nvSpPr>
          <p:cNvPr id="9" name="Slide Number Placeholder 8"/>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606746974"/>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C57488-3539-8349-95E7-E0E3D7B2EDB0}" type="datetime2">
              <a:rPr lang="en-US" smtClean="0"/>
              <a:pPr/>
              <a:t>Wednesday, February 21, 2024</a:t>
            </a:fld>
            <a:endParaRPr lang="en-US" dirty="0"/>
          </a:p>
        </p:txBody>
      </p:sp>
      <p:sp>
        <p:nvSpPr>
          <p:cNvPr id="4" name="Footer Placeholder 3"/>
          <p:cNvSpPr>
            <a:spLocks noGrp="1"/>
          </p:cNvSpPr>
          <p:nvPr>
            <p:ph type="ftr" sz="quarter" idx="11"/>
          </p:nvPr>
        </p:nvSpPr>
        <p:spPr/>
        <p:txBody>
          <a:bodyPr/>
          <a:lstStyle/>
          <a:p>
            <a:r>
              <a:rPr lang="en-US" dirty="0"/>
              <a:t>Talk Title Here</a:t>
            </a:r>
          </a:p>
        </p:txBody>
      </p:sp>
      <p:sp>
        <p:nvSpPr>
          <p:cNvPr id="5" name="Slide Number Placeholder 4"/>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807305212"/>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57488-3539-8349-95E7-E0E3D7B2EDB0}" type="datetime2">
              <a:rPr lang="en-US" smtClean="0"/>
              <a:pPr/>
              <a:t>Wednesday, February 21, 2024</a:t>
            </a:fld>
            <a:endParaRPr lang="en-US" dirty="0"/>
          </a:p>
        </p:txBody>
      </p:sp>
      <p:sp>
        <p:nvSpPr>
          <p:cNvPr id="3" name="Footer Placeholder 2"/>
          <p:cNvSpPr>
            <a:spLocks noGrp="1"/>
          </p:cNvSpPr>
          <p:nvPr>
            <p:ph type="ftr" sz="quarter" idx="11"/>
          </p:nvPr>
        </p:nvSpPr>
        <p:spPr/>
        <p:txBody>
          <a:bodyPr/>
          <a:lstStyle/>
          <a:p>
            <a:r>
              <a:rPr lang="en-US" dirty="0"/>
              <a:t>Talk Title Here</a:t>
            </a:r>
          </a:p>
        </p:txBody>
      </p:sp>
      <p:sp>
        <p:nvSpPr>
          <p:cNvPr id="4" name="Slide Number Placeholder 3"/>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3459811684"/>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C57488-3539-8349-95E7-E0E3D7B2EDB0}" type="datetime2">
              <a:rPr lang="en-US" smtClean="0"/>
              <a:pPr/>
              <a:t>Wednesday, February 21, 2024</a:t>
            </a:fld>
            <a:endParaRPr lang="en-US" dirty="0"/>
          </a:p>
        </p:txBody>
      </p:sp>
      <p:sp>
        <p:nvSpPr>
          <p:cNvPr id="6" name="Footer Placeholder 5"/>
          <p:cNvSpPr>
            <a:spLocks noGrp="1"/>
          </p:cNvSpPr>
          <p:nvPr>
            <p:ph type="ftr" sz="quarter" idx="11"/>
          </p:nvPr>
        </p:nvSpPr>
        <p:spPr/>
        <p:txBody>
          <a:bodyPr/>
          <a:lstStyle/>
          <a:p>
            <a:r>
              <a:rPr lang="en-US" dirty="0"/>
              <a:t>Talk Title Here</a:t>
            </a:r>
          </a:p>
        </p:txBody>
      </p:sp>
      <p:sp>
        <p:nvSpPr>
          <p:cNvPr id="7" name="Slide Number Placeholder 6"/>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2231011043"/>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DC57488-3539-8349-95E7-E0E3D7B2EDB0}" type="datetime2">
              <a:rPr lang="en-US" smtClean="0"/>
              <a:pPr/>
              <a:t>Wednesday, February 21, 2024</a:t>
            </a:fld>
            <a:endParaRPr lang="en-US" dirty="0"/>
          </a:p>
        </p:txBody>
      </p:sp>
      <p:sp>
        <p:nvSpPr>
          <p:cNvPr id="6" name="Footer Placeholder 5"/>
          <p:cNvSpPr>
            <a:spLocks noGrp="1"/>
          </p:cNvSpPr>
          <p:nvPr>
            <p:ph type="ftr" sz="quarter" idx="11"/>
          </p:nvPr>
        </p:nvSpPr>
        <p:spPr/>
        <p:txBody>
          <a:bodyPr/>
          <a:lstStyle/>
          <a:p>
            <a:r>
              <a:rPr lang="en-US" dirty="0"/>
              <a:t>Talk Title Here</a:t>
            </a:r>
          </a:p>
        </p:txBody>
      </p:sp>
      <p:sp>
        <p:nvSpPr>
          <p:cNvPr id="7" name="Slide Number Placeholder 6"/>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4132619253"/>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3177" y="0"/>
            <a:ext cx="13323251"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7615F5F-8B57-463C-89B5-71A5BB0C5441}" type="datetimeFigureOut">
              <a:rPr lang="en-US" smtClean="0"/>
              <a:t>2/21/24</a:t>
            </a:fld>
            <a:endParaRPr lang="en-US" dirty="0"/>
          </a:p>
        </p:txBody>
      </p:sp>
      <p:sp>
        <p:nvSpPr>
          <p:cNvPr id="5" name="Footer Placeholder 4"/>
          <p:cNvSpPr>
            <a:spLocks noGrp="1"/>
          </p:cNvSpPr>
          <p:nvPr>
            <p:ph type="ftr" sz="quarter" idx="3"/>
          </p:nvPr>
        </p:nvSpPr>
        <p:spPr>
          <a:xfrm>
            <a:off x="1744020" y="6041362"/>
            <a:ext cx="5230925" cy="230189"/>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720F7D1-9E1D-44BA-8EAC-1305E31B2AA1}" type="slidenum">
              <a:rPr lang="en-US" smtClean="0"/>
              <a:t>‹#›</a:t>
            </a:fld>
            <a:endParaRPr lang="en-US" dirty="0"/>
          </a:p>
        </p:txBody>
      </p:sp>
      <p:pic>
        <p:nvPicPr>
          <p:cNvPr id="18" name="Picture 2" descr="image">
            <a:extLst>
              <a:ext uri="{FF2B5EF4-FFF2-40B4-BE49-F238E27FC236}">
                <a16:creationId xmlns:a16="http://schemas.microsoft.com/office/drawing/2014/main" id="{D3882743-BF6B-42D3-BDC2-D190501454FC}"/>
              </a:ext>
            </a:extLst>
          </p:cNvPr>
          <p:cNvPicPr>
            <a:picLocks noChangeAspect="1" noChangeArrowheads="1"/>
          </p:cNvPicPr>
          <p:nvPr userDrawn="1"/>
        </p:nvPicPr>
        <p:blipFill>
          <a:blip r:embed="rId27" cstate="print">
            <a:extLst>
              <a:ext uri="{28A0092B-C50C-407E-A947-70E740481C1C}">
                <a14:useLocalDpi xmlns:a14="http://schemas.microsoft.com/office/drawing/2010/main" val="0"/>
              </a:ext>
            </a:extLst>
          </a:blip>
          <a:srcRect/>
          <a:stretch>
            <a:fillRect/>
          </a:stretch>
        </p:blipFill>
        <p:spPr bwMode="auto">
          <a:xfrm>
            <a:off x="9797666" y="5194043"/>
            <a:ext cx="1656180" cy="1655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87256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Lst>
  <p:txStyles>
    <p:titleStyle>
      <a:lvl1pPr algn="l" defTabSz="457200" rtl="0" eaLnBrk="1" latinLnBrk="0" hangingPunct="1">
        <a:spcBef>
          <a:spcPct val="0"/>
        </a:spcBef>
        <a:buNone/>
        <a:defRPr sz="3600" kern="1200">
          <a:solidFill>
            <a:srgbClr val="273B7C"/>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3.png"/><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image" Target="../media/image12.tiff"/><Relationship Id="rId5" Type="http://schemas.openxmlformats.org/officeDocument/2006/relationships/image" Target="../media/image10.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hyperlink" Target="http://physics.nist.gov/PhysRefData/Star/Text/" TargetMode="Externa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oleObject" Target="../embeddings/oleObject7.bin"/><Relationship Id="rId18" Type="http://schemas.openxmlformats.org/officeDocument/2006/relationships/image" Target="../media/image21.e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8.emf"/><Relationship Id="rId17" Type="http://schemas.openxmlformats.org/officeDocument/2006/relationships/oleObject" Target="../embeddings/oleObject9.bin"/><Relationship Id="rId2" Type="http://schemas.openxmlformats.org/officeDocument/2006/relationships/slideLayout" Target="../slideLayouts/slideLayout17.xml"/><Relationship Id="rId16" Type="http://schemas.openxmlformats.org/officeDocument/2006/relationships/image" Target="../media/image20.emf"/><Relationship Id="rId20" Type="http://schemas.openxmlformats.org/officeDocument/2006/relationships/image" Target="../media/image22.emf"/><Relationship Id="rId1" Type="http://schemas.openxmlformats.org/officeDocument/2006/relationships/vmlDrawing" Target="../drawings/vmlDrawing2.vml"/><Relationship Id="rId6" Type="http://schemas.openxmlformats.org/officeDocument/2006/relationships/image" Target="../media/image15.e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oleObject" Target="../embeddings/oleObject8.bin"/><Relationship Id="rId10" Type="http://schemas.openxmlformats.org/officeDocument/2006/relationships/image" Target="../media/image17.emf"/><Relationship Id="rId19" Type="http://schemas.openxmlformats.org/officeDocument/2006/relationships/oleObject" Target="../embeddings/oleObject10.bin"/><Relationship Id="rId4" Type="http://schemas.openxmlformats.org/officeDocument/2006/relationships/image" Target="../media/image14.emf"/><Relationship Id="rId9" Type="http://schemas.openxmlformats.org/officeDocument/2006/relationships/oleObject" Target="../embeddings/oleObject5.bin"/><Relationship Id="rId1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8E08B-EDCB-4B44-B800-561F501E05E4}"/>
              </a:ext>
            </a:extLst>
          </p:cNvPr>
          <p:cNvSpPr>
            <a:spLocks noGrp="1"/>
          </p:cNvSpPr>
          <p:nvPr>
            <p:ph type="title"/>
          </p:nvPr>
        </p:nvSpPr>
        <p:spPr>
          <a:xfrm>
            <a:off x="0" y="0"/>
            <a:ext cx="12563061" cy="1759225"/>
          </a:xfrm>
        </p:spPr>
        <p:txBody>
          <a:bodyPr/>
          <a:lstStyle/>
          <a:p>
            <a:pPr algn="ctr"/>
            <a:r>
              <a:rPr lang="en-US" altLang="en-US" sz="3600" dirty="0">
                <a:solidFill>
                  <a:prstClr val="black"/>
                </a:solidFill>
                <a:latin typeface="Arial" panose="020B0604020202020204" pitchFamily="34" charset="0"/>
                <a:cs typeface="Arial" panose="020B0604020202020204" pitchFamily="34" charset="0"/>
              </a:rPr>
              <a:t>Compact, Energy Efficient Neutron Source: Enabling Technology for Thorium Breeder and Accelerator Waste Transmutation</a:t>
            </a:r>
            <a:endParaRPr lang="en-US" dirty="0"/>
          </a:p>
        </p:txBody>
      </p:sp>
      <p:sp>
        <p:nvSpPr>
          <p:cNvPr id="3" name="Content Placeholder 2">
            <a:extLst>
              <a:ext uri="{FF2B5EF4-FFF2-40B4-BE49-F238E27FC236}">
                <a16:creationId xmlns:a16="http://schemas.microsoft.com/office/drawing/2014/main" id="{9E430C21-7EEA-0149-BAD4-A3216D638E9D}"/>
              </a:ext>
            </a:extLst>
          </p:cNvPr>
          <p:cNvSpPr>
            <a:spLocks noGrp="1"/>
          </p:cNvSpPr>
          <p:nvPr>
            <p:ph idx="1"/>
          </p:nvPr>
        </p:nvSpPr>
        <p:spPr>
          <a:xfrm>
            <a:off x="89452" y="1759225"/>
            <a:ext cx="12404035" cy="4467221"/>
          </a:xfrm>
        </p:spPr>
        <p:txBody>
          <a:bodyPr/>
          <a:lstStyle/>
          <a:p>
            <a:pPr lvl="0" algn="ctr" defTabSz="914400" fontAlgn="base">
              <a:spcBef>
                <a:spcPct val="20000"/>
              </a:spcBef>
              <a:spcAft>
                <a:spcPct val="0"/>
              </a:spcAft>
              <a:buClrTx/>
              <a:buSzTx/>
              <a:buNone/>
            </a:pPr>
            <a:r>
              <a:rPr lang="en-US" altLang="en-US" sz="3200" dirty="0">
                <a:solidFill>
                  <a:srgbClr val="000000"/>
                </a:solidFill>
                <a:latin typeface="Arial"/>
                <a:cs typeface="Arial"/>
                <a:sym typeface="Symbol" pitchFamily="2" charset="2"/>
              </a:rPr>
              <a:t>Ady Hershcovitch, William Horak, Brant Johnson, Michael Todosow, Thomas Roser, Brookhaven National Laboratory</a:t>
            </a:r>
          </a:p>
          <a:p>
            <a:pPr lvl="0" algn="ctr" defTabSz="914400" fontAlgn="base">
              <a:spcBef>
                <a:spcPct val="20000"/>
              </a:spcBef>
              <a:spcAft>
                <a:spcPct val="0"/>
              </a:spcAft>
              <a:buClrTx/>
              <a:buSzTx/>
              <a:buNone/>
            </a:pPr>
            <a:r>
              <a:rPr lang="en-US" altLang="en-US" sz="3200" dirty="0">
                <a:solidFill>
                  <a:srgbClr val="000000"/>
                </a:solidFill>
                <a:latin typeface="Arial"/>
                <a:cs typeface="Arial"/>
                <a:sym typeface="Symbol" pitchFamily="2" charset="2"/>
              </a:rPr>
              <a:t>and</a:t>
            </a:r>
          </a:p>
          <a:p>
            <a:pPr lvl="0" algn="ctr" defTabSz="914400" fontAlgn="base">
              <a:spcBef>
                <a:spcPct val="20000"/>
              </a:spcBef>
              <a:spcAft>
                <a:spcPct val="0"/>
              </a:spcAft>
              <a:buClrTx/>
              <a:buSzTx/>
              <a:buNone/>
            </a:pPr>
            <a:r>
              <a:rPr lang="en-US" altLang="en-US" sz="3200" dirty="0">
                <a:solidFill>
                  <a:srgbClr val="000000"/>
                </a:solidFill>
                <a:latin typeface="Arial"/>
                <a:cs typeface="Arial"/>
                <a:sym typeface="Symbol" pitchFamily="2" charset="2"/>
              </a:rPr>
              <a:t>Michael Driscoll, Massachusetts Institute of Technology</a:t>
            </a:r>
          </a:p>
          <a:p>
            <a:pPr marL="0" indent="0">
              <a:buNone/>
            </a:pPr>
            <a:endParaRPr lang="en-US" dirty="0"/>
          </a:p>
        </p:txBody>
      </p:sp>
    </p:spTree>
    <p:extLst>
      <p:ext uri="{BB962C8B-B14F-4D97-AF65-F5344CB8AC3E}">
        <p14:creationId xmlns:p14="http://schemas.microsoft.com/office/powerpoint/2010/main" val="1769695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3BCAF-6DCB-E14B-8BB9-4BD4A96D6886}"/>
              </a:ext>
            </a:extLst>
          </p:cNvPr>
          <p:cNvSpPr>
            <a:spLocks noGrp="1"/>
          </p:cNvSpPr>
          <p:nvPr>
            <p:ph type="title"/>
          </p:nvPr>
        </p:nvSpPr>
        <p:spPr>
          <a:xfrm>
            <a:off x="0" y="0"/>
            <a:ext cx="12563061" cy="728029"/>
          </a:xfrm>
        </p:spPr>
        <p:txBody>
          <a:bodyPr/>
          <a:lstStyle/>
          <a:p>
            <a:pPr algn="ctr"/>
            <a:r>
              <a:rPr lang="en-US" altLang="en-US" sz="3600" b="0" dirty="0">
                <a:solidFill>
                  <a:srgbClr val="000000"/>
                </a:solidFill>
                <a:latin typeface="Arial"/>
                <a:cs typeface="Arial"/>
              </a:rPr>
              <a:t>Summary of Computations</a:t>
            </a:r>
            <a:endParaRPr lang="en-US" dirty="0"/>
          </a:p>
        </p:txBody>
      </p:sp>
      <p:sp>
        <p:nvSpPr>
          <p:cNvPr id="3" name="Content Placeholder 2">
            <a:extLst>
              <a:ext uri="{FF2B5EF4-FFF2-40B4-BE49-F238E27FC236}">
                <a16:creationId xmlns:a16="http://schemas.microsoft.com/office/drawing/2014/main" id="{DB39603F-69F8-A54E-8468-C14A438A9EBF}"/>
              </a:ext>
            </a:extLst>
          </p:cNvPr>
          <p:cNvSpPr>
            <a:spLocks noGrp="1"/>
          </p:cNvSpPr>
          <p:nvPr>
            <p:ph idx="1"/>
          </p:nvPr>
        </p:nvSpPr>
        <p:spPr>
          <a:xfrm>
            <a:off x="0" y="728029"/>
            <a:ext cx="12563061" cy="6129970"/>
          </a:xfrm>
        </p:spPr>
        <p:txBody>
          <a:bodyPr/>
          <a:lstStyle/>
          <a:p>
            <a:pPr lvl="0" algn="just" defTabSz="914400" fontAlgn="base">
              <a:lnSpc>
                <a:spcPct val="80000"/>
              </a:lnSpc>
              <a:spcBef>
                <a:spcPct val="20000"/>
              </a:spcBef>
              <a:spcAft>
                <a:spcPct val="0"/>
              </a:spcAft>
              <a:buClrTx/>
              <a:buSzTx/>
              <a:buNone/>
            </a:pPr>
            <a:r>
              <a:rPr lang="en-US" altLang="en-US" sz="2000" u="sng" dirty="0">
                <a:solidFill>
                  <a:srgbClr val="000000"/>
                </a:solidFill>
                <a:latin typeface="Arial" panose="020B0604020202020204" pitchFamily="34" charset="0"/>
                <a:cs typeface="Arial" panose="020B0604020202020204" pitchFamily="34" charset="0"/>
              </a:rPr>
              <a:t>Deuterium Beam in Tritium Gas</a:t>
            </a:r>
          </a:p>
          <a:p>
            <a:pPr lvl="0" algn="just" defTabSz="914400" fontAlgn="base">
              <a:lnSpc>
                <a:spcPct val="80000"/>
              </a:lnSpc>
              <a:spcBef>
                <a:spcPct val="20000"/>
              </a:spcBef>
              <a:spcAft>
                <a:spcPct val="0"/>
              </a:spcAft>
              <a:buClrTx/>
              <a:buSzTx/>
              <a:buNone/>
            </a:pPr>
            <a:r>
              <a:rPr lang="en-US" altLang="en-US" sz="2000" dirty="0">
                <a:solidFill>
                  <a:srgbClr val="000000"/>
                </a:solidFill>
                <a:latin typeface="Arial" panose="020B0604020202020204" pitchFamily="34" charset="0"/>
                <a:cs typeface="Arial" panose="020B0604020202020204" pitchFamily="34" charset="0"/>
              </a:rPr>
              <a:t>Without anomalous propagation, can obtain up to 1.1x10</a:t>
            </a:r>
            <a:r>
              <a:rPr lang="en-US" altLang="en-US" sz="2000" baseline="30000" dirty="0">
                <a:solidFill>
                  <a:srgbClr val="000000"/>
                </a:solidFill>
                <a:latin typeface="Arial" panose="020B0604020202020204" pitchFamily="34" charset="0"/>
                <a:cs typeface="Arial" panose="020B0604020202020204" pitchFamily="34" charset="0"/>
              </a:rPr>
              <a:t>10</a:t>
            </a:r>
            <a:r>
              <a:rPr lang="en-US" altLang="en-US" sz="2000" dirty="0">
                <a:solidFill>
                  <a:srgbClr val="000000"/>
                </a:solidFill>
                <a:latin typeface="Arial" panose="020B0604020202020204" pitchFamily="34" charset="0"/>
                <a:cs typeface="Arial" panose="020B0604020202020204" pitchFamily="34" charset="0"/>
              </a:rPr>
              <a:t> neutrons/sec/Watt of beam power lost. With enhanced propagation, can obtain 1.0x10</a:t>
            </a:r>
            <a:r>
              <a:rPr lang="en-US" altLang="en-US" sz="2000" baseline="30000" dirty="0">
                <a:solidFill>
                  <a:srgbClr val="000000"/>
                </a:solidFill>
                <a:latin typeface="Arial" panose="020B0604020202020204" pitchFamily="34" charset="0"/>
                <a:cs typeface="Arial" panose="020B0604020202020204" pitchFamily="34" charset="0"/>
              </a:rPr>
              <a:t>11</a:t>
            </a:r>
            <a:r>
              <a:rPr lang="en-US" altLang="en-US" sz="2000" dirty="0">
                <a:solidFill>
                  <a:srgbClr val="000000"/>
                </a:solidFill>
                <a:latin typeface="Arial" panose="020B0604020202020204" pitchFamily="34" charset="0"/>
                <a:cs typeface="Arial" panose="020B0604020202020204" pitchFamily="34" charset="0"/>
              </a:rPr>
              <a:t> neutrons/sec/Watt of beam power lost.</a:t>
            </a:r>
          </a:p>
          <a:p>
            <a:pPr lvl="0" algn="just" defTabSz="914400" fontAlgn="base">
              <a:lnSpc>
                <a:spcPct val="80000"/>
              </a:lnSpc>
              <a:spcBef>
                <a:spcPct val="20000"/>
              </a:spcBef>
              <a:spcAft>
                <a:spcPct val="0"/>
              </a:spcAft>
              <a:buClrTx/>
              <a:buSzTx/>
              <a:buNone/>
            </a:pPr>
            <a:endParaRPr lang="en-US" altLang="en-US" sz="1400" dirty="0">
              <a:solidFill>
                <a:srgbClr val="000000"/>
              </a:solidFill>
              <a:latin typeface="Arial" panose="020B0604020202020204" pitchFamily="34" charset="0"/>
              <a:cs typeface="Arial" panose="020B0604020202020204" pitchFamily="34" charset="0"/>
            </a:endParaRPr>
          </a:p>
          <a:p>
            <a:pPr lvl="0" algn="just" defTabSz="914400" fontAlgn="base">
              <a:lnSpc>
                <a:spcPct val="80000"/>
              </a:lnSpc>
              <a:spcBef>
                <a:spcPct val="20000"/>
              </a:spcBef>
              <a:spcAft>
                <a:spcPct val="0"/>
              </a:spcAft>
              <a:buClrTx/>
              <a:buSzTx/>
              <a:buNone/>
            </a:pPr>
            <a:r>
              <a:rPr lang="en-US" altLang="en-US" sz="2000" u="sng" dirty="0">
                <a:solidFill>
                  <a:srgbClr val="000000"/>
                </a:solidFill>
                <a:latin typeface="Arial" panose="020B0604020202020204" pitchFamily="34" charset="0"/>
                <a:cs typeface="Arial" panose="020B0604020202020204" pitchFamily="34" charset="0"/>
              </a:rPr>
              <a:t>Deuterium Beam in “Cold” Electron Tritium Plasma</a:t>
            </a:r>
          </a:p>
          <a:p>
            <a:pPr lvl="0" algn="just" defTabSz="914400" fontAlgn="base">
              <a:lnSpc>
                <a:spcPct val="80000"/>
              </a:lnSpc>
              <a:spcBef>
                <a:spcPct val="20000"/>
              </a:spcBef>
              <a:spcAft>
                <a:spcPct val="0"/>
              </a:spcAft>
              <a:buClrTx/>
              <a:buSzTx/>
              <a:buNone/>
            </a:pPr>
            <a:r>
              <a:rPr lang="en-US" altLang="en-US" sz="2000" dirty="0">
                <a:solidFill>
                  <a:srgbClr val="000000"/>
                </a:solidFill>
                <a:latin typeface="Arial" panose="020B0604020202020204" pitchFamily="34" charset="0"/>
                <a:cs typeface="Arial" panose="020B0604020202020204" pitchFamily="34" charset="0"/>
              </a:rPr>
              <a:t>Here D ions are slower than thermal electrons of 10 – 15 eV, in this case one can obtain 1.5x10</a:t>
            </a:r>
            <a:r>
              <a:rPr lang="en-US" altLang="en-US" sz="2000" baseline="30000" dirty="0">
                <a:solidFill>
                  <a:srgbClr val="000000"/>
                </a:solidFill>
                <a:latin typeface="Arial" panose="020B0604020202020204" pitchFamily="34" charset="0"/>
                <a:cs typeface="Arial" panose="020B0604020202020204" pitchFamily="34" charset="0"/>
              </a:rPr>
              <a:t>9 </a:t>
            </a:r>
            <a:r>
              <a:rPr lang="en-US" altLang="en-US" sz="2000" dirty="0">
                <a:solidFill>
                  <a:srgbClr val="000000"/>
                </a:solidFill>
                <a:latin typeface="Arial" panose="020B0604020202020204" pitchFamily="34" charset="0"/>
                <a:cs typeface="Arial" panose="020B0604020202020204" pitchFamily="34" charset="0"/>
              </a:rPr>
              <a:t>neutrons/sec/Watt of beam power lost.</a:t>
            </a:r>
          </a:p>
          <a:p>
            <a:pPr lvl="0" algn="just" defTabSz="914400" fontAlgn="base">
              <a:lnSpc>
                <a:spcPct val="80000"/>
              </a:lnSpc>
              <a:spcBef>
                <a:spcPct val="20000"/>
              </a:spcBef>
              <a:spcAft>
                <a:spcPct val="0"/>
              </a:spcAft>
              <a:buClrTx/>
              <a:buSzTx/>
              <a:buNone/>
            </a:pPr>
            <a:r>
              <a:rPr lang="en-US" altLang="en-US" sz="2000" dirty="0">
                <a:solidFill>
                  <a:srgbClr val="000000"/>
                </a:solidFill>
                <a:latin typeface="Arial" panose="020B0604020202020204" pitchFamily="34" charset="0"/>
                <a:cs typeface="Arial" panose="020B0604020202020204" pitchFamily="34" charset="0"/>
              </a:rPr>
              <a:t>In the above computations, relatively high tritium plasma and/or gas densities are possible. Density is to be determined by tube (interaction) length (until D beam is slowed down to 75 keV. In this case up to 10</a:t>
            </a:r>
            <a:r>
              <a:rPr lang="en-US" altLang="en-US" sz="2000" baseline="30000" dirty="0">
                <a:solidFill>
                  <a:srgbClr val="000000"/>
                </a:solidFill>
                <a:latin typeface="Arial" panose="020B0604020202020204" pitchFamily="34" charset="0"/>
                <a:cs typeface="Arial" panose="020B0604020202020204" pitchFamily="34" charset="0"/>
              </a:rPr>
              <a:t>16</a:t>
            </a:r>
            <a:r>
              <a:rPr lang="en-US" altLang="en-US" sz="2000" dirty="0">
                <a:solidFill>
                  <a:srgbClr val="000000"/>
                </a:solidFill>
                <a:latin typeface="Arial" panose="020B0604020202020204" pitchFamily="34" charset="0"/>
                <a:cs typeface="Arial" panose="020B0604020202020204" pitchFamily="34" charset="0"/>
              </a:rPr>
              <a:t> neutrons/sec/tube is possible. </a:t>
            </a:r>
          </a:p>
          <a:p>
            <a:pPr lvl="0" algn="just" defTabSz="914400" fontAlgn="base">
              <a:lnSpc>
                <a:spcPct val="80000"/>
              </a:lnSpc>
              <a:spcBef>
                <a:spcPct val="20000"/>
              </a:spcBef>
              <a:spcAft>
                <a:spcPct val="0"/>
              </a:spcAft>
              <a:buClrTx/>
              <a:buSzTx/>
              <a:buNone/>
            </a:pPr>
            <a:endParaRPr lang="en-US" altLang="en-US" sz="1400" dirty="0">
              <a:solidFill>
                <a:srgbClr val="000000"/>
              </a:solidFill>
              <a:latin typeface="Arial" panose="020B0604020202020204" pitchFamily="34" charset="0"/>
              <a:cs typeface="Arial" panose="020B0604020202020204" pitchFamily="34" charset="0"/>
            </a:endParaRPr>
          </a:p>
          <a:p>
            <a:pPr lvl="0" algn="just" defTabSz="914400" fontAlgn="base">
              <a:lnSpc>
                <a:spcPct val="80000"/>
              </a:lnSpc>
              <a:spcBef>
                <a:spcPct val="20000"/>
              </a:spcBef>
              <a:spcAft>
                <a:spcPct val="0"/>
              </a:spcAft>
              <a:buClrTx/>
              <a:buSzTx/>
              <a:buNone/>
            </a:pPr>
            <a:r>
              <a:rPr lang="en-US" altLang="en-US" sz="2000" u="sng" dirty="0">
                <a:solidFill>
                  <a:srgbClr val="000000"/>
                </a:solidFill>
                <a:latin typeface="Arial" panose="020B0604020202020204" pitchFamily="34" charset="0"/>
                <a:cs typeface="Arial" panose="020B0604020202020204" pitchFamily="34" charset="0"/>
              </a:rPr>
              <a:t>Deuterium Beam in Warm Electron Tritium Plasma</a:t>
            </a:r>
          </a:p>
          <a:p>
            <a:pPr lvl="0" algn="just" defTabSz="914400" fontAlgn="base">
              <a:lnSpc>
                <a:spcPct val="80000"/>
              </a:lnSpc>
              <a:spcBef>
                <a:spcPct val="20000"/>
              </a:spcBef>
              <a:spcAft>
                <a:spcPct val="0"/>
              </a:spcAft>
              <a:buClrTx/>
              <a:buSzTx/>
              <a:buNone/>
            </a:pPr>
            <a:r>
              <a:rPr lang="en-US" altLang="en-US" sz="2000" dirty="0">
                <a:solidFill>
                  <a:srgbClr val="000000"/>
                </a:solidFill>
                <a:latin typeface="Arial" panose="020B0604020202020204" pitchFamily="34" charset="0"/>
                <a:cs typeface="Arial" panose="020B0604020202020204" pitchFamily="34" charset="0"/>
              </a:rPr>
              <a:t>Condition is met by 55 eV electrons. Assume electron temperature of 60 eV, plasma electron will heat. Electron temperatures can exceed 200 eV, with efficiency of neutron generation of </a:t>
            </a:r>
            <a:r>
              <a:rPr lang="en-US" altLang="en-US" sz="2000" b="1" dirty="0">
                <a:solidFill>
                  <a:srgbClr val="000000"/>
                </a:solidFill>
                <a:latin typeface="Arial" panose="020B0604020202020204" pitchFamily="34" charset="0"/>
                <a:cs typeface="Arial" panose="020B0604020202020204" pitchFamily="34" charset="0"/>
              </a:rPr>
              <a:t>6.2x10</a:t>
            </a:r>
            <a:r>
              <a:rPr lang="en-US" altLang="en-US" sz="2000" b="1" baseline="30000" dirty="0">
                <a:solidFill>
                  <a:srgbClr val="000000"/>
                </a:solidFill>
                <a:latin typeface="Arial" panose="020B0604020202020204" pitchFamily="34" charset="0"/>
                <a:cs typeface="Arial" panose="020B0604020202020204" pitchFamily="34" charset="0"/>
              </a:rPr>
              <a:t>10</a:t>
            </a:r>
            <a:r>
              <a:rPr lang="en-US" altLang="en-US" sz="2000" b="1" dirty="0">
                <a:solidFill>
                  <a:srgbClr val="000000"/>
                </a:solidFill>
                <a:latin typeface="Arial" panose="020B0604020202020204" pitchFamily="34" charset="0"/>
                <a:cs typeface="Arial" panose="020B0604020202020204" pitchFamily="34" charset="0"/>
              </a:rPr>
              <a:t> neutrons/sec/Watt</a:t>
            </a:r>
            <a:r>
              <a:rPr lang="en-US" altLang="en-US" sz="2000" dirty="0">
                <a:solidFill>
                  <a:srgbClr val="000000"/>
                </a:solidFill>
                <a:latin typeface="Arial" panose="020B0604020202020204" pitchFamily="34" charset="0"/>
                <a:cs typeface="Arial" panose="020B0604020202020204" pitchFamily="34" charset="0"/>
              </a:rPr>
              <a:t>! </a:t>
            </a:r>
          </a:p>
          <a:p>
            <a:pPr lvl="0" algn="just" defTabSz="914400" fontAlgn="base">
              <a:lnSpc>
                <a:spcPct val="80000"/>
              </a:lnSpc>
              <a:spcBef>
                <a:spcPct val="20000"/>
              </a:spcBef>
              <a:spcAft>
                <a:spcPct val="0"/>
              </a:spcAft>
              <a:buClrTx/>
              <a:buSzTx/>
              <a:buNone/>
            </a:pPr>
            <a:r>
              <a:rPr lang="en-US" altLang="en-US" sz="2000" dirty="0">
                <a:solidFill>
                  <a:srgbClr val="000000"/>
                </a:solidFill>
                <a:latin typeface="Arial" panose="020B0604020202020204" pitchFamily="34" charset="0"/>
                <a:cs typeface="Arial" panose="020B0604020202020204" pitchFamily="34" charset="0"/>
              </a:rPr>
              <a:t>If a stainless steel interaction tube is to be surrounded by beryllium (or other metal like Nb) for neutron multiplication (works with 14 MeV neutrons, but not with spallation neutrons); factor </a:t>
            </a:r>
            <a:r>
              <a:rPr lang="en-US" altLang="en-US" sz="2000" b="1" dirty="0">
                <a:solidFill>
                  <a:srgbClr val="000000"/>
                </a:solidFill>
                <a:latin typeface="Arial" panose="020B0604020202020204" pitchFamily="34" charset="0"/>
                <a:cs typeface="Arial" panose="020B0604020202020204" pitchFamily="34" charset="0"/>
              </a:rPr>
              <a:t>2 multiplication </a:t>
            </a:r>
            <a:r>
              <a:rPr lang="en-US" altLang="en-US" sz="2000" dirty="0">
                <a:solidFill>
                  <a:srgbClr val="000000"/>
                </a:solidFill>
                <a:latin typeface="Arial" panose="020B0604020202020204" pitchFamily="34" charset="0"/>
                <a:cs typeface="Arial" panose="020B0604020202020204" pitchFamily="34" charset="0"/>
              </a:rPr>
              <a:t>can be achieved (though it could be even higher). 	</a:t>
            </a:r>
            <a:r>
              <a:rPr lang="en-US" altLang="en-US" sz="2000" dirty="0">
                <a:solidFill>
                  <a:srgbClr val="000000"/>
                </a:solidFill>
                <a:latin typeface="Arial"/>
                <a:cs typeface="Arial"/>
              </a:rPr>
              <a:t> </a:t>
            </a:r>
          </a:p>
          <a:p>
            <a:pPr marL="0" indent="0">
              <a:buNone/>
            </a:pPr>
            <a:endParaRPr lang="en-US" dirty="0"/>
          </a:p>
        </p:txBody>
      </p:sp>
    </p:spTree>
    <p:extLst>
      <p:ext uri="{BB962C8B-B14F-4D97-AF65-F5344CB8AC3E}">
        <p14:creationId xmlns:p14="http://schemas.microsoft.com/office/powerpoint/2010/main" val="706339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7CDA2-40F0-1446-933E-E2DC1A7C8FF8}"/>
              </a:ext>
            </a:extLst>
          </p:cNvPr>
          <p:cNvSpPr>
            <a:spLocks noGrp="1"/>
          </p:cNvSpPr>
          <p:nvPr>
            <p:ph type="title"/>
          </p:nvPr>
        </p:nvSpPr>
        <p:spPr>
          <a:xfrm>
            <a:off x="0" y="0"/>
            <a:ext cx="12582939" cy="728029"/>
          </a:xfrm>
        </p:spPr>
        <p:txBody>
          <a:bodyPr/>
          <a:lstStyle/>
          <a:p>
            <a:pPr algn="ctr"/>
            <a:r>
              <a:rPr lang="en-US" altLang="en-US" sz="3600" b="0" dirty="0">
                <a:solidFill>
                  <a:srgbClr val="000000"/>
                </a:solidFill>
                <a:latin typeface="Arial"/>
                <a:cs typeface="Arial"/>
              </a:rPr>
              <a:t>Comparison</a:t>
            </a:r>
            <a:endParaRPr lang="en-US" dirty="0"/>
          </a:p>
        </p:txBody>
      </p:sp>
      <p:sp>
        <p:nvSpPr>
          <p:cNvPr id="3" name="Content Placeholder 2">
            <a:extLst>
              <a:ext uri="{FF2B5EF4-FFF2-40B4-BE49-F238E27FC236}">
                <a16:creationId xmlns:a16="http://schemas.microsoft.com/office/drawing/2014/main" id="{77BA33C7-9CED-6644-A078-87BC5806F798}"/>
              </a:ext>
            </a:extLst>
          </p:cNvPr>
          <p:cNvSpPr>
            <a:spLocks noGrp="1"/>
          </p:cNvSpPr>
          <p:nvPr>
            <p:ph idx="1"/>
          </p:nvPr>
        </p:nvSpPr>
        <p:spPr>
          <a:xfrm>
            <a:off x="0" y="728028"/>
            <a:ext cx="12582939" cy="6010701"/>
          </a:xfrm>
        </p:spPr>
        <p:txBody>
          <a:bodyPr/>
          <a:lstStyle/>
          <a:p>
            <a:pPr lvl="0" algn="just" defTabSz="914400" fontAlgn="base">
              <a:lnSpc>
                <a:spcPct val="80000"/>
              </a:lnSpc>
              <a:spcBef>
                <a:spcPct val="20000"/>
              </a:spcBef>
              <a:spcAft>
                <a:spcPct val="0"/>
              </a:spcAft>
              <a:buClrTx/>
              <a:buSzTx/>
              <a:buNone/>
            </a:pPr>
            <a:r>
              <a:rPr lang="en-US" altLang="en-US" sz="1800" dirty="0">
                <a:solidFill>
                  <a:srgbClr val="000000"/>
                </a:solidFill>
                <a:latin typeface="Arial"/>
                <a:cs typeface="Arial"/>
              </a:rPr>
              <a:t>GA concept (Rodriguez and Baxter ICONE 9, 2001) is based on a spallation neutron source for transmutation based on 1 GeV 15 mA proton beam, which generates </a:t>
            </a:r>
            <a:r>
              <a:rPr lang="en-US" altLang="en-US" sz="1800" b="1" dirty="0">
                <a:solidFill>
                  <a:srgbClr val="000000"/>
                </a:solidFill>
                <a:latin typeface="Arial"/>
                <a:cs typeface="Arial"/>
              </a:rPr>
              <a:t>40 neutrons/proton</a:t>
            </a:r>
            <a:r>
              <a:rPr lang="en-US" altLang="en-US" sz="1800" dirty="0">
                <a:solidFill>
                  <a:srgbClr val="000000"/>
                </a:solidFill>
                <a:latin typeface="Arial"/>
                <a:cs typeface="Arial"/>
              </a:rPr>
              <a:t>. And it’s 15 MW of incident proton beam power!</a:t>
            </a:r>
          </a:p>
          <a:p>
            <a:pPr lvl="0" algn="just" defTabSz="914400" fontAlgn="base">
              <a:lnSpc>
                <a:spcPct val="80000"/>
              </a:lnSpc>
              <a:spcBef>
                <a:spcPct val="20000"/>
              </a:spcBef>
              <a:spcAft>
                <a:spcPct val="0"/>
              </a:spcAft>
              <a:buClrTx/>
              <a:buSzTx/>
              <a:buNone/>
            </a:pPr>
            <a:r>
              <a:rPr lang="en-US" altLang="en-US" sz="1800" dirty="0">
                <a:solidFill>
                  <a:srgbClr val="000000"/>
                </a:solidFill>
                <a:latin typeface="Arial"/>
                <a:cs typeface="Arial"/>
              </a:rPr>
              <a:t>GA concept could generate 3.75x10</a:t>
            </a:r>
            <a:r>
              <a:rPr lang="en-US" altLang="en-US" sz="1800" baseline="30000" dirty="0">
                <a:solidFill>
                  <a:srgbClr val="000000"/>
                </a:solidFill>
                <a:latin typeface="Arial"/>
                <a:cs typeface="Arial"/>
              </a:rPr>
              <a:t>18</a:t>
            </a:r>
            <a:r>
              <a:rPr lang="en-US" altLang="en-US" sz="1800" dirty="0">
                <a:solidFill>
                  <a:srgbClr val="000000"/>
                </a:solidFill>
                <a:latin typeface="Arial"/>
                <a:cs typeface="Arial"/>
              </a:rPr>
              <a:t> neutrons/sec. Hence it could generate 2.5x10</a:t>
            </a:r>
            <a:r>
              <a:rPr lang="en-US" altLang="en-US" sz="1800" baseline="30000" dirty="0">
                <a:solidFill>
                  <a:srgbClr val="000000"/>
                </a:solidFill>
                <a:latin typeface="Arial"/>
                <a:cs typeface="Arial"/>
              </a:rPr>
              <a:t>11</a:t>
            </a:r>
            <a:r>
              <a:rPr lang="en-US" altLang="en-US" sz="1800" dirty="0">
                <a:solidFill>
                  <a:srgbClr val="000000"/>
                </a:solidFill>
                <a:latin typeface="Arial"/>
                <a:cs typeface="Arial"/>
              </a:rPr>
              <a:t> neutrons/sec/Watt of proton beam power.</a:t>
            </a:r>
          </a:p>
          <a:p>
            <a:pPr lvl="0" algn="just" defTabSz="914400" fontAlgn="base">
              <a:lnSpc>
                <a:spcPct val="80000"/>
              </a:lnSpc>
              <a:spcBef>
                <a:spcPct val="20000"/>
              </a:spcBef>
              <a:spcAft>
                <a:spcPct val="0"/>
              </a:spcAft>
              <a:buClrTx/>
              <a:buSzTx/>
              <a:buNone/>
            </a:pPr>
            <a:r>
              <a:rPr lang="en-US" altLang="en-US" sz="1800" dirty="0">
                <a:solidFill>
                  <a:srgbClr val="000000"/>
                </a:solidFill>
                <a:latin typeface="Arial"/>
                <a:cs typeface="Arial"/>
              </a:rPr>
              <a:t>Given that maximum efficiency of RF acceleration is no more than 30%. Usually RF acceleration is only 10 – 20%. Superconducting cavities can reach 80% but require large refrigeration power overall 30% efficiency. This factor alone reduces power cost of neutron generation to </a:t>
            </a:r>
            <a:r>
              <a:rPr lang="en-US" altLang="en-US" sz="1800" b="1" u="sng" dirty="0">
                <a:solidFill>
                  <a:srgbClr val="000000"/>
                </a:solidFill>
                <a:latin typeface="Arial"/>
                <a:cs typeface="Arial"/>
              </a:rPr>
              <a:t>7.5x10</a:t>
            </a:r>
            <a:r>
              <a:rPr lang="en-US" altLang="en-US" sz="1800" b="1" u="sng" baseline="30000" dirty="0">
                <a:solidFill>
                  <a:srgbClr val="000000"/>
                </a:solidFill>
                <a:latin typeface="Arial"/>
                <a:cs typeface="Arial"/>
              </a:rPr>
              <a:t>10</a:t>
            </a:r>
            <a:r>
              <a:rPr lang="en-US" altLang="en-US" sz="1800" b="1" u="sng" dirty="0">
                <a:solidFill>
                  <a:srgbClr val="000000"/>
                </a:solidFill>
                <a:latin typeface="Arial"/>
                <a:cs typeface="Arial"/>
              </a:rPr>
              <a:t> neutrons/sec/Watt</a:t>
            </a:r>
            <a:endParaRPr lang="en-US" altLang="en-US" sz="1800" u="sng" dirty="0">
              <a:solidFill>
                <a:srgbClr val="000000"/>
              </a:solidFill>
              <a:latin typeface="Arial"/>
              <a:cs typeface="Arial"/>
            </a:endParaRPr>
          </a:p>
          <a:p>
            <a:pPr lvl="0" algn="just" defTabSz="914400" fontAlgn="base">
              <a:lnSpc>
                <a:spcPct val="80000"/>
              </a:lnSpc>
              <a:spcBef>
                <a:spcPct val="20000"/>
              </a:spcBef>
              <a:spcAft>
                <a:spcPct val="0"/>
              </a:spcAft>
              <a:buClrTx/>
              <a:buSzTx/>
              <a:buNone/>
            </a:pPr>
            <a:endParaRPr lang="en-US" altLang="en-US" sz="1800" u="sng" dirty="0">
              <a:solidFill>
                <a:srgbClr val="000000"/>
              </a:solidFill>
              <a:latin typeface="Arial"/>
              <a:cs typeface="Arial"/>
            </a:endParaRPr>
          </a:p>
          <a:p>
            <a:pPr lvl="0" algn="just" defTabSz="914400" fontAlgn="base">
              <a:lnSpc>
                <a:spcPct val="80000"/>
              </a:lnSpc>
              <a:spcBef>
                <a:spcPct val="20000"/>
              </a:spcBef>
              <a:spcAft>
                <a:spcPct val="0"/>
              </a:spcAft>
              <a:buClrTx/>
              <a:buSzTx/>
              <a:buNone/>
            </a:pPr>
            <a:r>
              <a:rPr lang="en-US" altLang="en-US" sz="1800" dirty="0">
                <a:solidFill>
                  <a:srgbClr val="000000"/>
                </a:solidFill>
                <a:latin typeface="Arial"/>
                <a:cs typeface="Arial"/>
              </a:rPr>
              <a:t>Since </a:t>
            </a:r>
            <a:r>
              <a:rPr lang="en-US" altLang="en-US" sz="1800" b="1" dirty="0">
                <a:solidFill>
                  <a:srgbClr val="000000"/>
                </a:solidFill>
                <a:latin typeface="Arial"/>
                <a:cs typeface="Arial"/>
              </a:rPr>
              <a:t>DC acceleration</a:t>
            </a:r>
            <a:r>
              <a:rPr lang="en-US" altLang="en-US" sz="1800" dirty="0">
                <a:solidFill>
                  <a:srgbClr val="000000"/>
                </a:solidFill>
                <a:latin typeface="Arial"/>
                <a:cs typeface="Arial"/>
              </a:rPr>
              <a:t> and </a:t>
            </a:r>
            <a:r>
              <a:rPr lang="en-US" altLang="en-US" sz="1800" b="1" dirty="0">
                <a:solidFill>
                  <a:srgbClr val="000000"/>
                </a:solidFill>
                <a:latin typeface="Arial"/>
                <a:cs typeface="Arial"/>
              </a:rPr>
              <a:t>DC power supplies</a:t>
            </a:r>
            <a:r>
              <a:rPr lang="en-US" altLang="en-US" sz="1800" dirty="0">
                <a:solidFill>
                  <a:srgbClr val="000000"/>
                </a:solidFill>
                <a:latin typeface="Arial"/>
                <a:cs typeface="Arial"/>
              </a:rPr>
              <a:t> are </a:t>
            </a:r>
            <a:r>
              <a:rPr lang="en-US" altLang="en-US" sz="1800" b="1" dirty="0">
                <a:solidFill>
                  <a:srgbClr val="000000"/>
                </a:solidFill>
                <a:latin typeface="Arial"/>
                <a:cs typeface="Arial"/>
              </a:rPr>
              <a:t>extremely efficient 80%!</a:t>
            </a:r>
            <a:r>
              <a:rPr lang="en-US" altLang="en-US" sz="1800" dirty="0">
                <a:solidFill>
                  <a:srgbClr val="000000"/>
                </a:solidFill>
                <a:latin typeface="Arial"/>
                <a:cs typeface="Arial"/>
              </a:rPr>
              <a:t> (e.g. over 80% of electric wall power required to generate welding electron beams is deposited in weld! Some electrons are reflected), D</a:t>
            </a:r>
            <a:r>
              <a:rPr lang="en-US" altLang="en-US" sz="1800" baseline="30000" dirty="0">
                <a:solidFill>
                  <a:srgbClr val="000000"/>
                </a:solidFill>
                <a:latin typeface="Arial"/>
                <a:cs typeface="Arial"/>
              </a:rPr>
              <a:t>+</a:t>
            </a:r>
            <a:r>
              <a:rPr lang="en-US" altLang="en-US" sz="1800" dirty="0">
                <a:solidFill>
                  <a:srgbClr val="000000"/>
                </a:solidFill>
                <a:latin typeface="Arial"/>
                <a:cs typeface="Arial"/>
              </a:rPr>
              <a:t> ion beam power cost for generating neutrons (considering 80% acceleration efficiency with neutron multiplication of 2.5) can reach </a:t>
            </a:r>
            <a:r>
              <a:rPr lang="en-US" altLang="en-US" sz="1800" b="1" u="sng" dirty="0">
                <a:solidFill>
                  <a:srgbClr val="000000"/>
                </a:solidFill>
                <a:latin typeface="Arial"/>
                <a:cs typeface="Arial"/>
              </a:rPr>
              <a:t>1.24x10</a:t>
            </a:r>
            <a:r>
              <a:rPr lang="en-US" altLang="en-US" sz="1800" b="1" u="sng" baseline="30000" dirty="0">
                <a:solidFill>
                  <a:srgbClr val="000000"/>
                </a:solidFill>
                <a:latin typeface="Arial"/>
                <a:cs typeface="Arial"/>
              </a:rPr>
              <a:t>11</a:t>
            </a:r>
            <a:r>
              <a:rPr lang="en-US" altLang="en-US" sz="1800" b="1" u="sng" dirty="0">
                <a:solidFill>
                  <a:srgbClr val="000000"/>
                </a:solidFill>
                <a:latin typeface="Arial"/>
                <a:cs typeface="Arial"/>
              </a:rPr>
              <a:t> neutrons/sec/Watt</a:t>
            </a:r>
            <a:r>
              <a:rPr lang="en-US" altLang="en-US" sz="1800" b="1" dirty="0">
                <a:solidFill>
                  <a:srgbClr val="000000"/>
                </a:solidFill>
                <a:latin typeface="Arial"/>
                <a:cs typeface="Arial"/>
              </a:rPr>
              <a:t> </a:t>
            </a:r>
            <a:r>
              <a:rPr lang="en-US" altLang="en-US" sz="1800" dirty="0">
                <a:solidFill>
                  <a:srgbClr val="000000"/>
                </a:solidFill>
                <a:latin typeface="Arial"/>
                <a:cs typeface="Arial"/>
              </a:rPr>
              <a:t>(or even close to 2x10</a:t>
            </a:r>
            <a:r>
              <a:rPr lang="en-US" altLang="en-US" sz="1800" baseline="30000" dirty="0">
                <a:solidFill>
                  <a:srgbClr val="000000"/>
                </a:solidFill>
                <a:latin typeface="Arial"/>
                <a:cs typeface="Arial"/>
              </a:rPr>
              <a:t>11</a:t>
            </a:r>
            <a:r>
              <a:rPr lang="en-US" altLang="en-US" sz="1800" dirty="0">
                <a:solidFill>
                  <a:srgbClr val="000000"/>
                </a:solidFill>
                <a:latin typeface="Arial"/>
                <a:cs typeface="Arial"/>
              </a:rPr>
              <a:t> neutrons/sec/Watt with higher magnetic fields). </a:t>
            </a:r>
          </a:p>
          <a:p>
            <a:pPr lvl="0" algn="just" defTabSz="914400" fontAlgn="base">
              <a:lnSpc>
                <a:spcPct val="80000"/>
              </a:lnSpc>
              <a:spcBef>
                <a:spcPct val="20000"/>
              </a:spcBef>
              <a:spcAft>
                <a:spcPct val="0"/>
              </a:spcAft>
              <a:buClrTx/>
              <a:buSzTx/>
              <a:buNone/>
            </a:pPr>
            <a:endParaRPr lang="en-US" altLang="en-US" sz="1800" dirty="0">
              <a:solidFill>
                <a:srgbClr val="000000"/>
              </a:solidFill>
              <a:latin typeface="Arial"/>
              <a:cs typeface="Arial"/>
            </a:endParaRPr>
          </a:p>
          <a:p>
            <a:pPr lvl="0" algn="just" defTabSz="914400" fontAlgn="base">
              <a:lnSpc>
                <a:spcPct val="80000"/>
              </a:lnSpc>
              <a:spcBef>
                <a:spcPct val="20000"/>
              </a:spcBef>
              <a:spcAft>
                <a:spcPct val="0"/>
              </a:spcAft>
              <a:buClrTx/>
              <a:buSzTx/>
              <a:buNone/>
            </a:pPr>
            <a:r>
              <a:rPr lang="en-US" altLang="en-US" sz="1800" dirty="0">
                <a:solidFill>
                  <a:srgbClr val="000000"/>
                </a:solidFill>
                <a:latin typeface="Arial"/>
                <a:cs typeface="Arial"/>
              </a:rPr>
              <a:t>Comparison does not even address the difference in complexities and cost </a:t>
            </a:r>
          </a:p>
          <a:p>
            <a:pPr lvl="0" algn="just" defTabSz="914400" fontAlgn="base">
              <a:lnSpc>
                <a:spcPct val="80000"/>
              </a:lnSpc>
              <a:spcBef>
                <a:spcPct val="20000"/>
              </a:spcBef>
              <a:spcAft>
                <a:spcPct val="0"/>
              </a:spcAft>
              <a:buClrTx/>
              <a:buSzTx/>
              <a:buNone/>
            </a:pPr>
            <a:r>
              <a:rPr lang="en-US" altLang="en-US" sz="1800" dirty="0">
                <a:solidFill>
                  <a:srgbClr val="000000"/>
                </a:solidFill>
                <a:latin typeface="Arial"/>
                <a:cs typeface="Arial"/>
              </a:rPr>
              <a:t>Based on SNS experience, a spallation neutron source is a major project, costing billions of dollars has yet to reach peak performance goals</a:t>
            </a:r>
          </a:p>
          <a:p>
            <a:pPr lvl="0" algn="just" defTabSz="914400" fontAlgn="base">
              <a:lnSpc>
                <a:spcPct val="80000"/>
              </a:lnSpc>
              <a:spcBef>
                <a:spcPct val="20000"/>
              </a:spcBef>
              <a:spcAft>
                <a:spcPct val="0"/>
              </a:spcAft>
              <a:buClrTx/>
              <a:buSzTx/>
              <a:buNone/>
            </a:pPr>
            <a:r>
              <a:rPr lang="en-US" altLang="en-US" sz="1800" dirty="0">
                <a:solidFill>
                  <a:srgbClr val="000000"/>
                </a:solidFill>
                <a:latin typeface="Arial"/>
                <a:cs typeface="Arial"/>
              </a:rPr>
              <a:t>Nevertheless, SNS gets 25 neutrons/1 GeV proton (in liquid Hg target; depletion). European (ADS) is based on a 350 MeV proton beam and a liquid Pb-Bi target yielding 6 neutrons per proton, which is equivalent to 17 neutrons per 1 GeV proton, i.e., a factor of about 3 lower yield than that of the GA concept. Only </a:t>
            </a:r>
            <a:r>
              <a:rPr lang="en-US" altLang="en-US" sz="1800" b="1" dirty="0">
                <a:solidFill>
                  <a:srgbClr val="000000"/>
                </a:solidFill>
                <a:latin typeface="Arial"/>
                <a:cs typeface="Arial"/>
              </a:rPr>
              <a:t>W or U targets, </a:t>
            </a:r>
            <a:r>
              <a:rPr lang="en-US" altLang="en-US" sz="1800" dirty="0">
                <a:solidFill>
                  <a:srgbClr val="000000"/>
                </a:solidFill>
                <a:latin typeface="Arial"/>
                <a:cs typeface="Arial"/>
              </a:rPr>
              <a:t>which cannot be effectively cooled</a:t>
            </a:r>
            <a:r>
              <a:rPr lang="en-US" altLang="en-US" sz="1800" b="1" dirty="0">
                <a:solidFill>
                  <a:srgbClr val="000000"/>
                </a:solidFill>
                <a:latin typeface="Arial"/>
                <a:cs typeface="Arial"/>
              </a:rPr>
              <a:t>, yield 40 neutrons per 1 GeV proton.</a:t>
            </a:r>
            <a:r>
              <a:rPr lang="en-US" altLang="en-US" sz="1800" dirty="0">
                <a:solidFill>
                  <a:srgbClr val="000000"/>
                </a:solidFill>
                <a:latin typeface="Arial"/>
                <a:cs typeface="Arial"/>
              </a:rPr>
              <a:t>   </a:t>
            </a:r>
          </a:p>
          <a:p>
            <a:pPr marL="0" indent="0">
              <a:buNone/>
            </a:pPr>
            <a:endParaRPr lang="en-US" dirty="0"/>
          </a:p>
        </p:txBody>
      </p:sp>
    </p:spTree>
    <p:extLst>
      <p:ext uri="{BB962C8B-B14F-4D97-AF65-F5344CB8AC3E}">
        <p14:creationId xmlns:p14="http://schemas.microsoft.com/office/powerpoint/2010/main" val="715033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C0CE0-87B7-614A-A6AB-0279421EDCAA}"/>
              </a:ext>
            </a:extLst>
          </p:cNvPr>
          <p:cNvSpPr>
            <a:spLocks noGrp="1"/>
          </p:cNvSpPr>
          <p:nvPr>
            <p:ph type="title"/>
          </p:nvPr>
        </p:nvSpPr>
        <p:spPr>
          <a:xfrm>
            <a:off x="0" y="0"/>
            <a:ext cx="12612757" cy="728029"/>
          </a:xfrm>
        </p:spPr>
        <p:txBody>
          <a:bodyPr/>
          <a:lstStyle/>
          <a:p>
            <a:pPr algn="ctr"/>
            <a:r>
              <a:rPr lang="en-US" altLang="en-US" sz="3600" b="0" dirty="0">
                <a:solidFill>
                  <a:srgbClr val="000000"/>
                </a:solidFill>
                <a:latin typeface="Arial"/>
                <a:cs typeface="Arial"/>
              </a:rPr>
              <a:t>Additional Comments; Conclusion</a:t>
            </a:r>
            <a:endParaRPr lang="en-US" dirty="0"/>
          </a:p>
        </p:txBody>
      </p:sp>
      <p:sp>
        <p:nvSpPr>
          <p:cNvPr id="3" name="Content Placeholder 2">
            <a:extLst>
              <a:ext uri="{FF2B5EF4-FFF2-40B4-BE49-F238E27FC236}">
                <a16:creationId xmlns:a16="http://schemas.microsoft.com/office/drawing/2014/main" id="{F279E870-1B5D-3C44-AFCB-B2E4DF8579E2}"/>
              </a:ext>
            </a:extLst>
          </p:cNvPr>
          <p:cNvSpPr>
            <a:spLocks noGrp="1"/>
          </p:cNvSpPr>
          <p:nvPr>
            <p:ph idx="1"/>
          </p:nvPr>
        </p:nvSpPr>
        <p:spPr>
          <a:xfrm>
            <a:off x="0" y="728030"/>
            <a:ext cx="12612757" cy="5931188"/>
          </a:xfrm>
        </p:spPr>
        <p:txBody>
          <a:bodyPr/>
          <a:lstStyle/>
          <a:p>
            <a:pPr marL="609600" lvl="0" indent="-609600" algn="just" defTabSz="914400" fontAlgn="base">
              <a:lnSpc>
                <a:spcPct val="80000"/>
              </a:lnSpc>
              <a:spcBef>
                <a:spcPct val="20000"/>
              </a:spcBef>
              <a:spcAft>
                <a:spcPct val="0"/>
              </a:spcAft>
              <a:buClrTx/>
              <a:buSzTx/>
              <a:buFontTx/>
              <a:buAutoNum type="arabicPeriod"/>
            </a:pPr>
            <a:r>
              <a:rPr lang="en-US" altLang="en-US" sz="2300" dirty="0">
                <a:solidFill>
                  <a:srgbClr val="000000"/>
                </a:solidFill>
                <a:latin typeface="Arial"/>
                <a:cs typeface="Arial"/>
              </a:rPr>
              <a:t>D-T fusion with energy recovery can exceed neutrons/sec/Watt compared GA concept, especially when whole systems are considered. </a:t>
            </a:r>
          </a:p>
          <a:p>
            <a:pPr marL="609600" lvl="0" indent="-609600" algn="just" defTabSz="914400" fontAlgn="base">
              <a:lnSpc>
                <a:spcPct val="80000"/>
              </a:lnSpc>
              <a:spcBef>
                <a:spcPct val="20000"/>
              </a:spcBef>
              <a:spcAft>
                <a:spcPct val="0"/>
              </a:spcAft>
              <a:buClrTx/>
              <a:buSzTx/>
              <a:buFontTx/>
              <a:buAutoNum type="arabicPeriod"/>
            </a:pPr>
            <a:r>
              <a:rPr lang="en-US" altLang="en-US" sz="2300" dirty="0">
                <a:solidFill>
                  <a:srgbClr val="000000"/>
                </a:solidFill>
                <a:latin typeface="Arial"/>
                <a:cs typeface="Arial"/>
              </a:rPr>
              <a:t>Needed power supplies, ion sources and energy recovery systems are practically table top. </a:t>
            </a:r>
          </a:p>
          <a:p>
            <a:pPr marL="609600" lvl="0" indent="-609600" algn="just" defTabSz="914400" fontAlgn="base">
              <a:lnSpc>
                <a:spcPct val="80000"/>
              </a:lnSpc>
              <a:spcBef>
                <a:spcPct val="20000"/>
              </a:spcBef>
              <a:spcAft>
                <a:spcPct val="0"/>
              </a:spcAft>
              <a:buClrTx/>
              <a:buSzTx/>
              <a:buFontTx/>
              <a:buAutoNum type="arabicPeriod"/>
            </a:pPr>
            <a:r>
              <a:rPr lang="en-US" altLang="en-US" sz="2300" dirty="0">
                <a:solidFill>
                  <a:srgbClr val="000000"/>
                </a:solidFill>
                <a:latin typeface="Arial"/>
                <a:cs typeface="Arial"/>
              </a:rPr>
              <a:t>Although the GA concept was the system to “beat”, it is based on a 40 neutrons per 1 GeV proton yield. But, only solid tungsten or uranium targets, which cannot be effectively cooled, can yield 40 neutrons per 1 GeV proton. More realistic is the European accelerator driven system based on a Pb-Bi target yielding equivalent to 17 neutrons per 1 GeV proton, which is a factor of 3 lower than in the GA concept.      </a:t>
            </a:r>
          </a:p>
          <a:p>
            <a:pPr marL="609600" lvl="0" indent="-609600" algn="just" defTabSz="914400" fontAlgn="base">
              <a:lnSpc>
                <a:spcPct val="80000"/>
              </a:lnSpc>
              <a:spcBef>
                <a:spcPct val="20000"/>
              </a:spcBef>
              <a:spcAft>
                <a:spcPct val="0"/>
              </a:spcAft>
              <a:buClrTx/>
              <a:buSzTx/>
              <a:buFontTx/>
              <a:buAutoNum type="arabicPeriod"/>
            </a:pPr>
            <a:r>
              <a:rPr lang="en-US" altLang="en-US" sz="2300" dirty="0">
                <a:solidFill>
                  <a:srgbClr val="000000"/>
                </a:solidFill>
                <a:latin typeface="Arial"/>
                <a:cs typeface="Arial"/>
              </a:rPr>
              <a:t>Further studies of deuterium beam propagation in various internal targets and with a contrastreaming electron beam are needed. </a:t>
            </a:r>
          </a:p>
          <a:p>
            <a:pPr marL="609600" lvl="0" indent="-609600" algn="just" defTabSz="914400" fontAlgn="base">
              <a:lnSpc>
                <a:spcPct val="80000"/>
              </a:lnSpc>
              <a:spcBef>
                <a:spcPct val="20000"/>
              </a:spcBef>
              <a:spcAft>
                <a:spcPct val="0"/>
              </a:spcAft>
              <a:buClrTx/>
              <a:buSzTx/>
              <a:buFontTx/>
              <a:buAutoNum type="arabicPeriod"/>
            </a:pPr>
            <a:r>
              <a:rPr lang="en-US" altLang="en-US" sz="2300" dirty="0">
                <a:solidFill>
                  <a:srgbClr val="000000"/>
                </a:solidFill>
                <a:latin typeface="Arial"/>
                <a:cs typeface="Arial"/>
              </a:rPr>
              <a:t>Though intuitively seems favorable, the benefits of large spectrum of neutron energy (fast burner) and uniformity of injected neutrons need  to be studied. </a:t>
            </a:r>
          </a:p>
          <a:p>
            <a:pPr marL="609600" lvl="0" indent="-609600" algn="just" defTabSz="914400" fontAlgn="base">
              <a:lnSpc>
                <a:spcPct val="80000"/>
              </a:lnSpc>
              <a:spcBef>
                <a:spcPct val="20000"/>
              </a:spcBef>
              <a:spcAft>
                <a:spcPct val="0"/>
              </a:spcAft>
              <a:buClrTx/>
              <a:buSzTx/>
              <a:buNone/>
            </a:pPr>
            <a:r>
              <a:rPr lang="en-US" altLang="en-US" sz="3600" dirty="0">
                <a:solidFill>
                  <a:srgbClr val="000000"/>
                </a:solidFill>
                <a:latin typeface="Arial"/>
                <a:cs typeface="Arial"/>
              </a:rPr>
              <a:t>Overall the concept is worthy of further considerations, especially since proof-of-principle experiment with 62.5 KeV protons &amp; hydrogen plasma is inexpensive.</a:t>
            </a:r>
          </a:p>
          <a:p>
            <a:pPr marL="609600" lvl="0" indent="-609600" algn="just" defTabSz="914400" fontAlgn="base">
              <a:lnSpc>
                <a:spcPct val="80000"/>
              </a:lnSpc>
              <a:spcBef>
                <a:spcPct val="20000"/>
              </a:spcBef>
              <a:spcAft>
                <a:spcPct val="0"/>
              </a:spcAft>
              <a:buClrTx/>
              <a:buSzTx/>
              <a:buNone/>
            </a:pPr>
            <a:r>
              <a:rPr lang="en-US" altLang="en-US" sz="1800" dirty="0">
                <a:solidFill>
                  <a:srgbClr val="000000"/>
                </a:solidFill>
                <a:latin typeface="Arial"/>
                <a:cs typeface="Arial"/>
              </a:rPr>
              <a:t>Table top experiment can determine electron temperature &amp; ion propagation.</a:t>
            </a:r>
          </a:p>
          <a:p>
            <a:pPr marL="0" lvl="0" indent="0" algn="just" defTabSz="914400" fontAlgn="base">
              <a:lnSpc>
                <a:spcPct val="80000"/>
              </a:lnSpc>
              <a:spcBef>
                <a:spcPct val="20000"/>
              </a:spcBef>
              <a:spcAft>
                <a:spcPct val="0"/>
              </a:spcAft>
              <a:buClrTx/>
              <a:buSzTx/>
              <a:buNone/>
            </a:pPr>
            <a:endParaRPr lang="en-US" altLang="en-US" sz="2300" dirty="0">
              <a:solidFill>
                <a:srgbClr val="000000"/>
              </a:solidFill>
              <a:latin typeface="Arial"/>
              <a:cs typeface="Arial"/>
            </a:endParaRPr>
          </a:p>
          <a:p>
            <a:pPr marL="0" indent="0">
              <a:buNone/>
            </a:pPr>
            <a:endParaRPr lang="en-US" dirty="0"/>
          </a:p>
        </p:txBody>
      </p:sp>
    </p:spTree>
    <p:extLst>
      <p:ext uri="{BB962C8B-B14F-4D97-AF65-F5344CB8AC3E}">
        <p14:creationId xmlns:p14="http://schemas.microsoft.com/office/powerpoint/2010/main" val="2007539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6093A-7003-DC43-9083-2B30A79645B6}"/>
              </a:ext>
            </a:extLst>
          </p:cNvPr>
          <p:cNvSpPr>
            <a:spLocks noGrp="1"/>
          </p:cNvSpPr>
          <p:nvPr>
            <p:ph type="title"/>
          </p:nvPr>
        </p:nvSpPr>
        <p:spPr>
          <a:xfrm>
            <a:off x="0" y="0"/>
            <a:ext cx="12781722" cy="1152939"/>
          </a:xfrm>
        </p:spPr>
        <p:txBody>
          <a:bodyPr>
            <a:normAutofit/>
          </a:bodyPr>
          <a:lstStyle/>
          <a:p>
            <a:pPr algn="ctr"/>
            <a:r>
              <a:rPr lang="en-US" altLang="en-US" sz="2200" dirty="0">
                <a:solidFill>
                  <a:srgbClr val="000000"/>
                </a:solidFill>
                <a:latin typeface="Arial"/>
                <a:cs typeface="Arial"/>
              </a:rPr>
              <a:t>Compact, Versatile, Energy Efficient Neutron Source: Enabling Technology for Accelerator Transmutation of Waste and </a:t>
            </a:r>
            <a:r>
              <a:rPr lang="en-US" altLang="en-US" sz="2200" u="sng" dirty="0">
                <a:solidFill>
                  <a:srgbClr val="000000"/>
                </a:solidFill>
                <a:latin typeface="Arial"/>
                <a:cs typeface="Arial"/>
              </a:rPr>
              <a:t>Uranium Free </a:t>
            </a:r>
            <a:r>
              <a:rPr lang="en-US" altLang="en-US" sz="2200" dirty="0">
                <a:solidFill>
                  <a:srgbClr val="000000"/>
                </a:solidFill>
                <a:latin typeface="Arial"/>
                <a:cs typeface="Arial"/>
              </a:rPr>
              <a:t>Thorium Breeder Reactor</a:t>
            </a:r>
            <a:endParaRPr lang="en-US" sz="2200" dirty="0"/>
          </a:p>
        </p:txBody>
      </p:sp>
      <p:sp>
        <p:nvSpPr>
          <p:cNvPr id="3" name="Content Placeholder 2">
            <a:extLst>
              <a:ext uri="{FF2B5EF4-FFF2-40B4-BE49-F238E27FC236}">
                <a16:creationId xmlns:a16="http://schemas.microsoft.com/office/drawing/2014/main" id="{E126DC0F-8EA1-5448-8737-1FF36853DA22}"/>
              </a:ext>
            </a:extLst>
          </p:cNvPr>
          <p:cNvSpPr>
            <a:spLocks noGrp="1"/>
          </p:cNvSpPr>
          <p:nvPr>
            <p:ph idx="1"/>
          </p:nvPr>
        </p:nvSpPr>
        <p:spPr>
          <a:xfrm>
            <a:off x="0" y="775251"/>
            <a:ext cx="12314583" cy="5451195"/>
          </a:xfrm>
        </p:spPr>
        <p:txBody>
          <a:bodyPr/>
          <a:lstStyle/>
          <a:p>
            <a:pPr marL="0" lvl="0" indent="0" algn="just" defTabSz="914400">
              <a:lnSpc>
                <a:spcPct val="90000"/>
              </a:lnSpc>
              <a:buClrTx/>
              <a:buSzTx/>
              <a:buNone/>
            </a:pPr>
            <a:r>
              <a:rPr lang="en-US" altLang="en-US" sz="2300" dirty="0">
                <a:solidFill>
                  <a:srgbClr val="000000"/>
                </a:solidFill>
                <a:latin typeface="Arial" panose="020B0604020202020204" pitchFamily="34" charset="0"/>
                <a:cs typeface="Arial" panose="020B0604020202020204" pitchFamily="34" charset="0"/>
              </a:rPr>
              <a:t>In this novel neutron source, a deuterium beam (energy of about 100 keV) is to be injected through a Plasma Window into a tube filled with tritium gas or tritium plasma to generate D-T fusion reactions whose products are 14.06 MeV neutrons and 3.52 MeV alpha particles.  At the opposite end of the tube, the energy of deuterium ions that did not interact is recovered. Energy recovery can be close to 100%. Beryllium walls of proper thickness will absorb 14 MeV neutrons and release 2 – 3 low energy neutrons. Each ion source and tube forms a module. Larger systems can be formed from multiple units. Beam propagation can be further enhanced with vortex stabilized discharges, electron beams in opposite direction (with energy recovery) or magnetic fields where possible. Beam attenuation by electrons results in their heating, which in turn reduces ion beam attenuation. Equilibrium electron temperature exceeding 200 eV can be achieved, resulting in energy efficient neutron generation. Concept description and basic calculation will be presented. Among possible applications for this neutron source concept are sub-critical nuclear breeder reactors and accelerator transmutation of radioactive waste. </a:t>
            </a:r>
            <a:r>
              <a:rPr lang="en-US" altLang="en-US" sz="2300" b="1" dirty="0">
                <a:solidFill>
                  <a:srgbClr val="000000"/>
                </a:solidFill>
                <a:latin typeface="Arial" panose="020B0604020202020204" pitchFamily="34" charset="0"/>
                <a:cs typeface="Arial" panose="020B0604020202020204" pitchFamily="34" charset="0"/>
              </a:rPr>
              <a:t>Advantage over spallation sources DC versus RF acceleration. Possibility of energy recovery! Very inexpensive proof of principle test.</a:t>
            </a:r>
            <a:endParaRPr lang="en-GB" sz="2300" dirty="0">
              <a:solidFill>
                <a:prstClr val="black"/>
              </a:solidFill>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685751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20D3-27BB-4B47-B9BB-CB0B07327C40}"/>
              </a:ext>
            </a:extLst>
          </p:cNvPr>
          <p:cNvSpPr>
            <a:spLocks noGrp="1"/>
          </p:cNvSpPr>
          <p:nvPr>
            <p:ph type="title"/>
          </p:nvPr>
        </p:nvSpPr>
        <p:spPr>
          <a:xfrm>
            <a:off x="0" y="0"/>
            <a:ext cx="13199164" cy="1202635"/>
          </a:xfrm>
        </p:spPr>
        <p:txBody>
          <a:bodyPr>
            <a:noAutofit/>
          </a:bodyPr>
          <a:lstStyle/>
          <a:p>
            <a:r>
              <a:rPr lang="en-US" altLang="en-US" sz="2500" b="0" dirty="0">
                <a:solidFill>
                  <a:srgbClr val="000000"/>
                </a:solidFill>
                <a:latin typeface="Arial"/>
                <a:cs typeface="Arial"/>
              </a:rPr>
              <a:t>Basic idea is to have125 keV deuterium slowing down to 75 keV, before energy recovery, since t</a:t>
            </a:r>
            <a:r>
              <a:rPr lang="en-US" altLang="en-US" sz="2500" b="0" dirty="0">
                <a:solidFill>
                  <a:srgbClr val="000000"/>
                </a:solidFill>
                <a:latin typeface="Arial"/>
                <a:cs typeface="Times New Roman" panose="02020603050405020304" pitchFamily="18" charset="0"/>
              </a:rPr>
              <a:t>he fusion cross section </a:t>
            </a:r>
            <a:r>
              <a:rPr lang="en-US" altLang="en-US" sz="2500" b="0" dirty="0">
                <a:solidFill>
                  <a:srgbClr val="000000"/>
                </a:solidFill>
                <a:latin typeface="Arial"/>
                <a:cs typeface="Arial"/>
              </a:rPr>
              <a:t>σ, which</a:t>
            </a:r>
            <a:r>
              <a:rPr lang="en-US" altLang="en-US" sz="2500" b="0" dirty="0">
                <a:solidFill>
                  <a:srgbClr val="000000"/>
                </a:solidFill>
                <a:latin typeface="Arial"/>
                <a:cs typeface="Times New Roman" panose="02020603050405020304" pitchFamily="18" charset="0"/>
              </a:rPr>
              <a:t> is well known, has a broad peak of 6 barns in the energy range of about 75-125 keV.</a:t>
            </a:r>
            <a:endParaRPr lang="en-US" sz="2500" dirty="0"/>
          </a:p>
        </p:txBody>
      </p:sp>
      <p:sp>
        <p:nvSpPr>
          <p:cNvPr id="3" name="Content Placeholder 2">
            <a:extLst>
              <a:ext uri="{FF2B5EF4-FFF2-40B4-BE49-F238E27FC236}">
                <a16:creationId xmlns:a16="http://schemas.microsoft.com/office/drawing/2014/main" id="{5B0EFC5C-1FB8-A44F-933D-7340AF5364E4}"/>
              </a:ext>
            </a:extLst>
          </p:cNvPr>
          <p:cNvSpPr>
            <a:spLocks noGrp="1"/>
          </p:cNvSpPr>
          <p:nvPr>
            <p:ph idx="1"/>
          </p:nvPr>
        </p:nvSpPr>
        <p:spPr>
          <a:xfrm>
            <a:off x="0" y="1202634"/>
            <a:ext cx="13199165" cy="5119923"/>
          </a:xfrm>
        </p:spPr>
        <p:txBody>
          <a:bodyPr/>
          <a:lstStyle/>
          <a:p>
            <a:pPr marL="0" indent="0">
              <a:buNone/>
            </a:pPr>
            <a:endParaRPr lang="en-US" dirty="0"/>
          </a:p>
        </p:txBody>
      </p:sp>
      <p:pic>
        <p:nvPicPr>
          <p:cNvPr id="4" name="Content Placeholder 3">
            <a:extLst>
              <a:ext uri="{FF2B5EF4-FFF2-40B4-BE49-F238E27FC236}">
                <a16:creationId xmlns:a16="http://schemas.microsoft.com/office/drawing/2014/main" id="{AF732128-D9BC-694C-9682-ABE724701D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089" y="1133020"/>
            <a:ext cx="5214938" cy="518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907F3842-0895-D747-A122-E19EFFB5DC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3198" y="1133020"/>
            <a:ext cx="5257311" cy="4303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611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91215-4B03-2E46-BF58-3135923C2ECB}"/>
              </a:ext>
            </a:extLst>
          </p:cNvPr>
          <p:cNvSpPr>
            <a:spLocks noGrp="1"/>
          </p:cNvSpPr>
          <p:nvPr>
            <p:ph type="title"/>
          </p:nvPr>
        </p:nvSpPr>
        <p:spPr>
          <a:xfrm>
            <a:off x="0" y="0"/>
            <a:ext cx="12579178" cy="728029"/>
          </a:xfrm>
        </p:spPr>
        <p:txBody>
          <a:bodyPr>
            <a:normAutofit fontScale="90000"/>
          </a:bodyPr>
          <a:lstStyle/>
          <a:p>
            <a:pPr algn="ctr"/>
            <a:r>
              <a:rPr lang="en-US" altLang="en-US" sz="4300" b="0" dirty="0">
                <a:solidFill>
                  <a:srgbClr val="000000"/>
                </a:solidFill>
                <a:latin typeface="Arial"/>
                <a:cs typeface="Arial"/>
              </a:rPr>
              <a:t>Advantages</a:t>
            </a:r>
            <a:endParaRPr lang="en-US" dirty="0"/>
          </a:p>
        </p:txBody>
      </p:sp>
      <p:sp>
        <p:nvSpPr>
          <p:cNvPr id="3" name="Content Placeholder 2">
            <a:extLst>
              <a:ext uri="{FF2B5EF4-FFF2-40B4-BE49-F238E27FC236}">
                <a16:creationId xmlns:a16="http://schemas.microsoft.com/office/drawing/2014/main" id="{DABCD93C-7930-1F4A-9C44-E2B936B86270}"/>
              </a:ext>
            </a:extLst>
          </p:cNvPr>
          <p:cNvSpPr>
            <a:spLocks noGrp="1"/>
          </p:cNvSpPr>
          <p:nvPr>
            <p:ph idx="1"/>
          </p:nvPr>
        </p:nvSpPr>
        <p:spPr>
          <a:xfrm>
            <a:off x="0" y="827902"/>
            <a:ext cx="13221730" cy="6030097"/>
          </a:xfrm>
        </p:spPr>
        <p:txBody>
          <a:bodyPr/>
          <a:lstStyle/>
          <a:p>
            <a:pPr marL="609600" lvl="0" indent="-609600" algn="just" defTabSz="914400" fontAlgn="base">
              <a:lnSpc>
                <a:spcPct val="90000"/>
              </a:lnSpc>
              <a:spcBef>
                <a:spcPct val="20000"/>
              </a:spcBef>
              <a:spcAft>
                <a:spcPct val="0"/>
              </a:spcAft>
              <a:buClrTx/>
              <a:buSzTx/>
              <a:buFontTx/>
              <a:buAutoNum type="arabicPeriod"/>
            </a:pPr>
            <a:r>
              <a:rPr lang="en-US" altLang="en-US" sz="3600" dirty="0">
                <a:solidFill>
                  <a:srgbClr val="000000"/>
                </a:solidFill>
                <a:latin typeface="Arial"/>
                <a:cs typeface="Arial"/>
              </a:rPr>
              <a:t>Energy Efficient </a:t>
            </a:r>
            <a:r>
              <a:rPr lang="en-US" altLang="en-US" sz="1800" dirty="0">
                <a:solidFill>
                  <a:srgbClr val="000000"/>
                </a:solidFill>
                <a:latin typeface="Arial"/>
                <a:cs typeface="Arial"/>
              </a:rPr>
              <a:t>(much more than spallation neutron sources)</a:t>
            </a:r>
            <a:endParaRPr lang="en-US" altLang="en-US" sz="3600" dirty="0">
              <a:solidFill>
                <a:srgbClr val="000000"/>
              </a:solidFill>
              <a:latin typeface="Arial"/>
              <a:cs typeface="Arial"/>
            </a:endParaRPr>
          </a:p>
          <a:p>
            <a:pPr marL="609600" lvl="0" indent="-609600" algn="just" defTabSz="914400" fontAlgn="base">
              <a:lnSpc>
                <a:spcPct val="90000"/>
              </a:lnSpc>
              <a:spcBef>
                <a:spcPct val="20000"/>
              </a:spcBef>
              <a:spcAft>
                <a:spcPct val="0"/>
              </a:spcAft>
              <a:buClrTx/>
              <a:buSzTx/>
              <a:buFontTx/>
              <a:buAutoNum type="arabicPeriod"/>
            </a:pPr>
            <a:r>
              <a:rPr lang="en-US" altLang="en-US" sz="3600" dirty="0">
                <a:solidFill>
                  <a:srgbClr val="000000"/>
                </a:solidFill>
                <a:latin typeface="Arial"/>
                <a:cs typeface="Arial"/>
              </a:rPr>
              <a:t>Compact </a:t>
            </a:r>
          </a:p>
          <a:p>
            <a:pPr marL="609600" lvl="0" indent="-609600" algn="just" defTabSz="914400" fontAlgn="base">
              <a:lnSpc>
                <a:spcPct val="90000"/>
              </a:lnSpc>
              <a:spcBef>
                <a:spcPct val="20000"/>
              </a:spcBef>
              <a:spcAft>
                <a:spcPct val="0"/>
              </a:spcAft>
              <a:buClrTx/>
              <a:buSzTx/>
              <a:buFontTx/>
              <a:buAutoNum type="arabicPeriod"/>
            </a:pPr>
            <a:r>
              <a:rPr lang="en-US" altLang="en-US" sz="3600" dirty="0">
                <a:solidFill>
                  <a:srgbClr val="000000"/>
                </a:solidFill>
                <a:latin typeface="Arial"/>
                <a:cs typeface="Arial"/>
              </a:rPr>
              <a:t>Modular; multi-embodiments possible</a:t>
            </a:r>
          </a:p>
          <a:p>
            <a:pPr marL="609600" lvl="0" indent="-609600" algn="just" defTabSz="914400" fontAlgn="base">
              <a:lnSpc>
                <a:spcPct val="90000"/>
              </a:lnSpc>
              <a:spcBef>
                <a:spcPct val="20000"/>
              </a:spcBef>
              <a:spcAft>
                <a:spcPct val="0"/>
              </a:spcAft>
              <a:buClrTx/>
              <a:buSzTx/>
              <a:buFontTx/>
              <a:buAutoNum type="arabicPeriod"/>
            </a:pPr>
            <a:r>
              <a:rPr lang="en-US" altLang="en-US" sz="3600" dirty="0">
                <a:solidFill>
                  <a:srgbClr val="000000"/>
                </a:solidFill>
                <a:latin typeface="Arial"/>
                <a:cs typeface="Arial"/>
              </a:rPr>
              <a:t>Neutron injected isotropically </a:t>
            </a:r>
          </a:p>
          <a:p>
            <a:pPr marL="609600" lvl="0" indent="-609600" algn="just" defTabSz="914400" fontAlgn="base">
              <a:lnSpc>
                <a:spcPct val="90000"/>
              </a:lnSpc>
              <a:spcBef>
                <a:spcPct val="20000"/>
              </a:spcBef>
              <a:spcAft>
                <a:spcPct val="0"/>
              </a:spcAft>
              <a:buClrTx/>
              <a:buSzTx/>
              <a:buFontTx/>
              <a:buAutoNum type="arabicPeriod"/>
            </a:pPr>
            <a:r>
              <a:rPr lang="en-US" altLang="en-US" sz="3600" dirty="0">
                <a:solidFill>
                  <a:srgbClr val="000000"/>
                </a:solidFill>
                <a:latin typeface="Arial"/>
                <a:cs typeface="Arial"/>
              </a:rPr>
              <a:t>Flexible: works horizontal &amp; Vertical</a:t>
            </a:r>
          </a:p>
          <a:p>
            <a:pPr marL="609600" lvl="0" indent="-609600" algn="just" defTabSz="914400" fontAlgn="base">
              <a:lnSpc>
                <a:spcPct val="90000"/>
              </a:lnSpc>
              <a:spcBef>
                <a:spcPct val="20000"/>
              </a:spcBef>
              <a:spcAft>
                <a:spcPct val="0"/>
              </a:spcAft>
              <a:buClrTx/>
              <a:buSzTx/>
              <a:buFontTx/>
              <a:buAutoNum type="arabicPeriod"/>
            </a:pPr>
            <a:r>
              <a:rPr lang="en-US" altLang="en-US" sz="3600" dirty="0">
                <a:solidFill>
                  <a:srgbClr val="000000"/>
                </a:solidFill>
                <a:latin typeface="Arial"/>
                <a:cs typeface="Arial"/>
              </a:rPr>
              <a:t>Inexpensive and easy to test</a:t>
            </a:r>
          </a:p>
          <a:p>
            <a:pPr marL="609600" lvl="0" indent="-609600" algn="just" defTabSz="914400" fontAlgn="base">
              <a:lnSpc>
                <a:spcPct val="90000"/>
              </a:lnSpc>
              <a:spcBef>
                <a:spcPct val="20000"/>
              </a:spcBef>
              <a:spcAft>
                <a:spcPct val="0"/>
              </a:spcAft>
              <a:buClrTx/>
              <a:buSzTx/>
              <a:buFontTx/>
              <a:buAutoNum type="arabicPeriod"/>
            </a:pPr>
            <a:r>
              <a:rPr lang="en-US" altLang="en-US" sz="3600" dirty="0">
                <a:solidFill>
                  <a:srgbClr val="000000"/>
                </a:solidFill>
                <a:latin typeface="Arial"/>
                <a:cs typeface="Arial"/>
              </a:rPr>
              <a:t>Low cost to implement</a:t>
            </a:r>
          </a:p>
          <a:p>
            <a:pPr marL="609600" lvl="0" indent="-609600" algn="just" defTabSz="914400" fontAlgn="base">
              <a:lnSpc>
                <a:spcPct val="90000"/>
              </a:lnSpc>
              <a:spcBef>
                <a:spcPct val="20000"/>
              </a:spcBef>
              <a:spcAft>
                <a:spcPct val="0"/>
              </a:spcAft>
              <a:buClrTx/>
              <a:buSzTx/>
              <a:buFontTx/>
              <a:buAutoNum type="arabicPeriod"/>
            </a:pPr>
            <a:r>
              <a:rPr lang="en-US" altLang="en-US" sz="3600" dirty="0">
                <a:solidFill>
                  <a:srgbClr val="000000"/>
                </a:solidFill>
                <a:latin typeface="Arial"/>
                <a:cs typeface="Arial"/>
              </a:rPr>
              <a:t>Wide neutron energy spectrum possible  </a:t>
            </a:r>
          </a:p>
          <a:p>
            <a:pPr marL="0" indent="0">
              <a:buNone/>
            </a:pPr>
            <a:endParaRPr lang="en-US" dirty="0"/>
          </a:p>
        </p:txBody>
      </p:sp>
    </p:spTree>
    <p:extLst>
      <p:ext uri="{BB962C8B-B14F-4D97-AF65-F5344CB8AC3E}">
        <p14:creationId xmlns:p14="http://schemas.microsoft.com/office/powerpoint/2010/main" val="447459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DCEF8-62AA-B147-87F0-E93EBE1D2E46}"/>
              </a:ext>
            </a:extLst>
          </p:cNvPr>
          <p:cNvSpPr>
            <a:spLocks noGrp="1"/>
          </p:cNvSpPr>
          <p:nvPr>
            <p:ph type="title"/>
          </p:nvPr>
        </p:nvSpPr>
        <p:spPr>
          <a:xfrm>
            <a:off x="0" y="0"/>
            <a:ext cx="11697729" cy="487017"/>
          </a:xfrm>
        </p:spPr>
        <p:txBody>
          <a:bodyPr>
            <a:normAutofit fontScale="90000"/>
          </a:bodyPr>
          <a:lstStyle/>
          <a:p>
            <a:pPr algn="ctr"/>
            <a:r>
              <a:rPr lang="en-US" altLang="en-US" sz="3600" dirty="0">
                <a:solidFill>
                  <a:srgbClr val="000000"/>
                </a:solidFill>
                <a:latin typeface="Arial"/>
                <a:cs typeface="Arial"/>
              </a:rPr>
              <a:t>Novel Features</a:t>
            </a:r>
            <a:endParaRPr lang="en-US" dirty="0"/>
          </a:p>
        </p:txBody>
      </p:sp>
      <p:sp>
        <p:nvSpPr>
          <p:cNvPr id="3" name="Content Placeholder 2">
            <a:extLst>
              <a:ext uri="{FF2B5EF4-FFF2-40B4-BE49-F238E27FC236}">
                <a16:creationId xmlns:a16="http://schemas.microsoft.com/office/drawing/2014/main" id="{372899AA-D7BC-934D-BA16-C6D9C886FE1B}"/>
              </a:ext>
            </a:extLst>
          </p:cNvPr>
          <p:cNvSpPr>
            <a:spLocks noGrp="1"/>
          </p:cNvSpPr>
          <p:nvPr>
            <p:ph idx="1"/>
          </p:nvPr>
        </p:nvSpPr>
        <p:spPr>
          <a:xfrm>
            <a:off x="0" y="725557"/>
            <a:ext cx="12573000" cy="5983355"/>
          </a:xfrm>
        </p:spPr>
        <p:txBody>
          <a:bodyPr>
            <a:normAutofit/>
          </a:bodyPr>
          <a:lstStyle/>
          <a:p>
            <a:pPr marL="457200" indent="-457200">
              <a:buFont typeface="+mj-lt"/>
              <a:buAutoNum type="arabicPeriod"/>
            </a:pPr>
            <a:r>
              <a:rPr lang="en-US" sz="3600" b="1" dirty="0"/>
              <a:t>Energy Recovery</a:t>
            </a:r>
          </a:p>
          <a:p>
            <a:pPr marL="457200" indent="-457200">
              <a:buFont typeface="+mj-lt"/>
              <a:buAutoNum type="arabicPeriod"/>
            </a:pPr>
            <a:r>
              <a:rPr lang="en-US" sz="3600" b="1" dirty="0"/>
              <a:t>Vortex Stabilized Discharges (or HCA) for ion beam propagation.</a:t>
            </a:r>
          </a:p>
          <a:p>
            <a:pPr marL="457200" indent="-457200">
              <a:buFont typeface="+mj-lt"/>
              <a:buAutoNum type="arabicPeriod"/>
            </a:pPr>
            <a:r>
              <a:rPr lang="en-US" sz="3600" b="1" dirty="0"/>
              <a:t>Self-heating warm electrons for reducing ion energy loss.</a:t>
            </a:r>
          </a:p>
          <a:p>
            <a:pPr marL="457200" indent="-457200">
              <a:buFont typeface="+mj-lt"/>
              <a:buAutoNum type="arabicPeriod"/>
            </a:pPr>
            <a:r>
              <a:rPr lang="en-US" sz="1800" dirty="0"/>
              <a:t>Possible use of e-beams with energy recovery for enhanced ion beam propagation.</a:t>
            </a:r>
          </a:p>
          <a:p>
            <a:pPr marL="457200" indent="-457200">
              <a:buFont typeface="+mj-lt"/>
              <a:buAutoNum type="arabicPeriod"/>
            </a:pPr>
            <a:r>
              <a:rPr lang="en-US" sz="1800" dirty="0"/>
              <a:t>Possible use of e-beams with energy recovery for pure tritium plasma.</a:t>
            </a:r>
          </a:p>
          <a:p>
            <a:pPr marL="457200" indent="-457200">
              <a:buFont typeface="+mj-lt"/>
              <a:buAutoNum type="arabicPeriod"/>
            </a:pPr>
            <a:r>
              <a:rPr lang="en-US" sz="3600" dirty="0"/>
              <a:t>Neutron multiplication walls </a:t>
            </a:r>
            <a:r>
              <a:rPr lang="en-US" sz="1800" dirty="0"/>
              <a:t>(spallation by 3.52 MeV alphas)</a:t>
            </a:r>
          </a:p>
          <a:p>
            <a:pPr marL="457200" indent="-457200">
              <a:buFont typeface="+mj-lt"/>
              <a:buAutoNum type="arabicPeriod"/>
            </a:pPr>
            <a:r>
              <a:rPr lang="en-US" sz="3600" dirty="0"/>
              <a:t>Dense internal targets to enhance neutron yield.</a:t>
            </a:r>
            <a:r>
              <a:rPr lang="en-US" sz="1800" dirty="0"/>
              <a:t> </a:t>
            </a:r>
          </a:p>
          <a:p>
            <a:pPr marL="457200" indent="-457200">
              <a:buFont typeface="+mj-lt"/>
              <a:buAutoNum type="arabicPeriod"/>
            </a:pPr>
            <a:endParaRPr lang="en-US" sz="3600" dirty="0"/>
          </a:p>
        </p:txBody>
      </p:sp>
    </p:spTree>
    <p:extLst>
      <p:ext uri="{BB962C8B-B14F-4D97-AF65-F5344CB8AC3E}">
        <p14:creationId xmlns:p14="http://schemas.microsoft.com/office/powerpoint/2010/main" val="3577210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FA221-2A59-B644-8BAA-4D381A497CD9}"/>
              </a:ext>
            </a:extLst>
          </p:cNvPr>
          <p:cNvSpPr>
            <a:spLocks noGrp="1"/>
          </p:cNvSpPr>
          <p:nvPr>
            <p:ph type="title"/>
          </p:nvPr>
        </p:nvSpPr>
        <p:spPr>
          <a:xfrm>
            <a:off x="0" y="0"/>
            <a:ext cx="12612757" cy="631553"/>
          </a:xfrm>
        </p:spPr>
        <p:txBody>
          <a:bodyPr>
            <a:noAutofit/>
          </a:bodyPr>
          <a:lstStyle/>
          <a:p>
            <a:pPr algn="ctr"/>
            <a:r>
              <a:rPr lang="en-US" sz="3600" b="0" dirty="0">
                <a:solidFill>
                  <a:prstClr val="black"/>
                </a:solidFill>
                <a:latin typeface="Arial" panose="020B0604020202020204" pitchFamily="34" charset="0"/>
                <a:cs typeface="Arial" panose="020B0604020202020204" pitchFamily="34" charset="0"/>
              </a:rPr>
              <a:t>Embodiments</a:t>
            </a:r>
            <a:endParaRPr lang="en-US" sz="3600" dirty="0"/>
          </a:p>
        </p:txBody>
      </p:sp>
      <p:sp>
        <p:nvSpPr>
          <p:cNvPr id="3" name="Content Placeholder 2">
            <a:extLst>
              <a:ext uri="{FF2B5EF4-FFF2-40B4-BE49-F238E27FC236}">
                <a16:creationId xmlns:a16="http://schemas.microsoft.com/office/drawing/2014/main" id="{4FA9655A-CB61-4845-A932-F9849D1AE3AB}"/>
              </a:ext>
            </a:extLst>
          </p:cNvPr>
          <p:cNvSpPr>
            <a:spLocks noGrp="1"/>
          </p:cNvSpPr>
          <p:nvPr>
            <p:ph idx="1"/>
          </p:nvPr>
        </p:nvSpPr>
        <p:spPr>
          <a:xfrm>
            <a:off x="0" y="631553"/>
            <a:ext cx="12612757" cy="5594894"/>
          </a:xfrm>
        </p:spPr>
        <p:txBody>
          <a:bodyPr/>
          <a:lstStyle/>
          <a:p>
            <a:pPr marL="0" indent="0">
              <a:buNone/>
            </a:pPr>
            <a:endParaRPr lang="en-US" dirty="0"/>
          </a:p>
        </p:txBody>
      </p:sp>
      <p:pic>
        <p:nvPicPr>
          <p:cNvPr id="4" name="Picture 5">
            <a:extLst>
              <a:ext uri="{FF2B5EF4-FFF2-40B4-BE49-F238E27FC236}">
                <a16:creationId xmlns:a16="http://schemas.microsoft.com/office/drawing/2014/main" id="{FE1A2DDC-AF67-5843-A7AA-E4334ECE3F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2718"/>
            <a:ext cx="2897913" cy="3540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a:extLst>
              <a:ext uri="{FF2B5EF4-FFF2-40B4-BE49-F238E27FC236}">
                <a16:creationId xmlns:a16="http://schemas.microsoft.com/office/drawing/2014/main" id="{68F24AEA-AE8E-B647-9A8E-C74E42C673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2982" y="702718"/>
            <a:ext cx="1965917" cy="318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D59022DD-E90D-584C-A54F-3B9E6E8964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6060" y="684602"/>
            <a:ext cx="3390630" cy="355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a:extLst>
              <a:ext uri="{FF2B5EF4-FFF2-40B4-BE49-F238E27FC236}">
                <a16:creationId xmlns:a16="http://schemas.microsoft.com/office/drawing/2014/main" id="{C3DB8C10-A86B-E14D-A981-2BF1002BCC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004159">
            <a:off x="4261906" y="3181819"/>
            <a:ext cx="2601811" cy="3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1994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8AD47-AD8F-7643-8169-52B587A58F15}"/>
              </a:ext>
            </a:extLst>
          </p:cNvPr>
          <p:cNvSpPr>
            <a:spLocks noGrp="1"/>
          </p:cNvSpPr>
          <p:nvPr>
            <p:ph type="title"/>
          </p:nvPr>
        </p:nvSpPr>
        <p:spPr>
          <a:xfrm>
            <a:off x="0" y="0"/>
            <a:ext cx="12692270" cy="728029"/>
          </a:xfrm>
        </p:spPr>
        <p:txBody>
          <a:bodyPr/>
          <a:lstStyle/>
          <a:p>
            <a:pPr algn="ctr"/>
            <a:r>
              <a:rPr lang="en-US" sz="3600" b="0" dirty="0">
                <a:solidFill>
                  <a:prstClr val="black"/>
                </a:solidFill>
                <a:latin typeface="Arial" panose="020B0604020202020204" pitchFamily="34" charset="0"/>
                <a:cs typeface="Arial" panose="020B0604020202020204" pitchFamily="34" charset="0"/>
              </a:rPr>
              <a:t>Experimentally Achieved Plasma Targets</a:t>
            </a:r>
            <a:endParaRPr lang="en-US" dirty="0"/>
          </a:p>
        </p:txBody>
      </p:sp>
      <p:sp>
        <p:nvSpPr>
          <p:cNvPr id="3" name="Content Placeholder 2">
            <a:extLst>
              <a:ext uri="{FF2B5EF4-FFF2-40B4-BE49-F238E27FC236}">
                <a16:creationId xmlns:a16="http://schemas.microsoft.com/office/drawing/2014/main" id="{69F1CCA6-E263-1443-A306-56151B128AB3}"/>
              </a:ext>
            </a:extLst>
          </p:cNvPr>
          <p:cNvSpPr>
            <a:spLocks noGrp="1"/>
          </p:cNvSpPr>
          <p:nvPr>
            <p:ph idx="1"/>
          </p:nvPr>
        </p:nvSpPr>
        <p:spPr>
          <a:xfrm>
            <a:off x="0" y="728029"/>
            <a:ext cx="12821478" cy="5498418"/>
          </a:xfrm>
        </p:spPr>
        <p:txBody>
          <a:bodyPr/>
          <a:lstStyle/>
          <a:p>
            <a:pPr marL="0" lvl="0" indent="0" algn="ctr">
              <a:spcBef>
                <a:spcPts val="0"/>
              </a:spcBef>
              <a:buClrTx/>
              <a:buSzTx/>
              <a:buNone/>
            </a:pPr>
            <a:r>
              <a:rPr lang="en-US" sz="1800" dirty="0">
                <a:solidFill>
                  <a:prstClr val="black"/>
                </a:solidFill>
                <a:latin typeface="Arial" panose="020B0604020202020204" pitchFamily="34" charset="0"/>
                <a:cs typeface="Arial" panose="020B0604020202020204" pitchFamily="34" charset="0"/>
              </a:rPr>
              <a:t>25 cm long target </a:t>
            </a:r>
          </a:p>
          <a:p>
            <a:pPr marL="0" indent="0">
              <a:buNone/>
            </a:pPr>
            <a:endParaRPr lang="en-US" dirty="0"/>
          </a:p>
        </p:txBody>
      </p:sp>
      <p:pic>
        <p:nvPicPr>
          <p:cNvPr id="4" name="Picture 7">
            <a:extLst>
              <a:ext uri="{FF2B5EF4-FFF2-40B4-BE49-F238E27FC236}">
                <a16:creationId xmlns:a16="http://schemas.microsoft.com/office/drawing/2014/main" id="{316AC0E0-F324-CC44-8ABC-0B14780CC4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03242"/>
            <a:ext cx="2924278" cy="2625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 name="Object 5">
            <a:extLst>
              <a:ext uri="{FF2B5EF4-FFF2-40B4-BE49-F238E27FC236}">
                <a16:creationId xmlns:a16="http://schemas.microsoft.com/office/drawing/2014/main" id="{2CEA88AC-A5AA-8342-84A7-DFFCCB4A5C00}"/>
              </a:ext>
            </a:extLst>
          </p:cNvPr>
          <p:cNvGraphicFramePr>
            <a:graphicFrameLocks noChangeAspect="1"/>
          </p:cNvGraphicFramePr>
          <p:nvPr>
            <p:extLst>
              <p:ext uri="{D42A27DB-BD31-4B8C-83A1-F6EECF244321}">
                <p14:modId xmlns:p14="http://schemas.microsoft.com/office/powerpoint/2010/main" val="1783691695"/>
              </p:ext>
            </p:extLst>
          </p:nvPr>
        </p:nvGraphicFramePr>
        <p:xfrm>
          <a:off x="7829094" y="803242"/>
          <a:ext cx="3762770" cy="3000307"/>
        </p:xfrm>
        <a:graphic>
          <a:graphicData uri="http://schemas.openxmlformats.org/presentationml/2006/ole">
            <mc:AlternateContent xmlns:mc="http://schemas.openxmlformats.org/markup-compatibility/2006">
              <mc:Choice xmlns:v="urn:schemas-microsoft-com:vml" Requires="v">
                <p:oleObj spid="_x0000_s2066" r:id="rId4" imgW="12700000" imgH="7785100" progId="Imaging.Document">
                  <p:embed/>
                </p:oleObj>
              </mc:Choice>
              <mc:Fallback>
                <p:oleObj r:id="rId4" imgW="12700000" imgH="7785100" progId="Imaging.Document">
                  <p:embed/>
                  <p:pic>
                    <p:nvPicPr>
                      <p:cNvPr id="8" name="Object 5">
                        <a:extLst>
                          <a:ext uri="{FF2B5EF4-FFF2-40B4-BE49-F238E27FC236}">
                            <a16:creationId xmlns:a16="http://schemas.microsoft.com/office/drawing/2014/main" id="{CF0282D6-6175-2540-8D38-624BC7394A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9094" y="803242"/>
                        <a:ext cx="3762770" cy="3000307"/>
                      </a:xfrm>
                      <a:prstGeom prst="rect">
                        <a:avLst/>
                      </a:prstGeom>
                      <a:noFill/>
                      <a:ln>
                        <a:noFill/>
                      </a:ln>
                      <a:effectLst/>
                    </p:spPr>
                  </p:pic>
                </p:oleObj>
              </mc:Fallback>
            </mc:AlternateContent>
          </a:graphicData>
        </a:graphic>
      </p:graphicFrame>
      <p:sp>
        <p:nvSpPr>
          <p:cNvPr id="6" name="TextBox 5">
            <a:extLst>
              <a:ext uri="{FF2B5EF4-FFF2-40B4-BE49-F238E27FC236}">
                <a16:creationId xmlns:a16="http://schemas.microsoft.com/office/drawing/2014/main" id="{2B49139C-A76B-344F-B870-934A83562ACA}"/>
              </a:ext>
            </a:extLst>
          </p:cNvPr>
          <p:cNvSpPr txBox="1"/>
          <p:nvPr/>
        </p:nvSpPr>
        <p:spPr>
          <a:xfrm>
            <a:off x="99391" y="3279913"/>
            <a:ext cx="7729703" cy="1154162"/>
          </a:xfrm>
          <a:prstGeom prst="rect">
            <a:avLst/>
          </a:prstGeom>
          <a:noFill/>
        </p:spPr>
        <p:txBody>
          <a:bodyPr wrap="square" rtlCol="0">
            <a:spAutoFit/>
          </a:bodyPr>
          <a:lstStyle/>
          <a:p>
            <a:pPr lvl="0" defTabSz="457200"/>
            <a:r>
              <a:rPr lang="en-US" altLang="en-US" dirty="0">
                <a:solidFill>
                  <a:srgbClr val="000000"/>
                </a:solidFill>
                <a:latin typeface="Arial"/>
                <a:cs typeface="Arial"/>
              </a:rPr>
              <a:t>1-meter long steady state [many hours 3 shifts] hydrogen target generated: plasma density 10</a:t>
            </a:r>
            <a:r>
              <a:rPr lang="en-US" altLang="en-US" baseline="30000" dirty="0">
                <a:solidFill>
                  <a:srgbClr val="000000"/>
                </a:solidFill>
                <a:latin typeface="Arial"/>
                <a:cs typeface="Arial"/>
              </a:rPr>
              <a:t>14 </a:t>
            </a:r>
            <a:r>
              <a:rPr lang="en-US" altLang="en-US" dirty="0">
                <a:solidFill>
                  <a:srgbClr val="000000"/>
                </a:solidFill>
                <a:latin typeface="Arial"/>
                <a:cs typeface="Arial"/>
              </a:rPr>
              <a:t>cm</a:t>
            </a:r>
            <a:r>
              <a:rPr lang="en-US" altLang="en-US" baseline="30000" dirty="0">
                <a:solidFill>
                  <a:srgbClr val="000000"/>
                </a:solidFill>
                <a:latin typeface="Arial"/>
                <a:cs typeface="Arial"/>
              </a:rPr>
              <a:t>-3 </a:t>
            </a:r>
            <a:r>
              <a:rPr lang="en-US" altLang="en-US" dirty="0">
                <a:solidFill>
                  <a:srgbClr val="000000"/>
                </a:solidFill>
                <a:latin typeface="Arial"/>
                <a:cs typeface="Arial"/>
              </a:rPr>
              <a:t>with background density of 10</a:t>
            </a:r>
            <a:r>
              <a:rPr lang="en-US" altLang="en-US" baseline="30000" dirty="0">
                <a:solidFill>
                  <a:srgbClr val="000000"/>
                </a:solidFill>
                <a:latin typeface="Arial"/>
                <a:cs typeface="Arial"/>
              </a:rPr>
              <a:t>-6 </a:t>
            </a:r>
            <a:r>
              <a:rPr lang="en-US" altLang="en-US" dirty="0">
                <a:solidFill>
                  <a:srgbClr val="000000"/>
                </a:solidFill>
                <a:latin typeface="Arial"/>
                <a:cs typeface="Arial"/>
              </a:rPr>
              <a:t>Torr </a:t>
            </a:r>
            <a:r>
              <a:rPr lang="en-US" altLang="en-US" sz="1500" dirty="0">
                <a:solidFill>
                  <a:srgbClr val="000000"/>
                </a:solidFill>
                <a:latin typeface="Arial"/>
                <a:cs typeface="Arial"/>
              </a:rPr>
              <a:t>(set on MP6 BNL Van de Graff beamline)</a:t>
            </a:r>
            <a:endParaRPr lang="en-US" dirty="0">
              <a:solidFill>
                <a:prstClr val="black"/>
              </a:solidFill>
              <a:latin typeface="Calibri" panose="020F0502020204030204"/>
            </a:endParaRPr>
          </a:p>
          <a:p>
            <a:endParaRPr lang="en-US" dirty="0"/>
          </a:p>
        </p:txBody>
      </p:sp>
      <p:pic>
        <p:nvPicPr>
          <p:cNvPr id="7" name="Content Placeholder 3">
            <a:extLst>
              <a:ext uri="{FF2B5EF4-FFF2-40B4-BE49-F238E27FC236}">
                <a16:creationId xmlns:a16="http://schemas.microsoft.com/office/drawing/2014/main" id="{B9F087C3-184C-2A43-B68B-41CC82881034}"/>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741" y="4119147"/>
            <a:ext cx="2965774" cy="273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a:extLst>
              <a:ext uri="{FF2B5EF4-FFF2-40B4-BE49-F238E27FC236}">
                <a16:creationId xmlns:a16="http://schemas.microsoft.com/office/drawing/2014/main" id="{8CEF7EC3-B50F-3D42-AE67-3C24524CD3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8543" y="4297777"/>
            <a:ext cx="3603890" cy="192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7019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B5F8-6698-E349-9018-999AAFCA6240}"/>
              </a:ext>
            </a:extLst>
          </p:cNvPr>
          <p:cNvSpPr>
            <a:spLocks noGrp="1"/>
          </p:cNvSpPr>
          <p:nvPr>
            <p:ph type="title"/>
          </p:nvPr>
        </p:nvSpPr>
        <p:spPr>
          <a:xfrm>
            <a:off x="0" y="0"/>
            <a:ext cx="12900991" cy="626165"/>
          </a:xfrm>
        </p:spPr>
        <p:txBody>
          <a:bodyPr>
            <a:noAutofit/>
          </a:bodyPr>
          <a:lstStyle/>
          <a:p>
            <a:pPr algn="ctr"/>
            <a:r>
              <a:rPr lang="en-US" altLang="en-US" sz="3600" b="0" dirty="0">
                <a:solidFill>
                  <a:prstClr val="black"/>
                </a:solidFill>
                <a:latin typeface="Arial" panose="020B0604020202020204" pitchFamily="34" charset="0"/>
                <a:cs typeface="Arial" panose="020B0604020202020204" pitchFamily="34" charset="0"/>
              </a:rPr>
              <a:t>Preliminary computations of 3 scenarios </a:t>
            </a:r>
            <a:endParaRPr lang="en-US" sz="3600" dirty="0"/>
          </a:p>
        </p:txBody>
      </p:sp>
      <p:sp>
        <p:nvSpPr>
          <p:cNvPr id="3" name="Content Placeholder 2">
            <a:extLst>
              <a:ext uri="{FF2B5EF4-FFF2-40B4-BE49-F238E27FC236}">
                <a16:creationId xmlns:a16="http://schemas.microsoft.com/office/drawing/2014/main" id="{1723D5AD-BDD7-7C44-8682-47486E4FF764}"/>
              </a:ext>
            </a:extLst>
          </p:cNvPr>
          <p:cNvSpPr>
            <a:spLocks noGrp="1"/>
          </p:cNvSpPr>
          <p:nvPr>
            <p:ph idx="1"/>
          </p:nvPr>
        </p:nvSpPr>
        <p:spPr>
          <a:xfrm>
            <a:off x="1" y="745435"/>
            <a:ext cx="12900990" cy="5565912"/>
          </a:xfrm>
        </p:spPr>
        <p:txBody>
          <a:bodyPr/>
          <a:lstStyle/>
          <a:p>
            <a:pPr marL="0" lvl="0" indent="0" algn="just" defTabSz="914400" fontAlgn="base">
              <a:lnSpc>
                <a:spcPct val="90000"/>
              </a:lnSpc>
              <a:spcBef>
                <a:spcPct val="20000"/>
              </a:spcBef>
              <a:spcAft>
                <a:spcPct val="0"/>
              </a:spcAft>
              <a:buClrTx/>
              <a:buSzTx/>
              <a:buNone/>
            </a:pPr>
            <a:r>
              <a:rPr lang="en-US" altLang="en-US" sz="1200" dirty="0">
                <a:solidFill>
                  <a:srgbClr val="000000"/>
                </a:solidFill>
                <a:latin typeface="Arial"/>
                <a:cs typeface="Arial"/>
              </a:rPr>
              <a:t>Basic concept comprises of a DC deuterium beam (energy of about 100 keV) injected through a Plasma Window into a tritium gas or tritium plasma filled tube to generate D-T fusion reactions: 14.06 MeV neutrons and 3.52 MeV alpha particles. </a:t>
            </a:r>
          </a:p>
          <a:p>
            <a:pPr marL="0" lvl="0" indent="0" algn="just" defTabSz="914400" fontAlgn="base">
              <a:lnSpc>
                <a:spcPct val="90000"/>
              </a:lnSpc>
              <a:spcBef>
                <a:spcPct val="20000"/>
              </a:spcBef>
              <a:spcAft>
                <a:spcPct val="0"/>
              </a:spcAft>
              <a:buClrTx/>
              <a:buSzTx/>
              <a:buNone/>
            </a:pPr>
            <a:r>
              <a:rPr lang="en-US" altLang="en-US" sz="1800" dirty="0">
                <a:solidFill>
                  <a:srgbClr val="000000"/>
                </a:solidFill>
                <a:latin typeface="Arial"/>
                <a:cs typeface="Arial"/>
              </a:rPr>
              <a:t>D-T fusion power P</a:t>
            </a:r>
            <a:r>
              <a:rPr lang="en-US" altLang="en-US" sz="1800" baseline="-25000" dirty="0">
                <a:solidFill>
                  <a:srgbClr val="000000"/>
                </a:solidFill>
                <a:latin typeface="Arial"/>
                <a:cs typeface="Arial"/>
              </a:rPr>
              <a:t>f</a:t>
            </a:r>
            <a:r>
              <a:rPr lang="en-US" altLang="en-US" sz="1800" dirty="0">
                <a:solidFill>
                  <a:srgbClr val="000000"/>
                </a:solidFill>
                <a:latin typeface="Arial"/>
                <a:cs typeface="Arial"/>
              </a:rPr>
              <a:t> = </a:t>
            </a:r>
            <a:r>
              <a:rPr lang="en-US" altLang="en-US" sz="1800" b="1" i="1" dirty="0">
                <a:solidFill>
                  <a:srgbClr val="000000"/>
                </a:solidFill>
                <a:latin typeface="Arial"/>
                <a:cs typeface="Arial"/>
              </a:rPr>
              <a:t>I</a:t>
            </a:r>
            <a:r>
              <a:rPr lang="en-US" altLang="en-US" sz="1800" b="1" baseline="-25000" dirty="0">
                <a:solidFill>
                  <a:srgbClr val="000000"/>
                </a:solidFill>
                <a:latin typeface="Arial"/>
                <a:cs typeface="Arial"/>
              </a:rPr>
              <a:t>d</a:t>
            </a:r>
            <a:r>
              <a:rPr lang="en-US" altLang="en-US" sz="1800" b="1" dirty="0">
                <a:solidFill>
                  <a:srgbClr val="000000"/>
                </a:solidFill>
                <a:latin typeface="Arial"/>
                <a:cs typeface="Arial"/>
              </a:rPr>
              <a:t> </a:t>
            </a:r>
            <a:r>
              <a:rPr lang="en-US" altLang="en-US" sz="1800" dirty="0">
                <a:solidFill>
                  <a:srgbClr val="000000"/>
                </a:solidFill>
                <a:latin typeface="Arial"/>
                <a:cs typeface="Arial"/>
              </a:rPr>
              <a:t>(1- exp {-[n</a:t>
            </a:r>
            <a:r>
              <a:rPr lang="en-US" altLang="en-US" sz="1800" baseline="-25000" dirty="0">
                <a:solidFill>
                  <a:srgbClr val="000000"/>
                </a:solidFill>
                <a:latin typeface="Arial"/>
                <a:cs typeface="Arial"/>
              </a:rPr>
              <a:t>t</a:t>
            </a:r>
            <a:r>
              <a:rPr lang="en-US" altLang="en-US" sz="1800" dirty="0">
                <a:solidFill>
                  <a:srgbClr val="000000"/>
                </a:solidFill>
                <a:latin typeface="Arial"/>
                <a:cs typeface="Arial"/>
              </a:rPr>
              <a:t>σx]}) Q, </a:t>
            </a:r>
            <a:r>
              <a:rPr lang="en-US" altLang="en-US" sz="1200" dirty="0">
                <a:solidFill>
                  <a:srgbClr val="000000"/>
                </a:solidFill>
                <a:latin typeface="Arial"/>
                <a:cs typeface="Arial"/>
              </a:rPr>
              <a:t>where σ is the D-T fusion cross section, </a:t>
            </a:r>
            <a:r>
              <a:rPr lang="en-US" altLang="en-US" sz="1200" b="1" i="1" dirty="0">
                <a:solidFill>
                  <a:srgbClr val="000000"/>
                </a:solidFill>
                <a:latin typeface="Arial"/>
                <a:cs typeface="Arial"/>
              </a:rPr>
              <a:t>I</a:t>
            </a:r>
            <a:r>
              <a:rPr lang="en-US" altLang="en-US" sz="1200" b="1" i="1" baseline="-25000" dirty="0">
                <a:solidFill>
                  <a:srgbClr val="000000"/>
                </a:solidFill>
                <a:latin typeface="Arial"/>
                <a:cs typeface="Arial"/>
              </a:rPr>
              <a:t>d</a:t>
            </a:r>
            <a:r>
              <a:rPr lang="en-US" altLang="en-US" sz="1200" b="1" baseline="-25000" dirty="0">
                <a:solidFill>
                  <a:srgbClr val="000000"/>
                </a:solidFill>
                <a:latin typeface="Arial"/>
                <a:cs typeface="Arial"/>
              </a:rPr>
              <a:t> </a:t>
            </a:r>
            <a:r>
              <a:rPr lang="en-US" altLang="en-US" sz="1200" dirty="0">
                <a:solidFill>
                  <a:srgbClr val="000000"/>
                </a:solidFill>
                <a:latin typeface="Arial"/>
                <a:cs typeface="Arial"/>
              </a:rPr>
              <a:t>= I</a:t>
            </a:r>
            <a:r>
              <a:rPr lang="en-US" altLang="en-US" sz="1200" baseline="-25000" dirty="0">
                <a:solidFill>
                  <a:srgbClr val="000000"/>
                </a:solidFill>
                <a:latin typeface="Arial"/>
                <a:cs typeface="Arial"/>
              </a:rPr>
              <a:t>d</a:t>
            </a:r>
            <a:r>
              <a:rPr lang="en-US" altLang="en-US" sz="1200" dirty="0">
                <a:solidFill>
                  <a:srgbClr val="000000"/>
                </a:solidFill>
                <a:latin typeface="Arial"/>
                <a:cs typeface="Arial"/>
              </a:rPr>
              <a:t>/1.6x10</a:t>
            </a:r>
            <a:r>
              <a:rPr lang="en-US" altLang="en-US" sz="1200" baseline="30000" dirty="0">
                <a:solidFill>
                  <a:srgbClr val="000000"/>
                </a:solidFill>
                <a:latin typeface="Arial"/>
                <a:cs typeface="Arial"/>
              </a:rPr>
              <a:t>-19</a:t>
            </a:r>
            <a:r>
              <a:rPr lang="en-US" altLang="en-US" sz="1200" dirty="0">
                <a:solidFill>
                  <a:srgbClr val="000000"/>
                </a:solidFill>
                <a:latin typeface="Arial"/>
                <a:cs typeface="Arial"/>
              </a:rPr>
              <a:t> (i.e. particle current), x is the interaction length and energy generated per reaction Q = 17.58 MeV/fusion reaction. Without Q this equation yields neutrons/sec</a:t>
            </a:r>
            <a:r>
              <a:rPr lang="en-US" altLang="en-US" sz="1200" dirty="0">
                <a:solidFill>
                  <a:srgbClr val="000000"/>
                </a:solidFill>
                <a:latin typeface="Times New Roman" panose="02020603050405020304" pitchFamily="18" charset="0"/>
                <a:cs typeface="Arial"/>
              </a:rPr>
              <a:t>. </a:t>
            </a:r>
            <a:r>
              <a:rPr lang="en-US" altLang="en-US" sz="1800" dirty="0">
                <a:solidFill>
                  <a:srgbClr val="000000"/>
                </a:solidFill>
                <a:latin typeface="Arial" panose="020B0604020202020204" pitchFamily="34" charset="0"/>
                <a:cs typeface="Arial" panose="020B0604020202020204" pitchFamily="34" charset="0"/>
              </a:rPr>
              <a:t>Next formalism for computing number of neutrons generated per deuterium beam power is shown for various target scenarios. Computations are the ratio of the above equation and beam power loss (un-recovered power). The unrecovered power is computed from ion slowing down. For all cases we consider 1 A of 125 keV deuterium slowing down to 75 keV, before energy recovery. The fusion cross section σ, which is well known, has a broad peak of 6 barns in the energy range of about 75-125 keV. For energy loss estimation, ion energy of 100 keV, which the average, is considered.</a:t>
            </a:r>
            <a:r>
              <a:rPr lang="en-US" altLang="en-US" sz="1400" dirty="0">
                <a:solidFill>
                  <a:srgbClr val="000000"/>
                </a:solidFill>
                <a:latin typeface="Arial" panose="020B0604020202020204" pitchFamily="34" charset="0"/>
                <a:cs typeface="Arial" panose="020B0604020202020204" pitchFamily="34" charset="0"/>
              </a:rPr>
              <a:t> </a:t>
            </a:r>
            <a:endParaRPr lang="en-US" altLang="en-US" sz="1200" dirty="0">
              <a:solidFill>
                <a:srgbClr val="000000"/>
              </a:solidFill>
              <a:latin typeface="Arial" panose="020B0604020202020204" pitchFamily="34" charset="0"/>
              <a:cs typeface="Arial" panose="020B0604020202020204" pitchFamily="34" charset="0"/>
            </a:endParaRPr>
          </a:p>
          <a:p>
            <a:pPr marL="0" lvl="0" indent="0" algn="just" defTabSz="914400" fontAlgn="base">
              <a:lnSpc>
                <a:spcPct val="90000"/>
              </a:lnSpc>
              <a:spcBef>
                <a:spcPct val="20000"/>
              </a:spcBef>
              <a:spcAft>
                <a:spcPct val="0"/>
              </a:spcAft>
              <a:buClrTx/>
              <a:buSzTx/>
              <a:buNone/>
            </a:pPr>
            <a:r>
              <a:rPr lang="en-US" altLang="en-US" sz="1800" b="1" u="sng" dirty="0">
                <a:solidFill>
                  <a:srgbClr val="000000"/>
                </a:solidFill>
                <a:latin typeface="Arial"/>
                <a:cs typeface="Arial"/>
              </a:rPr>
              <a:t>Deuterium Beam in Tritium Gas</a:t>
            </a:r>
          </a:p>
          <a:p>
            <a:pPr marL="0" lvl="0" indent="0" algn="just" defTabSz="914400" fontAlgn="base">
              <a:lnSpc>
                <a:spcPct val="90000"/>
              </a:lnSpc>
              <a:spcBef>
                <a:spcPct val="20000"/>
              </a:spcBef>
              <a:spcAft>
                <a:spcPct val="0"/>
              </a:spcAft>
              <a:buClrTx/>
              <a:buSzTx/>
              <a:buNone/>
            </a:pPr>
            <a:r>
              <a:rPr lang="en-US" altLang="en-US" sz="1200" dirty="0">
                <a:solidFill>
                  <a:srgbClr val="000000"/>
                </a:solidFill>
                <a:latin typeface="Arial" panose="020B0604020202020204" pitchFamily="34" charset="0"/>
                <a:cs typeface="Arial" panose="020B0604020202020204" pitchFamily="34" charset="0"/>
              </a:rPr>
              <a:t>Energy loss can be computed from CSDA (continuous-slowing-down approximation). The NIST website </a:t>
            </a:r>
            <a:r>
              <a:rPr lang="en-US" altLang="en-US" sz="1200" dirty="0">
                <a:solidFill>
                  <a:srgbClr val="000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http://physics.nist.gov/PhysRefData/Star/Text/</a:t>
            </a:r>
            <a:r>
              <a:rPr lang="en-US" altLang="en-US" sz="1200" dirty="0">
                <a:solidFill>
                  <a:srgbClr val="000000"/>
                </a:solidFill>
                <a:latin typeface="Arial" panose="020B0604020202020204" pitchFamily="34" charset="0"/>
                <a:cs typeface="Arial" panose="020B0604020202020204" pitchFamily="34" charset="0"/>
              </a:rPr>
              <a:t>   But, this CSDA range is smaller than the fusion interaction length for the following reasons: first, the CSDA is a penetration length. At energies below 6 GeV, particle attenuation process is dominated by multiple small angle scattering. Thus, a particle travels a path, which is larger than the range (and hence the fusion interaction length) due to this random walk process. Second, intense particle beams have substantially longer ranges than single particles of the same energy due to various collective effects. For example, 100 keV electrons have a CSDA range in dry air of 1.6x10</a:t>
            </a:r>
            <a:r>
              <a:rPr lang="en-US" altLang="en-US" sz="1200" baseline="30000" dirty="0">
                <a:solidFill>
                  <a:srgbClr val="000000"/>
                </a:solidFill>
                <a:latin typeface="Arial" panose="020B0604020202020204" pitchFamily="34" charset="0"/>
                <a:cs typeface="Arial" panose="020B0604020202020204" pitchFamily="34" charset="0"/>
              </a:rPr>
              <a:t>-2</a:t>
            </a:r>
            <a:r>
              <a:rPr lang="en-US" altLang="en-US" sz="1200" dirty="0">
                <a:solidFill>
                  <a:srgbClr val="000000"/>
                </a:solidFill>
                <a:latin typeface="Arial" panose="020B0604020202020204" pitchFamily="34" charset="0"/>
                <a:cs typeface="Arial" panose="020B0604020202020204" pitchFamily="34" charset="0"/>
              </a:rPr>
              <a:t> g/cm</a:t>
            </a:r>
            <a:r>
              <a:rPr lang="en-US" altLang="en-US" sz="1200" baseline="30000" dirty="0">
                <a:solidFill>
                  <a:srgbClr val="000000"/>
                </a:solidFill>
                <a:latin typeface="Arial" panose="020B0604020202020204" pitchFamily="34" charset="0"/>
                <a:cs typeface="Arial" panose="020B0604020202020204" pitchFamily="34" charset="0"/>
              </a:rPr>
              <a:t>2</a:t>
            </a:r>
            <a:r>
              <a:rPr lang="en-US" altLang="en-US" sz="1200" dirty="0">
                <a:solidFill>
                  <a:srgbClr val="000000"/>
                </a:solidFill>
                <a:latin typeface="Arial" panose="020B0604020202020204" pitchFamily="34" charset="0"/>
                <a:cs typeface="Arial" panose="020B0604020202020204" pitchFamily="34" charset="0"/>
              </a:rPr>
              <a:t>, and dry air density near sea level is 1.2 x10</a:t>
            </a:r>
            <a:r>
              <a:rPr lang="en-US" altLang="en-US" sz="1200" baseline="30000" dirty="0">
                <a:solidFill>
                  <a:srgbClr val="000000"/>
                </a:solidFill>
                <a:latin typeface="Arial" panose="020B0604020202020204" pitchFamily="34" charset="0"/>
                <a:cs typeface="Arial" panose="020B0604020202020204" pitchFamily="34" charset="0"/>
              </a:rPr>
              <a:t>-3</a:t>
            </a:r>
            <a:r>
              <a:rPr lang="en-US" altLang="en-US" sz="1200" dirty="0">
                <a:solidFill>
                  <a:srgbClr val="000000"/>
                </a:solidFill>
                <a:latin typeface="Arial" panose="020B0604020202020204" pitchFamily="34" charset="0"/>
                <a:cs typeface="Arial" panose="020B0604020202020204" pitchFamily="34" charset="0"/>
              </a:rPr>
              <a:t> g/cm</a:t>
            </a:r>
            <a:r>
              <a:rPr lang="en-US" altLang="en-US" sz="1200" baseline="30000" dirty="0">
                <a:solidFill>
                  <a:srgbClr val="000000"/>
                </a:solidFill>
                <a:latin typeface="Arial" panose="020B0604020202020204" pitchFamily="34" charset="0"/>
                <a:cs typeface="Arial" panose="020B0604020202020204" pitchFamily="34" charset="0"/>
              </a:rPr>
              <a:t>3</a:t>
            </a:r>
            <a:r>
              <a:rPr lang="en-US" altLang="en-US" sz="1200" dirty="0">
                <a:solidFill>
                  <a:srgbClr val="000000"/>
                </a:solidFill>
                <a:latin typeface="Arial" panose="020B0604020202020204" pitchFamily="34" charset="0"/>
                <a:cs typeface="Arial" panose="020B0604020202020204" pitchFamily="34" charset="0"/>
              </a:rPr>
              <a:t>, therefore, the CSDA range for a single electron is 13 cm. Nevertheless, electrons from 100 keV electron beam of only a few mA, which enter atmosphere, can be observed well over a meter down stream.</a:t>
            </a:r>
          </a:p>
          <a:p>
            <a:pPr marL="0" lvl="0" indent="0" algn="just" defTabSz="914400" fontAlgn="base">
              <a:lnSpc>
                <a:spcPct val="90000"/>
              </a:lnSpc>
              <a:spcBef>
                <a:spcPct val="20000"/>
              </a:spcBef>
              <a:spcAft>
                <a:spcPct val="0"/>
              </a:spcAft>
              <a:buClrTx/>
              <a:buSzTx/>
              <a:buNone/>
            </a:pPr>
            <a:r>
              <a:rPr lang="en-US" altLang="en-US" sz="1800" dirty="0">
                <a:solidFill>
                  <a:srgbClr val="000000"/>
                </a:solidFill>
                <a:latin typeface="Arial"/>
                <a:cs typeface="Times New Roman" panose="02020603050405020304" pitchFamily="18" charset="0"/>
              </a:rPr>
              <a:t>In T gas target reducing 1 A D</a:t>
            </a:r>
            <a:r>
              <a:rPr lang="en-US" altLang="en-US" sz="1800" baseline="30000" dirty="0">
                <a:solidFill>
                  <a:srgbClr val="000000"/>
                </a:solidFill>
                <a:latin typeface="Arial"/>
                <a:cs typeface="Times New Roman" panose="02020603050405020304" pitchFamily="18" charset="0"/>
              </a:rPr>
              <a:t>+ </a:t>
            </a:r>
            <a:r>
              <a:rPr lang="en-US" altLang="en-US" sz="1800" dirty="0">
                <a:solidFill>
                  <a:srgbClr val="000000"/>
                </a:solidFill>
                <a:latin typeface="Arial"/>
                <a:cs typeface="Times New Roman" panose="02020603050405020304" pitchFamily="18" charset="0"/>
              </a:rPr>
              <a:t>beam from 125 to 75 keV (recovering 75 kW; generating 11.5 kW in fusion), yields 4</a:t>
            </a:r>
            <a:r>
              <a:rPr lang="en-US" altLang="en-US" sz="1800" b="1" dirty="0">
                <a:solidFill>
                  <a:srgbClr val="000000"/>
                </a:solidFill>
                <a:latin typeface="Arial"/>
                <a:cs typeface="Arial"/>
              </a:rPr>
              <a:t>x10</a:t>
            </a:r>
            <a:r>
              <a:rPr lang="en-US" altLang="en-US" sz="1800" b="1" baseline="30000" dirty="0">
                <a:solidFill>
                  <a:srgbClr val="000000"/>
                </a:solidFill>
                <a:latin typeface="Arial"/>
                <a:cs typeface="Arial"/>
              </a:rPr>
              <a:t>15</a:t>
            </a:r>
            <a:r>
              <a:rPr lang="en-US" altLang="en-US" sz="1800" b="1" dirty="0">
                <a:solidFill>
                  <a:srgbClr val="000000"/>
                </a:solidFill>
                <a:latin typeface="Arial"/>
                <a:cs typeface="Arial"/>
              </a:rPr>
              <a:t> neutrons/sec @</a:t>
            </a:r>
            <a:r>
              <a:rPr lang="en-US" altLang="en-US" sz="1800" dirty="0">
                <a:solidFill>
                  <a:srgbClr val="000000"/>
                </a:solidFill>
                <a:latin typeface="Arial"/>
                <a:cs typeface="Arial"/>
              </a:rPr>
              <a:t> </a:t>
            </a:r>
            <a:r>
              <a:rPr lang="en-US" altLang="en-US" sz="1800" b="1" dirty="0">
                <a:solidFill>
                  <a:srgbClr val="000000"/>
                </a:solidFill>
                <a:latin typeface="Arial"/>
                <a:cs typeface="Arial"/>
              </a:rPr>
              <a:t>1x10</a:t>
            </a:r>
            <a:r>
              <a:rPr lang="en-US" altLang="en-US" sz="1800" b="1" baseline="30000" dirty="0">
                <a:solidFill>
                  <a:srgbClr val="000000"/>
                </a:solidFill>
                <a:latin typeface="Arial"/>
                <a:cs typeface="Arial"/>
              </a:rPr>
              <a:t>11</a:t>
            </a:r>
            <a:r>
              <a:rPr lang="en-US" altLang="en-US" sz="1800" b="1" dirty="0">
                <a:solidFill>
                  <a:srgbClr val="000000"/>
                </a:solidFill>
                <a:latin typeface="Arial"/>
                <a:cs typeface="Arial"/>
              </a:rPr>
              <a:t> neutrons/sec/Watt</a:t>
            </a:r>
            <a:r>
              <a:rPr lang="en-US" altLang="en-US" sz="1800" dirty="0">
                <a:solidFill>
                  <a:srgbClr val="000000"/>
                </a:solidFill>
                <a:latin typeface="Arial"/>
                <a:cs typeface="Times New Roman" panose="02020603050405020304" pitchFamily="18" charset="0"/>
              </a:rPr>
              <a:t>    </a:t>
            </a:r>
            <a:endParaRPr lang="en-US" altLang="en-US" sz="1800" dirty="0">
              <a:solidFill>
                <a:srgbClr val="000000"/>
              </a:solidFill>
              <a:latin typeface="Arial" panose="020B0604020202020204" pitchFamily="34" charset="0"/>
              <a:cs typeface="Arial" panose="020B0604020202020204" pitchFamily="34" charset="0"/>
            </a:endParaRPr>
          </a:p>
          <a:p>
            <a:pPr marL="228600" lvl="0" indent="-228600" algn="just" defTabSz="914400">
              <a:lnSpc>
                <a:spcPct val="80000"/>
              </a:lnSpc>
              <a:buClrTx/>
              <a:buSzTx/>
              <a:buNone/>
            </a:pPr>
            <a:r>
              <a:rPr lang="en-US" altLang="en-US" sz="1100" dirty="0">
                <a:solidFill>
                  <a:prstClr val="black"/>
                </a:solidFill>
                <a:latin typeface="Calibri" panose="020F0502020204030204"/>
              </a:rPr>
              <a:t>Using basic principles the gas scenario computation results can duplicated. The total power lost due to the interaction of the deuterons with the electrons of the tritium gas, either by ionization or scattering, is given by the stopping power dE/dx of deuteron in hydrogen times the number of electrons per cm</a:t>
            </a:r>
            <a:r>
              <a:rPr lang="en-US" altLang="en-US" sz="1100" baseline="30000" dirty="0">
                <a:solidFill>
                  <a:prstClr val="black"/>
                </a:solidFill>
                <a:latin typeface="Calibri" panose="020F0502020204030204"/>
              </a:rPr>
              <a:t>3</a:t>
            </a:r>
            <a:r>
              <a:rPr lang="en-US" altLang="en-US" sz="1100" dirty="0">
                <a:solidFill>
                  <a:prstClr val="black"/>
                </a:solidFill>
                <a:latin typeface="Calibri" panose="020F0502020204030204"/>
              </a:rPr>
              <a:t>: P</a:t>
            </a:r>
            <a:r>
              <a:rPr lang="en-US" altLang="en-US" sz="1100" baseline="-25000" dirty="0">
                <a:solidFill>
                  <a:prstClr val="black"/>
                </a:solidFill>
                <a:latin typeface="Calibri" panose="020F0502020204030204"/>
              </a:rPr>
              <a:t>loss</a:t>
            </a:r>
            <a:r>
              <a:rPr lang="en-US" altLang="en-US" sz="1100" dirty="0">
                <a:solidFill>
                  <a:prstClr val="black"/>
                </a:solidFill>
                <a:latin typeface="Calibri" panose="020F0502020204030204"/>
              </a:rPr>
              <a:t> = </a:t>
            </a:r>
            <a:r>
              <a:rPr lang="en-US" altLang="en-US" sz="1100" b="1" i="1" dirty="0">
                <a:solidFill>
                  <a:prstClr val="black"/>
                </a:solidFill>
                <a:latin typeface="Calibri" panose="020F0502020204030204"/>
              </a:rPr>
              <a:t>I</a:t>
            </a:r>
            <a:r>
              <a:rPr lang="en-US" altLang="en-US" sz="1100" b="1" baseline="-25000" dirty="0">
                <a:solidFill>
                  <a:prstClr val="black"/>
                </a:solidFill>
                <a:latin typeface="Calibri" panose="020F0502020204030204"/>
              </a:rPr>
              <a:t>d</a:t>
            </a:r>
            <a:r>
              <a:rPr lang="en-US" altLang="en-US" sz="1100" b="1" dirty="0">
                <a:solidFill>
                  <a:prstClr val="black"/>
                </a:solidFill>
                <a:latin typeface="Calibri" panose="020F0502020204030204"/>
              </a:rPr>
              <a:t> </a:t>
            </a:r>
            <a:r>
              <a:rPr lang="en-US" altLang="en-US" sz="1100" dirty="0">
                <a:solidFill>
                  <a:prstClr val="black"/>
                </a:solidFill>
                <a:latin typeface="Calibri" panose="020F0502020204030204"/>
              </a:rPr>
              <a:t>(1- exp {-[dE/dx n</a:t>
            </a:r>
            <a:r>
              <a:rPr lang="en-US" altLang="en-US" sz="1100" baseline="-25000" dirty="0">
                <a:solidFill>
                  <a:prstClr val="black"/>
                </a:solidFill>
                <a:latin typeface="Calibri" panose="020F0502020204030204"/>
              </a:rPr>
              <a:t>e</a:t>
            </a:r>
            <a:r>
              <a:rPr lang="en-US" altLang="en-US" sz="1100" dirty="0">
                <a:solidFill>
                  <a:prstClr val="black"/>
                </a:solidFill>
                <a:latin typeface="Calibri" panose="020F0502020204030204"/>
              </a:rPr>
              <a:t> x]}) Q ≈ </a:t>
            </a:r>
            <a:r>
              <a:rPr lang="en-US" altLang="en-US" sz="1100" b="1" i="1" dirty="0">
                <a:solidFill>
                  <a:prstClr val="black"/>
                </a:solidFill>
                <a:latin typeface="Calibri" panose="020F0502020204030204"/>
              </a:rPr>
              <a:t>I</a:t>
            </a:r>
            <a:r>
              <a:rPr lang="en-US" altLang="en-US" sz="1100" b="1" baseline="-25000" dirty="0">
                <a:solidFill>
                  <a:prstClr val="black"/>
                </a:solidFill>
                <a:latin typeface="Calibri" panose="020F0502020204030204"/>
              </a:rPr>
              <a:t>d</a:t>
            </a:r>
            <a:r>
              <a:rPr lang="en-US" altLang="en-US" sz="1100" dirty="0">
                <a:solidFill>
                  <a:prstClr val="black"/>
                </a:solidFill>
                <a:latin typeface="Calibri" panose="020F0502020204030204"/>
              </a:rPr>
              <a:t> dE/dx n</a:t>
            </a:r>
            <a:r>
              <a:rPr lang="en-US" altLang="en-US" sz="1100" baseline="-25000" dirty="0">
                <a:solidFill>
                  <a:prstClr val="black"/>
                </a:solidFill>
                <a:latin typeface="Calibri" panose="020F0502020204030204"/>
              </a:rPr>
              <a:t>e</a:t>
            </a:r>
            <a:r>
              <a:rPr lang="en-US" altLang="en-US" sz="1100" dirty="0">
                <a:solidFill>
                  <a:prstClr val="black"/>
                </a:solidFill>
                <a:latin typeface="Calibri" panose="020F0502020204030204"/>
              </a:rPr>
              <a:t> x. The ratio of fusion power to the lost power is then: P</a:t>
            </a:r>
            <a:r>
              <a:rPr lang="en-US" altLang="en-US" sz="1100" baseline="-25000" dirty="0">
                <a:solidFill>
                  <a:prstClr val="black"/>
                </a:solidFill>
                <a:latin typeface="Calibri" panose="020F0502020204030204"/>
              </a:rPr>
              <a:t>f</a:t>
            </a:r>
            <a:r>
              <a:rPr lang="en-US" altLang="en-US" sz="1100" dirty="0">
                <a:solidFill>
                  <a:prstClr val="black"/>
                </a:solidFill>
                <a:latin typeface="Calibri" panose="020F0502020204030204"/>
              </a:rPr>
              <a:t>/P</a:t>
            </a:r>
            <a:r>
              <a:rPr lang="en-US" altLang="en-US" sz="1100" baseline="-25000" dirty="0">
                <a:solidFill>
                  <a:prstClr val="black"/>
                </a:solidFill>
                <a:latin typeface="Calibri" panose="020F0502020204030204"/>
              </a:rPr>
              <a:t>loss</a:t>
            </a:r>
            <a:r>
              <a:rPr lang="en-US" altLang="en-US" sz="1100" dirty="0">
                <a:solidFill>
                  <a:prstClr val="black"/>
                </a:solidFill>
                <a:latin typeface="Calibri" panose="020F0502020204030204"/>
              </a:rPr>
              <a:t> = (Q n</a:t>
            </a:r>
            <a:r>
              <a:rPr lang="en-US" altLang="en-US" sz="1100" baseline="-25000" dirty="0">
                <a:solidFill>
                  <a:prstClr val="black"/>
                </a:solidFill>
                <a:latin typeface="Calibri" panose="020F0502020204030204"/>
              </a:rPr>
              <a:t>t</a:t>
            </a:r>
            <a:r>
              <a:rPr lang="en-US" altLang="en-US" sz="1100" dirty="0">
                <a:solidFill>
                  <a:prstClr val="black"/>
                </a:solidFill>
                <a:latin typeface="Calibri" panose="020F0502020204030204"/>
              </a:rPr>
              <a:t> σ) / (dE/dx n</a:t>
            </a:r>
            <a:r>
              <a:rPr lang="en-US" altLang="en-US" sz="1100" baseline="-25000" dirty="0">
                <a:solidFill>
                  <a:prstClr val="black"/>
                </a:solidFill>
                <a:latin typeface="Calibri" panose="020F0502020204030204"/>
              </a:rPr>
              <a:t>e</a:t>
            </a:r>
            <a:r>
              <a:rPr lang="en-US" altLang="en-US" sz="1100" dirty="0">
                <a:solidFill>
                  <a:prstClr val="black"/>
                </a:solidFill>
                <a:latin typeface="Calibri" panose="020F0502020204030204"/>
              </a:rPr>
              <a:t>) Or for a neutral tritium gas where n</a:t>
            </a:r>
            <a:r>
              <a:rPr lang="en-US" altLang="en-US" sz="1100" baseline="-25000" dirty="0">
                <a:solidFill>
                  <a:prstClr val="black"/>
                </a:solidFill>
                <a:latin typeface="Calibri" panose="020F0502020204030204"/>
              </a:rPr>
              <a:t>t</a:t>
            </a:r>
            <a:r>
              <a:rPr lang="en-US" altLang="en-US" sz="1100" dirty="0">
                <a:solidFill>
                  <a:prstClr val="black"/>
                </a:solidFill>
                <a:latin typeface="Calibri" panose="020F0502020204030204"/>
              </a:rPr>
              <a:t> = n</a:t>
            </a:r>
            <a:r>
              <a:rPr lang="en-US" altLang="en-US" sz="1100" baseline="-25000" dirty="0">
                <a:solidFill>
                  <a:prstClr val="black"/>
                </a:solidFill>
                <a:latin typeface="Calibri" panose="020F0502020204030204"/>
              </a:rPr>
              <a:t>e  </a:t>
            </a:r>
            <a:r>
              <a:rPr lang="en-US" altLang="en-US" sz="1100" dirty="0">
                <a:solidFill>
                  <a:prstClr val="black"/>
                </a:solidFill>
                <a:latin typeface="Calibri" panose="020F0502020204030204"/>
              </a:rPr>
              <a:t>P</a:t>
            </a:r>
            <a:r>
              <a:rPr lang="en-US" altLang="en-US" sz="1100" baseline="-25000" dirty="0">
                <a:solidFill>
                  <a:prstClr val="black"/>
                </a:solidFill>
                <a:latin typeface="Calibri" panose="020F0502020204030204"/>
              </a:rPr>
              <a:t>f</a:t>
            </a:r>
            <a:r>
              <a:rPr lang="en-US" altLang="en-US" sz="1100" dirty="0">
                <a:solidFill>
                  <a:prstClr val="black"/>
                </a:solidFill>
                <a:latin typeface="Calibri" panose="020F0502020204030204"/>
              </a:rPr>
              <a:t>/P</a:t>
            </a:r>
            <a:r>
              <a:rPr lang="en-US" altLang="en-US" sz="1100" baseline="-25000" dirty="0">
                <a:solidFill>
                  <a:prstClr val="black"/>
                </a:solidFill>
                <a:latin typeface="Calibri" panose="020F0502020204030204"/>
              </a:rPr>
              <a:t>loss</a:t>
            </a:r>
            <a:r>
              <a:rPr lang="en-US" altLang="en-US" sz="1100" dirty="0">
                <a:solidFill>
                  <a:prstClr val="black"/>
                </a:solidFill>
                <a:latin typeface="Calibri" panose="020F0502020204030204"/>
              </a:rPr>
              <a:t> = (Q σ) / (dE/dx). For an average deuteron energy of 100 keV we have: Q ≈ 17.6 MeV, σ ≈ 6 x 10</a:t>
            </a:r>
            <a:r>
              <a:rPr lang="en-US" altLang="en-US" sz="1100" baseline="30000" dirty="0">
                <a:solidFill>
                  <a:prstClr val="black"/>
                </a:solidFill>
                <a:latin typeface="Calibri" panose="020F0502020204030204"/>
              </a:rPr>
              <a:t>-24</a:t>
            </a:r>
            <a:r>
              <a:rPr lang="en-US" altLang="en-US" sz="1100" dirty="0">
                <a:solidFill>
                  <a:prstClr val="black"/>
                </a:solidFill>
                <a:latin typeface="Calibri" panose="020F0502020204030204"/>
              </a:rPr>
              <a:t> cm</a:t>
            </a:r>
            <a:r>
              <a:rPr lang="en-US" altLang="en-US" sz="1100" baseline="30000" dirty="0">
                <a:solidFill>
                  <a:prstClr val="black"/>
                </a:solidFill>
                <a:latin typeface="Calibri" panose="020F0502020204030204"/>
              </a:rPr>
              <a:t>2</a:t>
            </a:r>
            <a:r>
              <a:rPr lang="en-US" altLang="en-US" sz="1100" dirty="0">
                <a:solidFill>
                  <a:prstClr val="black"/>
                </a:solidFill>
                <a:latin typeface="Calibri" panose="020F0502020204030204"/>
              </a:rPr>
              <a:t>, and dE/dx ≈ 4.5 x 10</a:t>
            </a:r>
            <a:r>
              <a:rPr lang="en-US" altLang="en-US" sz="1100" baseline="30000" dirty="0">
                <a:solidFill>
                  <a:prstClr val="black"/>
                </a:solidFill>
                <a:latin typeface="Calibri" panose="020F0502020204030204"/>
              </a:rPr>
              <a:t>-21</a:t>
            </a:r>
            <a:r>
              <a:rPr lang="en-US" altLang="en-US" sz="1100" dirty="0">
                <a:solidFill>
                  <a:prstClr val="black"/>
                </a:solidFill>
                <a:latin typeface="Calibri" panose="020F0502020204030204"/>
              </a:rPr>
              <a:t> MeV cm</a:t>
            </a:r>
            <a:r>
              <a:rPr lang="en-US" altLang="en-US" sz="1100" baseline="30000" dirty="0">
                <a:solidFill>
                  <a:prstClr val="black"/>
                </a:solidFill>
                <a:latin typeface="Calibri" panose="020F0502020204030204"/>
              </a:rPr>
              <a:t>2</a:t>
            </a:r>
            <a:r>
              <a:rPr lang="en-US" altLang="en-US" sz="1100" dirty="0">
                <a:solidFill>
                  <a:prstClr val="black"/>
                </a:solidFill>
                <a:latin typeface="Calibri" panose="020F0502020204030204"/>
              </a:rPr>
              <a:t> and then P</a:t>
            </a:r>
            <a:r>
              <a:rPr lang="en-US" altLang="en-US" sz="1100" baseline="-25000" dirty="0">
                <a:solidFill>
                  <a:prstClr val="black"/>
                </a:solidFill>
                <a:latin typeface="Calibri" panose="020F0502020204030204"/>
              </a:rPr>
              <a:t>f</a:t>
            </a:r>
            <a:r>
              <a:rPr lang="en-US" altLang="en-US" sz="1100" dirty="0">
                <a:solidFill>
                  <a:prstClr val="black"/>
                </a:solidFill>
                <a:latin typeface="Calibri" panose="020F0502020204030204"/>
              </a:rPr>
              <a:t>/P</a:t>
            </a:r>
            <a:r>
              <a:rPr lang="en-US" altLang="en-US" sz="1100" baseline="-25000" dirty="0">
                <a:solidFill>
                  <a:prstClr val="black"/>
                </a:solidFill>
                <a:latin typeface="Calibri" panose="020F0502020204030204"/>
              </a:rPr>
              <a:t>loss</a:t>
            </a:r>
            <a:r>
              <a:rPr lang="en-US" altLang="en-US" sz="1100" dirty="0">
                <a:solidFill>
                  <a:prstClr val="black"/>
                </a:solidFill>
                <a:latin typeface="Calibri" panose="020F0502020204030204"/>
              </a:rPr>
              <a:t> = 0.023. This simple single particle calculation gives a rather low efficiency of 2.3 %.  Similarly the neutron flux per lost beam power is: dn/dt/P</a:t>
            </a:r>
            <a:r>
              <a:rPr lang="en-US" altLang="en-US" sz="1100" baseline="-25000" dirty="0">
                <a:solidFill>
                  <a:prstClr val="black"/>
                </a:solidFill>
                <a:latin typeface="Calibri" panose="020F0502020204030204"/>
              </a:rPr>
              <a:t>loss</a:t>
            </a:r>
            <a:r>
              <a:rPr lang="en-US" altLang="en-US" sz="1100" dirty="0">
                <a:solidFill>
                  <a:prstClr val="black"/>
                </a:solidFill>
                <a:latin typeface="Calibri" panose="020F0502020204030204"/>
              </a:rPr>
              <a:t> = n/</a:t>
            </a:r>
            <a:r>
              <a:rPr lang="el-GR" altLang="en-US" sz="1100" dirty="0">
                <a:solidFill>
                  <a:prstClr val="black"/>
                </a:solidFill>
                <a:latin typeface="Calibri" panose="020F0502020204030204"/>
              </a:rPr>
              <a:t>Δ</a:t>
            </a:r>
            <a:r>
              <a:rPr lang="en-US" altLang="en-US" sz="1100" dirty="0">
                <a:solidFill>
                  <a:prstClr val="black"/>
                </a:solidFill>
                <a:latin typeface="Calibri" panose="020F0502020204030204"/>
              </a:rPr>
              <a:t>E = σ / (dE/dx) = 0.0013 MeV</a:t>
            </a:r>
            <a:r>
              <a:rPr lang="en-US" altLang="en-US" sz="1100" baseline="30000" dirty="0">
                <a:solidFill>
                  <a:prstClr val="black"/>
                </a:solidFill>
                <a:latin typeface="Calibri" panose="020F0502020204030204"/>
              </a:rPr>
              <a:t>-1</a:t>
            </a:r>
            <a:r>
              <a:rPr lang="en-US" altLang="en-US" sz="1100" dirty="0">
                <a:solidFill>
                  <a:prstClr val="black"/>
                </a:solidFill>
                <a:latin typeface="Calibri" panose="020F0502020204030204"/>
              </a:rPr>
              <a:t> = 0.8 x 10</a:t>
            </a:r>
            <a:r>
              <a:rPr lang="en-US" altLang="en-US" sz="1100" baseline="30000" dirty="0">
                <a:solidFill>
                  <a:prstClr val="black"/>
                </a:solidFill>
                <a:latin typeface="Calibri" panose="020F0502020204030204"/>
              </a:rPr>
              <a:t>10</a:t>
            </a:r>
            <a:r>
              <a:rPr lang="en-US" altLang="en-US" sz="1100" dirty="0">
                <a:solidFill>
                  <a:prstClr val="black"/>
                </a:solidFill>
                <a:latin typeface="Calibri" panose="020F0502020204030204"/>
              </a:rPr>
              <a:t> neutrons/sec/WattNote that the interaction with the electrons can be substantially suppressed as discussed below. For example, the propagation of 100 keV electrons in air was shown to be about 10 times more than expected from the stopping power. A similarly reduced effective stopping power for 100 keV deuteron in tritium gas would increase the efficiency to 23% and the neutron flux would increase to 0.013 MeV</a:t>
            </a:r>
            <a:r>
              <a:rPr lang="en-US" altLang="en-US" sz="1100" baseline="30000" dirty="0">
                <a:solidFill>
                  <a:prstClr val="black"/>
                </a:solidFill>
                <a:latin typeface="Calibri" panose="020F0502020204030204"/>
              </a:rPr>
              <a:t>-1</a:t>
            </a:r>
            <a:r>
              <a:rPr lang="en-US" altLang="en-US" sz="1100" dirty="0">
                <a:solidFill>
                  <a:prstClr val="black"/>
                </a:solidFill>
                <a:latin typeface="Calibri" panose="020F0502020204030204"/>
              </a:rPr>
              <a:t> or </a:t>
            </a:r>
            <a:r>
              <a:rPr lang="en-US" altLang="en-US" sz="1100" b="1" dirty="0">
                <a:solidFill>
                  <a:prstClr val="black"/>
                </a:solidFill>
                <a:latin typeface="Calibri" panose="020F0502020204030204"/>
              </a:rPr>
              <a:t>0.8 x 10</a:t>
            </a:r>
            <a:r>
              <a:rPr lang="en-US" altLang="en-US" sz="1100" b="1" baseline="30000" dirty="0">
                <a:solidFill>
                  <a:prstClr val="black"/>
                </a:solidFill>
                <a:latin typeface="Calibri" panose="020F0502020204030204"/>
              </a:rPr>
              <a:t>11</a:t>
            </a:r>
            <a:r>
              <a:rPr lang="en-US" altLang="en-US" sz="1100" b="1" dirty="0">
                <a:solidFill>
                  <a:prstClr val="black"/>
                </a:solidFill>
                <a:latin typeface="Calibri" panose="020F0502020204030204"/>
              </a:rPr>
              <a:t> neutrons/sec/Watt</a:t>
            </a:r>
            <a:r>
              <a:rPr lang="en-US" altLang="en-US" sz="1100" dirty="0">
                <a:solidFill>
                  <a:prstClr val="black"/>
                </a:solidFill>
                <a:latin typeface="Calibri" panose="020F0502020204030204"/>
              </a:rPr>
              <a:t>.</a:t>
            </a:r>
          </a:p>
          <a:p>
            <a:pPr marL="0" indent="0">
              <a:buNone/>
            </a:pPr>
            <a:endParaRPr lang="en-US" dirty="0"/>
          </a:p>
        </p:txBody>
      </p:sp>
    </p:spTree>
    <p:extLst>
      <p:ext uri="{BB962C8B-B14F-4D97-AF65-F5344CB8AC3E}">
        <p14:creationId xmlns:p14="http://schemas.microsoft.com/office/powerpoint/2010/main" val="3338388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81F14-E43D-834E-976A-B49FAF25C64C}"/>
              </a:ext>
            </a:extLst>
          </p:cNvPr>
          <p:cNvSpPr>
            <a:spLocks noGrp="1"/>
          </p:cNvSpPr>
          <p:nvPr>
            <p:ph type="title"/>
          </p:nvPr>
        </p:nvSpPr>
        <p:spPr>
          <a:xfrm>
            <a:off x="0" y="0"/>
            <a:ext cx="12493487" cy="728029"/>
          </a:xfrm>
        </p:spPr>
        <p:txBody>
          <a:bodyPr>
            <a:normAutofit/>
          </a:bodyPr>
          <a:lstStyle/>
          <a:p>
            <a:pPr algn="ctr"/>
            <a:r>
              <a:rPr lang="en-US" altLang="en-US" sz="3600" b="0" dirty="0">
                <a:solidFill>
                  <a:prstClr val="black"/>
                </a:solidFill>
                <a:latin typeface="Arial" panose="020B0604020202020204" pitchFamily="34" charset="0"/>
                <a:cs typeface="Arial" panose="020B0604020202020204" pitchFamily="34" charset="0"/>
              </a:rPr>
              <a:t>Other Possible Scenarios</a:t>
            </a:r>
            <a:endParaRPr lang="en-US" sz="3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A66708F-B550-894B-A3CF-D33E40C0EC0C}"/>
              </a:ext>
            </a:extLst>
          </p:cNvPr>
          <p:cNvSpPr>
            <a:spLocks noGrp="1"/>
          </p:cNvSpPr>
          <p:nvPr>
            <p:ph idx="1"/>
          </p:nvPr>
        </p:nvSpPr>
        <p:spPr>
          <a:xfrm>
            <a:off x="0" y="728028"/>
            <a:ext cx="12592878" cy="6129972"/>
          </a:xfrm>
        </p:spPr>
        <p:txBody>
          <a:bodyPr/>
          <a:lstStyle/>
          <a:p>
            <a:pPr lvl="0" algn="just" defTabSz="914400" fontAlgn="base">
              <a:lnSpc>
                <a:spcPct val="80000"/>
              </a:lnSpc>
              <a:spcBef>
                <a:spcPct val="20000"/>
              </a:spcBef>
              <a:spcAft>
                <a:spcPct val="0"/>
              </a:spcAft>
              <a:buClrTx/>
              <a:buSzTx/>
              <a:buNone/>
            </a:pPr>
            <a:r>
              <a:rPr lang="en-US" altLang="en-US" sz="1200" u="sng" dirty="0">
                <a:solidFill>
                  <a:srgbClr val="000000"/>
                </a:solidFill>
                <a:latin typeface="Arial"/>
                <a:cs typeface="Arial"/>
              </a:rPr>
              <a:t>Deuterium Beam in Cold Electron Tritium Plasma</a:t>
            </a:r>
          </a:p>
          <a:p>
            <a:pPr lvl="0" algn="just" defTabSz="914400" fontAlgn="base">
              <a:lnSpc>
                <a:spcPct val="80000"/>
              </a:lnSpc>
              <a:spcBef>
                <a:spcPct val="20000"/>
              </a:spcBef>
              <a:spcAft>
                <a:spcPct val="0"/>
              </a:spcAft>
              <a:buClrTx/>
              <a:buSzTx/>
              <a:buNone/>
            </a:pPr>
            <a:r>
              <a:rPr lang="en-US" altLang="en-US" sz="1200" dirty="0">
                <a:solidFill>
                  <a:srgbClr val="000000"/>
                </a:solidFill>
                <a:latin typeface="Arial"/>
                <a:cs typeface="Arial"/>
              </a:rPr>
              <a:t>Computing deuterium ion slowing down in plasma can performed using the test particle model, which was originated by Norman Rostoker. Next a case of deuterium ions in 100% ionized plasma like from a hollow cathode arc with a temperature of about 10 – 15 eV, and densities exceeding 1x10</a:t>
            </a:r>
            <a:r>
              <a:rPr lang="en-US" altLang="en-US" sz="1200" baseline="30000" dirty="0">
                <a:solidFill>
                  <a:srgbClr val="000000"/>
                </a:solidFill>
                <a:latin typeface="Arial"/>
                <a:cs typeface="Arial"/>
              </a:rPr>
              <a:t>14</a:t>
            </a:r>
            <a:r>
              <a:rPr lang="en-US" altLang="en-US" sz="1200" dirty="0">
                <a:solidFill>
                  <a:srgbClr val="000000"/>
                </a:solidFill>
                <a:latin typeface="Arial"/>
                <a:cs typeface="Arial"/>
              </a:rPr>
              <a:t> cm</a:t>
            </a:r>
            <a:r>
              <a:rPr lang="en-US" altLang="en-US" sz="1200" baseline="30000" dirty="0">
                <a:solidFill>
                  <a:srgbClr val="000000"/>
                </a:solidFill>
                <a:latin typeface="Arial"/>
                <a:cs typeface="Arial"/>
              </a:rPr>
              <a:t>-3</a:t>
            </a:r>
            <a:r>
              <a:rPr lang="en-US" altLang="en-US" sz="1200" dirty="0">
                <a:solidFill>
                  <a:srgbClr val="000000"/>
                </a:solidFill>
                <a:latin typeface="Arial"/>
                <a:cs typeface="Arial"/>
              </a:rPr>
              <a:t>. Electron thermal velocity and ion beam velocity are given by                                              &amp;                                                                  respectively, where µ is ion mass expressed in units of proton mass T and E are in eV. Ion slowing down by electrons rate ν</a:t>
            </a:r>
            <a:r>
              <a:rPr lang="en-US" altLang="en-US" sz="1200" baseline="30000" dirty="0">
                <a:solidFill>
                  <a:srgbClr val="000000"/>
                </a:solidFill>
                <a:latin typeface="Arial"/>
                <a:cs typeface="Arial"/>
              </a:rPr>
              <a:t>i/e</a:t>
            </a:r>
            <a:r>
              <a:rPr lang="en-US" altLang="en-US" sz="1200" dirty="0">
                <a:solidFill>
                  <a:srgbClr val="000000"/>
                </a:solidFill>
                <a:latin typeface="Arial"/>
                <a:cs typeface="Arial"/>
              </a:rPr>
              <a:t> is defined as                                                 Hence                                                     </a:t>
            </a:r>
          </a:p>
          <a:p>
            <a:pPr lvl="0" algn="just" defTabSz="914400" fontAlgn="base">
              <a:lnSpc>
                <a:spcPct val="80000"/>
              </a:lnSpc>
              <a:spcBef>
                <a:spcPct val="20000"/>
              </a:spcBef>
              <a:spcAft>
                <a:spcPct val="0"/>
              </a:spcAft>
              <a:buClrTx/>
              <a:buSzTx/>
              <a:buNone/>
            </a:pPr>
            <a:endParaRPr lang="en-US" altLang="en-US" sz="1200" dirty="0">
              <a:solidFill>
                <a:srgbClr val="000000"/>
              </a:solidFill>
              <a:latin typeface="Arial"/>
              <a:cs typeface="Arial"/>
            </a:endParaRPr>
          </a:p>
          <a:p>
            <a:pPr lvl="0" algn="just" defTabSz="914400" fontAlgn="base">
              <a:lnSpc>
                <a:spcPct val="80000"/>
              </a:lnSpc>
              <a:spcBef>
                <a:spcPct val="20000"/>
              </a:spcBef>
              <a:spcAft>
                <a:spcPct val="0"/>
              </a:spcAft>
              <a:buClrTx/>
              <a:buSzTx/>
              <a:buNone/>
            </a:pPr>
            <a:endParaRPr lang="en-US" altLang="en-US" sz="1200" dirty="0">
              <a:solidFill>
                <a:srgbClr val="000000"/>
              </a:solidFill>
              <a:latin typeface="Arial"/>
              <a:cs typeface="Arial"/>
            </a:endParaRPr>
          </a:p>
          <a:p>
            <a:pPr lvl="0" algn="just" defTabSz="914400" fontAlgn="base">
              <a:lnSpc>
                <a:spcPct val="80000"/>
              </a:lnSpc>
              <a:spcBef>
                <a:spcPct val="20000"/>
              </a:spcBef>
              <a:spcAft>
                <a:spcPct val="0"/>
              </a:spcAft>
              <a:buClrTx/>
              <a:buSzTx/>
              <a:buNone/>
            </a:pPr>
            <a:r>
              <a:rPr lang="en-US" altLang="en-US" sz="1200" dirty="0">
                <a:solidFill>
                  <a:srgbClr val="000000"/>
                </a:solidFill>
                <a:latin typeface="Arial"/>
                <a:cs typeface="Arial"/>
              </a:rPr>
              <a:t>When parallel and perpendicular diffusion in velocity space can be neglected, which is the correct assumption for all the cases to be considered, the resultant energy loss is solely due to beam velocity reduction. At this level of computations, we can approximate that E</a:t>
            </a:r>
            <a:r>
              <a:rPr lang="en-US" altLang="en-US" sz="1200" baseline="-25000" dirty="0">
                <a:solidFill>
                  <a:srgbClr val="000000"/>
                </a:solidFill>
                <a:latin typeface="Arial"/>
                <a:cs typeface="Arial"/>
              </a:rPr>
              <a:t>i</a:t>
            </a:r>
            <a:r>
              <a:rPr lang="en-US" altLang="en-US" sz="1200" dirty="0">
                <a:solidFill>
                  <a:srgbClr val="000000"/>
                </a:solidFill>
                <a:latin typeface="Arial"/>
                <a:cs typeface="Arial"/>
              </a:rPr>
              <a:t> is roughly constant at 100 keV. For ions faster than thermal electrons ν</a:t>
            </a:r>
            <a:r>
              <a:rPr lang="en-US" altLang="en-US" sz="1200" baseline="30000" dirty="0">
                <a:solidFill>
                  <a:srgbClr val="000000"/>
                </a:solidFill>
                <a:latin typeface="Arial"/>
                <a:cs typeface="Arial"/>
              </a:rPr>
              <a:t>i/e</a:t>
            </a:r>
            <a:r>
              <a:rPr lang="en-US" altLang="en-US" sz="1200" dirty="0">
                <a:solidFill>
                  <a:srgbClr val="000000"/>
                </a:solidFill>
                <a:latin typeface="Arial"/>
                <a:cs typeface="Arial"/>
              </a:rPr>
              <a:t> (in sec</a:t>
            </a:r>
            <a:r>
              <a:rPr lang="en-US" altLang="en-US" sz="1200" baseline="30000" dirty="0">
                <a:solidFill>
                  <a:srgbClr val="000000"/>
                </a:solidFill>
                <a:latin typeface="Arial"/>
                <a:cs typeface="Arial"/>
              </a:rPr>
              <a:t>-1</a:t>
            </a:r>
            <a:r>
              <a:rPr lang="en-US" altLang="en-US" sz="1200" dirty="0">
                <a:solidFill>
                  <a:srgbClr val="000000"/>
                </a:solidFill>
                <a:latin typeface="Arial"/>
                <a:cs typeface="Arial"/>
              </a:rPr>
              <a:t>) is given by  					   		                                                 </a:t>
            </a:r>
          </a:p>
          <a:p>
            <a:pPr lvl="0" algn="just" defTabSz="914400" fontAlgn="base">
              <a:lnSpc>
                <a:spcPct val="80000"/>
              </a:lnSpc>
              <a:spcBef>
                <a:spcPct val="20000"/>
              </a:spcBef>
              <a:spcAft>
                <a:spcPct val="0"/>
              </a:spcAft>
              <a:buClrTx/>
              <a:buSzTx/>
              <a:buNone/>
            </a:pPr>
            <a:endParaRPr lang="en-US" altLang="en-US" sz="1200" dirty="0">
              <a:solidFill>
                <a:srgbClr val="000000"/>
              </a:solidFill>
              <a:latin typeface="Arial"/>
              <a:cs typeface="Arial"/>
            </a:endParaRPr>
          </a:p>
          <a:p>
            <a:pPr lvl="0" algn="just" defTabSz="914400" fontAlgn="base">
              <a:lnSpc>
                <a:spcPct val="80000"/>
              </a:lnSpc>
              <a:spcBef>
                <a:spcPct val="20000"/>
              </a:spcBef>
              <a:spcAft>
                <a:spcPct val="0"/>
              </a:spcAft>
              <a:buClrTx/>
              <a:buSzTx/>
              <a:buNone/>
            </a:pPr>
            <a:r>
              <a:rPr lang="en-US" altLang="en-US" sz="1200" dirty="0">
                <a:solidFill>
                  <a:srgbClr val="000000"/>
                </a:solidFill>
                <a:latin typeface="Arial"/>
                <a:cs typeface="Arial"/>
              </a:rPr>
              <a:t>where n is density in cm</a:t>
            </a:r>
            <a:r>
              <a:rPr lang="en-US" altLang="en-US" sz="1200" baseline="30000" dirty="0">
                <a:solidFill>
                  <a:srgbClr val="000000"/>
                </a:solidFill>
                <a:latin typeface="Arial"/>
                <a:cs typeface="Arial"/>
              </a:rPr>
              <a:t>-3</a:t>
            </a:r>
            <a:r>
              <a:rPr lang="en-US" altLang="en-US" sz="1200" dirty="0">
                <a:solidFill>
                  <a:srgbClr val="000000"/>
                </a:solidFill>
                <a:latin typeface="Arial"/>
                <a:cs typeface="Arial"/>
              </a:rPr>
              <a:t>, λ is Coulomb logarithm, which in this case is about 10 (from the NRL formulary), and Z is ion charge state. Unless otherwise noted all other units are cgs, E and T are in eV.</a:t>
            </a:r>
          </a:p>
          <a:p>
            <a:pPr lvl="0" algn="just" defTabSz="914400" fontAlgn="base">
              <a:lnSpc>
                <a:spcPct val="80000"/>
              </a:lnSpc>
              <a:spcBef>
                <a:spcPct val="20000"/>
              </a:spcBef>
              <a:spcAft>
                <a:spcPct val="0"/>
              </a:spcAft>
              <a:buClrTx/>
              <a:buSzTx/>
              <a:buNone/>
            </a:pPr>
            <a:r>
              <a:rPr lang="en-US" altLang="en-US" sz="1200" dirty="0">
                <a:solidFill>
                  <a:srgbClr val="000000"/>
                </a:solidFill>
                <a:latin typeface="Arial"/>
                <a:cs typeface="Arial"/>
              </a:rPr>
              <a:t>Without considering plasma heating (by the </a:t>
            </a:r>
            <a:r>
              <a:rPr lang="en-US" altLang="en-US" sz="1200" dirty="0">
                <a:solidFill>
                  <a:srgbClr val="000000"/>
                </a:solidFill>
                <a:latin typeface="Arial"/>
                <a:cs typeface="Times New Roman" panose="02020603050405020304" pitchFamily="18" charset="0"/>
              </a:rPr>
              <a:t>D</a:t>
            </a:r>
            <a:r>
              <a:rPr lang="en-US" altLang="en-US" sz="1200" baseline="30000" dirty="0">
                <a:solidFill>
                  <a:srgbClr val="000000"/>
                </a:solidFill>
                <a:latin typeface="Arial"/>
                <a:cs typeface="Times New Roman" panose="02020603050405020304" pitchFamily="18" charset="0"/>
              </a:rPr>
              <a:t>+ </a:t>
            </a:r>
            <a:r>
              <a:rPr lang="en-US" altLang="en-US" sz="1200" dirty="0">
                <a:solidFill>
                  <a:srgbClr val="000000"/>
                </a:solidFill>
                <a:latin typeface="Arial"/>
                <a:cs typeface="Times New Roman" panose="02020603050405020304" pitchFamily="18" charset="0"/>
              </a:rPr>
              <a:t>beam) the </a:t>
            </a:r>
            <a:r>
              <a:rPr lang="en-US" altLang="en-US" sz="1200" b="1" dirty="0">
                <a:solidFill>
                  <a:srgbClr val="000000"/>
                </a:solidFill>
                <a:latin typeface="Arial"/>
                <a:cs typeface="Times New Roman" panose="02020603050405020304" pitchFamily="18" charset="0"/>
              </a:rPr>
              <a:t>yield is</a:t>
            </a:r>
            <a:r>
              <a:rPr lang="en-US" altLang="en-US" sz="1200" b="1" dirty="0">
                <a:solidFill>
                  <a:srgbClr val="000000"/>
                </a:solidFill>
                <a:latin typeface="Arial"/>
                <a:cs typeface="Arial"/>
              </a:rPr>
              <a:t>1.5x10</a:t>
            </a:r>
            <a:r>
              <a:rPr lang="en-US" altLang="en-US" sz="1200" b="1" baseline="30000" dirty="0">
                <a:solidFill>
                  <a:srgbClr val="000000"/>
                </a:solidFill>
                <a:latin typeface="Arial"/>
                <a:cs typeface="Arial"/>
              </a:rPr>
              <a:t>9</a:t>
            </a:r>
            <a:r>
              <a:rPr lang="en-US" altLang="en-US" sz="1200" b="1" dirty="0">
                <a:solidFill>
                  <a:srgbClr val="000000"/>
                </a:solidFill>
                <a:latin typeface="Arial"/>
                <a:cs typeface="Arial"/>
              </a:rPr>
              <a:t> neutrons/second/Watt</a:t>
            </a:r>
            <a:r>
              <a:rPr lang="en-US" altLang="en-US" sz="1200" dirty="0">
                <a:solidFill>
                  <a:srgbClr val="000000"/>
                </a:solidFill>
                <a:latin typeface="Arial"/>
                <a:cs typeface="Arial"/>
              </a:rPr>
              <a:t> of beam power loss. Even with anomalous propagation, it is still worse than the gas case For plasma density of 3x10</a:t>
            </a:r>
            <a:r>
              <a:rPr lang="en-US" altLang="en-US" sz="1200" baseline="30000" dirty="0">
                <a:solidFill>
                  <a:srgbClr val="000000"/>
                </a:solidFill>
                <a:latin typeface="Arial"/>
                <a:cs typeface="Arial"/>
              </a:rPr>
              <a:t>14</a:t>
            </a:r>
            <a:r>
              <a:rPr lang="en-US" altLang="en-US" sz="1200" dirty="0">
                <a:solidFill>
                  <a:srgbClr val="000000"/>
                </a:solidFill>
                <a:latin typeface="Arial"/>
                <a:cs typeface="Arial"/>
              </a:rPr>
              <a:t> cm</a:t>
            </a:r>
            <a:r>
              <a:rPr lang="en-US" altLang="en-US" sz="1200" baseline="30000" dirty="0">
                <a:solidFill>
                  <a:srgbClr val="000000"/>
                </a:solidFill>
                <a:latin typeface="Arial"/>
                <a:cs typeface="Arial"/>
              </a:rPr>
              <a:t>-3</a:t>
            </a:r>
            <a:r>
              <a:rPr lang="en-US" altLang="en-US" sz="1200" dirty="0">
                <a:solidFill>
                  <a:srgbClr val="000000"/>
                </a:solidFill>
                <a:latin typeface="Arial"/>
                <a:cs typeface="Arial"/>
              </a:rPr>
              <a:t> ν</a:t>
            </a:r>
            <a:r>
              <a:rPr lang="en-US" altLang="en-US" sz="1200" baseline="30000" dirty="0">
                <a:solidFill>
                  <a:srgbClr val="000000"/>
                </a:solidFill>
                <a:latin typeface="Arial"/>
                <a:cs typeface="Arial"/>
              </a:rPr>
              <a:t>i/e</a:t>
            </a:r>
            <a:r>
              <a:rPr lang="en-US" altLang="en-US" sz="1200" dirty="0">
                <a:solidFill>
                  <a:srgbClr val="000000"/>
                </a:solidFill>
                <a:latin typeface="Arial"/>
                <a:cs typeface="Arial"/>
              </a:rPr>
              <a:t> is 2.28x10</a:t>
            </a:r>
            <a:r>
              <a:rPr lang="en-US" altLang="en-US" sz="1200" baseline="30000" dirty="0">
                <a:solidFill>
                  <a:srgbClr val="000000"/>
                </a:solidFill>
                <a:latin typeface="Arial"/>
                <a:cs typeface="Arial"/>
              </a:rPr>
              <a:t>4</a:t>
            </a:r>
            <a:r>
              <a:rPr lang="en-US" altLang="en-US" sz="1200" dirty="0">
                <a:solidFill>
                  <a:srgbClr val="000000"/>
                </a:solidFill>
                <a:latin typeface="Arial"/>
                <a:cs typeface="Arial"/>
              </a:rPr>
              <a:t> sec</a:t>
            </a:r>
            <a:r>
              <a:rPr lang="en-US" altLang="en-US" sz="1200" baseline="30000" dirty="0">
                <a:solidFill>
                  <a:srgbClr val="000000"/>
                </a:solidFill>
                <a:latin typeface="Arial"/>
                <a:cs typeface="Arial"/>
              </a:rPr>
              <a:t>-1</a:t>
            </a:r>
            <a:r>
              <a:rPr lang="en-US" altLang="en-US" sz="1200" dirty="0">
                <a:solidFill>
                  <a:srgbClr val="000000"/>
                </a:solidFill>
                <a:latin typeface="Arial"/>
                <a:cs typeface="Arial"/>
              </a:rPr>
              <a:t>. But ν</a:t>
            </a:r>
            <a:r>
              <a:rPr lang="en-US" altLang="en-US" sz="1200" baseline="30000" dirty="0">
                <a:solidFill>
                  <a:srgbClr val="000000"/>
                </a:solidFill>
                <a:latin typeface="Arial"/>
                <a:cs typeface="Arial"/>
              </a:rPr>
              <a:t>e/i</a:t>
            </a:r>
            <a:r>
              <a:rPr lang="en-US" altLang="en-US" sz="1200" dirty="0">
                <a:solidFill>
                  <a:srgbClr val="000000"/>
                </a:solidFill>
                <a:latin typeface="Arial"/>
                <a:cs typeface="Arial"/>
              </a:rPr>
              <a:t> is 5.5x10</a:t>
            </a:r>
            <a:r>
              <a:rPr lang="en-US" altLang="en-US" sz="1200" baseline="30000" dirty="0">
                <a:solidFill>
                  <a:srgbClr val="000000"/>
                </a:solidFill>
                <a:latin typeface="Arial"/>
                <a:cs typeface="Arial"/>
              </a:rPr>
              <a:t>4</a:t>
            </a:r>
            <a:r>
              <a:rPr lang="en-US" altLang="en-US" sz="1200" dirty="0">
                <a:solidFill>
                  <a:srgbClr val="000000"/>
                </a:solidFill>
                <a:latin typeface="Arial"/>
                <a:cs typeface="Arial"/>
              </a:rPr>
              <a:t> sec</a:t>
            </a:r>
            <a:r>
              <a:rPr lang="en-US" altLang="en-US" sz="1200" baseline="30000" dirty="0">
                <a:solidFill>
                  <a:srgbClr val="000000"/>
                </a:solidFill>
                <a:latin typeface="Arial"/>
                <a:cs typeface="Arial"/>
              </a:rPr>
              <a:t>-1 </a:t>
            </a:r>
            <a:r>
              <a:rPr lang="en-US" altLang="en-US" sz="1200" dirty="0">
                <a:solidFill>
                  <a:srgbClr val="000000"/>
                </a:solidFill>
                <a:latin typeface="Arial"/>
                <a:cs typeface="Arial"/>
              </a:rPr>
              <a:t>for 15 eV electrons, and it decreases as T</a:t>
            </a:r>
            <a:r>
              <a:rPr lang="en-US" altLang="en-US" sz="1200" baseline="-25000" dirty="0">
                <a:solidFill>
                  <a:srgbClr val="000000"/>
                </a:solidFill>
                <a:latin typeface="Arial"/>
                <a:cs typeface="Arial"/>
              </a:rPr>
              <a:t>e</a:t>
            </a:r>
            <a:r>
              <a:rPr lang="en-US" altLang="en-US" sz="1200" dirty="0">
                <a:solidFill>
                  <a:srgbClr val="000000"/>
                </a:solidFill>
                <a:latin typeface="Arial"/>
                <a:cs typeface="Arial"/>
              </a:rPr>
              <a:t> increases. Basically elaborate calculations must be done to determine equilibrium electron temperature. Significant plasma heating (especially electron heating) occurs, if energy loss is due to bremsstrahlung and classical/empirical energy loss 31 eV/meter (but not Bohm 42kW/m!), since energy deposition from deuterium is 752.4 eV/meter.</a:t>
            </a:r>
          </a:p>
          <a:p>
            <a:pPr marL="228600" lvl="0" indent="-228600" algn="just" defTabSz="914400">
              <a:lnSpc>
                <a:spcPct val="80000"/>
              </a:lnSpc>
              <a:buClrTx/>
              <a:buSzTx/>
              <a:buNone/>
            </a:pPr>
            <a:r>
              <a:rPr lang="en-US" altLang="en-US" sz="1200" b="1" u="sng" dirty="0">
                <a:solidFill>
                  <a:prstClr val="black"/>
                </a:solidFill>
                <a:latin typeface="Calibri" panose="020F0502020204030204"/>
              </a:rPr>
              <a:t>Deuterium Beam in Hot Electron Tritium Plasma</a:t>
            </a:r>
          </a:p>
          <a:p>
            <a:pPr marL="228600" lvl="0" indent="-228600" algn="just" defTabSz="914400">
              <a:lnSpc>
                <a:spcPct val="80000"/>
              </a:lnSpc>
              <a:buClrTx/>
              <a:buSzTx/>
              <a:buNone/>
            </a:pPr>
            <a:r>
              <a:rPr lang="en-US" altLang="en-US" sz="1200" dirty="0">
                <a:solidFill>
                  <a:prstClr val="black"/>
                </a:solidFill>
                <a:latin typeface="Arial" panose="020B0604020202020204" pitchFamily="34" charset="0"/>
                <a:cs typeface="Arial" panose="020B0604020202020204" pitchFamily="34" charset="0"/>
              </a:rPr>
              <a:t>Finally the case where the deuterium ions have velocity lower than the electron thermal velocity is explored. Ion velocity of 3x10</a:t>
            </a:r>
            <a:r>
              <a:rPr lang="en-US" altLang="en-US" sz="1200" baseline="30000" dirty="0">
                <a:solidFill>
                  <a:prstClr val="black"/>
                </a:solidFill>
                <a:latin typeface="Arial" panose="020B0604020202020204" pitchFamily="34" charset="0"/>
                <a:cs typeface="Arial" panose="020B0604020202020204" pitchFamily="34" charset="0"/>
              </a:rPr>
              <a:t>8</a:t>
            </a:r>
            <a:r>
              <a:rPr lang="en-US" altLang="en-US" sz="1200" dirty="0">
                <a:solidFill>
                  <a:prstClr val="black"/>
                </a:solidFill>
                <a:latin typeface="Arial" panose="020B0604020202020204" pitchFamily="34" charset="0"/>
                <a:cs typeface="Arial" panose="020B0604020202020204" pitchFamily="34" charset="0"/>
              </a:rPr>
              <a:t> cm/sec is matched by electrons whose thermal energy is 54 eV, thus requiring an electron temperature larger than 55 eV. A possible scenario is to start with low density HCA, heat electrons with ECRH, and build up density (at this temperature). Under these conditions, significant plasma heating (especially electron heating) occurs, if energy loss is indeed due to bremsstrahlung and classical/empirical energy loss (but not Bohm!), since energy deposition from deuterium will be higher. When ions are slower than thermal electrons, ν</a:t>
            </a:r>
            <a:r>
              <a:rPr lang="en-US" altLang="en-US" sz="1200" baseline="30000" dirty="0">
                <a:solidFill>
                  <a:prstClr val="black"/>
                </a:solidFill>
                <a:latin typeface="Arial" panose="020B0604020202020204" pitchFamily="34" charset="0"/>
                <a:cs typeface="Arial" panose="020B0604020202020204" pitchFamily="34" charset="0"/>
              </a:rPr>
              <a:t>i/e</a:t>
            </a:r>
            <a:r>
              <a:rPr lang="en-US" altLang="en-US" sz="1200" dirty="0">
                <a:solidFill>
                  <a:prstClr val="black"/>
                </a:solidFill>
                <a:latin typeface="Arial" panose="020B0604020202020204" pitchFamily="34" charset="0"/>
                <a:cs typeface="Arial" panose="020B0604020202020204" pitchFamily="34" charset="0"/>
              </a:rPr>
              <a:t> (in sec</a:t>
            </a:r>
            <a:r>
              <a:rPr lang="en-US" altLang="en-US" sz="1200" baseline="30000" dirty="0">
                <a:solidFill>
                  <a:prstClr val="black"/>
                </a:solidFill>
                <a:latin typeface="Arial" panose="020B0604020202020204" pitchFamily="34" charset="0"/>
                <a:cs typeface="Arial" panose="020B0604020202020204" pitchFamily="34" charset="0"/>
              </a:rPr>
              <a:t>-1</a:t>
            </a:r>
            <a:r>
              <a:rPr lang="en-US" altLang="en-US" sz="1200" dirty="0">
                <a:solidFill>
                  <a:prstClr val="black"/>
                </a:solidFill>
                <a:latin typeface="Arial" panose="020B0604020202020204" pitchFamily="34" charset="0"/>
                <a:cs typeface="Arial" panose="020B0604020202020204" pitchFamily="34" charset="0"/>
              </a:rPr>
              <a:t>) is given by    Equilibrium temperature computation that involves transition from V</a:t>
            </a:r>
            <a:r>
              <a:rPr lang="en-US" altLang="en-US" sz="1200" baseline="-25000" dirty="0">
                <a:solidFill>
                  <a:prstClr val="black"/>
                </a:solidFill>
                <a:latin typeface="Arial" panose="020B0604020202020204" pitchFamily="34" charset="0"/>
                <a:cs typeface="Arial" panose="020B0604020202020204" pitchFamily="34" charset="0"/>
              </a:rPr>
              <a:t>D</a:t>
            </a:r>
            <a:r>
              <a:rPr lang="en-US" altLang="en-US" sz="1200" dirty="0">
                <a:solidFill>
                  <a:prstClr val="black"/>
                </a:solidFill>
                <a:latin typeface="Arial" panose="020B0604020202020204" pitchFamily="34" charset="0"/>
                <a:cs typeface="Arial" panose="020B0604020202020204" pitchFamily="34" charset="0"/>
              </a:rPr>
              <a:t> &gt; V</a:t>
            </a:r>
            <a:r>
              <a:rPr lang="en-US" altLang="en-US" sz="1200" baseline="-25000" dirty="0">
                <a:solidFill>
                  <a:prstClr val="black"/>
                </a:solidFill>
                <a:latin typeface="Arial" panose="020B0604020202020204" pitchFamily="34" charset="0"/>
                <a:cs typeface="Arial" panose="020B0604020202020204" pitchFamily="34" charset="0"/>
              </a:rPr>
              <a:t>the</a:t>
            </a:r>
            <a:r>
              <a:rPr lang="en-US" altLang="en-US" sz="1200" dirty="0">
                <a:solidFill>
                  <a:prstClr val="black"/>
                </a:solidFill>
                <a:latin typeface="Arial" panose="020B0604020202020204" pitchFamily="34" charset="0"/>
                <a:cs typeface="Arial" panose="020B0604020202020204" pitchFamily="34" charset="0"/>
              </a:rPr>
              <a:t> to V</a:t>
            </a:r>
            <a:r>
              <a:rPr lang="en-US" altLang="en-US" sz="1200" baseline="-25000" dirty="0">
                <a:solidFill>
                  <a:prstClr val="black"/>
                </a:solidFill>
                <a:latin typeface="Arial" panose="020B0604020202020204" pitchFamily="34" charset="0"/>
                <a:cs typeface="Arial" panose="020B0604020202020204" pitchFamily="34" charset="0"/>
              </a:rPr>
              <a:t>D</a:t>
            </a:r>
            <a:r>
              <a:rPr lang="en-US" altLang="en-US" sz="1200" dirty="0">
                <a:solidFill>
                  <a:prstClr val="black"/>
                </a:solidFill>
                <a:latin typeface="Arial" panose="020B0604020202020204" pitchFamily="34" charset="0"/>
                <a:cs typeface="Arial" panose="020B0604020202020204" pitchFamily="34" charset="0"/>
              </a:rPr>
              <a:t> &lt; V</a:t>
            </a:r>
            <a:r>
              <a:rPr lang="en-US" altLang="en-US" sz="1200" baseline="-25000" dirty="0">
                <a:solidFill>
                  <a:prstClr val="black"/>
                </a:solidFill>
                <a:latin typeface="Arial" panose="020B0604020202020204" pitchFamily="34" charset="0"/>
                <a:cs typeface="Arial" panose="020B0604020202020204" pitchFamily="34" charset="0"/>
              </a:rPr>
              <a:t>the</a:t>
            </a:r>
            <a:r>
              <a:rPr lang="en-US" altLang="en-US" sz="1200" dirty="0">
                <a:solidFill>
                  <a:prstClr val="black"/>
                </a:solidFill>
                <a:latin typeface="Arial" panose="020B0604020202020204" pitchFamily="34" charset="0"/>
                <a:cs typeface="Arial" panose="020B0604020202020204" pitchFamily="34" charset="0"/>
              </a:rPr>
              <a:t> is extremely difficult to compute analytically, since. the analytical formulas are for asymptotic cases, and since heated cold electrons also heat tritium ions rapidly. So it is assumed that electron temperature is above 60 eV. Consider plasma density of 3x10</a:t>
            </a:r>
            <a:r>
              <a:rPr lang="en-US" altLang="en-US" sz="1200" baseline="30000" dirty="0">
                <a:solidFill>
                  <a:prstClr val="black"/>
                </a:solidFill>
                <a:latin typeface="Arial" panose="020B0604020202020204" pitchFamily="34" charset="0"/>
                <a:cs typeface="Arial" panose="020B0604020202020204" pitchFamily="34" charset="0"/>
              </a:rPr>
              <a:t>14</a:t>
            </a:r>
            <a:r>
              <a:rPr lang="en-US" altLang="en-US" sz="1200" dirty="0">
                <a:solidFill>
                  <a:prstClr val="black"/>
                </a:solidFill>
                <a:latin typeface="Arial" panose="020B0604020202020204" pitchFamily="34" charset="0"/>
                <a:cs typeface="Arial" panose="020B0604020202020204" pitchFamily="34" charset="0"/>
              </a:rPr>
              <a:t> cm</a:t>
            </a:r>
            <a:r>
              <a:rPr lang="en-US" altLang="en-US" sz="1200" baseline="30000" dirty="0">
                <a:solidFill>
                  <a:prstClr val="black"/>
                </a:solidFill>
                <a:latin typeface="Arial" panose="020B0604020202020204" pitchFamily="34" charset="0"/>
                <a:cs typeface="Arial" panose="020B0604020202020204" pitchFamily="34" charset="0"/>
              </a:rPr>
              <a:t>-3</a:t>
            </a:r>
            <a:r>
              <a:rPr lang="en-US" altLang="en-US" sz="1200" dirty="0">
                <a:solidFill>
                  <a:prstClr val="black"/>
                </a:solidFill>
                <a:latin typeface="Arial" panose="020B0604020202020204" pitchFamily="34" charset="0"/>
                <a:cs typeface="Arial" panose="020B0604020202020204" pitchFamily="34" charset="0"/>
              </a:rPr>
              <a:t> (1-inch diameter) and 1 A ion beam, bremsstrahlung power loss is                                                             </a:t>
            </a:r>
            <a:r>
              <a:rPr lang="en-US" altLang="en-US" sz="1200" dirty="0">
                <a:solidFill>
                  <a:srgbClr val="000000"/>
                </a:solidFill>
                <a:latin typeface="Arial" panose="020B0604020202020204" pitchFamily="34" charset="0"/>
                <a:cs typeface="Arial" panose="020B0604020202020204" pitchFamily="34" charset="0"/>
              </a:rPr>
              <a:t>Watt/cm</a:t>
            </a:r>
            <a:r>
              <a:rPr lang="en-US" altLang="en-US" sz="1200" baseline="30000" dirty="0">
                <a:solidFill>
                  <a:srgbClr val="000000"/>
                </a:solidFill>
                <a:latin typeface="Arial" panose="020B0604020202020204" pitchFamily="34" charset="0"/>
                <a:cs typeface="Arial" panose="020B0604020202020204" pitchFamily="34" charset="0"/>
              </a:rPr>
              <a:t>-3</a:t>
            </a:r>
            <a:r>
              <a:rPr lang="en-US" altLang="en-US" sz="1200" dirty="0">
                <a:solidFill>
                  <a:srgbClr val="000000"/>
                </a:solidFill>
                <a:latin typeface="Arial" panose="020B0604020202020204" pitchFamily="34" charset="0"/>
                <a:cs typeface="Arial" panose="020B0604020202020204" pitchFamily="34" charset="0"/>
              </a:rPr>
              <a:t> or</a:t>
            </a:r>
            <a:r>
              <a:rPr lang="en-US" altLang="en-US" sz="1200" dirty="0">
                <a:solidFill>
                  <a:prstClr val="black"/>
                </a:solidFill>
                <a:latin typeface="Arial" panose="020B0604020202020204" pitchFamily="34" charset="0"/>
                <a:cs typeface="Arial" panose="020B0604020202020204" pitchFamily="34" charset="0"/>
              </a:rPr>
              <a:t>.                            </a:t>
            </a:r>
            <a:r>
              <a:rPr lang="en-US" altLang="en-US" sz="1200" dirty="0">
                <a:solidFill>
                  <a:srgbClr val="000000"/>
                </a:solidFill>
                <a:latin typeface="Arial"/>
                <a:cs typeface="Arial"/>
              </a:rPr>
              <a:t>Watt/meter of tritium target length</a:t>
            </a:r>
          </a:p>
          <a:p>
            <a:pPr lvl="0" algn="just" defTabSz="914400" fontAlgn="base">
              <a:spcBef>
                <a:spcPct val="20000"/>
              </a:spcBef>
              <a:spcAft>
                <a:spcPct val="0"/>
              </a:spcAft>
              <a:buClrTx/>
              <a:buSzTx/>
              <a:buNone/>
            </a:pPr>
            <a:r>
              <a:rPr lang="en-US" altLang="en-US" sz="1200" dirty="0">
                <a:solidFill>
                  <a:srgbClr val="000000"/>
                </a:solidFill>
                <a:latin typeface="Arial"/>
                <a:cs typeface="Arial"/>
              </a:rPr>
              <a:t>semi-empirical expression for power loss of plasma neutralizer target  confined in D-shaped solenoid due to diffusion is 3.355x10</a:t>
            </a:r>
            <a:r>
              <a:rPr lang="en-US" altLang="en-US" sz="1200" baseline="30000" dirty="0">
                <a:solidFill>
                  <a:srgbClr val="000000"/>
                </a:solidFill>
                <a:latin typeface="Arial"/>
                <a:cs typeface="Arial"/>
              </a:rPr>
              <a:t>5</a:t>
            </a:r>
            <a:r>
              <a:rPr lang="en-US" altLang="en-US" sz="1200" dirty="0">
                <a:solidFill>
                  <a:srgbClr val="000000"/>
                </a:solidFill>
                <a:latin typeface="Arial"/>
                <a:cs typeface="Arial"/>
              </a:rPr>
              <a:t>xT</a:t>
            </a:r>
            <a:r>
              <a:rPr lang="en-US" altLang="en-US" sz="1200" baseline="30000" dirty="0">
                <a:solidFill>
                  <a:srgbClr val="000000"/>
                </a:solidFill>
                <a:latin typeface="Arial"/>
                <a:cs typeface="Arial"/>
              </a:rPr>
              <a:t>1/2</a:t>
            </a:r>
            <a:r>
              <a:rPr lang="en-US" altLang="en-US" sz="1200" dirty="0">
                <a:solidFill>
                  <a:srgbClr val="000000"/>
                </a:solidFill>
                <a:latin typeface="Arial"/>
                <a:cs typeface="Arial"/>
              </a:rPr>
              <a:t>/B</a:t>
            </a:r>
            <a:r>
              <a:rPr lang="en-US" altLang="en-US" sz="1200" baseline="30000" dirty="0">
                <a:solidFill>
                  <a:srgbClr val="000000"/>
                </a:solidFill>
                <a:latin typeface="Arial"/>
                <a:cs typeface="Arial"/>
              </a:rPr>
              <a:t>2</a:t>
            </a:r>
            <a:r>
              <a:rPr lang="en-US" altLang="en-US" sz="1200" dirty="0">
                <a:solidFill>
                  <a:srgbClr val="000000"/>
                </a:solidFill>
                <a:latin typeface="Arial"/>
                <a:cs typeface="Arial"/>
              </a:rPr>
              <a:t> Watt/meter (T in eV, B in G). Expressions include a factor of (1+</a:t>
            </a:r>
            <a:r>
              <a:rPr lang="en-US" altLang="en-US" sz="1200" dirty="0">
                <a:solidFill>
                  <a:srgbClr val="000000"/>
                </a:solidFill>
                <a:latin typeface="Arial"/>
                <a:cs typeface="Arial"/>
                <a:sym typeface="Symbol" pitchFamily="2" charset="2"/>
              </a:rPr>
              <a:t></a:t>
            </a:r>
            <a:r>
              <a:rPr lang="en-US" altLang="en-US" sz="1200" dirty="0">
                <a:solidFill>
                  <a:srgbClr val="000000"/>
                </a:solidFill>
                <a:latin typeface="Arial"/>
                <a:cs typeface="Arial"/>
              </a:rPr>
              <a:t>/2) to account for plasma around a core. Thus equilibrium temperature can be computed from </a:t>
            </a:r>
          </a:p>
          <a:p>
            <a:pPr lvl="0" algn="just" defTabSz="914400" fontAlgn="base">
              <a:spcBef>
                <a:spcPct val="20000"/>
              </a:spcBef>
              <a:spcAft>
                <a:spcPct val="0"/>
              </a:spcAft>
              <a:buClrTx/>
              <a:buSzTx/>
              <a:buNone/>
            </a:pPr>
            <a:r>
              <a:rPr lang="en-US" altLang="en-US" sz="1800" dirty="0">
                <a:solidFill>
                  <a:srgbClr val="000000"/>
                </a:solidFill>
                <a:latin typeface="Arial"/>
                <a:cs typeface="Arial"/>
              </a:rPr>
              <a:t>Which for 1 kG, T</a:t>
            </a:r>
            <a:r>
              <a:rPr lang="en-US" altLang="en-US" sz="1800" baseline="-25000" dirty="0">
                <a:solidFill>
                  <a:srgbClr val="000000"/>
                </a:solidFill>
                <a:latin typeface="Arial"/>
                <a:cs typeface="Arial"/>
              </a:rPr>
              <a:t>e</a:t>
            </a:r>
            <a:r>
              <a:rPr lang="en-US" altLang="en-US" sz="1800" dirty="0">
                <a:solidFill>
                  <a:srgbClr val="000000"/>
                </a:solidFill>
                <a:latin typeface="Arial"/>
                <a:cs typeface="Arial"/>
              </a:rPr>
              <a:t> = 268 eV, no chance to reach “breakeven” conditions even if the magnetic field is raised to 3.5 kG (electron temperature will reach only 315 eV).</a:t>
            </a:r>
          </a:p>
          <a:p>
            <a:pPr marL="0" indent="0">
              <a:buNone/>
            </a:pPr>
            <a:endParaRPr lang="en-US" dirty="0"/>
          </a:p>
        </p:txBody>
      </p:sp>
      <p:graphicFrame>
        <p:nvGraphicFramePr>
          <p:cNvPr id="4" name="Object 3">
            <a:extLst>
              <a:ext uri="{FF2B5EF4-FFF2-40B4-BE49-F238E27FC236}">
                <a16:creationId xmlns:a16="http://schemas.microsoft.com/office/drawing/2014/main" id="{08543A79-5EB5-D74A-8698-4FB36B8294AE}"/>
              </a:ext>
            </a:extLst>
          </p:cNvPr>
          <p:cNvGraphicFramePr>
            <a:graphicFrameLocks noChangeAspect="1"/>
          </p:cNvGraphicFramePr>
          <p:nvPr>
            <p:extLst>
              <p:ext uri="{D42A27DB-BD31-4B8C-83A1-F6EECF244321}">
                <p14:modId xmlns:p14="http://schemas.microsoft.com/office/powerpoint/2010/main" val="3486637601"/>
              </p:ext>
            </p:extLst>
          </p:nvPr>
        </p:nvGraphicFramePr>
        <p:xfrm>
          <a:off x="995618" y="1180082"/>
          <a:ext cx="1932116" cy="291830"/>
        </p:xfrm>
        <a:graphic>
          <a:graphicData uri="http://schemas.openxmlformats.org/presentationml/2006/ole">
            <mc:AlternateContent xmlns:mc="http://schemas.openxmlformats.org/markup-compatibility/2006">
              <mc:Choice xmlns:v="urn:schemas-microsoft-com:vml" Requires="v">
                <p:oleObj spid="_x0000_s3169" name="Equation" r:id="rId3" imgW="37452300" imgH="5562600" progId="Equation.3">
                  <p:embed/>
                </p:oleObj>
              </mc:Choice>
              <mc:Fallback>
                <p:oleObj name="Equation" r:id="rId3" imgW="37452300" imgH="5562600" progId="Equation.3">
                  <p:embed/>
                  <p:pic>
                    <p:nvPicPr>
                      <p:cNvPr id="7" name="Object 6">
                        <a:extLst>
                          <a:ext uri="{FF2B5EF4-FFF2-40B4-BE49-F238E27FC236}">
                            <a16:creationId xmlns:a16="http://schemas.microsoft.com/office/drawing/2014/main" id="{B4EAEDEE-0989-CB44-8A70-482A427B77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618" y="1180082"/>
                        <a:ext cx="1932116" cy="291830"/>
                      </a:xfrm>
                      <a:prstGeom prst="rect">
                        <a:avLst/>
                      </a:prstGeom>
                      <a:noFill/>
                      <a:ln>
                        <a:noFill/>
                      </a:ln>
                    </p:spPr>
                  </p:pic>
                </p:oleObj>
              </mc:Fallback>
            </mc:AlternateContent>
          </a:graphicData>
        </a:graphic>
      </p:graphicFrame>
      <p:graphicFrame>
        <p:nvGraphicFramePr>
          <p:cNvPr id="5" name="Object 14">
            <a:extLst>
              <a:ext uri="{FF2B5EF4-FFF2-40B4-BE49-F238E27FC236}">
                <a16:creationId xmlns:a16="http://schemas.microsoft.com/office/drawing/2014/main" id="{144ED1E8-7A41-5546-9A88-E5A7467D54A7}"/>
              </a:ext>
            </a:extLst>
          </p:cNvPr>
          <p:cNvGraphicFramePr>
            <a:graphicFrameLocks noChangeAspect="1"/>
          </p:cNvGraphicFramePr>
          <p:nvPr>
            <p:extLst>
              <p:ext uri="{D42A27DB-BD31-4B8C-83A1-F6EECF244321}">
                <p14:modId xmlns:p14="http://schemas.microsoft.com/office/powerpoint/2010/main" val="784984145"/>
              </p:ext>
            </p:extLst>
          </p:nvPr>
        </p:nvGraphicFramePr>
        <p:xfrm>
          <a:off x="3424690" y="1180082"/>
          <a:ext cx="2438400" cy="322263"/>
        </p:xfrm>
        <a:graphic>
          <a:graphicData uri="http://schemas.openxmlformats.org/presentationml/2006/ole">
            <mc:AlternateContent xmlns:mc="http://schemas.openxmlformats.org/markup-compatibility/2006">
              <mc:Choice xmlns:v="urn:schemas-microsoft-com:vml" Requires="v">
                <p:oleObj spid="_x0000_s3170" name="Equation" r:id="rId5" imgW="42418000" imgH="5562600" progId="Equation.3">
                  <p:embed/>
                </p:oleObj>
              </mc:Choice>
              <mc:Fallback>
                <p:oleObj name="Equation" r:id="rId5" imgW="42418000" imgH="5562600" progId="Equation.3">
                  <p:embed/>
                  <p:pic>
                    <p:nvPicPr>
                      <p:cNvPr id="9" name="Object 14">
                        <a:extLst>
                          <a:ext uri="{FF2B5EF4-FFF2-40B4-BE49-F238E27FC236}">
                            <a16:creationId xmlns:a16="http://schemas.microsoft.com/office/drawing/2014/main" id="{41CF0FF4-D614-DA4E-AF3E-D46F530667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4690" y="1180082"/>
                        <a:ext cx="2438400" cy="322263"/>
                      </a:xfrm>
                      <a:prstGeom prst="rect">
                        <a:avLst/>
                      </a:prstGeom>
                      <a:noFill/>
                      <a:ln>
                        <a:noFill/>
                      </a:ln>
                    </p:spPr>
                  </p:pic>
                </p:oleObj>
              </mc:Fallback>
            </mc:AlternateContent>
          </a:graphicData>
        </a:graphic>
      </p:graphicFrame>
      <p:graphicFrame>
        <p:nvGraphicFramePr>
          <p:cNvPr id="6" name="Object 24">
            <a:extLst>
              <a:ext uri="{FF2B5EF4-FFF2-40B4-BE49-F238E27FC236}">
                <a16:creationId xmlns:a16="http://schemas.microsoft.com/office/drawing/2014/main" id="{119E627D-98A5-F049-A299-83F541065C47}"/>
              </a:ext>
            </a:extLst>
          </p:cNvPr>
          <p:cNvGraphicFramePr>
            <a:graphicFrameLocks noChangeAspect="1"/>
          </p:cNvGraphicFramePr>
          <p:nvPr>
            <p:extLst>
              <p:ext uri="{D42A27DB-BD31-4B8C-83A1-F6EECF244321}">
                <p14:modId xmlns:p14="http://schemas.microsoft.com/office/powerpoint/2010/main" val="1616244081"/>
              </p:ext>
            </p:extLst>
          </p:nvPr>
        </p:nvGraphicFramePr>
        <p:xfrm>
          <a:off x="3339010" y="1413814"/>
          <a:ext cx="960201" cy="332701"/>
        </p:xfrm>
        <a:graphic>
          <a:graphicData uri="http://schemas.openxmlformats.org/presentationml/2006/ole">
            <mc:AlternateContent xmlns:mc="http://schemas.openxmlformats.org/markup-compatibility/2006">
              <mc:Choice xmlns:v="urn:schemas-microsoft-com:vml" Requires="v">
                <p:oleObj spid="_x0000_s3171" name="Equation" r:id="rId7" imgW="22821900" imgH="7899400" progId="Equation.3">
                  <p:embed/>
                </p:oleObj>
              </mc:Choice>
              <mc:Fallback>
                <p:oleObj name="Equation" r:id="rId7" imgW="22821900" imgH="7899400" progId="Equation.3">
                  <p:embed/>
                  <p:pic>
                    <p:nvPicPr>
                      <p:cNvPr id="10" name="Object 24">
                        <a:extLst>
                          <a:ext uri="{FF2B5EF4-FFF2-40B4-BE49-F238E27FC236}">
                            <a16:creationId xmlns:a16="http://schemas.microsoft.com/office/drawing/2014/main" id="{B7AEDC4D-0E1C-7D45-8966-9AECB77206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9010" y="1413814"/>
                        <a:ext cx="960201" cy="332701"/>
                      </a:xfrm>
                      <a:prstGeom prst="rect">
                        <a:avLst/>
                      </a:prstGeom>
                      <a:noFill/>
                      <a:ln>
                        <a:noFill/>
                      </a:ln>
                    </p:spPr>
                  </p:pic>
                </p:oleObj>
              </mc:Fallback>
            </mc:AlternateContent>
          </a:graphicData>
        </a:graphic>
      </p:graphicFrame>
      <p:graphicFrame>
        <p:nvGraphicFramePr>
          <p:cNvPr id="7" name="Object 26">
            <a:extLst>
              <a:ext uri="{FF2B5EF4-FFF2-40B4-BE49-F238E27FC236}">
                <a16:creationId xmlns:a16="http://schemas.microsoft.com/office/drawing/2014/main" id="{A6213474-0191-2541-BC89-D3345FECFE9A}"/>
              </a:ext>
            </a:extLst>
          </p:cNvPr>
          <p:cNvGraphicFramePr>
            <a:graphicFrameLocks noChangeAspect="1"/>
          </p:cNvGraphicFramePr>
          <p:nvPr>
            <p:extLst>
              <p:ext uri="{D42A27DB-BD31-4B8C-83A1-F6EECF244321}">
                <p14:modId xmlns:p14="http://schemas.microsoft.com/office/powerpoint/2010/main" val="309218929"/>
              </p:ext>
            </p:extLst>
          </p:nvPr>
        </p:nvGraphicFramePr>
        <p:xfrm>
          <a:off x="4643890" y="1452980"/>
          <a:ext cx="1028700" cy="342900"/>
        </p:xfrm>
        <a:graphic>
          <a:graphicData uri="http://schemas.openxmlformats.org/presentationml/2006/ole">
            <mc:AlternateContent xmlns:mc="http://schemas.openxmlformats.org/markup-compatibility/2006">
              <mc:Choice xmlns:v="urn:schemas-microsoft-com:vml" Requires="v">
                <p:oleObj spid="_x0000_s3172" name="Equation" r:id="rId9" imgW="23698200" imgH="7899400" progId="Equation.3">
                  <p:embed/>
                </p:oleObj>
              </mc:Choice>
              <mc:Fallback>
                <p:oleObj name="Equation" r:id="rId9" imgW="23698200" imgH="7899400" progId="Equation.3">
                  <p:embed/>
                  <p:pic>
                    <p:nvPicPr>
                      <p:cNvPr id="11" name="Object 26">
                        <a:extLst>
                          <a:ext uri="{FF2B5EF4-FFF2-40B4-BE49-F238E27FC236}">
                            <a16:creationId xmlns:a16="http://schemas.microsoft.com/office/drawing/2014/main" id="{563D7E18-ACC9-8F4D-A6DA-31DBF132801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3890" y="1452980"/>
                        <a:ext cx="1028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28">
            <a:extLst>
              <a:ext uri="{FF2B5EF4-FFF2-40B4-BE49-F238E27FC236}">
                <a16:creationId xmlns:a16="http://schemas.microsoft.com/office/drawing/2014/main" id="{FB5E5948-03F4-DD44-9916-805C2335A0B3}"/>
              </a:ext>
            </a:extLst>
          </p:cNvPr>
          <p:cNvGraphicFramePr>
            <a:graphicFrameLocks noChangeAspect="1"/>
          </p:cNvGraphicFramePr>
          <p:nvPr>
            <p:extLst>
              <p:ext uri="{D42A27DB-BD31-4B8C-83A1-F6EECF244321}">
                <p14:modId xmlns:p14="http://schemas.microsoft.com/office/powerpoint/2010/main" val="3327788238"/>
              </p:ext>
            </p:extLst>
          </p:nvPr>
        </p:nvGraphicFramePr>
        <p:xfrm>
          <a:off x="5816386" y="1376903"/>
          <a:ext cx="1025052" cy="247527"/>
        </p:xfrm>
        <a:graphic>
          <a:graphicData uri="http://schemas.openxmlformats.org/presentationml/2006/ole">
            <mc:AlternateContent xmlns:mc="http://schemas.openxmlformats.org/markup-compatibility/2006">
              <mc:Choice xmlns:v="urn:schemas-microsoft-com:vml" Requires="v">
                <p:oleObj spid="_x0000_s3173" name="Equation" r:id="rId11" imgW="23406100" imgH="5562600" progId="Equation.3">
                  <p:embed/>
                </p:oleObj>
              </mc:Choice>
              <mc:Fallback>
                <p:oleObj name="Equation" r:id="rId11" imgW="23406100" imgH="5562600" progId="Equation.3">
                  <p:embed/>
                  <p:pic>
                    <p:nvPicPr>
                      <p:cNvPr id="12" name="Object 28">
                        <a:extLst>
                          <a:ext uri="{FF2B5EF4-FFF2-40B4-BE49-F238E27FC236}">
                            <a16:creationId xmlns:a16="http://schemas.microsoft.com/office/drawing/2014/main" id="{FC60F284-163F-024C-B196-3DE54CEFFA8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16386" y="1376903"/>
                        <a:ext cx="1025052" cy="247527"/>
                      </a:xfrm>
                      <a:prstGeom prst="rect">
                        <a:avLst/>
                      </a:prstGeom>
                      <a:noFill/>
                      <a:ln>
                        <a:noFill/>
                      </a:ln>
                    </p:spPr>
                  </p:pic>
                </p:oleObj>
              </mc:Fallback>
            </mc:AlternateContent>
          </a:graphicData>
        </a:graphic>
      </p:graphicFrame>
      <p:graphicFrame>
        <p:nvGraphicFramePr>
          <p:cNvPr id="9" name="Object 22">
            <a:extLst>
              <a:ext uri="{FF2B5EF4-FFF2-40B4-BE49-F238E27FC236}">
                <a16:creationId xmlns:a16="http://schemas.microsoft.com/office/drawing/2014/main" id="{757715BE-28EE-844A-AF90-DF7A47C26FF8}"/>
              </a:ext>
            </a:extLst>
          </p:cNvPr>
          <p:cNvGraphicFramePr>
            <a:graphicFrameLocks noChangeAspect="1"/>
          </p:cNvGraphicFramePr>
          <p:nvPr>
            <p:extLst>
              <p:ext uri="{D42A27DB-BD31-4B8C-83A1-F6EECF244321}">
                <p14:modId xmlns:p14="http://schemas.microsoft.com/office/powerpoint/2010/main" val="3437792578"/>
              </p:ext>
            </p:extLst>
          </p:nvPr>
        </p:nvGraphicFramePr>
        <p:xfrm>
          <a:off x="6096000" y="2273304"/>
          <a:ext cx="2328153" cy="297633"/>
        </p:xfrm>
        <a:graphic>
          <a:graphicData uri="http://schemas.openxmlformats.org/presentationml/2006/ole">
            <mc:AlternateContent xmlns:mc="http://schemas.openxmlformats.org/markup-compatibility/2006">
              <mc:Choice xmlns:v="urn:schemas-microsoft-com:vml" Requires="v">
                <p:oleObj spid="_x0000_s3174" name="Equation" r:id="rId13" imgW="43891200" imgH="5562600" progId="Equation.3">
                  <p:embed/>
                </p:oleObj>
              </mc:Choice>
              <mc:Fallback>
                <p:oleObj name="Equation" r:id="rId13" imgW="43891200" imgH="5562600" progId="Equation.3">
                  <p:embed/>
                  <p:pic>
                    <p:nvPicPr>
                      <p:cNvPr id="13" name="Object 22">
                        <a:extLst>
                          <a:ext uri="{FF2B5EF4-FFF2-40B4-BE49-F238E27FC236}">
                            <a16:creationId xmlns:a16="http://schemas.microsoft.com/office/drawing/2014/main" id="{99AA5338-B31B-3241-B948-2CD68176F98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96000" y="2273304"/>
                        <a:ext cx="2328153" cy="297633"/>
                      </a:xfrm>
                      <a:prstGeom prst="rect">
                        <a:avLst/>
                      </a:prstGeom>
                      <a:noFill/>
                      <a:ln>
                        <a:noFill/>
                      </a:ln>
                    </p:spPr>
                  </p:pic>
                </p:oleObj>
              </mc:Fallback>
            </mc:AlternateContent>
          </a:graphicData>
        </a:graphic>
      </p:graphicFrame>
      <p:graphicFrame>
        <p:nvGraphicFramePr>
          <p:cNvPr id="10" name="Object 6">
            <a:extLst>
              <a:ext uri="{FF2B5EF4-FFF2-40B4-BE49-F238E27FC236}">
                <a16:creationId xmlns:a16="http://schemas.microsoft.com/office/drawing/2014/main" id="{53330415-91F5-FA48-A708-E6E694BE0FFC}"/>
              </a:ext>
            </a:extLst>
          </p:cNvPr>
          <p:cNvGraphicFramePr>
            <a:graphicFrameLocks noChangeAspect="1"/>
          </p:cNvGraphicFramePr>
          <p:nvPr>
            <p:extLst>
              <p:ext uri="{D42A27DB-BD31-4B8C-83A1-F6EECF244321}">
                <p14:modId xmlns:p14="http://schemas.microsoft.com/office/powerpoint/2010/main" val="1383977056"/>
              </p:ext>
            </p:extLst>
          </p:nvPr>
        </p:nvGraphicFramePr>
        <p:xfrm>
          <a:off x="2355573" y="4697275"/>
          <a:ext cx="2651125" cy="274637"/>
        </p:xfrm>
        <a:graphic>
          <a:graphicData uri="http://schemas.openxmlformats.org/presentationml/2006/ole">
            <mc:AlternateContent xmlns:mc="http://schemas.openxmlformats.org/markup-compatibility/2006">
              <mc:Choice xmlns:v="urn:schemas-microsoft-com:vml" Requires="v">
                <p:oleObj spid="_x0000_s3175" name="Equation" r:id="rId15" imgW="55880000" imgH="5854700" progId="Equation.3">
                  <p:embed/>
                </p:oleObj>
              </mc:Choice>
              <mc:Fallback>
                <p:oleObj name="Equation" r:id="rId15" imgW="55880000" imgH="5854700" progId="Equation.3">
                  <p:embed/>
                  <p:pic>
                    <p:nvPicPr>
                      <p:cNvPr id="32773" name="Object 6">
                        <a:extLst>
                          <a:ext uri="{FF2B5EF4-FFF2-40B4-BE49-F238E27FC236}">
                            <a16:creationId xmlns:a16="http://schemas.microsoft.com/office/drawing/2014/main" id="{73102DD0-AE9E-AE45-87DD-AB2E073C3ED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55573" y="4697275"/>
                        <a:ext cx="2651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8">
            <a:extLst>
              <a:ext uri="{FF2B5EF4-FFF2-40B4-BE49-F238E27FC236}">
                <a16:creationId xmlns:a16="http://schemas.microsoft.com/office/drawing/2014/main" id="{BC24F328-46C7-9943-A85B-59A5D7BFF214}"/>
              </a:ext>
            </a:extLst>
          </p:cNvPr>
          <p:cNvGraphicFramePr>
            <a:graphicFrameLocks noChangeAspect="1"/>
          </p:cNvGraphicFramePr>
          <p:nvPr>
            <p:extLst>
              <p:ext uri="{D42A27DB-BD31-4B8C-83A1-F6EECF244321}">
                <p14:modId xmlns:p14="http://schemas.microsoft.com/office/powerpoint/2010/main" val="3958248300"/>
              </p:ext>
            </p:extLst>
          </p:nvPr>
        </p:nvGraphicFramePr>
        <p:xfrm>
          <a:off x="5816386" y="4679057"/>
          <a:ext cx="1131066" cy="315756"/>
        </p:xfrm>
        <a:graphic>
          <a:graphicData uri="http://schemas.openxmlformats.org/presentationml/2006/ole">
            <mc:AlternateContent xmlns:mc="http://schemas.openxmlformats.org/markup-compatibility/2006">
              <mc:Choice xmlns:v="urn:schemas-microsoft-com:vml" Requires="v">
                <p:oleObj spid="_x0000_s3176" name="Equation" r:id="rId17" imgW="20777200" imgH="5854700" progId="Equation.3">
                  <p:embed/>
                </p:oleObj>
              </mc:Choice>
              <mc:Fallback>
                <p:oleObj name="Equation" r:id="rId17" imgW="20777200" imgH="5854700" progId="Equation.3">
                  <p:embed/>
                  <p:pic>
                    <p:nvPicPr>
                      <p:cNvPr id="32775" name="Object 8">
                        <a:extLst>
                          <a:ext uri="{FF2B5EF4-FFF2-40B4-BE49-F238E27FC236}">
                            <a16:creationId xmlns:a16="http://schemas.microsoft.com/office/drawing/2014/main" id="{03458203-6AF3-9843-8E5B-492305068FB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16386" y="4679057"/>
                        <a:ext cx="1131066" cy="315756"/>
                      </a:xfrm>
                      <a:prstGeom prst="rect">
                        <a:avLst/>
                      </a:prstGeom>
                      <a:noFill/>
                      <a:ln>
                        <a:noFill/>
                      </a:ln>
                    </p:spPr>
                  </p:pic>
                </p:oleObj>
              </mc:Fallback>
            </mc:AlternateContent>
          </a:graphicData>
        </a:graphic>
      </p:graphicFrame>
      <p:graphicFrame>
        <p:nvGraphicFramePr>
          <p:cNvPr id="12" name="Object 10">
            <a:extLst>
              <a:ext uri="{FF2B5EF4-FFF2-40B4-BE49-F238E27FC236}">
                <a16:creationId xmlns:a16="http://schemas.microsoft.com/office/drawing/2014/main" id="{B360BD11-5123-D144-8BE3-F8F454B99CD7}"/>
              </a:ext>
            </a:extLst>
          </p:cNvPr>
          <p:cNvGraphicFramePr>
            <a:graphicFrameLocks noChangeAspect="1"/>
          </p:cNvGraphicFramePr>
          <p:nvPr>
            <p:extLst>
              <p:ext uri="{D42A27DB-BD31-4B8C-83A1-F6EECF244321}">
                <p14:modId xmlns:p14="http://schemas.microsoft.com/office/powerpoint/2010/main" val="1043450025"/>
              </p:ext>
            </p:extLst>
          </p:nvPr>
        </p:nvGraphicFramePr>
        <p:xfrm>
          <a:off x="8327995" y="5103410"/>
          <a:ext cx="2823710" cy="359323"/>
        </p:xfrm>
        <a:graphic>
          <a:graphicData uri="http://schemas.openxmlformats.org/presentationml/2006/ole">
            <mc:AlternateContent xmlns:mc="http://schemas.openxmlformats.org/markup-compatibility/2006">
              <mc:Choice xmlns:v="urn:schemas-microsoft-com:vml" Requires="v">
                <p:oleObj spid="_x0000_s3177" name="Equation" r:id="rId19" imgW="75780900" imgH="9652000" progId="Equation.3">
                  <p:embed/>
                </p:oleObj>
              </mc:Choice>
              <mc:Fallback>
                <p:oleObj name="Equation" r:id="rId19" imgW="75780900" imgH="9652000" progId="Equation.3">
                  <p:embed/>
                  <p:pic>
                    <p:nvPicPr>
                      <p:cNvPr id="32777" name="Object 10">
                        <a:extLst>
                          <a:ext uri="{FF2B5EF4-FFF2-40B4-BE49-F238E27FC236}">
                            <a16:creationId xmlns:a16="http://schemas.microsoft.com/office/drawing/2014/main" id="{8BB9A671-D9A3-474B-B485-4669855C140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327995" y="5103410"/>
                        <a:ext cx="2823710" cy="35932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765299781"/>
      </p:ext>
    </p:extLst>
  </p:cSld>
  <p:clrMapOvr>
    <a:masterClrMapping/>
  </p:clrMapOvr>
</p:sld>
</file>

<file path=ppt/theme/theme1.xml><?xml version="1.0" encoding="utf-8"?>
<a:theme xmlns:a="http://schemas.openxmlformats.org/drawingml/2006/main" name="Facet">
  <a:themeElements>
    <a:clrScheme name="Custom 1">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1B1E3D"/>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4786866D7E784FB91906AB3BC10AFB" ma:contentTypeVersion="16" ma:contentTypeDescription="Create a new document." ma:contentTypeScope="" ma:versionID="9c7b51e2f4a654a26befa4d4c88836f1">
  <xsd:schema xmlns:xsd="http://www.w3.org/2001/XMLSchema" xmlns:xs="http://www.w3.org/2001/XMLSchema" xmlns:p="http://schemas.microsoft.com/office/2006/metadata/properties" xmlns:ns3="0ba48097-b403-430b-ad17-6651c909cccf" xmlns:ns4="3bfcafa9-28bb-4309-a949-ca132e08dd43" targetNamespace="http://schemas.microsoft.com/office/2006/metadata/properties" ma:root="true" ma:fieldsID="d8ba438dbb326492e0ff5bab2c5c498e" ns3:_="" ns4:_="">
    <xsd:import namespace="0ba48097-b403-430b-ad17-6651c909cccf"/>
    <xsd:import namespace="3bfcafa9-28bb-4309-a949-ca132e08dd43"/>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DateTaken" minOccurs="0"/>
                <xsd:element ref="ns3:MediaServiceLocation" minOccurs="0"/>
                <xsd:element ref="ns3:MediaServiceGenerationTime" minOccurs="0"/>
                <xsd:element ref="ns3:MediaServiceEventHashCode" minOccurs="0"/>
                <xsd:element ref="ns3:MediaServiceAutoTags" minOccurs="0"/>
                <xsd:element ref="ns3:MediaServiceOCR" minOccurs="0"/>
                <xsd:element ref="ns3:MediaServiceObjectDetectorVersions" minOccurs="0"/>
                <xsd:element ref="ns3:MediaServiceSystemTags"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a48097-b403-430b-ad17-6651c909cc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bfcafa9-28bb-4309-a949-ca132e08dd4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0ba48097-b403-430b-ad17-6651c909ccc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4E0FE6-1BF1-41EC-BA7B-6594CF03BD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a48097-b403-430b-ad17-6651c909cccf"/>
    <ds:schemaRef ds:uri="3bfcafa9-28bb-4309-a949-ca132e08dd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7127C0-F26B-40B2-89C7-676387802E4D}">
  <ds:schemaRefs>
    <ds:schemaRef ds:uri="0ba48097-b403-430b-ad17-6651c909cccf"/>
    <ds:schemaRef ds:uri="http://purl.org/dc/terms/"/>
    <ds:schemaRef ds:uri="http://www.w3.org/XML/1998/namespace"/>
    <ds:schemaRef ds:uri="3bfcafa9-28bb-4309-a949-ca132e08dd43"/>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59B137AC-9DB9-4047-86AD-600C259A98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JLabPowerPoint_widescreen</Template>
  <TotalTime>395</TotalTime>
  <Words>2207</Words>
  <Application>Microsoft Macintosh PowerPoint</Application>
  <PresentationFormat>Widescreen</PresentationFormat>
  <Paragraphs>77</Paragraphs>
  <Slides>12</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12</vt:i4>
      </vt:variant>
    </vt:vector>
  </HeadingPairs>
  <TitlesOfParts>
    <vt:vector size="23" baseType="lpstr">
      <vt:lpstr>PingFangSC-Regular</vt:lpstr>
      <vt:lpstr>.PingFangSC-Regular</vt:lpstr>
      <vt:lpstr>Arial</vt:lpstr>
      <vt:lpstr>Calibri</vt:lpstr>
      <vt:lpstr>Times New Roman</vt:lpstr>
      <vt:lpstr>Trebuchet MS</vt:lpstr>
      <vt:lpstr>Wingdings 3</vt:lpstr>
      <vt:lpstr>Facet</vt:lpstr>
      <vt:lpstr>Imaging.Document</vt:lpstr>
      <vt:lpstr>Equation</vt:lpstr>
      <vt:lpstr>Microsoft Equation 3.0</vt:lpstr>
      <vt:lpstr>Compact, Energy Efficient Neutron Source: Enabling Technology for Thorium Breeder and Accelerator Waste Transmutation</vt:lpstr>
      <vt:lpstr>Compact, Versatile, Energy Efficient Neutron Source: Enabling Technology for Accelerator Transmutation of Waste and Uranium Free Thorium Breeder Reactor</vt:lpstr>
      <vt:lpstr>Basic idea is to have125 keV deuterium slowing down to 75 keV, before energy recovery, since the fusion cross section σ, which is well known, has a broad peak of 6 barns in the energy range of about 75-125 keV.</vt:lpstr>
      <vt:lpstr>Advantages</vt:lpstr>
      <vt:lpstr>Novel Features</vt:lpstr>
      <vt:lpstr>Embodiments</vt:lpstr>
      <vt:lpstr>Experimentally Achieved Plasma Targets</vt:lpstr>
      <vt:lpstr>Preliminary computations of 3 scenarios </vt:lpstr>
      <vt:lpstr>Other Possible Scenarios</vt:lpstr>
      <vt:lpstr>Summary of Computations</vt:lpstr>
      <vt:lpstr>Comparison</vt:lpstr>
      <vt:lpstr>Additional Comments;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Ketzner</dc:creator>
  <cp:lastModifiedBy>Hershcovitch, Ady</cp:lastModifiedBy>
  <cp:revision>37</cp:revision>
  <dcterms:created xsi:type="dcterms:W3CDTF">2023-03-08T13:59:24Z</dcterms:created>
  <dcterms:modified xsi:type="dcterms:W3CDTF">2024-02-21T17:58:42Z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0x010100F24786866D7E784FB91906AB3BC10AFB</vt:lpwstr>
  </property>
</Properties>
</file>