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1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9" r:id="rId6"/>
    <p:sldId id="273" r:id="rId7"/>
    <p:sldId id="277" r:id="rId8"/>
    <p:sldId id="276" r:id="rId9"/>
    <p:sldId id="278" r:id="rId10"/>
    <p:sldId id="281" r:id="rId11"/>
    <p:sldId id="279" r:id="rId12"/>
    <p:sldId id="282" r:id="rId13"/>
    <p:sldId id="283" r:id="rId14"/>
    <p:sldId id="284" r:id="rId15"/>
    <p:sldId id="280" r:id="rId16"/>
    <p:sldId id="286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32C8"/>
    <a:srgbClr val="9B9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41" autoAdjust="0"/>
  </p:normalViewPr>
  <p:slideViewPr>
    <p:cSldViewPr snapToGrid="0">
      <p:cViewPr varScale="1">
        <p:scale>
          <a:sx n="75" d="100"/>
          <a:sy n="75" d="100"/>
        </p:scale>
        <p:origin x="54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736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03FB87-790C-4850-A90C-12C5FF4B94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27921-F9C4-44F3-AC5F-130B6A406C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59275-AFE1-4999-B78A-D0D76B9F2B0B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5E047-F1CB-4066-A459-9EDC95F2E6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77EF5-5277-4BAF-8BB4-2E0210398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68C69-0C3E-40A2-B4A0-B2C8B71D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86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ADD7A-FE61-48EE-BE0E-8546E5401374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00EEB-8338-48D7-8EE8-EE0082EF76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70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38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67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391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7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717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1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3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712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563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8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314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87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77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1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64EF-924C-C13E-DF1F-46D919EC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BB08B-5954-61A7-F714-603043CD0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60EB5-BFC6-D745-CBF2-0D5B9CD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A534-C9A2-41D6-8163-8A678DC666AC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B26D5-6782-2572-EA8B-50581B1B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18139-CABC-C0A4-1862-67765930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2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DEA5-BF49-A88F-CB40-C3CD242A3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854B14-6DFF-F45A-30AC-AA43BEF29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4F12D-271E-D7DD-57FD-3A5B61EC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CAA4-CB26-4272-899A-6BA056C7282A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27585-B93E-0D55-24E3-3CE0F7331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12269-FBA8-7CAC-AD68-B410CFE6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0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1AAAD-5593-662A-C941-BC65EA005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4425D-6DC3-8B5A-9332-7BE63C937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D4D78-A934-1047-044E-9E5AA382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42B5-6903-4B22-BD43-2B8C5714D2E9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168D2-5132-5761-69AC-9BDE6F809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2D114-4E13-A4A9-6901-4A6C6A2B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1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22E0-F127-B3E8-F830-C2B2FDF30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7FF80-223E-5251-F879-6577F6C76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E02F3-9095-1C22-45EF-0C9F1C61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8D6F-75CD-4E31-973A-76EDF5A489EA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EA71E-E13F-998A-2D31-055102F2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6612-0798-CCCC-29B4-0603E540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20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A657-1588-E81A-3219-0175007B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81C92-C67F-F03B-B8B3-BF3AE99A5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324C7-731D-915F-A83B-3B343239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B06E-585A-443C-B3CB-B626D21CF727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AE15C-1D58-5484-30B1-004A55E6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B0867-B737-0300-50C5-024F2470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9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AE32A-5CBB-D43F-72E8-4A42A05E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3CC14-FB91-1CDD-5EDF-24599A943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92412-916C-F9C4-6797-A6B6D82B2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1AFD1-A767-FF69-49DD-81318185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5207-69F2-4368-AE24-98FDE907FCCB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3B6F7-8DA1-80DC-DDF2-CA6D0BD6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034C3-3F7D-A107-5C2E-8A50CC1A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5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06C92-DE0C-8D1A-0316-0B8285CD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2BEB6-F635-5816-6567-49F2A7E8C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6BA3E-5B29-CBD2-52B6-F8BB2C407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A7FE2-A137-E254-B140-032882342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EF4B23-D44B-ADA2-1E23-599F9060DA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680F50-1758-6A1C-9039-F0CAB2F4E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D4BD0-64FB-4782-B55F-6E126FB41986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591522-3475-7FA9-1002-D226BA335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8F756A-F675-5610-08CE-4A8C217E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8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D7BA2-5B01-8583-B3F5-1266075FC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08A2D-FF25-EF2D-3D82-4A4E0A01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A719-AD01-48DD-ABA2-2A295D4AA326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2DA1A-B54F-9A18-1E07-5222A2E16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15A46-1CF2-8D8E-0E96-FBBD55D6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45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E9AC34-C218-8BF3-C266-9D52B645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C51A-C573-457A-8A37-4E3F9EFE219C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FB0E82-5498-F1B5-09E5-17A443C12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65CAA-715F-F36F-F6CA-D9CA1E26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5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D81C-FFCC-D715-3B24-D6C6DAE4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7D9E9-F72B-6D37-7CB4-3C849D7B1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F8746-9B2E-393B-A6A1-B004B2539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FD18B-A192-C660-8C78-F95828F7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1BEA4-C738-4167-B3DD-C790525308F4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258A6-2D65-BA4B-F85B-40212A4A5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A9C11-7A42-4A5E-F893-BAB34626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149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6446-AE6C-3F6A-EC88-4B47F78BC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76AEB-8231-A230-ADB0-3A979350B0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DC001-8683-2136-3A73-91432877E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3076A-6E52-2DE4-DB88-6669D37E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609D-A4D8-43B6-B34A-8605CE8FFFA6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FB934-6FEC-0F8A-27AE-6AD190519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59D96-CA9A-EA48-B318-C8B3B10E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0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EA0B00-B29E-D213-A615-270BFF574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BFDDA-6DAB-C5B8-BB1A-D2EF39B4D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A8A3B-8F17-FA4D-79EC-ED67ABDB34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442CC-EE44-448E-85B4-B41749E0DCAE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238FB-9DB7-BB72-EFA4-FE7B269AB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BFA09-590A-8B41-52CC-5B5817ABD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8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6.xml"/><Relationship Id="rId7" Type="http://schemas.openxmlformats.org/officeDocument/2006/relationships/image" Target="../media/image35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5.jpe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42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5" Type="http://schemas.openxmlformats.org/officeDocument/2006/relationships/tags" Target="../tags/tag5.xml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11.png"/><Relationship Id="rId17" Type="http://schemas.openxmlformats.org/officeDocument/2006/relationships/image" Target="../media/image120.png"/><Relationship Id="rId2" Type="http://schemas.openxmlformats.org/officeDocument/2006/relationships/tags" Target="../tags/tag7.xml"/><Relationship Id="rId16" Type="http://schemas.openxmlformats.org/officeDocument/2006/relationships/image" Target="../media/image110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10.png"/><Relationship Id="rId5" Type="http://schemas.openxmlformats.org/officeDocument/2006/relationships/tags" Target="../tags/tag10.xml"/><Relationship Id="rId15" Type="http://schemas.openxmlformats.org/officeDocument/2006/relationships/image" Target="../media/image14.png"/><Relationship Id="rId10" Type="http://schemas.openxmlformats.org/officeDocument/2006/relationships/image" Target="../media/image5.jpeg"/><Relationship Id="rId19" Type="http://schemas.openxmlformats.org/officeDocument/2006/relationships/image" Target="../media/image16.png"/><Relationship Id="rId4" Type="http://schemas.openxmlformats.org/officeDocument/2006/relationships/tags" Target="../tags/tag9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5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31.png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29.png"/><Relationship Id="rId5" Type="http://schemas.openxmlformats.org/officeDocument/2006/relationships/tags" Target="../tags/tag22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tags" Target="../tags/tag21.xml"/><Relationship Id="rId9" Type="http://schemas.openxmlformats.org/officeDocument/2006/relationships/image" Target="../media/image5.jpe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in links">
            <a:extLst>
              <a:ext uri="{FF2B5EF4-FFF2-40B4-BE49-F238E27FC236}">
                <a16:creationId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2428" b="33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000" y="17420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Using Tensor Networks to Probe Quantum Systems 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0566" y="3266727"/>
            <a:ext cx="10415195" cy="109839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Jake Montgomery </a:t>
            </a:r>
          </a:p>
          <a:p>
            <a:pPr algn="l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Department of Physics, Old Dominion University</a:t>
            </a:r>
          </a:p>
          <a:p>
            <a:pPr algn="l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Email: jmont034@odu.edu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E172F2-5DE6-D301-8928-BBBCF9D2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" y="4822702"/>
            <a:ext cx="12004135" cy="205270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ld Dominion University - Wikipedia">
            <a:extLst>
              <a:ext uri="{FF2B5EF4-FFF2-40B4-BE49-F238E27FC236}">
                <a16:creationId xmlns:a16="http://schemas.microsoft.com/office/drawing/2014/main" id="{4D612FE0-130D-844F-A251-503F9F932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467" y="2679576"/>
            <a:ext cx="2133600" cy="21431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00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l="22999" r="23682"/>
          <a:stretch/>
        </p:blipFill>
        <p:spPr>
          <a:xfrm>
            <a:off x="2" y="0"/>
            <a:ext cx="12191998" cy="6857999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12434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Scalar Field Theory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5F4BE9-84ED-9F70-C34B-A38EA2D481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57" y="330958"/>
            <a:ext cx="4702914" cy="31352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documentclass{article}&#10;\usepackage{amsmath}&#10;\pagestyle{empty}&#10;\begin{document}&#10;&#10;$\langle \phi\rangle = \pm 1.986$&#10;&#10;&#10;\end{document}" title="IguanaTex Bitmap Display">
            <a:extLst>
              <a:ext uri="{FF2B5EF4-FFF2-40B4-BE49-F238E27FC236}">
                <a16:creationId xmlns:a16="http://schemas.microsoft.com/office/drawing/2014/main" id="{ABD73BC1-8A05-4A99-51D9-030E0036A73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8201" y="1970355"/>
            <a:ext cx="2428874" cy="435217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&#10;$\lambda = m^2 \;,\, m= 5$&#10;&#10;&#10;\end{document}" title="IguanaTex Bitmap Display">
            <a:extLst>
              <a:ext uri="{FF2B5EF4-FFF2-40B4-BE49-F238E27FC236}">
                <a16:creationId xmlns:a16="http://schemas.microsoft.com/office/drawing/2014/main" id="{8220FDBE-AED7-3860-115C-6759E21F99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62223" y="1363046"/>
            <a:ext cx="2884277" cy="435217"/>
          </a:xfrm>
          <a:prstGeom prst="rect">
            <a:avLst/>
          </a:prstGeom>
        </p:spPr>
      </p:pic>
      <p:pic>
        <p:nvPicPr>
          <p:cNvPr id="22" name="Picture 21" descr="\documentclass{article}&#10;\usepackage{amsmath}&#10;\pagestyle{empty}&#10;\begin{document}&#10;&#10;$\langle \phi\rangle_{ITensor} = \pm 1.966 \pm 2.7 \cdot 10^{-2}$&#10;&#10;&#10;\end{document}" title="IguanaTex Bitmap Display">
            <a:extLst>
              <a:ext uri="{FF2B5EF4-FFF2-40B4-BE49-F238E27FC236}">
                <a16:creationId xmlns:a16="http://schemas.microsoft.com/office/drawing/2014/main" id="{79C0CCF1-5E56-B70D-EFF9-47308641B1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8200" y="2489013"/>
            <a:ext cx="5816601" cy="45014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3F3B5E8-8258-2FED-92D2-24BAEBC1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56" y="3600143"/>
            <a:ext cx="4702915" cy="31352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4C0101-1397-2B12-387F-534ADF755BEB}"/>
              </a:ext>
            </a:extLst>
          </p:cNvPr>
          <p:cNvSpPr txBox="1"/>
          <p:nvPr/>
        </p:nvSpPr>
        <p:spPr>
          <a:xfrm>
            <a:off x="755650" y="4002289"/>
            <a:ext cx="598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ova" panose="020B0504020202020204" pitchFamily="34" charset="0"/>
              </a:rPr>
              <a:t>Field configuration shouldn’t depend on volume of box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4AE295-6D9C-FC10-8CD4-9A18FE9E1E55}"/>
              </a:ext>
            </a:extLst>
          </p:cNvPr>
          <p:cNvSpPr/>
          <p:nvPr/>
        </p:nvSpPr>
        <p:spPr>
          <a:xfrm>
            <a:off x="9173313" y="6460067"/>
            <a:ext cx="349250" cy="236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Nova" panose="020B05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50619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2999" r="2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12434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Scalar Field Theory in 2D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52BB16-7B3D-A523-A4E6-10A0EB42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01" y="981070"/>
            <a:ext cx="11253395" cy="48958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Scaling is not as good, and ground states can be left with artifacts. 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65E34E-7298-E995-2B97-D78E8FFD7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77" y="2184400"/>
            <a:ext cx="5488746" cy="365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6BDDA9-7FAD-142A-594B-FCBEB17BE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1" y="2184400"/>
            <a:ext cx="5488746" cy="365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793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22999" r="23682"/>
          <a:stretch/>
        </p:blipFill>
        <p:spPr>
          <a:xfrm>
            <a:off x="0" y="0"/>
            <a:ext cx="12192000" cy="685799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12434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Limitations and Frontier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52BB16-7B3D-A523-A4E6-10A0EB42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01" y="981070"/>
            <a:ext cx="11253395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Limited to 2+1 Dimensions </a:t>
            </a:r>
          </a:p>
          <a:p>
            <a:pPr marL="0" indent="0">
              <a:buNone/>
            </a:pPr>
            <a:endParaRPr lang="en-US" dirty="0">
              <a:latin typeface="Arial Nova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Arial Nova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Arial Nova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Real Time calculations for deep </a:t>
            </a:r>
          </a:p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IR behavior [3]</a:t>
            </a:r>
          </a:p>
          <a:p>
            <a:pPr marL="0" indent="0">
              <a:buNone/>
            </a:pPr>
            <a:endParaRPr lang="en-US" dirty="0">
              <a:latin typeface="Arial Nova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Arial Nova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Monte Carlo + Tensor Networks  	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1B6C93-5D8C-DDAD-8A6F-C940FD4D82B7}"/>
              </a:ext>
            </a:extLst>
          </p:cNvPr>
          <p:cNvSpPr/>
          <p:nvPr/>
        </p:nvSpPr>
        <p:spPr>
          <a:xfrm>
            <a:off x="6474424" y="981070"/>
            <a:ext cx="1225551" cy="1116874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</a:rPr>
              <a:t>O(P(n)) 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79340732-1D05-A009-B073-636853D59B8A}"/>
              </a:ext>
            </a:extLst>
          </p:cNvPr>
          <p:cNvSpPr/>
          <p:nvPr/>
        </p:nvSpPr>
        <p:spPr>
          <a:xfrm>
            <a:off x="9647145" y="892635"/>
            <a:ext cx="1383701" cy="1237172"/>
          </a:xfrm>
          <a:prstGeom prst="cub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746271E-64DF-AA34-52E3-08CC4A4707FF}"/>
              </a:ext>
            </a:extLst>
          </p:cNvPr>
          <p:cNvSpPr/>
          <p:nvPr/>
        </p:nvSpPr>
        <p:spPr>
          <a:xfrm>
            <a:off x="8322421" y="1349485"/>
            <a:ext cx="1054100" cy="4550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8704E19E-E96C-7BB0-C48C-641E4FCF3CAC}"/>
              </a:ext>
            </a:extLst>
          </p:cNvPr>
          <p:cNvSpPr/>
          <p:nvPr/>
        </p:nvSpPr>
        <p:spPr>
          <a:xfrm>
            <a:off x="8071446" y="673001"/>
            <a:ext cx="1556049" cy="1808000"/>
          </a:xfrm>
          <a:prstGeom prst="mathMultiply">
            <a:avLst>
              <a:gd name="adj1" fmla="val 88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}&#10;\pagestyle{empty}&#10;\begin{document}&#10;&#10;&#10;$G(t,p=0 ) = i \Theta(t) $tr $\rho_\beta[ \hat{O}(t,x), \hat{O}(0)]$ &#10;&#10;\end{document}" title="IguanaTex Bitmap Display">
            <a:extLst>
              <a:ext uri="{FF2B5EF4-FFF2-40B4-BE49-F238E27FC236}">
                <a16:creationId xmlns:a16="http://schemas.microsoft.com/office/drawing/2014/main" id="{94DA7CF3-F1C9-6DD8-15FD-9EDE61C099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5998" y="3079014"/>
            <a:ext cx="5781333" cy="4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25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2999" r="23682"/>
          <a:stretch/>
        </p:blipFill>
        <p:spPr>
          <a:xfrm>
            <a:off x="0" y="0"/>
            <a:ext cx="12192000" cy="685799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12434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Summary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52BB16-7B3D-A523-A4E6-10A0EB42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01" y="981070"/>
            <a:ext cx="11253395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Tensor Networks offer great speed up for low dimensional numerical calculations </a:t>
            </a:r>
          </a:p>
          <a:p>
            <a:pPr marL="0" indent="0">
              <a:buNone/>
            </a:pPr>
            <a:endParaRPr lang="en-US" dirty="0">
              <a:latin typeface="Arial Nova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Struggle with acquiring excites states for degenerate systems</a:t>
            </a:r>
          </a:p>
          <a:p>
            <a:pPr marL="0" indent="0">
              <a:buNone/>
            </a:pPr>
            <a:endParaRPr lang="en-US" dirty="0">
              <a:latin typeface="Arial Nova" panose="020F0502020204030204" pitchFamily="34" charset="0"/>
            </a:endParaRPr>
          </a:p>
          <a:p>
            <a:pPr marL="0" indent="0">
              <a:buNone/>
            </a:pPr>
            <a:r>
              <a:rPr lang="en-US" u="sng" dirty="0">
                <a:latin typeface="Arial Nova" panose="020F0502020204030204" pitchFamily="34" charset="0"/>
              </a:rPr>
              <a:t>Application to gauge theories becoming more realized!</a:t>
            </a:r>
          </a:p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	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86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2999" r="23682"/>
          <a:stretch/>
        </p:blipFill>
        <p:spPr>
          <a:xfrm>
            <a:off x="0" y="0"/>
            <a:ext cx="12192000" cy="685799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12434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References: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52BB16-7B3D-A523-A4E6-10A0EB42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01" y="981070"/>
            <a:ext cx="11253395" cy="48958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[1]</a:t>
            </a:r>
            <a:r>
              <a:rPr lang="en-US" i="1" dirty="0">
                <a:effectLst/>
              </a:rPr>
              <a:t> </a:t>
            </a:r>
            <a:r>
              <a:rPr lang="en-US" i="1" dirty="0" err="1">
                <a:effectLst/>
              </a:rPr>
              <a:t>Itensor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ITensor</a:t>
            </a:r>
            <a:r>
              <a:rPr lang="en-US" dirty="0">
                <a:effectLst/>
              </a:rPr>
              <a:t> · </a:t>
            </a:r>
            <a:r>
              <a:rPr lang="en-US" dirty="0" err="1">
                <a:effectLst/>
              </a:rPr>
              <a:t>ITensors.jl</a:t>
            </a:r>
            <a:r>
              <a:rPr lang="en-US" dirty="0">
                <a:effectLst/>
              </a:rPr>
              <a:t>. (n.d.).     https://itensor.github.io/ITensors.jl/dev/ITensorType.html </a:t>
            </a:r>
          </a:p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[2] </a:t>
            </a:r>
            <a:r>
              <a:rPr lang="en-US" dirty="0" err="1">
                <a:effectLst/>
              </a:rPr>
              <a:t>Fukuma</a:t>
            </a:r>
            <a:r>
              <a:rPr lang="en-US" dirty="0">
                <a:effectLst/>
              </a:rPr>
              <a:t>, M., </a:t>
            </a:r>
            <a:r>
              <a:rPr lang="en-US" dirty="0" err="1">
                <a:effectLst/>
              </a:rPr>
              <a:t>Kadoh</a:t>
            </a:r>
            <a:r>
              <a:rPr lang="en-US" dirty="0">
                <a:effectLst/>
              </a:rPr>
              <a:t>, D., &amp; Matsumoto, N. (2021, July 29). </a:t>
            </a:r>
            <a:r>
              <a:rPr lang="en-US" i="1" dirty="0">
                <a:effectLst/>
              </a:rPr>
              <a:t>Tensor network          approach to 2d yang-mills theories</a:t>
            </a:r>
            <a:r>
              <a:rPr lang="en-US" dirty="0">
                <a:effectLst/>
              </a:rPr>
              <a:t>. arXiv.org. https://arxiv.org/abs/2107.14149 </a:t>
            </a:r>
          </a:p>
          <a:p>
            <a:pPr marL="0" indent="0">
              <a:buNone/>
            </a:pPr>
            <a:r>
              <a:rPr lang="en-US" dirty="0"/>
              <a:t>[3]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Banuls</a:t>
            </a:r>
            <a:r>
              <a:rPr lang="en-US" dirty="0">
                <a:effectLst/>
              </a:rPr>
              <a:t>, M. C., Heller, M. P., Jansen, K., </a:t>
            </a:r>
            <a:r>
              <a:rPr lang="en-US" dirty="0" err="1">
                <a:effectLst/>
              </a:rPr>
              <a:t>Knaute</a:t>
            </a:r>
            <a:r>
              <a:rPr lang="en-US" dirty="0">
                <a:effectLst/>
              </a:rPr>
              <a:t>, J., &amp; Svensson, V. (2020, August 25). </a:t>
            </a:r>
            <a:r>
              <a:rPr lang="en-US" i="1" dirty="0">
                <a:effectLst/>
              </a:rPr>
              <a:t>From spin chains to real-time thermal field theory using tensor networks</a:t>
            </a:r>
            <a:r>
              <a:rPr lang="en-US" dirty="0">
                <a:effectLst/>
              </a:rPr>
              <a:t>. arXiv.org. https://arxiv.org/abs/1912.08836 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latin typeface="Arial Nova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Arial Nova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Arial Nova" panose="020F0502020204030204" pitchFamily="34" charset="0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163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lum bright="70000" contrast="-70000"/>
          </a:blip>
          <a:srcRect l="22999" r="23682"/>
          <a:stretch/>
        </p:blipFill>
        <p:spPr>
          <a:xfrm>
            <a:off x="0" y="10"/>
            <a:ext cx="12192000" cy="6857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52BB16-7B3D-A523-A4E6-10A0EB42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141" y="981075"/>
            <a:ext cx="11253395" cy="48958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“It’s a network of Tensors”</a:t>
            </a:r>
          </a:p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 Decomposing a rank N tensor into a contraction of N tensors</a:t>
            </a:r>
          </a:p>
        </p:txBody>
      </p:sp>
      <p:pic>
        <p:nvPicPr>
          <p:cNvPr id="17" name="Picture 16" descr="\documentclass{article}&#10;\usepackage{amsmath}&#10;\pagestyle{empty}&#10;\begin{document}&#10;&#10;$T^{a_1 a_2 ...a_N} = \sum_{\{s\}} A^{a_1}_{s_1} A^{a_2}_{s_1 s_2} ... A^{a_{N-1}}_{s_{N-2} s_{N-1}} A^{a_N}_{s_{N-1}}$&#10;&#10;&#10;\end{document}" title="IguanaTex Bitmap Display">
            <a:extLst>
              <a:ext uri="{FF2B5EF4-FFF2-40B4-BE49-F238E27FC236}">
                <a16:creationId xmlns:a16="http://schemas.microsoft.com/office/drawing/2014/main" id="{2324EB1C-8EC7-CB76-3407-B3CB068E93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432170" y="2161291"/>
            <a:ext cx="6997456" cy="4611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E2F94C-54D8-ECB8-CBDE-AEA81641DA2F}"/>
              </a:ext>
            </a:extLst>
          </p:cNvPr>
          <p:cNvSpPr txBox="1"/>
          <p:nvPr/>
        </p:nvSpPr>
        <p:spPr>
          <a:xfrm>
            <a:off x="9932275" y="3860100"/>
            <a:ext cx="2474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Penrose Graphical Notation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D0A57E-9704-7945-97D8-001397CFE87B}"/>
              </a:ext>
            </a:extLst>
          </p:cNvPr>
          <p:cNvSpPr/>
          <p:nvPr/>
        </p:nvSpPr>
        <p:spPr>
          <a:xfrm>
            <a:off x="1545434" y="3233654"/>
            <a:ext cx="4283866" cy="39253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596C31-2327-5B1B-D61C-BCCE83E4506C}"/>
              </a:ext>
            </a:extLst>
          </p:cNvPr>
          <p:cNvSpPr/>
          <p:nvPr/>
        </p:nvSpPr>
        <p:spPr>
          <a:xfrm>
            <a:off x="1888144" y="2867535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13C742-6FB4-6A8F-7C00-7EE2A83C9851}"/>
              </a:ext>
            </a:extLst>
          </p:cNvPr>
          <p:cNvSpPr/>
          <p:nvPr/>
        </p:nvSpPr>
        <p:spPr>
          <a:xfrm>
            <a:off x="2589769" y="2853080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D5F685-FD7D-F2B9-64D3-13CBB72045F8}"/>
              </a:ext>
            </a:extLst>
          </p:cNvPr>
          <p:cNvSpPr/>
          <p:nvPr/>
        </p:nvSpPr>
        <p:spPr>
          <a:xfrm>
            <a:off x="3290641" y="2852090"/>
            <a:ext cx="72236" cy="3853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A49A32-8CCF-AAF7-33C0-46B38740B7B9}"/>
              </a:ext>
            </a:extLst>
          </p:cNvPr>
          <p:cNvSpPr/>
          <p:nvPr/>
        </p:nvSpPr>
        <p:spPr>
          <a:xfrm>
            <a:off x="3993019" y="2853062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5434B6-49CB-73C1-A4DF-2EE73AA362ED}"/>
              </a:ext>
            </a:extLst>
          </p:cNvPr>
          <p:cNvSpPr/>
          <p:nvPr/>
        </p:nvSpPr>
        <p:spPr>
          <a:xfrm>
            <a:off x="4694644" y="2856669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BB91A-51BC-15CC-DE57-B225006F5397}"/>
              </a:ext>
            </a:extLst>
          </p:cNvPr>
          <p:cNvSpPr/>
          <p:nvPr/>
        </p:nvSpPr>
        <p:spPr>
          <a:xfrm>
            <a:off x="5395516" y="2884667"/>
            <a:ext cx="72236" cy="3273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6A1610A-A9F8-9619-9C42-7721A7F7C079}"/>
              </a:ext>
            </a:extLst>
          </p:cNvPr>
          <p:cNvSpPr/>
          <p:nvPr/>
        </p:nvSpPr>
        <p:spPr>
          <a:xfrm>
            <a:off x="6729444" y="2848339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F4FC018-634D-3A52-09BC-A083F88C559D}"/>
              </a:ext>
            </a:extLst>
          </p:cNvPr>
          <p:cNvSpPr/>
          <p:nvPr/>
        </p:nvSpPr>
        <p:spPr>
          <a:xfrm>
            <a:off x="7431069" y="2833884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C0A0F7-7DE5-25D3-C41A-FAE881FFFDDE}"/>
              </a:ext>
            </a:extLst>
          </p:cNvPr>
          <p:cNvSpPr/>
          <p:nvPr/>
        </p:nvSpPr>
        <p:spPr>
          <a:xfrm>
            <a:off x="8132694" y="2852090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1A40AE-1781-02B3-5EF0-D5D028BEB103}"/>
              </a:ext>
            </a:extLst>
          </p:cNvPr>
          <p:cNvSpPr/>
          <p:nvPr/>
        </p:nvSpPr>
        <p:spPr>
          <a:xfrm>
            <a:off x="8834319" y="2833866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153D08-7924-D507-D189-07A37D7A8A56}"/>
              </a:ext>
            </a:extLst>
          </p:cNvPr>
          <p:cNvSpPr/>
          <p:nvPr/>
        </p:nvSpPr>
        <p:spPr>
          <a:xfrm>
            <a:off x="9535944" y="2837473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5B6040A-CA26-6BC2-2318-15150124F2F9}"/>
              </a:ext>
            </a:extLst>
          </p:cNvPr>
          <p:cNvSpPr/>
          <p:nvPr/>
        </p:nvSpPr>
        <p:spPr>
          <a:xfrm>
            <a:off x="10225625" y="2827393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8104803-612A-05E6-6E93-ECE7BFCC5211}"/>
              </a:ext>
            </a:extLst>
          </p:cNvPr>
          <p:cNvSpPr/>
          <p:nvPr/>
        </p:nvSpPr>
        <p:spPr>
          <a:xfrm>
            <a:off x="7260360" y="3206530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9E2E0D7-D5FF-49D5-AE78-15739AB5F937}"/>
              </a:ext>
            </a:extLst>
          </p:cNvPr>
          <p:cNvSpPr/>
          <p:nvPr/>
        </p:nvSpPr>
        <p:spPr>
          <a:xfrm>
            <a:off x="6565601" y="3206530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FC88C33-4962-02A3-C003-606279929854}"/>
              </a:ext>
            </a:extLst>
          </p:cNvPr>
          <p:cNvSpPr/>
          <p:nvPr/>
        </p:nvSpPr>
        <p:spPr>
          <a:xfrm>
            <a:off x="7955119" y="3206530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E438F9A-D4AF-919B-8382-785D2B1ECE78}"/>
              </a:ext>
            </a:extLst>
          </p:cNvPr>
          <p:cNvSpPr/>
          <p:nvPr/>
        </p:nvSpPr>
        <p:spPr>
          <a:xfrm>
            <a:off x="9356724" y="3206530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B10DD3B-A986-86BA-4B7B-0ADCF32DE652}"/>
              </a:ext>
            </a:extLst>
          </p:cNvPr>
          <p:cNvSpPr/>
          <p:nvPr/>
        </p:nvSpPr>
        <p:spPr>
          <a:xfrm>
            <a:off x="8661965" y="3206530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0B68529-FAB7-ADE1-B114-7484A2EEF58D}"/>
              </a:ext>
            </a:extLst>
          </p:cNvPr>
          <p:cNvSpPr/>
          <p:nvPr/>
        </p:nvSpPr>
        <p:spPr>
          <a:xfrm>
            <a:off x="10051483" y="3206530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ABC1623-95BF-197F-F5F0-C77D002C47E8}"/>
              </a:ext>
            </a:extLst>
          </p:cNvPr>
          <p:cNvSpPr/>
          <p:nvPr/>
        </p:nvSpPr>
        <p:spPr>
          <a:xfrm rot="5400000" flipH="1">
            <a:off x="7091513" y="3260766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6D8536A-458B-95AD-9FB4-03CB1660DA74}"/>
              </a:ext>
            </a:extLst>
          </p:cNvPr>
          <p:cNvSpPr/>
          <p:nvPr/>
        </p:nvSpPr>
        <p:spPr>
          <a:xfrm rot="5400000" flipH="1">
            <a:off x="7785595" y="3273530"/>
            <a:ext cx="75542" cy="2607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5A4D56-D56F-137A-0338-C9BCB3BE5F11}"/>
              </a:ext>
            </a:extLst>
          </p:cNvPr>
          <p:cNvSpPr/>
          <p:nvPr/>
        </p:nvSpPr>
        <p:spPr>
          <a:xfrm rot="5400000" flipH="1">
            <a:off x="8474988" y="3260766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8B4E7080-C61F-FD0A-E6C5-6C599DFB343A}"/>
              </a:ext>
            </a:extLst>
          </p:cNvPr>
          <p:cNvSpPr/>
          <p:nvPr/>
        </p:nvSpPr>
        <p:spPr>
          <a:xfrm rot="5400000" flipH="1">
            <a:off x="9186522" y="3273978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762651E3-8077-825B-DF7D-EFCE73AB3219}"/>
              </a:ext>
            </a:extLst>
          </p:cNvPr>
          <p:cNvSpPr/>
          <p:nvPr/>
        </p:nvSpPr>
        <p:spPr>
          <a:xfrm rot="5400000" flipH="1">
            <a:off x="9878680" y="3287311"/>
            <a:ext cx="75542" cy="259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1028" descr="\documentclass{article}&#10;\usepackage{amsmath}&#10;\pagestyle{empty}&#10;\begin{document}&#10;&#10;&#10;$=$&#10;&#10;\end{document}" title="IguanaTex Bitmap Display">
            <a:extLst>
              <a:ext uri="{FF2B5EF4-FFF2-40B4-BE49-F238E27FC236}">
                <a16:creationId xmlns:a16="http://schemas.microsoft.com/office/drawing/2014/main" id="{1B80E9A8-4D87-193D-AEBF-116EECDB55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052210" y="3371712"/>
            <a:ext cx="236800" cy="83200"/>
          </a:xfrm>
          <a:prstGeom prst="rect">
            <a:avLst/>
          </a:prstGeom>
        </p:spPr>
      </p:pic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17295E3D-4E2A-9EB8-D606-DE52186180B1}"/>
              </a:ext>
            </a:extLst>
          </p:cNvPr>
          <p:cNvSpPr/>
          <p:nvPr/>
        </p:nvSpPr>
        <p:spPr>
          <a:xfrm>
            <a:off x="1545434" y="5127341"/>
            <a:ext cx="4283866" cy="3925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2317840-779D-A20F-BA27-E25CB1ABF519}"/>
              </a:ext>
            </a:extLst>
          </p:cNvPr>
          <p:cNvSpPr/>
          <p:nvPr/>
        </p:nvSpPr>
        <p:spPr>
          <a:xfrm>
            <a:off x="1888144" y="4761222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999A9888-BEA0-7649-A159-8CF779B7ECB4}"/>
              </a:ext>
            </a:extLst>
          </p:cNvPr>
          <p:cNvSpPr/>
          <p:nvPr/>
        </p:nvSpPr>
        <p:spPr>
          <a:xfrm>
            <a:off x="2589769" y="4761222"/>
            <a:ext cx="72236" cy="3516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11891FF-2EB9-B32C-9DDD-068C99008F1D}"/>
              </a:ext>
            </a:extLst>
          </p:cNvPr>
          <p:cNvSpPr/>
          <p:nvPr/>
        </p:nvSpPr>
        <p:spPr>
          <a:xfrm>
            <a:off x="3291394" y="4761222"/>
            <a:ext cx="72236" cy="3698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FB29148A-61BA-3EF7-BC6D-179CF26E0900}"/>
              </a:ext>
            </a:extLst>
          </p:cNvPr>
          <p:cNvSpPr/>
          <p:nvPr/>
        </p:nvSpPr>
        <p:spPr>
          <a:xfrm>
            <a:off x="3993019" y="4746749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B5728511-55ED-A086-8DCA-ECC1970BA5A5}"/>
              </a:ext>
            </a:extLst>
          </p:cNvPr>
          <p:cNvSpPr/>
          <p:nvPr/>
        </p:nvSpPr>
        <p:spPr>
          <a:xfrm>
            <a:off x="4694644" y="4750356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0E0820D3-8358-46B8-D0DB-0572DB605357}"/>
              </a:ext>
            </a:extLst>
          </p:cNvPr>
          <p:cNvSpPr/>
          <p:nvPr/>
        </p:nvSpPr>
        <p:spPr>
          <a:xfrm>
            <a:off x="5395516" y="4754879"/>
            <a:ext cx="72236" cy="3517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D89388B1-C5E0-5CEE-C727-F7606E0E160C}"/>
              </a:ext>
            </a:extLst>
          </p:cNvPr>
          <p:cNvSpPr/>
          <p:nvPr/>
        </p:nvSpPr>
        <p:spPr>
          <a:xfrm>
            <a:off x="6729444" y="4742026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F4F596A-AC59-B400-5645-050D84BCCAF7}"/>
              </a:ext>
            </a:extLst>
          </p:cNvPr>
          <p:cNvSpPr/>
          <p:nvPr/>
        </p:nvSpPr>
        <p:spPr>
          <a:xfrm>
            <a:off x="7431069" y="4727571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3B0CB557-78B5-8A41-4426-516595DD4A8A}"/>
              </a:ext>
            </a:extLst>
          </p:cNvPr>
          <p:cNvSpPr/>
          <p:nvPr/>
        </p:nvSpPr>
        <p:spPr>
          <a:xfrm>
            <a:off x="8132694" y="4745777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79D9AA23-39ED-DD36-DE61-83BCBB422EA9}"/>
              </a:ext>
            </a:extLst>
          </p:cNvPr>
          <p:cNvSpPr/>
          <p:nvPr/>
        </p:nvSpPr>
        <p:spPr>
          <a:xfrm>
            <a:off x="8834319" y="4727553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2FC9FC3D-925E-31FB-5D25-2E11BCCB5D96}"/>
              </a:ext>
            </a:extLst>
          </p:cNvPr>
          <p:cNvSpPr/>
          <p:nvPr/>
        </p:nvSpPr>
        <p:spPr>
          <a:xfrm>
            <a:off x="9535944" y="4731160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24E1BD22-1594-4165-3A50-00D1F4FBA494}"/>
              </a:ext>
            </a:extLst>
          </p:cNvPr>
          <p:cNvSpPr/>
          <p:nvPr/>
        </p:nvSpPr>
        <p:spPr>
          <a:xfrm>
            <a:off x="10225625" y="4721080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454D867C-96A2-3DDB-BE94-AFE18241F1B8}"/>
              </a:ext>
            </a:extLst>
          </p:cNvPr>
          <p:cNvSpPr/>
          <p:nvPr/>
        </p:nvSpPr>
        <p:spPr>
          <a:xfrm>
            <a:off x="7260360" y="5100217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05DD970B-16AA-9B36-14D2-89542D371C64}"/>
              </a:ext>
            </a:extLst>
          </p:cNvPr>
          <p:cNvSpPr/>
          <p:nvPr/>
        </p:nvSpPr>
        <p:spPr>
          <a:xfrm>
            <a:off x="6565601" y="5100217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A7A5E8B2-BBC1-55A8-128F-11622741F333}"/>
              </a:ext>
            </a:extLst>
          </p:cNvPr>
          <p:cNvSpPr/>
          <p:nvPr/>
        </p:nvSpPr>
        <p:spPr>
          <a:xfrm>
            <a:off x="7955119" y="5100217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F42882BC-CB52-B6A4-4380-0E6C1DD88D14}"/>
              </a:ext>
            </a:extLst>
          </p:cNvPr>
          <p:cNvSpPr/>
          <p:nvPr/>
        </p:nvSpPr>
        <p:spPr>
          <a:xfrm>
            <a:off x="9356724" y="5100217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CF0A912F-4BE7-6219-3219-FAF1419FE627}"/>
              </a:ext>
            </a:extLst>
          </p:cNvPr>
          <p:cNvSpPr/>
          <p:nvPr/>
        </p:nvSpPr>
        <p:spPr>
          <a:xfrm>
            <a:off x="8661965" y="5100217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6C4C2C43-CACF-3EEF-1951-3BAD32546EEE}"/>
              </a:ext>
            </a:extLst>
          </p:cNvPr>
          <p:cNvSpPr/>
          <p:nvPr/>
        </p:nvSpPr>
        <p:spPr>
          <a:xfrm>
            <a:off x="10051483" y="5100217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CBF38897-EF61-1C03-4B5A-6F236C05CD0D}"/>
              </a:ext>
            </a:extLst>
          </p:cNvPr>
          <p:cNvSpPr/>
          <p:nvPr/>
        </p:nvSpPr>
        <p:spPr>
          <a:xfrm rot="5400000" flipH="1">
            <a:off x="7091513" y="5154453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2BA57708-1886-170A-10FB-BE86502066E9}"/>
              </a:ext>
            </a:extLst>
          </p:cNvPr>
          <p:cNvSpPr/>
          <p:nvPr/>
        </p:nvSpPr>
        <p:spPr>
          <a:xfrm rot="5400000" flipH="1">
            <a:off x="7772830" y="5167665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4A8E2136-C010-D04E-FAAF-046739F36A82}"/>
              </a:ext>
            </a:extLst>
          </p:cNvPr>
          <p:cNvSpPr/>
          <p:nvPr/>
        </p:nvSpPr>
        <p:spPr>
          <a:xfrm rot="5400000" flipH="1">
            <a:off x="8474988" y="5154453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C9A92FAD-90B8-9EE8-CED5-00D6E35C29C7}"/>
              </a:ext>
            </a:extLst>
          </p:cNvPr>
          <p:cNvSpPr/>
          <p:nvPr/>
        </p:nvSpPr>
        <p:spPr>
          <a:xfrm rot="5400000" flipH="1">
            <a:off x="9186522" y="5167665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56251CE8-0A6A-B7F9-0942-1435175881AF}"/>
              </a:ext>
            </a:extLst>
          </p:cNvPr>
          <p:cNvSpPr/>
          <p:nvPr/>
        </p:nvSpPr>
        <p:spPr>
          <a:xfrm rot="5400000" flipH="1">
            <a:off x="9878680" y="5180998"/>
            <a:ext cx="75542" cy="259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Rectangle 1119">
            <a:extLst>
              <a:ext uri="{FF2B5EF4-FFF2-40B4-BE49-F238E27FC236}">
                <a16:creationId xmlns:a16="http://schemas.microsoft.com/office/drawing/2014/main" id="{26C169FE-589C-8A89-3EDC-44588BF4B4D6}"/>
              </a:ext>
            </a:extLst>
          </p:cNvPr>
          <p:cNvSpPr/>
          <p:nvPr/>
        </p:nvSpPr>
        <p:spPr>
          <a:xfrm>
            <a:off x="1888144" y="5513609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Rectangle 1120">
            <a:extLst>
              <a:ext uri="{FF2B5EF4-FFF2-40B4-BE49-F238E27FC236}">
                <a16:creationId xmlns:a16="http://schemas.microsoft.com/office/drawing/2014/main" id="{7F023545-05C1-39EE-185C-120113C6B3AA}"/>
              </a:ext>
            </a:extLst>
          </p:cNvPr>
          <p:cNvSpPr/>
          <p:nvPr/>
        </p:nvSpPr>
        <p:spPr>
          <a:xfrm>
            <a:off x="2589769" y="5507089"/>
            <a:ext cx="71474" cy="3801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Rectangle 1121">
            <a:extLst>
              <a:ext uri="{FF2B5EF4-FFF2-40B4-BE49-F238E27FC236}">
                <a16:creationId xmlns:a16="http://schemas.microsoft.com/office/drawing/2014/main" id="{57051E2C-A2A7-22D0-D9A7-6A75C733CD79}"/>
              </a:ext>
            </a:extLst>
          </p:cNvPr>
          <p:cNvSpPr/>
          <p:nvPr/>
        </p:nvSpPr>
        <p:spPr>
          <a:xfrm>
            <a:off x="3291394" y="5517360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3" name="Rectangle 1122">
            <a:extLst>
              <a:ext uri="{FF2B5EF4-FFF2-40B4-BE49-F238E27FC236}">
                <a16:creationId xmlns:a16="http://schemas.microsoft.com/office/drawing/2014/main" id="{4021CA88-A51F-C9FE-56AC-57CB36A1A430}"/>
              </a:ext>
            </a:extLst>
          </p:cNvPr>
          <p:cNvSpPr/>
          <p:nvPr/>
        </p:nvSpPr>
        <p:spPr>
          <a:xfrm>
            <a:off x="3993028" y="5521142"/>
            <a:ext cx="71474" cy="3585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Rectangle 1123">
            <a:extLst>
              <a:ext uri="{FF2B5EF4-FFF2-40B4-BE49-F238E27FC236}">
                <a16:creationId xmlns:a16="http://schemas.microsoft.com/office/drawing/2014/main" id="{9CA4E225-DE27-70DC-F325-CDDC1D7E6D1F}"/>
              </a:ext>
            </a:extLst>
          </p:cNvPr>
          <p:cNvSpPr/>
          <p:nvPr/>
        </p:nvSpPr>
        <p:spPr>
          <a:xfrm>
            <a:off x="4694653" y="5510806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Rectangle 1124">
            <a:extLst>
              <a:ext uri="{FF2B5EF4-FFF2-40B4-BE49-F238E27FC236}">
                <a16:creationId xmlns:a16="http://schemas.microsoft.com/office/drawing/2014/main" id="{7E5AA86C-97ED-78B7-E807-EC052DBEDE24}"/>
              </a:ext>
            </a:extLst>
          </p:cNvPr>
          <p:cNvSpPr/>
          <p:nvPr/>
        </p:nvSpPr>
        <p:spPr>
          <a:xfrm>
            <a:off x="5395516" y="5521142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Rectangle 1125">
            <a:extLst>
              <a:ext uri="{FF2B5EF4-FFF2-40B4-BE49-F238E27FC236}">
                <a16:creationId xmlns:a16="http://schemas.microsoft.com/office/drawing/2014/main" id="{3DAE1DD8-0DF9-AEA0-C937-19AD59BBBA72}"/>
              </a:ext>
            </a:extLst>
          </p:cNvPr>
          <p:cNvSpPr/>
          <p:nvPr/>
        </p:nvSpPr>
        <p:spPr>
          <a:xfrm>
            <a:off x="6729444" y="5539412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Rectangle 1126">
            <a:extLst>
              <a:ext uri="{FF2B5EF4-FFF2-40B4-BE49-F238E27FC236}">
                <a16:creationId xmlns:a16="http://schemas.microsoft.com/office/drawing/2014/main" id="{F055DBB4-B378-B2EA-BE77-D96A54CE2888}"/>
              </a:ext>
            </a:extLst>
          </p:cNvPr>
          <p:cNvSpPr/>
          <p:nvPr/>
        </p:nvSpPr>
        <p:spPr>
          <a:xfrm>
            <a:off x="7431069" y="5531477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Rectangle 1127">
            <a:extLst>
              <a:ext uri="{FF2B5EF4-FFF2-40B4-BE49-F238E27FC236}">
                <a16:creationId xmlns:a16="http://schemas.microsoft.com/office/drawing/2014/main" id="{6496E7A8-8C3B-3966-0938-59034D70F50F}"/>
              </a:ext>
            </a:extLst>
          </p:cNvPr>
          <p:cNvSpPr/>
          <p:nvPr/>
        </p:nvSpPr>
        <p:spPr>
          <a:xfrm>
            <a:off x="8122628" y="5519300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Rectangle 1128">
            <a:extLst>
              <a:ext uri="{FF2B5EF4-FFF2-40B4-BE49-F238E27FC236}">
                <a16:creationId xmlns:a16="http://schemas.microsoft.com/office/drawing/2014/main" id="{1301E88E-F134-16CB-D8DA-1C00AB83423F}"/>
              </a:ext>
            </a:extLst>
          </p:cNvPr>
          <p:cNvSpPr/>
          <p:nvPr/>
        </p:nvSpPr>
        <p:spPr>
          <a:xfrm>
            <a:off x="8834319" y="5521142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" name="Rectangle 1129">
            <a:extLst>
              <a:ext uri="{FF2B5EF4-FFF2-40B4-BE49-F238E27FC236}">
                <a16:creationId xmlns:a16="http://schemas.microsoft.com/office/drawing/2014/main" id="{CD2086EB-0957-F1AD-C6B3-E279520A272B}"/>
              </a:ext>
            </a:extLst>
          </p:cNvPr>
          <p:cNvSpPr/>
          <p:nvPr/>
        </p:nvSpPr>
        <p:spPr>
          <a:xfrm>
            <a:off x="9535944" y="5526272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Rectangle 1130">
            <a:extLst>
              <a:ext uri="{FF2B5EF4-FFF2-40B4-BE49-F238E27FC236}">
                <a16:creationId xmlns:a16="http://schemas.microsoft.com/office/drawing/2014/main" id="{D619A3AA-8F2A-BA9B-E80A-E15059BE11D1}"/>
              </a:ext>
            </a:extLst>
          </p:cNvPr>
          <p:cNvSpPr/>
          <p:nvPr/>
        </p:nvSpPr>
        <p:spPr>
          <a:xfrm>
            <a:off x="10225625" y="5535560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2" name="Picture 1131" descr="\documentclass{article}&#10;\usepackage{amsmath}&#10;\pagestyle{empty}&#10;\begin{document}&#10;&#10;&#10;$=$&#10;&#10;\end{document}" title="IguanaTex Bitmap Display">
            <a:extLst>
              <a:ext uri="{FF2B5EF4-FFF2-40B4-BE49-F238E27FC236}">
                <a16:creationId xmlns:a16="http://schemas.microsoft.com/office/drawing/2014/main" id="{E307051E-C5D1-4A16-8CEF-F408245798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00173" y="5256016"/>
            <a:ext cx="236800" cy="83200"/>
          </a:xfrm>
          <a:prstGeom prst="rect">
            <a:avLst/>
          </a:prstGeom>
        </p:spPr>
      </p:pic>
      <p:sp>
        <p:nvSpPr>
          <p:cNvPr id="1135" name="Title 1">
            <a:extLst>
              <a:ext uri="{FF2B5EF4-FFF2-40B4-BE49-F238E27FC236}">
                <a16:creationId xmlns:a16="http://schemas.microsoft.com/office/drawing/2014/main" id="{FF3B811B-CF42-0CCC-D64A-FBEC0250611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132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  What is an MPS Tensor Network? </a:t>
            </a:r>
          </a:p>
        </p:txBody>
      </p:sp>
      <p:pic>
        <p:nvPicPr>
          <p:cNvPr id="4" name="Picture 3" descr="\documentclass{article}&#10;\usepackage{amsmath}&#10;\pagestyle{empty}&#10;\begin{document}&#10;&#10;$|\psi \rangle =  $&#10;&#10;\end{document}" title="IguanaTex Bitmap Display">
            <a:extLst>
              <a:ext uri="{FF2B5EF4-FFF2-40B4-BE49-F238E27FC236}">
                <a16:creationId xmlns:a16="http://schemas.microsoft.com/office/drawing/2014/main" id="{AEAB45FC-AA7C-9C1A-71F0-B2C798873C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83808" y="3206801"/>
            <a:ext cx="978962" cy="439480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begin{document}&#10;&#10;&#10;$\hat{O}=$&#10;&#10;\end{document}" title="IguanaTex Bitmap Display">
            <a:extLst>
              <a:ext uri="{FF2B5EF4-FFF2-40B4-BE49-F238E27FC236}">
                <a16:creationId xmlns:a16="http://schemas.microsoft.com/office/drawing/2014/main" id="{34F16DA0-0F56-7658-C060-31B3F0EF506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56951" y="5040386"/>
            <a:ext cx="776805" cy="43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8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</a:blip>
          <a:srcRect l="22999" r="23682"/>
          <a:stretch/>
        </p:blipFill>
        <p:spPr>
          <a:xfrm>
            <a:off x="0" y="10"/>
            <a:ext cx="12192000" cy="685799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17172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What is an MPS Tensor Network?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52BB16-7B3D-A523-A4E6-10A0EB42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19" y="966948"/>
            <a:ext cx="11253395" cy="48958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Inner products of MPS can offer polynomial scaling 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pic>
        <p:nvPicPr>
          <p:cNvPr id="5" name="Picture 4" descr="\documentclass{article}&#10;\usepackage{amsmath}&#10;\pagestyle{empty}&#10;\begin{document}&#10;&#10;$\langle \psi| \phi\rangle = \psi^{a b c d e f} \phi^{a b c d e f} =  $ &#10;&#10;&#10;\end{document}" title="IguanaTex Bitmap Display">
            <a:extLst>
              <a:ext uri="{FF2B5EF4-FFF2-40B4-BE49-F238E27FC236}">
                <a16:creationId xmlns:a16="http://schemas.microsoft.com/office/drawing/2014/main" id="{07C313E1-F9FA-A10A-D64D-2F399D1F4C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549400" y="2246216"/>
            <a:ext cx="3812266" cy="39253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942EC8C-45F0-253E-3258-7D2E723BC285}"/>
              </a:ext>
            </a:extLst>
          </p:cNvPr>
          <p:cNvSpPr/>
          <p:nvPr/>
        </p:nvSpPr>
        <p:spPr>
          <a:xfrm>
            <a:off x="6096000" y="1899111"/>
            <a:ext cx="4283866" cy="4312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1BD5F0-732D-2CA2-3349-DA35F03CCDF1}"/>
              </a:ext>
            </a:extLst>
          </p:cNvPr>
          <p:cNvSpPr/>
          <p:nvPr/>
        </p:nvSpPr>
        <p:spPr>
          <a:xfrm>
            <a:off x="6096000" y="2707194"/>
            <a:ext cx="4283866" cy="424747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CFC381-E8E8-8A66-19CC-6E464560EA2A}"/>
              </a:ext>
            </a:extLst>
          </p:cNvPr>
          <p:cNvSpPr/>
          <p:nvPr/>
        </p:nvSpPr>
        <p:spPr>
          <a:xfrm>
            <a:off x="4432465" y="5289310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6D007F-27CD-CCA3-9E98-360890A7C21A}"/>
              </a:ext>
            </a:extLst>
          </p:cNvPr>
          <p:cNvSpPr/>
          <p:nvPr/>
        </p:nvSpPr>
        <p:spPr>
          <a:xfrm>
            <a:off x="5134090" y="5274855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BDDB29-3D05-DF14-E342-9D006BCA2D3A}"/>
              </a:ext>
            </a:extLst>
          </p:cNvPr>
          <p:cNvSpPr/>
          <p:nvPr/>
        </p:nvSpPr>
        <p:spPr>
          <a:xfrm>
            <a:off x="5835715" y="5293061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BCC9AB-7EED-D3B0-18D1-C6B56C9A0FCE}"/>
              </a:ext>
            </a:extLst>
          </p:cNvPr>
          <p:cNvSpPr/>
          <p:nvPr/>
        </p:nvSpPr>
        <p:spPr>
          <a:xfrm>
            <a:off x="6537340" y="5274837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8D54F1-2D9C-46FE-A011-D50BB0476CF0}"/>
              </a:ext>
            </a:extLst>
          </p:cNvPr>
          <p:cNvSpPr/>
          <p:nvPr/>
        </p:nvSpPr>
        <p:spPr>
          <a:xfrm>
            <a:off x="7238965" y="5278444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713DDF-984C-A320-6DBB-E7D7ADA8A383}"/>
              </a:ext>
            </a:extLst>
          </p:cNvPr>
          <p:cNvSpPr/>
          <p:nvPr/>
        </p:nvSpPr>
        <p:spPr>
          <a:xfrm>
            <a:off x="7928646" y="5268364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\documentclass{article}&#10;\usepackage{amsmath}&#10;\pagestyle{empty}&#10;\begin{document}&#10;&#10;$\psi^{a b c d e f} = A^{a} \cdot A^{b}\cdot A^{c}\cdot A^{d}\cdot A^{e}\cdot A^{f} $    &#10;&#10;&#10;\end{document}" title="IguanaTex Bitmap Display">
            <a:extLst>
              <a:ext uri="{FF2B5EF4-FFF2-40B4-BE49-F238E27FC236}">
                <a16:creationId xmlns:a16="http://schemas.microsoft.com/office/drawing/2014/main" id="{2C4A48D6-2696-FB11-2F8F-2A82A8B7492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49400" y="3462096"/>
            <a:ext cx="5522020" cy="385664"/>
          </a:xfrm>
          <a:prstGeom prst="rect">
            <a:avLst/>
          </a:prstGeom>
        </p:spPr>
      </p:pic>
      <p:pic>
        <p:nvPicPr>
          <p:cNvPr id="15" name="Picture 14" descr="\documentclass{article}&#10;\usepackage{amsmath}&#10;\pagestyle{empty}&#10;\begin{document}&#10;&#10;$\phi^{abcdef} = B^{a} \cdot B^{b}\cdot B^{c}\cdot B^{d}\cdot B^{e}\cdot B^{d}$&#10;&#10;&#10;\end{document}" title="IguanaTex Bitmap Display">
            <a:extLst>
              <a:ext uri="{FF2B5EF4-FFF2-40B4-BE49-F238E27FC236}">
                <a16:creationId xmlns:a16="http://schemas.microsoft.com/office/drawing/2014/main" id="{FEF6168B-846F-D7E5-0EE7-4E174BCCB45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625973" y="4187469"/>
            <a:ext cx="5425128" cy="373707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4AE001E7-EE49-E49B-C1AE-C972FB7921E6}"/>
              </a:ext>
            </a:extLst>
          </p:cNvPr>
          <p:cNvSpPr/>
          <p:nvPr/>
        </p:nvSpPr>
        <p:spPr>
          <a:xfrm>
            <a:off x="4963381" y="4857791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 descr="\documentclass{article}&#10;\usepackage{amsmath}&#10;\pagestyle{empty}&#10;\begin{document}&#10;&#10;$\{A\}$&#10;&#10;&#10;\end{document}" title="IguanaTex Bitmap Display">
            <a:extLst>
              <a:ext uri="{FF2B5EF4-FFF2-40B4-BE49-F238E27FC236}">
                <a16:creationId xmlns:a16="http://schemas.microsoft.com/office/drawing/2014/main" id="{0C976420-C014-2117-7EC4-2F1D0A2D33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268284" y="5681571"/>
            <a:ext cx="564509" cy="353082"/>
          </a:xfrm>
          <a:prstGeom prst="rect">
            <a:avLst/>
          </a:prstGeom>
        </p:spPr>
      </p:pic>
      <p:pic>
        <p:nvPicPr>
          <p:cNvPr id="92" name="Picture 91" descr="\documentclass{article}&#10;\usepackage{amsmath}&#10;\pagestyle{empty}&#10;\begin{document}&#10;&#10;$\{B\}$&#10;&#10;&#10;\end{document}" title="IguanaTex Bitmap Display">
            <a:extLst>
              <a:ext uri="{FF2B5EF4-FFF2-40B4-BE49-F238E27FC236}">
                <a16:creationId xmlns:a16="http://schemas.microsoft.com/office/drawing/2014/main" id="{E6FF6E85-D253-7309-49FC-68F3F8B85A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257713" y="4957224"/>
            <a:ext cx="585652" cy="353082"/>
          </a:xfrm>
          <a:prstGeom prst="rect">
            <a:avLst/>
          </a:prstGeom>
        </p:spPr>
      </p:pic>
      <p:sp>
        <p:nvSpPr>
          <p:cNvPr id="93" name="Oval 92">
            <a:extLst>
              <a:ext uri="{FF2B5EF4-FFF2-40B4-BE49-F238E27FC236}">
                <a16:creationId xmlns:a16="http://schemas.microsoft.com/office/drawing/2014/main" id="{79C20164-A5FC-4749-FE12-B43C7C59A367}"/>
              </a:ext>
            </a:extLst>
          </p:cNvPr>
          <p:cNvSpPr/>
          <p:nvPr/>
        </p:nvSpPr>
        <p:spPr>
          <a:xfrm>
            <a:off x="4268622" y="4857791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FC5A349-88C9-8EA5-5D46-10548C32884C}"/>
              </a:ext>
            </a:extLst>
          </p:cNvPr>
          <p:cNvSpPr/>
          <p:nvPr/>
        </p:nvSpPr>
        <p:spPr>
          <a:xfrm>
            <a:off x="5658140" y="4857791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D032DA1-D8FC-9315-6CE1-F2C2BE07825D}"/>
              </a:ext>
            </a:extLst>
          </p:cNvPr>
          <p:cNvSpPr/>
          <p:nvPr/>
        </p:nvSpPr>
        <p:spPr>
          <a:xfrm>
            <a:off x="7059745" y="4857791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71F329C1-7F26-9C6B-97B7-F55F5BFA5E11}"/>
              </a:ext>
            </a:extLst>
          </p:cNvPr>
          <p:cNvSpPr/>
          <p:nvPr/>
        </p:nvSpPr>
        <p:spPr>
          <a:xfrm>
            <a:off x="6364986" y="4857791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757734D-F8FA-B3E3-501E-DD3F0F6C55DC}"/>
              </a:ext>
            </a:extLst>
          </p:cNvPr>
          <p:cNvSpPr/>
          <p:nvPr/>
        </p:nvSpPr>
        <p:spPr>
          <a:xfrm>
            <a:off x="7754504" y="4857791"/>
            <a:ext cx="420520" cy="431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5CABD6D-A72E-FEF6-FD9C-C218C7B21857}"/>
              </a:ext>
            </a:extLst>
          </p:cNvPr>
          <p:cNvSpPr/>
          <p:nvPr/>
        </p:nvSpPr>
        <p:spPr>
          <a:xfrm>
            <a:off x="4963381" y="564750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87B19E7E-2178-9DA9-B316-821408F4C691}"/>
              </a:ext>
            </a:extLst>
          </p:cNvPr>
          <p:cNvSpPr/>
          <p:nvPr/>
        </p:nvSpPr>
        <p:spPr>
          <a:xfrm>
            <a:off x="4268622" y="564750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2B31F23-A7B1-E0B2-0BCF-CF8A40CE3F31}"/>
              </a:ext>
            </a:extLst>
          </p:cNvPr>
          <p:cNvSpPr/>
          <p:nvPr/>
        </p:nvSpPr>
        <p:spPr>
          <a:xfrm>
            <a:off x="5658140" y="564750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94D31ED-9BB2-82B7-82C7-E0BACC66069F}"/>
              </a:ext>
            </a:extLst>
          </p:cNvPr>
          <p:cNvSpPr/>
          <p:nvPr/>
        </p:nvSpPr>
        <p:spPr>
          <a:xfrm>
            <a:off x="7059745" y="564750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252684C-68C7-EF08-9254-FE16FE7C9133}"/>
              </a:ext>
            </a:extLst>
          </p:cNvPr>
          <p:cNvSpPr/>
          <p:nvPr/>
        </p:nvSpPr>
        <p:spPr>
          <a:xfrm>
            <a:off x="6364986" y="564750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EFA489ED-1263-02BE-F51F-8B7A95CCA4B8}"/>
              </a:ext>
            </a:extLst>
          </p:cNvPr>
          <p:cNvSpPr/>
          <p:nvPr/>
        </p:nvSpPr>
        <p:spPr>
          <a:xfrm>
            <a:off x="7754504" y="564750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CB4ADA4-4CAF-BCFA-BCDB-1719B26B8678}"/>
              </a:ext>
            </a:extLst>
          </p:cNvPr>
          <p:cNvSpPr/>
          <p:nvPr/>
        </p:nvSpPr>
        <p:spPr>
          <a:xfrm rot="5400000" flipH="1">
            <a:off x="4783802" y="4938032"/>
            <a:ext cx="75542" cy="2648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49E22D6-78F4-E49D-76B6-6DE2D0C277DC}"/>
              </a:ext>
            </a:extLst>
          </p:cNvPr>
          <p:cNvSpPr/>
          <p:nvPr/>
        </p:nvSpPr>
        <p:spPr>
          <a:xfrm rot="5400000" flipH="1">
            <a:off x="5475851" y="4940512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143D99D-DD62-A999-4F61-325561369F5E}"/>
              </a:ext>
            </a:extLst>
          </p:cNvPr>
          <p:cNvSpPr/>
          <p:nvPr/>
        </p:nvSpPr>
        <p:spPr>
          <a:xfrm rot="5400000" flipH="1">
            <a:off x="6178009" y="4927300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2818BBD-0142-91EA-C2AA-70307DE50DC7}"/>
              </a:ext>
            </a:extLst>
          </p:cNvPr>
          <p:cNvSpPr/>
          <p:nvPr/>
        </p:nvSpPr>
        <p:spPr>
          <a:xfrm rot="5400000" flipH="1">
            <a:off x="6889543" y="4940512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2C76289-1C95-7AE8-F1BA-7E1940207CC8}"/>
              </a:ext>
            </a:extLst>
          </p:cNvPr>
          <p:cNvSpPr/>
          <p:nvPr/>
        </p:nvSpPr>
        <p:spPr>
          <a:xfrm rot="5400000" flipH="1">
            <a:off x="7579614" y="4955932"/>
            <a:ext cx="75542" cy="2554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946C9E0-D9A2-45CE-D4B7-B6B9BDA0A07E}"/>
              </a:ext>
            </a:extLst>
          </p:cNvPr>
          <p:cNvSpPr/>
          <p:nvPr/>
        </p:nvSpPr>
        <p:spPr>
          <a:xfrm rot="5400000" flipH="1">
            <a:off x="4777196" y="5719075"/>
            <a:ext cx="88754" cy="2648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10A61D0-FE79-0D04-D096-CB8D16AC594A}"/>
              </a:ext>
            </a:extLst>
          </p:cNvPr>
          <p:cNvSpPr/>
          <p:nvPr/>
        </p:nvSpPr>
        <p:spPr>
          <a:xfrm rot="5400000" flipH="1">
            <a:off x="5475851" y="5714949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C20AD0B-2DDB-8162-6C81-3A50EBAB2708}"/>
              </a:ext>
            </a:extLst>
          </p:cNvPr>
          <p:cNvSpPr/>
          <p:nvPr/>
        </p:nvSpPr>
        <p:spPr>
          <a:xfrm rot="5400000" flipH="1">
            <a:off x="6178009" y="5701737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217B597-EA1A-C007-AEAB-7A1563DAF485}"/>
              </a:ext>
            </a:extLst>
          </p:cNvPr>
          <p:cNvSpPr/>
          <p:nvPr/>
        </p:nvSpPr>
        <p:spPr>
          <a:xfrm rot="5400000" flipH="1">
            <a:off x="6889543" y="5714949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3B7C11A-F946-BEF3-1558-8FE7E6128742}"/>
              </a:ext>
            </a:extLst>
          </p:cNvPr>
          <p:cNvSpPr/>
          <p:nvPr/>
        </p:nvSpPr>
        <p:spPr>
          <a:xfrm rot="5400000" flipH="1">
            <a:off x="7582029" y="5727954"/>
            <a:ext cx="70711" cy="2554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9427477-0E6E-1403-1C27-95B58E541BB5}"/>
              </a:ext>
            </a:extLst>
          </p:cNvPr>
          <p:cNvSpPr/>
          <p:nvPr/>
        </p:nvSpPr>
        <p:spPr>
          <a:xfrm>
            <a:off x="9927688" y="2321142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494BA9B-EAD1-1D27-CF74-908726495983}"/>
              </a:ext>
            </a:extLst>
          </p:cNvPr>
          <p:cNvSpPr/>
          <p:nvPr/>
        </p:nvSpPr>
        <p:spPr>
          <a:xfrm>
            <a:off x="6469607" y="2345026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DDBB209-CC46-C504-6C77-B9C6CFB08447}"/>
              </a:ext>
            </a:extLst>
          </p:cNvPr>
          <p:cNvSpPr/>
          <p:nvPr/>
        </p:nvSpPr>
        <p:spPr>
          <a:xfrm>
            <a:off x="7171232" y="2330571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03F3B1FE-F21C-B984-F55D-D0CA47758759}"/>
              </a:ext>
            </a:extLst>
          </p:cNvPr>
          <p:cNvSpPr/>
          <p:nvPr/>
        </p:nvSpPr>
        <p:spPr>
          <a:xfrm>
            <a:off x="7872857" y="2348777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212F8C5-6C26-175C-8DEA-34CC73A8FB97}"/>
              </a:ext>
            </a:extLst>
          </p:cNvPr>
          <p:cNvSpPr/>
          <p:nvPr/>
        </p:nvSpPr>
        <p:spPr>
          <a:xfrm>
            <a:off x="8574482" y="2330553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20F13B1-73A7-AC60-FFB3-A3C8F9E155EE}"/>
              </a:ext>
            </a:extLst>
          </p:cNvPr>
          <p:cNvSpPr/>
          <p:nvPr/>
        </p:nvSpPr>
        <p:spPr>
          <a:xfrm>
            <a:off x="9276107" y="2334160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A01FD75-672C-6A66-26CE-9200A9A4CE9D}"/>
                  </a:ext>
                </a:extLst>
              </p:cNvPr>
              <p:cNvSpPr txBox="1"/>
              <p:nvPr/>
            </p:nvSpPr>
            <p:spPr>
              <a:xfrm>
                <a:off x="8445500" y="3250038"/>
                <a:ext cx="2414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 Nova" panose="020B0504020202020204" pitchFamily="34" charset="0"/>
                  </a:rPr>
                  <a:t>Scales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2800" dirty="0">
                  <a:latin typeface="Arial Nova" panose="020B0504020202020204" pitchFamily="34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A01FD75-672C-6A66-26CE-9200A9A4C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500" y="3250038"/>
                <a:ext cx="2414982" cy="523220"/>
              </a:xfrm>
              <a:prstGeom prst="rect">
                <a:avLst/>
              </a:prstGeom>
              <a:blipFill>
                <a:blip r:embed="rId16"/>
                <a:stretch>
                  <a:fillRect l="-503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69CBBB9-E0FC-0A25-3288-961AEE6189FE}"/>
                  </a:ext>
                </a:extLst>
              </p:cNvPr>
              <p:cNvSpPr txBox="1"/>
              <p:nvPr/>
            </p:nvSpPr>
            <p:spPr>
              <a:xfrm>
                <a:off x="8439886" y="4859836"/>
                <a:ext cx="33727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 Nova" panose="020B0504020202020204" pitchFamily="34" charset="0"/>
                  </a:rPr>
                  <a:t>Scales as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𝑁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sz="2800" dirty="0">
                  <a:latin typeface="Arial Nova" panose="020B0504020202020204" pitchFamily="34" charset="0"/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69CBBB9-E0FC-0A25-3288-961AEE618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886" y="4859836"/>
                <a:ext cx="3372717" cy="523220"/>
              </a:xfrm>
              <a:prstGeom prst="rect">
                <a:avLst/>
              </a:prstGeom>
              <a:blipFill>
                <a:blip r:embed="rId17"/>
                <a:stretch>
                  <a:fillRect l="-361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\documentclass{article}&#10;\usepackage{amsmath}&#10;\pagestyle{empty}&#10;\begin{document}&#10;&#10;&#10;$\psi$&#10;&#10;\end{document}" title="IguanaTex Bitmap Display">
            <a:extLst>
              <a:ext uri="{FF2B5EF4-FFF2-40B4-BE49-F238E27FC236}">
                <a16:creationId xmlns:a16="http://schemas.microsoft.com/office/drawing/2014/main" id="{690AA472-04E0-A9B1-3A5C-998ECD2D6D6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128702" y="2758710"/>
            <a:ext cx="218459" cy="319121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&#10;$\phi$&#10;&#10;&#10;\end{document}" title="IguanaTex Bitmap Display">
            <a:extLst>
              <a:ext uri="{FF2B5EF4-FFF2-40B4-BE49-F238E27FC236}">
                <a16:creationId xmlns:a16="http://schemas.microsoft.com/office/drawing/2014/main" id="{3145F805-5367-FECD-96B0-7C8E31D3839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150049" y="1970495"/>
            <a:ext cx="175767" cy="29760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8414ADF-1FF7-87F9-3A56-D9144BA6E704}"/>
              </a:ext>
            </a:extLst>
          </p:cNvPr>
          <p:cNvSpPr/>
          <p:nvPr/>
        </p:nvSpPr>
        <p:spPr>
          <a:xfrm>
            <a:off x="4338537" y="6145987"/>
            <a:ext cx="3200235" cy="4857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</a:rPr>
              <a:t>Sum left to right</a:t>
            </a:r>
          </a:p>
        </p:txBody>
      </p:sp>
    </p:spTree>
    <p:extLst>
      <p:ext uri="{BB962C8B-B14F-4D97-AF65-F5344CB8AC3E}">
        <p14:creationId xmlns:p14="http://schemas.microsoft.com/office/powerpoint/2010/main" val="416727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22999" r="23682"/>
          <a:stretch/>
        </p:blipFill>
        <p:spPr>
          <a:xfrm>
            <a:off x="-3279" y="-22080"/>
            <a:ext cx="12195279" cy="6866049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17172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What is an MPS Tensor Network?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52BB16-7B3D-A523-A4E6-10A0EB42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19" y="966948"/>
            <a:ext cx="11253395" cy="48958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We can take expectation value of operators 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CFC381-E8E8-8A66-19CC-6E464560EA2A}"/>
              </a:ext>
            </a:extLst>
          </p:cNvPr>
          <p:cNvSpPr/>
          <p:nvPr/>
        </p:nvSpPr>
        <p:spPr>
          <a:xfrm>
            <a:off x="6251825" y="2500795"/>
            <a:ext cx="92834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6D007F-27CD-CCA3-9E98-360890A7C21A}"/>
              </a:ext>
            </a:extLst>
          </p:cNvPr>
          <p:cNvSpPr/>
          <p:nvPr/>
        </p:nvSpPr>
        <p:spPr>
          <a:xfrm>
            <a:off x="6951043" y="2522306"/>
            <a:ext cx="92834" cy="3482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BDDB29-3D05-DF14-E342-9D006BCA2D3A}"/>
              </a:ext>
            </a:extLst>
          </p:cNvPr>
          <p:cNvSpPr/>
          <p:nvPr/>
        </p:nvSpPr>
        <p:spPr>
          <a:xfrm>
            <a:off x="7645802" y="2511176"/>
            <a:ext cx="79102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BCC9AB-7EED-D3B0-18D1-C6B56C9A0FCE}"/>
              </a:ext>
            </a:extLst>
          </p:cNvPr>
          <p:cNvSpPr/>
          <p:nvPr/>
        </p:nvSpPr>
        <p:spPr>
          <a:xfrm>
            <a:off x="8364718" y="2500796"/>
            <a:ext cx="79102" cy="380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8D54F1-2D9C-46FE-A011-D50BB0476CF0}"/>
              </a:ext>
            </a:extLst>
          </p:cNvPr>
          <p:cNvSpPr/>
          <p:nvPr/>
        </p:nvSpPr>
        <p:spPr>
          <a:xfrm>
            <a:off x="9066343" y="2504403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713DDF-984C-A320-6DBB-E7D7ADA8A383}"/>
              </a:ext>
            </a:extLst>
          </p:cNvPr>
          <p:cNvSpPr/>
          <p:nvPr/>
        </p:nvSpPr>
        <p:spPr>
          <a:xfrm>
            <a:off x="9756024" y="2494323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AE001E7-EE49-E49B-C1AE-C972FB7921E6}"/>
              </a:ext>
            </a:extLst>
          </p:cNvPr>
          <p:cNvSpPr/>
          <p:nvPr/>
        </p:nvSpPr>
        <p:spPr>
          <a:xfrm>
            <a:off x="6790759" y="2083750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9C20164-A5FC-4749-FE12-B43C7C59A367}"/>
              </a:ext>
            </a:extLst>
          </p:cNvPr>
          <p:cNvSpPr/>
          <p:nvPr/>
        </p:nvSpPr>
        <p:spPr>
          <a:xfrm>
            <a:off x="6096000" y="2083750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FC5A349-88C9-8EA5-5D46-10548C32884C}"/>
              </a:ext>
            </a:extLst>
          </p:cNvPr>
          <p:cNvSpPr/>
          <p:nvPr/>
        </p:nvSpPr>
        <p:spPr>
          <a:xfrm>
            <a:off x="7485518" y="2083750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D032DA1-D8FC-9315-6CE1-F2C2BE07825D}"/>
              </a:ext>
            </a:extLst>
          </p:cNvPr>
          <p:cNvSpPr/>
          <p:nvPr/>
        </p:nvSpPr>
        <p:spPr>
          <a:xfrm>
            <a:off x="8887123" y="2083750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71F329C1-7F26-9C6B-97B7-F55F5BFA5E11}"/>
              </a:ext>
            </a:extLst>
          </p:cNvPr>
          <p:cNvSpPr/>
          <p:nvPr/>
        </p:nvSpPr>
        <p:spPr>
          <a:xfrm>
            <a:off x="8192364" y="2083750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757734D-F8FA-B3E3-501E-DD3F0F6C55DC}"/>
              </a:ext>
            </a:extLst>
          </p:cNvPr>
          <p:cNvSpPr/>
          <p:nvPr/>
        </p:nvSpPr>
        <p:spPr>
          <a:xfrm>
            <a:off x="9581882" y="2083750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5CABD6D-A72E-FEF6-FD9C-C218C7B21857}"/>
              </a:ext>
            </a:extLst>
          </p:cNvPr>
          <p:cNvSpPr/>
          <p:nvPr/>
        </p:nvSpPr>
        <p:spPr>
          <a:xfrm>
            <a:off x="6790759" y="2873460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87B19E7E-2178-9DA9-B316-821408F4C691}"/>
              </a:ext>
            </a:extLst>
          </p:cNvPr>
          <p:cNvSpPr/>
          <p:nvPr/>
        </p:nvSpPr>
        <p:spPr>
          <a:xfrm>
            <a:off x="6096000" y="2873460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2B31F23-A7B1-E0B2-0BCF-CF8A40CE3F31}"/>
              </a:ext>
            </a:extLst>
          </p:cNvPr>
          <p:cNvSpPr/>
          <p:nvPr/>
        </p:nvSpPr>
        <p:spPr>
          <a:xfrm>
            <a:off x="7485518" y="2873460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94D31ED-9BB2-82B7-82C7-E0BACC66069F}"/>
              </a:ext>
            </a:extLst>
          </p:cNvPr>
          <p:cNvSpPr/>
          <p:nvPr/>
        </p:nvSpPr>
        <p:spPr>
          <a:xfrm>
            <a:off x="8887123" y="2873460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252684C-68C7-EF08-9254-FE16FE7C9133}"/>
              </a:ext>
            </a:extLst>
          </p:cNvPr>
          <p:cNvSpPr/>
          <p:nvPr/>
        </p:nvSpPr>
        <p:spPr>
          <a:xfrm>
            <a:off x="8192364" y="2873460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EFA489ED-1263-02BE-F51F-8B7A95CCA4B8}"/>
              </a:ext>
            </a:extLst>
          </p:cNvPr>
          <p:cNvSpPr/>
          <p:nvPr/>
        </p:nvSpPr>
        <p:spPr>
          <a:xfrm>
            <a:off x="9581882" y="2873460"/>
            <a:ext cx="420520" cy="43126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CB4ADA4-4CAF-BCFA-BCDB-1719B26B8678}"/>
              </a:ext>
            </a:extLst>
          </p:cNvPr>
          <p:cNvSpPr/>
          <p:nvPr/>
        </p:nvSpPr>
        <p:spPr>
          <a:xfrm rot="5400000" flipH="1">
            <a:off x="6611180" y="2163991"/>
            <a:ext cx="75542" cy="2648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49E22D6-78F4-E49D-76B6-6DE2D0C277DC}"/>
              </a:ext>
            </a:extLst>
          </p:cNvPr>
          <p:cNvSpPr/>
          <p:nvPr/>
        </p:nvSpPr>
        <p:spPr>
          <a:xfrm rot="5400000" flipH="1">
            <a:off x="7303229" y="2166471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143D99D-DD62-A999-4F61-325561369F5E}"/>
              </a:ext>
            </a:extLst>
          </p:cNvPr>
          <p:cNvSpPr/>
          <p:nvPr/>
        </p:nvSpPr>
        <p:spPr>
          <a:xfrm rot="5400000" flipH="1">
            <a:off x="8005387" y="2153259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2818BBD-0142-91EA-C2AA-70307DE50DC7}"/>
              </a:ext>
            </a:extLst>
          </p:cNvPr>
          <p:cNvSpPr/>
          <p:nvPr/>
        </p:nvSpPr>
        <p:spPr>
          <a:xfrm rot="5400000" flipH="1">
            <a:off x="8716921" y="2166471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2C76289-1C95-7AE8-F1BA-7E1940207CC8}"/>
              </a:ext>
            </a:extLst>
          </p:cNvPr>
          <p:cNvSpPr/>
          <p:nvPr/>
        </p:nvSpPr>
        <p:spPr>
          <a:xfrm rot="5400000" flipH="1">
            <a:off x="9411680" y="2177203"/>
            <a:ext cx="75542" cy="2648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946C9E0-D9A2-45CE-D4B7-B6B9BDA0A07E}"/>
              </a:ext>
            </a:extLst>
          </p:cNvPr>
          <p:cNvSpPr/>
          <p:nvPr/>
        </p:nvSpPr>
        <p:spPr>
          <a:xfrm rot="5400000" flipH="1">
            <a:off x="6604574" y="2945034"/>
            <a:ext cx="88754" cy="2648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10A61D0-FE79-0D04-D096-CB8D16AC594A}"/>
              </a:ext>
            </a:extLst>
          </p:cNvPr>
          <p:cNvSpPr/>
          <p:nvPr/>
        </p:nvSpPr>
        <p:spPr>
          <a:xfrm rot="5400000" flipH="1">
            <a:off x="7303229" y="2940908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C20AD0B-2DDB-8162-6C81-3A50EBAB2708}"/>
              </a:ext>
            </a:extLst>
          </p:cNvPr>
          <p:cNvSpPr/>
          <p:nvPr/>
        </p:nvSpPr>
        <p:spPr>
          <a:xfrm rot="5400000" flipH="1">
            <a:off x="8005387" y="2940908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217B597-EA1A-C007-AEAB-7A1563DAF485}"/>
              </a:ext>
            </a:extLst>
          </p:cNvPr>
          <p:cNvSpPr/>
          <p:nvPr/>
        </p:nvSpPr>
        <p:spPr>
          <a:xfrm rot="5400000" flipH="1">
            <a:off x="8716921" y="2940908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3B7C11A-F946-BEF3-1558-8FE7E6128742}"/>
              </a:ext>
            </a:extLst>
          </p:cNvPr>
          <p:cNvSpPr/>
          <p:nvPr/>
        </p:nvSpPr>
        <p:spPr>
          <a:xfrm rot="5400000" flipH="1">
            <a:off x="9411680" y="2951640"/>
            <a:ext cx="75542" cy="2648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0C48510-646A-5A87-461F-1EB0CF7592CE}"/>
              </a:ext>
            </a:extLst>
          </p:cNvPr>
          <p:cNvSpPr/>
          <p:nvPr/>
        </p:nvSpPr>
        <p:spPr>
          <a:xfrm>
            <a:off x="6258574" y="3289644"/>
            <a:ext cx="88882" cy="4005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0853023-9830-B021-8826-AD101E31A2D5}"/>
              </a:ext>
            </a:extLst>
          </p:cNvPr>
          <p:cNvSpPr/>
          <p:nvPr/>
        </p:nvSpPr>
        <p:spPr>
          <a:xfrm>
            <a:off x="6947513" y="3312646"/>
            <a:ext cx="88882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68A851A-4ACB-53C5-75FB-B7136A50102F}"/>
              </a:ext>
            </a:extLst>
          </p:cNvPr>
          <p:cNvSpPr/>
          <p:nvPr/>
        </p:nvSpPr>
        <p:spPr>
          <a:xfrm flipH="1">
            <a:off x="7645921" y="3311956"/>
            <a:ext cx="89408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67AAEFD-E7C6-2EB4-6ACD-BD5A2A043495}"/>
              </a:ext>
            </a:extLst>
          </p:cNvPr>
          <p:cNvSpPr/>
          <p:nvPr/>
        </p:nvSpPr>
        <p:spPr>
          <a:xfrm>
            <a:off x="8344183" y="3311525"/>
            <a:ext cx="88882" cy="3672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9E7ACAF-2981-C2CA-4C14-F3F746441D32}"/>
              </a:ext>
            </a:extLst>
          </p:cNvPr>
          <p:cNvSpPr/>
          <p:nvPr/>
        </p:nvSpPr>
        <p:spPr>
          <a:xfrm>
            <a:off x="9068477" y="3316254"/>
            <a:ext cx="72236" cy="36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0E739C7-E4E9-FFB6-7B25-1FD22303A5BF}"/>
              </a:ext>
            </a:extLst>
          </p:cNvPr>
          <p:cNvSpPr/>
          <p:nvPr/>
        </p:nvSpPr>
        <p:spPr>
          <a:xfrm>
            <a:off x="9749567" y="3313582"/>
            <a:ext cx="78693" cy="349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BA37092-AD5A-AA45-CA29-3971D8C619F5}"/>
              </a:ext>
            </a:extLst>
          </p:cNvPr>
          <p:cNvSpPr/>
          <p:nvPr/>
        </p:nvSpPr>
        <p:spPr>
          <a:xfrm>
            <a:off x="6792893" y="368531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F073705-D686-9B04-B0C3-4517251B2B6C}"/>
              </a:ext>
            </a:extLst>
          </p:cNvPr>
          <p:cNvSpPr/>
          <p:nvPr/>
        </p:nvSpPr>
        <p:spPr>
          <a:xfrm>
            <a:off x="6098134" y="368531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0B5A860-ACFA-7824-9ACF-C79FDD2541DF}"/>
              </a:ext>
            </a:extLst>
          </p:cNvPr>
          <p:cNvSpPr/>
          <p:nvPr/>
        </p:nvSpPr>
        <p:spPr>
          <a:xfrm>
            <a:off x="7487652" y="368531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54EE12CB-5926-6893-82BB-FFCA97F89527}"/>
              </a:ext>
            </a:extLst>
          </p:cNvPr>
          <p:cNvSpPr/>
          <p:nvPr/>
        </p:nvSpPr>
        <p:spPr>
          <a:xfrm>
            <a:off x="8889257" y="368531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89761012-A52B-6D88-5BA6-A7B8BD05D74A}"/>
              </a:ext>
            </a:extLst>
          </p:cNvPr>
          <p:cNvSpPr/>
          <p:nvPr/>
        </p:nvSpPr>
        <p:spPr>
          <a:xfrm>
            <a:off x="8194498" y="368531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B5870D77-FD51-3A5F-C6C4-B425BC2D60E5}"/>
              </a:ext>
            </a:extLst>
          </p:cNvPr>
          <p:cNvSpPr/>
          <p:nvPr/>
        </p:nvSpPr>
        <p:spPr>
          <a:xfrm>
            <a:off x="9584016" y="3685311"/>
            <a:ext cx="420520" cy="43126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FAF73C8-5474-E3DC-325C-10560DD440BC}"/>
              </a:ext>
            </a:extLst>
          </p:cNvPr>
          <p:cNvSpPr/>
          <p:nvPr/>
        </p:nvSpPr>
        <p:spPr>
          <a:xfrm rot="5400000" flipH="1">
            <a:off x="6606708" y="3756885"/>
            <a:ext cx="88754" cy="2648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094D5B9-D4D2-9933-D11A-81DCD0E7313A}"/>
              </a:ext>
            </a:extLst>
          </p:cNvPr>
          <p:cNvSpPr/>
          <p:nvPr/>
        </p:nvSpPr>
        <p:spPr>
          <a:xfrm rot="5400000" flipH="1">
            <a:off x="7305363" y="3752759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EBE1306-56DD-796E-8946-9264EDF1DFCD}"/>
              </a:ext>
            </a:extLst>
          </p:cNvPr>
          <p:cNvSpPr/>
          <p:nvPr/>
        </p:nvSpPr>
        <p:spPr>
          <a:xfrm rot="5400000" flipH="1">
            <a:off x="8007521" y="3739547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FC9AAA6-A9B8-9679-500F-D0B4DDF16298}"/>
              </a:ext>
            </a:extLst>
          </p:cNvPr>
          <p:cNvSpPr/>
          <p:nvPr/>
        </p:nvSpPr>
        <p:spPr>
          <a:xfrm rot="5400000" flipH="1">
            <a:off x="8719055" y="3752759"/>
            <a:ext cx="75542" cy="286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D8772FA-2328-808E-4910-1D6DFB428B9B}"/>
              </a:ext>
            </a:extLst>
          </p:cNvPr>
          <p:cNvSpPr/>
          <p:nvPr/>
        </p:nvSpPr>
        <p:spPr>
          <a:xfrm rot="5400000" flipH="1">
            <a:off x="9412747" y="3764558"/>
            <a:ext cx="75542" cy="2627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\documentclass{article}&#10;\usepackage{amsmath}&#10;\pagestyle{empty}&#10;\begin{document}&#10;&#10;$\langle \psi | \hat{O} |\psi \rangle = $&#10;&#10;&#10;\end{document}" title="IguanaTex Bitmap Display">
            <a:extLst>
              <a:ext uri="{FF2B5EF4-FFF2-40B4-BE49-F238E27FC236}">
                <a16:creationId xmlns:a16="http://schemas.microsoft.com/office/drawing/2014/main" id="{EE05F5B8-E95B-EBD9-1B57-0F50400619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41416" y="2401015"/>
            <a:ext cx="4353750" cy="1188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F69F8-315C-FC25-3E6D-115A95F63A37}"/>
              </a:ext>
            </a:extLst>
          </p:cNvPr>
          <p:cNvSpPr txBox="1"/>
          <p:nvPr/>
        </p:nvSpPr>
        <p:spPr>
          <a:xfrm>
            <a:off x="445919" y="4941220"/>
            <a:ext cx="10713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ova" panose="020B0504020202020204" pitchFamily="34" charset="0"/>
              </a:rPr>
              <a:t>Kinematic calculations are speed up greatly by summation algorithm and SVD </a:t>
            </a:r>
          </a:p>
        </p:txBody>
      </p:sp>
    </p:spTree>
    <p:extLst>
      <p:ext uri="{BB962C8B-B14F-4D97-AF65-F5344CB8AC3E}">
        <p14:creationId xmlns:p14="http://schemas.microsoft.com/office/powerpoint/2010/main" val="314714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22999" r="23682"/>
          <a:stretch/>
        </p:blipFill>
        <p:spPr>
          <a:xfrm>
            <a:off x="0" y="0"/>
            <a:ext cx="12192000" cy="685799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12434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Physics in Low Dimensions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F863D4AC-B7C1-7F23-5439-375C28550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4286" t="2809" r="6901" b="46971"/>
          <a:stretch/>
        </p:blipFill>
        <p:spPr>
          <a:xfrm>
            <a:off x="838200" y="4039533"/>
            <a:ext cx="3267715" cy="2458733"/>
          </a:xfrm>
        </p:spPr>
      </p:pic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5FD16-A7F3-0028-E977-1F101C0A36BB}"/>
              </a:ext>
            </a:extLst>
          </p:cNvPr>
          <p:cNvSpPr/>
          <p:nvPr/>
        </p:nvSpPr>
        <p:spPr>
          <a:xfrm>
            <a:off x="469301" y="2677940"/>
            <a:ext cx="3848699" cy="11564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MPS + Operators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D6E5B2-97B1-D0AD-4C2E-F7E8E93567FC}"/>
              </a:ext>
            </a:extLst>
          </p:cNvPr>
          <p:cNvSpPr/>
          <p:nvPr/>
        </p:nvSpPr>
        <p:spPr>
          <a:xfrm>
            <a:off x="6750050" y="958450"/>
            <a:ext cx="3721100" cy="15053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QFT at finite temperature and finding ground states </a:t>
            </a:r>
          </a:p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0B3472-96A0-1A34-B34F-69BA74FC4F44}"/>
              </a:ext>
            </a:extLst>
          </p:cNvPr>
          <p:cNvSpPr/>
          <p:nvPr/>
        </p:nvSpPr>
        <p:spPr>
          <a:xfrm>
            <a:off x="6795593" y="4655529"/>
            <a:ext cx="3675557" cy="12214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Real-Time Dynamics</a:t>
            </a: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58E8EEA1-36FD-FEAF-E262-01797F2CC13A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4318000" y="1671363"/>
            <a:ext cx="2432050" cy="1584803"/>
          </a:xfrm>
          <a:prstGeom prst="curvedConnector3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5BFA227A-0E71-1B73-124E-07D5636A87FB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318000" y="3429000"/>
            <a:ext cx="2477593" cy="1837230"/>
          </a:xfrm>
          <a:prstGeom prst="curvedConnector3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031AF0C-8E21-1B1B-9F46-ACF3479D8828}"/>
              </a:ext>
            </a:extLst>
          </p:cNvPr>
          <p:cNvSpPr/>
          <p:nvPr/>
        </p:nvSpPr>
        <p:spPr>
          <a:xfrm>
            <a:off x="5619750" y="671055"/>
            <a:ext cx="6058496" cy="20886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40DA1D-4AB5-3F0D-B9BC-10DEB60F860E}"/>
              </a:ext>
            </a:extLst>
          </p:cNvPr>
          <p:cNvSpPr>
            <a:spLocks/>
          </p:cNvSpPr>
          <p:nvPr/>
        </p:nvSpPr>
        <p:spPr>
          <a:xfrm>
            <a:off x="883743" y="4073020"/>
            <a:ext cx="790122" cy="331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\documentclass{article}&#10;\usepackage{amsmath}&#10;\pagestyle{empty}&#10;\begin{document}&#10;&#10;&#10;$\hat{U}(t) \approx (1 - it \hat{H}/N)^N$&#10;&#10;\end{document}" title="IguanaTex Bitmap Display">
            <a:extLst>
              <a:ext uri="{FF2B5EF4-FFF2-40B4-BE49-F238E27FC236}">
                <a16:creationId xmlns:a16="http://schemas.microsoft.com/office/drawing/2014/main" id="{7D499944-C5C9-33B0-C0F8-6F34136BFC4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265833" y="6004383"/>
            <a:ext cx="2847609" cy="365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96E640-535C-B754-C85A-909D35AA81D3}"/>
              </a:ext>
            </a:extLst>
          </p:cNvPr>
          <p:cNvSpPr txBox="1"/>
          <p:nvPr/>
        </p:nvSpPr>
        <p:spPr>
          <a:xfrm>
            <a:off x="4105915" y="6177360"/>
            <a:ext cx="726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42745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22999" r="23682"/>
          <a:stretch/>
        </p:blipFill>
        <p:spPr>
          <a:xfrm>
            <a:off x="0" y="0"/>
            <a:ext cx="12192000" cy="685799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12434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2D Yang Mills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52BB16-7B3D-A523-A4E6-10A0EB42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01" y="981070"/>
            <a:ext cx="11253395" cy="48958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Treat Lattice Yang Mills at finite temperature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pic>
        <p:nvPicPr>
          <p:cNvPr id="24" name="Picture 23" descr="\documentclass{article}&#10;\usepackage{amsmath}&#10;\pagestyle{empty}&#10;\begin{document}&#10;&#10;$S = \frac{\beta}{N}\sum_n $Re tr$[1- U_p(n)] \Longrightarrow Z= \int DU e^{-S} \approx $ Tr $ \prod_n T_{iji'j'}(n) $&#10;&#10;&#10;\end{document}" title="IguanaTex Bitmap Display">
            <a:extLst>
              <a:ext uri="{FF2B5EF4-FFF2-40B4-BE49-F238E27FC236}">
                <a16:creationId xmlns:a16="http://schemas.microsoft.com/office/drawing/2014/main" id="{C925F60C-4C39-ACD2-B094-FFEC075C85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0915" y="1704784"/>
            <a:ext cx="11648783" cy="529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BE61C6-F77F-A4A8-1628-6D36A72D4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3" t="16308" r="3346" b="8178"/>
          <a:stretch/>
        </p:blipFill>
        <p:spPr>
          <a:xfrm>
            <a:off x="1247777" y="2626849"/>
            <a:ext cx="9696441" cy="355049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A706C98-6B0B-4488-610F-046D4C38A3A0}"/>
              </a:ext>
            </a:extLst>
          </p:cNvPr>
          <p:cNvSpPr/>
          <p:nvPr/>
        </p:nvSpPr>
        <p:spPr>
          <a:xfrm>
            <a:off x="8196655" y="3522110"/>
            <a:ext cx="379655" cy="375401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87C502B-C9A6-9695-26B1-7BA52BF3A7D0}"/>
              </a:ext>
            </a:extLst>
          </p:cNvPr>
          <p:cNvSpPr/>
          <p:nvPr/>
        </p:nvSpPr>
        <p:spPr>
          <a:xfrm>
            <a:off x="9380608" y="3522109"/>
            <a:ext cx="379655" cy="375401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E0B7D6-DE95-502F-DC25-3FDD532D1CF4}"/>
              </a:ext>
            </a:extLst>
          </p:cNvPr>
          <p:cNvSpPr/>
          <p:nvPr/>
        </p:nvSpPr>
        <p:spPr>
          <a:xfrm>
            <a:off x="9380608" y="4777815"/>
            <a:ext cx="379655" cy="375401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B71CAC-E474-D0FE-7E89-8A296DE37EFC}"/>
              </a:ext>
            </a:extLst>
          </p:cNvPr>
          <p:cNvSpPr/>
          <p:nvPr/>
        </p:nvSpPr>
        <p:spPr>
          <a:xfrm>
            <a:off x="8412302" y="4456034"/>
            <a:ext cx="379655" cy="458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4132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C8C738F-C5DC-E158-4B7D-C6597881B86A}"/>
              </a:ext>
            </a:extLst>
          </p:cNvPr>
          <p:cNvSpPr/>
          <p:nvPr/>
        </p:nvSpPr>
        <p:spPr>
          <a:xfrm>
            <a:off x="8196655" y="4777815"/>
            <a:ext cx="379655" cy="375401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B7B3A-E918-7A70-6806-9995FD6F1AEB}"/>
              </a:ext>
            </a:extLst>
          </p:cNvPr>
          <p:cNvSpPr txBox="1"/>
          <p:nvPr/>
        </p:nvSpPr>
        <p:spPr>
          <a:xfrm>
            <a:off x="10870261" y="5853748"/>
            <a:ext cx="49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2455709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l="22999" r="23682"/>
          <a:stretch/>
        </p:blipFill>
        <p:spPr>
          <a:xfrm>
            <a:off x="0" y="0"/>
            <a:ext cx="12192000" cy="685799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12434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2D SU(2) Yang Mills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52BB16-7B3D-A523-A4E6-10A0EB42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02" y="981070"/>
            <a:ext cx="11468698" cy="48958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We can acquire thermodynamic quantities from the partition function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pic>
        <p:nvPicPr>
          <p:cNvPr id="19" name="Picture 18" descr="\documentclass{article}&#10;\usepackage{amsmath}&#10;\pagestyle{empty}&#10;\begin{document}&#10;&#10;$f(\beta) = \frac{1}{V}$ ln $Z(\beta)$ \newline&#10;   &#10;&#10;&#10;\end{document}" title="IguanaTex Bitmap Display">
            <a:extLst>
              <a:ext uri="{FF2B5EF4-FFF2-40B4-BE49-F238E27FC236}">
                <a16:creationId xmlns:a16="http://schemas.microsoft.com/office/drawing/2014/main" id="{C300F40F-A2DD-E47E-C21E-046835A543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3593" y="2586927"/>
            <a:ext cx="2399380" cy="378357"/>
          </a:xfrm>
          <a:prstGeom prst="rect">
            <a:avLst/>
          </a:prstGeom>
        </p:spPr>
      </p:pic>
      <p:pic>
        <p:nvPicPr>
          <p:cNvPr id="22" name="Picture 21" descr="\documentclass{article}&#10;\usepackage{amsmath}&#10;\pagestyle{empty}&#10;\begin{document}&#10;&#10;$ e(\beta) = -(\partial/ \partial \beta) f(\beta) $&#10;&#10;\end{document}" title="IguanaTex Bitmap Display">
            <a:extLst>
              <a:ext uri="{FF2B5EF4-FFF2-40B4-BE49-F238E27FC236}">
                <a16:creationId xmlns:a16="http://schemas.microsoft.com/office/drawing/2014/main" id="{F918C54E-9E9A-7160-0BC5-5C069A5DD3A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67545" y="5362771"/>
            <a:ext cx="2619571" cy="2963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5367CD-CAED-D1A3-C39D-997BFAF07CF0}"/>
              </a:ext>
            </a:extLst>
          </p:cNvPr>
          <p:cNvGrpSpPr/>
          <p:nvPr/>
        </p:nvGrpSpPr>
        <p:grpSpPr>
          <a:xfrm>
            <a:off x="3319309" y="4296456"/>
            <a:ext cx="4157143" cy="2425019"/>
            <a:chOff x="6840966" y="3400384"/>
            <a:chExt cx="5104658" cy="29845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62F74D-49D5-8045-3B9B-78B8FD405DCE}"/>
                </a:ext>
              </a:extLst>
            </p:cNvPr>
            <p:cNvSpPr>
              <a:spLocks/>
            </p:cNvSpPr>
            <p:nvPr/>
          </p:nvSpPr>
          <p:spPr>
            <a:xfrm>
              <a:off x="6840966" y="3400384"/>
              <a:ext cx="5104658" cy="2984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FAA8FB-03C5-E32D-E1E2-D890F79BC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3066" y="3428995"/>
              <a:ext cx="4604650" cy="2927355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363EB23-B28C-FD5E-5398-45ADB8773326}"/>
              </a:ext>
            </a:extLst>
          </p:cNvPr>
          <p:cNvSpPr/>
          <p:nvPr/>
        </p:nvSpPr>
        <p:spPr>
          <a:xfrm>
            <a:off x="7240201" y="4296456"/>
            <a:ext cx="4191463" cy="2425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0F359A-B14B-9822-397C-E7929B71D6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111" b="4494"/>
          <a:stretch/>
        </p:blipFill>
        <p:spPr>
          <a:xfrm>
            <a:off x="7502154" y="4296456"/>
            <a:ext cx="3903808" cy="239475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1EFE934-9B3E-D50C-2C4B-F146DB2D1E49}"/>
              </a:ext>
            </a:extLst>
          </p:cNvPr>
          <p:cNvGrpSpPr/>
          <p:nvPr/>
        </p:nvGrpSpPr>
        <p:grpSpPr>
          <a:xfrm>
            <a:off x="3319309" y="1563596"/>
            <a:ext cx="8112355" cy="2425020"/>
            <a:chOff x="3319309" y="1563596"/>
            <a:chExt cx="8112355" cy="24250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8295F4-33D7-F61D-AA59-DF24B888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19309" y="1563597"/>
              <a:ext cx="4157143" cy="24250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007052-94B3-C477-B6A9-022220503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1837" b="2014"/>
            <a:stretch/>
          </p:blipFill>
          <p:spPr>
            <a:xfrm>
              <a:off x="7476452" y="1563596"/>
              <a:ext cx="3955212" cy="242502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91691C-1830-2DD4-83ED-3FD8DB82FAC7}"/>
              </a:ext>
            </a:extLst>
          </p:cNvPr>
          <p:cNvSpPr txBox="1"/>
          <p:nvPr/>
        </p:nvSpPr>
        <p:spPr>
          <a:xfrm>
            <a:off x="11405962" y="6386252"/>
            <a:ext cx="49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1103800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lum bright="70000" contrast="-70000"/>
          </a:blip>
          <a:srcRect l="22999" r="2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12434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Scalar Field Theory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52BB16-7B3D-A523-A4E6-10A0EB42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01" y="981070"/>
            <a:ext cx="11253395" cy="48958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Consider the basic       theory. We can use DMRG to calculate the ground state(s).  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pic>
        <p:nvPicPr>
          <p:cNvPr id="9" name="Picture 8" descr="\documentclass{article}&#10;\usepackage{amsmath}&#10;\pagestyle{empty}&#10;\begin{document}&#10;&#10;$\hat{H}= \int d^3 x \left[\frac{1}{2} \hat{\pi}(\vec{x})^2 + \frac{1}{2}|\nabla \hat{\phi}(\vec{x})|^2 + \frac{m^2}{2} \hat{\phi}(\vec{x})^2 + \frac{\lambda}{4!}\hat{\phi}(\vec{x})^4 \right]$ &#10;&#10;&#10;\end{document}" title="IguanaTex Bitmap Display">
            <a:extLst>
              <a:ext uri="{FF2B5EF4-FFF2-40B4-BE49-F238E27FC236}">
                <a16:creationId xmlns:a16="http://schemas.microsoft.com/office/drawing/2014/main" id="{311032FE-B7A9-14C8-F257-82D34B64F7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3616" y="2192970"/>
            <a:ext cx="6872468" cy="524737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&#10;&#10;$\longrightarrow  \sum_n \left[ \frac{1}{2}\hat{\pi}_n^2+ \frac{1}{2}(\hat{\phi}_{n+1} -\hat{\phi}_n)^2 + \frac{m^2}{2}\hat{\phi}_n^2+ \frac{\lambda}{4!}\hat{\phi}_n^4 \right]$&#10;&#10;\end{document}" title="IguanaTex Bitmap Display">
            <a:extLst>
              <a:ext uri="{FF2B5EF4-FFF2-40B4-BE49-F238E27FC236}">
                <a16:creationId xmlns:a16="http://schemas.microsoft.com/office/drawing/2014/main" id="{916A5946-3321-9A9C-16F5-6D7CC5A2A1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43175" y="3062042"/>
            <a:ext cx="5996735" cy="52473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CC67D993-B95F-D69B-6011-4962E9F5A0CD}"/>
              </a:ext>
            </a:extLst>
          </p:cNvPr>
          <p:cNvSpPr/>
          <p:nvPr/>
        </p:nvSpPr>
        <p:spPr>
          <a:xfrm>
            <a:off x="7444291" y="3135249"/>
            <a:ext cx="835043" cy="355261"/>
          </a:xfrm>
          <a:prstGeom prst="rightArrow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\documentclass{article}&#10;\usepackage{amsmath}&#10;\pagestyle{empty}&#10;\begin{document}&#10;&#10;&#10;$\langle 0 | \hat{\phi}_n | 0 \rangle = 0 $&#10;&#10;\end{document}" title="IguanaTex Bitmap Display">
            <a:extLst>
              <a:ext uri="{FF2B5EF4-FFF2-40B4-BE49-F238E27FC236}">
                <a16:creationId xmlns:a16="http://schemas.microsoft.com/office/drawing/2014/main" id="{696CB1E6-379E-8D3B-7FC3-98505EA9899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352778" y="3062042"/>
            <a:ext cx="1922819" cy="450976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&#10; $\hat{H}=\sum_n \left[ \frac{1}{2}\hat{\pi}_n^2+ \frac{1}{2}(\hat{\phi}_{n+1} -\hat{\phi}_n)^2 - \frac{m^2}{2}\hat{\phi}_n^2+ \frac{\lambda}{4!}\hat{\phi}_n^4 \right]$&#10;&#10;\end{document}" title="IguanaTex Bitmap Display">
            <a:extLst>
              <a:ext uri="{FF2B5EF4-FFF2-40B4-BE49-F238E27FC236}">
                <a16:creationId xmlns:a16="http://schemas.microsoft.com/office/drawing/2014/main" id="{DC795FA4-9B29-0543-0944-DA4983BFB0E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27347" y="4590310"/>
            <a:ext cx="6112563" cy="524737"/>
          </a:xfrm>
          <a:prstGeom prst="rect">
            <a:avLst/>
          </a:prstGeom>
        </p:spPr>
      </p:pic>
      <p:pic>
        <p:nvPicPr>
          <p:cNvPr id="22" name="Picture 21" descr="\documentclass{article}&#10;\usepackage{amsmath}&#10;\pagestyle{empty}&#10;\begin{document}&#10;&#10;&#10;$\langle 0 | \hat{\phi}_n | 0 \rangle = \pm  \sqrt{\frac{3! (m^2 -2)}{\lambda}} $&#10;&#10;\end{document}" title="IguanaTex Bitmap Display">
            <a:extLst>
              <a:ext uri="{FF2B5EF4-FFF2-40B4-BE49-F238E27FC236}">
                <a16:creationId xmlns:a16="http://schemas.microsoft.com/office/drawing/2014/main" id="{3056F109-3C34-207C-725D-30DB814A33F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352778" y="4515816"/>
            <a:ext cx="3774207" cy="673724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05BC2B4A-0FF3-49FD-EC9E-46AF38F61A21}"/>
              </a:ext>
            </a:extLst>
          </p:cNvPr>
          <p:cNvSpPr/>
          <p:nvPr/>
        </p:nvSpPr>
        <p:spPr>
          <a:xfrm>
            <a:off x="7444291" y="4721502"/>
            <a:ext cx="835043" cy="355261"/>
          </a:xfrm>
          <a:prstGeom prst="rightArrow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\documentclass{article}&#10;\usepackage{amsmath}&#10;\pagestyle{empty}&#10;\begin{document}&#10;&#10;&#10;$\phi^4$&#10;&#10;\end{document}" title="IguanaTex Bitmap Display">
            <a:extLst>
              <a:ext uri="{FF2B5EF4-FFF2-40B4-BE49-F238E27FC236}">
                <a16:creationId xmlns:a16="http://schemas.microsoft.com/office/drawing/2014/main" id="{6D4C5957-DC01-4C66-9920-4CD30F39A86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657431" y="977427"/>
            <a:ext cx="383335" cy="43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4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2999" r="23682"/>
          <a:stretch/>
        </p:blipFill>
        <p:spPr>
          <a:xfrm>
            <a:off x="0" y="0"/>
            <a:ext cx="12192000" cy="685799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12434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Density Matrix Renormalization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80E30-5445-C16C-6D8A-3113DB5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52BB16-7B3D-A523-A4E6-10A0EB42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01" y="981070"/>
            <a:ext cx="11253395" cy="48958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Nova" panose="020F0502020204030204" pitchFamily="34" charset="0"/>
              </a:rPr>
              <a:t>DMRG is an algorithm for acquiring the ground state energy of a system. The process is streamlined by ITensors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959A216-64E2-B721-08B1-6D164484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en-US"/>
              <a:t>jmont034@odu.edu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D39A6D5-805B-A303-11F8-BD8AF9362F31}"/>
              </a:ext>
            </a:extLst>
          </p:cNvPr>
          <p:cNvSpPr/>
          <p:nvPr/>
        </p:nvSpPr>
        <p:spPr>
          <a:xfrm>
            <a:off x="2996418" y="2629370"/>
            <a:ext cx="1069145" cy="52402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83457-1DD7-C0C3-A164-1713DA9BA12D}"/>
              </a:ext>
            </a:extLst>
          </p:cNvPr>
          <p:cNvSpPr/>
          <p:nvPr/>
        </p:nvSpPr>
        <p:spPr>
          <a:xfrm>
            <a:off x="469301" y="2293504"/>
            <a:ext cx="2527117" cy="11957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Generate Random State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127FF0C-F959-3173-CE6C-F2F1E046D998}"/>
              </a:ext>
            </a:extLst>
          </p:cNvPr>
          <p:cNvSpPr/>
          <p:nvPr/>
        </p:nvSpPr>
        <p:spPr>
          <a:xfrm>
            <a:off x="6592680" y="2629370"/>
            <a:ext cx="1069145" cy="52402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7EA962-167E-9CE8-96E5-51D19B7F0EFE}"/>
              </a:ext>
            </a:extLst>
          </p:cNvPr>
          <p:cNvSpPr/>
          <p:nvPr/>
        </p:nvSpPr>
        <p:spPr>
          <a:xfrm>
            <a:off x="4065563" y="2293504"/>
            <a:ext cx="2527117" cy="11957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Construct the Hamiltonian </a:t>
            </a:r>
          </a:p>
        </p:txBody>
      </p:sp>
      <p:sp>
        <p:nvSpPr>
          <p:cNvPr id="22" name="Arrow: U-Turn 21">
            <a:extLst>
              <a:ext uri="{FF2B5EF4-FFF2-40B4-BE49-F238E27FC236}">
                <a16:creationId xmlns:a16="http://schemas.microsoft.com/office/drawing/2014/main" id="{BA9DE3C7-AAC5-9BA0-F40E-D5A286D87873}"/>
              </a:ext>
            </a:extLst>
          </p:cNvPr>
          <p:cNvSpPr/>
          <p:nvPr/>
        </p:nvSpPr>
        <p:spPr>
          <a:xfrm rot="5400000" flipV="1">
            <a:off x="502287" y="4016316"/>
            <a:ext cx="1827254" cy="198921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468429-26AD-EBEC-4929-5DBF37274DC3}"/>
              </a:ext>
            </a:extLst>
          </p:cNvPr>
          <p:cNvSpPr/>
          <p:nvPr/>
        </p:nvSpPr>
        <p:spPr>
          <a:xfrm>
            <a:off x="10188943" y="2661995"/>
            <a:ext cx="719564" cy="45423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612EFB2-59D7-7722-40E3-CF02BDC225AD}"/>
              </a:ext>
            </a:extLst>
          </p:cNvPr>
          <p:cNvSpPr/>
          <p:nvPr/>
        </p:nvSpPr>
        <p:spPr>
          <a:xfrm>
            <a:off x="4451909" y="5189003"/>
            <a:ext cx="1880038" cy="52402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EEF42BAD-C89B-F3CC-65FA-BEDC69B354C9}"/>
              </a:ext>
            </a:extLst>
          </p:cNvPr>
          <p:cNvSpPr/>
          <p:nvPr/>
        </p:nvSpPr>
        <p:spPr>
          <a:xfrm rot="5400000">
            <a:off x="9971761" y="2714540"/>
            <a:ext cx="1889536" cy="1784446"/>
          </a:xfrm>
          <a:prstGeom prst="blockArc">
            <a:avLst>
              <a:gd name="adj1" fmla="val 10702921"/>
              <a:gd name="adj2" fmla="val 21533408"/>
              <a:gd name="adj3" fmla="val 2549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FE564E-CBBC-6554-C0BB-621FF28EC793}"/>
              </a:ext>
            </a:extLst>
          </p:cNvPr>
          <p:cNvSpPr/>
          <p:nvPr/>
        </p:nvSpPr>
        <p:spPr>
          <a:xfrm>
            <a:off x="2323652" y="4097298"/>
            <a:ext cx="8633273" cy="45423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47224C-26E5-65F1-488C-6AF98040EE56}"/>
              </a:ext>
            </a:extLst>
          </p:cNvPr>
          <p:cNvSpPr/>
          <p:nvPr/>
        </p:nvSpPr>
        <p:spPr>
          <a:xfrm>
            <a:off x="7661825" y="2293504"/>
            <a:ext cx="2527117" cy="11957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DMRG algorithm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BF49DF-7E8E-0D80-DB77-CDD6FF9FC9D8}"/>
              </a:ext>
            </a:extLst>
          </p:cNvPr>
          <p:cNvSpPr/>
          <p:nvPr/>
        </p:nvSpPr>
        <p:spPr>
          <a:xfrm>
            <a:off x="6331947" y="4877398"/>
            <a:ext cx="2527117" cy="11957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Repeat DMRG to acquire degenerate and excited states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31AFA2-682B-4FAB-8E5A-DC8FC2A86854}"/>
              </a:ext>
            </a:extLst>
          </p:cNvPr>
          <p:cNvSpPr/>
          <p:nvPr/>
        </p:nvSpPr>
        <p:spPr>
          <a:xfrm>
            <a:off x="1924792" y="4878931"/>
            <a:ext cx="2527117" cy="11957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Acquire Ground State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E169E2-7F90-F80B-E0DF-B04C5518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413983"/>
            <a:ext cx="635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3525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3.4795"/>
  <p:tag name="ORIGINALWIDTH" val="2480.69"/>
  <p:tag name="LATEXADDIN" val="\documentclass{article}&#10;\usepackage{amsmath}&#10;\pagestyle{empty}&#10;\begin{document}&#10;&#10;$T^{a_1 a_2 ...a_N} = \sum_{\{s\}} A^{a_1}_{s_1} A^{a_2}_{s_1 s_2} ... A^{a_{N-1}}_{s_{N-2} s_{N-1}} A^{a_N}_{s_{N-1}}$&#10;&#10;&#10;\end{document}"/>
  <p:tag name="IGUANATEXSIZE" val="28"/>
  <p:tag name="IGUANATEXCURSOR" val="11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07.724"/>
  <p:tag name="LATEXADDIN" val="\documentclass{article}&#10;\usepackage{amsmath}&#10;\pagestyle{empty}&#10;\begin{document}&#10;&#10;$\{B\}$&#10;&#10;&#10;\end{document}"/>
  <p:tag name="IGUANATEXSIZE" val="20"/>
  <p:tag name="IGUANATEXCURSOR" val="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76.49047"/>
  <p:tag name="LATEXADDIN" val="\documentclass{article}&#10;\usepackage{amsmath}&#10;\pagestyle{empty}&#10;\begin{document}&#10;&#10;&#10;$\psi$&#10;&#10;\end{document}"/>
  <p:tag name="IGUANATEXSIZE" val="18"/>
  <p:tag name="IGUANATEXCURSOR" val="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65.99173"/>
  <p:tag name="LATEXADDIN" val="\documentclass{article}&#10;\usepackage{amsmath}&#10;\pagestyle{empty}&#10;\begin{document}&#10;&#10;$\phi$&#10;&#10;&#10;\end{document}"/>
  <p:tag name="IGUANATEXSIZE" val="20"/>
  <p:tag name="IGUANATEXCURSOR" val="8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546.6816"/>
  <p:tag name="LATEXADDIN" val="\documentclass{article}&#10;\usepackage{amsmath}&#10;\pagestyle{empty}&#10;\begin{document}&#10;&#10;$\langle \psi | \hat{O} |\psi \rangle = $&#10;&#10;&#10;\end{document}"/>
  <p:tag name="IGUANATEXSIZE" val="20"/>
  <p:tag name="IGUANATEXCURSOR" val="12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163.854"/>
  <p:tag name="LATEXADDIN" val="\documentclass{article}&#10;\usepackage{amsmath}&#10;\pagestyle{empty}&#10;\begin{document}&#10;&#10;&#10;$\hat{U}(t) \approx (1 - it \hat{H}/N)^N$&#10;&#10;\end{document}"/>
  <p:tag name="IGUANATEXSIZE" val="20"/>
  <p:tag name="IGUANATEXCURSOR" val="9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0.4799"/>
  <p:tag name="ORIGINALWIDTH" val="3529.059"/>
  <p:tag name="LATEXADDIN" val="\documentclass{article}&#10;\usepackage{amsmath}&#10;\pagestyle{empty}&#10;\begin{document}&#10;&#10;$S = \frac{\beta}{N}\sum_n $Re tr$[1- U_p(n)] \Longrightarrow Z= \int DU e^{-S} \approx $ Tr $ \prod_n T_{iji'j'}(n) $&#10;&#10;&#10;\end{document}"/>
  <p:tag name="IGUANATEXSIZE" val="28"/>
  <p:tag name="IGUANATEXCURSOR" val="17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4811"/>
  <p:tag name="ORIGINALWIDTH" val="960.6299"/>
  <p:tag name="LATEXADDIN" val="\documentclass{article}&#10;\usepackage{amsmath}&#10;\pagestyle{empty}&#10;\begin{document}&#10;&#10;$f(\beta) = \frac{1}{V}$ ln $Z(\beta)$ \newline&#10;   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06.862"/>
  <p:tag name="LATEXADDIN" val="\documentclass{article}&#10;\usepackage{amsmath}&#10;\pagestyle{empty}&#10;\begin{document}&#10;&#10;$ e(\beta) = -(\partial/ \partial \beta) f(\beta) $&#10;&#10;\end{document}"/>
  <p:tag name="IGUANATEXSIZE" val="20"/>
  <p:tag name="IGUANATEXCURSOR" val="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936.633"/>
  <p:tag name="LATEXADDIN" val="\documentclass{article}&#10;\usepackage{amsmath}&#10;\pagestyle{empty}&#10;\begin{document}&#10;&#10;$\hat{H}= \int d^3 x \left[\frac{1}{2} \hat{\pi}(\vec{x})^2 + \frac{1}{2}|\nabla \hat{\phi}(\vec{x})|^2 + \frac{m^2}{2} \hat{\phi}(\vec{x})^2 + \frac{\lambda}{4!}\hat{\phi}(\vec{x})^4 \right]$ &#10;&#10;&#10;\end{document}"/>
  <p:tag name="IGUANATEXSIZE" val="20"/>
  <p:tag name="IGUANATEXCURSOR" val="14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562.43"/>
  <p:tag name="LATEXADDIN" val="\documentclass{article}&#10;\usepackage{amsmath}&#10;\pagestyle{empty}&#10;\begin{document}&#10;&#10;&#10;$\longrightarrow  \sum_n \left[ \frac{1}{2}\hat{\pi}_n^2+ \frac{1}{2}(\hat{\phi}_{n+1} -\hat{\phi}_n)^2 + \frac{m^2}{2}\hat{\phi}_n^2+ \frac{\lambda}{4!}\hat{\phi}_n^4 \right]$&#10;&#10;\end{document}"/>
  <p:tag name="IGUANATEXSIZE" val="20"/>
  <p:tag name="IGUANATEXCURSOR" val="15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&#10;\usepackage{amsmath}&#10;\pagestyle{empty}&#10;\begin{document}&#10;&#10;&#10;$=$&#10;&#10;\end{document}"/>
  <p:tag name="IGUANATEXSIZE" val="28"/>
  <p:tag name="IGUANATEXCURSOR" val="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7312"/>
  <p:tag name="ORIGINALWIDTH" val="642.6697"/>
  <p:tag name="LATEXADDIN" val="\documentclass{article}&#10;\usepackage{amsmath}&#10;\pagestyle{empty}&#10;\begin{document}&#10;&#10;&#10;$\langle 0 | \hat{\phi}_n | 0 \rangle = 0 $&#10;&#10;\end{document}"/>
  <p:tag name="IGUANATEXSIZE" val="20"/>
  <p:tag name="IGUANATEXCURSOR" val="10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611.924"/>
  <p:tag name="LATEXADDIN" val="\documentclass{article}&#10;\usepackage{amsmath}&#10;\pagestyle{empty}&#10;\begin{document}&#10;&#10;&#10; $\hat{H}=\sum_n \left[ \frac{1}{2}\hat{\pi}_n^2+ \frac{1}{2}(\hat{\phi}_{n+1} -\hat{\phi}_n)^2 - \frac{m^2}{2}\hat{\phi}_n^2+ \frac{\lambda}{4!}\hat{\phi}_n^4 \right]$&#10;&#10;\end{document}"/>
  <p:tag name="IGUANATEXSIZE" val="20"/>
  <p:tag name="IGUANATEXCURSOR" val="14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1256.093"/>
  <p:tag name="LATEXADDIN" val="\documentclass{article}&#10;\usepackage{amsmath}&#10;\pagestyle{empty}&#10;\begin{document}&#10;&#10;&#10;$\langle 0 | \hat{\phi}_n | 0 \rangle = \pm  \sqrt{\frac{3! (m^2 -2)}{\lambda}} $&#10;&#10;\end{document}"/>
  <p:tag name="IGUANATEXSIZE" val="20"/>
  <p:tag name="IGUANATEXCURSOR" val="15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9839"/>
  <p:tag name="ORIGINALWIDTH" val="114.7357"/>
  <p:tag name="LATEXADDIN" val="\documentclass{article}&#10;\usepackage{amsmath}&#10;\pagestyle{empty}&#10;\begin{document}&#10;&#10;&#10;$\phi^4$&#10;&#10;\end{document}"/>
  <p:tag name="IGUANATEXSIZE" val="28"/>
  <p:tag name="IGUANATEXCURSOR" val="9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98.9126"/>
  <p:tag name="LATEXADDIN" val="\documentclass{article}&#10;\usepackage{amsmath}&#10;\pagestyle{empty}&#10;\begin{document}&#10;&#10;$\langle \phi\rangle = \pm 1.986$&#10;&#10;&#10;\end{document}"/>
  <p:tag name="IGUANATEXSIZE" val="20"/>
  <p:tag name="IGUANATEXCURSOR" val="1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342"/>
  <p:tag name="ORIGINALWIDTH" val="839.895"/>
  <p:tag name="LATEXADDIN" val="\documentclass{article}&#10;\usepackage{amsmath}&#10;\pagestyle{empty}&#10;\begin{document}&#10;&#10;$\lambda = m^2 \;,\, m= 5$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734.533"/>
  <p:tag name="LATEXADDIN" val="\documentclass{article}&#10;\usepackage{amsmath}&#10;\pagestyle{empty}&#10;\begin{document}&#10;&#10;$\langle \phi\rangle_{ITensor} = \pm 1.966 \pm 2.7 \cdot 10^{-2}$&#10;&#10;&#10;\end{document}"/>
  <p:tag name="IGUANATEXSIZE" val="20"/>
  <p:tag name="IGUANATEXCURSOR" val="144"/>
  <p:tag name="TRANSPARENCY" val="True"/>
  <p:tag name="LATEXENGINEID" val="0"/>
  <p:tag name="TEMPFOLDER" val="c:\temp\"/>
  <p:tag name="LATEXFORMHEIGHT" val="345.75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.7308"/>
  <p:tag name="ORIGINALWIDTH" val="2032.246"/>
  <p:tag name="LATEXADDIN" val="\documentclass{article}&#10;\usepackage{amsmath}&#10;\pagestyle{empty}&#10;\begin{document}&#10;&#10;&#10;$G(t,p=0 ) = i \Theta(t) $tr $\rho_\beta[ \hat{O}(t,x), \hat{O}(0)]$ &#10;&#10;\end{document}"/>
  <p:tag name="IGUANATEXSIZE" val="28"/>
  <p:tag name="IGUANATEXCURSOR" val="14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&#10;\usepackage{amsmath}&#10;\pagestyle{empty}&#10;\begin{document}&#10;&#10;&#10;$=$&#10;&#10;\end{document}"/>
  <p:tag name="IGUANATEXSIZE" val="28"/>
  <p:tag name="IGUANATEXCURSOR" val="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78.9651"/>
  <p:tag name="LATEXADDIN" val="\documentclass{article}&#10;\usepackage{amsmath}&#10;\pagestyle{empty}&#10;\begin{document}&#10;&#10;$|\psi \rangle =  $&#10;&#10;\end{document}"/>
  <p:tag name="IGUANATEXSIZE" val="20"/>
  <p:tag name="IGUANATEXCURSOR" val="8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217.4728"/>
  <p:tag name="LATEXADDIN" val="\documentclass{article}&#10;\usepackage{amsmath}&#10;\pagestyle{empty}&#10;\begin{document}&#10;&#10;&#10;$\hat{O}=$&#10;&#10;\end{document}"/>
  <p:tag name="IGUANATEXSIZE" val="20"/>
  <p:tag name="IGUANATEXCURSOR" val="9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1340.083"/>
  <p:tag name="LATEXADDIN" val="\documentclass{article}&#10;\usepackage{amsmath}&#10;\pagestyle{empty}&#10;\begin{document}&#10;&#10;$\langle \psi| \phi\rangle = \psi^{a b c d e f} \phi^{a b c d e f} =  $ &#10;&#10;&#10;\end{document}"/>
  <p:tag name="IGUANATEXSIZE" val="28"/>
  <p:tag name="IGUANATEXCURSOR" val="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9835"/>
  <p:tag name="ORIGINALWIDTH" val="1889.764"/>
  <p:tag name="LATEXADDIN" val="\documentclass{article}&#10;\usepackage{amsmath}&#10;\pagestyle{empty}&#10;\begin{document}&#10;&#10;$\psi^{a b c d e f} = A^{a} \cdot A^{b}\cdot A^{c}\cdot A^{d}\cdot A^{e}\cdot A^{f} $    &#10;&#10;&#10;\end{document}"/>
  <p:tag name="IGUANATEXSIZE" val="28"/>
  <p:tag name="IGUANATEXCURSOR" val="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9835"/>
  <p:tag name="ORIGINALWIDTH" val="1916.01"/>
  <p:tag name="LATEXADDIN" val="\documentclass{article}&#10;\usepackage{amsmath}&#10;\pagestyle{empty}&#10;\begin{document}&#10;&#10;$\phi^{abcdef} = B^{a} \cdot B^{b}\cdot B^{c}\cdot B^{d}\cdot B^{e}\cdot B^{d}$&#10;&#10;&#10;\end{document}"/>
  <p:tag name="IGUANATEXSIZE" val="20"/>
  <p:tag name="IGUANATEXCURSOR" val="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00.225"/>
  <p:tag name="LATEXADDIN" val="\documentclass{article}&#10;\usepackage{amsmath}&#10;\pagestyle{empty}&#10;\begin{document}&#10;&#10;$\{A\}$&#10;&#10;&#10;\end{document}"/>
  <p:tag name="IGUANATEXSIZE" val="20"/>
  <p:tag name="IGUANATEXCURSOR" val="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D16958A-754B-4396-9457-FD7A427A37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30393A-FEC6-4A44-9E4A-6EA49F1F7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8C88F1-1664-415F-AFCE-F6CF45809817}">
  <ds:schemaRefs>
    <ds:schemaRef ds:uri="http://purl.org/dc/terms/"/>
    <ds:schemaRef ds:uri="http://schemas.microsoft.com/office/2006/documentManagement/types"/>
    <ds:schemaRef ds:uri="71af3243-3dd4-4a8d-8c0d-dd76da1f02a5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6c05727-aa75-4e4a-9b5f-8a80a11658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3167</TotalTime>
  <Words>553</Words>
  <Application>Microsoft Office PowerPoint</Application>
  <PresentationFormat>Widescreen</PresentationFormat>
  <Paragraphs>106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Arial Nova</vt:lpstr>
      <vt:lpstr>Calibri</vt:lpstr>
      <vt:lpstr>Calibri Light</vt:lpstr>
      <vt:lpstr>Cambria Math</vt:lpstr>
      <vt:lpstr>Times New Roman</vt:lpstr>
      <vt:lpstr>Office Theme</vt:lpstr>
      <vt:lpstr>Using Tensor Networks to Probe Quantum Systems </vt:lpstr>
      <vt:lpstr>PowerPoint Presentation</vt:lpstr>
      <vt:lpstr>  What is an MPS Tensor Network? </vt:lpstr>
      <vt:lpstr>  What is an MPS Tensor Network? </vt:lpstr>
      <vt:lpstr>  Physics in Low Dimensions</vt:lpstr>
      <vt:lpstr>  2D Yang Mills  </vt:lpstr>
      <vt:lpstr>  2D SU(2) Yang Mills </vt:lpstr>
      <vt:lpstr>  Scalar Field Theory</vt:lpstr>
      <vt:lpstr>  Density Matrix Renormalization Group</vt:lpstr>
      <vt:lpstr>  Scalar Field Theory </vt:lpstr>
      <vt:lpstr>  Scalar Field Theory in 2D</vt:lpstr>
      <vt:lpstr>  Limitations and Frontier</vt:lpstr>
      <vt:lpstr>  Summary </vt:lpstr>
      <vt:lpstr>  References: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Tensor Networks to Probe Quantum Systems</dc:title>
  <dc:creator>Montgomery, Jake</dc:creator>
  <cp:lastModifiedBy>Montgomery, Jake</cp:lastModifiedBy>
  <cp:revision>13</cp:revision>
  <dcterms:created xsi:type="dcterms:W3CDTF">2023-06-11T17:52:16Z</dcterms:created>
  <dcterms:modified xsi:type="dcterms:W3CDTF">2023-06-15T01:03:54Z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