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5" r:id="rId1"/>
  </p:sldMasterIdLst>
  <p:notesMasterIdLst>
    <p:notesMasterId r:id="rId14"/>
  </p:notesMasterIdLst>
  <p:sldIdLst>
    <p:sldId id="257" r:id="rId2"/>
    <p:sldId id="269" r:id="rId3"/>
    <p:sldId id="256" r:id="rId4"/>
    <p:sldId id="262" r:id="rId5"/>
    <p:sldId id="263" r:id="rId6"/>
    <p:sldId id="261" r:id="rId7"/>
    <p:sldId id="264" r:id="rId8"/>
    <p:sldId id="258" r:id="rId9"/>
    <p:sldId id="265" r:id="rId10"/>
    <p:sldId id="267" r:id="rId11"/>
    <p:sldId id="271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A67D5D-8D27-4DE7-8F84-C2888FFDD3D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305BF0-19EC-4D87-9C33-40D0D30074F7}">
      <dgm:prSet/>
      <dgm:spPr/>
      <dgm:t>
        <a:bodyPr/>
        <a:lstStyle/>
        <a:p>
          <a:r>
            <a:rPr lang="en-US" b="0" i="0" baseline="0"/>
            <a:t>Incoming proton swept up by the dipole magnet</a:t>
          </a:r>
          <a:endParaRPr lang="en-US"/>
        </a:p>
      </dgm:t>
    </dgm:pt>
    <dgm:pt modelId="{583532CC-1948-42EC-9A78-C98CBFF45430}" type="parTrans" cxnId="{764AC405-C7C7-4E06-825D-C39C19EF1CEE}">
      <dgm:prSet/>
      <dgm:spPr/>
      <dgm:t>
        <a:bodyPr/>
        <a:lstStyle/>
        <a:p>
          <a:endParaRPr lang="en-US"/>
        </a:p>
      </dgm:t>
    </dgm:pt>
    <dgm:pt modelId="{E812F380-83F3-4276-80AC-F7474AB44571}" type="sibTrans" cxnId="{764AC405-C7C7-4E06-825D-C39C19EF1CEE}">
      <dgm:prSet/>
      <dgm:spPr/>
      <dgm:t>
        <a:bodyPr/>
        <a:lstStyle/>
        <a:p>
          <a:endParaRPr lang="en-US"/>
        </a:p>
      </dgm:t>
    </dgm:pt>
    <dgm:pt modelId="{FC2E8A26-A7A7-429A-86E0-C54610CCE4DB}">
      <dgm:prSet/>
      <dgm:spPr/>
      <dgm:t>
        <a:bodyPr/>
        <a:lstStyle/>
        <a:p>
          <a:r>
            <a:rPr lang="en-US" b="0" i="0" baseline="0" dirty="0"/>
            <a:t>Precession of the longitudinal polarization component occurs within the plane of deflection, perpendicular to magnetic field</a:t>
          </a:r>
          <a:endParaRPr lang="en-US" dirty="0"/>
        </a:p>
      </dgm:t>
    </dgm:pt>
    <dgm:pt modelId="{EFCCFEDD-E6C4-4791-8C4D-6722C16CE1D4}" type="parTrans" cxnId="{7F43D45A-7E18-4D16-8455-F54574E8748E}">
      <dgm:prSet/>
      <dgm:spPr/>
      <dgm:t>
        <a:bodyPr/>
        <a:lstStyle/>
        <a:p>
          <a:endParaRPr lang="en-US"/>
        </a:p>
      </dgm:t>
    </dgm:pt>
    <dgm:pt modelId="{A7F5EE5A-9EF8-46E9-92BC-F937F4386A45}" type="sibTrans" cxnId="{7F43D45A-7E18-4D16-8455-F54574E8748E}">
      <dgm:prSet/>
      <dgm:spPr/>
      <dgm:t>
        <a:bodyPr/>
        <a:lstStyle/>
        <a:p>
          <a:endParaRPr lang="en-US"/>
        </a:p>
      </dgm:t>
    </dgm:pt>
    <dgm:pt modelId="{31F1910C-91AE-484F-B053-37AA2D0EC96B}">
      <dgm:prSet/>
      <dgm:spPr/>
      <dgm:t>
        <a:bodyPr/>
        <a:lstStyle/>
        <a:p>
          <a:r>
            <a:rPr lang="en-US" b="0" i="0" baseline="0" dirty="0"/>
            <a:t>Analyzing power: Quantity that converts polarization of nucleon to the asymmetry observed</a:t>
          </a:r>
          <a:endParaRPr lang="en-US" dirty="0"/>
        </a:p>
      </dgm:t>
    </dgm:pt>
    <dgm:pt modelId="{F742E484-7A69-431E-96A8-4E273004827C}" type="parTrans" cxnId="{1EB348AA-B481-4CCD-86BA-6DD4B6ED50C1}">
      <dgm:prSet/>
      <dgm:spPr/>
      <dgm:t>
        <a:bodyPr/>
        <a:lstStyle/>
        <a:p>
          <a:endParaRPr lang="en-US"/>
        </a:p>
      </dgm:t>
    </dgm:pt>
    <dgm:pt modelId="{11B645EE-D214-4F03-BDA6-EA05B5040993}" type="sibTrans" cxnId="{1EB348AA-B481-4CCD-86BA-6DD4B6ED50C1}">
      <dgm:prSet/>
      <dgm:spPr/>
      <dgm:t>
        <a:bodyPr/>
        <a:lstStyle/>
        <a:p>
          <a:endParaRPr lang="en-US"/>
        </a:p>
      </dgm:t>
    </dgm:pt>
    <dgm:pt modelId="{9FE9E457-1651-4686-9D7C-5CF04CFA555E}">
      <dgm:prSet/>
      <dgm:spPr/>
      <dgm:t>
        <a:bodyPr/>
        <a:lstStyle/>
        <a:p>
          <a:r>
            <a:rPr lang="en-US" b="0" i="0" baseline="0" dirty="0"/>
            <a:t>Can calibrate analyzing power against polarization</a:t>
          </a:r>
          <a:endParaRPr lang="en-US" dirty="0"/>
        </a:p>
      </dgm:t>
    </dgm:pt>
    <dgm:pt modelId="{47990A0C-B68C-4BEA-B66C-E796D68A1614}" type="parTrans" cxnId="{724D3F83-C8B4-41B5-87BE-942B70DB3925}">
      <dgm:prSet/>
      <dgm:spPr/>
      <dgm:t>
        <a:bodyPr/>
        <a:lstStyle/>
        <a:p>
          <a:endParaRPr lang="en-US"/>
        </a:p>
      </dgm:t>
    </dgm:pt>
    <dgm:pt modelId="{BB7C3E45-F6A3-4387-8799-D201E352D5D9}" type="sibTrans" cxnId="{724D3F83-C8B4-41B5-87BE-942B70DB3925}">
      <dgm:prSet/>
      <dgm:spPr/>
      <dgm:t>
        <a:bodyPr/>
        <a:lstStyle/>
        <a:p>
          <a:endParaRPr lang="en-US"/>
        </a:p>
      </dgm:t>
    </dgm:pt>
    <dgm:pt modelId="{B3461352-3FC8-4231-AA39-D105A28857AD}">
      <dgm:prSet/>
      <dgm:spPr/>
      <dgm:t>
        <a:bodyPr/>
        <a:lstStyle/>
        <a:p>
          <a:r>
            <a:rPr lang="en-US" b="0" i="0" baseline="0" dirty="0"/>
            <a:t>If analyzing power is known, polarization can be measured</a:t>
          </a:r>
        </a:p>
        <a:p>
          <a:r>
            <a:rPr lang="en-US" b="0" i="0" baseline="0" dirty="0"/>
            <a:t>Ratio of Pt/Pl directly probes FF ratio, even without knowing of analyzing power </a:t>
          </a:r>
          <a:endParaRPr lang="en-US" dirty="0"/>
        </a:p>
      </dgm:t>
    </dgm:pt>
    <dgm:pt modelId="{D5078DA7-0E99-41CE-8402-BB3FFD83321A}" type="parTrans" cxnId="{BE87ECC4-F58A-4105-862A-9BC7C15AD8CE}">
      <dgm:prSet/>
      <dgm:spPr/>
      <dgm:t>
        <a:bodyPr/>
        <a:lstStyle/>
        <a:p>
          <a:endParaRPr lang="en-US"/>
        </a:p>
      </dgm:t>
    </dgm:pt>
    <dgm:pt modelId="{ED3FCFD8-741E-4D99-82A5-6E24B705EAC3}" type="sibTrans" cxnId="{BE87ECC4-F58A-4105-862A-9BC7C15AD8CE}">
      <dgm:prSet/>
      <dgm:spPr/>
      <dgm:t>
        <a:bodyPr/>
        <a:lstStyle/>
        <a:p>
          <a:endParaRPr lang="en-US"/>
        </a:p>
      </dgm:t>
    </dgm:pt>
    <dgm:pt modelId="{515647B3-DB77-4617-AC7B-81199099096E}" type="pres">
      <dgm:prSet presAssocID="{D1A67D5D-8D27-4DE7-8F84-C2888FFDD3D0}" presName="outerComposite" presStyleCnt="0">
        <dgm:presLayoutVars>
          <dgm:chMax val="5"/>
          <dgm:dir/>
          <dgm:resizeHandles val="exact"/>
        </dgm:presLayoutVars>
      </dgm:prSet>
      <dgm:spPr/>
    </dgm:pt>
    <dgm:pt modelId="{D3CD1F15-505D-4E6E-B254-F0510583EBDE}" type="pres">
      <dgm:prSet presAssocID="{D1A67D5D-8D27-4DE7-8F84-C2888FFDD3D0}" presName="dummyMaxCanvas" presStyleCnt="0">
        <dgm:presLayoutVars/>
      </dgm:prSet>
      <dgm:spPr/>
    </dgm:pt>
    <dgm:pt modelId="{71AE5BAE-3510-4837-86C2-AC2385F32917}" type="pres">
      <dgm:prSet presAssocID="{D1A67D5D-8D27-4DE7-8F84-C2888FFDD3D0}" presName="FiveNodes_1" presStyleLbl="node1" presStyleIdx="0" presStyleCnt="5">
        <dgm:presLayoutVars>
          <dgm:bulletEnabled val="1"/>
        </dgm:presLayoutVars>
      </dgm:prSet>
      <dgm:spPr/>
    </dgm:pt>
    <dgm:pt modelId="{BFC30CDE-301A-483F-A616-BB51B7A400CC}" type="pres">
      <dgm:prSet presAssocID="{D1A67D5D-8D27-4DE7-8F84-C2888FFDD3D0}" presName="FiveNodes_2" presStyleLbl="node1" presStyleIdx="1" presStyleCnt="5">
        <dgm:presLayoutVars>
          <dgm:bulletEnabled val="1"/>
        </dgm:presLayoutVars>
      </dgm:prSet>
      <dgm:spPr/>
    </dgm:pt>
    <dgm:pt modelId="{E3008B7F-2636-43AF-B524-43CAD52865BB}" type="pres">
      <dgm:prSet presAssocID="{D1A67D5D-8D27-4DE7-8F84-C2888FFDD3D0}" presName="FiveNodes_3" presStyleLbl="node1" presStyleIdx="2" presStyleCnt="5" custLinFactNeighborX="-748" custLinFactNeighborY="-6642">
        <dgm:presLayoutVars>
          <dgm:bulletEnabled val="1"/>
        </dgm:presLayoutVars>
      </dgm:prSet>
      <dgm:spPr/>
    </dgm:pt>
    <dgm:pt modelId="{FC2E61B2-DC03-4C44-A9D3-F6C5C3FA3411}" type="pres">
      <dgm:prSet presAssocID="{D1A67D5D-8D27-4DE7-8F84-C2888FFDD3D0}" presName="FiveNodes_4" presStyleLbl="node1" presStyleIdx="3" presStyleCnt="5" custLinFactNeighborX="-3349" custLinFactNeighborY="-3704">
        <dgm:presLayoutVars>
          <dgm:bulletEnabled val="1"/>
        </dgm:presLayoutVars>
      </dgm:prSet>
      <dgm:spPr/>
    </dgm:pt>
    <dgm:pt modelId="{40AA3830-6AA4-4E85-BABD-3DBF9F50BD91}" type="pres">
      <dgm:prSet presAssocID="{D1A67D5D-8D27-4DE7-8F84-C2888FFDD3D0}" presName="FiveNodes_5" presStyleLbl="node1" presStyleIdx="4" presStyleCnt="5" custLinFactNeighborX="0" custLinFactNeighborY="0">
        <dgm:presLayoutVars>
          <dgm:bulletEnabled val="1"/>
        </dgm:presLayoutVars>
      </dgm:prSet>
      <dgm:spPr/>
    </dgm:pt>
    <dgm:pt modelId="{A46C85D8-B35C-4F95-91B2-72C760BC7421}" type="pres">
      <dgm:prSet presAssocID="{D1A67D5D-8D27-4DE7-8F84-C2888FFDD3D0}" presName="FiveConn_1-2" presStyleLbl="fgAccFollowNode1" presStyleIdx="0" presStyleCnt="4" custLinFactNeighborX="-17251" custLinFactNeighborY="-6349">
        <dgm:presLayoutVars>
          <dgm:bulletEnabled val="1"/>
        </dgm:presLayoutVars>
      </dgm:prSet>
      <dgm:spPr/>
    </dgm:pt>
    <dgm:pt modelId="{7C3925D0-9894-477D-B0F8-D0AE2B480BA8}" type="pres">
      <dgm:prSet presAssocID="{D1A67D5D-8D27-4DE7-8F84-C2888FFDD3D0}" presName="FiveConn_2-3" presStyleLbl="fgAccFollowNode1" presStyleIdx="1" presStyleCnt="4" custLinFactNeighborY="2559">
        <dgm:presLayoutVars>
          <dgm:bulletEnabled val="1"/>
        </dgm:presLayoutVars>
      </dgm:prSet>
      <dgm:spPr/>
    </dgm:pt>
    <dgm:pt modelId="{4A17E930-2A7D-49FE-AC81-68DEB607A25F}" type="pres">
      <dgm:prSet presAssocID="{D1A67D5D-8D27-4DE7-8F84-C2888FFDD3D0}" presName="FiveConn_3-4" presStyleLbl="fgAccFollowNode1" presStyleIdx="2" presStyleCnt="4">
        <dgm:presLayoutVars>
          <dgm:bulletEnabled val="1"/>
        </dgm:presLayoutVars>
      </dgm:prSet>
      <dgm:spPr/>
    </dgm:pt>
    <dgm:pt modelId="{8099E97E-4AD5-4294-B019-57CAF279A196}" type="pres">
      <dgm:prSet presAssocID="{D1A67D5D-8D27-4DE7-8F84-C2888FFDD3D0}" presName="FiveConn_4-5" presStyleLbl="fgAccFollowNode1" presStyleIdx="3" presStyleCnt="4" custLinFactNeighborX="12249" custLinFactNeighborY="8439">
        <dgm:presLayoutVars>
          <dgm:bulletEnabled val="1"/>
        </dgm:presLayoutVars>
      </dgm:prSet>
      <dgm:spPr/>
    </dgm:pt>
    <dgm:pt modelId="{1EC15B22-9BCD-4E89-AD3C-595EAEE0DEE3}" type="pres">
      <dgm:prSet presAssocID="{D1A67D5D-8D27-4DE7-8F84-C2888FFDD3D0}" presName="FiveNodes_1_text" presStyleLbl="node1" presStyleIdx="4" presStyleCnt="5">
        <dgm:presLayoutVars>
          <dgm:bulletEnabled val="1"/>
        </dgm:presLayoutVars>
      </dgm:prSet>
      <dgm:spPr/>
    </dgm:pt>
    <dgm:pt modelId="{F52D64B0-29D0-4BB5-B24C-181D4913F13E}" type="pres">
      <dgm:prSet presAssocID="{D1A67D5D-8D27-4DE7-8F84-C2888FFDD3D0}" presName="FiveNodes_2_text" presStyleLbl="node1" presStyleIdx="4" presStyleCnt="5">
        <dgm:presLayoutVars>
          <dgm:bulletEnabled val="1"/>
        </dgm:presLayoutVars>
      </dgm:prSet>
      <dgm:spPr/>
    </dgm:pt>
    <dgm:pt modelId="{3E0C6F67-CA48-40B2-B221-CD1654E8CA47}" type="pres">
      <dgm:prSet presAssocID="{D1A67D5D-8D27-4DE7-8F84-C2888FFDD3D0}" presName="FiveNodes_3_text" presStyleLbl="node1" presStyleIdx="4" presStyleCnt="5">
        <dgm:presLayoutVars>
          <dgm:bulletEnabled val="1"/>
        </dgm:presLayoutVars>
      </dgm:prSet>
      <dgm:spPr/>
    </dgm:pt>
    <dgm:pt modelId="{8E1F53EF-ABD1-47D0-9212-02B30015579C}" type="pres">
      <dgm:prSet presAssocID="{D1A67D5D-8D27-4DE7-8F84-C2888FFDD3D0}" presName="FiveNodes_4_text" presStyleLbl="node1" presStyleIdx="4" presStyleCnt="5">
        <dgm:presLayoutVars>
          <dgm:bulletEnabled val="1"/>
        </dgm:presLayoutVars>
      </dgm:prSet>
      <dgm:spPr/>
    </dgm:pt>
    <dgm:pt modelId="{43B836F5-6FB3-478A-B9EE-C8C50EE0450A}" type="pres">
      <dgm:prSet presAssocID="{D1A67D5D-8D27-4DE7-8F84-C2888FFDD3D0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4072504-D242-4921-9489-86250ED7F744}" type="presOf" srcId="{31F1910C-91AE-484F-B053-37AA2D0EC96B}" destId="{E3008B7F-2636-43AF-B524-43CAD52865BB}" srcOrd="0" destOrd="0" presId="urn:microsoft.com/office/officeart/2005/8/layout/vProcess5"/>
    <dgm:cxn modelId="{764AC405-C7C7-4E06-825D-C39C19EF1CEE}" srcId="{D1A67D5D-8D27-4DE7-8F84-C2888FFDD3D0}" destId="{2F305BF0-19EC-4D87-9C33-40D0D30074F7}" srcOrd="0" destOrd="0" parTransId="{583532CC-1948-42EC-9A78-C98CBFF45430}" sibTransId="{E812F380-83F3-4276-80AC-F7474AB44571}"/>
    <dgm:cxn modelId="{B08D7507-8D68-4812-804A-5359433D1B51}" type="presOf" srcId="{D1A67D5D-8D27-4DE7-8F84-C2888FFDD3D0}" destId="{515647B3-DB77-4617-AC7B-81199099096E}" srcOrd="0" destOrd="0" presId="urn:microsoft.com/office/officeart/2005/8/layout/vProcess5"/>
    <dgm:cxn modelId="{FAF7E41F-73E8-4AFE-BE4B-C1E78D9FE84F}" type="presOf" srcId="{FC2E8A26-A7A7-429A-86E0-C54610CCE4DB}" destId="{F52D64B0-29D0-4BB5-B24C-181D4913F13E}" srcOrd="1" destOrd="0" presId="urn:microsoft.com/office/officeart/2005/8/layout/vProcess5"/>
    <dgm:cxn modelId="{9B1B6D3A-837A-42E1-AEF6-71D0527D4C4B}" type="presOf" srcId="{B3461352-3FC8-4231-AA39-D105A28857AD}" destId="{40AA3830-6AA4-4E85-BABD-3DBF9F50BD91}" srcOrd="0" destOrd="0" presId="urn:microsoft.com/office/officeart/2005/8/layout/vProcess5"/>
    <dgm:cxn modelId="{36F05E47-E19B-406F-93D6-D3A720115290}" type="presOf" srcId="{2F305BF0-19EC-4D87-9C33-40D0D30074F7}" destId="{1EC15B22-9BCD-4E89-AD3C-595EAEE0DEE3}" srcOrd="1" destOrd="0" presId="urn:microsoft.com/office/officeart/2005/8/layout/vProcess5"/>
    <dgm:cxn modelId="{5F24AB67-B429-4EFF-BE9A-D3C9932FA906}" type="presOf" srcId="{9FE9E457-1651-4686-9D7C-5CF04CFA555E}" destId="{FC2E61B2-DC03-4C44-A9D3-F6C5C3FA3411}" srcOrd="0" destOrd="0" presId="urn:microsoft.com/office/officeart/2005/8/layout/vProcess5"/>
    <dgm:cxn modelId="{79E21C6F-E699-44BD-819B-C9D867A153FB}" type="presOf" srcId="{E812F380-83F3-4276-80AC-F7474AB44571}" destId="{A46C85D8-B35C-4F95-91B2-72C760BC7421}" srcOrd="0" destOrd="0" presId="urn:microsoft.com/office/officeart/2005/8/layout/vProcess5"/>
    <dgm:cxn modelId="{7F43D45A-7E18-4D16-8455-F54574E8748E}" srcId="{D1A67D5D-8D27-4DE7-8F84-C2888FFDD3D0}" destId="{FC2E8A26-A7A7-429A-86E0-C54610CCE4DB}" srcOrd="1" destOrd="0" parTransId="{EFCCFEDD-E6C4-4791-8C4D-6722C16CE1D4}" sibTransId="{A7F5EE5A-9EF8-46E9-92BC-F937F4386A45}"/>
    <dgm:cxn modelId="{CC3B3A7B-C614-4DEA-A3DA-D175559C000E}" type="presOf" srcId="{B3461352-3FC8-4231-AA39-D105A28857AD}" destId="{43B836F5-6FB3-478A-B9EE-C8C50EE0450A}" srcOrd="1" destOrd="0" presId="urn:microsoft.com/office/officeart/2005/8/layout/vProcess5"/>
    <dgm:cxn modelId="{724D3F83-C8B4-41B5-87BE-942B70DB3925}" srcId="{D1A67D5D-8D27-4DE7-8F84-C2888FFDD3D0}" destId="{9FE9E457-1651-4686-9D7C-5CF04CFA555E}" srcOrd="3" destOrd="0" parTransId="{47990A0C-B68C-4BEA-B66C-E796D68A1614}" sibTransId="{BB7C3E45-F6A3-4387-8799-D201E352D5D9}"/>
    <dgm:cxn modelId="{F468A19D-E4B9-41F6-98D7-C80456CE58AE}" type="presOf" srcId="{11B645EE-D214-4F03-BDA6-EA05B5040993}" destId="{4A17E930-2A7D-49FE-AC81-68DEB607A25F}" srcOrd="0" destOrd="0" presId="urn:microsoft.com/office/officeart/2005/8/layout/vProcess5"/>
    <dgm:cxn modelId="{7BC8D99F-1AC3-45A1-A4A2-23EDFA9AF809}" type="presOf" srcId="{31F1910C-91AE-484F-B053-37AA2D0EC96B}" destId="{3E0C6F67-CA48-40B2-B221-CD1654E8CA47}" srcOrd="1" destOrd="0" presId="urn:microsoft.com/office/officeart/2005/8/layout/vProcess5"/>
    <dgm:cxn modelId="{1CF54AA5-91D3-4285-A50E-4200D8599DCD}" type="presOf" srcId="{FC2E8A26-A7A7-429A-86E0-C54610CCE4DB}" destId="{BFC30CDE-301A-483F-A616-BB51B7A400CC}" srcOrd="0" destOrd="0" presId="urn:microsoft.com/office/officeart/2005/8/layout/vProcess5"/>
    <dgm:cxn modelId="{1EB348AA-B481-4CCD-86BA-6DD4B6ED50C1}" srcId="{D1A67D5D-8D27-4DE7-8F84-C2888FFDD3D0}" destId="{31F1910C-91AE-484F-B053-37AA2D0EC96B}" srcOrd="2" destOrd="0" parTransId="{F742E484-7A69-431E-96A8-4E273004827C}" sibTransId="{11B645EE-D214-4F03-BDA6-EA05B5040993}"/>
    <dgm:cxn modelId="{B208C1B5-0298-40DA-B089-C81E58BC0925}" type="presOf" srcId="{2F305BF0-19EC-4D87-9C33-40D0D30074F7}" destId="{71AE5BAE-3510-4837-86C2-AC2385F32917}" srcOrd="0" destOrd="0" presId="urn:microsoft.com/office/officeart/2005/8/layout/vProcess5"/>
    <dgm:cxn modelId="{BE87ECC4-F58A-4105-862A-9BC7C15AD8CE}" srcId="{D1A67D5D-8D27-4DE7-8F84-C2888FFDD3D0}" destId="{B3461352-3FC8-4231-AA39-D105A28857AD}" srcOrd="4" destOrd="0" parTransId="{D5078DA7-0E99-41CE-8402-BB3FFD83321A}" sibTransId="{ED3FCFD8-741E-4D99-82A5-6E24B705EAC3}"/>
    <dgm:cxn modelId="{3B7A2DC6-D61E-46B0-9316-D96EDDABDF94}" type="presOf" srcId="{BB7C3E45-F6A3-4387-8799-D201E352D5D9}" destId="{8099E97E-4AD5-4294-B019-57CAF279A196}" srcOrd="0" destOrd="0" presId="urn:microsoft.com/office/officeart/2005/8/layout/vProcess5"/>
    <dgm:cxn modelId="{3BEA57D3-641E-4648-A939-CDFAEBD756CD}" type="presOf" srcId="{A7F5EE5A-9EF8-46E9-92BC-F937F4386A45}" destId="{7C3925D0-9894-477D-B0F8-D0AE2B480BA8}" srcOrd="0" destOrd="0" presId="urn:microsoft.com/office/officeart/2005/8/layout/vProcess5"/>
    <dgm:cxn modelId="{42EFBCED-7569-4A62-95AF-3B133BB01574}" type="presOf" srcId="{9FE9E457-1651-4686-9D7C-5CF04CFA555E}" destId="{8E1F53EF-ABD1-47D0-9212-02B30015579C}" srcOrd="1" destOrd="0" presId="urn:microsoft.com/office/officeart/2005/8/layout/vProcess5"/>
    <dgm:cxn modelId="{4A7ABA9E-9C22-4A38-93CC-FA8F9221015D}" type="presParOf" srcId="{515647B3-DB77-4617-AC7B-81199099096E}" destId="{D3CD1F15-505D-4E6E-B254-F0510583EBDE}" srcOrd="0" destOrd="0" presId="urn:microsoft.com/office/officeart/2005/8/layout/vProcess5"/>
    <dgm:cxn modelId="{A63BB776-CCC3-4D4A-AC9D-5D8138B44DB2}" type="presParOf" srcId="{515647B3-DB77-4617-AC7B-81199099096E}" destId="{71AE5BAE-3510-4837-86C2-AC2385F32917}" srcOrd="1" destOrd="0" presId="urn:microsoft.com/office/officeart/2005/8/layout/vProcess5"/>
    <dgm:cxn modelId="{79FC9E4E-01F2-42E0-AC0F-98B7412440B0}" type="presParOf" srcId="{515647B3-DB77-4617-AC7B-81199099096E}" destId="{BFC30CDE-301A-483F-A616-BB51B7A400CC}" srcOrd="2" destOrd="0" presId="urn:microsoft.com/office/officeart/2005/8/layout/vProcess5"/>
    <dgm:cxn modelId="{A76356F0-1091-4EA5-9093-D5CF5EE3A85A}" type="presParOf" srcId="{515647B3-DB77-4617-AC7B-81199099096E}" destId="{E3008B7F-2636-43AF-B524-43CAD52865BB}" srcOrd="3" destOrd="0" presId="urn:microsoft.com/office/officeart/2005/8/layout/vProcess5"/>
    <dgm:cxn modelId="{07201244-9391-4D59-B329-3D7FA09752AB}" type="presParOf" srcId="{515647B3-DB77-4617-AC7B-81199099096E}" destId="{FC2E61B2-DC03-4C44-A9D3-F6C5C3FA3411}" srcOrd="4" destOrd="0" presId="urn:microsoft.com/office/officeart/2005/8/layout/vProcess5"/>
    <dgm:cxn modelId="{63846838-A42A-4A34-80A8-6FA9AE2FEE3B}" type="presParOf" srcId="{515647B3-DB77-4617-AC7B-81199099096E}" destId="{40AA3830-6AA4-4E85-BABD-3DBF9F50BD91}" srcOrd="5" destOrd="0" presId="urn:microsoft.com/office/officeart/2005/8/layout/vProcess5"/>
    <dgm:cxn modelId="{CCDE23C6-C6F3-4BEC-9B76-C8F15D97B14C}" type="presParOf" srcId="{515647B3-DB77-4617-AC7B-81199099096E}" destId="{A46C85D8-B35C-4F95-91B2-72C760BC7421}" srcOrd="6" destOrd="0" presId="urn:microsoft.com/office/officeart/2005/8/layout/vProcess5"/>
    <dgm:cxn modelId="{86D3455D-84CF-44A1-B393-DC6FA5317AE5}" type="presParOf" srcId="{515647B3-DB77-4617-AC7B-81199099096E}" destId="{7C3925D0-9894-477D-B0F8-D0AE2B480BA8}" srcOrd="7" destOrd="0" presId="urn:microsoft.com/office/officeart/2005/8/layout/vProcess5"/>
    <dgm:cxn modelId="{81E32DED-86DE-43D3-87FF-A68DB96A7444}" type="presParOf" srcId="{515647B3-DB77-4617-AC7B-81199099096E}" destId="{4A17E930-2A7D-49FE-AC81-68DEB607A25F}" srcOrd="8" destOrd="0" presId="urn:microsoft.com/office/officeart/2005/8/layout/vProcess5"/>
    <dgm:cxn modelId="{86FE5C50-8CD9-430E-97AF-FBE06C841C68}" type="presParOf" srcId="{515647B3-DB77-4617-AC7B-81199099096E}" destId="{8099E97E-4AD5-4294-B019-57CAF279A196}" srcOrd="9" destOrd="0" presId="urn:microsoft.com/office/officeart/2005/8/layout/vProcess5"/>
    <dgm:cxn modelId="{17986ADC-0920-4D7D-A2D9-B124A9FEAA68}" type="presParOf" srcId="{515647B3-DB77-4617-AC7B-81199099096E}" destId="{1EC15B22-9BCD-4E89-AD3C-595EAEE0DEE3}" srcOrd="10" destOrd="0" presId="urn:microsoft.com/office/officeart/2005/8/layout/vProcess5"/>
    <dgm:cxn modelId="{BC693BDA-74A3-4AD3-80C3-607E3924643A}" type="presParOf" srcId="{515647B3-DB77-4617-AC7B-81199099096E}" destId="{F52D64B0-29D0-4BB5-B24C-181D4913F13E}" srcOrd="11" destOrd="0" presId="urn:microsoft.com/office/officeart/2005/8/layout/vProcess5"/>
    <dgm:cxn modelId="{67A059C2-AF6D-4A31-BA66-3CB2082BC4F6}" type="presParOf" srcId="{515647B3-DB77-4617-AC7B-81199099096E}" destId="{3E0C6F67-CA48-40B2-B221-CD1654E8CA47}" srcOrd="12" destOrd="0" presId="urn:microsoft.com/office/officeart/2005/8/layout/vProcess5"/>
    <dgm:cxn modelId="{A9D20BAF-4F18-46F6-8A82-8A9AE5DD5A90}" type="presParOf" srcId="{515647B3-DB77-4617-AC7B-81199099096E}" destId="{8E1F53EF-ABD1-47D0-9212-02B30015579C}" srcOrd="13" destOrd="0" presId="urn:microsoft.com/office/officeart/2005/8/layout/vProcess5"/>
    <dgm:cxn modelId="{04AB8812-7688-4747-9D49-F5AEB046BB8F}" type="presParOf" srcId="{515647B3-DB77-4617-AC7B-81199099096E}" destId="{43B836F5-6FB3-478A-B9EE-C8C50EE0450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F7956F-C16C-44C9-9497-EDBB461D474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34BA2F-02C4-4BF7-A020-1A35E58320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/>
            <a:t>My advisor Dr. Michael Kohl</a:t>
          </a:r>
          <a:endParaRPr lang="en-US" dirty="0"/>
        </a:p>
      </dgm:t>
    </dgm:pt>
    <dgm:pt modelId="{9BBDD140-8848-44A8-AA9E-94A6F04491B9}" type="parTrans" cxnId="{49324093-EB25-4B05-9171-4B306C210CCA}">
      <dgm:prSet/>
      <dgm:spPr/>
      <dgm:t>
        <a:bodyPr/>
        <a:lstStyle/>
        <a:p>
          <a:endParaRPr lang="en-US"/>
        </a:p>
      </dgm:t>
    </dgm:pt>
    <dgm:pt modelId="{B0A79E21-6041-4D30-BF62-E65862DAD9D0}" type="sibTrans" cxnId="{49324093-EB25-4B05-9171-4B306C210CCA}">
      <dgm:prSet/>
      <dgm:spPr/>
      <dgm:t>
        <a:bodyPr/>
        <a:lstStyle/>
        <a:p>
          <a:endParaRPr lang="en-US"/>
        </a:p>
      </dgm:t>
    </dgm:pt>
    <dgm:pt modelId="{2584CF90-BF24-49DE-94E3-42ED0911FB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Staff Scientists: Dr. Holly Szumila-Vance, Dr. Brad Sawatzky</a:t>
          </a:r>
          <a:endParaRPr lang="en-US"/>
        </a:p>
      </dgm:t>
    </dgm:pt>
    <dgm:pt modelId="{816C8E9B-42AA-43CC-A792-B500C7F458A1}" type="parTrans" cxnId="{EA8F0D13-55B4-4409-91D2-D4997D5B7EB5}">
      <dgm:prSet/>
      <dgm:spPr/>
      <dgm:t>
        <a:bodyPr/>
        <a:lstStyle/>
        <a:p>
          <a:endParaRPr lang="en-US"/>
        </a:p>
      </dgm:t>
    </dgm:pt>
    <dgm:pt modelId="{5541AB9A-A6F1-4D92-B899-61649EA9C550}" type="sibTrans" cxnId="{EA8F0D13-55B4-4409-91D2-D4997D5B7EB5}">
      <dgm:prSet/>
      <dgm:spPr/>
      <dgm:t>
        <a:bodyPr/>
        <a:lstStyle/>
        <a:p>
          <a:endParaRPr lang="en-US"/>
        </a:p>
      </dgm:t>
    </dgm:pt>
    <dgm:pt modelId="{EBBA6F9D-6D1E-4E2D-BD33-E84EEBCE90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/>
            <a:t>Postdocs: Dr. </a:t>
          </a:r>
          <a:r>
            <a:rPr lang="en-US" b="0" i="0" baseline="0" dirty="0" err="1"/>
            <a:t>Xinzhan</a:t>
          </a:r>
          <a:r>
            <a:rPr lang="en-US" b="0" i="0" baseline="0" dirty="0"/>
            <a:t> Bai (UVa), Dr. </a:t>
          </a:r>
          <a:r>
            <a:rPr lang="en-US" b="0" i="0" baseline="0" dirty="0" err="1"/>
            <a:t>Thir</a:t>
          </a:r>
          <a:r>
            <a:rPr lang="en-US" b="0" i="0" baseline="0" dirty="0"/>
            <a:t> Narayan Gautam (HU)</a:t>
          </a:r>
          <a:endParaRPr lang="en-US" dirty="0"/>
        </a:p>
      </dgm:t>
    </dgm:pt>
    <dgm:pt modelId="{E2A9B9BB-29D2-4FC7-918F-9FD5C3B2040A}" type="parTrans" cxnId="{BC708D9D-37A0-4DB4-AE80-6339F5CFCD41}">
      <dgm:prSet/>
      <dgm:spPr/>
      <dgm:t>
        <a:bodyPr/>
        <a:lstStyle/>
        <a:p>
          <a:endParaRPr lang="en-US"/>
        </a:p>
      </dgm:t>
    </dgm:pt>
    <dgm:pt modelId="{88EDF68F-F5F7-4D50-AD5D-726ED5596624}" type="sibTrans" cxnId="{BC708D9D-37A0-4DB4-AE80-6339F5CFCD41}">
      <dgm:prSet/>
      <dgm:spPr/>
      <dgm:t>
        <a:bodyPr/>
        <a:lstStyle/>
        <a:p>
          <a:endParaRPr lang="en-US"/>
        </a:p>
      </dgm:t>
    </dgm:pt>
    <dgm:pt modelId="{7B490546-DC34-4387-8C13-DC94F57EFA2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/>
            <a:t>Graduate Students: Ezekiel Wertz (W&amp;M), </a:t>
          </a:r>
          <a:r>
            <a:rPr lang="en-US" b="0" i="0" baseline="0" dirty="0" err="1"/>
            <a:t>Anuruddha</a:t>
          </a:r>
          <a:r>
            <a:rPr lang="en-US" b="0" i="0" baseline="0" dirty="0"/>
            <a:t> </a:t>
          </a:r>
          <a:r>
            <a:rPr lang="en-US" b="0" i="0" baseline="0" dirty="0" err="1"/>
            <a:t>Rathnayake</a:t>
          </a:r>
          <a:r>
            <a:rPr lang="en-US" b="0" i="0" baseline="0" dirty="0"/>
            <a:t>, John Boyd, Sean </a:t>
          </a:r>
          <a:r>
            <a:rPr lang="en-US" b="0" i="0" baseline="0" dirty="0" err="1"/>
            <a:t>Jeffas</a:t>
          </a:r>
          <a:r>
            <a:rPr lang="en-US" b="0" i="0" baseline="0" dirty="0"/>
            <a:t> (UVa), </a:t>
          </a:r>
          <a:r>
            <a:rPr lang="en-US" dirty="0" err="1"/>
            <a:t>ManjuKrishna</a:t>
          </a:r>
          <a:r>
            <a:rPr lang="en-US" dirty="0"/>
            <a:t> Suresh(HU)</a:t>
          </a:r>
        </a:p>
      </dgm:t>
    </dgm:pt>
    <dgm:pt modelId="{04B42348-0311-45D5-8923-AB009809F153}" type="parTrans" cxnId="{BAA8B271-A4CB-4F2F-B89D-2324F9F3D76D}">
      <dgm:prSet/>
      <dgm:spPr/>
      <dgm:t>
        <a:bodyPr/>
        <a:lstStyle/>
        <a:p>
          <a:endParaRPr lang="en-US"/>
        </a:p>
      </dgm:t>
    </dgm:pt>
    <dgm:pt modelId="{1BA04D3C-6817-4A79-B091-83C918DA36BA}" type="sibTrans" cxnId="{BAA8B271-A4CB-4F2F-B89D-2324F9F3D76D}">
      <dgm:prSet/>
      <dgm:spPr/>
      <dgm:t>
        <a:bodyPr/>
        <a:lstStyle/>
        <a:p>
          <a:endParaRPr lang="en-US"/>
        </a:p>
      </dgm:t>
    </dgm:pt>
    <dgm:pt modelId="{B34C16E0-C48D-4205-80E0-6F89AD98AE3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The SBS Collaboration</a:t>
          </a:r>
          <a:endParaRPr lang="en-US"/>
        </a:p>
      </dgm:t>
    </dgm:pt>
    <dgm:pt modelId="{04E3E31B-2E2B-4CD2-824A-43DCBD2475CE}" type="parTrans" cxnId="{5E70D1D4-367B-46C5-91FD-E01DEDC695C9}">
      <dgm:prSet/>
      <dgm:spPr/>
      <dgm:t>
        <a:bodyPr/>
        <a:lstStyle/>
        <a:p>
          <a:endParaRPr lang="en-US"/>
        </a:p>
      </dgm:t>
    </dgm:pt>
    <dgm:pt modelId="{61BD1AB2-3084-4829-A16C-7A5E80A95BA8}" type="sibTrans" cxnId="{5E70D1D4-367B-46C5-91FD-E01DEDC695C9}">
      <dgm:prSet/>
      <dgm:spPr/>
      <dgm:t>
        <a:bodyPr/>
        <a:lstStyle/>
        <a:p>
          <a:endParaRPr lang="en-US"/>
        </a:p>
      </dgm:t>
    </dgm:pt>
    <dgm:pt modelId="{A7ABE92F-FCE1-4B7D-84E3-F9EA282AE7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/>
            <a:t>The Department of Energy and Jefferson Science Associates</a:t>
          </a:r>
          <a:endParaRPr lang="en-US" dirty="0"/>
        </a:p>
      </dgm:t>
    </dgm:pt>
    <dgm:pt modelId="{C0375002-6249-4FC4-BB55-9A75F85F1F2C}" type="parTrans" cxnId="{D9538796-263A-40A7-BF06-2B804E035E40}">
      <dgm:prSet/>
      <dgm:spPr/>
      <dgm:t>
        <a:bodyPr/>
        <a:lstStyle/>
        <a:p>
          <a:endParaRPr lang="en-US"/>
        </a:p>
      </dgm:t>
    </dgm:pt>
    <dgm:pt modelId="{CFB999D1-B9E1-4342-8FCB-418F43259134}" type="sibTrans" cxnId="{D9538796-263A-40A7-BF06-2B804E035E40}">
      <dgm:prSet/>
      <dgm:spPr/>
      <dgm:t>
        <a:bodyPr/>
        <a:lstStyle/>
        <a:p>
          <a:endParaRPr lang="en-US"/>
        </a:p>
      </dgm:t>
    </dgm:pt>
    <dgm:pt modelId="{2607D7D1-EAEB-486B-B687-6EBDABADBB46}" type="pres">
      <dgm:prSet presAssocID="{70F7956F-C16C-44C9-9497-EDBB461D4746}" presName="root" presStyleCnt="0">
        <dgm:presLayoutVars>
          <dgm:dir/>
          <dgm:resizeHandles val="exact"/>
        </dgm:presLayoutVars>
      </dgm:prSet>
      <dgm:spPr/>
    </dgm:pt>
    <dgm:pt modelId="{4096073F-3028-48EC-9476-1E039B2ADFEC}" type="pres">
      <dgm:prSet presAssocID="{A934BA2F-02C4-4BF7-A020-1A35E58320A6}" presName="compNode" presStyleCnt="0"/>
      <dgm:spPr/>
    </dgm:pt>
    <dgm:pt modelId="{B23A2F49-77E2-4234-8EB8-637F209B7972}" type="pres">
      <dgm:prSet presAssocID="{A934BA2F-02C4-4BF7-A020-1A35E58320A6}" presName="bgRect" presStyleLbl="bgShp" presStyleIdx="0" presStyleCnt="6"/>
      <dgm:spPr/>
    </dgm:pt>
    <dgm:pt modelId="{13401E30-29D4-40DD-8015-637394E5EA69}" type="pres">
      <dgm:prSet presAssocID="{A934BA2F-02C4-4BF7-A020-1A35E58320A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6A9B361E-9046-4B73-9C57-BCDF993D158C}" type="pres">
      <dgm:prSet presAssocID="{A934BA2F-02C4-4BF7-A020-1A35E58320A6}" presName="spaceRect" presStyleCnt="0"/>
      <dgm:spPr/>
    </dgm:pt>
    <dgm:pt modelId="{1BBDE6B1-058E-4398-9387-3CA220E600C7}" type="pres">
      <dgm:prSet presAssocID="{A934BA2F-02C4-4BF7-A020-1A35E58320A6}" presName="parTx" presStyleLbl="revTx" presStyleIdx="0" presStyleCnt="6">
        <dgm:presLayoutVars>
          <dgm:chMax val="0"/>
          <dgm:chPref val="0"/>
        </dgm:presLayoutVars>
      </dgm:prSet>
      <dgm:spPr/>
    </dgm:pt>
    <dgm:pt modelId="{810C873D-2F1C-4E9A-ADC0-F6C3E96CCCC3}" type="pres">
      <dgm:prSet presAssocID="{B0A79E21-6041-4D30-BF62-E65862DAD9D0}" presName="sibTrans" presStyleCnt="0"/>
      <dgm:spPr/>
    </dgm:pt>
    <dgm:pt modelId="{53B70B96-1A89-4E55-BD6E-534FE73A86C6}" type="pres">
      <dgm:prSet presAssocID="{2584CF90-BF24-49DE-94E3-42ED0911FB4D}" presName="compNode" presStyleCnt="0"/>
      <dgm:spPr/>
    </dgm:pt>
    <dgm:pt modelId="{056F4785-891A-4E3B-8E1B-96FDFA311730}" type="pres">
      <dgm:prSet presAssocID="{2584CF90-BF24-49DE-94E3-42ED0911FB4D}" presName="bgRect" presStyleLbl="bgShp" presStyleIdx="1" presStyleCnt="6" custLinFactNeighborY="-1453"/>
      <dgm:spPr/>
    </dgm:pt>
    <dgm:pt modelId="{80F2F71F-102A-4E3F-AF0E-7B4044A645F5}" type="pres">
      <dgm:prSet presAssocID="{2584CF90-BF24-49DE-94E3-42ED0911FB4D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E34C4CBB-54F8-437C-A3AC-61DDA1304A88}" type="pres">
      <dgm:prSet presAssocID="{2584CF90-BF24-49DE-94E3-42ED0911FB4D}" presName="spaceRect" presStyleCnt="0"/>
      <dgm:spPr/>
    </dgm:pt>
    <dgm:pt modelId="{17783F15-D451-4430-8A58-B103DFD199EB}" type="pres">
      <dgm:prSet presAssocID="{2584CF90-BF24-49DE-94E3-42ED0911FB4D}" presName="parTx" presStyleLbl="revTx" presStyleIdx="1" presStyleCnt="6">
        <dgm:presLayoutVars>
          <dgm:chMax val="0"/>
          <dgm:chPref val="0"/>
        </dgm:presLayoutVars>
      </dgm:prSet>
      <dgm:spPr/>
    </dgm:pt>
    <dgm:pt modelId="{95DC182F-F5A6-4318-A9F1-05D4EFCD2AE7}" type="pres">
      <dgm:prSet presAssocID="{5541AB9A-A6F1-4D92-B899-61649EA9C550}" presName="sibTrans" presStyleCnt="0"/>
      <dgm:spPr/>
    </dgm:pt>
    <dgm:pt modelId="{1C2F66E3-5442-4CCE-AAF7-F2261B94EF79}" type="pres">
      <dgm:prSet presAssocID="{EBBA6F9D-6D1E-4E2D-BD33-E84EEBCE9093}" presName="compNode" presStyleCnt="0"/>
      <dgm:spPr/>
    </dgm:pt>
    <dgm:pt modelId="{70775D15-22FF-476D-A807-30BA4D82B5F3}" type="pres">
      <dgm:prSet presAssocID="{EBBA6F9D-6D1E-4E2D-BD33-E84EEBCE9093}" presName="bgRect" presStyleLbl="bgShp" presStyleIdx="2" presStyleCnt="6"/>
      <dgm:spPr/>
    </dgm:pt>
    <dgm:pt modelId="{BFD03A4B-89CD-448E-9C31-08E84C9BA3F4}" type="pres">
      <dgm:prSet presAssocID="{EBBA6F9D-6D1E-4E2D-BD33-E84EEBCE9093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9CAF81C6-1C88-4564-A9A1-710C73F880A8}" type="pres">
      <dgm:prSet presAssocID="{EBBA6F9D-6D1E-4E2D-BD33-E84EEBCE9093}" presName="spaceRect" presStyleCnt="0"/>
      <dgm:spPr/>
    </dgm:pt>
    <dgm:pt modelId="{557AB6F8-6A84-43E4-876E-D10840CD1D9E}" type="pres">
      <dgm:prSet presAssocID="{EBBA6F9D-6D1E-4E2D-BD33-E84EEBCE9093}" presName="parTx" presStyleLbl="revTx" presStyleIdx="2" presStyleCnt="6">
        <dgm:presLayoutVars>
          <dgm:chMax val="0"/>
          <dgm:chPref val="0"/>
        </dgm:presLayoutVars>
      </dgm:prSet>
      <dgm:spPr/>
    </dgm:pt>
    <dgm:pt modelId="{851C82C6-27F5-45A4-BB56-1EBA0D654E65}" type="pres">
      <dgm:prSet presAssocID="{88EDF68F-F5F7-4D50-AD5D-726ED5596624}" presName="sibTrans" presStyleCnt="0"/>
      <dgm:spPr/>
    </dgm:pt>
    <dgm:pt modelId="{BDBBE7C0-44F3-4AAE-B424-99F7F3EBB9CE}" type="pres">
      <dgm:prSet presAssocID="{7B490546-DC34-4387-8C13-DC94F57EFA28}" presName="compNode" presStyleCnt="0"/>
      <dgm:spPr/>
    </dgm:pt>
    <dgm:pt modelId="{782C8322-C690-47BA-8578-B69A9AC9A7B6}" type="pres">
      <dgm:prSet presAssocID="{7B490546-DC34-4387-8C13-DC94F57EFA28}" presName="bgRect" presStyleLbl="bgShp" presStyleIdx="3" presStyleCnt="6"/>
      <dgm:spPr/>
    </dgm:pt>
    <dgm:pt modelId="{588760A2-6F9E-45B3-8B56-829BB1C92742}" type="pres">
      <dgm:prSet presAssocID="{7B490546-DC34-4387-8C13-DC94F57EFA2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43934EEA-1F80-4AB2-8F90-95B0DE4662E0}" type="pres">
      <dgm:prSet presAssocID="{7B490546-DC34-4387-8C13-DC94F57EFA28}" presName="spaceRect" presStyleCnt="0"/>
      <dgm:spPr/>
    </dgm:pt>
    <dgm:pt modelId="{C643F9D0-276E-46B5-BA93-AA5803C3B4FE}" type="pres">
      <dgm:prSet presAssocID="{7B490546-DC34-4387-8C13-DC94F57EFA28}" presName="parTx" presStyleLbl="revTx" presStyleIdx="3" presStyleCnt="6">
        <dgm:presLayoutVars>
          <dgm:chMax val="0"/>
          <dgm:chPref val="0"/>
        </dgm:presLayoutVars>
      </dgm:prSet>
      <dgm:spPr/>
    </dgm:pt>
    <dgm:pt modelId="{5A2FDB61-04D1-480E-AF77-BC2CCE114BFC}" type="pres">
      <dgm:prSet presAssocID="{1BA04D3C-6817-4A79-B091-83C918DA36BA}" presName="sibTrans" presStyleCnt="0"/>
      <dgm:spPr/>
    </dgm:pt>
    <dgm:pt modelId="{ADEB630E-6BD4-4B3A-A512-0CC5F8BDA799}" type="pres">
      <dgm:prSet presAssocID="{B34C16E0-C48D-4205-80E0-6F89AD98AE3C}" presName="compNode" presStyleCnt="0"/>
      <dgm:spPr/>
    </dgm:pt>
    <dgm:pt modelId="{B6642518-1842-421F-BFEF-8B17AB710AA4}" type="pres">
      <dgm:prSet presAssocID="{B34C16E0-C48D-4205-80E0-6F89AD98AE3C}" presName="bgRect" presStyleLbl="bgShp" presStyleIdx="4" presStyleCnt="6"/>
      <dgm:spPr/>
    </dgm:pt>
    <dgm:pt modelId="{CD74731F-C2DB-48D3-9E14-15C80C4FC3DE}" type="pres">
      <dgm:prSet presAssocID="{B34C16E0-C48D-4205-80E0-6F89AD98AE3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ECAC4EF2-0898-42AB-9AB1-B7EC9A1212C4}" type="pres">
      <dgm:prSet presAssocID="{B34C16E0-C48D-4205-80E0-6F89AD98AE3C}" presName="spaceRect" presStyleCnt="0"/>
      <dgm:spPr/>
    </dgm:pt>
    <dgm:pt modelId="{5F212A25-12FA-4D3F-B625-E76B6F714B55}" type="pres">
      <dgm:prSet presAssocID="{B34C16E0-C48D-4205-80E0-6F89AD98AE3C}" presName="parTx" presStyleLbl="revTx" presStyleIdx="4" presStyleCnt="6">
        <dgm:presLayoutVars>
          <dgm:chMax val="0"/>
          <dgm:chPref val="0"/>
        </dgm:presLayoutVars>
      </dgm:prSet>
      <dgm:spPr/>
    </dgm:pt>
    <dgm:pt modelId="{A0E884D7-41D5-469B-AF2B-E8286CF6C1B7}" type="pres">
      <dgm:prSet presAssocID="{61BD1AB2-3084-4829-A16C-7A5E80A95BA8}" presName="sibTrans" presStyleCnt="0"/>
      <dgm:spPr/>
    </dgm:pt>
    <dgm:pt modelId="{503DBE17-CDF7-43A6-B2A0-8B84E335F351}" type="pres">
      <dgm:prSet presAssocID="{A7ABE92F-FCE1-4B7D-84E3-F9EA282AE71F}" presName="compNode" presStyleCnt="0"/>
      <dgm:spPr/>
    </dgm:pt>
    <dgm:pt modelId="{3100DDC6-3915-4628-8CDF-5714D6AA40DF}" type="pres">
      <dgm:prSet presAssocID="{A7ABE92F-FCE1-4B7D-84E3-F9EA282AE71F}" presName="bgRect" presStyleLbl="bgShp" presStyleIdx="5" presStyleCnt="6"/>
      <dgm:spPr/>
    </dgm:pt>
    <dgm:pt modelId="{90F08DCA-F172-4F2F-8F19-2C86E06A4527}" type="pres">
      <dgm:prSet presAssocID="{A7ABE92F-FCE1-4B7D-84E3-F9EA282AE71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286D5D24-A6D1-4CF9-98B1-095B9D52DE0A}" type="pres">
      <dgm:prSet presAssocID="{A7ABE92F-FCE1-4B7D-84E3-F9EA282AE71F}" presName="spaceRect" presStyleCnt="0"/>
      <dgm:spPr/>
    </dgm:pt>
    <dgm:pt modelId="{3D5546DA-A2FC-4C3F-846F-DCF0941DCB20}" type="pres">
      <dgm:prSet presAssocID="{A7ABE92F-FCE1-4B7D-84E3-F9EA282AE71F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EA8F0D13-55B4-4409-91D2-D4997D5B7EB5}" srcId="{70F7956F-C16C-44C9-9497-EDBB461D4746}" destId="{2584CF90-BF24-49DE-94E3-42ED0911FB4D}" srcOrd="1" destOrd="0" parTransId="{816C8E9B-42AA-43CC-A792-B500C7F458A1}" sibTransId="{5541AB9A-A6F1-4D92-B899-61649EA9C550}"/>
    <dgm:cxn modelId="{4BE95024-EFD8-4C3B-BC7C-51E0CBD26C39}" type="presOf" srcId="{70F7956F-C16C-44C9-9497-EDBB461D4746}" destId="{2607D7D1-EAEB-486B-B687-6EBDABADBB46}" srcOrd="0" destOrd="0" presId="urn:microsoft.com/office/officeart/2018/2/layout/IconVerticalSolidList"/>
    <dgm:cxn modelId="{BFC46037-4212-4E9A-A369-62B8D311229B}" type="presOf" srcId="{A934BA2F-02C4-4BF7-A020-1A35E58320A6}" destId="{1BBDE6B1-058E-4398-9387-3CA220E600C7}" srcOrd="0" destOrd="0" presId="urn:microsoft.com/office/officeart/2018/2/layout/IconVerticalSolidList"/>
    <dgm:cxn modelId="{220AE744-18B7-4775-B3AA-980A5D7BA2C0}" type="presOf" srcId="{2584CF90-BF24-49DE-94E3-42ED0911FB4D}" destId="{17783F15-D451-4430-8A58-B103DFD199EB}" srcOrd="0" destOrd="0" presId="urn:microsoft.com/office/officeart/2018/2/layout/IconVerticalSolidList"/>
    <dgm:cxn modelId="{BAA8B271-A4CB-4F2F-B89D-2324F9F3D76D}" srcId="{70F7956F-C16C-44C9-9497-EDBB461D4746}" destId="{7B490546-DC34-4387-8C13-DC94F57EFA28}" srcOrd="3" destOrd="0" parTransId="{04B42348-0311-45D5-8923-AB009809F153}" sibTransId="{1BA04D3C-6817-4A79-B091-83C918DA36BA}"/>
    <dgm:cxn modelId="{988FC675-D760-4BFE-9A85-618FD3682D43}" type="presOf" srcId="{7B490546-DC34-4387-8C13-DC94F57EFA28}" destId="{C643F9D0-276E-46B5-BA93-AA5803C3B4FE}" srcOrd="0" destOrd="0" presId="urn:microsoft.com/office/officeart/2018/2/layout/IconVerticalSolidList"/>
    <dgm:cxn modelId="{49324093-EB25-4B05-9171-4B306C210CCA}" srcId="{70F7956F-C16C-44C9-9497-EDBB461D4746}" destId="{A934BA2F-02C4-4BF7-A020-1A35E58320A6}" srcOrd="0" destOrd="0" parTransId="{9BBDD140-8848-44A8-AA9E-94A6F04491B9}" sibTransId="{B0A79E21-6041-4D30-BF62-E65862DAD9D0}"/>
    <dgm:cxn modelId="{6C342794-DFBD-41B8-8C72-CF293B1E5DFA}" type="presOf" srcId="{EBBA6F9D-6D1E-4E2D-BD33-E84EEBCE9093}" destId="{557AB6F8-6A84-43E4-876E-D10840CD1D9E}" srcOrd="0" destOrd="0" presId="urn:microsoft.com/office/officeart/2018/2/layout/IconVerticalSolidList"/>
    <dgm:cxn modelId="{960A6995-F070-4A75-8ADB-AA28C17E9443}" type="presOf" srcId="{A7ABE92F-FCE1-4B7D-84E3-F9EA282AE71F}" destId="{3D5546DA-A2FC-4C3F-846F-DCF0941DCB20}" srcOrd="0" destOrd="0" presId="urn:microsoft.com/office/officeart/2018/2/layout/IconVerticalSolidList"/>
    <dgm:cxn modelId="{D9538796-263A-40A7-BF06-2B804E035E40}" srcId="{70F7956F-C16C-44C9-9497-EDBB461D4746}" destId="{A7ABE92F-FCE1-4B7D-84E3-F9EA282AE71F}" srcOrd="5" destOrd="0" parTransId="{C0375002-6249-4FC4-BB55-9A75F85F1F2C}" sibTransId="{CFB999D1-B9E1-4342-8FCB-418F43259134}"/>
    <dgm:cxn modelId="{BC708D9D-37A0-4DB4-AE80-6339F5CFCD41}" srcId="{70F7956F-C16C-44C9-9497-EDBB461D4746}" destId="{EBBA6F9D-6D1E-4E2D-BD33-E84EEBCE9093}" srcOrd="2" destOrd="0" parTransId="{E2A9B9BB-29D2-4FC7-918F-9FD5C3B2040A}" sibTransId="{88EDF68F-F5F7-4D50-AD5D-726ED5596624}"/>
    <dgm:cxn modelId="{5E70D1D4-367B-46C5-91FD-E01DEDC695C9}" srcId="{70F7956F-C16C-44C9-9497-EDBB461D4746}" destId="{B34C16E0-C48D-4205-80E0-6F89AD98AE3C}" srcOrd="4" destOrd="0" parTransId="{04E3E31B-2E2B-4CD2-824A-43DCBD2475CE}" sibTransId="{61BD1AB2-3084-4829-A16C-7A5E80A95BA8}"/>
    <dgm:cxn modelId="{5EDD40DC-8875-462B-9C35-12D749AA253E}" type="presOf" srcId="{B34C16E0-C48D-4205-80E0-6F89AD98AE3C}" destId="{5F212A25-12FA-4D3F-B625-E76B6F714B55}" srcOrd="0" destOrd="0" presId="urn:microsoft.com/office/officeart/2018/2/layout/IconVerticalSolidList"/>
    <dgm:cxn modelId="{09D75C87-574E-4529-8AAC-787FCD039EAD}" type="presParOf" srcId="{2607D7D1-EAEB-486B-B687-6EBDABADBB46}" destId="{4096073F-3028-48EC-9476-1E039B2ADFEC}" srcOrd="0" destOrd="0" presId="urn:microsoft.com/office/officeart/2018/2/layout/IconVerticalSolidList"/>
    <dgm:cxn modelId="{83604BA3-5148-45C4-A02E-3D68D1B30231}" type="presParOf" srcId="{4096073F-3028-48EC-9476-1E039B2ADFEC}" destId="{B23A2F49-77E2-4234-8EB8-637F209B7972}" srcOrd="0" destOrd="0" presId="urn:microsoft.com/office/officeart/2018/2/layout/IconVerticalSolidList"/>
    <dgm:cxn modelId="{32BE2488-93D4-4F72-B881-388003E5F7D1}" type="presParOf" srcId="{4096073F-3028-48EC-9476-1E039B2ADFEC}" destId="{13401E30-29D4-40DD-8015-637394E5EA69}" srcOrd="1" destOrd="0" presId="urn:microsoft.com/office/officeart/2018/2/layout/IconVerticalSolidList"/>
    <dgm:cxn modelId="{0AC52CA9-5681-4F32-A6E0-6ABD3F3B88DB}" type="presParOf" srcId="{4096073F-3028-48EC-9476-1E039B2ADFEC}" destId="{6A9B361E-9046-4B73-9C57-BCDF993D158C}" srcOrd="2" destOrd="0" presId="urn:microsoft.com/office/officeart/2018/2/layout/IconVerticalSolidList"/>
    <dgm:cxn modelId="{EE448BC1-90B5-42D2-A445-A8A681BE1965}" type="presParOf" srcId="{4096073F-3028-48EC-9476-1E039B2ADFEC}" destId="{1BBDE6B1-058E-4398-9387-3CA220E600C7}" srcOrd="3" destOrd="0" presId="urn:microsoft.com/office/officeart/2018/2/layout/IconVerticalSolidList"/>
    <dgm:cxn modelId="{93334AF1-DDAD-4A3F-8711-6EADA164FBB5}" type="presParOf" srcId="{2607D7D1-EAEB-486B-B687-6EBDABADBB46}" destId="{810C873D-2F1C-4E9A-ADC0-F6C3E96CCCC3}" srcOrd="1" destOrd="0" presId="urn:microsoft.com/office/officeart/2018/2/layout/IconVerticalSolidList"/>
    <dgm:cxn modelId="{8F05482D-F1E3-473D-834D-19A582534E8D}" type="presParOf" srcId="{2607D7D1-EAEB-486B-B687-6EBDABADBB46}" destId="{53B70B96-1A89-4E55-BD6E-534FE73A86C6}" srcOrd="2" destOrd="0" presId="urn:microsoft.com/office/officeart/2018/2/layout/IconVerticalSolidList"/>
    <dgm:cxn modelId="{3B8D684D-B94B-4DDC-83BD-428ACC0712BE}" type="presParOf" srcId="{53B70B96-1A89-4E55-BD6E-534FE73A86C6}" destId="{056F4785-891A-4E3B-8E1B-96FDFA311730}" srcOrd="0" destOrd="0" presId="urn:microsoft.com/office/officeart/2018/2/layout/IconVerticalSolidList"/>
    <dgm:cxn modelId="{D7F45EB8-3CF2-4874-9B06-640DF30E489F}" type="presParOf" srcId="{53B70B96-1A89-4E55-BD6E-534FE73A86C6}" destId="{80F2F71F-102A-4E3F-AF0E-7B4044A645F5}" srcOrd="1" destOrd="0" presId="urn:microsoft.com/office/officeart/2018/2/layout/IconVerticalSolidList"/>
    <dgm:cxn modelId="{0ECBCF15-E1E8-4133-9DB6-6EE537125C1F}" type="presParOf" srcId="{53B70B96-1A89-4E55-BD6E-534FE73A86C6}" destId="{E34C4CBB-54F8-437C-A3AC-61DDA1304A88}" srcOrd="2" destOrd="0" presId="urn:microsoft.com/office/officeart/2018/2/layout/IconVerticalSolidList"/>
    <dgm:cxn modelId="{8AC11B2D-A4CE-467C-80B5-4E09CBB9018E}" type="presParOf" srcId="{53B70B96-1A89-4E55-BD6E-534FE73A86C6}" destId="{17783F15-D451-4430-8A58-B103DFD199EB}" srcOrd="3" destOrd="0" presId="urn:microsoft.com/office/officeart/2018/2/layout/IconVerticalSolidList"/>
    <dgm:cxn modelId="{D7F88327-46FC-4E7D-8682-9DEE02E2E892}" type="presParOf" srcId="{2607D7D1-EAEB-486B-B687-6EBDABADBB46}" destId="{95DC182F-F5A6-4318-A9F1-05D4EFCD2AE7}" srcOrd="3" destOrd="0" presId="urn:microsoft.com/office/officeart/2018/2/layout/IconVerticalSolidList"/>
    <dgm:cxn modelId="{859F8ACA-1D03-47FB-A9D9-8DE942607704}" type="presParOf" srcId="{2607D7D1-EAEB-486B-B687-6EBDABADBB46}" destId="{1C2F66E3-5442-4CCE-AAF7-F2261B94EF79}" srcOrd="4" destOrd="0" presId="urn:microsoft.com/office/officeart/2018/2/layout/IconVerticalSolidList"/>
    <dgm:cxn modelId="{29189843-22EB-4247-BBB8-58FB331D4694}" type="presParOf" srcId="{1C2F66E3-5442-4CCE-AAF7-F2261B94EF79}" destId="{70775D15-22FF-476D-A807-30BA4D82B5F3}" srcOrd="0" destOrd="0" presId="urn:microsoft.com/office/officeart/2018/2/layout/IconVerticalSolidList"/>
    <dgm:cxn modelId="{9B6643BF-5766-4133-A9CC-6F1B7A178D9D}" type="presParOf" srcId="{1C2F66E3-5442-4CCE-AAF7-F2261B94EF79}" destId="{BFD03A4B-89CD-448E-9C31-08E84C9BA3F4}" srcOrd="1" destOrd="0" presId="urn:microsoft.com/office/officeart/2018/2/layout/IconVerticalSolidList"/>
    <dgm:cxn modelId="{37604526-3CB9-43BA-827A-93A9FABE1114}" type="presParOf" srcId="{1C2F66E3-5442-4CCE-AAF7-F2261B94EF79}" destId="{9CAF81C6-1C88-4564-A9A1-710C73F880A8}" srcOrd="2" destOrd="0" presId="urn:microsoft.com/office/officeart/2018/2/layout/IconVerticalSolidList"/>
    <dgm:cxn modelId="{95630A18-1A20-424D-AEB5-C6210BE7645B}" type="presParOf" srcId="{1C2F66E3-5442-4CCE-AAF7-F2261B94EF79}" destId="{557AB6F8-6A84-43E4-876E-D10840CD1D9E}" srcOrd="3" destOrd="0" presId="urn:microsoft.com/office/officeart/2018/2/layout/IconVerticalSolidList"/>
    <dgm:cxn modelId="{550C194D-FF01-4BDB-8A19-18061849C706}" type="presParOf" srcId="{2607D7D1-EAEB-486B-B687-6EBDABADBB46}" destId="{851C82C6-27F5-45A4-BB56-1EBA0D654E65}" srcOrd="5" destOrd="0" presId="urn:microsoft.com/office/officeart/2018/2/layout/IconVerticalSolidList"/>
    <dgm:cxn modelId="{6244AC09-D430-4C08-AC23-82D41D7AD35D}" type="presParOf" srcId="{2607D7D1-EAEB-486B-B687-6EBDABADBB46}" destId="{BDBBE7C0-44F3-4AAE-B424-99F7F3EBB9CE}" srcOrd="6" destOrd="0" presId="urn:microsoft.com/office/officeart/2018/2/layout/IconVerticalSolidList"/>
    <dgm:cxn modelId="{5B772EA6-CA47-4A7B-A0CD-7E06EBE1834C}" type="presParOf" srcId="{BDBBE7C0-44F3-4AAE-B424-99F7F3EBB9CE}" destId="{782C8322-C690-47BA-8578-B69A9AC9A7B6}" srcOrd="0" destOrd="0" presId="urn:microsoft.com/office/officeart/2018/2/layout/IconVerticalSolidList"/>
    <dgm:cxn modelId="{90065CC0-9C48-4285-B526-4A0AFF73B3F9}" type="presParOf" srcId="{BDBBE7C0-44F3-4AAE-B424-99F7F3EBB9CE}" destId="{588760A2-6F9E-45B3-8B56-829BB1C92742}" srcOrd="1" destOrd="0" presId="urn:microsoft.com/office/officeart/2018/2/layout/IconVerticalSolidList"/>
    <dgm:cxn modelId="{CD863149-F6FA-4A2B-93A2-EE2C0813AF14}" type="presParOf" srcId="{BDBBE7C0-44F3-4AAE-B424-99F7F3EBB9CE}" destId="{43934EEA-1F80-4AB2-8F90-95B0DE4662E0}" srcOrd="2" destOrd="0" presId="urn:microsoft.com/office/officeart/2018/2/layout/IconVerticalSolidList"/>
    <dgm:cxn modelId="{C8A1C38C-CEA1-4D94-9B02-6C3251211A59}" type="presParOf" srcId="{BDBBE7C0-44F3-4AAE-B424-99F7F3EBB9CE}" destId="{C643F9D0-276E-46B5-BA93-AA5803C3B4FE}" srcOrd="3" destOrd="0" presId="urn:microsoft.com/office/officeart/2018/2/layout/IconVerticalSolidList"/>
    <dgm:cxn modelId="{F8D156F0-9B13-4C6B-B633-756CF149692E}" type="presParOf" srcId="{2607D7D1-EAEB-486B-B687-6EBDABADBB46}" destId="{5A2FDB61-04D1-480E-AF77-BC2CCE114BFC}" srcOrd="7" destOrd="0" presId="urn:microsoft.com/office/officeart/2018/2/layout/IconVerticalSolidList"/>
    <dgm:cxn modelId="{85D26E00-4445-4C30-941E-C4855C64D008}" type="presParOf" srcId="{2607D7D1-EAEB-486B-B687-6EBDABADBB46}" destId="{ADEB630E-6BD4-4B3A-A512-0CC5F8BDA799}" srcOrd="8" destOrd="0" presId="urn:microsoft.com/office/officeart/2018/2/layout/IconVerticalSolidList"/>
    <dgm:cxn modelId="{CDB99832-2C44-4893-8EC0-4580DC9E9E56}" type="presParOf" srcId="{ADEB630E-6BD4-4B3A-A512-0CC5F8BDA799}" destId="{B6642518-1842-421F-BFEF-8B17AB710AA4}" srcOrd="0" destOrd="0" presId="urn:microsoft.com/office/officeart/2018/2/layout/IconVerticalSolidList"/>
    <dgm:cxn modelId="{69BEFB10-8CC6-44DC-9BC5-1DCF4A653907}" type="presParOf" srcId="{ADEB630E-6BD4-4B3A-A512-0CC5F8BDA799}" destId="{CD74731F-C2DB-48D3-9E14-15C80C4FC3DE}" srcOrd="1" destOrd="0" presId="urn:microsoft.com/office/officeart/2018/2/layout/IconVerticalSolidList"/>
    <dgm:cxn modelId="{9B7BF2C7-C518-4DE2-A449-E41B523F9431}" type="presParOf" srcId="{ADEB630E-6BD4-4B3A-A512-0CC5F8BDA799}" destId="{ECAC4EF2-0898-42AB-9AB1-B7EC9A1212C4}" srcOrd="2" destOrd="0" presId="urn:microsoft.com/office/officeart/2018/2/layout/IconVerticalSolidList"/>
    <dgm:cxn modelId="{254D7296-BD7D-4722-B7D7-4BEA8E009424}" type="presParOf" srcId="{ADEB630E-6BD4-4B3A-A512-0CC5F8BDA799}" destId="{5F212A25-12FA-4D3F-B625-E76B6F714B55}" srcOrd="3" destOrd="0" presId="urn:microsoft.com/office/officeart/2018/2/layout/IconVerticalSolidList"/>
    <dgm:cxn modelId="{C2183883-A125-4B5C-BB29-6E60E67BDECA}" type="presParOf" srcId="{2607D7D1-EAEB-486B-B687-6EBDABADBB46}" destId="{A0E884D7-41D5-469B-AF2B-E8286CF6C1B7}" srcOrd="9" destOrd="0" presId="urn:microsoft.com/office/officeart/2018/2/layout/IconVerticalSolidList"/>
    <dgm:cxn modelId="{D856282F-EF6F-470C-8130-3E2F1AEAF759}" type="presParOf" srcId="{2607D7D1-EAEB-486B-B687-6EBDABADBB46}" destId="{503DBE17-CDF7-43A6-B2A0-8B84E335F351}" srcOrd="10" destOrd="0" presId="urn:microsoft.com/office/officeart/2018/2/layout/IconVerticalSolidList"/>
    <dgm:cxn modelId="{2F05C4C3-83F4-4CD1-9531-842487DBE7D2}" type="presParOf" srcId="{503DBE17-CDF7-43A6-B2A0-8B84E335F351}" destId="{3100DDC6-3915-4628-8CDF-5714D6AA40DF}" srcOrd="0" destOrd="0" presId="urn:microsoft.com/office/officeart/2018/2/layout/IconVerticalSolidList"/>
    <dgm:cxn modelId="{7588AE51-8B36-47F1-BB4B-ECF5BAE2E6FC}" type="presParOf" srcId="{503DBE17-CDF7-43A6-B2A0-8B84E335F351}" destId="{90F08DCA-F172-4F2F-8F19-2C86E06A4527}" srcOrd="1" destOrd="0" presId="urn:microsoft.com/office/officeart/2018/2/layout/IconVerticalSolidList"/>
    <dgm:cxn modelId="{EB435573-554D-4DAD-B324-7283BBD496EA}" type="presParOf" srcId="{503DBE17-CDF7-43A6-B2A0-8B84E335F351}" destId="{286D5D24-A6D1-4CF9-98B1-095B9D52DE0A}" srcOrd="2" destOrd="0" presId="urn:microsoft.com/office/officeart/2018/2/layout/IconVerticalSolidList"/>
    <dgm:cxn modelId="{88BB8A23-E980-4A94-B1B7-C3F7E2E6AF2D}" type="presParOf" srcId="{503DBE17-CDF7-43A6-B2A0-8B84E335F351}" destId="{3D5546DA-A2FC-4C3F-846F-DCF0941DCB2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AE5BAE-3510-4837-86C2-AC2385F32917}">
      <dsp:nvSpPr>
        <dsp:cNvPr id="0" name=""/>
        <dsp:cNvSpPr/>
      </dsp:nvSpPr>
      <dsp:spPr>
        <a:xfrm>
          <a:off x="0" y="0"/>
          <a:ext cx="4691282" cy="6204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baseline="0"/>
            <a:t>Incoming proton swept up by the dipole magnet</a:t>
          </a:r>
          <a:endParaRPr lang="en-US" sz="1000" kern="1200"/>
        </a:p>
      </dsp:txBody>
      <dsp:txXfrm>
        <a:off x="18173" y="18173"/>
        <a:ext cx="3949143" cy="584131"/>
      </dsp:txXfrm>
    </dsp:sp>
    <dsp:sp modelId="{BFC30CDE-301A-483F-A616-BB51B7A400CC}">
      <dsp:nvSpPr>
        <dsp:cNvPr id="0" name=""/>
        <dsp:cNvSpPr/>
      </dsp:nvSpPr>
      <dsp:spPr>
        <a:xfrm>
          <a:off x="350323" y="706655"/>
          <a:ext cx="4691282" cy="6204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baseline="0" dirty="0"/>
            <a:t>Precession of the longitudinal polarization component occurs within the plane of deflection, perpendicular to magnetic field</a:t>
          </a:r>
          <a:endParaRPr lang="en-US" sz="1000" kern="1200" dirty="0"/>
        </a:p>
      </dsp:txBody>
      <dsp:txXfrm>
        <a:off x="368496" y="724828"/>
        <a:ext cx="3901303" cy="584131"/>
      </dsp:txXfrm>
    </dsp:sp>
    <dsp:sp modelId="{E3008B7F-2636-43AF-B524-43CAD52865BB}">
      <dsp:nvSpPr>
        <dsp:cNvPr id="0" name=""/>
        <dsp:cNvSpPr/>
      </dsp:nvSpPr>
      <dsp:spPr>
        <a:xfrm>
          <a:off x="665555" y="1372098"/>
          <a:ext cx="4691282" cy="6204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baseline="0" dirty="0"/>
            <a:t>Analyzing power: Quantity that converts polarization of nucleon to the asymmetry observed</a:t>
          </a:r>
          <a:endParaRPr lang="en-US" sz="1000" kern="1200" dirty="0"/>
        </a:p>
      </dsp:txBody>
      <dsp:txXfrm>
        <a:off x="683728" y="1390271"/>
        <a:ext cx="3901303" cy="584131"/>
      </dsp:txXfrm>
    </dsp:sp>
    <dsp:sp modelId="{FC2E61B2-DC03-4C44-A9D3-F6C5C3FA3411}">
      <dsp:nvSpPr>
        <dsp:cNvPr id="0" name=""/>
        <dsp:cNvSpPr/>
      </dsp:nvSpPr>
      <dsp:spPr>
        <a:xfrm>
          <a:off x="893858" y="2096982"/>
          <a:ext cx="4691282" cy="6204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baseline="0" dirty="0"/>
            <a:t>Can calibrate analyzing power against polarization</a:t>
          </a:r>
          <a:endParaRPr lang="en-US" sz="1000" kern="1200" dirty="0"/>
        </a:p>
      </dsp:txBody>
      <dsp:txXfrm>
        <a:off x="912031" y="2115155"/>
        <a:ext cx="3901303" cy="584131"/>
      </dsp:txXfrm>
    </dsp:sp>
    <dsp:sp modelId="{40AA3830-6AA4-4E85-BABD-3DBF9F50BD91}">
      <dsp:nvSpPr>
        <dsp:cNvPr id="0" name=""/>
        <dsp:cNvSpPr/>
      </dsp:nvSpPr>
      <dsp:spPr>
        <a:xfrm>
          <a:off x="1401292" y="2826620"/>
          <a:ext cx="4691282" cy="6204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baseline="0" dirty="0"/>
            <a:t>If analyzing power is known, polarization can be measured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baseline="0" dirty="0"/>
            <a:t>Ratio of Pt/Pl directly probes FF ratio, even without knowing of analyzing power </a:t>
          </a:r>
          <a:endParaRPr lang="en-US" sz="1000" kern="1200" dirty="0"/>
        </a:p>
      </dsp:txBody>
      <dsp:txXfrm>
        <a:off x="1419465" y="2844793"/>
        <a:ext cx="3901303" cy="584131"/>
      </dsp:txXfrm>
    </dsp:sp>
    <dsp:sp modelId="{A46C85D8-B35C-4F95-91B2-72C760BC7421}">
      <dsp:nvSpPr>
        <dsp:cNvPr id="0" name=""/>
        <dsp:cNvSpPr/>
      </dsp:nvSpPr>
      <dsp:spPr>
        <a:xfrm>
          <a:off x="4218397" y="427687"/>
          <a:ext cx="403310" cy="40331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309142" y="427687"/>
        <a:ext cx="221820" cy="303491"/>
      </dsp:txXfrm>
    </dsp:sp>
    <dsp:sp modelId="{7C3925D0-9894-477D-B0F8-D0AE2B480BA8}">
      <dsp:nvSpPr>
        <dsp:cNvPr id="0" name=""/>
        <dsp:cNvSpPr/>
      </dsp:nvSpPr>
      <dsp:spPr>
        <a:xfrm>
          <a:off x="4638295" y="1170269"/>
          <a:ext cx="403310" cy="40331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729040" y="1170269"/>
        <a:ext cx="221820" cy="303491"/>
      </dsp:txXfrm>
    </dsp:sp>
    <dsp:sp modelId="{4A17E930-2A7D-49FE-AC81-68DEB607A25F}">
      <dsp:nvSpPr>
        <dsp:cNvPr id="0" name=""/>
        <dsp:cNvSpPr/>
      </dsp:nvSpPr>
      <dsp:spPr>
        <a:xfrm>
          <a:off x="4988618" y="1856262"/>
          <a:ext cx="403310" cy="40331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079363" y="1856262"/>
        <a:ext cx="221820" cy="303491"/>
      </dsp:txXfrm>
    </dsp:sp>
    <dsp:sp modelId="{8099E97E-4AD5-4294-B019-57CAF279A196}">
      <dsp:nvSpPr>
        <dsp:cNvPr id="0" name=""/>
        <dsp:cNvSpPr/>
      </dsp:nvSpPr>
      <dsp:spPr>
        <a:xfrm>
          <a:off x="5388342" y="2603846"/>
          <a:ext cx="403310" cy="40331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479087" y="2603846"/>
        <a:ext cx="221820" cy="3034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A2F49-77E2-4234-8EB8-637F209B7972}">
      <dsp:nvSpPr>
        <dsp:cNvPr id="0" name=""/>
        <dsp:cNvSpPr/>
      </dsp:nvSpPr>
      <dsp:spPr>
        <a:xfrm>
          <a:off x="0" y="1111"/>
          <a:ext cx="10143668" cy="4735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401E30-29D4-40DD-8015-637394E5EA69}">
      <dsp:nvSpPr>
        <dsp:cNvPr id="0" name=""/>
        <dsp:cNvSpPr/>
      </dsp:nvSpPr>
      <dsp:spPr>
        <a:xfrm>
          <a:off x="143251" y="107662"/>
          <a:ext cx="260457" cy="2604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BDE6B1-058E-4398-9387-3CA220E600C7}">
      <dsp:nvSpPr>
        <dsp:cNvPr id="0" name=""/>
        <dsp:cNvSpPr/>
      </dsp:nvSpPr>
      <dsp:spPr>
        <a:xfrm>
          <a:off x="546961" y="1111"/>
          <a:ext cx="9596706" cy="473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118" tIns="50118" rIns="50118" bIns="5011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 dirty="0"/>
            <a:t>My advisor Dr. Michael Kohl</a:t>
          </a:r>
          <a:endParaRPr lang="en-US" sz="1500" kern="1200" dirty="0"/>
        </a:p>
      </dsp:txBody>
      <dsp:txXfrm>
        <a:off x="546961" y="1111"/>
        <a:ext cx="9596706" cy="473559"/>
      </dsp:txXfrm>
    </dsp:sp>
    <dsp:sp modelId="{056F4785-891A-4E3B-8E1B-96FDFA311730}">
      <dsp:nvSpPr>
        <dsp:cNvPr id="0" name=""/>
        <dsp:cNvSpPr/>
      </dsp:nvSpPr>
      <dsp:spPr>
        <a:xfrm>
          <a:off x="0" y="586180"/>
          <a:ext cx="10143668" cy="4735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F2F71F-102A-4E3F-AF0E-7B4044A645F5}">
      <dsp:nvSpPr>
        <dsp:cNvPr id="0" name=""/>
        <dsp:cNvSpPr/>
      </dsp:nvSpPr>
      <dsp:spPr>
        <a:xfrm>
          <a:off x="143251" y="699612"/>
          <a:ext cx="260457" cy="2604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83F15-D451-4430-8A58-B103DFD199EB}">
      <dsp:nvSpPr>
        <dsp:cNvPr id="0" name=""/>
        <dsp:cNvSpPr/>
      </dsp:nvSpPr>
      <dsp:spPr>
        <a:xfrm>
          <a:off x="546961" y="593061"/>
          <a:ext cx="9596706" cy="473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118" tIns="50118" rIns="50118" bIns="5011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Staff Scientists: Dr. Holly Szumila-Vance, Dr. Brad Sawatzky</a:t>
          </a:r>
          <a:endParaRPr lang="en-US" sz="1500" kern="1200"/>
        </a:p>
      </dsp:txBody>
      <dsp:txXfrm>
        <a:off x="546961" y="593061"/>
        <a:ext cx="9596706" cy="473559"/>
      </dsp:txXfrm>
    </dsp:sp>
    <dsp:sp modelId="{70775D15-22FF-476D-A807-30BA4D82B5F3}">
      <dsp:nvSpPr>
        <dsp:cNvPr id="0" name=""/>
        <dsp:cNvSpPr/>
      </dsp:nvSpPr>
      <dsp:spPr>
        <a:xfrm>
          <a:off x="0" y="1185010"/>
          <a:ext cx="10143668" cy="4735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03A4B-89CD-448E-9C31-08E84C9BA3F4}">
      <dsp:nvSpPr>
        <dsp:cNvPr id="0" name=""/>
        <dsp:cNvSpPr/>
      </dsp:nvSpPr>
      <dsp:spPr>
        <a:xfrm>
          <a:off x="143251" y="1291561"/>
          <a:ext cx="260457" cy="2604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7AB6F8-6A84-43E4-876E-D10840CD1D9E}">
      <dsp:nvSpPr>
        <dsp:cNvPr id="0" name=""/>
        <dsp:cNvSpPr/>
      </dsp:nvSpPr>
      <dsp:spPr>
        <a:xfrm>
          <a:off x="546961" y="1185010"/>
          <a:ext cx="9596706" cy="473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118" tIns="50118" rIns="50118" bIns="5011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 dirty="0"/>
            <a:t>Postdocs: Dr. </a:t>
          </a:r>
          <a:r>
            <a:rPr lang="en-US" sz="1500" b="0" i="0" kern="1200" baseline="0" dirty="0" err="1"/>
            <a:t>Xinzhan</a:t>
          </a:r>
          <a:r>
            <a:rPr lang="en-US" sz="1500" b="0" i="0" kern="1200" baseline="0" dirty="0"/>
            <a:t> Bai (UVa), Dr. </a:t>
          </a:r>
          <a:r>
            <a:rPr lang="en-US" sz="1500" b="0" i="0" kern="1200" baseline="0" dirty="0" err="1"/>
            <a:t>Thir</a:t>
          </a:r>
          <a:r>
            <a:rPr lang="en-US" sz="1500" b="0" i="0" kern="1200" baseline="0" dirty="0"/>
            <a:t> Narayan Gautam (HU)</a:t>
          </a:r>
          <a:endParaRPr lang="en-US" sz="1500" kern="1200" dirty="0"/>
        </a:p>
      </dsp:txBody>
      <dsp:txXfrm>
        <a:off x="546961" y="1185010"/>
        <a:ext cx="9596706" cy="473559"/>
      </dsp:txXfrm>
    </dsp:sp>
    <dsp:sp modelId="{782C8322-C690-47BA-8578-B69A9AC9A7B6}">
      <dsp:nvSpPr>
        <dsp:cNvPr id="0" name=""/>
        <dsp:cNvSpPr/>
      </dsp:nvSpPr>
      <dsp:spPr>
        <a:xfrm>
          <a:off x="0" y="1776960"/>
          <a:ext cx="10143668" cy="4735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760A2-6F9E-45B3-8B56-829BB1C92742}">
      <dsp:nvSpPr>
        <dsp:cNvPr id="0" name=""/>
        <dsp:cNvSpPr/>
      </dsp:nvSpPr>
      <dsp:spPr>
        <a:xfrm>
          <a:off x="143251" y="1883511"/>
          <a:ext cx="260457" cy="2604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43F9D0-276E-46B5-BA93-AA5803C3B4FE}">
      <dsp:nvSpPr>
        <dsp:cNvPr id="0" name=""/>
        <dsp:cNvSpPr/>
      </dsp:nvSpPr>
      <dsp:spPr>
        <a:xfrm>
          <a:off x="546961" y="1776960"/>
          <a:ext cx="9596706" cy="473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118" tIns="50118" rIns="50118" bIns="5011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 dirty="0"/>
            <a:t>Graduate Students: Ezekiel Wertz (W&amp;M), </a:t>
          </a:r>
          <a:r>
            <a:rPr lang="en-US" sz="1500" b="0" i="0" kern="1200" baseline="0" dirty="0" err="1"/>
            <a:t>Anuruddha</a:t>
          </a:r>
          <a:r>
            <a:rPr lang="en-US" sz="1500" b="0" i="0" kern="1200" baseline="0" dirty="0"/>
            <a:t> </a:t>
          </a:r>
          <a:r>
            <a:rPr lang="en-US" sz="1500" b="0" i="0" kern="1200" baseline="0" dirty="0" err="1"/>
            <a:t>Rathnayake</a:t>
          </a:r>
          <a:r>
            <a:rPr lang="en-US" sz="1500" b="0" i="0" kern="1200" baseline="0" dirty="0"/>
            <a:t>, John Boyd, Sean </a:t>
          </a:r>
          <a:r>
            <a:rPr lang="en-US" sz="1500" b="0" i="0" kern="1200" baseline="0" dirty="0" err="1"/>
            <a:t>Jeffas</a:t>
          </a:r>
          <a:r>
            <a:rPr lang="en-US" sz="1500" b="0" i="0" kern="1200" baseline="0" dirty="0"/>
            <a:t> (UVa), </a:t>
          </a:r>
          <a:r>
            <a:rPr lang="en-US" sz="1500" kern="1200" dirty="0" err="1"/>
            <a:t>ManjuKrishna</a:t>
          </a:r>
          <a:r>
            <a:rPr lang="en-US" sz="1500" kern="1200" dirty="0"/>
            <a:t> Suresh(HU)</a:t>
          </a:r>
        </a:p>
      </dsp:txBody>
      <dsp:txXfrm>
        <a:off x="546961" y="1776960"/>
        <a:ext cx="9596706" cy="473559"/>
      </dsp:txXfrm>
    </dsp:sp>
    <dsp:sp modelId="{B6642518-1842-421F-BFEF-8B17AB710AA4}">
      <dsp:nvSpPr>
        <dsp:cNvPr id="0" name=""/>
        <dsp:cNvSpPr/>
      </dsp:nvSpPr>
      <dsp:spPr>
        <a:xfrm>
          <a:off x="0" y="2368910"/>
          <a:ext cx="10143668" cy="4735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74731F-C2DB-48D3-9E14-15C80C4FC3DE}">
      <dsp:nvSpPr>
        <dsp:cNvPr id="0" name=""/>
        <dsp:cNvSpPr/>
      </dsp:nvSpPr>
      <dsp:spPr>
        <a:xfrm>
          <a:off x="143251" y="2475461"/>
          <a:ext cx="260457" cy="26045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12A25-12FA-4D3F-B625-E76B6F714B55}">
      <dsp:nvSpPr>
        <dsp:cNvPr id="0" name=""/>
        <dsp:cNvSpPr/>
      </dsp:nvSpPr>
      <dsp:spPr>
        <a:xfrm>
          <a:off x="546961" y="2368910"/>
          <a:ext cx="9596706" cy="473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118" tIns="50118" rIns="50118" bIns="5011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/>
            <a:t>The SBS Collaboration</a:t>
          </a:r>
          <a:endParaRPr lang="en-US" sz="1500" kern="1200"/>
        </a:p>
      </dsp:txBody>
      <dsp:txXfrm>
        <a:off x="546961" y="2368910"/>
        <a:ext cx="9596706" cy="473559"/>
      </dsp:txXfrm>
    </dsp:sp>
    <dsp:sp modelId="{3100DDC6-3915-4628-8CDF-5714D6AA40DF}">
      <dsp:nvSpPr>
        <dsp:cNvPr id="0" name=""/>
        <dsp:cNvSpPr/>
      </dsp:nvSpPr>
      <dsp:spPr>
        <a:xfrm>
          <a:off x="0" y="2960859"/>
          <a:ext cx="10143668" cy="4735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F08DCA-F172-4F2F-8F19-2C86E06A4527}">
      <dsp:nvSpPr>
        <dsp:cNvPr id="0" name=""/>
        <dsp:cNvSpPr/>
      </dsp:nvSpPr>
      <dsp:spPr>
        <a:xfrm>
          <a:off x="143251" y="3067410"/>
          <a:ext cx="260457" cy="26045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546DA-A2FC-4C3F-846F-DCF0941DCB20}">
      <dsp:nvSpPr>
        <dsp:cNvPr id="0" name=""/>
        <dsp:cNvSpPr/>
      </dsp:nvSpPr>
      <dsp:spPr>
        <a:xfrm>
          <a:off x="546961" y="2960859"/>
          <a:ext cx="9596706" cy="473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118" tIns="50118" rIns="50118" bIns="5011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baseline="0" dirty="0"/>
            <a:t>The Department of Energy and Jefferson Science Associates</a:t>
          </a:r>
          <a:endParaRPr lang="en-US" sz="1500" kern="1200" dirty="0"/>
        </a:p>
      </dsp:txBody>
      <dsp:txXfrm>
        <a:off x="546961" y="2960859"/>
        <a:ext cx="9596706" cy="473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9FCA6-2C4C-4DAD-BD0F-2C293E3CF578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D2F3F-B0CA-468F-A83B-70C997E01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34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3A5DF-EB61-53B2-118D-5267233D8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5F7D00-DBF2-F601-90F7-116516AAD2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51354-F01F-55B1-172F-E73C3324E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6271B-F299-4688-86C3-E11609954062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824A8-9E87-BA09-DFA8-FB0BB6FBC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ACE10-5F56-3B1F-CAB7-068E51025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0256-E107-488E-A5E4-ECBF8F2A4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0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9FED6-148E-2225-59CB-D2DF0F4F8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2CBC0-5F41-721B-C709-A0BF3F94A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27BE5-5A1E-0400-5F0C-559A7EE49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E943-A44F-42D0-A45A-67E55BEC3F6A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07238-D073-66DC-750F-DC31285D8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8C2F8-A390-5AA3-985F-1F3F52DC9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0256-E107-488E-A5E4-ECBF8F2A4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31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BBE809-9963-864A-236F-6F3574BA9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4D9547-A618-9913-7E21-770553D10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BD7F5-560A-ADAE-B1EB-D24330539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6ED3-8740-442C-8351-4703DF34F99E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C0D08-684B-B19E-F53F-A66D14843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D8E9A-B6B1-5A7E-0097-5AFC74331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0256-E107-488E-A5E4-ECBF8F2A4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6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E48C9-2A63-0ED2-616A-197D18895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AFF0C-7F3A-8624-0FA7-600C55F3A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F498F-1CB4-20FE-0E3F-3F509CA0D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6586-4634-4A32-85B5-1699E2DEEBD2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4D050-9F97-9280-0C0C-5A39A727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AD752-9356-099C-6FC2-673BBC1B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0256-E107-488E-A5E4-ECBF8F2A4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7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6EFF7-6BA2-8E9B-ACDE-CAF628706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9CD34-7A52-BB60-750F-E783868E2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AD354-4504-3DB3-351A-D4D87925A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8635-AE85-469A-B871-B451B304B897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7F6D8-69D2-7516-3646-802A0B537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1327F-BE11-F7EA-8D75-D9F93280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0256-E107-488E-A5E4-ECBF8F2A4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5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3B3B7-6648-5AA0-1E0E-5E8224C67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CEAE8-9475-24FE-D485-EE830F8CA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36C87-0190-EACE-27A8-ED93AF8A5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D8F17-DB2F-79B7-523C-B580E07C4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23FD6-2BA6-4010-8E48-48854C44B643}" type="datetime1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EA836-6002-F967-119A-786FFAE6A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21655-8899-1CCE-2A46-1ABAF7A82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0256-E107-488E-A5E4-ECBF8F2A4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58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823B5-FAB2-8B4B-CF3D-CA80CF9C3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1B757-4250-BE57-5F82-0377D6140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9F3DEE-4C28-14C1-E731-DCC26C8F2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DA52D8-F6B8-F877-3E40-9F80548482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EAAEC5-FA05-985C-C784-0133689C78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768B31-737B-4711-7D9B-8BA779A4F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7F0B-57CB-4575-950F-E8BEEFD4B5C3}" type="datetime1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BC65DE-6C2C-8001-DAC5-0F83B81F0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9FD3B4-3659-311B-5645-729295FC2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0256-E107-488E-A5E4-ECBF8F2A4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77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7459-9157-CE7B-763C-74198CC26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106E7-816B-0AD2-0EB7-D9B5E004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66AFB-6702-4173-952A-E6E9536F2A4A}" type="datetime1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FFAD40-9BB9-4784-86ED-149F1E4B0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DBBC0-9B79-CD8F-2075-D3B40BBF5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0256-E107-488E-A5E4-ECBF8F2A4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4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B058F4-EAAD-A2DA-49EB-389E9680F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3CBB-2D40-449C-920B-2D5E2A32B575}" type="datetime1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03D3A-4B3E-B183-D4C5-7DE56872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94264-6FF0-E434-EA97-2C369D03A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0256-E107-488E-A5E4-ECBF8F2A4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3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2BC7A-E51F-4416-1CE8-CAA4BBCF3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33069-F9E8-F0AD-D405-626360184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5C20B-E842-ED6F-CF05-21F026616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BE9A3-51C4-6557-3E96-2A8D74CB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BD486-30D5-43DF-AB27-61A1D36A53E1}" type="datetime1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E9417E-0A10-C883-A347-BE5B80687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46D65-B9CF-88F9-D54E-09D7A12FC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0256-E107-488E-A5E4-ECBF8F2A4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5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04BD0-F99E-7791-D046-7F3ADA8BC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999E60-A65B-5C49-ED71-DBA8E2EBBB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77BA43-7353-6D21-9672-3109BF348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30E7FC-D533-BF0C-10D4-EE98E4C53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4E1FE-D06B-41AD-A1EC-73134BECAF46}" type="datetime1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DDB70B-DD6F-0994-C501-0C05930C2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8B5D3-2B17-B039-36E9-5DD65315A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0256-E107-488E-A5E4-ECBF8F2A4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48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FC7338-6248-EE85-E81E-63835506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B0441-5E78-A891-1996-4D16619E8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292A9-09C9-05A3-352D-32D055CE3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E7F8-44A2-47D8-8A58-23AA0535E041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1D7F0-FD57-C285-D15A-2417BF2B5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7F050-631F-BAC2-2291-FA8B80A7D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80256-E107-488E-A5E4-ECBF8F2A4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9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963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A68FC0-31A7-40CD-8A3D-FD637E5C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7" name="Color Cover">
              <a:extLst>
                <a:ext uri="{FF2B5EF4-FFF2-40B4-BE49-F238E27FC236}">
                  <a16:creationId xmlns:a16="http://schemas.microsoft.com/office/drawing/2014/main" id="{3CB3AF87-3679-4F13-B57E-C41CC8479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Color Cover">
              <a:extLst>
                <a:ext uri="{FF2B5EF4-FFF2-40B4-BE49-F238E27FC236}">
                  <a16:creationId xmlns:a16="http://schemas.microsoft.com/office/drawing/2014/main" id="{604002E7-A1D0-4456-A7F0-1D08809DD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E82EF6-7812-4044-984D-2F74E0039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1" name="Color">
              <a:extLst>
                <a:ext uri="{FF2B5EF4-FFF2-40B4-BE49-F238E27FC236}">
                  <a16:creationId xmlns:a16="http://schemas.microsoft.com/office/drawing/2014/main" id="{7479C1A7-44E2-4A29-B884-506022015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25855312-AE0E-47AF-B53F-564B3E50D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FA7D336-D232-4F4B-AEC7-84162C4B6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592" y="2032071"/>
            <a:ext cx="3656424" cy="1100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494849-C4DB-871B-917D-E53215690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592" y="3590061"/>
            <a:ext cx="3666633" cy="1054294"/>
          </a:xfrm>
          <a:prstGeom prst="rect">
            <a:avLst/>
          </a:prstGeom>
        </p:spPr>
      </p:pic>
      <p:pic>
        <p:nvPicPr>
          <p:cNvPr id="9" name="Picture 8" descr="A blue rectangular sign with white numbers&#10;&#10;Description automatically generated with low confidence">
            <a:extLst>
              <a:ext uri="{FF2B5EF4-FFF2-40B4-BE49-F238E27FC236}">
                <a16:creationId xmlns:a16="http://schemas.microsoft.com/office/drawing/2014/main" id="{859456B8-8ECE-F620-417C-B3F3F4266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847" y="5094132"/>
            <a:ext cx="3856817" cy="703869"/>
          </a:xfrm>
          <a:prstGeom prst="rect">
            <a:avLst/>
          </a:prstGeom>
        </p:spPr>
      </p:pic>
      <p:grpSp>
        <p:nvGrpSpPr>
          <p:cNvPr id="13" name="Group 23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5" name="Freeform: Shape 24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25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6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Freeform: Shape 27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3" name="Freeform: Shape 28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Freeform: Shape 29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Freeform: Shape 30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8E3A9E-1256-DFEB-7F1B-ED692C216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819015"/>
            <a:ext cx="5821537" cy="2353362"/>
          </a:xfrm>
        </p:spPr>
        <p:txBody>
          <a:bodyPr anchor="b">
            <a:normAutofit/>
          </a:bodyPr>
          <a:lstStyle/>
          <a:p>
            <a:r>
              <a:rPr lang="en-US" sz="4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Neutron Elastic Form Factor Ratio from Recoil Polarization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A5399-E2F1-3AD6-90FC-71270B46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735056" y="987552"/>
            <a:ext cx="2286000" cy="640080"/>
          </a:xfrm>
        </p:spPr>
        <p:txBody>
          <a:bodyPr anchor="ctr">
            <a:normAutofit/>
          </a:bodyPr>
          <a:lstStyle/>
          <a:p>
            <a:pPr algn="r">
              <a:spcAft>
                <a:spcPts val="600"/>
              </a:spcAft>
            </a:pPr>
            <a:fld id="{F66A9E8F-B2AA-4B5D-A82A-AC53447E4D2A}" type="datetime1">
              <a:rPr lang="en-US" sz="1000" smtClean="0">
                <a:solidFill>
                  <a:schemeClr val="tx2"/>
                </a:solidFill>
              </a:rPr>
              <a:pPr algn="r">
                <a:spcAft>
                  <a:spcPts val="600"/>
                </a:spcAft>
              </a:pPr>
              <a:t>6/14/2023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B7CCB-4FF1-F0EC-7953-DD8120EC4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4" y="3249726"/>
            <a:ext cx="5821537" cy="27892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Sarashowati Dhital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80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Hampton University</a:t>
            </a:r>
          </a:p>
          <a:p>
            <a:pPr marL="0" indent="0">
              <a:buNone/>
            </a:pPr>
            <a:r>
              <a:rPr lang="en-US" sz="180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Department of Physics </a:t>
            </a:r>
          </a:p>
          <a:p>
            <a:endParaRPr lang="en-US" sz="1800" i="0" u="none" strike="noStrik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F</a:t>
            </a:r>
            <a:r>
              <a:rPr lang="en-US" sz="1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or the SBS Collaboration</a:t>
            </a:r>
          </a:p>
          <a:p>
            <a:pPr marL="0" indent="0">
              <a:buNone/>
            </a:pPr>
            <a:r>
              <a:rPr lang="en-US" sz="1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This work is supported by DOE DE-SC0013941 and JSA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46DF6-59F1-168F-4A9C-AC79C39CF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872" y="6217920"/>
            <a:ext cx="640080" cy="640080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FE880256-E107-488E-A5E4-ECBF8F2A4FE9}" type="slidenum">
              <a:rPr lang="en-US" sz="1600" smtClean="0">
                <a:solidFill>
                  <a:schemeClr val="tx2"/>
                </a:solidFill>
              </a:rPr>
              <a:pPr algn="ctr">
                <a:spcAft>
                  <a:spcPts val="600"/>
                </a:spcAft>
              </a:pPr>
              <a:t>1</a:t>
            </a:fld>
            <a:endParaRPr lang="en-US" sz="16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358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3FAD89-B887-09B5-3551-495C8A3A9A42}"/>
              </a:ext>
            </a:extLst>
          </p:cNvPr>
          <p:cNvSpPr txBox="1"/>
          <p:nvPr/>
        </p:nvSpPr>
        <p:spPr>
          <a:xfrm>
            <a:off x="4196496" y="0"/>
            <a:ext cx="7995503" cy="678774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ea typeface="+mj-ea"/>
                <a:cs typeface="+mj-cs"/>
              </a:rPr>
              <a:t>Summary</a:t>
            </a:r>
          </a:p>
        </p:txBody>
      </p:sp>
      <p:pic>
        <p:nvPicPr>
          <p:cNvPr id="7" name="Picture 6" descr="Different coloured organisers">
            <a:extLst>
              <a:ext uri="{FF2B5EF4-FFF2-40B4-BE49-F238E27FC236}">
                <a16:creationId xmlns:a16="http://schemas.microsoft.com/office/drawing/2014/main" id="{AD6730F1-4ED7-532F-F8B7-76366BFE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43" r="31437" b="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3A8C421-0376-7F43-EDFD-CAF057D7DA82}"/>
                  </a:ext>
                </a:extLst>
              </p:cNvPr>
              <p:cNvSpPr txBox="1"/>
              <p:nvPr/>
            </p:nvSpPr>
            <p:spPr>
              <a:xfrm>
                <a:off x="4555261" y="1269398"/>
                <a:ext cx="6798539" cy="37052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1714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1600" b="0" i="0" u="none" strike="noStrike" baseline="0" dirty="0"/>
              </a:p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b="0" i="0" u="none" strike="noStrike" baseline="0" dirty="0"/>
                  <a:t>The SBS program:  Multiple form factor measurement experiments at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u="none" strike="noStrike" baseline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u="none" strike="noStrike" baseline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600" b="0" i="1" u="none" strike="noStrike" baseline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u="none" strike="noStrike" baseline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0" i="0" u="none" strike="noStrike" baseline="0" dirty="0"/>
                  <a:t>values.</a:t>
                </a:r>
              </a:p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1600" b="0" i="0" u="none" strike="noStrike" baseline="0" dirty="0"/>
              </a:p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b="0" i="0" u="none" strike="noStrike" baseline="0" dirty="0" err="1"/>
                  <a:t>GEn</a:t>
                </a:r>
                <a:r>
                  <a:rPr lang="en-US" sz="1600" b="0" i="0" u="none" strike="noStrike" baseline="0" dirty="0"/>
                  <a:t>-RP:  Proof of Principle experiment -2 recoil polarimetry techniques.</a:t>
                </a:r>
              </a:p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1600" b="0" i="0" u="none" strike="noStrike" baseline="0" dirty="0"/>
              </a:p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b="0" i="0" u="none" strike="noStrike" baseline="0" dirty="0" err="1"/>
                  <a:t>GEn</a:t>
                </a:r>
                <a:r>
                  <a:rPr lang="en-US" sz="1600" b="0" i="0" u="none" strike="noStrike" baseline="0" dirty="0"/>
                  <a:t>/</a:t>
                </a:r>
                <a:r>
                  <a:rPr lang="en-US" sz="1600" b="0" i="0" u="none" strike="noStrike" baseline="0" dirty="0" err="1"/>
                  <a:t>GMn</a:t>
                </a:r>
                <a:r>
                  <a:rPr lang="en-US" sz="1600" b="0" i="0" u="none" strike="noStrike" baseline="0" dirty="0"/>
                  <a:t>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u="none" strike="noStrike" baseline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u="none" strike="noStrike" baseline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600" b="0" i="1" u="none" strike="noStrike" baseline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u="none" strike="noStrike" baseline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0" i="0" u="none" strike="noStrike" baseline="0" dirty="0"/>
                  <a:t>higher than the highest published kinematic point.</a:t>
                </a:r>
              </a:p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1600" b="0" i="0" u="none" strike="noStrike" baseline="0" dirty="0"/>
              </a:p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b="0" i="0" u="none" strike="noStrike" baseline="0" dirty="0"/>
                  <a:t>Experimental figure-of-merit information on the polarimetry &amp; analyzing powers -Optimize future measurements of </a:t>
                </a:r>
                <a:r>
                  <a:rPr lang="en-US" sz="1600" b="0" i="0" u="none" strike="noStrike" baseline="0" dirty="0" err="1"/>
                  <a:t>GEn</a:t>
                </a:r>
                <a:r>
                  <a:rPr lang="en-US" sz="1600" b="0" i="0" u="none" strike="noStrike" baseline="0" dirty="0"/>
                  <a:t>/</a:t>
                </a:r>
                <a:r>
                  <a:rPr lang="en-US" sz="1600" b="0" i="0" u="none" strike="noStrike" baseline="0" dirty="0" err="1"/>
                  <a:t>GMn</a:t>
                </a:r>
                <a:r>
                  <a:rPr lang="en-US" sz="1600" b="0" i="0" u="none" strike="noStrike" baseline="0" dirty="0"/>
                  <a:t> to reach higher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u="none" strike="noStrike" baseline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u="none" strike="noStrike" baseline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600" b="0" i="1" u="none" strike="noStrike" baseline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u="none" strike="noStrike" baseline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0" i="0" u="none" strike="noStrike" baseline="0" dirty="0"/>
                  <a:t>values using recoil polarimetry techniques.</a:t>
                </a:r>
              </a:p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1600" b="0" i="0" u="none" strike="noStrike" baseline="0" dirty="0"/>
              </a:p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b="0" i="0" u="none" strike="noStrike" baseline="0" dirty="0" err="1"/>
                  <a:t>GEn</a:t>
                </a:r>
                <a:r>
                  <a:rPr lang="en-US" sz="1600" b="0" i="0" u="none" strike="noStrike" baseline="0" dirty="0"/>
                  <a:t>-RP -Scheduled to run in spring (</a:t>
                </a:r>
                <a:r>
                  <a:rPr lang="en-US" sz="1600" dirty="0"/>
                  <a:t>J</a:t>
                </a:r>
                <a:r>
                  <a:rPr lang="en-US" sz="1600" b="0" i="0" u="none" strike="noStrike" baseline="0" dirty="0"/>
                  <a:t>an-Feb 2024)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3A8C421-0376-7F43-EDFD-CAF057D7D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5261" y="1269398"/>
                <a:ext cx="6798539" cy="3705217"/>
              </a:xfrm>
              <a:prstGeom prst="rect">
                <a:avLst/>
              </a:prstGeom>
              <a:blipFill>
                <a:blip r:embed="rId3"/>
                <a:stretch>
                  <a:fillRect b="-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AC4B41-BD85-8A7C-9C6B-930D3D1C0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05BF2F8-3CB2-4749-8F7B-F58B1B5789AD}" type="datetime1">
              <a:rPr lang="en-US" sz="14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6/14/2023</a:t>
            </a:fld>
            <a:endParaRPr lang="en-US" sz="14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B6AFB-5D20-52A3-913A-ACD7604F4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3686" y="6356350"/>
            <a:ext cx="216011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E880256-E107-488E-A5E4-ECBF8F2A4FE9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10</a:t>
            </a:fld>
            <a:endParaRPr lang="en-US" sz="14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63686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6E684A6-2FB5-7778-9A83-F12B8091A633}"/>
              </a:ext>
            </a:extLst>
          </p:cNvPr>
          <p:cNvSpPr txBox="1"/>
          <p:nvPr/>
        </p:nvSpPr>
        <p:spPr>
          <a:xfrm>
            <a:off x="0" y="1"/>
            <a:ext cx="12192000" cy="82295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0" u="none" strike="noStrike" kern="1200" baseline="0" dirty="0">
                <a:solidFill>
                  <a:schemeClr val="tx1"/>
                </a:solidFill>
                <a:ea typeface="+mj-ea"/>
                <a:cs typeface="+mj-cs"/>
              </a:rPr>
              <a:t>Acknowledgements</a:t>
            </a:r>
            <a:endParaRPr lang="en-US" sz="4000" b="1" kern="12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2F6B6-2116-4D05-1F89-434E0C96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910" y="6309677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03A3CBB-2D40-449C-920B-2D5E2A32B575}" type="datetime1">
              <a:rPr lang="en-US" sz="1400" smtClean="0"/>
              <a:pPr>
                <a:spcAft>
                  <a:spcPts val="600"/>
                </a:spcAft>
              </a:pPr>
              <a:t>6/14/2023</a:t>
            </a:fld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F227AE-07D1-4C7A-F8AB-0653A4C81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3738" y="6309677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E880256-E107-488E-A5E4-ECBF8F2A4FE9}" type="slidenum">
              <a:rPr lang="en-US" sz="1400" smtClean="0"/>
              <a:pPr>
                <a:spcAft>
                  <a:spcPts val="600"/>
                </a:spcAft>
              </a:pPr>
              <a:t>11</a:t>
            </a:fld>
            <a:endParaRPr lang="en-US" sz="1400" dirty="0"/>
          </a:p>
        </p:txBody>
      </p:sp>
      <p:graphicFrame>
        <p:nvGraphicFramePr>
          <p:cNvPr id="26" name="TextBox 4">
            <a:extLst>
              <a:ext uri="{FF2B5EF4-FFF2-40B4-BE49-F238E27FC236}">
                <a16:creationId xmlns:a16="http://schemas.microsoft.com/office/drawing/2014/main" id="{A905BB4E-80DD-215A-2E56-6A3577325A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5415652"/>
              </p:ext>
            </p:extLst>
          </p:nvPr>
        </p:nvGraphicFramePr>
        <p:xfrm>
          <a:off x="464887" y="1273188"/>
          <a:ext cx="10143668" cy="3435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0090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B88D09-E798-4FEA-4519-022A032F3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49" y="6356349"/>
            <a:ext cx="2743200" cy="365125"/>
          </a:xfrm>
        </p:spPr>
        <p:txBody>
          <a:bodyPr/>
          <a:lstStyle/>
          <a:p>
            <a:fld id="{1291C5EA-54D2-44B6-9EAB-DBE1BC85F3D3}" type="datetime1">
              <a:rPr lang="en-US" sz="1400" smtClean="0"/>
              <a:t>6/14/2023</a:t>
            </a:fld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7DDB6-CF9D-3EB0-5D99-D1AA19D0C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/>
          <a:lstStyle/>
          <a:p>
            <a:fld id="{FE880256-E107-488E-A5E4-ECBF8F2A4FE9}" type="slidenum">
              <a:rPr lang="en-US" sz="1400" smtClean="0"/>
              <a:t>12</a:t>
            </a:fld>
            <a:endParaRPr lang="en-US" sz="1400" dirty="0"/>
          </a:p>
        </p:txBody>
      </p:sp>
      <p:pic>
        <p:nvPicPr>
          <p:cNvPr id="5" name="Picture 4" descr="A white box with a yellow ribbon and a bow&#10;&#10;Description automatically generated with low confidence">
            <a:extLst>
              <a:ext uri="{FF2B5EF4-FFF2-40B4-BE49-F238E27FC236}">
                <a16:creationId xmlns:a16="http://schemas.microsoft.com/office/drawing/2014/main" id="{C9E42ADB-65BB-09B2-4C12-E8A834B21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49" y="1417833"/>
            <a:ext cx="5734051" cy="458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69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6173FB-FE30-0FC2-2CCC-FB6F844BF46B}"/>
              </a:ext>
            </a:extLst>
          </p:cNvPr>
          <p:cNvSpPr txBox="1"/>
          <p:nvPr/>
        </p:nvSpPr>
        <p:spPr>
          <a:xfrm>
            <a:off x="0" y="0"/>
            <a:ext cx="12192000" cy="681485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86"/>
              </a:spcAft>
            </a:pPr>
            <a:r>
              <a:rPr lang="en-US" sz="4000" b="1" dirty="0">
                <a:ea typeface="+mj-ea"/>
                <a:cs typeface="+mj-cs"/>
              </a:rPr>
              <a:t>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53AF4A0-4586-A69F-299E-0EC98249F36F}"/>
                  </a:ext>
                </a:extLst>
              </p:cNvPr>
              <p:cNvSpPr txBox="1"/>
              <p:nvPr/>
            </p:nvSpPr>
            <p:spPr>
              <a:xfrm>
                <a:off x="519949" y="855774"/>
                <a:ext cx="8450315" cy="532074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lnSpcReduction="10000"/>
              </a:bodyPr>
              <a:lstStyle/>
              <a:p>
                <a:pPr indent="-228600">
                  <a:lnSpc>
                    <a:spcPct val="90000"/>
                  </a:lnSpc>
                  <a:spcAft>
                    <a:spcPts val="486"/>
                  </a:spcAft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277749" indent="-228600">
                  <a:lnSpc>
                    <a:spcPct val="90000"/>
                  </a:lnSpc>
                  <a:spcAft>
                    <a:spcPts val="486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Previous experiments have measured </a:t>
                </a:r>
                <a:r>
                  <a:rPr lang="en-US" sz="2000" dirty="0" err="1"/>
                  <a:t>GEn</a:t>
                </a:r>
                <a:r>
                  <a:rPr lang="en-US" sz="2000" dirty="0"/>
                  <a:t>/</a:t>
                </a:r>
                <a:r>
                  <a:rPr lang="en-US" sz="2000" dirty="0" err="1"/>
                  <a:t>GMn</a:t>
                </a:r>
                <a:r>
                  <a:rPr lang="en-US" sz="2000" dirty="0"/>
                  <a:t> ratio from the polarization of the recoiling nucleon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of 0.45, 1.13 and 1.45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𝐺𝑒𝑉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indent="-228600">
                  <a:lnSpc>
                    <a:spcPct val="90000"/>
                  </a:lnSpc>
                  <a:spcAft>
                    <a:spcPts val="486"/>
                  </a:spcAft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77749" indent="-228600">
                  <a:lnSpc>
                    <a:spcPct val="90000"/>
                  </a:lnSpc>
                  <a:spcAft>
                    <a:spcPts val="486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GEn</a:t>
                </a:r>
                <a:r>
                  <a:rPr lang="en-US" sz="2000" dirty="0"/>
                  <a:t>-II:</a:t>
                </a:r>
              </a:p>
              <a:p>
                <a:pPr marL="734949" lvl="1" indent="-228600">
                  <a:lnSpc>
                    <a:spcPct val="90000"/>
                  </a:lnSpc>
                  <a:spcAft>
                    <a:spcPts val="486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Polarized He-3 (Effective polarized neutron target)</a:t>
                </a:r>
              </a:p>
              <a:p>
                <a:pPr marL="734949" lvl="1" indent="-228600">
                  <a:lnSpc>
                    <a:spcPct val="90000"/>
                  </a:lnSpc>
                  <a:spcAft>
                    <a:spcPts val="486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reach of </a:t>
                </a:r>
                <a:r>
                  <a:rPr lang="en-US" sz="2000" dirty="0" err="1"/>
                  <a:t>upto</a:t>
                </a:r>
                <a:r>
                  <a:rPr lang="en-US" sz="2000" dirty="0"/>
                  <a:t> 10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𝐺𝑒𝑉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indent="-228600">
                  <a:lnSpc>
                    <a:spcPct val="90000"/>
                  </a:lnSpc>
                  <a:spcAft>
                    <a:spcPts val="486"/>
                  </a:spcAft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77749" indent="-228600">
                  <a:lnSpc>
                    <a:spcPct val="90000"/>
                  </a:lnSpc>
                  <a:spcAft>
                    <a:spcPts val="486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GEn</a:t>
                </a:r>
                <a:r>
                  <a:rPr lang="en-US" sz="2000" dirty="0"/>
                  <a:t>-RP (Recoil Polarization):</a:t>
                </a:r>
              </a:p>
              <a:p>
                <a:pPr marL="734949" lvl="1" indent="-228600">
                  <a:lnSpc>
                    <a:spcPct val="90000"/>
                  </a:lnSpc>
                  <a:spcAft>
                    <a:spcPts val="486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Unpolarized Deuterium (Unpolarized quasi-free neutron target)</a:t>
                </a:r>
              </a:p>
              <a:p>
                <a:pPr marL="734949" lvl="1" indent="-228600">
                  <a:lnSpc>
                    <a:spcPct val="90000"/>
                  </a:lnSpc>
                  <a:spcAft>
                    <a:spcPts val="486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of 4.5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𝐺𝑒𝑉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indent="-228600">
                  <a:lnSpc>
                    <a:spcPct val="90000"/>
                  </a:lnSpc>
                  <a:spcAft>
                    <a:spcPts val="486"/>
                  </a:spcAft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77749" indent="-228600">
                  <a:lnSpc>
                    <a:spcPct val="90000"/>
                  </a:lnSpc>
                  <a:spcAft>
                    <a:spcPts val="486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Deuteron RP -Less prone to nuclear corrections -Important cross check to validate the He-3 polarized target method</a:t>
                </a:r>
              </a:p>
              <a:p>
                <a:pPr indent="-228600">
                  <a:lnSpc>
                    <a:spcPct val="90000"/>
                  </a:lnSpc>
                  <a:spcAft>
                    <a:spcPts val="486"/>
                  </a:spcAft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77749" indent="-228600">
                  <a:lnSpc>
                    <a:spcPct val="90000"/>
                  </a:lnSpc>
                  <a:spcAft>
                    <a:spcPts val="486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If the new polarimetry technique with charge exchange proves feasible, then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reach of deuteron RP could be similar to that of polarized He3 target</a:t>
                </a:r>
              </a:p>
              <a:p>
                <a:pPr indent="-228600">
                  <a:lnSpc>
                    <a:spcPct val="90000"/>
                  </a:lnSpc>
                  <a:spcAft>
                    <a:spcPts val="486"/>
                  </a:spcAft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1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53AF4A0-4586-A69F-299E-0EC98249F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949" y="855774"/>
                <a:ext cx="8450315" cy="5320741"/>
              </a:xfrm>
              <a:prstGeom prst="rect">
                <a:avLst/>
              </a:prstGeom>
              <a:blipFill>
                <a:blip r:embed="rId2"/>
                <a:stretch>
                  <a:fillRect l="-72" r="-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Butterfly on a flower">
            <a:extLst>
              <a:ext uri="{FF2B5EF4-FFF2-40B4-BE49-F238E27FC236}">
                <a16:creationId xmlns:a16="http://schemas.microsoft.com/office/drawing/2014/main" id="{FF420355-C62B-B738-A236-18147F6949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50" r="-1" b="-1"/>
          <a:stretch/>
        </p:blipFill>
        <p:spPr>
          <a:xfrm>
            <a:off x="8856164" y="1263721"/>
            <a:ext cx="2521780" cy="2521780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7DAA7B-84AC-31CB-4A8F-F2AEEAD3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624" y="6331476"/>
            <a:ext cx="21076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3CCE948E-B3C4-4FEE-ACF6-5C54B6957E68}" type="datetime1">
              <a:rPr lang="en-US" sz="1400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6/14/2023</a:t>
            </a:fld>
            <a:endParaRPr lang="en-US" sz="14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EBFE1-BAEC-2524-7E15-4EAA00C6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3916" y="6331476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E880256-E107-488E-A5E4-ECBF8F2A4FE9}" type="slidenum">
              <a:rPr lang="en-US" sz="14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sz="14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12085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38C45-4E6E-D353-6C29-9A6F50493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16449"/>
          </a:xfrm>
        </p:spPr>
        <p:txBody>
          <a:bodyPr>
            <a:normAutofit fontScale="90000"/>
          </a:bodyPr>
          <a:lstStyle/>
          <a:p>
            <a:b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28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D619B8-24C0-1E8E-A6AE-CE4244E2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008D-F13D-4435-911B-C5CB06F5D8E1}" type="datetime1">
              <a:rPr lang="en-US" sz="1400" smtClean="0"/>
              <a:t>6/14/2023</a:t>
            </a:fld>
            <a:endParaRPr lang="en-US" sz="14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85443-07A3-4960-4D80-F7E653BA2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0256-E107-488E-A5E4-ECBF8F2A4FE9}" type="slidenum">
              <a:rPr lang="en-US" sz="1400" smtClean="0"/>
              <a:t>3</a:t>
            </a:fld>
            <a:endParaRPr lang="en-US" sz="1400" dirty="0"/>
          </a:p>
        </p:txBody>
      </p:sp>
      <p:grpSp>
        <p:nvGrpSpPr>
          <p:cNvPr id="4" name="Google Shape;114;p1">
            <a:extLst>
              <a:ext uri="{FF2B5EF4-FFF2-40B4-BE49-F238E27FC236}">
                <a16:creationId xmlns:a16="http://schemas.microsoft.com/office/drawing/2014/main" id="{64F04568-ADAA-6DBA-EB47-E2BDBD99CC1E}"/>
              </a:ext>
            </a:extLst>
          </p:cNvPr>
          <p:cNvGrpSpPr/>
          <p:nvPr/>
        </p:nvGrpSpPr>
        <p:grpSpPr>
          <a:xfrm>
            <a:off x="4387065" y="1109609"/>
            <a:ext cx="7676507" cy="4952144"/>
            <a:chOff x="605450" y="12044975"/>
            <a:chExt cx="11551200" cy="7522500"/>
          </a:xfrm>
        </p:grpSpPr>
        <p:sp>
          <p:nvSpPr>
            <p:cNvPr id="5" name="Google Shape;115;p1">
              <a:extLst>
                <a:ext uri="{FF2B5EF4-FFF2-40B4-BE49-F238E27FC236}">
                  <a16:creationId xmlns:a16="http://schemas.microsoft.com/office/drawing/2014/main" id="{F81E6C7D-5D76-921E-EE4A-02173A87AD32}"/>
                </a:ext>
              </a:extLst>
            </p:cNvPr>
            <p:cNvSpPr txBox="1"/>
            <p:nvPr/>
          </p:nvSpPr>
          <p:spPr>
            <a:xfrm>
              <a:off x="605450" y="12044975"/>
              <a:ext cx="11551200" cy="7522500"/>
            </a:xfrm>
            <a:prstGeom prst="rect">
              <a:avLst/>
            </a:prstGeom>
            <a:no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6;p1">
              <a:extLst>
                <a:ext uri="{FF2B5EF4-FFF2-40B4-BE49-F238E27FC236}">
                  <a16:creationId xmlns:a16="http://schemas.microsoft.com/office/drawing/2014/main" id="{A59BD1B4-E667-0427-94D2-DA64B2B45D12}"/>
                </a:ext>
              </a:extLst>
            </p:cNvPr>
            <p:cNvSpPr/>
            <p:nvPr/>
          </p:nvSpPr>
          <p:spPr>
            <a:xfrm>
              <a:off x="1771650" y="12152325"/>
              <a:ext cx="9220200" cy="66762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17;p1">
              <a:extLst>
                <a:ext uri="{FF2B5EF4-FFF2-40B4-BE49-F238E27FC236}">
                  <a16:creationId xmlns:a16="http://schemas.microsoft.com/office/drawing/2014/main" id="{26F05C95-D7DD-F294-EA62-EC164AA9F611}"/>
                </a:ext>
              </a:extLst>
            </p:cNvPr>
            <p:cNvSpPr/>
            <p:nvPr/>
          </p:nvSpPr>
          <p:spPr>
            <a:xfrm>
              <a:off x="1057693" y="18767909"/>
              <a:ext cx="10119000" cy="5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ctr" rtl="0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400" b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400" b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762FA3C-51C6-A19F-295B-B89E939D7013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Experimental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B76C63-1526-B946-4752-CD2B3DF4E248}"/>
                  </a:ext>
                </a:extLst>
              </p:cNvPr>
              <p:cNvSpPr txBox="1"/>
              <p:nvPr/>
            </p:nvSpPr>
            <p:spPr>
              <a:xfrm>
                <a:off x="128428" y="1351901"/>
                <a:ext cx="4402474" cy="37647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00050" indent="-28575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0" i="0" u="none" strike="noStrike" baseline="0" dirty="0"/>
                  <a:t>GEn-RP will measure </a:t>
                </a:r>
                <a:r>
                  <a:rPr lang="en-US" sz="1800" b="0" i="0" u="none" strike="noStrike" baseline="0" dirty="0" err="1"/>
                  <a:t>GEn</a:t>
                </a:r>
                <a:r>
                  <a:rPr lang="en-US" sz="1800" b="0" i="0" u="none" strike="noStrike" baseline="0" dirty="0"/>
                  <a:t>/</a:t>
                </a:r>
                <a:r>
                  <a:rPr lang="en-US" sz="1800" b="0" i="0" u="none" strike="noStrike" baseline="0" dirty="0" err="1"/>
                  <a:t>GMn</a:t>
                </a:r>
                <a:r>
                  <a:rPr lang="en-US" sz="1800" b="0" i="0" u="none" strike="noStrike" baseline="0" dirty="0"/>
                  <a:t> using two polarimetry techniques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u="none" strike="noStrike" baseline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u="none" strike="noStrike" baseline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800" b="0" i="1" u="none" strike="noStrike" baseline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b="0" i="1" u="none" strike="noStrike" baseline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0" i="0" u="none" strike="noStrike" baseline="0" dirty="0"/>
                  <a:t>= ~4.5 </a:t>
                </a:r>
                <a:r>
                  <a:rPr lang="en-US" sz="18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𝐺𝑒𝑉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dirty="0"/>
              </a:p>
              <a:p>
                <a:pPr marL="400050" indent="-28575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0" i="0" u="none" strike="noStrike" baseline="0" dirty="0"/>
                  <a:t>Beam Polarization = ~80%</a:t>
                </a:r>
              </a:p>
              <a:p>
                <a:pPr marL="114300">
                  <a:lnSpc>
                    <a:spcPct val="90000"/>
                  </a:lnSpc>
                  <a:spcAft>
                    <a:spcPts val="600"/>
                  </a:spcAft>
                </a:pPr>
                <a:endParaRPr lang="en-US" sz="1800" b="0" i="0" u="none" strike="noStrike" baseline="0" dirty="0"/>
              </a:p>
              <a:p>
                <a:pPr marL="400050" indent="-28575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0" i="0" u="none" strike="noStrike" baseline="0" dirty="0"/>
                  <a:t>Target: 15 cm LD2 (unpolarized)</a:t>
                </a:r>
              </a:p>
              <a:p>
                <a:pPr marL="114300">
                  <a:lnSpc>
                    <a:spcPct val="90000"/>
                  </a:lnSpc>
                  <a:spcAft>
                    <a:spcPts val="600"/>
                  </a:spcAft>
                </a:pPr>
                <a:endParaRPr lang="en-US" sz="1800" b="0" i="0" u="none" strike="noStrike" baseline="0" dirty="0"/>
              </a:p>
              <a:p>
                <a:pPr marL="400050" indent="-28575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0" i="0" u="none" strike="noStrike" baseline="0" dirty="0"/>
                  <a:t>Electron (BB) Arm: Measures scattered       electrons</a:t>
                </a:r>
              </a:p>
              <a:p>
                <a:pPr marL="114300">
                  <a:lnSpc>
                    <a:spcPct val="90000"/>
                  </a:lnSpc>
                  <a:spcAft>
                    <a:spcPts val="600"/>
                  </a:spcAft>
                </a:pPr>
                <a:endParaRPr lang="en-US" sz="1800" dirty="0"/>
              </a:p>
              <a:p>
                <a:pPr marL="400050" indent="-28575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0" i="0" u="none" strike="noStrike" baseline="0" dirty="0"/>
                  <a:t>Hadron (SBS) Arm: Measures scattered   nucleons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B76C63-1526-B946-4752-CD2B3DF4E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28" y="1351901"/>
                <a:ext cx="4402474" cy="3764735"/>
              </a:xfrm>
              <a:prstGeom prst="rect">
                <a:avLst/>
              </a:prstGeom>
              <a:blipFill>
                <a:blip r:embed="rId3"/>
                <a:stretch>
                  <a:fillRect t="-1621" r="-4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7002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38EF29-E35D-6E30-DEC5-6401E7D60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3" y="1274243"/>
            <a:ext cx="5660448" cy="3453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08232C-1F01-F30A-3887-A1EDD9865754}"/>
              </a:ext>
            </a:extLst>
          </p:cNvPr>
          <p:cNvSpPr txBox="1"/>
          <p:nvPr/>
        </p:nvSpPr>
        <p:spPr>
          <a:xfrm>
            <a:off x="169015" y="4867374"/>
            <a:ext cx="5802037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188" indent="-361188" defTabSz="72237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Applicable to both protons &amp; neutrons</a:t>
            </a:r>
          </a:p>
          <a:p>
            <a:pPr marL="361188" indent="-361188" defTabSz="72237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Recoil Polarization components related to form factor.</a:t>
            </a:r>
            <a:endParaRPr lang="en-US" sz="2000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AEF712-7EF7-3DEA-A120-68B37441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7851" y="6289300"/>
            <a:ext cx="2188562" cy="291302"/>
          </a:xfrm>
        </p:spPr>
        <p:txBody>
          <a:bodyPr/>
          <a:lstStyle/>
          <a:p>
            <a:pPr defTabSz="722376">
              <a:spcAft>
                <a:spcPts val="600"/>
              </a:spcAft>
            </a:pPr>
            <a:fld id="{1DB3C59C-1766-402C-9ACE-A3AB5B2DD7CF}" type="datetime1">
              <a: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defTabSz="722376">
                <a:spcAft>
                  <a:spcPts val="600"/>
                </a:spcAft>
              </a:pPr>
              <a:t>6/14/2023</a:t>
            </a:fld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C9F2B-B92F-1AFC-A21B-992911C1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5238" y="6289300"/>
            <a:ext cx="2188562" cy="291302"/>
          </a:xfrm>
        </p:spPr>
        <p:txBody>
          <a:bodyPr/>
          <a:lstStyle/>
          <a:p>
            <a:pPr defTabSz="722376">
              <a:spcAft>
                <a:spcPts val="600"/>
              </a:spcAft>
            </a:pPr>
            <a:fld id="{FE880256-E107-488E-A5E4-ECBF8F2A4FE9}" type="slidenum">
              <a: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defTabSz="722376">
                <a:spcAft>
                  <a:spcPts val="600"/>
                </a:spcAft>
              </a:pPr>
              <a:t>4</a:t>
            </a:fld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AEF77-C939-8947-56E1-1AD2CDB4C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08400"/>
            <a:ext cx="5660447" cy="34193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E2E2F6-BA8A-5B4E-4F07-20E63681BCC3}"/>
              </a:ext>
            </a:extLst>
          </p:cNvPr>
          <p:cNvSpPr txBox="1"/>
          <p:nvPr/>
        </p:nvSpPr>
        <p:spPr>
          <a:xfrm>
            <a:off x="6954367" y="780155"/>
            <a:ext cx="523763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4672">
              <a:spcAft>
                <a:spcPts val="600"/>
              </a:spcAft>
            </a:pPr>
            <a:r>
              <a:rPr lang="en-US" sz="1400" kern="1200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Kernphysik</a:t>
            </a:r>
            <a:r>
              <a:rPr lang="en-US" sz="140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, Eine </a:t>
            </a:r>
            <a:r>
              <a:rPr lang="en-US" sz="1400" kern="1200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Einführung</a:t>
            </a:r>
            <a:endParaRPr lang="en-US" sz="1400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defTabSz="804672">
              <a:spcAft>
                <a:spcPts val="600"/>
              </a:spcAft>
            </a:pPr>
            <a:r>
              <a:rPr lang="de-DE" sz="1400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Von Prof. Dr. rer. nat. Theo Mayer-Kuckuk Universität Bonn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5AA6FF-2E78-11A9-D054-42A2B2F1B7E4}"/>
              </a:ext>
            </a:extLst>
          </p:cNvPr>
          <p:cNvSpPr txBox="1"/>
          <p:nvPr/>
        </p:nvSpPr>
        <p:spPr>
          <a:xfrm>
            <a:off x="0" y="350"/>
            <a:ext cx="12192000" cy="70788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4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Recoil Polarization Technique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28CE30-E6CC-DEF7-4FB0-32E72815D7B5}"/>
              </a:ext>
            </a:extLst>
          </p:cNvPr>
          <p:cNvSpPr txBox="1"/>
          <p:nvPr/>
        </p:nvSpPr>
        <p:spPr>
          <a:xfrm>
            <a:off x="6095999" y="4953490"/>
            <a:ext cx="592698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Nucleon polarimetry : strong LS coupling connects nucleon polarization to spatial asymmetry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126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04337E-1BD5-238C-26AF-E909866F5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34" y="707886"/>
            <a:ext cx="5191744" cy="57368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C4017E-A932-351D-4EBB-BAFEAD074215}"/>
              </a:ext>
            </a:extLst>
          </p:cNvPr>
          <p:cNvSpPr/>
          <p:nvPr/>
        </p:nvSpPr>
        <p:spPr>
          <a:xfrm>
            <a:off x="6657654" y="239387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B200E-B9DE-FD86-F588-B85F62D48601}"/>
              </a:ext>
            </a:extLst>
          </p:cNvPr>
          <p:cNvSpPr txBox="1"/>
          <p:nvPr/>
        </p:nvSpPr>
        <p:spPr>
          <a:xfrm>
            <a:off x="0" y="0"/>
            <a:ext cx="12191999" cy="70788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4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Recoil Polarization Technique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3A2DCB-8ADC-FD20-09D2-FC5CFED80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5CB2-6162-4A43-8D4E-C4E5E6789927}" type="datetime1">
              <a:rPr lang="en-US" sz="1400" smtClean="0"/>
              <a:t>6/14/2023</a:t>
            </a:fld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8EF2A-3EAF-D429-3236-98323A569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0256-E107-488E-A5E4-ECBF8F2A4FE9}" type="slidenum">
              <a:rPr lang="en-US" sz="1400" smtClean="0"/>
              <a:t>5</a:t>
            </a:fld>
            <a:endParaRPr lang="en-US" sz="1400" dirty="0"/>
          </a:p>
        </p:txBody>
      </p:sp>
      <p:graphicFrame>
        <p:nvGraphicFramePr>
          <p:cNvPr id="12" name="TextBox 4">
            <a:extLst>
              <a:ext uri="{FF2B5EF4-FFF2-40B4-BE49-F238E27FC236}">
                <a16:creationId xmlns:a16="http://schemas.microsoft.com/office/drawing/2014/main" id="{6894A0F2-B609-DD2E-3411-A181C2268B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8161871"/>
              </p:ext>
            </p:extLst>
          </p:nvPr>
        </p:nvGraphicFramePr>
        <p:xfrm>
          <a:off x="5763803" y="1021779"/>
          <a:ext cx="6092575" cy="3447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4994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0CA942A-1DF8-34DF-4C3F-4B68277EF639}"/>
              </a:ext>
            </a:extLst>
          </p:cNvPr>
          <p:cNvSpPr txBox="1"/>
          <p:nvPr/>
        </p:nvSpPr>
        <p:spPr>
          <a:xfrm>
            <a:off x="0" y="-42747"/>
            <a:ext cx="12191999" cy="82699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0" u="none" strike="noStrike" kern="1200" baseline="0" dirty="0">
                <a:solidFill>
                  <a:schemeClr val="tx1"/>
                </a:solidFill>
                <a:ea typeface="+mj-ea"/>
                <a:cs typeface="+mj-cs"/>
              </a:rPr>
              <a:t>Analyzing Power </a:t>
            </a:r>
            <a:r>
              <a:rPr lang="en-US" sz="4400" b="1" dirty="0">
                <a:ea typeface="+mj-ea"/>
                <a:cs typeface="+mj-cs"/>
              </a:rPr>
              <a:t>F</a:t>
            </a:r>
            <a:r>
              <a:rPr lang="en-US" sz="4400" b="1" i="0" u="none" strike="noStrike" kern="1200" baseline="0" dirty="0">
                <a:solidFill>
                  <a:schemeClr val="tx1"/>
                </a:solidFill>
                <a:ea typeface="+mj-ea"/>
                <a:cs typeface="+mj-cs"/>
              </a:rPr>
              <a:t>or </a:t>
            </a:r>
            <a:r>
              <a:rPr lang="en-US" sz="4400" b="1" dirty="0">
                <a:ea typeface="+mj-ea"/>
                <a:cs typeface="+mj-cs"/>
              </a:rPr>
              <a:t>E</a:t>
            </a:r>
            <a:r>
              <a:rPr lang="en-US" sz="4400" b="1" i="0" u="none" strike="noStrike" kern="1200" baseline="0" dirty="0">
                <a:solidFill>
                  <a:schemeClr val="tx1"/>
                </a:solidFill>
                <a:ea typeface="+mj-ea"/>
                <a:cs typeface="+mj-cs"/>
              </a:rPr>
              <a:t>lastic n-p Scattering </a:t>
            </a:r>
            <a:endParaRPr lang="en-US" sz="4400" b="1" kern="12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D3D1D-8508-691F-5F57-5F4EFA5F4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884" y="1510302"/>
            <a:ext cx="4506182" cy="4652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76B1E1-C287-6131-AF3E-880FD4D96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825" y="2168503"/>
            <a:ext cx="684765" cy="1653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E8CDE4-70DE-D406-DBF0-DD1198066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948" y="4281974"/>
            <a:ext cx="707997" cy="16789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9D5C05-B87E-AE8D-B1E1-67E08D5019E0}"/>
              </a:ext>
            </a:extLst>
          </p:cNvPr>
          <p:cNvSpPr txBox="1"/>
          <p:nvPr/>
        </p:nvSpPr>
        <p:spPr>
          <a:xfrm>
            <a:off x="708917" y="1510302"/>
            <a:ext cx="3369497" cy="417357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625450">
              <a:spcAft>
                <a:spcPts val="570"/>
              </a:spcAft>
            </a:pPr>
            <a:endParaRPr lang="en-US" sz="821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195453" indent="-195453" defTabSz="625450">
              <a:spcAft>
                <a:spcPts val="57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Ay for n-p scattering (forward neutron) falls rapidly with increasing neutron momentum</a:t>
            </a:r>
          </a:p>
          <a:p>
            <a:pPr defTabSz="625450">
              <a:spcAft>
                <a:spcPts val="570"/>
              </a:spcAft>
            </a:pPr>
            <a:endParaRPr lang="en-US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defTabSz="625450">
              <a:spcAft>
                <a:spcPts val="570"/>
              </a:spcAft>
            </a:pPr>
            <a:r>
              <a:rPr lang="en-US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•  </a:t>
            </a:r>
            <a:r>
              <a:rPr lang="en-US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Ay for n-p charge-exchange (forward proton) is large at   sufficiently large neutron momentum(</a:t>
            </a:r>
            <a:r>
              <a:rPr lang="en-US" kern="1200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θp</a:t>
            </a:r>
            <a:r>
              <a:rPr lang="en-US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~ few degrees)</a:t>
            </a:r>
          </a:p>
          <a:p>
            <a:pPr defTabSz="625450">
              <a:spcAft>
                <a:spcPts val="570"/>
              </a:spcAft>
            </a:pPr>
            <a:endParaRPr lang="en-US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defTabSz="625450">
              <a:spcAft>
                <a:spcPts val="570"/>
              </a:spcAft>
            </a:pPr>
            <a:r>
              <a:rPr lang="en-US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•  </a:t>
            </a:r>
            <a:r>
              <a:rPr lang="en-US" kern="12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No apparent strong incident momentum dependence for charge-exchange Ay</a:t>
            </a:r>
          </a:p>
          <a:p>
            <a:pPr>
              <a:spcAft>
                <a:spcPts val="600"/>
              </a:spcAft>
            </a:pPr>
            <a:endParaRPr lang="en-US" sz="11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2063E0-8B7B-6C1F-B5E8-9264BF95A572}"/>
              </a:ext>
            </a:extLst>
          </p:cNvPr>
          <p:cNvSpPr/>
          <p:nvPr/>
        </p:nvSpPr>
        <p:spPr>
          <a:xfrm>
            <a:off x="8429979" y="2433403"/>
            <a:ext cx="1237292" cy="2189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F9280C-5202-2098-2997-2BF4B3EFA424}"/>
              </a:ext>
            </a:extLst>
          </p:cNvPr>
          <p:cNvSpPr/>
          <p:nvPr/>
        </p:nvSpPr>
        <p:spPr>
          <a:xfrm>
            <a:off x="8048146" y="3945976"/>
            <a:ext cx="1110027" cy="21891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E44735-B24F-D0D4-D4D6-A1DFC88D0AC5}"/>
              </a:ext>
            </a:extLst>
          </p:cNvPr>
          <p:cNvSpPr/>
          <p:nvPr/>
        </p:nvSpPr>
        <p:spPr>
          <a:xfrm>
            <a:off x="5357160" y="2077910"/>
            <a:ext cx="804785" cy="183150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14017A-AD49-370C-816F-05A16B2E0A0B}"/>
              </a:ext>
            </a:extLst>
          </p:cNvPr>
          <p:cNvSpPr/>
          <p:nvPr/>
        </p:nvSpPr>
        <p:spPr>
          <a:xfrm>
            <a:off x="5414521" y="4224036"/>
            <a:ext cx="790856" cy="173690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BCED90AC-4E4A-8DE9-BF7E-DD2694081DA4}"/>
              </a:ext>
            </a:extLst>
          </p:cNvPr>
          <p:cNvCxnSpPr>
            <a:cxnSpLocks/>
          </p:cNvCxnSpPr>
          <p:nvPr/>
        </p:nvCxnSpPr>
        <p:spPr>
          <a:xfrm>
            <a:off x="6161945" y="1929646"/>
            <a:ext cx="1823112" cy="579351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FC00A62-59A4-ABC7-2166-4B8FA891A2B8}"/>
              </a:ext>
            </a:extLst>
          </p:cNvPr>
          <p:cNvCxnSpPr>
            <a:cxnSpLocks/>
          </p:cNvCxnSpPr>
          <p:nvPr/>
        </p:nvCxnSpPr>
        <p:spPr>
          <a:xfrm flipV="1">
            <a:off x="6244805" y="4490627"/>
            <a:ext cx="2248808" cy="74957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E68FF7-63F2-1B2F-7BB8-209F70D38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61898" y="6068789"/>
            <a:ext cx="1887754" cy="251264"/>
          </a:xfrm>
        </p:spPr>
        <p:txBody>
          <a:bodyPr/>
          <a:lstStyle/>
          <a:p>
            <a:pPr defTabSz="625450">
              <a:spcAft>
                <a:spcPts val="570"/>
              </a:spcAft>
            </a:pPr>
            <a:fld id="{49E29226-482E-4961-97D6-1DABD7BFB428}" type="datetime1">
              <a: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defTabSz="625450">
                <a:spcAft>
                  <a:spcPts val="570"/>
                </a:spcAft>
              </a:pPr>
              <a:t>6/14/2023</a:t>
            </a:fld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6C062E-C211-32A6-EA38-124F46F61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3394" y="6337363"/>
            <a:ext cx="1887754" cy="251264"/>
          </a:xfrm>
        </p:spPr>
        <p:txBody>
          <a:bodyPr/>
          <a:lstStyle/>
          <a:p>
            <a:pPr defTabSz="625450">
              <a:spcAft>
                <a:spcPts val="570"/>
              </a:spcAft>
            </a:pPr>
            <a:fld id="{FE880256-E107-488E-A5E4-ECBF8F2A4FE9}" type="slidenum">
              <a:rPr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defTabSz="625450">
                <a:spcAft>
                  <a:spcPts val="570"/>
                </a:spcAft>
              </a:pPr>
              <a:t>6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712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43C600-B11B-4975-A9FD-457E21F7EA9F}"/>
              </a:ext>
            </a:extLst>
          </p:cNvPr>
          <p:cNvSpPr txBox="1"/>
          <p:nvPr/>
        </p:nvSpPr>
        <p:spPr>
          <a:xfrm>
            <a:off x="0" y="0"/>
            <a:ext cx="12192000" cy="71374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0" u="none" strike="noStrike" kern="1200" baseline="0" dirty="0">
                <a:solidFill>
                  <a:schemeClr val="tx1"/>
                </a:solidFill>
                <a:ea typeface="+mj-ea"/>
                <a:cs typeface="+mj-cs"/>
              </a:rPr>
              <a:t>Figure of Merit of Analyzing Power</a:t>
            </a:r>
            <a:endParaRPr lang="en-US" sz="4000" b="1" kern="12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049B20-669A-D833-EC5F-6BA03B73F8F1}"/>
              </a:ext>
            </a:extLst>
          </p:cNvPr>
          <p:cNvSpPr txBox="1"/>
          <p:nvPr/>
        </p:nvSpPr>
        <p:spPr>
          <a:xfrm>
            <a:off x="169421" y="1931419"/>
            <a:ext cx="4191478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b="0" i="0" u="none" strike="noStrike" baseline="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Simulated figure of merit of polarimeter as a function of </a:t>
            </a:r>
            <a:r>
              <a:rPr lang="en-US" sz="2600" b="0" i="0" u="none" strike="noStrike" baseline="0" dirty="0" err="1"/>
              <a:t>θn</a:t>
            </a:r>
            <a:r>
              <a:rPr lang="en-US" sz="2600" b="0" i="0" u="none" strike="noStrike" baseline="0" dirty="0"/>
              <a:t> and </a:t>
            </a:r>
            <a:r>
              <a:rPr lang="en-US" sz="2600" b="0" i="0" u="none" strike="noStrike" baseline="0" dirty="0" err="1"/>
              <a:t>pn</a:t>
            </a:r>
            <a:r>
              <a:rPr lang="en-US" sz="2600" b="0" i="0" u="none" strike="noStrike" baseline="0" dirty="0"/>
              <a:t> by monte </a:t>
            </a:r>
            <a:r>
              <a:rPr lang="en-US" sz="2600" b="0" i="0" u="none" strike="noStrike" baseline="0" dirty="0" err="1"/>
              <a:t>carlo</a:t>
            </a:r>
            <a:endParaRPr lang="en-US" sz="2600" b="0" i="0" u="none" strike="noStrike" baseline="0" dirty="0"/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600" b="0" i="0" u="none" strike="noStrike" baseline="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FOM of np- np declines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baseline="0" dirty="0"/>
              <a:t>FOM for np-</a:t>
            </a:r>
            <a:r>
              <a:rPr lang="en-US" sz="2600" b="0" i="0" u="none" strike="noStrike" baseline="0" dirty="0" err="1"/>
              <a:t>pn</a:t>
            </a:r>
            <a:r>
              <a:rPr lang="en-US" sz="2600" b="0" i="0" u="none" strike="noStrike" baseline="0" dirty="0"/>
              <a:t> stays up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600" b="0" i="0" u="none" strike="noStrike" baseline="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baseline="0" dirty="0"/>
              <a:t>Gen-RP kinematics near crossing region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b="0" i="0" u="none" strike="noStrike" baseline="0" dirty="0"/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b="0" i="0" u="none" strike="noStrike" baseline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A3CBC-5036-ECD0-6F3D-675E1B993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899" y="1804899"/>
            <a:ext cx="7672257" cy="455145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1ED50B-AE99-AE59-E660-E3770EB193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4904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A097E01-C8B7-4685-9CB7-49FDED9769E4}" type="datetime1"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6/14/2023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DB136-8E7A-A63F-6E41-662DB138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2640" y="6356350"/>
            <a:ext cx="21244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E880256-E107-488E-A5E4-ECBF8F2A4FE9}" type="slidenum"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07DDD7-0040-C369-83CB-85452A6839D9}"/>
              </a:ext>
            </a:extLst>
          </p:cNvPr>
          <p:cNvSpPr txBox="1"/>
          <p:nvPr/>
        </p:nvSpPr>
        <p:spPr>
          <a:xfrm>
            <a:off x="4612793" y="1116608"/>
            <a:ext cx="671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Acceptance-weighted integral of squared analyzing power determines statistic error</a:t>
            </a:r>
          </a:p>
        </p:txBody>
      </p:sp>
    </p:spTree>
    <p:extLst>
      <p:ext uri="{BB962C8B-B14F-4D97-AF65-F5344CB8AC3E}">
        <p14:creationId xmlns:p14="http://schemas.microsoft.com/office/powerpoint/2010/main" val="1258612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2E76F-49DD-140C-8436-DEE9CF754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15943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sz="4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SBS Neutron Polarimeter</a:t>
            </a:r>
            <a:endParaRPr lang="en-US" sz="40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332EFB-8534-A67D-B56E-120DACE85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445" y="690430"/>
            <a:ext cx="6945330" cy="5626117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C56C1-6DB8-4E4E-5A33-F4C3BAE9B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1DA3-BBF4-4B04-A159-B8D57ED0BFEE}" type="datetime1">
              <a:rPr lang="en-US" sz="1400" smtClean="0"/>
              <a:t>6/14/2023</a:t>
            </a:fld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C3D42-703F-14B3-DC49-AB5A583DF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0256-E107-488E-A5E4-ECBF8F2A4FE9}" type="slidenum">
              <a:rPr lang="en-US" sz="1400" smtClean="0"/>
              <a:t>8</a:t>
            </a:fld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5DEE3-458D-F93E-CD02-4D4DEE4A7BB4}"/>
              </a:ext>
            </a:extLst>
          </p:cNvPr>
          <p:cNvSpPr txBox="1"/>
          <p:nvPr/>
        </p:nvSpPr>
        <p:spPr>
          <a:xfrm>
            <a:off x="7311775" y="615943"/>
            <a:ext cx="4681591" cy="584775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Charge Exchange (CE) Polarimeter High momentum forward protons towards HCAL after CE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np→pn</a:t>
            </a:r>
            <a:endParaRPr lang="en-US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8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UVa GEM planes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 Fe Analyzer</a:t>
            </a:r>
          </a:p>
          <a:p>
            <a:endParaRPr lang="en-US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46D5"/>
                </a:solidFill>
                <a:latin typeface="Calibri" panose="020F0502020204030204" pitchFamily="34" charset="0"/>
              </a:rPr>
              <a:t>Proton Recoil (PR) Polarimeter,</a:t>
            </a:r>
          </a:p>
          <a:p>
            <a:r>
              <a:rPr lang="en-US" sz="2000" dirty="0">
                <a:solidFill>
                  <a:srgbClr val="0046D5"/>
                </a:solidFill>
                <a:latin typeface="Calibri" panose="020F0502020204030204" pitchFamily="34" charset="0"/>
              </a:rPr>
              <a:t>    </a:t>
            </a:r>
            <a:r>
              <a:rPr lang="en-US" sz="2000" b="0" i="0" u="none" strike="noStrike" baseline="0" dirty="0">
                <a:solidFill>
                  <a:srgbClr val="0046D5"/>
                </a:solidFill>
                <a:latin typeface="Calibri" panose="020F0502020204030204" pitchFamily="34" charset="0"/>
              </a:rPr>
              <a:t> Low momentum large angle recoiling,</a:t>
            </a:r>
          </a:p>
          <a:p>
            <a:r>
              <a:rPr lang="en-US" sz="2000" dirty="0">
                <a:solidFill>
                  <a:srgbClr val="0046D5"/>
                </a:solidFill>
                <a:latin typeface="Calibri" panose="020F0502020204030204" pitchFamily="34" charset="0"/>
              </a:rPr>
              <a:t>  </a:t>
            </a:r>
            <a:r>
              <a:rPr lang="en-US" sz="2000" b="0" i="0" u="none" strike="noStrike" baseline="0" dirty="0">
                <a:solidFill>
                  <a:srgbClr val="0046D5"/>
                </a:solidFill>
                <a:latin typeface="Calibri" panose="020F0502020204030204" pitchFamily="34" charset="0"/>
              </a:rPr>
              <a:t>   protons after  </a:t>
            </a:r>
            <a:r>
              <a:rPr lang="en-US" sz="2000" b="0" i="0" u="none" strike="noStrike" baseline="0" dirty="0" err="1">
                <a:solidFill>
                  <a:srgbClr val="0046D5"/>
                </a:solidFill>
                <a:latin typeface="Calibri" panose="020F0502020204030204" pitchFamily="34" charset="0"/>
              </a:rPr>
              <a:t>np→np</a:t>
            </a:r>
            <a:endParaRPr lang="en-US" sz="2000" b="0" i="0" u="none" strike="noStrike" baseline="0" dirty="0">
              <a:solidFill>
                <a:srgbClr val="0046D5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46D5"/>
                </a:solidFill>
                <a:latin typeface="Calibri" panose="020F0502020204030204" pitchFamily="34" charset="0"/>
              </a:rPr>
              <a:t>Active CH Analyzer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46D5"/>
                </a:solidFill>
                <a:latin typeface="Calibri" panose="020F0502020204030204" pitchFamily="34" charset="0"/>
              </a:rPr>
              <a:t>2 Sections, one each side of CE Polarimeter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46D5"/>
                </a:solidFill>
                <a:latin typeface="Calibri" panose="020F0502020204030204" pitchFamily="34" charset="0"/>
              </a:rPr>
              <a:t>Each section has 2 UVa GEM planes &amp; Plastic Scintillators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6D5"/>
                </a:solidFill>
                <a:latin typeface="Calibri" panose="020F0502020204030204" pitchFamily="34" charset="0"/>
              </a:rPr>
              <a:t>Descoping of beamline –side setup is now considered</a:t>
            </a:r>
            <a:endParaRPr lang="en-US" sz="2000" b="0" i="0" u="none" strike="noStrike" baseline="0" dirty="0">
              <a:solidFill>
                <a:srgbClr val="0046D5"/>
              </a:solidFill>
              <a:latin typeface="Calibri" panose="020F0502020204030204" pitchFamily="34" charset="0"/>
            </a:endParaRPr>
          </a:p>
          <a:p>
            <a:endParaRPr lang="en-US" sz="1800" b="0" i="0" u="none" strike="noStrike" baseline="0" dirty="0">
              <a:solidFill>
                <a:srgbClr val="0046D5"/>
              </a:solidFill>
              <a:latin typeface="Calibri" panose="020F0502020204030204" pitchFamily="34" charset="0"/>
            </a:endParaRPr>
          </a:p>
          <a:p>
            <a:endParaRPr lang="en-US" sz="1800" b="0" i="0" u="none" strike="noStrike" baseline="0" dirty="0">
              <a:solidFill>
                <a:srgbClr val="0046D5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EA8B506-A256-00AF-C625-8B52F480E0BD}"/>
              </a:ext>
            </a:extLst>
          </p:cNvPr>
          <p:cNvSpPr/>
          <p:nvPr/>
        </p:nvSpPr>
        <p:spPr>
          <a:xfrm>
            <a:off x="1520574" y="1602769"/>
            <a:ext cx="3852809" cy="28253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493A918-5044-FC49-07AF-C4738D36110D}"/>
              </a:ext>
            </a:extLst>
          </p:cNvPr>
          <p:cNvSpPr/>
          <p:nvPr/>
        </p:nvSpPr>
        <p:spPr>
          <a:xfrm>
            <a:off x="5373383" y="3429001"/>
            <a:ext cx="2137026" cy="74488"/>
          </a:xfrm>
          <a:prstGeom prst="rightArrow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76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6;p1">
            <a:extLst>
              <a:ext uri="{FF2B5EF4-FFF2-40B4-BE49-F238E27FC236}">
                <a16:creationId xmlns:a16="http://schemas.microsoft.com/office/drawing/2014/main" id="{80E3828E-6998-1EE7-BBBE-71D32FE3880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64057" y="1016332"/>
            <a:ext cx="1104542" cy="2407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3;p1">
            <a:extLst>
              <a:ext uri="{FF2B5EF4-FFF2-40B4-BE49-F238E27FC236}">
                <a16:creationId xmlns:a16="http://schemas.microsoft.com/office/drawing/2014/main" id="{8C3A4988-CEC4-5B81-C06E-10F4C6B97C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4940" r="4939"/>
          <a:stretch/>
        </p:blipFill>
        <p:spPr>
          <a:xfrm>
            <a:off x="572513" y="1016332"/>
            <a:ext cx="1012683" cy="237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5;p1">
            <a:extLst>
              <a:ext uri="{FF2B5EF4-FFF2-40B4-BE49-F238E27FC236}">
                <a16:creationId xmlns:a16="http://schemas.microsoft.com/office/drawing/2014/main" id="{E4244EA1-32AA-684C-02FA-3529D2AB08F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000" y="978775"/>
            <a:ext cx="920682" cy="2475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1;p15">
            <a:extLst>
              <a:ext uri="{FF2B5EF4-FFF2-40B4-BE49-F238E27FC236}">
                <a16:creationId xmlns:a16="http://schemas.microsoft.com/office/drawing/2014/main" id="{5643C5BE-0FE2-4FD5-D85D-2CEDAAA8591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04826" y="705409"/>
            <a:ext cx="2510165" cy="25677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55AEF2-0241-FD7B-A802-8597DF0BB208}"/>
              </a:ext>
            </a:extLst>
          </p:cNvPr>
          <p:cNvSpPr txBox="1"/>
          <p:nvPr/>
        </p:nvSpPr>
        <p:spPr>
          <a:xfrm>
            <a:off x="-72980" y="22754"/>
            <a:ext cx="12264979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SBS GEMS Commissioning for Gen-RP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0890101-45F4-D9D9-606F-85FA12904E02}"/>
              </a:ext>
            </a:extLst>
          </p:cNvPr>
          <p:cNvSpPr/>
          <p:nvPr/>
        </p:nvSpPr>
        <p:spPr>
          <a:xfrm>
            <a:off x="8729061" y="1548502"/>
            <a:ext cx="269269" cy="133683"/>
          </a:xfrm>
          <a:prstGeom prst="rightArrow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FA54AAA-49B4-18EC-B70A-270008C41DA9}"/>
              </a:ext>
            </a:extLst>
          </p:cNvPr>
          <p:cNvSpPr/>
          <p:nvPr/>
        </p:nvSpPr>
        <p:spPr>
          <a:xfrm flipH="1">
            <a:off x="9404826" y="4552431"/>
            <a:ext cx="309613" cy="133684"/>
          </a:xfrm>
          <a:prstGeom prst="rightArrow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F415284-E1E2-BD0E-72E1-1AA96B537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5853" y="3622423"/>
            <a:ext cx="4606615" cy="2739163"/>
          </a:xfrm>
          <a:prstGeom prst="rect">
            <a:avLst/>
          </a:prstGeom>
        </p:spPr>
      </p:pic>
      <p:pic>
        <p:nvPicPr>
          <p:cNvPr id="17" name="Picture 16" descr="A picture containing engineering, indoor, workshop, machine&#10;&#10;Description automatically generated">
            <a:extLst>
              <a:ext uri="{FF2B5EF4-FFF2-40B4-BE49-F238E27FC236}">
                <a16:creationId xmlns:a16="http://schemas.microsoft.com/office/drawing/2014/main" id="{2B809D6F-6F99-21D1-8748-3DC75C289E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49" y="800957"/>
            <a:ext cx="3337364" cy="2472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FA2A6B-19BC-147A-5C80-BE1E2EAE01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580" y="3783457"/>
            <a:ext cx="3172850" cy="2572893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10CF736-77D5-5AC4-2198-318FD69D1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46433-59C0-48ED-98C6-DFBB5906A6E8}" type="datetime1">
              <a:rPr lang="en-US" sz="1400" smtClean="0"/>
              <a:t>6/14/2023</a:t>
            </a:fld>
            <a:endParaRPr lang="en-US" sz="14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30CDC5-D787-823D-0853-3D8586F9B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0256-E107-488E-A5E4-ECBF8F2A4FE9}" type="slidenum">
              <a:rPr lang="en-US" sz="1400" smtClean="0"/>
              <a:t>9</a:t>
            </a:fld>
            <a:endParaRPr lang="en-US" sz="1400" dirty="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F5421E72-7307-8E96-FD26-9A1FBE7F8310}"/>
              </a:ext>
            </a:extLst>
          </p:cNvPr>
          <p:cNvSpPr/>
          <p:nvPr/>
        </p:nvSpPr>
        <p:spPr>
          <a:xfrm>
            <a:off x="10544452" y="3296529"/>
            <a:ext cx="230912" cy="264942"/>
          </a:xfrm>
          <a:prstGeom prst="downArrow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icture containing machine, engineering, indoor, electrical wiring&#10;&#10;Description automatically generated">
            <a:extLst>
              <a:ext uri="{FF2B5EF4-FFF2-40B4-BE49-F238E27FC236}">
                <a16:creationId xmlns:a16="http://schemas.microsoft.com/office/drawing/2014/main" id="{C6070622-AA4D-58E5-952F-DCC556ADEC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85411" y="3877012"/>
            <a:ext cx="2624357" cy="2115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3C710F-8452-3F4F-A9B6-BE44E2A0C1D1}"/>
              </a:ext>
            </a:extLst>
          </p:cNvPr>
          <p:cNvSpPr txBox="1"/>
          <p:nvPr/>
        </p:nvSpPr>
        <p:spPr>
          <a:xfrm>
            <a:off x="378560" y="824325"/>
            <a:ext cx="4107561" cy="26301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84DE65-10A5-D367-B206-683C8116920A}"/>
              </a:ext>
            </a:extLst>
          </p:cNvPr>
          <p:cNvSpPr txBox="1"/>
          <p:nvPr/>
        </p:nvSpPr>
        <p:spPr>
          <a:xfrm>
            <a:off x="368901" y="3591213"/>
            <a:ext cx="4117220" cy="27391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079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1622</TotalTime>
  <Words>669</Words>
  <Application>Microsoft Office PowerPoint</Application>
  <PresentationFormat>Widescreen</PresentationFormat>
  <Paragraphs>121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Office Theme</vt:lpstr>
      <vt:lpstr>Neutron Elastic Form Factor Ratio from Recoil Polarization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SBS Neutron Polarimeter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Neutron Elastic Form Factor Ratio from Recoil Polarization</dc:title>
  <dc:creator>Sarashowati Dhital</dc:creator>
  <cp:lastModifiedBy>Sarashowati Dhital</cp:lastModifiedBy>
  <cp:revision>172</cp:revision>
  <cp:lastPrinted>2023-06-15T00:46:23Z</cp:lastPrinted>
  <dcterms:created xsi:type="dcterms:W3CDTF">2023-06-04T21:01:46Z</dcterms:created>
  <dcterms:modified xsi:type="dcterms:W3CDTF">2023-06-15T00:48:44Z</dcterms:modified>
</cp:coreProperties>
</file>