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autoCompressPictures="0">
  <p:sldMasterIdLst>
    <p:sldMasterId id="2147483648" r:id="rId1"/>
  </p:sldMasterIdLst>
  <p:notesMasterIdLst>
    <p:notesMasterId r:id="rId19"/>
  </p:notesMasterIdLst>
  <p:handoutMasterIdLst>
    <p:handoutMasterId r:id="rId20"/>
  </p:handoutMasterIdLst>
  <p:sldIdLst>
    <p:sldId id="256" r:id="rId2"/>
    <p:sldId id="274" r:id="rId3"/>
    <p:sldId id="261" r:id="rId4"/>
    <p:sldId id="270" r:id="rId5"/>
    <p:sldId id="263" r:id="rId6"/>
    <p:sldId id="275" r:id="rId7"/>
    <p:sldId id="264" r:id="rId8"/>
    <p:sldId id="265" r:id="rId9"/>
    <p:sldId id="266" r:id="rId10"/>
    <p:sldId id="267" r:id="rId11"/>
    <p:sldId id="272" r:id="rId12"/>
    <p:sldId id="269" r:id="rId13"/>
    <p:sldId id="271" r:id="rId14"/>
    <p:sldId id="276" r:id="rId15"/>
    <p:sldId id="262" r:id="rId16"/>
    <p:sldId id="277"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3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05"/>
    <p:restoredTop sz="93297"/>
  </p:normalViewPr>
  <p:slideViewPr>
    <p:cSldViewPr snapToGrid="0" snapToObjects="1">
      <p:cViewPr>
        <p:scale>
          <a:sx n="104" d="100"/>
          <a:sy n="104" d="100"/>
        </p:scale>
        <p:origin x="352"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EADB47-AF4A-874F-B123-4970B245F5A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5565C27-3F6A-3444-892A-D71B91921CBE}">
      <dgm:prSet/>
      <dgm:spPr/>
      <dgm:t>
        <a:bodyPr/>
        <a:lstStyle/>
        <a:p>
          <a:r>
            <a:rPr lang="en-US" dirty="0"/>
            <a:t>The scattering rate under parity transformation is invariant in all interactions except the weak interaction. </a:t>
          </a:r>
        </a:p>
      </dgm:t>
    </dgm:pt>
    <dgm:pt modelId="{B19E1B2C-0E9D-AB44-B42B-DCDCEC8519BD}" type="parTrans" cxnId="{2BB34B7A-9ADC-2D43-8B82-56FF89D381F4}">
      <dgm:prSet/>
      <dgm:spPr/>
      <dgm:t>
        <a:bodyPr/>
        <a:lstStyle/>
        <a:p>
          <a:endParaRPr lang="en-US"/>
        </a:p>
      </dgm:t>
    </dgm:pt>
    <dgm:pt modelId="{E78C97D6-5280-4D45-B65C-0EE3373333FA}" type="sibTrans" cxnId="{2BB34B7A-9ADC-2D43-8B82-56FF89D381F4}">
      <dgm:prSet/>
      <dgm:spPr/>
      <dgm:t>
        <a:bodyPr/>
        <a:lstStyle/>
        <a:p>
          <a:endParaRPr lang="en-US"/>
        </a:p>
      </dgm:t>
    </dgm:pt>
    <dgm:pt modelId="{26685462-9DEC-4642-B4F7-3B0EA7816B44}" type="pres">
      <dgm:prSet presAssocID="{EDEADB47-AF4A-874F-B123-4970B245F5AB}" presName="linear" presStyleCnt="0">
        <dgm:presLayoutVars>
          <dgm:animLvl val="lvl"/>
          <dgm:resizeHandles val="exact"/>
        </dgm:presLayoutVars>
      </dgm:prSet>
      <dgm:spPr/>
    </dgm:pt>
    <dgm:pt modelId="{264BA545-34E8-0347-9F0B-C9DA8686D2E6}" type="pres">
      <dgm:prSet presAssocID="{35565C27-3F6A-3444-892A-D71B91921CBE}" presName="parentText" presStyleLbl="node1" presStyleIdx="0" presStyleCnt="1">
        <dgm:presLayoutVars>
          <dgm:chMax val="0"/>
          <dgm:bulletEnabled val="1"/>
        </dgm:presLayoutVars>
      </dgm:prSet>
      <dgm:spPr/>
    </dgm:pt>
  </dgm:ptLst>
  <dgm:cxnLst>
    <dgm:cxn modelId="{2BB34B7A-9ADC-2D43-8B82-56FF89D381F4}" srcId="{EDEADB47-AF4A-874F-B123-4970B245F5AB}" destId="{35565C27-3F6A-3444-892A-D71B91921CBE}" srcOrd="0" destOrd="0" parTransId="{B19E1B2C-0E9D-AB44-B42B-DCDCEC8519BD}" sibTransId="{E78C97D6-5280-4D45-B65C-0EE3373333FA}"/>
    <dgm:cxn modelId="{974F95CD-0267-1243-B4C8-892F1E751F42}" type="presOf" srcId="{35565C27-3F6A-3444-892A-D71B91921CBE}" destId="{264BA545-34E8-0347-9F0B-C9DA8686D2E6}" srcOrd="0" destOrd="0" presId="urn:microsoft.com/office/officeart/2005/8/layout/vList2"/>
    <dgm:cxn modelId="{6A272FD4-9E85-9841-97E5-DE50C9FAFD93}" type="presOf" srcId="{EDEADB47-AF4A-874F-B123-4970B245F5AB}" destId="{26685462-9DEC-4642-B4F7-3B0EA7816B44}" srcOrd="0" destOrd="0" presId="urn:microsoft.com/office/officeart/2005/8/layout/vList2"/>
    <dgm:cxn modelId="{D01E74A2-B152-9B46-A0D0-B105C79B710E}" type="presParOf" srcId="{26685462-9DEC-4642-B4F7-3B0EA7816B44}" destId="{264BA545-34E8-0347-9F0B-C9DA8686D2E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DEB8A-D5D8-554D-A2F2-5F3D97C0C326}"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4F71550D-6CF5-ED40-BB0F-68D742C63417}">
      <dgm:prSet/>
      <dgm:spPr/>
      <dgm:t>
        <a:bodyPr/>
        <a:lstStyle/>
        <a:p>
          <a:r>
            <a:rPr lang="en-US"/>
            <a:t>Scattering of polarized incident electron (Spin S) and unpolarized target </a:t>
          </a:r>
        </a:p>
      </dgm:t>
    </dgm:pt>
    <dgm:pt modelId="{64728D60-55D7-2C4A-9C72-5169883653A4}" type="parTrans" cxnId="{63C677A6-6535-A74C-9588-E26A7F30A3CF}">
      <dgm:prSet/>
      <dgm:spPr/>
      <dgm:t>
        <a:bodyPr/>
        <a:lstStyle/>
        <a:p>
          <a:endParaRPr lang="en-US"/>
        </a:p>
      </dgm:t>
    </dgm:pt>
    <dgm:pt modelId="{ED41BE82-6094-FC41-B5EB-7A8BE1E53174}" type="sibTrans" cxnId="{63C677A6-6535-A74C-9588-E26A7F30A3CF}">
      <dgm:prSet/>
      <dgm:spPr/>
      <dgm:t>
        <a:bodyPr/>
        <a:lstStyle/>
        <a:p>
          <a:endParaRPr lang="en-US"/>
        </a:p>
      </dgm:t>
    </dgm:pt>
    <dgm:pt modelId="{EF3E5B58-4F5D-2849-87AD-E4B8B7D102B7}" type="pres">
      <dgm:prSet presAssocID="{5D9DEB8A-D5D8-554D-A2F2-5F3D97C0C326}" presName="linear" presStyleCnt="0">
        <dgm:presLayoutVars>
          <dgm:animLvl val="lvl"/>
          <dgm:resizeHandles val="exact"/>
        </dgm:presLayoutVars>
      </dgm:prSet>
      <dgm:spPr/>
    </dgm:pt>
    <dgm:pt modelId="{F542DE07-D72A-C345-AF52-AC963AC3F731}" type="pres">
      <dgm:prSet presAssocID="{4F71550D-6CF5-ED40-BB0F-68D742C63417}" presName="parentText" presStyleLbl="node1" presStyleIdx="0" presStyleCnt="1">
        <dgm:presLayoutVars>
          <dgm:chMax val="0"/>
          <dgm:bulletEnabled val="1"/>
        </dgm:presLayoutVars>
      </dgm:prSet>
      <dgm:spPr/>
    </dgm:pt>
  </dgm:ptLst>
  <dgm:cxnLst>
    <dgm:cxn modelId="{7B540330-EC9D-E043-A72C-AAB820E9F869}" type="presOf" srcId="{5D9DEB8A-D5D8-554D-A2F2-5F3D97C0C326}" destId="{EF3E5B58-4F5D-2849-87AD-E4B8B7D102B7}" srcOrd="0" destOrd="0" presId="urn:microsoft.com/office/officeart/2005/8/layout/vList2"/>
    <dgm:cxn modelId="{63C677A6-6535-A74C-9588-E26A7F30A3CF}" srcId="{5D9DEB8A-D5D8-554D-A2F2-5F3D97C0C326}" destId="{4F71550D-6CF5-ED40-BB0F-68D742C63417}" srcOrd="0" destOrd="0" parTransId="{64728D60-55D7-2C4A-9C72-5169883653A4}" sibTransId="{ED41BE82-6094-FC41-B5EB-7A8BE1E53174}"/>
    <dgm:cxn modelId="{A346DEC4-35AC-1447-A84F-6C908DE55E81}" type="presOf" srcId="{4F71550D-6CF5-ED40-BB0F-68D742C63417}" destId="{F542DE07-D72A-C345-AF52-AC963AC3F731}" srcOrd="0" destOrd="0" presId="urn:microsoft.com/office/officeart/2005/8/layout/vList2"/>
    <dgm:cxn modelId="{D5681D07-EC73-0647-B22D-E288CD7A0FFE}" type="presParOf" srcId="{EF3E5B58-4F5D-2849-87AD-E4B8B7D102B7}" destId="{F542DE07-D72A-C345-AF52-AC963AC3F731}"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221571-5EDD-5849-AD5E-DD5F35E12117}" type="doc">
      <dgm:prSet loTypeId="urn:microsoft.com/office/officeart/2005/8/layout/vList6" loCatId="" qsTypeId="urn:microsoft.com/office/officeart/2005/8/quickstyle/simple1" qsCatId="simple" csTypeId="urn:microsoft.com/office/officeart/2005/8/colors/accent1_2" csCatId="accent1"/>
      <dgm:spPr/>
      <dgm:t>
        <a:bodyPr/>
        <a:lstStyle/>
        <a:p>
          <a:endParaRPr lang="en-US"/>
        </a:p>
      </dgm:t>
    </dgm:pt>
    <dgm:pt modelId="{28B1A4D6-23D0-C342-BB17-E5C2F25AFE03}" type="pres">
      <dgm:prSet presAssocID="{65221571-5EDD-5849-AD5E-DD5F35E12117}" presName="Name0" presStyleCnt="0">
        <dgm:presLayoutVars>
          <dgm:dir/>
          <dgm:animLvl val="lvl"/>
          <dgm:resizeHandles/>
        </dgm:presLayoutVars>
      </dgm:prSet>
      <dgm:spPr/>
    </dgm:pt>
  </dgm:ptLst>
  <dgm:cxnLst>
    <dgm:cxn modelId="{7ABAFB30-C45E-6449-9F44-E2072BD5DF06}" type="presOf" srcId="{65221571-5EDD-5849-AD5E-DD5F35E12117}" destId="{28B1A4D6-23D0-C342-BB17-E5C2F25AFE03}" srcOrd="0"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20AC74-DCAC-5347-9D40-0F0C7EB4A19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6F9608-038C-D443-A936-125204EAC7EF}">
      <dgm:prSet/>
      <dgm:spPr/>
      <dgm:t>
        <a:bodyPr/>
        <a:lstStyle/>
        <a:p>
          <a:r>
            <a:rPr lang="en-US" dirty="0"/>
            <a:t>The photomultiplier tube (PMT) converts a continuous stream of photons into a steady anode current during a helicity window, which is then converted to a voltage signal using a preamplifier and digitized by an 18-bit ADC for integration over the same window.</a:t>
          </a:r>
        </a:p>
      </dgm:t>
    </dgm:pt>
    <dgm:pt modelId="{0BC1C340-C969-6C42-9CD1-8D701F0B99E5}" type="parTrans" cxnId="{E04FD2B4-0A0B-8B40-BF2C-15E6C368FD9B}">
      <dgm:prSet/>
      <dgm:spPr/>
      <dgm:t>
        <a:bodyPr/>
        <a:lstStyle/>
        <a:p>
          <a:endParaRPr lang="en-US"/>
        </a:p>
      </dgm:t>
    </dgm:pt>
    <dgm:pt modelId="{BA8B02D9-A4EF-AE48-8565-36A31C5BA546}" type="sibTrans" cxnId="{E04FD2B4-0A0B-8B40-BF2C-15E6C368FD9B}">
      <dgm:prSet/>
      <dgm:spPr/>
      <dgm:t>
        <a:bodyPr/>
        <a:lstStyle/>
        <a:p>
          <a:endParaRPr lang="en-US"/>
        </a:p>
      </dgm:t>
    </dgm:pt>
    <dgm:pt modelId="{F282B5B1-D439-5341-A908-24C728584E9C}" type="pres">
      <dgm:prSet presAssocID="{A920AC74-DCAC-5347-9D40-0F0C7EB4A190}" presName="linear" presStyleCnt="0">
        <dgm:presLayoutVars>
          <dgm:animLvl val="lvl"/>
          <dgm:resizeHandles val="exact"/>
        </dgm:presLayoutVars>
      </dgm:prSet>
      <dgm:spPr/>
    </dgm:pt>
    <dgm:pt modelId="{BA97C650-5B62-C04C-9D7B-131357285750}" type="pres">
      <dgm:prSet presAssocID="{A36F9608-038C-D443-A936-125204EAC7EF}" presName="parentText" presStyleLbl="node1" presStyleIdx="0" presStyleCnt="1">
        <dgm:presLayoutVars>
          <dgm:chMax val="0"/>
          <dgm:bulletEnabled val="1"/>
        </dgm:presLayoutVars>
      </dgm:prSet>
      <dgm:spPr/>
    </dgm:pt>
  </dgm:ptLst>
  <dgm:cxnLst>
    <dgm:cxn modelId="{368DAD61-92EE-614F-AA81-1BFA80386523}" type="presOf" srcId="{A920AC74-DCAC-5347-9D40-0F0C7EB4A190}" destId="{F282B5B1-D439-5341-A908-24C728584E9C}" srcOrd="0" destOrd="0" presId="urn:microsoft.com/office/officeart/2005/8/layout/vList2"/>
    <dgm:cxn modelId="{E04FD2B4-0A0B-8B40-BF2C-15E6C368FD9B}" srcId="{A920AC74-DCAC-5347-9D40-0F0C7EB4A190}" destId="{A36F9608-038C-D443-A936-125204EAC7EF}" srcOrd="0" destOrd="0" parTransId="{0BC1C340-C969-6C42-9CD1-8D701F0B99E5}" sibTransId="{BA8B02D9-A4EF-AE48-8565-36A31C5BA546}"/>
    <dgm:cxn modelId="{D63A77F7-E055-6548-B44D-FFD3EB39C78B}" type="presOf" srcId="{A36F9608-038C-D443-A936-125204EAC7EF}" destId="{BA97C650-5B62-C04C-9D7B-131357285750}" srcOrd="0" destOrd="0" presId="urn:microsoft.com/office/officeart/2005/8/layout/vList2"/>
    <dgm:cxn modelId="{FEB0BC2D-17CA-E84B-ACFD-7594EF749A43}" type="presParOf" srcId="{F282B5B1-D439-5341-A908-24C728584E9C}" destId="{BA97C650-5B62-C04C-9D7B-131357285750}"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9C2F30-7EE4-B94D-A225-8D19FBD79A1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50999EA-4F42-FF4C-BF8B-58E8AF1D0A71}">
      <dgm:prSet/>
      <dgm:spPr/>
      <dgm:t>
        <a:bodyPr/>
        <a:lstStyle/>
        <a:p>
          <a:r>
            <a:rPr lang="en-US"/>
            <a:t>PMT non-linearity is an important systematic error and needs to be understood well before experiment</a:t>
          </a:r>
        </a:p>
      </dgm:t>
    </dgm:pt>
    <dgm:pt modelId="{8B55410B-04BB-BF42-8474-F7DD89F177DA}" type="parTrans" cxnId="{891507B2-107B-C44B-9F89-5CA78F8C68E3}">
      <dgm:prSet/>
      <dgm:spPr/>
      <dgm:t>
        <a:bodyPr/>
        <a:lstStyle/>
        <a:p>
          <a:endParaRPr lang="en-US"/>
        </a:p>
      </dgm:t>
    </dgm:pt>
    <dgm:pt modelId="{FB5AC488-15E9-764A-9C8D-B5BC8B612AA9}" type="sibTrans" cxnId="{891507B2-107B-C44B-9F89-5CA78F8C68E3}">
      <dgm:prSet/>
      <dgm:spPr/>
      <dgm:t>
        <a:bodyPr/>
        <a:lstStyle/>
        <a:p>
          <a:endParaRPr lang="en-US"/>
        </a:p>
      </dgm:t>
    </dgm:pt>
    <dgm:pt modelId="{5F8B9213-508D-F242-9C74-5A7292F6B2D1}" type="pres">
      <dgm:prSet presAssocID="{4A9C2F30-7EE4-B94D-A225-8D19FBD79A19}" presName="linear" presStyleCnt="0">
        <dgm:presLayoutVars>
          <dgm:animLvl val="lvl"/>
          <dgm:resizeHandles val="exact"/>
        </dgm:presLayoutVars>
      </dgm:prSet>
      <dgm:spPr/>
    </dgm:pt>
    <dgm:pt modelId="{7B67A842-2018-384C-BADF-0AAE47D935C2}" type="pres">
      <dgm:prSet presAssocID="{850999EA-4F42-FF4C-BF8B-58E8AF1D0A71}" presName="parentText" presStyleLbl="node1" presStyleIdx="0" presStyleCnt="1">
        <dgm:presLayoutVars>
          <dgm:chMax val="0"/>
          <dgm:bulletEnabled val="1"/>
        </dgm:presLayoutVars>
      </dgm:prSet>
      <dgm:spPr/>
    </dgm:pt>
  </dgm:ptLst>
  <dgm:cxnLst>
    <dgm:cxn modelId="{D8089C20-18B9-C640-954B-08802E91CA7E}" type="presOf" srcId="{850999EA-4F42-FF4C-BF8B-58E8AF1D0A71}" destId="{7B67A842-2018-384C-BADF-0AAE47D935C2}" srcOrd="0" destOrd="0" presId="urn:microsoft.com/office/officeart/2005/8/layout/vList2"/>
    <dgm:cxn modelId="{891507B2-107B-C44B-9F89-5CA78F8C68E3}" srcId="{4A9C2F30-7EE4-B94D-A225-8D19FBD79A19}" destId="{850999EA-4F42-FF4C-BF8B-58E8AF1D0A71}" srcOrd="0" destOrd="0" parTransId="{8B55410B-04BB-BF42-8474-F7DD89F177DA}" sibTransId="{FB5AC488-15E9-764A-9C8D-B5BC8B612AA9}"/>
    <dgm:cxn modelId="{2FFAEAE7-CC4D-DB43-8D01-0F1A00355ABB}" type="presOf" srcId="{4A9C2F30-7EE4-B94D-A225-8D19FBD79A19}" destId="{5F8B9213-508D-F242-9C74-5A7292F6B2D1}" srcOrd="0" destOrd="0" presId="urn:microsoft.com/office/officeart/2005/8/layout/vList2"/>
    <dgm:cxn modelId="{F933A0DD-7F8C-1847-91AC-757ED8614120}" type="presParOf" srcId="{5F8B9213-508D-F242-9C74-5A7292F6B2D1}" destId="{7B67A842-2018-384C-BADF-0AAE47D935C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B0B7BD-136E-BA42-B3DA-D20EEAC97A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3ED7B7-6E7C-4F41-B1BB-BF9A1CC06C39}">
      <dgm:prSet/>
      <dgm:spPr/>
      <dgm:t>
        <a:bodyPr/>
        <a:lstStyle/>
        <a:p>
          <a:r>
            <a:rPr lang="en-US" dirty="0"/>
            <a:t>There are many source of systematic error like kinematic factor, Beam(second moment, polarization, Beam intensity, radioactive corrections, background radiations and PMT non-linearity</a:t>
          </a:r>
        </a:p>
      </dgm:t>
    </dgm:pt>
    <dgm:pt modelId="{9FFE1B87-3F1A-D446-8FFE-1265011122D3}" type="parTrans" cxnId="{E95E0B1E-226B-9E43-AE7D-01CC58EAF3C3}">
      <dgm:prSet/>
      <dgm:spPr/>
      <dgm:t>
        <a:bodyPr/>
        <a:lstStyle/>
        <a:p>
          <a:endParaRPr lang="en-US"/>
        </a:p>
      </dgm:t>
    </dgm:pt>
    <dgm:pt modelId="{C02CEED0-9802-D741-8C5B-EAEF240FE1EB}" type="sibTrans" cxnId="{E95E0B1E-226B-9E43-AE7D-01CC58EAF3C3}">
      <dgm:prSet/>
      <dgm:spPr/>
      <dgm:t>
        <a:bodyPr/>
        <a:lstStyle/>
        <a:p>
          <a:endParaRPr lang="en-US"/>
        </a:p>
      </dgm:t>
    </dgm:pt>
    <dgm:pt modelId="{7029AC36-3E0C-2042-A69E-E0F85E4E68C6}" type="pres">
      <dgm:prSet presAssocID="{14B0B7BD-136E-BA42-B3DA-D20EEAC97A56}" presName="linear" presStyleCnt="0">
        <dgm:presLayoutVars>
          <dgm:animLvl val="lvl"/>
          <dgm:resizeHandles val="exact"/>
        </dgm:presLayoutVars>
      </dgm:prSet>
      <dgm:spPr/>
    </dgm:pt>
    <dgm:pt modelId="{F90BDE16-AC73-EE45-9DA5-5BDD005454F1}" type="pres">
      <dgm:prSet presAssocID="{913ED7B7-6E7C-4F41-B1BB-BF9A1CC06C39}" presName="parentText" presStyleLbl="node1" presStyleIdx="0" presStyleCnt="1" custScaleY="111939">
        <dgm:presLayoutVars>
          <dgm:chMax val="0"/>
          <dgm:bulletEnabled val="1"/>
        </dgm:presLayoutVars>
      </dgm:prSet>
      <dgm:spPr/>
    </dgm:pt>
  </dgm:ptLst>
  <dgm:cxnLst>
    <dgm:cxn modelId="{E95E0B1E-226B-9E43-AE7D-01CC58EAF3C3}" srcId="{14B0B7BD-136E-BA42-B3DA-D20EEAC97A56}" destId="{913ED7B7-6E7C-4F41-B1BB-BF9A1CC06C39}" srcOrd="0" destOrd="0" parTransId="{9FFE1B87-3F1A-D446-8FFE-1265011122D3}" sibTransId="{C02CEED0-9802-D741-8C5B-EAEF240FE1EB}"/>
    <dgm:cxn modelId="{4C85DBCA-3878-0A42-97E9-409A105733C6}" type="presOf" srcId="{14B0B7BD-136E-BA42-B3DA-D20EEAC97A56}" destId="{7029AC36-3E0C-2042-A69E-E0F85E4E68C6}" srcOrd="0" destOrd="0" presId="urn:microsoft.com/office/officeart/2005/8/layout/vList2"/>
    <dgm:cxn modelId="{EEAC6CDE-04C2-154B-997F-1297D50DFC39}" type="presOf" srcId="{913ED7B7-6E7C-4F41-B1BB-BF9A1CC06C39}" destId="{F90BDE16-AC73-EE45-9DA5-5BDD005454F1}" srcOrd="0" destOrd="0" presId="urn:microsoft.com/office/officeart/2005/8/layout/vList2"/>
    <dgm:cxn modelId="{7B3264FE-4BA3-0F43-9072-FD3263B3E7B0}" type="presParOf" srcId="{7029AC36-3E0C-2042-A69E-E0F85E4E68C6}" destId="{F90BDE16-AC73-EE45-9DA5-5BDD005454F1}"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08F8FB-2A13-2540-8EAD-5C0C7CF40ED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0D149B1-4CCA-5844-8990-AF3CA5D65C65}">
      <dgm:prSet/>
      <dgm:spPr/>
      <dgm:t>
        <a:bodyPr/>
        <a:lstStyle/>
        <a:p>
          <a:r>
            <a:rPr lang="en-US"/>
            <a:t>The non-linearity of the detector is mainly caused by the PMT gain's non-linear response to its cathode current.</a:t>
          </a:r>
        </a:p>
      </dgm:t>
    </dgm:pt>
    <dgm:pt modelId="{6DB087EC-BEA0-DC45-B4DA-7DE5DE4B11CE}" type="parTrans" cxnId="{0F3EBAF2-65E6-8C4A-8F33-763ED80C6DBC}">
      <dgm:prSet/>
      <dgm:spPr/>
      <dgm:t>
        <a:bodyPr/>
        <a:lstStyle/>
        <a:p>
          <a:endParaRPr lang="en-US"/>
        </a:p>
      </dgm:t>
    </dgm:pt>
    <dgm:pt modelId="{510A4803-7761-7C4E-A61E-7FC419F9208D}" type="sibTrans" cxnId="{0F3EBAF2-65E6-8C4A-8F33-763ED80C6DBC}">
      <dgm:prSet/>
      <dgm:spPr/>
      <dgm:t>
        <a:bodyPr/>
        <a:lstStyle/>
        <a:p>
          <a:endParaRPr lang="en-US"/>
        </a:p>
      </dgm:t>
    </dgm:pt>
    <dgm:pt modelId="{CEB0712B-F86B-4047-86BA-E7494C7AA45E}" type="pres">
      <dgm:prSet presAssocID="{1108F8FB-2A13-2540-8EAD-5C0C7CF40EDA}" presName="linear" presStyleCnt="0">
        <dgm:presLayoutVars>
          <dgm:animLvl val="lvl"/>
          <dgm:resizeHandles val="exact"/>
        </dgm:presLayoutVars>
      </dgm:prSet>
      <dgm:spPr/>
    </dgm:pt>
    <dgm:pt modelId="{3A18D1D5-BA85-4A46-A76C-88B62FCD0946}" type="pres">
      <dgm:prSet presAssocID="{90D149B1-4CCA-5844-8990-AF3CA5D65C65}" presName="parentText" presStyleLbl="node1" presStyleIdx="0" presStyleCnt="1">
        <dgm:presLayoutVars>
          <dgm:chMax val="0"/>
          <dgm:bulletEnabled val="1"/>
        </dgm:presLayoutVars>
      </dgm:prSet>
      <dgm:spPr/>
    </dgm:pt>
  </dgm:ptLst>
  <dgm:cxnLst>
    <dgm:cxn modelId="{C0DDB760-51B2-9A47-8338-571A8C351B44}" type="presOf" srcId="{1108F8FB-2A13-2540-8EAD-5C0C7CF40EDA}" destId="{CEB0712B-F86B-4047-86BA-E7494C7AA45E}" srcOrd="0" destOrd="0" presId="urn:microsoft.com/office/officeart/2005/8/layout/vList2"/>
    <dgm:cxn modelId="{8A936991-194C-8D41-8D49-57C0E94595B3}" type="presOf" srcId="{90D149B1-4CCA-5844-8990-AF3CA5D65C65}" destId="{3A18D1D5-BA85-4A46-A76C-88B62FCD0946}" srcOrd="0" destOrd="0" presId="urn:microsoft.com/office/officeart/2005/8/layout/vList2"/>
    <dgm:cxn modelId="{0F3EBAF2-65E6-8C4A-8F33-763ED80C6DBC}" srcId="{1108F8FB-2A13-2540-8EAD-5C0C7CF40EDA}" destId="{90D149B1-4CCA-5844-8990-AF3CA5D65C65}" srcOrd="0" destOrd="0" parTransId="{6DB087EC-BEA0-DC45-B4DA-7DE5DE4B11CE}" sibTransId="{510A4803-7761-7C4E-A61E-7FC419F9208D}"/>
    <dgm:cxn modelId="{051B9A1A-7D49-1442-A5DA-A4B4FF46FD13}" type="presParOf" srcId="{CEB0712B-F86B-4047-86BA-E7494C7AA45E}" destId="{3A18D1D5-BA85-4A46-A76C-88B62FCD0946}"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BA545-34E8-0347-9F0B-C9DA8686D2E6}">
      <dsp:nvSpPr>
        <dsp:cNvPr id="0" name=""/>
        <dsp:cNvSpPr/>
      </dsp:nvSpPr>
      <dsp:spPr>
        <a:xfrm>
          <a:off x="0" y="4925"/>
          <a:ext cx="7763341"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scattering rate under parity transformation is invariant in all interactions except the weak interaction. </a:t>
          </a:r>
        </a:p>
      </dsp:txBody>
      <dsp:txXfrm>
        <a:off x="31070" y="35995"/>
        <a:ext cx="7701201" cy="574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2DE07-D72A-C345-AF52-AC963AC3F731}">
      <dsp:nvSpPr>
        <dsp:cNvPr id="0" name=""/>
        <dsp:cNvSpPr/>
      </dsp:nvSpPr>
      <dsp:spPr>
        <a:xfrm>
          <a:off x="0" y="4778"/>
          <a:ext cx="7642396" cy="35977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Scattering of polarized incident electron (Spin S) and unpolarized target </a:t>
          </a:r>
        </a:p>
      </dsp:txBody>
      <dsp:txXfrm>
        <a:off x="17563" y="22341"/>
        <a:ext cx="760727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7C650-5B62-C04C-9D7B-131357285750}">
      <dsp:nvSpPr>
        <dsp:cNvPr id="0" name=""/>
        <dsp:cNvSpPr/>
      </dsp:nvSpPr>
      <dsp:spPr>
        <a:xfrm>
          <a:off x="0" y="4886"/>
          <a:ext cx="7408479" cy="824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The photomultiplier tube (PMT) converts a continuous stream of photons into a steady anode current during a helicity window, which is then converted to a voltage signal using a preamplifier and digitized by an 18-bit ADC for integration over the same window.</a:t>
          </a:r>
        </a:p>
      </dsp:txBody>
      <dsp:txXfrm>
        <a:off x="40266" y="45152"/>
        <a:ext cx="7327947" cy="7443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7A842-2018-384C-BADF-0AAE47D935C2}">
      <dsp:nvSpPr>
        <dsp:cNvPr id="0" name=""/>
        <dsp:cNvSpPr/>
      </dsp:nvSpPr>
      <dsp:spPr>
        <a:xfrm>
          <a:off x="0" y="1076"/>
          <a:ext cx="4754675" cy="1319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PMT non-linearity is an important systematic error and needs to be understood well before experiment</a:t>
          </a:r>
        </a:p>
      </dsp:txBody>
      <dsp:txXfrm>
        <a:off x="64425" y="65501"/>
        <a:ext cx="4625825" cy="1190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BDE16-AC73-EE45-9DA5-5BDD005454F1}">
      <dsp:nvSpPr>
        <dsp:cNvPr id="0" name=""/>
        <dsp:cNvSpPr/>
      </dsp:nvSpPr>
      <dsp:spPr>
        <a:xfrm>
          <a:off x="0" y="138112"/>
          <a:ext cx="4581523" cy="12782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There are many source of systematic error like kinematic factor, Beam(second moment, polarization, Beam intensity, radioactive corrections, background radiations and PMT non-linearity</a:t>
          </a:r>
        </a:p>
      </dsp:txBody>
      <dsp:txXfrm>
        <a:off x="62399" y="200511"/>
        <a:ext cx="4456725" cy="11534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8D1D5-BA85-4A46-A76C-88B62FCD0946}">
      <dsp:nvSpPr>
        <dsp:cNvPr id="0" name=""/>
        <dsp:cNvSpPr/>
      </dsp:nvSpPr>
      <dsp:spPr>
        <a:xfrm>
          <a:off x="0" y="83561"/>
          <a:ext cx="4581523"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non-linearity of the detector is mainly caused by the PMT gain's non-linear response to its cathode current.</a:t>
          </a:r>
        </a:p>
      </dsp:txBody>
      <dsp:txXfrm>
        <a:off x="56372" y="139933"/>
        <a:ext cx="4468779" cy="10420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77ECCE-8E7B-A14F-A6FE-68A6BE35CEC1}" type="datetimeFigureOut">
              <a:rPr lang="en-US" smtClean="0"/>
              <a:t>6/14/23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F8063B-D922-CE43-8CAF-B8EBE5753E9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1:19:55.524"/>
    </inkml:context>
    <inkml:brush xml:id="br0">
      <inkml:brushProperty name="width" value="0.025" units="cm"/>
      <inkml:brushProperty name="height" value="0.025" units="cm"/>
      <inkml:brushProperty name="color" value="#004F8B"/>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1:19:59.819"/>
    </inkml:context>
    <inkml:brush xml:id="br0">
      <inkml:brushProperty name="width" value="0.025" units="cm"/>
      <inkml:brushProperty name="height" value="0.025" units="cm"/>
      <inkml:brushProperty name="color" value="#004F8B"/>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1:21:55.773"/>
    </inkml:context>
    <inkml:brush xml:id="br0">
      <inkml:brushProperty name="width" value="0.025" units="cm"/>
      <inkml:brushProperty name="height" value="0.025" units="cm"/>
      <inkml:brushProperty name="color" value="#004F8B"/>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FDF6E-7CA3-8F4C-A78E-BC4D474EE877}" type="datetimeFigureOut">
              <a:rPr lang="en-US" smtClean="0"/>
              <a:t>6/14/23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1A4A9-1F49-6744-B538-3D8F6F49C03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1A4A9-1F49-6744-B538-3D8F6F49C03A}" type="slidenum">
              <a:rPr lang="en-US" smtClean="0"/>
              <a:t>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1A4A9-1F49-6744-B538-3D8F6F49C03A}" type="slidenum">
              <a:rPr lang="en-US" smtClean="0"/>
              <a:t>4</a:t>
            </a:fld>
            <a:endParaRPr lang="en-US"/>
          </a:p>
        </p:txBody>
      </p:sp>
    </p:spTree>
    <p:extLst>
      <p:ext uri="{BB962C8B-B14F-4D97-AF65-F5344CB8AC3E}">
        <p14:creationId xmlns:p14="http://schemas.microsoft.com/office/powerpoint/2010/main" val="360364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1A4A9-1F49-6744-B538-3D8F6F49C03A}" type="slidenum">
              <a:rPr lang="en-US" smtClean="0"/>
              <a:t>14</a:t>
            </a:fld>
            <a:endParaRPr lang="en-US"/>
          </a:p>
        </p:txBody>
      </p:sp>
    </p:spTree>
    <p:extLst>
      <p:ext uri="{BB962C8B-B14F-4D97-AF65-F5344CB8AC3E}">
        <p14:creationId xmlns:p14="http://schemas.microsoft.com/office/powerpoint/2010/main" val="1968637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0D585B-D624-3447-9B04-F37E6EA1772B}" type="datetime1">
              <a:rPr lang="en-US" smtClean="0"/>
              <a:t>6/14/23</a:t>
            </a:fld>
            <a:endParaRPr lang="en-US"/>
          </a:p>
        </p:txBody>
      </p:sp>
      <p:sp>
        <p:nvSpPr>
          <p:cNvPr id="5" name="Footer Placeholder 4"/>
          <p:cNvSpPr>
            <a:spLocks noGrp="1"/>
          </p:cNvSpPr>
          <p:nvPr>
            <p:ph type="ftr" sz="quarter" idx="11"/>
          </p:nvPr>
        </p:nvSpPr>
        <p:spPr/>
        <p:txBody>
          <a:bodyPr/>
          <a:lstStyle/>
          <a:p>
            <a:r>
              <a:rPr lang="en-US" dirty="0"/>
              <a:t>Sudip Bhattarai</a:t>
            </a:r>
          </a:p>
        </p:txBody>
      </p:sp>
      <p:sp>
        <p:nvSpPr>
          <p:cNvPr id="6" name="Slide Number Placeholder 5"/>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6BEE5-E020-3F4A-B38F-BE006C9E5C25}" type="datetime1">
              <a:rPr lang="en-US" smtClean="0"/>
              <a:t>6/14/23</a:t>
            </a:fld>
            <a:endParaRPr lang="en-US"/>
          </a:p>
        </p:txBody>
      </p:sp>
      <p:sp>
        <p:nvSpPr>
          <p:cNvPr id="5" name="Footer Placeholder 4"/>
          <p:cNvSpPr>
            <a:spLocks noGrp="1"/>
          </p:cNvSpPr>
          <p:nvPr>
            <p:ph type="ftr" sz="quarter" idx="11"/>
          </p:nvPr>
        </p:nvSpPr>
        <p:spPr/>
        <p:txBody>
          <a:bodyPr/>
          <a:lstStyle/>
          <a:p>
            <a:r>
              <a:rPr lang="en-US"/>
              <a:t>Sudip Bhattarai</a:t>
            </a:r>
          </a:p>
        </p:txBody>
      </p:sp>
      <p:sp>
        <p:nvSpPr>
          <p:cNvPr id="6" name="Slide Number Placeholder 5"/>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4031E0-4F18-554B-9660-CD4365E7D3D6}" type="datetime1">
              <a:rPr lang="en-US" smtClean="0"/>
              <a:t>6/14/23</a:t>
            </a:fld>
            <a:endParaRPr lang="en-US"/>
          </a:p>
        </p:txBody>
      </p:sp>
      <p:sp>
        <p:nvSpPr>
          <p:cNvPr id="5" name="Footer Placeholder 4"/>
          <p:cNvSpPr>
            <a:spLocks noGrp="1"/>
          </p:cNvSpPr>
          <p:nvPr>
            <p:ph type="ftr" sz="quarter" idx="11"/>
          </p:nvPr>
        </p:nvSpPr>
        <p:spPr/>
        <p:txBody>
          <a:bodyPr/>
          <a:lstStyle/>
          <a:p>
            <a:r>
              <a:rPr lang="en-US"/>
              <a:t>Sudip Bhattarai</a:t>
            </a:r>
          </a:p>
        </p:txBody>
      </p:sp>
      <p:sp>
        <p:nvSpPr>
          <p:cNvPr id="6" name="Slide Number Placeholder 5"/>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AB24645-2E4D-7F43-867B-9BC44BFA286A}" type="datetime1">
              <a:rPr lang="en-US" smtClean="0"/>
              <a:t>6/14/23</a:t>
            </a:fld>
            <a:endParaRPr lang="en-US"/>
          </a:p>
        </p:txBody>
      </p:sp>
      <p:sp>
        <p:nvSpPr>
          <p:cNvPr id="5" name="Footer Placeholder 4"/>
          <p:cNvSpPr>
            <a:spLocks noGrp="1"/>
          </p:cNvSpPr>
          <p:nvPr>
            <p:ph type="ftr" sz="quarter" idx="11"/>
          </p:nvPr>
        </p:nvSpPr>
        <p:spPr/>
        <p:txBody>
          <a:bodyPr/>
          <a:lstStyle/>
          <a:p>
            <a:r>
              <a:rPr lang="en-US"/>
              <a:t>Sudip Bhattarai</a:t>
            </a:r>
          </a:p>
        </p:txBody>
      </p:sp>
      <p:sp>
        <p:nvSpPr>
          <p:cNvPr id="6" name="Slide Number Placeholder 5"/>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F408A9-CFF5-2243-A6D7-2EA1151719B5}" type="datetime1">
              <a:rPr lang="en-US" smtClean="0"/>
              <a:t>6/14/23</a:t>
            </a:fld>
            <a:endParaRPr lang="en-US"/>
          </a:p>
        </p:txBody>
      </p:sp>
      <p:sp>
        <p:nvSpPr>
          <p:cNvPr id="5" name="Footer Placeholder 4"/>
          <p:cNvSpPr>
            <a:spLocks noGrp="1"/>
          </p:cNvSpPr>
          <p:nvPr>
            <p:ph type="ftr" sz="quarter" idx="11"/>
          </p:nvPr>
        </p:nvSpPr>
        <p:spPr/>
        <p:txBody>
          <a:bodyPr/>
          <a:lstStyle/>
          <a:p>
            <a:r>
              <a:rPr lang="en-US"/>
              <a:t>Sudip Bhattarai</a:t>
            </a:r>
          </a:p>
        </p:txBody>
      </p:sp>
      <p:sp>
        <p:nvSpPr>
          <p:cNvPr id="6" name="Slide Number Placeholder 5"/>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4537D1-DE74-D14B-AC0F-3BE0BECED15D}" type="datetime1">
              <a:rPr lang="en-US" smtClean="0"/>
              <a:t>6/14/23</a:t>
            </a:fld>
            <a:endParaRPr lang="en-US"/>
          </a:p>
        </p:txBody>
      </p:sp>
      <p:sp>
        <p:nvSpPr>
          <p:cNvPr id="6" name="Footer Placeholder 5"/>
          <p:cNvSpPr>
            <a:spLocks noGrp="1"/>
          </p:cNvSpPr>
          <p:nvPr>
            <p:ph type="ftr" sz="quarter" idx="11"/>
          </p:nvPr>
        </p:nvSpPr>
        <p:spPr/>
        <p:txBody>
          <a:bodyPr/>
          <a:lstStyle/>
          <a:p>
            <a:r>
              <a:rPr lang="en-US"/>
              <a:t>Sudip Bhattarai</a:t>
            </a:r>
          </a:p>
        </p:txBody>
      </p:sp>
      <p:sp>
        <p:nvSpPr>
          <p:cNvPr id="7" name="Slide Number Placeholder 6"/>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426736-6F30-474F-86A1-BA6D3078FFE7}" type="datetime1">
              <a:rPr lang="en-US" smtClean="0"/>
              <a:t>6/14/23</a:t>
            </a:fld>
            <a:endParaRPr lang="en-US"/>
          </a:p>
        </p:txBody>
      </p:sp>
      <p:sp>
        <p:nvSpPr>
          <p:cNvPr id="8" name="Footer Placeholder 7"/>
          <p:cNvSpPr>
            <a:spLocks noGrp="1"/>
          </p:cNvSpPr>
          <p:nvPr>
            <p:ph type="ftr" sz="quarter" idx="11"/>
          </p:nvPr>
        </p:nvSpPr>
        <p:spPr/>
        <p:txBody>
          <a:bodyPr/>
          <a:lstStyle/>
          <a:p>
            <a:r>
              <a:rPr lang="en-US"/>
              <a:t>Sudip Bhattarai</a:t>
            </a:r>
          </a:p>
        </p:txBody>
      </p:sp>
      <p:sp>
        <p:nvSpPr>
          <p:cNvPr id="9" name="Slide Number Placeholder 8"/>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ADD5ED-021D-7A4A-B321-401DCC0C3C3A}" type="datetime1">
              <a:rPr lang="en-US" smtClean="0"/>
              <a:t>6/14/23</a:t>
            </a:fld>
            <a:endParaRPr lang="en-US"/>
          </a:p>
        </p:txBody>
      </p:sp>
      <p:sp>
        <p:nvSpPr>
          <p:cNvPr id="4" name="Footer Placeholder 3"/>
          <p:cNvSpPr>
            <a:spLocks noGrp="1"/>
          </p:cNvSpPr>
          <p:nvPr>
            <p:ph type="ftr" sz="quarter" idx="11"/>
          </p:nvPr>
        </p:nvSpPr>
        <p:spPr/>
        <p:txBody>
          <a:bodyPr/>
          <a:lstStyle/>
          <a:p>
            <a:r>
              <a:rPr lang="en-US"/>
              <a:t>Sudip Bhattarai</a:t>
            </a:r>
          </a:p>
        </p:txBody>
      </p:sp>
      <p:sp>
        <p:nvSpPr>
          <p:cNvPr id="5" name="Slide Number Placeholder 4"/>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7AF84-7BF9-2742-83B0-55D4E81896DB}" type="datetime1">
              <a:rPr lang="en-US" smtClean="0"/>
              <a:t>6/14/23</a:t>
            </a:fld>
            <a:endParaRPr lang="en-US"/>
          </a:p>
        </p:txBody>
      </p:sp>
      <p:sp>
        <p:nvSpPr>
          <p:cNvPr id="3" name="Footer Placeholder 2"/>
          <p:cNvSpPr>
            <a:spLocks noGrp="1"/>
          </p:cNvSpPr>
          <p:nvPr>
            <p:ph type="ftr" sz="quarter" idx="11"/>
          </p:nvPr>
        </p:nvSpPr>
        <p:spPr/>
        <p:txBody>
          <a:bodyPr/>
          <a:lstStyle/>
          <a:p>
            <a:r>
              <a:rPr lang="en-US"/>
              <a:t>Sudip Bhattarai</a:t>
            </a:r>
          </a:p>
        </p:txBody>
      </p:sp>
      <p:sp>
        <p:nvSpPr>
          <p:cNvPr id="4" name="Slide Number Placeholder 3"/>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9E5ABC-90F1-4C4A-BF47-D65359F16223}" type="datetime1">
              <a:rPr lang="en-US" smtClean="0"/>
              <a:t>6/14/23</a:t>
            </a:fld>
            <a:endParaRPr lang="en-US"/>
          </a:p>
        </p:txBody>
      </p:sp>
      <p:sp>
        <p:nvSpPr>
          <p:cNvPr id="6" name="Footer Placeholder 5"/>
          <p:cNvSpPr>
            <a:spLocks noGrp="1"/>
          </p:cNvSpPr>
          <p:nvPr>
            <p:ph type="ftr" sz="quarter" idx="11"/>
          </p:nvPr>
        </p:nvSpPr>
        <p:spPr/>
        <p:txBody>
          <a:bodyPr/>
          <a:lstStyle/>
          <a:p>
            <a:r>
              <a:rPr lang="en-US"/>
              <a:t>Sudip Bhattarai</a:t>
            </a:r>
          </a:p>
        </p:txBody>
      </p:sp>
      <p:sp>
        <p:nvSpPr>
          <p:cNvPr id="7" name="Slide Number Placeholder 6"/>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04E0D-C88D-584F-9FE7-5148651602CD}" type="datetime1">
              <a:rPr lang="en-US" smtClean="0"/>
              <a:t>6/14/23</a:t>
            </a:fld>
            <a:endParaRPr lang="en-US"/>
          </a:p>
        </p:txBody>
      </p:sp>
      <p:sp>
        <p:nvSpPr>
          <p:cNvPr id="6" name="Footer Placeholder 5"/>
          <p:cNvSpPr>
            <a:spLocks noGrp="1"/>
          </p:cNvSpPr>
          <p:nvPr>
            <p:ph type="ftr" sz="quarter" idx="11"/>
          </p:nvPr>
        </p:nvSpPr>
        <p:spPr/>
        <p:txBody>
          <a:bodyPr/>
          <a:lstStyle/>
          <a:p>
            <a:r>
              <a:rPr lang="en-US"/>
              <a:t>Sudip Bhattarai</a:t>
            </a:r>
          </a:p>
        </p:txBody>
      </p:sp>
      <p:sp>
        <p:nvSpPr>
          <p:cNvPr id="7" name="Slide Number Placeholder 6"/>
          <p:cNvSpPr>
            <a:spLocks noGrp="1"/>
          </p:cNvSpPr>
          <p:nvPr>
            <p:ph type="sldNum" sz="quarter" idx="12"/>
          </p:nvPr>
        </p:nvSpPr>
        <p:spPr/>
        <p:txBody>
          <a:bodyPr/>
          <a:lstStyle/>
          <a:p>
            <a:fld id="{D242101A-F3B2-FF4A-A74D-E436ADA1174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9B57B-A172-2347-A0C6-6C46ACE361A3}" type="datetime1">
              <a:rPr lang="en-US" smtClean="0"/>
              <a:t>6/14/23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Sudip Bhattarai</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2101A-F3B2-FF4A-A74D-E436ADA1174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Layout" Target="../diagrams/layout2.xml"/><Relationship Id="rId3" Type="http://schemas.openxmlformats.org/officeDocument/2006/relationships/image" Target="../media/image7.png"/><Relationship Id="rId7" Type="http://schemas.openxmlformats.org/officeDocument/2006/relationships/diagramColors" Target="../diagrams/colors1.xml"/><Relationship Id="rId12" Type="http://schemas.openxmlformats.org/officeDocument/2006/relationships/diagramData" Target="../diagrams/data2.xml"/><Relationship Id="rId2" Type="http://schemas.openxmlformats.org/officeDocument/2006/relationships/image" Target="../media/image6.png"/><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9.png"/><Relationship Id="rId5" Type="http://schemas.openxmlformats.org/officeDocument/2006/relationships/diagramLayout" Target="../diagrams/layout1.xml"/><Relationship Id="rId15" Type="http://schemas.openxmlformats.org/officeDocument/2006/relationships/diagramColors" Target="../diagrams/colors2.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image" Target="../media/image4.png"/><Relationship Id="rId1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2.png"/><Relationship Id="rId4" Type="http://schemas.openxmlformats.org/officeDocument/2006/relationships/diagramQuickStyle" Target="../diagrams/quickStyle3.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customXml" Target="../ink/ink3.xml"/><Relationship Id="rId12"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diagramColors" Target="../diagrams/colors4.xml"/><Relationship Id="rId5" Type="http://schemas.openxmlformats.org/officeDocument/2006/relationships/image" Target="../media/image15.png"/><Relationship Id="rId15" Type="http://schemas.openxmlformats.org/officeDocument/2006/relationships/image" Target="../media/image16.png"/><Relationship Id="rId10" Type="http://schemas.openxmlformats.org/officeDocument/2006/relationships/diagramQuickStyle" Target="../diagrams/quickStyle4.xml"/><Relationship Id="rId4" Type="http://schemas.openxmlformats.org/officeDocument/2006/relationships/customXml" Target="../ink/ink1.xml"/><Relationship Id="rId9" Type="http://schemas.openxmlformats.org/officeDocument/2006/relationships/diagramLayout" Target="../diagrams/layout4.xml"/><Relationship Id="rId1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image" Target="../media/image17.png"/><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image" Target="../media/image4.png"/><Relationship Id="rId16" Type="http://schemas.openxmlformats.org/officeDocument/2006/relationships/diagramQuickStyle" Target="../diagrams/quickStyl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5" Type="http://schemas.openxmlformats.org/officeDocument/2006/relationships/diagramLayout" Target="../diagrams/layout7.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771" y="883285"/>
            <a:ext cx="11658360" cy="1844040"/>
          </a:xfrm>
        </p:spPr>
        <p:txBody>
          <a:bodyPr>
            <a:normAutofit/>
          </a:bodyPr>
          <a:lstStyle/>
          <a:p>
            <a:r>
              <a:rPr lang="en-US" sz="5400" b="1" dirty="0">
                <a:ln/>
                <a:solidFill>
                  <a:schemeClr val="tx1"/>
                </a:solidFill>
                <a:effectLst>
                  <a:outerShdw blurRad="38100" dist="19050" dir="2700000" algn="tl" rotWithShape="0">
                    <a:schemeClr val="dk1">
                      <a:alpha val="40000"/>
                      <a:alpha val="40000"/>
                    </a:schemeClr>
                  </a:outerShdw>
                </a:effectLst>
              </a:rPr>
              <a:t>Characterizing integrating detector PMTs </a:t>
            </a:r>
            <a:r>
              <a:rPr lang="en-US" sz="5400" b="1" dirty="0">
                <a:ln/>
                <a:effectLst>
                  <a:outerShdw blurRad="38100" dist="19050" dir="2700000" algn="tl" rotWithShape="0">
                    <a:schemeClr val="dk1">
                      <a:alpha val="40000"/>
                      <a:alpha val="40000"/>
                    </a:schemeClr>
                  </a:outerShdw>
                </a:effectLst>
              </a:rPr>
              <a:t>for</a:t>
            </a:r>
            <a:r>
              <a:rPr lang="en-US" sz="5400" b="1" dirty="0">
                <a:ln/>
                <a:solidFill>
                  <a:schemeClr val="tx1"/>
                </a:solidFill>
                <a:effectLst>
                  <a:outerShdw blurRad="38100" dist="19050" dir="2700000" algn="tl" rotWithShape="0">
                    <a:schemeClr val="dk1">
                      <a:alpha val="40000"/>
                      <a:alpha val="40000"/>
                    </a:schemeClr>
                  </a:outerShdw>
                </a:effectLst>
              </a:rPr>
              <a:t> the MOLLER	Experiment</a:t>
            </a:r>
          </a:p>
        </p:txBody>
      </p:sp>
      <p:sp>
        <p:nvSpPr>
          <p:cNvPr id="3" name="Subtitle 2"/>
          <p:cNvSpPr>
            <a:spLocks noGrp="1"/>
          </p:cNvSpPr>
          <p:nvPr>
            <p:ph type="subTitle" idx="1"/>
          </p:nvPr>
        </p:nvSpPr>
        <p:spPr>
          <a:xfrm>
            <a:off x="1524000" y="3076832"/>
            <a:ext cx="9144000" cy="2180968"/>
          </a:xfrm>
        </p:spPr>
        <p:txBody>
          <a:bodyPr>
            <a:normAutofit/>
          </a:bodyPr>
          <a:lstStyle/>
          <a:p>
            <a:r>
              <a:rPr lang="en-US" dirty="0"/>
              <a:t>Sagar Regmi</a:t>
            </a:r>
          </a:p>
          <a:p>
            <a:r>
              <a:rPr lang="en-US" dirty="0"/>
              <a:t>Idaho State University</a:t>
            </a:r>
          </a:p>
          <a:p>
            <a:endParaRPr lang="en-US" dirty="0">
              <a:solidFill>
                <a:srgbClr val="002060"/>
              </a:solidFill>
            </a:endParaRPr>
          </a:p>
          <a:p>
            <a:r>
              <a:rPr lang="en-US" dirty="0">
                <a:solidFill>
                  <a:srgbClr val="002060"/>
                </a:solidFill>
              </a:rPr>
              <a:t>HUGS 2023</a:t>
            </a:r>
          </a:p>
          <a:p>
            <a:endParaRPr lang="en-US" dirty="0"/>
          </a:p>
        </p:txBody>
      </p:sp>
      <p:cxnSp>
        <p:nvCxnSpPr>
          <p:cNvPr id="5" name="Straight Connector 4"/>
          <p:cNvCxnSpPr/>
          <p:nvPr/>
        </p:nvCxnSpPr>
        <p:spPr>
          <a:xfrm>
            <a:off x="-11679" y="684831"/>
            <a:ext cx="12216384" cy="0"/>
          </a:xfrm>
          <a:prstGeom prst="line">
            <a:avLst/>
          </a:prstGeom>
          <a:ln w="857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157" y="-7834"/>
            <a:ext cx="12214990" cy="655335"/>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oogle Shape;16;p4"/>
          <p:cNvPicPr preferRelativeResize="0"/>
          <p:nvPr/>
        </p:nvPicPr>
        <p:blipFill rotWithShape="1">
          <a:blip r:embed="rId3"/>
          <a:srcRect/>
          <a:stretch>
            <a:fillRect/>
          </a:stretch>
        </p:blipFill>
        <p:spPr>
          <a:xfrm>
            <a:off x="774357" y="5929027"/>
            <a:ext cx="2146823" cy="725687"/>
          </a:xfrm>
          <a:prstGeom prst="rect">
            <a:avLst/>
          </a:prstGeom>
          <a:noFill/>
          <a:ln>
            <a:noFill/>
          </a:ln>
        </p:spPr>
      </p:pic>
      <p:pic>
        <p:nvPicPr>
          <p:cNvPr id="18" name="Picture 17" descr="Logo, company name&#10;&#10;Description automatically generated"/>
          <p:cNvPicPr>
            <a:picLocks noChangeAspect="1"/>
          </p:cNvPicPr>
          <p:nvPr/>
        </p:nvPicPr>
        <p:blipFill>
          <a:blip r:embed="rId4"/>
          <a:stretch>
            <a:fillRect/>
          </a:stretch>
        </p:blipFill>
        <p:spPr>
          <a:xfrm>
            <a:off x="8534399" y="5725744"/>
            <a:ext cx="3657600" cy="1143000"/>
          </a:xfrm>
          <a:prstGeom prst="rect">
            <a:avLst/>
          </a:prstGeom>
        </p:spPr>
      </p:pic>
      <p:pic>
        <p:nvPicPr>
          <p:cNvPr id="6" name="Picture 5" descr="A picture containing text, sign&#10;&#10;Description automatically generated"/>
          <p:cNvPicPr>
            <a:picLocks noChangeAspect="1"/>
          </p:cNvPicPr>
          <p:nvPr/>
        </p:nvPicPr>
        <p:blipFill>
          <a:blip r:embed="rId5"/>
          <a:stretch>
            <a:fillRect/>
          </a:stretch>
        </p:blipFill>
        <p:spPr>
          <a:xfrm>
            <a:off x="3929362" y="5929027"/>
            <a:ext cx="4120831" cy="691711"/>
          </a:xfrm>
          <a:prstGeom prst="rect">
            <a:avLst/>
          </a:prstGeom>
        </p:spPr>
      </p:pic>
      <p:cxnSp>
        <p:nvCxnSpPr>
          <p:cNvPr id="17" name="Straight Connector 16"/>
          <p:cNvCxnSpPr/>
          <p:nvPr/>
        </p:nvCxnSpPr>
        <p:spPr>
          <a:xfrm>
            <a:off x="-13875" y="5725744"/>
            <a:ext cx="12216384" cy="0"/>
          </a:xfrm>
          <a:prstGeom prst="line">
            <a:avLst/>
          </a:prstGeom>
          <a:ln w="857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F48FE69-9E4B-7429-186E-5BB01EA0B197}"/>
              </a:ext>
            </a:extLst>
          </p:cNvPr>
          <p:cNvPicPr>
            <a:picLocks noChangeAspect="1"/>
          </p:cNvPicPr>
          <p:nvPr/>
        </p:nvPicPr>
        <p:blipFill>
          <a:blip r:embed="rId6"/>
          <a:stretch>
            <a:fillRect/>
          </a:stretch>
        </p:blipFill>
        <p:spPr>
          <a:xfrm>
            <a:off x="0" y="26405"/>
            <a:ext cx="1867387" cy="6022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Summary and Future works</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301686" cy="369332"/>
          </a:xfrm>
          <a:prstGeom prst="rect">
            <a:avLst/>
          </a:prstGeom>
          <a:noFill/>
        </p:spPr>
        <p:txBody>
          <a:bodyPr wrap="none" rtlCol="0">
            <a:spAutoFit/>
          </a:bodyPr>
          <a:lstStyle/>
          <a:p>
            <a:r>
              <a:rPr lang="en-US" dirty="0"/>
              <a:t>9</a:t>
            </a:r>
          </a:p>
        </p:txBody>
      </p:sp>
      <p:pic>
        <p:nvPicPr>
          <p:cNvPr id="5" name="Picture 4">
            <a:extLst>
              <a:ext uri="{FF2B5EF4-FFF2-40B4-BE49-F238E27FC236}">
                <a16:creationId xmlns:a16="http://schemas.microsoft.com/office/drawing/2014/main" id="{B65B7663-3901-DEA1-97F2-64C97D556A73}"/>
              </a:ext>
            </a:extLst>
          </p:cNvPr>
          <p:cNvPicPr>
            <a:picLocks noChangeAspect="1"/>
          </p:cNvPicPr>
          <p:nvPr/>
        </p:nvPicPr>
        <p:blipFill>
          <a:blip r:embed="rId2"/>
          <a:stretch>
            <a:fillRect/>
          </a:stretch>
        </p:blipFill>
        <p:spPr>
          <a:xfrm>
            <a:off x="9140840" y="6501955"/>
            <a:ext cx="881728" cy="284387"/>
          </a:xfrm>
          <a:prstGeom prst="rect">
            <a:avLst/>
          </a:prstGeom>
        </p:spPr>
      </p:pic>
      <p:pic>
        <p:nvPicPr>
          <p:cNvPr id="6" name="Picture 5" descr="A picture containing text, screenshot, line, plot&#10;&#10;Description automatically generated">
            <a:extLst>
              <a:ext uri="{FF2B5EF4-FFF2-40B4-BE49-F238E27FC236}">
                <a16:creationId xmlns:a16="http://schemas.microsoft.com/office/drawing/2014/main" id="{E6684D78-C0CE-8985-388C-A54856B7193B}"/>
              </a:ext>
            </a:extLst>
          </p:cNvPr>
          <p:cNvPicPr>
            <a:picLocks noChangeAspect="1"/>
          </p:cNvPicPr>
          <p:nvPr/>
        </p:nvPicPr>
        <p:blipFill>
          <a:blip r:embed="rId3"/>
          <a:stretch>
            <a:fillRect/>
          </a:stretch>
        </p:blipFill>
        <p:spPr>
          <a:xfrm>
            <a:off x="5931282" y="637111"/>
            <a:ext cx="5784468" cy="3595371"/>
          </a:xfrm>
          <a:prstGeom prst="rect">
            <a:avLst/>
          </a:prstGeom>
        </p:spPr>
      </p:pic>
      <p:sp>
        <p:nvSpPr>
          <p:cNvPr id="8" name="TextBox 7">
            <a:extLst>
              <a:ext uri="{FF2B5EF4-FFF2-40B4-BE49-F238E27FC236}">
                <a16:creationId xmlns:a16="http://schemas.microsoft.com/office/drawing/2014/main" id="{CA50C168-EDA8-3288-9945-6A1A9983C515}"/>
              </a:ext>
            </a:extLst>
          </p:cNvPr>
          <p:cNvSpPr txBox="1"/>
          <p:nvPr/>
        </p:nvSpPr>
        <p:spPr>
          <a:xfrm>
            <a:off x="5931282" y="4586349"/>
            <a:ext cx="6131858" cy="1200329"/>
          </a:xfrm>
          <a:prstGeom prst="rect">
            <a:avLst/>
          </a:prstGeom>
          <a:noFill/>
        </p:spPr>
        <p:txBody>
          <a:bodyPr wrap="square">
            <a:spAutoFit/>
          </a:bodyPr>
          <a:lstStyle/>
          <a:p>
            <a:pPr algn="l"/>
            <a:r>
              <a:rPr lang="en-US" b="1" i="0" dirty="0">
                <a:solidFill>
                  <a:srgbClr val="000000"/>
                </a:solidFill>
                <a:effectLst/>
                <a:latin typeface="Times"/>
              </a:rPr>
              <a:t>Plot: A</a:t>
            </a:r>
            <a:r>
              <a:rPr lang="en-US" b="1" i="0" baseline="-25000" dirty="0">
                <a:solidFill>
                  <a:srgbClr val="000000"/>
                </a:solidFill>
                <a:effectLst/>
                <a:latin typeface="Times"/>
              </a:rPr>
              <a:t>LED</a:t>
            </a:r>
            <a:r>
              <a:rPr lang="en-US" b="1" i="0" dirty="0">
                <a:solidFill>
                  <a:srgbClr val="000000"/>
                </a:solidFill>
                <a:effectLst/>
                <a:latin typeface="Times"/>
              </a:rPr>
              <a:t> vs V</a:t>
            </a:r>
            <a:r>
              <a:rPr lang="en-US" b="1" i="0" baseline="-25000" dirty="0">
                <a:solidFill>
                  <a:srgbClr val="000000"/>
                </a:solidFill>
                <a:effectLst/>
                <a:latin typeface="Times"/>
              </a:rPr>
              <a:t>ADC</a:t>
            </a:r>
            <a:r>
              <a:rPr lang="en-US" b="1" i="0" dirty="0">
                <a:solidFill>
                  <a:srgbClr val="000000"/>
                </a:solidFill>
                <a:effectLst/>
                <a:latin typeface="Times"/>
              </a:rPr>
              <a:t> plots and non-linearity calculation(7.0 </a:t>
            </a:r>
            <a:r>
              <a:rPr lang="en-US" b="1" i="0" dirty="0" err="1">
                <a:solidFill>
                  <a:srgbClr val="000000"/>
                </a:solidFill>
                <a:effectLst/>
                <a:latin typeface="Times"/>
              </a:rPr>
              <a:t>nA</a:t>
            </a:r>
            <a:r>
              <a:rPr lang="en-US" b="1" i="0" dirty="0">
                <a:solidFill>
                  <a:srgbClr val="000000"/>
                </a:solidFill>
                <a:effectLst/>
                <a:latin typeface="Times"/>
              </a:rPr>
              <a:t> LL)</a:t>
            </a:r>
          </a:p>
          <a:p>
            <a:br>
              <a:rPr lang="en-US" dirty="0"/>
            </a:br>
            <a:endParaRPr lang="en-US" dirty="0"/>
          </a:p>
        </p:txBody>
      </p:sp>
      <p:sp>
        <p:nvSpPr>
          <p:cNvPr id="10" name="TextBox 9">
            <a:extLst>
              <a:ext uri="{FF2B5EF4-FFF2-40B4-BE49-F238E27FC236}">
                <a16:creationId xmlns:a16="http://schemas.microsoft.com/office/drawing/2014/main" id="{88108ABD-D883-E3E4-F8CF-B982C27A1F54}"/>
              </a:ext>
            </a:extLst>
          </p:cNvPr>
          <p:cNvSpPr txBox="1"/>
          <p:nvPr/>
        </p:nvSpPr>
        <p:spPr>
          <a:xfrm>
            <a:off x="216251" y="834358"/>
            <a:ext cx="5560081" cy="3970318"/>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000000"/>
                </a:solidFill>
                <a:effectLst/>
                <a:latin typeface="NimbusRomNo9L"/>
              </a:rPr>
              <a:t>We developed a bench-test setup to characterize the PMT non-linearity, which mimicked the same technique of asymmetry measurement as in the precision electroweak experiments like PREX-2 and CREX. </a:t>
            </a:r>
          </a:p>
          <a:p>
            <a:pPr marL="285750" indent="-285750">
              <a:buFont typeface="Arial" panose="020B0604020202020204" pitchFamily="34" charset="0"/>
              <a:buChar char="•"/>
            </a:pPr>
            <a:r>
              <a:rPr lang="en-US" dirty="0"/>
              <a:t>We have different </a:t>
            </a:r>
            <a:r>
              <a:rPr lang="en-US" dirty="0" err="1"/>
              <a:t>pmt</a:t>
            </a:r>
            <a:r>
              <a:rPr lang="en-US" dirty="0"/>
              <a:t> base for MOLLER compared to PREX/CREX, in which the preamplifier is embedded in it. We are also using different ADC.</a:t>
            </a:r>
          </a:p>
          <a:p>
            <a:pPr marL="285750" indent="-285750">
              <a:buFont typeface="Arial" panose="020B0604020202020204" pitchFamily="34" charset="0"/>
              <a:buChar char="•"/>
            </a:pPr>
            <a:r>
              <a:rPr lang="en-US" dirty="0"/>
              <a:t>We are also trying to use a different software package then CODA to record the events. </a:t>
            </a:r>
          </a:p>
          <a:p>
            <a:pPr marL="285750" indent="-285750">
              <a:buFont typeface="Arial" panose="020B0604020202020204" pitchFamily="34" charset="0"/>
              <a:buChar char="•"/>
            </a:pPr>
            <a:r>
              <a:rPr lang="en-US" dirty="0"/>
              <a:t>However, the technique of measuring non-linearity has not changed with the new setup.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8CBB6B4D-A23B-C021-D90B-518F4A870E1D}"/>
              </a:ext>
            </a:extLst>
          </p:cNvPr>
          <p:cNvSpPr txBox="1"/>
          <p:nvPr/>
        </p:nvSpPr>
        <p:spPr>
          <a:xfrm>
            <a:off x="216251" y="2065464"/>
            <a:ext cx="237566" cy="369332"/>
          </a:xfrm>
          <a:prstGeom prst="rect">
            <a:avLst/>
          </a:prstGeom>
          <a:noFill/>
        </p:spPr>
        <p:txBody>
          <a:bodyPr wrap="none" rtlCol="0">
            <a:spAutoFit/>
          </a:bodyPr>
          <a:lstStyle/>
          <a:p>
            <a:r>
              <a:rPr lang="en-US" b="1" dirty="0"/>
              <a:t> </a:t>
            </a:r>
          </a:p>
        </p:txBody>
      </p:sp>
      <p:pic>
        <p:nvPicPr>
          <p:cNvPr id="7" name="Picture 6" descr="A picture containing electrical wiring, electronics, electronic engineering, cable&#10;&#10;Description automatically generated">
            <a:extLst>
              <a:ext uri="{FF2B5EF4-FFF2-40B4-BE49-F238E27FC236}">
                <a16:creationId xmlns:a16="http://schemas.microsoft.com/office/drawing/2014/main" id="{EAE9F325-E240-1836-8956-E67B56AEA96A}"/>
              </a:ext>
            </a:extLst>
          </p:cNvPr>
          <p:cNvPicPr>
            <a:picLocks noChangeAspect="1"/>
          </p:cNvPicPr>
          <p:nvPr/>
        </p:nvPicPr>
        <p:blipFill rotWithShape="1">
          <a:blip r:embed="rId4"/>
          <a:srcRect l="24883" t="36021" r="31333" b="3198"/>
          <a:stretch/>
        </p:blipFill>
        <p:spPr>
          <a:xfrm rot="10800000">
            <a:off x="1818044" y="4318323"/>
            <a:ext cx="1725837" cy="1796862"/>
          </a:xfrm>
          <a:prstGeom prst="rect">
            <a:avLst/>
          </a:prstGeom>
        </p:spPr>
      </p:pic>
      <p:sp>
        <p:nvSpPr>
          <p:cNvPr id="9" name="TextBox 8">
            <a:extLst>
              <a:ext uri="{FF2B5EF4-FFF2-40B4-BE49-F238E27FC236}">
                <a16:creationId xmlns:a16="http://schemas.microsoft.com/office/drawing/2014/main" id="{F367927A-B2FB-0781-1594-9DF19A62C14C}"/>
              </a:ext>
            </a:extLst>
          </p:cNvPr>
          <p:cNvSpPr txBox="1"/>
          <p:nvPr/>
        </p:nvSpPr>
        <p:spPr>
          <a:xfrm>
            <a:off x="4905632" y="5412259"/>
            <a:ext cx="7051589" cy="646331"/>
          </a:xfrm>
          <a:prstGeom prst="rect">
            <a:avLst/>
          </a:prstGeom>
          <a:noFill/>
        </p:spPr>
        <p:txBody>
          <a:bodyPr wrap="square" rtlCol="0">
            <a:spAutoFit/>
          </a:bodyPr>
          <a:lstStyle/>
          <a:p>
            <a:r>
              <a:rPr lang="en-US" dirty="0"/>
              <a:t>Other Works: Designing of Shower Max Detectors, Radiation hardness Testing </a:t>
            </a:r>
          </a:p>
        </p:txBody>
      </p:sp>
    </p:spTree>
    <p:extLst>
      <p:ext uri="{BB962C8B-B14F-4D97-AF65-F5344CB8AC3E}">
        <p14:creationId xmlns:p14="http://schemas.microsoft.com/office/powerpoint/2010/main" val="910313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418704" cy="369332"/>
          </a:xfrm>
          <a:prstGeom prst="rect">
            <a:avLst/>
          </a:prstGeom>
          <a:noFill/>
        </p:spPr>
        <p:txBody>
          <a:bodyPr wrap="none" rtlCol="0">
            <a:spAutoFit/>
          </a:bodyPr>
          <a:lstStyle/>
          <a:p>
            <a:r>
              <a:rPr lang="en-US" dirty="0"/>
              <a:t>10</a:t>
            </a:r>
          </a:p>
        </p:txBody>
      </p:sp>
      <p:pic>
        <p:nvPicPr>
          <p:cNvPr id="5" name="Picture 4">
            <a:extLst>
              <a:ext uri="{FF2B5EF4-FFF2-40B4-BE49-F238E27FC236}">
                <a16:creationId xmlns:a16="http://schemas.microsoft.com/office/drawing/2014/main" id="{47350A8A-512F-5DA7-3CEE-7CEF925E1154}"/>
              </a:ext>
            </a:extLst>
          </p:cNvPr>
          <p:cNvPicPr>
            <a:picLocks noChangeAspect="1"/>
          </p:cNvPicPr>
          <p:nvPr/>
        </p:nvPicPr>
        <p:blipFill>
          <a:blip r:embed="rId2"/>
          <a:stretch>
            <a:fillRect/>
          </a:stretch>
        </p:blipFill>
        <p:spPr>
          <a:xfrm>
            <a:off x="9269426" y="6487667"/>
            <a:ext cx="881728" cy="284387"/>
          </a:xfrm>
          <a:prstGeom prst="rect">
            <a:avLst/>
          </a:prstGeom>
        </p:spPr>
      </p:pic>
      <p:sp>
        <p:nvSpPr>
          <p:cNvPr id="8" name="TextBox 7">
            <a:extLst>
              <a:ext uri="{FF2B5EF4-FFF2-40B4-BE49-F238E27FC236}">
                <a16:creationId xmlns:a16="http://schemas.microsoft.com/office/drawing/2014/main" id="{A07C3EB1-0819-4238-B917-70AC9427C8E9}"/>
              </a:ext>
            </a:extLst>
          </p:cNvPr>
          <p:cNvSpPr txBox="1"/>
          <p:nvPr/>
        </p:nvSpPr>
        <p:spPr>
          <a:xfrm>
            <a:off x="381810" y="88569"/>
            <a:ext cx="2574359" cy="461665"/>
          </a:xfrm>
          <a:prstGeom prst="rect">
            <a:avLst/>
          </a:prstGeom>
          <a:noFill/>
        </p:spPr>
        <p:txBody>
          <a:bodyPr wrap="none" rtlCol="0">
            <a:spAutoFit/>
          </a:bodyPr>
          <a:lstStyle/>
          <a:p>
            <a:r>
              <a:rPr lang="en-US" sz="2400" dirty="0">
                <a:solidFill>
                  <a:schemeClr val="accent1"/>
                </a:solidFill>
              </a:rPr>
              <a:t>Acknowledgement</a:t>
            </a:r>
          </a:p>
        </p:txBody>
      </p:sp>
      <p:sp>
        <p:nvSpPr>
          <p:cNvPr id="10" name="TextBox 9">
            <a:extLst>
              <a:ext uri="{FF2B5EF4-FFF2-40B4-BE49-F238E27FC236}">
                <a16:creationId xmlns:a16="http://schemas.microsoft.com/office/drawing/2014/main" id="{6B622E01-1972-DE25-BB28-5D80DF47EADD}"/>
              </a:ext>
            </a:extLst>
          </p:cNvPr>
          <p:cNvSpPr txBox="1"/>
          <p:nvPr/>
        </p:nvSpPr>
        <p:spPr>
          <a:xfrm>
            <a:off x="216251" y="978308"/>
            <a:ext cx="9606324" cy="1631216"/>
          </a:xfrm>
          <a:prstGeom prst="rect">
            <a:avLst/>
          </a:prstGeom>
          <a:noFill/>
        </p:spPr>
        <p:txBody>
          <a:bodyPr wrap="square">
            <a:spAutoFit/>
          </a:bodyPr>
          <a:lstStyle/>
          <a:p>
            <a:pPr marL="285750" indent="-285750">
              <a:buFont typeface="Arial" panose="020B0604020202020204" pitchFamily="34" charset="0"/>
              <a:buChar char="•"/>
            </a:pPr>
            <a:r>
              <a:rPr lang="en-US" sz="2000" dirty="0"/>
              <a:t>Prof. Dr. Dustin E. McNulty, Chair of Department of Physics, Idaho State University</a:t>
            </a:r>
          </a:p>
          <a:p>
            <a:pPr marL="285750" indent="-285750">
              <a:buFont typeface="Arial" panose="020B0604020202020204" pitchFamily="34" charset="0"/>
              <a:buChar char="•"/>
            </a:pPr>
            <a:r>
              <a:rPr lang="en-US" sz="2000" dirty="0"/>
              <a:t>Dr. Devi L. Adhikari, Research Associate, Virginia Tech</a:t>
            </a:r>
          </a:p>
          <a:p>
            <a:pPr marL="285750" indent="-285750">
              <a:buFont typeface="Arial" panose="020B0604020202020204" pitchFamily="34" charset="0"/>
              <a:buChar char="•"/>
            </a:pPr>
            <a:r>
              <a:rPr lang="en-US" sz="2000" dirty="0"/>
              <a:t>Sudip Bhattarai, Graduate Student, Idaho State University</a:t>
            </a:r>
          </a:p>
          <a:p>
            <a:pPr marL="285750" indent="-285750">
              <a:buFont typeface="Arial" panose="020B0604020202020204" pitchFamily="34" charset="0"/>
              <a:buChar char="•"/>
            </a:pPr>
            <a:r>
              <a:rPr lang="en-US" sz="2000" dirty="0"/>
              <a:t>MOLLER collaborators</a:t>
            </a:r>
          </a:p>
          <a:p>
            <a:pPr marL="285750" indent="-285750">
              <a:buFont typeface="Arial" panose="020B0604020202020204" pitchFamily="34" charset="0"/>
              <a:buChar char="•"/>
            </a:pPr>
            <a:r>
              <a:rPr lang="en-US" sz="2000" dirty="0"/>
              <a:t>HUGS Program 2023 organizers and participants</a:t>
            </a:r>
          </a:p>
        </p:txBody>
      </p:sp>
    </p:spTree>
    <p:extLst>
      <p:ext uri="{BB962C8B-B14F-4D97-AF65-F5344CB8AC3E}">
        <p14:creationId xmlns:p14="http://schemas.microsoft.com/office/powerpoint/2010/main" val="3064048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Thank you</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418704" cy="369332"/>
          </a:xfrm>
          <a:prstGeom prst="rect">
            <a:avLst/>
          </a:prstGeom>
          <a:noFill/>
        </p:spPr>
        <p:txBody>
          <a:bodyPr wrap="none" rtlCol="0">
            <a:spAutoFit/>
          </a:bodyPr>
          <a:lstStyle/>
          <a:p>
            <a:r>
              <a:rPr lang="en-US" dirty="0"/>
              <a:t>11</a:t>
            </a:r>
          </a:p>
        </p:txBody>
      </p:sp>
      <p:pic>
        <p:nvPicPr>
          <p:cNvPr id="5" name="Picture 4">
            <a:extLst>
              <a:ext uri="{FF2B5EF4-FFF2-40B4-BE49-F238E27FC236}">
                <a16:creationId xmlns:a16="http://schemas.microsoft.com/office/drawing/2014/main" id="{47350A8A-512F-5DA7-3CEE-7CEF925E1154}"/>
              </a:ext>
            </a:extLst>
          </p:cNvPr>
          <p:cNvPicPr>
            <a:picLocks noChangeAspect="1"/>
          </p:cNvPicPr>
          <p:nvPr/>
        </p:nvPicPr>
        <p:blipFill>
          <a:blip r:embed="rId2"/>
          <a:stretch>
            <a:fillRect/>
          </a:stretch>
        </p:blipFill>
        <p:spPr>
          <a:xfrm>
            <a:off x="9269426" y="6487667"/>
            <a:ext cx="881728" cy="284387"/>
          </a:xfrm>
          <a:prstGeom prst="rect">
            <a:avLst/>
          </a:prstGeom>
        </p:spPr>
      </p:pic>
      <p:sp>
        <p:nvSpPr>
          <p:cNvPr id="6" name="Rectangle 5">
            <a:extLst>
              <a:ext uri="{FF2B5EF4-FFF2-40B4-BE49-F238E27FC236}">
                <a16:creationId xmlns:a16="http://schemas.microsoft.com/office/drawing/2014/main" id="{D7136F88-0746-7427-2636-E2B7341C70CA}"/>
              </a:ext>
            </a:extLst>
          </p:cNvPr>
          <p:cNvSpPr/>
          <p:nvPr/>
        </p:nvSpPr>
        <p:spPr>
          <a:xfrm>
            <a:off x="3552210" y="2374210"/>
            <a:ext cx="360098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a:t>
            </a:r>
          </a:p>
        </p:txBody>
      </p:sp>
    </p:spTree>
    <p:extLst>
      <p:ext uri="{BB962C8B-B14F-4D97-AF65-F5344CB8AC3E}">
        <p14:creationId xmlns:p14="http://schemas.microsoft.com/office/powerpoint/2010/main" val="517089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418704" cy="369332"/>
          </a:xfrm>
          <a:prstGeom prst="rect">
            <a:avLst/>
          </a:prstGeom>
          <a:noFill/>
        </p:spPr>
        <p:txBody>
          <a:bodyPr wrap="none" rtlCol="0">
            <a:spAutoFit/>
          </a:bodyPr>
          <a:lstStyle/>
          <a:p>
            <a:r>
              <a:rPr lang="en-US" dirty="0"/>
              <a:t>12</a:t>
            </a:r>
          </a:p>
        </p:txBody>
      </p:sp>
      <p:pic>
        <p:nvPicPr>
          <p:cNvPr id="5" name="Picture 4">
            <a:extLst>
              <a:ext uri="{FF2B5EF4-FFF2-40B4-BE49-F238E27FC236}">
                <a16:creationId xmlns:a16="http://schemas.microsoft.com/office/drawing/2014/main" id="{47350A8A-512F-5DA7-3CEE-7CEF925E1154}"/>
              </a:ext>
            </a:extLst>
          </p:cNvPr>
          <p:cNvPicPr>
            <a:picLocks noChangeAspect="1"/>
          </p:cNvPicPr>
          <p:nvPr/>
        </p:nvPicPr>
        <p:blipFill>
          <a:blip r:embed="rId2"/>
          <a:stretch>
            <a:fillRect/>
          </a:stretch>
        </p:blipFill>
        <p:spPr>
          <a:xfrm>
            <a:off x="9269426" y="6487667"/>
            <a:ext cx="881728" cy="284387"/>
          </a:xfrm>
          <a:prstGeom prst="rect">
            <a:avLst/>
          </a:prstGeom>
        </p:spPr>
      </p:pic>
      <p:sp>
        <p:nvSpPr>
          <p:cNvPr id="11" name="TextBox 10">
            <a:extLst>
              <a:ext uri="{FF2B5EF4-FFF2-40B4-BE49-F238E27FC236}">
                <a16:creationId xmlns:a16="http://schemas.microsoft.com/office/drawing/2014/main" id="{33071DF2-FD17-76BB-334F-D7F3E7E72400}"/>
              </a:ext>
            </a:extLst>
          </p:cNvPr>
          <p:cNvSpPr txBox="1"/>
          <p:nvPr/>
        </p:nvSpPr>
        <p:spPr>
          <a:xfrm>
            <a:off x="216251" y="42849"/>
            <a:ext cx="1251433" cy="369332"/>
          </a:xfrm>
          <a:prstGeom prst="rect">
            <a:avLst/>
          </a:prstGeom>
          <a:noFill/>
        </p:spPr>
        <p:txBody>
          <a:bodyPr wrap="none" rtlCol="0">
            <a:spAutoFit/>
          </a:bodyPr>
          <a:lstStyle/>
          <a:p>
            <a:r>
              <a:rPr lang="en-US" dirty="0"/>
              <a:t>Extra Slides</a:t>
            </a:r>
          </a:p>
        </p:txBody>
      </p:sp>
      <p:pic>
        <p:nvPicPr>
          <p:cNvPr id="13" name="Picture 12" descr="A picture containing text, screenshot, line, number&#10;&#10;Description automatically generated">
            <a:extLst>
              <a:ext uri="{FF2B5EF4-FFF2-40B4-BE49-F238E27FC236}">
                <a16:creationId xmlns:a16="http://schemas.microsoft.com/office/drawing/2014/main" id="{E2C5D0F6-BD0D-886E-2B7C-499AA1E79AA5}"/>
              </a:ext>
            </a:extLst>
          </p:cNvPr>
          <p:cNvPicPr>
            <a:picLocks noChangeAspect="1"/>
          </p:cNvPicPr>
          <p:nvPr/>
        </p:nvPicPr>
        <p:blipFill>
          <a:blip r:embed="rId3"/>
          <a:stretch>
            <a:fillRect/>
          </a:stretch>
        </p:blipFill>
        <p:spPr>
          <a:xfrm>
            <a:off x="372309" y="670560"/>
            <a:ext cx="5891331" cy="3938403"/>
          </a:xfrm>
          <a:prstGeom prst="rect">
            <a:avLst/>
          </a:prstGeom>
        </p:spPr>
      </p:pic>
      <p:sp>
        <p:nvSpPr>
          <p:cNvPr id="15" name="TextBox 14">
            <a:extLst>
              <a:ext uri="{FF2B5EF4-FFF2-40B4-BE49-F238E27FC236}">
                <a16:creationId xmlns:a16="http://schemas.microsoft.com/office/drawing/2014/main" id="{41F30497-A70D-33E5-32E6-DF486CDF28B6}"/>
              </a:ext>
            </a:extLst>
          </p:cNvPr>
          <p:cNvSpPr txBox="1"/>
          <p:nvPr/>
        </p:nvSpPr>
        <p:spPr>
          <a:xfrm>
            <a:off x="372309" y="4754108"/>
            <a:ext cx="6118860" cy="646331"/>
          </a:xfrm>
          <a:prstGeom prst="rect">
            <a:avLst/>
          </a:prstGeom>
          <a:noFill/>
        </p:spPr>
        <p:txBody>
          <a:bodyPr wrap="square">
            <a:spAutoFit/>
          </a:bodyPr>
          <a:lstStyle/>
          <a:p>
            <a:pPr algn="l"/>
            <a:r>
              <a:rPr lang="en-US" b="1" i="0" dirty="0">
                <a:solidFill>
                  <a:srgbClr val="000000"/>
                </a:solidFill>
                <a:effectLst/>
                <a:latin typeface="Times"/>
              </a:rPr>
              <a:t>Plots: </a:t>
            </a:r>
            <a:r>
              <a:rPr lang="en-US" b="1" i="0" dirty="0" err="1">
                <a:solidFill>
                  <a:srgbClr val="000000"/>
                </a:solidFill>
                <a:effectLst/>
                <a:latin typeface="Times"/>
              </a:rPr>
              <a:t>Filterwise</a:t>
            </a:r>
            <a:r>
              <a:rPr lang="en-US" b="1" i="0" dirty="0">
                <a:solidFill>
                  <a:srgbClr val="000000"/>
                </a:solidFill>
                <a:effectLst/>
                <a:latin typeface="Times"/>
              </a:rPr>
              <a:t> Average Asymmetry Distributions for 20 filter cycle(7.0 </a:t>
            </a:r>
            <a:r>
              <a:rPr lang="en-US" b="1" i="0" dirty="0" err="1">
                <a:solidFill>
                  <a:srgbClr val="000000"/>
                </a:solidFill>
                <a:effectLst/>
                <a:latin typeface="Times"/>
              </a:rPr>
              <a:t>nA</a:t>
            </a:r>
            <a:r>
              <a:rPr lang="en-US" b="1" i="0" dirty="0">
                <a:solidFill>
                  <a:srgbClr val="000000"/>
                </a:solidFill>
                <a:effectLst/>
                <a:latin typeface="Times"/>
              </a:rPr>
              <a:t> LL)</a:t>
            </a:r>
          </a:p>
        </p:txBody>
      </p:sp>
      <p:pic>
        <p:nvPicPr>
          <p:cNvPr id="6" name="Picture 5" descr="A picture containing electrical wiring, electronics, electronic engineering, cable&#10;&#10;Description automatically generated">
            <a:extLst>
              <a:ext uri="{FF2B5EF4-FFF2-40B4-BE49-F238E27FC236}">
                <a16:creationId xmlns:a16="http://schemas.microsoft.com/office/drawing/2014/main" id="{6415C71C-6486-6FEF-186C-64814FF17E08}"/>
              </a:ext>
            </a:extLst>
          </p:cNvPr>
          <p:cNvPicPr>
            <a:picLocks noChangeAspect="1"/>
          </p:cNvPicPr>
          <p:nvPr/>
        </p:nvPicPr>
        <p:blipFill rotWithShape="1">
          <a:blip r:embed="rId4"/>
          <a:srcRect l="24883" t="36021" r="31333" b="3198"/>
          <a:stretch/>
        </p:blipFill>
        <p:spPr>
          <a:xfrm rot="5400000">
            <a:off x="7086680" y="853818"/>
            <a:ext cx="3002688" cy="3126260"/>
          </a:xfrm>
          <a:prstGeom prst="rect">
            <a:avLst/>
          </a:prstGeom>
        </p:spPr>
      </p:pic>
      <p:sp>
        <p:nvSpPr>
          <p:cNvPr id="7" name="TextBox 6">
            <a:extLst>
              <a:ext uri="{FF2B5EF4-FFF2-40B4-BE49-F238E27FC236}">
                <a16:creationId xmlns:a16="http://schemas.microsoft.com/office/drawing/2014/main" id="{380D87B4-CF73-C8AC-4628-B037B0627C41}"/>
              </a:ext>
            </a:extLst>
          </p:cNvPr>
          <p:cNvSpPr txBox="1"/>
          <p:nvPr/>
        </p:nvSpPr>
        <p:spPr>
          <a:xfrm>
            <a:off x="7747686" y="4263081"/>
            <a:ext cx="2076722" cy="369332"/>
          </a:xfrm>
          <a:prstGeom prst="rect">
            <a:avLst/>
          </a:prstGeom>
          <a:noFill/>
        </p:spPr>
        <p:txBody>
          <a:bodyPr wrap="none" rtlCol="0">
            <a:spAutoFit/>
          </a:bodyPr>
          <a:lstStyle/>
          <a:p>
            <a:r>
              <a:rPr lang="en-US" dirty="0"/>
              <a:t>The New ADC Board</a:t>
            </a:r>
          </a:p>
        </p:txBody>
      </p:sp>
    </p:spTree>
    <p:extLst>
      <p:ext uri="{BB962C8B-B14F-4D97-AF65-F5344CB8AC3E}">
        <p14:creationId xmlns:p14="http://schemas.microsoft.com/office/powerpoint/2010/main" val="3884296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Timing Setup</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418704" cy="369332"/>
          </a:xfrm>
          <a:prstGeom prst="rect">
            <a:avLst/>
          </a:prstGeom>
          <a:noFill/>
        </p:spPr>
        <p:txBody>
          <a:bodyPr wrap="none" rtlCol="0">
            <a:spAutoFit/>
          </a:bodyPr>
          <a:lstStyle/>
          <a:p>
            <a:r>
              <a:rPr lang="en-US" dirty="0"/>
              <a:t>13</a:t>
            </a:r>
          </a:p>
        </p:txBody>
      </p:sp>
      <p:pic>
        <p:nvPicPr>
          <p:cNvPr id="5" name="Picture 4">
            <a:extLst>
              <a:ext uri="{FF2B5EF4-FFF2-40B4-BE49-F238E27FC236}">
                <a16:creationId xmlns:a16="http://schemas.microsoft.com/office/drawing/2014/main" id="{47350A8A-512F-5DA7-3CEE-7CEF925E1154}"/>
              </a:ext>
            </a:extLst>
          </p:cNvPr>
          <p:cNvPicPr>
            <a:picLocks noChangeAspect="1"/>
          </p:cNvPicPr>
          <p:nvPr/>
        </p:nvPicPr>
        <p:blipFill>
          <a:blip r:embed="rId2"/>
          <a:stretch>
            <a:fillRect/>
          </a:stretch>
        </p:blipFill>
        <p:spPr>
          <a:xfrm>
            <a:off x="9269426" y="6487667"/>
            <a:ext cx="881728" cy="284387"/>
          </a:xfrm>
          <a:prstGeom prst="rect">
            <a:avLst/>
          </a:prstGeom>
        </p:spPr>
      </p:pic>
      <p:pic>
        <p:nvPicPr>
          <p:cNvPr id="8" name="Picture 7" descr="A picture containing line, screenshot, diagram, text&#10;&#10;Description automatically generated">
            <a:extLst>
              <a:ext uri="{FF2B5EF4-FFF2-40B4-BE49-F238E27FC236}">
                <a16:creationId xmlns:a16="http://schemas.microsoft.com/office/drawing/2014/main" id="{3D7DFF9A-CB21-ED49-E2BA-F999FEE4ED0F}"/>
              </a:ext>
            </a:extLst>
          </p:cNvPr>
          <p:cNvPicPr>
            <a:picLocks noChangeAspect="1"/>
          </p:cNvPicPr>
          <p:nvPr/>
        </p:nvPicPr>
        <p:blipFill>
          <a:blip r:embed="rId3"/>
          <a:stretch>
            <a:fillRect/>
          </a:stretch>
        </p:blipFill>
        <p:spPr>
          <a:xfrm>
            <a:off x="261970" y="686682"/>
            <a:ext cx="9007455" cy="3128695"/>
          </a:xfrm>
          <a:prstGeom prst="rect">
            <a:avLst/>
          </a:prstGeom>
        </p:spPr>
      </p:pic>
      <p:sp>
        <p:nvSpPr>
          <p:cNvPr id="9" name="TextBox 8">
            <a:extLst>
              <a:ext uri="{FF2B5EF4-FFF2-40B4-BE49-F238E27FC236}">
                <a16:creationId xmlns:a16="http://schemas.microsoft.com/office/drawing/2014/main" id="{9C2C0841-D5EA-9368-13EB-AA5432259BF9}"/>
              </a:ext>
            </a:extLst>
          </p:cNvPr>
          <p:cNvSpPr txBox="1"/>
          <p:nvPr/>
        </p:nvSpPr>
        <p:spPr>
          <a:xfrm>
            <a:off x="1266354" y="3980946"/>
            <a:ext cx="9432125" cy="307777"/>
          </a:xfrm>
          <a:prstGeom prst="rect">
            <a:avLst/>
          </a:prstGeom>
          <a:noFill/>
        </p:spPr>
        <p:txBody>
          <a:bodyPr wrap="square">
            <a:spAutoFit/>
          </a:bodyPr>
          <a:lstStyle/>
          <a:p>
            <a:r>
              <a:rPr lang="en-US" sz="1400" b="1" dirty="0">
                <a:solidFill>
                  <a:srgbClr val="000000"/>
                </a:solidFill>
                <a:effectLst/>
                <a:latin typeface="NimbusRomNo9L"/>
              </a:rPr>
              <a:t>Timing diagram for PMT non-linearity bench tests. The ADC samples the data only during the </a:t>
            </a:r>
            <a:r>
              <a:rPr lang="en-US" sz="1400" b="1" i="1" dirty="0" err="1">
                <a:solidFill>
                  <a:srgbClr val="000000"/>
                </a:solidFill>
                <a:effectLst/>
                <a:latin typeface="NimbusRomNo9L"/>
              </a:rPr>
              <a:t>t</a:t>
            </a:r>
            <a:r>
              <a:rPr lang="en-US" sz="1400" b="1" i="1" baseline="-25000" dirty="0" err="1">
                <a:solidFill>
                  <a:srgbClr val="000000"/>
                </a:solidFill>
                <a:effectLst/>
                <a:latin typeface="NimbusRomNo9L"/>
              </a:rPr>
              <a:t>meas</a:t>
            </a:r>
            <a:r>
              <a:rPr lang="en-US" sz="1400" b="1" i="1" dirty="0">
                <a:solidFill>
                  <a:srgbClr val="000000"/>
                </a:solidFill>
                <a:effectLst/>
                <a:latin typeface="NimbusRomNo9L"/>
              </a:rPr>
              <a:t> </a:t>
            </a:r>
            <a:r>
              <a:rPr lang="en-US" sz="1400" b="1" dirty="0">
                <a:solidFill>
                  <a:srgbClr val="000000"/>
                </a:solidFill>
                <a:effectLst/>
                <a:latin typeface="NimbusRomNo9L"/>
              </a:rPr>
              <a:t>time window</a:t>
            </a:r>
            <a:endParaRPr lang="en-US" sz="6600" b="1"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7526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MOLLER Intro…</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pic>
        <p:nvPicPr>
          <p:cNvPr id="9" name="Picture 8">
            <a:extLst>
              <a:ext uri="{FF2B5EF4-FFF2-40B4-BE49-F238E27FC236}">
                <a16:creationId xmlns:a16="http://schemas.microsoft.com/office/drawing/2014/main" id="{810F5B89-361D-D717-2DCD-7A3417CEBBAB}"/>
              </a:ext>
            </a:extLst>
          </p:cNvPr>
          <p:cNvPicPr>
            <a:picLocks noChangeAspect="1"/>
          </p:cNvPicPr>
          <p:nvPr/>
        </p:nvPicPr>
        <p:blipFill>
          <a:blip r:embed="rId3"/>
          <a:stretch>
            <a:fillRect/>
          </a:stretch>
        </p:blipFill>
        <p:spPr>
          <a:xfrm>
            <a:off x="9598039" y="6516243"/>
            <a:ext cx="881728" cy="284387"/>
          </a:xfrm>
          <a:prstGeom prst="rect">
            <a:avLst/>
          </a:prstGeom>
        </p:spPr>
      </p:pic>
      <p:pic>
        <p:nvPicPr>
          <p:cNvPr id="11" name="Picture 10" descr="A picture containing text, screenshot, diagram, line&#10;&#10;Description automatically generated">
            <a:extLst>
              <a:ext uri="{FF2B5EF4-FFF2-40B4-BE49-F238E27FC236}">
                <a16:creationId xmlns:a16="http://schemas.microsoft.com/office/drawing/2014/main" id="{809CC834-06E9-14B8-FD0C-D14FD15AC2F8}"/>
              </a:ext>
            </a:extLst>
          </p:cNvPr>
          <p:cNvPicPr>
            <a:picLocks noChangeAspect="1"/>
          </p:cNvPicPr>
          <p:nvPr/>
        </p:nvPicPr>
        <p:blipFill>
          <a:blip r:embed="rId4"/>
          <a:stretch>
            <a:fillRect/>
          </a:stretch>
        </p:blipFill>
        <p:spPr>
          <a:xfrm>
            <a:off x="352168" y="2514608"/>
            <a:ext cx="11734800" cy="3861882"/>
          </a:xfrm>
          <a:prstGeom prst="rect">
            <a:avLst/>
          </a:prstGeom>
        </p:spPr>
      </p:pic>
      <p:sp>
        <p:nvSpPr>
          <p:cNvPr id="15" name="TextBox 14">
            <a:extLst>
              <a:ext uri="{FF2B5EF4-FFF2-40B4-BE49-F238E27FC236}">
                <a16:creationId xmlns:a16="http://schemas.microsoft.com/office/drawing/2014/main" id="{93485A67-1DF5-2382-9685-3F54BC9F4DC5}"/>
              </a:ext>
            </a:extLst>
          </p:cNvPr>
          <p:cNvSpPr txBox="1"/>
          <p:nvPr/>
        </p:nvSpPr>
        <p:spPr>
          <a:xfrm>
            <a:off x="574794" y="588314"/>
            <a:ext cx="11030053" cy="2031325"/>
          </a:xfrm>
          <a:prstGeom prst="rect">
            <a:avLst/>
          </a:prstGeom>
          <a:noFill/>
        </p:spPr>
        <p:txBody>
          <a:bodyPr wrap="square">
            <a:spAutoFit/>
          </a:bodyPr>
          <a:lstStyle/>
          <a:p>
            <a:r>
              <a:rPr lang="en-US" b="1" dirty="0"/>
              <a:t>Components</a:t>
            </a:r>
          </a:p>
          <a:p>
            <a:pPr marL="285750" indent="-285750">
              <a:buFont typeface="Arial" panose="020B0604020202020204" pitchFamily="34" charset="0"/>
              <a:buChar char="•"/>
            </a:pPr>
            <a:r>
              <a:rPr lang="en-US" dirty="0"/>
              <a:t>CEBAF beam: ~90% longitudinally polarized, 11 GeV, Helicity reversal @ 960 Hz</a:t>
            </a:r>
          </a:p>
          <a:p>
            <a:pPr marL="285750" indent="-285750">
              <a:buFont typeface="Arial" panose="020B0604020202020204" pitchFamily="34" charset="0"/>
              <a:buChar char="•"/>
            </a:pPr>
            <a:r>
              <a:rPr lang="en-US" dirty="0"/>
              <a:t>Toroidal Spectrometer: Upstream and downstream, focuses the full momentum range of scattered particles ranging 2-8 GeV.</a:t>
            </a:r>
          </a:p>
          <a:p>
            <a:pPr marL="285750" indent="-285750">
              <a:buFont typeface="Arial" panose="020B0604020202020204" pitchFamily="34" charset="0"/>
              <a:buChar char="•"/>
            </a:pPr>
            <a:r>
              <a:rPr lang="en-US" dirty="0"/>
              <a:t>Tracking Chambers</a:t>
            </a:r>
          </a:p>
          <a:p>
            <a:pPr marL="285750" indent="-285750">
              <a:buFont typeface="Arial" panose="020B0604020202020204" pitchFamily="34" charset="0"/>
              <a:buChar char="•"/>
            </a:pPr>
            <a:r>
              <a:rPr lang="en-US" dirty="0"/>
              <a:t>Integrating detector: Main int det, Shower-max detector, Pion background detector</a:t>
            </a:r>
          </a:p>
          <a:p>
            <a:pPr marL="285750" indent="-285750">
              <a:buFont typeface="Arial" panose="020B0604020202020204" pitchFamily="34" charset="0"/>
              <a:buChar char="•"/>
            </a:pPr>
            <a:r>
              <a:rPr lang="en-US" dirty="0"/>
              <a:t>Aux detectors: SAMs, LAMs, Scanners</a:t>
            </a:r>
          </a:p>
        </p:txBody>
      </p:sp>
      <p:sp>
        <p:nvSpPr>
          <p:cNvPr id="5" name="TextBox 4">
            <a:extLst>
              <a:ext uri="{FF2B5EF4-FFF2-40B4-BE49-F238E27FC236}">
                <a16:creationId xmlns:a16="http://schemas.microsoft.com/office/drawing/2014/main" id="{96F0E1AC-892A-E4FB-4B99-C875C5FB2D8B}"/>
              </a:ext>
            </a:extLst>
          </p:cNvPr>
          <p:cNvSpPr txBox="1"/>
          <p:nvPr/>
        </p:nvSpPr>
        <p:spPr>
          <a:xfrm>
            <a:off x="11715750" y="6415974"/>
            <a:ext cx="418704" cy="369332"/>
          </a:xfrm>
          <a:prstGeom prst="rect">
            <a:avLst/>
          </a:prstGeom>
          <a:noFill/>
        </p:spPr>
        <p:txBody>
          <a:bodyPr wrap="none" rtlCol="0">
            <a:spAutoFit/>
          </a:bodyPr>
          <a:lstStyle/>
          <a:p>
            <a:r>
              <a:rPr lang="en-US" dirty="0"/>
              <a:t>14</a:t>
            </a:r>
          </a:p>
        </p:txBody>
      </p:sp>
    </p:spTree>
    <p:extLst>
      <p:ext uri="{BB962C8B-B14F-4D97-AF65-F5344CB8AC3E}">
        <p14:creationId xmlns:p14="http://schemas.microsoft.com/office/powerpoint/2010/main" val="269527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The weak mixing angle</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418704" cy="369332"/>
          </a:xfrm>
          <a:prstGeom prst="rect">
            <a:avLst/>
          </a:prstGeom>
          <a:noFill/>
        </p:spPr>
        <p:txBody>
          <a:bodyPr wrap="none" rtlCol="0">
            <a:spAutoFit/>
          </a:bodyPr>
          <a:lstStyle/>
          <a:p>
            <a:r>
              <a:rPr lang="en-US" dirty="0"/>
              <a:t>15</a:t>
            </a:r>
          </a:p>
        </p:txBody>
      </p:sp>
      <p:pic>
        <p:nvPicPr>
          <p:cNvPr id="5" name="Picture 4">
            <a:extLst>
              <a:ext uri="{FF2B5EF4-FFF2-40B4-BE49-F238E27FC236}">
                <a16:creationId xmlns:a16="http://schemas.microsoft.com/office/drawing/2014/main" id="{47350A8A-512F-5DA7-3CEE-7CEF925E1154}"/>
              </a:ext>
            </a:extLst>
          </p:cNvPr>
          <p:cNvPicPr>
            <a:picLocks noChangeAspect="1"/>
          </p:cNvPicPr>
          <p:nvPr/>
        </p:nvPicPr>
        <p:blipFill>
          <a:blip r:embed="rId2"/>
          <a:stretch>
            <a:fillRect/>
          </a:stretch>
        </p:blipFill>
        <p:spPr>
          <a:xfrm>
            <a:off x="9269426" y="6487667"/>
            <a:ext cx="881728" cy="284387"/>
          </a:xfrm>
          <a:prstGeom prst="rect">
            <a:avLst/>
          </a:prstGeom>
        </p:spPr>
      </p:pic>
      <p:pic>
        <p:nvPicPr>
          <p:cNvPr id="9" name="Picture 8">
            <a:extLst>
              <a:ext uri="{FF2B5EF4-FFF2-40B4-BE49-F238E27FC236}">
                <a16:creationId xmlns:a16="http://schemas.microsoft.com/office/drawing/2014/main" id="{2C6F64B1-42FF-6BF5-AC0B-BA008A675D4D}"/>
              </a:ext>
            </a:extLst>
          </p:cNvPr>
          <p:cNvPicPr>
            <a:picLocks noChangeAspect="1"/>
          </p:cNvPicPr>
          <p:nvPr/>
        </p:nvPicPr>
        <p:blipFill>
          <a:blip r:embed="rId3"/>
          <a:stretch>
            <a:fillRect/>
          </a:stretch>
        </p:blipFill>
        <p:spPr>
          <a:xfrm>
            <a:off x="0" y="750732"/>
            <a:ext cx="7968343" cy="5016391"/>
          </a:xfrm>
          <a:prstGeom prst="rect">
            <a:avLst/>
          </a:prstGeom>
        </p:spPr>
      </p:pic>
      <p:sp>
        <p:nvSpPr>
          <p:cNvPr id="11" name="TextBox 10">
            <a:extLst>
              <a:ext uri="{FF2B5EF4-FFF2-40B4-BE49-F238E27FC236}">
                <a16:creationId xmlns:a16="http://schemas.microsoft.com/office/drawing/2014/main" id="{93F6CD84-4585-0D81-814A-F2C7F3775E43}"/>
              </a:ext>
            </a:extLst>
          </p:cNvPr>
          <p:cNvSpPr txBox="1"/>
          <p:nvPr/>
        </p:nvSpPr>
        <p:spPr>
          <a:xfrm>
            <a:off x="8288609" y="986422"/>
            <a:ext cx="3536807" cy="2031325"/>
          </a:xfrm>
          <a:prstGeom prst="rect">
            <a:avLst/>
          </a:prstGeom>
          <a:noFill/>
        </p:spPr>
        <p:txBody>
          <a:bodyPr wrap="square">
            <a:spAutoFit/>
          </a:bodyPr>
          <a:lstStyle/>
          <a:p>
            <a:r>
              <a:rPr lang="en-US" dirty="0"/>
              <a:t>Fig: The weak mixing angle from the various experiments vs the energy scale. The running blue curve is the standard model prediction. The proposed MOLLER experiment is shown with the expected error bar.</a:t>
            </a:r>
          </a:p>
        </p:txBody>
      </p:sp>
    </p:spTree>
    <p:extLst>
      <p:ext uri="{BB962C8B-B14F-4D97-AF65-F5344CB8AC3E}">
        <p14:creationId xmlns:p14="http://schemas.microsoft.com/office/powerpoint/2010/main" val="354363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Spectrometer</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418704" cy="369332"/>
          </a:xfrm>
          <a:prstGeom prst="rect">
            <a:avLst/>
          </a:prstGeom>
          <a:noFill/>
        </p:spPr>
        <p:txBody>
          <a:bodyPr wrap="none" rtlCol="0">
            <a:spAutoFit/>
          </a:bodyPr>
          <a:lstStyle/>
          <a:p>
            <a:r>
              <a:rPr lang="en-US" dirty="0"/>
              <a:t>16</a:t>
            </a:r>
          </a:p>
        </p:txBody>
      </p:sp>
      <p:pic>
        <p:nvPicPr>
          <p:cNvPr id="5" name="Picture 4">
            <a:extLst>
              <a:ext uri="{FF2B5EF4-FFF2-40B4-BE49-F238E27FC236}">
                <a16:creationId xmlns:a16="http://schemas.microsoft.com/office/drawing/2014/main" id="{47350A8A-512F-5DA7-3CEE-7CEF925E1154}"/>
              </a:ext>
            </a:extLst>
          </p:cNvPr>
          <p:cNvPicPr>
            <a:picLocks noChangeAspect="1"/>
          </p:cNvPicPr>
          <p:nvPr/>
        </p:nvPicPr>
        <p:blipFill>
          <a:blip r:embed="rId2"/>
          <a:stretch>
            <a:fillRect/>
          </a:stretch>
        </p:blipFill>
        <p:spPr>
          <a:xfrm>
            <a:off x="9269426" y="6487667"/>
            <a:ext cx="881728" cy="284387"/>
          </a:xfrm>
          <a:prstGeom prst="rect">
            <a:avLst/>
          </a:prstGeom>
        </p:spPr>
      </p:pic>
      <p:pic>
        <p:nvPicPr>
          <p:cNvPr id="6" name="Picture 5">
            <a:extLst>
              <a:ext uri="{FF2B5EF4-FFF2-40B4-BE49-F238E27FC236}">
                <a16:creationId xmlns:a16="http://schemas.microsoft.com/office/drawing/2014/main" id="{9A2BF061-86BA-AA38-C259-079E1EFBEC55}"/>
              </a:ext>
            </a:extLst>
          </p:cNvPr>
          <p:cNvPicPr>
            <a:picLocks noChangeAspect="1"/>
          </p:cNvPicPr>
          <p:nvPr/>
        </p:nvPicPr>
        <p:blipFill>
          <a:blip r:embed="rId3"/>
          <a:stretch>
            <a:fillRect/>
          </a:stretch>
        </p:blipFill>
        <p:spPr>
          <a:xfrm>
            <a:off x="709549" y="669363"/>
            <a:ext cx="9183817" cy="4176351"/>
          </a:xfrm>
          <a:prstGeom prst="rect">
            <a:avLst/>
          </a:prstGeom>
        </p:spPr>
      </p:pic>
      <p:sp>
        <p:nvSpPr>
          <p:cNvPr id="8" name="TextBox 7">
            <a:extLst>
              <a:ext uri="{FF2B5EF4-FFF2-40B4-BE49-F238E27FC236}">
                <a16:creationId xmlns:a16="http://schemas.microsoft.com/office/drawing/2014/main" id="{4E4860CB-5901-0A3C-B838-CDD2D4E18E56}"/>
              </a:ext>
            </a:extLst>
          </p:cNvPr>
          <p:cNvSpPr txBox="1"/>
          <p:nvPr/>
        </p:nvSpPr>
        <p:spPr>
          <a:xfrm>
            <a:off x="2240070" y="4993964"/>
            <a:ext cx="8275529" cy="646331"/>
          </a:xfrm>
          <a:prstGeom prst="rect">
            <a:avLst/>
          </a:prstGeom>
          <a:noFill/>
        </p:spPr>
        <p:txBody>
          <a:bodyPr wrap="square">
            <a:spAutoFit/>
          </a:bodyPr>
          <a:lstStyle/>
          <a:p>
            <a:r>
              <a:rPr lang="en-US" dirty="0"/>
              <a:t>Left 2 plots: Relationship between the lab and COM angles for </a:t>
            </a:r>
            <a:r>
              <a:rPr lang="en-US" dirty="0" err="1"/>
              <a:t>E</a:t>
            </a:r>
            <a:r>
              <a:rPr lang="en-US" baseline="-25000" dirty="0" err="1"/>
              <a:t>beam</a:t>
            </a:r>
            <a:r>
              <a:rPr lang="en-US" dirty="0"/>
              <a:t>=11 GeV</a:t>
            </a:r>
          </a:p>
          <a:p>
            <a:r>
              <a:rPr lang="en-US" dirty="0"/>
              <a:t>Right plot: Primary acceptance for Moller electrons</a:t>
            </a:r>
          </a:p>
        </p:txBody>
      </p:sp>
    </p:spTree>
    <p:extLst>
      <p:ext uri="{BB962C8B-B14F-4D97-AF65-F5344CB8AC3E}">
        <p14:creationId xmlns:p14="http://schemas.microsoft.com/office/powerpoint/2010/main" val="1577110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t="4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421" y="-34241"/>
            <a:ext cx="11734800" cy="544512"/>
          </a:xfrm>
        </p:spPr>
        <p:txBody>
          <a:bodyPr>
            <a:noAutofit/>
          </a:bodyPr>
          <a:lstStyle/>
          <a:p>
            <a:r>
              <a:rPr lang="en-US" sz="2400" dirty="0">
                <a:solidFill>
                  <a:schemeClr val="accent5">
                    <a:lumMod val="50000"/>
                  </a:schemeClr>
                </a:solidFill>
              </a:rPr>
              <a:t>Outline</a:t>
            </a:r>
          </a:p>
        </p:txBody>
      </p:sp>
      <p:cxnSp>
        <p:nvCxnSpPr>
          <p:cNvPr id="7" name="Straight Connector 6"/>
          <p:cNvCxnSpPr/>
          <p:nvPr/>
        </p:nvCxnSpPr>
        <p:spPr>
          <a:xfrm>
            <a:off x="-12357" y="48109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9329" y="6529278"/>
            <a:ext cx="12152329" cy="385127"/>
            <a:chOff x="39328" y="6490202"/>
            <a:chExt cx="12152329" cy="435749"/>
          </a:xfrm>
        </p:grpSpPr>
        <p:sp>
          <p:nvSpPr>
            <p:cNvPr id="8" name="Rectangle 7"/>
            <p:cNvSpPr/>
            <p:nvPr/>
          </p:nvSpPr>
          <p:spPr>
            <a:xfrm>
              <a:off x="4316819" y="6540502"/>
              <a:ext cx="7874838" cy="321768"/>
            </a:xfrm>
            <a:prstGeom prst="rect">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ogle Shape;16;p4"/>
            <p:cNvPicPr preferRelativeResize="0"/>
            <p:nvPr/>
          </p:nvPicPr>
          <p:blipFill rotWithShape="1">
            <a:blip r:embed="rId3"/>
            <a:srcRect/>
            <a:stretch>
              <a:fillRect/>
            </a:stretch>
          </p:blipFill>
          <p:spPr>
            <a:xfrm>
              <a:off x="39328" y="6536231"/>
              <a:ext cx="1187280" cy="321768"/>
            </a:xfrm>
            <a:prstGeom prst="rect">
              <a:avLst/>
            </a:prstGeom>
            <a:noFill/>
            <a:ln>
              <a:noFill/>
            </a:ln>
          </p:spPr>
        </p:pic>
        <p:pic>
          <p:nvPicPr>
            <p:cNvPr id="11" name="Picture 10" descr="Logo, company name&#10;&#10;Description automatically generated"/>
            <p:cNvPicPr>
              <a:picLocks noChangeAspect="1"/>
            </p:cNvPicPr>
            <p:nvPr/>
          </p:nvPicPr>
          <p:blipFill>
            <a:blip r:embed="rId4"/>
            <a:stretch>
              <a:fillRect/>
            </a:stretch>
          </p:blipFill>
          <p:spPr>
            <a:xfrm>
              <a:off x="2773334" y="6506770"/>
              <a:ext cx="1465427" cy="358969"/>
            </a:xfrm>
            <a:prstGeom prst="rect">
              <a:avLst/>
            </a:prstGeom>
          </p:spPr>
        </p:pic>
        <p:sp>
          <p:nvSpPr>
            <p:cNvPr id="12" name="TextBox 11"/>
            <p:cNvSpPr txBox="1"/>
            <p:nvPr/>
          </p:nvSpPr>
          <p:spPr>
            <a:xfrm>
              <a:off x="8659628" y="6500558"/>
              <a:ext cx="1905000" cy="416710"/>
            </a:xfrm>
            <a:prstGeom prst="rect">
              <a:avLst/>
            </a:prstGeom>
            <a:noFill/>
          </p:spPr>
          <p:txBody>
            <a:bodyPr wrap="square" rtlCol="0">
              <a:spAutoFit/>
            </a:bodyPr>
            <a:lstStyle/>
            <a:p>
              <a:endParaRPr lang="en-US" dirty="0">
                <a:latin typeface="Book Antiqua" panose="02040602050305030304" pitchFamily="18" charset="0"/>
              </a:endParaRPr>
            </a:p>
          </p:txBody>
        </p:sp>
        <p:sp>
          <p:nvSpPr>
            <p:cNvPr id="15" name="TextBox 14"/>
            <p:cNvSpPr txBox="1"/>
            <p:nvPr/>
          </p:nvSpPr>
          <p:spPr>
            <a:xfrm>
              <a:off x="11582398" y="6508073"/>
              <a:ext cx="374821" cy="417878"/>
            </a:xfrm>
            <a:prstGeom prst="rect">
              <a:avLst/>
            </a:prstGeom>
            <a:noFill/>
          </p:spPr>
          <p:txBody>
            <a:bodyPr wrap="square" rtlCol="0">
              <a:spAutoFit/>
            </a:bodyPr>
            <a:lstStyle/>
            <a:p>
              <a:fld id="{7F7995B7-9ECE-EC43-A9CB-DD04D6717416}" type="slidenum">
                <a:rPr lang="en-US">
                  <a:latin typeface="Book Antiqua" panose="02040602050305030304" pitchFamily="18" charset="0"/>
                </a:rPr>
                <a:t>1</a:t>
              </a:fld>
              <a:endParaRPr lang="en-US" dirty="0">
                <a:latin typeface="Book Antiqua" panose="02040602050305030304" pitchFamily="18" charset="0"/>
              </a:endParaRPr>
            </a:p>
          </p:txBody>
        </p:sp>
        <p:sp>
          <p:nvSpPr>
            <p:cNvPr id="18" name="TextBox 17"/>
            <p:cNvSpPr txBox="1"/>
            <p:nvPr/>
          </p:nvSpPr>
          <p:spPr>
            <a:xfrm>
              <a:off x="5424819" y="6490202"/>
              <a:ext cx="3156751" cy="417878"/>
            </a:xfrm>
            <a:prstGeom prst="rect">
              <a:avLst/>
            </a:prstGeom>
            <a:noFill/>
          </p:spPr>
          <p:txBody>
            <a:bodyPr wrap="square" rtlCol="0">
              <a:spAutoFit/>
            </a:bodyPr>
            <a:lstStyle/>
            <a:p>
              <a:r>
                <a:rPr lang="en-US" dirty="0">
                  <a:latin typeface="Book Antiqua" panose="02040602050305030304" pitchFamily="18" charset="0"/>
                </a:rPr>
                <a:t>sagarregmi@isu.edu</a:t>
              </a:r>
            </a:p>
          </p:txBody>
        </p:sp>
        <p:pic>
          <p:nvPicPr>
            <p:cNvPr id="13" name="Picture 12" descr="A picture containing text, sign&#10;&#10;Description automatically generated"/>
            <p:cNvPicPr>
              <a:picLocks noChangeAspect="1"/>
            </p:cNvPicPr>
            <p:nvPr/>
          </p:nvPicPr>
          <p:blipFill>
            <a:blip r:embed="rId5"/>
            <a:stretch>
              <a:fillRect/>
            </a:stretch>
          </p:blipFill>
          <p:spPr>
            <a:xfrm>
              <a:off x="1336069" y="6604496"/>
              <a:ext cx="1386918" cy="232804"/>
            </a:xfrm>
            <a:prstGeom prst="rect">
              <a:avLst/>
            </a:prstGeom>
          </p:spPr>
        </p:pic>
      </p:grpSp>
      <p:sp>
        <p:nvSpPr>
          <p:cNvPr id="9" name="Content Placeholder 8">
            <a:extLst>
              <a:ext uri="{FF2B5EF4-FFF2-40B4-BE49-F238E27FC236}">
                <a16:creationId xmlns:a16="http://schemas.microsoft.com/office/drawing/2014/main" id="{2353D58E-2434-ACA7-F01A-79CB32DD7415}"/>
              </a:ext>
            </a:extLst>
          </p:cNvPr>
          <p:cNvSpPr>
            <a:spLocks noGrp="1"/>
          </p:cNvSpPr>
          <p:nvPr>
            <p:ph idx="1"/>
          </p:nvPr>
        </p:nvSpPr>
        <p:spPr>
          <a:xfrm>
            <a:off x="838200" y="1825625"/>
            <a:ext cx="7874838" cy="2689225"/>
          </a:xfrm>
        </p:spPr>
        <p:txBody>
          <a:bodyPr>
            <a:normAutofit lnSpcReduction="10000"/>
          </a:bodyPr>
          <a:lstStyle/>
          <a:p>
            <a:r>
              <a:rPr lang="en-US" sz="2400" b="1" dirty="0"/>
              <a:t>Parity Violating Asymmetry</a:t>
            </a:r>
          </a:p>
          <a:p>
            <a:r>
              <a:rPr lang="en-US" sz="2400" b="1" dirty="0"/>
              <a:t>MOLLER Introduction</a:t>
            </a:r>
          </a:p>
          <a:p>
            <a:r>
              <a:rPr lang="en-US" sz="2400" b="1" dirty="0"/>
              <a:t>PMT and Systematic Error</a:t>
            </a:r>
          </a:p>
          <a:p>
            <a:r>
              <a:rPr lang="en-US" sz="2400" b="1" dirty="0"/>
              <a:t>Non-Linearity measurement setup</a:t>
            </a:r>
          </a:p>
          <a:p>
            <a:r>
              <a:rPr lang="en-US" sz="2400" b="1" dirty="0"/>
              <a:t>Calculations, Observed Graphs  </a:t>
            </a:r>
          </a:p>
          <a:p>
            <a:r>
              <a:rPr lang="en-US" sz="2400" b="1" dirty="0"/>
              <a:t>Summary and Future work</a:t>
            </a:r>
          </a:p>
          <a:p>
            <a:endParaRPr lang="en-US" sz="2400" dirty="0"/>
          </a:p>
        </p:txBody>
      </p:sp>
      <p:pic>
        <p:nvPicPr>
          <p:cNvPr id="14" name="Picture 13">
            <a:extLst>
              <a:ext uri="{FF2B5EF4-FFF2-40B4-BE49-F238E27FC236}">
                <a16:creationId xmlns:a16="http://schemas.microsoft.com/office/drawing/2014/main" id="{2701D26D-5824-F809-866B-C300DF96D580}"/>
              </a:ext>
            </a:extLst>
          </p:cNvPr>
          <p:cNvPicPr>
            <a:picLocks noChangeAspect="1"/>
          </p:cNvPicPr>
          <p:nvPr/>
        </p:nvPicPr>
        <p:blipFill>
          <a:blip r:embed="rId6"/>
          <a:stretch>
            <a:fillRect/>
          </a:stretch>
        </p:blipFill>
        <p:spPr>
          <a:xfrm>
            <a:off x="10126687" y="6573395"/>
            <a:ext cx="881728" cy="284387"/>
          </a:xfrm>
          <a:prstGeom prst="rect">
            <a:avLst/>
          </a:prstGeom>
        </p:spPr>
      </p:pic>
    </p:spTree>
    <p:extLst>
      <p:ext uri="{BB962C8B-B14F-4D97-AF65-F5344CB8AC3E}">
        <p14:creationId xmlns:p14="http://schemas.microsoft.com/office/powerpoint/2010/main" val="296934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b="1" dirty="0">
                <a:solidFill>
                  <a:schemeClr val="accent5">
                    <a:lumMod val="75000"/>
                  </a:schemeClr>
                </a:solidFill>
              </a:rPr>
              <a:t>Parity Violating Asymmetry</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301686" cy="369332"/>
          </a:xfrm>
          <a:prstGeom prst="rect">
            <a:avLst/>
          </a:prstGeom>
          <a:noFill/>
        </p:spPr>
        <p:txBody>
          <a:bodyPr wrap="none" rtlCol="0">
            <a:spAutoFit/>
          </a:bodyPr>
          <a:lstStyle/>
          <a:p>
            <a:r>
              <a:rPr lang="en-US" dirty="0"/>
              <a:t>2</a:t>
            </a:r>
          </a:p>
        </p:txBody>
      </p:sp>
      <p:pic>
        <p:nvPicPr>
          <p:cNvPr id="16" name="Picture 15" descr="A picture containing diagram, line&#10;&#10;Description automatically generated">
            <a:extLst>
              <a:ext uri="{FF2B5EF4-FFF2-40B4-BE49-F238E27FC236}">
                <a16:creationId xmlns:a16="http://schemas.microsoft.com/office/drawing/2014/main" id="{FFA66120-4A06-6889-739B-05799AEFA159}"/>
              </a:ext>
            </a:extLst>
          </p:cNvPr>
          <p:cNvPicPr>
            <a:picLocks noChangeAspect="1"/>
          </p:cNvPicPr>
          <p:nvPr/>
        </p:nvPicPr>
        <p:blipFill>
          <a:blip r:embed="rId2"/>
          <a:stretch>
            <a:fillRect/>
          </a:stretch>
        </p:blipFill>
        <p:spPr>
          <a:xfrm>
            <a:off x="439389" y="1175337"/>
            <a:ext cx="5392763" cy="1511300"/>
          </a:xfrm>
          <a:prstGeom prst="rect">
            <a:avLst/>
          </a:prstGeom>
        </p:spPr>
      </p:pic>
      <p:pic>
        <p:nvPicPr>
          <p:cNvPr id="18" name="Picture 17" descr="A picture containing diagram, line, screenshot, design&#10;&#10;Description automatically generated">
            <a:extLst>
              <a:ext uri="{FF2B5EF4-FFF2-40B4-BE49-F238E27FC236}">
                <a16:creationId xmlns:a16="http://schemas.microsoft.com/office/drawing/2014/main" id="{E5B7FBB7-DA6E-9D91-9AC0-520026673902}"/>
              </a:ext>
            </a:extLst>
          </p:cNvPr>
          <p:cNvPicPr>
            <a:picLocks noChangeAspect="1"/>
          </p:cNvPicPr>
          <p:nvPr/>
        </p:nvPicPr>
        <p:blipFill>
          <a:blip r:embed="rId3"/>
          <a:stretch>
            <a:fillRect/>
          </a:stretch>
        </p:blipFill>
        <p:spPr>
          <a:xfrm>
            <a:off x="6605437" y="1262581"/>
            <a:ext cx="5537200" cy="1397000"/>
          </a:xfrm>
          <a:prstGeom prst="rect">
            <a:avLst/>
          </a:prstGeom>
        </p:spPr>
      </p:pic>
      <p:sp>
        <p:nvSpPr>
          <p:cNvPr id="19" name="Right Arrow 18">
            <a:extLst>
              <a:ext uri="{FF2B5EF4-FFF2-40B4-BE49-F238E27FC236}">
                <a16:creationId xmlns:a16="http://schemas.microsoft.com/office/drawing/2014/main" id="{CA85120F-9D3C-1B9E-17F0-2D240463C020}"/>
              </a:ext>
            </a:extLst>
          </p:cNvPr>
          <p:cNvSpPr/>
          <p:nvPr/>
        </p:nvSpPr>
        <p:spPr>
          <a:xfrm>
            <a:off x="5627029" y="18134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1D39A00D-3AFE-33B7-6552-30647056A3CF}"/>
              </a:ext>
            </a:extLst>
          </p:cNvPr>
          <p:cNvSpPr txBox="1"/>
          <p:nvPr/>
        </p:nvSpPr>
        <p:spPr>
          <a:xfrm>
            <a:off x="8501241" y="3080815"/>
            <a:ext cx="3142292" cy="646331"/>
          </a:xfrm>
          <a:prstGeom prst="rect">
            <a:avLst/>
          </a:prstGeom>
          <a:noFill/>
        </p:spPr>
        <p:txBody>
          <a:bodyPr wrap="square" rtlCol="0">
            <a:spAutoFit/>
          </a:bodyPr>
          <a:lstStyle/>
          <a:p>
            <a:r>
              <a:rPr lang="en-US" dirty="0"/>
              <a:t>Keeping spatial vector unchanged with spin reversed </a:t>
            </a:r>
          </a:p>
        </p:txBody>
      </p:sp>
      <p:graphicFrame>
        <p:nvGraphicFramePr>
          <p:cNvPr id="7" name="Diagram 6">
            <a:extLst>
              <a:ext uri="{FF2B5EF4-FFF2-40B4-BE49-F238E27FC236}">
                <a16:creationId xmlns:a16="http://schemas.microsoft.com/office/drawing/2014/main" id="{D7D8314D-9B5E-C980-B6B7-A68B472D5C03}"/>
              </a:ext>
            </a:extLst>
          </p:cNvPr>
          <p:cNvGraphicFramePr/>
          <p:nvPr>
            <p:extLst>
              <p:ext uri="{D42A27DB-BD31-4B8C-83A1-F6EECF244321}">
                <p14:modId xmlns:p14="http://schemas.microsoft.com/office/powerpoint/2010/main" val="534782630"/>
              </p:ext>
            </p:extLst>
          </p:nvPr>
        </p:nvGraphicFramePr>
        <p:xfrm>
          <a:off x="1978490" y="3979126"/>
          <a:ext cx="7763341" cy="646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Picture 23">
            <a:extLst>
              <a:ext uri="{FF2B5EF4-FFF2-40B4-BE49-F238E27FC236}">
                <a16:creationId xmlns:a16="http://schemas.microsoft.com/office/drawing/2014/main" id="{C0CEA1EE-C59D-A597-39DB-0C48EF374D4F}"/>
              </a:ext>
            </a:extLst>
          </p:cNvPr>
          <p:cNvPicPr>
            <a:picLocks noChangeAspect="1"/>
          </p:cNvPicPr>
          <p:nvPr/>
        </p:nvPicPr>
        <p:blipFill>
          <a:blip r:embed="rId9"/>
          <a:stretch>
            <a:fillRect/>
          </a:stretch>
        </p:blipFill>
        <p:spPr>
          <a:xfrm>
            <a:off x="9190659" y="6530764"/>
            <a:ext cx="881728" cy="284387"/>
          </a:xfrm>
          <a:prstGeom prst="rect">
            <a:avLst/>
          </a:prstGeom>
        </p:spPr>
      </p:pic>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B9890620-0AF2-81DD-865F-8DC8681F27FE}"/>
                  </a:ext>
                </a:extLst>
              </p:cNvPr>
              <p:cNvSpPr txBox="1"/>
              <p:nvPr/>
            </p:nvSpPr>
            <p:spPr>
              <a:xfrm>
                <a:off x="2192519" y="4788384"/>
                <a:ext cx="8187157" cy="1718356"/>
              </a:xfrm>
              <a:prstGeom prst="rect">
                <a:avLst/>
              </a:prstGeom>
              <a:noFill/>
            </p:spPr>
            <p:txBody>
              <a:bodyPr wrap="square" rtlCol="0">
                <a:spAutoFit/>
              </a:bodyPr>
              <a:lstStyle/>
              <a:p>
                <a:r>
                  <a:rPr lang="en-US" dirty="0"/>
                  <a:t>The asymmetry can be calculated as, </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𝑃𝑉</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1">
                                  <a:latin typeface="Cambria Math" panose="02040503050406030204" pitchFamily="18" charset="0"/>
                                </a:rPr>
                                <m:t>σ</m:t>
                              </m:r>
                            </m:e>
                            <m:sub>
                              <m:r>
                                <a:rPr lang="en-US" i="1">
                                  <a:latin typeface="Cambria Math" panose="02040503050406030204" pitchFamily="18" charset="0"/>
                                </a:rPr>
                                <m:t>𝑅</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𝐿</m:t>
                              </m:r>
                            </m:sub>
                          </m:sSub>
                        </m:num>
                        <m:den>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𝑅</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𝐿</m:t>
                              </m:r>
                            </m:sub>
                          </m:sSub>
                          <m:r>
                            <m:rPr>
                              <m:nor/>
                            </m:rPr>
                            <a:rPr lang="en-US" dirty="0"/>
                            <m:t> </m:t>
                          </m:r>
                        </m:den>
                      </m:f>
                    </m:oMath>
                  </m:oMathPara>
                </a14:m>
                <a:endParaRPr lang="en-US" dirty="0"/>
              </a:p>
              <a:p>
                <a:endParaRPr lang="en-US" dirty="0"/>
              </a:p>
              <a:p>
                <a:r>
                  <a:rPr lang="en-US" dirty="0"/>
                  <a:t>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𝑅</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𝐿</m:t>
                        </m:r>
                      </m:sub>
                    </m:sSub>
                  </m:oMath>
                </a14:m>
                <a:r>
                  <a:rPr lang="en-US" dirty="0"/>
                  <a:t> are scattering cross section for right- and left-hand helicity window.</a:t>
                </a:r>
              </a:p>
              <a:p>
                <a:endParaRPr lang="en-US" dirty="0"/>
              </a:p>
            </p:txBody>
          </p:sp>
        </mc:Choice>
        <mc:Fallback>
          <p:sp>
            <p:nvSpPr>
              <p:cNvPr id="26" name="TextBox 25">
                <a:extLst>
                  <a:ext uri="{FF2B5EF4-FFF2-40B4-BE49-F238E27FC236}">
                    <a16:creationId xmlns:a16="http://schemas.microsoft.com/office/drawing/2014/main" id="{B9890620-0AF2-81DD-865F-8DC8681F27FE}"/>
                  </a:ext>
                </a:extLst>
              </p:cNvPr>
              <p:cNvSpPr txBox="1">
                <a:spLocks noRot="1" noChangeAspect="1" noMove="1" noResize="1" noEditPoints="1" noAdjustHandles="1" noChangeArrowheads="1" noChangeShapeType="1" noTextEdit="1"/>
              </p:cNvSpPr>
              <p:nvPr/>
            </p:nvSpPr>
            <p:spPr>
              <a:xfrm>
                <a:off x="2192519" y="4788384"/>
                <a:ext cx="8187157" cy="1718356"/>
              </a:xfrm>
              <a:prstGeom prst="rect">
                <a:avLst/>
              </a:prstGeom>
              <a:blipFill>
                <a:blip r:embed="rId10"/>
                <a:stretch>
                  <a:fillRect l="-619" t="-14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36F1B43-80BE-2B9E-2EBC-4292B4F574D9}"/>
                  </a:ext>
                </a:extLst>
              </p:cNvPr>
              <p:cNvSpPr txBox="1"/>
              <p:nvPr/>
            </p:nvSpPr>
            <p:spPr>
              <a:xfrm>
                <a:off x="1239383" y="2828835"/>
                <a:ext cx="3322320" cy="1200329"/>
              </a:xfrm>
              <a:prstGeom prst="rect">
                <a:avLst/>
              </a:prstGeom>
              <a:noFill/>
            </p:spPr>
            <p:txBody>
              <a:bodyPr wrap="square" rtlCol="0">
                <a:spAutoFit/>
              </a:bodyPr>
              <a:lstStyle/>
              <a:p>
                <a:r>
                  <a:rPr lang="en-US" dirty="0"/>
                  <a:t>Under Parity Transformation there is inversion of spatial vector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𝑣</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m:t>
                        </m:r>
                        <m:r>
                          <a:rPr lang="en-US" i="1">
                            <a:latin typeface="Cambria Math" panose="02040503050406030204" pitchFamily="18" charset="0"/>
                          </a:rPr>
                          <m:t>𝑣</m:t>
                        </m:r>
                      </m:e>
                    </m:acc>
                  </m:oMath>
                </a14:m>
                <a:r>
                  <a:rPr lang="en-US" dirty="0"/>
                  <a:t> , no change in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𝑠</m:t>
                        </m:r>
                      </m:e>
                    </m:acc>
                  </m:oMath>
                </a14:m>
                <a:endParaRPr lang="en-US" dirty="0"/>
              </a:p>
              <a:p>
                <a:endParaRPr lang="en-US" dirty="0"/>
              </a:p>
            </p:txBody>
          </p:sp>
        </mc:Choice>
        <mc:Fallback>
          <p:sp>
            <p:nvSpPr>
              <p:cNvPr id="5" name="TextBox 4">
                <a:extLst>
                  <a:ext uri="{FF2B5EF4-FFF2-40B4-BE49-F238E27FC236}">
                    <a16:creationId xmlns:a16="http://schemas.microsoft.com/office/drawing/2014/main" id="{836F1B43-80BE-2B9E-2EBC-4292B4F574D9}"/>
                  </a:ext>
                </a:extLst>
              </p:cNvPr>
              <p:cNvSpPr txBox="1">
                <a:spLocks noRot="1" noChangeAspect="1" noMove="1" noResize="1" noEditPoints="1" noAdjustHandles="1" noChangeArrowheads="1" noChangeShapeType="1" noTextEdit="1"/>
              </p:cNvSpPr>
              <p:nvPr/>
            </p:nvSpPr>
            <p:spPr>
              <a:xfrm>
                <a:off x="1239383" y="2828835"/>
                <a:ext cx="3322320" cy="1200329"/>
              </a:xfrm>
              <a:prstGeom prst="rect">
                <a:avLst/>
              </a:prstGeom>
              <a:blipFill>
                <a:blip r:embed="rId11"/>
                <a:stretch>
                  <a:fillRect l="-1521" t="-2083" r="-4563"/>
                </a:stretch>
              </a:blipFill>
            </p:spPr>
            <p:txBody>
              <a:bodyPr/>
              <a:lstStyle/>
              <a:p>
                <a:r>
                  <a:rPr lang="en-US">
                    <a:noFill/>
                  </a:rPr>
                  <a:t> </a:t>
                </a:r>
              </a:p>
            </p:txBody>
          </p:sp>
        </mc:Fallback>
      </mc:AlternateContent>
      <p:graphicFrame>
        <p:nvGraphicFramePr>
          <p:cNvPr id="12" name="Diagram 11">
            <a:extLst>
              <a:ext uri="{FF2B5EF4-FFF2-40B4-BE49-F238E27FC236}">
                <a16:creationId xmlns:a16="http://schemas.microsoft.com/office/drawing/2014/main" id="{E850219F-C4BE-8818-4CDE-5EF3A10378FC}"/>
              </a:ext>
            </a:extLst>
          </p:cNvPr>
          <p:cNvGraphicFramePr/>
          <p:nvPr>
            <p:extLst>
              <p:ext uri="{D42A27DB-BD31-4B8C-83A1-F6EECF244321}">
                <p14:modId xmlns:p14="http://schemas.microsoft.com/office/powerpoint/2010/main" val="3595557787"/>
              </p:ext>
            </p:extLst>
          </p:nvPr>
        </p:nvGraphicFramePr>
        <p:xfrm>
          <a:off x="3046198" y="757681"/>
          <a:ext cx="7642396"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MOLLER INTRODUCTION</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301686" cy="369332"/>
          </a:xfrm>
          <a:prstGeom prst="rect">
            <a:avLst/>
          </a:prstGeom>
          <a:noFill/>
        </p:spPr>
        <p:txBody>
          <a:bodyPr wrap="none" rtlCol="0">
            <a:spAutoFit/>
          </a:bodyPr>
          <a:lstStyle/>
          <a:p>
            <a:r>
              <a:rPr lang="en-US" dirty="0"/>
              <a:t>3</a:t>
            </a:r>
          </a:p>
        </p:txBody>
      </p:sp>
      <p:graphicFrame>
        <p:nvGraphicFramePr>
          <p:cNvPr id="10" name="Diagram 9">
            <a:extLst>
              <a:ext uri="{FF2B5EF4-FFF2-40B4-BE49-F238E27FC236}">
                <a16:creationId xmlns:a16="http://schemas.microsoft.com/office/drawing/2014/main" id="{52AD6267-C025-BB84-49D6-10EA9F939C47}"/>
              </a:ext>
            </a:extLst>
          </p:cNvPr>
          <p:cNvGraphicFramePr/>
          <p:nvPr/>
        </p:nvGraphicFramePr>
        <p:xfrm>
          <a:off x="357189" y="596345"/>
          <a:ext cx="4943870" cy="429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DBF7E315-5669-3294-0E1B-93391CA45DAD}"/>
              </a:ext>
            </a:extLst>
          </p:cNvPr>
          <p:cNvSpPr txBox="1"/>
          <p:nvPr/>
        </p:nvSpPr>
        <p:spPr>
          <a:xfrm>
            <a:off x="296531" y="604064"/>
            <a:ext cx="11011401" cy="1200329"/>
          </a:xfrm>
          <a:prstGeom prst="rect">
            <a:avLst/>
          </a:prstGeom>
          <a:noFill/>
        </p:spPr>
        <p:txBody>
          <a:bodyPr wrap="square" rtlCol="0">
            <a:spAutoFit/>
          </a:bodyPr>
          <a:lstStyle/>
          <a:p>
            <a:r>
              <a:rPr lang="en-US" b="1" dirty="0"/>
              <a:t>M</a:t>
            </a:r>
            <a:r>
              <a:rPr lang="en-US" dirty="0"/>
              <a:t>easurement </a:t>
            </a:r>
            <a:r>
              <a:rPr lang="en-US" b="1" dirty="0"/>
              <a:t>O</a:t>
            </a:r>
            <a:r>
              <a:rPr lang="en-US" dirty="0"/>
              <a:t>f </a:t>
            </a:r>
            <a:r>
              <a:rPr lang="en-US" b="1" dirty="0"/>
              <a:t>L</a:t>
            </a:r>
            <a:r>
              <a:rPr lang="en-US" dirty="0"/>
              <a:t>epton-</a:t>
            </a:r>
            <a:r>
              <a:rPr lang="en-US" b="1" dirty="0"/>
              <a:t>L</a:t>
            </a:r>
            <a:r>
              <a:rPr lang="en-US" dirty="0"/>
              <a:t>epton </a:t>
            </a:r>
            <a:r>
              <a:rPr lang="en-US" b="1" dirty="0"/>
              <a:t>E</a:t>
            </a:r>
            <a:r>
              <a:rPr lang="en-US" dirty="0"/>
              <a:t>lectroweak </a:t>
            </a:r>
            <a:r>
              <a:rPr lang="en-US" b="1" dirty="0"/>
              <a:t>R</a:t>
            </a:r>
            <a:r>
              <a:rPr lang="en-US" dirty="0"/>
              <a:t>eaction.</a:t>
            </a:r>
          </a:p>
          <a:p>
            <a:r>
              <a:rPr lang="en-US" dirty="0"/>
              <a:t>Measures weak charge of electron using Parity Violating electron Scattering (</a:t>
            </a:r>
            <a:r>
              <a:rPr lang="en-US" dirty="0" err="1"/>
              <a:t>PVeS</a:t>
            </a:r>
            <a:r>
              <a:rPr lang="en-US" dirty="0"/>
              <a:t>); measurement precision allows for significant test of electroweak physics and </a:t>
            </a:r>
            <a:r>
              <a:rPr lang="en-US" b="1" dirty="0">
                <a:solidFill>
                  <a:srgbClr val="002060"/>
                </a:solidFill>
              </a:rPr>
              <a:t>search for physics beyond the standard model</a:t>
            </a:r>
          </a:p>
          <a:p>
            <a:endParaRPr lang="en-US" dirty="0"/>
          </a:p>
        </p:txBody>
      </p:sp>
      <p:pic>
        <p:nvPicPr>
          <p:cNvPr id="5" name="Picture 4">
            <a:extLst>
              <a:ext uri="{FF2B5EF4-FFF2-40B4-BE49-F238E27FC236}">
                <a16:creationId xmlns:a16="http://schemas.microsoft.com/office/drawing/2014/main" id="{41CF6BC1-5137-4DAF-6CB9-4BF606BE623E}"/>
              </a:ext>
            </a:extLst>
          </p:cNvPr>
          <p:cNvPicPr>
            <a:picLocks noChangeAspect="1"/>
          </p:cNvPicPr>
          <p:nvPr/>
        </p:nvPicPr>
        <p:blipFill>
          <a:blip r:embed="rId7"/>
          <a:stretch>
            <a:fillRect/>
          </a:stretch>
        </p:blipFill>
        <p:spPr>
          <a:xfrm>
            <a:off x="8140707" y="6530531"/>
            <a:ext cx="881728" cy="284387"/>
          </a:xfrm>
          <a:prstGeom prst="rect">
            <a:avLst/>
          </a:prstGeom>
        </p:spPr>
      </p:pic>
      <p:pic>
        <p:nvPicPr>
          <p:cNvPr id="7" name="Picture 6" descr="A picture containing text, diagram, screenshot, line&#10;&#10;Description automatically generated">
            <a:extLst>
              <a:ext uri="{FF2B5EF4-FFF2-40B4-BE49-F238E27FC236}">
                <a16:creationId xmlns:a16="http://schemas.microsoft.com/office/drawing/2014/main" id="{841F1EA2-969D-14DA-D910-A1A3B0E828D9}"/>
              </a:ext>
            </a:extLst>
          </p:cNvPr>
          <p:cNvPicPr>
            <a:picLocks noChangeAspect="1"/>
          </p:cNvPicPr>
          <p:nvPr/>
        </p:nvPicPr>
        <p:blipFill>
          <a:blip r:embed="rId8"/>
          <a:stretch>
            <a:fillRect/>
          </a:stretch>
        </p:blipFill>
        <p:spPr>
          <a:xfrm>
            <a:off x="6970716" y="1427342"/>
            <a:ext cx="5107631" cy="4587692"/>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9C2FF50-D8F8-553D-50A0-1EAC24A43D31}"/>
                  </a:ext>
                </a:extLst>
              </p:cNvPr>
              <p:cNvSpPr txBox="1"/>
              <p:nvPr/>
            </p:nvSpPr>
            <p:spPr>
              <a:xfrm>
                <a:off x="309387" y="3343432"/>
                <a:ext cx="7236795" cy="3192990"/>
              </a:xfrm>
              <a:prstGeom prst="rect">
                <a:avLst/>
              </a:prstGeom>
              <a:noFill/>
            </p:spPr>
            <p:txBody>
              <a:bodyPr wrap="square">
                <a:spAutoFit/>
              </a:bodyPr>
              <a:lstStyle/>
              <a:p>
                <a:r>
                  <a:rPr lang="en-US" sz="1800" dirty="0"/>
                  <a:t>The parity violating asymmetry in the scattering is:</a:t>
                </a: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𝑃𝑉</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b>
                            <m:sSubPr>
                              <m:ctrlPr>
                                <a:rPr lang="en-US" sz="1800" i="1">
                                  <a:latin typeface="Cambria Math" panose="02040503050406030204" pitchFamily="18" charset="0"/>
                                </a:rPr>
                              </m:ctrlPr>
                            </m:sSubPr>
                            <m:e>
                              <m:r>
                                <m:rPr>
                                  <m:sty m:val="p"/>
                                </m:rPr>
                                <a:rPr lang="en-US" sz="1800" i="1">
                                  <a:latin typeface="Cambria Math" panose="02040503050406030204" pitchFamily="18" charset="0"/>
                                </a:rPr>
                                <m:t>σ</m:t>
                              </m:r>
                            </m:e>
                            <m:sub>
                              <m:r>
                                <a:rPr lang="en-US" sz="1800" i="1">
                                  <a:latin typeface="Cambria Math" panose="02040503050406030204" pitchFamily="18" charset="0"/>
                                </a:rPr>
                                <m:t>𝑅</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𝜎</m:t>
                              </m:r>
                            </m:e>
                            <m:sub>
                              <m:r>
                                <a:rPr lang="en-US" sz="1800" i="1">
                                  <a:latin typeface="Cambria Math" panose="02040503050406030204" pitchFamily="18" charset="0"/>
                                </a:rPr>
                                <m:t>𝐿</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𝜎</m:t>
                              </m:r>
                            </m:e>
                            <m:sub>
                              <m:r>
                                <a:rPr lang="en-US" sz="1800" i="1">
                                  <a:latin typeface="Cambria Math" panose="02040503050406030204" pitchFamily="18" charset="0"/>
                                </a:rPr>
                                <m:t>𝑅</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𝜎</m:t>
                              </m:r>
                            </m:e>
                            <m:sub>
                              <m:r>
                                <a:rPr lang="en-US" sz="1800" i="1">
                                  <a:latin typeface="Cambria Math" panose="02040503050406030204" pitchFamily="18" charset="0"/>
                                </a:rPr>
                                <m:t>𝐿</m:t>
                              </m:r>
                            </m:sub>
                          </m:sSub>
                          <m:r>
                            <m:rPr>
                              <m:nor/>
                            </m:rPr>
                            <a:rPr lang="en-US" sz="1800" dirty="0"/>
                            <m:t> </m:t>
                          </m:r>
                        </m:den>
                      </m:f>
                      <m:r>
                        <a:rPr lang="en-US" sz="1800" b="0" i="1" smtClean="0">
                          <a:latin typeface="Cambria Math" panose="02040503050406030204" pitchFamily="18" charset="0"/>
                        </a:rPr>
                        <m:t>=</m:t>
                      </m:r>
                      <m:r>
                        <a:rPr lang="en-US" sz="1800" b="0" i="1" smtClean="0">
                          <a:latin typeface="Cambria Math" panose="02040503050406030204" pitchFamily="18" charset="0"/>
                        </a:rPr>
                        <m:t>𝑚𝐸</m:t>
                      </m:r>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𝐺</m:t>
                              </m:r>
                            </m:e>
                            <m:sub>
                              <m:r>
                                <a:rPr lang="en-US" sz="1800" b="0" i="1" smtClean="0">
                                  <a:latin typeface="Cambria Math" panose="02040503050406030204" pitchFamily="18" charset="0"/>
                                </a:rPr>
                                <m:t>𝐹</m:t>
                              </m:r>
                            </m:sub>
                          </m:sSub>
                        </m:num>
                        <m:den>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2</m:t>
                              </m:r>
                            </m:e>
                          </m:rad>
                          <m:r>
                            <a:rPr lang="en-US" sz="1800" b="0" i="1" smtClean="0">
                              <a:latin typeface="Cambria Math" panose="02040503050406030204" pitchFamily="18" charset="0"/>
                            </a:rPr>
                            <m:t>𝜋𝛼</m:t>
                          </m:r>
                        </m:den>
                      </m:f>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m:t>
                          </m:r>
                          <m:func>
                            <m:funcPr>
                              <m:ctrlPr>
                                <a:rPr lang="en-US" sz="1800" b="0" i="1" smtClean="0">
                                  <a:latin typeface="Cambria Math" panose="02040503050406030204" pitchFamily="18" charset="0"/>
                                </a:rPr>
                              </m:ctrlPr>
                            </m:funcPr>
                            <m:fName>
                              <m:sSup>
                                <m:sSupPr>
                                  <m:ctrlPr>
                                    <a:rPr lang="en-US" sz="1800" b="0" i="1" smtClean="0">
                                      <a:latin typeface="Cambria Math" panose="02040503050406030204" pitchFamily="18" charset="0"/>
                                    </a:rPr>
                                  </m:ctrlPr>
                                </m:sSupPr>
                                <m:e>
                                  <m:r>
                                    <m:rPr>
                                      <m:sty m:val="p"/>
                                    </m:rPr>
                                    <a:rPr lang="en-US" sz="1800" b="0" i="0" smtClean="0">
                                      <a:latin typeface="Cambria Math" panose="02040503050406030204" pitchFamily="18" charset="0"/>
                                    </a:rPr>
                                    <m:t>sin</m:t>
                                  </m:r>
                                </m:e>
                                <m:sup>
                                  <m:r>
                                    <a:rPr lang="en-US" sz="1800" b="0" i="1" smtClean="0">
                                      <a:latin typeface="Cambria Math" panose="02040503050406030204" pitchFamily="18" charset="0"/>
                                    </a:rPr>
                                    <m:t>2</m:t>
                                  </m:r>
                                </m:sup>
                              </m:sSup>
                            </m:fName>
                            <m:e>
                              <m:r>
                                <a:rPr lang="en-US" sz="1800" b="0" i="1" smtClean="0">
                                  <a:latin typeface="Cambria Math" panose="02040503050406030204" pitchFamily="18" charset="0"/>
                                </a:rPr>
                                <m:t>𝜃</m:t>
                              </m:r>
                            </m:e>
                          </m:func>
                        </m:num>
                        <m:den>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3+</m:t>
                                  </m:r>
                                  <m:func>
                                    <m:funcPr>
                                      <m:ctrlPr>
                                        <a:rPr lang="en-US" sz="1800" b="0" i="1" smtClean="0">
                                          <a:latin typeface="Cambria Math" panose="02040503050406030204" pitchFamily="18" charset="0"/>
                                        </a:rPr>
                                      </m:ctrlPr>
                                    </m:funcPr>
                                    <m:fName>
                                      <m:sSup>
                                        <m:sSupPr>
                                          <m:ctrlPr>
                                            <a:rPr lang="en-US" sz="1800" b="0" i="1" smtClean="0">
                                              <a:latin typeface="Cambria Math" panose="02040503050406030204" pitchFamily="18" charset="0"/>
                                            </a:rPr>
                                          </m:ctrlPr>
                                        </m:sSupPr>
                                        <m:e>
                                          <m:r>
                                            <m:rPr>
                                              <m:sty m:val="p"/>
                                            </m:rPr>
                                            <a:rPr lang="en-US" sz="1800" b="0" i="0" smtClean="0">
                                              <a:latin typeface="Cambria Math" panose="02040503050406030204" pitchFamily="18" charset="0"/>
                                            </a:rPr>
                                            <m:t>cos</m:t>
                                          </m:r>
                                        </m:e>
                                        <m:sup>
                                          <m:r>
                                            <a:rPr lang="en-US" sz="1800" b="0" i="1" smtClean="0">
                                              <a:latin typeface="Cambria Math" panose="02040503050406030204" pitchFamily="18" charset="0"/>
                                            </a:rPr>
                                            <m:t>2</m:t>
                                          </m:r>
                                        </m:sup>
                                      </m:sSup>
                                    </m:fName>
                                    <m:e>
                                      <m:r>
                                        <a:rPr lang="en-US" sz="1800" b="0" i="1" smtClean="0">
                                          <a:latin typeface="Cambria Math" panose="02040503050406030204" pitchFamily="18" charset="0"/>
                                        </a:rPr>
                                        <m:t>𝜃</m:t>
                                      </m:r>
                                    </m:e>
                                  </m:func>
                                </m:e>
                              </m:d>
                            </m:e>
                            <m:sup>
                              <m:r>
                                <a:rPr lang="en-US" sz="1800" b="0" i="1" smtClean="0">
                                  <a:latin typeface="Cambria Math" panose="02040503050406030204" pitchFamily="18" charset="0"/>
                                </a:rPr>
                                <m:t>2</m:t>
                              </m:r>
                            </m:sup>
                          </m:sSup>
                        </m:den>
                      </m:f>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𝑄</m:t>
                          </m:r>
                        </m:e>
                        <m:sub>
                          <m:r>
                            <a:rPr lang="en-US" sz="1800" b="0" i="1" smtClean="0">
                              <a:latin typeface="Cambria Math" panose="02040503050406030204" pitchFamily="18" charset="0"/>
                            </a:rPr>
                            <m:t>𝑤</m:t>
                          </m:r>
                        </m:sub>
                        <m:sup>
                          <m:r>
                            <a:rPr lang="en-US" sz="1800" b="0" i="1" smtClean="0">
                              <a:latin typeface="Cambria Math" panose="02040503050406030204" pitchFamily="18" charset="0"/>
                            </a:rPr>
                            <m:t>𝑒</m:t>
                          </m:r>
                        </m:sup>
                      </m:sSubSup>
                    </m:oMath>
                  </m:oMathPara>
                </a14:m>
                <a:endParaRPr lang="en-US" sz="1800" dirty="0"/>
              </a:p>
              <a:p>
                <a:endParaRPr lang="en-US" sz="1800" dirty="0"/>
              </a:p>
              <a:p>
                <a:r>
                  <a:rPr lang="en-US" sz="1800" b="0" dirty="0"/>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𝑃𝑉</m:t>
                        </m:r>
                      </m:sub>
                    </m:sSub>
                    <m:r>
                      <a:rPr lang="en-US" sz="1800" b="0" i="1"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𝑄</m:t>
                        </m:r>
                      </m:e>
                      <m:sub>
                        <m:r>
                          <a:rPr lang="en-US" i="1">
                            <a:latin typeface="Cambria Math" panose="02040503050406030204" pitchFamily="18" charset="0"/>
                          </a:rPr>
                          <m:t>𝑤</m:t>
                        </m:r>
                      </m:sub>
                      <m:sup>
                        <m:r>
                          <a:rPr lang="en-US" i="1">
                            <a:latin typeface="Cambria Math" panose="02040503050406030204" pitchFamily="18" charset="0"/>
                          </a:rPr>
                          <m:t>𝑒</m:t>
                        </m:r>
                      </m:sup>
                    </m:sSubSup>
                  </m:oMath>
                </a14:m>
                <a:endParaRPr lang="en-US" sz="1800" dirty="0"/>
              </a:p>
              <a:p>
                <a:r>
                  <a:rPr lang="en-US" sz="1800" dirty="0"/>
                  <a:t>The weak charge of electron is:</a:t>
                </a:r>
              </a:p>
              <a:p>
                <a:endParaRPr lang="en-US" sz="1800" dirty="0"/>
              </a:p>
              <a:p>
                <a:r>
                  <a:rPr lang="en-US" sz="1800" b="0" dirty="0"/>
                  <a:t>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𝑄</m:t>
                        </m:r>
                      </m:e>
                      <m:sub>
                        <m:r>
                          <a:rPr lang="en-US" sz="1800" b="0" i="1" smtClean="0">
                            <a:latin typeface="Cambria Math" panose="02040503050406030204" pitchFamily="18" charset="0"/>
                          </a:rPr>
                          <m:t>𝑤</m:t>
                        </m:r>
                      </m:sub>
                      <m:sup>
                        <m:r>
                          <a:rPr lang="en-US" sz="1800" b="0" i="1" smtClean="0">
                            <a:latin typeface="Cambria Math" panose="02040503050406030204" pitchFamily="18" charset="0"/>
                          </a:rPr>
                          <m:t>𝑒</m:t>
                        </m:r>
                      </m:sup>
                    </m:sSubSup>
                    <m:r>
                      <a:rPr lang="en-US" sz="1800" b="0" i="1" smtClean="0">
                        <a:latin typeface="Cambria Math" panose="02040503050406030204" pitchFamily="18" charset="0"/>
                      </a:rPr>
                      <m:t>=1−4</m:t>
                    </m:r>
                    <m:r>
                      <m:rPr>
                        <m:sty m:val="p"/>
                      </m:rPr>
                      <a:rPr lang="en-US" sz="1800" b="0" i="0" smtClean="0">
                        <a:latin typeface="Cambria Math" panose="02040503050406030204" pitchFamily="18" charset="0"/>
                      </a:rPr>
                      <m:t>si</m:t>
                    </m:r>
                    <m:sSup>
                      <m:sSupPr>
                        <m:ctrlPr>
                          <a:rPr lang="en-US" sz="1800" b="0" i="1" smtClean="0">
                            <a:latin typeface="Cambria Math" panose="02040503050406030204" pitchFamily="18" charset="0"/>
                          </a:rPr>
                        </m:ctrlPr>
                      </m:sSupPr>
                      <m:e>
                        <m:r>
                          <m:rPr>
                            <m:sty m:val="p"/>
                          </m:rPr>
                          <a:rPr lang="en-US" sz="1800" b="0" i="0" smtClean="0">
                            <a:latin typeface="Cambria Math" panose="02040503050406030204" pitchFamily="18" charset="0"/>
                          </a:rPr>
                          <m:t>n</m:t>
                        </m:r>
                      </m:e>
                      <m:sup>
                        <m:r>
                          <a:rPr lang="en-US" sz="1800" b="0" i="0" smtClean="0">
                            <a:latin typeface="Cambria Math" panose="02040503050406030204" pitchFamily="18" charset="0"/>
                          </a:rPr>
                          <m:t>2</m:t>
                        </m:r>
                      </m:sup>
                    </m:s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𝑤</m:t>
                        </m:r>
                      </m:sub>
                    </m:sSub>
                  </m:oMath>
                </a14:m>
                <a:r>
                  <a:rPr lang="en-US" sz="1800" dirty="0"/>
                  <a:t> (</a:t>
                </a:r>
                <a:r>
                  <a:rPr lang="en-US" dirty="0"/>
                  <a:t>electroweak theory prediction at tree level)</a:t>
                </a:r>
                <a:endParaRPr lang="en-US" sz="1800" dirty="0"/>
              </a:p>
              <a:p>
                <a:pPr/>
                <a:endParaRPr lang="en-US" sz="1800" dirty="0"/>
              </a:p>
              <a:p>
                <a:r>
                  <a:rPr lang="en-US" sz="1800" dirty="0"/>
                  <a:t>Where</a:t>
                </a:r>
                <a14:m>
                  <m:oMath xmlns:m="http://schemas.openxmlformats.org/officeDocument/2006/math">
                    <m:r>
                      <a:rPr lang="en-US" i="1" dirty="0" smtClean="0">
                        <a:latin typeface="Cambria Math" panose="02040503050406030204" pitchFamily="18" charset="0"/>
                      </a:rPr>
                      <m:t> </m:t>
                    </m:r>
                    <m:r>
                      <m:rPr>
                        <m:sty m:val="p"/>
                      </m:rPr>
                      <a:rPr lang="en-US">
                        <a:latin typeface="Cambria Math" panose="02040503050406030204" pitchFamily="18" charset="0"/>
                      </a:rPr>
                      <m:t>si</m:t>
                    </m:r>
                    <m:sSup>
                      <m:sSupPr>
                        <m:ctrlPr>
                          <a:rPr lang="en-US" i="1">
                            <a:latin typeface="Cambria Math" panose="02040503050406030204" pitchFamily="18" charset="0"/>
                          </a:rPr>
                        </m:ctrlPr>
                      </m:sSupPr>
                      <m:e>
                        <m:r>
                          <m:rPr>
                            <m:sty m:val="p"/>
                          </m:rPr>
                          <a:rPr lang="en-US">
                            <a:latin typeface="Cambria Math" panose="02040503050406030204" pitchFamily="18" charset="0"/>
                          </a:rPr>
                          <m:t>n</m:t>
                        </m:r>
                      </m:e>
                      <m:sup>
                        <m:r>
                          <a:rPr lang="en-US">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𝑤</m:t>
                        </m:r>
                      </m:sub>
                    </m:sSub>
                  </m:oMath>
                </a14:m>
                <a:r>
                  <a:rPr lang="en-US" sz="1800" dirty="0"/>
                  <a:t> is the electroweak mixing angle.</a:t>
                </a:r>
                <a:r>
                  <a:rPr lang="en-US" dirty="0"/>
                  <a:t>.</a:t>
                </a:r>
              </a:p>
              <a:p>
                <a:endParaRPr lang="en-US" sz="1800" dirty="0"/>
              </a:p>
            </p:txBody>
          </p:sp>
        </mc:Choice>
        <mc:Fallback>
          <p:sp>
            <p:nvSpPr>
              <p:cNvPr id="15" name="TextBox 14">
                <a:extLst>
                  <a:ext uri="{FF2B5EF4-FFF2-40B4-BE49-F238E27FC236}">
                    <a16:creationId xmlns:a16="http://schemas.microsoft.com/office/drawing/2014/main" id="{E9C2FF50-D8F8-553D-50A0-1EAC24A43D31}"/>
                  </a:ext>
                </a:extLst>
              </p:cNvPr>
              <p:cNvSpPr txBox="1">
                <a:spLocks noRot="1" noChangeAspect="1" noMove="1" noResize="1" noEditPoints="1" noAdjustHandles="1" noChangeArrowheads="1" noChangeShapeType="1" noTextEdit="1"/>
              </p:cNvSpPr>
              <p:nvPr/>
            </p:nvSpPr>
            <p:spPr>
              <a:xfrm>
                <a:off x="309387" y="3343432"/>
                <a:ext cx="7236795" cy="3192990"/>
              </a:xfrm>
              <a:prstGeom prst="rect">
                <a:avLst/>
              </a:prstGeom>
              <a:blipFill>
                <a:blip r:embed="rId9"/>
                <a:stretch>
                  <a:fillRect l="-701" t="-7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C1B52BC-E7BF-19EC-F010-AA653EFC9F99}"/>
                  </a:ext>
                </a:extLst>
              </p:cNvPr>
              <p:cNvSpPr txBox="1"/>
              <p:nvPr/>
            </p:nvSpPr>
            <p:spPr>
              <a:xfrm>
                <a:off x="855576" y="1646865"/>
                <a:ext cx="6122194" cy="1477328"/>
              </a:xfrm>
              <a:prstGeom prst="rect">
                <a:avLst/>
              </a:prstGeom>
              <a:noFill/>
            </p:spPr>
            <p:txBody>
              <a:bodyPr wrap="square">
                <a:spAutoFit/>
              </a:bodyPr>
              <a:lstStyle/>
              <a:p>
                <a:r>
                  <a:rPr lang="en-US" b="1" dirty="0"/>
                  <a:t>Prediction</a:t>
                </a:r>
                <a:endParaRPr lang="en-US" dirty="0"/>
              </a:p>
              <a:p>
                <a:r>
                  <a:rPr lang="en-US" dirty="0"/>
                  <a:t>A</a:t>
                </a:r>
                <a:r>
                  <a:rPr lang="en-US" baseline="-25000" dirty="0"/>
                  <a:t>PV</a:t>
                </a:r>
                <a:r>
                  <a:rPr lang="en-US" dirty="0"/>
                  <a:t> = 35.6 ppb 	</a:t>
                </a:r>
              </a:p>
              <a:p>
                <a:r>
                  <a:rPr lang="el-GR" dirty="0"/>
                  <a:t>δ(</a:t>
                </a:r>
                <a:r>
                  <a:rPr lang="en-US" dirty="0" err="1"/>
                  <a:t>Q</a:t>
                </a:r>
                <a:r>
                  <a:rPr lang="en-US" baseline="-25000" dirty="0" err="1"/>
                  <a:t>W</a:t>
                </a:r>
                <a:r>
                  <a:rPr lang="en-US" baseline="30000" dirty="0" err="1"/>
                  <a:t>e</a:t>
                </a:r>
                <a:r>
                  <a:rPr lang="en-US" dirty="0"/>
                  <a:t>) = ± 2.1 % (stat) ± 1.0 % (syst) </a:t>
                </a:r>
              </a:p>
              <a:p>
                <a:r>
                  <a:rPr lang="el-GR" dirty="0"/>
                  <a:t>δ(</a:t>
                </a:r>
                <a:r>
                  <a:rPr lang="en-US" dirty="0"/>
                  <a:t>A</a:t>
                </a:r>
                <a:r>
                  <a:rPr lang="en-US" baseline="-25000" dirty="0"/>
                  <a:t>PV</a:t>
                </a:r>
                <a:r>
                  <a:rPr lang="en-US" dirty="0"/>
                  <a:t>) = 0.73 parts per billion, 	</a:t>
                </a:r>
                <a:r>
                  <a:rPr lang="el-GR" i="1" dirty="0"/>
                  <a:t> δ</a:t>
                </a:r>
                <a:r>
                  <a:rPr lang="el-GR" dirty="0"/>
                  <a:t>(</a:t>
                </a:r>
                <a14:m>
                  <m:oMath xmlns:m="http://schemas.openxmlformats.org/officeDocument/2006/math">
                    <m:r>
                      <m:rPr>
                        <m:sty m:val="p"/>
                      </m:rPr>
                      <a:rPr lang="en-US">
                        <a:latin typeface="Cambria Math" panose="02040503050406030204" pitchFamily="18" charset="0"/>
                      </a:rPr>
                      <m:t>si</m:t>
                    </m:r>
                    <m:sSup>
                      <m:sSupPr>
                        <m:ctrlPr>
                          <a:rPr lang="en-US" i="1">
                            <a:latin typeface="Cambria Math" panose="02040503050406030204" pitchFamily="18" charset="0"/>
                          </a:rPr>
                        </m:ctrlPr>
                      </m:sSupPr>
                      <m:e>
                        <m:r>
                          <m:rPr>
                            <m:sty m:val="p"/>
                          </m:rPr>
                          <a:rPr lang="en-US">
                            <a:latin typeface="Cambria Math" panose="02040503050406030204" pitchFamily="18" charset="0"/>
                          </a:rPr>
                          <m:t>n</m:t>
                        </m:r>
                      </m:e>
                      <m:sup>
                        <m:r>
                          <a:rPr lang="en-US">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𝑤</m:t>
                        </m:r>
                      </m:sub>
                    </m:sSub>
                  </m:oMath>
                </a14:m>
                <a:r>
                  <a:rPr lang="en-US" i="1" dirty="0"/>
                  <a:t> </a:t>
                </a:r>
                <a:r>
                  <a:rPr lang="en-US" dirty="0"/>
                  <a:t>) = </a:t>
                </a:r>
                <a:r>
                  <a:rPr lang="en-US" i="1" dirty="0"/>
                  <a:t>±</a:t>
                </a:r>
                <a:r>
                  <a:rPr lang="en-US" dirty="0"/>
                  <a:t>0</a:t>
                </a:r>
                <a:r>
                  <a:rPr lang="en-US" i="1" dirty="0"/>
                  <a:t>.</a:t>
                </a:r>
                <a:r>
                  <a:rPr lang="en-US" dirty="0"/>
                  <a:t>00028</a:t>
                </a:r>
              </a:p>
              <a:p>
                <a:r>
                  <a:rPr lang="en-US" dirty="0"/>
                  <a:t> signal rate: 135 GHz 	run time: 8200 hours</a:t>
                </a:r>
              </a:p>
            </p:txBody>
          </p:sp>
        </mc:Choice>
        <mc:Fallback>
          <p:sp>
            <p:nvSpPr>
              <p:cNvPr id="17" name="TextBox 16">
                <a:extLst>
                  <a:ext uri="{FF2B5EF4-FFF2-40B4-BE49-F238E27FC236}">
                    <a16:creationId xmlns:a16="http://schemas.microsoft.com/office/drawing/2014/main" id="{0C1B52BC-E7BF-19EC-F010-AA653EFC9F99}"/>
                  </a:ext>
                </a:extLst>
              </p:cNvPr>
              <p:cNvSpPr txBox="1">
                <a:spLocks noRot="1" noChangeAspect="1" noMove="1" noResize="1" noEditPoints="1" noAdjustHandles="1" noChangeArrowheads="1" noChangeShapeType="1" noTextEdit="1"/>
              </p:cNvSpPr>
              <p:nvPr/>
            </p:nvSpPr>
            <p:spPr>
              <a:xfrm>
                <a:off x="855576" y="1646865"/>
                <a:ext cx="6122194" cy="1477328"/>
              </a:xfrm>
              <a:prstGeom prst="rect">
                <a:avLst/>
              </a:prstGeom>
              <a:blipFill>
                <a:blip r:embed="rId10"/>
                <a:stretch>
                  <a:fillRect l="-828" t="-1709" b="-5983"/>
                </a:stretch>
              </a:blipFill>
            </p:spPr>
            <p:txBody>
              <a:bodyPr/>
              <a:lstStyle/>
              <a:p>
                <a:r>
                  <a:rPr lang="en-US">
                    <a:noFill/>
                  </a:rPr>
                  <a:t> </a:t>
                </a:r>
              </a:p>
            </p:txBody>
          </p:sp>
        </mc:Fallback>
      </mc:AlternateContent>
    </p:spTree>
    <p:extLst>
      <p:ext uri="{BB962C8B-B14F-4D97-AF65-F5344CB8AC3E}">
        <p14:creationId xmlns:p14="http://schemas.microsoft.com/office/powerpoint/2010/main" val="641607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 MOLLER Intro… and PMT</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301686" cy="369332"/>
          </a:xfrm>
          <a:prstGeom prst="rect">
            <a:avLst/>
          </a:prstGeom>
          <a:noFill/>
        </p:spPr>
        <p:txBody>
          <a:bodyPr wrap="none" rtlCol="0">
            <a:spAutoFit/>
          </a:bodyPr>
          <a:lstStyle/>
          <a:p>
            <a:r>
              <a:rPr lang="en-US" dirty="0"/>
              <a:t>4</a:t>
            </a:r>
          </a:p>
        </p:txBody>
      </p:sp>
      <p:pic>
        <p:nvPicPr>
          <p:cNvPr id="5" name="Picture 4">
            <a:extLst>
              <a:ext uri="{FF2B5EF4-FFF2-40B4-BE49-F238E27FC236}">
                <a16:creationId xmlns:a16="http://schemas.microsoft.com/office/drawing/2014/main" id="{F442BFCF-DA62-288B-AEAA-652214D5E242}"/>
              </a:ext>
            </a:extLst>
          </p:cNvPr>
          <p:cNvPicPr>
            <a:picLocks noChangeAspect="1"/>
          </p:cNvPicPr>
          <p:nvPr/>
        </p:nvPicPr>
        <p:blipFill>
          <a:blip r:embed="rId3"/>
          <a:stretch>
            <a:fillRect/>
          </a:stretch>
        </p:blipFill>
        <p:spPr>
          <a:xfrm>
            <a:off x="9555173" y="6501955"/>
            <a:ext cx="881728" cy="284387"/>
          </a:xfrm>
          <a:prstGeom prst="rect">
            <a:avLst/>
          </a:prstGeom>
        </p:spPr>
      </p:pic>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65596DA7-15A0-C628-2127-AD577DEA18A1}"/>
                  </a:ext>
                </a:extLst>
              </p14:cNvPr>
              <p14:cNvContentPartPr/>
              <p14:nvPr/>
            </p14:nvContentPartPr>
            <p14:xfrm>
              <a:off x="5798950" y="5062428"/>
              <a:ext cx="360" cy="360"/>
            </p14:xfrm>
          </p:contentPart>
        </mc:Choice>
        <mc:Fallback xmlns="">
          <p:pic>
            <p:nvPicPr>
              <p:cNvPr id="15" name="Ink 14">
                <a:extLst>
                  <a:ext uri="{FF2B5EF4-FFF2-40B4-BE49-F238E27FC236}">
                    <a16:creationId xmlns:a16="http://schemas.microsoft.com/office/drawing/2014/main" id="{65596DA7-15A0-C628-2127-AD577DEA18A1}"/>
                  </a:ext>
                </a:extLst>
              </p:cNvPr>
              <p:cNvPicPr/>
              <p:nvPr/>
            </p:nvPicPr>
            <p:blipFill>
              <a:blip r:embed="rId5"/>
              <a:stretch>
                <a:fillRect/>
              </a:stretch>
            </p:blipFill>
            <p:spPr>
              <a:xfrm>
                <a:off x="5794630" y="50581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D3A86EA9-044E-F9BD-300B-F3BA8D2398BC}"/>
                  </a:ext>
                </a:extLst>
              </p14:cNvPr>
              <p14:cNvContentPartPr/>
              <p14:nvPr/>
            </p14:nvContentPartPr>
            <p14:xfrm>
              <a:off x="1568590" y="4113828"/>
              <a:ext cx="360" cy="360"/>
            </p14:xfrm>
          </p:contentPart>
        </mc:Choice>
        <mc:Fallback xmlns="">
          <p:pic>
            <p:nvPicPr>
              <p:cNvPr id="16" name="Ink 15">
                <a:extLst>
                  <a:ext uri="{FF2B5EF4-FFF2-40B4-BE49-F238E27FC236}">
                    <a16:creationId xmlns:a16="http://schemas.microsoft.com/office/drawing/2014/main" id="{D3A86EA9-044E-F9BD-300B-F3BA8D2398BC}"/>
                  </a:ext>
                </a:extLst>
              </p:cNvPr>
              <p:cNvPicPr/>
              <p:nvPr/>
            </p:nvPicPr>
            <p:blipFill>
              <a:blip r:embed="rId5"/>
              <a:stretch>
                <a:fillRect/>
              </a:stretch>
            </p:blipFill>
            <p:spPr>
              <a:xfrm>
                <a:off x="1564270" y="41095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73D0F27B-8DCC-9847-09A4-98148339EF64}"/>
                  </a:ext>
                </a:extLst>
              </p14:cNvPr>
              <p14:cNvContentPartPr/>
              <p14:nvPr/>
            </p14:nvContentPartPr>
            <p14:xfrm>
              <a:off x="1320550" y="3762828"/>
              <a:ext cx="360" cy="360"/>
            </p14:xfrm>
          </p:contentPart>
        </mc:Choice>
        <mc:Fallback xmlns="">
          <p:pic>
            <p:nvPicPr>
              <p:cNvPr id="17" name="Ink 16">
                <a:extLst>
                  <a:ext uri="{FF2B5EF4-FFF2-40B4-BE49-F238E27FC236}">
                    <a16:creationId xmlns:a16="http://schemas.microsoft.com/office/drawing/2014/main" id="{73D0F27B-8DCC-9847-09A4-98148339EF64}"/>
                  </a:ext>
                </a:extLst>
              </p:cNvPr>
              <p:cNvPicPr/>
              <p:nvPr/>
            </p:nvPicPr>
            <p:blipFill>
              <a:blip r:embed="rId5"/>
              <a:stretch>
                <a:fillRect/>
              </a:stretch>
            </p:blipFill>
            <p:spPr>
              <a:xfrm>
                <a:off x="1316230" y="3758508"/>
                <a:ext cx="9000" cy="9000"/>
              </a:xfrm>
              <a:prstGeom prst="rect">
                <a:avLst/>
              </a:prstGeom>
            </p:spPr>
          </p:pic>
        </mc:Fallback>
      </mc:AlternateContent>
      <p:graphicFrame>
        <p:nvGraphicFramePr>
          <p:cNvPr id="10" name="Diagram 9">
            <a:extLst>
              <a:ext uri="{FF2B5EF4-FFF2-40B4-BE49-F238E27FC236}">
                <a16:creationId xmlns:a16="http://schemas.microsoft.com/office/drawing/2014/main" id="{D811B885-37AE-DEA5-4BF3-872ABD3521D5}"/>
              </a:ext>
            </a:extLst>
          </p:cNvPr>
          <p:cNvGraphicFramePr/>
          <p:nvPr>
            <p:extLst>
              <p:ext uri="{D42A27DB-BD31-4B8C-83A1-F6EECF244321}">
                <p14:modId xmlns:p14="http://schemas.microsoft.com/office/powerpoint/2010/main" val="774901513"/>
              </p:ext>
            </p:extLst>
          </p:nvPr>
        </p:nvGraphicFramePr>
        <p:xfrm>
          <a:off x="632531" y="5215466"/>
          <a:ext cx="7408479" cy="834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TextBox 19">
            <a:extLst>
              <a:ext uri="{FF2B5EF4-FFF2-40B4-BE49-F238E27FC236}">
                <a16:creationId xmlns:a16="http://schemas.microsoft.com/office/drawing/2014/main" id="{CF0B67B9-6B8F-D4A6-C6A8-C7D68C621919}"/>
              </a:ext>
            </a:extLst>
          </p:cNvPr>
          <p:cNvSpPr txBox="1"/>
          <p:nvPr/>
        </p:nvSpPr>
        <p:spPr>
          <a:xfrm>
            <a:off x="9222389" y="5753239"/>
            <a:ext cx="665567" cy="369332"/>
          </a:xfrm>
          <a:prstGeom prst="rect">
            <a:avLst/>
          </a:prstGeom>
          <a:noFill/>
        </p:spPr>
        <p:txBody>
          <a:bodyPr wrap="none" rtlCol="0">
            <a:spAutoFit/>
          </a:bodyPr>
          <a:lstStyle/>
          <a:p>
            <a:r>
              <a:rPr lang="en-US" dirty="0"/>
              <a:t>PMT </a:t>
            </a:r>
          </a:p>
        </p:txBody>
      </p:sp>
      <p:pic>
        <p:nvPicPr>
          <p:cNvPr id="6" name="Picture 2">
            <a:extLst>
              <a:ext uri="{FF2B5EF4-FFF2-40B4-BE49-F238E27FC236}">
                <a16:creationId xmlns:a16="http://schemas.microsoft.com/office/drawing/2014/main" id="{54D42ED3-5EF4-85F9-80E3-629B3A0AB6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9033575" y="4591776"/>
            <a:ext cx="649853" cy="1788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waterfall chart&#10;&#10;Description automatically generated">
            <a:extLst>
              <a:ext uri="{FF2B5EF4-FFF2-40B4-BE49-F238E27FC236}">
                <a16:creationId xmlns:a16="http://schemas.microsoft.com/office/drawing/2014/main" id="{77B6F6B6-F0B7-FFF4-EEFB-D0F8877FB6A7}"/>
              </a:ext>
            </a:extLst>
          </p:cNvPr>
          <p:cNvPicPr>
            <a:picLocks noChangeAspect="1"/>
          </p:cNvPicPr>
          <p:nvPr/>
        </p:nvPicPr>
        <p:blipFill>
          <a:blip r:embed="rId14"/>
          <a:stretch>
            <a:fillRect/>
          </a:stretch>
        </p:blipFill>
        <p:spPr>
          <a:xfrm>
            <a:off x="42734" y="499428"/>
            <a:ext cx="12149265" cy="4456962"/>
          </a:xfrm>
          <a:prstGeom prst="rect">
            <a:avLst/>
          </a:prstGeom>
        </p:spPr>
      </p:pic>
      <p:pic>
        <p:nvPicPr>
          <p:cNvPr id="9" name="Picture 8" descr="A picture containing circle, art&#10;&#10;Description automatically generated">
            <a:extLst>
              <a:ext uri="{FF2B5EF4-FFF2-40B4-BE49-F238E27FC236}">
                <a16:creationId xmlns:a16="http://schemas.microsoft.com/office/drawing/2014/main" id="{DB41B2AD-D00B-34A8-391C-60048AF53802}"/>
              </a:ext>
            </a:extLst>
          </p:cNvPr>
          <p:cNvPicPr>
            <a:picLocks noChangeAspect="1"/>
          </p:cNvPicPr>
          <p:nvPr/>
        </p:nvPicPr>
        <p:blipFill>
          <a:blip r:embed="rId15"/>
          <a:stretch>
            <a:fillRect/>
          </a:stretch>
        </p:blipFill>
        <p:spPr>
          <a:xfrm rot="3739566">
            <a:off x="7500240" y="861838"/>
            <a:ext cx="1377799" cy="1102239"/>
          </a:xfrm>
          <a:prstGeom prst="rect">
            <a:avLst/>
          </a:prstGeom>
        </p:spPr>
      </p:pic>
      <p:sp>
        <p:nvSpPr>
          <p:cNvPr id="13" name="TextBox 12">
            <a:extLst>
              <a:ext uri="{FF2B5EF4-FFF2-40B4-BE49-F238E27FC236}">
                <a16:creationId xmlns:a16="http://schemas.microsoft.com/office/drawing/2014/main" id="{114FBBB6-7D78-5034-9600-146A8C4BBE78}"/>
              </a:ext>
            </a:extLst>
          </p:cNvPr>
          <p:cNvSpPr txBox="1"/>
          <p:nvPr/>
        </p:nvSpPr>
        <p:spPr>
          <a:xfrm>
            <a:off x="106630" y="2993769"/>
            <a:ext cx="2882985" cy="1869743"/>
          </a:xfrm>
          <a:prstGeom prst="rect">
            <a:avLst/>
          </a:prstGeom>
          <a:noFill/>
        </p:spPr>
        <p:txBody>
          <a:bodyPr wrap="square">
            <a:spAutoFit/>
          </a:bodyPr>
          <a:lstStyle/>
          <a:p>
            <a:r>
              <a:rPr lang="en-US" sz="1050" b="1" dirty="0"/>
              <a:t>Components</a:t>
            </a:r>
          </a:p>
          <a:p>
            <a:pPr marL="285750" indent="-285750">
              <a:buFont typeface="Arial" panose="020B0604020202020204" pitchFamily="34" charset="0"/>
              <a:buChar char="•"/>
            </a:pPr>
            <a:r>
              <a:rPr lang="en-US" sz="1050" dirty="0"/>
              <a:t>CEBAF beam: ~90% longitudinally polarized, 11 GeV, Helicity reversal @ 960 Hz</a:t>
            </a:r>
          </a:p>
          <a:p>
            <a:pPr marL="285750" indent="-285750">
              <a:buFont typeface="Arial" panose="020B0604020202020204" pitchFamily="34" charset="0"/>
              <a:buChar char="•"/>
            </a:pPr>
            <a:r>
              <a:rPr lang="en-US" sz="1050" dirty="0"/>
              <a:t>Toroidal Spectrometer: Upstream and downstream, focuses the full momentum range of scattered particles ranging 2-8 GeV.</a:t>
            </a:r>
          </a:p>
          <a:p>
            <a:pPr marL="285750" indent="-285750">
              <a:buFont typeface="Arial" panose="020B0604020202020204" pitchFamily="34" charset="0"/>
              <a:buChar char="•"/>
            </a:pPr>
            <a:r>
              <a:rPr lang="en-US" sz="1050" dirty="0"/>
              <a:t>Tracking Chambers</a:t>
            </a:r>
          </a:p>
          <a:p>
            <a:pPr marL="285750" indent="-285750">
              <a:buFont typeface="Arial" panose="020B0604020202020204" pitchFamily="34" charset="0"/>
              <a:buChar char="•"/>
            </a:pPr>
            <a:r>
              <a:rPr lang="en-US" sz="1050" dirty="0"/>
              <a:t>Integrating detector: Main int det, Shower-max detector, Pion background detector</a:t>
            </a:r>
          </a:p>
          <a:p>
            <a:pPr marL="285750" indent="-285750">
              <a:buFont typeface="Arial" panose="020B0604020202020204" pitchFamily="34" charset="0"/>
              <a:buChar char="•"/>
            </a:pPr>
            <a:r>
              <a:rPr lang="en-US" sz="1050" dirty="0"/>
              <a:t>Aux detectors: SAMs, LAMs, Scanners</a:t>
            </a:r>
          </a:p>
        </p:txBody>
      </p:sp>
    </p:spTree>
    <p:extLst>
      <p:ext uri="{BB962C8B-B14F-4D97-AF65-F5344CB8AC3E}">
        <p14:creationId xmlns:p14="http://schemas.microsoft.com/office/powerpoint/2010/main" val="222304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Systematic Error</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301686" cy="369332"/>
          </a:xfrm>
          <a:prstGeom prst="rect">
            <a:avLst/>
          </a:prstGeom>
          <a:noFill/>
        </p:spPr>
        <p:txBody>
          <a:bodyPr wrap="none" rtlCol="0">
            <a:spAutoFit/>
          </a:bodyPr>
          <a:lstStyle/>
          <a:p>
            <a:r>
              <a:rPr lang="en-US" dirty="0"/>
              <a:t>5</a:t>
            </a:r>
          </a:p>
        </p:txBody>
      </p:sp>
      <p:pic>
        <p:nvPicPr>
          <p:cNvPr id="5" name="Picture 4">
            <a:extLst>
              <a:ext uri="{FF2B5EF4-FFF2-40B4-BE49-F238E27FC236}">
                <a16:creationId xmlns:a16="http://schemas.microsoft.com/office/drawing/2014/main" id="{47350A8A-512F-5DA7-3CEE-7CEF925E1154}"/>
              </a:ext>
            </a:extLst>
          </p:cNvPr>
          <p:cNvPicPr>
            <a:picLocks noChangeAspect="1"/>
          </p:cNvPicPr>
          <p:nvPr/>
        </p:nvPicPr>
        <p:blipFill>
          <a:blip r:embed="rId2"/>
          <a:stretch>
            <a:fillRect/>
          </a:stretch>
        </p:blipFill>
        <p:spPr>
          <a:xfrm>
            <a:off x="9269426" y="6487667"/>
            <a:ext cx="881728" cy="284387"/>
          </a:xfrm>
          <a:prstGeom prst="rect">
            <a:avLst/>
          </a:prstGeom>
        </p:spPr>
      </p:pic>
      <p:pic>
        <p:nvPicPr>
          <p:cNvPr id="7" name="Picture 6" descr="A picture containing text, screenshot, number, display&#10;&#10;Description automatically generated">
            <a:extLst>
              <a:ext uri="{FF2B5EF4-FFF2-40B4-BE49-F238E27FC236}">
                <a16:creationId xmlns:a16="http://schemas.microsoft.com/office/drawing/2014/main" id="{FEA089E6-A2B6-4429-3D89-9C3BCE88387C}"/>
              </a:ext>
            </a:extLst>
          </p:cNvPr>
          <p:cNvPicPr>
            <a:picLocks noChangeAspect="1"/>
          </p:cNvPicPr>
          <p:nvPr/>
        </p:nvPicPr>
        <p:blipFill>
          <a:blip r:embed="rId3"/>
          <a:stretch>
            <a:fillRect/>
          </a:stretch>
        </p:blipFill>
        <p:spPr>
          <a:xfrm>
            <a:off x="234778" y="509229"/>
            <a:ext cx="5953587" cy="5039360"/>
          </a:xfrm>
          <a:prstGeom prst="rect">
            <a:avLst/>
          </a:prstGeom>
        </p:spPr>
      </p:pic>
      <p:sp>
        <p:nvSpPr>
          <p:cNvPr id="9" name="TextBox 8">
            <a:extLst>
              <a:ext uri="{FF2B5EF4-FFF2-40B4-BE49-F238E27FC236}">
                <a16:creationId xmlns:a16="http://schemas.microsoft.com/office/drawing/2014/main" id="{9F145628-C8DD-28BF-E7DB-E7865405AFC6}"/>
              </a:ext>
            </a:extLst>
          </p:cNvPr>
          <p:cNvSpPr txBox="1"/>
          <p:nvPr/>
        </p:nvSpPr>
        <p:spPr>
          <a:xfrm>
            <a:off x="234778" y="5672974"/>
            <a:ext cx="6118860" cy="646331"/>
          </a:xfrm>
          <a:prstGeom prst="rect">
            <a:avLst/>
          </a:prstGeom>
          <a:noFill/>
        </p:spPr>
        <p:txBody>
          <a:bodyPr wrap="square">
            <a:spAutoFit/>
          </a:bodyPr>
          <a:lstStyle/>
          <a:p>
            <a:r>
              <a:rPr lang="en-US" sz="1800" i="1" dirty="0">
                <a:solidFill>
                  <a:srgbClr val="000000"/>
                </a:solidFill>
                <a:effectLst/>
                <a:latin typeface="NimbusRomNo9L"/>
              </a:rPr>
              <a:t>Summary of projected fractional statistical and systematic errors on the parity-violating asymmetry. </a:t>
            </a:r>
            <a:endParaRPr lang="en-US" dirty="0"/>
          </a:p>
        </p:txBody>
      </p:sp>
      <p:graphicFrame>
        <p:nvGraphicFramePr>
          <p:cNvPr id="12" name="Diagram 11">
            <a:extLst>
              <a:ext uri="{FF2B5EF4-FFF2-40B4-BE49-F238E27FC236}">
                <a16:creationId xmlns:a16="http://schemas.microsoft.com/office/drawing/2014/main" id="{F0515AB3-6CDD-4C7A-2984-E981636FE150}"/>
              </a:ext>
            </a:extLst>
          </p:cNvPr>
          <p:cNvGraphicFramePr/>
          <p:nvPr>
            <p:extLst>
              <p:ext uri="{D42A27DB-BD31-4B8C-83A1-F6EECF244321}">
                <p14:modId xmlns:p14="http://schemas.microsoft.com/office/powerpoint/2010/main" val="2069667575"/>
              </p:ext>
            </p:extLst>
          </p:nvPr>
        </p:nvGraphicFramePr>
        <p:xfrm>
          <a:off x="6827520" y="4118766"/>
          <a:ext cx="4754675" cy="1321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 14">
            <a:extLst>
              <a:ext uri="{FF2B5EF4-FFF2-40B4-BE49-F238E27FC236}">
                <a16:creationId xmlns:a16="http://schemas.microsoft.com/office/drawing/2014/main" id="{6939292E-8322-E705-56A4-873BD3AB9643}"/>
              </a:ext>
            </a:extLst>
          </p:cNvPr>
          <p:cNvGraphicFramePr/>
          <p:nvPr>
            <p:extLst>
              <p:ext uri="{D42A27DB-BD31-4B8C-83A1-F6EECF244321}">
                <p14:modId xmlns:p14="http://schemas.microsoft.com/office/powerpoint/2010/main" val="1382280715"/>
              </p:ext>
            </p:extLst>
          </p:nvPr>
        </p:nvGraphicFramePr>
        <p:xfrm>
          <a:off x="6827520" y="807720"/>
          <a:ext cx="4581523" cy="15544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8" name="Diagram 17">
            <a:extLst>
              <a:ext uri="{FF2B5EF4-FFF2-40B4-BE49-F238E27FC236}">
                <a16:creationId xmlns:a16="http://schemas.microsoft.com/office/drawing/2014/main" id="{0D9FC80B-7985-E4E1-BE62-70E476ED0A87}"/>
              </a:ext>
            </a:extLst>
          </p:cNvPr>
          <p:cNvGraphicFramePr/>
          <p:nvPr>
            <p:extLst>
              <p:ext uri="{D42A27DB-BD31-4B8C-83A1-F6EECF244321}">
                <p14:modId xmlns:p14="http://schemas.microsoft.com/office/powerpoint/2010/main" val="1575496623"/>
              </p:ext>
            </p:extLst>
          </p:nvPr>
        </p:nvGraphicFramePr>
        <p:xfrm>
          <a:off x="6839458" y="2578871"/>
          <a:ext cx="4581523" cy="132191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251395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Non-Linearity Measurement setup</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301686" cy="369332"/>
          </a:xfrm>
          <a:prstGeom prst="rect">
            <a:avLst/>
          </a:prstGeom>
          <a:noFill/>
        </p:spPr>
        <p:txBody>
          <a:bodyPr wrap="none" rtlCol="0">
            <a:spAutoFit/>
          </a:bodyPr>
          <a:lstStyle/>
          <a:p>
            <a:r>
              <a:rPr lang="en-US" dirty="0"/>
              <a:t>6</a:t>
            </a:r>
          </a:p>
        </p:txBody>
      </p:sp>
      <p:pic>
        <p:nvPicPr>
          <p:cNvPr id="5" name="Picture 4">
            <a:extLst>
              <a:ext uri="{FF2B5EF4-FFF2-40B4-BE49-F238E27FC236}">
                <a16:creationId xmlns:a16="http://schemas.microsoft.com/office/drawing/2014/main" id="{B32F1231-7877-49F5-AA29-F5B9175CE9C6}"/>
              </a:ext>
            </a:extLst>
          </p:cNvPr>
          <p:cNvPicPr>
            <a:picLocks noChangeAspect="1"/>
          </p:cNvPicPr>
          <p:nvPr/>
        </p:nvPicPr>
        <p:blipFill>
          <a:blip r:embed="rId2"/>
          <a:stretch>
            <a:fillRect/>
          </a:stretch>
        </p:blipFill>
        <p:spPr>
          <a:xfrm>
            <a:off x="8955102" y="6501955"/>
            <a:ext cx="881728" cy="284387"/>
          </a:xfrm>
          <a:prstGeom prst="rect">
            <a:avLst/>
          </a:prstGeom>
        </p:spPr>
      </p:pic>
      <p:pic>
        <p:nvPicPr>
          <p:cNvPr id="9" name="Picture 8" descr="A diagram of a machine&#10;&#10;Description automatically generated with low confidence">
            <a:extLst>
              <a:ext uri="{FF2B5EF4-FFF2-40B4-BE49-F238E27FC236}">
                <a16:creationId xmlns:a16="http://schemas.microsoft.com/office/drawing/2014/main" id="{152F7D36-AABB-6735-C922-583271B3D7AA}"/>
              </a:ext>
            </a:extLst>
          </p:cNvPr>
          <p:cNvPicPr>
            <a:picLocks noChangeAspect="1"/>
          </p:cNvPicPr>
          <p:nvPr/>
        </p:nvPicPr>
        <p:blipFill>
          <a:blip r:embed="rId3"/>
          <a:stretch>
            <a:fillRect/>
          </a:stretch>
        </p:blipFill>
        <p:spPr>
          <a:xfrm>
            <a:off x="4618961" y="481511"/>
            <a:ext cx="7554511" cy="4654366"/>
          </a:xfrm>
          <a:prstGeom prst="rect">
            <a:avLst/>
          </a:prstGeom>
        </p:spPr>
      </p:pic>
      <p:sp>
        <p:nvSpPr>
          <p:cNvPr id="11" name="TextBox 10">
            <a:extLst>
              <a:ext uri="{FF2B5EF4-FFF2-40B4-BE49-F238E27FC236}">
                <a16:creationId xmlns:a16="http://schemas.microsoft.com/office/drawing/2014/main" id="{4EBF220A-55A7-9406-3F97-4C71A57482F4}"/>
              </a:ext>
            </a:extLst>
          </p:cNvPr>
          <p:cNvSpPr txBox="1"/>
          <p:nvPr/>
        </p:nvSpPr>
        <p:spPr>
          <a:xfrm>
            <a:off x="4755599" y="5318656"/>
            <a:ext cx="7554511" cy="461665"/>
          </a:xfrm>
          <a:prstGeom prst="rect">
            <a:avLst/>
          </a:prstGeom>
          <a:noFill/>
        </p:spPr>
        <p:txBody>
          <a:bodyPr wrap="square">
            <a:spAutoFit/>
          </a:bodyPr>
          <a:lstStyle/>
          <a:p>
            <a:r>
              <a:rPr lang="en-US" sz="1200" b="1" dirty="0">
                <a:solidFill>
                  <a:srgbClr val="000000"/>
                </a:solidFill>
                <a:effectLst/>
                <a:latin typeface="NimbusRomNo9L"/>
              </a:rPr>
              <a:t>Fig : CAD view of bench-test setup used for PMT non-linearity calibration. This assembly is kept in a light-tight box while taking data. </a:t>
            </a:r>
            <a:endParaRPr lang="en-US" sz="3600" b="1" dirty="0"/>
          </a:p>
        </p:txBody>
      </p:sp>
      <p:sp>
        <p:nvSpPr>
          <p:cNvPr id="12" name="TextBox 11">
            <a:extLst>
              <a:ext uri="{FF2B5EF4-FFF2-40B4-BE49-F238E27FC236}">
                <a16:creationId xmlns:a16="http://schemas.microsoft.com/office/drawing/2014/main" id="{C6A9345B-F924-B59D-DAB2-976BB5138F09}"/>
              </a:ext>
            </a:extLst>
          </p:cNvPr>
          <p:cNvSpPr txBox="1"/>
          <p:nvPr/>
        </p:nvSpPr>
        <p:spPr>
          <a:xfrm>
            <a:off x="18528" y="548830"/>
            <a:ext cx="4425869" cy="5355312"/>
          </a:xfrm>
          <a:prstGeom prst="rect">
            <a:avLst/>
          </a:prstGeom>
          <a:noFill/>
        </p:spPr>
        <p:txBody>
          <a:bodyPr wrap="square" rtlCol="0">
            <a:spAutoFit/>
          </a:bodyPr>
          <a:lstStyle/>
          <a:p>
            <a:pPr marL="285750" indent="-285750">
              <a:buFont typeface="Arial" panose="020B0604020202020204" pitchFamily="34" charset="0"/>
              <a:buChar char="•"/>
            </a:pPr>
            <a:r>
              <a:rPr lang="en-US" dirty="0"/>
              <a:t>Non-Flashing LED provides overall Light Level (Cathode Current) and Flashing LED operated at helicity reversal frequency 960Hz provides small LED asymmetry.</a:t>
            </a:r>
          </a:p>
          <a:p>
            <a:pPr marL="285750" indent="-285750">
              <a:buFont typeface="Arial" panose="020B0604020202020204" pitchFamily="34" charset="0"/>
              <a:buChar char="•"/>
            </a:pPr>
            <a:r>
              <a:rPr lang="en-US" dirty="0">
                <a:solidFill>
                  <a:srgbClr val="000000"/>
                </a:solidFill>
                <a:latin typeface="NimbusRomNo9L"/>
              </a:rPr>
              <a:t>The filter transmission settings are: 1, 10, 25, 40, 50, 63, 79, and 100 %. These were pseudo randomly arranged around the wheel </a:t>
            </a:r>
          </a:p>
          <a:p>
            <a:pPr marL="285750" indent="-285750">
              <a:buFont typeface="Arial" panose="020B0604020202020204" pitchFamily="34" charset="0"/>
              <a:buChar char="•"/>
            </a:pPr>
            <a:r>
              <a:rPr lang="en-US" dirty="0"/>
              <a:t>The synchronized square wave from an arbitrary function generator is used to control both the intensity and frequency of the flashing LED, as well as the DAQ frequency.</a:t>
            </a:r>
          </a:p>
          <a:p>
            <a:pPr marL="285750" indent="-285750">
              <a:buFont typeface="Arial" panose="020B0604020202020204" pitchFamily="34" charset="0"/>
              <a:buChar char="•"/>
            </a:pPr>
            <a:r>
              <a:rPr lang="en-US" dirty="0"/>
              <a:t>The DAQ records ON and OFF state of LED.</a:t>
            </a:r>
          </a:p>
          <a:p>
            <a:pPr marL="285750" indent="-285750">
              <a:buFont typeface="Arial" panose="020B0604020202020204" pitchFamily="34" charset="0"/>
              <a:buChar char="•"/>
            </a:pPr>
            <a:r>
              <a:rPr lang="en-US" dirty="0">
                <a:solidFill>
                  <a:srgbClr val="000000"/>
                </a:solidFill>
                <a:latin typeface="NimbusRomNo9L"/>
              </a:rPr>
              <a:t>The CODA (CEBAF Online Data Acquisition) software package is used for data collection.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3064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Calculations </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301686" cy="369332"/>
          </a:xfrm>
          <a:prstGeom prst="rect">
            <a:avLst/>
          </a:prstGeom>
          <a:noFill/>
        </p:spPr>
        <p:txBody>
          <a:bodyPr wrap="none" rtlCol="0">
            <a:spAutoFit/>
          </a:bodyPr>
          <a:lstStyle/>
          <a:p>
            <a:r>
              <a:rPr lang="en-US" dirty="0"/>
              <a:t>7</a:t>
            </a:r>
          </a:p>
        </p:txBody>
      </p:sp>
      <p:pic>
        <p:nvPicPr>
          <p:cNvPr id="5" name="Picture 4">
            <a:extLst>
              <a:ext uri="{FF2B5EF4-FFF2-40B4-BE49-F238E27FC236}">
                <a16:creationId xmlns:a16="http://schemas.microsoft.com/office/drawing/2014/main" id="{B244CA2A-05BE-05A7-6885-A9B2C9BD8CF7}"/>
              </a:ext>
            </a:extLst>
          </p:cNvPr>
          <p:cNvPicPr>
            <a:picLocks noChangeAspect="1"/>
          </p:cNvPicPr>
          <p:nvPr/>
        </p:nvPicPr>
        <p:blipFill>
          <a:blip r:embed="rId2"/>
          <a:stretch>
            <a:fillRect/>
          </a:stretch>
        </p:blipFill>
        <p:spPr>
          <a:xfrm>
            <a:off x="9269426" y="6501955"/>
            <a:ext cx="881728" cy="28438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D88B7D-90B1-0D3F-34CA-89E9A14F31A8}"/>
                  </a:ext>
                </a:extLst>
              </p:cNvPr>
              <p:cNvSpPr txBox="1"/>
              <p:nvPr/>
            </p:nvSpPr>
            <p:spPr>
              <a:xfrm>
                <a:off x="426720" y="853440"/>
                <a:ext cx="11530501" cy="4632294"/>
              </a:xfrm>
              <a:prstGeom prst="rect">
                <a:avLst/>
              </a:prstGeom>
              <a:noFill/>
            </p:spPr>
            <p:txBody>
              <a:bodyPr wrap="square" lIns="0" tIns="0" rIns="0" bIns="0" rtlCol="0">
                <a:spAutoFit/>
              </a:bodyPr>
              <a:lstStyle/>
              <a:p>
                <a:r>
                  <a:rPr lang="en-US" sz="2400" dirty="0">
                    <a:solidFill>
                      <a:srgbClr val="000000"/>
                    </a:solidFill>
                    <a:latin typeface="NimbusRomNo9L"/>
                  </a:rPr>
                  <a:t>The first order non-linearity of the measured PMT signal asymmetry is given by </a:t>
                </a:r>
              </a:p>
              <a:p>
                <a:endParaRPr lang="en-US" i="1" dirty="0">
                  <a:latin typeface="Cambria Math" panose="02040503050406030204" pitchFamily="18" charset="0"/>
                </a:endParaRPr>
              </a:p>
              <a:p>
                <a14:m>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𝐴</m:t>
                        </m:r>
                      </m:e>
                      <m:sub>
                        <m:r>
                          <a:rPr lang="en-US" sz="3600" b="0" i="1" smtClean="0">
                            <a:latin typeface="Cambria Math" panose="02040503050406030204" pitchFamily="18" charset="0"/>
                          </a:rPr>
                          <m:t>𝐿𝐸𝐷</m:t>
                        </m:r>
                      </m:sub>
                    </m:sSub>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sSubSup>
                          <m:sSubSupPr>
                            <m:ctrlPr>
                              <a:rPr lang="en-US" sz="3600" b="0" i="1" smtClean="0">
                                <a:latin typeface="Cambria Math" panose="02040503050406030204" pitchFamily="18" charset="0"/>
                              </a:rPr>
                            </m:ctrlPr>
                          </m:sSubSupPr>
                          <m:e>
                            <m:r>
                              <a:rPr lang="en-US" sz="3600" b="0" i="1" smtClean="0">
                                <a:latin typeface="Cambria Math" panose="02040503050406030204" pitchFamily="18" charset="0"/>
                              </a:rPr>
                              <m:t>𝑁</m:t>
                            </m:r>
                          </m:e>
                          <m:sub>
                            <m:r>
                              <a:rPr lang="en-US" sz="3600" b="0" i="1" smtClean="0">
                                <a:latin typeface="Cambria Math" panose="02040503050406030204" pitchFamily="18" charset="0"/>
                              </a:rPr>
                              <m:t>𝑃𝑀𝑇</m:t>
                            </m:r>
                          </m:sub>
                          <m:sup>
                            <m:r>
                              <a:rPr lang="en-US" sz="3600" b="0" i="1" smtClean="0">
                                <a:latin typeface="Cambria Math" panose="02040503050406030204" pitchFamily="18" charset="0"/>
                              </a:rPr>
                              <m:t>+</m:t>
                            </m:r>
                          </m:sup>
                        </m:sSubSup>
                        <m:r>
                          <a:rPr lang="en-US" sz="3600" b="0" i="1" smtClean="0">
                            <a:latin typeface="Cambria Math" panose="02040503050406030204" pitchFamily="18" charset="0"/>
                          </a:rPr>
                          <m:t>−</m:t>
                        </m:r>
                        <m:sSubSup>
                          <m:sSubSupPr>
                            <m:ctrlPr>
                              <a:rPr lang="en-US" sz="3600" b="0" i="1" smtClean="0">
                                <a:latin typeface="Cambria Math" panose="02040503050406030204" pitchFamily="18" charset="0"/>
                              </a:rPr>
                            </m:ctrlPr>
                          </m:sSubSupPr>
                          <m:e>
                            <m:r>
                              <a:rPr lang="en-US" sz="3600" b="0" i="1" smtClean="0">
                                <a:latin typeface="Cambria Math" panose="02040503050406030204" pitchFamily="18" charset="0"/>
                              </a:rPr>
                              <m:t>𝑁</m:t>
                            </m:r>
                          </m:e>
                          <m:sub>
                            <m:r>
                              <a:rPr lang="en-US" sz="3600" b="0" i="1" smtClean="0">
                                <a:latin typeface="Cambria Math" panose="02040503050406030204" pitchFamily="18" charset="0"/>
                              </a:rPr>
                              <m:t>𝑃𝑀𝑇</m:t>
                            </m:r>
                          </m:sub>
                          <m:sup>
                            <m:r>
                              <a:rPr lang="en-US" sz="3600" b="0" i="1" smtClean="0">
                                <a:latin typeface="Cambria Math" panose="02040503050406030204" pitchFamily="18" charset="0"/>
                              </a:rPr>
                              <m:t>−</m:t>
                            </m:r>
                          </m:sup>
                        </m:sSubSup>
                      </m:num>
                      <m:den>
                        <m:sSubSup>
                          <m:sSubSupPr>
                            <m:ctrlPr>
                              <a:rPr lang="en-US" sz="3600" b="0" i="1" smtClean="0">
                                <a:latin typeface="Cambria Math" panose="02040503050406030204" pitchFamily="18" charset="0"/>
                              </a:rPr>
                            </m:ctrlPr>
                          </m:sSubSupPr>
                          <m:e>
                            <m:r>
                              <a:rPr lang="en-US" sz="3600" b="0" i="1" smtClean="0">
                                <a:latin typeface="Cambria Math" panose="02040503050406030204" pitchFamily="18" charset="0"/>
                              </a:rPr>
                              <m:t>𝑁</m:t>
                            </m:r>
                          </m:e>
                          <m:sub>
                            <m:r>
                              <a:rPr lang="en-US" sz="3600" b="0" i="1" smtClean="0">
                                <a:latin typeface="Cambria Math" panose="02040503050406030204" pitchFamily="18" charset="0"/>
                              </a:rPr>
                              <m:t>𝑃𝑀𝑇</m:t>
                            </m:r>
                          </m:sub>
                          <m:sup>
                            <m:r>
                              <a:rPr lang="en-US" sz="3600" b="0" i="1" smtClean="0">
                                <a:latin typeface="Cambria Math" panose="02040503050406030204" pitchFamily="18" charset="0"/>
                              </a:rPr>
                              <m:t>+</m:t>
                            </m:r>
                          </m:sup>
                        </m:sSubSup>
                        <m:r>
                          <a:rPr lang="en-US" sz="3600" b="0" i="1" smtClean="0">
                            <a:latin typeface="Cambria Math" panose="02040503050406030204" pitchFamily="18" charset="0"/>
                          </a:rPr>
                          <m:t>+</m:t>
                        </m:r>
                        <m:sSubSup>
                          <m:sSubSupPr>
                            <m:ctrlPr>
                              <a:rPr lang="en-US" sz="3600" b="0" i="1" smtClean="0">
                                <a:latin typeface="Cambria Math" panose="02040503050406030204" pitchFamily="18" charset="0"/>
                              </a:rPr>
                            </m:ctrlPr>
                          </m:sSubSupPr>
                          <m:e>
                            <m:r>
                              <a:rPr lang="en-US" sz="3600" b="0" i="1" smtClean="0">
                                <a:latin typeface="Cambria Math" panose="02040503050406030204" pitchFamily="18" charset="0"/>
                              </a:rPr>
                              <m:t>𝑁</m:t>
                            </m:r>
                          </m:e>
                          <m:sub>
                            <m:r>
                              <a:rPr lang="en-US" sz="3600" b="0" i="1" smtClean="0">
                                <a:latin typeface="Cambria Math" panose="02040503050406030204" pitchFamily="18" charset="0"/>
                              </a:rPr>
                              <m:t>𝑃𝑀𝑇</m:t>
                            </m:r>
                          </m:sub>
                          <m:sup>
                            <m:r>
                              <a:rPr lang="en-US" sz="3600" b="0" i="1" smtClean="0">
                                <a:latin typeface="Cambria Math" panose="02040503050406030204" pitchFamily="18" charset="0"/>
                              </a:rPr>
                              <m:t>−</m:t>
                            </m:r>
                          </m:sup>
                        </m:sSubSup>
                      </m:den>
                    </m:f>
                  </m:oMath>
                </a14:m>
                <a:r>
                  <a:rPr lang="en-US" sz="3600" dirty="0"/>
                  <a:t>  </a:t>
                </a:r>
                <a:r>
                  <a:rPr lang="en-US" sz="3600" dirty="0">
                    <a:solidFill>
                      <a:srgbClr val="000000"/>
                    </a:solidFill>
                    <a:latin typeface="txsy"/>
                  </a:rPr>
                  <a:t>≈ </a:t>
                </a:r>
                <a:r>
                  <a:rPr lang="en-US" sz="3600" i="1" dirty="0">
                    <a:solidFill>
                      <a:srgbClr val="000000"/>
                    </a:solidFill>
                    <a:latin typeface="NimbusRomNo9L"/>
                  </a:rPr>
                  <a:t>A</a:t>
                </a:r>
                <a:r>
                  <a:rPr lang="en-US" sz="1200" i="1" dirty="0">
                    <a:solidFill>
                      <a:srgbClr val="000000"/>
                    </a:solidFill>
                    <a:latin typeface="NimbusRomNo9L"/>
                  </a:rPr>
                  <a:t>true</a:t>
                </a:r>
                <a:r>
                  <a:rPr lang="en-US" sz="3600" dirty="0">
                    <a:solidFill>
                      <a:srgbClr val="000000"/>
                    </a:solidFill>
                    <a:latin typeface="NimbusRomNo9L"/>
                  </a:rPr>
                  <a:t>(1 </a:t>
                </a:r>
                <a:r>
                  <a:rPr lang="en-US" sz="3600" dirty="0">
                    <a:solidFill>
                      <a:srgbClr val="000000"/>
                    </a:solidFill>
                    <a:latin typeface="rtxr"/>
                  </a:rPr>
                  <a:t>+ </a:t>
                </a:r>
                <a:r>
                  <a:rPr lang="el-GR" sz="3600" dirty="0">
                    <a:solidFill>
                      <a:srgbClr val="000000"/>
                    </a:solidFill>
                    <a:latin typeface="rtxmi"/>
                  </a:rPr>
                  <a:t>β</a:t>
                </a:r>
                <a:r>
                  <a:rPr lang="en-US" sz="3600" i="1" dirty="0" err="1">
                    <a:solidFill>
                      <a:srgbClr val="000000"/>
                    </a:solidFill>
                    <a:latin typeface="NimbusRomNo9L"/>
                  </a:rPr>
                  <a:t>N</a:t>
                </a:r>
                <a:r>
                  <a:rPr lang="en-US" sz="1200" i="1" dirty="0" err="1">
                    <a:solidFill>
                      <a:srgbClr val="000000"/>
                    </a:solidFill>
                    <a:latin typeface="NimbusRomNo9L"/>
                  </a:rPr>
                  <a:t>avg</a:t>
                </a:r>
                <a:r>
                  <a:rPr lang="en-US" sz="3600" dirty="0">
                    <a:solidFill>
                      <a:srgbClr val="000000"/>
                    </a:solidFill>
                    <a:latin typeface="NimbusRomNo9L"/>
                  </a:rPr>
                  <a:t>)</a:t>
                </a:r>
                <a:r>
                  <a:rPr lang="en-US" sz="3600" dirty="0">
                    <a:solidFill>
                      <a:srgbClr val="000000"/>
                    </a:solidFill>
                    <a:latin typeface="rtxmi"/>
                  </a:rPr>
                  <a:t>, </a:t>
                </a:r>
                <a:r>
                  <a:rPr lang="en-US" sz="3600" dirty="0"/>
                  <a:t>With</a:t>
                </a:r>
                <a:r>
                  <a:rPr lang="en-US" sz="3600" dirty="0">
                    <a:solidFill>
                      <a:srgbClr val="000000"/>
                    </a:solidFill>
                    <a:latin typeface="rtxmi"/>
                  </a:rPr>
                  <a:t> </a:t>
                </a:r>
                <a14:m>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𝑁</m:t>
                        </m:r>
                      </m:e>
                      <m:sub>
                        <m:r>
                          <a:rPr lang="en-US" sz="3600" i="1">
                            <a:latin typeface="Cambria Math" panose="02040503050406030204" pitchFamily="18" charset="0"/>
                          </a:rPr>
                          <m:t>𝑎𝑣𝑔</m:t>
                        </m:r>
                      </m:sub>
                    </m:sSub>
                    <m:r>
                      <a:rPr lang="en-US" sz="3600" i="1">
                        <a:latin typeface="Cambria Math" panose="02040503050406030204" pitchFamily="18" charset="0"/>
                      </a:rPr>
                      <m:t>=</m:t>
                    </m:r>
                    <m:f>
                      <m:fPr>
                        <m:ctrlPr>
                          <a:rPr lang="en-US" sz="3600" i="1">
                            <a:latin typeface="Cambria Math" panose="02040503050406030204" pitchFamily="18" charset="0"/>
                          </a:rPr>
                        </m:ctrlPr>
                      </m:fPr>
                      <m:num>
                        <m:sSubSup>
                          <m:sSubSupPr>
                            <m:ctrlPr>
                              <a:rPr lang="en-US" sz="3600" i="1">
                                <a:latin typeface="Cambria Math" panose="02040503050406030204" pitchFamily="18" charset="0"/>
                              </a:rPr>
                            </m:ctrlPr>
                          </m:sSubSupPr>
                          <m:e>
                            <m:r>
                              <a:rPr lang="en-US" sz="3600" i="1">
                                <a:latin typeface="Cambria Math" panose="02040503050406030204" pitchFamily="18" charset="0"/>
                              </a:rPr>
                              <m:t>𝑁</m:t>
                            </m:r>
                          </m:e>
                          <m:sub>
                            <m:r>
                              <a:rPr lang="en-US" sz="3600" i="1">
                                <a:latin typeface="Cambria Math" panose="02040503050406030204" pitchFamily="18" charset="0"/>
                              </a:rPr>
                              <m:t>𝑃𝑀𝑇</m:t>
                            </m:r>
                          </m:sub>
                          <m:sup>
                            <m:r>
                              <a:rPr lang="en-US" sz="3600" i="1">
                                <a:latin typeface="Cambria Math" panose="02040503050406030204" pitchFamily="18" charset="0"/>
                              </a:rPr>
                              <m:t>+</m:t>
                            </m:r>
                          </m:sup>
                        </m:sSubSup>
                        <m:r>
                          <a:rPr lang="en-US" sz="3600" i="1">
                            <a:latin typeface="Cambria Math" panose="02040503050406030204" pitchFamily="18" charset="0"/>
                          </a:rPr>
                          <m:t>+</m:t>
                        </m:r>
                        <m:sSubSup>
                          <m:sSubSupPr>
                            <m:ctrlPr>
                              <a:rPr lang="en-US" sz="3600" i="1">
                                <a:latin typeface="Cambria Math" panose="02040503050406030204" pitchFamily="18" charset="0"/>
                              </a:rPr>
                            </m:ctrlPr>
                          </m:sSubSupPr>
                          <m:e>
                            <m:r>
                              <a:rPr lang="en-US" sz="3600" i="1">
                                <a:latin typeface="Cambria Math" panose="02040503050406030204" pitchFamily="18" charset="0"/>
                              </a:rPr>
                              <m:t>𝑁</m:t>
                            </m:r>
                          </m:e>
                          <m:sub>
                            <m:r>
                              <a:rPr lang="en-US" sz="3600" i="1">
                                <a:latin typeface="Cambria Math" panose="02040503050406030204" pitchFamily="18" charset="0"/>
                              </a:rPr>
                              <m:t>𝑃𝑀𝑇</m:t>
                            </m:r>
                          </m:sub>
                          <m:sup>
                            <m:r>
                              <a:rPr lang="en-US" sz="3600" i="1">
                                <a:latin typeface="Cambria Math" panose="02040503050406030204" pitchFamily="18" charset="0"/>
                              </a:rPr>
                              <m:t>−</m:t>
                            </m:r>
                          </m:sup>
                        </m:sSubSup>
                      </m:num>
                      <m:den>
                        <m:r>
                          <a:rPr lang="en-US" sz="3600" i="1">
                            <a:latin typeface="Cambria Math" panose="02040503050406030204" pitchFamily="18" charset="0"/>
                          </a:rPr>
                          <m:t>2</m:t>
                        </m:r>
                      </m:den>
                    </m:f>
                  </m:oMath>
                </a14:m>
                <a:endParaRPr lang="en-US" sz="3600" dirty="0">
                  <a:latin typeface="rtxmi"/>
                </a:endParaRPr>
              </a:p>
              <a:p>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2800" i="1">
                              <a:latin typeface="Cambria Math" panose="02040503050406030204" pitchFamily="18" charset="0"/>
                            </a:rPr>
                          </m:ctrlPr>
                        </m:sSubSupPr>
                        <m:e>
                          <m:r>
                            <a:rPr lang="en-US" sz="2800" i="1">
                              <a:latin typeface="Cambria Math" panose="02040503050406030204" pitchFamily="18" charset="0"/>
                            </a:rPr>
                            <m:t>𝑁</m:t>
                          </m:r>
                        </m:e>
                        <m:sub>
                          <m:r>
                            <a:rPr lang="en-US" sz="2800" i="1">
                              <a:latin typeface="Cambria Math" panose="02040503050406030204" pitchFamily="18" charset="0"/>
                            </a:rPr>
                            <m:t>𝑃𝑀𝑇</m:t>
                          </m:r>
                        </m:sub>
                        <m:sup>
                          <m:r>
                            <a:rPr lang="en-US" sz="2800" i="1">
                              <a:latin typeface="Cambria Math" panose="02040503050406030204" pitchFamily="18" charset="0"/>
                              <a:ea typeface="Cambria Math" panose="02040503050406030204" pitchFamily="18" charset="0"/>
                            </a:rPr>
                            <m:t>±</m:t>
                          </m:r>
                        </m:sup>
                      </m:sSub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𝑁</m:t>
                          </m:r>
                        </m:e>
                        <m:sup>
                          <m:r>
                            <a:rPr lang="en-US" sz="2800" i="1">
                              <a:latin typeface="Cambria Math" panose="02040503050406030204" pitchFamily="18" charset="0"/>
                              <a:ea typeface="Cambria Math" panose="02040503050406030204" pitchFamily="18" charset="0"/>
                            </a:rPr>
                            <m:t>±</m:t>
                          </m:r>
                        </m:sup>
                      </m:sSup>
                      <m:d>
                        <m:dPr>
                          <m:ctrlPr>
                            <a:rPr lang="en-US" sz="2800" i="1">
                              <a:latin typeface="Cambria Math" panose="02040503050406030204" pitchFamily="18" charset="0"/>
                            </a:rPr>
                          </m:ctrlPr>
                        </m:dPr>
                        <m:e>
                          <m:r>
                            <a:rPr lang="en-US" sz="2800" i="1">
                              <a:latin typeface="Cambria Math" panose="02040503050406030204" pitchFamily="18" charset="0"/>
                            </a:rPr>
                            <m:t>1+</m:t>
                          </m:r>
                          <m:r>
                            <a:rPr lang="en-US" sz="2800" i="1">
                              <a:latin typeface="Cambria Math" panose="02040503050406030204" pitchFamily="18" charset="0"/>
                              <a:ea typeface="Cambria Math" panose="02040503050406030204" pitchFamily="18" charset="0"/>
                            </a:rPr>
                            <m:t>𝛽</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𝑁</m:t>
                              </m:r>
                            </m:e>
                            <m:sup>
                              <m:r>
                                <a:rPr lang="en-US" sz="2800" i="1">
                                  <a:latin typeface="Cambria Math" panose="02040503050406030204" pitchFamily="18" charset="0"/>
                                  <a:ea typeface="Cambria Math" panose="02040503050406030204" pitchFamily="18" charset="0"/>
                                </a:rPr>
                                <m:t>±</m:t>
                              </m:r>
                            </m:sup>
                          </m:sSup>
                        </m:e>
                      </m:d>
                      <m:r>
                        <m:rPr>
                          <m:nor/>
                        </m:rPr>
                        <a:rPr lang="en-US" sz="2800">
                          <a:latin typeface="Cambria Math" panose="02040503050406030204" pitchFamily="18" charset="0"/>
                          <a:ea typeface="Cambria Math" panose="02040503050406030204" pitchFamily="18" charset="0"/>
                        </a:rPr>
                        <m:t> </m:t>
                      </m:r>
                      <m:r>
                        <m:rPr>
                          <m:nor/>
                        </m:rPr>
                        <a:rPr lang="en-US" sz="2800" dirty="0"/>
                        <m:t>Is</m:t>
                      </m:r>
                      <m:r>
                        <m:rPr>
                          <m:nor/>
                        </m:rPr>
                        <a:rPr lang="en-US" sz="2800" dirty="0"/>
                        <m:t> </m:t>
                      </m:r>
                      <m:r>
                        <m:rPr>
                          <m:nor/>
                        </m:rPr>
                        <a:rPr lang="en-US" sz="2800" dirty="0"/>
                        <m:t>the</m:t>
                      </m:r>
                      <m:r>
                        <m:rPr>
                          <m:nor/>
                        </m:rPr>
                        <a:rPr lang="en-US" sz="2800" dirty="0"/>
                        <m:t> </m:t>
                      </m:r>
                      <m:r>
                        <m:rPr>
                          <m:nor/>
                        </m:rPr>
                        <a:rPr lang="en-US" sz="2800" dirty="0"/>
                        <m:t>PMT</m:t>
                      </m:r>
                      <m:r>
                        <m:rPr>
                          <m:nor/>
                        </m:rPr>
                        <a:rPr lang="en-US" sz="2800" dirty="0"/>
                        <m:t> </m:t>
                      </m:r>
                      <m:r>
                        <m:rPr>
                          <m:nor/>
                        </m:rPr>
                        <a:rPr lang="en-US" sz="2800" dirty="0"/>
                        <m:t>response</m:t>
                      </m:r>
                      <m:r>
                        <m:rPr>
                          <m:nor/>
                        </m:rPr>
                        <a:rPr lang="en-US" sz="2800" dirty="0"/>
                        <m:t> </m:t>
                      </m:r>
                      <m:r>
                        <m:rPr>
                          <m:nor/>
                        </m:rPr>
                        <a:rPr lang="en-US" sz="2800" dirty="0"/>
                        <m:t>for</m:t>
                      </m:r>
                      <m:r>
                        <m:rPr>
                          <m:nor/>
                        </m:rPr>
                        <a:rPr lang="en-US" sz="2800" dirty="0"/>
                        <m:t> </m:t>
                      </m:r>
                      <m:r>
                        <m:rPr>
                          <m:nor/>
                        </m:rPr>
                        <a:rPr lang="en-US" sz="2800" dirty="0"/>
                        <m:t>the</m:t>
                      </m:r>
                      <m:r>
                        <m:rPr>
                          <m:nor/>
                        </m:rPr>
                        <a:rPr lang="en-US" sz="2800" dirty="0"/>
                        <m:t> </m:t>
                      </m:r>
                      <m:r>
                        <m:rPr>
                          <m:nor/>
                        </m:rPr>
                        <a:rPr lang="en-US" sz="2800" dirty="0"/>
                        <m:t>signal</m:t>
                      </m:r>
                      <m:r>
                        <m:rPr>
                          <m:nor/>
                        </m:rPr>
                        <a:rPr lang="en-US" sz="2800" dirty="0"/>
                        <m:t> </m:t>
                      </m:r>
                      <m:sSup>
                        <m:sSupPr>
                          <m:ctrlPr>
                            <a:rPr lang="en-US" sz="2800" i="1">
                              <a:latin typeface="Cambria Math" panose="02040503050406030204" pitchFamily="18" charset="0"/>
                            </a:rPr>
                          </m:ctrlPr>
                        </m:sSupPr>
                        <m:e>
                          <m:r>
                            <a:rPr lang="en-US" sz="2800" i="1">
                              <a:latin typeface="Cambria Math" panose="02040503050406030204" pitchFamily="18" charset="0"/>
                            </a:rPr>
                            <m:t>𝑁</m:t>
                          </m:r>
                        </m:e>
                        <m:sup>
                          <m:r>
                            <a:rPr lang="en-US" sz="2800" i="1">
                              <a:latin typeface="Cambria Math" panose="02040503050406030204" pitchFamily="18" charset="0"/>
                              <a:ea typeface="Cambria Math" panose="02040503050406030204" pitchFamily="18" charset="0"/>
                            </a:rPr>
                            <m:t>±</m:t>
                          </m:r>
                        </m:sup>
                      </m:sSup>
                      <m:r>
                        <m:rPr>
                          <m:nor/>
                        </m:rPr>
                        <a:rPr lang="en-US" sz="2800" dirty="0"/>
                        <m:t>. </m:t>
                      </m:r>
                    </m:oMath>
                  </m:oMathPara>
                </a14:m>
                <a:endParaRPr lang="en-US" sz="2800" dirty="0"/>
              </a:p>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𝑁</m:t>
                          </m:r>
                        </m:e>
                        <m:sup>
                          <m:r>
                            <a:rPr lang="en-US" sz="3200" i="1">
                              <a:latin typeface="Cambria Math" panose="02040503050406030204" pitchFamily="18" charset="0"/>
                            </a:rPr>
                            <m:t>+</m:t>
                          </m:r>
                        </m:sup>
                      </m:sSup>
                      <m:r>
                        <a:rPr lang="en-US" sz="3200" i="1">
                          <a:latin typeface="Cambria Math" panose="02040503050406030204" pitchFamily="18" charset="0"/>
                        </a:rPr>
                        <m:t> →</m:t>
                      </m:r>
                      <m:r>
                        <a:rPr lang="en-US" sz="3200" i="1">
                          <a:latin typeface="Cambria Math" panose="02040503050406030204" pitchFamily="18" charset="0"/>
                        </a:rPr>
                        <m:t>𝑤h𝑒𝑛</m:t>
                      </m:r>
                      <m:r>
                        <a:rPr lang="en-US" sz="3200" i="1">
                          <a:latin typeface="Cambria Math" panose="02040503050406030204" pitchFamily="18" charset="0"/>
                        </a:rPr>
                        <m:t> </m:t>
                      </m:r>
                      <m:r>
                        <a:rPr lang="en-US" sz="3200" i="1">
                          <a:latin typeface="Cambria Math" panose="02040503050406030204" pitchFamily="18" charset="0"/>
                        </a:rPr>
                        <m:t>𝑏𝑜𝑡h</m:t>
                      </m:r>
                      <m:r>
                        <a:rPr lang="en-US" sz="3200" i="1">
                          <a:latin typeface="Cambria Math" panose="02040503050406030204" pitchFamily="18" charset="0"/>
                        </a:rPr>
                        <m:t> </m:t>
                      </m:r>
                      <m:r>
                        <a:rPr lang="en-US" sz="3200" i="1">
                          <a:latin typeface="Cambria Math" panose="02040503050406030204" pitchFamily="18" charset="0"/>
                        </a:rPr>
                        <m:t>𝐿𝐸𝐷</m:t>
                      </m:r>
                      <m:r>
                        <a:rPr lang="en-US" sz="3200" i="1">
                          <a:latin typeface="Cambria Math" panose="02040503050406030204" pitchFamily="18" charset="0"/>
                        </a:rPr>
                        <m:t> </m:t>
                      </m:r>
                      <m:r>
                        <a:rPr lang="en-US" sz="3200" i="1">
                          <a:latin typeface="Cambria Math" panose="02040503050406030204" pitchFamily="18" charset="0"/>
                        </a:rPr>
                        <m:t>𝑖𝑠</m:t>
                      </m:r>
                      <m:r>
                        <a:rPr lang="en-US" sz="3200" i="1">
                          <a:latin typeface="Cambria Math" panose="02040503050406030204" pitchFamily="18" charset="0"/>
                        </a:rPr>
                        <m:t> </m:t>
                      </m:r>
                      <m:r>
                        <a:rPr lang="en-US" sz="3200" i="1">
                          <a:latin typeface="Cambria Math" panose="02040503050406030204" pitchFamily="18" charset="0"/>
                        </a:rPr>
                        <m:t>𝑂𝑁</m:t>
                      </m:r>
                      <m:r>
                        <a:rPr lang="en-US" sz="3200" b="0" i="0" smtClean="0">
                          <a:latin typeface="Cambria Math" panose="02040503050406030204" pitchFamily="18" charset="0"/>
                        </a:rPr>
                        <m:t> &amp;</m:t>
                      </m:r>
                    </m:oMath>
                  </m:oMathPara>
                </a14:m>
                <a:endParaRPr lang="en-US" sz="32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sSup>
                        <m:sSupPr>
                          <m:ctrlPr>
                            <a:rPr lang="en-US" sz="3200" i="1">
                              <a:latin typeface="Cambria Math" panose="02040503050406030204" pitchFamily="18" charset="0"/>
                            </a:rPr>
                          </m:ctrlPr>
                        </m:sSupPr>
                        <m:e>
                          <m:r>
                            <a:rPr lang="en-US" sz="3200" i="1">
                              <a:latin typeface="Cambria Math" panose="02040503050406030204" pitchFamily="18" charset="0"/>
                            </a:rPr>
                            <m:t>𝑁</m:t>
                          </m:r>
                        </m:e>
                        <m:sup>
                          <m:r>
                            <a:rPr lang="en-US" sz="3200" i="1">
                              <a:latin typeface="Cambria Math" panose="02040503050406030204" pitchFamily="18" charset="0"/>
                            </a:rPr>
                            <m:t>−</m:t>
                          </m:r>
                        </m:sup>
                      </m:sSup>
                      <m:r>
                        <a:rPr lang="en-US" sz="3200" i="1">
                          <a:latin typeface="Cambria Math" panose="02040503050406030204" pitchFamily="18" charset="0"/>
                        </a:rPr>
                        <m:t> →</m:t>
                      </m:r>
                      <m:r>
                        <a:rPr lang="en-US" sz="3200" i="1">
                          <a:latin typeface="Cambria Math" panose="02040503050406030204" pitchFamily="18" charset="0"/>
                        </a:rPr>
                        <m:t>𝑤h𝑒𝑛</m:t>
                      </m:r>
                      <m:r>
                        <a:rPr lang="en-US" sz="3200" i="1">
                          <a:latin typeface="Cambria Math" panose="02040503050406030204" pitchFamily="18" charset="0"/>
                        </a:rPr>
                        <m:t> </m:t>
                      </m:r>
                      <m:r>
                        <a:rPr lang="en-US" sz="3200" i="1">
                          <a:latin typeface="Cambria Math" panose="02040503050406030204" pitchFamily="18" charset="0"/>
                        </a:rPr>
                        <m:t>𝑓𝑙𝑎𝑠h𝑖𝑛𝑔</m:t>
                      </m:r>
                      <m:r>
                        <a:rPr lang="en-US" sz="3200" i="1">
                          <a:latin typeface="Cambria Math" panose="02040503050406030204" pitchFamily="18" charset="0"/>
                        </a:rPr>
                        <m:t> </m:t>
                      </m:r>
                      <m:r>
                        <a:rPr lang="en-US" sz="3200" i="1">
                          <a:latin typeface="Cambria Math" panose="02040503050406030204" pitchFamily="18" charset="0"/>
                        </a:rPr>
                        <m:t>𝐿𝐸𝐷</m:t>
                      </m:r>
                      <m:r>
                        <a:rPr lang="en-US" sz="3200" i="1">
                          <a:latin typeface="Cambria Math" panose="02040503050406030204" pitchFamily="18" charset="0"/>
                        </a:rPr>
                        <m:t> </m:t>
                      </m:r>
                      <m:r>
                        <a:rPr lang="en-US" sz="3200" i="1">
                          <a:latin typeface="Cambria Math" panose="02040503050406030204" pitchFamily="18" charset="0"/>
                        </a:rPr>
                        <m:t>𝑖𝑠</m:t>
                      </m:r>
                      <m:r>
                        <a:rPr lang="en-US" sz="3200" i="1">
                          <a:latin typeface="Cambria Math" panose="02040503050406030204" pitchFamily="18" charset="0"/>
                        </a:rPr>
                        <m:t> </m:t>
                      </m:r>
                      <m:r>
                        <a:rPr lang="en-US" sz="3200" i="1">
                          <a:latin typeface="Cambria Math" panose="02040503050406030204" pitchFamily="18" charset="0"/>
                        </a:rPr>
                        <m:t>𝑂𝐹𝐹</m:t>
                      </m:r>
                    </m:oMath>
                  </m:oMathPara>
                </a14:m>
                <a:endParaRPr lang="en-US" sz="32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ea typeface="Cambria Math" panose="02040503050406030204" pitchFamily="18" charset="0"/>
                        </a:rPr>
                        <m:t>𝛽</m:t>
                      </m:r>
                      <m:r>
                        <a:rPr lang="en-US" sz="3600" i="1" smtClean="0">
                          <a:solidFill>
                            <a:schemeClr val="accent1"/>
                          </a:solidFill>
                          <a:latin typeface="Cambria Math" panose="02040503050406030204" pitchFamily="18" charset="0"/>
                          <a:ea typeface="Cambria Math" panose="02040503050406030204" pitchFamily="18" charset="0"/>
                        </a:rPr>
                        <m:t> </m:t>
                      </m:r>
                      <m:r>
                        <a:rPr lang="en-US" sz="3600" i="1" smtClean="0">
                          <a:solidFill>
                            <a:schemeClr val="accent1"/>
                          </a:solidFill>
                          <a:latin typeface="Cambria Math" panose="02040503050406030204" pitchFamily="18" charset="0"/>
                          <a:ea typeface="Cambria Math" panose="02040503050406030204" pitchFamily="18" charset="0"/>
                        </a:rPr>
                        <m:t>𝑝𝑎𝑟𝑎𝑚𝑒𝑡𝑒𝑟𝑖𝑧𝑒𝑠</m:t>
                      </m:r>
                      <m:r>
                        <a:rPr lang="en-US" sz="3600" i="1" smtClean="0">
                          <a:solidFill>
                            <a:schemeClr val="accent1"/>
                          </a:solidFill>
                          <a:latin typeface="Cambria Math" panose="02040503050406030204" pitchFamily="18" charset="0"/>
                          <a:ea typeface="Cambria Math" panose="02040503050406030204" pitchFamily="18" charset="0"/>
                        </a:rPr>
                        <m:t> </m:t>
                      </m:r>
                      <m:r>
                        <a:rPr lang="en-US" sz="3600" i="1" smtClean="0">
                          <a:solidFill>
                            <a:schemeClr val="accent1"/>
                          </a:solidFill>
                          <a:latin typeface="Cambria Math" panose="02040503050406030204" pitchFamily="18" charset="0"/>
                          <a:ea typeface="Cambria Math" panose="02040503050406030204" pitchFamily="18" charset="0"/>
                        </a:rPr>
                        <m:t>𝑡h𝑒</m:t>
                      </m:r>
                      <m:r>
                        <a:rPr lang="en-US" sz="3600" i="1" smtClean="0">
                          <a:solidFill>
                            <a:schemeClr val="accent1"/>
                          </a:solidFill>
                          <a:latin typeface="Cambria Math" panose="02040503050406030204" pitchFamily="18" charset="0"/>
                          <a:ea typeface="Cambria Math" panose="02040503050406030204" pitchFamily="18" charset="0"/>
                        </a:rPr>
                        <m:t> </m:t>
                      </m:r>
                      <m:r>
                        <a:rPr lang="en-US" sz="3600" i="1" smtClean="0">
                          <a:solidFill>
                            <a:schemeClr val="accent1"/>
                          </a:solidFill>
                          <a:latin typeface="Cambria Math" panose="02040503050406030204" pitchFamily="18" charset="0"/>
                          <a:ea typeface="Cambria Math" panose="02040503050406030204" pitchFamily="18" charset="0"/>
                        </a:rPr>
                        <m:t>𝑛𝑜𝑛</m:t>
                      </m:r>
                      <m:r>
                        <a:rPr lang="en-US" sz="3600" i="1" smtClean="0">
                          <a:solidFill>
                            <a:schemeClr val="accent1"/>
                          </a:solidFill>
                          <a:latin typeface="Cambria Math" panose="02040503050406030204" pitchFamily="18" charset="0"/>
                          <a:ea typeface="Cambria Math" panose="02040503050406030204" pitchFamily="18" charset="0"/>
                        </a:rPr>
                        <m:t> </m:t>
                      </m:r>
                      <m:r>
                        <a:rPr lang="en-US" sz="3600" i="1" smtClean="0">
                          <a:solidFill>
                            <a:schemeClr val="accent1"/>
                          </a:solidFill>
                          <a:latin typeface="Cambria Math" panose="02040503050406030204" pitchFamily="18" charset="0"/>
                          <a:ea typeface="Cambria Math" panose="02040503050406030204" pitchFamily="18" charset="0"/>
                        </a:rPr>
                        <m:t>𝑙𝑖𝑛𝑒𝑎𝑟𝑖𝑡𝑦</m:t>
                      </m:r>
                    </m:oMath>
                  </m:oMathPara>
                </a14:m>
                <a:endParaRPr lang="en-US" sz="3600" dirty="0">
                  <a:solidFill>
                    <a:schemeClr val="accent1"/>
                  </a:solidFill>
                </a:endParaRPr>
              </a:p>
              <a:p>
                <a:r>
                  <a:rPr lang="en-US" sz="2800" dirty="0">
                    <a:solidFill>
                      <a:schemeClr val="accent6"/>
                    </a:solidFill>
                  </a:rPr>
                  <a:t>Fits to A</a:t>
                </a:r>
                <a:r>
                  <a:rPr lang="en-US" sz="2800" baseline="-25000" dirty="0">
                    <a:solidFill>
                      <a:schemeClr val="accent6"/>
                    </a:solidFill>
                  </a:rPr>
                  <a:t>LED</a:t>
                </a:r>
                <a:r>
                  <a:rPr lang="en-US" sz="2800" dirty="0">
                    <a:solidFill>
                      <a:schemeClr val="accent6"/>
                    </a:solidFill>
                  </a:rPr>
                  <a:t> vs. N </a:t>
                </a:r>
                <a:r>
                  <a:rPr lang="en-US" sz="2800" baseline="-25000" dirty="0">
                    <a:solidFill>
                      <a:schemeClr val="accent6"/>
                    </a:solidFill>
                  </a:rPr>
                  <a:t>avg </a:t>
                </a:r>
                <a:r>
                  <a:rPr lang="en-US" sz="2800" dirty="0">
                    <a:solidFill>
                      <a:schemeClr val="accent6"/>
                    </a:solidFill>
                  </a:rPr>
                  <a:t>or </a:t>
                </a:r>
                <a:r>
                  <a:rPr lang="en-US" sz="2800" dirty="0" err="1">
                    <a:solidFill>
                      <a:schemeClr val="accent6"/>
                    </a:solidFill>
                  </a:rPr>
                  <a:t>V</a:t>
                </a:r>
                <a:r>
                  <a:rPr lang="en-US" sz="2800" baseline="-25000" dirty="0" err="1">
                    <a:solidFill>
                      <a:schemeClr val="accent6"/>
                    </a:solidFill>
                  </a:rPr>
                  <a:t>adc</a:t>
                </a:r>
                <a:r>
                  <a:rPr lang="en-US" sz="2800" baseline="-25000" dirty="0">
                    <a:solidFill>
                      <a:schemeClr val="accent6"/>
                    </a:solidFill>
                  </a:rPr>
                  <a:t>  </a:t>
                </a:r>
                <a:r>
                  <a:rPr lang="en-US" sz="2800" dirty="0">
                    <a:solidFill>
                      <a:schemeClr val="accent6"/>
                    </a:solidFill>
                  </a:rPr>
                  <a:t>plot give </a:t>
                </a:r>
                <a:r>
                  <a:rPr lang="en-US" sz="2800" dirty="0" err="1">
                    <a:solidFill>
                      <a:schemeClr val="accent6"/>
                    </a:solidFill>
                  </a:rPr>
                  <a:t>A</a:t>
                </a:r>
                <a:r>
                  <a:rPr lang="en-US" sz="2800" baseline="-25000" dirty="0" err="1">
                    <a:solidFill>
                      <a:schemeClr val="accent6"/>
                    </a:solidFill>
                  </a:rPr>
                  <a:t>true</a:t>
                </a:r>
                <a:r>
                  <a:rPr lang="en-US" sz="2800" baseline="-25000" dirty="0">
                    <a:solidFill>
                      <a:schemeClr val="accent6"/>
                    </a:solidFill>
                  </a:rPr>
                  <a:t> </a:t>
                </a:r>
                <a:r>
                  <a:rPr lang="en-US" sz="2800" dirty="0">
                    <a:solidFill>
                      <a:schemeClr val="accent6"/>
                    </a:solidFill>
                  </a:rPr>
                  <a:t>and </a:t>
                </a:r>
                <a:r>
                  <a:rPr lang="en-US" sz="2800" dirty="0" err="1">
                    <a:solidFill>
                      <a:schemeClr val="accent6"/>
                    </a:solidFill>
                  </a:rPr>
                  <a:t>A</a:t>
                </a:r>
                <a:r>
                  <a:rPr lang="en-US" sz="2800" baseline="-25000" dirty="0" err="1">
                    <a:solidFill>
                      <a:schemeClr val="accent6"/>
                    </a:solidFill>
                  </a:rPr>
                  <a:t>true</a:t>
                </a:r>
                <a:r>
                  <a:rPr lang="el-GR" sz="2800" dirty="0">
                    <a:solidFill>
                      <a:schemeClr val="accent6"/>
                    </a:solidFill>
                  </a:rPr>
                  <a:t>β </a:t>
                </a:r>
                <a:r>
                  <a:rPr lang="en-US" sz="2800" dirty="0">
                    <a:solidFill>
                      <a:schemeClr val="accent6"/>
                    </a:solidFill>
                  </a:rPr>
                  <a:t>and hence the non-linearity. </a:t>
                </a:r>
              </a:p>
              <a:p>
                <a:endParaRPr lang="en-US" dirty="0"/>
              </a:p>
            </p:txBody>
          </p:sp>
        </mc:Choice>
        <mc:Fallback xmlns="">
          <p:sp>
            <p:nvSpPr>
              <p:cNvPr id="19" name="TextBox 18">
                <a:extLst>
                  <a:ext uri="{FF2B5EF4-FFF2-40B4-BE49-F238E27FC236}">
                    <a16:creationId xmlns:a16="http://schemas.microsoft.com/office/drawing/2014/main" id="{53D88B7D-90B1-0D3F-34CA-89E9A14F31A8}"/>
                  </a:ext>
                </a:extLst>
              </p:cNvPr>
              <p:cNvSpPr txBox="1">
                <a:spLocks noRot="1" noChangeAspect="1" noMove="1" noResize="1" noEditPoints="1" noAdjustHandles="1" noChangeArrowheads="1" noChangeShapeType="1" noTextEdit="1"/>
              </p:cNvSpPr>
              <p:nvPr/>
            </p:nvSpPr>
            <p:spPr>
              <a:xfrm>
                <a:off x="426720" y="853440"/>
                <a:ext cx="11530501" cy="4632294"/>
              </a:xfrm>
              <a:prstGeom prst="rect">
                <a:avLst/>
              </a:prstGeom>
              <a:blipFill>
                <a:blip r:embed="rId3"/>
                <a:stretch>
                  <a:fillRect l="-1870" t="-2186" r="-880"/>
                </a:stretch>
              </a:blipFill>
            </p:spPr>
            <p:txBody>
              <a:bodyPr/>
              <a:lstStyle/>
              <a:p>
                <a:r>
                  <a:rPr lang="en-US">
                    <a:noFill/>
                  </a:rPr>
                  <a:t> </a:t>
                </a:r>
              </a:p>
            </p:txBody>
          </p:sp>
        </mc:Fallback>
      </mc:AlternateContent>
    </p:spTree>
    <p:extLst>
      <p:ext uri="{BB962C8B-B14F-4D97-AF65-F5344CB8AC3E}">
        <p14:creationId xmlns:p14="http://schemas.microsoft.com/office/powerpoint/2010/main" val="295852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12357" y="481511"/>
            <a:ext cx="122043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222421" y="-23399"/>
            <a:ext cx="11734800" cy="544512"/>
          </a:xfrm>
          <a:noFill/>
        </p:spPr>
        <p:txBody>
          <a:bodyPr>
            <a:noAutofit/>
          </a:bodyPr>
          <a:lstStyle/>
          <a:p>
            <a:r>
              <a:rPr lang="en-US" sz="2400" dirty="0">
                <a:solidFill>
                  <a:schemeClr val="accent5">
                    <a:lumMod val="50000"/>
                  </a:schemeClr>
                </a:solidFill>
              </a:rPr>
              <a:t>Results and Observed Graphs</a:t>
            </a:r>
          </a:p>
        </p:txBody>
      </p:sp>
      <p:sp>
        <p:nvSpPr>
          <p:cNvPr id="2" name="Rectangle 1">
            <a:extLst>
              <a:ext uri="{FF2B5EF4-FFF2-40B4-BE49-F238E27FC236}">
                <a16:creationId xmlns:a16="http://schemas.microsoft.com/office/drawing/2014/main" id="{D685DBA0-4967-A5A3-BEAF-106D66C9B36F}"/>
              </a:ext>
            </a:extLst>
          </p:cNvPr>
          <p:cNvSpPr/>
          <p:nvPr/>
        </p:nvSpPr>
        <p:spPr>
          <a:xfrm>
            <a:off x="216251" y="6443691"/>
            <a:ext cx="11957221" cy="371460"/>
          </a:xfrm>
          <a:prstGeom prst="rect">
            <a:avLst/>
          </a:prstGeom>
          <a:solidFill>
            <a:schemeClr val="accent4">
              <a:lumMod val="40000"/>
              <a:lumOff val="6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EA2B7F-E09A-3EC1-2ABC-5644BC4CC4AE}"/>
              </a:ext>
            </a:extLst>
          </p:cNvPr>
          <p:cNvSpPr txBox="1"/>
          <p:nvPr/>
        </p:nvSpPr>
        <p:spPr>
          <a:xfrm>
            <a:off x="981397" y="6472126"/>
            <a:ext cx="3156751" cy="369332"/>
          </a:xfrm>
          <a:prstGeom prst="rect">
            <a:avLst/>
          </a:prstGeom>
          <a:noFill/>
        </p:spPr>
        <p:txBody>
          <a:bodyPr wrap="square" rtlCol="0">
            <a:spAutoFit/>
          </a:bodyPr>
          <a:lstStyle/>
          <a:p>
            <a:r>
              <a:rPr lang="en-US" dirty="0">
                <a:latin typeface="Book Antiqua" panose="02040602050305030304" pitchFamily="18" charset="0"/>
              </a:rPr>
              <a:t>sagarregmi@isu.edu</a:t>
            </a:r>
          </a:p>
        </p:txBody>
      </p:sp>
      <p:sp>
        <p:nvSpPr>
          <p:cNvPr id="4" name="TextBox 3">
            <a:extLst>
              <a:ext uri="{FF2B5EF4-FFF2-40B4-BE49-F238E27FC236}">
                <a16:creationId xmlns:a16="http://schemas.microsoft.com/office/drawing/2014/main" id="{94B30AA1-2F31-D1A1-25B7-58029B62375E}"/>
              </a:ext>
            </a:extLst>
          </p:cNvPr>
          <p:cNvSpPr txBox="1"/>
          <p:nvPr/>
        </p:nvSpPr>
        <p:spPr>
          <a:xfrm>
            <a:off x="11715750" y="6415974"/>
            <a:ext cx="301686" cy="369332"/>
          </a:xfrm>
          <a:prstGeom prst="rect">
            <a:avLst/>
          </a:prstGeom>
          <a:noFill/>
        </p:spPr>
        <p:txBody>
          <a:bodyPr wrap="none" rtlCol="0">
            <a:spAutoFit/>
          </a:bodyPr>
          <a:lstStyle/>
          <a:p>
            <a:r>
              <a:rPr lang="en-US" dirty="0"/>
              <a:t>8</a:t>
            </a:r>
          </a:p>
        </p:txBody>
      </p:sp>
      <p:pic>
        <p:nvPicPr>
          <p:cNvPr id="5" name="Picture 4">
            <a:extLst>
              <a:ext uri="{FF2B5EF4-FFF2-40B4-BE49-F238E27FC236}">
                <a16:creationId xmlns:a16="http://schemas.microsoft.com/office/drawing/2014/main" id="{F3EA555D-8B03-AEE6-2F80-A4FE4D815DD6}"/>
              </a:ext>
            </a:extLst>
          </p:cNvPr>
          <p:cNvPicPr>
            <a:picLocks noChangeAspect="1"/>
          </p:cNvPicPr>
          <p:nvPr/>
        </p:nvPicPr>
        <p:blipFill>
          <a:blip r:embed="rId2"/>
          <a:stretch>
            <a:fillRect/>
          </a:stretch>
        </p:blipFill>
        <p:spPr>
          <a:xfrm>
            <a:off x="9255138" y="6501955"/>
            <a:ext cx="881728" cy="284387"/>
          </a:xfrm>
          <a:prstGeom prst="rect">
            <a:avLst/>
          </a:prstGeom>
        </p:spPr>
      </p:pic>
      <p:pic>
        <p:nvPicPr>
          <p:cNvPr id="7" name="Picture 6" descr="A picture containing text, plot, line, diagram&#10;&#10;Description automatically generated">
            <a:extLst>
              <a:ext uri="{FF2B5EF4-FFF2-40B4-BE49-F238E27FC236}">
                <a16:creationId xmlns:a16="http://schemas.microsoft.com/office/drawing/2014/main" id="{7D84C1C3-94CB-F1AD-75DB-72949962EBCB}"/>
              </a:ext>
            </a:extLst>
          </p:cNvPr>
          <p:cNvPicPr>
            <a:picLocks noChangeAspect="1"/>
          </p:cNvPicPr>
          <p:nvPr/>
        </p:nvPicPr>
        <p:blipFill>
          <a:blip r:embed="rId3"/>
          <a:stretch>
            <a:fillRect/>
          </a:stretch>
        </p:blipFill>
        <p:spPr>
          <a:xfrm>
            <a:off x="216251" y="609589"/>
            <a:ext cx="5209189" cy="3993317"/>
          </a:xfrm>
          <a:prstGeom prst="rect">
            <a:avLst/>
          </a:prstGeom>
        </p:spPr>
      </p:pic>
      <p:pic>
        <p:nvPicPr>
          <p:cNvPr id="9" name="Picture 8" descr="A picture containing text, diagram, line, plot&#10;&#10;Description automatically generated">
            <a:extLst>
              <a:ext uri="{FF2B5EF4-FFF2-40B4-BE49-F238E27FC236}">
                <a16:creationId xmlns:a16="http://schemas.microsoft.com/office/drawing/2014/main" id="{8E9A7F78-7976-4B35-FC04-162942758A8A}"/>
              </a:ext>
            </a:extLst>
          </p:cNvPr>
          <p:cNvPicPr>
            <a:picLocks noChangeAspect="1"/>
          </p:cNvPicPr>
          <p:nvPr/>
        </p:nvPicPr>
        <p:blipFill>
          <a:blip r:embed="rId4"/>
          <a:stretch>
            <a:fillRect/>
          </a:stretch>
        </p:blipFill>
        <p:spPr>
          <a:xfrm>
            <a:off x="5764368" y="586484"/>
            <a:ext cx="6102225" cy="4056786"/>
          </a:xfrm>
          <a:prstGeom prst="rect">
            <a:avLst/>
          </a:prstGeom>
        </p:spPr>
      </p:pic>
      <p:sp>
        <p:nvSpPr>
          <p:cNvPr id="15" name="TextBox 14">
            <a:extLst>
              <a:ext uri="{FF2B5EF4-FFF2-40B4-BE49-F238E27FC236}">
                <a16:creationId xmlns:a16="http://schemas.microsoft.com/office/drawing/2014/main" id="{58649A57-4EC0-F0D6-8E65-AC3525D5C7D3}"/>
              </a:ext>
            </a:extLst>
          </p:cNvPr>
          <p:cNvSpPr txBox="1"/>
          <p:nvPr/>
        </p:nvSpPr>
        <p:spPr>
          <a:xfrm>
            <a:off x="325407" y="4523301"/>
            <a:ext cx="4871433" cy="1200329"/>
          </a:xfrm>
          <a:prstGeom prst="rect">
            <a:avLst/>
          </a:prstGeom>
          <a:noFill/>
        </p:spPr>
        <p:txBody>
          <a:bodyPr wrap="square">
            <a:spAutoFit/>
          </a:bodyPr>
          <a:lstStyle/>
          <a:p>
            <a:pPr algn="l"/>
            <a:r>
              <a:rPr lang="en-US" b="1" i="0" dirty="0">
                <a:solidFill>
                  <a:srgbClr val="000000"/>
                </a:solidFill>
                <a:effectLst/>
                <a:latin typeface="Times"/>
              </a:rPr>
              <a:t>Plot: Raw, Pedestal, Corrected and Asymmetry Distributions(7.0 </a:t>
            </a:r>
            <a:r>
              <a:rPr lang="en-US" b="1" i="0" dirty="0" err="1">
                <a:solidFill>
                  <a:srgbClr val="000000"/>
                </a:solidFill>
                <a:effectLst/>
                <a:latin typeface="Times"/>
              </a:rPr>
              <a:t>nA</a:t>
            </a:r>
            <a:r>
              <a:rPr lang="en-US" b="1" i="0" dirty="0">
                <a:solidFill>
                  <a:srgbClr val="000000"/>
                </a:solidFill>
                <a:effectLst/>
                <a:latin typeface="Times"/>
              </a:rPr>
              <a:t> LL)</a:t>
            </a:r>
          </a:p>
          <a:p>
            <a:br>
              <a:rPr lang="en-US" dirty="0"/>
            </a:br>
            <a:endParaRPr lang="en-US" dirty="0"/>
          </a:p>
        </p:txBody>
      </p:sp>
      <p:sp>
        <p:nvSpPr>
          <p:cNvPr id="17" name="TextBox 16">
            <a:extLst>
              <a:ext uri="{FF2B5EF4-FFF2-40B4-BE49-F238E27FC236}">
                <a16:creationId xmlns:a16="http://schemas.microsoft.com/office/drawing/2014/main" id="{3E97A8A4-DB4C-9700-7D4D-E800CEED9B22}"/>
              </a:ext>
            </a:extLst>
          </p:cNvPr>
          <p:cNvSpPr txBox="1"/>
          <p:nvPr/>
        </p:nvSpPr>
        <p:spPr>
          <a:xfrm>
            <a:off x="6051278" y="4748365"/>
            <a:ext cx="5815315" cy="1200329"/>
          </a:xfrm>
          <a:prstGeom prst="rect">
            <a:avLst/>
          </a:prstGeom>
          <a:noFill/>
        </p:spPr>
        <p:txBody>
          <a:bodyPr wrap="square">
            <a:spAutoFit/>
          </a:bodyPr>
          <a:lstStyle/>
          <a:p>
            <a:pPr algn="l"/>
            <a:r>
              <a:rPr lang="en-US" b="1" i="0" dirty="0">
                <a:solidFill>
                  <a:srgbClr val="000000"/>
                </a:solidFill>
                <a:effectLst/>
                <a:latin typeface="Times"/>
              </a:rPr>
              <a:t>Plot: </a:t>
            </a:r>
            <a:r>
              <a:rPr lang="en-US" b="1" i="0" dirty="0" err="1">
                <a:solidFill>
                  <a:srgbClr val="000000"/>
                </a:solidFill>
                <a:effectLst/>
                <a:latin typeface="Times"/>
              </a:rPr>
              <a:t>Filterwise</a:t>
            </a:r>
            <a:r>
              <a:rPr lang="en-US" b="1" i="0" dirty="0">
                <a:solidFill>
                  <a:srgbClr val="000000"/>
                </a:solidFill>
                <a:effectLst/>
                <a:latin typeface="Times"/>
              </a:rPr>
              <a:t> Asymmetry Distributions for 1</a:t>
            </a:r>
            <a:r>
              <a:rPr lang="en-US" b="1" i="0" baseline="30000" dirty="0">
                <a:solidFill>
                  <a:srgbClr val="000000"/>
                </a:solidFill>
                <a:effectLst/>
                <a:latin typeface="Times"/>
              </a:rPr>
              <a:t>st</a:t>
            </a:r>
            <a:r>
              <a:rPr lang="en-US" b="1" i="0" dirty="0">
                <a:solidFill>
                  <a:srgbClr val="000000"/>
                </a:solidFill>
                <a:effectLst/>
                <a:latin typeface="Times"/>
              </a:rPr>
              <a:t> filter cycle(7.0 </a:t>
            </a:r>
            <a:r>
              <a:rPr lang="en-US" b="1" i="0" dirty="0" err="1">
                <a:solidFill>
                  <a:srgbClr val="000000"/>
                </a:solidFill>
                <a:effectLst/>
                <a:latin typeface="Times"/>
              </a:rPr>
              <a:t>nA</a:t>
            </a:r>
            <a:r>
              <a:rPr lang="en-US" b="1" i="0" dirty="0">
                <a:solidFill>
                  <a:srgbClr val="000000"/>
                </a:solidFill>
                <a:effectLst/>
                <a:latin typeface="Times"/>
              </a:rPr>
              <a:t> LL)</a:t>
            </a:r>
          </a:p>
          <a:p>
            <a:br>
              <a:rPr lang="en-US" dirty="0"/>
            </a:br>
            <a:endParaRPr lang="en-US" dirty="0"/>
          </a:p>
        </p:txBody>
      </p:sp>
    </p:spTree>
    <p:extLst>
      <p:ext uri="{BB962C8B-B14F-4D97-AF65-F5344CB8AC3E}">
        <p14:creationId xmlns:p14="http://schemas.microsoft.com/office/powerpoint/2010/main" val="1123063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13638</TotalTime>
  <Words>1170</Words>
  <Application>Microsoft Macintosh PowerPoint</Application>
  <PresentationFormat>Widescreen</PresentationFormat>
  <Paragraphs>143</Paragraphs>
  <Slides>17</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Book Antiqua</vt:lpstr>
      <vt:lpstr>Calibri</vt:lpstr>
      <vt:lpstr>Calibri Light</vt:lpstr>
      <vt:lpstr>Cambria Math</vt:lpstr>
      <vt:lpstr>NimbusRomNo9L</vt:lpstr>
      <vt:lpstr>rtxmi</vt:lpstr>
      <vt:lpstr>rtxr</vt:lpstr>
      <vt:lpstr>Times</vt:lpstr>
      <vt:lpstr>txsy</vt:lpstr>
      <vt:lpstr>Office Theme</vt:lpstr>
      <vt:lpstr>Characterizing integrating detector PMTs for the MOLLER Experiment</vt:lpstr>
      <vt:lpstr>Outline</vt:lpstr>
      <vt:lpstr>Parity Violating Asymmetry</vt:lpstr>
      <vt:lpstr>MOLLER INTRODUCTION</vt:lpstr>
      <vt:lpstr> MOLLER Intro… and PMT</vt:lpstr>
      <vt:lpstr>Systematic Error</vt:lpstr>
      <vt:lpstr>Non-Linearity Measurement setup</vt:lpstr>
      <vt:lpstr>Calculations </vt:lpstr>
      <vt:lpstr>Results and Observed Graphs</vt:lpstr>
      <vt:lpstr>Summary and Future works</vt:lpstr>
      <vt:lpstr>PowerPoint Presentation</vt:lpstr>
      <vt:lpstr>Thank you</vt:lpstr>
      <vt:lpstr>PowerPoint Presentation</vt:lpstr>
      <vt:lpstr>Timing Setup</vt:lpstr>
      <vt:lpstr>MOLLER Intro…</vt:lpstr>
      <vt:lpstr>The weak mixing angle</vt:lpstr>
      <vt:lpstr>Spectrometer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ShowerMax Dose update in PMT region</dc:title>
  <dc:creator>Sudip Bhattarai</dc:creator>
  <cp:lastModifiedBy>Sagar Regmi</cp:lastModifiedBy>
  <cp:revision>178</cp:revision>
  <dcterms:created xsi:type="dcterms:W3CDTF">2023-05-31T02:26:07Z</dcterms:created>
  <dcterms:modified xsi:type="dcterms:W3CDTF">2023-06-16T00:40:28Z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1033-5.1.0.7912</vt:lpwstr>
  </property>
</Properties>
</file>