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7" r:id="rId2"/>
    <p:sldId id="275" r:id="rId3"/>
    <p:sldId id="274" r:id="rId4"/>
    <p:sldId id="266" r:id="rId5"/>
    <p:sldId id="278" r:id="rId6"/>
    <p:sldId id="269" r:id="rId7"/>
    <p:sldId id="270" r:id="rId8"/>
    <p:sldId id="293" r:id="rId9"/>
    <p:sldId id="271" r:id="rId10"/>
    <p:sldId id="273" r:id="rId11"/>
    <p:sldId id="294" r:id="rId12"/>
    <p:sldId id="279" r:id="rId13"/>
    <p:sldId id="280" r:id="rId14"/>
    <p:sldId id="281" r:id="rId15"/>
    <p:sldId id="282" r:id="rId16"/>
    <p:sldId id="283" r:id="rId17"/>
    <p:sldId id="284" r:id="rId18"/>
    <p:sldId id="287" r:id="rId19"/>
    <p:sldId id="292" r:id="rId20"/>
    <p:sldId id="289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CE805-E726-4517-8D2F-6377608F0850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8F3A1-376A-48A5-8C21-32A7362A3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2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8F3A1-376A-48A5-8C21-32A7362A3C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5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8F3A1-376A-48A5-8C21-32A7362A3C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01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</a:t>
                </a:r>
                <a:r>
                  <a:rPr lang="en-US" baseline="0" dirty="0" smtClean="0"/>
                  <a:t> TMDs depend on two scale, </a:t>
                </a:r>
                <a:r>
                  <a:rPr lang="en-US" i="0" baseline="0" smtClean="0">
                    <a:latin typeface="Cambria Math"/>
                    <a:ea typeface="Cambria Math"/>
                  </a:rPr>
                  <a:t>𝜁</a:t>
                </a:r>
                <a:r>
                  <a:rPr lang="en-US" b="0" i="0" baseline="0" smtClean="0">
                    <a:latin typeface="Cambria Math"/>
                    <a:ea typeface="Cambria Math"/>
                  </a:rPr>
                  <a:t>,𝜇</a:t>
                </a:r>
                <a:r>
                  <a:rPr lang="en-US" dirty="0" smtClean="0"/>
                  <a:t>, and their dependence</a:t>
                </a:r>
                <a:r>
                  <a:rPr lang="en-US" baseline="0" dirty="0" smtClean="0"/>
                  <a:t> is given by the evolution equations.  The </a:t>
                </a:r>
                <a:r>
                  <a:rPr lang="en-US" i="0" baseline="0" smtClean="0">
                    <a:latin typeface="Cambria Math"/>
                    <a:ea typeface="Cambria Math"/>
                  </a:rPr>
                  <a:t>𝛾</a:t>
                </a:r>
                <a:r>
                  <a:rPr lang="en-US" dirty="0" smtClean="0"/>
                  <a:t> s</a:t>
                </a:r>
                <a:r>
                  <a:rPr lang="en-US" baseline="0" dirty="0" smtClean="0"/>
                  <a:t> are the anomalous dimension for f, D, and K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09640-4FA5-4250-A004-97DE0A0CD2D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24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09640-4FA5-4250-A004-97DE0A0CD2D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99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8F3A1-376A-48A5-8C21-32A7362A3C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8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4D2-DD1C-4A9E-8D1F-0C015F2079DC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1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383-95EE-4D97-A473-3F4F887723B8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59A2-58CD-4ECF-8580-AD9C607511D0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E98C-3C9D-4F7B-9D72-70A076C08F1D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4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E1777-1AC3-4AD2-B892-AC0233229D97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1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468-80A5-458F-A8A3-2A31330914F7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4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DF7-3AC9-4212-BF6C-C61807D2D35C}" type="datetime1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7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15CF-F0B7-4B94-AA04-4532238CA0B2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4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C71A-F129-49BA-90AA-91303D63F9C6}" type="datetime1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1A26-9429-42A3-B0F8-CD2530E29A61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0935-FB32-40E9-9953-A262FD23D962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7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2FE-70F8-4D06-9A33-295BE9F76E21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78D4D-93C7-4D59-B9E9-314638201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5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1.wmf"/><Relationship Id="rId4" Type="http://schemas.openxmlformats.org/officeDocument/2006/relationships/image" Target="../media/image35.png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5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wmf"/><Relationship Id="rId20" Type="http://schemas.openxmlformats.org/officeDocument/2006/relationships/image" Target="../media/image71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8.wmf"/><Relationship Id="rId22" Type="http://schemas.openxmlformats.org/officeDocument/2006/relationships/image" Target="../media/image7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7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9.png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 Extraction of TMDs from SIDIS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Fidele J. Twagirayezu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UCLA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0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599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295400"/>
                <a:ext cx="8991600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Comic Sans MS" panose="030F0702030302020204" pitchFamily="66" charset="0"/>
                  </a:rPr>
                  <a:t>The energy evolution of TMDs from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US" sz="1800" dirty="0" smtClean="0">
                    <a:latin typeface="Comic Sans MS" panose="030F0702030302020204" pitchFamily="66" charset="0"/>
                  </a:rPr>
                  <a:t>b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 to  Q  is encoded in the Sudakov factor: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400" dirty="0" smtClean="0">
                    <a:latin typeface="Comic Sans MS" panose="030F0702030302020204" pitchFamily="66" charset="0"/>
                  </a:rPr>
                  <a:t>The perturbation breaks down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for 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large value  of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b, and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   reaches the Landau pole which indicates non-perturbative Physics.  In the CSS approach, the b* prescription introduces a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cutoff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The b* prescription allows a smooth transition from the perturbative region to the non–perturbative region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295400"/>
                <a:ext cx="8991600" cy="5486400"/>
              </a:xfrm>
              <a:blipFill rotWithShape="1">
                <a:blip r:embed="rId4"/>
                <a:stretch>
                  <a:fillRect l="-1085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059071"/>
              </p:ext>
            </p:extLst>
          </p:nvPr>
        </p:nvGraphicFramePr>
        <p:xfrm>
          <a:off x="2057400" y="1905000"/>
          <a:ext cx="5181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3" name="Equation" r:id="rId5" imgW="3124080" imgH="533160" progId="Equation.DSMT4">
                  <p:embed/>
                </p:oleObj>
              </mc:Choice>
              <mc:Fallback>
                <p:oleObj name="Equation" r:id="rId5" imgW="31240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7400" y="1905000"/>
                        <a:ext cx="5181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030534"/>
              </p:ext>
            </p:extLst>
          </p:nvPr>
        </p:nvGraphicFramePr>
        <p:xfrm>
          <a:off x="228600" y="3048000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4" name="Equation" r:id="rId7" imgW="482400" imgH="253800" progId="Equation.DSMT4">
                  <p:embed/>
                </p:oleObj>
              </mc:Choice>
              <mc:Fallback>
                <p:oleObj name="Equation" r:id="rId7" imgW="482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" y="3048000"/>
                        <a:ext cx="838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250953"/>
              </p:ext>
            </p:extLst>
          </p:nvPr>
        </p:nvGraphicFramePr>
        <p:xfrm>
          <a:off x="2590800" y="4267200"/>
          <a:ext cx="3946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5" name="Equation" r:id="rId9" imgW="2450880" imgH="291960" progId="Equation.DSMT4">
                  <p:embed/>
                </p:oleObj>
              </mc:Choice>
              <mc:Fallback>
                <p:oleObj name="Equation" r:id="rId9" imgW="24508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0800" y="4267200"/>
                        <a:ext cx="39465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758332"/>
              </p:ext>
            </p:extLst>
          </p:nvPr>
        </p:nvGraphicFramePr>
        <p:xfrm>
          <a:off x="2590800" y="4800600"/>
          <a:ext cx="3603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6" name="Equation" r:id="rId11" imgW="2323800" imgH="266400" progId="Equation.DSMT4">
                  <p:embed/>
                </p:oleObj>
              </mc:Choice>
              <mc:Fallback>
                <p:oleObj name="Equation" r:id="rId11" imgW="23238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90800" y="4800600"/>
                        <a:ext cx="36036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335126"/>
              </p:ext>
            </p:extLst>
          </p:nvPr>
        </p:nvGraphicFramePr>
        <p:xfrm>
          <a:off x="1382713" y="5181600"/>
          <a:ext cx="57816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7" name="Equation" r:id="rId13" imgW="4495680" imgH="253800" progId="Equation.DSMT4">
                  <p:embed/>
                </p:oleObj>
              </mc:Choice>
              <mc:Fallback>
                <p:oleObj name="Equation" r:id="rId13" imgW="4495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82713" y="5181600"/>
                        <a:ext cx="5781675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042671"/>
              </p:ext>
            </p:extLst>
          </p:nvPr>
        </p:nvGraphicFramePr>
        <p:xfrm>
          <a:off x="4876800" y="38100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8" name="Equation" r:id="rId15" imgW="266400" imgH="228600" progId="Equation.DSMT4">
                  <p:embed/>
                </p:oleObj>
              </mc:Choice>
              <mc:Fallback>
                <p:oleObj name="Equation" r:id="rId15" imgW="266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76800" y="3810000"/>
                        <a:ext cx="533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3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9817"/>
            <a:ext cx="9031357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Matching in SIDIS</a:t>
            </a: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In the perturbative region,  TMDs are matched onto their collinear counterparts with </a:t>
            </a:r>
            <a:r>
              <a:rPr lang="en-US" sz="2400" dirty="0" err="1" smtClean="0">
                <a:latin typeface="Comic Sans MS" panose="030F0702030302020204" pitchFamily="66" charset="0"/>
              </a:rPr>
              <a:t>perturbatively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calculable C-functions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11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809" y="1752601"/>
            <a:ext cx="5076825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2650"/>
            <a:ext cx="3409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3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 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Un-polarized PDF and FF with TM evolution: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            are scheme-dependent. In the standard CSS formalism, they are absorbed in the C-functions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Convolution integrals are evaluated using the </a:t>
            </a:r>
            <a:r>
              <a:rPr lang="en-US" sz="2400" dirty="0" err="1" smtClean="0">
                <a:latin typeface="Comic Sans MS" panose="030F0702030302020204" pitchFamily="66" charset="0"/>
              </a:rPr>
              <a:t>Mellin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transformation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122771"/>
              </p:ext>
            </p:extLst>
          </p:nvPr>
        </p:nvGraphicFramePr>
        <p:xfrm>
          <a:off x="228600" y="1828800"/>
          <a:ext cx="87630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5" name="Equation" r:id="rId3" imgW="5219640" imgH="888840" progId="Equation.DSMT4">
                  <p:embed/>
                </p:oleObj>
              </mc:Choice>
              <mc:Fallback>
                <p:oleObj name="Equation" r:id="rId3" imgW="52196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828800"/>
                        <a:ext cx="87630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240438"/>
              </p:ext>
            </p:extLst>
          </p:nvPr>
        </p:nvGraphicFramePr>
        <p:xfrm>
          <a:off x="228600" y="3505200"/>
          <a:ext cx="129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6" name="Equation" r:id="rId5" imgW="761760" imgH="266400" progId="Equation.DSMT4">
                  <p:embed/>
                </p:oleObj>
              </mc:Choice>
              <mc:Fallback>
                <p:oleObj name="Equation" r:id="rId5" imgW="7617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3505200"/>
                        <a:ext cx="1295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847840"/>
              </p:ext>
            </p:extLst>
          </p:nvPr>
        </p:nvGraphicFramePr>
        <p:xfrm>
          <a:off x="161925" y="4343400"/>
          <a:ext cx="881856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7" name="Equation" r:id="rId7" imgW="5663880" imgH="711000" progId="Equation.DSMT4">
                  <p:embed/>
                </p:oleObj>
              </mc:Choice>
              <mc:Fallback>
                <p:oleObj name="Equation" r:id="rId7" imgW="56638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925" y="4343400"/>
                        <a:ext cx="8818563" cy="128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Collins structure functions: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With TMD evolution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             are absorbed in C-functions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475037"/>
              </p:ext>
            </p:extLst>
          </p:nvPr>
        </p:nvGraphicFramePr>
        <p:xfrm>
          <a:off x="457200" y="1981200"/>
          <a:ext cx="792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5" name="Equation" r:id="rId3" imgW="4495680" imgH="368280" progId="Equation.DSMT4">
                  <p:embed/>
                </p:oleObj>
              </mc:Choice>
              <mc:Fallback>
                <p:oleObj name="Equation" r:id="rId3" imgW="44956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981200"/>
                        <a:ext cx="7924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661378"/>
              </p:ext>
            </p:extLst>
          </p:nvPr>
        </p:nvGraphicFramePr>
        <p:xfrm>
          <a:off x="381000" y="3048000"/>
          <a:ext cx="807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6" name="Equation" r:id="rId5" imgW="5549760" imgH="431640" progId="Equation.DSMT4">
                  <p:embed/>
                </p:oleObj>
              </mc:Choice>
              <mc:Fallback>
                <p:oleObj name="Equation" r:id="rId5" imgW="5549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3048000"/>
                        <a:ext cx="80772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916887"/>
              </p:ext>
            </p:extLst>
          </p:nvPr>
        </p:nvGraphicFramePr>
        <p:xfrm>
          <a:off x="152400" y="3733800"/>
          <a:ext cx="86360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7" name="Equation" r:id="rId7" imgW="6057720" imgH="457200" progId="Equation.DSMT4">
                  <p:embed/>
                </p:oleObj>
              </mc:Choice>
              <mc:Fallback>
                <p:oleObj name="Equation" r:id="rId7" imgW="60577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3733800"/>
                        <a:ext cx="8636000" cy="700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306896"/>
              </p:ext>
            </p:extLst>
          </p:nvPr>
        </p:nvGraphicFramePr>
        <p:xfrm>
          <a:off x="144463" y="4953000"/>
          <a:ext cx="870426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8" name="Equation" r:id="rId9" imgW="6362640" imgH="939600" progId="Equation.DSMT4">
                  <p:embed/>
                </p:oleObj>
              </mc:Choice>
              <mc:Fallback>
                <p:oleObj name="Equation" r:id="rId9" imgW="63626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4463" y="4953000"/>
                        <a:ext cx="8704262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096728"/>
              </p:ext>
            </p:extLst>
          </p:nvPr>
        </p:nvGraphicFramePr>
        <p:xfrm>
          <a:off x="152400" y="4495800"/>
          <a:ext cx="1295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9" name="Equation" r:id="rId11" imgW="888840" imgH="266400" progId="Equation.DSMT4">
                  <p:embed/>
                </p:oleObj>
              </mc:Choice>
              <mc:Fallback>
                <p:oleObj name="Equation" r:id="rId11" imgW="888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2400" y="4495800"/>
                        <a:ext cx="1295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257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Twist-3: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The evolution equations for     and        are 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078536"/>
              </p:ext>
            </p:extLst>
          </p:nvPr>
        </p:nvGraphicFramePr>
        <p:xfrm>
          <a:off x="2438400" y="2362200"/>
          <a:ext cx="3886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" name="Equation" r:id="rId3" imgW="2222280" imgH="495000" progId="Equation.DSMT4">
                  <p:embed/>
                </p:oleObj>
              </mc:Choice>
              <mc:Fallback>
                <p:oleObj name="Equation" r:id="rId3" imgW="22222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2362200"/>
                        <a:ext cx="38862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594872"/>
              </p:ext>
            </p:extLst>
          </p:nvPr>
        </p:nvGraphicFramePr>
        <p:xfrm>
          <a:off x="5105400" y="33528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" name="Equation" r:id="rId5" imgW="304560" imgH="266400" progId="Equation.DSMT4">
                  <p:embed/>
                </p:oleObj>
              </mc:Choice>
              <mc:Fallback>
                <p:oleObj name="Equation" r:id="rId5" imgW="3045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5400" y="3352800"/>
                        <a:ext cx="533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926101"/>
              </p:ext>
            </p:extLst>
          </p:nvPr>
        </p:nvGraphicFramePr>
        <p:xfrm>
          <a:off x="4114800" y="33528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" name="Equation" r:id="rId7" imgW="177480" imgH="241200" progId="Equation.DSMT4">
                  <p:embed/>
                </p:oleObj>
              </mc:Choice>
              <mc:Fallback>
                <p:oleObj name="Equation" r:id="rId7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14800" y="3352800"/>
                        <a:ext cx="381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093126"/>
              </p:ext>
            </p:extLst>
          </p:nvPr>
        </p:nvGraphicFramePr>
        <p:xfrm>
          <a:off x="228600" y="4038600"/>
          <a:ext cx="86296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4" name="Equation" r:id="rId9" imgW="4940280" imgH="507960" progId="Equation.DSMT4">
                  <p:embed/>
                </p:oleObj>
              </mc:Choice>
              <mc:Fallback>
                <p:oleObj name="Equation" r:id="rId9" imgW="49402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" y="4038600"/>
                        <a:ext cx="8629650" cy="78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015464"/>
              </p:ext>
            </p:extLst>
          </p:nvPr>
        </p:nvGraphicFramePr>
        <p:xfrm>
          <a:off x="152400" y="5029200"/>
          <a:ext cx="8763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" name="Equation" r:id="rId11" imgW="5384520" imgH="507960" progId="Equation.DSMT4">
                  <p:embed/>
                </p:oleObj>
              </mc:Choice>
              <mc:Fallback>
                <p:oleObj name="Equation" r:id="rId11" imgW="53845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2400" y="5029200"/>
                        <a:ext cx="8763000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412029"/>
              </p:ext>
            </p:extLst>
          </p:nvPr>
        </p:nvGraphicFramePr>
        <p:xfrm>
          <a:off x="2209800" y="1676400"/>
          <a:ext cx="441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6" name="Equation" r:id="rId13" imgW="2590560" imgH="279360" progId="Equation.DSMT4">
                  <p:embed/>
                </p:oleObj>
              </mc:Choice>
              <mc:Fallback>
                <p:oleObj name="Equation" r:id="rId13" imgW="2590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09800" y="1676400"/>
                        <a:ext cx="4419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65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599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Parametrization of transversity: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         is unpolarized PDF and             is helicity PDF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Parametrization of Collins function: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 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        is unpolarized FF,                   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a</a:t>
            </a:r>
            <a:r>
              <a:rPr lang="en-US" sz="2400" dirty="0" smtClean="0">
                <a:latin typeface="Comic Sans MS" panose="030F0702030302020204" pitchFamily="66" charset="0"/>
              </a:rPr>
              <a:t>nd then one solves DGLAP equations both for  h1 and  Collins FF to the scale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Free parameters: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987013"/>
              </p:ext>
            </p:extLst>
          </p:nvPr>
        </p:nvGraphicFramePr>
        <p:xfrm>
          <a:off x="457200" y="1752600"/>
          <a:ext cx="74390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" name="Equation" r:id="rId3" imgW="4584600" imgH="393480" progId="Equation.DSMT4">
                  <p:embed/>
                </p:oleObj>
              </mc:Choice>
              <mc:Fallback>
                <p:oleObj name="Equation" r:id="rId3" imgW="4584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752600"/>
                        <a:ext cx="7439025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28670"/>
              </p:ext>
            </p:extLst>
          </p:nvPr>
        </p:nvGraphicFramePr>
        <p:xfrm>
          <a:off x="1905000" y="3581400"/>
          <a:ext cx="487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2" name="Equation" r:id="rId5" imgW="2552400" imgH="609480" progId="Equation.DSMT4">
                  <p:embed/>
                </p:oleObj>
              </mc:Choice>
              <mc:Fallback>
                <p:oleObj name="Equation" r:id="rId5" imgW="25524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3581400"/>
                        <a:ext cx="48768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4302"/>
              </p:ext>
            </p:extLst>
          </p:nvPr>
        </p:nvGraphicFramePr>
        <p:xfrm>
          <a:off x="152400" y="2590800"/>
          <a:ext cx="102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3" name="Equation" r:id="rId7" imgW="647640" imgH="253800" progId="Equation.DSMT4">
                  <p:embed/>
                </p:oleObj>
              </mc:Choice>
              <mc:Fallback>
                <p:oleObj name="Equation" r:id="rId7" imgW="647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2590800"/>
                        <a:ext cx="1028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210990"/>
              </p:ext>
            </p:extLst>
          </p:nvPr>
        </p:nvGraphicFramePr>
        <p:xfrm>
          <a:off x="4572000" y="2590800"/>
          <a:ext cx="91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4" name="Equation" r:id="rId9" imgW="634680" imgH="253800" progId="Equation.DSMT4">
                  <p:embed/>
                </p:oleObj>
              </mc:Choice>
              <mc:Fallback>
                <p:oleObj name="Equation" r:id="rId9" imgW="634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0" y="2590800"/>
                        <a:ext cx="914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333020"/>
              </p:ext>
            </p:extLst>
          </p:nvPr>
        </p:nvGraphicFramePr>
        <p:xfrm>
          <a:off x="228600" y="4800600"/>
          <a:ext cx="895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5" name="Equation" r:id="rId11" imgW="596880" imgH="253800" progId="Equation.DSMT4">
                  <p:embed/>
                </p:oleObj>
              </mc:Choice>
              <mc:Fallback>
                <p:oleObj name="Equation" r:id="rId11" imgW="596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600" y="4800600"/>
                        <a:ext cx="8953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26673"/>
              </p:ext>
            </p:extLst>
          </p:nvPr>
        </p:nvGraphicFramePr>
        <p:xfrm>
          <a:off x="2438400" y="5638800"/>
          <a:ext cx="99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6" name="Equation" r:id="rId13" imgW="672840" imgH="228600" progId="Equation.DSMT4">
                  <p:embed/>
                </p:oleObj>
              </mc:Choice>
              <mc:Fallback>
                <p:oleObj name="Equation" r:id="rId13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38400" y="5638800"/>
                        <a:ext cx="990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831725"/>
              </p:ext>
            </p:extLst>
          </p:nvPr>
        </p:nvGraphicFramePr>
        <p:xfrm>
          <a:off x="3124200" y="6248400"/>
          <a:ext cx="1752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7" name="Equation" r:id="rId15" imgW="1079280" imgH="241200" progId="Equation.DSMT4">
                  <p:embed/>
                </p:oleObj>
              </mc:Choice>
              <mc:Fallback>
                <p:oleObj name="Equation" r:id="rId15" imgW="1079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24200" y="6248400"/>
                        <a:ext cx="1752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05809"/>
              </p:ext>
            </p:extLst>
          </p:nvPr>
        </p:nvGraphicFramePr>
        <p:xfrm>
          <a:off x="4038600" y="4800600"/>
          <a:ext cx="1371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8" name="Equation" r:id="rId17" imgW="901440" imgH="241200" progId="Equation.DSMT4">
                  <p:embed/>
                </p:oleObj>
              </mc:Choice>
              <mc:Fallback>
                <p:oleObj name="Equation" r:id="rId17" imgW="901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38600" y="4800600"/>
                        <a:ext cx="1371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3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42" y="76200"/>
            <a:ext cx="9031357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334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Parametrization of non-</a:t>
            </a:r>
            <a:r>
              <a:rPr lang="en-US" sz="2400" dirty="0" err="1" smtClean="0">
                <a:latin typeface="Comic Sans MS" panose="030F0702030302020204" pitchFamily="66" charset="0"/>
              </a:rPr>
              <a:t>pertubative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</a:rPr>
              <a:t>Sodakov</a:t>
            </a:r>
            <a:r>
              <a:rPr lang="en-US" sz="2400" dirty="0" smtClean="0">
                <a:latin typeface="Comic Sans MS" panose="030F0702030302020204" pitchFamily="66" charset="0"/>
              </a:rPr>
              <a:t> factors for all TMDs: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Some parameters: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</a:rPr>
              <a:t>fixed parameters: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latin typeface="Comic Sans MS" panose="030F0702030302020204" pitchFamily="66" charset="0"/>
              </a:rPr>
              <a:t>ree parameters: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175045"/>
              </p:ext>
            </p:extLst>
          </p:nvPr>
        </p:nvGraphicFramePr>
        <p:xfrm>
          <a:off x="1905000" y="1981200"/>
          <a:ext cx="57912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6" name="Equation" r:id="rId4" imgW="2781000" imgH="1726920" progId="Equation.DSMT4">
                  <p:embed/>
                </p:oleObj>
              </mc:Choice>
              <mc:Fallback>
                <p:oleObj name="Equation" r:id="rId4" imgW="278100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1981200"/>
                        <a:ext cx="579120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364721"/>
              </p:ext>
            </p:extLst>
          </p:nvPr>
        </p:nvGraphicFramePr>
        <p:xfrm>
          <a:off x="3030538" y="5638800"/>
          <a:ext cx="45878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7" name="Equation" r:id="rId6" imgW="3073320" imgH="279360" progId="Equation.DSMT4">
                  <p:embed/>
                </p:oleObj>
              </mc:Choice>
              <mc:Fallback>
                <p:oleObj name="Equation" r:id="rId6" imgW="3073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30538" y="5638800"/>
                        <a:ext cx="4587875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101292"/>
              </p:ext>
            </p:extLst>
          </p:nvPr>
        </p:nvGraphicFramePr>
        <p:xfrm>
          <a:off x="3279775" y="5084763"/>
          <a:ext cx="47212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8" name="Equation" r:id="rId8" imgW="3174840" imgH="304560" progId="Equation.DSMT4">
                  <p:embed/>
                </p:oleObj>
              </mc:Choice>
              <mc:Fallback>
                <p:oleObj name="Equation" r:id="rId8" imgW="31748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79775" y="5084763"/>
                        <a:ext cx="4721225" cy="50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7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Fitting procedure: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One minimize</a:t>
            </a: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2400" dirty="0" smtClean="0">
                <a:latin typeface="Comic Sans MS" panose="030F0702030302020204" pitchFamily="66" charset="0"/>
              </a:rPr>
              <a:t>is the theoretical estimate for a set of free parameters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            data sets each containing N</a:t>
            </a:r>
            <a:r>
              <a:rPr lang="en-US" sz="1600" dirty="0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 data points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   is the experimental </a:t>
            </a:r>
            <a:r>
              <a:rPr lang="en-US" sz="2400" dirty="0" smtClean="0">
                <a:latin typeface="Comic Sans MS" panose="030F0702030302020204" pitchFamily="66" charset="0"/>
              </a:rPr>
              <a:t>measurement of each data point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   is the experimental uncertainty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Rough idea 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of a good fit, for N points: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In principal, the model describes the data: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Noise: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670325"/>
              </p:ext>
            </p:extLst>
          </p:nvPr>
        </p:nvGraphicFramePr>
        <p:xfrm>
          <a:off x="2514600" y="2057400"/>
          <a:ext cx="350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08" name="Equation" r:id="rId3" imgW="2031840" imgH="558720" progId="Equation.DSMT4">
                  <p:embed/>
                </p:oleObj>
              </mc:Choice>
              <mc:Fallback>
                <p:oleObj name="Equation" r:id="rId3" imgW="20318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2057400"/>
                        <a:ext cx="3505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150260"/>
              </p:ext>
            </p:extLst>
          </p:nvPr>
        </p:nvGraphicFramePr>
        <p:xfrm>
          <a:off x="2209800" y="16764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09" name="Equation" r:id="rId5" imgW="203040" imgH="228600" progId="Equation.DSMT4">
                  <p:embed/>
                </p:oleObj>
              </mc:Choice>
              <mc:Fallback>
                <p:oleObj name="Equation" r:id="rId5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1676400"/>
                        <a:ext cx="457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353731"/>
              </p:ext>
            </p:extLst>
          </p:nvPr>
        </p:nvGraphicFramePr>
        <p:xfrm>
          <a:off x="228600" y="3048000"/>
          <a:ext cx="8715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10" name="Equation" r:id="rId7" imgW="507960" imgH="253800" progId="Equation.DSMT4">
                  <p:embed/>
                </p:oleObj>
              </mc:Choice>
              <mc:Fallback>
                <p:oleObj name="Equation" r:id="rId7" imgW="50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" y="3048000"/>
                        <a:ext cx="87153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28938"/>
              </p:ext>
            </p:extLst>
          </p:nvPr>
        </p:nvGraphicFramePr>
        <p:xfrm>
          <a:off x="228600" y="3962400"/>
          <a:ext cx="1219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11" name="Equation" r:id="rId9" imgW="672840" imgH="203040" progId="Equation.DSMT4">
                  <p:embed/>
                </p:oleObj>
              </mc:Choice>
              <mc:Fallback>
                <p:oleObj name="Equation" r:id="rId9" imgW="672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" y="3962400"/>
                        <a:ext cx="12192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296423"/>
              </p:ext>
            </p:extLst>
          </p:nvPr>
        </p:nvGraphicFramePr>
        <p:xfrm>
          <a:off x="228600" y="43434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12" name="Equation" r:id="rId11" imgW="190440" imgH="241200" progId="Equation.DSMT4">
                  <p:embed/>
                </p:oleObj>
              </mc:Choice>
              <mc:Fallback>
                <p:oleObj name="Equation" r:id="rId11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600" y="4343400"/>
                        <a:ext cx="304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608752"/>
              </p:ext>
            </p:extLst>
          </p:nvPr>
        </p:nvGraphicFramePr>
        <p:xfrm>
          <a:off x="228600" y="4800600"/>
          <a:ext cx="4365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13" name="Equation" r:id="rId13" imgW="279360" imgH="241200" progId="Equation.DSMT4">
                  <p:embed/>
                </p:oleObj>
              </mc:Choice>
              <mc:Fallback>
                <p:oleObj name="Equation" r:id="rId13" imgW="27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8600" y="4800600"/>
                        <a:ext cx="436563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908075"/>
              </p:ext>
            </p:extLst>
          </p:nvPr>
        </p:nvGraphicFramePr>
        <p:xfrm>
          <a:off x="1946275" y="3429000"/>
          <a:ext cx="48466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14" name="Equation" r:id="rId15" imgW="3009600" imgH="279360" progId="Equation.DSMT4">
                  <p:embed/>
                </p:oleObj>
              </mc:Choice>
              <mc:Fallback>
                <p:oleObj name="Equation" r:id="rId15" imgW="3009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46275" y="3429000"/>
                        <a:ext cx="4846638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35355"/>
              </p:ext>
            </p:extLst>
          </p:nvPr>
        </p:nvGraphicFramePr>
        <p:xfrm>
          <a:off x="6324600" y="5638800"/>
          <a:ext cx="12747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15" name="Equation" r:id="rId17" imgW="787320" imgH="253800" progId="Equation.DSMT4">
                  <p:embed/>
                </p:oleObj>
              </mc:Choice>
              <mc:Fallback>
                <p:oleObj name="Equation" r:id="rId17" imgW="787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24600" y="5638800"/>
                        <a:ext cx="1274763" cy="423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520596"/>
              </p:ext>
            </p:extLst>
          </p:nvPr>
        </p:nvGraphicFramePr>
        <p:xfrm>
          <a:off x="5791200" y="5181600"/>
          <a:ext cx="274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16" name="Equation" r:id="rId19" imgW="2019240" imgH="266400" progId="Equation.DSMT4">
                  <p:embed/>
                </p:oleObj>
              </mc:Choice>
              <mc:Fallback>
                <p:oleObj name="Equation" r:id="rId19" imgW="20192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791200" y="5181600"/>
                        <a:ext cx="2743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916590"/>
              </p:ext>
            </p:extLst>
          </p:nvPr>
        </p:nvGraphicFramePr>
        <p:xfrm>
          <a:off x="1177925" y="6096000"/>
          <a:ext cx="1377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17" name="Equation" r:id="rId21" imgW="838080" imgH="253800" progId="Equation.DSMT4">
                  <p:embed/>
                </p:oleObj>
              </mc:Choice>
              <mc:Fallback>
                <p:oleObj name="Equation" r:id="rId21" imgW="838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177925" y="6096000"/>
                        <a:ext cx="13779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4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mic Sans MS" panose="030F0702030302020204" pitchFamily="66" charset="0"/>
              </a:rPr>
              <a:t>Credits: </a:t>
            </a:r>
            <a:r>
              <a:rPr lang="en-US" sz="1600" dirty="0" smtClean="0">
                <a:latin typeface="Comic Sans MS" panose="030F0702030302020204" pitchFamily="66" charset="0"/>
              </a:rPr>
              <a:t>Prof. </a:t>
            </a:r>
            <a:r>
              <a:rPr lang="en-US" sz="1600" dirty="0" err="1" smtClean="0">
                <a:latin typeface="Comic Sans MS" panose="030F0702030302020204" pitchFamily="66" charset="0"/>
              </a:rPr>
              <a:t>Zhongbo</a:t>
            </a:r>
            <a:r>
              <a:rPr lang="en-US" sz="1600" dirty="0" smtClean="0">
                <a:latin typeface="Comic Sans MS" panose="030F0702030302020204" pitchFamily="66" charset="0"/>
              </a:rPr>
              <a:t> </a:t>
            </a:r>
            <a:r>
              <a:rPr lang="en-US" sz="1600" dirty="0" smtClean="0">
                <a:latin typeface="Comic Sans MS" panose="030F0702030302020204" pitchFamily="66" charset="0"/>
              </a:rPr>
              <a:t>Kang (UCLA)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899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3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Benchmark with Kang et. al 2015</a:t>
            </a:r>
          </a:p>
          <a:p>
            <a:pPr marL="0" indent="0">
              <a:buNone/>
            </a:pPr>
            <a:endParaRPr lang="en-US" sz="2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19</a:t>
            </a:fld>
            <a:endParaRPr lang="en-US"/>
          </a:p>
        </p:txBody>
      </p:sp>
      <p:sp>
        <p:nvSpPr>
          <p:cNvPr id="5" name="AutoShape 4" descr="data:image/png;base64,iVBORw0KGgoAAAANSUhEUgAAAaEAAAEZCAYAAAA+MZraAAAAOXRFWHRTb2Z0d2FyZQBNYXRwbG90bGliIHZlcnNpb24zLjUuMSwgaHR0cHM6Ly9tYXRwbG90bGliLm9yZy/YYfK9AAAACXBIWXMAAAsTAAALEwEAmpwYAAAumklEQVR4nO3dz5Mbx5Un8O8TV3aEIkRVt8Sg5sKmqj2HOa2Nhva+IqD7yGh6Iujbqhvynj0N0T5rNGjtXFcG6L2JEUOi7bvc4PwDbIAzl5mDB6CkkzySuktShCNkBfn2kFlgAagCqgoFFH58PxGIVheqEgUEhdeZ+fKlqCqIiIjy8FzeN0BERJuLQYiIiHLDIERERLlhECIiotwwCBERUW7+W943sEpeeeUVvX79et63QUS0UjqdzpeqeiXsOQahBK5fv46zs7O8b4OIaKWIyKdRz3E4joiIcsMgREREuWEQIiKi3DAIERFRbhiEiIgoNwxCG+ruXeD6deC558zPu3fzviMi2kRM0d5Ad+8Ch4fAn/9sfv/0U/M7ANy6ld99EdHmYU9oA/36188CkO/PfzbH2UMiokViT2gDffZZ+HG/R8Qe0mTfffcdzs/P8e233+LJkyd53w7RQl26dAkvvvgitre38cMf/nDm9oSb2sVXLBZ1lSom3L1rejeffQZcuwa8954JJtevmwAT184O8Mkn87rL1fLdd9/hs88+w9bWFi5fvoznn38eIpL3bREthKri+++/xzfffIOLiwtcu3YtViASkY6qFsOeY09oTU2a93nvveHnponqOW2i8/NzbG1t4ZVXXsn7VogWTkTwgx/8YPDv//z8HH/1V381U5ucE1pTk+Z9bt0Cmk3Tw4nzR/y1a+PHXn3VXDv6ePXVbO5/WX377be4fPly3rdBlLvLly/j22+/nbkdBqE1FdV78Y/fumWG2J4+ndzOCy+YnpPPT1z405/Cz486vi6ePHmC559/Pu/bIMrd888/n8mcKIPQmgrrvUw6HqXZfJaU4A/xJZlPWkecAyLK7v8DBqE19d57phcTNNqriSOYFRc2xEdENAsGoTU1Ou+zszPcqwm6ejW8jdHjSRMUNnXeiIjiY3bcGrt1K976ns8/j9fetWvJhuI2dd6IiOJjT4hiCxviGxXVq6L10O12ISKRj729vcG5x8fHKJfLE9s7OTmBiMDzvNj3UKvVsLW1lfYtjGk2m9jd3R3c/8nJydg5/X4f5XJ54jlx2jk5OcHe3h5EBLu7u2g2m5m9j1XFIESxhQ3xffQRoPrsEbdXRavt8PAQp6enY496vT44p9frod1u53iX0zWbTdRqNVSrVTQaDQDA/v7+UHDwPG8QXFutFkqlEvb394eCTJx2ms0m9vf3USqVcHp6ikqlgmq1iuPj40W81eWlqnzEfOzt7eky+ugj1Z0dVRHz86OPhp+/ejUYJp49rl6d732Fvab/WFX//u//nvct5KrT6SgAbTQambTXarUUgF5cXMS+5ujoSB3HyeT1HcfR09PToWOFQmGoff/1gvd4eHiorusmaqdQKGin0xk6p1QqZfZe8hD3/wcAZxrxvcqe0IoLpk2rPquMECw8uqi5mdHip5QeC8nOn+d5cF0XpVJp6Pjt27fheR663S4AM4R2eHgIx3EG51SrVfT7fXS73djtPHjwAIVCIfQ+NllmQUhELovIj0XkuohwSfmCTKqMsEhhwTAK540mi/OHBc3OcRw8ePBg7LjrugDMPJDneej3+9jd3Q095+zsLFY7/uuNarfbqFQqM72PVZc6CInIgYj8QUTOReSPAB4A+BWAJoCuiHwlIg9F5Jcicj2j+6UR0yojLErUGqKdnfHBOM4bTbYsf1jMKiyB4Pj4GFtbW9jd3R30JsK02+3BBP7e3t7UuaWk5/vCAoNfpLhUKuH8/BzAs4Ayep3fi5nWTlC/3x8kKDiOMzSPtokSByER+UcR+RiAAthX1W1V/WtVfV1Vb6rqm6r6I1V9WVVfhwlO74rIPRF5I+s3sOmyqowwq2UJhutgFT7LarUamh03yfHxMWq1GorFIur1Ovb29lCr1cbOOzk5QblcRqlUQqvVQrFYRLlcjgxYSc+fptFooFQqwXGcqUNlX331Vax2gvb29rC/v49ut4t6vT4W4DZO1GTR6APATwB8COC1uNeEtHEA4Jdpr8/7sYyJCR99pPrCC8N9jRdeGE5OWESCwM5OePs7O8naySuJIq5FJCZk9VnOg5+YcHR0pJ1OZ+wRNJpA4DiOlkqloXPq9fpYYoLjOHp0dDR0XqFQGBwLa3fS+UnU63V1HEd7vd7Q+221WmPn+p9DnHaCLi4u9OLiQhuNhgLQer2e+D6XRRaJCXGDx2sAfhrn3BhtvQTgrSzaWvRjGYOQ6nJkx8UJhnEse0bdIoJQVp/lPCTJjgsGi6gvc/+L2A9C/nlhDz+AhbU76fy4/Ey9YDDt9XqR7zcqgIS1E8UPwmHBahVkEYSmVkwQkSeqegnA4xk6XAOq+jWA32fRFhnTKiMsYg7Gf/2wTfQomXX8LKPmVkb5Q2idTmdsGGt7e3vm86N0u10cHByg0+kMZbD5bYwOy0UlG0S1E8WfLzo5OcHR0VHs+10nccr2RA702oSD0X9VfVX9ZIZ78tsuACgC6NvX6Kvq1NlGEanY83ftz4aqnoyck6ptmixumSCabt0+S//L3A9GUYJBKs5cSdLzw/T7fdy4cQOtVmsscDiOA9d10ev1ho77adfBpINJ7UwTltiwKeIkJgzt/21TsO+LyFOYL/H2yKNvM+Pupc2KExEXQF1Vm6raVtUmgKo9Pum6CkxAOVbVKoB9AHUROZy1bSJKr1AowHGcQTUB3+iXu39eWMJCWJJA0vPDzimXy7hz585YFpuvUqng/v37Q8cajQZc1x0Evmnt9Pt97O/vjx2/d+8egPEMuk2SqICpiNwAUAXQAHBgh9ZGz3kJwDaAAoCmiPyjqv5LwvvyXyOoAaAOE1iiuMFej6p6IlK31/r1M9K2TRm7e3d8yInW1+3btwelbfzssLCSNa1WC+VyGfv7+6hWq/A8b/ClPxrE0pwftLe3B9d1cX5+PlbHrVQqwXVd3L59G81mE+VyGdVqFQ8fPkS73Uar1UrUjud52N3dRaVSweuvv46HDx/i+PgYR0dHm50hFzVZ5D8APAn898G080Ou//sU1/RgAkrwmGNuN/IaB0AHgDNy3IXpzblp2/Yfy5qYsIqiJt9femn+SRSzYNmedIkJo8dc19Wjo6PQ7Dj/dUqlkgJQx3H08PBwcE5Yu5POnwQRSQ0YSaLo9XqDEjuu644lWMRtp9FoqOu6CkALhUJm5Y/ykkVigpjnowUSEyAib2jCXo2IvKWqsRMRRMQBcAFgS1W9kecUwK6qhi4AEJELADdUtRs45sIEnl0A52nbBoBisaj+AjSazfXr4VUVdnbMtuPL6j/+4z/wN3/zN3nfBtFSiPv/g4h0VLUY9lzSxapp+oy7008Zsg2YobSk96CqW8EAZBUAeDa4pG6bsjXLgkxulke0PpIGoY6IfCwib4XViLP1467bGnJv28oKpwlfw0l4/jS3Abyftm0RORSRMxE5++KLLzK9sU02S6UHbpZHtD4SBSFVfQTgHQD/AyYTzhORJ/4DZqirB6AFYA/ATVX912xvOT6bFXeuqqk37FCTRVdU1eKVK1cyvLvNFrZB3gsvMDmBaNMk3t5bVR8DeBemHpyfCecETulrSNZcUiLiTBg2i3O9C6Cqqnshz83UNs1uHRdkElFyiYPQiC2Ykj5BDoBZgpCfGLANwPMP2oSF4PPT1AHcmFPblIF1W5BJRMklDkJ2AeoxgMhNMGyWWhtATRNWT1CztqeP8fmbbTxLMJh2j/46Ji/rtomIKDuJ5oTsYtVjmMWdW6r63OgDpndUBHAfZrFqmu0b2raNoII9Pu0eD2EqIniBY6VARYTUbVN+gjuNPhfxr5ab5RGtnsQp2mr2DHoQNe+jql+r6mNV/Z2qvgmToJBUDePVC6r2OAAzhCYivZGSPJXAf7siUhCREsy+R34vZ2rbtFxGdxp9+tQkMXz0ETfLI1p1SYNQb/ops19jezE1ETkSkYqIHMH0bkaHywZlcu28Tguml9azjw5MivigMFOCtpdOsDdw/frmbPe8LjuNEtG4pHNCLoCkdeCSLlYFANhFp6MLT4PPezBDf8HfJ2/tGLPtZeT3Bvwv408/Nb8D6z+5vwo7jRJROsu4WJVCbHJvYFm2MCei7K31YtV1ssm9AS5sJVpfS7tYlYZduxZe8HMTegNc2Eq0vpIOx43yF6tuBR7OjG1SiE3vDdy6ZaprP31qfjIA5aPb7UJExvbM8R0fH098ftPUajVsbW1NP9FqNpvY3d2FiGBvbw8nJydj5/T7fZTL5YnnBM+tVquh9yUiY49yuRz7XrOSOAjF2Fn18aw7q9K4W7eAZtNsdSBifjab/DJOgtW356vZbKJWq+Ho6AiHh4fTL6Ah/udXrVYHm/Ht7+8PBXTP87C3Z1a9tFotlEol7O/vjwWifr+PZrM5ODeM4zjodDpDj2mbAM5F1EZD/gPDm9rdgFmEegPASxHnvwTTO/opgD8AeGPaa6zKg5varbawzfL8R1zc1C58U7vT01MFoJVKJac7y0a9Xtder5dZe2Eb8EVxHEdPT0+HjhUKhaHr/faCG/YdHh6q67qD31ut1mBzPwB6eHg4031NksWmdsu6WJVoY61aj63b7aJcLqNUKg1teb1qPM9DrVZDv7/4JYOe58F1XZRKpaHjt2/fhud56HbNipKTkxMcHh7CcZzBOdVqFf1+f3BOpVJBr9fDxcXF0HnLaikXqxLNYtUX9a7Sfkn9fh83btxAoVDA6SlXY6TlOA4ePHgwdtx1TbWxfr8Pz/PQ7/exu7sbek5w12f/2CpYxp1ViVIbLfHjL+pdtUC0CjzPQ7lchud5E3tA/X4f+/v72NraGkx+j/Y2/Al8v1e1tbWFvb29wV/3QcHJ+2q1imq1it3d3VgJAO12G3t7e4NJ/XbblIz07w/AYNJ/Wntx3lcSYb0WP7CUSiWcn58DGA8w/nWe5yV+zWq1iq2tLezu7uaWTMLFqrRWNnlR7yJ5nocbN24MvnQnTWj7z925cwenp6c4Pz8PnTD3PA/7+/uoVquo1+uDL/mgk5MTVKtV1Go1tFottNttnJ2dodVqhfYkRq8NDhsWi8VB4PDvzb/fXq+HTqczsb2472sWjUYDpVIJjuNMDTJfffVVorY9z8PZ2Rnu3LmDSqWCarWaTyCKmizyHwgkJtjfXwPwjwD+E8BTAE9CHn8E8CEikhdW9cHEhOUnEp54IKJ69Wr4c1evxm9/EYkJWSRQzIufmOA/Op2OlkolBRB7Qr/X6ykAbbVag2NHR0cKYGhi3j8WnIQvFApDyQ/+JHwcjuPo0dHR0LFCoTA45t/XaHJAXFHvK20CQL1eV8dxBp+r/9kH2/cBGHtvquY9hyUmNBoNLZVKQ59tpVJJfK95JCZATdLBu6r6I5h1QT+C2RrBf2yr6l+r6i+Ui1YztWoT1nmYVOLn88/Dv9pZfTud09NTFAqFQY8gbD1KmOA8x6hi8dkuK6NzH4D56317ezv0+CTdbhee5w3WMfmPbrcbOuSXxqT3ldTJyQlqtRoePHgwaNcfdvOH5Ua9/PLLsds/PDzE6enp0BCgP7Sa1ecR10yLVfVZJtyjwIOBZ05WacI6L7Ms6l2WIB+1L9Iy7Zd0dHQ0yORyXRdHR0dot9uRCydPTk6wv7+Pvb29iXMt07K5SqUS7t+/PwgqjUYDhUJh6nV+YOh0Ouj1ekOPWTL64r6vJLrdLg4ODtDpdFAoFAbH/eA7GnD99zZrJpzf/qKzA2fd3nsqEXlLVX8/79chAmYr8bMsQX4VemajvZR6vY6TkxMcHBygUhnedNmfd6nVaoOeTtq5k93dXWxvbw+uLxQKU+eCgOHJ/Kwyx7J8Xz4/27DVag0FIMAEGdd10esNJxz7PZfR9O40rw0sPrNu1rI9cSy+DgRtNJb4yUej0YDneUPDcp7nod1uo16v4/DwEIVCYaYvuXv37qHRaEBVcXFxgU6nE6sH4PeWarXxvSv9nkVUTyNM1u/Lb7NcLuPOnTuRAaVSqeD+/ftDxxqNBlzXjf36/uuMunfvHlzXHQt+85aoJ5Riq24HgQ3liGh9lUolVCoVNJtNVKvVwRd/8MvfcRzU6/XUr+G6Lmq1Gn72s58NjhUKhVi9gFarhXK5PMjA84fzXNdFo9EYBDN/juvevXuDobp+v496vT639wWYXpTrujg/Px/LUiuVSnBdF7dv30az2US5XEa1WsXDhw/RbrfHhhSDQ2r9fn+ol+M4zmC9Ua1Ww/b2NhqNBrrdbj5rvaIyFvwHhsv2/BTAOUz223/GeJxjJLtulR95Z8ctc9bUOojz+bJsT3jZHt/FxYUC0EKhMDjWarUGJWQKhYI2Gg0FoPV6fXCOnwkX5J83WqIGgew8/+G6bqzsvGA2n585Fmzfvw/XdYeyzcIy0+K+r7gZZ2Hvy38EX7fX62mpVFLHcdR13bFsudEMxuAj6OjoSF3XVcdxtFQqaafTiXWfQVlkxyUKQvb3EoCDadcFzr8f99xlf+QdhLJIMaZoDELLza9PF/zSvbi4WJu6dasorxTtNpLVg1t8IaY1xRTj+VqFrLRN5g8pBRMfHMdBqVRCqVRKVTGA8pc2MSHJ4Of7KV+DaKEY5JfbzZs34TgO9vb20Gw20e/3BxUU2u12aNIBLb84QUhGD6jZXTUW5bohIsqA4zh4/PgxisUi6vU6dnd3cXBwgPPzc3Q6nZlTlCkfcYLQByLyITeoo3W06hW3N43jOIPabqomTTtsTQ2tjqkp2qpaE5EbAJoicgGgpqqfzP3OiObMr7jtFzz1K24DXFtEtCix5oTUbGL3Jkzh0qbduvvHc70zojljxW2i/CVarKqqjwC8KSI/AXAsIgrTM/rXedwc0Tx99lmy4z5VhcjYVCnRRjGZ17NLVTsuEIxeA1AXkZfAYEQr5to1MwQXdjzKpUuX8P333+MHP/gBAODf/g34/vvx855/Hvjv/z2jGyVaQt9//z0uXbo0czuzVtF+rKo3AbwD4B0ReZiitA9RLtJU3H7xxRfxzTffDH4PC0CTjhOti2+++QYvvvjizO1kUsDUBqN3YKop3LTB6K0s2iaal1u3gGYT2NkxWzbs7JjfJyUlbG9v4+LiAl9++SX+8pe/wFRDIdoMqoq//OUv+PLLL3FxcRG6t1NSktW43lCjZnjuNoAbAN7XNdnKoVgsqr/nO22u7777Dufn5/j222/R6z1B1PTQzs5i74toES5duoQXX3wR29vb+OEPfxjrGhHpqGox9Ll5BKHACzsA3oUJRr9R1f83txdbAAYhGjUpP2GO/2sRrZRJQWiu+wmpqgdTtqcDk9r9x7jXikhBRA5FpOT/TPLaIlIJu0ZEHBE5EhHX/u7a37ncmohoweYWhETkuoh8CLOdwyGABwBuxrzWBVBX1aaqtlW1CaDqB44Y15cA3Il4ehum9l3Ppph3APRtYVaiRFj0lGg2mQchEfmxiHwMoAegChMMdlX1TZvaHUcVQGPkWANTCqfaXk0DgAsT/KKUAWzZ+9pS1ZOY97UwLCezGlj0lGg2mQUhEXlLRB7C9CxeB/ABgC1VfSdJwVOrAqA7cuzMHo+kqn1Vrdqe00Sq6qnqUm4z4ZeT+fRT84Xml5NhIFpNr75q5o5GH6++mvedEeUvy57Qr2B6F++o6raqvpumgrZNZhjrydj5JcQdkltlLCezXv70p2THiTZJlkHoBoCGqkbNxcS1DTwLOiGyCEKOTVyo2KSHiT2sRUtbTobmh8OjRPORqmxPGFX9WkSymNx3MmhjknMA28EhOxFpiQjC5oZE5BAmsQLXJtVzyVCacjI0P6y2TTQ/mSYmJEg8yI2dCxqdM4pMerAZekVVLV65cmX+N4h05WRofjg8SjQ/c10nNAs7N7QofQDugl8zUppyMjQ/HB4lmp9lDEJ+xtpQUaJAgJgpo01EjkIO+0kQS5P0cOsW8MknwNOn5icDUH6ihkHjDo9yLRFRtKULQjYhoY/xuaFtADOlVfuLYEMy7PyAt5Qp25SvWYdHuZaIKNrSBSGrDWC0zlDBHk/NBrBqSCArAehOyMijDcbhUaL5WdYgVAOwP3Ksao8DGNSA69nstTDbCM+0Ow/2hOwwXxXAwSw3TOuNw6NE85FZinaWVNUTkZqdv+nDzNXUQ3owYfNGt+35DszQWxnAqZ9+raon/hohAC/b8/aXtXoCEdE6yyQIich1Vf0k6vc0VLWL8dI9wec9mAoNo8dqYeePnLd0teKIiDZRVsNxYcVGiYiIJsoqCI1u7TVhqy8imoZFT2lTZBWERveQ5J6SCfFLh4JY9JQ2xbJmx20cfukQ0SZiECLKGCtuE8W3lCnaRKuKFbeJkmFPiChDrLhNlAyDEFGGsqq4zaKntCkYhJYEv3TWw6wVt30sekqbgkFoSfBLZz0sckNCpvXTOmAQIsrQIituM62f1kFW2XFfT/mdaGPcusVMOKK4MukJqerNSb8TERGF4XAcERHlhkGIiIhywyBEtKKY1k/rgEGIKEez1JljWj+tA9aOI8oJ68wRsSdElBvWmSOaoSckItcBFABsAzhT1X/N6J6INkJWdeaIVlninpCIXBeRMwA9ACcAmgA6IvJERP6viFzO+iaJ1lFWdeaSYKkfWjaJgpCIvASgC+AMwJsAdgHsAfgFgN8D+DsAFyLyvwLXvCYib2R2x0RrYpF15nws9UPLJulw3LsA9lX1wcjxRzA9IojIEYAPRMRR1X9S1ccici4ifwDwsar+0+y3TbT6/OSDX//aDMFdu2YCEJMSaJMkDUISEoCGqOqxiDQB3BeRx6r6e1X9GsCbIvJURHZV9X+nvmOiNcI6c7Tpks4JfRXnJFX1VPVNmCG7IA/AzxK+JhERramkPSFNeP6piNyz/70HwAHQStgGERGtqaRB6JW4J4rI2wAeAHgdQAMmAPXt0BwR5eDq1fAkBJb6obwkHY47FZH3Y567paqPAfRU9bGqPmIAIkpvlhI/Ppb6oWWTKAjZpIRdEfnbGKd3ReSnANxUd0ZEA36Jn08/NUHDL/GTJhBNw7VEtEhpyvYcwqRg/8Okk2zA6sIMwxHRDBZZ4odriWiREpftUVVPRN4E8AcRqQL4BwB3VPWbkNOPAJymuTERKQAoAujD9Kb6qtpOcH0FgBd2zaxtEy0aS/zQukpVO05V+yKyB+C3AD4AcCwiHkwlhT5MPbkSgLaq/j5p+yLiAqirajlwrCUifVXtx7i+BOAOgP2s2ybKw7VrZggu7DjRKktdRVtVv1bVfZgexW8BCIAygCpMOZ9DVU27JqgKk1EX1ABQn3SRiLgi0oDp3Zxn2TZRnvIo8UO0CKKadOnP/IlID0A52DMREQfAhapKgjaqo8Nss7RdLBb17Ows9vsgytLdu4sp8SMT/i9Ywq8LWgEi0lHVYthzS7epnQ0IYz0ZOxcFEXHTDpvNs22ieVtUiR+uJaJFWsZN7bYBExginp8l5XuebROtBa4lokVaxiDkLFPbInIoImcicvbFF1/M4ZaIiDbXMgahpaKqTVUtqmrxypUred8OUSxZVFcgWoSlDUJ2/mbl2ibK2yKrK/hYZYHSmmsQEpG3ReSe/fl2zB1W/cSA7ZG2nJHn05hn26nxr1bK0iKrK/hYZYHSmnd23LsA1F8vZLf6fltVfxt1gc1U62N8/mYbpgJC6kAxz7bT8v9q9b80/L9aAW52RumwugKtknkPx+3BLGYFANhq2pEBKKAdvM4q2OOzmmfbieXxVyutt6gqCqyuQMtorkHIVlVIs31DDeMld6r2OAAzhCYiPRE5jGhjG+HZcFPbnoeoMfOwUiwA/2ql9FhdgVbJzMNxInIZpmzPDZgv/S6Af1bVf0rbph02q4nIEZ4VGa2HDJeFze3ctuc7AOoiUgZwqqonCdvOVNKxcf7VSmn5w7iLqK5ANKuZy/aIyG8A9PDsC/11ABUAFwDeUNV/m/Uml8UsZXsmlUJ54YXhIbkXXgCaTX5p0Op49dXoKgv+Itc459B6mnfZno6q3gl50QqAExEpq+onGbzO2mo2+VcrrbY4QYQZdBQm0ZyQiHwoIn9rh+B8oV0pO/z1Osx8C01w6xbwySfA06fmJwMQLRKXCFCekiYmVAH8DsCFiPxRRD4E4IjI+2En2xptvdlukYjmJY+FrURBSYNQW1Wfg+nhNGH2DfoVgJoflETkLRH5MQCIyHWYNO2NF1WBmJWJKU9cIkB5SzonVAUAVe3CZMF9AAAi8hOYtTdlmEw5R0TUnjO2u+km4sQrLSMubKW8JQpCqvo44vgjAI9gttSGiLyUcn0QES3QIrcN5z5FFGYui1UZgIhWwyIXtnKfIgqztFW0iWj+bt0ySwR2dsxatp0drlGjxWIQItpwcZcI5JHKzS0i1t+8q2gT0RrIq9o7F7iuP/aEiGgqpnLTvMy1JyQib8OkbZ/aQ31V/Zd5viYRZY+p3DQv8+4JvQugoKq/tfsIPbaBiYhWCPcoonlZ1k3tiGiJcI8impdl3dSOiJZIXqncccpdMYNutWUShEaqahPRGkpS7T2rdO44C1yZQbfaZg5CdlO7C1usNHj8jVnbJqLVw8rclEQWPaEOgJshG9d1ROSX7CURbRamc1MSWQQhR1V/N3rQzgf9HwA3M3gNIloRTOemJGYOQqr6gYh8LCLvi8j/zOKmiGh1MZ2bkshqTkhgFqU+EJEnIvLQbnD3PripHdFGWXQ6NzeMXG2ZzAmp6puqWgzsunrf/iwBqGXwGkS0IpKmc8+aScctIlabqOpsDYgcqOqdiOd+AmBvXRaoFotFPTs7y/s2iNbGaGFUwPSauJ3EehGRjqoWw57LoifUnlCK5yKD9oloTeWZScdFrsshi8SExwBaIvJ2MB1bRF4D0AfnhIgoQp6ZdFzkuhwyqaJtS/P8duTYYxEpwwQiIqIx166Zxaxhx2kzzLt23APbUyIiGsPCqBQrCInIayLyVhYvKCKXuZ0DEQGLz6Sj5RNrOM4OrTki8iGAekiJnlhE5ACAq6q301xPROvn1q14mXB5bDH+6qvhc0RXrzIFPCuxh+NU9ZGq/gLAO7ZCwttx6sKJyI9F5Dci8jGAHgMQEaWRdSZdnEWuTF6Yv8SJCar6LgCIyE8BHItICYAC8GCSELYAuPZnH0AbQENVHyV5HREpwGyI17ft9VW1Pet1IuIAOARwoqp9EXEBVAB047RPRPnIOpOOPZnlkDo7zhYtHRQuFZGXYL70PQDns2xmZwNDXVXLgWMtEemramS2XczrtgHUAdRFBPZ+DxiAiJYbM+nWU2bZcbZq9iO7hfesu6lWATRGjjVggkcW15Vhemq7qrqlqidpb5SIFiNpJh2TGFZDoiAkIn9v53bmrQKgO3LszB7P5DpV9Sb1qohouSTJpOPGeqsjTU/o65HKCD/O7nYGczYugPPgcVX17PNultcR0eqIu8V4VkkMrNA9f0mD0MsA3lbVbwLHqhneD2DmbAbBI0RUMElynSMiFfs4FJFpPSwiWiFZJTGkqdDNmnTJJA1C9wB8IiJ/FJF7dtHpdsb35Mz5unMA26p6Yh9NAD9jICJaH0k31sty/ohp3ckkCkI28WAbwG2YCtnvAti3G9n5gemXIvJGnDVEebBzQc2Rw5FJD7andCYiZ1988cX8b5CIZpYkiYHzR/lKlR1nexDvqOqPAJzArMs5hglMfwezNuhCRL6ygemtpEHJzvEklvK6PgA37FpVbdoN+4pXrlxJc0tEtGBJkhjy3E6CsknRfmh7SHdsYPJ3WP0RzKLQxwB+BROU3o/RXnA9z0AgQERltMW6TkSOQq71kxmYvEC0JuImMeSxnQTnjZ7JYj+hDyKOP1bV36nquzYwXYLZAO/DKe15MAHDGXlqG0BkWnWc6/zFrCGZcn7gYso20YZJMn+U1dwR542emetWDkE2lbsEoBPj9DbMEF9QwR5PfZ0NYNWQQFaCKdvjxbg3IlojceeP4s4dMa07mYUFIQACk87txDi3BmB/5FjVHjeNmarePRE5THIdgPNgT8gO11UBHMS4LyJaM3Hnj+LOHaVJ695koqp530MoW4i0hGeFSIcKjNrg8RhALZjtNu06e07FPvcyTFCsx6meUCwW9ezsbLY3RkQr6bnnTDAZJWLmnUbdvWsC1GefmaG99957FthM2cpwS/qVPBMR6ajq6CgVgIy2954HVe1ivARP8HkPpv5bouvsOawVR0SJJCmgmsfeR6tqkcNxREQrK8nao2lDd2nmjdY1o45BiIgohiRrj6alfY/OG330kWnvv/4rOutuXTPqlnY4joho2cTdipxDd/Fl2hMSkSdZtkdEtIqyHLpbd1kPx0XmfNhip0REay/LobskVnHeKOsgNCm5cHT9DhHR2opbNihpxe8w/hzSKs4bLTIxYVdE3rYVtt+w/x2nlhwR0dqKO3Q3KXNulYfuFhmEeqr6W5hK21swQ3f3F/j6RERLJ+7Q3eefRy9yjTN0N+s+SfOSKDvObsfwK5hht1NV/ZcEl++KyFswFQx+l+R1iYjW2Tyy7kYta9Zd0p7QrwA8hOnFHIvIxwmu7avq72GC0W9E5EMReSPh6xMRbawkWXdhorLu8kxomBqEROR64NfT4PYMAH4hIr+M+VpdEbmuqg9U9R2YTfD2kt8yEdFmmjZ0F6dSd9jQXZ4JDXF6Ql27dfeHAErBoGSLfsbag0dV3wWwG/j9cdReREREFG5S1l2wEsPOTvj1SbLugOz2UIoSJwjtq+pfw2zjLQBOROShHU77JYDXpzXgb+2tqg9mulsiIopl1qE7389/PryH0s9/DjhOZrc5PQj5gcMOo/nDcCWYjeIeqertqGtF5DUR+U8Anoh8JSJ/G3jupyLyx9nfAhERjUqyYDapr7+evQ1fpvsJicgTu423//s9AE0AZzA9pkMA/2wTFCAiT1V1ZYqocj8hIlpHk/Y3ipIkdEzaT2jeAeDM9qC+VtW2qt4E8HIgK24Nt28iIloteW49Pu8g5I0eUNU7AEREfjLn1yYiohiitiRfhLn3hETkwGbXXfYPBhIUMhxZJCKiVZP1fkJDI4uq+khE+jDDct+EPMd1QkRES+rq1fC1QlkO32UahMKSDFT1awCPIs5/nOXrExFRdj7/fP6vsTKZaUREtH4YhIiIKDcMQkRElBsGISIiyg2DEBER5YZBiIiIcsMgtADzLoVORLSqsl6sSiPu3jVb6v75z+b3Zd1il4goD+wJzdmvf/0sAPmittglIto0DEJzFraV7qTjRESbZGmH40SkAKAIs324C6Cvqu0srkvbdhrXrpkhuLDjRESbbimDkIi4AOqqWg4ca4lIX1X7s1yXtu203ntveE4ISLfFLhHROlrW4bgqgMbIsQaAegbXpW07lXlusUtEtOoy3d47KyLSA1AO9kxExAFwoaqRG9HGuS5t2wC39yYiSiPP7b0TswHBBXAePK6qnn3eTXtd2raJiGg+li4IAdgGngWGEFGBIs51adsmIqI5WMYg5MzxurRtExHRHCxjEFoqInIoImcicvbFF1/kfTtERGtlaYOQnb+Zy3VJ2lbVpqoWVbV45cqVNLdEREQRlnGdkJ+1tg3A8w8GAkfUWp44153HOCdSp9P5UkSCS09fAfDlpGsoFX6u2eNnOh/8XOPZiXpi6YKQqnoi0sf4/M02AC9qQWnc69K0HXiNoa6QiJxFpR1Sevxcs8fPdD74uc5uWYfj2jBldYIK9vis16Vtm4iIMrasQagGYH/kWNUeB2CG0ESkJyKHSa6LeQ4RES3A0g3HAYOhtZqIHOFZkdF6yHDZdtLrErQdRzPFNTQdP9fs8TOdD36uM1rKsj1ERLQZlnU4joiINsBSDsctu0XuR7RJRKQCk6XIzzIj9jN1Aezanw1VPcn3rlafiJQAlAF8BfPZdlSVQ3MpMAgltOj9iDaF/Z/6DsaTRiglG4D6ftCx6+E6IrLNL8z07L9VqGowUaojIo6qHud3Z6uJw3HJLXQ/onVnq5s3EFLdnGbmqmrX/8UW7q1j/N8vJVMNOdaOOE5TMAglVwHQHTl2Zo9TQqraV9Uq/zLPlu31/CykRFXbPs+K8bMphxzzFn0T64DDcQlM2o9IRCAiLofkaBnYf5MuzL/X0T+aaAaqGjZkXAF7mKkwCCUTZz8iBiFaCqq6FXK4gBglqig+u2C+y/mgdBiEknHyvgGiGd0G8H7eN7EObOJHGYjsHVEMDEJEG8L+xX7Ov9izYbMOT2wJsQ6Ag2AiCMXDxIQU0u51RJQXOz9UDS4toGzY4fkGgAc538pKYhBKJrhn0UDc/YiIclQHcCPvm1hjbQCOv4aI4mMQSsD+xZN6PyKiPNh1WAcTEmooJruu7WJCiruzyPtZBwxCyXE/IloZdh6oHgxAIlLiOqGZnGF8YbX/eXJOKCEGoeS4H9H8bIN/SWbGZm/5/+2KSMEOF+2z156O/dxOQ56qATjm55oct3JIwRYwLeFZAdMui26mY+fTbsN8jhWYz7QN4JSFNtOzn+tFxNN9Vd1d4O2sHdvD3AULmM6MQYiIiHLD4TgiIsoNgxAREeWGQYiIiHLDIERERLlhECIiotwwCBERUW4YhIiIKDcMQkRElBsGIaIFWPdabSIyVspm3d8zZYOb2hHNmS3ztJZbv9tadC5MGatRBRFxuNEbTcKeEFEMtgDoqYio3Rohieq0Oni2uGhDRFqBn/XA8/VJ14+0VReRnr3XXtS19jxN+Z4AAKratjXTvJDnTmCK+xJFYu04ogRERGGqUMcqrmoDQCOqurItNHoHpnp4NXiefa6OZ0VyY1dqtz2UUwDlScV17bbUN2bda0hELlR1K+S4v6Mrq8xTKPaEiGKyw2pAsr2jChMCkAugA1PVujx6ng0MLZihrrDtAybx24qcl7GVoPfnudmdfU+FqSfSxuKcEFF8JZiA4cU52e7n04p4zoEJLBN7OKraFhEk3SpEVfsiAphtBqJe3wkLkIFtCqKcJryflogccqsDCsMgRBRfGcl6QWVEb3Z4B2YTv4MY7aTdV8lDdE/odlTwm0OwuA8TjBmEaAyDEFF8RQCntqcAAHsAahN6RqWw5+ywXgVmJ86oa4PGgoUdyqvABBoHAFT1eOQ0f9PF0WsrSD68l5qqeiJSXNTr0WphECKKwQYOB8DL/pe9iBzB9GhGt3ufxs8Yi5WRNjpkZoNgWVX3A8fC2urDBKpRr2eVKBDYZdixSRhRQ3XnWbwerR8GIaJ4ijDzQcEv7z7M1uRj7JyLF9FWCRgPLnHYL/06gNdGjoW9Vt+/F7/HZQPF+0lfN4pdA9QFMNoLG+UF74PIxyBEFE/YfJALOxQWYtLiVBfmi3uMHWar23a37eF+oNdTB3AG4GYg0I0GR18v+Ho2WD3MKRD4Q4NcuEpDGISI4ilhPIngdUR/qXqIDlB9RAxP2d7Rvg1GPZg5p2AvowSz7ibOJH8wTbtrr8tr8aiD6J4hbTCuEyKawk9nxnjPpgLgXsRl54jOTOvCDO9NMrYmyd4HQu4jyiAI2fmr2FUX5sAF54UoBIMQ0RT+8FWwBprNMPNCMtKC12yHPQczJ+MEFr+GqY6+5qRhNBEpjRYMDcw5lUd+z8M254MoDIMQUTxd/0s+UE7nxpRrQr/0bWCpAXgQFohsr8VD+FDfMWxQCZxfAuBGBJm+fW5a4sC8rV3xVsoGa8cRxWADUA2mzM4uJtSDC1xTB3Avqoq0DUB+dt05ns2ZNOzvh2HBw7b7FZ7NO7UnvEYLwPt5VrL207iXIBDSEmIQIpoT++WbZzLAUrBrmOo5DwfSkuJwHNGc2N4HN3Yz80EMQBSKPSGiOQrM12xk3TRb3aGftAArbQ72hIjmyH757gbSqzdGoFI3AxBFYk+IaAE2cSsDEanE3fyPNheDEBER5YbDcURElBsGISIiyg2DEBER5YZBiIiIcsMgREREufn/rB81G9+Tvj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430558" y="1656523"/>
            <a:ext cx="3933825" cy="25146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724400" y="1669775"/>
            <a:ext cx="3924300" cy="251460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430557" y="4209223"/>
            <a:ext cx="3933826" cy="25146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4724400" y="4225788"/>
            <a:ext cx="39243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Motivation and </a:t>
            </a:r>
            <a:r>
              <a:rPr lang="en-US" sz="36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objective</a:t>
            </a:r>
            <a:endParaRPr lang="en-US" sz="3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Comic Sans MS" panose="030F0702030302020204" pitchFamily="66" charset="0"/>
              </a:rPr>
              <a:t> Importance of TMDs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information about the nucleon structure, </a:t>
            </a:r>
            <a:r>
              <a:rPr lang="en-US" sz="2800" dirty="0" err="1" smtClean="0">
                <a:latin typeface="Comic Sans MS" panose="030F0702030302020204" pitchFamily="66" charset="0"/>
              </a:rPr>
              <a:t>i.e</a:t>
            </a:r>
            <a:r>
              <a:rPr lang="en-US" sz="2800" dirty="0" smtClean="0">
                <a:latin typeface="Comic Sans MS" panose="030F0702030302020204" pitchFamily="66" charset="0"/>
              </a:rPr>
              <a:t> the 3-D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imaging </a:t>
            </a:r>
            <a:r>
              <a:rPr lang="en-US" sz="2800" dirty="0">
                <a:latin typeface="Comic Sans MS" panose="030F0702030302020204" pitchFamily="66" charset="0"/>
              </a:rPr>
              <a:t>of the nucleon in momentum space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Comic Sans MS" panose="030F0702030302020204" pitchFamily="66" charset="0"/>
              </a:rPr>
              <a:t>help to understand some important aspects of QCD such as gauge invariance and universality </a:t>
            </a:r>
            <a:r>
              <a:rPr lang="en-US" sz="2800" dirty="0" smtClean="0">
                <a:latin typeface="Comic Sans MS" panose="030F0702030302020204" pitchFamily="66" charset="0"/>
              </a:rPr>
              <a:t>properties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</a:rPr>
              <a:t>help to Learn about confinement and hadronization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solidFill>
                  <a:srgbClr val="92D050"/>
                </a:solidFill>
                <a:latin typeface="Comic Sans MS" panose="030F0702030302020204" pitchFamily="66" charset="0"/>
              </a:rPr>
              <a:t>Extraction of </a:t>
            </a:r>
            <a:r>
              <a:rPr lang="en-US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TMDs such as </a:t>
            </a:r>
            <a:r>
              <a:rPr lang="en-US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transversity function </a:t>
            </a:r>
            <a:r>
              <a:rPr lang="en-US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and Collins fragmentation function </a:t>
            </a:r>
            <a:r>
              <a:rPr lang="en-US" sz="2800" dirty="0">
                <a:solidFill>
                  <a:srgbClr val="92D050"/>
                </a:solidFill>
                <a:latin typeface="Comic Sans MS" panose="030F0702030302020204" pitchFamily="66" charset="0"/>
              </a:rPr>
              <a:t>from </a:t>
            </a:r>
            <a:r>
              <a:rPr lang="en-US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SIDIS </a:t>
            </a:r>
            <a:r>
              <a:rPr lang="en-US" sz="2800" dirty="0">
                <a:solidFill>
                  <a:srgbClr val="92D050"/>
                </a:solidFill>
                <a:latin typeface="Comic Sans MS" panose="030F0702030302020204" pitchFamily="66" charset="0"/>
              </a:rPr>
              <a:t>with global fits</a:t>
            </a:r>
          </a:p>
          <a:p>
            <a:endParaRPr lang="en-US" dirty="0">
              <a:latin typeface="AR CENA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76200"/>
            <a:ext cx="8991601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Summary and future work:</a:t>
            </a:r>
          </a:p>
          <a:p>
            <a:r>
              <a:rPr lang="en-US" sz="2400" dirty="0">
                <a:solidFill>
                  <a:srgbClr val="595959"/>
                </a:solidFill>
                <a:latin typeface="Comic Sans MS" panose="030F0702030302020204" pitchFamily="66" charset="0"/>
              </a:rPr>
              <a:t>TMDs </a:t>
            </a:r>
            <a:r>
              <a:rPr lang="en-US" sz="240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are important tools to investigate </a:t>
            </a:r>
            <a:r>
              <a:rPr lang="en-US" sz="2400" dirty="0">
                <a:solidFill>
                  <a:srgbClr val="595959"/>
                </a:solidFill>
                <a:latin typeface="Comic Sans MS" panose="030F0702030302020204" pitchFamily="66" charset="0"/>
              </a:rPr>
              <a:t>structure of the nucleon </a:t>
            </a:r>
            <a:r>
              <a:rPr lang="en-US" sz="240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and QCD </a:t>
            </a:r>
            <a:r>
              <a:rPr lang="en-US" sz="2400" dirty="0">
                <a:solidFill>
                  <a:srgbClr val="595959"/>
                </a:solidFill>
                <a:latin typeface="Comic Sans MS" panose="030F0702030302020204" pitchFamily="66" charset="0"/>
              </a:rPr>
              <a:t>dynamics, and </a:t>
            </a:r>
            <a:r>
              <a:rPr lang="en-US" sz="240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much more</a:t>
            </a:r>
          </a:p>
          <a:p>
            <a:r>
              <a:rPr lang="en-US" sz="240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The benchmark of 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Fidele 2023 </a:t>
            </a:r>
            <a:r>
              <a:rPr lang="en-US" sz="240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with </a:t>
            </a:r>
            <a:r>
              <a:rPr lang="en-US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Kang et al. 2015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is done</a:t>
            </a:r>
            <a:r>
              <a:rPr lang="en-US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for the scale Q^2 =1000, and there are some minor discrepancies</a:t>
            </a:r>
          </a:p>
          <a:p>
            <a:r>
              <a:rPr lang="en-US" sz="240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The future work will consist of finding the source  and physical meaning of these discrepancies. Also, there is a need for benchmarking for different scales, and finally  the extraction of h1 and Collins </a:t>
            </a:r>
            <a:r>
              <a:rPr lang="en-US" sz="2400" dirty="0" smtClean="0">
                <a:solidFill>
                  <a:srgbClr val="595959"/>
                </a:solidFill>
                <a:latin typeface="Comic Sans MS" panose="030F0702030302020204" pitchFamily="66" charset="0"/>
              </a:rPr>
              <a:t>FF will follow</a:t>
            </a:r>
            <a:endParaRPr lang="en-US" sz="2400" dirty="0" smtClean="0">
              <a:solidFill>
                <a:srgbClr val="595959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592763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Thank you for your hospitality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39" y="152400"/>
            <a:ext cx="8991600" cy="9906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Semi-inclusive DIS process:</a:t>
            </a: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  <a:p>
            <a:pPr lvl="0"/>
            <a:endParaRPr lang="en-US" sz="28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lvl="0"/>
            <a:endParaRPr lang="en-US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Factorization 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 tool for 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separating 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effects from 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short-distance (</a:t>
            </a:r>
            <a:r>
              <a:rPr lang="en-US" sz="2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s.d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 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scales and 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long-distance 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l.d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 effects and parametrizing (</a:t>
            </a:r>
            <a:r>
              <a:rPr lang="en-US" sz="2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l.d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 effects </a:t>
            </a:r>
            <a:r>
              <a:rPr lang="en-US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in 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universal 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quantities </a:t>
            </a:r>
            <a:endParaRPr lang="en-US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12871"/>
              </p:ext>
            </p:extLst>
          </p:nvPr>
        </p:nvGraphicFramePr>
        <p:xfrm>
          <a:off x="304800" y="1981200"/>
          <a:ext cx="3048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1" name="Equation" r:id="rId3" imgW="2057400" imgH="253800" progId="Equation.DSMT4">
                  <p:embed/>
                </p:oleObj>
              </mc:Choice>
              <mc:Fallback>
                <p:oleObj name="Equation" r:id="rId3" imgW="2057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981200"/>
                        <a:ext cx="3048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538" y="1600200"/>
            <a:ext cx="5095461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891009"/>
              </p:ext>
            </p:extLst>
          </p:nvPr>
        </p:nvGraphicFramePr>
        <p:xfrm>
          <a:off x="304800" y="2599911"/>
          <a:ext cx="22177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2" name="Equation" r:id="rId6" imgW="1307880" imgH="228600" progId="Equation.DSMT4">
                  <p:embed/>
                </p:oleObj>
              </mc:Choice>
              <mc:Fallback>
                <p:oleObj name="Equation" r:id="rId6" imgW="1307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" y="2599911"/>
                        <a:ext cx="2217738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570973"/>
              </p:ext>
            </p:extLst>
          </p:nvPr>
        </p:nvGraphicFramePr>
        <p:xfrm>
          <a:off x="304800" y="3200400"/>
          <a:ext cx="434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3" name="Equation" r:id="rId8" imgW="3288960" imgH="469800" progId="Equation.DSMT4">
                  <p:embed/>
                </p:oleObj>
              </mc:Choice>
              <mc:Fallback>
                <p:oleObj name="Equation" r:id="rId8" imgW="32889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800" y="3200400"/>
                        <a:ext cx="4343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077662"/>
              </p:ext>
            </p:extLst>
          </p:nvPr>
        </p:nvGraphicFramePr>
        <p:xfrm>
          <a:off x="1295400" y="5791200"/>
          <a:ext cx="6477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4" name="Equation" r:id="rId10" imgW="4622760" imgH="558720" progId="Equation.DSMT4">
                  <p:embed/>
                </p:oleObj>
              </mc:Choice>
              <mc:Fallback>
                <p:oleObj name="Equation" r:id="rId10" imgW="46227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95400" y="5791200"/>
                        <a:ext cx="6477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6" y="23191"/>
            <a:ext cx="9037983" cy="9906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 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8674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Structure functions</a:t>
            </a:r>
            <a:r>
              <a:rPr lang="en-US" sz="2400" dirty="0" smtClean="0">
                <a:solidFill>
                  <a:srgbClr val="92D050"/>
                </a:solidFill>
              </a:rPr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The Y- term dominates  If            . In the  region of low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endParaRPr lang="en-US" sz="2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Collins azimuthal asymmetry </a:t>
            </a:r>
            <a:r>
              <a:rPr lang="en-US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:</a:t>
            </a:r>
            <a:endParaRPr lang="en-US" sz="2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13879"/>
              </p:ext>
            </p:extLst>
          </p:nvPr>
        </p:nvGraphicFramePr>
        <p:xfrm>
          <a:off x="1143000" y="1371600"/>
          <a:ext cx="6781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" name="Equation" r:id="rId4" imgW="3771720" imgH="990360" progId="Equation.DSMT4">
                  <p:embed/>
                </p:oleObj>
              </mc:Choice>
              <mc:Fallback>
                <p:oleObj name="Equation" r:id="rId4" imgW="377172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371600"/>
                        <a:ext cx="678180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175013"/>
              </p:ext>
            </p:extLst>
          </p:nvPr>
        </p:nvGraphicFramePr>
        <p:xfrm>
          <a:off x="1905000" y="3505200"/>
          <a:ext cx="620871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" name="Equation" r:id="rId6" imgW="3377880" imgH="990360" progId="Equation.DSMT4">
                  <p:embed/>
                </p:oleObj>
              </mc:Choice>
              <mc:Fallback>
                <p:oleObj name="Equation" r:id="rId6" imgW="337788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05000" y="3505200"/>
                        <a:ext cx="6208712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121050"/>
              </p:ext>
            </p:extLst>
          </p:nvPr>
        </p:nvGraphicFramePr>
        <p:xfrm>
          <a:off x="228600" y="3429000"/>
          <a:ext cx="14509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2" name="Equation" r:id="rId8" imgW="812520" imgH="228600" progId="Equation.DSMT4">
                  <p:embed/>
                </p:oleObj>
              </mc:Choice>
              <mc:Fallback>
                <p:oleObj name="Equation" r:id="rId8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8600" y="3429000"/>
                        <a:ext cx="145097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950677"/>
              </p:ext>
            </p:extLst>
          </p:nvPr>
        </p:nvGraphicFramePr>
        <p:xfrm>
          <a:off x="2057400" y="5410200"/>
          <a:ext cx="52578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3" name="Equation" r:id="rId10" imgW="3035160" imgH="838080" progId="Equation.DSMT4">
                  <p:embed/>
                </p:oleObj>
              </mc:Choice>
              <mc:Fallback>
                <p:oleObj name="Equation" r:id="rId10" imgW="30351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57400" y="5410200"/>
                        <a:ext cx="5257800" cy="13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38926"/>
              </p:ext>
            </p:extLst>
          </p:nvPr>
        </p:nvGraphicFramePr>
        <p:xfrm>
          <a:off x="4038600" y="3124200"/>
          <a:ext cx="974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4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38600" y="3124200"/>
                        <a:ext cx="9747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2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38591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latin typeface="Comic Sans MS" panose="030F0702030302020204" pitchFamily="66" charset="0"/>
              </a:rPr>
              <a:t>tructure functions are expressed in </a:t>
            </a:r>
            <a:r>
              <a:rPr lang="en-US" sz="2400" dirty="0" smtClean="0">
                <a:latin typeface="Comic Sans MS" panose="030F0702030302020204" pitchFamily="66" charset="0"/>
              </a:rPr>
              <a:t>b-space, e.g.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Light-cone singularity if the gauge link is along the light-cone direction and energy divergence due to the soft factor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A</a:t>
            </a:r>
            <a:r>
              <a:rPr lang="en-US" sz="2400" dirty="0" smtClean="0">
                <a:latin typeface="Comic Sans MS" panose="030F0702030302020204" pitchFamily="66" charset="0"/>
              </a:rPr>
              <a:t> choice of regularization defines a TMD scheme, for </a:t>
            </a:r>
            <a:r>
              <a:rPr lang="en-US" sz="2400" dirty="0" err="1" smtClean="0">
                <a:latin typeface="Comic Sans MS" panose="030F0702030302020204" pitchFamily="66" charset="0"/>
              </a:rPr>
              <a:t>e.g</a:t>
            </a:r>
            <a:r>
              <a:rPr lang="en-US" sz="2400" dirty="0" smtClean="0">
                <a:latin typeface="Comic Sans MS" panose="030F0702030302020204" pitchFamily="66" charset="0"/>
              </a:rPr>
              <a:t> in Ji-Ma-Yuan scheme: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so the gauge link is slightly off-light cone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529076"/>
              </p:ext>
            </p:extLst>
          </p:nvPr>
        </p:nvGraphicFramePr>
        <p:xfrm>
          <a:off x="1295400" y="1905000"/>
          <a:ext cx="647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3" name="Equation" r:id="rId3" imgW="4673520" imgH="368280" progId="Equation.DSMT4">
                  <p:embed/>
                </p:oleObj>
              </mc:Choice>
              <mc:Fallback>
                <p:oleObj name="Equation" r:id="rId3" imgW="46735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905000"/>
                        <a:ext cx="6477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60527"/>
              </p:ext>
            </p:extLst>
          </p:nvPr>
        </p:nvGraphicFramePr>
        <p:xfrm>
          <a:off x="1550988" y="2438400"/>
          <a:ext cx="5737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4" name="Equation" r:id="rId5" imgW="3644640" imgH="558720" progId="Equation.DSMT4">
                  <p:embed/>
                </p:oleObj>
              </mc:Choice>
              <mc:Fallback>
                <p:oleObj name="Equation" r:id="rId5" imgW="3644640" imgH="558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2438400"/>
                        <a:ext cx="57372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178232"/>
              </p:ext>
            </p:extLst>
          </p:nvPr>
        </p:nvGraphicFramePr>
        <p:xfrm>
          <a:off x="2743200" y="5105400"/>
          <a:ext cx="358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5" name="Equation" r:id="rId7" imgW="2984400" imgH="279360" progId="Equation.DSMT4">
                  <p:embed/>
                </p:oleObj>
              </mc:Choice>
              <mc:Fallback>
                <p:oleObj name="Equation" r:id="rId7" imgW="2984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3200" y="5105400"/>
                        <a:ext cx="3581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562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mic Sans MS" panose="030F0702030302020204" pitchFamily="66" charset="0"/>
              </a:rPr>
              <a:t>Unpolarized</a:t>
            </a:r>
            <a:r>
              <a:rPr lang="en-US" sz="2400" dirty="0" smtClean="0">
                <a:latin typeface="Comic Sans MS" panose="030F0702030302020204" pitchFamily="66" charset="0"/>
              </a:rPr>
              <a:t> structure </a:t>
            </a:r>
            <a:r>
              <a:rPr lang="en-US" sz="2400" dirty="0" smtClean="0">
                <a:latin typeface="Comic Sans MS" panose="030F0702030302020204" pitchFamily="66" charset="0"/>
              </a:rPr>
              <a:t>function in b-space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w</a:t>
            </a:r>
            <a:r>
              <a:rPr lang="en-US" sz="2400" dirty="0" smtClean="0">
                <a:latin typeface="Comic Sans MS" panose="030F0702030302020204" pitchFamily="66" charset="0"/>
              </a:rPr>
              <a:t>here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After solving evolution eq., the final expressions for TMDs </a:t>
            </a:r>
            <a:r>
              <a:rPr lang="en-US" sz="2400" dirty="0" smtClean="0">
                <a:latin typeface="Comic Sans MS" panose="030F0702030302020204" pitchFamily="66" charset="0"/>
              </a:rPr>
              <a:t>are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obtained by  </a:t>
            </a:r>
            <a:r>
              <a:rPr lang="en-US" sz="2400" dirty="0" smtClean="0">
                <a:latin typeface="Comic Sans MS" panose="030F0702030302020204" pitchFamily="66" charset="0"/>
              </a:rPr>
              <a:t>considering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n </a:t>
            </a:r>
            <a:r>
              <a:rPr lang="en-US" sz="2400" dirty="0" smtClean="0">
                <a:latin typeface="Comic Sans MS" panose="030F0702030302020204" pitchFamily="66" charset="0"/>
              </a:rPr>
              <a:t>the new Collins-11 scheme, </a:t>
            </a:r>
            <a:r>
              <a:rPr lang="en-US" sz="2400" dirty="0" smtClean="0">
                <a:latin typeface="Comic Sans MS" panose="030F0702030302020204" pitchFamily="66" charset="0"/>
              </a:rPr>
              <a:t>the subtraction of the soft factor </a:t>
            </a:r>
            <a:r>
              <a:rPr lang="en-US" sz="2400" dirty="0" smtClean="0">
                <a:latin typeface="Comic Sans MS" panose="030F0702030302020204" pitchFamily="66" charset="0"/>
              </a:rPr>
              <a:t>leads to the absence of both light-cone singularity and energy divergences, e. g: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22" y="26504"/>
            <a:ext cx="9054548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934608"/>
              </p:ext>
            </p:extLst>
          </p:nvPr>
        </p:nvGraphicFramePr>
        <p:xfrm>
          <a:off x="838200" y="1676400"/>
          <a:ext cx="7391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8" name="Equation" r:id="rId4" imgW="4495680" imgH="368280" progId="Equation.DSMT4">
                  <p:embed/>
                </p:oleObj>
              </mc:Choice>
              <mc:Fallback>
                <p:oleObj name="Equation" r:id="rId4" imgW="44956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676400"/>
                        <a:ext cx="7391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088789"/>
              </p:ext>
            </p:extLst>
          </p:nvPr>
        </p:nvGraphicFramePr>
        <p:xfrm>
          <a:off x="2438400" y="2362200"/>
          <a:ext cx="3581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" name="Equation" r:id="rId6" imgW="2501640" imgH="520560" progId="Equation.DSMT4">
                  <p:embed/>
                </p:oleObj>
              </mc:Choice>
              <mc:Fallback>
                <p:oleObj name="Equation" r:id="rId6" imgW="250164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38400" y="2362200"/>
                        <a:ext cx="35814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43215"/>
              </p:ext>
            </p:extLst>
          </p:nvPr>
        </p:nvGraphicFramePr>
        <p:xfrm>
          <a:off x="2438400" y="3200400"/>
          <a:ext cx="3581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0" name="Equation" r:id="rId8" imgW="2438280" imgH="520560" progId="Equation.DSMT4">
                  <p:embed/>
                </p:oleObj>
              </mc:Choice>
              <mc:Fallback>
                <p:oleObj name="Equation" r:id="rId8" imgW="24382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38400" y="3200400"/>
                        <a:ext cx="3581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102241"/>
              </p:ext>
            </p:extLst>
          </p:nvPr>
        </p:nvGraphicFramePr>
        <p:xfrm>
          <a:off x="3810000" y="4724400"/>
          <a:ext cx="1219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" name="Equation" r:id="rId10" imgW="901440" imgH="228600" progId="Equation.DSMT4">
                  <p:embed/>
                </p:oleObj>
              </mc:Choice>
              <mc:Fallback>
                <p:oleObj name="Equation" r:id="rId10" imgW="901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10000" y="4724400"/>
                        <a:ext cx="1219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734611"/>
              </p:ext>
            </p:extLst>
          </p:nvPr>
        </p:nvGraphicFramePr>
        <p:xfrm>
          <a:off x="1676400" y="6324600"/>
          <a:ext cx="541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" name="Equation" r:id="rId12" imgW="3733560" imgH="304560" progId="Equation.DSMT4">
                  <p:embed/>
                </p:oleObj>
              </mc:Choice>
              <mc:Fallback>
                <p:oleObj name="Equation" r:id="rId12" imgW="3733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76400" y="6324600"/>
                        <a:ext cx="5410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88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Comic Sans MS" panose="030F0702030302020204" pitchFamily="66" charset="0"/>
              </a:rPr>
              <a:t>Extraction of TMDs </a:t>
            </a:r>
            <a:endParaRPr lang="en-US" sz="3600" dirty="0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Divergence and evolution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omic Sans MS" panose="030F0702030302020204" pitchFamily="66" charset="0"/>
              </a:rPr>
              <a:t>Divergences lead to evolution: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Ultraviolet </a:t>
            </a:r>
            <a:r>
              <a:rPr lang="en-US" sz="2400" dirty="0" smtClean="0">
                <a:latin typeface="Comic Sans MS" panose="030F0702030302020204" pitchFamily="66" charset="0"/>
              </a:rPr>
              <a:t>divergence : renormalization </a:t>
            </a:r>
            <a:r>
              <a:rPr lang="en-US" sz="2400" dirty="0">
                <a:latin typeface="Comic Sans MS" panose="030F0702030302020204" pitchFamily="66" charset="0"/>
              </a:rPr>
              <a:t>group </a:t>
            </a:r>
            <a:r>
              <a:rPr lang="en-US" sz="2400" dirty="0" smtClean="0">
                <a:latin typeface="Comic Sans MS" panose="030F0702030302020204" pitchFamily="66" charset="0"/>
              </a:rPr>
              <a:t>equation, </a:t>
            </a:r>
            <a:r>
              <a:rPr lang="en-US" sz="2400" dirty="0">
                <a:latin typeface="Comic Sans MS" panose="030F0702030302020204" pitchFamily="66" charset="0"/>
              </a:rPr>
              <a:t>e.g. running of </a:t>
            </a:r>
            <a:r>
              <a:rPr lang="en-US" sz="2400" dirty="0" smtClean="0">
                <a:latin typeface="Comic Sans MS" panose="030F0702030302020204" pitchFamily="66" charset="0"/>
              </a:rPr>
              <a:t>coupling constant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Collinear divergence : </a:t>
            </a:r>
            <a:r>
              <a:rPr lang="en-US" sz="2400" dirty="0">
                <a:latin typeface="Comic Sans MS" panose="030F0702030302020204" pitchFamily="66" charset="0"/>
              </a:rPr>
              <a:t>DGLAP evolution of collinear parton distribution </a:t>
            </a:r>
            <a:r>
              <a:rPr lang="en-US" sz="2400" dirty="0" smtClean="0">
                <a:latin typeface="Comic Sans MS" panose="030F0702030302020204" pitchFamily="66" charset="0"/>
              </a:rPr>
              <a:t>function (PDF), </a:t>
            </a:r>
            <a:r>
              <a:rPr lang="fr-FR" sz="2400" dirty="0" smtClean="0">
                <a:latin typeface="Comic Sans MS" panose="030F0702030302020204" pitchFamily="66" charset="0"/>
              </a:rPr>
              <a:t>fragmentation function (FF)</a:t>
            </a:r>
          </a:p>
          <a:p>
            <a:pPr marL="0" indent="0">
              <a:buNone/>
            </a:pPr>
            <a:r>
              <a:rPr lang="fr-FR" sz="2400" dirty="0"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latin typeface="Comic Sans MS" panose="030F0702030302020204" pitchFamily="66" charset="0"/>
              </a:rPr>
              <a:t>   DGLAP evolution = resummation of single logs in the higher    </a:t>
            </a:r>
          </a:p>
          <a:p>
            <a:pPr marL="0" indent="0">
              <a:buNone/>
            </a:pPr>
            <a:r>
              <a:rPr lang="fr-FR" sz="2400" dirty="0">
                <a:latin typeface="Comic Sans MS" panose="030F0702030302020204" pitchFamily="66" charset="0"/>
              </a:rPr>
              <a:t> </a:t>
            </a:r>
            <a:r>
              <a:rPr lang="fr-FR" sz="2400" dirty="0" smtClean="0">
                <a:latin typeface="Comic Sans MS" panose="030F0702030302020204" pitchFamily="66" charset="0"/>
              </a:rPr>
              <a:t>   -order corrections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Rapidity </a:t>
            </a:r>
            <a:r>
              <a:rPr lang="en-US" sz="2400" dirty="0">
                <a:latin typeface="Comic Sans MS" panose="030F0702030302020204" pitchFamily="66" charset="0"/>
              </a:rPr>
              <a:t>divergence (</a:t>
            </a:r>
            <a:r>
              <a:rPr lang="en-US" sz="2400" dirty="0" smtClean="0">
                <a:latin typeface="Comic Sans MS" panose="030F0702030302020204" pitchFamily="66" charset="0"/>
              </a:rPr>
              <a:t>light-cone </a:t>
            </a:r>
            <a:r>
              <a:rPr lang="en-US" sz="2400" dirty="0">
                <a:latin typeface="Comic Sans MS" panose="030F0702030302020204" pitchFamily="66" charset="0"/>
              </a:rPr>
              <a:t>singularity): TMD </a:t>
            </a:r>
            <a:r>
              <a:rPr lang="en-US" sz="2400" dirty="0" smtClean="0">
                <a:latin typeface="Comic Sans MS" panose="030F0702030302020204" pitchFamily="66" charset="0"/>
              </a:rPr>
              <a:t>evolution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TMD evolution = resummation of double logs in the higher 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-order corrections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single logs:                            double logs: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603338"/>
              </p:ext>
            </p:extLst>
          </p:nvPr>
        </p:nvGraphicFramePr>
        <p:xfrm>
          <a:off x="2209800" y="59436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3" name="Equation" r:id="rId3" imgW="990360" imgH="355320" progId="Equation.DSMT4">
                  <p:embed/>
                </p:oleObj>
              </mc:Choice>
              <mc:Fallback>
                <p:oleObj name="Equation" r:id="rId3" imgW="9903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5943600"/>
                        <a:ext cx="1676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762658"/>
              </p:ext>
            </p:extLst>
          </p:nvPr>
        </p:nvGraphicFramePr>
        <p:xfrm>
          <a:off x="6102350" y="5943600"/>
          <a:ext cx="1631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" name="Equation" r:id="rId5" imgW="1104840" imgH="355320" progId="Equation.DSMT4">
                  <p:embed/>
                </p:oleObj>
              </mc:Choice>
              <mc:Fallback>
                <p:oleObj name="Equation" r:id="rId5" imgW="1104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02350" y="5943600"/>
                        <a:ext cx="16319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09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504"/>
            <a:ext cx="8991600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How to make sense of divergences: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Ultraviolet </a:t>
            </a:r>
            <a:r>
              <a:rPr lang="en-US" sz="2400" dirty="0">
                <a:latin typeface="Comic Sans MS" panose="030F0702030302020204" pitchFamily="66" charset="0"/>
              </a:rPr>
              <a:t>(UV) divergence : renormalization (redefine </a:t>
            </a:r>
            <a:r>
              <a:rPr lang="en-US" sz="2400" dirty="0" smtClean="0">
                <a:latin typeface="Comic Sans MS" panose="030F0702030302020204" pitchFamily="66" charset="0"/>
              </a:rPr>
              <a:t>coupling constant</a:t>
            </a:r>
            <a:r>
              <a:rPr lang="en-US" sz="2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Collinear divergence : redefine the PDFs and FFs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Soft divergence : usually cancel between real and virtual diagrams </a:t>
            </a:r>
            <a:r>
              <a:rPr lang="en-US" sz="2400" dirty="0" smtClean="0">
                <a:latin typeface="Comic Sans MS" panose="030F0702030302020204" pitchFamily="66" charset="0"/>
              </a:rPr>
              <a:t>for collinear </a:t>
            </a:r>
            <a:r>
              <a:rPr lang="en-US" sz="2400" dirty="0">
                <a:latin typeface="Comic Sans MS" panose="030F0702030302020204" pitchFamily="66" charset="0"/>
              </a:rPr>
              <a:t>PDFs/FFs; do not cancel for TMDs, leads to new evolution 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4" y="76200"/>
            <a:ext cx="9051235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Extraction of TMDs 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504" y="1295400"/>
                <a:ext cx="9041296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Comic Sans MS" panose="030F0702030302020204" pitchFamily="66" charset="0"/>
                  </a:rPr>
                  <a:t>Collins-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Soper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(CS) equation gives the rapidity evolution with resp. to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𝜍</m:t>
                    </m:r>
                  </m:oMath>
                </a14:m>
                <a:endParaRPr lang="en-US" sz="24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400" dirty="0" smtClean="0">
                    <a:latin typeface="Comic Sans MS" panose="030F0702030302020204" pitchFamily="66" charset="0"/>
                  </a:rPr>
                  <a:t>where          is  CS kernel.</a:t>
                </a:r>
                <a:r>
                  <a:rPr lang="en-US" sz="2400" dirty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The dependence on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 scale is given by  RGE for</a:t>
                </a:r>
              </a:p>
              <a:p>
                <a:pPr marL="0" indent="0">
                  <a:buNone/>
                </a:pPr>
                <a:endParaRPr lang="en-US" sz="2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400" dirty="0" smtClean="0">
                    <a:latin typeface="Comic Sans MS" panose="030F0702030302020204" pitchFamily="66" charset="0"/>
                  </a:rPr>
                  <a:t>At low values of              ,      becomes a hard scale, then one defines an new scale</a:t>
                </a:r>
                <a:r>
                  <a:rPr lang="en-US" sz="2800" dirty="0" smtClean="0"/>
                  <a:t>,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omic Sans MS" panose="030F0702030302020204" pitchFamily="66" charset="0"/>
                  </a:rPr>
                  <a:t>The b-dependence of TMDs can be computed in terms of collinear PDF and FF in the region </a:t>
                </a:r>
                <a:endParaRPr 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04" y="1295400"/>
                <a:ext cx="9041296" cy="5486400"/>
              </a:xfrm>
              <a:blipFill rotWithShape="1">
                <a:blip r:embed="rId4"/>
                <a:stretch>
                  <a:fillRect l="-1011" t="-889" r="-741" b="-1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630784"/>
              </p:ext>
            </p:extLst>
          </p:nvPr>
        </p:nvGraphicFramePr>
        <p:xfrm>
          <a:off x="1927225" y="1828800"/>
          <a:ext cx="51387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3" name="Equation" r:id="rId5" imgW="3238200" imgH="507960" progId="Equation.DSMT4">
                  <p:embed/>
                </p:oleObj>
              </mc:Choice>
              <mc:Fallback>
                <p:oleObj name="Equation" r:id="rId5" imgW="32382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27225" y="1828800"/>
                        <a:ext cx="513873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919700"/>
              </p:ext>
            </p:extLst>
          </p:nvPr>
        </p:nvGraphicFramePr>
        <p:xfrm>
          <a:off x="1143000" y="2743200"/>
          <a:ext cx="685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4" name="Equation" r:id="rId7" imgW="533160" imgH="253800" progId="Equation.DSMT4">
                  <p:embed/>
                </p:oleObj>
              </mc:Choice>
              <mc:Fallback>
                <p:oleObj name="Equation" r:id="rId7" imgW="533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3000" y="2743200"/>
                        <a:ext cx="685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551665"/>
              </p:ext>
            </p:extLst>
          </p:nvPr>
        </p:nvGraphicFramePr>
        <p:xfrm>
          <a:off x="1004888" y="3505200"/>
          <a:ext cx="7210425" cy="152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5" name="Equation" r:id="rId9" imgW="4279680" imgH="939600" progId="Equation.DSMT4">
                  <p:embed/>
                </p:oleObj>
              </mc:Choice>
              <mc:Fallback>
                <p:oleObj name="Equation" r:id="rId9" imgW="42796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4888" y="3505200"/>
                        <a:ext cx="7210425" cy="152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362306"/>
              </p:ext>
            </p:extLst>
          </p:nvPr>
        </p:nvGraphicFramePr>
        <p:xfrm>
          <a:off x="1981200" y="3124200"/>
          <a:ext cx="1219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6" name="Equation" r:id="rId11" imgW="749160" imgH="241200" progId="Equation.DSMT4">
                  <p:embed/>
                </p:oleObj>
              </mc:Choice>
              <mc:Fallback>
                <p:oleObj name="Equation" r:id="rId11" imgW="749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3124200"/>
                        <a:ext cx="1219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400052"/>
              </p:ext>
            </p:extLst>
          </p:nvPr>
        </p:nvGraphicFramePr>
        <p:xfrm>
          <a:off x="2514600" y="5105400"/>
          <a:ext cx="106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7" name="Equation" r:id="rId13" imgW="749160" imgH="241200" progId="Equation.DSMT4">
                  <p:embed/>
                </p:oleObj>
              </mc:Choice>
              <mc:Fallback>
                <p:oleObj name="Equation" r:id="rId13" imgW="749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14600" y="5105400"/>
                        <a:ext cx="1066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527144"/>
              </p:ext>
            </p:extLst>
          </p:nvPr>
        </p:nvGraphicFramePr>
        <p:xfrm>
          <a:off x="3276600" y="5486400"/>
          <a:ext cx="3962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8" name="Equation" r:id="rId15" imgW="2514600" imgH="241200" progId="Equation.DSMT4">
                  <p:embed/>
                </p:oleObj>
              </mc:Choice>
              <mc:Fallback>
                <p:oleObj name="Equation" r:id="rId15" imgW="2514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276600" y="5486400"/>
                        <a:ext cx="3962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240081"/>
              </p:ext>
            </p:extLst>
          </p:nvPr>
        </p:nvGraphicFramePr>
        <p:xfrm>
          <a:off x="3810000" y="51054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9" name="Equation" r:id="rId17" imgW="228600" imgH="215640" progId="Equation.DSMT4">
                  <p:embed/>
                </p:oleObj>
              </mc:Choice>
              <mc:Fallback>
                <p:oleObj name="Equation" r:id="rId17" imgW="228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810000" y="5105400"/>
                        <a:ext cx="457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8D4D-93C7-4D59-B9E9-3146382018A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866939"/>
              </p:ext>
            </p:extLst>
          </p:nvPr>
        </p:nvGraphicFramePr>
        <p:xfrm>
          <a:off x="5105400" y="6324600"/>
          <a:ext cx="17541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0" name="Equation" r:id="rId19" imgW="1155600" imgH="241200" progId="Equation.DSMT4">
                  <p:embed/>
                </p:oleObj>
              </mc:Choice>
              <mc:Fallback>
                <p:oleObj name="Equation" r:id="rId19" imgW="1155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105400" y="6324600"/>
                        <a:ext cx="1754188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88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4477</TotalTime>
  <Words>870</Words>
  <Application>Microsoft Office PowerPoint</Application>
  <PresentationFormat>On-screen Show (4:3)</PresentationFormat>
  <Paragraphs>208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Equation</vt:lpstr>
      <vt:lpstr>MathType 7.0 Equation</vt:lpstr>
      <vt:lpstr>On Extraction of TMDs from SIDIS</vt:lpstr>
      <vt:lpstr>Motivation and objective</vt:lpstr>
      <vt:lpstr>Extraction of TMDs</vt:lpstr>
      <vt:lpstr>Extraction of TMDs </vt:lpstr>
      <vt:lpstr>Extraction of TMDs</vt:lpstr>
      <vt:lpstr>Extraction of TMDs</vt:lpstr>
      <vt:lpstr>Extraction of TMDs </vt:lpstr>
      <vt:lpstr>Extraction of TMDs</vt:lpstr>
      <vt:lpstr>Extraction of TMDs </vt:lpstr>
      <vt:lpstr>Extraction of TMDs</vt:lpstr>
      <vt:lpstr>Extraction of TMDs</vt:lpstr>
      <vt:lpstr>Extraction of TMDs </vt:lpstr>
      <vt:lpstr>Extraction of TMDs</vt:lpstr>
      <vt:lpstr>Extraction of TMDs</vt:lpstr>
      <vt:lpstr>Extraction of TMDs</vt:lpstr>
      <vt:lpstr>Extraction of TMDs</vt:lpstr>
      <vt:lpstr>Extraction of TMDs</vt:lpstr>
      <vt:lpstr>Extraction of TMDs</vt:lpstr>
      <vt:lpstr>Extraction of TMDs</vt:lpstr>
      <vt:lpstr>Extraction of TMDs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 of TMDs from SIDIS, e+e-, and pp collision with global fit</dc:title>
  <dc:creator>Twagirayezu</dc:creator>
  <cp:lastModifiedBy>Twagirayezu</cp:lastModifiedBy>
  <cp:revision>281</cp:revision>
  <dcterms:created xsi:type="dcterms:W3CDTF">2023-02-14T02:12:32Z</dcterms:created>
  <dcterms:modified xsi:type="dcterms:W3CDTF">2023-06-15T03:13:05Z</dcterms:modified>
</cp:coreProperties>
</file>