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8FB"/>
          </a:solidFill>
        </a:fill>
      </a:tcStyle>
    </a:wholeTbl>
    <a:band2H>
      <a:tcTxStyle b="def" i="def"/>
      <a:tcStyle>
        <a:tcBdr/>
        <a:fill>
          <a:solidFill>
            <a:srgbClr val="E8EDF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" name="Shape 1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3" name="Body Level One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Google Shape;24;p5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Title Text</a:t>
            </a:r>
          </a:p>
        </p:txBody>
      </p:sp>
      <p:sp>
        <p:nvSpPr>
          <p:cNvPr id="66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37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" name="Title Text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Title Text</a:t>
            </a:r>
          </a:p>
        </p:txBody>
      </p:sp>
      <p:sp>
        <p:nvSpPr>
          <p:cNvPr id="75" name="Body Level One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Google Shape;40;p9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/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5" name="Google Shape;20;p4"/>
          <p:cNvSpPr txBox="1"/>
          <p:nvPr/>
        </p:nvSpPr>
        <p:spPr>
          <a:xfrm>
            <a:off x="3576675" y="4819324"/>
            <a:ext cx="1858500" cy="29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800"/>
            </a:lvl1pPr>
          </a:lstStyle>
          <a:p>
            <a:pPr/>
            <a:r>
              <a:t>June 15th 2023, Athira Vijayakumar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55;p13"/>
          <p:cNvSpPr txBox="1"/>
          <p:nvPr>
            <p:ph type="ctrTitle"/>
          </p:nvPr>
        </p:nvSpPr>
        <p:spPr>
          <a:xfrm>
            <a:off x="376557" y="344750"/>
            <a:ext cx="8520602" cy="2052599"/>
          </a:xfrm>
          <a:prstGeom prst="rect">
            <a:avLst/>
          </a:prstGeom>
        </p:spPr>
        <p:txBody>
          <a:bodyPr/>
          <a:lstStyle>
            <a:lvl1pPr defTabSz="850391">
              <a:defRPr b="1" sz="651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Semi-Inclusive DIS at COMPASS</a:t>
            </a:r>
          </a:p>
        </p:txBody>
      </p:sp>
      <p:sp>
        <p:nvSpPr>
          <p:cNvPr id="111" name="Google Shape;56;p13"/>
          <p:cNvSpPr txBox="1"/>
          <p:nvPr>
            <p:ph type="subTitle" sz="quarter" idx="1"/>
          </p:nvPr>
        </p:nvSpPr>
        <p:spPr>
          <a:xfrm>
            <a:off x="376549" y="2631475"/>
            <a:ext cx="8520602" cy="9843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defRPr sz="27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pPr>
            <a:r>
              <a:t>Athira Vijayakumar</a:t>
            </a:r>
          </a:p>
          <a:p>
            <a:pPr marL="0" indent="0">
              <a:lnSpc>
                <a:spcPct val="90000"/>
              </a:lnSpc>
              <a:defRPr sz="2700">
                <a:solidFill>
                  <a:srgbClr val="00000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pPr>
            <a:r>
              <a:t>HUGS Summer School 2023</a:t>
            </a:r>
          </a:p>
        </p:txBody>
      </p:sp>
      <p:pic>
        <p:nvPicPr>
          <p:cNvPr id="112" name="Google Shape;57;p13" descr="Google Shape;57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2025" y="4099686"/>
            <a:ext cx="791292" cy="735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Google Shape;58;p13" descr="Google Shape;58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2739" y="4099686"/>
            <a:ext cx="1406736" cy="735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Google Shape;59;p13" descr="Google Shape;59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19113" y="3975389"/>
            <a:ext cx="913038" cy="984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Google Shape;60;p13" descr="Google Shape;60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4998" y="3950182"/>
            <a:ext cx="2549003" cy="792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Google Shape;61;p13"/>
          <p:cNvSpPr txBox="1"/>
          <p:nvPr>
            <p:ph type="sldNum" sz="quarter" idx="2"/>
          </p:nvPr>
        </p:nvSpPr>
        <p:spPr>
          <a:xfrm>
            <a:off x="8754976" y="4700819"/>
            <a:ext cx="266183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7" name="Google Shape;62;p13" descr="Google Shape;62;p13"/>
          <p:cNvPicPr>
            <a:picLocks noChangeAspect="1"/>
          </p:cNvPicPr>
          <p:nvPr/>
        </p:nvPicPr>
        <p:blipFill>
          <a:blip r:embed="rId6">
            <a:alphaModFix amt="22000"/>
            <a:extLst/>
          </a:blip>
          <a:stretch>
            <a:fillRect/>
          </a:stretch>
        </p:blipFill>
        <p:spPr>
          <a:xfrm>
            <a:off x="0" y="2"/>
            <a:ext cx="9144001" cy="3676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Google Shape;63;p13" descr="Google Shape;63;p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449" y="4137149"/>
            <a:ext cx="2838073" cy="735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02;p22"/>
          <p:cNvSpPr txBox="1"/>
          <p:nvPr>
            <p:ph type="title"/>
          </p:nvPr>
        </p:nvSpPr>
        <p:spPr>
          <a:xfrm>
            <a:off x="2702549" y="45199"/>
            <a:ext cx="3738901" cy="572702"/>
          </a:xfrm>
          <a:prstGeom prst="rect">
            <a:avLst/>
          </a:prstGeom>
        </p:spPr>
        <p:txBody>
          <a:bodyPr/>
          <a:lstStyle>
            <a:lvl1pPr>
              <a:defRPr b="1" sz="2500" u="sng">
                <a:solidFill>
                  <a:srgbClr val="3333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What more in 2022 Run</a:t>
            </a:r>
          </a:p>
        </p:txBody>
      </p:sp>
      <p:sp>
        <p:nvSpPr>
          <p:cNvPr id="228" name="Google Shape;203;p22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9" name="Google Shape;204;p22" descr="Google Shape;204;p2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2765" y="2315030"/>
            <a:ext cx="4829963" cy="2348195"/>
          </a:xfrm>
          <a:prstGeom prst="rect">
            <a:avLst/>
          </a:prstGeom>
          <a:ln>
            <a:solidFill>
              <a:srgbClr val="000000"/>
            </a:solidFill>
            <a:miter lim="400000"/>
          </a:ln>
        </p:spPr>
      </p:pic>
      <p:pic>
        <p:nvPicPr>
          <p:cNvPr id="230" name="Google Shape;205;p22" descr="Google Shape;205;p2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70900" y="1455451"/>
            <a:ext cx="4896928" cy="82198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Google Shape;206;p22"/>
          <p:cNvSpPr txBox="1"/>
          <p:nvPr/>
        </p:nvSpPr>
        <p:spPr>
          <a:xfrm>
            <a:off x="108049" y="900399"/>
            <a:ext cx="3146102" cy="46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0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Reduce the uncertainties!</a:t>
            </a:r>
          </a:p>
        </p:txBody>
      </p:sp>
      <p:sp>
        <p:nvSpPr>
          <p:cNvPr id="232" name="Google Shape;207;p22"/>
          <p:cNvSpPr/>
          <p:nvPr/>
        </p:nvSpPr>
        <p:spPr>
          <a:xfrm>
            <a:off x="4192765" y="2316323"/>
            <a:ext cx="172801" cy="1431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3" name="Google Shape;208;p22"/>
          <p:cNvSpPr/>
          <p:nvPr/>
        </p:nvSpPr>
        <p:spPr>
          <a:xfrm>
            <a:off x="4192765" y="3716387"/>
            <a:ext cx="172801" cy="3936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4" name="Google Shape;209;p22"/>
          <p:cNvSpPr txBox="1"/>
          <p:nvPr/>
        </p:nvSpPr>
        <p:spPr>
          <a:xfrm>
            <a:off x="4062924" y="915850"/>
            <a:ext cx="5043301" cy="43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8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Impact on transversity TMD PDFs and tensor charge</a:t>
            </a:r>
          </a:p>
        </p:txBody>
      </p:sp>
      <p:sp>
        <p:nvSpPr>
          <p:cNvPr id="235" name="Google Shape;211;p22"/>
          <p:cNvSpPr txBox="1"/>
          <p:nvPr/>
        </p:nvSpPr>
        <p:spPr>
          <a:xfrm>
            <a:off x="205250" y="4490575"/>
            <a:ext cx="3274200" cy="741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800">
                <a:latin typeface="Lato"/>
                <a:ea typeface="Lato"/>
                <a:cs typeface="Lato"/>
                <a:sym typeface="Lato"/>
              </a:defRPr>
            </a:pPr>
            <a:r>
              <a:t>The analysis has begun.</a:t>
            </a:r>
          </a:p>
          <a:p>
            <a:pPr>
              <a:defRPr sz="1800">
                <a:latin typeface="Lato"/>
                <a:ea typeface="Lato"/>
                <a:cs typeface="Lato"/>
                <a:sym typeface="Lato"/>
              </a:defRPr>
            </a:pPr>
            <a:r>
              <a:t>Exciting results coming soon!!</a:t>
            </a:r>
          </a:p>
        </p:txBody>
      </p:sp>
      <p:pic>
        <p:nvPicPr>
          <p:cNvPr id="236" name="Google Shape;212;p22" descr="Google Shape;212;p22"/>
          <p:cNvPicPr>
            <a:picLocks noChangeAspect="1"/>
          </p:cNvPicPr>
          <p:nvPr/>
        </p:nvPicPr>
        <p:blipFill>
          <a:blip r:embed="rId4">
            <a:extLst/>
          </a:blip>
          <a:srcRect l="0" t="0" r="0" b="2922"/>
          <a:stretch>
            <a:fillRect/>
          </a:stretch>
        </p:blipFill>
        <p:spPr>
          <a:xfrm>
            <a:off x="53975" y="1496925"/>
            <a:ext cx="3848400" cy="148645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7" name="Google Shape;213;p22"/>
          <p:cNvSpPr txBox="1"/>
          <p:nvPr/>
        </p:nvSpPr>
        <p:spPr>
          <a:xfrm>
            <a:off x="2377250" y="1282575"/>
            <a:ext cx="1512901" cy="26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700"/>
            </a:lvl1pPr>
          </a:lstStyle>
          <a:p>
            <a:pPr/>
            <a:r>
              <a:t>Phys. Rev. D 102, 054002 (2020)</a:t>
            </a:r>
          </a:p>
        </p:txBody>
      </p:sp>
      <p:sp>
        <p:nvSpPr>
          <p:cNvPr id="238" name="Google Shape;214;p22"/>
          <p:cNvSpPr txBox="1"/>
          <p:nvPr/>
        </p:nvSpPr>
        <p:spPr>
          <a:xfrm>
            <a:off x="82865" y="3120349"/>
            <a:ext cx="3966001" cy="1299725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2022 run on transversely polarized deuteron target is expected to improve the d quark distributions significantly!</a:t>
            </a:r>
          </a:p>
        </p:txBody>
      </p:sp>
      <p:sp>
        <p:nvSpPr>
          <p:cNvPr id="239" name="Google Shape;215;p22"/>
          <p:cNvSpPr txBox="1"/>
          <p:nvPr/>
        </p:nvSpPr>
        <p:spPr>
          <a:xfrm>
            <a:off x="6959549" y="4576800"/>
            <a:ext cx="1204801" cy="496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600"/>
            </a:lvl1pPr>
          </a:lstStyle>
          <a:p>
            <a:pPr/>
            <a:r>
              <a:t>CERN–SPSC–2017–034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9" grpId="4"/>
      <p:bldP build="whole" bldLvl="1" animBg="1" rev="0" advAuto="0" spid="229" grpId="3"/>
      <p:bldP build="whole" bldLvl="1" animBg="1" rev="0" advAuto="0" spid="237" grpId="9"/>
      <p:bldP build="whole" bldLvl="1" animBg="1" rev="0" advAuto="0" spid="230" grpId="1"/>
      <p:bldP build="whole" bldLvl="1" animBg="1" rev="0" advAuto="0" spid="236" grpId="6"/>
      <p:bldP build="whole" bldLvl="1" animBg="1" rev="0" advAuto="0" spid="234" grpId="2"/>
      <p:bldP build="whole" bldLvl="1" animBg="1" rev="0" advAuto="0" spid="231" grpId="5"/>
      <p:bldP build="whole" bldLvl="1" animBg="1" rev="0" advAuto="0" spid="238" grpId="7"/>
      <p:bldP build="whole" bldLvl="1" animBg="1" rev="0" advAuto="0" spid="235" grpId="8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20;p23"/>
          <p:cNvSpPr txBox="1"/>
          <p:nvPr>
            <p:ph type="title"/>
          </p:nvPr>
        </p:nvSpPr>
        <p:spPr>
          <a:xfrm>
            <a:off x="2809427" y="-49610"/>
            <a:ext cx="3842599" cy="908066"/>
          </a:xfrm>
          <a:prstGeom prst="rect">
            <a:avLst/>
          </a:prstGeom>
        </p:spPr>
        <p:txBody>
          <a:bodyPr/>
          <a:lstStyle>
            <a:lvl1pPr defTabSz="539495">
              <a:defRPr b="1" sz="2832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Initial look at 2022 data</a:t>
            </a:r>
          </a:p>
        </p:txBody>
      </p:sp>
      <p:sp>
        <p:nvSpPr>
          <p:cNvPr id="242" name="Google Shape;221;p23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</a:pPr>
          </a:p>
        </p:txBody>
      </p:sp>
      <p:pic>
        <p:nvPicPr>
          <p:cNvPr id="243" name="Google Shape;222;p23" descr="Google Shape;222;p2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24" y="443024"/>
            <a:ext cx="8974527" cy="444832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44" name="Google Shape;223;p23"/>
          <p:cNvSpPr txBox="1"/>
          <p:nvPr>
            <p:ph type="sldNum" sz="quarter" idx="2"/>
          </p:nvPr>
        </p:nvSpPr>
        <p:spPr>
          <a:xfrm>
            <a:off x="8711970" y="4862894"/>
            <a:ext cx="327388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28;p24"/>
          <p:cNvSpPr txBox="1"/>
          <p:nvPr>
            <p:ph type="title"/>
          </p:nvPr>
        </p:nvSpPr>
        <p:spPr>
          <a:xfrm>
            <a:off x="311699" y="445025"/>
            <a:ext cx="8482502" cy="648901"/>
          </a:xfrm>
          <a:prstGeom prst="rect">
            <a:avLst/>
          </a:prstGeom>
        </p:spPr>
        <p:txBody>
          <a:bodyPr/>
          <a:lstStyle>
            <a:lvl1pPr defTabSz="722376">
              <a:defRPr b="1" sz="3397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Future prospects</a:t>
            </a:r>
          </a:p>
        </p:txBody>
      </p:sp>
      <p:sp>
        <p:nvSpPr>
          <p:cNvPr id="247" name="Google Shape;229;p24"/>
          <p:cNvSpPr txBox="1"/>
          <p:nvPr>
            <p:ph type="body" sz="half" idx="1"/>
          </p:nvPr>
        </p:nvSpPr>
        <p:spPr>
          <a:xfrm>
            <a:off x="311700" y="1152475"/>
            <a:ext cx="4713000" cy="3416400"/>
          </a:xfrm>
          <a:prstGeom prst="rect">
            <a:avLst/>
          </a:prstGeom>
        </p:spPr>
        <p:txBody>
          <a:bodyPr/>
          <a:lstStyle/>
          <a:p>
            <a:pPr indent="-374650">
              <a:lnSpc>
                <a:spcPct val="103500"/>
              </a:lnSpc>
              <a:spcBef>
                <a:spcPts val="1200"/>
              </a:spcBef>
              <a:buClr>
                <a:srgbClr val="000000"/>
              </a:buClr>
              <a:buSzPts val="2300"/>
              <a:buFont typeface="Times New Roman"/>
              <a:defRPr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Precise measurements are needed in particular at larger </a:t>
            </a:r>
            <a:r>
              <a:rPr i="1"/>
              <a:t>𝑥</a:t>
            </a:r>
            <a:r>
              <a:t>.</a:t>
            </a:r>
          </a:p>
          <a:p>
            <a:pPr indent="-374650">
              <a:lnSpc>
                <a:spcPct val="103500"/>
              </a:lnSpc>
              <a:spcBef>
                <a:spcPts val="1200"/>
              </a:spcBef>
              <a:buClr>
                <a:srgbClr val="000000"/>
              </a:buClr>
              <a:buSzPts val="2300"/>
              <a:buFont typeface="Times New Roman"/>
              <a:defRPr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complementary measurements at Jlab 12 and 20+ will allow for a more precise measurement of the tensor charge and, in the farther future, the EIC.</a:t>
            </a:r>
          </a:p>
        </p:txBody>
      </p:sp>
      <p:sp>
        <p:nvSpPr>
          <p:cNvPr id="248" name="Google Shape;230;p24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9" name="Google Shape;231;p24" descr="Google Shape;231;p24"/>
          <p:cNvPicPr>
            <a:picLocks noChangeAspect="1"/>
          </p:cNvPicPr>
          <p:nvPr/>
        </p:nvPicPr>
        <p:blipFill>
          <a:blip r:embed="rId2">
            <a:extLst/>
          </a:blip>
          <a:srcRect l="1263" t="0" r="0" b="0"/>
          <a:stretch>
            <a:fillRect/>
          </a:stretch>
        </p:blipFill>
        <p:spPr>
          <a:xfrm>
            <a:off x="4956533" y="1303535"/>
            <a:ext cx="3975876" cy="253662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36;p25"/>
          <p:cNvSpPr txBox="1"/>
          <p:nvPr>
            <p:ph type="title"/>
          </p:nvPr>
        </p:nvSpPr>
        <p:spPr>
          <a:xfrm>
            <a:off x="3868799" y="2206350"/>
            <a:ext cx="1406401" cy="572701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pPr/>
            <a:r>
              <a:t>Backup</a:t>
            </a:r>
          </a:p>
        </p:txBody>
      </p:sp>
      <p:sp>
        <p:nvSpPr>
          <p:cNvPr id="252" name="Google Shape;237;p25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42;p26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/>
          <a:p>
            <a:pPr>
              <a:defRPr sz="2500"/>
            </a:pPr>
          </a:p>
        </p:txBody>
      </p:sp>
      <p:sp>
        <p:nvSpPr>
          <p:cNvPr id="255" name="Google Shape;243;p26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200"/>
              </a:spcBef>
              <a:buSzTx/>
              <a:buNone/>
            </a:pPr>
          </a:p>
        </p:txBody>
      </p:sp>
      <p:sp>
        <p:nvSpPr>
          <p:cNvPr id="256" name="Google Shape;244;p26"/>
          <p:cNvSpPr txBox="1"/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7" name="Google Shape;245;p26" descr="Google Shape;245;p2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899" y="118850"/>
            <a:ext cx="8464201" cy="475450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0;p27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0" name="Google Shape;251;p27" descr="Google Shape;251;p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450" y="90650"/>
            <a:ext cx="6635526" cy="4728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56;p28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3" name="Google Shape;257;p28"/>
          <p:cNvSpPr txBox="1"/>
          <p:nvPr/>
        </p:nvSpPr>
        <p:spPr>
          <a:xfrm>
            <a:off x="6667950" y="1212725"/>
            <a:ext cx="1804500" cy="885321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defRPr sz="2200"/>
            </a:pPr>
            <a:r>
              <a:t>𝝈</a:t>
            </a:r>
            <a:r>
              <a:rPr baseline="-25000" sz="1600"/>
              <a:t>𝒅</a:t>
            </a:r>
            <a:r>
              <a:rPr sz="1600"/>
              <a:t> </a:t>
            </a:r>
            <a:r>
              <a:t>≅ 𝟎.𝟔 𝝈</a:t>
            </a:r>
            <a:r>
              <a:rPr baseline="-25000" sz="1600"/>
              <a:t>𝒑 </a:t>
            </a:r>
            <a:r>
              <a:rPr baseline="30000" sz="1600"/>
              <a:t>2010</a:t>
            </a:r>
          </a:p>
        </p:txBody>
      </p:sp>
      <p:sp>
        <p:nvSpPr>
          <p:cNvPr id="264" name="Google Shape;258;p28"/>
          <p:cNvSpPr txBox="1"/>
          <p:nvPr/>
        </p:nvSpPr>
        <p:spPr>
          <a:xfrm>
            <a:off x="4900300" y="597113"/>
            <a:ext cx="3609000" cy="581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deuteron asymmetries will have statistical uncertainties  (relative to proton 2010 data)</a:t>
            </a:r>
          </a:p>
        </p:txBody>
      </p:sp>
      <p:pic>
        <p:nvPicPr>
          <p:cNvPr id="265" name="Google Shape;259;p28" descr="Google Shape;259;p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4775" y="1718099"/>
            <a:ext cx="5361850" cy="260600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4;p29" descr="Google Shape;264;p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325" y="3180200"/>
            <a:ext cx="3645926" cy="15714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68" name="Google Shape;265;p29"/>
          <p:cNvSpPr txBox="1"/>
          <p:nvPr>
            <p:ph type="sldNum" sz="quarter" idx="2"/>
          </p:nvPr>
        </p:nvSpPr>
        <p:spPr>
          <a:xfrm>
            <a:off x="8684345" y="4700819"/>
            <a:ext cx="336814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9" name="Google Shape;266;p29"/>
          <p:cNvSpPr/>
          <p:nvPr/>
        </p:nvSpPr>
        <p:spPr>
          <a:xfrm>
            <a:off x="3604200" y="1550824"/>
            <a:ext cx="1942801" cy="61560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0" name="Google Shape;267;p29"/>
          <p:cNvSpPr/>
          <p:nvPr/>
        </p:nvSpPr>
        <p:spPr>
          <a:xfrm flipH="1">
            <a:off x="4515875" y="1586225"/>
            <a:ext cx="9301" cy="54480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1" name="Google Shape;268;p29"/>
          <p:cNvSpPr/>
          <p:nvPr/>
        </p:nvSpPr>
        <p:spPr>
          <a:xfrm flipV="1">
            <a:off x="3998400" y="1587725"/>
            <a:ext cx="2401" cy="541801"/>
          </a:xfrm>
          <a:prstGeom prst="line">
            <a:avLst/>
          </a:prstGeom>
          <a:ln w="38100">
            <a:solidFill>
              <a:srgbClr val="00FF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2" name="Google Shape;269;p29"/>
          <p:cNvSpPr/>
          <p:nvPr/>
        </p:nvSpPr>
        <p:spPr>
          <a:xfrm flipV="1">
            <a:off x="5093049" y="1595824"/>
            <a:ext cx="301" cy="525601"/>
          </a:xfrm>
          <a:prstGeom prst="line">
            <a:avLst/>
          </a:prstGeom>
          <a:ln w="38100">
            <a:solidFill>
              <a:srgbClr val="00FF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3" name="Google Shape;270;p29"/>
          <p:cNvSpPr/>
          <p:nvPr/>
        </p:nvSpPr>
        <p:spPr>
          <a:xfrm>
            <a:off x="3604200" y="2444699"/>
            <a:ext cx="1942801" cy="61560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4" name="Google Shape;271;p29"/>
          <p:cNvSpPr/>
          <p:nvPr/>
        </p:nvSpPr>
        <p:spPr>
          <a:xfrm flipV="1">
            <a:off x="4514674" y="2436900"/>
            <a:ext cx="11701" cy="631201"/>
          </a:xfrm>
          <a:prstGeom prst="line">
            <a:avLst/>
          </a:prstGeom>
          <a:ln w="38100">
            <a:solidFill>
              <a:srgbClr val="00FF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5" name="Google Shape;272;p29"/>
          <p:cNvSpPr/>
          <p:nvPr/>
        </p:nvSpPr>
        <p:spPr>
          <a:xfrm flipH="1">
            <a:off x="3987899" y="2496674"/>
            <a:ext cx="10501" cy="569401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6" name="Google Shape;273;p29"/>
          <p:cNvSpPr/>
          <p:nvPr/>
        </p:nvSpPr>
        <p:spPr>
          <a:xfrm>
            <a:off x="5091400" y="2482275"/>
            <a:ext cx="3601" cy="598201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77" name="Google Shape;274;p29"/>
          <p:cNvSpPr txBox="1"/>
          <p:nvPr/>
        </p:nvSpPr>
        <p:spPr>
          <a:xfrm>
            <a:off x="2599925" y="412974"/>
            <a:ext cx="3210001" cy="4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900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Data taking period in 2022</a:t>
            </a:r>
          </a:p>
        </p:txBody>
      </p:sp>
      <p:sp>
        <p:nvSpPr>
          <p:cNvPr id="278" name="Google Shape;275;p29"/>
          <p:cNvSpPr txBox="1"/>
          <p:nvPr/>
        </p:nvSpPr>
        <p:spPr>
          <a:xfrm>
            <a:off x="2224450" y="1691650"/>
            <a:ext cx="1154401" cy="388022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Sub-period 1</a:t>
            </a:r>
          </a:p>
        </p:txBody>
      </p:sp>
      <p:sp>
        <p:nvSpPr>
          <p:cNvPr id="279" name="Google Shape;276;p29"/>
          <p:cNvSpPr txBox="1"/>
          <p:nvPr/>
        </p:nvSpPr>
        <p:spPr>
          <a:xfrm>
            <a:off x="2197225" y="2581274"/>
            <a:ext cx="1154400" cy="388023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Sub-period 2</a:t>
            </a:r>
          </a:p>
        </p:txBody>
      </p:sp>
      <p:sp>
        <p:nvSpPr>
          <p:cNvPr id="280" name="Google Shape;277;p29"/>
          <p:cNvSpPr txBox="1"/>
          <p:nvPr/>
        </p:nvSpPr>
        <p:spPr>
          <a:xfrm>
            <a:off x="168950" y="1173249"/>
            <a:ext cx="3989100" cy="378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marL="457200" indent="-317500">
              <a:buClr>
                <a:srgbClr val="000000"/>
              </a:buClr>
              <a:buSzPts val="1400"/>
              <a:buFont typeface="Times New Roman"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Divided into two sub-periods(a week each)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68;p14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1" sz="2500" u="sng">
                <a:solidFill>
                  <a:srgbClr val="0000FF"/>
                </a:solidFill>
              </a:defRPr>
            </a:lvl1pPr>
          </a:lstStyle>
          <a:p>
            <a:pPr/>
            <a:r>
              <a:t>OVERVIEW</a:t>
            </a:r>
          </a:p>
        </p:txBody>
      </p:sp>
      <p:sp>
        <p:nvSpPr>
          <p:cNvPr id="121" name="Google Shape;69;p14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/>
          <a:lstStyle/>
          <a:p>
            <a:pPr indent="-412750">
              <a:lnSpc>
                <a:spcPct val="150000"/>
              </a:lnSpc>
              <a:buClr>
                <a:srgbClr val="000000"/>
              </a:buClr>
              <a:buSzPts val="2900"/>
              <a:buFont typeface="Times New Roman"/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Motivation</a:t>
            </a:r>
          </a:p>
          <a:p>
            <a:pPr indent="-412750">
              <a:lnSpc>
                <a:spcPct val="150000"/>
              </a:lnSpc>
              <a:buClr>
                <a:srgbClr val="000000"/>
              </a:buClr>
              <a:buSzPts val="2900"/>
              <a:buFont typeface="Times New Roman"/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What are PDFs, TMD PDFs, TMD FFs? </a:t>
            </a:r>
          </a:p>
          <a:p>
            <a:pPr indent="-412750">
              <a:lnSpc>
                <a:spcPct val="150000"/>
              </a:lnSpc>
              <a:buClr>
                <a:srgbClr val="000000"/>
              </a:buClr>
              <a:buSzPts val="2900"/>
              <a:buFont typeface="Times New Roman"/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What is SIDIS? Why SIDIS?</a:t>
            </a:r>
          </a:p>
          <a:p>
            <a:pPr indent="-412750">
              <a:lnSpc>
                <a:spcPct val="150000"/>
              </a:lnSpc>
              <a:buClr>
                <a:srgbClr val="000000"/>
              </a:buClr>
              <a:buSzPts val="2900"/>
              <a:buFont typeface="Times New Roman"/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COMPASS - Muon Run 2022</a:t>
            </a:r>
          </a:p>
          <a:p>
            <a:pPr indent="-412750">
              <a:lnSpc>
                <a:spcPct val="150000"/>
              </a:lnSpc>
              <a:buClr>
                <a:srgbClr val="000000"/>
              </a:buClr>
              <a:buSzPts val="2900"/>
              <a:buFont typeface="Times New Roman"/>
              <a:defRPr sz="29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Future prospects in TMD Physics</a:t>
            </a:r>
          </a:p>
        </p:txBody>
      </p:sp>
      <p:sp>
        <p:nvSpPr>
          <p:cNvPr id="122" name="Google Shape;70;p14"/>
          <p:cNvSpPr txBox="1"/>
          <p:nvPr>
            <p:ph type="sldNum" sz="quarter" idx="2"/>
          </p:nvPr>
        </p:nvSpPr>
        <p:spPr>
          <a:xfrm>
            <a:off x="8754976" y="4700819"/>
            <a:ext cx="266182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75;p15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>
              <a:defRPr b="1" sz="25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MOTIVATION</a:t>
            </a:r>
          </a:p>
        </p:txBody>
      </p:sp>
      <p:sp>
        <p:nvSpPr>
          <p:cNvPr id="125" name="Google Shape;76;p15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Curious to know about the fundamentals of the universe?</a:t>
            </a:r>
            <a:endParaRPr sz="3200"/>
          </a:p>
          <a:p>
            <a:pPr marL="0" indent="0">
              <a:spcBef>
                <a:spcPts val="1200"/>
              </a:spcBef>
              <a:buSzTx/>
              <a:buNone/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Look at the building blocks - protons and neutrons!</a:t>
            </a:r>
            <a:endParaRPr sz="3200"/>
          </a:p>
          <a:p>
            <a:pPr marL="0" indent="0">
              <a:spcBef>
                <a:spcPts val="1200"/>
              </a:spcBef>
              <a:buSzTx/>
              <a:buNone/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Understand how they are held together - the strong nuclear force!</a:t>
            </a:r>
            <a:endParaRPr sz="3200"/>
          </a:p>
          <a:p>
            <a:pPr marL="0" indent="0">
              <a:spcBef>
                <a:spcPts val="1200"/>
              </a:spcBef>
              <a:buSzTx/>
              <a:buNone/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Investigate what is inside them - complex internal structure!</a:t>
            </a:r>
            <a:endParaRPr sz="3200"/>
          </a:p>
          <a:p>
            <a:pPr marL="0" indent="0">
              <a:lnSpc>
                <a:spcPct val="150000"/>
              </a:lnSpc>
              <a:spcBef>
                <a:spcPts val="1200"/>
              </a:spcBef>
              <a:buSzTx/>
              <a:buNone/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Plenty of theoretical and experimental evidence for transverse motion of partons within nucleons </a:t>
            </a:r>
          </a:p>
        </p:txBody>
      </p:sp>
      <p:pic>
        <p:nvPicPr>
          <p:cNvPr id="126" name="Google Shape;77;p15" descr="Google Shape;77;p15"/>
          <p:cNvPicPr>
            <a:picLocks noChangeAspect="1"/>
          </p:cNvPicPr>
          <p:nvPr/>
        </p:nvPicPr>
        <p:blipFill>
          <a:blip r:embed="rId2">
            <a:alphaModFix amt="16000"/>
            <a:extLst/>
          </a:blip>
          <a:stretch>
            <a:fillRect/>
          </a:stretch>
        </p:blipFill>
        <p:spPr>
          <a:xfrm>
            <a:off x="2460074" y="747575"/>
            <a:ext cx="4029350" cy="3882650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Google Shape;78;p15"/>
          <p:cNvSpPr txBox="1"/>
          <p:nvPr>
            <p:ph type="sldNum" sz="quarter" idx="2"/>
          </p:nvPr>
        </p:nvSpPr>
        <p:spPr>
          <a:xfrm>
            <a:off x="8754976" y="4700819"/>
            <a:ext cx="266183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8" name="Google Shape;79;p15"/>
          <p:cNvSpPr txBox="1"/>
          <p:nvPr/>
        </p:nvSpPr>
        <p:spPr>
          <a:xfrm>
            <a:off x="4606535" y="3797718"/>
            <a:ext cx="2755501" cy="47368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50000"/>
              </a:lnSpc>
              <a:spcBef>
                <a:spcPts val="1200"/>
              </a:spcBef>
              <a:defRPr b="1" sz="2000">
                <a:solidFill>
                  <a:srgbClr val="A64D7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Nucleon Tomography!</a:t>
            </a:r>
          </a:p>
        </p:txBody>
      </p:sp>
      <p:sp>
        <p:nvSpPr>
          <p:cNvPr id="129" name="Google Shape;80;p15"/>
          <p:cNvSpPr/>
          <p:nvPr/>
        </p:nvSpPr>
        <p:spPr>
          <a:xfrm flipV="1">
            <a:off x="3201686" y="4032543"/>
            <a:ext cx="1286101" cy="2160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85;p16"/>
          <p:cNvSpPr txBox="1"/>
          <p:nvPr>
            <p:ph type="title"/>
          </p:nvPr>
        </p:nvSpPr>
        <p:spPr>
          <a:xfrm>
            <a:off x="311699" y="88424"/>
            <a:ext cx="8520602" cy="572702"/>
          </a:xfrm>
          <a:prstGeom prst="rect">
            <a:avLst/>
          </a:prstGeom>
        </p:spPr>
        <p:txBody>
          <a:bodyPr/>
          <a:lstStyle>
            <a:lvl1pPr>
              <a:defRPr b="1" sz="2500" u="sng">
                <a:solidFill>
                  <a:srgbClr val="0000FF"/>
                </a:solidFill>
              </a:defRPr>
            </a:lvl1pPr>
          </a:lstStyle>
          <a:p>
            <a:pPr/>
            <a:r>
              <a:t>PDFs, TMD-PDFs and TMD-FFs</a:t>
            </a:r>
          </a:p>
        </p:txBody>
      </p:sp>
      <p:sp>
        <p:nvSpPr>
          <p:cNvPr id="132" name="Google Shape;86;p16"/>
          <p:cNvSpPr txBox="1"/>
          <p:nvPr>
            <p:ph type="sldNum" sz="quarter" idx="2"/>
          </p:nvPr>
        </p:nvSpPr>
        <p:spPr>
          <a:xfrm>
            <a:off x="8754976" y="4700819"/>
            <a:ext cx="266183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3" name="Google Shape;87;p16"/>
          <p:cNvSpPr/>
          <p:nvPr/>
        </p:nvSpPr>
        <p:spPr>
          <a:xfrm>
            <a:off x="270150" y="1499975"/>
            <a:ext cx="929400" cy="22680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/>
          </a:gradFill>
          <a:ln>
            <a:solidFill>
              <a:srgbClr val="0000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88;p16"/>
          <p:cNvSpPr/>
          <p:nvPr/>
        </p:nvSpPr>
        <p:spPr>
          <a:xfrm>
            <a:off x="1372299" y="884049"/>
            <a:ext cx="367501" cy="1653302"/>
          </a:xfrm>
          <a:prstGeom prst="ellipse">
            <a:avLst/>
          </a:prstGeom>
          <a:solidFill>
            <a:srgbClr val="A4C2F4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89;p16"/>
          <p:cNvSpPr/>
          <p:nvPr/>
        </p:nvSpPr>
        <p:spPr>
          <a:xfrm rot="3488308">
            <a:off x="1462907" y="1245259"/>
            <a:ext cx="88661" cy="93337"/>
          </a:xfrm>
          <a:prstGeom prst="ellipse">
            <a:avLst/>
          </a:prstGeom>
          <a:solidFill>
            <a:srgbClr val="0000FF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90;p16"/>
          <p:cNvSpPr/>
          <p:nvPr/>
        </p:nvSpPr>
        <p:spPr>
          <a:xfrm rot="3488308">
            <a:off x="1615307" y="1397659"/>
            <a:ext cx="88661" cy="93337"/>
          </a:xfrm>
          <a:prstGeom prst="ellipse">
            <a:avLst/>
          </a:prstGeom>
          <a:solidFill>
            <a:srgbClr val="0000FF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91;p16"/>
          <p:cNvSpPr/>
          <p:nvPr/>
        </p:nvSpPr>
        <p:spPr>
          <a:xfrm rot="3488308">
            <a:off x="1511732" y="1809884"/>
            <a:ext cx="88661" cy="93337"/>
          </a:xfrm>
          <a:prstGeom prst="ellipse">
            <a:avLst/>
          </a:prstGeom>
          <a:solidFill>
            <a:srgbClr val="0000FF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92;p16"/>
          <p:cNvSpPr/>
          <p:nvPr/>
        </p:nvSpPr>
        <p:spPr>
          <a:xfrm flipH="1" rot="14280899">
            <a:off x="1507278" y="1629176"/>
            <a:ext cx="89487" cy="115663"/>
          </a:xfrm>
          <a:prstGeom prst="ellipse">
            <a:avLst/>
          </a:prstGeom>
          <a:solidFill>
            <a:srgbClr val="0000FF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93;p16"/>
          <p:cNvSpPr txBox="1"/>
          <p:nvPr/>
        </p:nvSpPr>
        <p:spPr>
          <a:xfrm>
            <a:off x="475449" y="1171075"/>
            <a:ext cx="432302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/>
            <a:r>
              <a:t>P</a:t>
            </a:r>
          </a:p>
        </p:txBody>
      </p:sp>
      <p:sp>
        <p:nvSpPr>
          <p:cNvPr id="140" name="Google Shape;94;p16"/>
          <p:cNvSpPr/>
          <p:nvPr/>
        </p:nvSpPr>
        <p:spPr>
          <a:xfrm>
            <a:off x="1704290" y="1453660"/>
            <a:ext cx="284101" cy="3001"/>
          </a:xfrm>
          <a:prstGeom prst="line">
            <a:avLst/>
          </a:prstGeom>
          <a:ln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1" name="Google Shape;95;p16"/>
          <p:cNvSpPr txBox="1"/>
          <p:nvPr/>
        </p:nvSpPr>
        <p:spPr>
          <a:xfrm>
            <a:off x="1912549" y="1061074"/>
            <a:ext cx="548701" cy="485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800"/>
            </a:pPr>
            <a:r>
              <a:t>x</a:t>
            </a:r>
            <a:r>
              <a:rPr baseline="-25000"/>
              <a:t>i</a:t>
            </a:r>
            <a:r>
              <a:t>P</a:t>
            </a:r>
            <a:r>
              <a:rPr baseline="-25000" sz="1400"/>
              <a:t> </a:t>
            </a:r>
          </a:p>
        </p:txBody>
      </p:sp>
      <p:sp>
        <p:nvSpPr>
          <p:cNvPr id="142" name="Google Shape;96;p16"/>
          <p:cNvSpPr/>
          <p:nvPr/>
        </p:nvSpPr>
        <p:spPr>
          <a:xfrm>
            <a:off x="86449" y="756400"/>
            <a:ext cx="2452802" cy="1908600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43" name="Google Shape;97;p16"/>
          <p:cNvSpPr txBox="1"/>
          <p:nvPr/>
        </p:nvSpPr>
        <p:spPr>
          <a:xfrm>
            <a:off x="151099" y="2019974"/>
            <a:ext cx="2323502" cy="66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1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</a:t>
            </a:r>
            <a:r>
              <a:rPr baseline="-25000"/>
              <a:t>i</a:t>
            </a:r>
            <a:r>
              <a:rPr b="0"/>
              <a:t> -  </a:t>
            </a:r>
            <a:r>
              <a:rPr>
                <a:solidFill>
                  <a:srgbClr val="333399"/>
                </a:solidFill>
              </a:rPr>
              <a:t>fraction of the proton’s longitudinal momentum (P) carried by the parton</a:t>
            </a:r>
          </a:p>
        </p:txBody>
      </p:sp>
      <p:sp>
        <p:nvSpPr>
          <p:cNvPr id="144" name="Google Shape;98;p16"/>
          <p:cNvSpPr txBox="1"/>
          <p:nvPr/>
        </p:nvSpPr>
        <p:spPr>
          <a:xfrm>
            <a:off x="2633999" y="661125"/>
            <a:ext cx="6510002" cy="1813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b="1"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</a:t>
            </a:r>
            <a:r>
              <a:rPr b="0"/>
              <a:t>arton </a:t>
            </a:r>
            <a:r>
              <a:t>D</a:t>
            </a:r>
            <a:r>
              <a:rPr b="0"/>
              <a:t>istribution </a:t>
            </a:r>
            <a:r>
              <a:t>F</a:t>
            </a:r>
            <a:r>
              <a:rPr b="0"/>
              <a:t>unctions describe the longitudinal momentum distributions of partons (quarks and gluons) inside the nucleon.</a:t>
            </a:r>
          </a:p>
          <a:p>
            <a:pPr>
              <a:lnSpc>
                <a:spcPct val="115000"/>
              </a:lnSpc>
              <a:spcBef>
                <a:spcPts val="12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Transverse momentum extensions of longitudinal momentum– dependent parton distribution functions are called transverse momentum–dependent (</a:t>
            </a:r>
            <a:r>
              <a:rPr b="1"/>
              <a:t>TMD</a:t>
            </a:r>
            <a:r>
              <a:t>)</a:t>
            </a:r>
            <a:r>
              <a:rPr b="1"/>
              <a:t> PDF</a:t>
            </a:r>
            <a:r>
              <a:t>s.</a:t>
            </a:r>
          </a:p>
        </p:txBody>
      </p:sp>
      <p:sp>
        <p:nvSpPr>
          <p:cNvPr id="145" name="Google Shape;99;p16"/>
          <p:cNvSpPr txBox="1"/>
          <p:nvPr/>
        </p:nvSpPr>
        <p:spPr>
          <a:xfrm>
            <a:off x="86449" y="2760262"/>
            <a:ext cx="5389502" cy="73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Access TMD PDFs through Semi Inclusive Deep Inelastic Scattering (</a:t>
            </a:r>
            <a:r>
              <a:rPr b="1"/>
              <a:t>SIDIS)</a:t>
            </a:r>
            <a:r>
              <a:t>.</a:t>
            </a:r>
          </a:p>
        </p:txBody>
      </p:sp>
      <p:pic>
        <p:nvPicPr>
          <p:cNvPr id="146" name="Google Shape;100;p16" descr="Google Shape;100;p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4599" y="2256400"/>
            <a:ext cx="2701375" cy="248507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47" name="Google Shape;101;p16"/>
          <p:cNvSpPr txBox="1"/>
          <p:nvPr/>
        </p:nvSpPr>
        <p:spPr>
          <a:xfrm>
            <a:off x="-1" y="3514375"/>
            <a:ext cx="6384602" cy="1336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TMD-PDFs encode transverse momentum and transverse spin of the partons and their correlations (also with the nucleon spin) as a function of Bjorken x, Q</a:t>
            </a:r>
            <a:r>
              <a:rPr baseline="30000"/>
              <a:t>2 </a:t>
            </a:r>
            <a:r>
              <a:t> and the parton transverse momentum k</a:t>
            </a:r>
            <a:r>
              <a:rPr baseline="-25000"/>
              <a:t>T.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7" grpId="2"/>
      <p:bldP build="whole" bldLvl="1" animBg="1" rev="0" advAuto="0" spid="145" grpId="1"/>
      <p:bldP build="whole" bldLvl="1" animBg="1" rev="0" advAuto="0" spid="146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06;p17"/>
          <p:cNvSpPr txBox="1"/>
          <p:nvPr>
            <p:ph type="sldNum" sz="quarter" idx="2"/>
          </p:nvPr>
        </p:nvSpPr>
        <p:spPr>
          <a:xfrm>
            <a:off x="8754976" y="4700819"/>
            <a:ext cx="266183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0" name="Google Shape;107;p17"/>
          <p:cNvSpPr txBox="1"/>
          <p:nvPr/>
        </p:nvSpPr>
        <p:spPr>
          <a:xfrm>
            <a:off x="1685699" y="-1"/>
            <a:ext cx="5511002" cy="5776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2800" u="sng">
                <a:solidFill>
                  <a:srgbClr val="0000FF"/>
                </a:solidFill>
              </a:defRPr>
            </a:lvl1pPr>
          </a:lstStyle>
          <a:p>
            <a:pPr/>
            <a:r>
              <a:t>PDFs, TMD-PDFs and TMD-FFs</a:t>
            </a:r>
          </a:p>
        </p:txBody>
      </p:sp>
      <p:sp>
        <p:nvSpPr>
          <p:cNvPr id="151" name="Google Shape;108;p17"/>
          <p:cNvSpPr txBox="1"/>
          <p:nvPr/>
        </p:nvSpPr>
        <p:spPr>
          <a:xfrm>
            <a:off x="54024" y="800549"/>
            <a:ext cx="5673002" cy="771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 leading twist, a complete description of the nucleon structure is given by </a:t>
            </a:r>
            <a:r>
              <a:rPr b="1"/>
              <a:t>eight independent TMD-PDFs</a:t>
            </a:r>
            <a:r>
              <a:t>.</a:t>
            </a:r>
          </a:p>
        </p:txBody>
      </p:sp>
      <p:sp>
        <p:nvSpPr>
          <p:cNvPr id="152" name="Google Shape;110;p17"/>
          <p:cNvSpPr txBox="1"/>
          <p:nvPr/>
        </p:nvSpPr>
        <p:spPr>
          <a:xfrm>
            <a:off x="54025" y="1912599"/>
            <a:ext cx="5208300" cy="1731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Analogously, </a:t>
            </a:r>
            <a:r>
              <a:rPr b="1"/>
              <a:t>TMD-FFs</a:t>
            </a:r>
            <a:r>
              <a:t> (Fragmentation Functions) encode the probability of a hadron to arise from a fragmenting parton with a certain fraction of the parton’s longitudinal momentum and a small transverse momentum relative to the parton.</a:t>
            </a:r>
          </a:p>
        </p:txBody>
      </p:sp>
      <p:pic>
        <p:nvPicPr>
          <p:cNvPr id="153" name="Google Shape;111;p17" descr="Google Shape;111;p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5549" y="1189399"/>
            <a:ext cx="3685602" cy="249412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4" name="Google Shape;112;p17"/>
          <p:cNvSpPr txBox="1"/>
          <p:nvPr/>
        </p:nvSpPr>
        <p:spPr>
          <a:xfrm>
            <a:off x="97250" y="4257325"/>
            <a:ext cx="8828100" cy="49854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 today’s talk, we will discuss the Transversity and Sivers PDF and Collins FF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17;p18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</p:spPr>
        <p:txBody>
          <a:bodyPr/>
          <a:lstStyle>
            <a:lvl1pPr defTabSz="859536">
              <a:defRPr b="1" sz="2726" u="sng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Collins and Sivers Effects</a:t>
            </a:r>
          </a:p>
        </p:txBody>
      </p:sp>
      <p:sp>
        <p:nvSpPr>
          <p:cNvPr id="157" name="Google Shape;118;p18"/>
          <p:cNvSpPr txBox="1"/>
          <p:nvPr>
            <p:ph type="sldNum" sz="quarter" idx="2"/>
          </p:nvPr>
        </p:nvSpPr>
        <p:spPr>
          <a:xfrm>
            <a:off x="8754976" y="4700819"/>
            <a:ext cx="266183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8" name="Google Shape;119;p18" descr="Google Shape;119;p18"/>
          <p:cNvPicPr>
            <a:picLocks noChangeAspect="1"/>
          </p:cNvPicPr>
          <p:nvPr/>
        </p:nvPicPr>
        <p:blipFill>
          <a:blip r:embed="rId2">
            <a:extLst/>
          </a:blip>
          <a:srcRect l="9584" t="4212" r="5445" b="7095"/>
          <a:stretch>
            <a:fillRect/>
          </a:stretch>
        </p:blipFill>
        <p:spPr>
          <a:xfrm>
            <a:off x="6693173" y="66641"/>
            <a:ext cx="2210726" cy="1145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Google Shape;120;p18" descr="Google Shape;120;p18"/>
          <p:cNvPicPr>
            <a:picLocks noChangeAspect="1"/>
          </p:cNvPicPr>
          <p:nvPr/>
        </p:nvPicPr>
        <p:blipFill>
          <a:blip r:embed="rId3">
            <a:extLst/>
          </a:blip>
          <a:srcRect l="0" t="0" r="68137" b="0"/>
          <a:stretch>
            <a:fillRect/>
          </a:stretch>
        </p:blipFill>
        <p:spPr>
          <a:xfrm>
            <a:off x="4987616" y="2646750"/>
            <a:ext cx="1279676" cy="1449601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60" name="Google Shape;121;p18"/>
          <p:cNvSpPr txBox="1"/>
          <p:nvPr/>
        </p:nvSpPr>
        <p:spPr>
          <a:xfrm>
            <a:off x="4812812" y="1238250"/>
            <a:ext cx="4312801" cy="631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16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Sivers function</a:t>
            </a:r>
            <a:r>
              <a:rPr b="0">
                <a:solidFill>
                  <a:srgbClr val="000000"/>
                </a:solidFill>
              </a:rPr>
              <a:t>: unpolarized quark distribution inside a transversely polarized nucleon</a:t>
            </a:r>
          </a:p>
        </p:txBody>
      </p:sp>
      <p:sp>
        <p:nvSpPr>
          <p:cNvPr id="161" name="Google Shape;122;p18"/>
          <p:cNvSpPr/>
          <p:nvPr/>
        </p:nvSpPr>
        <p:spPr>
          <a:xfrm>
            <a:off x="4670249" y="1303499"/>
            <a:ext cx="4406401" cy="293940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>
              <a:defRPr>
                <a:solidFill>
                  <a:srgbClr val="FF9900"/>
                </a:solidFill>
              </a:defRPr>
            </a:pPr>
          </a:p>
        </p:txBody>
      </p:sp>
      <p:sp>
        <p:nvSpPr>
          <p:cNvPr id="162" name="Google Shape;123;p18"/>
          <p:cNvSpPr txBox="1"/>
          <p:nvPr/>
        </p:nvSpPr>
        <p:spPr>
          <a:xfrm>
            <a:off x="76363" y="1310474"/>
            <a:ext cx="4165800" cy="860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b="1" sz="1600">
                <a:solidFill>
                  <a:srgbClr val="E6913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Collins function</a:t>
            </a:r>
            <a:r>
              <a:rPr b="0">
                <a:solidFill>
                  <a:srgbClr val="000000"/>
                </a:solidFill>
              </a:rPr>
              <a:t>: unpolarized hadron from </a:t>
            </a:r>
          </a:p>
          <a:p>
            <a:pPr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 transversely polarized quark</a:t>
            </a:r>
          </a:p>
        </p:txBody>
      </p:sp>
      <p:pic>
        <p:nvPicPr>
          <p:cNvPr id="163" name="Google Shape;124;p18" descr="Google Shape;124;p1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7014" y="2009675"/>
            <a:ext cx="4016350" cy="5427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4" name="Google Shape;125;p18" descr="Google Shape;125;p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049" y="2009675"/>
            <a:ext cx="4406402" cy="54275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5" name="Google Shape;126;p18" descr="Google Shape;126;p1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049" y="2651100"/>
            <a:ext cx="4312803" cy="144182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66" name="Google Shape;127;p18"/>
          <p:cNvSpPr/>
          <p:nvPr/>
        </p:nvSpPr>
        <p:spPr>
          <a:xfrm>
            <a:off x="46874" y="1284449"/>
            <a:ext cx="4507802" cy="297750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" name="Google Shape;128;p18"/>
          <p:cNvSpPr txBox="1"/>
          <p:nvPr/>
        </p:nvSpPr>
        <p:spPr>
          <a:xfrm>
            <a:off x="6499674" y="4224275"/>
            <a:ext cx="1712700" cy="322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900">
                <a:solidFill>
                  <a:srgbClr val="13141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pPr/>
            <a:r>
              <a:t>Eur. Phys. J. A (2016) 52: 154</a:t>
            </a:r>
          </a:p>
        </p:txBody>
      </p:sp>
      <p:pic>
        <p:nvPicPr>
          <p:cNvPr id="168" name="Google Shape;129;p18" descr="Google Shape;129;p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64725" y="2571750"/>
            <a:ext cx="3056426" cy="16332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69" name="Google Shape;130;p18"/>
          <p:cNvSpPr txBox="1"/>
          <p:nvPr/>
        </p:nvSpPr>
        <p:spPr>
          <a:xfrm>
            <a:off x="3359925" y="3696149"/>
            <a:ext cx="995101" cy="38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FF9900"/>
                </a:solidFill>
              </a:defRPr>
            </a:lvl1pPr>
          </a:lstStyle>
          <a:p>
            <a:pPr/>
            <a:r>
              <a:t>TMD FF</a:t>
            </a:r>
          </a:p>
        </p:txBody>
      </p:sp>
      <p:sp>
        <p:nvSpPr>
          <p:cNvPr id="170" name="Google Shape;131;p18"/>
          <p:cNvSpPr txBox="1"/>
          <p:nvPr/>
        </p:nvSpPr>
        <p:spPr>
          <a:xfrm>
            <a:off x="4762150" y="3696149"/>
            <a:ext cx="995101" cy="38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3333FF"/>
                </a:solidFill>
              </a:defRPr>
            </a:lvl1pPr>
          </a:lstStyle>
          <a:p>
            <a:pPr/>
            <a:r>
              <a:t>TMD PDF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3"/>
      <p:bldP build="whole" bldLvl="1" animBg="1" rev="0" advAuto="0" spid="168" grpId="11"/>
      <p:bldP build="whole" bldLvl="1" animBg="1" rev="0" advAuto="0" spid="170" grpId="12"/>
      <p:bldP build="whole" bldLvl="1" animBg="1" rev="0" advAuto="0" spid="161" grpId="8"/>
      <p:bldP build="whole" bldLvl="1" animBg="1" rev="0" advAuto="0" spid="167" grpId="10"/>
      <p:bldP build="whole" bldLvl="1" animBg="1" rev="0" advAuto="0" spid="163" grpId="9"/>
      <p:bldP build="whole" bldLvl="1" animBg="1" rev="0" advAuto="0" spid="160" grpId="7"/>
      <p:bldP build="whole" bldLvl="1" animBg="1" rev="0" advAuto="0" spid="162" grpId="1"/>
      <p:bldP build="whole" bldLvl="1" animBg="1" rev="0" advAuto="0" spid="159" grpId="6"/>
      <p:bldP build="whole" bldLvl="1" animBg="1" rev="0" advAuto="0" spid="169" grpId="5"/>
      <p:bldP build="whole" bldLvl="1" animBg="1" rev="0" advAuto="0" spid="166" grpId="4"/>
      <p:bldP build="whole" bldLvl="1" animBg="1" rev="0" advAuto="0" spid="16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36;p19"/>
          <p:cNvSpPr txBox="1"/>
          <p:nvPr>
            <p:ph type="title"/>
          </p:nvPr>
        </p:nvSpPr>
        <p:spPr>
          <a:xfrm>
            <a:off x="2278325" y="-62851"/>
            <a:ext cx="4864201" cy="572702"/>
          </a:xfrm>
          <a:prstGeom prst="rect">
            <a:avLst/>
          </a:prstGeom>
        </p:spPr>
        <p:txBody>
          <a:bodyPr/>
          <a:lstStyle>
            <a:lvl1pPr defTabSz="877823">
              <a:defRPr b="1" sz="2688" u="sng">
                <a:solidFill>
                  <a:srgbClr val="0000FF"/>
                </a:solidFill>
              </a:defRPr>
            </a:lvl1pPr>
          </a:lstStyle>
          <a:p>
            <a:pPr/>
            <a:r>
              <a:t>COMPASS Muon Run 2022</a:t>
            </a:r>
          </a:p>
        </p:txBody>
      </p:sp>
      <p:pic>
        <p:nvPicPr>
          <p:cNvPr id="173" name="Google Shape;137;p19" descr="Google Shape;137;p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3398" y="2070642"/>
            <a:ext cx="3607077" cy="297425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Google Shape;138;p19"/>
          <p:cNvSpPr/>
          <p:nvPr/>
        </p:nvSpPr>
        <p:spPr>
          <a:xfrm>
            <a:off x="5413650" y="1770650"/>
            <a:ext cx="762301" cy="10467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5" name="Google Shape;139;p19"/>
          <p:cNvSpPr/>
          <p:nvPr/>
        </p:nvSpPr>
        <p:spPr>
          <a:xfrm>
            <a:off x="8381702" y="4644702"/>
            <a:ext cx="762301" cy="4002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76" name="Google Shape;140;p19"/>
          <p:cNvSpPr txBox="1"/>
          <p:nvPr/>
        </p:nvSpPr>
        <p:spPr>
          <a:xfrm>
            <a:off x="19476" y="3458811"/>
            <a:ext cx="5543401" cy="1420843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lnSpc>
                <a:spcPct val="115000"/>
              </a:lnSpc>
              <a:spcBef>
                <a:spcPts val="1200"/>
              </a:spcBef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2022 data-taking campaign was the last run of the COMPASS experiment, and the last of the experiment’s exploratory study of the nucleon structure.</a:t>
            </a:r>
          </a:p>
        </p:txBody>
      </p:sp>
      <p:sp>
        <p:nvSpPr>
          <p:cNvPr id="177" name="Google Shape;141;p19"/>
          <p:cNvSpPr txBox="1"/>
          <p:nvPr/>
        </p:nvSpPr>
        <p:spPr>
          <a:xfrm>
            <a:off x="1765849" y="388999"/>
            <a:ext cx="6126901" cy="38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0000FF"/>
                </a:solidFill>
              </a:defRPr>
            </a:lvl1pPr>
          </a:lstStyle>
          <a:p>
            <a:pPr/>
            <a:r>
              <a:t>(COmmon Muon Proton Apparatus for Structure and Spectroscopy)</a:t>
            </a:r>
          </a:p>
        </p:txBody>
      </p:sp>
      <p:sp>
        <p:nvSpPr>
          <p:cNvPr id="178" name="Google Shape;142;p19"/>
          <p:cNvSpPr txBox="1"/>
          <p:nvPr/>
        </p:nvSpPr>
        <p:spPr>
          <a:xfrm>
            <a:off x="4508124" y="789200"/>
            <a:ext cx="4192501" cy="157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36550">
              <a:buClr>
                <a:srgbClr val="000000"/>
              </a:buClr>
              <a:buSzPts val="1700"/>
              <a:buFont typeface="Times New Roman"/>
              <a:buChar char="❖"/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Located at SPS at CERN in Geneva</a:t>
            </a:r>
          </a:p>
          <a:p>
            <a:pPr marL="457200" indent="-349250">
              <a:lnSpc>
                <a:spcPct val="115000"/>
              </a:lnSpc>
              <a:buClr>
                <a:srgbClr val="000000"/>
              </a:buClr>
              <a:buSzPts val="1900"/>
              <a:buFont typeface="Times New Roman"/>
              <a:buChar char="❖"/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Fixed target experiment, Consists of two spectrometers</a:t>
            </a:r>
            <a:endParaRPr sz="1700"/>
          </a:p>
          <a:p>
            <a:pPr marL="457200" indent="-336550">
              <a:buClr>
                <a:srgbClr val="000000"/>
              </a:buClr>
              <a:buSzPts val="1700"/>
              <a:buFont typeface="Times New Roman"/>
              <a:buChar char="❖"/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2022 Run is aimed at SIDIS of muons off transversely polarised </a:t>
            </a:r>
            <a:r>
              <a:rPr baseline="30000"/>
              <a:t>6</a:t>
            </a:r>
            <a:r>
              <a:t>LiD target</a:t>
            </a:r>
          </a:p>
        </p:txBody>
      </p:sp>
      <p:sp>
        <p:nvSpPr>
          <p:cNvPr id="179" name="Google Shape;143;p19"/>
          <p:cNvSpPr txBox="1"/>
          <p:nvPr/>
        </p:nvSpPr>
        <p:spPr>
          <a:xfrm>
            <a:off x="-1" y="917749"/>
            <a:ext cx="4508102" cy="212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49250">
              <a:buClr>
                <a:srgbClr val="000000"/>
              </a:buClr>
              <a:buSzPts val="1900"/>
              <a:buFont typeface="Times New Roman"/>
              <a:buChar char="●"/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2022 muon beam at 160 GeV</a:t>
            </a:r>
          </a:p>
          <a:p>
            <a:pPr indent="457200"/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49250">
              <a:buClr>
                <a:srgbClr val="000000"/>
              </a:buClr>
              <a:buSzPts val="1900"/>
              <a:buFont typeface="Times New Roman"/>
              <a:buChar char="●"/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Variety of tracking detectors to cope with different particle flux with a good azimuthal and angular acceptance </a:t>
            </a:r>
          </a:p>
          <a:p>
            <a:pPr indent="457200"/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349250">
              <a:buClr>
                <a:srgbClr val="000000"/>
              </a:buClr>
              <a:buSzPts val="1900"/>
              <a:buFont typeface="Times New Roman"/>
              <a:buChar char="●"/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Calorimeters and Muon Identification </a:t>
            </a:r>
          </a:p>
        </p:txBody>
      </p:sp>
      <p:sp>
        <p:nvSpPr>
          <p:cNvPr id="180" name="Google Shape;144;p19"/>
          <p:cNvSpPr txBox="1"/>
          <p:nvPr>
            <p:ph type="sldNum" sz="quarter" idx="2"/>
          </p:nvPr>
        </p:nvSpPr>
        <p:spPr>
          <a:xfrm>
            <a:off x="8861593" y="4849202"/>
            <a:ext cx="266182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49;p20"/>
          <p:cNvSpPr txBox="1"/>
          <p:nvPr>
            <p:ph type="sldNum" sz="quarter" idx="2"/>
          </p:nvPr>
        </p:nvSpPr>
        <p:spPr>
          <a:xfrm>
            <a:off x="8754976" y="4700819"/>
            <a:ext cx="266183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83" name="Google Shape;150;p20"/>
          <p:cNvSpPr txBox="1"/>
          <p:nvPr/>
        </p:nvSpPr>
        <p:spPr>
          <a:xfrm>
            <a:off x="2139524" y="-129651"/>
            <a:ext cx="5229902" cy="574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28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What we measure at COMPASS</a:t>
            </a:r>
          </a:p>
        </p:txBody>
      </p:sp>
      <p:sp>
        <p:nvSpPr>
          <p:cNvPr id="184" name="Google Shape;151;p20"/>
          <p:cNvSpPr txBox="1"/>
          <p:nvPr/>
        </p:nvSpPr>
        <p:spPr>
          <a:xfrm>
            <a:off x="3269950" y="433800"/>
            <a:ext cx="3209401" cy="45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Experimental Observable: </a:t>
            </a:r>
          </a:p>
        </p:txBody>
      </p:sp>
      <p:pic>
        <p:nvPicPr>
          <p:cNvPr id="185" name="Google Shape;152;p20" descr="Google Shape;152;p2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25" y="433800"/>
            <a:ext cx="3020650" cy="211481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6" name="MathEquation,#000000Google Shape;153;p20" descr="MathEquation,#000000Google Shape;153;p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20229" y="910800"/>
            <a:ext cx="2963351" cy="6186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7" name="Google Shape;154;p20"/>
          <p:cNvSpPr txBox="1"/>
          <p:nvPr/>
        </p:nvSpPr>
        <p:spPr>
          <a:xfrm>
            <a:off x="0" y="3155974"/>
            <a:ext cx="3544200" cy="681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scattering cross-section can be broken down as ~</a:t>
            </a:r>
          </a:p>
        </p:txBody>
      </p:sp>
      <p:pic>
        <p:nvPicPr>
          <p:cNvPr id="188" name="Google Shape;155;p20" descr="Google Shape;155;p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23799" y="3206324"/>
            <a:ext cx="5229902" cy="14798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9" name="Google Shape;156;p20" descr="Google Shape;156;p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95750" y="2042624"/>
            <a:ext cx="4618950" cy="53735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90" name="Google Shape;157;p20"/>
          <p:cNvSpPr txBox="1"/>
          <p:nvPr/>
        </p:nvSpPr>
        <p:spPr>
          <a:xfrm>
            <a:off x="3090274" y="1576862"/>
            <a:ext cx="5229902" cy="400184"/>
          </a:xfrm>
          <a:prstGeom prst="rect">
            <a:avLst/>
          </a:prstGeom>
          <a:ln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The differential cross-section of SIDIS can be expressed as;</a:t>
            </a:r>
          </a:p>
        </p:txBody>
      </p:sp>
      <p:pic>
        <p:nvPicPr>
          <p:cNvPr id="191" name="MathEquation,#000000Google Shape;158;p20" descr="MathEquation,#000000Google Shape;158;p2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700" y="3782800"/>
            <a:ext cx="3020650" cy="33187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Google Shape;159;p20"/>
          <p:cNvSpPr/>
          <p:nvPr/>
        </p:nvSpPr>
        <p:spPr>
          <a:xfrm>
            <a:off x="2516099" y="3824875"/>
            <a:ext cx="231601" cy="259201"/>
          </a:xfrm>
          <a:prstGeom prst="ellipse">
            <a:avLst/>
          </a:prstGeom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3" name="Google Shape;160;p20"/>
          <p:cNvSpPr/>
          <p:nvPr/>
        </p:nvSpPr>
        <p:spPr>
          <a:xfrm>
            <a:off x="3248987" y="3824613"/>
            <a:ext cx="409201" cy="259201"/>
          </a:xfrm>
          <a:prstGeom prst="rightArrow">
            <a:avLst>
              <a:gd name="adj1" fmla="val 10153"/>
              <a:gd name="adj2" fmla="val 50000"/>
            </a:avLst>
          </a:prstGeom>
          <a:solidFill>
            <a:srgbClr val="333399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4" name="Google Shape;161;p20"/>
          <p:cNvSpPr/>
          <p:nvPr/>
        </p:nvSpPr>
        <p:spPr>
          <a:xfrm>
            <a:off x="6346950" y="2980488"/>
            <a:ext cx="183601" cy="17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3" y="3163"/>
                </a:moveTo>
                <a:lnTo>
                  <a:pt x="18437" y="18437"/>
                </a:lnTo>
                <a:moveTo>
                  <a:pt x="18437" y="3163"/>
                </a:moveTo>
                <a:lnTo>
                  <a:pt x="3163" y="18437"/>
                </a:lnTo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5" name="Google Shape;162;p20"/>
          <p:cNvSpPr txBox="1"/>
          <p:nvPr/>
        </p:nvSpPr>
        <p:spPr>
          <a:xfrm>
            <a:off x="5739148" y="2880030"/>
            <a:ext cx="1399201" cy="380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/>
            <a:r>
              <a:t>Sivers      D1</a:t>
            </a:r>
          </a:p>
        </p:txBody>
      </p:sp>
      <p:pic>
        <p:nvPicPr>
          <p:cNvPr id="196" name="Google Shape;163;p20" descr="Google Shape;163;p2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68975" y="2650625"/>
            <a:ext cx="980551" cy="294166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Google Shape;164;p20"/>
          <p:cNvSpPr txBox="1"/>
          <p:nvPr/>
        </p:nvSpPr>
        <p:spPr>
          <a:xfrm>
            <a:off x="90262" y="4690674"/>
            <a:ext cx="3000002" cy="318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defRPr sz="1000"/>
            </a:pPr>
            <a:r>
              <a:t>M. Anselmino </a:t>
            </a:r>
            <a:r>
              <a:rPr i="1"/>
              <a:t>et al</a:t>
            </a:r>
            <a:r>
              <a:t>., PRD 83, 114019 (2011)</a:t>
            </a:r>
          </a:p>
        </p:txBody>
      </p:sp>
      <p:sp>
        <p:nvSpPr>
          <p:cNvPr id="198" name="Google Shape;165;p20"/>
          <p:cNvSpPr/>
          <p:nvPr/>
        </p:nvSpPr>
        <p:spPr>
          <a:xfrm>
            <a:off x="7412825" y="3245299"/>
            <a:ext cx="1610101" cy="47700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9" name="Google Shape;166;p20" descr="Google Shape;166;p2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849536" y="2787502"/>
            <a:ext cx="637417" cy="261073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Google Shape;167;p20"/>
          <p:cNvSpPr/>
          <p:nvPr/>
        </p:nvSpPr>
        <p:spPr>
          <a:xfrm>
            <a:off x="5727150" y="3256100"/>
            <a:ext cx="1523701" cy="348901"/>
          </a:xfrm>
          <a:prstGeom prst="rect">
            <a:avLst/>
          </a:prstGeom>
          <a:ln w="28575">
            <a:solidFill>
              <a:srgbClr val="FF00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" name="Google Shape;168;p20"/>
          <p:cNvSpPr/>
          <p:nvPr/>
        </p:nvSpPr>
        <p:spPr>
          <a:xfrm>
            <a:off x="4700599" y="3745374"/>
            <a:ext cx="1746601" cy="331801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" name="Google Shape;169;p20"/>
          <p:cNvSpPr/>
          <p:nvPr/>
        </p:nvSpPr>
        <p:spPr>
          <a:xfrm>
            <a:off x="6451124" y="3763974"/>
            <a:ext cx="1746601" cy="3318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" name="Google Shape;170;p20"/>
          <p:cNvSpPr/>
          <p:nvPr/>
        </p:nvSpPr>
        <p:spPr>
          <a:xfrm>
            <a:off x="4521074" y="4112600"/>
            <a:ext cx="2643301" cy="5373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" name="Google Shape;171;p20"/>
          <p:cNvSpPr/>
          <p:nvPr/>
        </p:nvSpPr>
        <p:spPr>
          <a:xfrm>
            <a:off x="8024275" y="4200924"/>
            <a:ext cx="183601" cy="172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3" y="3163"/>
                </a:moveTo>
                <a:lnTo>
                  <a:pt x="18437" y="18437"/>
                </a:lnTo>
                <a:moveTo>
                  <a:pt x="18437" y="3163"/>
                </a:moveTo>
                <a:lnTo>
                  <a:pt x="3163" y="18437"/>
                </a:lnTo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5" name="Google Shape;172;p20"/>
          <p:cNvSpPr txBox="1"/>
          <p:nvPr/>
        </p:nvSpPr>
        <p:spPr>
          <a:xfrm>
            <a:off x="6924475" y="4087224"/>
            <a:ext cx="2083200" cy="38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/>
            <a:r>
              <a:t>transversity      Collins</a:t>
            </a:r>
          </a:p>
        </p:txBody>
      </p:sp>
      <p:pic>
        <p:nvPicPr>
          <p:cNvPr id="206" name="Google Shape;173;p20" descr="Google Shape;173;p20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909268" y="3818999"/>
            <a:ext cx="1341934" cy="34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174;p20" descr="Google Shape;174;p2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251200" y="3763450"/>
            <a:ext cx="827776" cy="41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Google Shape;175;p20"/>
          <p:cNvSpPr/>
          <p:nvPr/>
        </p:nvSpPr>
        <p:spPr>
          <a:xfrm>
            <a:off x="5391537" y="4546608"/>
            <a:ext cx="163201" cy="151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163" y="3163"/>
                </a:moveTo>
                <a:lnTo>
                  <a:pt x="18437" y="18437"/>
                </a:lnTo>
                <a:moveTo>
                  <a:pt x="18437" y="3163"/>
                </a:moveTo>
                <a:lnTo>
                  <a:pt x="3163" y="18437"/>
                </a:lnTo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</a:path>
            </a:pathLst>
          </a:custGeom>
          <a:ln>
            <a:solidFill>
              <a:srgbClr val="000000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" name="Google Shape;176;p20"/>
          <p:cNvSpPr txBox="1"/>
          <p:nvPr/>
        </p:nvSpPr>
        <p:spPr>
          <a:xfrm>
            <a:off x="4306761" y="4422099"/>
            <a:ext cx="2168101" cy="380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/>
            <a:r>
              <a:t>pretzelosity      Collins</a:t>
            </a:r>
          </a:p>
        </p:txBody>
      </p:sp>
      <p:pic>
        <p:nvPicPr>
          <p:cNvPr id="210" name="Google Shape;177;p20" descr="Google Shape;177;p2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306749" y="4158426"/>
            <a:ext cx="1353786" cy="364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Google Shape;178;p20" descr="Google Shape;178;p20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666999" y="4167899"/>
            <a:ext cx="786088" cy="372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MathEquation,#000000Google Shape;180;p20" descr="MathEquation,#000000Google Shape;180;p20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32225" y="4137500"/>
            <a:ext cx="1173719" cy="40640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after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after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after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after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after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afterEffect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" grpId="25"/>
      <p:bldP build="whole" bldLvl="1" animBg="1" rev="0" advAuto="0" spid="205" grpId="22"/>
      <p:bldP build="whole" bldLvl="1" animBg="1" rev="0" advAuto="0" spid="192" grpId="8"/>
      <p:bldP build="whole" bldLvl="1" animBg="1" rev="0" advAuto="0" spid="211" grpId="28"/>
      <p:bldP build="whole" bldLvl="1" animBg="1" rev="0" advAuto="0" spid="187" grpId="6"/>
      <p:bldP build="whole" bldLvl="1" animBg="1" rev="0" advAuto="0" spid="212" grpId="10"/>
      <p:bldP build="whole" bldLvl="1" animBg="1" rev="0" advAuto="0" spid="200" grpId="17"/>
      <p:bldP build="whole" bldLvl="1" animBg="1" rev="0" advAuto="0" spid="204" grpId="21"/>
      <p:bldP build="whole" bldLvl="1" animBg="1" rev="0" advAuto="0" spid="198" grpId="15"/>
      <p:bldP build="whole" bldLvl="1" animBg="1" rev="0" advAuto="0" spid="207" grpId="24"/>
      <p:bldP build="whole" bldLvl="1" animBg="1" rev="0" advAuto="0" spid="184" grpId="1"/>
      <p:bldP build="whole" bldLvl="1" animBg="1" rev="0" advAuto="0" spid="189" grpId="5"/>
      <p:bldP build="whole" bldLvl="1" animBg="1" rev="0" advAuto="0" spid="190" grpId="4"/>
      <p:bldP build="whole" bldLvl="1" animBg="1" rev="0" advAuto="0" spid="193" grpId="9"/>
      <p:bldP build="whole" bldLvl="1" animBg="1" rev="0" advAuto="0" spid="206" grpId="23"/>
      <p:bldP build="whole" bldLvl="1" animBg="1" rev="0" advAuto="0" spid="210" grpId="27"/>
      <p:bldP build="whole" bldLvl="1" animBg="1" rev="0" advAuto="0" spid="195" grpId="13"/>
      <p:bldP build="whole" bldLvl="1" animBg="1" rev="0" advAuto="0" spid="201" grpId="18"/>
      <p:bldP build="whole" bldLvl="1" animBg="1" rev="0" advAuto="0" spid="203" grpId="20"/>
      <p:bldP build="whole" bldLvl="1" animBg="1" rev="0" advAuto="0" spid="202" grpId="19"/>
      <p:bldP build="whole" bldLvl="1" animBg="1" rev="0" advAuto="0" spid="194" grpId="12"/>
      <p:bldP build="whole" bldLvl="1" animBg="1" rev="0" advAuto="0" spid="196" grpId="14"/>
      <p:bldP build="whole" bldLvl="1" animBg="1" rev="0" advAuto="0" spid="191" grpId="7"/>
      <p:bldP build="whole" bldLvl="1" animBg="1" rev="0" advAuto="0" spid="186" grpId="3"/>
      <p:bldP build="whole" bldLvl="1" animBg="1" rev="0" advAuto="0" spid="199" grpId="16"/>
      <p:bldP build="whole" bldLvl="1" animBg="1" rev="0" advAuto="0" spid="188" grpId="11"/>
      <p:bldP build="whole" bldLvl="1" animBg="1" rev="0" advAuto="0" spid="185" grpId="2"/>
      <p:bldP build="whole" bldLvl="1" animBg="1" rev="0" advAuto="0" spid="209" grpId="2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85;p21"/>
          <p:cNvSpPr txBox="1"/>
          <p:nvPr>
            <p:ph type="title"/>
          </p:nvPr>
        </p:nvSpPr>
        <p:spPr>
          <a:xfrm>
            <a:off x="2343175" y="-1"/>
            <a:ext cx="5004600" cy="572702"/>
          </a:xfrm>
          <a:prstGeom prst="rect">
            <a:avLst/>
          </a:prstGeom>
        </p:spPr>
        <p:txBody>
          <a:bodyPr/>
          <a:lstStyle>
            <a:lvl1pPr>
              <a:defRPr b="1" sz="25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Previous Results from COMPASS</a:t>
            </a:r>
          </a:p>
        </p:txBody>
      </p:sp>
      <p:sp>
        <p:nvSpPr>
          <p:cNvPr id="215" name="Google Shape;186;p21"/>
          <p:cNvSpPr txBox="1"/>
          <p:nvPr>
            <p:ph type="sldNum" sz="quarter" idx="2"/>
          </p:nvPr>
        </p:nvSpPr>
        <p:spPr>
          <a:xfrm>
            <a:off x="8754976" y="4700819"/>
            <a:ext cx="266183" cy="31839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6" name="Google Shape;187;p21" descr="Google Shape;187;p21"/>
          <p:cNvPicPr>
            <a:picLocks noChangeAspect="1"/>
          </p:cNvPicPr>
          <p:nvPr/>
        </p:nvPicPr>
        <p:blipFill>
          <a:blip r:embed="rId2">
            <a:extLst/>
          </a:blip>
          <a:srcRect l="24998" t="0" r="0" b="0"/>
          <a:stretch>
            <a:fillRect/>
          </a:stretch>
        </p:blipFill>
        <p:spPr>
          <a:xfrm>
            <a:off x="108050" y="918500"/>
            <a:ext cx="4160200" cy="27662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7" name="Google Shape;188;p21" descr="Google Shape;188;p2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92225" y="2439185"/>
            <a:ext cx="3877646" cy="12617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18" name="Google Shape;189;p21"/>
          <p:cNvSpPr/>
          <p:nvPr/>
        </p:nvSpPr>
        <p:spPr>
          <a:xfrm>
            <a:off x="4992225" y="3568930"/>
            <a:ext cx="510601" cy="13200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9" name="Google Shape;190;p21" descr="Google Shape;190;p2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92225" y="902299"/>
            <a:ext cx="3877650" cy="150428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20" name="Google Shape;192;p21"/>
          <p:cNvSpPr txBox="1"/>
          <p:nvPr/>
        </p:nvSpPr>
        <p:spPr>
          <a:xfrm>
            <a:off x="248524" y="495900"/>
            <a:ext cx="2161202" cy="45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9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Sivers asymmetry</a:t>
            </a:r>
          </a:p>
        </p:txBody>
      </p:sp>
      <p:sp>
        <p:nvSpPr>
          <p:cNvPr id="221" name="Google Shape;193;p21"/>
          <p:cNvSpPr txBox="1"/>
          <p:nvPr/>
        </p:nvSpPr>
        <p:spPr>
          <a:xfrm>
            <a:off x="5242345" y="529474"/>
            <a:ext cx="3377401" cy="4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b="1" sz="1900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Collins asymmetry</a:t>
            </a:r>
          </a:p>
        </p:txBody>
      </p:sp>
      <p:sp>
        <p:nvSpPr>
          <p:cNvPr id="222" name="Google Shape;194;p21"/>
          <p:cNvSpPr txBox="1"/>
          <p:nvPr/>
        </p:nvSpPr>
        <p:spPr>
          <a:xfrm>
            <a:off x="-1" y="3771200"/>
            <a:ext cx="4678802" cy="98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buClr>
                <a:srgbClr val="000000"/>
              </a:buClr>
              <a:buSzPts val="1400"/>
              <a:buFont typeface="Times New Roman"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Proton: Clearly positive for positive hadrons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Times New Roman"/>
              <a:buChar char="○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Compatible with zero for negative hadrons(?)</a:t>
            </a:r>
          </a:p>
          <a:p>
            <a:pPr marL="457200" indent="-317500">
              <a:buClr>
                <a:srgbClr val="000000"/>
              </a:buClr>
              <a:buSzPts val="1400"/>
              <a:buFont typeface="Times New Roman"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Deuteron: Compatible with zero but large uncertainties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Times New Roman"/>
              <a:buChar char="○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Attributed to u/d - quark cancellation effects</a:t>
            </a:r>
          </a:p>
        </p:txBody>
      </p:sp>
      <p:sp>
        <p:nvSpPr>
          <p:cNvPr id="223" name="Google Shape;195;p21"/>
          <p:cNvSpPr txBox="1"/>
          <p:nvPr/>
        </p:nvSpPr>
        <p:spPr>
          <a:xfrm>
            <a:off x="2283592" y="1539799"/>
            <a:ext cx="892800" cy="378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33339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proton</a:t>
            </a:r>
          </a:p>
        </p:txBody>
      </p:sp>
      <p:sp>
        <p:nvSpPr>
          <p:cNvPr id="224" name="Google Shape;196;p21"/>
          <p:cNvSpPr txBox="1"/>
          <p:nvPr/>
        </p:nvSpPr>
        <p:spPr>
          <a:xfrm>
            <a:off x="2141666" y="2506888"/>
            <a:ext cx="965701" cy="378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>
                <a:solidFill>
                  <a:srgbClr val="33339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deuteron</a:t>
            </a:r>
          </a:p>
        </p:txBody>
      </p:sp>
      <p:sp>
        <p:nvSpPr>
          <p:cNvPr id="225" name="Google Shape;197;p21"/>
          <p:cNvSpPr txBox="1"/>
          <p:nvPr/>
        </p:nvSpPr>
        <p:spPr>
          <a:xfrm>
            <a:off x="4678800" y="3771200"/>
            <a:ext cx="4342201" cy="1191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 marL="457200" indent="-317500">
              <a:buClr>
                <a:srgbClr val="000000"/>
              </a:buClr>
              <a:buSzPts val="1400"/>
              <a:buFont typeface="Times New Roman"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Proton: Clear signal in the valence region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Times New Roman"/>
              <a:buChar char="○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Opposite signs for h+ and h- </a:t>
            </a:r>
          </a:p>
          <a:p>
            <a:pPr marL="457200" indent="-317500">
              <a:buClr>
                <a:srgbClr val="000000"/>
              </a:buClr>
              <a:buSzPts val="1400"/>
              <a:buFont typeface="Arial"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Deuteron: Compatible with zero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Times New Roman"/>
              <a:buChar char="○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Maybe a signal at high Pt?</a:t>
            </a:r>
          </a:p>
          <a:p>
            <a:pPr lvl="1" marL="914400" indent="-317500">
              <a:buClr>
                <a:srgbClr val="000000"/>
              </a:buClr>
              <a:buSzPts val="1400"/>
              <a:buFont typeface="Times New Roman"/>
              <a:buChar char="○"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Indication of u and d quarks cancellation?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8" grpId="7"/>
      <p:bldP build="whole" bldLvl="1" animBg="1" rev="0" advAuto="0" spid="219" grpId="8"/>
      <p:bldP build="whole" bldLvl="1" animBg="1" rev="0" advAuto="0" spid="217" grpId="6"/>
      <p:bldP build="whole" bldLvl="1" animBg="1" rev="0" advAuto="0" spid="222" grpId="3"/>
      <p:bldP build="whole" bldLvl="1" animBg="1" rev="0" advAuto="0" spid="221" grpId="9"/>
      <p:bldP build="whole" bldLvl="1" animBg="1" rev="0" advAuto="0" spid="224" grpId="5"/>
      <p:bldP build="whole" bldLvl="1" animBg="1" rev="0" advAuto="0" spid="223" grpId="4"/>
      <p:bldP build="whole" bldLvl="1" animBg="1" rev="0" advAuto="0" spid="216" grpId="1"/>
      <p:bldP build="whole" bldLvl="1" animBg="1" rev="0" advAuto="0" spid="225" grpId="10"/>
      <p:bldP build="whole" bldLvl="1" animBg="1" rev="0" advAuto="0" spid="220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