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1169" r:id="rId3"/>
    <p:sldId id="3928" r:id="rId4"/>
    <p:sldId id="1171" r:id="rId5"/>
    <p:sldId id="1170" r:id="rId6"/>
    <p:sldId id="1172" r:id="rId7"/>
    <p:sldId id="1526" r:id="rId8"/>
    <p:sldId id="1160" r:id="rId9"/>
    <p:sldId id="1153" r:id="rId10"/>
    <p:sldId id="1228" r:id="rId11"/>
    <p:sldId id="3709" r:id="rId12"/>
    <p:sldId id="1174" r:id="rId13"/>
    <p:sldId id="1168" r:id="rId14"/>
    <p:sldId id="1173" r:id="rId15"/>
    <p:sldId id="1177" r:id="rId16"/>
    <p:sldId id="1175" r:id="rId17"/>
    <p:sldId id="1525" r:id="rId18"/>
    <p:sldId id="1524" r:id="rId19"/>
    <p:sldId id="1500" r:id="rId20"/>
    <p:sldId id="262" r:id="rId21"/>
    <p:sldId id="3927" r:id="rId22"/>
    <p:sldId id="3812" r:id="rId23"/>
    <p:sldId id="3835" r:id="rId24"/>
    <p:sldId id="260" r:id="rId25"/>
    <p:sldId id="264" r:id="rId26"/>
    <p:sldId id="263" r:id="rId27"/>
    <p:sldId id="1155" r:id="rId28"/>
    <p:sldId id="258" r:id="rId29"/>
    <p:sldId id="26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614" autoAdjust="0"/>
    <p:restoredTop sz="96408" autoAdjust="0"/>
  </p:normalViewPr>
  <p:slideViewPr>
    <p:cSldViewPr snapToGrid="0" snapToObjects="1">
      <p:cViewPr>
        <p:scale>
          <a:sx n="141" d="100"/>
          <a:sy n="141" d="100"/>
        </p:scale>
        <p:origin x="144" y="-264"/>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90" d="100"/>
        <a:sy n="9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r>
              <a:rPr lang="en-US" dirty="0"/>
              <a:t>EICUG membership @ time of EICUG Meetings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1"/>
          <c:order val="0"/>
          <c:tx>
            <c:v>EICUG membership</c:v>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Sheet1!$A$3:$A$9</c:f>
              <c:strCache>
                <c:ptCount val="7"/>
                <c:pt idx="0">
                  <c:v>Jan-16</c:v>
                </c:pt>
                <c:pt idx="1">
                  <c:v>Jul-16</c:v>
                </c:pt>
                <c:pt idx="2">
                  <c:v>Jul-17</c:v>
                </c:pt>
                <c:pt idx="3">
                  <c:v>Jul-18</c:v>
                </c:pt>
                <c:pt idx="4">
                  <c:v>Jul-19</c:v>
                </c:pt>
                <c:pt idx="5">
                  <c:v>Jul-20</c:v>
                </c:pt>
                <c:pt idx="6">
                  <c:v>Now</c:v>
                </c:pt>
              </c:strCache>
            </c:strRef>
          </c:cat>
          <c:val>
            <c:numRef>
              <c:f>Sheet1!$B$3:$B$9</c:f>
              <c:numCache>
                <c:formatCode>General</c:formatCode>
                <c:ptCount val="7"/>
                <c:pt idx="0">
                  <c:v>397</c:v>
                </c:pt>
                <c:pt idx="1">
                  <c:v>600</c:v>
                </c:pt>
                <c:pt idx="2">
                  <c:v>697</c:v>
                </c:pt>
                <c:pt idx="3">
                  <c:v>807</c:v>
                </c:pt>
                <c:pt idx="4">
                  <c:v>925</c:v>
                </c:pt>
                <c:pt idx="5">
                  <c:v>1092</c:v>
                </c:pt>
                <c:pt idx="6">
                  <c:v>1278</c:v>
                </c:pt>
              </c:numCache>
            </c:numRef>
          </c:val>
          <c:smooth val="0"/>
          <c:extLst>
            <c:ext xmlns:c16="http://schemas.microsoft.com/office/drawing/2014/chart" uri="{C3380CC4-5D6E-409C-BE32-E72D297353CC}">
              <c16:uniqueId val="{00000000-13A2-4FE2-8C57-A96F57181340}"/>
            </c:ext>
          </c:extLst>
        </c:ser>
        <c:dLbls>
          <c:showLegendKey val="0"/>
          <c:showVal val="0"/>
          <c:showCatName val="0"/>
          <c:showSerName val="0"/>
          <c:showPercent val="0"/>
          <c:showBubbleSize val="0"/>
        </c:dLbls>
        <c:smooth val="0"/>
        <c:axId val="566242936"/>
        <c:axId val="566245232"/>
      </c:lineChart>
      <c:catAx>
        <c:axId val="56624293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566245232"/>
        <c:crosses val="autoZero"/>
        <c:auto val="1"/>
        <c:lblAlgn val="ctr"/>
        <c:lblOffset val="100"/>
        <c:noMultiLvlLbl val="0"/>
      </c:catAx>
      <c:valAx>
        <c:axId val="56624523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56624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6/8/23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C3673-99EB-334B-985C-A4006E00FF51}" type="slidenum">
              <a:rPr lang="en-US" smtClean="0"/>
              <a:t>10</a:t>
            </a:fld>
            <a:endParaRPr lang="en-US"/>
          </a:p>
        </p:txBody>
      </p:sp>
    </p:spTree>
    <p:extLst>
      <p:ext uri="{BB962C8B-B14F-4D97-AF65-F5344CB8AC3E}">
        <p14:creationId xmlns:p14="http://schemas.microsoft.com/office/powerpoint/2010/main" val="273912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B7A38-86DD-4622-844E-2813CF5B6E06}" type="slidenum">
              <a:rPr lang="en-US" smtClean="0"/>
              <a:t>23</a:t>
            </a:fld>
            <a:endParaRPr lang="en-US" dirty="0"/>
          </a:p>
        </p:txBody>
      </p:sp>
    </p:spTree>
    <p:extLst>
      <p:ext uri="{BB962C8B-B14F-4D97-AF65-F5344CB8AC3E}">
        <p14:creationId xmlns:p14="http://schemas.microsoft.com/office/powerpoint/2010/main" val="1190649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0519D"/>
                </a:solidFill>
                <a:latin typeface="Arial" charset="0"/>
                <a:ea typeface="Arial" charset="0"/>
                <a:cs typeface="Arial" charset="0"/>
              </a:defRPr>
            </a:lvl1pPr>
          </a:lstStyle>
          <a:p>
            <a:r>
              <a:rPr lang="en-US" dirty="0"/>
              <a:t>Heading</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3543300" y="6362006"/>
            <a:ext cx="20574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319012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a:xfrm>
            <a:off x="3830405" y="6448426"/>
            <a:ext cx="1543050" cy="365125"/>
          </a:xfrm>
        </p:spPr>
        <p:txBody>
          <a:bodyPr/>
          <a:lstStyle>
            <a:lvl1pPr algn="ctr">
              <a:defRPr sz="750"/>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2886312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86700" cy="833120"/>
          </a:xfrm>
        </p:spPr>
        <p:txBody>
          <a:bodyPr>
            <a:normAutofit/>
          </a:bodyPr>
          <a:lstStyle>
            <a:lvl1pPr>
              <a:defRPr sz="4000"/>
            </a:lvl1pPr>
          </a:lstStyle>
          <a:p>
            <a:r>
              <a:rPr lang="en-US"/>
              <a:t>Click to edit Master title style</a:t>
            </a:r>
            <a:endParaRPr lang="en-US" dirty="0"/>
          </a:p>
        </p:txBody>
      </p:sp>
      <p:sp>
        <p:nvSpPr>
          <p:cNvPr id="3" name="Date Placeholder 2"/>
          <p:cNvSpPr>
            <a:spLocks noGrp="1"/>
          </p:cNvSpPr>
          <p:nvPr>
            <p:ph type="dt" sz="half" idx="10"/>
          </p:nvPr>
        </p:nvSpPr>
        <p:spPr>
          <a:xfrm>
            <a:off x="20320" y="6458588"/>
            <a:ext cx="2057400" cy="365125"/>
          </a:xfrm>
        </p:spPr>
        <p:txBody>
          <a:bodyPr/>
          <a:lstStyle/>
          <a:p>
            <a:r>
              <a:rPr lang="en-US"/>
              <a:t>E.C. Aschenauer</a:t>
            </a:r>
            <a:endParaRPr lang="en-US" dirty="0"/>
          </a:p>
        </p:txBody>
      </p:sp>
      <p:sp>
        <p:nvSpPr>
          <p:cNvPr id="4" name="Footer Placeholder 3"/>
          <p:cNvSpPr>
            <a:spLocks noGrp="1"/>
          </p:cNvSpPr>
          <p:nvPr>
            <p:ph type="ftr" sz="quarter" idx="11"/>
          </p:nvPr>
        </p:nvSpPr>
        <p:spPr>
          <a:xfrm>
            <a:off x="3028950" y="6457953"/>
            <a:ext cx="3086100" cy="365125"/>
          </a:xfrm>
        </p:spPr>
        <p:txBody>
          <a:bodyPr/>
          <a:lstStyle/>
          <a:p>
            <a:endParaRPr lang="en-US" dirty="0"/>
          </a:p>
        </p:txBody>
      </p:sp>
      <p:sp>
        <p:nvSpPr>
          <p:cNvPr id="5" name="Slide Number Placeholder 4"/>
          <p:cNvSpPr>
            <a:spLocks noGrp="1"/>
          </p:cNvSpPr>
          <p:nvPr>
            <p:ph type="sldNum" sz="quarter" idx="12"/>
          </p:nvPr>
        </p:nvSpPr>
        <p:spPr>
          <a:xfrm>
            <a:off x="7058172" y="6447793"/>
            <a:ext cx="2057400" cy="365125"/>
          </a:xfrm>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204476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Electron Ion Collider Overview</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79" r:id="rId11"/>
    <p:sldLayoutId id="2147483681" r:id="rId12"/>
    <p:sldLayoutId id="2147483682" r:id="rId13"/>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s://github.com/sherwberry/SULI2020_CrabCrossingAnimation" TargetMode="Externa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16/j.physletb.2021.136726"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arxiv.org/abs/2103.05419" TargetMode="External"/><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hyperlink" Target="https://indico.jlab.org/event/503/contributions/9273/attachments/7474/10393/FFA_Hall_A_mtg_11Feb_rev2.pdf" TargetMode="External"/><Relationship Id="rId2" Type="http://schemas.openxmlformats.org/officeDocument/2006/relationships/hyperlink" Target="https://link.springer.com/journal/10050/topicalCollection/AC_e1e21fcfbc06a710672e7faf53314693"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hyperlink" Target="https://www.bnl.gov/dpapanelmeeting/" TargetMode="Externa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hyperlink" Target="https://phonebook.sdcc.bnl.gov/eic/client/" TargetMode="Externa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2" Type="http://schemas.openxmlformats.org/officeDocument/2006/relationships/hyperlink" Target="https://www.jlab.org/eiccenter/jefferson-lab-eic-fellowships"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hyperlink" Target="https://www.eiccenter.org/detector-testin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nap.edu/login.php?record_id=25171&amp;page=https%3A%2F%2Fwww.nap.edu%2Fdownload%2F2517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ap.edu/catalog/25171/an-assessment-of-us-based-electron-ion-collider-science" TargetMode="External"/><Relationship Id="rId2" Type="http://schemas.openxmlformats.org/officeDocument/2006/relationships/hyperlink" Target="https://arxiv.org/abs/1212.1701" TargetMode="External"/><Relationship Id="rId1" Type="http://schemas.openxmlformats.org/officeDocument/2006/relationships/slideLayout" Target="../slideLayouts/slideLayout6.xml"/><Relationship Id="rId5" Type="http://schemas.openxmlformats.org/officeDocument/2006/relationships/image" Target="../media/image11.tiff"/><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2" Type="http://schemas.openxmlformats.org/officeDocument/2006/relationships/hyperlink" Target="https://www.energy.gov/articles/us-department-energy-selects-brookhaven-national-laboratory-host-major-new-nuclear-physic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206" y="1332482"/>
            <a:ext cx="8903054" cy="878428"/>
          </a:xfrm>
        </p:spPr>
        <p:txBody>
          <a:bodyPr/>
          <a:lstStyle/>
          <a:p>
            <a:pPr algn="ctr"/>
            <a:r>
              <a:rPr lang="en-US" sz="2800" b="0" dirty="0"/>
              <a:t>History </a:t>
            </a:r>
            <a:r>
              <a:rPr lang="en-US" sz="2400" b="0" dirty="0"/>
              <a:t>and Project Status</a:t>
            </a:r>
            <a:br>
              <a:rPr lang="en-US" sz="2400" b="0" dirty="0"/>
            </a:br>
            <a:endParaRPr lang="en-US" sz="2400" b="0" dirty="0"/>
          </a:p>
        </p:txBody>
      </p:sp>
      <p:sp>
        <p:nvSpPr>
          <p:cNvPr id="5" name="Text Placeholder 4"/>
          <p:cNvSpPr>
            <a:spLocks noGrp="1"/>
          </p:cNvSpPr>
          <p:nvPr>
            <p:ph type="body" sz="quarter" idx="14"/>
          </p:nvPr>
        </p:nvSpPr>
        <p:spPr>
          <a:xfrm>
            <a:off x="5017426" y="5817506"/>
            <a:ext cx="4051834" cy="961836"/>
          </a:xfrm>
        </p:spPr>
        <p:txBody>
          <a:bodyPr>
            <a:normAutofit/>
          </a:bodyPr>
          <a:lstStyle/>
          <a:p>
            <a:r>
              <a:rPr lang="en-US" dirty="0"/>
              <a:t>Douglas W. Higinbotham</a:t>
            </a:r>
          </a:p>
          <a:p>
            <a:r>
              <a:rPr lang="en-US" dirty="0"/>
              <a:t>8 June 2023</a:t>
            </a:r>
          </a:p>
        </p:txBody>
      </p:sp>
      <p:sp>
        <p:nvSpPr>
          <p:cNvPr id="3" name="TextBox 2">
            <a:extLst>
              <a:ext uri="{FF2B5EF4-FFF2-40B4-BE49-F238E27FC236}">
                <a16:creationId xmlns:a16="http://schemas.microsoft.com/office/drawing/2014/main" id="{EC3DA98A-38AD-3403-DED5-187BEC3D3309}"/>
              </a:ext>
            </a:extLst>
          </p:cNvPr>
          <p:cNvSpPr txBox="1"/>
          <p:nvPr/>
        </p:nvSpPr>
        <p:spPr>
          <a:xfrm>
            <a:off x="0" y="283909"/>
            <a:ext cx="9144000" cy="830997"/>
          </a:xfrm>
          <a:prstGeom prst="rect">
            <a:avLst/>
          </a:prstGeom>
          <a:noFill/>
        </p:spPr>
        <p:txBody>
          <a:bodyPr wrap="square" rtlCol="0">
            <a:spAutoFit/>
          </a:bodyPr>
          <a:lstStyle/>
          <a:p>
            <a:pPr algn="ctr"/>
            <a:r>
              <a:rPr lang="en-US" sz="4800" b="1" dirty="0"/>
              <a:t>Election-Ion Collider</a:t>
            </a:r>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80508" y="1382731"/>
            <a:ext cx="5359904" cy="1877097"/>
          </a:xfrm>
          <a:prstGeom prst="rect">
            <a:avLst/>
          </a:prstGeom>
          <a:solidFill>
            <a:schemeClr val="accent5">
              <a:lumMod val="20000"/>
              <a:lumOff val="80000"/>
            </a:schemeClr>
          </a:solidFill>
        </p:spPr>
      </p:pic>
      <p:pic>
        <p:nvPicPr>
          <p:cNvPr id="6" name="Picture 5"/>
          <p:cNvPicPr>
            <a:picLocks noChangeAspect="1"/>
          </p:cNvPicPr>
          <p:nvPr/>
        </p:nvPicPr>
        <p:blipFill>
          <a:blip r:embed="rId4"/>
          <a:stretch>
            <a:fillRect/>
          </a:stretch>
        </p:blipFill>
        <p:spPr>
          <a:xfrm>
            <a:off x="715851" y="3839224"/>
            <a:ext cx="7900900" cy="1987753"/>
          </a:xfrm>
          <a:prstGeom prst="rect">
            <a:avLst/>
          </a:prstGeom>
          <a:solidFill>
            <a:schemeClr val="accent3">
              <a:lumMod val="20000"/>
              <a:lumOff val="80000"/>
            </a:schemeClr>
          </a:solidFill>
        </p:spPr>
      </p:pic>
      <p:sp>
        <p:nvSpPr>
          <p:cNvPr id="3" name="TextBox 2"/>
          <p:cNvSpPr txBox="1"/>
          <p:nvPr/>
        </p:nvSpPr>
        <p:spPr>
          <a:xfrm>
            <a:off x="715851" y="5956244"/>
            <a:ext cx="3818738" cy="400110"/>
          </a:xfrm>
          <a:prstGeom prst="rect">
            <a:avLst/>
          </a:prstGeom>
          <a:noFill/>
        </p:spPr>
        <p:txBody>
          <a:bodyPr wrap="none" rtlCol="0">
            <a:spAutoFit/>
          </a:bodyPr>
          <a:lstStyle/>
          <a:p>
            <a:r>
              <a:rPr lang="en-US" sz="2000" dirty="0"/>
              <a:t>PED: Project Engineering &amp; Design</a:t>
            </a:r>
          </a:p>
        </p:txBody>
      </p:sp>
      <p:sp>
        <p:nvSpPr>
          <p:cNvPr id="17" name="Title 16">
            <a:extLst>
              <a:ext uri="{FF2B5EF4-FFF2-40B4-BE49-F238E27FC236}">
                <a16:creationId xmlns:a16="http://schemas.microsoft.com/office/drawing/2014/main" id="{DE359AF5-7EC6-2C4B-ACBD-D5774C46A4C0}"/>
              </a:ext>
            </a:extLst>
          </p:cNvPr>
          <p:cNvSpPr>
            <a:spLocks noGrp="1"/>
          </p:cNvSpPr>
          <p:nvPr>
            <p:ph type="title"/>
          </p:nvPr>
        </p:nvSpPr>
        <p:spPr>
          <a:xfrm>
            <a:off x="0" y="151248"/>
            <a:ext cx="9143999" cy="396875"/>
          </a:xfrm>
        </p:spPr>
        <p:txBody>
          <a:bodyPr>
            <a:normAutofit fontScale="90000"/>
          </a:bodyPr>
          <a:lstStyle/>
          <a:p>
            <a:r>
              <a:rPr lang="en-US" dirty="0"/>
              <a:t>Critical Decision Process</a:t>
            </a:r>
          </a:p>
        </p:txBody>
      </p:sp>
      <p:sp>
        <p:nvSpPr>
          <p:cNvPr id="20" name="Slide Number Placeholder 19">
            <a:extLst>
              <a:ext uri="{FF2B5EF4-FFF2-40B4-BE49-F238E27FC236}">
                <a16:creationId xmlns:a16="http://schemas.microsoft.com/office/drawing/2014/main" id="{9206EDDD-02B1-D14C-AFB2-33AE573F3008}"/>
              </a:ext>
            </a:extLst>
          </p:cNvPr>
          <p:cNvSpPr>
            <a:spLocks noGrp="1"/>
          </p:cNvSpPr>
          <p:nvPr>
            <p:ph type="sldNum" sz="quarter" idx="12"/>
          </p:nvPr>
        </p:nvSpPr>
        <p:spPr/>
        <p:txBody>
          <a:bodyPr/>
          <a:lstStyle/>
          <a:p>
            <a:fld id="{0CFEC368-1D7A-4F81-ABF6-AE0E36BAF64C}" type="slidenum">
              <a:rPr lang="en-US" smtClean="0"/>
              <a:pPr/>
              <a:t>10</a:t>
            </a:fld>
            <a:endParaRPr lang="en-US"/>
          </a:p>
        </p:txBody>
      </p:sp>
    </p:spTree>
    <p:extLst>
      <p:ext uri="{BB962C8B-B14F-4D97-AF65-F5344CB8AC3E}">
        <p14:creationId xmlns:p14="http://schemas.microsoft.com/office/powerpoint/2010/main" val="337409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3">
            <a:extLst>
              <a:ext uri="{FF2B5EF4-FFF2-40B4-BE49-F238E27FC236}">
                <a16:creationId xmlns:a16="http://schemas.microsoft.com/office/drawing/2014/main" id="{7047B308-C8AD-4CDF-B416-B465E32B66E0}"/>
              </a:ext>
            </a:extLst>
          </p:cNvPr>
          <p:cNvSpPr txBox="1">
            <a:spLocks/>
          </p:cNvSpPr>
          <p:nvPr/>
        </p:nvSpPr>
        <p:spPr>
          <a:xfrm>
            <a:off x="0" y="2283"/>
            <a:ext cx="9144000" cy="584669"/>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00B4"/>
                </a:solidFill>
                <a:effectLst/>
                <a:uLnTx/>
                <a:uFillTx/>
                <a:latin typeface="Arial"/>
              </a:rPr>
              <a:t>EIC </a:t>
            </a:r>
            <a:r>
              <a:rPr lang="en-US" i="0" dirty="0">
                <a:effectLst/>
                <a:latin typeface="Arial"/>
              </a:rPr>
              <a:t>Detector Project – joint </a:t>
            </a:r>
            <a:r>
              <a:rPr lang="en-US" i="0" dirty="0" err="1">
                <a:effectLst/>
                <a:latin typeface="Arial"/>
              </a:rPr>
              <a:t>JLab</a:t>
            </a:r>
            <a:r>
              <a:rPr lang="en-US" i="0" dirty="0">
                <a:effectLst/>
                <a:latin typeface="Arial"/>
              </a:rPr>
              <a:t> and BNL responsibility </a:t>
            </a:r>
            <a:r>
              <a:rPr kumimoji="0" lang="en-US" sz="2800" b="1" i="0" u="none" strike="noStrike" kern="1200" cap="none" spc="0" normalizeH="0" baseline="0" noProof="0" dirty="0">
                <a:ln>
                  <a:noFill/>
                </a:ln>
                <a:solidFill>
                  <a:srgbClr val="1200B4"/>
                </a:solidFill>
                <a:effectLst/>
                <a:uLnTx/>
                <a:uFillTx/>
                <a:latin typeface="Arial"/>
              </a:rPr>
              <a:t> </a:t>
            </a:r>
          </a:p>
        </p:txBody>
      </p:sp>
      <p:sp>
        <p:nvSpPr>
          <p:cNvPr id="16" name="Slide Number Placeholder 1">
            <a:extLst>
              <a:ext uri="{FF2B5EF4-FFF2-40B4-BE49-F238E27FC236}">
                <a16:creationId xmlns:a16="http://schemas.microsoft.com/office/drawing/2014/main" id="{1EAF894A-94BF-4288-A127-8788CF3A7ED8}"/>
              </a:ext>
            </a:extLst>
          </p:cNvPr>
          <p:cNvSpPr>
            <a:spLocks noGrp="1"/>
          </p:cNvSpPr>
          <p:nvPr>
            <p:ph type="sldNum" sz="quarter" idx="12"/>
          </p:nvPr>
        </p:nvSpPr>
        <p:spPr>
          <a:xfrm>
            <a:off x="0" y="6592567"/>
            <a:ext cx="2057400" cy="260515"/>
          </a:xfrm>
        </p:spPr>
        <p:txBody>
          <a:bodyPr/>
          <a:lstStyle/>
          <a:p>
            <a:pPr algn="l"/>
            <a:fld id="{87034D8C-3CB4-402A-BC46-2AB14C0FE90A}" type="slidenum">
              <a:rPr lang="en-US" smtClean="0">
                <a:latin typeface="+mj-lt"/>
              </a:rPr>
              <a:pPr algn="l"/>
              <a:t>11</a:t>
            </a:fld>
            <a:endParaRPr lang="en-US">
              <a:latin typeface="+mj-lt"/>
            </a:endParaRPr>
          </a:p>
        </p:txBody>
      </p:sp>
      <p:sp>
        <p:nvSpPr>
          <p:cNvPr id="19" name="Content Placeholder 2">
            <a:extLst>
              <a:ext uri="{FF2B5EF4-FFF2-40B4-BE49-F238E27FC236}">
                <a16:creationId xmlns:a16="http://schemas.microsoft.com/office/drawing/2014/main" id="{9D6C1265-9912-45C9-A942-DE30A25FFD63}"/>
              </a:ext>
            </a:extLst>
          </p:cNvPr>
          <p:cNvSpPr txBox="1">
            <a:spLocks/>
          </p:cNvSpPr>
          <p:nvPr/>
        </p:nvSpPr>
        <p:spPr>
          <a:xfrm>
            <a:off x="2034409" y="630905"/>
            <a:ext cx="7109592" cy="5773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a:cs typeface="Arial"/>
              </a:rPr>
              <a:t>Co-associate directors for Experimental Program: 				Rolf Ent (</a:t>
            </a:r>
            <a:r>
              <a:rPr lang="en-US" sz="1800" dirty="0" err="1">
                <a:latin typeface="Arial"/>
                <a:cs typeface="Arial"/>
              </a:rPr>
              <a:t>JLab</a:t>
            </a:r>
            <a:r>
              <a:rPr lang="en-US" sz="1800" dirty="0">
                <a:latin typeface="Arial"/>
                <a:cs typeface="Arial"/>
              </a:rPr>
              <a:t>) and Elke </a:t>
            </a:r>
            <a:r>
              <a:rPr lang="en-US" sz="1800" dirty="0" err="1">
                <a:latin typeface="Arial"/>
                <a:cs typeface="Arial"/>
              </a:rPr>
              <a:t>Aschenauer</a:t>
            </a:r>
            <a:r>
              <a:rPr lang="en-US" sz="1800" dirty="0">
                <a:latin typeface="Arial"/>
                <a:cs typeface="Arial"/>
              </a:rPr>
              <a:t> (BNL)</a:t>
            </a:r>
          </a:p>
          <a:p>
            <a:pPr lvl="1"/>
            <a:r>
              <a:rPr lang="en-US" sz="1400" dirty="0"/>
              <a:t>6.10      Detectors</a:t>
            </a:r>
          </a:p>
          <a:p>
            <a:pPr lvl="1"/>
            <a:r>
              <a:rPr lang="en-US" sz="1400" dirty="0"/>
              <a:t>6.10.01 Detector Management</a:t>
            </a:r>
          </a:p>
          <a:p>
            <a:pPr lvl="1"/>
            <a:r>
              <a:rPr lang="en-US" sz="1400" dirty="0"/>
              <a:t>6.10.13 Detector #2 Development</a:t>
            </a:r>
          </a:p>
          <a:p>
            <a:r>
              <a:rPr lang="en-US" sz="1800" dirty="0">
                <a:latin typeface="Arial"/>
                <a:cs typeface="Arial"/>
              </a:rPr>
              <a:t>We also heavily utilize Walt Akers (</a:t>
            </a:r>
            <a:r>
              <a:rPr lang="en-US" sz="1800" dirty="0" err="1">
                <a:latin typeface="Arial"/>
                <a:cs typeface="Arial"/>
              </a:rPr>
              <a:t>Jlab</a:t>
            </a:r>
            <a:r>
              <a:rPr lang="en-US" sz="1800" dirty="0">
                <a:latin typeface="Arial"/>
                <a:cs typeface="Arial"/>
              </a:rPr>
              <a:t>) who is a Systems Engineer</a:t>
            </a:r>
          </a:p>
          <a:p>
            <a:endParaRPr lang="en-US" sz="900" dirty="0">
              <a:latin typeface="Arial"/>
              <a:cs typeface="Arial"/>
            </a:endParaRPr>
          </a:p>
          <a:p>
            <a:r>
              <a:rPr lang="en-US" sz="1800" dirty="0">
                <a:latin typeface="Arial"/>
                <a:cs typeface="Arial"/>
              </a:rPr>
              <a:t>R&amp;D scope has both a BNL and </a:t>
            </a:r>
            <a:r>
              <a:rPr lang="en-US" sz="1800" dirty="0" err="1">
                <a:latin typeface="Arial"/>
                <a:cs typeface="Arial"/>
              </a:rPr>
              <a:t>JLab</a:t>
            </a:r>
            <a:r>
              <a:rPr lang="en-US" sz="1800" dirty="0">
                <a:latin typeface="Arial"/>
                <a:cs typeface="Arial"/>
              </a:rPr>
              <a:t> person</a:t>
            </a:r>
          </a:p>
          <a:p>
            <a:pPr lvl="1"/>
            <a:r>
              <a:rPr lang="en-US" sz="1400" dirty="0">
                <a:latin typeface="Arial"/>
                <a:cs typeface="Arial"/>
              </a:rPr>
              <a:t>6.10.02 Detector R&amp;D		Thomas Ullrich (BNL), </a:t>
            </a:r>
            <a:r>
              <a:rPr lang="en-US" sz="1400" dirty="0" err="1">
                <a:latin typeface="Arial"/>
                <a:cs typeface="Arial"/>
              </a:rPr>
              <a:t>Patrizia</a:t>
            </a:r>
            <a:r>
              <a:rPr lang="en-US" sz="1400" dirty="0">
                <a:latin typeface="Arial"/>
                <a:cs typeface="Arial"/>
              </a:rPr>
              <a:t> Rossi (</a:t>
            </a:r>
            <a:r>
              <a:rPr lang="en-US" sz="1400" dirty="0" err="1">
                <a:latin typeface="Arial"/>
                <a:cs typeface="Arial"/>
              </a:rPr>
              <a:t>JLab</a:t>
            </a:r>
            <a:r>
              <a:rPr lang="en-US" sz="1400" dirty="0">
                <a:latin typeface="Arial"/>
                <a:cs typeface="Arial"/>
              </a:rPr>
              <a:t>)</a:t>
            </a:r>
          </a:p>
          <a:p>
            <a:r>
              <a:rPr lang="en-US" sz="1800" dirty="0"/>
              <a:t>Some scope has a BNL person</a:t>
            </a:r>
          </a:p>
          <a:p>
            <a:pPr lvl="1"/>
            <a:r>
              <a:rPr lang="en-US" sz="1400" dirty="0">
                <a:latin typeface="Arial"/>
                <a:cs typeface="Arial"/>
              </a:rPr>
              <a:t>6.10.05 EM Calorimetry		Alexander </a:t>
            </a:r>
            <a:r>
              <a:rPr lang="en-US" sz="1400" dirty="0" err="1">
                <a:latin typeface="Arial"/>
                <a:cs typeface="Arial"/>
              </a:rPr>
              <a:t>Bazilevsky</a:t>
            </a:r>
            <a:r>
              <a:rPr lang="en-US" sz="1400" dirty="0">
                <a:latin typeface="Arial"/>
                <a:cs typeface="Arial"/>
              </a:rPr>
              <a:t> (BNL)</a:t>
            </a:r>
          </a:p>
          <a:p>
            <a:pPr lvl="1"/>
            <a:r>
              <a:rPr lang="en-US" sz="1400" dirty="0"/>
              <a:t>6.10.06 Hadronic Calorimetry	Alexander Kiselev (BNL)</a:t>
            </a:r>
          </a:p>
          <a:p>
            <a:pPr lvl="1"/>
            <a:r>
              <a:rPr lang="en-US" sz="1400" dirty="0">
                <a:latin typeface="Arial"/>
                <a:cs typeface="Arial"/>
              </a:rPr>
              <a:t>6.10.10 Detector Infrastructure	</a:t>
            </a:r>
            <a:r>
              <a:rPr lang="en-US" sz="1400" dirty="0">
                <a:latin typeface="Arial"/>
                <a:cs typeface="Arial"/>
                <a:sym typeface="Wingdings" panose="05000000000000000000" pitchFamily="2" charset="2"/>
              </a:rPr>
              <a:t>Rahul Sharma (BNL)</a:t>
            </a:r>
            <a:endParaRPr lang="en-US" sz="1400" dirty="0">
              <a:latin typeface="Arial"/>
              <a:cs typeface="Arial"/>
            </a:endParaRPr>
          </a:p>
          <a:p>
            <a:pPr lvl="1"/>
            <a:r>
              <a:rPr lang="en-US" sz="1400" dirty="0">
                <a:latin typeface="Arial"/>
                <a:cs typeface="Arial"/>
              </a:rPr>
              <a:t>6.10.12 Detector Pre-Ops		</a:t>
            </a:r>
            <a:r>
              <a:rPr lang="en-US" sz="1400" dirty="0">
                <a:latin typeface="Arial"/>
                <a:cs typeface="Arial"/>
                <a:sym typeface="Wingdings" panose="05000000000000000000" pitchFamily="2" charset="2"/>
              </a:rPr>
              <a:t>Elke </a:t>
            </a:r>
            <a:r>
              <a:rPr lang="en-US" sz="1400" dirty="0" err="1">
                <a:latin typeface="Arial"/>
                <a:cs typeface="Arial"/>
                <a:sym typeface="Wingdings" panose="05000000000000000000" pitchFamily="2" charset="2"/>
              </a:rPr>
              <a:t>Aschenauer</a:t>
            </a:r>
            <a:r>
              <a:rPr lang="en-US" sz="1400" dirty="0">
                <a:latin typeface="Arial"/>
                <a:cs typeface="Arial"/>
                <a:sym typeface="Wingdings" panose="05000000000000000000" pitchFamily="2" charset="2"/>
              </a:rPr>
              <a:t> – acting (BNL)</a:t>
            </a:r>
            <a:endParaRPr lang="en-US" sz="1400" dirty="0">
              <a:latin typeface="Arial"/>
              <a:cs typeface="Arial"/>
            </a:endParaRPr>
          </a:p>
          <a:p>
            <a:pPr lvl="1"/>
            <a:r>
              <a:rPr lang="en-US" sz="1400" dirty="0">
                <a:latin typeface="Arial"/>
                <a:cs typeface="Arial"/>
              </a:rPr>
              <a:t>6.10.14 Polarimetry &amp; Luminosity	Oleg </a:t>
            </a:r>
            <a:r>
              <a:rPr lang="en-US" sz="1400" dirty="0" err="1">
                <a:latin typeface="Arial"/>
                <a:cs typeface="Arial"/>
              </a:rPr>
              <a:t>Eyser</a:t>
            </a:r>
            <a:r>
              <a:rPr lang="en-US" sz="1400" dirty="0">
                <a:latin typeface="Arial"/>
                <a:cs typeface="Arial"/>
              </a:rPr>
              <a:t> (BNL)</a:t>
            </a:r>
          </a:p>
          <a:p>
            <a:pPr marL="457200" lvl="1" indent="0">
              <a:buFont typeface="Arial" panose="020B0604020202020204" pitchFamily="34" charset="0"/>
              <a:buNone/>
            </a:pPr>
            <a:r>
              <a:rPr lang="en-US" sz="1400" dirty="0">
                <a:latin typeface="Arial"/>
                <a:cs typeface="Arial"/>
              </a:rPr>
              <a:t>			(L4 electron polarimetry is David Gaskell (JLab))</a:t>
            </a:r>
          </a:p>
          <a:p>
            <a:r>
              <a:rPr lang="en-US" sz="1800" dirty="0">
                <a:latin typeface="Arial"/>
                <a:cs typeface="Arial"/>
              </a:rPr>
              <a:t>Some scope has a </a:t>
            </a:r>
            <a:r>
              <a:rPr lang="en-US" sz="1800" dirty="0" err="1">
                <a:latin typeface="Arial"/>
                <a:cs typeface="Arial"/>
              </a:rPr>
              <a:t>JLab</a:t>
            </a:r>
            <a:r>
              <a:rPr lang="en-US" sz="1800" dirty="0">
                <a:latin typeface="Arial"/>
                <a:cs typeface="Arial"/>
              </a:rPr>
              <a:t> person</a:t>
            </a:r>
          </a:p>
          <a:p>
            <a:pPr lvl="1"/>
            <a:r>
              <a:rPr lang="en-US" sz="1400" dirty="0">
                <a:latin typeface="Arial"/>
                <a:cs typeface="Arial"/>
              </a:rPr>
              <a:t>6.10.03 Tracking		Brian </a:t>
            </a:r>
            <a:r>
              <a:rPr lang="en-US" sz="1400" dirty="0" err="1">
                <a:latin typeface="Arial"/>
                <a:cs typeface="Arial"/>
              </a:rPr>
              <a:t>Eng</a:t>
            </a:r>
            <a:r>
              <a:rPr lang="en-US" sz="1400" dirty="0">
                <a:latin typeface="Arial"/>
                <a:cs typeface="Arial"/>
              </a:rPr>
              <a:t> (</a:t>
            </a:r>
            <a:r>
              <a:rPr lang="en-US" sz="1400" dirty="0" err="1">
                <a:latin typeface="Arial"/>
                <a:cs typeface="Arial"/>
              </a:rPr>
              <a:t>JLab</a:t>
            </a:r>
            <a:r>
              <a:rPr lang="en-US" sz="1400" dirty="0">
                <a:latin typeface="Arial"/>
                <a:cs typeface="Arial"/>
              </a:rPr>
              <a:t>)</a:t>
            </a:r>
          </a:p>
          <a:p>
            <a:pPr lvl="1"/>
            <a:r>
              <a:rPr lang="en-US" sz="1400" dirty="0">
                <a:latin typeface="Arial"/>
                <a:cs typeface="Arial"/>
              </a:rPr>
              <a:t>6.10.04 Particle Identification	Beni </a:t>
            </a:r>
            <a:r>
              <a:rPr lang="en-US" sz="1400" dirty="0" err="1">
                <a:latin typeface="Arial"/>
                <a:cs typeface="Arial"/>
              </a:rPr>
              <a:t>Zihlmann</a:t>
            </a:r>
            <a:r>
              <a:rPr lang="en-US" sz="1400" dirty="0">
                <a:latin typeface="Arial"/>
                <a:cs typeface="Arial"/>
              </a:rPr>
              <a:t> (</a:t>
            </a:r>
            <a:r>
              <a:rPr lang="en-US" sz="1400" dirty="0" err="1">
                <a:latin typeface="Arial"/>
                <a:cs typeface="Arial"/>
              </a:rPr>
              <a:t>JLab</a:t>
            </a:r>
            <a:r>
              <a:rPr lang="en-US" sz="1400" dirty="0">
                <a:latin typeface="Arial"/>
                <a:cs typeface="Arial"/>
              </a:rPr>
              <a:t>)</a:t>
            </a:r>
          </a:p>
          <a:p>
            <a:pPr lvl="1"/>
            <a:r>
              <a:rPr lang="en-US" sz="1400" dirty="0">
                <a:latin typeface="Arial"/>
                <a:cs typeface="Arial"/>
              </a:rPr>
              <a:t>6.10.07 Magnets		Renuka Rajput-Ghoshal (</a:t>
            </a:r>
            <a:r>
              <a:rPr lang="en-US" sz="1400" dirty="0" err="1">
                <a:latin typeface="Arial"/>
                <a:cs typeface="Arial"/>
              </a:rPr>
              <a:t>JLab</a:t>
            </a:r>
            <a:r>
              <a:rPr lang="en-US" sz="1400" dirty="0">
                <a:latin typeface="Arial"/>
                <a:cs typeface="Arial"/>
              </a:rPr>
              <a:t>)</a:t>
            </a:r>
          </a:p>
          <a:p>
            <a:pPr lvl="1"/>
            <a:r>
              <a:rPr lang="en-US" sz="1400" dirty="0">
                <a:latin typeface="Arial"/>
                <a:cs typeface="Arial"/>
              </a:rPr>
              <a:t>6.10.08 Electronics		Fernando Barbosa (</a:t>
            </a:r>
            <a:r>
              <a:rPr lang="en-US" sz="1400" dirty="0" err="1">
                <a:latin typeface="Arial"/>
                <a:cs typeface="Arial"/>
              </a:rPr>
              <a:t>JLab</a:t>
            </a:r>
            <a:r>
              <a:rPr lang="en-US" sz="1400" dirty="0">
                <a:latin typeface="Arial"/>
                <a:cs typeface="Arial"/>
              </a:rPr>
              <a:t>)</a:t>
            </a:r>
          </a:p>
          <a:p>
            <a:pPr lvl="1"/>
            <a:r>
              <a:rPr lang="en-US" sz="1400" dirty="0">
                <a:latin typeface="Arial"/>
                <a:cs typeface="Arial"/>
              </a:rPr>
              <a:t>6.10.09 DAQ/Computing		David Abbott (</a:t>
            </a:r>
            <a:r>
              <a:rPr lang="en-US" sz="1400" dirty="0" err="1">
                <a:latin typeface="Arial"/>
                <a:cs typeface="Arial"/>
              </a:rPr>
              <a:t>JLab</a:t>
            </a:r>
            <a:r>
              <a:rPr lang="en-US" sz="1400" dirty="0">
                <a:latin typeface="Arial"/>
                <a:cs typeface="Arial"/>
              </a:rPr>
              <a:t>)</a:t>
            </a:r>
          </a:p>
          <a:p>
            <a:pPr lvl="1"/>
            <a:r>
              <a:rPr lang="en-US" sz="1400" dirty="0">
                <a:latin typeface="Arial"/>
                <a:cs typeface="Arial"/>
              </a:rPr>
              <a:t>6.10.11 IR Integration, Aux. Detectors	</a:t>
            </a:r>
            <a:r>
              <a:rPr lang="en-US" sz="1400" dirty="0" err="1">
                <a:latin typeface="Arial"/>
                <a:cs typeface="Arial"/>
              </a:rPr>
              <a:t>Yulia</a:t>
            </a:r>
            <a:r>
              <a:rPr lang="en-US" sz="1400" dirty="0">
                <a:latin typeface="Arial"/>
                <a:cs typeface="Arial"/>
              </a:rPr>
              <a:t> </a:t>
            </a:r>
            <a:r>
              <a:rPr lang="en-US" sz="1400" dirty="0" err="1">
                <a:latin typeface="Arial"/>
                <a:cs typeface="Arial"/>
              </a:rPr>
              <a:t>Furletova</a:t>
            </a:r>
            <a:r>
              <a:rPr lang="en-US" sz="1400" dirty="0">
                <a:latin typeface="Arial"/>
                <a:cs typeface="Arial"/>
              </a:rPr>
              <a:t> (</a:t>
            </a:r>
            <a:r>
              <a:rPr lang="en-US" sz="1400" dirty="0" err="1">
                <a:latin typeface="Arial"/>
                <a:cs typeface="Arial"/>
              </a:rPr>
              <a:t>JLab</a:t>
            </a:r>
            <a:r>
              <a:rPr lang="en-US" sz="1400" dirty="0">
                <a:latin typeface="Arial"/>
                <a:cs typeface="Arial"/>
              </a:rPr>
              <a:t>)</a:t>
            </a:r>
          </a:p>
        </p:txBody>
      </p:sp>
      <p:pic>
        <p:nvPicPr>
          <p:cNvPr id="20" name="Picture 19" descr="Graphical user interface, table&#10;&#10;Description automatically generated">
            <a:extLst>
              <a:ext uri="{FF2B5EF4-FFF2-40B4-BE49-F238E27FC236}">
                <a16:creationId xmlns:a16="http://schemas.microsoft.com/office/drawing/2014/main" id="{22CBE9E9-60FD-47DD-9415-C2411BE8DA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11415"/>
            <a:ext cx="2110526" cy="4855668"/>
          </a:xfrm>
          <a:prstGeom prst="rect">
            <a:avLst/>
          </a:prstGeom>
        </p:spPr>
      </p:pic>
    </p:spTree>
    <p:extLst>
      <p:ext uri="{BB962C8B-B14F-4D97-AF65-F5344CB8AC3E}">
        <p14:creationId xmlns:p14="http://schemas.microsoft.com/office/powerpoint/2010/main" val="1114863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CBBC-4A7C-EF40-A39E-AF322F107261}"/>
              </a:ext>
            </a:extLst>
          </p:cNvPr>
          <p:cNvSpPr>
            <a:spLocks noGrp="1"/>
          </p:cNvSpPr>
          <p:nvPr>
            <p:ph type="title"/>
          </p:nvPr>
        </p:nvSpPr>
        <p:spPr/>
        <p:txBody>
          <a:bodyPr/>
          <a:lstStyle/>
          <a:p>
            <a:r>
              <a:rPr lang="en-US" dirty="0"/>
              <a:t>From RHIC to Electron Ion Collider @ BNL</a:t>
            </a:r>
          </a:p>
        </p:txBody>
      </p:sp>
      <p:pic>
        <p:nvPicPr>
          <p:cNvPr id="6" name="EIC-ring-animation-compressed.mp4">
            <a:hlinkClick r:id="" action="ppaction://media"/>
            <a:extLst>
              <a:ext uri="{FF2B5EF4-FFF2-40B4-BE49-F238E27FC236}">
                <a16:creationId xmlns:a16="http://schemas.microsoft.com/office/drawing/2014/main" id="{ADCF3FAA-9D89-C748-93BD-32A2B9E905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762965" y="897454"/>
            <a:ext cx="4175125" cy="5381625"/>
          </a:xfrm>
        </p:spPr>
      </p:pic>
      <p:sp>
        <p:nvSpPr>
          <p:cNvPr id="4" name="Footer Placeholder 3">
            <a:extLst>
              <a:ext uri="{FF2B5EF4-FFF2-40B4-BE49-F238E27FC236}">
                <a16:creationId xmlns:a16="http://schemas.microsoft.com/office/drawing/2014/main" id="{16D83644-96DE-8F42-9CFA-97FEAF59E129}"/>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C24010BB-C8EF-9546-8685-58676CFAA644}"/>
              </a:ext>
            </a:extLst>
          </p:cNvPr>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7" name="RHIC-ring-animation-compressed.mp4">
            <a:hlinkClick r:id="" action="ppaction://media"/>
            <a:extLst>
              <a:ext uri="{FF2B5EF4-FFF2-40B4-BE49-F238E27FC236}">
                <a16:creationId xmlns:a16="http://schemas.microsoft.com/office/drawing/2014/main" id="{F9DDC151-F050-7645-931A-95C9A5DD4A2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08919" y="916286"/>
            <a:ext cx="4181801" cy="5391041"/>
          </a:xfrm>
          <a:prstGeom prst="rect">
            <a:avLst/>
          </a:prstGeom>
        </p:spPr>
      </p:pic>
    </p:spTree>
    <p:extLst>
      <p:ext uri="{BB962C8B-B14F-4D97-AF65-F5344CB8AC3E}">
        <p14:creationId xmlns:p14="http://schemas.microsoft.com/office/powerpoint/2010/main" val="36037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D43A-662E-CB45-821F-4463E09651DA}"/>
              </a:ext>
            </a:extLst>
          </p:cNvPr>
          <p:cNvSpPr>
            <a:spLocks noGrp="1"/>
          </p:cNvSpPr>
          <p:nvPr>
            <p:ph type="title"/>
          </p:nvPr>
        </p:nvSpPr>
        <p:spPr/>
        <p:txBody>
          <a:bodyPr/>
          <a:lstStyle/>
          <a:p>
            <a:r>
              <a:rPr lang="en-US" dirty="0"/>
              <a:t>SULI Student Project To Visualize The Colliding Beams</a:t>
            </a:r>
          </a:p>
        </p:txBody>
      </p:sp>
      <p:sp>
        <p:nvSpPr>
          <p:cNvPr id="3" name="Content Placeholder 2">
            <a:extLst>
              <a:ext uri="{FF2B5EF4-FFF2-40B4-BE49-F238E27FC236}">
                <a16:creationId xmlns:a16="http://schemas.microsoft.com/office/drawing/2014/main" id="{CF457ED6-E092-F244-9842-F0A22CAEDDC1}"/>
              </a:ext>
            </a:extLst>
          </p:cNvPr>
          <p:cNvSpPr>
            <a:spLocks noGrp="1"/>
          </p:cNvSpPr>
          <p:nvPr>
            <p:ph idx="1"/>
          </p:nvPr>
        </p:nvSpPr>
        <p:spPr>
          <a:xfrm>
            <a:off x="298759" y="966055"/>
            <a:ext cx="8645076" cy="5381694"/>
          </a:xfrm>
        </p:spPr>
        <p:txBody>
          <a:bodyPr>
            <a:normAutofit/>
          </a:bodyPr>
          <a:lstStyle/>
          <a:p>
            <a:r>
              <a:rPr lang="en-US" dirty="0"/>
              <a:t>As an exercise to learn Python, SULI summer student Asia Parker (Duquesne University) took a static image of the EIC’s crab crossing and made an animation.</a:t>
            </a:r>
          </a:p>
          <a:p>
            <a:r>
              <a:rPr lang="en-US" dirty="0">
                <a:hlinkClick r:id="rId2"/>
              </a:rPr>
              <a:t>https://github.com/sherwberry/SULI2020_CrabCrossingAnimation</a:t>
            </a:r>
            <a:r>
              <a:rPr lang="en-US" dirty="0"/>
              <a:t>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560B4B11-7FA0-9041-81E8-9976C81CCE1F}"/>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6B3C32A1-F821-E749-8CD0-9A810F72C0DE}"/>
              </a:ext>
            </a:extLst>
          </p:cNvPr>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7" name="Picture 6">
            <a:extLst>
              <a:ext uri="{FF2B5EF4-FFF2-40B4-BE49-F238E27FC236}">
                <a16:creationId xmlns:a16="http://schemas.microsoft.com/office/drawing/2014/main" id="{879BBDBF-0097-ED45-8679-9D523D7AF262}"/>
              </a:ext>
            </a:extLst>
          </p:cNvPr>
          <p:cNvPicPr>
            <a:picLocks noChangeAspect="1"/>
          </p:cNvPicPr>
          <p:nvPr/>
        </p:nvPicPr>
        <p:blipFill>
          <a:blip r:embed="rId3"/>
          <a:stretch>
            <a:fillRect/>
          </a:stretch>
        </p:blipFill>
        <p:spPr>
          <a:xfrm>
            <a:off x="4762965" y="3429000"/>
            <a:ext cx="3927615" cy="2148740"/>
          </a:xfrm>
          <a:prstGeom prst="rect">
            <a:avLst/>
          </a:prstGeom>
        </p:spPr>
      </p:pic>
      <p:pic>
        <p:nvPicPr>
          <p:cNvPr id="9" name="Picture 8">
            <a:extLst>
              <a:ext uri="{FF2B5EF4-FFF2-40B4-BE49-F238E27FC236}">
                <a16:creationId xmlns:a16="http://schemas.microsoft.com/office/drawing/2014/main" id="{F69B2C8D-F666-5941-8E4E-AE717FD3A907}"/>
              </a:ext>
            </a:extLst>
          </p:cNvPr>
          <p:cNvPicPr>
            <a:picLocks noChangeAspect="1"/>
          </p:cNvPicPr>
          <p:nvPr/>
        </p:nvPicPr>
        <p:blipFill>
          <a:blip r:embed="rId4"/>
          <a:stretch>
            <a:fillRect/>
          </a:stretch>
        </p:blipFill>
        <p:spPr>
          <a:xfrm>
            <a:off x="453420" y="3429000"/>
            <a:ext cx="3927615" cy="2148740"/>
          </a:xfrm>
          <a:prstGeom prst="rect">
            <a:avLst/>
          </a:prstGeom>
        </p:spPr>
      </p:pic>
    </p:spTree>
    <p:extLst>
      <p:ext uri="{BB962C8B-B14F-4D97-AF65-F5344CB8AC3E}">
        <p14:creationId xmlns:p14="http://schemas.microsoft.com/office/powerpoint/2010/main" val="4041740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2CDF-189F-C244-A7AC-0300D7403CDB}"/>
              </a:ext>
            </a:extLst>
          </p:cNvPr>
          <p:cNvSpPr>
            <a:spLocks noGrp="1"/>
          </p:cNvSpPr>
          <p:nvPr>
            <p:ph type="title"/>
          </p:nvPr>
        </p:nvSpPr>
        <p:spPr>
          <a:xfrm>
            <a:off x="262697" y="146918"/>
            <a:ext cx="8464378" cy="487490"/>
          </a:xfrm>
        </p:spPr>
        <p:txBody>
          <a:bodyPr/>
          <a:lstStyle/>
          <a:p>
            <a:r>
              <a:rPr lang="en-US" dirty="0"/>
              <a:t>Detector polar angle / pseudo-rapidity coverage</a:t>
            </a:r>
          </a:p>
        </p:txBody>
      </p:sp>
      <p:sp>
        <p:nvSpPr>
          <p:cNvPr id="4" name="Footer Placeholder 3">
            <a:extLst>
              <a:ext uri="{FF2B5EF4-FFF2-40B4-BE49-F238E27FC236}">
                <a16:creationId xmlns:a16="http://schemas.microsoft.com/office/drawing/2014/main" id="{59EAA88B-159B-6949-AB56-4539E4581A16}"/>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49EF2265-67FD-6243-9255-4BDD03AFACC1}"/>
              </a:ext>
            </a:extLst>
          </p:cNvPr>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7" name="Picture 6">
            <a:extLst>
              <a:ext uri="{FF2B5EF4-FFF2-40B4-BE49-F238E27FC236}">
                <a16:creationId xmlns:a16="http://schemas.microsoft.com/office/drawing/2014/main" id="{66B8099C-3277-4E40-B50D-E3E2E3C3EACE}"/>
              </a:ext>
            </a:extLst>
          </p:cNvPr>
          <p:cNvPicPr>
            <a:picLocks noChangeAspect="1"/>
          </p:cNvPicPr>
          <p:nvPr/>
        </p:nvPicPr>
        <p:blipFill>
          <a:blip r:embed="rId2"/>
          <a:stretch>
            <a:fillRect/>
          </a:stretch>
        </p:blipFill>
        <p:spPr>
          <a:xfrm>
            <a:off x="0" y="734785"/>
            <a:ext cx="9144000" cy="5388429"/>
          </a:xfrm>
          <a:prstGeom prst="rect">
            <a:avLst/>
          </a:prstGeom>
        </p:spPr>
      </p:pic>
      <p:pic>
        <p:nvPicPr>
          <p:cNvPr id="9" name="Picture 8">
            <a:extLst>
              <a:ext uri="{FF2B5EF4-FFF2-40B4-BE49-F238E27FC236}">
                <a16:creationId xmlns:a16="http://schemas.microsoft.com/office/drawing/2014/main" id="{D5503007-B4C6-C247-ACBA-77B9A95F530F}"/>
              </a:ext>
            </a:extLst>
          </p:cNvPr>
          <p:cNvPicPr>
            <a:picLocks noChangeAspect="1"/>
          </p:cNvPicPr>
          <p:nvPr/>
        </p:nvPicPr>
        <p:blipFill>
          <a:blip r:embed="rId3"/>
          <a:stretch>
            <a:fillRect/>
          </a:stretch>
        </p:blipFill>
        <p:spPr>
          <a:xfrm>
            <a:off x="6542341" y="836930"/>
            <a:ext cx="2601659" cy="950306"/>
          </a:xfrm>
          <a:prstGeom prst="rect">
            <a:avLst/>
          </a:prstGeom>
        </p:spPr>
      </p:pic>
    </p:spTree>
    <p:extLst>
      <p:ext uri="{BB962C8B-B14F-4D97-AF65-F5344CB8AC3E}">
        <p14:creationId xmlns:p14="http://schemas.microsoft.com/office/powerpoint/2010/main" val="3326184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DDC0-1DDB-1C4D-B3C1-85CAAFB82179}"/>
              </a:ext>
            </a:extLst>
          </p:cNvPr>
          <p:cNvSpPr>
            <a:spLocks noGrp="1"/>
          </p:cNvSpPr>
          <p:nvPr>
            <p:ph type="title"/>
          </p:nvPr>
        </p:nvSpPr>
        <p:spPr/>
        <p:txBody>
          <a:bodyPr/>
          <a:lstStyle/>
          <a:p>
            <a:r>
              <a:rPr lang="en-US" dirty="0"/>
              <a:t>CAD Model of Generic EIC Detector</a:t>
            </a:r>
          </a:p>
        </p:txBody>
      </p:sp>
      <p:sp>
        <p:nvSpPr>
          <p:cNvPr id="4" name="Footer Placeholder 3">
            <a:extLst>
              <a:ext uri="{FF2B5EF4-FFF2-40B4-BE49-F238E27FC236}">
                <a16:creationId xmlns:a16="http://schemas.microsoft.com/office/drawing/2014/main" id="{07E70E78-17CE-2F46-ACA3-449A90D36CB5}"/>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EDC809A5-0328-3B4D-B3FE-E17A1919B651}"/>
              </a:ext>
            </a:extLst>
          </p:cNvPr>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9" name="Picture 8">
            <a:extLst>
              <a:ext uri="{FF2B5EF4-FFF2-40B4-BE49-F238E27FC236}">
                <a16:creationId xmlns:a16="http://schemas.microsoft.com/office/drawing/2014/main" id="{438ED142-59BC-B243-8157-7DBB69EE3605}"/>
              </a:ext>
            </a:extLst>
          </p:cNvPr>
          <p:cNvPicPr>
            <a:picLocks noChangeAspect="1"/>
          </p:cNvPicPr>
          <p:nvPr/>
        </p:nvPicPr>
        <p:blipFill>
          <a:blip r:embed="rId2"/>
          <a:stretch>
            <a:fillRect/>
          </a:stretch>
        </p:blipFill>
        <p:spPr>
          <a:xfrm>
            <a:off x="0" y="715567"/>
            <a:ext cx="9144000" cy="5426865"/>
          </a:xfrm>
          <a:prstGeom prst="rect">
            <a:avLst/>
          </a:prstGeom>
        </p:spPr>
      </p:pic>
      <p:pic>
        <p:nvPicPr>
          <p:cNvPr id="6" name="Picture 5">
            <a:extLst>
              <a:ext uri="{FF2B5EF4-FFF2-40B4-BE49-F238E27FC236}">
                <a16:creationId xmlns:a16="http://schemas.microsoft.com/office/drawing/2014/main" id="{72CAF694-3426-A441-9BE9-00AF8339681E}"/>
              </a:ext>
            </a:extLst>
          </p:cNvPr>
          <p:cNvPicPr>
            <a:picLocks noChangeAspect="1"/>
          </p:cNvPicPr>
          <p:nvPr/>
        </p:nvPicPr>
        <p:blipFill>
          <a:blip r:embed="rId2"/>
          <a:stretch>
            <a:fillRect/>
          </a:stretch>
        </p:blipFill>
        <p:spPr>
          <a:xfrm>
            <a:off x="111760" y="728029"/>
            <a:ext cx="9144000" cy="5426865"/>
          </a:xfrm>
          <a:prstGeom prst="rect">
            <a:avLst/>
          </a:prstGeom>
        </p:spPr>
      </p:pic>
    </p:spTree>
    <p:extLst>
      <p:ext uri="{BB962C8B-B14F-4D97-AF65-F5344CB8AC3E}">
        <p14:creationId xmlns:p14="http://schemas.microsoft.com/office/powerpoint/2010/main" val="898806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6B37-FE36-3545-B1E5-1F4D4C885689}"/>
              </a:ext>
            </a:extLst>
          </p:cNvPr>
          <p:cNvSpPr>
            <a:spLocks noGrp="1"/>
          </p:cNvSpPr>
          <p:nvPr>
            <p:ph type="title"/>
          </p:nvPr>
        </p:nvSpPr>
        <p:spPr/>
        <p:txBody>
          <a:bodyPr/>
          <a:lstStyle/>
          <a:p>
            <a:r>
              <a:rPr lang="en-US" dirty="0"/>
              <a:t>Size and Planned Location of the First EIC Detector</a:t>
            </a:r>
          </a:p>
        </p:txBody>
      </p:sp>
      <p:sp>
        <p:nvSpPr>
          <p:cNvPr id="4" name="Footer Placeholder 3">
            <a:extLst>
              <a:ext uri="{FF2B5EF4-FFF2-40B4-BE49-F238E27FC236}">
                <a16:creationId xmlns:a16="http://schemas.microsoft.com/office/drawing/2014/main" id="{A84065A5-7762-2741-B85B-2E6D40CDE146}"/>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05B3D71F-FB18-E040-A287-F3C10D4B1D11}"/>
              </a:ext>
            </a:extLst>
          </p:cNvPr>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1026" name="Picture 2" descr="https://lh3.googleusercontent.com/qrwcfQVX4v3ruom524N2SzEXXVHPcaflp4tyfqfozqGwGYSJwblma77HGeCUeyg-5cvzfTKr1r1rJcSygeLN-JZL4vqUW6Ep0VIKTxXjU4UULoW5Eb19cWnhUWzgs5rbDXaxkDqj5UsvekusVPN1oq1fFlE7fKCSpnIVY6I6PHjYvIUnTyq5o6qAsDFotCJCfswVQ2tGMXjtESBivSHE8jT7zqEGUwLVMlrePmx7KKNYYXPl5tj8aO9Y39RAXU-ifb2cOrlOQMZclTWcXq-dnvS3BXfs8emvSdngR9rVOI9zn7T2CSem3eiKQN0D1KJP8_su8ibny9TPCQ1qz8XuOaDV7SJEfNrg1Uc3nOzdSYBbR6-K-uQ_yD0nzUyRCjcKgM4ZpczjOt0gs3YNUd8oJA4VjTRDHU7Wf3ZBemviIbpoJhoP7k19lUjB7b_SCSB6m-H0g_bKJRZmrn4k_ptII7RtCq0KeMBuw0JPJo1CQxDLbscUNmd-Lye4-039JWpk9aY8kChW5-oRj0LQdtoYwtSlAsb8Q0UP986GjbEkbHfJTFBKddCQhbC83zatsUbTIf8SWapNPxtMPsQR6jT0wrTTu-qKmy8GYW7yZcNC-69TDeGUTS3IeqKoNeoNKj_qhcSRZ1m-BpMc_cGe8FOWhvxAqI7ZTl5YZ-hSuLYUD0Zvdwr-93FDpwU0MvkE8Q=w1194-h1592-no?authuser=0">
            <a:extLst>
              <a:ext uri="{FF2B5EF4-FFF2-40B4-BE49-F238E27FC236}">
                <a16:creationId xmlns:a16="http://schemas.microsoft.com/office/drawing/2014/main" id="{96DFF5BD-64F1-6248-BA0C-1E91CE6C05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39415" y="906870"/>
            <a:ext cx="4036218" cy="53816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927401F-86AB-434B-90B9-13867BA555CC}"/>
              </a:ext>
            </a:extLst>
          </p:cNvPr>
          <p:cNvPicPr>
            <a:picLocks noChangeAspect="1"/>
          </p:cNvPicPr>
          <p:nvPr/>
        </p:nvPicPr>
        <p:blipFill>
          <a:blip r:embed="rId3"/>
          <a:stretch>
            <a:fillRect/>
          </a:stretch>
        </p:blipFill>
        <p:spPr>
          <a:xfrm>
            <a:off x="308919" y="2823261"/>
            <a:ext cx="4338320" cy="2451151"/>
          </a:xfrm>
          <a:prstGeom prst="rect">
            <a:avLst/>
          </a:prstGeom>
        </p:spPr>
      </p:pic>
      <p:sp>
        <p:nvSpPr>
          <p:cNvPr id="10" name="TextBox 9">
            <a:extLst>
              <a:ext uri="{FF2B5EF4-FFF2-40B4-BE49-F238E27FC236}">
                <a16:creationId xmlns:a16="http://schemas.microsoft.com/office/drawing/2014/main" id="{ADFDC11A-0F49-0D46-8069-0FC56C885749}"/>
              </a:ext>
            </a:extLst>
          </p:cNvPr>
          <p:cNvSpPr txBox="1"/>
          <p:nvPr/>
        </p:nvSpPr>
        <p:spPr>
          <a:xfrm>
            <a:off x="308919" y="5455920"/>
            <a:ext cx="4198650" cy="646331"/>
          </a:xfrm>
          <a:prstGeom prst="rect">
            <a:avLst/>
          </a:prstGeom>
          <a:noFill/>
        </p:spPr>
        <p:txBody>
          <a:bodyPr wrap="none" rtlCol="0">
            <a:spAutoFit/>
          </a:bodyPr>
          <a:lstStyle/>
          <a:p>
            <a:r>
              <a:rPr lang="en-US" dirty="0"/>
              <a:t>Image show how such a detector could be</a:t>
            </a:r>
          </a:p>
          <a:p>
            <a:r>
              <a:rPr lang="en-US" dirty="0"/>
              <a:t>moved out of IP-6 at the EIC. </a:t>
            </a:r>
          </a:p>
        </p:txBody>
      </p:sp>
    </p:spTree>
    <p:extLst>
      <p:ext uri="{BB962C8B-B14F-4D97-AF65-F5344CB8AC3E}">
        <p14:creationId xmlns:p14="http://schemas.microsoft.com/office/powerpoint/2010/main" val="3132195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40A6-5309-574A-9E20-DB2E43CD1CAC}"/>
              </a:ext>
            </a:extLst>
          </p:cNvPr>
          <p:cNvSpPr>
            <a:spLocks noGrp="1"/>
          </p:cNvSpPr>
          <p:nvPr>
            <p:ph type="title"/>
          </p:nvPr>
        </p:nvSpPr>
        <p:spPr>
          <a:xfrm>
            <a:off x="0" y="240539"/>
            <a:ext cx="9143999" cy="487490"/>
          </a:xfrm>
        </p:spPr>
        <p:txBody>
          <a:bodyPr>
            <a:normAutofit/>
          </a:bodyPr>
          <a:lstStyle/>
          <a:p>
            <a:pPr algn="ctr"/>
            <a:r>
              <a:rPr lang="en-US" dirty="0"/>
              <a:t>Far Forward Detection Systems ( my favorite part of the EIC)</a:t>
            </a:r>
          </a:p>
        </p:txBody>
      </p:sp>
      <p:sp>
        <p:nvSpPr>
          <p:cNvPr id="4" name="Footer Placeholder 3">
            <a:extLst>
              <a:ext uri="{FF2B5EF4-FFF2-40B4-BE49-F238E27FC236}">
                <a16:creationId xmlns:a16="http://schemas.microsoft.com/office/drawing/2014/main" id="{F7557457-51FC-B842-8DF3-F468EBBDAF26}"/>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AA603882-8BAF-1E43-AF80-A9515E6F0220}"/>
              </a:ext>
            </a:extLst>
          </p:cNvPr>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7" name="Content Placeholder 4">
            <a:extLst>
              <a:ext uri="{FF2B5EF4-FFF2-40B4-BE49-F238E27FC236}">
                <a16:creationId xmlns:a16="http://schemas.microsoft.com/office/drawing/2014/main" id="{25A3F58A-4044-2041-B6D7-299051B53C7B}"/>
              </a:ext>
            </a:extLst>
          </p:cNvPr>
          <p:cNvPicPr>
            <a:picLocks noGrp="1" noChangeAspect="1"/>
          </p:cNvPicPr>
          <p:nvPr>
            <p:ph idx="1"/>
          </p:nvPr>
        </p:nvPicPr>
        <p:blipFill>
          <a:blip r:embed="rId2"/>
          <a:stretch>
            <a:fillRect/>
          </a:stretch>
        </p:blipFill>
        <p:spPr>
          <a:xfrm>
            <a:off x="383061" y="1169421"/>
            <a:ext cx="8109634" cy="3965667"/>
          </a:xfrm>
        </p:spPr>
      </p:pic>
      <p:sp>
        <p:nvSpPr>
          <p:cNvPr id="3" name="TextBox 2">
            <a:extLst>
              <a:ext uri="{FF2B5EF4-FFF2-40B4-BE49-F238E27FC236}">
                <a16:creationId xmlns:a16="http://schemas.microsoft.com/office/drawing/2014/main" id="{48558D50-689B-2A42-A758-946BB37DE14B}"/>
              </a:ext>
            </a:extLst>
          </p:cNvPr>
          <p:cNvSpPr txBox="1"/>
          <p:nvPr/>
        </p:nvSpPr>
        <p:spPr>
          <a:xfrm>
            <a:off x="308919" y="819136"/>
            <a:ext cx="7768793" cy="369332"/>
          </a:xfrm>
          <a:prstGeom prst="rect">
            <a:avLst/>
          </a:prstGeom>
          <a:noFill/>
        </p:spPr>
        <p:txBody>
          <a:bodyPr wrap="none" rtlCol="0">
            <a:spAutoFit/>
          </a:bodyPr>
          <a:lstStyle/>
          <a:p>
            <a:r>
              <a:rPr lang="en-US" dirty="0"/>
              <a:t>Detectors located tens of meters from the main EIC detector and are small in size.</a:t>
            </a:r>
          </a:p>
        </p:txBody>
      </p:sp>
    </p:spTree>
    <p:extLst>
      <p:ext uri="{BB962C8B-B14F-4D97-AF65-F5344CB8AC3E}">
        <p14:creationId xmlns:p14="http://schemas.microsoft.com/office/powerpoint/2010/main" val="3412008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AE7B-1C52-1543-8466-D9F61B72F4F3}"/>
              </a:ext>
            </a:extLst>
          </p:cNvPr>
          <p:cNvSpPr>
            <a:spLocks noGrp="1"/>
          </p:cNvSpPr>
          <p:nvPr>
            <p:ph type="title"/>
          </p:nvPr>
        </p:nvSpPr>
        <p:spPr>
          <a:xfrm>
            <a:off x="0" y="149099"/>
            <a:ext cx="9143999" cy="487490"/>
          </a:xfrm>
        </p:spPr>
        <p:txBody>
          <a:bodyPr>
            <a:normAutofit/>
          </a:bodyPr>
          <a:lstStyle/>
          <a:p>
            <a:pPr algn="ctr"/>
            <a:r>
              <a:rPr lang="en-US" dirty="0"/>
              <a:t>EIC </a:t>
            </a:r>
            <a:r>
              <a:rPr lang="en-US" baseline="30000" dirty="0"/>
              <a:t>3</a:t>
            </a:r>
            <a:r>
              <a:rPr lang="en-US" dirty="0"/>
              <a:t>He Physics with Tagging</a:t>
            </a:r>
          </a:p>
        </p:txBody>
      </p:sp>
      <p:sp>
        <p:nvSpPr>
          <p:cNvPr id="4" name="Footer Placeholder 3">
            <a:extLst>
              <a:ext uri="{FF2B5EF4-FFF2-40B4-BE49-F238E27FC236}">
                <a16:creationId xmlns:a16="http://schemas.microsoft.com/office/drawing/2014/main" id="{58BAA717-92A0-FD49-A048-45680982005F}"/>
              </a:ext>
            </a:extLst>
          </p:cNvPr>
          <p:cNvSpPr>
            <a:spLocks noGrp="1"/>
          </p:cNvSpPr>
          <p:nvPr>
            <p:ph type="ftr" sz="quarter" idx="4294967295"/>
          </p:nvPr>
        </p:nvSpPr>
        <p:spPr>
          <a:xfrm>
            <a:off x="308920" y="6467336"/>
            <a:ext cx="3917888" cy="311322"/>
          </a:xfrm>
        </p:spPr>
        <p:txBody>
          <a:bodyPr/>
          <a:lstStyle/>
          <a:p>
            <a:endParaRPr lang="en-US" dirty="0"/>
          </a:p>
        </p:txBody>
      </p:sp>
      <p:pic>
        <p:nvPicPr>
          <p:cNvPr id="9" name="Picture 8">
            <a:extLst>
              <a:ext uri="{FF2B5EF4-FFF2-40B4-BE49-F238E27FC236}">
                <a16:creationId xmlns:a16="http://schemas.microsoft.com/office/drawing/2014/main" id="{50A66ADB-0E34-3B4A-8BAD-B3CC24803B5A}"/>
              </a:ext>
            </a:extLst>
          </p:cNvPr>
          <p:cNvPicPr>
            <a:picLocks noChangeAspect="1"/>
          </p:cNvPicPr>
          <p:nvPr/>
        </p:nvPicPr>
        <p:blipFill>
          <a:blip r:embed="rId2"/>
          <a:stretch>
            <a:fillRect/>
          </a:stretch>
        </p:blipFill>
        <p:spPr>
          <a:xfrm>
            <a:off x="260083" y="1519600"/>
            <a:ext cx="2914269" cy="2263838"/>
          </a:xfrm>
          <a:prstGeom prst="rect">
            <a:avLst/>
          </a:prstGeom>
        </p:spPr>
      </p:pic>
      <p:sp>
        <p:nvSpPr>
          <p:cNvPr id="10" name="Right Brace 9">
            <a:extLst>
              <a:ext uri="{FF2B5EF4-FFF2-40B4-BE49-F238E27FC236}">
                <a16:creationId xmlns:a16="http://schemas.microsoft.com/office/drawing/2014/main" id="{D206E987-676A-B34F-B132-BCCE40D900C6}"/>
              </a:ext>
            </a:extLst>
          </p:cNvPr>
          <p:cNvSpPr/>
          <p:nvPr/>
        </p:nvSpPr>
        <p:spPr>
          <a:xfrm>
            <a:off x="3253925" y="1612882"/>
            <a:ext cx="362945" cy="88089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EB255A13-08D8-7346-9015-F7C3B81A1203}"/>
              </a:ext>
            </a:extLst>
          </p:cNvPr>
          <p:cNvSpPr txBox="1"/>
          <p:nvPr/>
        </p:nvSpPr>
        <p:spPr>
          <a:xfrm>
            <a:off x="3740748" y="1833504"/>
            <a:ext cx="1508276" cy="369332"/>
          </a:xfrm>
          <a:prstGeom prst="rect">
            <a:avLst/>
          </a:prstGeom>
          <a:noFill/>
        </p:spPr>
        <p:txBody>
          <a:bodyPr wrap="square" rtlCol="0">
            <a:spAutoFit/>
          </a:bodyPr>
          <a:lstStyle/>
          <a:p>
            <a:r>
              <a:rPr lang="en-US" dirty="0"/>
              <a:t>DIS &amp; SIDIS</a:t>
            </a:r>
          </a:p>
        </p:txBody>
      </p:sp>
      <p:sp>
        <p:nvSpPr>
          <p:cNvPr id="12" name="Right Brace 11">
            <a:extLst>
              <a:ext uri="{FF2B5EF4-FFF2-40B4-BE49-F238E27FC236}">
                <a16:creationId xmlns:a16="http://schemas.microsoft.com/office/drawing/2014/main" id="{496F5F60-345B-724C-A77F-4E4EC8F2370E}"/>
              </a:ext>
            </a:extLst>
          </p:cNvPr>
          <p:cNvSpPr/>
          <p:nvPr/>
        </p:nvSpPr>
        <p:spPr>
          <a:xfrm>
            <a:off x="2669721" y="2929823"/>
            <a:ext cx="362945" cy="88089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97CF1AC8-9510-6740-AFD5-FD88D1A80409}"/>
              </a:ext>
            </a:extLst>
          </p:cNvPr>
          <p:cNvSpPr txBox="1"/>
          <p:nvPr/>
        </p:nvSpPr>
        <p:spPr>
          <a:xfrm>
            <a:off x="3140839" y="3144201"/>
            <a:ext cx="1508276" cy="369332"/>
          </a:xfrm>
          <a:prstGeom prst="rect">
            <a:avLst/>
          </a:prstGeom>
          <a:noFill/>
        </p:spPr>
        <p:txBody>
          <a:bodyPr wrap="square" rtlCol="0">
            <a:spAutoFit/>
          </a:bodyPr>
          <a:lstStyle/>
          <a:p>
            <a:r>
              <a:rPr lang="en-US" dirty="0"/>
              <a:t>Tagging</a:t>
            </a:r>
          </a:p>
        </p:txBody>
      </p:sp>
      <p:sp>
        <p:nvSpPr>
          <p:cNvPr id="15" name="TextBox 14">
            <a:extLst>
              <a:ext uri="{FF2B5EF4-FFF2-40B4-BE49-F238E27FC236}">
                <a16:creationId xmlns:a16="http://schemas.microsoft.com/office/drawing/2014/main" id="{DEB274BC-76B3-7D48-915E-B9578ABFE375}"/>
              </a:ext>
            </a:extLst>
          </p:cNvPr>
          <p:cNvSpPr txBox="1"/>
          <p:nvPr/>
        </p:nvSpPr>
        <p:spPr>
          <a:xfrm>
            <a:off x="5249024" y="1371281"/>
            <a:ext cx="3757324" cy="2185214"/>
          </a:xfrm>
          <a:prstGeom prst="rect">
            <a:avLst/>
          </a:prstGeom>
          <a:noFill/>
          <a:ln>
            <a:solidFill>
              <a:schemeClr val="tx1"/>
            </a:solidFill>
          </a:ln>
        </p:spPr>
        <p:txBody>
          <a:bodyPr wrap="square" rtlCol="0">
            <a:spAutoFit/>
          </a:bodyPr>
          <a:lstStyle/>
          <a:p>
            <a:r>
              <a:rPr lang="en-US" sz="2400" b="1" u="sng" dirty="0"/>
              <a:t>Physics Goals:</a:t>
            </a:r>
          </a:p>
          <a:p>
            <a:pPr marL="342900" indent="-342900">
              <a:buFont typeface="Wingdings" pitchFamily="2" charset="2"/>
              <a:buChar char="q"/>
            </a:pPr>
            <a:r>
              <a:rPr lang="en-US" sz="1600" dirty="0"/>
              <a:t>Nucleon structure function F</a:t>
            </a:r>
            <a:r>
              <a:rPr lang="en-US" sz="1600" baseline="-25000" dirty="0"/>
              <a:t>2</a:t>
            </a:r>
            <a:r>
              <a:rPr lang="en-US" sz="1600" baseline="30000" dirty="0"/>
              <a:t>n</a:t>
            </a:r>
            <a:r>
              <a:rPr lang="en-US" sz="1600" dirty="0"/>
              <a:t>, F</a:t>
            </a:r>
            <a:r>
              <a:rPr lang="en-US" sz="1600" baseline="-25000" dirty="0"/>
              <a:t>2</a:t>
            </a:r>
            <a:r>
              <a:rPr lang="en-US" sz="1600" baseline="30000" dirty="0"/>
              <a:t>p</a:t>
            </a:r>
            <a:r>
              <a:rPr lang="en-US" sz="1600" dirty="0"/>
              <a:t> and study medium modifications</a:t>
            </a:r>
          </a:p>
          <a:p>
            <a:pPr marL="342900" indent="-342900">
              <a:buFont typeface="Wingdings" pitchFamily="2" charset="2"/>
              <a:buChar char="q"/>
            </a:pPr>
            <a:r>
              <a:rPr lang="en-US" sz="1600" dirty="0"/>
              <a:t>Neutron spin structure study on A</a:t>
            </a:r>
            <a:r>
              <a:rPr lang="en-US" sz="1600" baseline="-25000" dirty="0"/>
              <a:t>1</a:t>
            </a:r>
            <a:r>
              <a:rPr lang="en-US" sz="1600" baseline="30000" dirty="0"/>
              <a:t>n</a:t>
            </a:r>
            <a:r>
              <a:rPr lang="en-US" sz="1600" dirty="0"/>
              <a:t>, g</a:t>
            </a:r>
            <a:r>
              <a:rPr lang="en-US" sz="1600" baseline="-25000" dirty="0"/>
              <a:t>1</a:t>
            </a:r>
            <a:r>
              <a:rPr lang="en-US" sz="1600" baseline="30000" dirty="0"/>
              <a:t>n</a:t>
            </a:r>
            <a:r>
              <a:rPr lang="en-US" sz="1600" dirty="0"/>
              <a:t> for polarized PDFs</a:t>
            </a:r>
          </a:p>
          <a:p>
            <a:pPr marL="342900" indent="-342900">
              <a:buFont typeface="Wingdings" pitchFamily="2" charset="2"/>
              <a:buChar char="q"/>
            </a:pPr>
            <a:r>
              <a:rPr lang="en-US" sz="1600" dirty="0"/>
              <a:t>TMD measurements: Flavor and spin dependence of the Transverse Momentum Distribution.</a:t>
            </a:r>
          </a:p>
        </p:txBody>
      </p:sp>
      <p:sp>
        <p:nvSpPr>
          <p:cNvPr id="3" name="Rectangle 2">
            <a:extLst>
              <a:ext uri="{FF2B5EF4-FFF2-40B4-BE49-F238E27FC236}">
                <a16:creationId xmlns:a16="http://schemas.microsoft.com/office/drawing/2014/main" id="{35F9DDE6-3C67-CB42-A440-A0A4711C0B5D}"/>
              </a:ext>
            </a:extLst>
          </p:cNvPr>
          <p:cNvSpPr/>
          <p:nvPr/>
        </p:nvSpPr>
        <p:spPr>
          <a:xfrm>
            <a:off x="26022" y="726026"/>
            <a:ext cx="9117977" cy="861774"/>
          </a:xfrm>
          <a:prstGeom prst="rect">
            <a:avLst/>
          </a:prstGeom>
        </p:spPr>
        <p:txBody>
          <a:bodyPr wrap="square">
            <a:spAutoFit/>
          </a:bodyPr>
          <a:lstStyle/>
          <a:p>
            <a:r>
              <a:rPr lang="en-US" sz="1600" b="1" dirty="0" err="1"/>
              <a:t>Frišcic</a:t>
            </a:r>
            <a:r>
              <a:rPr lang="en-US" sz="1600" b="1" dirty="0"/>
              <a:t>, D. Nguyen, J.R. Pybus, A. Jentsch, E.P. Segarra, </a:t>
            </a:r>
            <a:r>
              <a:rPr lang="en-US" sz="1600" dirty="0"/>
              <a:t>M.D. Baker, O. Hen, D.W.H., R. Milner,</a:t>
            </a:r>
            <a:r>
              <a:rPr lang="en-US" sz="1600" b="1" dirty="0"/>
              <a:t> A.S. </a:t>
            </a:r>
            <a:r>
              <a:rPr lang="en-US" sz="1600" b="1" dirty="0" err="1"/>
              <a:t>Tadepalli</a:t>
            </a:r>
            <a:r>
              <a:rPr lang="en-US" sz="1600" b="1" dirty="0"/>
              <a:t>, Z. Tu, J. Rittenhouse West, </a:t>
            </a:r>
            <a:r>
              <a:rPr lang="en-US" sz="1600" dirty="0"/>
              <a:t>Phys. Lett. B (2021) 136726  </a:t>
            </a:r>
            <a:r>
              <a:rPr lang="en-US" sz="1600" b="1" dirty="0">
                <a:hlinkClick r:id="rId3"/>
              </a:rPr>
              <a:t>https://doi.org/10.1016/j.physletb.2021.136726</a:t>
            </a:r>
            <a:r>
              <a:rPr lang="en-US" sz="1600" b="1" dirty="0"/>
              <a:t> </a:t>
            </a:r>
          </a:p>
          <a:p>
            <a:endParaRPr lang="en-US" b="1" dirty="0"/>
          </a:p>
        </p:txBody>
      </p:sp>
      <p:pic>
        <p:nvPicPr>
          <p:cNvPr id="7" name="Picture 6">
            <a:extLst>
              <a:ext uri="{FF2B5EF4-FFF2-40B4-BE49-F238E27FC236}">
                <a16:creationId xmlns:a16="http://schemas.microsoft.com/office/drawing/2014/main" id="{4E900C7C-EB26-0C44-83D4-6F55A59E85DA}"/>
              </a:ext>
            </a:extLst>
          </p:cNvPr>
          <p:cNvPicPr>
            <a:picLocks noChangeAspect="1"/>
          </p:cNvPicPr>
          <p:nvPr/>
        </p:nvPicPr>
        <p:blipFill rotWithShape="1">
          <a:blip r:embed="rId4"/>
          <a:srcRect t="6483"/>
          <a:stretch/>
        </p:blipFill>
        <p:spPr>
          <a:xfrm>
            <a:off x="26022" y="3929489"/>
            <a:ext cx="9149488" cy="2858067"/>
          </a:xfrm>
          <a:prstGeom prst="rect">
            <a:avLst/>
          </a:prstGeom>
        </p:spPr>
      </p:pic>
      <p:sp>
        <p:nvSpPr>
          <p:cNvPr id="5" name="Slide Number Placeholder 4">
            <a:extLst>
              <a:ext uri="{FF2B5EF4-FFF2-40B4-BE49-F238E27FC236}">
                <a16:creationId xmlns:a16="http://schemas.microsoft.com/office/drawing/2014/main" id="{033B1C26-A8F4-F04F-A211-AEDEA2C6158D}"/>
              </a:ext>
            </a:extLst>
          </p:cNvPr>
          <p:cNvSpPr>
            <a:spLocks noGrp="1"/>
          </p:cNvSpPr>
          <p:nvPr>
            <p:ph type="sldNum" sz="quarter" idx="12"/>
          </p:nvPr>
        </p:nvSpPr>
        <p:spPr/>
        <p:txBody>
          <a:bodyPr/>
          <a:lstStyle/>
          <a:p>
            <a:fld id="{07E1C93C-5050-FC42-8F10-D22D4F119D13}" type="slidenum">
              <a:rPr lang="en-US" smtClean="0"/>
              <a:pPr/>
              <a:t>18</a:t>
            </a:fld>
            <a:endParaRPr lang="en-US" dirty="0"/>
          </a:p>
        </p:txBody>
      </p:sp>
    </p:spTree>
    <p:extLst>
      <p:ext uri="{BB962C8B-B14F-4D97-AF65-F5344CB8AC3E}">
        <p14:creationId xmlns:p14="http://schemas.microsoft.com/office/powerpoint/2010/main" val="3803474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70AB4E-9BE9-8E4C-8D86-4833232B4B57}"/>
              </a:ext>
            </a:extLst>
          </p:cNvPr>
          <p:cNvSpPr txBox="1"/>
          <p:nvPr/>
        </p:nvSpPr>
        <p:spPr>
          <a:xfrm>
            <a:off x="268928" y="1392855"/>
            <a:ext cx="4947704" cy="4185761"/>
          </a:xfrm>
          <a:prstGeom prst="rect">
            <a:avLst/>
          </a:prstGeom>
          <a:noFill/>
        </p:spPr>
        <p:txBody>
          <a:bodyPr wrap="square" rtlCol="0">
            <a:spAutoFit/>
          </a:bodyPr>
          <a:lstStyle/>
          <a:p>
            <a:r>
              <a:rPr lang="en-US" sz="1600" dirty="0"/>
              <a:t>Posted to the </a:t>
            </a:r>
            <a:r>
              <a:rPr lang="en-US" sz="1600" dirty="0" err="1"/>
              <a:t>arXiv</a:t>
            </a:r>
            <a:r>
              <a:rPr lang="en-US" sz="1600" dirty="0"/>
              <a:t> on 8 March 2021:</a:t>
            </a:r>
          </a:p>
          <a:p>
            <a:r>
              <a:rPr lang="en-US" sz="1600" dirty="0">
                <a:hlinkClick r:id="rId2"/>
              </a:rPr>
              <a:t>https://arxiv.org/abs/2103.05419</a:t>
            </a:r>
            <a:r>
              <a:rPr lang="en-US" sz="1600" dirty="0"/>
              <a:t>  </a:t>
            </a:r>
          </a:p>
          <a:p>
            <a:endParaRPr lang="en-US" sz="1600" dirty="0"/>
          </a:p>
          <a:p>
            <a:r>
              <a:rPr lang="en-US" sz="1600" dirty="0"/>
              <a:t>902 pages, 415 authors, and 151 institutions</a:t>
            </a:r>
          </a:p>
          <a:p>
            <a:endParaRPr lang="en-US" sz="1600" dirty="0"/>
          </a:p>
          <a:p>
            <a:r>
              <a:rPr lang="en-US" sz="1600" b="1" dirty="0"/>
              <a:t>LaTeX Source Code On The </a:t>
            </a:r>
            <a:r>
              <a:rPr lang="en-US" sz="1600" b="1" dirty="0" err="1"/>
              <a:t>arXiv</a:t>
            </a:r>
            <a:r>
              <a:rPr lang="en-US" sz="1600" b="1" dirty="0"/>
              <a:t> </a:t>
            </a:r>
          </a:p>
          <a:p>
            <a:endParaRPr lang="en-US" sz="1600" b="1" dirty="0"/>
          </a:p>
          <a:p>
            <a:r>
              <a:rPr lang="en-US" sz="1600" dirty="0"/>
              <a:t>Now also published in a refereed journal:</a:t>
            </a:r>
          </a:p>
          <a:p>
            <a:r>
              <a:rPr lang="en-US" sz="1600" i="1" dirty="0" err="1"/>
              <a:t>Nucl.Phys.A</a:t>
            </a:r>
            <a:r>
              <a:rPr lang="en-US" sz="1600" dirty="0"/>
              <a:t> 1026 (2022) 122447</a:t>
            </a:r>
          </a:p>
          <a:p>
            <a:endParaRPr lang="en-US" sz="1600" dirty="0"/>
          </a:p>
          <a:p>
            <a:r>
              <a:rPr lang="en-US" sz="1600" dirty="0"/>
              <a:t>As of 8 June 2023 has 544 citations.</a:t>
            </a:r>
          </a:p>
          <a:p>
            <a:endParaRPr lang="en-US" sz="1600" dirty="0"/>
          </a:p>
          <a:p>
            <a:r>
              <a:rPr lang="en-US" sz="1600" dirty="0"/>
              <a:t>The document is broken into three volumes:</a:t>
            </a:r>
          </a:p>
          <a:p>
            <a:r>
              <a:rPr lang="en-US" sz="1600" b="1" dirty="0"/>
              <a:t>Executive Summary</a:t>
            </a:r>
          </a:p>
          <a:p>
            <a:r>
              <a:rPr lang="en-US" sz="1600" dirty="0"/>
              <a:t>Physics</a:t>
            </a:r>
          </a:p>
          <a:p>
            <a:r>
              <a:rPr lang="en-US" sz="1600" dirty="0"/>
              <a:t>Detectors</a:t>
            </a:r>
          </a:p>
          <a:p>
            <a:endParaRPr lang="en-US" sz="1000" dirty="0"/>
          </a:p>
        </p:txBody>
      </p:sp>
      <p:pic>
        <p:nvPicPr>
          <p:cNvPr id="11" name="Picture Placeholder 7">
            <a:extLst>
              <a:ext uri="{FF2B5EF4-FFF2-40B4-BE49-F238E27FC236}">
                <a16:creationId xmlns:a16="http://schemas.microsoft.com/office/drawing/2014/main" id="{B749E60C-6887-B945-A550-D93F73BEE97C}"/>
              </a:ext>
            </a:extLst>
          </p:cNvPr>
          <p:cNvPicPr>
            <a:picLocks noChangeAspect="1"/>
          </p:cNvPicPr>
          <p:nvPr/>
        </p:nvPicPr>
        <p:blipFill rotWithShape="1">
          <a:blip r:embed="rId3"/>
          <a:srcRect l="7055" t="10808" r="15579"/>
          <a:stretch/>
        </p:blipFill>
        <p:spPr>
          <a:xfrm>
            <a:off x="5893370" y="6418297"/>
            <a:ext cx="692256" cy="389531"/>
          </a:xfrm>
          <a:prstGeom prst="rect">
            <a:avLst/>
          </a:prstGeom>
          <a:solidFill>
            <a:schemeClr val="accent2"/>
          </a:solidFill>
        </p:spPr>
      </p:pic>
      <p:sp>
        <p:nvSpPr>
          <p:cNvPr id="4" name="Title 3">
            <a:extLst>
              <a:ext uri="{FF2B5EF4-FFF2-40B4-BE49-F238E27FC236}">
                <a16:creationId xmlns:a16="http://schemas.microsoft.com/office/drawing/2014/main" id="{480B5ED9-D88D-FF4D-BC4D-587E5AFFC394}"/>
              </a:ext>
            </a:extLst>
          </p:cNvPr>
          <p:cNvSpPr>
            <a:spLocks noGrp="1"/>
          </p:cNvSpPr>
          <p:nvPr>
            <p:ph type="ctrTitle"/>
          </p:nvPr>
        </p:nvSpPr>
        <p:spPr>
          <a:xfrm>
            <a:off x="0" y="166251"/>
            <a:ext cx="9144000" cy="846342"/>
          </a:xfrm>
        </p:spPr>
        <p:txBody>
          <a:bodyPr/>
          <a:lstStyle/>
          <a:p>
            <a:pPr algn="ctr"/>
            <a:r>
              <a:rPr lang="en-US" sz="3200" dirty="0"/>
              <a:t>EIC Yellow Report</a:t>
            </a:r>
          </a:p>
        </p:txBody>
      </p:sp>
      <p:pic>
        <p:nvPicPr>
          <p:cNvPr id="5" name="Picture 4">
            <a:extLst>
              <a:ext uri="{FF2B5EF4-FFF2-40B4-BE49-F238E27FC236}">
                <a16:creationId xmlns:a16="http://schemas.microsoft.com/office/drawing/2014/main" id="{F6DB53D7-FB0C-3F43-8209-B4F8294497FC}"/>
              </a:ext>
            </a:extLst>
          </p:cNvPr>
          <p:cNvPicPr>
            <a:picLocks noChangeAspect="1"/>
          </p:cNvPicPr>
          <p:nvPr/>
        </p:nvPicPr>
        <p:blipFill>
          <a:blip r:embed="rId4"/>
          <a:stretch>
            <a:fillRect/>
          </a:stretch>
        </p:blipFill>
        <p:spPr>
          <a:xfrm>
            <a:off x="5254343" y="1385925"/>
            <a:ext cx="3794838" cy="4910965"/>
          </a:xfrm>
          <a:prstGeom prst="rect">
            <a:avLst/>
          </a:prstGeom>
        </p:spPr>
      </p:pic>
    </p:spTree>
    <p:extLst>
      <p:ext uri="{BB962C8B-B14F-4D97-AF65-F5344CB8AC3E}">
        <p14:creationId xmlns:p14="http://schemas.microsoft.com/office/powerpoint/2010/main" val="39292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16360-9410-1741-B1EB-C8EA41AA3D04}"/>
              </a:ext>
            </a:extLst>
          </p:cNvPr>
          <p:cNvSpPr>
            <a:spLocks noGrp="1"/>
          </p:cNvSpPr>
          <p:nvPr>
            <p:ph type="title"/>
          </p:nvPr>
        </p:nvSpPr>
        <p:spPr>
          <a:xfrm>
            <a:off x="0" y="191552"/>
            <a:ext cx="9143999" cy="487490"/>
          </a:xfrm>
        </p:spPr>
        <p:txBody>
          <a:bodyPr/>
          <a:lstStyle/>
          <a:p>
            <a:pPr algn="ctr"/>
            <a:r>
              <a:rPr lang="en-US" dirty="0"/>
              <a:t>Fixed Target and Collider Beam Electron Scattering Facilities</a:t>
            </a:r>
          </a:p>
        </p:txBody>
      </p:sp>
      <p:sp>
        <p:nvSpPr>
          <p:cNvPr id="3" name="Content Placeholder 2">
            <a:extLst>
              <a:ext uri="{FF2B5EF4-FFF2-40B4-BE49-F238E27FC236}">
                <a16:creationId xmlns:a16="http://schemas.microsoft.com/office/drawing/2014/main" id="{B0DE4470-1A73-464B-BD2A-7FB6E329D25F}"/>
              </a:ext>
            </a:extLst>
          </p:cNvPr>
          <p:cNvSpPr>
            <a:spLocks noGrp="1"/>
          </p:cNvSpPr>
          <p:nvPr>
            <p:ph idx="1"/>
          </p:nvPr>
        </p:nvSpPr>
        <p:spPr>
          <a:xfrm>
            <a:off x="308919" y="827505"/>
            <a:ext cx="8464378" cy="5381694"/>
          </a:xfrm>
        </p:spPr>
        <p:txBody>
          <a:bodyPr>
            <a:normAutofit/>
          </a:bodyPr>
          <a:lstStyle/>
          <a:p>
            <a:r>
              <a:rPr lang="en-US" dirty="0"/>
              <a:t>CEBAF at Jefferson Lab</a:t>
            </a:r>
          </a:p>
          <a:p>
            <a:pPr lvl="1"/>
            <a:r>
              <a:rPr lang="en-US" dirty="0"/>
              <a:t>Decade long physics program with 12GeV beams</a:t>
            </a:r>
          </a:p>
          <a:p>
            <a:pPr lvl="2"/>
            <a:r>
              <a:rPr lang="en-US" dirty="0"/>
              <a:t>Lots of exciting new results and fantastic new experiments</a:t>
            </a:r>
          </a:p>
          <a:p>
            <a:pPr lvl="2"/>
            <a:r>
              <a:rPr lang="en-US" dirty="0"/>
              <a:t>Outstanding new ideas still being developed!</a:t>
            </a:r>
          </a:p>
          <a:p>
            <a:pPr lvl="2"/>
            <a:r>
              <a:rPr lang="en-US" dirty="0"/>
              <a:t>PAC51 will be held last week of July</a:t>
            </a:r>
          </a:p>
          <a:p>
            <a:pPr lvl="3"/>
            <a:r>
              <a:rPr lang="en-US" dirty="0"/>
              <a:t>Eight Electron Experiments submitted </a:t>
            </a:r>
          </a:p>
          <a:p>
            <a:pPr lvl="3"/>
            <a:r>
              <a:rPr lang="en-US" dirty="0"/>
              <a:t>Six Positron Experiments submitted</a:t>
            </a:r>
          </a:p>
          <a:p>
            <a:pPr lvl="3"/>
            <a:r>
              <a:rPr lang="en-US" dirty="0"/>
              <a:t>For more information about positron see: </a:t>
            </a:r>
            <a:r>
              <a:rPr lang="en-US" dirty="0">
                <a:hlinkClick r:id="rId2"/>
              </a:rPr>
              <a:t>https://link.springer.com/journal/10050/topicalCollection/AC_e1e21fcfbc06a710672e7faf53314693</a:t>
            </a:r>
            <a:r>
              <a:rPr lang="en-US" dirty="0"/>
              <a:t> </a:t>
            </a:r>
          </a:p>
          <a:p>
            <a:pPr lvl="1"/>
            <a:r>
              <a:rPr lang="en-US" dirty="0"/>
              <a:t>Very exciting ideas for increasing Jefferson Lab’s energy </a:t>
            </a:r>
            <a:r>
              <a:rPr lang="en-US" dirty="0">
                <a:hlinkClick r:id="rId3"/>
              </a:rPr>
              <a:t>https://indico.jlab.org/event/503/contributions/9273/attachments/7474/10393/FFA_Hall_A_mtg_11Feb_rev2.pdf</a:t>
            </a:r>
            <a:r>
              <a:rPr lang="en-US" dirty="0"/>
              <a:t>  </a:t>
            </a:r>
          </a:p>
          <a:p>
            <a:r>
              <a:rPr lang="en-US" dirty="0"/>
              <a:t>Focus of this lecture will be on what science (in general) the EIC can do, what questions will it address, and the timeline.</a:t>
            </a:r>
          </a:p>
          <a:p>
            <a:r>
              <a:rPr lang="en-US" dirty="0"/>
              <a:t>You will get two more lectures with details on the science (F.-X.) and on the latest plans for the detector system (Yulia).  </a:t>
            </a:r>
          </a:p>
        </p:txBody>
      </p:sp>
      <p:sp>
        <p:nvSpPr>
          <p:cNvPr id="4" name="Footer Placeholder 3">
            <a:extLst>
              <a:ext uri="{FF2B5EF4-FFF2-40B4-BE49-F238E27FC236}">
                <a16:creationId xmlns:a16="http://schemas.microsoft.com/office/drawing/2014/main" id="{8417D7B5-8202-0947-9ACA-A1C560188A0D}"/>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64256390-7E1A-414D-97DA-8E2EA3785C6F}"/>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327590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2275" y="1638468"/>
            <a:ext cx="2872348" cy="2199961"/>
          </a:xfrm>
          <a:prstGeom prst="rect">
            <a:avLst/>
          </a:prstGeom>
        </p:spPr>
      </p:pic>
      <p:sp>
        <p:nvSpPr>
          <p:cNvPr id="4" name="Title 1">
            <a:extLst>
              <a:ext uri="{FF2B5EF4-FFF2-40B4-BE49-F238E27FC236}">
                <a16:creationId xmlns:a16="http://schemas.microsoft.com/office/drawing/2014/main" id="{78FD68DA-43BA-4508-8DE2-BA9BB7B2FA5B}"/>
              </a:ext>
            </a:extLst>
          </p:cNvPr>
          <p:cNvSpPr txBox="1">
            <a:spLocks/>
          </p:cNvSpPr>
          <p:nvPr/>
        </p:nvSpPr>
        <p:spPr>
          <a:xfrm>
            <a:off x="295496" y="402567"/>
            <a:ext cx="8809132" cy="493869"/>
          </a:xfrm>
          <a:prstGeom prst="rect">
            <a:avLst/>
          </a:prstGeom>
        </p:spPr>
        <p:txBody>
          <a:bodyPr>
            <a:normAutofit lnSpcReduction="10000"/>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000" dirty="0"/>
              <a:t>ATHENA, ECCE, and CORE Proto-Collaborations</a:t>
            </a:r>
          </a:p>
        </p:txBody>
      </p:sp>
      <p:cxnSp>
        <p:nvCxnSpPr>
          <p:cNvPr id="5" name="Straight Connector 4"/>
          <p:cNvCxnSpPr/>
          <p:nvPr/>
        </p:nvCxnSpPr>
        <p:spPr>
          <a:xfrm>
            <a:off x="297212" y="896436"/>
            <a:ext cx="854957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16333" y="3832301"/>
            <a:ext cx="2817965" cy="646331"/>
          </a:xfrm>
          <a:prstGeom prst="rect">
            <a:avLst/>
          </a:prstGeom>
          <a:noFill/>
        </p:spPr>
        <p:txBody>
          <a:bodyPr wrap="square" rtlCol="0">
            <a:spAutoFit/>
          </a:bodyPr>
          <a:lstStyle/>
          <a:p>
            <a:pPr algn="ctr">
              <a:tabLst>
                <a:tab pos="126206" algn="l"/>
              </a:tabLst>
            </a:pPr>
            <a:r>
              <a:rPr lang="en-US" sz="1500" b="1" dirty="0">
                <a:latin typeface="Candara" panose="020E0502030303020204" pitchFamily="34" charset="0"/>
              </a:rPr>
              <a:t>ATHENA </a:t>
            </a:r>
          </a:p>
          <a:p>
            <a:pPr>
              <a:tabLst>
                <a:tab pos="126206" algn="l"/>
              </a:tabLst>
            </a:pPr>
            <a:r>
              <a:rPr lang="en-US" sz="1050" b="1" dirty="0">
                <a:latin typeface="Candara" panose="020E0502030303020204" pitchFamily="34" charset="0"/>
              </a:rPr>
              <a:t>A Totally Hermetic Electron-Nucleus Apparatus</a:t>
            </a:r>
          </a:p>
        </p:txBody>
      </p:sp>
      <p:sp>
        <p:nvSpPr>
          <p:cNvPr id="3" name="Slide Number Placeholder 2"/>
          <p:cNvSpPr>
            <a:spLocks noGrp="1"/>
          </p:cNvSpPr>
          <p:nvPr>
            <p:ph type="sldNum" sz="quarter" idx="12"/>
          </p:nvPr>
        </p:nvSpPr>
        <p:spPr/>
        <p:txBody>
          <a:bodyPr/>
          <a:lstStyle/>
          <a:p>
            <a:fld id="{A981D3CC-1EA5-47FA-A1CC-C7419F014A45}" type="slidenum">
              <a:rPr lang="en-US" smtClean="0"/>
              <a:pPr/>
              <a:t>20</a:t>
            </a:fld>
            <a:endParaRPr lang="en-US" dirty="0"/>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28840" y="2842105"/>
            <a:ext cx="3164021" cy="2838053"/>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43492" y="1638468"/>
            <a:ext cx="2772488" cy="2199961"/>
          </a:xfrm>
          <a:prstGeom prst="rect">
            <a:avLst/>
          </a:prstGeom>
        </p:spPr>
      </p:pic>
      <p:sp>
        <p:nvSpPr>
          <p:cNvPr id="11" name="TextBox 10"/>
          <p:cNvSpPr txBox="1"/>
          <p:nvPr/>
        </p:nvSpPr>
        <p:spPr>
          <a:xfrm>
            <a:off x="6164226" y="3853124"/>
            <a:ext cx="2979775" cy="646331"/>
          </a:xfrm>
          <a:prstGeom prst="rect">
            <a:avLst/>
          </a:prstGeom>
          <a:noFill/>
        </p:spPr>
        <p:txBody>
          <a:bodyPr wrap="square" rtlCol="0">
            <a:spAutoFit/>
          </a:bodyPr>
          <a:lstStyle/>
          <a:p>
            <a:pPr algn="ctr">
              <a:tabLst>
                <a:tab pos="126206" algn="l"/>
              </a:tabLst>
            </a:pPr>
            <a:r>
              <a:rPr lang="en-US" sz="1500" b="1" dirty="0">
                <a:latin typeface="Candara" panose="020E0502030303020204" pitchFamily="34" charset="0"/>
              </a:rPr>
              <a:t>ECCE </a:t>
            </a:r>
          </a:p>
          <a:p>
            <a:pPr algn="ctr">
              <a:tabLst>
                <a:tab pos="126206" algn="l"/>
              </a:tabLst>
            </a:pPr>
            <a:r>
              <a:rPr lang="en-US" sz="1050" b="1" dirty="0">
                <a:latin typeface="Candara" panose="020E0502030303020204" pitchFamily="34" charset="0"/>
              </a:rPr>
              <a:t>EIC Comprehensive Chromodynamics Experiment</a:t>
            </a:r>
          </a:p>
        </p:txBody>
      </p:sp>
      <p:sp>
        <p:nvSpPr>
          <p:cNvPr id="12" name="TextBox 11"/>
          <p:cNvSpPr txBox="1"/>
          <p:nvPr/>
        </p:nvSpPr>
        <p:spPr>
          <a:xfrm>
            <a:off x="3138889" y="2070956"/>
            <a:ext cx="2817965" cy="484748"/>
          </a:xfrm>
          <a:prstGeom prst="rect">
            <a:avLst/>
          </a:prstGeom>
          <a:noFill/>
        </p:spPr>
        <p:txBody>
          <a:bodyPr wrap="square" rtlCol="0">
            <a:spAutoFit/>
          </a:bodyPr>
          <a:lstStyle/>
          <a:p>
            <a:pPr algn="ctr">
              <a:tabLst>
                <a:tab pos="126206" algn="l"/>
              </a:tabLst>
            </a:pPr>
            <a:r>
              <a:rPr lang="en-US" sz="1500" b="1" dirty="0">
                <a:latin typeface="Candara" panose="020E0502030303020204" pitchFamily="34" charset="0"/>
              </a:rPr>
              <a:t>CORE</a:t>
            </a:r>
          </a:p>
          <a:p>
            <a:pPr algn="ctr">
              <a:tabLst>
                <a:tab pos="126206" algn="l"/>
              </a:tabLst>
            </a:pPr>
            <a:r>
              <a:rPr lang="en-US" sz="1050" b="1" dirty="0" err="1">
                <a:latin typeface="Candara" panose="020E0502030303020204" pitchFamily="34" charset="0"/>
              </a:rPr>
              <a:t>COmpact</a:t>
            </a:r>
            <a:r>
              <a:rPr lang="en-US" sz="1050" b="1" dirty="0">
                <a:latin typeface="Candara" panose="020E0502030303020204" pitchFamily="34" charset="0"/>
              </a:rPr>
              <a:t> </a:t>
            </a:r>
            <a:r>
              <a:rPr lang="en-US" sz="1050" b="1" dirty="0" err="1">
                <a:latin typeface="Candara" panose="020E0502030303020204" pitchFamily="34" charset="0"/>
              </a:rPr>
              <a:t>detectoR</a:t>
            </a:r>
            <a:r>
              <a:rPr lang="en-US" sz="1050" b="1" dirty="0">
                <a:latin typeface="Candara" panose="020E0502030303020204" pitchFamily="34" charset="0"/>
              </a:rPr>
              <a:t> for the EIC</a:t>
            </a:r>
          </a:p>
        </p:txBody>
      </p:sp>
      <p:sp>
        <p:nvSpPr>
          <p:cNvPr id="8" name="TextBox 7">
            <a:extLst>
              <a:ext uri="{FF2B5EF4-FFF2-40B4-BE49-F238E27FC236}">
                <a16:creationId xmlns:a16="http://schemas.microsoft.com/office/drawing/2014/main" id="{DB06A616-0436-0040-9215-CF6967A60D64}"/>
              </a:ext>
            </a:extLst>
          </p:cNvPr>
          <p:cNvSpPr txBox="1"/>
          <p:nvPr/>
        </p:nvSpPr>
        <p:spPr>
          <a:xfrm>
            <a:off x="2587500" y="948083"/>
            <a:ext cx="4028860" cy="369332"/>
          </a:xfrm>
          <a:prstGeom prst="rect">
            <a:avLst/>
          </a:prstGeom>
          <a:noFill/>
        </p:spPr>
        <p:txBody>
          <a:bodyPr wrap="none" rtlCol="0">
            <a:spAutoFit/>
          </a:bodyPr>
          <a:lstStyle/>
          <a:p>
            <a:r>
              <a:rPr lang="en-US" dirty="0">
                <a:hlinkClick r:id="rId5"/>
              </a:rPr>
              <a:t>https://www.bnl.gov/dpapanelmeeting/</a:t>
            </a:r>
            <a:r>
              <a:rPr lang="en-US" dirty="0"/>
              <a:t> </a:t>
            </a:r>
          </a:p>
        </p:txBody>
      </p:sp>
      <p:sp>
        <p:nvSpPr>
          <p:cNvPr id="6" name="TextBox 5">
            <a:extLst>
              <a:ext uri="{FF2B5EF4-FFF2-40B4-BE49-F238E27FC236}">
                <a16:creationId xmlns:a16="http://schemas.microsoft.com/office/drawing/2014/main" id="{61735E58-D0B5-2A1C-DAC9-65049EDA94F5}"/>
              </a:ext>
            </a:extLst>
          </p:cNvPr>
          <p:cNvSpPr txBox="1"/>
          <p:nvPr/>
        </p:nvSpPr>
        <p:spPr>
          <a:xfrm>
            <a:off x="179982" y="5931990"/>
            <a:ext cx="8843896" cy="646331"/>
          </a:xfrm>
          <a:prstGeom prst="rect">
            <a:avLst/>
          </a:prstGeom>
          <a:noFill/>
        </p:spPr>
        <p:txBody>
          <a:bodyPr wrap="none" rtlCol="0">
            <a:spAutoFit/>
          </a:bodyPr>
          <a:lstStyle/>
          <a:p>
            <a:r>
              <a:rPr lang="en-US" dirty="0"/>
              <a:t>21 March 2022 the ECCE concept was selected to be the baseline and now we are coming</a:t>
            </a:r>
          </a:p>
          <a:p>
            <a:r>
              <a:rPr lang="en-US" dirty="0"/>
              <a:t>back together to take those ideas (improve them) into what is presently called detector one.</a:t>
            </a:r>
          </a:p>
        </p:txBody>
      </p:sp>
    </p:spTree>
    <p:extLst>
      <p:ext uri="{BB962C8B-B14F-4D97-AF65-F5344CB8AC3E}">
        <p14:creationId xmlns:p14="http://schemas.microsoft.com/office/powerpoint/2010/main" val="2135570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77AD0A-783B-F34F-8D05-A36FBA26C904}"/>
              </a:ext>
            </a:extLst>
          </p:cNvPr>
          <p:cNvPicPr>
            <a:picLocks noChangeAspect="1"/>
          </p:cNvPicPr>
          <p:nvPr/>
        </p:nvPicPr>
        <p:blipFill rotWithShape="1">
          <a:blip r:embed="rId2"/>
          <a:srcRect l="11604" t="55999" r="11634" b="6668"/>
          <a:stretch/>
        </p:blipFill>
        <p:spPr>
          <a:xfrm>
            <a:off x="1527820" y="506747"/>
            <a:ext cx="6088360" cy="1773455"/>
          </a:xfrm>
          <a:prstGeom prst="rect">
            <a:avLst/>
          </a:prstGeom>
        </p:spPr>
      </p:pic>
      <p:sp>
        <p:nvSpPr>
          <p:cNvPr id="5" name="Content Placeholder 2">
            <a:extLst>
              <a:ext uri="{FF2B5EF4-FFF2-40B4-BE49-F238E27FC236}">
                <a16:creationId xmlns:a16="http://schemas.microsoft.com/office/drawing/2014/main" id="{CB0C0B7B-C210-454E-88C2-FAF9075ECFB5}"/>
              </a:ext>
            </a:extLst>
          </p:cNvPr>
          <p:cNvSpPr txBox="1">
            <a:spLocks/>
          </p:cNvSpPr>
          <p:nvPr/>
        </p:nvSpPr>
        <p:spPr>
          <a:xfrm>
            <a:off x="187576" y="3063786"/>
            <a:ext cx="5035588" cy="31697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0000FF"/>
              </a:buClr>
              <a:buFont typeface="Wingdings" pitchFamily="2" charset="2"/>
              <a:buChar char="§"/>
            </a:pPr>
            <a:r>
              <a:rPr lang="en-US" sz="1600" dirty="0">
                <a:latin typeface="Arial" panose="020B0604020202020204" pitchFamily="34" charset="0"/>
                <a:cs typeface="Arial" panose="020B0604020202020204" pitchFamily="34" charset="0"/>
              </a:rPr>
              <a:t>Consolidation of ATHENA and ECCE and formation of a new scientific collaboration for the first EIC detector </a:t>
            </a:r>
          </a:p>
          <a:p>
            <a:pPr>
              <a:lnSpc>
                <a:spcPct val="100000"/>
              </a:lnSpc>
              <a:spcBef>
                <a:spcPts val="0"/>
              </a:spcBef>
              <a:buClr>
                <a:srgbClr val="0000FF"/>
              </a:buClr>
              <a:buFont typeface="Wingdings" pitchFamily="2" charset="2"/>
              <a:buChar char="§"/>
            </a:pPr>
            <a:r>
              <a:rPr lang="en-US" sz="1600" dirty="0">
                <a:latin typeface="Arial" panose="020B0604020202020204" pitchFamily="34" charset="0"/>
                <a:cs typeface="Arial" panose="020B0604020202020204" pitchFamily="34" charset="0"/>
              </a:rPr>
              <a:t>The </a:t>
            </a:r>
            <a:r>
              <a:rPr lang="en-US" sz="1600" b="1"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Collaboration!  </a:t>
            </a:r>
          </a:p>
          <a:p>
            <a:pPr lvl="1">
              <a:lnSpc>
                <a:spcPct val="100000"/>
              </a:lnSpc>
              <a:spcBef>
                <a:spcPts val="0"/>
              </a:spcBef>
              <a:buClr>
                <a:srgbClr val="0000FF"/>
              </a:buClr>
              <a:buFont typeface="Wingdings" pitchFamily="2" charset="2"/>
              <a:buChar char="§"/>
            </a:pPr>
            <a:r>
              <a:rPr lang="en-US" sz="1500" dirty="0">
                <a:latin typeface="Arial" panose="020B0604020202020204" pitchFamily="34" charset="0"/>
                <a:cs typeface="Arial" panose="020B0604020202020204" pitchFamily="34" charset="0"/>
              </a:rPr>
              <a:t>Evolution of the ECCE reference design to a Detector‐1 technical design </a:t>
            </a:r>
          </a:p>
          <a:p>
            <a:pPr lvl="1">
              <a:lnSpc>
                <a:spcPct val="100000"/>
              </a:lnSpc>
              <a:spcBef>
                <a:spcPts val="0"/>
              </a:spcBef>
              <a:buClr>
                <a:srgbClr val="0000FF"/>
              </a:buClr>
              <a:buFont typeface="Wingdings" pitchFamily="2" charset="2"/>
              <a:buChar char="§"/>
            </a:pPr>
            <a:r>
              <a:rPr lang="en-US" sz="1500" dirty="0">
                <a:latin typeface="Arial" panose="020B0604020202020204" pitchFamily="34" charset="0"/>
                <a:cs typeface="Arial" panose="020B0604020202020204" pitchFamily="34" charset="0"/>
              </a:rPr>
              <a:t>New Working Groups</a:t>
            </a:r>
          </a:p>
          <a:p>
            <a:pPr lvl="2">
              <a:lnSpc>
                <a:spcPct val="100000"/>
              </a:lnSpc>
              <a:spcBef>
                <a:spcPts val="0"/>
              </a:spcBef>
              <a:buClr>
                <a:srgbClr val="0000FF"/>
              </a:buClr>
              <a:buFont typeface="Wingdings" pitchFamily="2" charset="2"/>
              <a:buChar char="§"/>
            </a:pPr>
            <a:r>
              <a:rPr lang="en-US" sz="1500" dirty="0">
                <a:latin typeface="Arial" panose="020B0604020202020204" pitchFamily="34" charset="0"/>
                <a:cs typeface="Arial" panose="020B0604020202020204" pitchFamily="34" charset="0"/>
              </a:rPr>
              <a:t>Taking advantage of the strength in both the ATHENA and ECCE collaborations </a:t>
            </a:r>
          </a:p>
          <a:p>
            <a:pPr lvl="1">
              <a:lnSpc>
                <a:spcPct val="100000"/>
              </a:lnSpc>
              <a:spcBef>
                <a:spcPts val="0"/>
              </a:spcBef>
              <a:buClr>
                <a:srgbClr val="0000FF"/>
              </a:buClr>
              <a:buFont typeface="Wingdings" pitchFamily="2" charset="2"/>
              <a:buChar char="§"/>
            </a:pPr>
            <a:r>
              <a:rPr lang="en-US" sz="1500" dirty="0">
                <a:latin typeface="Arial" panose="020B0604020202020204" pitchFamily="34" charset="0"/>
                <a:cs typeface="Arial" panose="020B0604020202020204" pitchFamily="34" charset="0"/>
              </a:rPr>
              <a:t>Prepare for CD‐2/3A</a:t>
            </a:r>
          </a:p>
          <a:p>
            <a:pPr lvl="1">
              <a:lnSpc>
                <a:spcPct val="100000"/>
              </a:lnSpc>
              <a:spcBef>
                <a:spcPts val="0"/>
              </a:spcBef>
              <a:buClr>
                <a:srgbClr val="0000FF"/>
              </a:buClr>
              <a:buFont typeface="Wingdings" pitchFamily="2" charset="2"/>
              <a:buChar char="§"/>
            </a:pPr>
            <a:r>
              <a:rPr lang="en-US" sz="1500" dirty="0">
                <a:latin typeface="Arial" panose="020B0604020202020204" pitchFamily="34" charset="0"/>
                <a:cs typeface="Arial" panose="020B0604020202020204" pitchFamily="34" charset="0"/>
              </a:rPr>
              <a:t>Julia will go into details about the latest design of the </a:t>
            </a:r>
            <a:r>
              <a:rPr lang="en-US" sz="1500" dirty="0" err="1">
                <a:latin typeface="Arial" panose="020B0604020202020204" pitchFamily="34" charset="0"/>
                <a:cs typeface="Arial" panose="020B0604020202020204" pitchFamily="34" charset="0"/>
              </a:rPr>
              <a:t>ePIC</a:t>
            </a:r>
            <a:r>
              <a:rPr lang="en-US" sz="1500" dirty="0">
                <a:latin typeface="Arial" panose="020B0604020202020204" pitchFamily="34" charset="0"/>
                <a:cs typeface="Arial" panose="020B0604020202020204" pitchFamily="34" charset="0"/>
              </a:rPr>
              <a:t> detector tomorrow.</a:t>
            </a:r>
          </a:p>
          <a:p>
            <a:pPr>
              <a:lnSpc>
                <a:spcPct val="100000"/>
              </a:lnSpc>
              <a:spcBef>
                <a:spcPts val="0"/>
              </a:spcBef>
              <a:buClr>
                <a:srgbClr val="0000FF"/>
              </a:buClr>
              <a:buFont typeface="Wingdings" pitchFamily="2" charset="2"/>
              <a:buChar char="§"/>
            </a:pPr>
            <a:r>
              <a:rPr lang="en-US" sz="1600" dirty="0">
                <a:latin typeface="Arial" panose="020B0604020202020204" pitchFamily="34" charset="0"/>
                <a:cs typeface="Arial" panose="020B0604020202020204" pitchFamily="34" charset="0"/>
              </a:rPr>
              <a:t>Many members of the CORE team are now focused on a 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detector for the EIC.  </a:t>
            </a:r>
          </a:p>
        </p:txBody>
      </p:sp>
      <p:sp>
        <p:nvSpPr>
          <p:cNvPr id="2" name="Title 1">
            <a:extLst>
              <a:ext uri="{FF2B5EF4-FFF2-40B4-BE49-F238E27FC236}">
                <a16:creationId xmlns:a16="http://schemas.microsoft.com/office/drawing/2014/main" id="{76E6F740-D35F-5049-84BC-49C40AD53A0A}"/>
              </a:ext>
            </a:extLst>
          </p:cNvPr>
          <p:cNvSpPr>
            <a:spLocks noGrp="1"/>
          </p:cNvSpPr>
          <p:nvPr>
            <p:ph type="title"/>
          </p:nvPr>
        </p:nvSpPr>
        <p:spPr>
          <a:xfrm>
            <a:off x="0" y="1"/>
            <a:ext cx="9144000" cy="714564"/>
          </a:xfrm>
        </p:spPr>
        <p:txBody>
          <a:bodyPr>
            <a:noAutofit/>
          </a:bodyPr>
          <a:lstStyle/>
          <a:p>
            <a:pPr algn="ctr"/>
            <a:r>
              <a:rPr lang="en-US" sz="3200" dirty="0"/>
              <a:t>Path to EIC Project Detector Collaboration</a:t>
            </a:r>
          </a:p>
        </p:txBody>
      </p:sp>
      <p:sp>
        <p:nvSpPr>
          <p:cNvPr id="3" name="Slide Number Placeholder 2">
            <a:extLst>
              <a:ext uri="{FF2B5EF4-FFF2-40B4-BE49-F238E27FC236}">
                <a16:creationId xmlns:a16="http://schemas.microsoft.com/office/drawing/2014/main" id="{2EA6C247-AE3B-B74A-BAD1-809821F31043}"/>
              </a:ext>
            </a:extLst>
          </p:cNvPr>
          <p:cNvSpPr>
            <a:spLocks noGrp="1"/>
          </p:cNvSpPr>
          <p:nvPr>
            <p:ph type="sldNum" sz="quarter" idx="12"/>
          </p:nvPr>
        </p:nvSpPr>
        <p:spPr/>
        <p:txBody>
          <a:bodyPr/>
          <a:lstStyle/>
          <a:p>
            <a:fld id="{893C5830-40F3-F04E-B2E3-10E6672BA8FF}" type="slidenum">
              <a:rPr lang="en-US" smtClean="0"/>
              <a:t>21</a:t>
            </a:fld>
            <a:endParaRPr lang="en-US"/>
          </a:p>
        </p:txBody>
      </p:sp>
      <p:sp>
        <p:nvSpPr>
          <p:cNvPr id="10" name="TextBox 9">
            <a:extLst>
              <a:ext uri="{FF2B5EF4-FFF2-40B4-BE49-F238E27FC236}">
                <a16:creationId xmlns:a16="http://schemas.microsoft.com/office/drawing/2014/main" id="{66AD1035-7BCA-27D7-9CFA-EB3B19A0FDF2}"/>
              </a:ext>
            </a:extLst>
          </p:cNvPr>
          <p:cNvSpPr txBox="1"/>
          <p:nvPr/>
        </p:nvSpPr>
        <p:spPr>
          <a:xfrm>
            <a:off x="1378254" y="2324198"/>
            <a:ext cx="6237926" cy="369332"/>
          </a:xfrm>
          <a:prstGeom prst="rect">
            <a:avLst/>
          </a:prstGeom>
          <a:noFill/>
        </p:spPr>
        <p:txBody>
          <a:bodyPr wrap="none" rtlCol="0">
            <a:spAutoFit/>
          </a:bodyPr>
          <a:lstStyle/>
          <a:p>
            <a:r>
              <a:rPr lang="en-US" dirty="0"/>
              <a:t>Silvia Dalla Torre, Or Hen, Tanja Horn, John </a:t>
            </a:r>
            <a:r>
              <a:rPr lang="en-US" dirty="0" err="1"/>
              <a:t>Lejoie</a:t>
            </a:r>
            <a:r>
              <a:rPr lang="en-US" dirty="0"/>
              <a:t>, Bernd </a:t>
            </a:r>
            <a:r>
              <a:rPr lang="en-US" dirty="0" err="1"/>
              <a:t>Surrow</a:t>
            </a:r>
            <a:r>
              <a:rPr lang="en-US" dirty="0"/>
              <a:t> </a:t>
            </a:r>
          </a:p>
        </p:txBody>
      </p:sp>
      <p:pic>
        <p:nvPicPr>
          <p:cNvPr id="7" name="Picture 6">
            <a:extLst>
              <a:ext uri="{FF2B5EF4-FFF2-40B4-BE49-F238E27FC236}">
                <a16:creationId xmlns:a16="http://schemas.microsoft.com/office/drawing/2014/main" id="{B9006A80-E637-1789-DADA-7BC525F16FD7}"/>
              </a:ext>
            </a:extLst>
          </p:cNvPr>
          <p:cNvPicPr>
            <a:picLocks noChangeAspect="1"/>
          </p:cNvPicPr>
          <p:nvPr/>
        </p:nvPicPr>
        <p:blipFill>
          <a:blip r:embed="rId3"/>
          <a:stretch>
            <a:fillRect/>
          </a:stretch>
        </p:blipFill>
        <p:spPr>
          <a:xfrm>
            <a:off x="5287224" y="3190578"/>
            <a:ext cx="3825516" cy="2775656"/>
          </a:xfrm>
          <a:prstGeom prst="rect">
            <a:avLst/>
          </a:prstGeom>
        </p:spPr>
      </p:pic>
    </p:spTree>
    <p:extLst>
      <p:ext uri="{BB962C8B-B14F-4D97-AF65-F5344CB8AC3E}">
        <p14:creationId xmlns:p14="http://schemas.microsoft.com/office/powerpoint/2010/main" val="1089891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4C82B49-13A2-48E1-8136-6A66626BB573}"/>
              </a:ext>
            </a:extLst>
          </p:cNvPr>
          <p:cNvPicPr>
            <a:picLocks noChangeAspect="1"/>
          </p:cNvPicPr>
          <p:nvPr/>
        </p:nvPicPr>
        <p:blipFill>
          <a:blip r:embed="rId2"/>
          <a:stretch>
            <a:fillRect/>
          </a:stretch>
        </p:blipFill>
        <p:spPr>
          <a:xfrm>
            <a:off x="636417" y="885653"/>
            <a:ext cx="7718766" cy="5554588"/>
          </a:xfrm>
          <a:prstGeom prst="rect">
            <a:avLst/>
          </a:prstGeom>
        </p:spPr>
      </p:pic>
      <p:sp>
        <p:nvSpPr>
          <p:cNvPr id="2" name="Title 1"/>
          <p:cNvSpPr>
            <a:spLocks noGrp="1"/>
          </p:cNvSpPr>
          <p:nvPr>
            <p:ph type="title"/>
          </p:nvPr>
        </p:nvSpPr>
        <p:spPr>
          <a:xfrm>
            <a:off x="468482" y="-153020"/>
            <a:ext cx="8587028" cy="1325563"/>
          </a:xfrm>
        </p:spPr>
        <p:txBody>
          <a:bodyPr/>
          <a:lstStyle/>
          <a:p>
            <a:r>
              <a:rPr lang="en-US" dirty="0"/>
              <a:t>Reference Schedule (Oct. 2021)</a:t>
            </a:r>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fld id="{893C5830-40F3-F04E-B2E3-10E6672BA8FF}" type="slidenum">
              <a:rPr lang="en-US" smtClean="0"/>
              <a:pPr/>
              <a:t>22</a:t>
            </a:fld>
            <a:endParaRPr lang="en-US" dirty="0"/>
          </a:p>
        </p:txBody>
      </p:sp>
      <p:sp>
        <p:nvSpPr>
          <p:cNvPr id="6" name="TextBox 5">
            <a:extLst>
              <a:ext uri="{FF2B5EF4-FFF2-40B4-BE49-F238E27FC236}">
                <a16:creationId xmlns:a16="http://schemas.microsoft.com/office/drawing/2014/main" id="{C440C38C-03DA-6147-A040-0706FB07E49F}"/>
              </a:ext>
            </a:extLst>
          </p:cNvPr>
          <p:cNvSpPr txBox="1"/>
          <p:nvPr/>
        </p:nvSpPr>
        <p:spPr>
          <a:xfrm>
            <a:off x="827223" y="5148221"/>
            <a:ext cx="587020" cy="461665"/>
          </a:xfrm>
          <a:prstGeom prst="rect">
            <a:avLst/>
          </a:prstGeom>
          <a:noFill/>
        </p:spPr>
        <p:txBody>
          <a:bodyPr wrap="square" rtlCol="0">
            <a:spAutoFit/>
          </a:bodyPr>
          <a:lstStyle/>
          <a:p>
            <a:r>
              <a:rPr lang="en-US" sz="800" dirty="0">
                <a:solidFill>
                  <a:schemeClr val="bg1"/>
                </a:solidFill>
              </a:rPr>
              <a:t>Notional Schedule</a:t>
            </a:r>
          </a:p>
          <a:p>
            <a:r>
              <a:rPr lang="en-US" sz="800" dirty="0">
                <a:solidFill>
                  <a:schemeClr val="bg1"/>
                </a:solidFill>
              </a:rPr>
              <a:t>2</a:t>
            </a:r>
            <a:r>
              <a:rPr lang="en-US" sz="800" baseline="30000" dirty="0">
                <a:solidFill>
                  <a:schemeClr val="bg1"/>
                </a:solidFill>
              </a:rPr>
              <a:t>nd</a:t>
            </a:r>
            <a:r>
              <a:rPr lang="en-US" sz="800" dirty="0">
                <a:solidFill>
                  <a:schemeClr val="bg1"/>
                </a:solidFill>
              </a:rPr>
              <a:t> IR and</a:t>
            </a:r>
          </a:p>
        </p:txBody>
      </p:sp>
      <p:sp>
        <p:nvSpPr>
          <p:cNvPr id="8" name="TextBox 7">
            <a:extLst>
              <a:ext uri="{FF2B5EF4-FFF2-40B4-BE49-F238E27FC236}">
                <a16:creationId xmlns:a16="http://schemas.microsoft.com/office/drawing/2014/main" id="{AC1317E2-D10A-5149-A054-6C17580A29C1}"/>
              </a:ext>
            </a:extLst>
          </p:cNvPr>
          <p:cNvSpPr txBox="1"/>
          <p:nvPr/>
        </p:nvSpPr>
        <p:spPr>
          <a:xfrm>
            <a:off x="1416114" y="5470013"/>
            <a:ext cx="587020" cy="215444"/>
          </a:xfrm>
          <a:prstGeom prst="rect">
            <a:avLst/>
          </a:prstGeom>
          <a:noFill/>
        </p:spPr>
        <p:txBody>
          <a:bodyPr wrap="none" rtlCol="0">
            <a:spAutoFit/>
          </a:bodyPr>
          <a:lstStyle/>
          <a:p>
            <a:r>
              <a:rPr lang="en-US" sz="800" dirty="0">
                <a:solidFill>
                  <a:schemeClr val="bg1"/>
                </a:solidFill>
              </a:rPr>
              <a:t> Schedule</a:t>
            </a:r>
          </a:p>
        </p:txBody>
      </p:sp>
      <p:sp>
        <p:nvSpPr>
          <p:cNvPr id="9" name="TextBox 8">
            <a:extLst>
              <a:ext uri="{FF2B5EF4-FFF2-40B4-BE49-F238E27FC236}">
                <a16:creationId xmlns:a16="http://schemas.microsoft.com/office/drawing/2014/main" id="{C5A49CF8-A087-FD42-97E3-B13C86368C31}"/>
              </a:ext>
            </a:extLst>
          </p:cNvPr>
          <p:cNvSpPr txBox="1"/>
          <p:nvPr/>
        </p:nvSpPr>
        <p:spPr>
          <a:xfrm>
            <a:off x="2592025" y="5519504"/>
            <a:ext cx="2057400" cy="21544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txBody>
          <a:bodyPr wrap="square" rtlCol="0">
            <a:spAutoFit/>
          </a:bodyPr>
          <a:lstStyle/>
          <a:p>
            <a:r>
              <a:rPr lang="en-US" sz="800" i="1" dirty="0"/>
              <a:t>Generic Detector R&amp;D</a:t>
            </a:r>
          </a:p>
        </p:txBody>
      </p:sp>
    </p:spTree>
    <p:extLst>
      <p:ext uri="{BB962C8B-B14F-4D97-AF65-F5344CB8AC3E}">
        <p14:creationId xmlns:p14="http://schemas.microsoft.com/office/powerpoint/2010/main" val="3119795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512851" y="378361"/>
            <a:ext cx="8299032" cy="636373"/>
          </a:xfrm>
        </p:spPr>
        <p:txBody>
          <a:bodyPr>
            <a:noAutofit/>
          </a:bodyPr>
          <a:lstStyle/>
          <a:p>
            <a:r>
              <a:rPr lang="en-US" sz="3600" dirty="0"/>
              <a:t>International Interest in EIC Science</a:t>
            </a:r>
          </a:p>
        </p:txBody>
      </p:sp>
      <p:sp>
        <p:nvSpPr>
          <p:cNvPr id="3"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p:txBody>
          <a:bodyPr/>
          <a:lstStyle/>
          <a:p>
            <a:fld id="{893C5830-40F3-F04E-B2E3-10E6672BA8FF}" type="slidenum">
              <a:rPr lang="en-US" smtClean="0"/>
              <a:t>23</a:t>
            </a:fld>
            <a:endParaRPr lang="en-US" dirty="0"/>
          </a:p>
        </p:txBody>
      </p:sp>
      <p:pic>
        <p:nvPicPr>
          <p:cNvPr id="6" name="Picture 5">
            <a:extLst>
              <a:ext uri="{FF2B5EF4-FFF2-40B4-BE49-F238E27FC236}">
                <a16:creationId xmlns:a16="http://schemas.microsoft.com/office/drawing/2014/main" id="{A03F498E-6B24-4616-A936-9F6453EFCB0B}"/>
              </a:ext>
            </a:extLst>
          </p:cNvPr>
          <p:cNvPicPr>
            <a:picLocks noChangeAspect="1"/>
          </p:cNvPicPr>
          <p:nvPr/>
        </p:nvPicPr>
        <p:blipFill rotWithShape="1">
          <a:blip r:embed="rId3"/>
          <a:srcRect t="523" b="523"/>
          <a:stretch/>
        </p:blipFill>
        <p:spPr>
          <a:xfrm>
            <a:off x="3751696" y="2745996"/>
            <a:ext cx="4937760" cy="3347892"/>
          </a:xfrm>
          <a:prstGeom prst="rect">
            <a:avLst/>
          </a:prstGeom>
        </p:spPr>
      </p:pic>
      <p:sp>
        <p:nvSpPr>
          <p:cNvPr id="7" name="Rounded Rectangle 5">
            <a:extLst>
              <a:ext uri="{FF2B5EF4-FFF2-40B4-BE49-F238E27FC236}">
                <a16:creationId xmlns:a16="http://schemas.microsoft.com/office/drawing/2014/main" id="{DBD15EC1-6370-4E78-9785-A08100BF72F5}"/>
              </a:ext>
            </a:extLst>
          </p:cNvPr>
          <p:cNvSpPr/>
          <p:nvPr/>
        </p:nvSpPr>
        <p:spPr bwMode="auto">
          <a:xfrm>
            <a:off x="512851" y="1604658"/>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
        <p:nvSpPr>
          <p:cNvPr id="9" name="TextBox 8">
            <a:extLst>
              <a:ext uri="{FF2B5EF4-FFF2-40B4-BE49-F238E27FC236}">
                <a16:creationId xmlns:a16="http://schemas.microsoft.com/office/drawing/2014/main" id="{836E59DB-6A23-4D63-A322-8B09CA4BBD12}"/>
              </a:ext>
            </a:extLst>
          </p:cNvPr>
          <p:cNvSpPr txBox="1"/>
          <p:nvPr/>
        </p:nvSpPr>
        <p:spPr>
          <a:xfrm>
            <a:off x="5661484" y="2745996"/>
            <a:ext cx="1287532" cy="369332"/>
          </a:xfrm>
          <a:prstGeom prst="rect">
            <a:avLst/>
          </a:prstGeom>
          <a:solidFill>
            <a:schemeClr val="bg1"/>
          </a:solidFill>
          <a:ln>
            <a:solidFill>
              <a:schemeClr val="accent1"/>
            </a:solidFill>
          </a:ln>
        </p:spPr>
        <p:txBody>
          <a:bodyPr wrap="none" rtlCol="0">
            <a:spAutoFit/>
          </a:bodyPr>
          <a:lstStyle/>
          <a:p>
            <a:r>
              <a:rPr lang="en-US" dirty="0">
                <a:latin typeface="Arial" panose="020B0604020202020204" pitchFamily="34" charset="0"/>
                <a:cs typeface="Arial" panose="020B0604020202020204" pitchFamily="34" charset="0"/>
              </a:rPr>
              <a:t>Institutions</a:t>
            </a:r>
          </a:p>
        </p:txBody>
      </p:sp>
      <p:sp>
        <p:nvSpPr>
          <p:cNvPr id="10" name="Rectangle 9">
            <a:extLst>
              <a:ext uri="{FF2B5EF4-FFF2-40B4-BE49-F238E27FC236}">
                <a16:creationId xmlns:a16="http://schemas.microsoft.com/office/drawing/2014/main" id="{D815DFCD-B384-41DB-9BD5-83E550B393A2}"/>
              </a:ext>
            </a:extLst>
          </p:cNvPr>
          <p:cNvSpPr/>
          <p:nvPr/>
        </p:nvSpPr>
        <p:spPr>
          <a:xfrm>
            <a:off x="601424" y="1308879"/>
            <a:ext cx="3061699" cy="1754326"/>
          </a:xfrm>
          <a:prstGeom prst="rect">
            <a:avLst/>
          </a:prstGeom>
          <a:ln w="25400">
            <a:solidFill>
              <a:srgbClr val="0000FF"/>
            </a:solidFill>
          </a:ln>
        </p:spPr>
        <p:txBody>
          <a:bodyPr wrap="square">
            <a:spAutoFit/>
          </a:bodyPr>
          <a:lstStyle/>
          <a:p>
            <a:pPr lvl="0" algn="ctr" defTabSz="457200">
              <a:spcBef>
                <a:spcPct val="0"/>
              </a:spcBef>
              <a:defRPr/>
            </a:pPr>
            <a:r>
              <a:rPr lang="en-US" altLang="en-US" b="1" dirty="0">
                <a:latin typeface="Arial" panose="020B0604020202020204" pitchFamily="34" charset="0"/>
                <a:cs typeface="Arial" panose="020B0604020202020204" pitchFamily="34" charset="0"/>
              </a:rPr>
              <a:t>The EIC User Group: </a:t>
            </a:r>
            <a:r>
              <a:rPr lang="en-US" altLang="en-US" b="1" dirty="0">
                <a:solidFill>
                  <a:srgbClr val="0000FF"/>
                </a:solidFill>
                <a:latin typeface="Arial" panose="020B0604020202020204" pitchFamily="34" charset="0"/>
                <a:cs typeface="Arial" panose="020B0604020202020204" pitchFamily="34" charset="0"/>
              </a:rPr>
              <a:t>EICUG.ORG, Formed 2016</a:t>
            </a:r>
          </a:p>
          <a:p>
            <a:pPr lvl="0" algn="ctr" defTabSz="457200">
              <a:spcBef>
                <a:spcPct val="0"/>
              </a:spcBef>
              <a:defRPr/>
            </a:pPr>
            <a:endParaRPr lang="en-US" altLang="en-US" sz="800" b="1" dirty="0">
              <a:solidFill>
                <a:srgbClr val="0000FF"/>
              </a:solidFill>
              <a:latin typeface="Arial" panose="020B0604020202020204" pitchFamily="34" charset="0"/>
              <a:cs typeface="Arial" panose="020B0604020202020204" pitchFamily="34" charset="0"/>
            </a:endParaRPr>
          </a:p>
          <a:p>
            <a:pPr lvl="0" defTabSz="457200">
              <a:spcBef>
                <a:spcPct val="0"/>
              </a:spcBef>
              <a:defRPr/>
            </a:pPr>
            <a:r>
              <a:rPr lang="en-US" altLang="en-US" sz="1600" b="1" dirty="0">
                <a:latin typeface="Arial" panose="020B0604020202020204" pitchFamily="34" charset="0"/>
                <a:cs typeface="Arial" panose="020B0604020202020204" pitchFamily="34" charset="0"/>
              </a:rPr>
              <a:t>8 June 2023:</a:t>
            </a:r>
          </a:p>
          <a:p>
            <a:pPr marL="285750" lvl="0" indent="-285750" defTabSz="457200">
              <a:spcBef>
                <a:spcPct val="0"/>
              </a:spcBef>
              <a:buFont typeface="Arial" panose="020B0604020202020204" pitchFamily="34" charset="0"/>
              <a:buChar char="•"/>
              <a:defRPr/>
            </a:pPr>
            <a:r>
              <a:rPr lang="en-US" altLang="en-US" sz="1600" b="1" dirty="0">
                <a:latin typeface="Arial" panose="020B0604020202020204" pitchFamily="34" charset="0"/>
                <a:cs typeface="Arial" panose="020B0604020202020204" pitchFamily="34" charset="0"/>
              </a:rPr>
              <a:t>1384 collaborators</a:t>
            </a:r>
          </a:p>
          <a:p>
            <a:pPr marL="285750" lvl="0" indent="-285750" defTabSz="457200">
              <a:spcBef>
                <a:spcPct val="0"/>
              </a:spcBef>
              <a:buFont typeface="Arial" panose="020B0604020202020204" pitchFamily="34" charset="0"/>
              <a:buChar char="•"/>
              <a:defRPr/>
            </a:pPr>
            <a:r>
              <a:rPr lang="en-US" altLang="en-US" sz="1600" b="1" dirty="0">
                <a:latin typeface="Arial" panose="020B0604020202020204" pitchFamily="34" charset="0"/>
                <a:cs typeface="Arial" panose="020B0604020202020204" pitchFamily="34" charset="0"/>
              </a:rPr>
              <a:t>275 institutions</a:t>
            </a:r>
          </a:p>
          <a:p>
            <a:pPr marL="285750" lvl="0" indent="-285750" defTabSz="457200">
              <a:spcBef>
                <a:spcPct val="0"/>
              </a:spcBef>
              <a:buFont typeface="Arial" panose="020B0604020202020204" pitchFamily="34" charset="0"/>
              <a:buChar char="•"/>
              <a:defRPr/>
            </a:pPr>
            <a:r>
              <a:rPr lang="en-US" altLang="en-US" sz="1600" b="1" dirty="0">
                <a:latin typeface="Arial" panose="020B0604020202020204" pitchFamily="34" charset="0"/>
                <a:cs typeface="Arial" panose="020B0604020202020204" pitchFamily="34" charset="0"/>
              </a:rPr>
              <a:t>36 countries</a:t>
            </a:r>
          </a:p>
        </p:txBody>
      </p:sp>
      <p:graphicFrame>
        <p:nvGraphicFramePr>
          <p:cNvPr id="11" name="Chart 10">
            <a:extLst>
              <a:ext uri="{FF2B5EF4-FFF2-40B4-BE49-F238E27FC236}">
                <a16:creationId xmlns:a16="http://schemas.microsoft.com/office/drawing/2014/main" id="{DE199680-0BAD-454D-8378-C5DB1A4D8355}"/>
              </a:ext>
            </a:extLst>
          </p:cNvPr>
          <p:cNvGraphicFramePr>
            <a:graphicFrameLocks/>
          </p:cNvGraphicFramePr>
          <p:nvPr>
            <p:extLst>
              <p:ext uri="{D42A27DB-BD31-4B8C-83A1-F6EECF244321}">
                <p14:modId xmlns:p14="http://schemas.microsoft.com/office/powerpoint/2010/main" val="3163315206"/>
              </p:ext>
            </p:extLst>
          </p:nvPr>
        </p:nvGraphicFramePr>
        <p:xfrm>
          <a:off x="611926" y="3115328"/>
          <a:ext cx="3052553" cy="292735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2C6C3269-6DAC-40BD-8C38-7C27F20CAD0C}"/>
              </a:ext>
            </a:extLst>
          </p:cNvPr>
          <p:cNvSpPr txBox="1"/>
          <p:nvPr/>
        </p:nvSpPr>
        <p:spPr>
          <a:xfrm>
            <a:off x="3803061" y="1289215"/>
            <a:ext cx="5154129" cy="1400383"/>
          </a:xfrm>
          <a:prstGeom prst="rect">
            <a:avLst/>
          </a:prstGeom>
          <a:noFill/>
        </p:spPr>
        <p:txBody>
          <a:bodyPr wrap="square" rtlCol="0">
            <a:spAutoFit/>
          </a:bodyPr>
          <a:lstStyle/>
          <a:p>
            <a:pPr>
              <a:spcAft>
                <a:spcPts val="600"/>
              </a:spcAft>
              <a:buClr>
                <a:srgbClr val="0000CC"/>
              </a:buClr>
            </a:pPr>
            <a:r>
              <a:rPr lang="en-US" sz="2000" dirty="0">
                <a:latin typeface="Arial" panose="020B0604020202020204" pitchFamily="34" charset="0"/>
                <a:cs typeface="Arial" panose="020B0604020202020204" pitchFamily="34" charset="0"/>
              </a:rPr>
              <a:t>You are all welcome to join the EICUG by contacting your institutional  representative:  </a:t>
            </a:r>
            <a:r>
              <a:rPr lang="en-US" sz="2000" dirty="0">
                <a:latin typeface="Arial" panose="020B0604020202020204" pitchFamily="34" charset="0"/>
                <a:cs typeface="Arial" panose="020B0604020202020204" pitchFamily="34" charset="0"/>
                <a:hlinkClick r:id="rId5"/>
              </a:rPr>
              <a:t>https://phonebook.sdcc.bnl.gov/eic/client/</a:t>
            </a:r>
            <a:endParaRPr lang="en-US" sz="2000" dirty="0">
              <a:latin typeface="Arial" panose="020B0604020202020204" pitchFamily="34" charset="0"/>
              <a:cs typeface="Arial" panose="020B0604020202020204" pitchFamily="34" charset="0"/>
            </a:endParaRPr>
          </a:p>
          <a:p>
            <a:pPr>
              <a:spcAft>
                <a:spcPts val="600"/>
              </a:spcAft>
              <a:buClr>
                <a:srgbClr val="0000CC"/>
              </a:buClr>
            </a:pPr>
            <a:r>
              <a:rPr lang="en-US" sz="2000" dirty="0">
                <a:latin typeface="Arial" panose="020B0604020202020204" pitchFamily="34" charset="0"/>
                <a:cs typeface="Arial" panose="020B0604020202020204" pitchFamily="34" charset="0"/>
              </a:rPr>
              <a:t>( or email me and I will help you! )   </a:t>
            </a:r>
            <a:endParaRPr lang="en-US" sz="20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555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312-B978-1048-91E7-678D89D4B343}"/>
              </a:ext>
            </a:extLst>
          </p:cNvPr>
          <p:cNvSpPr>
            <a:spLocks noGrp="1"/>
          </p:cNvSpPr>
          <p:nvPr>
            <p:ph type="title"/>
          </p:nvPr>
        </p:nvSpPr>
        <p:spPr>
          <a:xfrm>
            <a:off x="238991" y="224405"/>
            <a:ext cx="8811490" cy="994172"/>
          </a:xfrm>
        </p:spPr>
        <p:txBody>
          <a:bodyPr/>
          <a:lstStyle/>
          <a:p>
            <a:r>
              <a:rPr lang="en-US" dirty="0"/>
              <a:t>2023/24 EIC Center Fellowships  </a:t>
            </a:r>
          </a:p>
        </p:txBody>
      </p:sp>
      <p:sp>
        <p:nvSpPr>
          <p:cNvPr id="3" name="Content Placeholder 2">
            <a:extLst>
              <a:ext uri="{FF2B5EF4-FFF2-40B4-BE49-F238E27FC236}">
                <a16:creationId xmlns:a16="http://schemas.microsoft.com/office/drawing/2014/main" id="{4EE2E1F4-69AC-F34B-8231-C9CBC5E7F322}"/>
              </a:ext>
            </a:extLst>
          </p:cNvPr>
          <p:cNvSpPr>
            <a:spLocks noGrp="1"/>
          </p:cNvSpPr>
          <p:nvPr>
            <p:ph idx="1"/>
          </p:nvPr>
        </p:nvSpPr>
        <p:spPr>
          <a:xfrm>
            <a:off x="238991" y="1609342"/>
            <a:ext cx="8811490" cy="4289014"/>
          </a:xfrm>
        </p:spPr>
        <p:txBody>
          <a:bodyPr>
            <a:normAutofit lnSpcReduction="10000"/>
          </a:bodyPr>
          <a:lstStyle/>
          <a:p>
            <a:r>
              <a:rPr lang="en-US" sz="1350" dirty="0"/>
              <a:t>Fellowships will be awarded for a period of one year to fund EIC related research</a:t>
            </a:r>
          </a:p>
          <a:p>
            <a:r>
              <a:rPr lang="en-US" sz="1350" dirty="0"/>
              <a:t>The goals of this program include:</a:t>
            </a:r>
          </a:p>
          <a:p>
            <a:pPr lvl="1"/>
            <a:r>
              <a:rPr lang="en-US" sz="1350" dirty="0"/>
              <a:t>Highlight </a:t>
            </a:r>
            <a:r>
              <a:rPr lang="en-US" sz="1350" dirty="0" err="1"/>
              <a:t>JLab’s</a:t>
            </a:r>
            <a:r>
              <a:rPr lang="en-US" sz="1350" dirty="0"/>
              <a:t> deep involvement in the EIC project</a:t>
            </a:r>
          </a:p>
          <a:p>
            <a:pPr lvl="1"/>
            <a:r>
              <a:rPr lang="en-US" sz="1350" dirty="0"/>
              <a:t>Increase the direct involvement of an inclusive group of young JLab-related scientists in synergistic EIC research which will be a career focus of many over the next decades.</a:t>
            </a:r>
          </a:p>
          <a:p>
            <a:pPr lvl="1"/>
            <a:r>
              <a:rPr lang="en-US" sz="1350" dirty="0"/>
              <a:t>Increase the direct involvement of university faculty in advancing the EIC scientific program and its advanced computing synergy through a supervisory role of the fellowship grantees.</a:t>
            </a:r>
          </a:p>
          <a:p>
            <a:r>
              <a:rPr lang="en-US" sz="1350" dirty="0"/>
              <a:t>The areas of research include theory, simulations, detectors, computing and accelerator science.</a:t>
            </a:r>
          </a:p>
          <a:p>
            <a:r>
              <a:rPr lang="en-US" sz="1350" dirty="0"/>
              <a:t>Each graduate fellowship provides the awardee’s home institution with a $13,000 stipend and for postdoctoral fellows $36,000 will be provided.  Fellows will be expected spend approximately half their time at Jefferson Lab.</a:t>
            </a:r>
          </a:p>
          <a:p>
            <a:r>
              <a:rPr lang="en-US" sz="1350" dirty="0"/>
              <a:t>The applications will be evaluated by a committee according to the following criteria:</a:t>
            </a:r>
          </a:p>
          <a:p>
            <a:pPr marL="557213" lvl="1" indent="-214313"/>
            <a:r>
              <a:rPr lang="en-US" sz="1350" dirty="0"/>
              <a:t>Merit and quality of proposed research</a:t>
            </a:r>
          </a:p>
          <a:p>
            <a:pPr marL="557213" lvl="1" indent="-214313"/>
            <a:r>
              <a:rPr lang="en-US" sz="1350" dirty="0"/>
              <a:t>Relevance of the proposed research to the Electron-Ion Collider and Jefferson Lab</a:t>
            </a:r>
          </a:p>
          <a:p>
            <a:pPr marL="557213" lvl="1" indent="-214313"/>
            <a:r>
              <a:rPr lang="en-US" sz="1350" dirty="0"/>
              <a:t>Likelihood that the proposed research can be successfully accomplished within the fellowship period.</a:t>
            </a:r>
          </a:p>
          <a:p>
            <a:pPr marL="557213" lvl="1" indent="-214313"/>
            <a:r>
              <a:rPr lang="en-US" sz="1350" dirty="0"/>
              <a:t>Letters of recommendation.</a:t>
            </a:r>
          </a:p>
          <a:p>
            <a:pPr marL="214313" indent="-214313"/>
            <a:r>
              <a:rPr lang="en-US" sz="1350" dirty="0">
                <a:hlinkClick r:id="rId2"/>
              </a:rPr>
              <a:t>https://www.jlab.org/eiccenter/jefferson-lab-eic-fellowships</a:t>
            </a:r>
            <a:endParaRPr lang="en-US" sz="1350" dirty="0"/>
          </a:p>
          <a:p>
            <a:pPr marL="214313" indent="-214313"/>
            <a:endParaRPr lang="en-US" sz="1500" dirty="0"/>
          </a:p>
          <a:p>
            <a:pPr marL="214313" indent="-214313"/>
            <a:endParaRPr lang="en-US" sz="1500" dirty="0"/>
          </a:p>
          <a:p>
            <a:pPr marL="0" indent="0">
              <a:buNone/>
            </a:pPr>
            <a:endParaRPr lang="en-US" sz="1200" dirty="0"/>
          </a:p>
          <a:p>
            <a:pPr marL="0" indent="0">
              <a:buNone/>
            </a:pPr>
            <a:endParaRPr lang="en-US" dirty="0"/>
          </a:p>
        </p:txBody>
      </p:sp>
      <p:sp>
        <p:nvSpPr>
          <p:cNvPr id="4" name="Slide Number Placeholder 1">
            <a:extLst>
              <a:ext uri="{FF2B5EF4-FFF2-40B4-BE49-F238E27FC236}">
                <a16:creationId xmlns:a16="http://schemas.microsoft.com/office/drawing/2014/main" id="{2B152D49-2588-AC44-870D-8D2207BC35BE}"/>
              </a:ext>
            </a:extLst>
          </p:cNvPr>
          <p:cNvSpPr>
            <a:spLocks noGrp="1"/>
          </p:cNvSpPr>
          <p:nvPr>
            <p:ph type="sldNum" sz="quarter" idx="12"/>
          </p:nvPr>
        </p:nvSpPr>
        <p:spPr>
          <a:xfrm>
            <a:off x="7086600" y="6359751"/>
            <a:ext cx="2057400" cy="273844"/>
          </a:xfrm>
        </p:spPr>
        <p:txBody>
          <a:bodyPr/>
          <a:lstStyle/>
          <a:p>
            <a:pPr>
              <a:defRPr/>
            </a:pPr>
            <a:fld id="{9D07D49E-6DC6-8C40-AD68-D69A60D180C2}" type="slidenum">
              <a:rPr lang="en-US" smtClean="0"/>
              <a:pPr>
                <a:defRPr/>
              </a:pPr>
              <a:t>24</a:t>
            </a:fld>
            <a:endParaRPr lang="en-US" dirty="0"/>
          </a:p>
        </p:txBody>
      </p:sp>
    </p:spTree>
    <p:extLst>
      <p:ext uri="{BB962C8B-B14F-4D97-AF65-F5344CB8AC3E}">
        <p14:creationId xmlns:p14="http://schemas.microsoft.com/office/powerpoint/2010/main" val="2645030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onglong Fang">
            <a:extLst>
              <a:ext uri="{FF2B5EF4-FFF2-40B4-BE49-F238E27FC236}">
                <a16:creationId xmlns:a16="http://schemas.microsoft.com/office/drawing/2014/main" id="{A7FD928B-B027-1572-0F5B-09A45B052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1" r="-1691"/>
          <a:stretch/>
        </p:blipFill>
        <p:spPr bwMode="auto">
          <a:xfrm>
            <a:off x="6100969" y="1352556"/>
            <a:ext cx="3048704" cy="35060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Joshua Crafts">
            <a:extLst>
              <a:ext uri="{FF2B5EF4-FFF2-40B4-BE49-F238E27FC236}">
                <a16:creationId xmlns:a16="http://schemas.microsoft.com/office/drawing/2014/main" id="{353DFD6A-8E85-8566-A1F4-022CFDE835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8" r="-1598"/>
          <a:stretch/>
        </p:blipFill>
        <p:spPr bwMode="auto">
          <a:xfrm>
            <a:off x="3057786" y="1355905"/>
            <a:ext cx="3043183" cy="3499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aniel Adamiak">
            <a:extLst>
              <a:ext uri="{FF2B5EF4-FFF2-40B4-BE49-F238E27FC236}">
                <a16:creationId xmlns:a16="http://schemas.microsoft.com/office/drawing/2014/main" id="{D939A13A-7A02-44FE-E9D8-8292E43F33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8" r="-1598"/>
          <a:stretch/>
        </p:blipFill>
        <p:spPr bwMode="auto">
          <a:xfrm>
            <a:off x="-14082" y="1368605"/>
            <a:ext cx="3043183" cy="3499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C72A28-C54B-C46F-2C8E-3FC4AC362EBF}"/>
              </a:ext>
            </a:extLst>
          </p:cNvPr>
          <p:cNvSpPr txBox="1"/>
          <p:nvPr/>
        </p:nvSpPr>
        <p:spPr>
          <a:xfrm>
            <a:off x="0" y="836738"/>
            <a:ext cx="9144000" cy="369332"/>
          </a:xfrm>
          <a:prstGeom prst="rect">
            <a:avLst/>
          </a:prstGeom>
          <a:noFill/>
        </p:spPr>
        <p:txBody>
          <a:bodyPr wrap="square">
            <a:spAutoFit/>
          </a:bodyPr>
          <a:lstStyle/>
          <a:p>
            <a:pPr algn="ctr"/>
            <a:r>
              <a:rPr lang="en-US" b="1" dirty="0">
                <a:solidFill>
                  <a:schemeClr val="bg1"/>
                </a:solidFill>
                <a:latin typeface="Calibri" panose="020F0502020204030204" pitchFamily="34" charset="0"/>
                <a:cs typeface="Calibri" panose="020F0502020204030204" pitchFamily="34" charset="0"/>
              </a:rPr>
              <a:t>2022/23 JLab EIC Center Graduate Student Fellows</a:t>
            </a:r>
          </a:p>
        </p:txBody>
      </p:sp>
      <p:sp>
        <p:nvSpPr>
          <p:cNvPr id="11" name="TextBox 10">
            <a:extLst>
              <a:ext uri="{FF2B5EF4-FFF2-40B4-BE49-F238E27FC236}">
                <a16:creationId xmlns:a16="http://schemas.microsoft.com/office/drawing/2014/main" id="{7BACD0AC-8722-6A79-9346-18FAF98F66EE}"/>
              </a:ext>
            </a:extLst>
          </p:cNvPr>
          <p:cNvSpPr txBox="1"/>
          <p:nvPr/>
        </p:nvSpPr>
        <p:spPr>
          <a:xfrm>
            <a:off x="1" y="4941197"/>
            <a:ext cx="2921000" cy="1223412"/>
          </a:xfrm>
          <a:prstGeom prst="rect">
            <a:avLst/>
          </a:prstGeom>
          <a:noFill/>
        </p:spPr>
        <p:txBody>
          <a:bodyPr wrap="square">
            <a:spAutoFit/>
          </a:bodyPr>
          <a:lstStyle/>
          <a:p>
            <a:r>
              <a:rPr lang="en-US" sz="1050" dirty="0"/>
              <a:t>Daniel work on efforts to help resolve the proton spin puzzle by determining how much spin is hiding in the small-</a:t>
            </a:r>
            <a:r>
              <a:rPr lang="en-US" sz="1050" i="1" dirty="0"/>
              <a:t>x</a:t>
            </a:r>
            <a:r>
              <a:rPr lang="en-US" sz="1050" dirty="0"/>
              <a:t> quarks and gluons.</a:t>
            </a:r>
          </a:p>
          <a:p>
            <a:endParaRPr lang="en-US" sz="1050" dirty="0"/>
          </a:p>
          <a:p>
            <a:endParaRPr lang="en-US" sz="1050" dirty="0"/>
          </a:p>
          <a:p>
            <a:r>
              <a:rPr lang="en-US" sz="1050" dirty="0"/>
              <a:t>Adviser: Prof. Yuri Kovchegov</a:t>
            </a:r>
          </a:p>
          <a:p>
            <a:endParaRPr lang="en-US" sz="1050" dirty="0"/>
          </a:p>
        </p:txBody>
      </p:sp>
      <p:sp>
        <p:nvSpPr>
          <p:cNvPr id="13" name="TextBox 12">
            <a:extLst>
              <a:ext uri="{FF2B5EF4-FFF2-40B4-BE49-F238E27FC236}">
                <a16:creationId xmlns:a16="http://schemas.microsoft.com/office/drawing/2014/main" id="{171AA92E-10FE-B9F2-6AA5-172A93AFD4ED}"/>
              </a:ext>
            </a:extLst>
          </p:cNvPr>
          <p:cNvSpPr txBox="1"/>
          <p:nvPr/>
        </p:nvSpPr>
        <p:spPr>
          <a:xfrm>
            <a:off x="3057786" y="4942360"/>
            <a:ext cx="3043183" cy="900246"/>
          </a:xfrm>
          <a:prstGeom prst="rect">
            <a:avLst/>
          </a:prstGeom>
          <a:noFill/>
        </p:spPr>
        <p:txBody>
          <a:bodyPr wrap="square">
            <a:spAutoFit/>
          </a:bodyPr>
          <a:lstStyle/>
          <a:p>
            <a:r>
              <a:rPr lang="en-US" sz="1050" dirty="0"/>
              <a:t>Joshua will focus on the Electron-Ion Collider’s barrel Electromagnetic Calorimeter (</a:t>
            </a:r>
            <a:r>
              <a:rPr lang="en-US" sz="1050" dirty="0" err="1"/>
              <a:t>EMCal</a:t>
            </a:r>
            <a:r>
              <a:rPr lang="en-US" sz="1050" dirty="0"/>
              <a:t>), one of the largest components of the EIC detector systems.</a:t>
            </a:r>
          </a:p>
          <a:p>
            <a:endParaRPr lang="en-US" sz="1050" dirty="0"/>
          </a:p>
          <a:p>
            <a:r>
              <a:rPr lang="en-US" sz="1050" dirty="0"/>
              <a:t>Adviser: Prof. Tanja Horn</a:t>
            </a:r>
          </a:p>
        </p:txBody>
      </p:sp>
      <p:sp>
        <p:nvSpPr>
          <p:cNvPr id="15" name="TextBox 14">
            <a:extLst>
              <a:ext uri="{FF2B5EF4-FFF2-40B4-BE49-F238E27FC236}">
                <a16:creationId xmlns:a16="http://schemas.microsoft.com/office/drawing/2014/main" id="{01137648-969C-810D-30E2-DD414BBB14C3}"/>
              </a:ext>
            </a:extLst>
          </p:cNvPr>
          <p:cNvSpPr txBox="1"/>
          <p:nvPr/>
        </p:nvSpPr>
        <p:spPr>
          <a:xfrm>
            <a:off x="6100969" y="4941198"/>
            <a:ext cx="3043031" cy="1223412"/>
          </a:xfrm>
          <a:prstGeom prst="rect">
            <a:avLst/>
          </a:prstGeom>
          <a:noFill/>
        </p:spPr>
        <p:txBody>
          <a:bodyPr wrap="square">
            <a:spAutoFit/>
          </a:bodyPr>
          <a:lstStyle/>
          <a:p>
            <a:r>
              <a:rPr lang="en-US" sz="1050" dirty="0" err="1"/>
              <a:t>Ronglong</a:t>
            </a:r>
            <a:r>
              <a:rPr lang="en-US" sz="1050" dirty="0"/>
              <a:t> will develop a scalable algorithm to monitor online data for the Electron-Ion Collider, with the goal of being able to do real-time, autonomous detector calibrations.</a:t>
            </a:r>
          </a:p>
          <a:p>
            <a:endParaRPr lang="en-US" sz="1050" dirty="0"/>
          </a:p>
          <a:p>
            <a:r>
              <a:rPr lang="en-US" sz="1050" dirty="0"/>
              <a:t>Advisers: Prof. </a:t>
            </a:r>
            <a:r>
              <a:rPr lang="en-US" sz="1050" dirty="0" err="1"/>
              <a:t>Yuesheng</a:t>
            </a:r>
            <a:r>
              <a:rPr lang="en-US" sz="1050" dirty="0"/>
              <a:t> Xu &amp; Dr. Diefenthaler</a:t>
            </a:r>
            <a:endParaRPr lang="en-US" sz="1050" b="1" dirty="0"/>
          </a:p>
          <a:p>
            <a:endParaRPr lang="en-US" sz="1050" dirty="0"/>
          </a:p>
        </p:txBody>
      </p:sp>
      <p:sp>
        <p:nvSpPr>
          <p:cNvPr id="2" name="Slide Number Placeholder 1">
            <a:extLst>
              <a:ext uri="{FF2B5EF4-FFF2-40B4-BE49-F238E27FC236}">
                <a16:creationId xmlns:a16="http://schemas.microsoft.com/office/drawing/2014/main" id="{CB0182E9-64A4-4D9A-65DE-8D9927664DE4}"/>
              </a:ext>
            </a:extLst>
          </p:cNvPr>
          <p:cNvSpPr>
            <a:spLocks noGrp="1"/>
          </p:cNvSpPr>
          <p:nvPr>
            <p:ph type="sldNum" sz="quarter" idx="12"/>
          </p:nvPr>
        </p:nvSpPr>
        <p:spPr>
          <a:xfrm>
            <a:off x="7086600" y="6359751"/>
            <a:ext cx="2057400" cy="273844"/>
          </a:xfrm>
        </p:spPr>
        <p:txBody>
          <a:bodyPr/>
          <a:lstStyle/>
          <a:p>
            <a:pPr>
              <a:defRPr/>
            </a:pPr>
            <a:fld id="{9D07D49E-6DC6-8C40-AD68-D69A60D180C2}" type="slidenum">
              <a:rPr lang="en-US" smtClean="0"/>
              <a:pPr>
                <a:defRPr/>
              </a:pPr>
              <a:t>25</a:t>
            </a:fld>
            <a:endParaRPr lang="en-US" dirty="0"/>
          </a:p>
        </p:txBody>
      </p:sp>
    </p:spTree>
    <p:extLst>
      <p:ext uri="{BB962C8B-B14F-4D97-AF65-F5344CB8AC3E}">
        <p14:creationId xmlns:p14="http://schemas.microsoft.com/office/powerpoint/2010/main" val="3906538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ichael Nycz">
            <a:extLst>
              <a:ext uri="{FF2B5EF4-FFF2-40B4-BE49-F238E27FC236}">
                <a16:creationId xmlns:a16="http://schemas.microsoft.com/office/drawing/2014/main" id="{FA22A6A5-BA98-38F0-DA5B-33AA464850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2" r="-1492"/>
          <a:stretch/>
        </p:blipFill>
        <p:spPr bwMode="auto">
          <a:xfrm>
            <a:off x="3066221" y="1276356"/>
            <a:ext cx="3036957" cy="3492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rank Vera Vega">
            <a:extLst>
              <a:ext uri="{FF2B5EF4-FFF2-40B4-BE49-F238E27FC236}">
                <a16:creationId xmlns:a16="http://schemas.microsoft.com/office/drawing/2014/main" id="{D129EC37-B28E-C22D-91A2-5EE3771AE1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2" r="-1492"/>
          <a:stretch/>
        </p:blipFill>
        <p:spPr bwMode="auto">
          <a:xfrm>
            <a:off x="6121398" y="1276355"/>
            <a:ext cx="3036957" cy="3492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ebouh Paul">
            <a:extLst>
              <a:ext uri="{FF2B5EF4-FFF2-40B4-BE49-F238E27FC236}">
                <a16:creationId xmlns:a16="http://schemas.microsoft.com/office/drawing/2014/main" id="{7A23BD7F-4D3F-42DB-A2BA-135B6F9516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2" r="-1492"/>
          <a:stretch/>
        </p:blipFill>
        <p:spPr bwMode="auto">
          <a:xfrm>
            <a:off x="-14355" y="1289056"/>
            <a:ext cx="3036957" cy="3492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499B28-8B7B-F8F2-3C68-FCA871BE36A0}"/>
              </a:ext>
            </a:extLst>
          </p:cNvPr>
          <p:cNvSpPr txBox="1"/>
          <p:nvPr/>
        </p:nvSpPr>
        <p:spPr>
          <a:xfrm>
            <a:off x="0" y="826704"/>
            <a:ext cx="9144000" cy="369332"/>
          </a:xfrm>
          <a:prstGeom prst="rect">
            <a:avLst/>
          </a:prstGeom>
          <a:noFill/>
        </p:spPr>
        <p:txBody>
          <a:bodyPr wrap="square">
            <a:spAutoFit/>
          </a:bodyPr>
          <a:lstStyle/>
          <a:p>
            <a:pPr algn="ctr"/>
            <a:r>
              <a:rPr lang="en-US" b="1" dirty="0">
                <a:solidFill>
                  <a:schemeClr val="bg1"/>
                </a:solidFill>
                <a:latin typeface="Calibri" panose="020F0502020204030204" pitchFamily="34" charset="0"/>
                <a:cs typeface="Calibri" panose="020F0502020204030204" pitchFamily="34" charset="0"/>
              </a:rPr>
              <a:t>2022/23 JLab EIC Center Postdoctoral Fellows</a:t>
            </a:r>
          </a:p>
        </p:txBody>
      </p:sp>
      <p:sp>
        <p:nvSpPr>
          <p:cNvPr id="10" name="TextBox 9">
            <a:extLst>
              <a:ext uri="{FF2B5EF4-FFF2-40B4-BE49-F238E27FC236}">
                <a16:creationId xmlns:a16="http://schemas.microsoft.com/office/drawing/2014/main" id="{A0C9CDB0-4B7E-41DD-5AE6-9E7E71C7B715}"/>
              </a:ext>
            </a:extLst>
          </p:cNvPr>
          <p:cNvSpPr txBox="1"/>
          <p:nvPr/>
        </p:nvSpPr>
        <p:spPr>
          <a:xfrm>
            <a:off x="6121398" y="4809956"/>
            <a:ext cx="3022602" cy="1223412"/>
          </a:xfrm>
          <a:prstGeom prst="rect">
            <a:avLst/>
          </a:prstGeom>
          <a:noFill/>
        </p:spPr>
        <p:txBody>
          <a:bodyPr wrap="square" rtlCol="0">
            <a:spAutoFit/>
          </a:bodyPr>
          <a:lstStyle/>
          <a:p>
            <a:r>
              <a:rPr lang="en-US" sz="1050" dirty="0"/>
              <a:t>Dr. Vega will develop a unified implementation </a:t>
            </a:r>
          </a:p>
          <a:p>
            <a:r>
              <a:rPr lang="en-US" sz="1050" dirty="0"/>
              <a:t>of physics models for coherent processes </a:t>
            </a:r>
          </a:p>
          <a:p>
            <a:r>
              <a:rPr lang="en-US" sz="1050" dirty="0"/>
              <a:t>on light nuclei that will enable systematic </a:t>
            </a:r>
          </a:p>
          <a:p>
            <a:r>
              <a:rPr lang="en-US" sz="1050" dirty="0"/>
              <a:t>study of nuclear structure.</a:t>
            </a:r>
          </a:p>
          <a:p>
            <a:endParaRPr lang="en-US" sz="1050" dirty="0"/>
          </a:p>
          <a:p>
            <a:endParaRPr lang="en-US" sz="1050" dirty="0"/>
          </a:p>
          <a:p>
            <a:r>
              <a:rPr lang="en-US" sz="1050" dirty="0"/>
              <a:t>Adviser: Prof. Wim Cosyn </a:t>
            </a:r>
          </a:p>
        </p:txBody>
      </p:sp>
      <p:sp>
        <p:nvSpPr>
          <p:cNvPr id="11" name="TextBox 10">
            <a:extLst>
              <a:ext uri="{FF2B5EF4-FFF2-40B4-BE49-F238E27FC236}">
                <a16:creationId xmlns:a16="http://schemas.microsoft.com/office/drawing/2014/main" id="{CCB2A9A6-E04A-D86A-1DC7-C0594F0384FA}"/>
              </a:ext>
            </a:extLst>
          </p:cNvPr>
          <p:cNvSpPr txBox="1"/>
          <p:nvPr/>
        </p:nvSpPr>
        <p:spPr>
          <a:xfrm>
            <a:off x="3066221" y="4809957"/>
            <a:ext cx="3036957" cy="1223412"/>
          </a:xfrm>
          <a:prstGeom prst="rect">
            <a:avLst/>
          </a:prstGeom>
          <a:noFill/>
        </p:spPr>
        <p:txBody>
          <a:bodyPr wrap="square" rtlCol="0">
            <a:spAutoFit/>
          </a:bodyPr>
          <a:lstStyle/>
          <a:p>
            <a:r>
              <a:rPr lang="en-US" sz="1050" dirty="0"/>
              <a:t>Dr </a:t>
            </a:r>
            <a:r>
              <a:rPr lang="en-US" sz="1050" dirty="0" err="1"/>
              <a:t>Nycz</a:t>
            </a:r>
            <a:r>
              <a:rPr lang="en-US" sz="1050" dirty="0"/>
              <a:t> will investigate Neutral-Current Electroweak Standard Model and Beyond the-Standard Model  physics, with a focus on performing a thorough  projection study of the extraction of the weak mixing angle at the EIC.</a:t>
            </a:r>
          </a:p>
          <a:p>
            <a:endParaRPr lang="en-US" sz="1050" dirty="0"/>
          </a:p>
          <a:p>
            <a:r>
              <a:rPr lang="en-US" sz="1050" dirty="0"/>
              <a:t>Adviser: Prof. </a:t>
            </a:r>
            <a:r>
              <a:rPr lang="en-US" sz="1050" dirty="0" err="1"/>
              <a:t>Xiaochao</a:t>
            </a:r>
            <a:r>
              <a:rPr lang="en-US" sz="1050" dirty="0"/>
              <a:t> Zheng</a:t>
            </a:r>
          </a:p>
        </p:txBody>
      </p:sp>
      <p:sp>
        <p:nvSpPr>
          <p:cNvPr id="12" name="TextBox 11">
            <a:extLst>
              <a:ext uri="{FF2B5EF4-FFF2-40B4-BE49-F238E27FC236}">
                <a16:creationId xmlns:a16="http://schemas.microsoft.com/office/drawing/2014/main" id="{D26C861B-9802-7366-9C1E-77F5AB9BDA94}"/>
              </a:ext>
            </a:extLst>
          </p:cNvPr>
          <p:cNvSpPr txBox="1"/>
          <p:nvPr/>
        </p:nvSpPr>
        <p:spPr>
          <a:xfrm>
            <a:off x="20155" y="4809956"/>
            <a:ext cx="3036957" cy="1061829"/>
          </a:xfrm>
          <a:prstGeom prst="rect">
            <a:avLst/>
          </a:prstGeom>
          <a:noFill/>
        </p:spPr>
        <p:txBody>
          <a:bodyPr wrap="square" rtlCol="0">
            <a:spAutoFit/>
          </a:bodyPr>
          <a:lstStyle/>
          <a:p>
            <a:r>
              <a:rPr lang="en-US" sz="1050" dirty="0"/>
              <a:t>Dr. Paul will conduct research &amp; development  to optimize the design of a proposed high-granularity hadronic calorimeter insert for the EIC.</a:t>
            </a:r>
          </a:p>
          <a:p>
            <a:endParaRPr lang="en-US" sz="1050" dirty="0"/>
          </a:p>
          <a:p>
            <a:endParaRPr lang="en-US" sz="1050" dirty="0"/>
          </a:p>
          <a:p>
            <a:r>
              <a:rPr lang="en-US" sz="1050" dirty="0"/>
              <a:t>Adviser: Miguel Arratia</a:t>
            </a:r>
          </a:p>
        </p:txBody>
      </p:sp>
      <p:sp>
        <p:nvSpPr>
          <p:cNvPr id="2" name="Slide Number Placeholder 1">
            <a:extLst>
              <a:ext uri="{FF2B5EF4-FFF2-40B4-BE49-F238E27FC236}">
                <a16:creationId xmlns:a16="http://schemas.microsoft.com/office/drawing/2014/main" id="{BB0F1739-0A1C-E60B-5D1E-26FD27705CD3}"/>
              </a:ext>
            </a:extLst>
          </p:cNvPr>
          <p:cNvSpPr>
            <a:spLocks noGrp="1"/>
          </p:cNvSpPr>
          <p:nvPr>
            <p:ph type="sldNum" sz="quarter" idx="12"/>
          </p:nvPr>
        </p:nvSpPr>
        <p:spPr>
          <a:xfrm>
            <a:off x="7086600" y="6359751"/>
            <a:ext cx="2057400" cy="273844"/>
          </a:xfrm>
        </p:spPr>
        <p:txBody>
          <a:bodyPr/>
          <a:lstStyle/>
          <a:p>
            <a:pPr>
              <a:defRPr/>
            </a:pPr>
            <a:fld id="{9D07D49E-6DC6-8C40-AD68-D69A60D180C2}" type="slidenum">
              <a:rPr lang="en-US" smtClean="0"/>
              <a:pPr>
                <a:defRPr/>
              </a:pPr>
              <a:t>26</a:t>
            </a:fld>
            <a:endParaRPr lang="en-US" dirty="0"/>
          </a:p>
        </p:txBody>
      </p:sp>
    </p:spTree>
    <p:extLst>
      <p:ext uri="{BB962C8B-B14F-4D97-AF65-F5344CB8AC3E}">
        <p14:creationId xmlns:p14="http://schemas.microsoft.com/office/powerpoint/2010/main" val="1928874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E96C3-2BC1-2F47-AB79-CBD8E0BE2C1A}"/>
              </a:ext>
            </a:extLst>
          </p:cNvPr>
          <p:cNvSpPr>
            <a:spLocks noGrp="1"/>
          </p:cNvSpPr>
          <p:nvPr>
            <p:ph type="title"/>
          </p:nvPr>
        </p:nvSpPr>
        <p:spPr/>
        <p:txBody>
          <a:bodyPr/>
          <a:lstStyle/>
          <a:p>
            <a:r>
              <a:rPr lang="en-US" dirty="0"/>
              <a:t>Detector Testing Program</a:t>
            </a:r>
          </a:p>
        </p:txBody>
      </p:sp>
      <p:sp>
        <p:nvSpPr>
          <p:cNvPr id="3" name="Content Placeholder 2">
            <a:extLst>
              <a:ext uri="{FF2B5EF4-FFF2-40B4-BE49-F238E27FC236}">
                <a16:creationId xmlns:a16="http://schemas.microsoft.com/office/drawing/2014/main" id="{8F18FE74-6ACD-3B42-986F-DBF742722A60}"/>
              </a:ext>
            </a:extLst>
          </p:cNvPr>
          <p:cNvSpPr>
            <a:spLocks noGrp="1"/>
          </p:cNvSpPr>
          <p:nvPr>
            <p:ph idx="1"/>
          </p:nvPr>
        </p:nvSpPr>
        <p:spPr>
          <a:xfrm>
            <a:off x="308918" y="810412"/>
            <a:ext cx="8708621" cy="5381694"/>
          </a:xfrm>
        </p:spPr>
        <p:txBody>
          <a:bodyPr>
            <a:normAutofit/>
          </a:bodyPr>
          <a:lstStyle/>
          <a:p>
            <a:r>
              <a:rPr lang="en-US" dirty="0"/>
              <a:t>Jefferson Lab users have a long history of its users setting up small parasitic detector tests in the experimental halls to ensure successful experiments.</a:t>
            </a:r>
          </a:p>
          <a:p>
            <a:r>
              <a:rPr lang="en-US" dirty="0"/>
              <a:t>With a focus on detectors for the EIC, the EIC center coordinates between outside groups and the experimental Halls to facilitate testing.</a:t>
            </a:r>
          </a:p>
          <a:p>
            <a:r>
              <a:rPr lang="en-US" dirty="0"/>
              <a:t>Presently Four Parasitic Testing Areas On Site</a:t>
            </a:r>
          </a:p>
          <a:p>
            <a:pPr lvl="1"/>
            <a:r>
              <a:rPr lang="en-US" dirty="0"/>
              <a:t>High Luminosity Tests: Hall A and Hall C </a:t>
            </a:r>
          </a:p>
          <a:p>
            <a:pPr lvl="1"/>
            <a:r>
              <a:rPr lang="en-US" dirty="0"/>
              <a:t>Low Luminosity Tests: Hall B and Hall D</a:t>
            </a:r>
          </a:p>
          <a:p>
            <a:r>
              <a:rPr lang="en-US" dirty="0"/>
              <a:t>Presently One Area For Dedicated Testing</a:t>
            </a:r>
          </a:p>
          <a:p>
            <a:pPr lvl="1"/>
            <a:r>
              <a:rPr lang="en-US" dirty="0"/>
              <a:t>10 MeV Upgraded Injector Test Facility </a:t>
            </a:r>
          </a:p>
          <a:p>
            <a:r>
              <a:rPr lang="en-US" dirty="0"/>
              <a:t>Testing requires approval by hall leader and work coordinator as well as appropriate training and safety documentation</a:t>
            </a:r>
          </a:p>
          <a:p>
            <a:r>
              <a:rPr lang="en-US" dirty="0"/>
              <a:t>More details found at: </a:t>
            </a:r>
            <a:r>
              <a:rPr lang="en-US" dirty="0">
                <a:hlinkClick r:id="rId2"/>
              </a:rPr>
              <a:t>https://www.eiccenter.org/detector-testing</a:t>
            </a:r>
            <a:r>
              <a:rPr lang="en-US" dirty="0"/>
              <a:t> </a:t>
            </a:r>
          </a:p>
        </p:txBody>
      </p:sp>
      <p:sp>
        <p:nvSpPr>
          <p:cNvPr id="4" name="Footer Placeholder 3">
            <a:extLst>
              <a:ext uri="{FF2B5EF4-FFF2-40B4-BE49-F238E27FC236}">
                <a16:creationId xmlns:a16="http://schemas.microsoft.com/office/drawing/2014/main" id="{E08B2EB5-933C-6C4B-8FCC-10A5CE8CEB2C}"/>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0F11312F-ABBB-F744-BF20-7E1B94395E77}"/>
              </a:ext>
            </a:extLst>
          </p:cNvPr>
          <p:cNvSpPr>
            <a:spLocks noGrp="1"/>
          </p:cNvSpPr>
          <p:nvPr>
            <p:ph type="sldNum" sz="quarter" idx="12"/>
          </p:nvPr>
        </p:nvSpPr>
        <p:spPr/>
        <p:txBody>
          <a:bodyPr/>
          <a:lstStyle/>
          <a:p>
            <a:fld id="{07E1C93C-5050-FC42-8F10-D22D4F119D13}" type="slidenum">
              <a:rPr lang="en-US" smtClean="0"/>
              <a:pPr/>
              <a:t>27</a:t>
            </a:fld>
            <a:endParaRPr lang="en-US" dirty="0"/>
          </a:p>
        </p:txBody>
      </p:sp>
    </p:spTree>
    <p:extLst>
      <p:ext uri="{BB962C8B-B14F-4D97-AF65-F5344CB8AC3E}">
        <p14:creationId xmlns:p14="http://schemas.microsoft.com/office/powerpoint/2010/main" val="3963112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B6D07-2E7D-4448-A56E-8FA0B31E0553}"/>
              </a:ext>
            </a:extLst>
          </p:cNvPr>
          <p:cNvSpPr>
            <a:spLocks noGrp="1"/>
          </p:cNvSpPr>
          <p:nvPr>
            <p:ph type="title"/>
          </p:nvPr>
        </p:nvSpPr>
        <p:spPr>
          <a:xfrm>
            <a:off x="0" y="457708"/>
            <a:ext cx="9144000" cy="694985"/>
          </a:xfrm>
        </p:spPr>
        <p:txBody>
          <a:bodyPr>
            <a:normAutofit/>
          </a:bodyPr>
          <a:lstStyle/>
          <a:p>
            <a:pPr algn="ctr"/>
            <a:r>
              <a:rPr lang="en-US" dirty="0"/>
              <a:t>Test Setup in Hall D</a:t>
            </a:r>
          </a:p>
        </p:txBody>
      </p:sp>
      <p:sp>
        <p:nvSpPr>
          <p:cNvPr id="4" name="Date Placeholder 3">
            <a:extLst>
              <a:ext uri="{FF2B5EF4-FFF2-40B4-BE49-F238E27FC236}">
                <a16:creationId xmlns:a16="http://schemas.microsoft.com/office/drawing/2014/main" id="{D03D4824-0C92-224E-AD50-15273473A58D}"/>
              </a:ext>
            </a:extLst>
          </p:cNvPr>
          <p:cNvSpPr>
            <a:spLocks noGrp="1"/>
          </p:cNvSpPr>
          <p:nvPr>
            <p:ph type="dt" sz="half" idx="10"/>
          </p:nvPr>
        </p:nvSpPr>
        <p:spPr>
          <a:xfrm>
            <a:off x="0" y="647890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rgbClr val="7A81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10/8/21</a:t>
            </a:r>
          </a:p>
        </p:txBody>
      </p:sp>
      <p:sp>
        <p:nvSpPr>
          <p:cNvPr id="5" name="Slide Number Placeholder 4">
            <a:extLst>
              <a:ext uri="{FF2B5EF4-FFF2-40B4-BE49-F238E27FC236}">
                <a16:creationId xmlns:a16="http://schemas.microsoft.com/office/drawing/2014/main" id="{69C0E9F3-14C1-DF4D-9D7F-7BBAFE3FF29C}"/>
              </a:ext>
            </a:extLst>
          </p:cNvPr>
          <p:cNvSpPr>
            <a:spLocks noGrp="1"/>
          </p:cNvSpPr>
          <p:nvPr>
            <p:ph type="sldNum" sz="quarter" idx="12"/>
          </p:nvPr>
        </p:nvSpPr>
        <p:spPr/>
        <p:txBody>
          <a:bodyPr/>
          <a:lstStyle/>
          <a:p>
            <a:fld id="{8471BD59-619A-7347-A029-AF98DB99E6C5}" type="slidenum">
              <a:rPr lang="en-US" smtClean="0"/>
              <a:t>28</a:t>
            </a:fld>
            <a:endParaRPr lang="en-US"/>
          </a:p>
        </p:txBody>
      </p:sp>
      <p:pic>
        <p:nvPicPr>
          <p:cNvPr id="7" name="Picture 6">
            <a:extLst>
              <a:ext uri="{FF2B5EF4-FFF2-40B4-BE49-F238E27FC236}">
                <a16:creationId xmlns:a16="http://schemas.microsoft.com/office/drawing/2014/main" id="{C3B201C4-6751-5144-8FEF-FC8DB2A0060E}"/>
              </a:ext>
            </a:extLst>
          </p:cNvPr>
          <p:cNvPicPr>
            <a:picLocks noChangeAspect="1"/>
          </p:cNvPicPr>
          <p:nvPr/>
        </p:nvPicPr>
        <p:blipFill>
          <a:blip r:embed="rId2"/>
          <a:stretch>
            <a:fillRect/>
          </a:stretch>
        </p:blipFill>
        <p:spPr>
          <a:xfrm>
            <a:off x="5569225" y="1318343"/>
            <a:ext cx="3222941" cy="4306170"/>
          </a:xfrm>
          <a:prstGeom prst="rect">
            <a:avLst/>
          </a:prstGeom>
        </p:spPr>
      </p:pic>
      <p:pic>
        <p:nvPicPr>
          <p:cNvPr id="9" name="Picture 8">
            <a:extLst>
              <a:ext uri="{FF2B5EF4-FFF2-40B4-BE49-F238E27FC236}">
                <a16:creationId xmlns:a16="http://schemas.microsoft.com/office/drawing/2014/main" id="{BBFDDDE1-AD5F-EC4A-8DB3-E813923F36DD}"/>
              </a:ext>
            </a:extLst>
          </p:cNvPr>
          <p:cNvPicPr>
            <a:picLocks noChangeAspect="1"/>
          </p:cNvPicPr>
          <p:nvPr/>
        </p:nvPicPr>
        <p:blipFill>
          <a:blip r:embed="rId3"/>
          <a:stretch>
            <a:fillRect/>
          </a:stretch>
        </p:blipFill>
        <p:spPr>
          <a:xfrm>
            <a:off x="536062" y="2171870"/>
            <a:ext cx="4517690" cy="3390900"/>
          </a:xfrm>
          <a:prstGeom prst="rect">
            <a:avLst/>
          </a:prstGeom>
        </p:spPr>
      </p:pic>
      <p:cxnSp>
        <p:nvCxnSpPr>
          <p:cNvPr id="11" name="Straight Arrow Connector 10">
            <a:extLst>
              <a:ext uri="{FF2B5EF4-FFF2-40B4-BE49-F238E27FC236}">
                <a16:creationId xmlns:a16="http://schemas.microsoft.com/office/drawing/2014/main" id="{01CB2BD4-D9ED-B54D-8D48-6B07A4A4FB0A}"/>
              </a:ext>
            </a:extLst>
          </p:cNvPr>
          <p:cNvCxnSpPr>
            <a:cxnSpLocks/>
          </p:cNvCxnSpPr>
          <p:nvPr/>
        </p:nvCxnSpPr>
        <p:spPr>
          <a:xfrm flipH="1">
            <a:off x="2940368" y="3208564"/>
            <a:ext cx="3517583" cy="9062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66997D9-5D2E-DE40-84FC-A677B5C22E58}"/>
              </a:ext>
            </a:extLst>
          </p:cNvPr>
          <p:cNvCxnSpPr>
            <a:cxnSpLocks/>
          </p:cNvCxnSpPr>
          <p:nvPr/>
        </p:nvCxnSpPr>
        <p:spPr>
          <a:xfrm>
            <a:off x="2415520" y="2503170"/>
            <a:ext cx="124799" cy="227038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DC41481-9387-E445-9B9F-2A3B6C6DED45}"/>
              </a:ext>
            </a:extLst>
          </p:cNvPr>
          <p:cNvSpPr txBox="1"/>
          <p:nvPr/>
        </p:nvSpPr>
        <p:spPr>
          <a:xfrm>
            <a:off x="1715015" y="2171870"/>
            <a:ext cx="1450397" cy="369332"/>
          </a:xfrm>
          <a:prstGeom prst="rect">
            <a:avLst/>
          </a:prstGeom>
          <a:noFill/>
        </p:spPr>
        <p:txBody>
          <a:bodyPr wrap="none" rtlCol="0">
            <a:spAutoFit/>
          </a:bodyPr>
          <a:lstStyle/>
          <a:p>
            <a:r>
              <a:rPr lang="en-US" dirty="0">
                <a:solidFill>
                  <a:srgbClr val="FFFF00"/>
                </a:solidFill>
              </a:rPr>
              <a:t>Photon beam</a:t>
            </a:r>
          </a:p>
        </p:txBody>
      </p:sp>
      <p:cxnSp>
        <p:nvCxnSpPr>
          <p:cNvPr id="16" name="Straight Arrow Connector 15">
            <a:extLst>
              <a:ext uri="{FF2B5EF4-FFF2-40B4-BE49-F238E27FC236}">
                <a16:creationId xmlns:a16="http://schemas.microsoft.com/office/drawing/2014/main" id="{E2A0B837-1C18-3741-B9FF-1F5D39A8A4EF}"/>
              </a:ext>
            </a:extLst>
          </p:cNvPr>
          <p:cNvCxnSpPr>
            <a:cxnSpLocks/>
          </p:cNvCxnSpPr>
          <p:nvPr/>
        </p:nvCxnSpPr>
        <p:spPr>
          <a:xfrm>
            <a:off x="2445262" y="2819857"/>
            <a:ext cx="577874" cy="201544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616D15E-5716-1A4E-9830-649D54CBDAF9}"/>
              </a:ext>
            </a:extLst>
          </p:cNvPr>
          <p:cNvSpPr txBox="1"/>
          <p:nvPr/>
        </p:nvSpPr>
        <p:spPr>
          <a:xfrm>
            <a:off x="2794906" y="4808986"/>
            <a:ext cx="835870" cy="300082"/>
          </a:xfrm>
          <a:prstGeom prst="rect">
            <a:avLst/>
          </a:prstGeom>
          <a:noFill/>
        </p:spPr>
        <p:txBody>
          <a:bodyPr wrap="none" rtlCol="0">
            <a:spAutoFit/>
          </a:bodyPr>
          <a:lstStyle/>
          <a:p>
            <a:r>
              <a:rPr lang="en-US" sz="1350" dirty="0">
                <a:solidFill>
                  <a:srgbClr val="FFFF00"/>
                </a:solidFill>
              </a:rPr>
              <a:t>Electrons</a:t>
            </a:r>
          </a:p>
        </p:txBody>
      </p:sp>
      <p:sp>
        <p:nvSpPr>
          <p:cNvPr id="20" name="Donut 19">
            <a:extLst>
              <a:ext uri="{FF2B5EF4-FFF2-40B4-BE49-F238E27FC236}">
                <a16:creationId xmlns:a16="http://schemas.microsoft.com/office/drawing/2014/main" id="{20BD8F14-C6CD-B342-BA6B-311FBD4FFF41}"/>
              </a:ext>
            </a:extLst>
          </p:cNvPr>
          <p:cNvSpPr/>
          <p:nvPr/>
        </p:nvSpPr>
        <p:spPr>
          <a:xfrm>
            <a:off x="2540319" y="3829050"/>
            <a:ext cx="575705" cy="544286"/>
          </a:xfrm>
          <a:prstGeom prst="donut">
            <a:avLst>
              <a:gd name="adj" fmla="val 4336"/>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2927933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a:t>
            </a:r>
          </a:p>
        </p:txBody>
      </p:sp>
      <p:sp>
        <p:nvSpPr>
          <p:cNvPr id="7" name="Text Placeholder 6"/>
          <p:cNvSpPr>
            <a:spLocks noGrp="1"/>
          </p:cNvSpPr>
          <p:nvPr>
            <p:ph type="body" sz="quarter" idx="17"/>
          </p:nvPr>
        </p:nvSpPr>
        <p:spPr>
          <a:xfrm>
            <a:off x="115091" y="1417314"/>
            <a:ext cx="4643722" cy="4659021"/>
          </a:xfrm>
        </p:spPr>
        <p:txBody>
          <a:bodyPr>
            <a:normAutofit/>
          </a:bodyPr>
          <a:lstStyle/>
          <a:p>
            <a:r>
              <a:rPr lang="en-US" sz="1800" dirty="0">
                <a:solidFill>
                  <a:schemeClr val="tx1"/>
                </a:solidFill>
              </a:rPr>
              <a:t>Due to a very strong overlap in the physics interests, the EIC project has turned into a very nice joint project with BNL and JLab.</a:t>
            </a:r>
          </a:p>
          <a:p>
            <a:r>
              <a:rPr lang="en-US" sz="1800" dirty="0">
                <a:solidFill>
                  <a:schemeClr val="tx1"/>
                </a:solidFill>
              </a:rPr>
              <a:t>Just as the two labs were able to come together after site selection, now the detector teams ECCE and ATHENA have nicely come together to build what is presently known as detector one.</a:t>
            </a:r>
          </a:p>
          <a:p>
            <a:r>
              <a:rPr lang="en-US" sz="1800" dirty="0">
                <a:solidFill>
                  <a:schemeClr val="tx1"/>
                </a:solidFill>
              </a:rPr>
              <a:t>Many that were in the  CORE team are now pushing for a second detector. </a:t>
            </a:r>
          </a:p>
          <a:p>
            <a:r>
              <a:rPr lang="en-US" sz="1800" dirty="0">
                <a:solidFill>
                  <a:schemeClr val="tx1"/>
                </a:solidFill>
              </a:rPr>
              <a:t>This machine will turn on for science in the early 2030’s, so some of you in this room will likely be part of the scientific team running the experiments!</a:t>
            </a:r>
          </a:p>
        </p:txBody>
      </p:sp>
      <p:pic>
        <p:nvPicPr>
          <p:cNvPr id="8" name="Picture Placeholder 7">
            <a:extLst>
              <a:ext uri="{FF2B5EF4-FFF2-40B4-BE49-F238E27FC236}">
                <a16:creationId xmlns:a16="http://schemas.microsoft.com/office/drawing/2014/main" id="{DCF7A142-FD60-D944-B68C-6BF82074364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tretch>
            <a:fillRect/>
          </a:stretch>
        </p:blipFill>
        <p:spPr>
          <a:xfrm>
            <a:off x="4645152" y="1417314"/>
            <a:ext cx="4268435" cy="4580488"/>
          </a:xfrm>
          <a:prstGeom prst="rect">
            <a:avLst/>
          </a:prstGeom>
          <a:effectLst/>
        </p:spPr>
      </p:pic>
      <p:sp>
        <p:nvSpPr>
          <p:cNvPr id="9" name="TextBox 8">
            <a:extLst>
              <a:ext uri="{FF2B5EF4-FFF2-40B4-BE49-F238E27FC236}">
                <a16:creationId xmlns:a16="http://schemas.microsoft.com/office/drawing/2014/main" id="{6BE5C389-D99B-9942-9102-5089111F6314}"/>
              </a:ext>
            </a:extLst>
          </p:cNvPr>
          <p:cNvSpPr txBox="1"/>
          <p:nvPr/>
        </p:nvSpPr>
        <p:spPr>
          <a:xfrm>
            <a:off x="6473952" y="2697480"/>
            <a:ext cx="478016" cy="369332"/>
          </a:xfrm>
          <a:prstGeom prst="rect">
            <a:avLst/>
          </a:prstGeom>
          <a:noFill/>
        </p:spPr>
        <p:txBody>
          <a:bodyPr wrap="none" rtlCol="0">
            <a:spAutoFit/>
          </a:bodyPr>
          <a:lstStyle/>
          <a:p>
            <a:r>
              <a:rPr lang="en-US" dirty="0"/>
              <a:t>EIC</a:t>
            </a:r>
          </a:p>
        </p:txBody>
      </p:sp>
    </p:spTree>
    <p:extLst>
      <p:ext uri="{BB962C8B-B14F-4D97-AF65-F5344CB8AC3E}">
        <p14:creationId xmlns:p14="http://schemas.microsoft.com/office/powerpoint/2010/main" val="354149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C3CD2-DE3E-29E7-1CF6-27D3481FA50E}"/>
              </a:ext>
            </a:extLst>
          </p:cNvPr>
          <p:cNvSpPr>
            <a:spLocks noGrp="1"/>
          </p:cNvSpPr>
          <p:nvPr>
            <p:ph type="title"/>
          </p:nvPr>
        </p:nvSpPr>
        <p:spPr/>
        <p:txBody>
          <a:bodyPr/>
          <a:lstStyle/>
          <a:p>
            <a:r>
              <a:rPr lang="en-US" dirty="0"/>
              <a:t>HERA</a:t>
            </a:r>
          </a:p>
        </p:txBody>
      </p:sp>
      <p:sp>
        <p:nvSpPr>
          <p:cNvPr id="3" name="Content Placeholder 2">
            <a:extLst>
              <a:ext uri="{FF2B5EF4-FFF2-40B4-BE49-F238E27FC236}">
                <a16:creationId xmlns:a16="http://schemas.microsoft.com/office/drawing/2014/main" id="{3A2F4357-9CAB-4DEF-BA89-01B1329B5551}"/>
              </a:ext>
            </a:extLst>
          </p:cNvPr>
          <p:cNvSpPr>
            <a:spLocks noGrp="1"/>
          </p:cNvSpPr>
          <p:nvPr>
            <p:ph idx="1"/>
          </p:nvPr>
        </p:nvSpPr>
        <p:spPr>
          <a:xfrm>
            <a:off x="-16329" y="826000"/>
            <a:ext cx="9160329" cy="8077700"/>
          </a:xfrm>
        </p:spPr>
        <p:txBody>
          <a:bodyPr/>
          <a:lstStyle/>
          <a:p>
            <a:r>
              <a:rPr lang="en-US" dirty="0"/>
              <a:t>HERA (German: Hadron-</a:t>
            </a:r>
            <a:r>
              <a:rPr lang="en-US" dirty="0" err="1"/>
              <a:t>Elektron</a:t>
            </a:r>
            <a:r>
              <a:rPr lang="en-US" dirty="0"/>
              <a:t>-</a:t>
            </a:r>
            <a:r>
              <a:rPr lang="en-US" dirty="0" err="1"/>
              <a:t>Ringanlage</a:t>
            </a:r>
            <a:r>
              <a:rPr lang="en-US" dirty="0"/>
              <a:t>, English: Hadron-Electron Ring Accelerator) was a particle accelerator at DESY in Hamburg.    </a:t>
            </a:r>
          </a:p>
          <a:p>
            <a:r>
              <a:rPr lang="en-US" dirty="0"/>
              <a:t>318 GeV center of mass energies: 27.5 GeV e, 920 GeV p</a:t>
            </a:r>
          </a:p>
          <a:p>
            <a:r>
              <a:rPr lang="en-US" dirty="0"/>
              <a:t>Electron-proton collider ran from 1992 – 2007</a:t>
            </a:r>
          </a:p>
          <a:p>
            <a:r>
              <a:rPr lang="en-US" dirty="0"/>
              <a:t>Electron polarization by Sokolov – </a:t>
            </a:r>
            <a:r>
              <a:rPr lang="en-US" dirty="0" err="1"/>
              <a:t>Ternov</a:t>
            </a:r>
            <a:r>
              <a:rPr lang="en-US" dirty="0"/>
              <a:t> effect.</a:t>
            </a:r>
          </a:p>
          <a:p>
            <a:r>
              <a:rPr lang="en-US" dirty="0"/>
              <a:t>Amazing machine and publications are still coming out from the data.</a:t>
            </a:r>
          </a:p>
          <a:p>
            <a:r>
              <a:rPr lang="en-US" dirty="0"/>
              <a:t>Luminosity and some design choices limited the physics reach which now naturally lead to next generation machine: the EIC.</a:t>
            </a:r>
          </a:p>
          <a:p>
            <a:endParaRPr lang="en-US" dirty="0"/>
          </a:p>
        </p:txBody>
      </p:sp>
      <p:sp>
        <p:nvSpPr>
          <p:cNvPr id="4" name="Slide Number Placeholder 3">
            <a:extLst>
              <a:ext uri="{FF2B5EF4-FFF2-40B4-BE49-F238E27FC236}">
                <a16:creationId xmlns:a16="http://schemas.microsoft.com/office/drawing/2014/main" id="{56125873-4805-7ED1-ED0E-61BF0F637A64}"/>
              </a:ext>
            </a:extLst>
          </p:cNvPr>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1026" name="Picture 2" descr="Schematic diagram of the HERA accelerator layout until 2000 with the... |  Download Scientific Diagram">
            <a:extLst>
              <a:ext uri="{FF2B5EF4-FFF2-40B4-BE49-F238E27FC236}">
                <a16:creationId xmlns:a16="http://schemas.microsoft.com/office/drawing/2014/main" id="{8ADF848E-36F3-8387-B7F6-45A2335B5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85" y="4334336"/>
            <a:ext cx="4577443" cy="20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58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17FB-0D61-B144-8A40-F3DE80318C90}"/>
              </a:ext>
            </a:extLst>
          </p:cNvPr>
          <p:cNvSpPr>
            <a:spLocks noGrp="1"/>
          </p:cNvSpPr>
          <p:nvPr>
            <p:ph type="title"/>
          </p:nvPr>
        </p:nvSpPr>
        <p:spPr/>
        <p:txBody>
          <a:bodyPr/>
          <a:lstStyle/>
          <a:p>
            <a:r>
              <a:rPr lang="en-US" dirty="0"/>
              <a:t>Key Science Questions For The EIC To Answer</a:t>
            </a:r>
          </a:p>
        </p:txBody>
      </p:sp>
      <p:sp>
        <p:nvSpPr>
          <p:cNvPr id="3" name="Content Placeholder 2">
            <a:extLst>
              <a:ext uri="{FF2B5EF4-FFF2-40B4-BE49-F238E27FC236}">
                <a16:creationId xmlns:a16="http://schemas.microsoft.com/office/drawing/2014/main" id="{7285713E-9D42-E647-A130-F31537AD7082}"/>
              </a:ext>
            </a:extLst>
          </p:cNvPr>
          <p:cNvSpPr>
            <a:spLocks noGrp="1"/>
          </p:cNvSpPr>
          <p:nvPr>
            <p:ph idx="1"/>
          </p:nvPr>
        </p:nvSpPr>
        <p:spPr/>
        <p:txBody>
          <a:bodyPr>
            <a:normAutofit lnSpcReduction="10000"/>
          </a:bodyPr>
          <a:lstStyle/>
          <a:p>
            <a:r>
              <a:rPr lang="en-US" dirty="0"/>
              <a:t>How do the nucleonic properties such as mass and spin emerge from </a:t>
            </a:r>
            <a:r>
              <a:rPr lang="en-US" dirty="0" err="1"/>
              <a:t>partons</a:t>
            </a:r>
            <a:r>
              <a:rPr lang="en-US" dirty="0"/>
              <a:t> and their underlying interactions?</a:t>
            </a:r>
          </a:p>
          <a:p>
            <a:r>
              <a:rPr lang="en-US" dirty="0"/>
              <a:t>How are </a:t>
            </a:r>
            <a:r>
              <a:rPr lang="en-US" dirty="0" err="1"/>
              <a:t>partons</a:t>
            </a:r>
            <a:r>
              <a:rPr lang="en-US" dirty="0"/>
              <a:t> inside the nucleon distributed in both momentum and position space?</a:t>
            </a:r>
          </a:p>
          <a:p>
            <a:r>
              <a:rPr lang="en-US" dirty="0"/>
              <a:t>How do color-charged quarks and gluons, and jets, interact with a nuclear medium? How do the confined hadronic states emerge from these quarks and gluons? How do the quark-gluon interactions create nuclear binding?</a:t>
            </a:r>
          </a:p>
          <a:p>
            <a:r>
              <a:rPr lang="en-US" dirty="0"/>
              <a:t>How does a dense nuclear environment affect the quarks and gluons, their correlations, and their interactions? What happens to the gluon density in nuclei? Does it saturate at high energy, giving rise to a gluonic matter with universal properties in all nuclei and even nucleons?</a:t>
            </a:r>
          </a:p>
          <a:p>
            <a:endParaRPr lang="en-US" dirty="0"/>
          </a:p>
          <a:p>
            <a:r>
              <a:rPr lang="en-US" dirty="0">
                <a:hlinkClick r:id="rId2"/>
              </a:rPr>
              <a:t>https://www.nap.edu/login.php?record_id=25171&amp;page=https%3A%2F%2Fwww.nap.edu%2Fdownload%2F25171</a:t>
            </a:r>
            <a:r>
              <a:rPr lang="en-US" dirty="0"/>
              <a:t> and download as guest for a free copy of the National Academy of Science pdf </a:t>
            </a:r>
          </a:p>
        </p:txBody>
      </p:sp>
      <p:sp>
        <p:nvSpPr>
          <p:cNvPr id="4" name="Footer Placeholder 3">
            <a:extLst>
              <a:ext uri="{FF2B5EF4-FFF2-40B4-BE49-F238E27FC236}">
                <a16:creationId xmlns:a16="http://schemas.microsoft.com/office/drawing/2014/main" id="{2A0FC293-B994-5649-B5D3-DB98C4AD6DF6}"/>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2CA74CB9-615D-FE47-A12C-C893FB2829B2}"/>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2701540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6CD8-D67A-EB42-9F3A-B444F12C7332}"/>
              </a:ext>
            </a:extLst>
          </p:cNvPr>
          <p:cNvSpPr>
            <a:spLocks noGrp="1"/>
          </p:cNvSpPr>
          <p:nvPr>
            <p:ph type="title"/>
          </p:nvPr>
        </p:nvSpPr>
        <p:spPr/>
        <p:txBody>
          <a:bodyPr/>
          <a:lstStyle/>
          <a:p>
            <a:r>
              <a:rPr lang="en-US" dirty="0"/>
              <a:t>Kinematic Coverage Of The Electron Ion Collider</a:t>
            </a:r>
          </a:p>
        </p:txBody>
      </p:sp>
      <p:sp>
        <p:nvSpPr>
          <p:cNvPr id="4" name="Footer Placeholder 3">
            <a:extLst>
              <a:ext uri="{FF2B5EF4-FFF2-40B4-BE49-F238E27FC236}">
                <a16:creationId xmlns:a16="http://schemas.microsoft.com/office/drawing/2014/main" id="{E4DB21E8-9092-8F4C-BF7A-258D181C904D}"/>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BC6ACE17-D291-2C49-BC60-35DA87D0C665}"/>
              </a:ext>
            </a:extLst>
          </p:cNvPr>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7" name="Picture 6">
            <a:extLst>
              <a:ext uri="{FF2B5EF4-FFF2-40B4-BE49-F238E27FC236}">
                <a16:creationId xmlns:a16="http://schemas.microsoft.com/office/drawing/2014/main" id="{0313F125-0F0F-2742-BA43-A8401C8BD765}"/>
              </a:ext>
            </a:extLst>
          </p:cNvPr>
          <p:cNvPicPr>
            <a:picLocks noChangeAspect="1"/>
          </p:cNvPicPr>
          <p:nvPr/>
        </p:nvPicPr>
        <p:blipFill rotWithShape="1">
          <a:blip r:embed="rId2"/>
          <a:srcRect r="48820"/>
          <a:stretch/>
        </p:blipFill>
        <p:spPr>
          <a:xfrm>
            <a:off x="1218024" y="869329"/>
            <a:ext cx="6270169" cy="4328428"/>
          </a:xfrm>
          <a:prstGeom prst="rect">
            <a:avLst/>
          </a:prstGeom>
        </p:spPr>
      </p:pic>
      <p:sp>
        <p:nvSpPr>
          <p:cNvPr id="8" name="TextBox 7">
            <a:extLst>
              <a:ext uri="{FF2B5EF4-FFF2-40B4-BE49-F238E27FC236}">
                <a16:creationId xmlns:a16="http://schemas.microsoft.com/office/drawing/2014/main" id="{DA3B020A-FF70-EC4F-A3C1-A24F043C1364}"/>
              </a:ext>
            </a:extLst>
          </p:cNvPr>
          <p:cNvSpPr txBox="1"/>
          <p:nvPr/>
        </p:nvSpPr>
        <p:spPr>
          <a:xfrm>
            <a:off x="492339" y="5774838"/>
            <a:ext cx="8097538" cy="646331"/>
          </a:xfrm>
          <a:prstGeom prst="rect">
            <a:avLst/>
          </a:prstGeom>
          <a:noFill/>
        </p:spPr>
        <p:txBody>
          <a:bodyPr wrap="none" rtlCol="0">
            <a:spAutoFit/>
          </a:bodyPr>
          <a:lstStyle/>
          <a:p>
            <a:r>
              <a:rPr lang="en-US" dirty="0"/>
              <a:t>NOTE:   Jefferson Lab is also very high luminosity &gt;10</a:t>
            </a:r>
            <a:r>
              <a:rPr lang="en-US" baseline="30000" dirty="0"/>
              <a:t>38</a:t>
            </a:r>
            <a:r>
              <a:rPr lang="en-US" dirty="0"/>
              <a:t> cm</a:t>
            </a:r>
            <a:r>
              <a:rPr lang="en-US" baseline="30000" dirty="0"/>
              <a:t>-2</a:t>
            </a:r>
            <a:r>
              <a:rPr lang="en-US" dirty="0"/>
              <a:t>s</a:t>
            </a:r>
            <a:r>
              <a:rPr lang="en-US" baseline="30000" dirty="0"/>
              <a:t>-1</a:t>
            </a:r>
            <a:r>
              <a:rPr lang="en-US" dirty="0"/>
              <a:t> while the proposed</a:t>
            </a:r>
          </a:p>
          <a:p>
            <a:r>
              <a:rPr lang="en-US" dirty="0"/>
              <a:t>EIC would be ~10</a:t>
            </a:r>
            <a:r>
              <a:rPr lang="en-US" baseline="30000" dirty="0"/>
              <a:t>33</a:t>
            </a:r>
            <a:r>
              <a:rPr lang="en-US" dirty="0"/>
              <a:t> to 10</a:t>
            </a:r>
            <a:r>
              <a:rPr lang="en-US" baseline="30000" dirty="0"/>
              <a:t>34</a:t>
            </a:r>
            <a:r>
              <a:rPr lang="en-US" dirty="0"/>
              <a:t> cm</a:t>
            </a:r>
            <a:r>
              <a:rPr lang="en-US" baseline="30000" dirty="0"/>
              <a:t>-2</a:t>
            </a:r>
            <a:r>
              <a:rPr lang="en-US" dirty="0"/>
              <a:t>s</a:t>
            </a:r>
            <a:r>
              <a:rPr lang="en-US" baseline="30000" dirty="0"/>
              <a:t>-1  </a:t>
            </a:r>
            <a:r>
              <a:rPr lang="en-US" dirty="0"/>
              <a:t>so kinematic coverage alone isn’t the whole story!</a:t>
            </a:r>
          </a:p>
        </p:txBody>
      </p:sp>
      <p:sp>
        <p:nvSpPr>
          <p:cNvPr id="9" name="TextBox 8">
            <a:extLst>
              <a:ext uri="{FF2B5EF4-FFF2-40B4-BE49-F238E27FC236}">
                <a16:creationId xmlns:a16="http://schemas.microsoft.com/office/drawing/2014/main" id="{E23B0976-9342-624F-8C71-DDD70A66D7DF}"/>
              </a:ext>
            </a:extLst>
          </p:cNvPr>
          <p:cNvSpPr txBox="1"/>
          <p:nvPr/>
        </p:nvSpPr>
        <p:spPr>
          <a:xfrm>
            <a:off x="-77114" y="5197757"/>
            <a:ext cx="9144000" cy="369332"/>
          </a:xfrm>
          <a:prstGeom prst="rect">
            <a:avLst/>
          </a:prstGeom>
          <a:noFill/>
        </p:spPr>
        <p:txBody>
          <a:bodyPr wrap="square" rtlCol="0">
            <a:spAutoFit/>
          </a:bodyPr>
          <a:lstStyle/>
          <a:p>
            <a:pPr algn="ctr"/>
            <a:r>
              <a:rPr lang="en-US" dirty="0"/>
              <a:t>Q</a:t>
            </a:r>
            <a:r>
              <a:rPr lang="en-US" baseline="30000" dirty="0"/>
              <a:t>2</a:t>
            </a:r>
            <a:r>
              <a:rPr lang="en-US" dirty="0"/>
              <a:t> is the Lorentz invariant four-momentum transfer and x = Q</a:t>
            </a:r>
            <a:r>
              <a:rPr lang="en-US" baseline="30000" dirty="0"/>
              <a:t>2</a:t>
            </a:r>
            <a:r>
              <a:rPr lang="en-US" dirty="0"/>
              <a:t>/(2m(E-E’))</a:t>
            </a:r>
          </a:p>
        </p:txBody>
      </p:sp>
    </p:spTree>
    <p:extLst>
      <p:ext uri="{BB962C8B-B14F-4D97-AF65-F5344CB8AC3E}">
        <p14:creationId xmlns:p14="http://schemas.microsoft.com/office/powerpoint/2010/main" val="1575220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AE06-A678-9441-81C0-D60851DCBFBF}"/>
              </a:ext>
            </a:extLst>
          </p:cNvPr>
          <p:cNvSpPr>
            <a:spLocks noGrp="1"/>
          </p:cNvSpPr>
          <p:nvPr>
            <p:ph type="title"/>
          </p:nvPr>
        </p:nvSpPr>
        <p:spPr/>
        <p:txBody>
          <a:bodyPr/>
          <a:lstStyle/>
          <a:p>
            <a:r>
              <a:rPr lang="en-US" dirty="0"/>
              <a:t>Deep Inelastic Electron Scattering</a:t>
            </a:r>
          </a:p>
        </p:txBody>
      </p:sp>
      <p:pic>
        <p:nvPicPr>
          <p:cNvPr id="7" name="Content Placeholder 6">
            <a:extLst>
              <a:ext uri="{FF2B5EF4-FFF2-40B4-BE49-F238E27FC236}">
                <a16:creationId xmlns:a16="http://schemas.microsoft.com/office/drawing/2014/main" id="{EFF398BC-078B-F844-9121-497929DA39B4}"/>
              </a:ext>
            </a:extLst>
          </p:cNvPr>
          <p:cNvPicPr>
            <a:picLocks noGrp="1" noChangeAspect="1"/>
          </p:cNvPicPr>
          <p:nvPr>
            <p:ph idx="1"/>
          </p:nvPr>
        </p:nvPicPr>
        <p:blipFill>
          <a:blip r:embed="rId2"/>
          <a:stretch>
            <a:fillRect/>
          </a:stretch>
        </p:blipFill>
        <p:spPr>
          <a:xfrm>
            <a:off x="105718" y="1422400"/>
            <a:ext cx="2880617" cy="2072640"/>
          </a:xfrm>
        </p:spPr>
      </p:pic>
      <p:sp>
        <p:nvSpPr>
          <p:cNvPr id="4" name="Footer Placeholder 3">
            <a:extLst>
              <a:ext uri="{FF2B5EF4-FFF2-40B4-BE49-F238E27FC236}">
                <a16:creationId xmlns:a16="http://schemas.microsoft.com/office/drawing/2014/main" id="{F957A841-DD20-8049-88DC-A21036C6F087}"/>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16862738-36E3-1246-A7C8-5D554D655ED3}"/>
              </a:ext>
            </a:extLst>
          </p:cNvPr>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9" name="Picture 8">
            <a:extLst>
              <a:ext uri="{FF2B5EF4-FFF2-40B4-BE49-F238E27FC236}">
                <a16:creationId xmlns:a16="http://schemas.microsoft.com/office/drawing/2014/main" id="{E6DD2748-6A97-E342-85E0-E8FAEC2B41C8}"/>
              </a:ext>
            </a:extLst>
          </p:cNvPr>
          <p:cNvPicPr>
            <a:picLocks noChangeAspect="1"/>
          </p:cNvPicPr>
          <p:nvPr/>
        </p:nvPicPr>
        <p:blipFill>
          <a:blip r:embed="rId3"/>
          <a:stretch>
            <a:fillRect/>
          </a:stretch>
        </p:blipFill>
        <p:spPr>
          <a:xfrm>
            <a:off x="3164282" y="1422400"/>
            <a:ext cx="3197366" cy="2072640"/>
          </a:xfrm>
          <a:prstGeom prst="rect">
            <a:avLst/>
          </a:prstGeom>
        </p:spPr>
      </p:pic>
      <p:sp>
        <p:nvSpPr>
          <p:cNvPr id="10" name="TextBox 9">
            <a:extLst>
              <a:ext uri="{FF2B5EF4-FFF2-40B4-BE49-F238E27FC236}">
                <a16:creationId xmlns:a16="http://schemas.microsoft.com/office/drawing/2014/main" id="{3BBAE9AD-8D7D-B442-9AA9-D076DE125116}"/>
              </a:ext>
            </a:extLst>
          </p:cNvPr>
          <p:cNvSpPr txBox="1"/>
          <p:nvPr/>
        </p:nvSpPr>
        <p:spPr>
          <a:xfrm>
            <a:off x="420130" y="3756454"/>
            <a:ext cx="1355820" cy="369332"/>
          </a:xfrm>
          <a:prstGeom prst="rect">
            <a:avLst/>
          </a:prstGeom>
          <a:noFill/>
        </p:spPr>
        <p:txBody>
          <a:bodyPr wrap="none" rtlCol="0">
            <a:spAutoFit/>
          </a:bodyPr>
          <a:lstStyle/>
          <a:p>
            <a:r>
              <a:rPr lang="en-US" dirty="0"/>
              <a:t>Inclusive DIS</a:t>
            </a:r>
          </a:p>
        </p:txBody>
      </p:sp>
      <p:sp>
        <p:nvSpPr>
          <p:cNvPr id="11" name="TextBox 10">
            <a:extLst>
              <a:ext uri="{FF2B5EF4-FFF2-40B4-BE49-F238E27FC236}">
                <a16:creationId xmlns:a16="http://schemas.microsoft.com/office/drawing/2014/main" id="{BF46712F-54C7-ED49-8514-B08665D86AFB}"/>
              </a:ext>
            </a:extLst>
          </p:cNvPr>
          <p:cNvSpPr txBox="1"/>
          <p:nvPr/>
        </p:nvSpPr>
        <p:spPr>
          <a:xfrm>
            <a:off x="3820559" y="3724353"/>
            <a:ext cx="1884811" cy="369332"/>
          </a:xfrm>
          <a:prstGeom prst="rect">
            <a:avLst/>
          </a:prstGeom>
          <a:noFill/>
        </p:spPr>
        <p:txBody>
          <a:bodyPr wrap="none" rtlCol="0">
            <a:spAutoFit/>
          </a:bodyPr>
          <a:lstStyle/>
          <a:p>
            <a:r>
              <a:rPr lang="en-US" dirty="0"/>
              <a:t>Semi-Inclusive DIS</a:t>
            </a:r>
          </a:p>
        </p:txBody>
      </p:sp>
      <p:pic>
        <p:nvPicPr>
          <p:cNvPr id="13" name="Picture 12">
            <a:extLst>
              <a:ext uri="{FF2B5EF4-FFF2-40B4-BE49-F238E27FC236}">
                <a16:creationId xmlns:a16="http://schemas.microsoft.com/office/drawing/2014/main" id="{0C0149EA-F292-1D46-AF90-992BD0542FF3}"/>
              </a:ext>
            </a:extLst>
          </p:cNvPr>
          <p:cNvPicPr>
            <a:picLocks noChangeAspect="1"/>
          </p:cNvPicPr>
          <p:nvPr/>
        </p:nvPicPr>
        <p:blipFill>
          <a:blip r:embed="rId4"/>
          <a:stretch>
            <a:fillRect/>
          </a:stretch>
        </p:blipFill>
        <p:spPr>
          <a:xfrm>
            <a:off x="6361648" y="1422400"/>
            <a:ext cx="2751372" cy="2072640"/>
          </a:xfrm>
          <a:prstGeom prst="rect">
            <a:avLst/>
          </a:prstGeom>
        </p:spPr>
      </p:pic>
      <p:sp>
        <p:nvSpPr>
          <p:cNvPr id="14" name="TextBox 13">
            <a:extLst>
              <a:ext uri="{FF2B5EF4-FFF2-40B4-BE49-F238E27FC236}">
                <a16:creationId xmlns:a16="http://schemas.microsoft.com/office/drawing/2014/main" id="{DDFA2535-F015-D947-AA8F-31B74B2EED8B}"/>
              </a:ext>
            </a:extLst>
          </p:cNvPr>
          <p:cNvSpPr txBox="1"/>
          <p:nvPr/>
        </p:nvSpPr>
        <p:spPr>
          <a:xfrm>
            <a:off x="7045991" y="3724353"/>
            <a:ext cx="1382686" cy="369332"/>
          </a:xfrm>
          <a:prstGeom prst="rect">
            <a:avLst/>
          </a:prstGeom>
          <a:noFill/>
        </p:spPr>
        <p:txBody>
          <a:bodyPr wrap="none" rtlCol="0">
            <a:spAutoFit/>
          </a:bodyPr>
          <a:lstStyle/>
          <a:p>
            <a:r>
              <a:rPr lang="en-US" dirty="0"/>
              <a:t>Exclusive DIS</a:t>
            </a:r>
          </a:p>
        </p:txBody>
      </p:sp>
    </p:spTree>
    <p:extLst>
      <p:ext uri="{BB962C8B-B14F-4D97-AF65-F5344CB8AC3E}">
        <p14:creationId xmlns:p14="http://schemas.microsoft.com/office/powerpoint/2010/main" val="2627796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DCBF-D386-A346-BF16-B4AAD6E86C05}"/>
              </a:ext>
            </a:extLst>
          </p:cNvPr>
          <p:cNvSpPr>
            <a:spLocks noGrp="1"/>
          </p:cNvSpPr>
          <p:nvPr>
            <p:ph type="title"/>
          </p:nvPr>
        </p:nvSpPr>
        <p:spPr>
          <a:xfrm>
            <a:off x="0" y="142219"/>
            <a:ext cx="9144000" cy="487490"/>
          </a:xfrm>
        </p:spPr>
        <p:txBody>
          <a:bodyPr/>
          <a:lstStyle/>
          <a:p>
            <a:pPr algn="ctr"/>
            <a:r>
              <a:rPr lang="en-US" dirty="0"/>
              <a:t>Luminosity vs Center of Mass Energy at the EIC</a:t>
            </a:r>
          </a:p>
        </p:txBody>
      </p:sp>
      <p:sp>
        <p:nvSpPr>
          <p:cNvPr id="4" name="Footer Placeholder 3">
            <a:extLst>
              <a:ext uri="{FF2B5EF4-FFF2-40B4-BE49-F238E27FC236}">
                <a16:creationId xmlns:a16="http://schemas.microsoft.com/office/drawing/2014/main" id="{FB7067F1-89C5-0742-AB0A-71DD550CB95C}"/>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AA22D4F2-D074-DD49-99CB-6AB5A20DC1FF}"/>
              </a:ext>
            </a:extLst>
          </p:cNvPr>
          <p:cNvSpPr>
            <a:spLocks noGrp="1"/>
          </p:cNvSpPr>
          <p:nvPr>
            <p:ph type="sldNum" sz="quarter" idx="12"/>
          </p:nvPr>
        </p:nvSpPr>
        <p:spPr/>
        <p:txBody>
          <a:bodyPr/>
          <a:lstStyle/>
          <a:p>
            <a:fld id="{07E1C93C-5050-FC42-8F10-D22D4F119D13}" type="slidenum">
              <a:rPr lang="en-US" smtClean="0"/>
              <a:pPr/>
              <a:t>7</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A5AA8B-CCB7-A14C-9230-6DD181BCA890}"/>
                  </a:ext>
                </a:extLst>
              </p:cNvPr>
              <p:cNvSpPr txBox="1"/>
              <p:nvPr/>
            </p:nvSpPr>
            <p:spPr>
              <a:xfrm>
                <a:off x="548640" y="5141690"/>
                <a:ext cx="828644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Parameter and IR optimization at 105 GeV center-of-mass energy </a:t>
                </a:r>
              </a:p>
              <a:p>
                <a:pPr marL="285750" indent="-285750">
                  <a:buFont typeface="Arial" panose="020B0604020202020204" pitchFamily="34" charset="0"/>
                  <a:buChar char="•"/>
                </a:pPr>
                <a:r>
                  <a:rPr lang="en-US" dirty="0">
                    <a:solidFill>
                      <a:schemeClr val="tx1"/>
                    </a:solidFill>
                  </a:rPr>
                  <a:t>Optimization yields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34</m:t>
                        </m:r>
                      </m:sup>
                    </m:sSup>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𝑐𝑚</m:t>
                        </m:r>
                      </m:e>
                      <m:sup>
                        <m:r>
                          <a:rPr lang="en-US" b="0" i="1" smtClean="0">
                            <a:solidFill>
                              <a:schemeClr val="tx1"/>
                            </a:solidFill>
                            <a:latin typeface="Cambria Math" panose="02040503050406030204" pitchFamily="18" charset="0"/>
                          </a:rPr>
                          <m:t>−2</m:t>
                        </m:r>
                      </m:sup>
                    </m:sSup>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𝑠𝑒𝑐</m:t>
                        </m:r>
                      </m:e>
                      <m:sup>
                        <m:r>
                          <a:rPr lang="en-US" b="0" i="1" smtClean="0">
                            <a:solidFill>
                              <a:schemeClr val="tx1"/>
                            </a:solidFill>
                            <a:latin typeface="Cambria Math" panose="02040503050406030204" pitchFamily="18" charset="0"/>
                          </a:rPr>
                          <m:t>−1</m:t>
                        </m:r>
                      </m:sup>
                    </m:sSup>
                    <m:r>
                      <a:rPr lang="en-US" b="0" i="1" smtClean="0">
                        <a:solidFill>
                          <a:schemeClr val="tx1"/>
                        </a:solidFill>
                        <a:latin typeface="Cambria Math" panose="02040503050406030204" pitchFamily="18" charset="0"/>
                      </a:rPr>
                      <m:t> </m:t>
                    </m:r>
                  </m:oMath>
                </a14:m>
                <a:r>
                  <a:rPr lang="en-US" dirty="0">
                    <a:solidFill>
                      <a:schemeClr val="tx1"/>
                    </a:solidFill>
                  </a:rPr>
                  <a:t>luminosity at 105 GeV</a:t>
                </a:r>
              </a:p>
              <a:p>
                <a:pPr marL="285750" indent="-285750">
                  <a:buFont typeface="Arial" panose="020B0604020202020204" pitchFamily="34" charset="0"/>
                  <a:buChar char="•"/>
                </a:pPr>
                <a:r>
                  <a:rPr lang="en-US" dirty="0"/>
                  <a:t>NOTE:  At a collider, it nominally takes years to reach the maximum luminosity with rapid luminosity improvements at first and then a long slow multi-year rise to </a:t>
                </a:r>
              </a:p>
            </p:txBody>
          </p:sp>
        </mc:Choice>
        <mc:Fallback xmlns="">
          <p:sp>
            <p:nvSpPr>
              <p:cNvPr id="6" name="TextBox 5">
                <a:extLst>
                  <a:ext uri="{FF2B5EF4-FFF2-40B4-BE49-F238E27FC236}">
                    <a16:creationId xmlns:a16="http://schemas.microsoft.com/office/drawing/2014/main" id="{83A5AA8B-CCB7-A14C-9230-6DD181BCA890}"/>
                  </a:ext>
                </a:extLst>
              </p:cNvPr>
              <p:cNvSpPr txBox="1">
                <a:spLocks noRot="1" noChangeAspect="1" noMove="1" noResize="1" noEditPoints="1" noAdjustHandles="1" noChangeArrowheads="1" noChangeShapeType="1" noTextEdit="1"/>
              </p:cNvSpPr>
              <p:nvPr/>
            </p:nvSpPr>
            <p:spPr>
              <a:xfrm>
                <a:off x="548640" y="5141690"/>
                <a:ext cx="8286440" cy="1200329"/>
              </a:xfrm>
              <a:prstGeom prst="rect">
                <a:avLst/>
              </a:prstGeom>
              <a:blipFill>
                <a:blip r:embed="rId2"/>
                <a:stretch>
                  <a:fillRect l="-459" t="-2083" b="-729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CACA2C7-6E8E-5543-9B5F-8589AFB1A978}"/>
              </a:ext>
            </a:extLst>
          </p:cNvPr>
          <p:cNvPicPr>
            <a:picLocks noChangeAspect="1"/>
          </p:cNvPicPr>
          <p:nvPr/>
        </p:nvPicPr>
        <p:blipFill rotWithShape="1">
          <a:blip r:embed="rId3"/>
          <a:srcRect r="482" b="1639"/>
          <a:stretch/>
        </p:blipFill>
        <p:spPr>
          <a:xfrm>
            <a:off x="1571263" y="940877"/>
            <a:ext cx="5906497" cy="4050888"/>
          </a:xfrm>
          <a:prstGeom prst="rect">
            <a:avLst/>
          </a:prstGeom>
          <a:effectLst/>
        </p:spPr>
      </p:pic>
    </p:spTree>
    <p:extLst>
      <p:ext uri="{BB962C8B-B14F-4D97-AF65-F5344CB8AC3E}">
        <p14:creationId xmlns:p14="http://schemas.microsoft.com/office/powerpoint/2010/main" val="1640439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D201-8A29-EB43-972A-BA20794DE539}"/>
              </a:ext>
            </a:extLst>
          </p:cNvPr>
          <p:cNvSpPr>
            <a:spLocks noGrp="1"/>
          </p:cNvSpPr>
          <p:nvPr>
            <p:ph type="title"/>
          </p:nvPr>
        </p:nvSpPr>
        <p:spPr/>
        <p:txBody>
          <a:bodyPr/>
          <a:lstStyle/>
          <a:p>
            <a:r>
              <a:rPr lang="en-US" dirty="0"/>
              <a:t>October 2019 Review of Two Competing EIC Designs</a:t>
            </a:r>
          </a:p>
        </p:txBody>
      </p:sp>
      <p:sp>
        <p:nvSpPr>
          <p:cNvPr id="3" name="Content Placeholder 2">
            <a:extLst>
              <a:ext uri="{FF2B5EF4-FFF2-40B4-BE49-F238E27FC236}">
                <a16:creationId xmlns:a16="http://schemas.microsoft.com/office/drawing/2014/main" id="{CBE74991-F038-344F-AAD3-0DFC2EA6F549}"/>
              </a:ext>
            </a:extLst>
          </p:cNvPr>
          <p:cNvSpPr>
            <a:spLocks noGrp="1"/>
          </p:cNvSpPr>
          <p:nvPr>
            <p:ph idx="1"/>
          </p:nvPr>
        </p:nvSpPr>
        <p:spPr>
          <a:xfrm>
            <a:off x="162998" y="966055"/>
            <a:ext cx="4491860" cy="5381694"/>
          </a:xfrm>
        </p:spPr>
        <p:txBody>
          <a:bodyPr>
            <a:normAutofit fontScale="92500" lnSpcReduction="10000"/>
          </a:bodyPr>
          <a:lstStyle/>
          <a:p>
            <a:r>
              <a:rPr lang="en-US" sz="2400" dirty="0"/>
              <a:t>For e-N collisions:</a:t>
            </a:r>
          </a:p>
          <a:p>
            <a:pPr lvl="1"/>
            <a:r>
              <a:rPr lang="en-US" sz="2200" dirty="0"/>
              <a:t>Polarized beams: e, p, d/</a:t>
            </a:r>
            <a:r>
              <a:rPr lang="en-US" sz="2200" baseline="30000" dirty="0"/>
              <a:t>3</a:t>
            </a:r>
            <a:r>
              <a:rPr lang="en-US" sz="2200" dirty="0"/>
              <a:t>He (effective neutron)</a:t>
            </a:r>
          </a:p>
          <a:p>
            <a:pPr lvl="1"/>
            <a:r>
              <a:rPr lang="en-US" sz="2200" dirty="0"/>
              <a:t>e beam 5-10(20) GeV</a:t>
            </a:r>
          </a:p>
          <a:p>
            <a:pPr lvl="1"/>
            <a:r>
              <a:rPr lang="en-US" sz="2200" dirty="0"/>
              <a:t>Luminosity ~ 10</a:t>
            </a:r>
            <a:r>
              <a:rPr lang="en-US" sz="2200" baseline="30000" dirty="0"/>
              <a:t>33-34</a:t>
            </a:r>
            <a:r>
              <a:rPr lang="en-US" sz="2200" dirty="0"/>
              <a:t> cm</a:t>
            </a:r>
            <a:r>
              <a:rPr lang="en-US" sz="2200" baseline="30000" dirty="0"/>
              <a:t>-2</a:t>
            </a:r>
            <a:r>
              <a:rPr lang="en-US" sz="2200" dirty="0"/>
              <a:t>sec</a:t>
            </a:r>
            <a:r>
              <a:rPr lang="en-US" sz="2200" baseline="30000" dirty="0"/>
              <a:t>-1  </a:t>
            </a:r>
          </a:p>
          <a:p>
            <a:pPr lvl="1"/>
            <a:r>
              <a:rPr lang="en-US" sz="2200" dirty="0"/>
              <a:t>100-1000 times HERA</a:t>
            </a:r>
          </a:p>
          <a:p>
            <a:pPr lvl="1"/>
            <a:r>
              <a:rPr lang="en-US" sz="2200" dirty="0"/>
              <a:t>20-100 (140) GeV variable center of mass energy</a:t>
            </a:r>
          </a:p>
          <a:p>
            <a:r>
              <a:rPr lang="en-US" sz="2400" dirty="0"/>
              <a:t>For e-A collisions:</a:t>
            </a:r>
          </a:p>
          <a:p>
            <a:pPr lvl="1"/>
            <a:r>
              <a:rPr lang="en-US" sz="2200" dirty="0"/>
              <a:t>Wide range in nuclei</a:t>
            </a:r>
          </a:p>
          <a:p>
            <a:pPr lvl="1"/>
            <a:r>
              <a:rPr lang="en-US" sz="2200" dirty="0"/>
              <a:t>Luminosity per nucleon same as e-p</a:t>
            </a:r>
          </a:p>
          <a:p>
            <a:pPr lvl="1"/>
            <a:r>
              <a:rPr lang="en-US" sz="2200" dirty="0"/>
              <a:t>Variable center of mass energy </a:t>
            </a:r>
          </a:p>
          <a:p>
            <a:r>
              <a:rPr lang="en-US" sz="2400" dirty="0"/>
              <a:t>Key Supporting Documents</a:t>
            </a:r>
          </a:p>
          <a:p>
            <a:pPr lvl="1"/>
            <a:r>
              <a:rPr lang="en-US" sz="2200" dirty="0">
                <a:hlinkClick r:id="rId2">
                  <a:extLst>
                    <a:ext uri="{A12FA001-AC4F-418D-AE19-62706E023703}">
                      <ahyp:hlinkClr xmlns:ahyp="http://schemas.microsoft.com/office/drawing/2018/hyperlinkcolor" val="tx"/>
                    </a:ext>
                  </a:extLst>
                </a:hlinkClick>
              </a:rPr>
              <a:t>EIC White Paper</a:t>
            </a:r>
          </a:p>
          <a:p>
            <a:pPr lvl="1"/>
            <a:r>
              <a:rPr lang="en-US" sz="2200" dirty="0">
                <a:hlinkClick r:id="rId3"/>
              </a:rPr>
              <a:t>National Academy of Science Report</a:t>
            </a:r>
            <a:r>
              <a:rPr lang="en-US" sz="2200" dirty="0"/>
              <a:t> </a:t>
            </a:r>
          </a:p>
          <a:p>
            <a:endParaRPr lang="en-US" dirty="0"/>
          </a:p>
        </p:txBody>
      </p:sp>
      <p:sp>
        <p:nvSpPr>
          <p:cNvPr id="4" name="Footer Placeholder 3">
            <a:extLst>
              <a:ext uri="{FF2B5EF4-FFF2-40B4-BE49-F238E27FC236}">
                <a16:creationId xmlns:a16="http://schemas.microsoft.com/office/drawing/2014/main" id="{8FC763A5-9421-8D44-AD5E-D89A0307E578}"/>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28779D76-1858-F24E-BFAB-07986440D8F5}"/>
              </a:ext>
            </a:extLst>
          </p:cNvPr>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8" name="Picture Placeholder 7">
            <a:extLst>
              <a:ext uri="{FF2B5EF4-FFF2-40B4-BE49-F238E27FC236}">
                <a16:creationId xmlns:a16="http://schemas.microsoft.com/office/drawing/2014/main" id="{1ED7FEE3-0C2C-BC4C-88D2-007FAF99BCF8}"/>
              </a:ext>
            </a:extLst>
          </p:cNvPr>
          <p:cNvPicPr>
            <a:picLocks noGrp="1" noChangeAspect="1"/>
          </p:cNvPicPr>
          <p:nvPr>
            <p:ph type="pic" sz="quarter" idx="13"/>
          </p:nvPr>
        </p:nvPicPr>
        <p:blipFill>
          <a:blip r:embed="rId4"/>
          <a:srcRect t="9527" b="9527"/>
          <a:stretch>
            <a:fillRect/>
          </a:stretch>
        </p:blipFill>
        <p:spPr>
          <a:prstGeom prst="rect">
            <a:avLst/>
          </a:prstGeom>
        </p:spPr>
      </p:pic>
      <p:pic>
        <p:nvPicPr>
          <p:cNvPr id="9" name="Picture Placeholder 8">
            <a:extLst>
              <a:ext uri="{FF2B5EF4-FFF2-40B4-BE49-F238E27FC236}">
                <a16:creationId xmlns:a16="http://schemas.microsoft.com/office/drawing/2014/main" id="{1D7EBE73-AFE0-B543-88AC-BED991D496E8}"/>
              </a:ext>
            </a:extLst>
          </p:cNvPr>
          <p:cNvPicPr>
            <a:picLocks noGrp="1" noChangeAspect="1"/>
          </p:cNvPicPr>
          <p:nvPr>
            <p:ph type="pic" sz="quarter" idx="14"/>
          </p:nvPr>
        </p:nvPicPr>
        <p:blipFill>
          <a:blip r:embed="rId5"/>
          <a:stretch>
            <a:fillRect/>
          </a:stretch>
        </p:blipFill>
        <p:spPr>
          <a:xfrm>
            <a:off x="4654859" y="3989306"/>
            <a:ext cx="4117666" cy="1853090"/>
          </a:xfrm>
          <a:prstGeom prst="rect">
            <a:avLst/>
          </a:prstGeom>
        </p:spPr>
      </p:pic>
      <p:sp>
        <p:nvSpPr>
          <p:cNvPr id="10" name="Rectangle 9">
            <a:extLst>
              <a:ext uri="{FF2B5EF4-FFF2-40B4-BE49-F238E27FC236}">
                <a16:creationId xmlns:a16="http://schemas.microsoft.com/office/drawing/2014/main" id="{421B078A-0BC9-A049-B9DE-A08F8B3ADAA6}"/>
              </a:ext>
            </a:extLst>
          </p:cNvPr>
          <p:cNvSpPr/>
          <p:nvPr/>
        </p:nvSpPr>
        <p:spPr>
          <a:xfrm>
            <a:off x="6412968" y="5647035"/>
            <a:ext cx="601447" cy="338554"/>
          </a:xfrm>
          <a:prstGeom prst="rect">
            <a:avLst/>
          </a:prstGeom>
        </p:spPr>
        <p:txBody>
          <a:bodyPr wrap="none">
            <a:spAutoFit/>
          </a:bodyPr>
          <a:lstStyle/>
          <a:p>
            <a:r>
              <a:rPr lang="en-US" sz="1600" dirty="0"/>
              <a:t>JLEIC</a:t>
            </a:r>
          </a:p>
        </p:txBody>
      </p:sp>
    </p:spTree>
    <p:extLst>
      <p:ext uri="{BB962C8B-B14F-4D97-AF65-F5344CB8AC3E}">
        <p14:creationId xmlns:p14="http://schemas.microsoft.com/office/powerpoint/2010/main" val="3848210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83F3-C462-1046-9B59-11D755C6668A}"/>
              </a:ext>
            </a:extLst>
          </p:cNvPr>
          <p:cNvSpPr>
            <a:spLocks noGrp="1"/>
          </p:cNvSpPr>
          <p:nvPr>
            <p:ph type="title"/>
          </p:nvPr>
        </p:nvSpPr>
        <p:spPr/>
        <p:txBody>
          <a:bodyPr/>
          <a:lstStyle/>
          <a:p>
            <a:r>
              <a:rPr lang="en-US" dirty="0"/>
              <a:t>Site Selection &amp; Intellectual Ownership of the Physics</a:t>
            </a:r>
          </a:p>
        </p:txBody>
      </p:sp>
      <p:sp>
        <p:nvSpPr>
          <p:cNvPr id="3" name="Content Placeholder 2">
            <a:extLst>
              <a:ext uri="{FF2B5EF4-FFF2-40B4-BE49-F238E27FC236}">
                <a16:creationId xmlns:a16="http://schemas.microsoft.com/office/drawing/2014/main" id="{F9CB2596-969E-0940-8F1E-FD71FE76E4D6}"/>
              </a:ext>
            </a:extLst>
          </p:cNvPr>
          <p:cNvSpPr>
            <a:spLocks noGrp="1"/>
          </p:cNvSpPr>
          <p:nvPr>
            <p:ph idx="1"/>
          </p:nvPr>
        </p:nvSpPr>
        <p:spPr/>
        <p:txBody>
          <a:bodyPr>
            <a:normAutofit fontScale="92500"/>
          </a:bodyPr>
          <a:lstStyle/>
          <a:p>
            <a:r>
              <a:rPr lang="en-US" sz="2400" dirty="0"/>
              <a:t>CD0 was approved 19 Dec. 2019 with an announcement from the DOE department of energy on 9 Jan. 2020 </a:t>
            </a:r>
            <a:r>
              <a:rPr lang="en-US" sz="2400" dirty="0">
                <a:hlinkClick r:id="rId2"/>
              </a:rPr>
              <a:t>https://www.energy.gov/articles/us-department-energy-selects-brookhaven-national-laboratory-host-major-new-nuclear-physics</a:t>
            </a:r>
            <a:r>
              <a:rPr lang="en-US" sz="2400" dirty="0"/>
              <a:t> </a:t>
            </a:r>
          </a:p>
          <a:p>
            <a:r>
              <a:rPr lang="en-US" sz="2400" dirty="0"/>
              <a:t>While JLab scientists were understandably disappointed, Tim Hallman came here after site selection and encouraged us to continue to develop our intellectual ownership of the physics.   </a:t>
            </a:r>
          </a:p>
          <a:p>
            <a:r>
              <a:rPr lang="en-US" sz="2400" dirty="0"/>
              <a:t>This idea really resonated with many of us and a very positive partnership and commitment to the EIC has taken root.</a:t>
            </a:r>
          </a:p>
          <a:p>
            <a:r>
              <a:rPr lang="en-US" sz="2400" dirty="0"/>
              <a:t>This commitment to the EIC was formalized with the BNL-JLAB Partnering Agreement, signed May 7, 2020.</a:t>
            </a:r>
          </a:p>
          <a:p>
            <a:r>
              <a:rPr lang="en-US" sz="2400" dirty="0"/>
              <a:t>Informally, this flourishing partnership can be seen online almost day of the week at the numerous EIC meetings, workshops, and discussions.</a:t>
            </a:r>
          </a:p>
        </p:txBody>
      </p:sp>
      <p:sp>
        <p:nvSpPr>
          <p:cNvPr id="4" name="Footer Placeholder 3">
            <a:extLst>
              <a:ext uri="{FF2B5EF4-FFF2-40B4-BE49-F238E27FC236}">
                <a16:creationId xmlns:a16="http://schemas.microsoft.com/office/drawing/2014/main" id="{67B1F6BF-1CBE-2043-BAAE-DCC7A0F554E2}"/>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8AEB883E-AFB3-D44F-8805-4C49CE83053F}"/>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Tree>
    <p:extLst>
      <p:ext uri="{BB962C8B-B14F-4D97-AF65-F5344CB8AC3E}">
        <p14:creationId xmlns:p14="http://schemas.microsoft.com/office/powerpoint/2010/main" val="2240643798"/>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JLabPowerPointMain</Template>
  <TotalTime>33683</TotalTime>
  <Words>2338</Words>
  <Application>Microsoft Macintosh PowerPoint</Application>
  <PresentationFormat>On-screen Show (4:3)</PresentationFormat>
  <Paragraphs>272</Paragraphs>
  <Slides>29</Slides>
  <Notes>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PingFangSC-Regular</vt:lpstr>
      <vt:lpstr>.PingFangSC-Regular</vt:lpstr>
      <vt:lpstr>Arial</vt:lpstr>
      <vt:lpstr>Calibri</vt:lpstr>
      <vt:lpstr>Calibri Light</vt:lpstr>
      <vt:lpstr>Cambria Math</vt:lpstr>
      <vt:lpstr>Candara</vt:lpstr>
      <vt:lpstr>Wingdings</vt:lpstr>
      <vt:lpstr>Office Theme</vt:lpstr>
      <vt:lpstr>History and Project Status </vt:lpstr>
      <vt:lpstr>Fixed Target and Collider Beam Electron Scattering Facilities</vt:lpstr>
      <vt:lpstr>HERA</vt:lpstr>
      <vt:lpstr>Key Science Questions For The EIC To Answer</vt:lpstr>
      <vt:lpstr>Kinematic Coverage Of The Electron Ion Collider</vt:lpstr>
      <vt:lpstr>Deep Inelastic Electron Scattering</vt:lpstr>
      <vt:lpstr>Luminosity vs Center of Mass Energy at the EIC</vt:lpstr>
      <vt:lpstr>October 2019 Review of Two Competing EIC Designs</vt:lpstr>
      <vt:lpstr>Site Selection &amp; Intellectual Ownership of the Physics</vt:lpstr>
      <vt:lpstr>Critical Decision Process</vt:lpstr>
      <vt:lpstr>PowerPoint Presentation</vt:lpstr>
      <vt:lpstr>From RHIC to Electron Ion Collider @ BNL</vt:lpstr>
      <vt:lpstr>SULI Student Project To Visualize The Colliding Beams</vt:lpstr>
      <vt:lpstr>Detector polar angle / pseudo-rapidity coverage</vt:lpstr>
      <vt:lpstr>CAD Model of Generic EIC Detector</vt:lpstr>
      <vt:lpstr>Size and Planned Location of the First EIC Detector</vt:lpstr>
      <vt:lpstr>Far Forward Detection Systems ( my favorite part of the EIC)</vt:lpstr>
      <vt:lpstr>EIC 3He Physics with Tagging</vt:lpstr>
      <vt:lpstr>EIC Yellow Report</vt:lpstr>
      <vt:lpstr>PowerPoint Presentation</vt:lpstr>
      <vt:lpstr>Path to EIC Project Detector Collaboration</vt:lpstr>
      <vt:lpstr>Reference Schedule (Oct. 2021)</vt:lpstr>
      <vt:lpstr>International Interest in EIC Science</vt:lpstr>
      <vt:lpstr>2023/24 EIC Center Fellowships  </vt:lpstr>
      <vt:lpstr>PowerPoint Presentation</vt:lpstr>
      <vt:lpstr>PowerPoint Presentation</vt:lpstr>
      <vt:lpstr>Detector Testing Program</vt:lpstr>
      <vt:lpstr>Test Setup in Hall D</vt:lpstr>
      <vt:lpstr>Summary</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Betty Jean-Pierre</dc:creator>
  <cp:lastModifiedBy>Douglas Higinbotham</cp:lastModifiedBy>
  <cp:revision>157</cp:revision>
  <dcterms:created xsi:type="dcterms:W3CDTF">2019-07-03T13:59:42Z</dcterms:created>
  <dcterms:modified xsi:type="dcterms:W3CDTF">2023-06-08T17:06:11Z</dcterms:modified>
</cp:coreProperties>
</file>