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  <p:sldMasterId id="2147483709" r:id="rId2"/>
    <p:sldMasterId id="2147483710" r:id="rId3"/>
    <p:sldMasterId id="2147483711" r:id="rId4"/>
    <p:sldMasterId id="2147483712" r:id="rId5"/>
  </p:sldMasterIdLst>
  <p:notesMasterIdLst>
    <p:notesMasterId r:id="rId36"/>
  </p:notesMasterIdLst>
  <p:sldIdLst>
    <p:sldId id="256" r:id="rId6"/>
    <p:sldId id="345" r:id="rId7"/>
    <p:sldId id="347" r:id="rId8"/>
    <p:sldId id="334" r:id="rId9"/>
    <p:sldId id="302" r:id="rId10"/>
    <p:sldId id="343" r:id="rId11"/>
    <p:sldId id="337" r:id="rId12"/>
    <p:sldId id="338" r:id="rId13"/>
    <p:sldId id="307" r:id="rId14"/>
    <p:sldId id="340" r:id="rId15"/>
    <p:sldId id="258" r:id="rId16"/>
    <p:sldId id="308" r:id="rId17"/>
    <p:sldId id="341" r:id="rId18"/>
    <p:sldId id="352" r:id="rId19"/>
    <p:sldId id="353" r:id="rId20"/>
    <p:sldId id="356" r:id="rId21"/>
    <p:sldId id="327" r:id="rId22"/>
    <p:sldId id="298" r:id="rId23"/>
    <p:sldId id="325" r:id="rId24"/>
    <p:sldId id="326" r:id="rId25"/>
    <p:sldId id="328" r:id="rId26"/>
    <p:sldId id="329" r:id="rId27"/>
    <p:sldId id="348" r:id="rId28"/>
    <p:sldId id="349" r:id="rId29"/>
    <p:sldId id="350" r:id="rId30"/>
    <p:sldId id="355" r:id="rId31"/>
    <p:sldId id="358" r:id="rId32"/>
    <p:sldId id="351" r:id="rId33"/>
    <p:sldId id="354" r:id="rId34"/>
    <p:sldId id="359" r:id="rId35"/>
  </p:sldIdLst>
  <p:sldSz cx="10080625" cy="5670550"/>
  <p:notesSz cx="7772400" cy="10058400"/>
  <p:embeddedFontLst>
    <p:embeddedFont>
      <p:font typeface="Arial Unicode MS" panose="020B0604020202020204" pitchFamily="34" charset="-128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50"/>
    <a:srgbClr val="009896"/>
    <a:srgbClr val="009860"/>
    <a:srgbClr val="0432BF"/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87"/>
    <p:restoredTop sz="96341"/>
  </p:normalViewPr>
  <p:slideViewPr>
    <p:cSldViewPr snapToGrid="0">
      <p:cViewPr varScale="1">
        <p:scale>
          <a:sx n="126" d="100"/>
          <a:sy n="126" d="100"/>
        </p:scale>
        <p:origin x="22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98" d="100"/>
          <a:sy n="198" d="100"/>
        </p:scale>
        <p:origin x="936" y="-26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2.fntdata"/><Relationship Id="rId20" Type="http://schemas.openxmlformats.org/officeDocument/2006/relationships/slide" Target="slides/slide15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1463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119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594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979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165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8547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595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0853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539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027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63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2566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815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08296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423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459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8701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962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47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757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8667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9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385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187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4988" y="754063"/>
            <a:ext cx="6702425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70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2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4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6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1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2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2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2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2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5"/>
          <p:cNvSpPr txBox="1">
            <a:spLocks noGrp="1"/>
          </p:cNvSpPr>
          <p:nvPr>
            <p:ph type="subTitle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6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6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7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9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0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1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61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1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2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62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body" idx="2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body" idx="4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503640" y="225720"/>
            <a:ext cx="907128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5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5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 txBox="1">
            <a:spLocks noGrp="1"/>
          </p:cNvSpPr>
          <p:nvPr>
            <p:ph type="body" idx="2"/>
          </p:nvPr>
        </p:nvSpPr>
        <p:spPr>
          <a:xfrm>
            <a:off x="357084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3"/>
          </p:nvPr>
        </p:nvSpPr>
        <p:spPr>
          <a:xfrm>
            <a:off x="6637680" y="132624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body" idx="4"/>
          </p:nvPr>
        </p:nvSpPr>
        <p:spPr>
          <a:xfrm>
            <a:off x="5036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body" idx="5"/>
          </p:nvPr>
        </p:nvSpPr>
        <p:spPr>
          <a:xfrm>
            <a:off x="357084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body" idx="6"/>
          </p:nvPr>
        </p:nvSpPr>
        <p:spPr>
          <a:xfrm>
            <a:off x="6637680" y="30438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3"/>
          </p:nvPr>
        </p:nvSpPr>
        <p:spPr>
          <a:xfrm>
            <a:off x="5151960" y="304380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5151960" y="1326240"/>
            <a:ext cx="442656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503640" y="3043800"/>
            <a:ext cx="90712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3" name="Google Shape;163;p40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3"/>
          <p:cNvSpPr txBox="1">
            <a:spLocks noGrp="1"/>
          </p:cNvSpPr>
          <p:nvPr>
            <p:ph type="title"/>
          </p:nvPr>
        </p:nvSpPr>
        <p:spPr>
          <a:xfrm>
            <a:off x="503640" y="225720"/>
            <a:ext cx="907128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4" name="Google Shape;214;p53"/>
          <p:cNvSpPr txBox="1">
            <a:spLocks noGrp="1"/>
          </p:cNvSpPr>
          <p:nvPr>
            <p:ph type="body" idx="1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6"/>
          <p:cNvSpPr txBox="1"/>
          <p:nvPr/>
        </p:nvSpPr>
        <p:spPr>
          <a:xfrm>
            <a:off x="69575" y="416364"/>
            <a:ext cx="9793882" cy="113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D1F63"/>
                </a:solidFill>
              </a:rPr>
              <a:t>Dissecting Hadrons in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D1F63"/>
                </a:solidFill>
              </a:rPr>
              <a:t>Continuum QCD Approach</a:t>
            </a:r>
          </a:p>
        </p:txBody>
      </p:sp>
      <p:sp>
        <p:nvSpPr>
          <p:cNvPr id="268" name="Google Shape;268;p66"/>
          <p:cNvSpPr txBox="1"/>
          <p:nvPr/>
        </p:nvSpPr>
        <p:spPr>
          <a:xfrm>
            <a:off x="2124000" y="1790586"/>
            <a:ext cx="5760000" cy="1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Adnan Bashir</a:t>
            </a:r>
            <a:endParaRPr sz="36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p66"/>
          <p:cNvCxnSpPr/>
          <p:nvPr/>
        </p:nvCxnSpPr>
        <p:spPr>
          <a:xfrm>
            <a:off x="1224000" y="1764000"/>
            <a:ext cx="7560000" cy="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3" name="Google Shape;273;p66"/>
          <p:cNvSpPr txBox="1"/>
          <p:nvPr/>
        </p:nvSpPr>
        <p:spPr>
          <a:xfrm>
            <a:off x="1361872" y="2755455"/>
            <a:ext cx="7256834" cy="1285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C9211E"/>
                </a:solidFill>
              </a:rPr>
              <a:t>Institute of Physics and Mathematics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C9211E"/>
                </a:solidFill>
              </a:rPr>
              <a:t>University of Michoacán, Morelia, Michoacán, Mexico</a:t>
            </a:r>
            <a:r>
              <a:rPr lang="en-US" sz="1800" b="0" strike="noStrike" dirty="0">
                <a:solidFill>
                  <a:srgbClr val="C9211E"/>
                </a:solidFill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strike="noStrike" dirty="0">
                <a:solidFill>
                  <a:srgbClr val="0432FF"/>
                </a:solidFill>
                <a:sym typeface="Arial"/>
              </a:rPr>
              <a:t>Fulbright Visiting Scientist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432FF"/>
                </a:solidFill>
              </a:rPr>
              <a:t>Jefferson Laboratory, Newport News, Virginia, USA</a:t>
            </a:r>
            <a:r>
              <a:rPr lang="en-US" sz="1800" b="0" strike="noStrike" dirty="0">
                <a:solidFill>
                  <a:srgbClr val="0432FF"/>
                </a:solidFill>
                <a:sym typeface="Arial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2BC9293-026E-5C92-8DFC-B66E929ABA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7913" y="268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X"/>
          </a:p>
        </p:txBody>
      </p:sp>
      <p:pic>
        <p:nvPicPr>
          <p:cNvPr id="1036" name="Picture 12" descr="Universidad Michoacana de San Nicolás de Hidalgo - Wikiwand">
            <a:extLst>
              <a:ext uri="{FF2B5EF4-FFF2-40B4-BE49-F238E27FC236}">
                <a16:creationId xmlns:a16="http://schemas.microsoft.com/office/drawing/2014/main" id="{DAB0D875-15A9-D7D1-DA46-34DC5D67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2699"/>
            <a:ext cx="1323307" cy="14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CFA1F-1C36-E6C1-2B0D-C9FED9BC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67" y="4561894"/>
            <a:ext cx="6514352" cy="110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5EC3D-BF58-942A-985C-F7175008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4809173"/>
            <a:ext cx="23987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  <p:bldP spid="268" grpId="0"/>
      <p:bldP spid="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3200" b="1" dirty="0">
                <a:solidFill>
                  <a:srgbClr val="CE181E"/>
                </a:solidFill>
              </a:rPr>
              <a:t> Electromagnetic 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Form Factor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331;p69">
            <a:extLst>
              <a:ext uri="{FF2B5EF4-FFF2-40B4-BE49-F238E27FC236}">
                <a16:creationId xmlns:a16="http://schemas.microsoft.com/office/drawing/2014/main" id="{59C75FB8-42F5-A73B-4D1F-B106012E2DDE}"/>
              </a:ext>
            </a:extLst>
          </p:cNvPr>
          <p:cNvSpPr/>
          <p:nvPr/>
        </p:nvSpPr>
        <p:spPr>
          <a:xfrm>
            <a:off x="88487" y="3856599"/>
            <a:ext cx="9992138" cy="61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rgbClr val="002060"/>
                </a:solidFill>
              </a:rPr>
              <a:t>electromagnetic form factors</a:t>
            </a:r>
            <a:r>
              <a:rPr lang="en-US" sz="1800" dirty="0">
                <a:solidFill>
                  <a:schemeClr val="tx1"/>
                </a:solidFill>
              </a:rPr>
              <a:t> of </a:t>
            </a:r>
            <a:r>
              <a:rPr lang="en-US" sz="1800" b="1" dirty="0">
                <a:solidFill>
                  <a:srgbClr val="C00000"/>
                </a:solidFill>
              </a:rPr>
              <a:t>𝜋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and </a:t>
            </a:r>
            <a:r>
              <a:rPr lang="en-US" sz="1800" b="1" dirty="0">
                <a:solidFill>
                  <a:srgbClr val="C00000"/>
                </a:solidFill>
              </a:rPr>
              <a:t>K</a:t>
            </a:r>
            <a:r>
              <a:rPr lang="en-US" sz="1800" dirty="0">
                <a:solidFill>
                  <a:schemeClr val="tx1"/>
                </a:solidFill>
              </a:rPr>
              <a:t> can be measured till Q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~ 8 GeV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(10-40 GeV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and 5 GeV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 (10-20 GeV</a:t>
            </a:r>
            <a:r>
              <a:rPr lang="en-US" sz="1800" baseline="30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) respectively in the </a:t>
            </a:r>
            <a:r>
              <a:rPr lang="en-US" sz="1800" b="1" dirty="0">
                <a:solidFill>
                  <a:srgbClr val="C00000"/>
                </a:solidFill>
              </a:rPr>
              <a:t>12 GeV</a:t>
            </a:r>
            <a:r>
              <a:rPr lang="en-US" sz="1800" dirty="0">
                <a:solidFill>
                  <a:schemeClr val="tx1"/>
                </a:solidFill>
              </a:rPr>
              <a:t> upgrade of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b="1" dirty="0">
                <a:solidFill>
                  <a:srgbClr val="C00000"/>
                </a:solidFill>
              </a:rPr>
              <a:t> (EIC)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31;p69">
            <a:extLst>
              <a:ext uri="{FF2B5EF4-FFF2-40B4-BE49-F238E27FC236}">
                <a16:creationId xmlns:a16="http://schemas.microsoft.com/office/drawing/2014/main" id="{70160D2B-E56E-15C6-A060-68315D7C0A0B}"/>
              </a:ext>
            </a:extLst>
          </p:cNvPr>
          <p:cNvSpPr/>
          <p:nvPr/>
        </p:nvSpPr>
        <p:spPr>
          <a:xfrm>
            <a:off x="95746" y="4837244"/>
            <a:ext cx="10412819" cy="807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results obtained from the </a:t>
            </a:r>
            <a:r>
              <a:rPr lang="en-US" sz="1800" b="1" dirty="0">
                <a:solidFill>
                  <a:srgbClr val="C00000"/>
                </a:solidFill>
              </a:rPr>
              <a:t>Schwinger-Dyson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equations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appear robust under the calculational</a:t>
            </a:r>
          </a:p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scheme employed and ingredients used as in the computation of the </a:t>
            </a:r>
            <a:r>
              <a:rPr lang="en-US" sz="18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transition form factors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</a:p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rgbClr val="002060"/>
                </a:solidFill>
              </a:rPr>
              <a:t>distribution amplitudes</a:t>
            </a:r>
            <a:r>
              <a:rPr lang="en-US" sz="1800" dirty="0">
                <a:solidFill>
                  <a:schemeClr val="tx1"/>
                </a:solidFill>
              </a:rPr>
              <a:t> of mesons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58912FA-E660-277C-C811-820FB9C9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990" y="1109678"/>
            <a:ext cx="3449698" cy="22250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2CF45-A298-1183-98B1-62579FA92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631" y="1064620"/>
            <a:ext cx="3550201" cy="22718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BC526-8703-146B-45E7-D71EEE0A9386}"/>
              </a:ext>
            </a:extLst>
          </p:cNvPr>
          <p:cNvSpPr txBox="1"/>
          <p:nvPr/>
        </p:nvSpPr>
        <p:spPr>
          <a:xfrm>
            <a:off x="5102254" y="3448593"/>
            <a:ext cx="4154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</a:rPr>
              <a:t>J. Segovia et. Al. , Phys. Lett. B 731 (2014) 13-18 </a:t>
            </a:r>
            <a:endParaRPr lang="en-MX" dirty="0"/>
          </a:p>
        </p:txBody>
      </p:sp>
      <p:sp>
        <p:nvSpPr>
          <p:cNvPr id="5" name="Google Shape;331;p69">
            <a:extLst>
              <a:ext uri="{FF2B5EF4-FFF2-40B4-BE49-F238E27FC236}">
                <a16:creationId xmlns:a16="http://schemas.microsoft.com/office/drawing/2014/main" id="{18846549-506D-F1CB-92C8-CE5115F7C4C4}"/>
              </a:ext>
            </a:extLst>
          </p:cNvPr>
          <p:cNvSpPr/>
          <p:nvPr/>
        </p:nvSpPr>
        <p:spPr>
          <a:xfrm>
            <a:off x="257300" y="3493364"/>
            <a:ext cx="4666393" cy="290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 et. al., Phys. Rev. D 105 (2022) 7, 074013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331;p69">
            <a:extLst>
              <a:ext uri="{FF2B5EF4-FFF2-40B4-BE49-F238E27FC236}">
                <a16:creationId xmlns:a16="http://schemas.microsoft.com/office/drawing/2014/main" id="{8F3D8BFA-0628-0FDC-9211-F5DB34359400}"/>
              </a:ext>
            </a:extLst>
          </p:cNvPr>
          <p:cNvSpPr/>
          <p:nvPr/>
        </p:nvSpPr>
        <p:spPr>
          <a:xfrm>
            <a:off x="2904729" y="4523592"/>
            <a:ext cx="3669322" cy="29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Aguilar, Eur. Phys. J. A55 (2019) 10, 190 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4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1" grpId="0"/>
      <p:bldP spid="24" grpId="0"/>
      <p:bldP spid="4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/>
          <p:nvPr/>
        </p:nvSpPr>
        <p:spPr>
          <a:xfrm>
            <a:off x="99728" y="-9720"/>
            <a:ext cx="10008165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</a:rPr>
              <a:t>𝜋</a:t>
            </a:r>
            <a:r>
              <a:rPr lang="en-US" sz="3200" b="1" dirty="0">
                <a:solidFill>
                  <a:srgbClr val="CE181E"/>
                </a:solidFill>
              </a:rPr>
              <a:t> and </a:t>
            </a:r>
            <a:r>
              <a:rPr lang="en-US" sz="3200" b="1" dirty="0">
                <a:solidFill>
                  <a:srgbClr val="002060"/>
                </a:solidFill>
              </a:rPr>
              <a:t>K </a:t>
            </a:r>
            <a:r>
              <a:rPr lang="en-US" sz="3200" b="1" dirty="0">
                <a:solidFill>
                  <a:srgbClr val="C00000"/>
                </a:solidFill>
              </a:rPr>
              <a:t>Form Factors</a:t>
            </a:r>
            <a:r>
              <a:rPr lang="en-US" sz="3200" dirty="0">
                <a:solidFill>
                  <a:srgbClr val="C00000"/>
                </a:solidFill>
              </a:rPr>
              <a:t>: </a:t>
            </a:r>
            <a:r>
              <a:rPr lang="en-US" sz="3200" b="1" dirty="0">
                <a:solidFill>
                  <a:srgbClr val="C00000"/>
                </a:solidFill>
              </a:rPr>
              <a:t>Probing the Standard Model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68"/>
          <p:cNvSpPr/>
          <p:nvPr/>
        </p:nvSpPr>
        <p:spPr>
          <a:xfrm>
            <a:off x="150420" y="1084382"/>
            <a:ext cx="4632596" cy="31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/>
              <a:t>A muon with spin s has a </a:t>
            </a:r>
            <a:r>
              <a:rPr lang="en-US" sz="1800" b="1" dirty="0">
                <a:solidFill>
                  <a:srgbClr val="002060"/>
                </a:solidFill>
              </a:rPr>
              <a:t>magnetic moment</a:t>
            </a:r>
            <a:r>
              <a:rPr lang="en-US" sz="1800" dirty="0"/>
              <a:t>:</a:t>
            </a:r>
          </a:p>
          <a:p>
            <a:pPr marL="3600" lvl="0" algn="just">
              <a:buSzPts val="1800"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8"/>
          <p:cNvSpPr txBox="1"/>
          <p:nvPr/>
        </p:nvSpPr>
        <p:spPr>
          <a:xfrm>
            <a:off x="57945" y="1558063"/>
            <a:ext cx="10008166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factor </a:t>
            </a:r>
            <a:r>
              <a:rPr lang="en-US" sz="1800" b="1" dirty="0">
                <a:solidFill>
                  <a:srgbClr val="C00000"/>
                </a:solidFill>
              </a:rPr>
              <a:t>g</a:t>
            </a:r>
            <a:r>
              <a:rPr lang="en-US" sz="1800" dirty="0"/>
              <a:t> is called the gyro-magnetic factor. The </a:t>
            </a:r>
            <a:r>
              <a:rPr lang="en-US" sz="1800" b="1" dirty="0">
                <a:solidFill>
                  <a:srgbClr val="C00000"/>
                </a:solidFill>
              </a:rPr>
              <a:t>Dirac equation</a:t>
            </a:r>
            <a:r>
              <a:rPr lang="en-US" sz="1800" dirty="0"/>
              <a:t> for a charged elementary fermion with spin 1/2 implies </a:t>
            </a:r>
            <a:r>
              <a:rPr lang="en-US" sz="1800" b="1" dirty="0">
                <a:solidFill>
                  <a:srgbClr val="C00000"/>
                </a:solidFill>
              </a:rPr>
              <a:t>g = 2</a:t>
            </a:r>
            <a:r>
              <a:rPr lang="en-US" sz="1800" dirty="0"/>
              <a:t>.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sp>
        <p:nvSpPr>
          <p:cNvPr id="4" name="Google Shape;312;p68">
            <a:extLst>
              <a:ext uri="{FF2B5EF4-FFF2-40B4-BE49-F238E27FC236}">
                <a16:creationId xmlns:a16="http://schemas.microsoft.com/office/drawing/2014/main" id="{1BEAB907-EB73-A365-3425-84ABB0B0F21C}"/>
              </a:ext>
            </a:extLst>
          </p:cNvPr>
          <p:cNvSpPr txBox="1"/>
          <p:nvPr/>
        </p:nvSpPr>
        <p:spPr>
          <a:xfrm>
            <a:off x="50691" y="2202160"/>
            <a:ext cx="10008166" cy="33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</a:t>
            </a:r>
            <a:r>
              <a:rPr lang="en-US" sz="1800" b="1" dirty="0">
                <a:solidFill>
                  <a:srgbClr val="C00000"/>
                </a:solidFill>
              </a:rPr>
              <a:t>anomalous magnetic moment</a:t>
            </a:r>
            <a:r>
              <a:rPr lang="en-US" sz="1800" dirty="0"/>
              <a:t> is the deviation from g = 2,  parameterized by </a:t>
            </a:r>
            <a:r>
              <a:rPr lang="en-US" sz="1800" b="1" dirty="0">
                <a:solidFill>
                  <a:srgbClr val="C00000"/>
                </a:solidFill>
              </a:rPr>
              <a:t>a</a:t>
            </a:r>
            <a:r>
              <a:rPr lang="en-US" sz="1800" b="1" baseline="-25000" dirty="0">
                <a:solidFill>
                  <a:srgbClr val="C00000"/>
                </a:solidFill>
              </a:rPr>
              <a:t>𝛍</a:t>
            </a:r>
            <a:r>
              <a:rPr lang="en-US" sz="1800" b="1" dirty="0">
                <a:solidFill>
                  <a:srgbClr val="C00000"/>
                </a:solidFill>
              </a:rPr>
              <a:t> = (g−2)/2</a:t>
            </a:r>
            <a:r>
              <a:rPr lang="en-US" sz="1800" dirty="0"/>
              <a:t>.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sp>
        <p:nvSpPr>
          <p:cNvPr id="5" name="Google Shape;312;p68">
            <a:extLst>
              <a:ext uri="{FF2B5EF4-FFF2-40B4-BE49-F238E27FC236}">
                <a16:creationId xmlns:a16="http://schemas.microsoft.com/office/drawing/2014/main" id="{0D97D09C-BA6E-5FE3-BC7A-6ABB0325A512}"/>
              </a:ext>
            </a:extLst>
          </p:cNvPr>
          <p:cNvSpPr txBox="1"/>
          <p:nvPr/>
        </p:nvSpPr>
        <p:spPr>
          <a:xfrm>
            <a:off x="34274" y="2537441"/>
            <a:ext cx="9828645" cy="40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It appears due to radiative corrections. </a:t>
            </a:r>
            <a:r>
              <a:rPr lang="en-US" sz="1800" b="1" dirty="0">
                <a:solidFill>
                  <a:srgbClr val="002060"/>
                </a:solidFill>
              </a:rPr>
              <a:t>Renormalization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002060"/>
                </a:solidFill>
              </a:rPr>
              <a:t>QED</a:t>
            </a:r>
            <a:r>
              <a:rPr lang="en-US" sz="1800" dirty="0"/>
              <a:t> was established in 1943 and</a:t>
            </a:r>
            <a:endParaRPr sz="1800" strike="noStrike" dirty="0">
              <a:sym typeface="Arial"/>
            </a:endParaRPr>
          </a:p>
        </p:txBody>
      </p:sp>
      <p:sp>
        <p:nvSpPr>
          <p:cNvPr id="6" name="Google Shape;312;p68">
            <a:extLst>
              <a:ext uri="{FF2B5EF4-FFF2-40B4-BE49-F238E27FC236}">
                <a16:creationId xmlns:a16="http://schemas.microsoft.com/office/drawing/2014/main" id="{6586F619-143B-FABD-2640-0EE8B835EFC1}"/>
              </a:ext>
            </a:extLst>
          </p:cNvPr>
          <p:cNvSpPr txBox="1"/>
          <p:nvPr/>
        </p:nvSpPr>
        <p:spPr>
          <a:xfrm>
            <a:off x="31927" y="3351021"/>
            <a:ext cx="4395549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leading contribution to </a:t>
            </a:r>
            <a:r>
              <a:rPr lang="en-US" sz="1800" b="1" dirty="0">
                <a:solidFill>
                  <a:srgbClr val="C00000"/>
                </a:solidFill>
              </a:rPr>
              <a:t>a</a:t>
            </a:r>
            <a:r>
              <a:rPr lang="en-US" sz="1800" b="1" baseline="-25000" dirty="0">
                <a:solidFill>
                  <a:srgbClr val="C00000"/>
                </a:solidFill>
              </a:rPr>
              <a:t>𝛍</a:t>
            </a:r>
            <a:r>
              <a:rPr lang="en-US" sz="1800" dirty="0"/>
              <a:t>, calculated </a:t>
            </a:r>
          </a:p>
          <a:p>
            <a:pPr lvl="0"/>
            <a:r>
              <a:rPr lang="en-US" sz="1800" dirty="0"/>
              <a:t>by Schwinger in 1949, is: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6ACF156-8DEC-397C-F572-9CBB344A0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03" y="2944732"/>
            <a:ext cx="4395549" cy="2641409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D390D-9A18-1A09-7820-39DC7016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0028" y="981683"/>
            <a:ext cx="1230487" cy="510046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78FF062-3377-9A90-82E5-04499D9B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15" y="3401379"/>
            <a:ext cx="932902" cy="5286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312;p68">
            <a:extLst>
              <a:ext uri="{FF2B5EF4-FFF2-40B4-BE49-F238E27FC236}">
                <a16:creationId xmlns:a16="http://schemas.microsoft.com/office/drawing/2014/main" id="{4FBD8672-9241-26BB-43A5-7617CBCF7B05}"/>
              </a:ext>
            </a:extLst>
          </p:cNvPr>
          <p:cNvSpPr txBox="1"/>
          <p:nvPr/>
        </p:nvSpPr>
        <p:spPr>
          <a:xfrm>
            <a:off x="-10277" y="2816448"/>
            <a:ext cx="5708701" cy="36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1947-1948 by </a:t>
            </a:r>
            <a:r>
              <a:rPr lang="en-US" sz="1800" dirty="0" err="1"/>
              <a:t>Tomonaga</a:t>
            </a:r>
            <a:r>
              <a:rPr lang="en-US" sz="1800" dirty="0"/>
              <a:t>, Schwinger and Feynman. 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sp>
        <p:nvSpPr>
          <p:cNvPr id="12" name="Google Shape;312;p68">
            <a:extLst>
              <a:ext uri="{FF2B5EF4-FFF2-40B4-BE49-F238E27FC236}">
                <a16:creationId xmlns:a16="http://schemas.microsoft.com/office/drawing/2014/main" id="{AEABB697-9AF0-5DA7-6DE8-42FCB938D8FE}"/>
              </a:ext>
            </a:extLst>
          </p:cNvPr>
          <p:cNvSpPr txBox="1"/>
          <p:nvPr/>
        </p:nvSpPr>
        <p:spPr>
          <a:xfrm>
            <a:off x="-12622" y="4080188"/>
            <a:ext cx="5890571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</a:t>
            </a:r>
            <a:r>
              <a:rPr lang="en-US" sz="1800" b="1" dirty="0">
                <a:solidFill>
                  <a:srgbClr val="002060"/>
                </a:solidFill>
              </a:rPr>
              <a:t>amplitude</a:t>
            </a:r>
            <a:r>
              <a:rPr lang="en-US" sz="1800" dirty="0"/>
              <a:t> of a muon scattering off an external electromagnetic field A is: (q=p</a:t>
            </a:r>
            <a:r>
              <a:rPr lang="en-US" sz="1800" baseline="-25000" dirty="0"/>
              <a:t>2</a:t>
            </a:r>
            <a:r>
              <a:rPr lang="en-US" sz="1800" dirty="0"/>
              <a:t>-p</a:t>
            </a:r>
            <a:r>
              <a:rPr lang="en-US" sz="1800" baseline="-25000" dirty="0"/>
              <a:t>1</a:t>
            </a:r>
            <a:r>
              <a:rPr lang="en-US" sz="1800" dirty="0"/>
              <a:t>):</a:t>
            </a:r>
            <a:br>
              <a:rPr lang="en-US" sz="1800" dirty="0"/>
            </a:br>
            <a:endParaRPr sz="1800" strike="noStrike" dirty="0">
              <a:sym typeface="Arial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6F17241F-3AAD-48FF-DEBA-B0D1782A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054" y="5022628"/>
            <a:ext cx="3775147" cy="463570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8" grpId="0"/>
      <p:bldP spid="312" grpId="0"/>
      <p:bldP spid="4" grpId="0"/>
      <p:bldP spid="5" grpId="0"/>
      <p:bldP spid="6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65516" y="-16674"/>
            <a:ext cx="9565922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</a:rPr>
              <a:t>Neutral Pseudoscalar Pole Contributions </a:t>
            </a:r>
            <a:endParaRPr sz="3200" b="1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Google Shape;331;p69">
            <a:extLst>
              <a:ext uri="{FF2B5EF4-FFF2-40B4-BE49-F238E27FC236}">
                <a16:creationId xmlns:a16="http://schemas.microsoft.com/office/drawing/2014/main" id="{59C75FB8-42F5-A73B-4D1F-B106012E2DDE}"/>
              </a:ext>
            </a:extLst>
          </p:cNvPr>
          <p:cNvSpPr/>
          <p:nvPr/>
        </p:nvSpPr>
        <p:spPr>
          <a:xfrm>
            <a:off x="84215" y="3208388"/>
            <a:ext cx="6360130" cy="32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 transition form factor 𝜋</a:t>
            </a:r>
            <a:r>
              <a:rPr lang="en-US" sz="1800" baseline="30000" dirty="0">
                <a:solidFill>
                  <a:schemeClr val="tx1"/>
                </a:solidFill>
              </a:rPr>
              <a:t>0</a:t>
            </a:r>
            <a:r>
              <a:rPr lang="en-US" sz="1800" dirty="0">
                <a:solidFill>
                  <a:schemeClr val="tx1"/>
                </a:solidFill>
              </a:rPr>
              <a:t> → 𝛾*𝛾 extended to 𝜋</a:t>
            </a:r>
            <a:r>
              <a:rPr lang="en-US" sz="1800" baseline="30000" dirty="0">
                <a:solidFill>
                  <a:schemeClr val="tx1"/>
                </a:solidFill>
              </a:rPr>
              <a:t>0</a:t>
            </a:r>
            <a:r>
              <a:rPr lang="en-US" sz="1800" dirty="0">
                <a:solidFill>
                  <a:schemeClr val="tx1"/>
                </a:solidFill>
              </a:rPr>
              <a:t> → 𝛾*𝛾*. 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31;p69">
            <a:extLst>
              <a:ext uri="{FF2B5EF4-FFF2-40B4-BE49-F238E27FC236}">
                <a16:creationId xmlns:a16="http://schemas.microsoft.com/office/drawing/2014/main" id="{D2E882E9-35BF-F399-0B27-CA20F99B8BAD}"/>
              </a:ext>
            </a:extLst>
          </p:cNvPr>
          <p:cNvSpPr/>
          <p:nvPr/>
        </p:nvSpPr>
        <p:spPr>
          <a:xfrm>
            <a:off x="6665497" y="5025005"/>
            <a:ext cx="3028980" cy="512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K. Raya, AB, P. </a:t>
            </a:r>
            <a:r>
              <a:rPr lang="en-US" dirty="0" err="1"/>
              <a:t>Roig</a:t>
            </a:r>
            <a:r>
              <a:rPr lang="en-US" dirty="0"/>
              <a:t>, </a:t>
            </a:r>
          </a:p>
          <a:p>
            <a:pPr lvl="0" algn="ctr"/>
            <a:r>
              <a:rPr lang="en-US" dirty="0"/>
              <a:t>Phys. Rev. D 101 (2020) 7, 074021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24D33A-ABE0-5975-BEDD-EBA6A29CB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2" y="1045008"/>
            <a:ext cx="6402872" cy="2114074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1E16BF61-B99B-8998-B6F3-0F4A21311279}"/>
              </a:ext>
            </a:extLst>
          </p:cNvPr>
          <p:cNvSpPr/>
          <p:nvPr/>
        </p:nvSpPr>
        <p:spPr>
          <a:xfrm>
            <a:off x="3091544" y="1553029"/>
            <a:ext cx="740228" cy="1107617"/>
          </a:xfrm>
          <a:prstGeom prst="fram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8BB53-3899-8BF5-AFA1-72E6F1F9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0654" y="3594333"/>
            <a:ext cx="2811200" cy="185125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99565C7F-0773-C40A-997B-1EE46442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406" y="3610447"/>
            <a:ext cx="2671015" cy="185125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AB514EAB-29F1-9789-2F86-F08F7685BE69}"/>
              </a:ext>
            </a:extLst>
          </p:cNvPr>
          <p:cNvSpPr/>
          <p:nvPr/>
        </p:nvSpPr>
        <p:spPr>
          <a:xfrm>
            <a:off x="2959195" y="4535905"/>
            <a:ext cx="505206" cy="263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EB9D692-A27C-C681-D10E-49727445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9316" y="1160265"/>
            <a:ext cx="3257566" cy="2000446"/>
          </a:xfrm>
          <a:prstGeom prst="rect">
            <a:avLst/>
          </a:prstGeom>
          <a:noFill/>
          <a:ln w="3810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Google Shape;331;p69">
            <a:extLst>
              <a:ext uri="{FF2B5EF4-FFF2-40B4-BE49-F238E27FC236}">
                <a16:creationId xmlns:a16="http://schemas.microsoft.com/office/drawing/2014/main" id="{9E418E87-CFE7-A2FD-5474-C6F9670A45C4}"/>
              </a:ext>
            </a:extLst>
          </p:cNvPr>
          <p:cNvSpPr/>
          <p:nvPr/>
        </p:nvSpPr>
        <p:spPr>
          <a:xfrm>
            <a:off x="6388266" y="3739193"/>
            <a:ext cx="1063792" cy="49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Dispersive </a:t>
            </a:r>
          </a:p>
          <a:p>
            <a:pPr lvl="0" algn="ctr"/>
            <a:r>
              <a:rPr lang="en-US" dirty="0"/>
              <a:t>methods: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57848B-3CE3-FC1C-0F11-7C78587EE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470" y="3401302"/>
            <a:ext cx="2229892" cy="9819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BF03E9-972D-F614-F726-44F9AED4B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028" y="4534448"/>
            <a:ext cx="2229892" cy="357404"/>
          </a:xfrm>
          <a:prstGeom prst="rect">
            <a:avLst/>
          </a:prstGeom>
        </p:spPr>
      </p:pic>
      <p:sp>
        <p:nvSpPr>
          <p:cNvPr id="19" name="Google Shape;331;p69">
            <a:extLst>
              <a:ext uri="{FF2B5EF4-FFF2-40B4-BE49-F238E27FC236}">
                <a16:creationId xmlns:a16="http://schemas.microsoft.com/office/drawing/2014/main" id="{2EBA3FB1-4BE9-A4BA-8685-60EC1145F1FC}"/>
              </a:ext>
            </a:extLst>
          </p:cNvPr>
          <p:cNvSpPr/>
          <p:nvPr/>
        </p:nvSpPr>
        <p:spPr>
          <a:xfrm>
            <a:off x="6266444" y="4607924"/>
            <a:ext cx="1078833" cy="26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Lattice:</a:t>
            </a:r>
          </a:p>
        </p:txBody>
      </p:sp>
    </p:spTree>
    <p:extLst>
      <p:ext uri="{BB962C8B-B14F-4D97-AF65-F5344CB8AC3E}">
        <p14:creationId xmlns:p14="http://schemas.microsoft.com/office/powerpoint/2010/main" val="7115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1" grpId="0"/>
      <p:bldP spid="26" grpId="0"/>
      <p:bldP spid="8" grpId="0" animBg="1"/>
      <p:bldP spid="5" grpId="0" animBg="1"/>
      <p:bldP spid="16" grpId="0"/>
      <p:bldP spid="16" grpId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25523" y="-16674"/>
            <a:ext cx="10251817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32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 </a:t>
            </a:r>
            <a:r>
              <a:rPr lang="en-US" sz="3200" b="1" dirty="0">
                <a:solidFill>
                  <a:srgbClr val="C00000"/>
                </a:solidFill>
              </a:rPr>
              <a:t>Form Factors 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  <a:r>
              <a:rPr lang="en-US" sz="3200" b="1" dirty="0">
                <a:solidFill>
                  <a:srgbClr val="C00000"/>
                </a:solidFill>
              </a:rPr>
              <a:t>Probing the Standard Model</a:t>
            </a:r>
            <a:endParaRPr sz="3200" b="1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Google Shape;331;p69">
            <a:extLst>
              <a:ext uri="{FF2B5EF4-FFF2-40B4-BE49-F238E27FC236}">
                <a16:creationId xmlns:a16="http://schemas.microsoft.com/office/drawing/2014/main" id="{D2E882E9-35BF-F399-0B27-CA20F99B8BAD}"/>
              </a:ext>
            </a:extLst>
          </p:cNvPr>
          <p:cNvSpPr/>
          <p:nvPr/>
        </p:nvSpPr>
        <p:spPr>
          <a:xfrm>
            <a:off x="6122654" y="2915933"/>
            <a:ext cx="3784794" cy="45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Miramontes, AB, K. Raya, P. </a:t>
            </a:r>
            <a:r>
              <a:rPr lang="en-US" dirty="0" err="1"/>
              <a:t>Roig</a:t>
            </a:r>
            <a:r>
              <a:rPr lang="en-US" dirty="0"/>
              <a:t>, Phys. Rev. D 105 (2022) 7, 074013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59F4D2D-CEFA-92B4-28BA-4E7340069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7378" y="1007486"/>
            <a:ext cx="3784796" cy="16328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03A04C-3DC7-C2A2-F426-9A5F68212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2" y="1012350"/>
            <a:ext cx="5417800" cy="1788827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126E23ED-6898-B4F0-CC9A-21609D598C3A}"/>
              </a:ext>
            </a:extLst>
          </p:cNvPr>
          <p:cNvSpPr/>
          <p:nvPr/>
        </p:nvSpPr>
        <p:spPr>
          <a:xfrm>
            <a:off x="3977304" y="1198818"/>
            <a:ext cx="692669" cy="610335"/>
          </a:xfrm>
          <a:prstGeom prst="fram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>
              <a:solidFill>
                <a:schemeClr val="tx1"/>
              </a:solidFill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F28A4114-6717-349A-3DCE-27E31893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221" y="4920232"/>
            <a:ext cx="2886385" cy="68405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42CE766-7679-32C8-07B1-C1DF45EB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816" y="2820142"/>
            <a:ext cx="2866984" cy="186498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618F72AD-E682-A6DA-EEA1-E31D1A0E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6486" y="2774567"/>
            <a:ext cx="2936834" cy="18942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24A1C-A484-78DE-3E21-109836DB7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0713" y="4988763"/>
            <a:ext cx="2475074" cy="354819"/>
          </a:xfrm>
          <a:prstGeom prst="rect">
            <a:avLst/>
          </a:prstGeom>
        </p:spPr>
      </p:pic>
      <p:sp>
        <p:nvSpPr>
          <p:cNvPr id="18" name="Google Shape;331;p69">
            <a:extLst>
              <a:ext uri="{FF2B5EF4-FFF2-40B4-BE49-F238E27FC236}">
                <a16:creationId xmlns:a16="http://schemas.microsoft.com/office/drawing/2014/main" id="{A953F21B-F869-5EA7-14F1-F717CC9B78DD}"/>
              </a:ext>
            </a:extLst>
          </p:cNvPr>
          <p:cNvSpPr/>
          <p:nvPr/>
        </p:nvSpPr>
        <p:spPr>
          <a:xfrm>
            <a:off x="3641271" y="4767051"/>
            <a:ext cx="1736355" cy="31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Dispersive methods: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81453A0-A0E2-AF24-12E9-F33E3D7F61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054" y="5324777"/>
            <a:ext cx="2606619" cy="3658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152A6A-E33F-647B-07E9-FCFBD953F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0647" y="4988763"/>
            <a:ext cx="3060312" cy="408041"/>
          </a:xfrm>
          <a:prstGeom prst="rect">
            <a:avLst/>
          </a:prstGeom>
        </p:spPr>
      </p:pic>
      <p:sp>
        <p:nvSpPr>
          <p:cNvPr id="22" name="Google Shape;331;p69">
            <a:extLst>
              <a:ext uri="{FF2B5EF4-FFF2-40B4-BE49-F238E27FC236}">
                <a16:creationId xmlns:a16="http://schemas.microsoft.com/office/drawing/2014/main" id="{44A37FF0-E2B3-F261-B84C-C8AAD5DD4974}"/>
              </a:ext>
            </a:extLst>
          </p:cNvPr>
          <p:cNvSpPr/>
          <p:nvPr/>
        </p:nvSpPr>
        <p:spPr>
          <a:xfrm>
            <a:off x="6030119" y="3754132"/>
            <a:ext cx="3784794" cy="45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Miramontes, </a:t>
            </a:r>
            <a:r>
              <a:rPr lang="es-ES" dirty="0"/>
              <a:t>et. al. in </a:t>
            </a:r>
            <a:r>
              <a:rPr lang="en-US" dirty="0"/>
              <a:t>preparation</a:t>
            </a:r>
          </a:p>
          <a:p>
            <a:pPr lvl="0" algn="ctr"/>
            <a:r>
              <a:rPr lang="en-US" b="0" strike="noStrike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(Preliminary)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Google Shape;331;p69">
            <a:extLst>
              <a:ext uri="{FF2B5EF4-FFF2-40B4-BE49-F238E27FC236}">
                <a16:creationId xmlns:a16="http://schemas.microsoft.com/office/drawing/2014/main" id="{E8CEC54F-09D3-54A8-41F1-0B020BDC7174}"/>
              </a:ext>
            </a:extLst>
          </p:cNvPr>
          <p:cNvSpPr/>
          <p:nvPr/>
        </p:nvSpPr>
        <p:spPr>
          <a:xfrm>
            <a:off x="6762611" y="3449417"/>
            <a:ext cx="2528348" cy="20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b="1" dirty="0">
                <a:solidFill>
                  <a:srgbClr val="C00000"/>
                </a:solidFill>
              </a:rPr>
              <a:t>Radial excitations</a:t>
            </a:r>
            <a:r>
              <a:rPr lang="en-US" dirty="0"/>
              <a:t> of </a:t>
            </a:r>
            <a:r>
              <a:rPr lang="en-US" b="1" dirty="0">
                <a:solidFill>
                  <a:srgbClr val="C00000"/>
                </a:solidFill>
              </a:rPr>
              <a:t>𝜋</a:t>
            </a:r>
            <a:r>
              <a:rPr lang="en-US" dirty="0"/>
              <a:t> and </a:t>
            </a:r>
            <a:r>
              <a:rPr lang="en-US" b="1" dirty="0">
                <a:solidFill>
                  <a:srgbClr val="C00000"/>
                </a:solidFill>
              </a:rPr>
              <a:t>K</a:t>
            </a:r>
            <a:r>
              <a:rPr lang="en-US" dirty="0"/>
              <a:t>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C0E78C-F618-B34B-FFB1-FA25A98DB0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5537" y="4193573"/>
            <a:ext cx="3060313" cy="840360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1CAF6DC3-8F7A-80D4-EC2F-F31C9D003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215" y="5425835"/>
            <a:ext cx="40808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MX" altLang="en-MX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Eichmann, et. </a:t>
            </a:r>
            <a:r>
              <a:rPr lang="en-US" altLang="en-MX" dirty="0">
                <a:latin typeface="Arial Unicode MS" panose="020B0604020202020204" pitchFamily="34" charset="-128"/>
              </a:rPr>
              <a:t>a</a:t>
            </a:r>
            <a:r>
              <a:rPr kumimoji="0" lang="en-MX" altLang="en-MX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8"/>
              </a:rPr>
              <a:t>l. Phys.Rev.D 101 (2020) 5, 054015</a:t>
            </a:r>
            <a:r>
              <a:rPr kumimoji="0" lang="en-MX" altLang="en-MX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MX" altLang="en-MX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6" grpId="0"/>
      <p:bldP spid="7" grpId="0" animBg="1"/>
      <p:bldP spid="18" grpId="0"/>
      <p:bldP spid="22" grpId="0"/>
      <p:bldP spid="2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47;p70">
            <a:extLst>
              <a:ext uri="{FF2B5EF4-FFF2-40B4-BE49-F238E27FC236}">
                <a16:creationId xmlns:a16="http://schemas.microsoft.com/office/drawing/2014/main" id="{68D5E8FF-35A2-1BE5-770C-267D57144B3E}"/>
              </a:ext>
            </a:extLst>
          </p:cNvPr>
          <p:cNvSpPr/>
          <p:nvPr/>
        </p:nvSpPr>
        <p:spPr>
          <a:xfrm>
            <a:off x="3400188" y="1025663"/>
            <a:ext cx="2806176" cy="215981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347;p70">
            <a:extLst>
              <a:ext uri="{FF2B5EF4-FFF2-40B4-BE49-F238E27FC236}">
                <a16:creationId xmlns:a16="http://schemas.microsoft.com/office/drawing/2014/main" id="{42C769BE-7169-7564-C717-63999DDF6BFE}"/>
              </a:ext>
            </a:extLst>
          </p:cNvPr>
          <p:cNvSpPr/>
          <p:nvPr/>
        </p:nvSpPr>
        <p:spPr>
          <a:xfrm>
            <a:off x="3415214" y="3371764"/>
            <a:ext cx="2806176" cy="1239533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B3578B-91E8-DC1F-2D69-C6BDA94E6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" r="2296" b="30291"/>
          <a:stretch/>
        </p:blipFill>
        <p:spPr>
          <a:xfrm>
            <a:off x="6433698" y="878028"/>
            <a:ext cx="3377706" cy="2161970"/>
          </a:xfrm>
          <a:prstGeom prst="rect">
            <a:avLst/>
          </a:prstGeom>
        </p:spPr>
      </p:pic>
      <p:sp>
        <p:nvSpPr>
          <p:cNvPr id="348" name="Google Shape;348;p70"/>
          <p:cNvSpPr/>
          <p:nvPr/>
        </p:nvSpPr>
        <p:spPr>
          <a:xfrm>
            <a:off x="128555" y="-16674"/>
            <a:ext cx="9864985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baseline="300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Form Factor at Large Q</a:t>
            </a:r>
            <a:r>
              <a:rPr lang="en-US" sz="3200" b="1" baseline="30000" dirty="0">
                <a:solidFill>
                  <a:srgbClr val="C00000"/>
                </a:solidFill>
              </a:rPr>
              <a:t>2</a:t>
            </a:r>
            <a:endParaRPr sz="3200" b="1" strike="noStrike" baseline="30000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AF750B8-94A3-B1F0-1D5C-DBD4A47C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1" y="1076761"/>
            <a:ext cx="3072912" cy="3971244"/>
          </a:xfrm>
          <a:prstGeom prst="rect">
            <a:avLst/>
          </a:prstGeom>
        </p:spPr>
      </p:pic>
      <p:sp>
        <p:nvSpPr>
          <p:cNvPr id="33" name="Google Shape;351;p70">
            <a:extLst>
              <a:ext uri="{FF2B5EF4-FFF2-40B4-BE49-F238E27FC236}">
                <a16:creationId xmlns:a16="http://schemas.microsoft.com/office/drawing/2014/main" id="{A812C3CC-A729-4D96-52F6-46E43D6585CB}"/>
              </a:ext>
            </a:extLst>
          </p:cNvPr>
          <p:cNvSpPr txBox="1"/>
          <p:nvPr/>
        </p:nvSpPr>
        <p:spPr>
          <a:xfrm>
            <a:off x="3471219" y="3394210"/>
            <a:ext cx="2793297" cy="105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600" dirty="0">
                <a:solidFill>
                  <a:schemeClr val="tx1"/>
                </a:solidFill>
              </a:rPr>
              <a:t>The </a:t>
            </a:r>
            <a:r>
              <a:rPr lang="en-US" sz="1600" b="1" dirty="0">
                <a:solidFill>
                  <a:srgbClr val="002060"/>
                </a:solidFill>
              </a:rPr>
              <a:t>pion form factor</a:t>
            </a:r>
            <a:r>
              <a:rPr lang="en-US" sz="1600" dirty="0">
                <a:solidFill>
                  <a:schemeClr val="tx1"/>
                </a:solidFill>
              </a:rPr>
              <a:t> can</a:t>
            </a:r>
          </a:p>
          <a:p>
            <a:pPr marL="3600" lvl="0" algn="just">
              <a:buSzPts val="1800"/>
            </a:pPr>
            <a:r>
              <a:rPr lang="en-US" sz="1600" dirty="0">
                <a:solidFill>
                  <a:schemeClr val="tx1"/>
                </a:solidFill>
              </a:rPr>
              <a:t>potentially be measured till</a:t>
            </a:r>
          </a:p>
          <a:p>
            <a:pPr marL="3600" lvl="0" algn="just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Q</a:t>
            </a:r>
            <a:r>
              <a:rPr lang="en-US" sz="1600" b="1" baseline="30000" dirty="0">
                <a:solidFill>
                  <a:srgbClr val="C00000"/>
                </a:solidFill>
              </a:rPr>
              <a:t>2</a:t>
            </a:r>
            <a:r>
              <a:rPr lang="en-US" sz="1600" b="1" dirty="0">
                <a:solidFill>
                  <a:srgbClr val="C00000"/>
                </a:solidFill>
              </a:rPr>
              <a:t> ~ 6-8</a:t>
            </a:r>
            <a:r>
              <a:rPr lang="en-US" sz="1600" dirty="0">
                <a:solidFill>
                  <a:schemeClr val="tx1"/>
                </a:solidFill>
              </a:rPr>
              <a:t> in the </a:t>
            </a:r>
            <a:r>
              <a:rPr lang="en-US" sz="1600" b="1" dirty="0">
                <a:solidFill>
                  <a:srgbClr val="C00000"/>
                </a:solidFill>
              </a:rPr>
              <a:t>12 GeV</a:t>
            </a:r>
          </a:p>
          <a:p>
            <a:pPr marL="3600" lvl="0" algn="just">
              <a:buSzPts val="1800"/>
            </a:pPr>
            <a:r>
              <a:rPr lang="en-US" sz="1600" dirty="0">
                <a:solidFill>
                  <a:schemeClr val="tx1"/>
                </a:solidFill>
              </a:rPr>
              <a:t>upgrade of the </a:t>
            </a:r>
            <a:r>
              <a:rPr lang="en-US" sz="1600" b="1" dirty="0" err="1">
                <a:solidFill>
                  <a:srgbClr val="C00000"/>
                </a:solidFill>
              </a:rPr>
              <a:t>JLab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en-US" sz="1600" dirty="0"/>
          </a:p>
        </p:txBody>
      </p:sp>
      <p:sp>
        <p:nvSpPr>
          <p:cNvPr id="21" name="Google Shape;351;p70">
            <a:extLst>
              <a:ext uri="{FF2B5EF4-FFF2-40B4-BE49-F238E27FC236}">
                <a16:creationId xmlns:a16="http://schemas.microsoft.com/office/drawing/2014/main" id="{F39CDC38-EDBD-5B84-015D-861A561D55DD}"/>
              </a:ext>
            </a:extLst>
          </p:cNvPr>
          <p:cNvSpPr txBox="1"/>
          <p:nvPr/>
        </p:nvSpPr>
        <p:spPr>
          <a:xfrm>
            <a:off x="3484095" y="1059253"/>
            <a:ext cx="2780418" cy="208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600" dirty="0"/>
              <a:t>The study of the </a:t>
            </a:r>
            <a:r>
              <a:rPr lang="en-US" sz="1600" b="1" dirty="0">
                <a:solidFill>
                  <a:srgbClr val="C00000"/>
                </a:solidFill>
              </a:rPr>
              <a:t>pion form factor</a:t>
            </a:r>
            <a:r>
              <a:rPr lang="en-US" sz="1600" dirty="0"/>
              <a:t> is one of the </a:t>
            </a:r>
            <a:r>
              <a:rPr lang="en-US" sz="1600" b="1" dirty="0">
                <a:solidFill>
                  <a:srgbClr val="C00000"/>
                </a:solidFill>
              </a:rPr>
              <a:t>flagship goals</a:t>
            </a:r>
            <a:r>
              <a:rPr lang="en-US" sz="1600" dirty="0"/>
              <a:t> of the </a:t>
            </a:r>
            <a:r>
              <a:rPr lang="en-US" sz="1600" b="1" dirty="0" err="1">
                <a:solidFill>
                  <a:srgbClr val="C00000"/>
                </a:solidFill>
              </a:rPr>
              <a:t>JLab</a:t>
            </a:r>
            <a:r>
              <a:rPr lang="en-US" sz="1600" b="1" dirty="0">
                <a:solidFill>
                  <a:srgbClr val="C00000"/>
                </a:solidFill>
              </a:rPr>
              <a:t> 12-GeV upgrade</a:t>
            </a:r>
            <a:r>
              <a:rPr lang="en-US" sz="1600" dirty="0"/>
              <a:t>… regime in which the phenomenology of </a:t>
            </a:r>
            <a:r>
              <a:rPr lang="en-US" sz="1600" b="1" dirty="0">
                <a:solidFill>
                  <a:srgbClr val="C00000"/>
                </a:solidFill>
              </a:rPr>
              <a:t>QCD</a:t>
            </a:r>
            <a:r>
              <a:rPr lang="en-US" sz="1600" dirty="0"/>
              <a:t> begins a </a:t>
            </a:r>
            <a:r>
              <a:rPr lang="en-US" sz="1600" b="1" dirty="0">
                <a:solidFill>
                  <a:srgbClr val="C00000"/>
                </a:solidFill>
              </a:rPr>
              <a:t>transition</a:t>
            </a:r>
            <a:r>
              <a:rPr lang="en-US" sz="1600" dirty="0"/>
              <a:t> from </a:t>
            </a:r>
            <a:r>
              <a:rPr lang="en-US" sz="1600" b="1" dirty="0">
                <a:solidFill>
                  <a:srgbClr val="C00000"/>
                </a:solidFill>
              </a:rPr>
              <a:t>large-</a:t>
            </a:r>
            <a:r>
              <a:rPr lang="en-US" sz="1600" dirty="0"/>
              <a:t> to </a:t>
            </a:r>
            <a:r>
              <a:rPr lang="en-US" sz="1600" b="1" dirty="0">
                <a:solidFill>
                  <a:srgbClr val="C00000"/>
                </a:solidFill>
              </a:rPr>
              <a:t>short-distance</a:t>
            </a:r>
            <a:r>
              <a:rPr lang="en-US" sz="1600" dirty="0"/>
              <a:t> scale behavior.</a:t>
            </a:r>
            <a:endParaRPr lang="en-US" sz="16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DF5D7-75EB-AB02-F792-29CC1F11E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266" y="3011761"/>
            <a:ext cx="3643722" cy="2615808"/>
          </a:xfrm>
          <a:prstGeom prst="rect">
            <a:avLst/>
          </a:prstGeom>
        </p:spPr>
      </p:pic>
      <p:sp>
        <p:nvSpPr>
          <p:cNvPr id="5" name="Google Shape;351;p70">
            <a:extLst>
              <a:ext uri="{FF2B5EF4-FFF2-40B4-BE49-F238E27FC236}">
                <a16:creationId xmlns:a16="http://schemas.microsoft.com/office/drawing/2014/main" id="{519A8C95-4099-C90C-0A59-59F7BE22A9FD}"/>
              </a:ext>
            </a:extLst>
          </p:cNvPr>
          <p:cNvSpPr txBox="1"/>
          <p:nvPr/>
        </p:nvSpPr>
        <p:spPr>
          <a:xfrm>
            <a:off x="3471219" y="4875590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Courtesy Garth Huber</a:t>
            </a:r>
          </a:p>
        </p:txBody>
      </p:sp>
    </p:spTree>
    <p:extLst>
      <p:ext uri="{BB962C8B-B14F-4D97-AF65-F5344CB8AC3E}">
        <p14:creationId xmlns:p14="http://schemas.microsoft.com/office/powerpoint/2010/main" val="8170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348" grpId="0"/>
      <p:bldP spid="33" grpId="0"/>
      <p:bldP spid="2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28555" y="-16674"/>
            <a:ext cx="9864985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baseline="300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Form Factor at Large Q</a:t>
            </a:r>
            <a:r>
              <a:rPr lang="en-US" sz="3200" b="1" baseline="30000" dirty="0">
                <a:solidFill>
                  <a:srgbClr val="C00000"/>
                </a:solidFill>
              </a:rPr>
              <a:t>2</a:t>
            </a:r>
            <a:endParaRPr sz="3200" b="1" strike="noStrike" baseline="30000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Google Shape;331;p69">
            <a:extLst>
              <a:ext uri="{FF2B5EF4-FFF2-40B4-BE49-F238E27FC236}">
                <a16:creationId xmlns:a16="http://schemas.microsoft.com/office/drawing/2014/main" id="{F0B20E0D-6A4A-62DE-DE11-06094A750399}"/>
              </a:ext>
            </a:extLst>
          </p:cNvPr>
          <p:cNvSpPr/>
          <p:nvPr/>
        </p:nvSpPr>
        <p:spPr>
          <a:xfrm>
            <a:off x="113023" y="1214734"/>
            <a:ext cx="4307425" cy="122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800" dirty="0">
                <a:solidFill>
                  <a:srgbClr val="002060"/>
                </a:solidFill>
              </a:rPr>
              <a:t>With a potential and desirable next</a:t>
            </a:r>
          </a:p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22-GeV</a:t>
            </a:r>
            <a:r>
              <a:rPr lang="en-US" sz="1800" dirty="0">
                <a:solidFill>
                  <a:srgbClr val="002060"/>
                </a:solidFill>
              </a:rPr>
              <a:t> upgrade of the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>
                <a:solidFill>
                  <a:srgbClr val="002060"/>
                </a:solidFill>
              </a:rPr>
              <a:t>, the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</a:p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electromagnetic form factor</a:t>
            </a:r>
            <a:r>
              <a:rPr lang="en-US" sz="1800" dirty="0">
                <a:solidFill>
                  <a:schemeClr val="tx1"/>
                </a:solidFill>
              </a:rPr>
              <a:t> could be measured till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 ~ 15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D7048-9837-759D-A7CC-8CA03232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5" y="2651760"/>
            <a:ext cx="4307425" cy="2440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CFF310-3D3D-78EA-BF4E-256719802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329" y="1048983"/>
            <a:ext cx="5542621" cy="3973570"/>
          </a:xfrm>
          <a:prstGeom prst="rect">
            <a:avLst/>
          </a:prstGeom>
        </p:spPr>
      </p:pic>
      <p:sp>
        <p:nvSpPr>
          <p:cNvPr id="8" name="Google Shape;351;p70">
            <a:extLst>
              <a:ext uri="{FF2B5EF4-FFF2-40B4-BE49-F238E27FC236}">
                <a16:creationId xmlns:a16="http://schemas.microsoft.com/office/drawing/2014/main" id="{6620531F-8BE9-F0B0-1F5C-8C769DA69C41}"/>
              </a:ext>
            </a:extLst>
          </p:cNvPr>
          <p:cNvSpPr txBox="1"/>
          <p:nvPr/>
        </p:nvSpPr>
        <p:spPr>
          <a:xfrm>
            <a:off x="6230982" y="5120160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Courtesy Garth Huber</a:t>
            </a:r>
          </a:p>
        </p:txBody>
      </p:sp>
    </p:spTree>
    <p:extLst>
      <p:ext uri="{BB962C8B-B14F-4D97-AF65-F5344CB8AC3E}">
        <p14:creationId xmlns:p14="http://schemas.microsoft.com/office/powerpoint/2010/main" val="41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28555" y="-16674"/>
            <a:ext cx="9864985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baseline="30000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C00000"/>
                </a:solidFill>
              </a:rPr>
              <a:t>and</a:t>
            </a:r>
            <a:r>
              <a:rPr lang="en-US" sz="3200" b="1" dirty="0">
                <a:solidFill>
                  <a:srgbClr val="002060"/>
                </a:solidFill>
              </a:rPr>
              <a:t> K </a:t>
            </a:r>
            <a:r>
              <a:rPr lang="en-US" sz="3200" b="1" dirty="0">
                <a:solidFill>
                  <a:srgbClr val="C00000"/>
                </a:solidFill>
              </a:rPr>
              <a:t>Form Factor at Large Q</a:t>
            </a:r>
            <a:r>
              <a:rPr lang="en-US" sz="3200" b="1" baseline="30000" dirty="0">
                <a:solidFill>
                  <a:srgbClr val="C00000"/>
                </a:solidFill>
              </a:rPr>
              <a:t>2</a:t>
            </a:r>
            <a:endParaRPr sz="3200" b="1" strike="noStrike" baseline="30000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Google Shape;331;p69">
            <a:extLst>
              <a:ext uri="{FF2B5EF4-FFF2-40B4-BE49-F238E27FC236}">
                <a16:creationId xmlns:a16="http://schemas.microsoft.com/office/drawing/2014/main" id="{F0B20E0D-6A4A-62DE-DE11-06094A750399}"/>
              </a:ext>
            </a:extLst>
          </p:cNvPr>
          <p:cNvSpPr/>
          <p:nvPr/>
        </p:nvSpPr>
        <p:spPr>
          <a:xfrm>
            <a:off x="60771" y="1057978"/>
            <a:ext cx="9891204" cy="5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Science Question:</a:t>
            </a:r>
            <a:r>
              <a:rPr lang="en-US" sz="1800" dirty="0">
                <a:solidFill>
                  <a:schemeClr val="tx1"/>
                </a:solidFill>
              </a:rPr>
              <a:t> Can we get quantitative guidance on the </a:t>
            </a:r>
            <a:r>
              <a:rPr lang="en-US" sz="1800" b="1" dirty="0">
                <a:solidFill>
                  <a:srgbClr val="C00000"/>
                </a:solidFill>
              </a:rPr>
              <a:t>emergent pion mass</a:t>
            </a:r>
            <a:r>
              <a:rPr lang="en-US" sz="1800" dirty="0">
                <a:solidFill>
                  <a:schemeClr val="tx1"/>
                </a:solidFill>
              </a:rPr>
              <a:t> mechanism</a:t>
            </a:r>
            <a:r>
              <a:rPr lang="en-US" sz="1800" b="1" dirty="0">
                <a:solidFill>
                  <a:srgbClr val="002060"/>
                </a:solidFill>
              </a:rPr>
              <a:t>?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Key measurement: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Pion form factor</a:t>
            </a:r>
            <a:r>
              <a:rPr lang="en-US" sz="1800" dirty="0">
                <a:solidFill>
                  <a:schemeClr val="tx1"/>
                </a:solidFill>
              </a:rPr>
              <a:t> data for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: 10-40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5" name="Google Shape;331;p69">
            <a:extLst>
              <a:ext uri="{FF2B5EF4-FFF2-40B4-BE49-F238E27FC236}">
                <a16:creationId xmlns:a16="http://schemas.microsoft.com/office/drawing/2014/main" id="{C88DC024-3A27-A464-B983-FBBBD671DBF0}"/>
              </a:ext>
            </a:extLst>
          </p:cNvPr>
          <p:cNvSpPr/>
          <p:nvPr/>
        </p:nvSpPr>
        <p:spPr>
          <a:xfrm>
            <a:off x="60765" y="1709148"/>
            <a:ext cx="10080625" cy="5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Science Question:</a:t>
            </a:r>
            <a:r>
              <a:rPr lang="en-US" sz="1800" dirty="0">
                <a:solidFill>
                  <a:schemeClr val="tx1"/>
                </a:solidFill>
              </a:rPr>
              <a:t> How much interference is between emergent and Higgs mass mechanism?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Key measurement: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Kaon form factor</a:t>
            </a:r>
            <a:r>
              <a:rPr lang="en-US" sz="1800" dirty="0">
                <a:solidFill>
                  <a:schemeClr val="tx1"/>
                </a:solidFill>
              </a:rPr>
              <a:t> data for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: 10-20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3191F-633C-7CB7-9321-0F6E9CF4E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2" y="2450274"/>
            <a:ext cx="4757672" cy="2980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0E179-32F7-FC5D-1209-6BB4FB83D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56" y="2301657"/>
            <a:ext cx="4660457" cy="3378974"/>
          </a:xfrm>
          <a:prstGeom prst="rect">
            <a:avLst/>
          </a:prstGeom>
        </p:spPr>
      </p:pic>
      <p:sp>
        <p:nvSpPr>
          <p:cNvPr id="7" name="Google Shape;351;p70">
            <a:extLst>
              <a:ext uri="{FF2B5EF4-FFF2-40B4-BE49-F238E27FC236}">
                <a16:creationId xmlns:a16="http://schemas.microsoft.com/office/drawing/2014/main" id="{BE498A8C-97B6-A726-E036-6BD4522D0B55}"/>
              </a:ext>
            </a:extLst>
          </p:cNvPr>
          <p:cNvSpPr txBox="1"/>
          <p:nvPr/>
        </p:nvSpPr>
        <p:spPr>
          <a:xfrm>
            <a:off x="5548400" y="4785307"/>
            <a:ext cx="2346350" cy="31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b="1" dirty="0">
                <a:solidFill>
                  <a:srgbClr val="C00000"/>
                </a:solidFill>
              </a:rPr>
              <a:t>Courtesy Garth Huber</a:t>
            </a:r>
          </a:p>
        </p:txBody>
      </p:sp>
    </p:spTree>
    <p:extLst>
      <p:ext uri="{BB962C8B-B14F-4D97-AF65-F5344CB8AC3E}">
        <p14:creationId xmlns:p14="http://schemas.microsoft.com/office/powerpoint/2010/main" val="39669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47;p70">
            <a:extLst>
              <a:ext uri="{FF2B5EF4-FFF2-40B4-BE49-F238E27FC236}">
                <a16:creationId xmlns:a16="http://schemas.microsoft.com/office/drawing/2014/main" id="{39439397-3684-4C55-8A6D-76C150746A3E}"/>
              </a:ext>
            </a:extLst>
          </p:cNvPr>
          <p:cNvSpPr/>
          <p:nvPr/>
        </p:nvSpPr>
        <p:spPr>
          <a:xfrm>
            <a:off x="6615835" y="5015094"/>
            <a:ext cx="2795044" cy="60558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2801A70C-1608-2895-C14C-BDCBA69C9848}"/>
              </a:ext>
            </a:extLst>
          </p:cNvPr>
          <p:cNvSpPr/>
          <p:nvPr/>
        </p:nvSpPr>
        <p:spPr>
          <a:xfrm>
            <a:off x="3903037" y="5004387"/>
            <a:ext cx="2174094" cy="33825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A8DF4652-AB9B-E0CF-6802-3C978BD0C854}"/>
              </a:ext>
            </a:extLst>
          </p:cNvPr>
          <p:cNvSpPr/>
          <p:nvPr/>
        </p:nvSpPr>
        <p:spPr>
          <a:xfrm>
            <a:off x="515224" y="4969195"/>
            <a:ext cx="2876370" cy="668105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9903058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dirty="0">
                <a:solidFill>
                  <a:srgbClr val="002060"/>
                </a:solidFill>
              </a:rPr>
              <a:t>𝜋</a:t>
            </a:r>
            <a:r>
              <a:rPr lang="en-US" sz="3200" b="1" dirty="0">
                <a:solidFill>
                  <a:srgbClr val="CE181E"/>
                </a:solidFill>
              </a:rPr>
              <a:t> and </a:t>
            </a:r>
            <a:r>
              <a:rPr lang="en-US" sz="3200" b="1" dirty="0">
                <a:solidFill>
                  <a:srgbClr val="002060"/>
                </a:solidFill>
              </a:rPr>
              <a:t>K: </a:t>
            </a:r>
            <a:r>
              <a:rPr lang="en-US" sz="3200" b="1" dirty="0">
                <a:solidFill>
                  <a:srgbClr val="C00000"/>
                </a:solidFill>
              </a:rPr>
              <a:t>Towards a 3-Dimensional Picture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32" y="-25052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Google Shape;331;p69">
            <a:extLst>
              <a:ext uri="{FF2B5EF4-FFF2-40B4-BE49-F238E27FC236}">
                <a16:creationId xmlns:a16="http://schemas.microsoft.com/office/drawing/2014/main" id="{54B01D26-BCF2-6945-A6BF-DB47D17F6328}"/>
              </a:ext>
            </a:extLst>
          </p:cNvPr>
          <p:cNvSpPr/>
          <p:nvPr/>
        </p:nvSpPr>
        <p:spPr>
          <a:xfrm>
            <a:off x="117363" y="5017048"/>
            <a:ext cx="3679933" cy="69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MX" sz="1800" b="1" dirty="0">
                <a:solidFill>
                  <a:srgbClr val="0432BF"/>
                </a:solidFill>
              </a:rPr>
              <a:t>Fourier transform of the </a:t>
            </a:r>
          </a:p>
          <a:p>
            <a:pPr marL="3600" lvl="0" algn="ctr">
              <a:buSzPts val="1800"/>
            </a:pPr>
            <a:r>
              <a:rPr lang="en-MX" sz="1800" b="1" dirty="0">
                <a:solidFill>
                  <a:srgbClr val="0432BF"/>
                </a:solidFill>
              </a:rPr>
              <a:t>elastic form factor </a:t>
            </a:r>
            <a:endParaRPr sz="1800" b="1" strike="noStrike" dirty="0">
              <a:solidFill>
                <a:srgbClr val="0432BF"/>
              </a:solidFill>
              <a:sym typeface="Arial"/>
            </a:endParaRPr>
          </a:p>
        </p:txBody>
      </p:sp>
      <p:sp>
        <p:nvSpPr>
          <p:cNvPr id="12" name="Google Shape;331;p69">
            <a:extLst>
              <a:ext uri="{FF2B5EF4-FFF2-40B4-BE49-F238E27FC236}">
                <a16:creationId xmlns:a16="http://schemas.microsoft.com/office/drawing/2014/main" id="{A210813C-74E8-8C17-0BCE-D8A0F9A3503F}"/>
              </a:ext>
            </a:extLst>
          </p:cNvPr>
          <p:cNvSpPr/>
          <p:nvPr/>
        </p:nvSpPr>
        <p:spPr>
          <a:xfrm>
            <a:off x="6283330" y="5031719"/>
            <a:ext cx="3376059" cy="622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Skew-less Generalized </a:t>
            </a:r>
          </a:p>
          <a:p>
            <a:pPr marL="3600" lvl="0" algn="ctr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Parton Distribution</a:t>
            </a:r>
            <a:endParaRPr lang="en-US" sz="1800" b="1" dirty="0">
              <a:solidFill>
                <a:srgbClr val="0432B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67C30B-A7DD-8D8C-B1B0-E70C8CC48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19" y="1038745"/>
            <a:ext cx="8796084" cy="3889618"/>
          </a:xfrm>
          <a:prstGeom prst="rect">
            <a:avLst/>
          </a:prstGeom>
        </p:spPr>
      </p:pic>
      <p:sp>
        <p:nvSpPr>
          <p:cNvPr id="9" name="Google Shape;331;p69">
            <a:extLst>
              <a:ext uri="{FF2B5EF4-FFF2-40B4-BE49-F238E27FC236}">
                <a16:creationId xmlns:a16="http://schemas.microsoft.com/office/drawing/2014/main" id="{C7658D11-433F-3E0A-12EA-CD840C29B254}"/>
              </a:ext>
            </a:extLst>
          </p:cNvPr>
          <p:cNvSpPr/>
          <p:nvPr/>
        </p:nvSpPr>
        <p:spPr>
          <a:xfrm>
            <a:off x="3757930" y="5041115"/>
            <a:ext cx="2509058" cy="26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800" b="1" dirty="0">
                <a:solidFill>
                  <a:srgbClr val="0432BF"/>
                </a:solidFill>
              </a:rPr>
              <a:t>Parton Distribution </a:t>
            </a:r>
          </a:p>
          <a:p>
            <a:pPr marL="3600" lvl="0" algn="ctr">
              <a:buSzPts val="1800"/>
            </a:pPr>
            <a:endParaRPr lang="en-US" sz="1800" b="1" dirty="0">
              <a:solidFill>
                <a:srgbClr val="043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  <p:bldP spid="348" grpId="0"/>
      <p:bldP spid="6" grpId="0"/>
      <p:bldP spid="1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47;p70">
            <a:extLst>
              <a:ext uri="{FF2B5EF4-FFF2-40B4-BE49-F238E27FC236}">
                <a16:creationId xmlns:a16="http://schemas.microsoft.com/office/drawing/2014/main" id="{06130509-D19B-BA73-CCA8-2FB43A144C88}"/>
              </a:ext>
            </a:extLst>
          </p:cNvPr>
          <p:cNvSpPr/>
          <p:nvPr/>
        </p:nvSpPr>
        <p:spPr>
          <a:xfrm>
            <a:off x="6666872" y="4380252"/>
            <a:ext cx="2205666" cy="36021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47;p70">
            <a:extLst>
              <a:ext uri="{FF2B5EF4-FFF2-40B4-BE49-F238E27FC236}">
                <a16:creationId xmlns:a16="http://schemas.microsoft.com/office/drawing/2014/main" id="{A213D829-5BE3-03BC-1EDE-006DF9D78A3D}"/>
              </a:ext>
            </a:extLst>
          </p:cNvPr>
          <p:cNvSpPr/>
          <p:nvPr/>
        </p:nvSpPr>
        <p:spPr>
          <a:xfrm>
            <a:off x="728042" y="4440094"/>
            <a:ext cx="2481248" cy="39624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47;p70">
            <a:extLst>
              <a:ext uri="{FF2B5EF4-FFF2-40B4-BE49-F238E27FC236}">
                <a16:creationId xmlns:a16="http://schemas.microsoft.com/office/drawing/2014/main" id="{54C5773D-29C9-996B-AA59-F329AEC39BE5}"/>
              </a:ext>
            </a:extLst>
          </p:cNvPr>
          <p:cNvSpPr/>
          <p:nvPr/>
        </p:nvSpPr>
        <p:spPr>
          <a:xfrm>
            <a:off x="2925816" y="3122964"/>
            <a:ext cx="3741054" cy="420935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47;p70">
            <a:extLst>
              <a:ext uri="{FF2B5EF4-FFF2-40B4-BE49-F238E27FC236}">
                <a16:creationId xmlns:a16="http://schemas.microsoft.com/office/drawing/2014/main" id="{25A46460-3025-1AA4-A407-46455E9F68FE}"/>
              </a:ext>
            </a:extLst>
          </p:cNvPr>
          <p:cNvSpPr/>
          <p:nvPr/>
        </p:nvSpPr>
        <p:spPr>
          <a:xfrm>
            <a:off x="3152126" y="1294153"/>
            <a:ext cx="3448703" cy="35455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Towards Algebraic Models</a:t>
            </a:r>
            <a:endParaRPr sz="3200" b="0" strike="noStrik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6" name="Google Shape;331;p69">
            <a:extLst>
              <a:ext uri="{FF2B5EF4-FFF2-40B4-BE49-F238E27FC236}">
                <a16:creationId xmlns:a16="http://schemas.microsoft.com/office/drawing/2014/main" id="{EE92A8DA-588B-16F1-16CB-EF729419B183}"/>
              </a:ext>
            </a:extLst>
          </p:cNvPr>
          <p:cNvSpPr/>
          <p:nvPr/>
        </p:nvSpPr>
        <p:spPr>
          <a:xfrm>
            <a:off x="3280730" y="1316814"/>
            <a:ext cx="3377246" cy="37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Sophisticated Truncations</a:t>
            </a:r>
            <a:endParaRPr sz="2000" b="0" strike="noStrike" dirty="0">
              <a:sym typeface="Arial"/>
            </a:endParaRPr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67151B58-17E8-9F67-99C6-FBB018C2661D}"/>
              </a:ext>
            </a:extLst>
          </p:cNvPr>
          <p:cNvSpPr/>
          <p:nvPr/>
        </p:nvSpPr>
        <p:spPr>
          <a:xfrm>
            <a:off x="3061689" y="3172951"/>
            <a:ext cx="3596287" cy="32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Schwinger-Dyson Equations</a:t>
            </a:r>
            <a:endParaRPr sz="2000" b="0" strike="noStrike" dirty="0">
              <a:sym typeface="Arial"/>
            </a:endParaRPr>
          </a:p>
        </p:txBody>
      </p:sp>
      <p:sp>
        <p:nvSpPr>
          <p:cNvPr id="41" name="Google Shape;331;p69">
            <a:extLst>
              <a:ext uri="{FF2B5EF4-FFF2-40B4-BE49-F238E27FC236}">
                <a16:creationId xmlns:a16="http://schemas.microsoft.com/office/drawing/2014/main" id="{ABBDD597-4D8E-8453-C6CD-0AEA15A73DA5}"/>
              </a:ext>
            </a:extLst>
          </p:cNvPr>
          <p:cNvSpPr/>
          <p:nvPr/>
        </p:nvSpPr>
        <p:spPr>
          <a:xfrm>
            <a:off x="801434" y="4494783"/>
            <a:ext cx="2713293" cy="36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Contact Interaction</a:t>
            </a:r>
            <a:endParaRPr sz="2000" b="0" strike="noStrike" dirty="0">
              <a:sym typeface="Arial"/>
            </a:endParaRPr>
          </a:p>
        </p:txBody>
      </p:sp>
      <p:sp>
        <p:nvSpPr>
          <p:cNvPr id="42" name="Google Shape;331;p69">
            <a:extLst>
              <a:ext uri="{FF2B5EF4-FFF2-40B4-BE49-F238E27FC236}">
                <a16:creationId xmlns:a16="http://schemas.microsoft.com/office/drawing/2014/main" id="{51FA4D1B-52CE-778E-10C0-E751BADAE312}"/>
              </a:ext>
            </a:extLst>
          </p:cNvPr>
          <p:cNvSpPr/>
          <p:nvPr/>
        </p:nvSpPr>
        <p:spPr>
          <a:xfrm>
            <a:off x="6711697" y="4407188"/>
            <a:ext cx="2713292" cy="36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Algebraic Models</a:t>
            </a:r>
            <a:endParaRPr sz="2000" b="0" strike="noStrike" dirty="0">
              <a:sym typeface="Arial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F013A33-CAFF-A357-65F9-8E98EE63CD39}"/>
              </a:ext>
            </a:extLst>
          </p:cNvPr>
          <p:cNvCxnSpPr>
            <a:cxnSpLocks/>
          </p:cNvCxnSpPr>
          <p:nvPr/>
        </p:nvCxnSpPr>
        <p:spPr>
          <a:xfrm>
            <a:off x="5167872" y="3640803"/>
            <a:ext cx="1218641" cy="678344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CE3FFF7-80D0-7216-698E-B2BC31BB1E50}"/>
              </a:ext>
            </a:extLst>
          </p:cNvPr>
          <p:cNvCxnSpPr>
            <a:cxnSpLocks/>
          </p:cNvCxnSpPr>
          <p:nvPr/>
        </p:nvCxnSpPr>
        <p:spPr>
          <a:xfrm flipH="1">
            <a:off x="3382715" y="3650898"/>
            <a:ext cx="1039754" cy="775721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085ADF3-F127-CBD8-3A6A-FBD6A218BCCB}"/>
              </a:ext>
            </a:extLst>
          </p:cNvPr>
          <p:cNvCxnSpPr>
            <a:cxnSpLocks/>
          </p:cNvCxnSpPr>
          <p:nvPr/>
        </p:nvCxnSpPr>
        <p:spPr>
          <a:xfrm flipV="1">
            <a:off x="4820209" y="1807348"/>
            <a:ext cx="0" cy="1126681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Google Shape;331;p69">
            <a:extLst>
              <a:ext uri="{FF2B5EF4-FFF2-40B4-BE49-F238E27FC236}">
                <a16:creationId xmlns:a16="http://schemas.microsoft.com/office/drawing/2014/main" id="{04F64A67-4E1F-DAAB-014C-A4B6D8727D64}"/>
              </a:ext>
            </a:extLst>
          </p:cNvPr>
          <p:cNvSpPr/>
          <p:nvPr/>
        </p:nvSpPr>
        <p:spPr>
          <a:xfrm>
            <a:off x="1418584" y="1897844"/>
            <a:ext cx="2967673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Numerically Demanding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QCD Predictions</a:t>
            </a:r>
          </a:p>
        </p:txBody>
      </p:sp>
      <p:sp>
        <p:nvSpPr>
          <p:cNvPr id="58" name="Google Shape;331;p69">
            <a:extLst>
              <a:ext uri="{FF2B5EF4-FFF2-40B4-BE49-F238E27FC236}">
                <a16:creationId xmlns:a16="http://schemas.microsoft.com/office/drawing/2014/main" id="{CCEAE726-E160-0786-B339-599B20D761C0}"/>
              </a:ext>
            </a:extLst>
          </p:cNvPr>
          <p:cNvSpPr/>
          <p:nvPr/>
        </p:nvSpPr>
        <p:spPr>
          <a:xfrm>
            <a:off x="5500064" y="1893076"/>
            <a:ext cx="4129709" cy="88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QCD Green Functions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Mesons – Static, FFs, PDAs, PDFs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70C0"/>
                </a:solidFill>
              </a:rPr>
              <a:t>Baryons – Static, FF</a:t>
            </a:r>
          </a:p>
        </p:txBody>
      </p:sp>
      <p:sp>
        <p:nvSpPr>
          <p:cNvPr id="59" name="Google Shape;331;p69">
            <a:extLst>
              <a:ext uri="{FF2B5EF4-FFF2-40B4-BE49-F238E27FC236}">
                <a16:creationId xmlns:a16="http://schemas.microsoft.com/office/drawing/2014/main" id="{B5A0D071-EEE1-D1FD-7AD0-1FDA3C0B04EE}"/>
              </a:ext>
            </a:extLst>
          </p:cNvPr>
          <p:cNvSpPr/>
          <p:nvPr/>
        </p:nvSpPr>
        <p:spPr>
          <a:xfrm>
            <a:off x="801435" y="4923165"/>
            <a:ext cx="2756156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Simple Implementation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Insightful - Mindful</a:t>
            </a:r>
          </a:p>
        </p:txBody>
      </p:sp>
      <p:sp>
        <p:nvSpPr>
          <p:cNvPr id="60" name="Google Shape;331;p69">
            <a:extLst>
              <a:ext uri="{FF2B5EF4-FFF2-40B4-BE49-F238E27FC236}">
                <a16:creationId xmlns:a16="http://schemas.microsoft.com/office/drawing/2014/main" id="{A9E9CEAD-B57B-31D6-9D79-A275B98FACDC}"/>
              </a:ext>
            </a:extLst>
          </p:cNvPr>
          <p:cNvSpPr/>
          <p:nvPr/>
        </p:nvSpPr>
        <p:spPr>
          <a:xfrm>
            <a:off x="762956" y="3788908"/>
            <a:ext cx="2151700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Most Observables 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Mesons, Baryons</a:t>
            </a:r>
          </a:p>
        </p:txBody>
      </p:sp>
      <p:sp>
        <p:nvSpPr>
          <p:cNvPr id="320" name="Google Shape;331;p69">
            <a:extLst>
              <a:ext uri="{FF2B5EF4-FFF2-40B4-BE49-F238E27FC236}">
                <a16:creationId xmlns:a16="http://schemas.microsoft.com/office/drawing/2014/main" id="{6B6ED465-A756-F9C0-26C3-9AF33C719FD4}"/>
              </a:ext>
            </a:extLst>
          </p:cNvPr>
          <p:cNvSpPr/>
          <p:nvPr/>
        </p:nvSpPr>
        <p:spPr>
          <a:xfrm>
            <a:off x="6711697" y="3724953"/>
            <a:ext cx="2756156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Moderate Simplicity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9850"/>
                </a:solidFill>
              </a:rPr>
              <a:t>QCD-like Predictions </a:t>
            </a:r>
          </a:p>
        </p:txBody>
      </p:sp>
      <p:sp>
        <p:nvSpPr>
          <p:cNvPr id="321" name="Google Shape;331;p69">
            <a:extLst>
              <a:ext uri="{FF2B5EF4-FFF2-40B4-BE49-F238E27FC236}">
                <a16:creationId xmlns:a16="http://schemas.microsoft.com/office/drawing/2014/main" id="{FD5FCDD9-F3B6-B950-6872-CED1738739F8}"/>
              </a:ext>
            </a:extLst>
          </p:cNvPr>
          <p:cNvSpPr/>
          <p:nvPr/>
        </p:nvSpPr>
        <p:spPr>
          <a:xfrm>
            <a:off x="6752608" y="4860116"/>
            <a:ext cx="2977183" cy="59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LFWFs, GPDs, TMDs,</a:t>
            </a:r>
          </a:p>
          <a:p>
            <a:pPr marL="3600" lvl="0" algn="just">
              <a:buSzPts val="1800"/>
            </a:pPr>
            <a:r>
              <a:rPr lang="en-US" sz="1800" b="1" dirty="0">
                <a:solidFill>
                  <a:srgbClr val="002060"/>
                </a:solidFill>
              </a:rPr>
              <a:t>PDFs, FFs</a:t>
            </a:r>
          </a:p>
          <a:p>
            <a:pPr marL="3600" lvl="0" algn="just">
              <a:buSzPts val="1800"/>
            </a:pPr>
            <a:endParaRPr lang="en-US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/>
      <p:bldP spid="324" grpId="0" animBg="1"/>
      <p:bldP spid="323" grpId="0" animBg="1"/>
      <p:bldP spid="322" grpId="0" animBg="1"/>
      <p:bldP spid="348" grpId="0"/>
      <p:bldP spid="16" grpId="0"/>
      <p:bldP spid="20" grpId="0"/>
      <p:bldP spid="41" grpId="0"/>
      <p:bldP spid="42" grpId="0"/>
      <p:bldP spid="57" grpId="0"/>
      <p:bldP spid="58" grpId="0"/>
      <p:bldP spid="59" grpId="0"/>
      <p:bldP spid="60" grpId="0"/>
      <p:bldP spid="320" grpId="0"/>
      <p:bldP spid="3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34BB6437-03CD-64B6-FBA4-2933F2FF9DCA}"/>
              </a:ext>
            </a:extLst>
          </p:cNvPr>
          <p:cNvSpPr/>
          <p:nvPr/>
        </p:nvSpPr>
        <p:spPr>
          <a:xfrm>
            <a:off x="5966782" y="1036977"/>
            <a:ext cx="2477127" cy="303055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The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Algebraic Model (AM)</a:t>
            </a:r>
            <a:endParaRPr sz="3200" b="0" strike="noStrik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4AB81-52D1-38B6-A8AB-B83DAD1D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22" y="1417570"/>
            <a:ext cx="4446036" cy="904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47031-CAAF-B742-D6B9-536B52592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101" y="2740779"/>
            <a:ext cx="4541711" cy="1164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1301B-2D47-57FC-10AD-3581420BD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280" y="5014645"/>
            <a:ext cx="5237921" cy="588787"/>
          </a:xfrm>
          <a:prstGeom prst="rect">
            <a:avLst/>
          </a:prstGeom>
        </p:spPr>
      </p:pic>
      <p:sp>
        <p:nvSpPr>
          <p:cNvPr id="16" name="Google Shape;331;p69">
            <a:extLst>
              <a:ext uri="{FF2B5EF4-FFF2-40B4-BE49-F238E27FC236}">
                <a16:creationId xmlns:a16="http://schemas.microsoft.com/office/drawing/2014/main" id="{EE92A8DA-588B-16F1-16CB-EF729419B183}"/>
              </a:ext>
            </a:extLst>
          </p:cNvPr>
          <p:cNvSpPr/>
          <p:nvPr/>
        </p:nvSpPr>
        <p:spPr>
          <a:xfrm>
            <a:off x="5995356" y="1036907"/>
            <a:ext cx="2581641" cy="26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The quark propagator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2A774-022C-92D9-3338-D1BD74E73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491" y="3910637"/>
            <a:ext cx="5889626" cy="1114006"/>
          </a:xfrm>
          <a:prstGeom prst="rect">
            <a:avLst/>
          </a:prstGeom>
        </p:spPr>
      </p:pic>
      <p:sp>
        <p:nvSpPr>
          <p:cNvPr id="19" name="Google Shape;347;p70">
            <a:extLst>
              <a:ext uri="{FF2B5EF4-FFF2-40B4-BE49-F238E27FC236}">
                <a16:creationId xmlns:a16="http://schemas.microsoft.com/office/drawing/2014/main" id="{538B6837-5F8E-CCA8-49F9-563DB61BCBAD}"/>
              </a:ext>
            </a:extLst>
          </p:cNvPr>
          <p:cNvSpPr/>
          <p:nvPr/>
        </p:nvSpPr>
        <p:spPr>
          <a:xfrm>
            <a:off x="5693342" y="2443245"/>
            <a:ext cx="2997954" cy="32902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67151B58-17E8-9F67-99C6-FBB018C2661D}"/>
              </a:ext>
            </a:extLst>
          </p:cNvPr>
          <p:cNvSpPr/>
          <p:nvPr/>
        </p:nvSpPr>
        <p:spPr>
          <a:xfrm>
            <a:off x="5764781" y="2467514"/>
            <a:ext cx="3215055" cy="37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Bethe-Salpeter Amplitude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47;p70">
            <a:extLst>
              <a:ext uri="{FF2B5EF4-FFF2-40B4-BE49-F238E27FC236}">
                <a16:creationId xmlns:a16="http://schemas.microsoft.com/office/drawing/2014/main" id="{2C63D5F9-537F-80C1-5513-3A3FA7B2674F}"/>
              </a:ext>
            </a:extLst>
          </p:cNvPr>
          <p:cNvSpPr/>
          <p:nvPr/>
        </p:nvSpPr>
        <p:spPr>
          <a:xfrm>
            <a:off x="65520" y="993129"/>
            <a:ext cx="4062612" cy="455314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51;p70">
            <a:extLst>
              <a:ext uri="{FF2B5EF4-FFF2-40B4-BE49-F238E27FC236}">
                <a16:creationId xmlns:a16="http://schemas.microsoft.com/office/drawing/2014/main" id="{6F7F37D7-D9AB-4CD3-3C9E-98357514306D}"/>
              </a:ext>
            </a:extLst>
          </p:cNvPr>
          <p:cNvSpPr txBox="1"/>
          <p:nvPr/>
        </p:nvSpPr>
        <p:spPr>
          <a:xfrm>
            <a:off x="206721" y="1078764"/>
            <a:ext cx="3933481" cy="452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It retains the </a:t>
            </a:r>
            <a:r>
              <a:rPr lang="en-US" sz="1800" b="1" dirty="0">
                <a:solidFill>
                  <a:srgbClr val="C00000"/>
                </a:solidFill>
              </a:rPr>
              <a:t>constant term</a:t>
            </a:r>
            <a:r>
              <a:rPr lang="en-US" sz="1800" dirty="0"/>
              <a:t> from original models, setting it to </a:t>
            </a:r>
            <a:r>
              <a:rPr lang="en-US" sz="1800" b="1" dirty="0" err="1">
                <a:solidFill>
                  <a:srgbClr val="002060"/>
                </a:solidFill>
              </a:rPr>
              <a:t>M</a:t>
            </a:r>
            <a:r>
              <a:rPr lang="en-US" sz="1800" b="1" baseline="-25000" dirty="0" err="1">
                <a:solidFill>
                  <a:srgbClr val="002060"/>
                </a:solidFill>
              </a:rPr>
              <a:t>q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  <a:p>
            <a:pPr marL="285750" lvl="0" indent="-285750">
              <a:buSzPts val="810"/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There is a </a:t>
            </a:r>
            <a:r>
              <a:rPr lang="en-US" sz="1800" b="1" dirty="0">
                <a:solidFill>
                  <a:srgbClr val="C00000"/>
                </a:solidFill>
              </a:rPr>
              <a:t>term linear</a:t>
            </a:r>
            <a:r>
              <a:rPr lang="en-US" sz="1800" dirty="0"/>
              <a:t> in </a:t>
            </a:r>
            <a:r>
              <a:rPr lang="en-US" sz="1800" b="1" dirty="0">
                <a:solidFill>
                  <a:srgbClr val="C00000"/>
                </a:solidFill>
              </a:rPr>
              <a:t>w</a:t>
            </a:r>
            <a:r>
              <a:rPr lang="en-US" sz="1800" dirty="0"/>
              <a:t> with the coefficient </a:t>
            </a:r>
            <a:r>
              <a:rPr lang="en-US" sz="1800" b="1" dirty="0">
                <a:solidFill>
                  <a:srgbClr val="002060"/>
                </a:solidFill>
              </a:rPr>
              <a:t>(M</a:t>
            </a:r>
            <a:r>
              <a:rPr lang="en-US" sz="1800" b="1" baseline="-25000" dirty="0">
                <a:solidFill>
                  <a:srgbClr val="002060"/>
                </a:solidFill>
              </a:rPr>
              <a:t>h</a:t>
            </a:r>
            <a:r>
              <a:rPr lang="en-US" sz="1800" b="1" baseline="30000" dirty="0">
                <a:solidFill>
                  <a:srgbClr val="002060"/>
                </a:solidFill>
              </a:rPr>
              <a:t>2</a:t>
            </a:r>
            <a:r>
              <a:rPr lang="en-US" sz="1800" b="1" dirty="0">
                <a:solidFill>
                  <a:srgbClr val="002060"/>
                </a:solidFill>
              </a:rPr>
              <a:t> − M</a:t>
            </a:r>
            <a:r>
              <a:rPr lang="en-US" sz="1800" b="1" baseline="-25000" dirty="0">
                <a:solidFill>
                  <a:srgbClr val="002060"/>
                </a:solidFill>
              </a:rPr>
              <a:t>q</a:t>
            </a:r>
            <a:r>
              <a:rPr lang="en-US" sz="1800" b="1" baseline="30000" dirty="0">
                <a:solidFill>
                  <a:srgbClr val="002060"/>
                </a:solidFill>
              </a:rPr>
              <a:t>2</a:t>
            </a:r>
            <a:r>
              <a:rPr lang="en-US" sz="1800" b="1" dirty="0">
                <a:solidFill>
                  <a:srgbClr val="002060"/>
                </a:solidFill>
              </a:rPr>
              <a:t>)</a:t>
            </a:r>
            <a:r>
              <a:rPr lang="en-US" sz="1800" dirty="0"/>
              <a:t>. For same </a:t>
            </a:r>
            <a:r>
              <a:rPr lang="en-US" sz="1800" b="1" dirty="0">
                <a:solidFill>
                  <a:srgbClr val="002060"/>
                </a:solidFill>
              </a:rPr>
              <a:t>flavored quarks</a:t>
            </a:r>
            <a:r>
              <a:rPr lang="en-US" sz="1800" dirty="0"/>
              <a:t>, it ceases to contribute by construction.</a:t>
            </a:r>
          </a:p>
          <a:p>
            <a:pPr>
              <a:buSzPts val="810"/>
            </a:pPr>
            <a:endParaRPr lang="en-US" sz="1800" dirty="0"/>
          </a:p>
          <a:p>
            <a:pPr marL="28575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There is a </a:t>
            </a:r>
            <a:r>
              <a:rPr lang="en-US" sz="1800" b="1" dirty="0">
                <a:solidFill>
                  <a:srgbClr val="C00000"/>
                </a:solidFill>
              </a:rPr>
              <a:t>quadratic term w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with coefficient </a:t>
            </a:r>
            <a:r>
              <a:rPr lang="en-US" sz="1800" b="1" dirty="0">
                <a:solidFill>
                  <a:srgbClr val="002060"/>
                </a:solidFill>
              </a:rPr>
              <a:t>m</a:t>
            </a:r>
            <a:r>
              <a:rPr lang="en-US" sz="1800" b="1" baseline="-25000" dirty="0">
                <a:solidFill>
                  <a:srgbClr val="002060"/>
                </a:solidFill>
              </a:rPr>
              <a:t>M</a:t>
            </a:r>
            <a:r>
              <a:rPr lang="en-US" sz="1800" b="1" baseline="30000" dirty="0">
                <a:solidFill>
                  <a:srgbClr val="002060"/>
                </a:solidFill>
              </a:rPr>
              <a:t>2</a:t>
            </a:r>
            <a:r>
              <a:rPr lang="en-US" sz="1800" dirty="0"/>
              <a:t>. The condition</a:t>
            </a:r>
          </a:p>
          <a:p>
            <a:pPr marL="285750" indent="-285750">
              <a:buSzPts val="810"/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SzPts val="810"/>
              <a:buFont typeface="Wingdings" pitchFamily="2" charset="2"/>
              <a:buChar char="Ø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SzPts val="810"/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</a:rPr>
              <a:t>It guarantees the </a:t>
            </a:r>
            <a:r>
              <a:rPr lang="en-US" sz="1800" b="1" dirty="0">
                <a:solidFill>
                  <a:srgbClr val="002060"/>
                </a:solidFill>
              </a:rPr>
              <a:t>positivity</a:t>
            </a:r>
            <a:r>
              <a:rPr lang="en-US" sz="1800" dirty="0">
                <a:solidFill>
                  <a:schemeClr val="tx1"/>
                </a:solidFill>
              </a:rPr>
              <a:t> of</a:t>
            </a:r>
          </a:p>
          <a:p>
            <a:pP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96CE30-F2B8-D6EC-12E2-CE246834D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49" y="3958866"/>
            <a:ext cx="3290540" cy="4059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6D1018-12CE-1B69-E787-82C842BE6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117" y="4897773"/>
            <a:ext cx="664633" cy="3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8" grpId="0"/>
      <p:bldP spid="16" grpId="0"/>
      <p:bldP spid="19" grpId="0" animBg="1"/>
      <p:bldP spid="20" grpId="0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7;p70">
            <a:extLst>
              <a:ext uri="{FF2B5EF4-FFF2-40B4-BE49-F238E27FC236}">
                <a16:creationId xmlns:a16="http://schemas.microsoft.com/office/drawing/2014/main" id="{51153974-1C5F-DDE3-1847-D6FBDC7332CC}"/>
              </a:ext>
            </a:extLst>
          </p:cNvPr>
          <p:cNvSpPr/>
          <p:nvPr/>
        </p:nvSpPr>
        <p:spPr>
          <a:xfrm>
            <a:off x="185263" y="1117526"/>
            <a:ext cx="5887440" cy="708124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67"/>
          <p:cNvSpPr/>
          <p:nvPr/>
        </p:nvSpPr>
        <p:spPr>
          <a:xfrm>
            <a:off x="215640" y="-9720"/>
            <a:ext cx="7699680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3200" b="1" strike="noStrik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3200" b="1" strike="noStrik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Facts and Challenges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67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3" name="Google Shape;283;p67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Google Shape;284;p67"/>
          <p:cNvSpPr/>
          <p:nvPr/>
        </p:nvSpPr>
        <p:spPr>
          <a:xfrm>
            <a:off x="295561" y="1180035"/>
            <a:ext cx="5887440" cy="71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1800" b="1" strike="noStrike" dirty="0">
                <a:solidFill>
                  <a:srgbClr val="006C3B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800" b="1" strike="noStrike" dirty="0">
                <a:solidFill>
                  <a:srgbClr val="003D73"/>
                </a:solidFill>
                <a:latin typeface="Arial"/>
                <a:ea typeface="Arial"/>
                <a:cs typeface="Arial"/>
                <a:sym typeface="Arial"/>
              </a:rPr>
              <a:t>D 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characterized by two </a:t>
            </a:r>
            <a:r>
              <a:rPr lang="en-US" sz="1800" b="1" strike="noStrike" dirty="0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emergent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phenomena:</a:t>
            </a: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confinement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dynamical generation of mass (</a:t>
            </a:r>
            <a:r>
              <a:rPr lang="en-US" sz="18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DGM</a:t>
            </a:r>
            <a:r>
              <a:rPr lang="en-US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strike="noStrike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5" name="Google Shape;285;p67"/>
          <p:cNvSpPr/>
          <p:nvPr/>
        </p:nvSpPr>
        <p:spPr>
          <a:xfrm>
            <a:off x="157024" y="2531363"/>
            <a:ext cx="5638616" cy="6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6111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Wingdings" pitchFamily="2" charset="2"/>
              <a:buChar char="Ø"/>
            </a:pPr>
            <a:r>
              <a:rPr lang="en-US" sz="1800" b="0" strike="noStrike" dirty="0">
                <a:latin typeface="Arial"/>
                <a:ea typeface="Arial"/>
                <a:cs typeface="Arial"/>
                <a:sym typeface="Arial"/>
              </a:rPr>
              <a:t>Formation of color-singlet bound states: “</a:t>
            </a:r>
            <a:r>
              <a:rPr lang="en-US" sz="1800" b="1" strike="noStrike" dirty="0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Hadrons</a:t>
            </a:r>
            <a:r>
              <a:rPr lang="en-US" sz="1800" b="0" strike="noStrike" dirty="0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  <a:p>
            <a:pPr marL="361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dirty="0">
                <a:solidFill>
                  <a:srgbClr val="0D1F63"/>
                </a:solidFill>
              </a:rPr>
              <a:t>     </a:t>
            </a:r>
            <a:r>
              <a:rPr lang="en-US" sz="1800" dirty="0">
                <a:solidFill>
                  <a:schemeClr val="tx1"/>
                </a:solidFill>
              </a:rPr>
              <a:t>mesons, baryons, tetraquarks, molecules</a:t>
            </a:r>
            <a:r>
              <a:rPr lang="en-US" sz="1800" b="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67"/>
          <p:cNvSpPr/>
          <p:nvPr/>
        </p:nvSpPr>
        <p:spPr>
          <a:xfrm>
            <a:off x="5543280" y="2159640"/>
            <a:ext cx="4319280" cy="85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16000" marR="0" lvl="0" indent="-2156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◆"/>
            </a:pPr>
            <a:r>
              <a:rPr lang="en-US" sz="1800" b="0" strike="noStrike">
                <a:latin typeface="Arial"/>
                <a:ea typeface="Arial"/>
                <a:cs typeface="Arial"/>
                <a:sym typeface="Arial"/>
              </a:rPr>
              <a:t>Emergence of hadron masses </a:t>
            </a:r>
            <a:r>
              <a:rPr lang="en-US" sz="1800" b="0" strike="noStrike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(EHM) </a:t>
            </a:r>
            <a:r>
              <a:rPr lang="en-US" sz="1800" b="0" strike="noStrike">
                <a:latin typeface="Arial"/>
                <a:ea typeface="Arial"/>
                <a:cs typeface="Arial"/>
                <a:sym typeface="Arial"/>
              </a:rPr>
              <a:t>from QCD</a:t>
            </a:r>
            <a:r>
              <a:rPr lang="en-US" sz="1800" b="0" strike="noStrike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strike="noStrike">
                <a:solidFill>
                  <a:srgbClr val="0D1F63"/>
                </a:solidFill>
                <a:latin typeface="Arial"/>
                <a:ea typeface="Arial"/>
                <a:cs typeface="Arial"/>
                <a:sym typeface="Arial"/>
              </a:rPr>
              <a:t>dynamics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7"/>
          <p:cNvSpPr/>
          <p:nvPr/>
        </p:nvSpPr>
        <p:spPr>
          <a:xfrm>
            <a:off x="143640" y="2159640"/>
            <a:ext cx="5399280" cy="64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6111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Wingdings" pitchFamily="2" charset="2"/>
              <a:buChar char="Ø"/>
            </a:pPr>
            <a:r>
              <a:rPr lang="en-US" sz="1800" b="0" strike="noStrike" dirty="0">
                <a:latin typeface="Arial"/>
                <a:ea typeface="Arial"/>
                <a:cs typeface="Arial"/>
                <a:sym typeface="Arial"/>
              </a:rPr>
              <a:t>Quarks and gluons </a:t>
            </a:r>
            <a:r>
              <a:rPr lang="en-US" sz="1800" dirty="0"/>
              <a:t>do not reach detectors.</a:t>
            </a:r>
            <a:r>
              <a:rPr lang="en-US" sz="1800" i="1" dirty="0"/>
              <a:t> 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311;p68">
            <a:extLst>
              <a:ext uri="{FF2B5EF4-FFF2-40B4-BE49-F238E27FC236}">
                <a16:creationId xmlns:a16="http://schemas.microsoft.com/office/drawing/2014/main" id="{3B79F074-6F0C-D6C1-2B33-F82A529B46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3002" y="1005120"/>
            <a:ext cx="3602062" cy="1151280"/>
          </a:xfrm>
          <a:prstGeom prst="rect">
            <a:avLst/>
          </a:prstGeom>
          <a:noFill/>
          <a:ln w="28575">
            <a:solidFill>
              <a:srgbClr val="00985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F69C7B-6778-11B5-9656-FF87B7349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148" y="3164410"/>
            <a:ext cx="6314951" cy="2498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820DDB-CCFF-0E4E-0A77-C48DD2F52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30" y="3179003"/>
            <a:ext cx="2419751" cy="240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1" grpId="0"/>
      <p:bldP spid="284" grpId="0"/>
      <p:bldP spid="285" grpId="0"/>
      <p:bldP spid="286" grpId="0"/>
      <p:bldP spid="2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34BB6437-03CD-64B6-FBA4-2933F2FF9DCA}"/>
              </a:ext>
            </a:extLst>
          </p:cNvPr>
          <p:cNvSpPr/>
          <p:nvPr/>
        </p:nvSpPr>
        <p:spPr>
          <a:xfrm>
            <a:off x="5031783" y="1037713"/>
            <a:ext cx="3454811" cy="362204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77701" y="-61189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The Light Front Wavefunction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9" name="Google Shape;347;p70">
            <a:extLst>
              <a:ext uri="{FF2B5EF4-FFF2-40B4-BE49-F238E27FC236}">
                <a16:creationId xmlns:a16="http://schemas.microsoft.com/office/drawing/2014/main" id="{538B6837-5F8E-CCA8-49F9-563DB61BCBAD}"/>
              </a:ext>
            </a:extLst>
          </p:cNvPr>
          <p:cNvSpPr/>
          <p:nvPr/>
        </p:nvSpPr>
        <p:spPr>
          <a:xfrm>
            <a:off x="5488640" y="1964962"/>
            <a:ext cx="2997954" cy="32902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67151B58-17E8-9F67-99C6-FBB018C2661D}"/>
              </a:ext>
            </a:extLst>
          </p:cNvPr>
          <p:cNvSpPr/>
          <p:nvPr/>
        </p:nvSpPr>
        <p:spPr>
          <a:xfrm>
            <a:off x="5586314" y="1993689"/>
            <a:ext cx="2997955" cy="37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Light Front Wavefunction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47;p70">
            <a:extLst>
              <a:ext uri="{FF2B5EF4-FFF2-40B4-BE49-F238E27FC236}">
                <a16:creationId xmlns:a16="http://schemas.microsoft.com/office/drawing/2014/main" id="{2C63D5F9-537F-80C1-5513-3A3FA7B2674F}"/>
              </a:ext>
            </a:extLst>
          </p:cNvPr>
          <p:cNvSpPr/>
          <p:nvPr/>
        </p:nvSpPr>
        <p:spPr>
          <a:xfrm>
            <a:off x="65520" y="993129"/>
            <a:ext cx="3879921" cy="453607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51;p70">
            <a:extLst>
              <a:ext uri="{FF2B5EF4-FFF2-40B4-BE49-F238E27FC236}">
                <a16:creationId xmlns:a16="http://schemas.microsoft.com/office/drawing/2014/main" id="{6F7F37D7-D9AB-4CD3-3C9E-98357514306D}"/>
              </a:ext>
            </a:extLst>
          </p:cNvPr>
          <p:cNvSpPr txBox="1"/>
          <p:nvPr/>
        </p:nvSpPr>
        <p:spPr>
          <a:xfrm>
            <a:off x="5031783" y="1003128"/>
            <a:ext cx="3480439" cy="38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b="1" dirty="0">
                <a:solidFill>
                  <a:srgbClr val="C00000"/>
                </a:solidFill>
              </a:rPr>
              <a:t>Bethe-Salpeter Wavefunction</a:t>
            </a:r>
            <a:r>
              <a:rPr lang="en-US" sz="1800" dirty="0"/>
              <a:t>: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0B6B5-DCB6-9025-0A25-DBE36FC50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888" y="1495723"/>
            <a:ext cx="5407511" cy="386251"/>
          </a:xfrm>
          <a:prstGeom prst="rect">
            <a:avLst/>
          </a:prstGeom>
        </p:spPr>
      </p:pic>
      <p:sp>
        <p:nvSpPr>
          <p:cNvPr id="26" name="Google Shape;351;p70">
            <a:extLst>
              <a:ext uri="{FF2B5EF4-FFF2-40B4-BE49-F238E27FC236}">
                <a16:creationId xmlns:a16="http://schemas.microsoft.com/office/drawing/2014/main" id="{A5DFF12E-57A2-0CF5-58E7-FE1F85974FC7}"/>
              </a:ext>
            </a:extLst>
          </p:cNvPr>
          <p:cNvSpPr txBox="1"/>
          <p:nvPr/>
        </p:nvSpPr>
        <p:spPr>
          <a:xfrm>
            <a:off x="77701" y="1053324"/>
            <a:ext cx="3923316" cy="142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For a quark in pseudo-scalar meson </a:t>
            </a:r>
            <a:r>
              <a:rPr lang="en-US" sz="1800" b="1" dirty="0">
                <a:solidFill>
                  <a:srgbClr val="002060"/>
                </a:solidFill>
              </a:rPr>
              <a:t>M</a:t>
            </a:r>
            <a:r>
              <a:rPr lang="en-US" sz="1800" dirty="0"/>
              <a:t>, the </a:t>
            </a:r>
            <a:r>
              <a:rPr lang="en-US" sz="1800" b="1" dirty="0">
                <a:solidFill>
                  <a:srgbClr val="C00000"/>
                </a:solidFill>
              </a:rPr>
              <a:t>leading twist</a:t>
            </a:r>
            <a:r>
              <a:rPr lang="en-US" sz="1800" dirty="0"/>
              <a:t> (2-particle) </a:t>
            </a:r>
            <a:r>
              <a:rPr lang="en-US" sz="1800" b="1" dirty="0">
                <a:solidFill>
                  <a:srgbClr val="C00000"/>
                </a:solidFill>
              </a:rPr>
              <a:t>light front wave function</a:t>
            </a:r>
            <a:r>
              <a:rPr lang="en-US" sz="1800" dirty="0"/>
              <a:t>, </a:t>
            </a:r>
            <a:r>
              <a:rPr lang="el-GR" sz="1800" b="1" dirty="0">
                <a:solidFill>
                  <a:srgbClr val="002060"/>
                </a:solidFill>
              </a:rPr>
              <a:t>ψ</a:t>
            </a:r>
            <a:r>
              <a:rPr lang="en-US" sz="1800" b="1" baseline="-25000" dirty="0">
                <a:solidFill>
                  <a:srgbClr val="002060"/>
                </a:solidFill>
              </a:rPr>
              <a:t>M</a:t>
            </a:r>
            <a:r>
              <a:rPr lang="en-US" sz="1800" dirty="0"/>
              <a:t> , can be obtained via the light front projection of the meson’s </a:t>
            </a:r>
            <a:r>
              <a:rPr lang="en-US" sz="1800" b="1" dirty="0">
                <a:solidFill>
                  <a:srgbClr val="C00000"/>
                </a:solidFill>
              </a:rPr>
              <a:t>BSWF</a:t>
            </a:r>
            <a:r>
              <a:rPr lang="en-US" sz="1800" dirty="0"/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5" name="Imagen 1">
            <a:extLst>
              <a:ext uri="{FF2B5EF4-FFF2-40B4-BE49-F238E27FC236}">
                <a16:creationId xmlns:a16="http://schemas.microsoft.com/office/drawing/2014/main" id="{53915FA6-AD46-541B-D384-858DE89C6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9" y="2586429"/>
            <a:ext cx="3087026" cy="28675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C38F4A-F54A-83B4-D7C2-0E93903B1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711" y="4702157"/>
            <a:ext cx="5532438" cy="906037"/>
          </a:xfrm>
          <a:prstGeom prst="rect">
            <a:avLst/>
          </a:prstGeom>
        </p:spPr>
      </p:pic>
      <p:sp>
        <p:nvSpPr>
          <p:cNvPr id="31" name="Google Shape;347;p70">
            <a:extLst>
              <a:ext uri="{FF2B5EF4-FFF2-40B4-BE49-F238E27FC236}">
                <a16:creationId xmlns:a16="http://schemas.microsoft.com/office/drawing/2014/main" id="{EE25DF21-C08F-1EAF-1FB5-79DB98BEC5E4}"/>
              </a:ext>
            </a:extLst>
          </p:cNvPr>
          <p:cNvSpPr/>
          <p:nvPr/>
        </p:nvSpPr>
        <p:spPr>
          <a:xfrm>
            <a:off x="5844018" y="4311913"/>
            <a:ext cx="2524137" cy="33754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31;p69">
            <a:extLst>
              <a:ext uri="{FF2B5EF4-FFF2-40B4-BE49-F238E27FC236}">
                <a16:creationId xmlns:a16="http://schemas.microsoft.com/office/drawing/2014/main" id="{40CABF9A-F4D6-0E86-EC1A-271CCAD9D09A}"/>
              </a:ext>
            </a:extLst>
          </p:cNvPr>
          <p:cNvSpPr/>
          <p:nvPr/>
        </p:nvSpPr>
        <p:spPr>
          <a:xfrm>
            <a:off x="5953033" y="4340637"/>
            <a:ext cx="2424383" cy="36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The Algebraic Model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42ABEC-0FBD-8064-C034-3C15926C0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332" y="3537370"/>
            <a:ext cx="3879921" cy="6556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3004FE5-155C-0502-9F45-F4DC4CCC1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597" y="2374210"/>
            <a:ext cx="5516603" cy="7500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87F1F6-9C72-8622-AEAA-A915FFD90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7393" y="3137443"/>
            <a:ext cx="4083622" cy="373580"/>
          </a:xfrm>
          <a:prstGeom prst="rect">
            <a:avLst/>
          </a:prstGeom>
        </p:spPr>
      </p:pic>
      <p:sp>
        <p:nvSpPr>
          <p:cNvPr id="37" name="Google Shape;347;p70">
            <a:extLst>
              <a:ext uri="{FF2B5EF4-FFF2-40B4-BE49-F238E27FC236}">
                <a16:creationId xmlns:a16="http://schemas.microsoft.com/office/drawing/2014/main" id="{6428DB84-617A-EBBE-5BE3-294F011D0260}"/>
              </a:ext>
            </a:extLst>
          </p:cNvPr>
          <p:cNvSpPr/>
          <p:nvPr/>
        </p:nvSpPr>
        <p:spPr>
          <a:xfrm>
            <a:off x="4221539" y="3695204"/>
            <a:ext cx="822582" cy="36436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" name="Google Shape;331;p69">
            <a:extLst>
              <a:ext uri="{FF2B5EF4-FFF2-40B4-BE49-F238E27FC236}">
                <a16:creationId xmlns:a16="http://schemas.microsoft.com/office/drawing/2014/main" id="{9086CA40-B955-FFFF-B49C-98487234535B}"/>
              </a:ext>
            </a:extLst>
          </p:cNvPr>
          <p:cNvSpPr/>
          <p:nvPr/>
        </p:nvSpPr>
        <p:spPr>
          <a:xfrm>
            <a:off x="4374193" y="3733486"/>
            <a:ext cx="763929" cy="36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BSA</a:t>
            </a:r>
            <a:r>
              <a:rPr lang="en-US" sz="1800" dirty="0"/>
              <a:t>: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7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8" grpId="0"/>
      <p:bldP spid="19" grpId="0" animBg="1"/>
      <p:bldP spid="20" grpId="0"/>
      <p:bldP spid="21" grpId="0" animBg="1"/>
      <p:bldP spid="22" grpId="0"/>
      <p:bldP spid="26" grpId="0"/>
      <p:bldP spid="31" grpId="0" animBg="1"/>
      <p:bldP spid="32" grpId="0"/>
      <p:bldP spid="37" grpId="0" animBg="1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47;p70">
            <a:extLst>
              <a:ext uri="{FF2B5EF4-FFF2-40B4-BE49-F238E27FC236}">
                <a16:creationId xmlns:a16="http://schemas.microsoft.com/office/drawing/2014/main" id="{2C63D5F9-537F-80C1-5513-3A3FA7B2674F}"/>
              </a:ext>
            </a:extLst>
          </p:cNvPr>
          <p:cNvSpPr/>
          <p:nvPr/>
        </p:nvSpPr>
        <p:spPr>
          <a:xfrm>
            <a:off x="65520" y="993129"/>
            <a:ext cx="3894645" cy="464501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The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GPDs from the overlap representation</a:t>
            </a:r>
            <a:endParaRPr sz="3200" b="0" strike="noStrik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22" name="Google Shape;351;p70">
            <a:extLst>
              <a:ext uri="{FF2B5EF4-FFF2-40B4-BE49-F238E27FC236}">
                <a16:creationId xmlns:a16="http://schemas.microsoft.com/office/drawing/2014/main" id="{6F7F37D7-D9AB-4CD3-3C9E-98357514306D}"/>
              </a:ext>
            </a:extLst>
          </p:cNvPr>
          <p:cNvSpPr txBox="1"/>
          <p:nvPr/>
        </p:nvSpPr>
        <p:spPr>
          <a:xfrm>
            <a:off x="94094" y="1061599"/>
            <a:ext cx="3906882" cy="68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Valence quark </a:t>
            </a:r>
            <a:r>
              <a:rPr lang="en-US" sz="1800" b="1" dirty="0">
                <a:solidFill>
                  <a:srgbClr val="C00000"/>
                </a:solidFill>
              </a:rPr>
              <a:t>GPD</a:t>
            </a:r>
            <a:r>
              <a:rPr lang="en-US" sz="1800" dirty="0"/>
              <a:t> from the overlap representation of the </a:t>
            </a:r>
            <a:r>
              <a:rPr lang="en-US" sz="1800" b="1" dirty="0">
                <a:solidFill>
                  <a:srgbClr val="C00000"/>
                </a:solidFill>
              </a:rPr>
              <a:t>LFWF</a:t>
            </a:r>
            <a:r>
              <a:rPr lang="en-US" sz="1800" dirty="0"/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26" name="Google Shape;351;p70">
            <a:extLst>
              <a:ext uri="{FF2B5EF4-FFF2-40B4-BE49-F238E27FC236}">
                <a16:creationId xmlns:a16="http://schemas.microsoft.com/office/drawing/2014/main" id="{A5DFF12E-57A2-0CF5-58E7-FE1F85974FC7}"/>
              </a:ext>
            </a:extLst>
          </p:cNvPr>
          <p:cNvSpPr txBox="1"/>
          <p:nvPr/>
        </p:nvSpPr>
        <p:spPr>
          <a:xfrm>
            <a:off x="94325" y="1718348"/>
            <a:ext cx="3906882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Both x and </a:t>
            </a:r>
            <a:r>
              <a:rPr lang="el-GR" sz="1800" dirty="0"/>
              <a:t>ξ </a:t>
            </a:r>
            <a:r>
              <a:rPr lang="en-US" sz="1800" dirty="0"/>
              <a:t>have support on [−1,1].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49A9C3-FC08-F110-E30A-16B65806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226" y="3772155"/>
            <a:ext cx="5902158" cy="1464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E87074-7149-7691-26F4-5405E4830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015" y="1061599"/>
            <a:ext cx="2961571" cy="2433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DC7710-76E1-69C8-1DD4-5876A706E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476" y="5212083"/>
            <a:ext cx="3112002" cy="427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4DF29-C9FD-EE76-D44C-BBB0CDEF0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465" y="1312475"/>
            <a:ext cx="2600759" cy="2087807"/>
          </a:xfrm>
          <a:prstGeom prst="rect">
            <a:avLst/>
          </a:prstGeom>
        </p:spPr>
      </p:pic>
      <p:sp>
        <p:nvSpPr>
          <p:cNvPr id="10" name="Google Shape;351;p70">
            <a:extLst>
              <a:ext uri="{FF2B5EF4-FFF2-40B4-BE49-F238E27FC236}">
                <a16:creationId xmlns:a16="http://schemas.microsoft.com/office/drawing/2014/main" id="{1F8A3F0C-158E-8413-00B3-F35E2F20A4BB}"/>
              </a:ext>
            </a:extLst>
          </p:cNvPr>
          <p:cNvSpPr txBox="1"/>
          <p:nvPr/>
        </p:nvSpPr>
        <p:spPr>
          <a:xfrm>
            <a:off x="80475" y="2070244"/>
            <a:ext cx="3906882" cy="6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The overlap representation is only valid in the </a:t>
            </a:r>
            <a:r>
              <a:rPr lang="en-US" sz="1800" b="1" dirty="0">
                <a:solidFill>
                  <a:srgbClr val="C00000"/>
                </a:solidFill>
              </a:rPr>
              <a:t>DGLAP </a:t>
            </a:r>
            <a:r>
              <a:rPr lang="en-US" sz="1800" dirty="0"/>
              <a:t>region, </a:t>
            </a:r>
            <a:r>
              <a:rPr lang="en-US" sz="1800" b="1" dirty="0">
                <a:solidFill>
                  <a:srgbClr val="C00000"/>
                </a:solidFill>
              </a:rPr>
              <a:t>|x|&gt;</a:t>
            </a:r>
            <a:r>
              <a:rPr lang="el-GR" sz="1800" b="1" dirty="0">
                <a:solidFill>
                  <a:srgbClr val="C00000"/>
                </a:solidFill>
              </a:rPr>
              <a:t>ξ</a:t>
            </a:r>
            <a:r>
              <a:rPr lang="el-GR" sz="1800" dirty="0"/>
              <a:t>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94E74F-0AD4-5CBC-CDEA-EBA2A660D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39" y="2806216"/>
            <a:ext cx="2836151" cy="27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9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8" grpId="0"/>
      <p:bldP spid="22" grpId="0"/>
      <p:bldP spid="2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347;p70">
            <a:extLst>
              <a:ext uri="{FF2B5EF4-FFF2-40B4-BE49-F238E27FC236}">
                <a16:creationId xmlns:a16="http://schemas.microsoft.com/office/drawing/2014/main" id="{83A4E9C0-C936-C461-E21F-73DFA372FAA2}"/>
              </a:ext>
            </a:extLst>
          </p:cNvPr>
          <p:cNvSpPr/>
          <p:nvPr/>
        </p:nvSpPr>
        <p:spPr>
          <a:xfrm>
            <a:off x="3458131" y="1040807"/>
            <a:ext cx="3106705" cy="454191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91D12-6230-E286-B964-57D3FEE2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496" y="3232847"/>
            <a:ext cx="3151652" cy="21935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7891F-3A9F-E58F-97D9-7F3D0E10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21" y="1009533"/>
            <a:ext cx="3053854" cy="21176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From the PDAs to the LFWFs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B34BE-882B-33B4-76B5-16987399E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91" y="1096228"/>
            <a:ext cx="3206974" cy="20083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9F3412-F305-91C5-8FE0-3F57466A6A43}"/>
              </a:ext>
            </a:extLst>
          </p:cNvPr>
          <p:cNvSpPr txBox="1"/>
          <p:nvPr/>
        </p:nvSpPr>
        <p:spPr>
          <a:xfrm>
            <a:off x="202376" y="3620777"/>
            <a:ext cx="302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Z.-F. Cui, et. al., </a:t>
            </a:r>
          </a:p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Eur. Phys. J. C 80, 1064 (2020).</a:t>
            </a:r>
            <a:endParaRPr lang="en-MX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Google Shape;347;p70">
            <a:extLst>
              <a:ext uri="{FF2B5EF4-FFF2-40B4-BE49-F238E27FC236}">
                <a16:creationId xmlns:a16="http://schemas.microsoft.com/office/drawing/2014/main" id="{145D6A1F-4929-6B59-1D30-836AB018A4BD}"/>
              </a:ext>
            </a:extLst>
          </p:cNvPr>
          <p:cNvSpPr/>
          <p:nvPr/>
        </p:nvSpPr>
        <p:spPr>
          <a:xfrm>
            <a:off x="752284" y="3224097"/>
            <a:ext cx="2013556" cy="31774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331;p69">
            <a:extLst>
              <a:ext uri="{FF2B5EF4-FFF2-40B4-BE49-F238E27FC236}">
                <a16:creationId xmlns:a16="http://schemas.microsoft.com/office/drawing/2014/main" id="{66A28C1D-332B-A37F-ADDF-BF0258C6135D}"/>
              </a:ext>
            </a:extLst>
          </p:cNvPr>
          <p:cNvSpPr/>
          <p:nvPr/>
        </p:nvSpPr>
        <p:spPr>
          <a:xfrm>
            <a:off x="911905" y="3224096"/>
            <a:ext cx="1715384" cy="31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𝜋 and K PDAs</a:t>
            </a:r>
            <a:endParaRPr sz="2000" b="0" strike="noStrike" dirty="0">
              <a:sym typeface="Arial"/>
            </a:endParaRPr>
          </a:p>
        </p:txBody>
      </p:sp>
      <p:sp>
        <p:nvSpPr>
          <p:cNvPr id="42" name="Google Shape;331;p69">
            <a:extLst>
              <a:ext uri="{FF2B5EF4-FFF2-40B4-BE49-F238E27FC236}">
                <a16:creationId xmlns:a16="http://schemas.microsoft.com/office/drawing/2014/main" id="{FE1B81A6-C55B-EB2A-5C58-11B6BE3FE620}"/>
              </a:ext>
            </a:extLst>
          </p:cNvPr>
          <p:cNvSpPr/>
          <p:nvPr/>
        </p:nvSpPr>
        <p:spPr>
          <a:xfrm>
            <a:off x="3558036" y="2950131"/>
            <a:ext cx="715617" cy="3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LFWF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CED7F89-3834-E924-7701-E0DB491D3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3" y="4242808"/>
            <a:ext cx="3342237" cy="1312012"/>
          </a:xfrm>
          <a:prstGeom prst="rect">
            <a:avLst/>
          </a:prstGeom>
        </p:spPr>
      </p:pic>
      <p:sp>
        <p:nvSpPr>
          <p:cNvPr id="50" name="Google Shape;351;p70">
            <a:extLst>
              <a:ext uri="{FF2B5EF4-FFF2-40B4-BE49-F238E27FC236}">
                <a16:creationId xmlns:a16="http://schemas.microsoft.com/office/drawing/2014/main" id="{6B2F1004-3DBD-2CAE-7920-32963688BFE4}"/>
              </a:ext>
            </a:extLst>
          </p:cNvPr>
          <p:cNvSpPr txBox="1"/>
          <p:nvPr/>
        </p:nvSpPr>
        <p:spPr>
          <a:xfrm>
            <a:off x="3551949" y="1061598"/>
            <a:ext cx="2956715" cy="178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>
              <a:buSzPts val="810"/>
            </a:pPr>
            <a:r>
              <a:rPr lang="en-US" sz="1800" dirty="0"/>
              <a:t>Drawing upon accumulated information on the </a:t>
            </a:r>
            <a:r>
              <a:rPr lang="en-US" sz="1800" b="1" dirty="0">
                <a:solidFill>
                  <a:srgbClr val="C00000"/>
                </a:solidFill>
              </a:rPr>
              <a:t>PDAs</a:t>
            </a:r>
            <a:r>
              <a:rPr lang="en-US" sz="1800" dirty="0"/>
              <a:t> of  </a:t>
            </a:r>
            <a:r>
              <a:rPr lang="en-US" sz="1800" b="1" dirty="0">
                <a:solidFill>
                  <a:srgbClr val="C00000"/>
                </a:solidFill>
              </a:rPr>
              <a:t>𝜋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K</a:t>
            </a:r>
            <a:r>
              <a:rPr lang="en-US" sz="1800" dirty="0"/>
              <a:t>, we parameterize them as corrections to the asymptotic PDA form on the hadronic scale.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3AA6890-F843-28C4-0E4D-3AC872F1F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673" y="2879953"/>
            <a:ext cx="1184965" cy="41184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D5B1356-704E-33E0-E0AA-17E1F4242D8D}"/>
              </a:ext>
            </a:extLst>
          </p:cNvPr>
          <p:cNvCxnSpPr>
            <a:cxnSpLocks/>
          </p:cNvCxnSpPr>
          <p:nvPr/>
        </p:nvCxnSpPr>
        <p:spPr>
          <a:xfrm>
            <a:off x="5039857" y="3421322"/>
            <a:ext cx="455" cy="779906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C4829356-924F-EDD9-6214-4156B7AC3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8370" y="4640360"/>
            <a:ext cx="2578336" cy="832890"/>
          </a:xfrm>
          <a:prstGeom prst="rect">
            <a:avLst/>
          </a:prstGeom>
        </p:spPr>
      </p:pic>
      <p:sp>
        <p:nvSpPr>
          <p:cNvPr id="57" name="Google Shape;331;p69">
            <a:extLst>
              <a:ext uri="{FF2B5EF4-FFF2-40B4-BE49-F238E27FC236}">
                <a16:creationId xmlns:a16="http://schemas.microsoft.com/office/drawing/2014/main" id="{580849AD-07A0-621E-C40C-C593C155B0FB}"/>
              </a:ext>
            </a:extLst>
          </p:cNvPr>
          <p:cNvSpPr/>
          <p:nvPr/>
        </p:nvSpPr>
        <p:spPr>
          <a:xfrm>
            <a:off x="4813948" y="4247307"/>
            <a:ext cx="715618" cy="32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PDA</a:t>
            </a:r>
            <a:endParaRPr sz="2000" b="0" strike="noStrike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1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48" grpId="0"/>
      <p:bldP spid="18" grpId="0"/>
      <p:bldP spid="22" grpId="0" animBg="1"/>
      <p:bldP spid="23" grpId="0"/>
      <p:bldP spid="42" grpId="0"/>
      <p:bldP spid="50" grpId="1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91D12-6230-E286-B964-57D3FEE2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" y="3355296"/>
            <a:ext cx="3226931" cy="22459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7891F-3A9F-E58F-97D9-7F3D0E10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" y="1036126"/>
            <a:ext cx="3197513" cy="22172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From the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LFWFs to the GPDs</a:t>
            </a:r>
            <a:endParaRPr sz="3200" b="0" strike="noStrik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D7D315-0509-4A3A-E605-B654A1BC7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871" y="1010624"/>
            <a:ext cx="3172550" cy="2159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3ABE5A-2350-1741-1845-A33801714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087" y="3427727"/>
            <a:ext cx="3280044" cy="2242823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EDEC91B-545F-ED35-C4F4-E11DAAF3BDF5}"/>
              </a:ext>
            </a:extLst>
          </p:cNvPr>
          <p:cNvCxnSpPr>
            <a:cxnSpLocks/>
          </p:cNvCxnSpPr>
          <p:nvPr/>
        </p:nvCxnSpPr>
        <p:spPr>
          <a:xfrm>
            <a:off x="5059951" y="2244660"/>
            <a:ext cx="0" cy="512379"/>
          </a:xfrm>
          <a:prstGeom prst="straightConnector1">
            <a:avLst/>
          </a:prstGeom>
          <a:ln w="76200">
            <a:solidFill>
              <a:srgbClr val="0432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347;p70">
            <a:extLst>
              <a:ext uri="{FF2B5EF4-FFF2-40B4-BE49-F238E27FC236}">
                <a16:creationId xmlns:a16="http://schemas.microsoft.com/office/drawing/2014/main" id="{101B446D-3D57-4C0E-EAA4-6CC72882F3BB}"/>
              </a:ext>
            </a:extLst>
          </p:cNvPr>
          <p:cNvSpPr/>
          <p:nvPr/>
        </p:nvSpPr>
        <p:spPr>
          <a:xfrm>
            <a:off x="3596348" y="3728521"/>
            <a:ext cx="3031086" cy="70000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31;p69">
            <a:extLst>
              <a:ext uri="{FF2B5EF4-FFF2-40B4-BE49-F238E27FC236}">
                <a16:creationId xmlns:a16="http://schemas.microsoft.com/office/drawing/2014/main" id="{1235F355-EE9F-1388-56E6-F46D4B4B4385}"/>
              </a:ext>
            </a:extLst>
          </p:cNvPr>
          <p:cNvSpPr/>
          <p:nvPr/>
        </p:nvSpPr>
        <p:spPr>
          <a:xfrm>
            <a:off x="3662908" y="3739543"/>
            <a:ext cx="2936919" cy="6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Overlap Representation of the GPDS</a:t>
            </a:r>
            <a:endParaRPr sz="2000" b="0" strike="noStrike" dirty="0">
              <a:sym typeface="Arial"/>
            </a:endParaRPr>
          </a:p>
        </p:txBody>
      </p:sp>
      <p:sp>
        <p:nvSpPr>
          <p:cNvPr id="43" name="Google Shape;347;p70">
            <a:extLst>
              <a:ext uri="{FF2B5EF4-FFF2-40B4-BE49-F238E27FC236}">
                <a16:creationId xmlns:a16="http://schemas.microsoft.com/office/drawing/2014/main" id="{E16B1577-FC74-C391-7A50-F50B09E43BEB}"/>
              </a:ext>
            </a:extLst>
          </p:cNvPr>
          <p:cNvSpPr/>
          <p:nvPr/>
        </p:nvSpPr>
        <p:spPr>
          <a:xfrm>
            <a:off x="2256636" y="2871544"/>
            <a:ext cx="941325" cy="354993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331;p69">
            <a:extLst>
              <a:ext uri="{FF2B5EF4-FFF2-40B4-BE49-F238E27FC236}">
                <a16:creationId xmlns:a16="http://schemas.microsoft.com/office/drawing/2014/main" id="{663176C4-FB7E-F829-B8B1-CD31128EABC9}"/>
              </a:ext>
            </a:extLst>
          </p:cNvPr>
          <p:cNvSpPr/>
          <p:nvPr/>
        </p:nvSpPr>
        <p:spPr>
          <a:xfrm>
            <a:off x="2298304" y="2911865"/>
            <a:ext cx="941325" cy="35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𝜋</a:t>
            </a:r>
            <a:r>
              <a:rPr lang="en-US" sz="1800" b="1" dirty="0">
                <a:solidFill>
                  <a:srgbClr val="C00000"/>
                </a:solidFill>
              </a:rPr>
              <a:t> LFWF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72C967B-BF24-7F75-BDE9-0A194233E606}"/>
              </a:ext>
            </a:extLst>
          </p:cNvPr>
          <p:cNvSpPr/>
          <p:nvPr/>
        </p:nvSpPr>
        <p:spPr>
          <a:xfrm>
            <a:off x="4777086" y="1226726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1" name="Google Shape;347;p70">
            <a:extLst>
              <a:ext uri="{FF2B5EF4-FFF2-40B4-BE49-F238E27FC236}">
                <a16:creationId xmlns:a16="http://schemas.microsoft.com/office/drawing/2014/main" id="{49CA3DE4-4B84-C7B7-C37C-E36211E6B469}"/>
              </a:ext>
            </a:extLst>
          </p:cNvPr>
          <p:cNvSpPr/>
          <p:nvPr/>
        </p:nvSpPr>
        <p:spPr>
          <a:xfrm>
            <a:off x="2270486" y="5240680"/>
            <a:ext cx="941325" cy="354993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331;p69">
            <a:extLst>
              <a:ext uri="{FF2B5EF4-FFF2-40B4-BE49-F238E27FC236}">
                <a16:creationId xmlns:a16="http://schemas.microsoft.com/office/drawing/2014/main" id="{574ECDD5-4828-8490-9589-5D0A033250A3}"/>
              </a:ext>
            </a:extLst>
          </p:cNvPr>
          <p:cNvSpPr/>
          <p:nvPr/>
        </p:nvSpPr>
        <p:spPr>
          <a:xfrm>
            <a:off x="2312154" y="5267146"/>
            <a:ext cx="941325" cy="35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K LFWF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F79897-ACB1-48BB-0F05-ABCCDEAA0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922" y="1676173"/>
            <a:ext cx="1402915" cy="448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AEBA8E-DBBC-D810-D5FF-BC692B55B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125" y="2735505"/>
            <a:ext cx="3968029" cy="7414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BEB046-D2AA-1237-B3ED-DF549B71294D}"/>
              </a:ext>
            </a:extLst>
          </p:cNvPr>
          <p:cNvSpPr txBox="1"/>
          <p:nvPr/>
        </p:nvSpPr>
        <p:spPr>
          <a:xfrm>
            <a:off x="3638313" y="4549031"/>
            <a:ext cx="302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L. Albino, M. Higuera, K. Raya, AB</a:t>
            </a:r>
          </a:p>
          <a:p>
            <a:pPr algn="ctr"/>
            <a:r>
              <a:rPr lang="en-US" dirty="0"/>
              <a:t>Phys. Rev. D 106 (2022) 3, 034003 </a:t>
            </a:r>
            <a:endParaRPr lang="en-MX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07CBE68-DC2B-57A5-C01B-98E8CF2DC89C}"/>
              </a:ext>
            </a:extLst>
          </p:cNvPr>
          <p:cNvSpPr/>
          <p:nvPr/>
        </p:nvSpPr>
        <p:spPr>
          <a:xfrm>
            <a:off x="4832501" y="5203002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0375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4" grpId="0" animBg="1"/>
      <p:bldP spid="35" grpId="0"/>
      <p:bldP spid="43" grpId="0" animBg="1"/>
      <p:bldP spid="44" grpId="0"/>
      <p:bldP spid="7" grpId="0" animBg="1"/>
      <p:bldP spid="11" grpId="0" animBg="1"/>
      <p:bldP spid="13" grpId="0"/>
      <p:bldP spid="29" grpId="0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18E84-0D70-C318-7325-4E01268A7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969" y="1063910"/>
            <a:ext cx="3759510" cy="2305753"/>
          </a:xfrm>
          <a:prstGeom prst="rect">
            <a:avLst/>
          </a:prstGeom>
        </p:spPr>
      </p:pic>
      <p:sp>
        <p:nvSpPr>
          <p:cNvPr id="348" name="Google Shape;348;p70"/>
          <p:cNvSpPr/>
          <p:nvPr/>
        </p:nvSpPr>
        <p:spPr>
          <a:xfrm>
            <a:off x="165535" y="-2160"/>
            <a:ext cx="854005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From the</a:t>
            </a:r>
            <a:r>
              <a:rPr lang="en-US" sz="32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GPDs to the PDFs</a:t>
            </a:r>
            <a:endParaRPr sz="3200" b="0" strike="noStrik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D7D315-0509-4A3A-E605-B654A1BC7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9" y="1010624"/>
            <a:ext cx="3172550" cy="21598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3ABE5A-2350-1741-1845-A33801714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5" y="3427727"/>
            <a:ext cx="3280044" cy="2242823"/>
          </a:xfrm>
          <a:prstGeom prst="rect">
            <a:avLst/>
          </a:prstGeom>
        </p:spPr>
      </p:pic>
      <p:sp>
        <p:nvSpPr>
          <p:cNvPr id="34" name="Google Shape;347;p70">
            <a:extLst>
              <a:ext uri="{FF2B5EF4-FFF2-40B4-BE49-F238E27FC236}">
                <a16:creationId xmlns:a16="http://schemas.microsoft.com/office/drawing/2014/main" id="{101B446D-3D57-4C0E-EAA4-6CC72882F3BB}"/>
              </a:ext>
            </a:extLst>
          </p:cNvPr>
          <p:cNvSpPr/>
          <p:nvPr/>
        </p:nvSpPr>
        <p:spPr>
          <a:xfrm>
            <a:off x="3319252" y="3132771"/>
            <a:ext cx="3031086" cy="70000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31;p69">
            <a:extLst>
              <a:ext uri="{FF2B5EF4-FFF2-40B4-BE49-F238E27FC236}">
                <a16:creationId xmlns:a16="http://schemas.microsoft.com/office/drawing/2014/main" id="{1235F355-EE9F-1388-56E6-F46D4B4B4385}"/>
              </a:ext>
            </a:extLst>
          </p:cNvPr>
          <p:cNvSpPr/>
          <p:nvPr/>
        </p:nvSpPr>
        <p:spPr>
          <a:xfrm>
            <a:off x="3364043" y="3174942"/>
            <a:ext cx="2936919" cy="69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2000" b="1" dirty="0">
                <a:solidFill>
                  <a:srgbClr val="C00000"/>
                </a:solidFill>
              </a:rPr>
              <a:t>DGLAP Evolution Equations</a:t>
            </a:r>
            <a:endParaRPr sz="2000" b="0" strike="noStrike" dirty="0">
              <a:sym typeface="Arial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72C967B-BF24-7F75-BDE9-0A194233E606}"/>
              </a:ext>
            </a:extLst>
          </p:cNvPr>
          <p:cNvSpPr/>
          <p:nvPr/>
        </p:nvSpPr>
        <p:spPr>
          <a:xfrm>
            <a:off x="4499996" y="1392984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BEB046-D2AA-1237-B3ED-DF549B71294D}"/>
              </a:ext>
            </a:extLst>
          </p:cNvPr>
          <p:cNvSpPr txBox="1"/>
          <p:nvPr/>
        </p:nvSpPr>
        <p:spPr>
          <a:xfrm>
            <a:off x="3416634" y="4230376"/>
            <a:ext cx="302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L. Albino, M. Higuera, K. Raya, AB</a:t>
            </a:r>
          </a:p>
          <a:p>
            <a:pPr algn="ctr"/>
            <a:r>
              <a:rPr lang="en-US" dirty="0"/>
              <a:t>Phys. Rev. D 106 (2022) 3, 034003 </a:t>
            </a:r>
            <a:endParaRPr lang="en-MX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C07CBE68-DC2B-57A5-C01B-98E8CF2DC89C}"/>
              </a:ext>
            </a:extLst>
          </p:cNvPr>
          <p:cNvSpPr/>
          <p:nvPr/>
        </p:nvSpPr>
        <p:spPr>
          <a:xfrm>
            <a:off x="4541554" y="4981328"/>
            <a:ext cx="737024" cy="344826"/>
          </a:xfrm>
          <a:prstGeom prst="rightArrow">
            <a:avLst/>
          </a:prstGeom>
          <a:solidFill>
            <a:srgbClr val="00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56F45-360B-7ABA-A3D7-F6D73ACB3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322" y="2074778"/>
            <a:ext cx="2458088" cy="452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96F884-E4C2-1C69-4495-C4AF8DF4E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625" y="3415798"/>
            <a:ext cx="3543307" cy="22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4" grpId="0" animBg="1"/>
      <p:bldP spid="35" grpId="0"/>
      <p:bldP spid="7" grpId="0" animBg="1"/>
      <p:bldP spid="29" grpId="0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D238C560-16DB-75D8-4439-83E6EC7A9E30}"/>
              </a:ext>
            </a:extLst>
          </p:cNvPr>
          <p:cNvSpPr/>
          <p:nvPr/>
        </p:nvSpPr>
        <p:spPr>
          <a:xfrm>
            <a:off x="27710" y="1085444"/>
            <a:ext cx="10010159" cy="700000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347;p70">
            <a:extLst>
              <a:ext uri="{FF2B5EF4-FFF2-40B4-BE49-F238E27FC236}">
                <a16:creationId xmlns:a16="http://schemas.microsoft.com/office/drawing/2014/main" id="{55E30154-11DC-7FDF-94AB-A339108295E7}"/>
              </a:ext>
            </a:extLst>
          </p:cNvPr>
          <p:cNvSpPr/>
          <p:nvPr/>
        </p:nvSpPr>
        <p:spPr>
          <a:xfrm>
            <a:off x="35228" y="1935137"/>
            <a:ext cx="10010159" cy="630516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Completing the Cycle – Back to Form Factors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24E5891-9742-E48E-30F4-F8FE89DC1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0" y="2627449"/>
            <a:ext cx="4344907" cy="2987123"/>
          </a:xfrm>
          <a:prstGeom prst="rect">
            <a:avLst/>
          </a:prstGeom>
        </p:spPr>
      </p:pic>
      <p:sp>
        <p:nvSpPr>
          <p:cNvPr id="9" name="Google Shape;351;p70">
            <a:extLst>
              <a:ext uri="{FF2B5EF4-FFF2-40B4-BE49-F238E27FC236}">
                <a16:creationId xmlns:a16="http://schemas.microsoft.com/office/drawing/2014/main" id="{DCF962F7-7004-9AB2-C48F-C26A3DA56BCB}"/>
              </a:ext>
            </a:extLst>
          </p:cNvPr>
          <p:cNvSpPr txBox="1"/>
          <p:nvPr/>
        </p:nvSpPr>
        <p:spPr>
          <a:xfrm>
            <a:off x="76794" y="1912467"/>
            <a:ext cx="10080625" cy="694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Such an exercise provides stringent constraints on the efficacy of the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we have constructed by direct comparison with the refined calculation of these </a:t>
            </a:r>
            <a:r>
              <a:rPr lang="en-US" sz="1800" b="1" dirty="0">
                <a:solidFill>
                  <a:srgbClr val="C00000"/>
                </a:solidFill>
              </a:rPr>
              <a:t>form factors.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8622CE-0BB0-7E4E-EA36-57DF23616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455" y="2629888"/>
            <a:ext cx="4389241" cy="2984684"/>
          </a:xfrm>
          <a:prstGeom prst="rect">
            <a:avLst/>
          </a:prstGeom>
        </p:spPr>
      </p:pic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35233" y="1095039"/>
            <a:ext cx="9827687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The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factors</a:t>
            </a:r>
            <a:r>
              <a:rPr lang="en-US" sz="1800" dirty="0"/>
              <a:t> using our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can be obtained either through the knowledge of the </a:t>
            </a:r>
            <a:r>
              <a:rPr lang="en-US" sz="1800" b="1" dirty="0">
                <a:solidFill>
                  <a:srgbClr val="C00000"/>
                </a:solidFill>
              </a:rPr>
              <a:t>GPDs</a:t>
            </a:r>
            <a:r>
              <a:rPr lang="en-US" sz="1800" dirty="0"/>
              <a:t> or the direct evaluation of the </a:t>
            </a:r>
            <a:r>
              <a:rPr lang="en-US" sz="1800" b="1" dirty="0">
                <a:solidFill>
                  <a:srgbClr val="C00000"/>
                </a:solidFill>
              </a:rPr>
              <a:t>triangle diagram</a:t>
            </a:r>
            <a:r>
              <a:rPr lang="en-US" sz="1800" dirty="0"/>
              <a:t>. 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9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48" grpId="0"/>
      <p:bldP spid="9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D238C560-16DB-75D8-4439-83E6EC7A9E30}"/>
              </a:ext>
            </a:extLst>
          </p:cNvPr>
          <p:cNvSpPr/>
          <p:nvPr/>
        </p:nvSpPr>
        <p:spPr>
          <a:xfrm>
            <a:off x="128792" y="992972"/>
            <a:ext cx="9414456" cy="1006091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128791" y="1022559"/>
            <a:ext cx="9414456" cy="97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We can extend this analysis of the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to compute the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factors</a:t>
            </a:r>
            <a:r>
              <a:rPr lang="en-US" sz="1800" dirty="0"/>
              <a:t> to larger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range: </a:t>
            </a:r>
            <a:r>
              <a:rPr lang="en-US" sz="1800" b="1" dirty="0">
                <a:solidFill>
                  <a:srgbClr val="C00000"/>
                </a:solidFill>
              </a:rPr>
              <a:t>0-40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which would likely cover the photon </a:t>
            </a:r>
            <a:r>
              <a:rPr lang="en-US" sz="1800" dirty="0" err="1"/>
              <a:t>virtualities</a:t>
            </a:r>
            <a:r>
              <a:rPr lang="en-US" sz="1800" dirty="0"/>
              <a:t> accessible to the </a:t>
            </a:r>
            <a:r>
              <a:rPr lang="en-US" sz="1800" b="1" dirty="0">
                <a:solidFill>
                  <a:srgbClr val="C00000"/>
                </a:solidFill>
              </a:rPr>
              <a:t>JLab12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JLab22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EIC programs</a:t>
            </a:r>
            <a:r>
              <a:rPr lang="en-US" sz="1800" dirty="0"/>
              <a:t>:  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Completing the Cycle – Back to Form Factors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042AE-7738-1A65-1221-A287F9E1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743" y="2175773"/>
            <a:ext cx="4767738" cy="326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8AA05-5D8F-F690-1DCE-DCEDEF499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1" y="2127853"/>
            <a:ext cx="4767738" cy="34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47;p70">
            <a:extLst>
              <a:ext uri="{FF2B5EF4-FFF2-40B4-BE49-F238E27FC236}">
                <a16:creationId xmlns:a16="http://schemas.microsoft.com/office/drawing/2014/main" id="{D238C560-16DB-75D8-4439-83E6EC7A9E30}"/>
              </a:ext>
            </a:extLst>
          </p:cNvPr>
          <p:cNvSpPr/>
          <p:nvPr/>
        </p:nvSpPr>
        <p:spPr>
          <a:xfrm>
            <a:off x="138498" y="992972"/>
            <a:ext cx="9573537" cy="73968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Completing the Cycle – Back to Form Factors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138498" y="1022559"/>
            <a:ext cx="9689189" cy="740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There is an analysis underway of the </a:t>
            </a:r>
            <a:r>
              <a:rPr lang="en-US" sz="1800" b="1" dirty="0">
                <a:solidFill>
                  <a:srgbClr val="C00000"/>
                </a:solidFill>
              </a:rPr>
              <a:t>kaon electromagnetic form factor</a:t>
            </a:r>
            <a:r>
              <a:rPr lang="en-US" sz="1800" dirty="0"/>
              <a:t> till </a:t>
            </a:r>
            <a:r>
              <a:rPr lang="en-US" sz="1800" b="1" dirty="0">
                <a:solidFill>
                  <a:srgbClr val="C00000"/>
                </a:solidFill>
              </a:rPr>
              <a:t>5.5 GeV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dirty="0"/>
              <a:t> of the data obtained in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b="1" dirty="0">
                <a:solidFill>
                  <a:srgbClr val="C00000"/>
                </a:solidFill>
              </a:rPr>
              <a:t> E12-09-011 </a:t>
            </a:r>
            <a:r>
              <a:rPr lang="en-US" sz="1800" dirty="0"/>
              <a:t>experiment.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CD9C3-C5AA-335B-AF09-22742B96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214" y="2221025"/>
            <a:ext cx="4946594" cy="3406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FF1106-F2A9-3398-2B73-E28B3D320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3" y="2326900"/>
            <a:ext cx="4577952" cy="3295456"/>
          </a:xfrm>
          <a:prstGeom prst="rect">
            <a:avLst/>
          </a:prstGeom>
        </p:spPr>
      </p:pic>
      <p:sp>
        <p:nvSpPr>
          <p:cNvPr id="9" name="Google Shape;351;p70">
            <a:extLst>
              <a:ext uri="{FF2B5EF4-FFF2-40B4-BE49-F238E27FC236}">
                <a16:creationId xmlns:a16="http://schemas.microsoft.com/office/drawing/2014/main" id="{C92BEBCB-266D-ACA5-8A69-FEE727F0A04B}"/>
              </a:ext>
            </a:extLst>
          </p:cNvPr>
          <p:cNvSpPr txBox="1"/>
          <p:nvPr/>
        </p:nvSpPr>
        <p:spPr>
          <a:xfrm>
            <a:off x="1056793" y="1910219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Courtesy Garth Huber</a:t>
            </a:r>
          </a:p>
        </p:txBody>
      </p:sp>
      <p:sp>
        <p:nvSpPr>
          <p:cNvPr id="10" name="Google Shape;351;p70">
            <a:extLst>
              <a:ext uri="{FF2B5EF4-FFF2-40B4-BE49-F238E27FC236}">
                <a16:creationId xmlns:a16="http://schemas.microsoft.com/office/drawing/2014/main" id="{34FC0E1F-19E9-A991-1A54-8F99D5A91C8C}"/>
              </a:ext>
            </a:extLst>
          </p:cNvPr>
          <p:cNvSpPr txBox="1"/>
          <p:nvPr/>
        </p:nvSpPr>
        <p:spPr>
          <a:xfrm>
            <a:off x="6125378" y="1919296"/>
            <a:ext cx="2612571" cy="34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600" b="1" dirty="0">
                <a:solidFill>
                  <a:srgbClr val="C00000"/>
                </a:solidFill>
              </a:rPr>
              <a:t>Algebraic Model results</a:t>
            </a:r>
          </a:p>
        </p:txBody>
      </p:sp>
    </p:spTree>
    <p:extLst>
      <p:ext uri="{BB962C8B-B14F-4D97-AF65-F5344CB8AC3E}">
        <p14:creationId xmlns:p14="http://schemas.microsoft.com/office/powerpoint/2010/main" val="311381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8" grpId="0"/>
      <p:bldP spid="2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Summary and Outlook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194292C-BBDE-E3A1-85B9-EA9ACDF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35233" y="1095039"/>
            <a:ext cx="10080619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The interplay of </a:t>
            </a:r>
            <a:r>
              <a:rPr lang="en-US" sz="1800" b="1" dirty="0">
                <a:solidFill>
                  <a:srgbClr val="C00000"/>
                </a:solidFill>
              </a:rPr>
              <a:t>QCD akin</a:t>
            </a:r>
            <a:r>
              <a:rPr lang="en-US" sz="1800" dirty="0"/>
              <a:t> truncations of </a:t>
            </a:r>
            <a:r>
              <a:rPr lang="en-US" sz="1800" b="1" dirty="0">
                <a:solidFill>
                  <a:srgbClr val="C00000"/>
                </a:solidFill>
              </a:rPr>
              <a:t>Schwinger-Dyson equations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algebraic model</a:t>
            </a:r>
            <a:r>
              <a:rPr lang="en-US" sz="1800" dirty="0"/>
              <a:t> based upon these studies shed important light on the </a:t>
            </a:r>
            <a:r>
              <a:rPr lang="en-US" sz="1800" b="1" dirty="0">
                <a:solidFill>
                  <a:srgbClr val="C00000"/>
                </a:solidFill>
              </a:rPr>
              <a:t>internal structure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and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kaon</a:t>
            </a:r>
            <a:r>
              <a:rPr lang="en-US" sz="1800" b="1" dirty="0"/>
              <a:t>.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3" name="Google Shape;351;p70">
            <a:extLst>
              <a:ext uri="{FF2B5EF4-FFF2-40B4-BE49-F238E27FC236}">
                <a16:creationId xmlns:a16="http://schemas.microsoft.com/office/drawing/2014/main" id="{74FFE564-56C6-494A-579B-F8EB66B3E2D6}"/>
              </a:ext>
            </a:extLst>
          </p:cNvPr>
          <p:cNvSpPr txBox="1"/>
          <p:nvPr/>
        </p:nvSpPr>
        <p:spPr>
          <a:xfrm>
            <a:off x="-6337" y="1787776"/>
            <a:ext cx="10080619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</a:rPr>
              <a:t>QCD akin</a:t>
            </a:r>
            <a:r>
              <a:rPr lang="en-US" sz="1800" dirty="0"/>
              <a:t> refined computation of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kaon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factors</a:t>
            </a:r>
            <a:r>
              <a:rPr lang="en-US" sz="1800" dirty="0"/>
              <a:t> at low and intermediate </a:t>
            </a:r>
            <a:r>
              <a:rPr lang="en-US" sz="1800" dirty="0" err="1"/>
              <a:t>virtualities</a:t>
            </a:r>
            <a:r>
              <a:rPr lang="en-US" sz="1800" dirty="0"/>
              <a:t> of the probing photon in electroproduction processes: 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Google Shape;331;p69">
            <a:extLst>
              <a:ext uri="{FF2B5EF4-FFF2-40B4-BE49-F238E27FC236}">
                <a16:creationId xmlns:a16="http://schemas.microsoft.com/office/drawing/2014/main" id="{0C9BEE31-2987-738F-7A6E-280C9E5B418A}"/>
              </a:ext>
            </a:extLst>
          </p:cNvPr>
          <p:cNvSpPr/>
          <p:nvPr/>
        </p:nvSpPr>
        <p:spPr>
          <a:xfrm>
            <a:off x="1108358" y="2593862"/>
            <a:ext cx="8118763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 AB, K. Raya, P. </a:t>
            </a:r>
            <a:r>
              <a:rPr lang="en-US" dirty="0" err="1"/>
              <a:t>Roig</a:t>
            </a:r>
            <a:r>
              <a:rPr lang="en-US" dirty="0"/>
              <a:t>, Phys. Rev. D 105 (2022) 7, 074013</a:t>
            </a:r>
          </a:p>
          <a:p>
            <a:pPr algn="ctr"/>
            <a:r>
              <a:rPr lang="en-US" dirty="0"/>
              <a:t>L. Chang, I.C. </a:t>
            </a:r>
            <a:r>
              <a:rPr lang="en-US" dirty="0" err="1"/>
              <a:t>Cloët</a:t>
            </a:r>
            <a:r>
              <a:rPr lang="en-US" dirty="0"/>
              <a:t>, C.D. Roberts, S.M. Schmidt, P.C. Tandy, Phys. Rev. Lett. 111 (2013) 14, 141802</a:t>
            </a:r>
            <a:br>
              <a:rPr lang="en-US" dirty="0"/>
            </a:br>
            <a:endParaRPr lang="en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>
              <a:buAutoNum type="alphaUcPeriod"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351;p70">
            <a:extLst>
              <a:ext uri="{FF2B5EF4-FFF2-40B4-BE49-F238E27FC236}">
                <a16:creationId xmlns:a16="http://schemas.microsoft.com/office/drawing/2014/main" id="{91FCEBDD-FB93-77F1-8A79-CCF0F01D4460}"/>
              </a:ext>
            </a:extLst>
          </p:cNvPr>
          <p:cNvSpPr txBox="1"/>
          <p:nvPr/>
        </p:nvSpPr>
        <p:spPr>
          <a:xfrm>
            <a:off x="7513" y="4406311"/>
            <a:ext cx="100806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More recently,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kaon form factors</a:t>
            </a:r>
            <a:r>
              <a:rPr lang="en-US" sz="1800" dirty="0"/>
              <a:t> have been computed in the the </a:t>
            </a:r>
            <a:r>
              <a:rPr lang="en-US" sz="1800" b="1" dirty="0">
                <a:solidFill>
                  <a:srgbClr val="C00000"/>
                </a:solidFill>
              </a:rPr>
              <a:t>time-like region</a:t>
            </a:r>
            <a:r>
              <a:rPr lang="en-US" sz="1800" dirty="0"/>
              <a:t>  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4" name="Google Shape;331;p69">
            <a:extLst>
              <a:ext uri="{FF2B5EF4-FFF2-40B4-BE49-F238E27FC236}">
                <a16:creationId xmlns:a16="http://schemas.microsoft.com/office/drawing/2014/main" id="{3B056D8E-39FD-6BE1-0CB0-F9274814A3D3}"/>
              </a:ext>
            </a:extLst>
          </p:cNvPr>
          <p:cNvSpPr/>
          <p:nvPr/>
        </p:nvSpPr>
        <p:spPr>
          <a:xfrm>
            <a:off x="678872" y="4893741"/>
            <a:ext cx="8534393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A.S. Miramontes, H. </a:t>
            </a:r>
            <a:r>
              <a:rPr lang="en-US" dirty="0" err="1"/>
              <a:t>Sanchis</a:t>
            </a:r>
            <a:r>
              <a:rPr lang="en-US" dirty="0"/>
              <a:t> </a:t>
            </a:r>
            <a:r>
              <a:rPr lang="en-US" dirty="0" err="1"/>
              <a:t>Alepuz</a:t>
            </a:r>
            <a:r>
              <a:rPr lang="en-US" dirty="0"/>
              <a:t>, R. </a:t>
            </a:r>
            <a:r>
              <a:rPr lang="en-US" dirty="0" err="1"/>
              <a:t>Alkofer</a:t>
            </a:r>
            <a:r>
              <a:rPr lang="en-US" dirty="0"/>
              <a:t>, Phys. Rev. D 103 (2021) 11, 116006</a:t>
            </a:r>
          </a:p>
          <a:p>
            <a:pPr lvl="0" algn="ctr"/>
            <a:r>
              <a:rPr lang="en-US" dirty="0"/>
              <a:t>A.S. Miramontes, AB, Phys. Rev. D 107 (2023) 1, 014016 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351;p70">
            <a:extLst>
              <a:ext uri="{FF2B5EF4-FFF2-40B4-BE49-F238E27FC236}">
                <a16:creationId xmlns:a16="http://schemas.microsoft.com/office/drawing/2014/main" id="{04300D3C-45D9-D3AE-EB3D-D475E8D76EC7}"/>
              </a:ext>
            </a:extLst>
          </p:cNvPr>
          <p:cNvSpPr txBox="1"/>
          <p:nvPr/>
        </p:nvSpPr>
        <p:spPr>
          <a:xfrm>
            <a:off x="21368" y="3187075"/>
            <a:ext cx="10080619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Results for the </a:t>
            </a:r>
            <a:r>
              <a:rPr lang="en-US" sz="1800" b="1" dirty="0">
                <a:solidFill>
                  <a:srgbClr val="C00000"/>
                </a:solidFill>
              </a:rPr>
              <a:t>pion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electromagnetic form factor</a:t>
            </a:r>
            <a:r>
              <a:rPr lang="en-US" sz="1800" dirty="0"/>
              <a:t> at large photon </a:t>
            </a:r>
            <a:r>
              <a:rPr lang="en-US" sz="1800" dirty="0" err="1"/>
              <a:t>virtualities</a:t>
            </a:r>
            <a:r>
              <a:rPr lang="en-US" sz="1800" dirty="0"/>
              <a:t> accessible to the potential </a:t>
            </a:r>
            <a:r>
              <a:rPr lang="en-US" sz="1800" b="1" dirty="0">
                <a:solidFill>
                  <a:srgbClr val="C00000"/>
                </a:solidFill>
              </a:rPr>
              <a:t>22GeV upgrade</a:t>
            </a:r>
            <a:r>
              <a:rPr lang="en-US" sz="1800" dirty="0"/>
              <a:t> of the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 </a:t>
            </a:r>
            <a:r>
              <a:rPr lang="en-US" sz="1800" b="1" dirty="0">
                <a:solidFill>
                  <a:srgbClr val="C00000"/>
                </a:solidFill>
              </a:rPr>
              <a:t>EIC</a:t>
            </a:r>
            <a:r>
              <a:rPr lang="en-US" sz="1800" dirty="0"/>
              <a:t> are also available: 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9" name="Google Shape;331;p69">
            <a:extLst>
              <a:ext uri="{FF2B5EF4-FFF2-40B4-BE49-F238E27FC236}">
                <a16:creationId xmlns:a16="http://schemas.microsoft.com/office/drawing/2014/main" id="{4A4A1C1B-2957-9C52-F81D-FC327F58765F}"/>
              </a:ext>
            </a:extLst>
          </p:cNvPr>
          <p:cNvSpPr/>
          <p:nvPr/>
        </p:nvSpPr>
        <p:spPr>
          <a:xfrm>
            <a:off x="1260758" y="3923908"/>
            <a:ext cx="8118763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dirty="0"/>
              <a:t>L. Chang, I.C. </a:t>
            </a:r>
            <a:r>
              <a:rPr lang="en-US" dirty="0" err="1"/>
              <a:t>Cloët</a:t>
            </a:r>
            <a:r>
              <a:rPr lang="en-US" dirty="0"/>
              <a:t>, C.D. Roberts, S.M. Schmidt, P.C. Tandy, Phys. Rev. Lett. 111 (2013) 14, 141802</a:t>
            </a:r>
            <a:br>
              <a:rPr lang="en-US" dirty="0"/>
            </a:br>
            <a:r>
              <a:rPr lang="en-US" dirty="0"/>
              <a:t>J. Arrington, et al. (Feb 23, 2021, </a:t>
            </a:r>
            <a:r>
              <a:rPr lang="en-US" dirty="0" err="1"/>
              <a:t>J.Phys</a:t>
            </a:r>
            <a:r>
              <a:rPr lang="en-US" dirty="0"/>
              <a:t>. G 48 (2021) 7, 075106 </a:t>
            </a:r>
          </a:p>
        </p:txBody>
      </p:sp>
    </p:spTree>
    <p:extLst>
      <p:ext uri="{BB962C8B-B14F-4D97-AF65-F5344CB8AC3E}">
        <p14:creationId xmlns:p14="http://schemas.microsoft.com/office/powerpoint/2010/main" val="38857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" grpId="0"/>
      <p:bldP spid="3" grpId="0"/>
      <p:bldP spid="5" grpId="0"/>
      <p:bldP spid="13" grpId="0"/>
      <p:bldP spid="14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165534" y="-2160"/>
            <a:ext cx="9546501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Summary and Outlook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2" name="Google Shape;351;p70">
            <a:extLst>
              <a:ext uri="{FF2B5EF4-FFF2-40B4-BE49-F238E27FC236}">
                <a16:creationId xmlns:a16="http://schemas.microsoft.com/office/drawing/2014/main" id="{BEBD26F4-6397-B7D1-03CA-7C2CFAC90F52}"/>
              </a:ext>
            </a:extLst>
          </p:cNvPr>
          <p:cNvSpPr txBox="1"/>
          <p:nvPr/>
        </p:nvSpPr>
        <p:spPr>
          <a:xfrm>
            <a:off x="35233" y="1039620"/>
            <a:ext cx="10080619" cy="956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Carefully constructed </a:t>
            </a:r>
            <a:r>
              <a:rPr lang="en-US" sz="1800" b="1" dirty="0">
                <a:solidFill>
                  <a:srgbClr val="C00000"/>
                </a:solidFill>
              </a:rPr>
              <a:t>Algebraic Models </a:t>
            </a:r>
            <a:r>
              <a:rPr lang="en-US" sz="1800" dirty="0"/>
              <a:t>can enable computation of the </a:t>
            </a:r>
            <a:r>
              <a:rPr lang="en-US" sz="1800" b="1" dirty="0">
                <a:solidFill>
                  <a:srgbClr val="C00000"/>
                </a:solidFill>
              </a:rPr>
              <a:t>GPDs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PDFs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EFF</a:t>
            </a:r>
          </a:p>
          <a:p>
            <a:pPr lvl="0">
              <a:buSzPts val="810"/>
            </a:pPr>
            <a:r>
              <a:rPr lang="en-US" sz="1800" dirty="0"/>
              <a:t>     with relative ease which is reminiscent of a </a:t>
            </a:r>
            <a:r>
              <a:rPr lang="en-US" sz="1800" b="1" dirty="0">
                <a:solidFill>
                  <a:srgbClr val="C00000"/>
                </a:solidFill>
              </a:rPr>
              <a:t>contact interaction</a:t>
            </a:r>
            <a:r>
              <a:rPr lang="en-US" sz="1800" dirty="0"/>
              <a:t> while mimicking the reliability</a:t>
            </a:r>
          </a:p>
          <a:p>
            <a:pPr lvl="0">
              <a:buSzPts val="810"/>
            </a:pPr>
            <a:r>
              <a:rPr lang="en-US" sz="1800" dirty="0"/>
              <a:t>     of </a:t>
            </a:r>
            <a:r>
              <a:rPr lang="en-US" sz="1800" b="1" dirty="0">
                <a:solidFill>
                  <a:srgbClr val="C00000"/>
                </a:solidFill>
              </a:rPr>
              <a:t>QCD akin</a:t>
            </a:r>
            <a:r>
              <a:rPr lang="en-US" sz="1800" dirty="0"/>
              <a:t> refined truncations of </a:t>
            </a:r>
            <a:r>
              <a:rPr lang="en-US" sz="1800" b="1" dirty="0">
                <a:solidFill>
                  <a:srgbClr val="C00000"/>
                </a:solidFill>
              </a:rPr>
              <a:t>Schwinger-Dyson equations</a:t>
            </a:r>
            <a:r>
              <a:rPr lang="en-US" sz="1800" dirty="0"/>
              <a:t>.  </a:t>
            </a:r>
            <a:endParaRPr lang="en-US" sz="1800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3" name="Google Shape;351;p70">
            <a:extLst>
              <a:ext uri="{FF2B5EF4-FFF2-40B4-BE49-F238E27FC236}">
                <a16:creationId xmlns:a16="http://schemas.microsoft.com/office/drawing/2014/main" id="{91FCEBDD-FB93-77F1-8A79-CCF0F01D4460}"/>
              </a:ext>
            </a:extLst>
          </p:cNvPr>
          <p:cNvSpPr txBox="1"/>
          <p:nvPr/>
        </p:nvSpPr>
        <p:spPr>
          <a:xfrm>
            <a:off x="7513" y="2330844"/>
            <a:ext cx="10080619" cy="676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Despite these encouraging results and synergy with experimental endeavors at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EIC</a:t>
            </a:r>
            <a:r>
              <a:rPr lang="en-US" sz="1800" dirty="0"/>
              <a:t>, further improvements and extensions in the </a:t>
            </a:r>
            <a:r>
              <a:rPr lang="en-US" sz="1800" b="1" dirty="0">
                <a:solidFill>
                  <a:srgbClr val="C00000"/>
                </a:solidFill>
              </a:rPr>
              <a:t>continuum QCD approach</a:t>
            </a:r>
            <a:r>
              <a:rPr lang="en-US" sz="1800" dirty="0"/>
              <a:t> are desirable. 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9711-12B2-F7CB-D300-7441977E586D}"/>
              </a:ext>
            </a:extLst>
          </p:cNvPr>
          <p:cNvSpPr txBox="1"/>
          <p:nvPr/>
        </p:nvSpPr>
        <p:spPr>
          <a:xfrm>
            <a:off x="1842660" y="1990539"/>
            <a:ext cx="61791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L. Albino, M. Higuera, K. Raya, AB Phys. Rev. D 106 (2022) 3, 034003</a:t>
            </a:r>
          </a:p>
        </p:txBody>
      </p:sp>
      <p:sp>
        <p:nvSpPr>
          <p:cNvPr id="9" name="Google Shape;351;p70">
            <a:extLst>
              <a:ext uri="{FF2B5EF4-FFF2-40B4-BE49-F238E27FC236}">
                <a16:creationId xmlns:a16="http://schemas.microsoft.com/office/drawing/2014/main" id="{476287B8-185A-C712-48B0-C20910F07283}"/>
              </a:ext>
            </a:extLst>
          </p:cNvPr>
          <p:cNvSpPr txBox="1"/>
          <p:nvPr/>
        </p:nvSpPr>
        <p:spPr>
          <a:xfrm>
            <a:off x="7510" y="3021238"/>
            <a:ext cx="10080619" cy="91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dirty="0"/>
              <a:t>Deeper research into the theoretical foundations of the truncations involved at the level of the </a:t>
            </a:r>
            <a:r>
              <a:rPr lang="en-US" sz="1800" b="1" dirty="0">
                <a:solidFill>
                  <a:srgbClr val="C00000"/>
                </a:solidFill>
              </a:rPr>
              <a:t>Green functions</a:t>
            </a:r>
            <a:r>
              <a:rPr lang="en-US" sz="1800" dirty="0"/>
              <a:t> of the fundamental degrees of freedom, i.e., </a:t>
            </a:r>
            <a:r>
              <a:rPr lang="en-US" sz="1800" b="1" dirty="0">
                <a:solidFill>
                  <a:srgbClr val="C00000"/>
                </a:solidFill>
              </a:rPr>
              <a:t>quarks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gluons</a:t>
            </a:r>
            <a:r>
              <a:rPr lang="en-US" sz="1800" dirty="0">
                <a:solidFill>
                  <a:schemeClr val="tx1"/>
                </a:solidFill>
              </a:rPr>
              <a:t>, as well as 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quark-gluon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gluon-gluon</a:t>
            </a:r>
            <a:r>
              <a:rPr lang="en-US" sz="1800" dirty="0"/>
              <a:t> interactions continues vigorously.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0" name="Google Shape;351;p70">
            <a:extLst>
              <a:ext uri="{FF2B5EF4-FFF2-40B4-BE49-F238E27FC236}">
                <a16:creationId xmlns:a16="http://schemas.microsoft.com/office/drawing/2014/main" id="{B28CEB8D-F4E0-B0BE-ABC9-49E9BC360DBB}"/>
              </a:ext>
            </a:extLst>
          </p:cNvPr>
          <p:cNvSpPr txBox="1"/>
          <p:nvPr/>
        </p:nvSpPr>
        <p:spPr>
          <a:xfrm>
            <a:off x="-20396" y="3972126"/>
            <a:ext cx="10080619" cy="126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750" lvl="0" indent="-285750">
              <a:buSzPts val="810"/>
              <a:buFont typeface="Wingdings" pitchFamily="2" charset="2"/>
              <a:buChar char="Ø"/>
            </a:pPr>
            <a:r>
              <a:rPr lang="en-US" sz="1800" b="1" dirty="0">
                <a:solidFill>
                  <a:srgbClr val="C00000"/>
                </a:solidFill>
              </a:rPr>
              <a:t>Schwinger-Dyson equations </a:t>
            </a:r>
            <a:r>
              <a:rPr lang="en-US" sz="1800" dirty="0"/>
              <a:t>have also been of substantial success in the studies of </a:t>
            </a:r>
            <a:r>
              <a:rPr lang="en-US" sz="1800" b="1" dirty="0">
                <a:solidFill>
                  <a:srgbClr val="C00000"/>
                </a:solidFill>
              </a:rPr>
              <a:t>baryons</a:t>
            </a:r>
            <a:r>
              <a:rPr lang="en-US" sz="1800" dirty="0"/>
              <a:t> such as the </a:t>
            </a:r>
            <a:r>
              <a:rPr lang="en-US" sz="1800" b="1" dirty="0">
                <a:solidFill>
                  <a:srgbClr val="C00000"/>
                </a:solidFill>
              </a:rPr>
              <a:t>transition form factors</a:t>
            </a:r>
            <a:r>
              <a:rPr lang="en-US" sz="1800" dirty="0"/>
              <a:t> of </a:t>
            </a:r>
            <a:r>
              <a:rPr lang="en-US" sz="1800" b="1" dirty="0">
                <a:solidFill>
                  <a:srgbClr val="C00000"/>
                </a:solidFill>
              </a:rPr>
              <a:t>nucleon</a:t>
            </a:r>
            <a:r>
              <a:rPr lang="en-US" sz="1800" dirty="0"/>
              <a:t> to its </a:t>
            </a:r>
            <a:r>
              <a:rPr lang="en-US" sz="1800" b="1" dirty="0">
                <a:solidFill>
                  <a:srgbClr val="C00000"/>
                </a:solidFill>
              </a:rPr>
              <a:t>excited states</a:t>
            </a:r>
            <a:r>
              <a:rPr lang="en-US" sz="1800" dirty="0"/>
              <a:t> which is a hallmark of </a:t>
            </a:r>
            <a:r>
              <a:rPr lang="en-US" sz="1800" b="1" dirty="0">
                <a:solidFill>
                  <a:srgbClr val="C00000"/>
                </a:solidFill>
              </a:rPr>
              <a:t>CLAS</a:t>
            </a:r>
            <a:r>
              <a:rPr lang="en-US" sz="1800" dirty="0"/>
              <a:t>, </a:t>
            </a:r>
            <a:r>
              <a:rPr lang="en-US" sz="1800" b="1" dirty="0">
                <a:solidFill>
                  <a:srgbClr val="C00000"/>
                </a:solidFill>
              </a:rPr>
              <a:t>CLAS12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CLAS22</a:t>
            </a:r>
            <a:r>
              <a:rPr lang="en-US" sz="1800" dirty="0"/>
              <a:t> programs at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hold the promise to offer a reliable tool for the future </a:t>
            </a:r>
            <a:r>
              <a:rPr lang="en-US" sz="1800" b="1" dirty="0" err="1">
                <a:solidFill>
                  <a:srgbClr val="C00000"/>
                </a:solidFill>
              </a:rPr>
              <a:t>JLab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EIC era</a:t>
            </a:r>
            <a:r>
              <a:rPr lang="en-US" sz="1800" dirty="0"/>
              <a:t> research into the heart of </a:t>
            </a:r>
            <a:r>
              <a:rPr lang="en-US" sz="1800" b="1" dirty="0">
                <a:solidFill>
                  <a:srgbClr val="C00000"/>
                </a:solidFill>
              </a:rPr>
              <a:t>hadronic matter</a:t>
            </a:r>
            <a:r>
              <a:rPr lang="en-US" sz="1800" dirty="0"/>
              <a:t>.</a:t>
            </a:r>
            <a:endParaRPr lang="en-US" sz="1800" b="1" strike="noStrik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0086BD-CEE6-FD8E-D2EA-FFC63080AE39}"/>
              </a:ext>
            </a:extLst>
          </p:cNvPr>
          <p:cNvSpPr txBox="1"/>
          <p:nvPr/>
        </p:nvSpPr>
        <p:spPr>
          <a:xfrm>
            <a:off x="3026534" y="5220990"/>
            <a:ext cx="37477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 → N*(1520) Transition Form Factors</a:t>
            </a:r>
          </a:p>
        </p:txBody>
      </p:sp>
    </p:spTree>
    <p:extLst>
      <p:ext uri="{BB962C8B-B14F-4D97-AF65-F5344CB8AC3E}">
        <p14:creationId xmlns:p14="http://schemas.microsoft.com/office/powerpoint/2010/main" val="18159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" grpId="0"/>
      <p:bldP spid="13" grpId="0"/>
      <p:bldP spid="7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/>
          <p:nvPr/>
        </p:nvSpPr>
        <p:spPr>
          <a:xfrm>
            <a:off x="215640" y="-9720"/>
            <a:ext cx="9385560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</a:rPr>
              <a:t>Q</a:t>
            </a:r>
            <a:r>
              <a:rPr lang="en-US" sz="3200" b="1" dirty="0">
                <a:solidFill>
                  <a:srgbClr val="00B050"/>
                </a:solidFill>
              </a:rPr>
              <a:t>C</a:t>
            </a:r>
            <a:r>
              <a:rPr lang="en-US" sz="3200" b="1" dirty="0">
                <a:solidFill>
                  <a:srgbClr val="0070C0"/>
                </a:solidFill>
              </a:rPr>
              <a:t>D</a:t>
            </a:r>
            <a:r>
              <a:rPr lang="en-US" sz="3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200" b="1" dirty="0">
                <a:solidFill>
                  <a:srgbClr val="CE181E"/>
                </a:solidFill>
              </a:rPr>
              <a:t>Current Understanding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and Challenges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68"/>
          <p:cNvSpPr/>
          <p:nvPr/>
        </p:nvSpPr>
        <p:spPr>
          <a:xfrm>
            <a:off x="150419" y="1014042"/>
            <a:ext cx="9785065" cy="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Origins of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confinement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dynamical mass generation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can be traced back to the Green</a:t>
            </a:r>
          </a:p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functions of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quarks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gluons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8"/>
          <p:cNvSpPr txBox="1"/>
          <p:nvPr/>
        </p:nvSpPr>
        <p:spPr>
          <a:xfrm>
            <a:off x="57945" y="1558063"/>
            <a:ext cx="10008166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These emergent phenomena of </a:t>
            </a:r>
            <a:r>
              <a:rPr lang="en-US" sz="1800" b="1" dirty="0">
                <a:solidFill>
                  <a:srgbClr val="C00000"/>
                </a:solidFill>
              </a:rPr>
              <a:t>QCD</a:t>
            </a:r>
            <a:r>
              <a:rPr lang="en-US" sz="1800" dirty="0"/>
              <a:t>, non-existent in perturbation theory are naturally linked to the infrared enhancement of the </a:t>
            </a:r>
            <a:r>
              <a:rPr lang="en-US" sz="1800" b="1" dirty="0">
                <a:solidFill>
                  <a:srgbClr val="C00000"/>
                </a:solidFill>
              </a:rPr>
              <a:t>strong running coupling</a:t>
            </a:r>
            <a:r>
              <a:rPr lang="en-US" sz="1800" dirty="0"/>
              <a:t>.</a:t>
            </a:r>
            <a:endParaRPr sz="1800" strike="noStrike" dirty="0">
              <a:sym typeface="Arial"/>
            </a:endParaRPr>
          </a:p>
        </p:txBody>
      </p:sp>
      <p:pic>
        <p:nvPicPr>
          <p:cNvPr id="318" name="Google Shape;31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32" y="5375702"/>
            <a:ext cx="3222603" cy="25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B11475-CDEB-9B9F-C5CD-1DE6946E0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794" y="2800211"/>
            <a:ext cx="3263299" cy="2777757"/>
          </a:xfrm>
          <a:prstGeom prst="rect">
            <a:avLst/>
          </a:prstGeom>
        </p:spPr>
      </p:pic>
      <p:sp>
        <p:nvSpPr>
          <p:cNvPr id="4" name="Google Shape;312;p68">
            <a:extLst>
              <a:ext uri="{FF2B5EF4-FFF2-40B4-BE49-F238E27FC236}">
                <a16:creationId xmlns:a16="http://schemas.microsoft.com/office/drawing/2014/main" id="{1BEAB907-EB73-A365-3425-84ABB0B0F21C}"/>
              </a:ext>
            </a:extLst>
          </p:cNvPr>
          <p:cNvSpPr txBox="1"/>
          <p:nvPr/>
        </p:nvSpPr>
        <p:spPr>
          <a:xfrm>
            <a:off x="50691" y="2145888"/>
            <a:ext cx="10008166" cy="593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en-US" sz="1800" dirty="0"/>
              <a:t>The effects of of the pattern of </a:t>
            </a:r>
            <a:r>
              <a:rPr lang="en-US" sz="1800" b="1" dirty="0">
                <a:solidFill>
                  <a:srgbClr val="C00000"/>
                </a:solidFill>
              </a:rPr>
              <a:t>dynamical mass generation</a:t>
            </a:r>
            <a:r>
              <a:rPr lang="en-US" sz="1800" dirty="0"/>
              <a:t> are traceable in the </a:t>
            </a:r>
            <a:r>
              <a:rPr lang="en-US" sz="1800" b="1" dirty="0">
                <a:solidFill>
                  <a:srgbClr val="C00000"/>
                </a:solidFill>
              </a:rPr>
              <a:t>Q</a:t>
            </a:r>
            <a:r>
              <a:rPr lang="en-US" sz="1800" b="1" baseline="30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 evolution</a:t>
            </a:r>
            <a:r>
              <a:rPr lang="en-US" sz="1800" dirty="0"/>
              <a:t>  of the </a:t>
            </a:r>
            <a:r>
              <a:rPr lang="en-US" sz="1800" b="1" dirty="0">
                <a:solidFill>
                  <a:srgbClr val="C00000"/>
                </a:solidFill>
              </a:rPr>
              <a:t>meson </a:t>
            </a:r>
            <a:r>
              <a:rPr lang="en-US" sz="1800" dirty="0"/>
              <a:t>and </a:t>
            </a:r>
            <a:r>
              <a:rPr lang="en-US" sz="1800" b="1" dirty="0">
                <a:solidFill>
                  <a:srgbClr val="C00000"/>
                </a:solidFill>
              </a:rPr>
              <a:t>baryon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form factors</a:t>
            </a:r>
            <a:r>
              <a:rPr lang="en-US" sz="1800" dirty="0"/>
              <a:t> explored and planned in the </a:t>
            </a:r>
            <a:r>
              <a:rPr lang="en-US" sz="1800" b="1" dirty="0" err="1">
                <a:solidFill>
                  <a:srgbClr val="002060"/>
                </a:solidFill>
              </a:rPr>
              <a:t>JLab</a:t>
            </a:r>
            <a:r>
              <a:rPr lang="en-US" sz="1800" dirty="0"/>
              <a:t> and the </a:t>
            </a:r>
            <a:r>
              <a:rPr lang="en-US" sz="1800" b="1" dirty="0">
                <a:solidFill>
                  <a:srgbClr val="002060"/>
                </a:solidFill>
              </a:rPr>
              <a:t>EIC</a:t>
            </a:r>
            <a:r>
              <a:rPr lang="en-US" sz="1800" dirty="0"/>
              <a:t>.</a:t>
            </a:r>
            <a:endParaRPr sz="1800" strike="noStrike" dirty="0"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6F4709-56B9-AC3F-1805-C94CACD61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773" y="2857529"/>
            <a:ext cx="2988270" cy="2513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EDA04-A3E2-BFF5-F8E5-40F4E7E38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4" y="3210304"/>
            <a:ext cx="3282772" cy="212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B9CEEE-7D14-DD31-2696-A4C13BF7F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085" y="2751253"/>
            <a:ext cx="840695" cy="470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541614F-6B47-E94E-4AFD-C8F99762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F8F1E8-950A-9E9A-8A02-45DE87EA6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5" y="1453019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X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83C0B-95B7-6B3A-8BC9-B764984A429F}"/>
              </a:ext>
            </a:extLst>
          </p:cNvPr>
          <p:cNvSpPr txBox="1"/>
          <p:nvPr/>
        </p:nvSpPr>
        <p:spPr>
          <a:xfrm>
            <a:off x="2768252" y="4997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MX" dirty="0"/>
          </a:p>
        </p:txBody>
      </p:sp>
      <p:sp>
        <p:nvSpPr>
          <p:cNvPr id="5" name="Google Shape;348;p70">
            <a:extLst>
              <a:ext uri="{FF2B5EF4-FFF2-40B4-BE49-F238E27FC236}">
                <a16:creationId xmlns:a16="http://schemas.microsoft.com/office/drawing/2014/main" id="{262FC328-7CB3-1CEE-63B7-10F6D3D4A29B}"/>
              </a:ext>
            </a:extLst>
          </p:cNvPr>
          <p:cNvSpPr/>
          <p:nvPr/>
        </p:nvSpPr>
        <p:spPr>
          <a:xfrm>
            <a:off x="2084484" y="2189409"/>
            <a:ext cx="5642841" cy="83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</a:rPr>
              <a:t>Thank you for your attention</a:t>
            </a:r>
            <a:endParaRPr sz="3200" b="0" strike="noStrike" dirty="0">
              <a:solidFill>
                <a:srgbClr val="C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5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8"/>
          <p:cNvSpPr/>
          <p:nvPr/>
        </p:nvSpPr>
        <p:spPr>
          <a:xfrm>
            <a:off x="215640" y="-9720"/>
            <a:ext cx="9026834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rgbClr val="C00000"/>
                </a:solidFill>
              </a:rPr>
              <a:t>Q</a:t>
            </a:r>
            <a:r>
              <a:rPr lang="en-US" sz="3200" b="1" dirty="0">
                <a:solidFill>
                  <a:srgbClr val="00B050"/>
                </a:solidFill>
              </a:rPr>
              <a:t>C</a:t>
            </a:r>
            <a:r>
              <a:rPr lang="en-US" sz="3200" b="1" dirty="0">
                <a:solidFill>
                  <a:srgbClr val="0070C0"/>
                </a:solidFill>
              </a:rPr>
              <a:t>D</a:t>
            </a:r>
            <a:r>
              <a:rPr lang="en-US" sz="3200" b="1" dirty="0">
                <a:solidFill>
                  <a:srgbClr val="C00000"/>
                </a:solidFill>
              </a:rPr>
              <a:t> – Schwinger-Dyson Equations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68"/>
          <p:cNvCxnSpPr/>
          <p:nvPr/>
        </p:nvCxnSpPr>
        <p:spPr>
          <a:xfrm>
            <a:off x="215640" y="86328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7" name="Google Shape;307;p68"/>
          <p:cNvCxnSpPr/>
          <p:nvPr/>
        </p:nvCxnSpPr>
        <p:spPr>
          <a:xfrm>
            <a:off x="215640" y="935640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Picture 3">
            <a:extLst>
              <a:ext uri="{FF2B5EF4-FFF2-40B4-BE49-F238E27FC236}">
                <a16:creationId xmlns:a16="http://schemas.microsoft.com/office/drawing/2014/main" id="{49CE9C9F-2BF9-3AC6-36D0-ADDA6C719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27" y="3095969"/>
            <a:ext cx="5179984" cy="2447970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4 Elipse">
            <a:extLst>
              <a:ext uri="{FF2B5EF4-FFF2-40B4-BE49-F238E27FC236}">
                <a16:creationId xmlns:a16="http://schemas.microsoft.com/office/drawing/2014/main" id="{ECFC06A8-6B5E-4C80-E8D7-B2FC298CD146}"/>
              </a:ext>
            </a:extLst>
          </p:cNvPr>
          <p:cNvSpPr/>
          <p:nvPr/>
        </p:nvSpPr>
        <p:spPr bwMode="auto">
          <a:xfrm>
            <a:off x="3981155" y="4501666"/>
            <a:ext cx="1167621" cy="3618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5 CuadroTexto">
            <a:extLst>
              <a:ext uri="{FF2B5EF4-FFF2-40B4-BE49-F238E27FC236}">
                <a16:creationId xmlns:a16="http://schemas.microsoft.com/office/drawing/2014/main" id="{BF890CCE-1462-5B73-4255-AA985A1A1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337" y="5060271"/>
            <a:ext cx="19108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SDE: electron propagator</a:t>
            </a:r>
          </a:p>
        </p:txBody>
      </p:sp>
      <p:cxnSp>
        <p:nvCxnSpPr>
          <p:cNvPr id="10" name="6 Conector recto de flecha">
            <a:extLst>
              <a:ext uri="{FF2B5EF4-FFF2-40B4-BE49-F238E27FC236}">
                <a16:creationId xmlns:a16="http://schemas.microsoft.com/office/drawing/2014/main" id="{632B71D9-2C9A-89EF-4109-E02D2E7FAAE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62455" y="4985464"/>
            <a:ext cx="43180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7 Elipse">
            <a:extLst>
              <a:ext uri="{FF2B5EF4-FFF2-40B4-BE49-F238E27FC236}">
                <a16:creationId xmlns:a16="http://schemas.microsoft.com/office/drawing/2014/main" id="{6A8802D1-B4A0-B478-C76D-A7F781517EAB}"/>
              </a:ext>
            </a:extLst>
          </p:cNvPr>
          <p:cNvSpPr/>
          <p:nvPr/>
        </p:nvSpPr>
        <p:spPr bwMode="auto">
          <a:xfrm>
            <a:off x="234043" y="4009296"/>
            <a:ext cx="1862041" cy="4442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MX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AE940C04-FAE6-4DEE-DF36-EE6C46BD5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4326" y="3095969"/>
            <a:ext cx="4505926" cy="2489040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8AD20AE-8CC1-647B-1C0A-43A1AEE2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71" y="2121234"/>
            <a:ext cx="3034817" cy="740017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3904AA8-EDA9-D29B-C2AD-5A264B04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06" y="1079756"/>
            <a:ext cx="3451692" cy="870236"/>
          </a:xfrm>
          <a:prstGeom prst="rect">
            <a:avLst/>
          </a:prstGeom>
          <a:noFill/>
          <a:ln w="19050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31;p69">
            <a:extLst>
              <a:ext uri="{FF2B5EF4-FFF2-40B4-BE49-F238E27FC236}">
                <a16:creationId xmlns:a16="http://schemas.microsoft.com/office/drawing/2014/main" id="{489E7857-CF35-9494-95AB-AECC5395B0FF}"/>
              </a:ext>
            </a:extLst>
          </p:cNvPr>
          <p:cNvSpPr/>
          <p:nvPr/>
        </p:nvSpPr>
        <p:spPr>
          <a:xfrm>
            <a:off x="132766" y="1231058"/>
            <a:ext cx="5550582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A. Salam, R. </a:t>
            </a:r>
            <a:r>
              <a:rPr lang="en-US" dirty="0" err="1"/>
              <a:t>Delbourgo</a:t>
            </a:r>
            <a:r>
              <a:rPr lang="en-US" dirty="0"/>
              <a:t>, Phys. Rev. 135 (1964) 6, B1398-B1427.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331;p69">
            <a:extLst>
              <a:ext uri="{FF2B5EF4-FFF2-40B4-BE49-F238E27FC236}">
                <a16:creationId xmlns:a16="http://schemas.microsoft.com/office/drawing/2014/main" id="{730DE394-326C-D05A-DF46-BA0FCE076028}"/>
              </a:ext>
            </a:extLst>
          </p:cNvPr>
          <p:cNvSpPr/>
          <p:nvPr/>
        </p:nvSpPr>
        <p:spPr>
          <a:xfrm>
            <a:off x="130418" y="1707011"/>
            <a:ext cx="5550582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P.I. </a:t>
            </a:r>
            <a:r>
              <a:rPr lang="en-US" dirty="0" err="1"/>
              <a:t>Fomin</a:t>
            </a:r>
            <a:r>
              <a:rPr lang="en-US" dirty="0"/>
              <a:t>, V.A. </a:t>
            </a:r>
            <a:r>
              <a:rPr lang="en-US" dirty="0" err="1"/>
              <a:t>Miransky</a:t>
            </a:r>
            <a:r>
              <a:rPr lang="en-US" dirty="0"/>
              <a:t>, Phys. Lett. B64 (1976) 166-168.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331;p69">
            <a:extLst>
              <a:ext uri="{FF2B5EF4-FFF2-40B4-BE49-F238E27FC236}">
                <a16:creationId xmlns:a16="http://schemas.microsoft.com/office/drawing/2014/main" id="{5A31DC07-9261-0816-F3CD-8DECB8CDE973}"/>
              </a:ext>
            </a:extLst>
          </p:cNvPr>
          <p:cNvSpPr/>
          <p:nvPr/>
        </p:nvSpPr>
        <p:spPr>
          <a:xfrm>
            <a:off x="128069" y="2211108"/>
            <a:ext cx="6136801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V. </a:t>
            </a:r>
            <a:r>
              <a:rPr lang="en-US" dirty="0" err="1"/>
              <a:t>Miransky</a:t>
            </a:r>
            <a:r>
              <a:rPr lang="en-US" dirty="0"/>
              <a:t>, V. </a:t>
            </a:r>
            <a:r>
              <a:rPr lang="en-US" dirty="0" err="1"/>
              <a:t>Gusynin</a:t>
            </a:r>
            <a:r>
              <a:rPr lang="en-US" dirty="0"/>
              <a:t>, Y. </a:t>
            </a:r>
            <a:r>
              <a:rPr lang="en-US" dirty="0" err="1"/>
              <a:t>Sitenko</a:t>
            </a:r>
            <a:r>
              <a:rPr lang="en-US" dirty="0"/>
              <a:t>, Phys. Lett. B100 (1981) 157-162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3C771D0D-9A0D-75D1-B1A4-A5ADB2A535AA}"/>
              </a:ext>
            </a:extLst>
          </p:cNvPr>
          <p:cNvSpPr/>
          <p:nvPr/>
        </p:nvSpPr>
        <p:spPr>
          <a:xfrm>
            <a:off x="139790" y="2743343"/>
            <a:ext cx="5550582" cy="3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en-US" dirty="0"/>
              <a:t>P. Maris, P. Tandy, Phys. Rev. C60 (1999)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5 CuadroTexto">
            <a:extLst>
              <a:ext uri="{FF2B5EF4-FFF2-40B4-BE49-F238E27FC236}">
                <a16:creationId xmlns:a16="http://schemas.microsoft.com/office/drawing/2014/main" id="{87EDC0DF-2349-1E23-FF8B-AA9147B30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43" y="977998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Gauge Technique – Non Perturbative Solutios</a:t>
            </a:r>
          </a:p>
        </p:txBody>
      </p:sp>
      <p:sp>
        <p:nvSpPr>
          <p:cNvPr id="22" name="5 CuadroTexto">
            <a:extLst>
              <a:ext uri="{FF2B5EF4-FFF2-40B4-BE49-F238E27FC236}">
                <a16:creationId xmlns:a16="http://schemas.microsoft.com/office/drawing/2014/main" id="{1BC8A785-B7B8-7CA5-1D7E-F79220066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95" y="1439888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DCSB - Non-perturbative QED</a:t>
            </a:r>
          </a:p>
        </p:txBody>
      </p:sp>
      <p:sp>
        <p:nvSpPr>
          <p:cNvPr id="23" name="5 CuadroTexto">
            <a:extLst>
              <a:ext uri="{FF2B5EF4-FFF2-40B4-BE49-F238E27FC236}">
                <a16:creationId xmlns:a16="http://schemas.microsoft.com/office/drawing/2014/main" id="{4D05217A-1034-47F6-44BC-75DB3900D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47" y="1943984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DCSB – Non-abelian Gauge Theories</a:t>
            </a:r>
          </a:p>
        </p:txBody>
      </p:sp>
      <p:sp>
        <p:nvSpPr>
          <p:cNvPr id="24" name="5 CuadroTexto">
            <a:extLst>
              <a:ext uri="{FF2B5EF4-FFF2-40B4-BE49-F238E27FC236}">
                <a16:creationId xmlns:a16="http://schemas.microsoft.com/office/drawing/2014/main" id="{FB50E2E3-8604-4626-AD29-365EDB22F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67" y="2462143"/>
            <a:ext cx="32602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n-MX" sz="1000" b="1" dirty="0">
                <a:solidFill>
                  <a:srgbClr val="FF0000"/>
                </a:solidFill>
                <a:latin typeface="Arial" panose="020B0604020202020204" pitchFamily="34" charset="0"/>
              </a:rPr>
              <a:t>DCSB – MT Model - Vector Mesons</a:t>
            </a:r>
          </a:p>
        </p:txBody>
      </p:sp>
    </p:spTree>
    <p:extLst>
      <p:ext uri="{BB962C8B-B14F-4D97-AF65-F5344CB8AC3E}">
        <p14:creationId xmlns:p14="http://schemas.microsoft.com/office/powerpoint/2010/main" val="17891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6" grpId="0" animBg="1"/>
      <p:bldP spid="9" grpId="0"/>
      <p:bldP spid="12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0"/>
          <p:cNvSpPr/>
          <p:nvPr/>
        </p:nvSpPr>
        <p:spPr>
          <a:xfrm>
            <a:off x="146074" y="1079073"/>
            <a:ext cx="9593012" cy="676707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0"/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</a:rPr>
              <a:t>𝜋: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Bound </a:t>
            </a:r>
            <a:r>
              <a:rPr lang="en-US" sz="3200" b="1" dirty="0">
                <a:solidFill>
                  <a:srgbClr val="CE181E"/>
                </a:solidFill>
              </a:rPr>
              <a:t>S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tate and Goldstone Boson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5">
            <a:extLst>
              <a:ext uri="{FF2B5EF4-FFF2-40B4-BE49-F238E27FC236}">
                <a16:creationId xmlns:a16="http://schemas.microsoft.com/office/drawing/2014/main" id="{68B78B4A-FAD0-25A4-EC12-26FA573F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9453" y="1844676"/>
            <a:ext cx="7144660" cy="703856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AF21988-962F-FE8D-E3EC-574E759C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8395" y="2700259"/>
            <a:ext cx="2451768" cy="1126999"/>
          </a:xfrm>
          <a:prstGeom prst="rect">
            <a:avLst/>
          </a:prstGeom>
          <a:noFill/>
          <a:ln w="3810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2E4274F-7C7D-897A-50D5-EB21CAF3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0" y="2906267"/>
            <a:ext cx="3398833" cy="2405601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314;p68">
            <a:extLst>
              <a:ext uri="{FF2B5EF4-FFF2-40B4-BE49-F238E27FC236}">
                <a16:creationId xmlns:a16="http://schemas.microsoft.com/office/drawing/2014/main" id="{A6D80611-56EE-92AD-0BFC-A5DED3C569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2" y="2862725"/>
            <a:ext cx="3607335" cy="27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D12DF-9C52-3691-8453-539A4D397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77" y="3906231"/>
            <a:ext cx="2832637" cy="1675215"/>
          </a:xfrm>
          <a:prstGeom prst="rect">
            <a:avLst/>
          </a:prstGeom>
        </p:spPr>
      </p:pic>
      <p:sp>
        <p:nvSpPr>
          <p:cNvPr id="351" name="Google Shape;351;p70"/>
          <p:cNvSpPr txBox="1"/>
          <p:nvPr/>
        </p:nvSpPr>
        <p:spPr>
          <a:xfrm>
            <a:off x="146074" y="1095039"/>
            <a:ext cx="9716846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The pattern of 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dynamical chiral symmetry breaking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and the 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Bethe-Salpeter amplitude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to be computed by solving the </a:t>
            </a:r>
            <a:r>
              <a:rPr lang="en-US" sz="1800" b="1" strike="noStrike" dirty="0">
                <a:solidFill>
                  <a:srgbClr val="002060"/>
                </a:solidFill>
                <a:sym typeface="Arial"/>
              </a:rPr>
              <a:t>Bethe-Salpeter</a:t>
            </a:r>
            <a:r>
              <a:rPr lang="en-US" sz="1800" b="1" dirty="0">
                <a:solidFill>
                  <a:srgbClr val="002060"/>
                </a:solidFill>
              </a:rPr>
              <a:t> equation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3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7;p70">
            <a:extLst>
              <a:ext uri="{FF2B5EF4-FFF2-40B4-BE49-F238E27FC236}">
                <a16:creationId xmlns:a16="http://schemas.microsoft.com/office/drawing/2014/main" id="{9FB72992-7BDC-A816-F1EC-216B76C14251}"/>
              </a:ext>
            </a:extLst>
          </p:cNvPr>
          <p:cNvSpPr/>
          <p:nvPr/>
        </p:nvSpPr>
        <p:spPr>
          <a:xfrm>
            <a:off x="91805" y="1079865"/>
            <a:ext cx="9647280" cy="65602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48;p70">
            <a:extLst>
              <a:ext uri="{FF2B5EF4-FFF2-40B4-BE49-F238E27FC236}">
                <a16:creationId xmlns:a16="http://schemas.microsoft.com/office/drawing/2014/main" id="{8B0ECBF4-004C-9E7A-39C4-C0FF4582714E}"/>
              </a:ext>
            </a:extLst>
          </p:cNvPr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</a:rPr>
              <a:t>𝜋: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rgbClr val="CE181E"/>
                </a:solidFill>
              </a:rPr>
              <a:t>Probing Quarks with Photons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350;p70">
            <a:extLst>
              <a:ext uri="{FF2B5EF4-FFF2-40B4-BE49-F238E27FC236}">
                <a16:creationId xmlns:a16="http://schemas.microsoft.com/office/drawing/2014/main" id="{A488D07E-5E0F-535B-5864-DA9FA4EDC671}"/>
              </a:ext>
            </a:extLst>
          </p:cNvPr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351;p70">
            <a:extLst>
              <a:ext uri="{FF2B5EF4-FFF2-40B4-BE49-F238E27FC236}">
                <a16:creationId xmlns:a16="http://schemas.microsoft.com/office/drawing/2014/main" id="{6A4C32E3-6368-EA45-2707-E159CBE62A15}"/>
              </a:ext>
            </a:extLst>
          </p:cNvPr>
          <p:cNvSpPr txBox="1"/>
          <p:nvPr/>
        </p:nvSpPr>
        <p:spPr>
          <a:xfrm>
            <a:off x="146074" y="1095039"/>
            <a:ext cx="9716846" cy="67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810"/>
            </a:pPr>
            <a:r>
              <a:rPr lang="en-US" sz="1800" dirty="0"/>
              <a:t>In studying the </a:t>
            </a:r>
            <a:r>
              <a:rPr lang="en-US" sz="1800" b="1" dirty="0">
                <a:solidFill>
                  <a:srgbClr val="C00000"/>
                </a:solidFill>
              </a:rPr>
              <a:t>elastic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form factors</a:t>
            </a:r>
            <a:r>
              <a:rPr lang="en-US" sz="1800" dirty="0"/>
              <a:t>, it is the </a:t>
            </a:r>
            <a:r>
              <a:rPr lang="en-US" sz="1800" b="1" dirty="0">
                <a:solidFill>
                  <a:srgbClr val="C00000"/>
                </a:solidFill>
              </a:rPr>
              <a:t>photon</a:t>
            </a:r>
            <a:r>
              <a:rPr lang="en-US" sz="1800" dirty="0"/>
              <a:t> which probes the </a:t>
            </a:r>
            <a:r>
              <a:rPr lang="en-US" sz="1800" b="1" dirty="0">
                <a:solidFill>
                  <a:srgbClr val="C00000"/>
                </a:solidFill>
              </a:rPr>
              <a:t>dressed quarks</a:t>
            </a:r>
            <a:r>
              <a:rPr lang="en-US" sz="1800" dirty="0"/>
              <a:t> inside the </a:t>
            </a:r>
            <a:r>
              <a:rPr lang="en-US" sz="1800" b="1" dirty="0">
                <a:solidFill>
                  <a:srgbClr val="C00000"/>
                </a:solidFill>
              </a:rPr>
              <a:t>bound states</a:t>
            </a:r>
            <a:r>
              <a:rPr lang="en-US" sz="1800" dirty="0"/>
              <a:t>, highlighting the importance of the </a:t>
            </a:r>
            <a:r>
              <a:rPr lang="en-US" sz="1800" b="1" dirty="0">
                <a:solidFill>
                  <a:srgbClr val="C00000"/>
                </a:solidFill>
              </a:rPr>
              <a:t>quark-photon vertex</a:t>
            </a:r>
            <a:r>
              <a:rPr lang="en-US" sz="1800" dirty="0"/>
              <a:t>. </a:t>
            </a:r>
            <a:endParaRPr lang="en-US" sz="1800" b="0" strike="noStrik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5CD39E1-B80F-1E5E-79AA-4A2A6C7CE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71" b="6137"/>
          <a:stretch/>
        </p:blipFill>
        <p:spPr bwMode="auto">
          <a:xfrm>
            <a:off x="6006218" y="1811593"/>
            <a:ext cx="1667154" cy="1800184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983A0-C18D-2612-4701-13D73FCF4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376" y="2193618"/>
            <a:ext cx="1515130" cy="115116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91B5DA4-746C-BD61-1A15-AD59D7CC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1" y="3683570"/>
            <a:ext cx="2217682" cy="1802836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D989774-5A3F-9626-3F38-53CE3E30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07" y="1812451"/>
            <a:ext cx="3174376" cy="3679770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08;p68">
            <a:extLst>
              <a:ext uri="{FF2B5EF4-FFF2-40B4-BE49-F238E27FC236}">
                <a16:creationId xmlns:a16="http://schemas.microsoft.com/office/drawing/2014/main" id="{2413D114-70B6-A550-B3D5-2D6595D853B1}"/>
              </a:ext>
            </a:extLst>
          </p:cNvPr>
          <p:cNvSpPr/>
          <p:nvPr/>
        </p:nvSpPr>
        <p:spPr>
          <a:xfrm>
            <a:off x="-146961" y="1808941"/>
            <a:ext cx="2659891" cy="1802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sz="1800" dirty="0"/>
              <a:t>Gauge covariance </a:t>
            </a:r>
          </a:p>
          <a:p>
            <a:pPr marL="3600" lvl="0" algn="ctr">
              <a:buSzPts val="1800"/>
            </a:pPr>
            <a:r>
              <a:rPr lang="en-US" sz="1800" dirty="0"/>
              <a:t>(WTI,TTI, LKFT), </a:t>
            </a:r>
          </a:p>
          <a:p>
            <a:pPr marL="3600" lvl="0" algn="ctr">
              <a:buSzPts val="1800"/>
            </a:pPr>
            <a:r>
              <a:rPr lang="en-US" sz="1800" dirty="0"/>
              <a:t>kinematic singularities,</a:t>
            </a:r>
          </a:p>
          <a:p>
            <a:pPr marL="3600" lvl="0" algn="ctr">
              <a:buSzPts val="1800"/>
            </a:pPr>
            <a:r>
              <a:rPr lang="en-US" sz="1800" dirty="0"/>
              <a:t> perturbation theory, multiplicative </a:t>
            </a:r>
          </a:p>
          <a:p>
            <a:pPr marL="3600" lvl="0" algn="ctr">
              <a:buSzPts val="1800"/>
            </a:pPr>
            <a:r>
              <a:rPr lang="en-US" sz="1800" dirty="0"/>
              <a:t>renormalizability 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2" name="Google Shape;308;p68">
            <a:extLst>
              <a:ext uri="{FF2B5EF4-FFF2-40B4-BE49-F238E27FC236}">
                <a16:creationId xmlns:a16="http://schemas.microsoft.com/office/drawing/2014/main" id="{50D784E9-6FA6-381C-C6B0-DB4910690DBF}"/>
              </a:ext>
            </a:extLst>
          </p:cNvPr>
          <p:cNvSpPr/>
          <p:nvPr/>
        </p:nvSpPr>
        <p:spPr>
          <a:xfrm>
            <a:off x="5973492" y="3693919"/>
            <a:ext cx="4111032" cy="188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ctr">
              <a:buSzPts val="1800"/>
            </a:pPr>
            <a:r>
              <a:rPr lang="en-US" dirty="0"/>
              <a:t>AB, R. Bermudez, L. Chang, C.D. Roberts </a:t>
            </a:r>
          </a:p>
          <a:p>
            <a:pPr marL="3600" lvl="0" algn="ctr">
              <a:spcAft>
                <a:spcPts val="600"/>
              </a:spcAft>
              <a:buSzPts val="1800"/>
            </a:pPr>
            <a:r>
              <a:rPr lang="en-US" dirty="0"/>
              <a:t>Phys. Rev. C85, 045205 (2012)</a:t>
            </a:r>
          </a:p>
          <a:p>
            <a:pPr marL="3600" lvl="0" algn="ctr">
              <a:buSzPts val="1800"/>
            </a:pPr>
            <a:r>
              <a:rPr lang="en-US" dirty="0"/>
              <a:t>L. Albino, AB, L. Gutiérrez, B. El </a:t>
            </a:r>
            <a:r>
              <a:rPr lang="en-US" dirty="0" err="1"/>
              <a:t>Bennich</a:t>
            </a:r>
            <a:r>
              <a:rPr lang="en-US" dirty="0"/>
              <a:t>, E. Rojas</a:t>
            </a:r>
          </a:p>
          <a:p>
            <a:pPr marL="3600" lvl="0" algn="ctr">
              <a:spcAft>
                <a:spcPts val="600"/>
              </a:spcAft>
              <a:buSzPts val="1800"/>
            </a:pPr>
            <a:r>
              <a:rPr lang="en-US" dirty="0"/>
              <a:t>Phys. Rev. D100 054028 (2019) </a:t>
            </a:r>
            <a:br>
              <a:rPr lang="en-US" dirty="0"/>
            </a:br>
            <a:r>
              <a:rPr lang="en-US" dirty="0"/>
              <a:t>V. Banda, AB, Phys. Rev. D 107 (2023) 7, 073008</a:t>
            </a:r>
          </a:p>
          <a:p>
            <a:pPr marL="3600" lvl="0" algn="ctr">
              <a:buSzPts val="1800"/>
            </a:pPr>
            <a:r>
              <a:rPr lang="en-US" dirty="0"/>
              <a:t>J. Roberto </a:t>
            </a:r>
            <a:r>
              <a:rPr lang="en-US" dirty="0" err="1"/>
              <a:t>Lessa</a:t>
            </a:r>
            <a:r>
              <a:rPr lang="en-US" dirty="0"/>
              <a:t>, F. Serna, B. El-</a:t>
            </a:r>
            <a:r>
              <a:rPr lang="en-US" dirty="0" err="1"/>
              <a:t>Bennich</a:t>
            </a:r>
            <a:r>
              <a:rPr lang="en-US" dirty="0"/>
              <a:t>, AB, </a:t>
            </a:r>
          </a:p>
          <a:p>
            <a:pPr marL="3600" lvl="0" algn="ctr">
              <a:spcAft>
                <a:spcPts val="600"/>
              </a:spcAft>
              <a:buSzPts val="1800"/>
            </a:pPr>
            <a:r>
              <a:rPr lang="en-US" dirty="0"/>
              <a:t>O. Oliveira, Phys. Rev. D 107 (2023) 7, 074017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47;p70">
            <a:extLst>
              <a:ext uri="{FF2B5EF4-FFF2-40B4-BE49-F238E27FC236}">
                <a16:creationId xmlns:a16="http://schemas.microsoft.com/office/drawing/2014/main" id="{10486374-611D-F4D7-B5B9-C4ABEB12FDC8}"/>
              </a:ext>
            </a:extLst>
          </p:cNvPr>
          <p:cNvSpPr/>
          <p:nvPr/>
        </p:nvSpPr>
        <p:spPr>
          <a:xfrm>
            <a:off x="6064619" y="1021608"/>
            <a:ext cx="3588740" cy="1798789"/>
          </a:xfrm>
          <a:prstGeom prst="rect">
            <a:avLst/>
          </a:prstGeom>
          <a:solidFill>
            <a:srgbClr val="DDE8CB">
              <a:alpha val="32941"/>
            </a:srgbClr>
          </a:solidFill>
          <a:ln w="19075" cap="flat" cmpd="sng">
            <a:solidFill>
              <a:srgbClr val="1276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8" name="Google Shape;348;p70"/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2800" b="1" strike="noStrike" baseline="30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2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en-US" sz="3200" b="1" dirty="0">
                <a:solidFill>
                  <a:srgbClr val="002060"/>
                </a:solidFill>
              </a:rPr>
              <a:t>𝛾*𝛾</a:t>
            </a:r>
            <a:r>
              <a:rPr lang="en-US" sz="3200" b="1" dirty="0">
                <a:solidFill>
                  <a:srgbClr val="CE181E"/>
                </a:solidFill>
              </a:rPr>
              <a:t> Transition 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Form Factor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69F6606A-BDC1-4FC6-4DCF-52685FB5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9072" y="3590152"/>
            <a:ext cx="3471275" cy="1703107"/>
          </a:xfrm>
          <a:prstGeom prst="rect">
            <a:avLst/>
          </a:prstGeom>
          <a:noFill/>
          <a:ln w="38100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11EE5FD3-2CFA-645C-B230-C2FFBAAB0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275" y="3268076"/>
            <a:ext cx="2220069" cy="2347261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B8656023-98AD-A5BC-EBDD-4AE0C9C9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" y="1075538"/>
            <a:ext cx="5661942" cy="1988200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694AB72-7E25-941D-90C9-F7D95C5B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75" y="2877717"/>
            <a:ext cx="3471275" cy="2725493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351;p70">
            <a:extLst>
              <a:ext uri="{FF2B5EF4-FFF2-40B4-BE49-F238E27FC236}">
                <a16:creationId xmlns:a16="http://schemas.microsoft.com/office/drawing/2014/main" id="{2B82E0A2-62FF-6577-E03B-72C86E5A6BF6}"/>
              </a:ext>
            </a:extLst>
          </p:cNvPr>
          <p:cNvSpPr txBox="1"/>
          <p:nvPr/>
        </p:nvSpPr>
        <p:spPr>
          <a:xfrm>
            <a:off x="6150346" y="1051497"/>
            <a:ext cx="3712573" cy="166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The pattern of 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dynamical chiral symmetry breaking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dictates the 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Q</a:t>
            </a:r>
            <a:r>
              <a:rPr lang="en-US" sz="1800" b="1" strike="noStrike" baseline="30000" dirty="0">
                <a:solidFill>
                  <a:srgbClr val="C00000"/>
                </a:solidFill>
                <a:sym typeface="Arial"/>
              </a:rPr>
              <a:t>2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 evolution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of the </a:t>
            </a:r>
            <a:r>
              <a:rPr lang="en-US" sz="1800" b="1" strike="noStrike" dirty="0">
                <a:solidFill>
                  <a:srgbClr val="002060"/>
                </a:solidFill>
                <a:sym typeface="Arial"/>
              </a:rPr>
              <a:t>transition</a:t>
            </a:r>
            <a:r>
              <a:rPr lang="en-US" sz="1800" b="1" strike="noStrike" dirty="0">
                <a:solidFill>
                  <a:srgbClr val="0432FF"/>
                </a:solidFill>
                <a:sym typeface="Arial"/>
              </a:rPr>
              <a:t> </a:t>
            </a:r>
            <a:r>
              <a:rPr lang="en-US" sz="1800" b="1" strike="noStrike" dirty="0">
                <a:solidFill>
                  <a:srgbClr val="002060"/>
                </a:solidFill>
                <a:sym typeface="Arial"/>
              </a:rPr>
              <a:t>form factor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. Experiment and </a:t>
            </a:r>
            <a:r>
              <a:rPr lang="en-US" sz="1800" b="1" strike="noStrike" dirty="0">
                <a:solidFill>
                  <a:srgbClr val="C00000"/>
                </a:solidFill>
                <a:sym typeface="Arial"/>
              </a:rPr>
              <a:t>asymptotic QCD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for largest Q</a:t>
            </a:r>
            <a:r>
              <a:rPr lang="en-US" sz="1800" b="0" strike="noStrike" baseline="30000" dirty="0">
                <a:solidFill>
                  <a:schemeClr val="tx1"/>
                </a:solidFill>
                <a:sym typeface="Arial"/>
              </a:rPr>
              <a:t>2</a:t>
            </a:r>
            <a:r>
              <a:rPr lang="en-US" sz="1800" b="0" strike="noStrike" dirty="0">
                <a:solidFill>
                  <a:schemeClr val="tx1"/>
                </a:solidFill>
                <a:sym typeface="Arial"/>
              </a:rPr>
              <a:t> provide verifications.</a:t>
            </a: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b="0" strike="noStrike" dirty="0">
              <a:solidFill>
                <a:schemeClr val="tx1"/>
              </a:solidFill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b="0" strike="noStrike" dirty="0">
              <a:solidFill>
                <a:schemeClr val="tx1"/>
              </a:solidFill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dirty="0">
              <a:solidFill>
                <a:schemeClr val="tx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b="0" strike="noStrike" dirty="0">
              <a:solidFill>
                <a:schemeClr val="tx1"/>
              </a:solidFill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4E875B-5303-255D-790C-62BEF37E2FE7}"/>
              </a:ext>
            </a:extLst>
          </p:cNvPr>
          <p:cNvSpPr txBox="1"/>
          <p:nvPr/>
        </p:nvSpPr>
        <p:spPr>
          <a:xfrm>
            <a:off x="8285703" y="4048798"/>
            <a:ext cx="1101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1200" b="1" dirty="0"/>
              <a:t>M(p</a:t>
            </a:r>
            <a:r>
              <a:rPr lang="en-MX" sz="1200" b="1" baseline="30000" dirty="0"/>
              <a:t>2</a:t>
            </a:r>
            <a:r>
              <a:rPr lang="en-MX" sz="1200" b="1" dirty="0"/>
              <a:t>) ~ (p</a:t>
            </a:r>
            <a:r>
              <a:rPr lang="en-MX" sz="1200" b="1" baseline="30000" dirty="0"/>
              <a:t>2</a:t>
            </a:r>
            <a:r>
              <a:rPr lang="en-MX" sz="1200" b="1" dirty="0"/>
              <a:t>)</a:t>
            </a:r>
            <a:r>
              <a:rPr lang="en-MX" sz="1200" b="1" baseline="30000" dirty="0"/>
              <a:t>-𝜶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488EDC-505D-BCA1-1727-7ADFE0B3A104}"/>
              </a:ext>
            </a:extLst>
          </p:cNvPr>
          <p:cNvSpPr txBox="1"/>
          <p:nvPr/>
        </p:nvSpPr>
        <p:spPr>
          <a:xfrm>
            <a:off x="6768962" y="3129576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1200" b="1" dirty="0"/>
              <a:t>𝜶=0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91550-E810-7452-B00E-54ED1202270C}"/>
              </a:ext>
            </a:extLst>
          </p:cNvPr>
          <p:cNvSpPr txBox="1"/>
          <p:nvPr/>
        </p:nvSpPr>
        <p:spPr>
          <a:xfrm>
            <a:off x="9200104" y="3848030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X" sz="1200" b="1" dirty="0"/>
              <a:t>𝜶=1</a:t>
            </a:r>
          </a:p>
        </p:txBody>
      </p:sp>
    </p:spTree>
    <p:extLst>
      <p:ext uri="{BB962C8B-B14F-4D97-AF65-F5344CB8AC3E}">
        <p14:creationId xmlns:p14="http://schemas.microsoft.com/office/powerpoint/2010/main" val="7544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8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2800" b="1" strike="noStrike" baseline="30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32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en-US" sz="3200" b="1" dirty="0">
                <a:solidFill>
                  <a:srgbClr val="002060"/>
                </a:solidFill>
              </a:rPr>
              <a:t>𝛾*𝛾</a:t>
            </a:r>
            <a:r>
              <a:rPr lang="en-US" sz="3200" b="1" dirty="0">
                <a:solidFill>
                  <a:srgbClr val="CE181E"/>
                </a:solidFill>
              </a:rPr>
              <a:t> Transition 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Form Factor  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Picture 8">
            <a:extLst>
              <a:ext uri="{FF2B5EF4-FFF2-40B4-BE49-F238E27FC236}">
                <a16:creationId xmlns:a16="http://schemas.microsoft.com/office/drawing/2014/main" id="{656D25CD-8F20-F0E4-CD37-B9B55A1B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78" y="1052514"/>
            <a:ext cx="3041172" cy="2043233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15 CuadroTexto">
            <a:extLst>
              <a:ext uri="{FF2B5EF4-FFF2-40B4-BE49-F238E27FC236}">
                <a16:creationId xmlns:a16="http://schemas.microsoft.com/office/drawing/2014/main" id="{CCDECA52-6840-CAC5-C9CF-3E6EADA8D848}"/>
              </a:ext>
            </a:extLst>
          </p:cNvPr>
          <p:cNvSpPr txBox="1"/>
          <p:nvPr/>
        </p:nvSpPr>
        <p:spPr>
          <a:xfrm>
            <a:off x="667889" y="2200733"/>
            <a:ext cx="1039067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F0F13"/>
                </a:solidFill>
                <a:cs typeface="Arial" charset="0"/>
              </a:rPr>
              <a:t>Conformal limit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D53C7-304F-0089-8E2A-48EE9047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97" y="1052514"/>
            <a:ext cx="3275977" cy="2043233"/>
          </a:xfrm>
          <a:prstGeom prst="rect">
            <a:avLst/>
          </a:prstGeom>
          <a:noFill/>
          <a:ln w="28575">
            <a:solidFill>
              <a:srgbClr val="0F0F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12 Conector recto de flecha">
            <a:extLst>
              <a:ext uri="{FF2B5EF4-FFF2-40B4-BE49-F238E27FC236}">
                <a16:creationId xmlns:a16="http://schemas.microsoft.com/office/drawing/2014/main" id="{A40C1F4E-98FE-EBB0-2B36-B22B31B0CF52}"/>
              </a:ext>
            </a:extLst>
          </p:cNvPr>
          <p:cNvCxnSpPr>
            <a:cxnSpLocks/>
          </p:cNvCxnSpPr>
          <p:nvPr/>
        </p:nvCxnSpPr>
        <p:spPr bwMode="auto">
          <a:xfrm flipV="1">
            <a:off x="1402788" y="1920352"/>
            <a:ext cx="1412018" cy="311706"/>
          </a:xfrm>
          <a:prstGeom prst="straightConnector1">
            <a:avLst/>
          </a:prstGeom>
          <a:noFill/>
          <a:ln w="19050" cap="flat" cmpd="sng" algn="ctr">
            <a:solidFill>
              <a:srgbClr val="0F0F13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A027288-A915-C3DF-7C64-7989FC728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551" y="1052515"/>
            <a:ext cx="3169226" cy="21008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Google Shape;331;p69">
            <a:extLst>
              <a:ext uri="{FF2B5EF4-FFF2-40B4-BE49-F238E27FC236}">
                <a16:creationId xmlns:a16="http://schemas.microsoft.com/office/drawing/2014/main" id="{3D10D101-A00B-97C4-130B-A607D1FF2B19}"/>
              </a:ext>
            </a:extLst>
          </p:cNvPr>
          <p:cNvSpPr/>
          <p:nvPr/>
        </p:nvSpPr>
        <p:spPr>
          <a:xfrm>
            <a:off x="110255" y="3578491"/>
            <a:ext cx="9834522" cy="27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Agrees well with experiment from low to intermediate range of momenta</a:t>
            </a:r>
            <a:r>
              <a:rPr lang="en-US" sz="1800" dirty="0">
                <a:solidFill>
                  <a:schemeClr val="tx1"/>
                </a:solidFill>
              </a:rPr>
              <a:t> and f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avors Belle results.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31;p69">
            <a:extLst>
              <a:ext uri="{FF2B5EF4-FFF2-40B4-BE49-F238E27FC236}">
                <a16:creationId xmlns:a16="http://schemas.microsoft.com/office/drawing/2014/main" id="{59C75FB8-42F5-A73B-4D1F-B106012E2DDE}"/>
              </a:ext>
            </a:extLst>
          </p:cNvPr>
          <p:cNvSpPr/>
          <p:nvPr/>
        </p:nvSpPr>
        <p:spPr>
          <a:xfrm>
            <a:off x="88487" y="3905060"/>
            <a:ext cx="9785066" cy="2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distribution amplitude (PDA) 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is broad and concave at the </a:t>
            </a:r>
            <a:r>
              <a:rPr lang="en-US" sz="18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hadronic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scale.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1;p69">
            <a:extLst>
              <a:ext uri="{FF2B5EF4-FFF2-40B4-BE49-F238E27FC236}">
                <a16:creationId xmlns:a16="http://schemas.microsoft.com/office/drawing/2014/main" id="{894F88AF-E17A-9107-AFCB-7CB37F96A50B}"/>
              </a:ext>
            </a:extLst>
          </p:cNvPr>
          <p:cNvSpPr/>
          <p:nvPr/>
        </p:nvSpPr>
        <p:spPr>
          <a:xfrm>
            <a:off x="102999" y="3222888"/>
            <a:ext cx="9785066" cy="2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Satisfies abelian anomaly and agrees with the prediction of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asymptotic QCD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31;p69">
            <a:extLst>
              <a:ext uri="{FF2B5EF4-FFF2-40B4-BE49-F238E27FC236}">
                <a16:creationId xmlns:a16="http://schemas.microsoft.com/office/drawing/2014/main" id="{70160D2B-E56E-15C6-A060-68315D7C0A0B}"/>
              </a:ext>
            </a:extLst>
          </p:cNvPr>
          <p:cNvSpPr/>
          <p:nvPr/>
        </p:nvSpPr>
        <p:spPr>
          <a:xfrm>
            <a:off x="95747" y="4246141"/>
            <a:ext cx="9984878" cy="55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Within an error band stemming from the construction of the </a:t>
            </a:r>
            <a:r>
              <a:rPr lang="en-US" sz="1800" b="1" strike="noStrik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PDA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from the </a:t>
            </a:r>
            <a:r>
              <a:rPr lang="en-US" sz="18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lattice moments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it is </a:t>
            </a:r>
          </a:p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 good agreement.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sz="18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31;p69">
            <a:extLst>
              <a:ext uri="{FF2B5EF4-FFF2-40B4-BE49-F238E27FC236}">
                <a16:creationId xmlns:a16="http://schemas.microsoft.com/office/drawing/2014/main" id="{D2E882E9-35BF-F399-0B27-CA20F99B8BAD}"/>
              </a:ext>
            </a:extLst>
          </p:cNvPr>
          <p:cNvSpPr/>
          <p:nvPr/>
        </p:nvSpPr>
        <p:spPr>
          <a:xfrm>
            <a:off x="368080" y="4971800"/>
            <a:ext cx="9487121" cy="55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K. Raya, et.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l. Phys. Rev. D 93 (2016) 7, 074017,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L. Chang, et.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l., Phys. Rev. Lett. 110 (2013) 13, 132001, </a:t>
            </a:r>
          </a:p>
          <a:p>
            <a:pPr algn="ctr"/>
            <a:r>
              <a: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I.C. </a:t>
            </a:r>
            <a:r>
              <a:rPr lang="en-US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Cloet</a:t>
            </a:r>
            <a:r>
              <a: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l. Phys. Rev. Lett. 111 (2013) 092001, RQCD collaboration, </a:t>
            </a:r>
            <a:r>
              <a:rPr lang="en-US" dirty="0">
                <a:effectLst/>
              </a:rPr>
              <a:t>JHEP 08 (2019) 065</a:t>
            </a:r>
            <a:r>
              <a:rPr lang="en-US" dirty="0"/>
              <a:t>, </a:t>
            </a:r>
            <a:r>
              <a:rPr lang="en-US" dirty="0">
                <a:effectLst/>
              </a:rPr>
              <a:t>JHEP 11 (2020) 037 </a:t>
            </a:r>
            <a:endParaRPr lang="en-US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73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" grpId="0"/>
      <p:bldP spid="20" grpId="0"/>
      <p:bldP spid="21" grpId="0"/>
      <p:bldP spid="22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0"/>
          <p:cNvSpPr/>
          <p:nvPr/>
        </p:nvSpPr>
        <p:spPr>
          <a:xfrm>
            <a:off x="215640" y="-2160"/>
            <a:ext cx="9523446" cy="94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3600" b="1" strike="noStrik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𝜋</a:t>
            </a:r>
            <a:r>
              <a:rPr lang="en-US" sz="3200" b="1" dirty="0">
                <a:solidFill>
                  <a:srgbClr val="CE181E"/>
                </a:solidFill>
              </a:rPr>
              <a:t> Electromagnetic </a:t>
            </a:r>
            <a:r>
              <a:rPr lang="en-US" sz="3200" b="1" strike="noStrike" dirty="0">
                <a:solidFill>
                  <a:srgbClr val="CE181E"/>
                </a:solidFill>
                <a:latin typeface="Arial"/>
                <a:ea typeface="Arial"/>
                <a:cs typeface="Arial"/>
                <a:sym typeface="Arial"/>
              </a:rPr>
              <a:t>Form Factor </a:t>
            </a:r>
            <a:endParaRPr sz="32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70"/>
          <p:cNvCxnSpPr/>
          <p:nvPr/>
        </p:nvCxnSpPr>
        <p:spPr>
          <a:xfrm>
            <a:off x="215640" y="870840"/>
            <a:ext cx="9647280" cy="3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70"/>
          <p:cNvCxnSpPr/>
          <p:nvPr/>
        </p:nvCxnSpPr>
        <p:spPr>
          <a:xfrm>
            <a:off x="215640" y="966646"/>
            <a:ext cx="9647280" cy="360"/>
          </a:xfrm>
          <a:prstGeom prst="straightConnector1">
            <a:avLst/>
          </a:prstGeom>
          <a:noFill/>
          <a:ln w="29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331;p69">
            <a:extLst>
              <a:ext uri="{FF2B5EF4-FFF2-40B4-BE49-F238E27FC236}">
                <a16:creationId xmlns:a16="http://schemas.microsoft.com/office/drawing/2014/main" id="{59C75FB8-42F5-A73B-4D1F-B106012E2DDE}"/>
              </a:ext>
            </a:extLst>
          </p:cNvPr>
          <p:cNvSpPr/>
          <p:nvPr/>
        </p:nvSpPr>
        <p:spPr>
          <a:xfrm>
            <a:off x="102555" y="3786269"/>
            <a:ext cx="9785066" cy="29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rgbClr val="002060"/>
                </a:solidFill>
              </a:rPr>
              <a:t>electromagnetic form factor</a:t>
            </a:r>
            <a:r>
              <a:rPr lang="en-US" sz="1800" dirty="0">
                <a:solidFill>
                  <a:schemeClr val="tx1"/>
                </a:solidFill>
              </a:rPr>
              <a:t> of </a:t>
            </a:r>
            <a:r>
              <a:rPr lang="en-US" sz="1800" b="1" dirty="0">
                <a:solidFill>
                  <a:srgbClr val="C00000"/>
                </a:solidFill>
              </a:rPr>
              <a:t>𝜋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is central to the </a:t>
            </a:r>
            <a:r>
              <a:rPr lang="en-US" sz="1800" dirty="0" err="1">
                <a:solidFill>
                  <a:schemeClr val="tx1"/>
                </a:solidFill>
              </a:rPr>
              <a:t>Jlab</a:t>
            </a:r>
            <a:r>
              <a:rPr lang="en-US" sz="1800" dirty="0">
                <a:solidFill>
                  <a:schemeClr val="tx1"/>
                </a:solidFill>
              </a:rPr>
              <a:t> and planned EIC research.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31;p69">
            <a:extLst>
              <a:ext uri="{FF2B5EF4-FFF2-40B4-BE49-F238E27FC236}">
                <a16:creationId xmlns:a16="http://schemas.microsoft.com/office/drawing/2014/main" id="{70160D2B-E56E-15C6-A060-68315D7C0A0B}"/>
              </a:ext>
            </a:extLst>
          </p:cNvPr>
          <p:cNvSpPr/>
          <p:nvPr/>
        </p:nvSpPr>
        <p:spPr>
          <a:xfrm>
            <a:off x="67611" y="4492215"/>
            <a:ext cx="9984878" cy="55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Our computation is consistent with the </a:t>
            </a:r>
            <a:r>
              <a:rPr lang="en-US" sz="1800" b="1" dirty="0">
                <a:solidFill>
                  <a:srgbClr val="C00000"/>
                </a:solidFill>
              </a:rPr>
              <a:t>valence quark distribution amplitude (PDA)</a:t>
            </a:r>
            <a:r>
              <a:rPr lang="en-US" sz="1800" dirty="0">
                <a:solidFill>
                  <a:schemeClr val="tx1"/>
                </a:solidFill>
              </a:rPr>
              <a:t> which is </a:t>
            </a:r>
          </a:p>
          <a:p>
            <a:pPr marL="360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broad and concave at the </a:t>
            </a:r>
            <a:r>
              <a:rPr lang="en-US" sz="1800" b="1" dirty="0">
                <a:solidFill>
                  <a:srgbClr val="002060"/>
                </a:solidFill>
              </a:rPr>
              <a:t>hadronic</a:t>
            </a:r>
            <a:r>
              <a:rPr lang="en-US" sz="1800" dirty="0">
                <a:solidFill>
                  <a:schemeClr val="tx1"/>
                </a:solidFill>
              </a:rPr>
              <a:t> scale.</a:t>
            </a:r>
            <a:endParaRPr lang="en-US" sz="1800" dirty="0"/>
          </a:p>
        </p:txBody>
      </p:sp>
      <p:sp>
        <p:nvSpPr>
          <p:cNvPr id="26" name="Google Shape;331;p69">
            <a:extLst>
              <a:ext uri="{FF2B5EF4-FFF2-40B4-BE49-F238E27FC236}">
                <a16:creationId xmlns:a16="http://schemas.microsoft.com/office/drawing/2014/main" id="{D2E882E9-35BF-F399-0B27-CA20F99B8BAD}"/>
              </a:ext>
            </a:extLst>
          </p:cNvPr>
          <p:cNvSpPr/>
          <p:nvPr/>
        </p:nvSpPr>
        <p:spPr>
          <a:xfrm>
            <a:off x="1" y="3221592"/>
            <a:ext cx="3292922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A. Miramontes et. al., Phys. Rev. D 105 (2022) 7, 074013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4257E3D-850F-E6E1-29F6-37AF0AA1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68" y="1058864"/>
            <a:ext cx="3189638" cy="2074867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Google Shape;331;p69">
            <a:extLst>
              <a:ext uri="{FF2B5EF4-FFF2-40B4-BE49-F238E27FC236}">
                <a16:creationId xmlns:a16="http://schemas.microsoft.com/office/drawing/2014/main" id="{2729F5AD-C84C-5A21-3DC5-300F0DD843D1}"/>
              </a:ext>
            </a:extLst>
          </p:cNvPr>
          <p:cNvSpPr/>
          <p:nvPr/>
        </p:nvSpPr>
        <p:spPr>
          <a:xfrm>
            <a:off x="39475" y="5002012"/>
            <a:ext cx="9785066" cy="39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lvl="0" algn="just">
              <a:buSzPts val="1800"/>
            </a:pPr>
            <a:r>
              <a:rPr lang="en-US" sz="1800" dirty="0">
                <a:solidFill>
                  <a:schemeClr val="tx1"/>
                </a:solidFill>
              </a:rPr>
              <a:t>The results agree with earlier computation of the </a:t>
            </a:r>
            <a:r>
              <a:rPr lang="en-US" sz="1800" b="1" dirty="0">
                <a:solidFill>
                  <a:schemeClr val="tx1"/>
                </a:solidFill>
              </a:rPr>
              <a:t>electromagnetic form factors</a:t>
            </a:r>
            <a:r>
              <a:rPr lang="en-US" sz="1800" dirty="0">
                <a:solidFill>
                  <a:schemeClr val="tx1"/>
                </a:solidFill>
              </a:rPr>
              <a:t> of </a:t>
            </a:r>
            <a:r>
              <a:rPr lang="en-US" sz="2200" dirty="0">
                <a:solidFill>
                  <a:srgbClr val="C00000"/>
                </a:solidFill>
              </a:rPr>
              <a:t>𝜋</a:t>
            </a:r>
            <a:r>
              <a:rPr lang="en-US" sz="1800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6428F-7E6C-B751-20DB-4A5DC1153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194" y="1038447"/>
            <a:ext cx="3191479" cy="21156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B2C00-A130-CE23-92A0-B43F726CC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478" y="1026676"/>
            <a:ext cx="3405771" cy="2124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Google Shape;331;p69">
            <a:extLst>
              <a:ext uri="{FF2B5EF4-FFF2-40B4-BE49-F238E27FC236}">
                <a16:creationId xmlns:a16="http://schemas.microsoft.com/office/drawing/2014/main" id="{BD8D9408-E6F2-1EC5-617B-4BE9CA3B5AA9}"/>
              </a:ext>
            </a:extLst>
          </p:cNvPr>
          <p:cNvSpPr/>
          <p:nvPr/>
        </p:nvSpPr>
        <p:spPr>
          <a:xfrm>
            <a:off x="1617785" y="4175851"/>
            <a:ext cx="8121301" cy="27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Lattice Hadron Physics Collaboration, Frederic D.R. Bonnet, et. al. Phys. Rev. D 72 (2005) 054506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331;p69">
            <a:extLst>
              <a:ext uri="{FF2B5EF4-FFF2-40B4-BE49-F238E27FC236}">
                <a16:creationId xmlns:a16="http://schemas.microsoft.com/office/drawing/2014/main" id="{29B98AE0-5C9D-BCC4-FFD4-FB8B9D434C1B}"/>
              </a:ext>
            </a:extLst>
          </p:cNvPr>
          <p:cNvSpPr/>
          <p:nvPr/>
        </p:nvSpPr>
        <p:spPr>
          <a:xfrm>
            <a:off x="74863" y="4112293"/>
            <a:ext cx="1726228" cy="33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6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1" dirty="0">
                <a:solidFill>
                  <a:srgbClr val="C00000"/>
                </a:solidFill>
              </a:rPr>
              <a:t>Jefferson Lab:</a:t>
            </a:r>
            <a:endParaRPr sz="1800" b="1" strike="noStrike" dirty="0">
              <a:solidFill>
                <a:srgbClr val="C00000"/>
              </a:solidFill>
              <a:sym typeface="Arial"/>
            </a:endParaRPr>
          </a:p>
        </p:txBody>
      </p:sp>
      <p:sp>
        <p:nvSpPr>
          <p:cNvPr id="12" name="Google Shape;331;p69">
            <a:extLst>
              <a:ext uri="{FF2B5EF4-FFF2-40B4-BE49-F238E27FC236}">
                <a16:creationId xmlns:a16="http://schemas.microsoft.com/office/drawing/2014/main" id="{51CC3761-9A79-27FE-8515-B2A46A08694D}"/>
              </a:ext>
            </a:extLst>
          </p:cNvPr>
          <p:cNvSpPr/>
          <p:nvPr/>
        </p:nvSpPr>
        <p:spPr>
          <a:xfrm>
            <a:off x="3205094" y="3219245"/>
            <a:ext cx="3292922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I.C.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Cloet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et. al. </a:t>
            </a:r>
          </a:p>
          <a:p>
            <a:pPr lvl="0"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Phys. Rev. Lett. 111 (2013) 092001</a:t>
            </a: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Google Shape;331;p69">
            <a:extLst>
              <a:ext uri="{FF2B5EF4-FFF2-40B4-BE49-F238E27FC236}">
                <a16:creationId xmlns:a16="http://schemas.microsoft.com/office/drawing/2014/main" id="{3DB17035-8582-D1EE-66C3-8BF3BC7825E0}"/>
              </a:ext>
            </a:extLst>
          </p:cNvPr>
          <p:cNvSpPr/>
          <p:nvPr/>
        </p:nvSpPr>
        <p:spPr>
          <a:xfrm>
            <a:off x="6649337" y="3216897"/>
            <a:ext cx="3292922" cy="46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R. Zhang, et. al., </a:t>
            </a:r>
          </a:p>
          <a:p>
            <a:pPr lvl="0" algn="ctr"/>
            <a:r>
              <a:rPr lang="en-US" dirty="0"/>
              <a:t>Phys. Rev. D 102 (2020) 9, 094519 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331;p69">
            <a:extLst>
              <a:ext uri="{FF2B5EF4-FFF2-40B4-BE49-F238E27FC236}">
                <a16:creationId xmlns:a16="http://schemas.microsoft.com/office/drawing/2014/main" id="{D67F6C82-CF68-0C7B-90F9-7D89944DB8F7}"/>
              </a:ext>
            </a:extLst>
          </p:cNvPr>
          <p:cNvSpPr/>
          <p:nvPr/>
        </p:nvSpPr>
        <p:spPr>
          <a:xfrm>
            <a:off x="609931" y="5409454"/>
            <a:ext cx="8716948" cy="28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/>
            <a:r>
              <a:rPr lang="en-US" dirty="0"/>
              <a:t>L. Chang, I.C. </a:t>
            </a:r>
            <a:r>
              <a:rPr lang="en-US" dirty="0" err="1"/>
              <a:t>Cloet</a:t>
            </a:r>
            <a:r>
              <a:rPr lang="en-US" dirty="0"/>
              <a:t>, C.D. Roberts, S.M. Schmidt, P. Tandy, Phys. Rev. Lett. 111 (2013) 14, 141802</a:t>
            </a:r>
            <a:br>
              <a:rPr lang="en-US" dirty="0"/>
            </a:br>
            <a:endParaRPr lang="en-MX" b="0" strike="noStrike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6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21" grpId="0"/>
      <p:bldP spid="24" grpId="0"/>
      <p:bldP spid="26" grpId="0"/>
      <p:bldP spid="9" grpId="0"/>
      <p:bldP spid="8" grpId="0"/>
      <p:bldP spid="11" grpId="0"/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46061</TotalTime>
  <Words>2441</Words>
  <Application>Microsoft Macintosh PowerPoint</Application>
  <PresentationFormat>Custom</PresentationFormat>
  <Paragraphs>236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Wingdings</vt:lpstr>
      <vt:lpstr>Verdana</vt:lpstr>
      <vt:lpstr>Noto Sans Symbols</vt:lpstr>
      <vt:lpstr>Arial</vt:lpstr>
      <vt:lpstr>Arial Unicode MS</vt:lpstr>
      <vt:lpstr>Times New Roman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225</cp:revision>
  <dcterms:modified xsi:type="dcterms:W3CDTF">2023-06-02T04:10:44Z</dcterms:modified>
</cp:coreProperties>
</file>