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3"/>
  </p:notesMasterIdLst>
  <p:handoutMasterIdLst>
    <p:handoutMasterId r:id="rId44"/>
  </p:handoutMasterIdLst>
  <p:sldIdLst>
    <p:sldId id="444" r:id="rId2"/>
    <p:sldId id="477" r:id="rId3"/>
    <p:sldId id="445" r:id="rId4"/>
    <p:sldId id="478" r:id="rId5"/>
    <p:sldId id="446" r:id="rId6"/>
    <p:sldId id="479" r:id="rId7"/>
    <p:sldId id="448" r:id="rId8"/>
    <p:sldId id="450" r:id="rId9"/>
    <p:sldId id="476" r:id="rId10"/>
    <p:sldId id="451" r:id="rId11"/>
    <p:sldId id="452" r:id="rId12"/>
    <p:sldId id="453" r:id="rId13"/>
    <p:sldId id="488" r:id="rId14"/>
    <p:sldId id="489" r:id="rId15"/>
    <p:sldId id="490" r:id="rId16"/>
    <p:sldId id="492" r:id="rId17"/>
    <p:sldId id="493" r:id="rId18"/>
    <p:sldId id="495" r:id="rId19"/>
    <p:sldId id="499" r:id="rId20"/>
    <p:sldId id="498" r:id="rId21"/>
    <p:sldId id="290" r:id="rId22"/>
    <p:sldId id="257" r:id="rId23"/>
    <p:sldId id="468" r:id="rId24"/>
    <p:sldId id="457" r:id="rId25"/>
    <p:sldId id="330" r:id="rId26"/>
    <p:sldId id="460" r:id="rId27"/>
    <p:sldId id="462" r:id="rId28"/>
    <p:sldId id="466" r:id="rId29"/>
    <p:sldId id="259" r:id="rId30"/>
    <p:sldId id="258" r:id="rId31"/>
    <p:sldId id="5465" r:id="rId32"/>
    <p:sldId id="5464" r:id="rId33"/>
    <p:sldId id="427" r:id="rId34"/>
    <p:sldId id="502" r:id="rId35"/>
    <p:sldId id="423" r:id="rId36"/>
    <p:sldId id="431" r:id="rId37"/>
    <p:sldId id="424" r:id="rId38"/>
    <p:sldId id="428" r:id="rId39"/>
    <p:sldId id="425" r:id="rId40"/>
    <p:sldId id="497" r:id="rId41"/>
    <p:sldId id="501" r:id="rId4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774" autoAdjust="0"/>
    <p:restoredTop sz="94660"/>
  </p:normalViewPr>
  <p:slideViewPr>
    <p:cSldViewPr snapToObjects="1">
      <p:cViewPr varScale="1">
        <p:scale>
          <a:sx n="130" d="100"/>
          <a:sy n="130" d="100"/>
        </p:scale>
        <p:origin x="1432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548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B95F08-BF35-C84B-8E3E-8261DEB4346D}" type="datetimeFigureOut">
              <a:rPr lang="en-US" smtClean="0"/>
              <a:pPr/>
              <a:t>5/30/23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E7BF63-151A-AD48-8783-D6609CCBEC1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669363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6881E2-7B08-DD49-A6FB-7AABB3232958}" type="datetimeFigureOut">
              <a:rPr lang="en-US" smtClean="0"/>
              <a:pPr/>
              <a:t>5/30/23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EADE16-447A-DB44-B65B-31857D027FC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845594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Renaissance_Technologies" TargetMode="External"/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ADE16-447A-DB44-B65B-31857D027FCD}" type="slidenum">
              <a:rPr lang="en-US" smtClean="0"/>
              <a:pPr/>
              <a:t>1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ADE16-447A-DB44-B65B-31857D027FCD}" type="slidenum">
              <a:rPr lang="en-US" smtClean="0"/>
              <a:pPr/>
              <a:t>23</a:t>
            </a:fld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hlinkClick r:id="rId3" tooltip="Renaissance Technologies"/>
              </a:rPr>
              <a:t>Renaissance Technologies</a:t>
            </a:r>
            <a:r>
              <a:rPr lang="en-US" dirty="0"/>
              <a:t>,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0E6A2-4A69-A545-B14B-FE8AA0D76932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38400" y="6437671"/>
            <a:ext cx="4038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173675D-B4CF-0141-8B2C-5BBEB0ABA5B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38400" y="6437671"/>
            <a:ext cx="4038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173675D-B4CF-0141-8B2C-5BBEB0ABA5B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fld id="{3F9E2579-0AD2-1A45-BE87-AAEC8FEDC4D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Jlab -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1800" b="1" cap="all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75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>
              <a:defRPr/>
            </a:pPr>
            <a:fld id="{07E1C93C-5050-FC42-8F10-D22D4F119D13}" type="slidenum">
              <a:rPr lang="en-US" smtClean="0">
                <a:solidFill>
                  <a:srgbClr val="000000"/>
                </a:solidFill>
              </a:rPr>
              <a:pPr defTabSz="685800"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4233" y="6387402"/>
            <a:ext cx="1071001" cy="462435"/>
          </a:xfrm>
          <a:prstGeom prst="rect">
            <a:avLst/>
          </a:prstGeom>
        </p:spPr>
      </p:pic>
      <p:sp>
        <p:nvSpPr>
          <p:cNvPr id="10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pPr defTabSz="685800">
              <a:defRPr/>
            </a:pPr>
            <a:endParaRPr lang="en-US" sz="9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06978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38400" y="6437671"/>
            <a:ext cx="4038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38400" y="6437671"/>
            <a:ext cx="4038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438400" y="6437671"/>
            <a:ext cx="4038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438400" y="6437671"/>
            <a:ext cx="4038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438400" y="6437671"/>
            <a:ext cx="4038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438400" y="6437671"/>
            <a:ext cx="4038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173675D-B4CF-0141-8B2C-5BBEB0ABA5B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438400" y="6437671"/>
            <a:ext cx="4038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173675D-B4CF-0141-8B2C-5BBEB0ABA5B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438400" y="6437671"/>
            <a:ext cx="4038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173675D-B4CF-0141-8B2C-5BBEB0ABA5B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0"/>
            <a:ext cx="82296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5029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 descr="JLab_logo_white2.jpg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7924800" y="6504039"/>
            <a:ext cx="1219200" cy="35396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BD37487-F594-211F-1322-D582BB7F55B5}"/>
              </a:ext>
            </a:extLst>
          </p:cNvPr>
          <p:cNvSpPr txBox="1"/>
          <p:nvPr userDrawn="1"/>
        </p:nvSpPr>
        <p:spPr>
          <a:xfrm>
            <a:off x="30828" y="6504039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E1C93C-5050-FC42-8F10-D22D4F119D13}" type="slidenum">
              <a:rPr lang="en-US" smtClean="0"/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4400" kern="1200">
          <a:solidFill>
            <a:srgbClr val="0000FF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g"/><Relationship Id="rId4" Type="http://schemas.openxmlformats.org/officeDocument/2006/relationships/image" Target="../media/image3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" r="19575"/>
          <a:stretch/>
        </p:blipFill>
        <p:spPr>
          <a:xfrm>
            <a:off x="228600" y="304800"/>
            <a:ext cx="8650224" cy="46855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693887" y="5105400"/>
            <a:ext cx="775622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/>
              <a:t>Nuclear Science at Jefferson Lab</a:t>
            </a:r>
          </a:p>
          <a:p>
            <a:pPr algn="ctr"/>
            <a:r>
              <a:rPr lang="en-US" sz="3200" b="1" dirty="0"/>
              <a:t>Understanding the building blocks of matter.</a:t>
            </a: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Thomas Jefferson National Accelerator Facility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2000 Scientists</a:t>
            </a:r>
          </a:p>
          <a:p>
            <a:pPr lvl="1"/>
            <a:r>
              <a:rPr lang="en-US" dirty="0"/>
              <a:t>U.S. Universities</a:t>
            </a:r>
          </a:p>
          <a:p>
            <a:pPr lvl="1"/>
            <a:r>
              <a:rPr lang="en-US" dirty="0"/>
              <a:t>International </a:t>
            </a:r>
          </a:p>
          <a:p>
            <a:r>
              <a:rPr lang="en-US" dirty="0"/>
              <a:t>Train Next Generation</a:t>
            </a:r>
          </a:p>
          <a:p>
            <a:pPr lvl="1"/>
            <a:r>
              <a:rPr lang="en-US" dirty="0"/>
              <a:t>10 Ph.D.’s/Year</a:t>
            </a:r>
          </a:p>
          <a:p>
            <a:pPr lvl="1"/>
            <a:r>
              <a:rPr lang="en-US" b="1" dirty="0"/>
              <a:t>College Programs</a:t>
            </a:r>
          </a:p>
          <a:p>
            <a:pPr lvl="1"/>
            <a:r>
              <a:rPr lang="en-US" b="1" dirty="0"/>
              <a:t>High School Programs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Primary Mission is to  understand transition from nuclear matter (protons and neutrons)  to quarks and gluons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Quarks are (to the best of our knowledge) a fundamental building block of matter.</a:t>
            </a:r>
          </a:p>
          <a:p>
            <a:pPr lvl="1"/>
            <a:r>
              <a:rPr lang="en-US" b="1" dirty="0">
                <a:solidFill>
                  <a:srgbClr val="FF0000"/>
                </a:solidFill>
              </a:rPr>
              <a:t>Can never find only one.</a:t>
            </a:r>
            <a:endParaRPr lang="en-US" dirty="0"/>
          </a:p>
          <a:p>
            <a:pPr lvl="1">
              <a:buNone/>
            </a:pP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62000" y="762000"/>
            <a:ext cx="77401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United States Department of Energy National Lab (Primary Focus Nuclear Physics)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Heisenburg’s</a:t>
            </a:r>
            <a:r>
              <a:rPr lang="en-US" dirty="0"/>
              <a:t> Uncertainty Principle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66800" y="1302603"/>
            <a:ext cx="643727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err="1"/>
              <a:t>Δx</a:t>
            </a:r>
            <a:r>
              <a:rPr lang="en-US" sz="4800" dirty="0"/>
              <a:t> </a:t>
            </a:r>
            <a:r>
              <a:rPr lang="en-US" sz="4800" dirty="0" err="1"/>
              <a:t>Δp</a:t>
            </a:r>
            <a:r>
              <a:rPr lang="en-US" sz="4800" dirty="0"/>
              <a:t> ≥ ħ/2 ~ 0.2 </a:t>
            </a:r>
            <a:r>
              <a:rPr lang="en-US" sz="4800" dirty="0" err="1"/>
              <a:t>GeV</a:t>
            </a:r>
            <a:r>
              <a:rPr lang="en-US" sz="4800" dirty="0"/>
              <a:t> fm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62001" y="3166408"/>
            <a:ext cx="81533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/>
                <a:cs typeface="Times New Roman"/>
              </a:rPr>
              <a:t>Proton is ~1 fm in size (10</a:t>
            </a:r>
            <a:r>
              <a:rPr lang="en-US" sz="2400" baseline="30000" dirty="0">
                <a:latin typeface="Times New Roman"/>
                <a:cs typeface="Times New Roman"/>
              </a:rPr>
              <a:t>-15</a:t>
            </a:r>
            <a:r>
              <a:rPr lang="en-US" sz="2400" dirty="0">
                <a:latin typeface="Times New Roman"/>
                <a:cs typeface="Times New Roman"/>
              </a:rPr>
              <a:t>m).</a:t>
            </a:r>
          </a:p>
          <a:p>
            <a:endParaRPr lang="en-US" sz="2400" dirty="0">
              <a:latin typeface="Times New Roman"/>
              <a:cs typeface="Times New Roman"/>
            </a:endParaRPr>
          </a:p>
          <a:p>
            <a:r>
              <a:rPr lang="en-US" sz="2400" dirty="0">
                <a:latin typeface="Times New Roman"/>
                <a:cs typeface="Times New Roman"/>
              </a:rPr>
              <a:t>Thus to “see” 0.02 fm one needs approx. 10 GeV momentum</a:t>
            </a:r>
          </a:p>
          <a:p>
            <a:endParaRPr lang="en-US" sz="24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533400"/>
          </a:xfrm>
        </p:spPr>
        <p:txBody>
          <a:bodyPr>
            <a:normAutofit fontScale="90000"/>
          </a:bodyPr>
          <a:lstStyle/>
          <a:p>
            <a:r>
              <a:rPr lang="en-US" dirty="0"/>
              <a:t>Virtual Tour of Jefferson Lab’s Accelerator </a:t>
            </a:r>
          </a:p>
        </p:txBody>
      </p:sp>
      <p:pic>
        <p:nvPicPr>
          <p:cNvPr id="5" name="Content Placeholder 4" descr="JLab Overview.jpg"/>
          <p:cNvPicPr>
            <a:picLocks noGrp="1" noChangeAspect="1"/>
          </p:cNvPicPr>
          <p:nvPr>
            <p:ph idx="1"/>
          </p:nvPr>
        </p:nvPicPr>
        <p:blipFill>
          <a:blip r:embed="rId2"/>
          <a:srcRect l="-4545" r="-4545"/>
          <a:stretch>
            <a:fillRect/>
          </a:stretch>
        </p:blipFill>
        <p:spPr>
          <a:xfrm>
            <a:off x="228600" y="990600"/>
            <a:ext cx="8728364" cy="5334000"/>
          </a:xfr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00" y="1143285"/>
            <a:ext cx="3886200" cy="3454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8600" y="0"/>
            <a:ext cx="8854752" cy="762000"/>
          </a:xfrm>
        </p:spPr>
        <p:txBody>
          <a:bodyPr>
            <a:normAutofit/>
          </a:bodyPr>
          <a:lstStyle/>
          <a:p>
            <a:r>
              <a:rPr lang="en-US" dirty="0"/>
              <a:t>Injector: Photoelectric Effect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60821" y="1143001"/>
            <a:ext cx="4197131" cy="3454684"/>
          </a:xfrm>
          <a:prstGeom prst="rect">
            <a:avLst/>
          </a:prstGeom>
          <a:noFill/>
          <a:ln w="9525">
            <a:noFill/>
            <a:round/>
            <a:headEnd/>
            <a:tailEnd type="triangle" w="med" len="med"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381000" y="5029200"/>
            <a:ext cx="655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By using polarized laser light and special photocathode materials, we can make electrons whose spin is all in the same direction.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6600" y="4741956"/>
            <a:ext cx="1945952" cy="165884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66700" y="685800"/>
            <a:ext cx="6587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Albert Einstein won his Nobel prize for explaining this effect in 1921.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48600" y="152400"/>
            <a:ext cx="1024920" cy="737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1443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774700"/>
            <a:ext cx="5513070" cy="49005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Accelerator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8600" y="5772834"/>
            <a:ext cx="883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We take 0.511 MeV particles and accelerate them to energies of 12,000 MeV and it still</a:t>
            </a:r>
          </a:p>
          <a:p>
            <a:r>
              <a:rPr lang="en-US" dirty="0"/>
              <a:t>doesn’t go faster then the speed of light in vacuum!  </a:t>
            </a:r>
          </a:p>
        </p:txBody>
      </p:sp>
    </p:spTree>
    <p:extLst>
      <p:ext uri="{BB962C8B-B14F-4D97-AF65-F5344CB8AC3E}">
        <p14:creationId xmlns:p14="http://schemas.microsoft.com/office/powerpoint/2010/main" val="40762385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990600"/>
            <a:ext cx="5194935" cy="46177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Race Track Design 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3400" y="5867400"/>
            <a:ext cx="8064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Accelerators are expensive (&gt;100 million dollars) while bending magnets are cheap.</a:t>
            </a:r>
          </a:p>
        </p:txBody>
      </p:sp>
    </p:spTree>
    <p:extLst>
      <p:ext uri="{BB962C8B-B14F-4D97-AF65-F5344CB8AC3E}">
        <p14:creationId xmlns:p14="http://schemas.microsoft.com/office/powerpoint/2010/main" val="11113865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474" y="1371600"/>
            <a:ext cx="8398526" cy="37490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Jefferson Lab’s Experimental Hall A</a:t>
            </a:r>
          </a:p>
        </p:txBody>
      </p:sp>
    </p:spTree>
    <p:extLst>
      <p:ext uri="{BB962C8B-B14F-4D97-AF65-F5344CB8AC3E}">
        <p14:creationId xmlns:p14="http://schemas.microsoft.com/office/powerpoint/2010/main" val="32917797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52" y="990600"/>
            <a:ext cx="7915897" cy="49377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Jefferson Lab’s Experimental Hall B</a:t>
            </a:r>
          </a:p>
        </p:txBody>
      </p:sp>
    </p:spTree>
    <p:extLst>
      <p:ext uri="{BB962C8B-B14F-4D97-AF65-F5344CB8AC3E}">
        <p14:creationId xmlns:p14="http://schemas.microsoft.com/office/powerpoint/2010/main" val="14114066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990600"/>
            <a:ext cx="7543800" cy="43005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Jefferson Lab’s Experimental Hall C</a:t>
            </a:r>
          </a:p>
        </p:txBody>
      </p:sp>
    </p:spTree>
    <p:extLst>
      <p:ext uri="{BB962C8B-B14F-4D97-AF65-F5344CB8AC3E}">
        <p14:creationId xmlns:p14="http://schemas.microsoft.com/office/powerpoint/2010/main" val="14568655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967603"/>
            <a:ext cx="5499735" cy="48886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Jefferson Lab’s Experimental Hall D</a:t>
            </a:r>
          </a:p>
        </p:txBody>
      </p:sp>
    </p:spTree>
    <p:extLst>
      <p:ext uri="{BB962C8B-B14F-4D97-AF65-F5344CB8AC3E}">
        <p14:creationId xmlns:p14="http://schemas.microsoft.com/office/powerpoint/2010/main" val="25208461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905000"/>
            <a:ext cx="7772400" cy="2133600"/>
          </a:xfrm>
        </p:spPr>
        <p:txBody>
          <a:bodyPr>
            <a:normAutofit/>
          </a:bodyPr>
          <a:lstStyle/>
          <a:p>
            <a:r>
              <a:rPr lang="en-US" dirty="0"/>
              <a:t>3000 years AGO, what did the great Philosophers Think WERE the Building blocks of MATTER?</a:t>
            </a:r>
          </a:p>
        </p:txBody>
      </p:sp>
    </p:spTree>
    <p:extLst>
      <p:ext uri="{BB962C8B-B14F-4D97-AF65-F5344CB8AC3E}">
        <p14:creationId xmlns:p14="http://schemas.microsoft.com/office/powerpoint/2010/main" val="25069997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465" y="457200"/>
            <a:ext cx="6275070" cy="55778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Control Rooms (24/7 operation)</a:t>
            </a:r>
          </a:p>
        </p:txBody>
      </p:sp>
    </p:spTree>
    <p:extLst>
      <p:ext uri="{BB962C8B-B14F-4D97-AF65-F5344CB8AC3E}">
        <p14:creationId xmlns:p14="http://schemas.microsoft.com/office/powerpoint/2010/main" val="32827151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915400" cy="762000"/>
          </a:xfrm>
        </p:spPr>
        <p:txBody>
          <a:bodyPr>
            <a:normAutofit/>
          </a:bodyPr>
          <a:lstStyle/>
          <a:p>
            <a:r>
              <a:rPr lang="en-US" dirty="0"/>
              <a:t>Jefferson Lab Physics Experiments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990600"/>
            <a:ext cx="8534400" cy="5029200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Idea (questions)</a:t>
            </a:r>
          </a:p>
          <a:p>
            <a:r>
              <a:rPr lang="en-US" dirty="0"/>
              <a:t>Proposal (written document ~30 pages)</a:t>
            </a:r>
          </a:p>
          <a:p>
            <a:r>
              <a:rPr lang="en-US" dirty="0"/>
              <a:t>Collaboration (i.e. a team of approx. hundred scientists) </a:t>
            </a:r>
          </a:p>
          <a:p>
            <a:r>
              <a:rPr lang="en-US" dirty="0"/>
              <a:t>Defense (only 1/3 of proposals past this point)</a:t>
            </a:r>
          </a:p>
          <a:p>
            <a:r>
              <a:rPr lang="en-US" dirty="0"/>
              <a:t>Jeopardy after 3 years (i.e. defend again)</a:t>
            </a:r>
          </a:p>
          <a:p>
            <a:r>
              <a:rPr lang="en-US" dirty="0"/>
              <a:t>Funding (no money, no experiment)</a:t>
            </a:r>
          </a:p>
          <a:p>
            <a:r>
              <a:rPr lang="en-US" dirty="0"/>
              <a:t>Construction </a:t>
            </a:r>
          </a:p>
          <a:p>
            <a:r>
              <a:rPr lang="en-US" dirty="0"/>
              <a:t>Readiness &amp; Safety Reviews</a:t>
            </a:r>
          </a:p>
          <a:p>
            <a:r>
              <a:rPr lang="en-US" dirty="0"/>
              <a:t>Running The Experiment</a:t>
            </a:r>
          </a:p>
          <a:p>
            <a:r>
              <a:rPr lang="en-US" dirty="0"/>
              <a:t>Analysis (generates Ph.D.’s in nuclear physics)</a:t>
            </a:r>
          </a:p>
          <a:p>
            <a:r>
              <a:rPr lang="en-US" dirty="0"/>
              <a:t>Publication (new questions)</a:t>
            </a:r>
          </a:p>
          <a:p>
            <a:r>
              <a:rPr lang="en-US" dirty="0"/>
              <a:t>Approximately Five to Ten Years From Start to Finish</a:t>
            </a:r>
          </a:p>
        </p:txBody>
      </p:sp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011636-ECBB-E879-89EE-CFA85AD73D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Program Physics Topics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E731D3-A266-5E1A-F6B7-9268E721F1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>
                <a:effectLst/>
              </a:rPr>
              <a:t>1. Hadron spectra as probes of QCD</a:t>
            </a:r>
            <a:br>
              <a:rPr lang="en-US" dirty="0"/>
            </a:br>
            <a:r>
              <a:rPr lang="en-US" dirty="0">
                <a:effectLst/>
              </a:rPr>
              <a:t>(</a:t>
            </a:r>
            <a:r>
              <a:rPr lang="en-US" dirty="0" err="1">
                <a:effectLst/>
              </a:rPr>
              <a:t>GlueX</a:t>
            </a:r>
            <a:r>
              <a:rPr lang="en-US" dirty="0">
                <a:effectLst/>
              </a:rPr>
              <a:t> and heavy baryon and meson spectroscopy)</a:t>
            </a:r>
          </a:p>
          <a:p>
            <a:r>
              <a:rPr lang="en-US" dirty="0">
                <a:effectLst/>
              </a:rPr>
              <a:t>2. Transverse structure of the hadrons</a:t>
            </a:r>
            <a:br>
              <a:rPr lang="en-US" dirty="0"/>
            </a:br>
            <a:r>
              <a:rPr lang="en-US" dirty="0">
                <a:effectLst/>
              </a:rPr>
              <a:t>(Elastic and transition Form Factors)</a:t>
            </a:r>
          </a:p>
          <a:p>
            <a:r>
              <a:rPr lang="en-US" dirty="0">
                <a:effectLst/>
              </a:rPr>
              <a:t>3. Longitudinal structure of the hadrons</a:t>
            </a:r>
            <a:br>
              <a:rPr lang="en-US" dirty="0"/>
            </a:br>
            <a:r>
              <a:rPr lang="en-US" dirty="0">
                <a:effectLst/>
              </a:rPr>
              <a:t>(Unpolarized and polarized parton distribution functions)</a:t>
            </a:r>
          </a:p>
          <a:p>
            <a:r>
              <a:rPr lang="en-US" dirty="0">
                <a:effectLst/>
              </a:rPr>
              <a:t>4. 3D structure of the hadrons</a:t>
            </a:r>
            <a:br>
              <a:rPr lang="en-US" dirty="0"/>
            </a:br>
            <a:r>
              <a:rPr lang="en-US" dirty="0">
                <a:effectLst/>
              </a:rPr>
              <a:t>(Generalized Parton Distributions and Transverse Momentum Distributions)</a:t>
            </a:r>
          </a:p>
          <a:p>
            <a:r>
              <a:rPr lang="en-US" dirty="0">
                <a:effectLst/>
              </a:rPr>
              <a:t>5. Hadrons and cold nuclear matter</a:t>
            </a:r>
            <a:br>
              <a:rPr lang="en-US" dirty="0"/>
            </a:br>
            <a:r>
              <a:rPr lang="en-US" dirty="0">
                <a:effectLst/>
              </a:rPr>
              <a:t>(Medium modification of the nucleons, quark hadronization, N-N correlations, </a:t>
            </a:r>
            <a:r>
              <a:rPr lang="en-US" dirty="0" err="1">
                <a:effectLst/>
              </a:rPr>
              <a:t>hypernuclear</a:t>
            </a:r>
            <a:r>
              <a:rPr lang="en-US" dirty="0">
                <a:effectLst/>
              </a:rPr>
              <a:t> spectroscopy, few-body experiments)</a:t>
            </a:r>
          </a:p>
          <a:p>
            <a:r>
              <a:rPr lang="en-US" dirty="0">
                <a:effectLst/>
              </a:rPr>
              <a:t>6. Low-energy tests of the Standard Model and Fundamental Symmetries</a:t>
            </a:r>
            <a:br>
              <a:rPr lang="en-US" dirty="0"/>
            </a:br>
            <a:r>
              <a:rPr lang="en-US" dirty="0">
                <a:effectLst/>
              </a:rPr>
              <a:t>(MOLLER, PVDIS, PRIMEX, etc.)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04021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nucleonimage_hire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981200"/>
            <a:ext cx="9144000" cy="1870458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An example: What happens when a proton and neutron get close together?</a:t>
            </a:r>
          </a:p>
        </p:txBody>
      </p:sp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686800" cy="762000"/>
          </a:xfrm>
        </p:spPr>
        <p:txBody>
          <a:bodyPr>
            <a:normAutofit/>
          </a:bodyPr>
          <a:lstStyle/>
          <a:p>
            <a:r>
              <a:rPr lang="en-US" dirty="0"/>
              <a:t>Example Jefferson Lab Experiment</a:t>
            </a:r>
          </a:p>
        </p:txBody>
      </p:sp>
      <p:pic>
        <p:nvPicPr>
          <p:cNvPr id="5" name="Picture 4" descr="1156675fig1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831375"/>
            <a:ext cx="5334001" cy="4731225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638800"/>
            <a:ext cx="9144000" cy="76200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2400" dirty="0">
                <a:solidFill>
                  <a:srgbClr val="0000FF"/>
                </a:solidFill>
              </a:rPr>
              <a:t>The Nuclear Physics Equivalent to a Pool Table Trick Shot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41300" y="685800"/>
            <a:ext cx="868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Studying if protons and neutrons strongly overlap in the nucleus.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599" y="0"/>
            <a:ext cx="8627461" cy="762000"/>
          </a:xfrm>
        </p:spPr>
        <p:txBody>
          <a:bodyPr>
            <a:normAutofit/>
          </a:bodyPr>
          <a:lstStyle/>
          <a:p>
            <a:r>
              <a:rPr lang="en-US" dirty="0"/>
              <a:t>Jefferson Lab’s Hall A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914400"/>
            <a:ext cx="8475061" cy="5457825"/>
          </a:xfrm>
          <a:prstGeom prst="rect">
            <a:avLst/>
          </a:prstGeom>
          <a:noFill/>
          <a:ln w="18360">
            <a:noFill/>
            <a:round/>
            <a:headEnd/>
            <a:tailEnd type="triangle" w="med" len="med"/>
          </a:ln>
          <a:effectLst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0600" y="762000"/>
            <a:ext cx="7162800" cy="5598949"/>
          </a:xfrm>
          <a:prstGeom prst="rect">
            <a:avLst/>
          </a:prstGeom>
          <a:noFill/>
          <a:ln w="9525">
            <a:noFill/>
            <a:round/>
            <a:headEnd/>
            <a:tailEnd type="triangle" w="med" len="med"/>
          </a:ln>
          <a:effectLst/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The New Equipment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setup"/>
          <p:cNvPicPr>
            <a:picLocks noChangeAspect="1" noChangeArrowheads="1"/>
          </p:cNvPicPr>
          <p:nvPr/>
        </p:nvPicPr>
        <p:blipFill>
          <a:blip r:embed="rId2">
            <a:lum bright="8000" contrast="8000"/>
          </a:blip>
          <a:srcRect/>
          <a:stretch>
            <a:fillRect/>
          </a:stretch>
        </p:blipFill>
        <p:spPr bwMode="auto">
          <a:xfrm>
            <a:off x="762000" y="762000"/>
            <a:ext cx="7696200" cy="55551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Final Assembly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915400" cy="762000"/>
          </a:xfrm>
        </p:spPr>
        <p:txBody>
          <a:bodyPr>
            <a:normAutofit/>
          </a:bodyPr>
          <a:lstStyle/>
          <a:p>
            <a:r>
              <a:rPr lang="en-US" dirty="0"/>
              <a:t>Observation of Proton-Neutron Pairs!</a:t>
            </a:r>
            <a:endParaRPr lang="en-US" sz="3111" dirty="0">
              <a:solidFill>
                <a:srgbClr val="000000"/>
              </a:solidFill>
            </a:endParaRPr>
          </a:p>
        </p:txBody>
      </p:sp>
      <p:pic>
        <p:nvPicPr>
          <p:cNvPr id="5" name="Content Placeholder 4" descr="Snapshot 2008-06-13 14-47-19.tiff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t="-157" b="-157"/>
          <a:stretch>
            <a:fillRect/>
          </a:stretch>
        </p:blipFill>
        <p:spPr>
          <a:xfrm>
            <a:off x="228600" y="762000"/>
            <a:ext cx="5334000" cy="4546646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62600" y="838200"/>
            <a:ext cx="3581400" cy="3276600"/>
          </a:xfrm>
        </p:spPr>
        <p:txBody>
          <a:bodyPr>
            <a:normAutofit fontScale="77500" lnSpcReduction="20000"/>
          </a:bodyPr>
          <a:lstStyle/>
          <a:p>
            <a:r>
              <a:rPr lang="en-US" b="1" dirty="0"/>
              <a:t>Science Article</a:t>
            </a:r>
          </a:p>
          <a:p>
            <a:r>
              <a:rPr lang="en-US" dirty="0"/>
              <a:t>Physical Review Letter</a:t>
            </a:r>
          </a:p>
          <a:p>
            <a:r>
              <a:rPr lang="en-US" dirty="0"/>
              <a:t>Ph.D. Theses</a:t>
            </a:r>
          </a:p>
          <a:p>
            <a:pPr lvl="1"/>
            <a:r>
              <a:rPr lang="en-US" dirty="0"/>
              <a:t>Peter </a:t>
            </a:r>
            <a:r>
              <a:rPr lang="en-US" dirty="0" err="1"/>
              <a:t>Monaghon</a:t>
            </a:r>
            <a:r>
              <a:rPr lang="en-US" dirty="0"/>
              <a:t> (MIT)</a:t>
            </a:r>
          </a:p>
          <a:p>
            <a:pPr lvl="1"/>
            <a:r>
              <a:rPr lang="en-US" dirty="0"/>
              <a:t>Ran </a:t>
            </a:r>
            <a:r>
              <a:rPr lang="en-US" dirty="0" err="1"/>
              <a:t>Shneor</a:t>
            </a:r>
            <a:r>
              <a:rPr lang="en-US" dirty="0"/>
              <a:t> (Tel Aviv)</a:t>
            </a:r>
          </a:p>
          <a:p>
            <a:pPr lvl="1"/>
            <a:r>
              <a:rPr lang="en-US" dirty="0"/>
              <a:t>Ramesh </a:t>
            </a:r>
            <a:r>
              <a:rPr lang="en-US" dirty="0" err="1"/>
              <a:t>Subedi</a:t>
            </a:r>
            <a:r>
              <a:rPr lang="en-US" dirty="0"/>
              <a:t> (KSU)</a:t>
            </a:r>
          </a:p>
          <a:p>
            <a:r>
              <a:rPr lang="en-US" dirty="0"/>
              <a:t>News Stories</a:t>
            </a:r>
          </a:p>
          <a:p>
            <a:pPr lvl="1"/>
            <a:r>
              <a:rPr lang="en-US" dirty="0"/>
              <a:t>Physics Today</a:t>
            </a:r>
          </a:p>
          <a:p>
            <a:pPr lvl="1"/>
            <a:r>
              <a:rPr lang="en-US" dirty="0"/>
              <a:t>CERN Courier</a:t>
            </a:r>
          </a:p>
          <a:p>
            <a:r>
              <a:rPr lang="en-US" dirty="0"/>
              <a:t>And then new questions!</a:t>
            </a:r>
          </a:p>
          <a:p>
            <a:pPr lvl="1">
              <a:buNone/>
            </a:pP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63907" y="5370493"/>
            <a:ext cx="797976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rgbClr val="0000FF"/>
                </a:solidFill>
              </a:rPr>
              <a:t>While explaining your work to others is the last step,</a:t>
            </a:r>
          </a:p>
          <a:p>
            <a:pPr algn="ctr"/>
            <a:r>
              <a:rPr lang="en-US" sz="2800" dirty="0">
                <a:solidFill>
                  <a:srgbClr val="0000FF"/>
                </a:solidFill>
              </a:rPr>
              <a:t> in many ways it is the most important!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AA5F53D-9968-3355-82F7-33CF1CC04B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647" y="1238446"/>
            <a:ext cx="8558707" cy="414079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4C6DBEF-6566-E615-5FCE-E3D61C3F4797}"/>
              </a:ext>
            </a:extLst>
          </p:cNvPr>
          <p:cNvSpPr txBox="1"/>
          <p:nvPr/>
        </p:nvSpPr>
        <p:spPr>
          <a:xfrm>
            <a:off x="-4916" y="1229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002060"/>
                </a:solidFill>
              </a:rPr>
              <a:t>PAC51 Proposals </a:t>
            </a:r>
          </a:p>
        </p:txBody>
      </p:sp>
    </p:spTree>
    <p:extLst>
      <p:ext uri="{BB962C8B-B14F-4D97-AF65-F5344CB8AC3E}">
        <p14:creationId xmlns:p14="http://schemas.microsoft.com/office/powerpoint/2010/main" val="3399393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Five Elements (Aristotle ~300BC )</a:t>
            </a:r>
          </a:p>
        </p:txBody>
      </p:sp>
      <p:pic>
        <p:nvPicPr>
          <p:cNvPr id="4" name="Content Placeholder 3" descr="ring_diagram.png"/>
          <p:cNvPicPr>
            <a:picLocks noGrp="1" noChangeAspect="1"/>
          </p:cNvPicPr>
          <p:nvPr>
            <p:ph idx="1"/>
          </p:nvPr>
        </p:nvPicPr>
        <p:blipFill>
          <a:blip r:embed="rId2"/>
          <a:srcRect l="-31818" r="-31818"/>
          <a:stretch>
            <a:fillRect/>
          </a:stretch>
        </p:blipFill>
        <p:spPr>
          <a:xfrm>
            <a:off x="457200" y="685800"/>
            <a:ext cx="8229600" cy="5029200"/>
          </a:xfrm>
        </p:spPr>
      </p:pic>
      <p:sp>
        <p:nvSpPr>
          <p:cNvPr id="5" name="TextBox 4"/>
          <p:cNvSpPr txBox="1"/>
          <p:nvPr/>
        </p:nvSpPr>
        <p:spPr>
          <a:xfrm>
            <a:off x="76200" y="5715000"/>
            <a:ext cx="9067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And the </a:t>
            </a:r>
            <a:r>
              <a:rPr lang="en-US" sz="1600" dirty="0" err="1"/>
              <a:t>Aether</a:t>
            </a:r>
            <a:r>
              <a:rPr lang="en-US" sz="1600" dirty="0"/>
              <a:t>, the divine substance that makes up the heavenly spheres and heavens (what we now call the stars and planets, which Aristotle could see easier then we can in Newport News).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6DABB8A-9036-71ED-FD17-D80ECA64E8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462" y="1036251"/>
            <a:ext cx="8450723" cy="472177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9B552AB-9D79-9333-597E-109EB265A929}"/>
              </a:ext>
            </a:extLst>
          </p:cNvPr>
          <p:cNvSpPr txBox="1"/>
          <p:nvPr/>
        </p:nvSpPr>
        <p:spPr>
          <a:xfrm>
            <a:off x="0" y="2458"/>
            <a:ext cx="9144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dirty="0">
                <a:solidFill>
                  <a:srgbClr val="002060"/>
                </a:solidFill>
              </a:rPr>
              <a:t>PAC51 Proposals</a:t>
            </a:r>
          </a:p>
        </p:txBody>
      </p:sp>
    </p:spTree>
    <p:extLst>
      <p:ext uri="{BB962C8B-B14F-4D97-AF65-F5344CB8AC3E}">
        <p14:creationId xmlns:p14="http://schemas.microsoft.com/office/powerpoint/2010/main" val="76173347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89002A-132F-C91A-4401-88A8831DDE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pPr algn="ctr"/>
            <a:r>
              <a:rPr lang="en-US" dirty="0"/>
              <a:t>Upcoming JLab CEBAF Schedule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7AF5EEC-A9A1-9E78-9ED4-987AB6F040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769"/>
          <a:stretch/>
        </p:blipFill>
        <p:spPr>
          <a:xfrm>
            <a:off x="-1" y="719506"/>
            <a:ext cx="8937707" cy="5681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67430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C309E9-A4DB-B474-7617-47E03E04B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9659" y="109423"/>
            <a:ext cx="9153659" cy="487490"/>
          </a:xfrm>
        </p:spPr>
        <p:txBody>
          <a:bodyPr>
            <a:noAutofit/>
          </a:bodyPr>
          <a:lstStyle/>
          <a:p>
            <a:pPr algn="ctr"/>
            <a:r>
              <a:rPr lang="en-US" sz="3600" cap="small" dirty="0"/>
              <a:t>Tentative Experimental Schedule</a:t>
            </a:r>
            <a:endParaRPr lang="en-US" sz="3600" b="0" i="1" cap="small" dirty="0">
              <a:solidFill>
                <a:schemeClr val="tx1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2C8003-DEBA-4F15-9AA8-3E3180974A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07E1C93C-5050-FC42-8F10-D22D4F119D13}" type="slidenum">
              <a:rPr lang="en-US">
                <a:solidFill>
                  <a:srgbClr val="000000"/>
                </a:solidFill>
              </a:rPr>
              <a:pPr defTabSz="685800">
                <a:defRPr/>
              </a:pPr>
              <a:t>32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1E6FC75-2CEC-F46E-113C-5E303953D0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41" b="2085"/>
          <a:stretch/>
        </p:blipFill>
        <p:spPr>
          <a:xfrm>
            <a:off x="-9659" y="1455152"/>
            <a:ext cx="7510864" cy="456057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827ABA3-DDE1-A8AB-2E13-419157EC82FD}"/>
              </a:ext>
            </a:extLst>
          </p:cNvPr>
          <p:cNvSpPr txBox="1"/>
          <p:nvPr/>
        </p:nvSpPr>
        <p:spPr>
          <a:xfrm>
            <a:off x="7545542" y="1578575"/>
            <a:ext cx="1506020" cy="40428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lnSpc>
                <a:spcPct val="90000"/>
              </a:lnSpc>
              <a:defRPr/>
            </a:pPr>
            <a:r>
              <a:rPr lang="en-US" sz="1500" b="1" kern="0" dirty="0">
                <a:solidFill>
                  <a:srgbClr val="A9A9A9">
                    <a:lumMod val="10000"/>
                  </a:srgbClr>
                </a:solidFill>
                <a:latin typeface="Avenir" panose="020B0503020203020204" pitchFamily="34" charset="0"/>
                <a:cs typeface="Arial" pitchFamily="34" charset="0"/>
              </a:rPr>
              <a:t>205 completed experiments to-date (28 full; 28 partial in 12 GeV era) </a:t>
            </a:r>
          </a:p>
          <a:p>
            <a:pPr defTabSz="685800">
              <a:lnSpc>
                <a:spcPct val="90000"/>
              </a:lnSpc>
              <a:defRPr/>
            </a:pPr>
            <a:endParaRPr lang="en-US" sz="1500" b="1" kern="0" dirty="0">
              <a:solidFill>
                <a:srgbClr val="A9A9A9">
                  <a:lumMod val="10000"/>
                </a:srgbClr>
              </a:solidFill>
              <a:latin typeface="Avenir" panose="020B0503020203020204" pitchFamily="34" charset="0"/>
              <a:cs typeface="Arial" pitchFamily="34" charset="0"/>
            </a:endParaRPr>
          </a:p>
          <a:p>
            <a:pPr defTabSz="685800">
              <a:lnSpc>
                <a:spcPct val="90000"/>
              </a:lnSpc>
              <a:defRPr/>
            </a:pPr>
            <a:r>
              <a:rPr lang="en-US" sz="1500" b="1" kern="0" dirty="0">
                <a:solidFill>
                  <a:srgbClr val="A9A9A9">
                    <a:lumMod val="10000"/>
                  </a:srgbClr>
                </a:solidFill>
                <a:latin typeface="Avenir" panose="020B0503020203020204" pitchFamily="34" charset="0"/>
                <a:cs typeface="Arial" pitchFamily="34" charset="0"/>
              </a:rPr>
              <a:t>51 experiments remaining</a:t>
            </a:r>
          </a:p>
          <a:p>
            <a:pPr defTabSz="685800">
              <a:lnSpc>
                <a:spcPct val="90000"/>
              </a:lnSpc>
              <a:defRPr/>
            </a:pPr>
            <a:endParaRPr lang="en-US" sz="1500" b="1" kern="0" dirty="0">
              <a:solidFill>
                <a:srgbClr val="A9A9A9">
                  <a:lumMod val="10000"/>
                </a:srgbClr>
              </a:solidFill>
              <a:latin typeface="Avenir" panose="020B0503020203020204" pitchFamily="34" charset="0"/>
              <a:cs typeface="Arial" pitchFamily="34" charset="0"/>
            </a:endParaRPr>
          </a:p>
          <a:p>
            <a:pPr defTabSz="685800">
              <a:lnSpc>
                <a:spcPct val="90000"/>
              </a:lnSpc>
              <a:defRPr/>
            </a:pPr>
            <a:r>
              <a:rPr lang="en-US" sz="1500" b="1" kern="0" dirty="0">
                <a:solidFill>
                  <a:srgbClr val="A9A9A9">
                    <a:lumMod val="10000"/>
                  </a:srgbClr>
                </a:solidFill>
                <a:latin typeface="Avenir" panose="020B0503020203020204" pitchFamily="34" charset="0"/>
                <a:cs typeface="Arial" pitchFamily="34" charset="0"/>
              </a:rPr>
              <a:t>~7 years at ~30 weeks/year</a:t>
            </a:r>
          </a:p>
          <a:p>
            <a:pPr defTabSz="685800">
              <a:lnSpc>
                <a:spcPct val="90000"/>
              </a:lnSpc>
              <a:defRPr/>
            </a:pPr>
            <a:endParaRPr lang="en-US" sz="1500" b="1" kern="0" dirty="0">
              <a:solidFill>
                <a:srgbClr val="A9A9A9">
                  <a:lumMod val="10000"/>
                </a:srgbClr>
              </a:solidFill>
              <a:latin typeface="Avenir" panose="020B0503020203020204" pitchFamily="34" charset="0"/>
              <a:cs typeface="Arial" pitchFamily="34" charset="0"/>
            </a:endParaRPr>
          </a:p>
          <a:p>
            <a:pPr defTabSz="685800">
              <a:lnSpc>
                <a:spcPct val="90000"/>
              </a:lnSpc>
              <a:defRPr/>
            </a:pPr>
            <a:r>
              <a:rPr lang="en-US" sz="1500" b="1" kern="0" dirty="0">
                <a:solidFill>
                  <a:srgbClr val="A9A9A9">
                    <a:lumMod val="10000"/>
                  </a:srgbClr>
                </a:solidFill>
                <a:latin typeface="Avenir" panose="020B0503020203020204" pitchFamily="34" charset="0"/>
                <a:cs typeface="Arial" pitchFamily="34" charset="0"/>
              </a:rPr>
              <a:t>…not including </a:t>
            </a:r>
            <a:r>
              <a:rPr lang="en-US" sz="1500" b="1" kern="0" dirty="0" err="1">
                <a:solidFill>
                  <a:srgbClr val="A9A9A9">
                    <a:lumMod val="10000"/>
                  </a:srgbClr>
                </a:solidFill>
                <a:latin typeface="Avenir" panose="020B0503020203020204" pitchFamily="34" charset="0"/>
                <a:cs typeface="Arial" pitchFamily="34" charset="0"/>
              </a:rPr>
              <a:t>SoLID</a:t>
            </a:r>
            <a:endParaRPr lang="en-US" sz="1500" b="1" kern="0" dirty="0">
              <a:solidFill>
                <a:srgbClr val="A9A9A9">
                  <a:lumMod val="10000"/>
                </a:srgbClr>
              </a:solidFill>
              <a:latin typeface="Avenir" panose="020B0503020203020204" pitchFamily="34" charset="0"/>
              <a:cs typeface="Arial" pitchFamily="34" charset="0"/>
            </a:endParaRPr>
          </a:p>
          <a:p>
            <a:pPr defTabSz="685800">
              <a:lnSpc>
                <a:spcPct val="90000"/>
              </a:lnSpc>
              <a:defRPr/>
            </a:pPr>
            <a:endParaRPr lang="en-US" sz="1500" b="1" kern="0" dirty="0">
              <a:solidFill>
                <a:srgbClr val="A9A9A9">
                  <a:lumMod val="10000"/>
                </a:srgbClr>
              </a:solidFill>
              <a:latin typeface="Avenir" panose="020B0503020203020204" pitchFamily="34" charset="0"/>
              <a:cs typeface="Arial" pitchFamily="34" charset="0"/>
            </a:endParaRPr>
          </a:p>
          <a:p>
            <a:pPr defTabSz="685800">
              <a:lnSpc>
                <a:spcPct val="90000"/>
              </a:lnSpc>
              <a:defRPr/>
            </a:pPr>
            <a:r>
              <a:rPr lang="en-US" sz="1500" b="1" kern="0" dirty="0">
                <a:solidFill>
                  <a:srgbClr val="A9A9A9">
                    <a:lumMod val="10000"/>
                  </a:srgbClr>
                </a:solidFill>
                <a:latin typeface="Avenir" panose="020B0503020203020204" pitchFamily="34" charset="0"/>
                <a:cs typeface="Arial" pitchFamily="34" charset="0"/>
              </a:rPr>
              <a:t>…not including new proposals</a:t>
            </a:r>
            <a:endParaRPr lang="en-US" sz="1500" b="1" dirty="0">
              <a:solidFill>
                <a:srgbClr val="000000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45048088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eepingStudent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3581400"/>
            <a:ext cx="7772400" cy="1470025"/>
          </a:xfrm>
        </p:spPr>
        <p:txBody>
          <a:bodyPr>
            <a:normAutofit/>
          </a:bodyPr>
          <a:lstStyle/>
          <a:p>
            <a:r>
              <a:rPr lang="en-US" sz="6400" dirty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</a:rPr>
              <a:t>Who Cares?!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42401A-D5F8-3949-90D1-6CD0C9EA86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067800" cy="762000"/>
          </a:xfrm>
        </p:spPr>
        <p:txBody>
          <a:bodyPr>
            <a:noAutofit/>
          </a:bodyPr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Or for those who like remote work:</a:t>
            </a:r>
          </a:p>
        </p:txBody>
      </p:sp>
      <p:pic>
        <p:nvPicPr>
          <p:cNvPr id="1026" name="Picture 2" descr="https://transformationmanagement.com/wp-content/uploads/2019/01/Sleep-at-work-ciri-ciri.jpg">
            <a:extLst>
              <a:ext uri="{FF2B5EF4-FFF2-40B4-BE49-F238E27FC236}">
                <a16:creationId xmlns:a16="http://schemas.microsoft.com/office/drawing/2014/main" id="{768F45C3-6FCE-AE42-9C7D-072776758A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993" y="838856"/>
            <a:ext cx="4248639" cy="2437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sleep on the Job: When to Discipline, When to Accommodate">
            <a:extLst>
              <a:ext uri="{FF2B5EF4-FFF2-40B4-BE49-F238E27FC236}">
                <a16:creationId xmlns:a16="http://schemas.microsoft.com/office/drawing/2014/main" id="{D9CD4641-9082-534A-9E96-2EAD354899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1633" y="838856"/>
            <a:ext cx="4333767" cy="2437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Young business woman yawning at meeting office table in front of ...">
            <a:extLst>
              <a:ext uri="{FF2B5EF4-FFF2-40B4-BE49-F238E27FC236}">
                <a16:creationId xmlns:a16="http://schemas.microsoft.com/office/drawing/2014/main" id="{F2F6E13F-BE01-4943-A2FA-675CB90B5C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993" y="3505200"/>
            <a:ext cx="4220350" cy="262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1F74A93-CD87-5347-8F2B-A9C0C663B2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7030" y="3505200"/>
            <a:ext cx="4348370" cy="262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81255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a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4800" dirty="0">
                <a:solidFill>
                  <a:srgbClr val="FFFF00"/>
                </a:solidFill>
              </a:rPr>
              <a:t>Kathy McCormick Cares</a:t>
            </a:r>
          </a:p>
        </p:txBody>
      </p:sp>
      <p:pic>
        <p:nvPicPr>
          <p:cNvPr id="4" name="Content Placeholder 3" descr="kathy.jpg"/>
          <p:cNvPicPr>
            <a:picLocks noGrp="1" noChangeAspect="1"/>
          </p:cNvPicPr>
          <p:nvPr>
            <p:ph idx="1"/>
          </p:nvPr>
        </p:nvPicPr>
        <p:blipFill>
          <a:blip r:embed="rId3"/>
          <a:srcRect l="-40915" r="-40915"/>
          <a:stretch>
            <a:fillRect/>
          </a:stretch>
        </p:blipFill>
        <p:spPr>
          <a:xfrm>
            <a:off x="6858000" y="152400"/>
            <a:ext cx="2667000" cy="1466747"/>
          </a:xfrm>
        </p:spPr>
      </p:pic>
      <p:sp>
        <p:nvSpPr>
          <p:cNvPr id="6" name="TextBox 5"/>
          <p:cNvSpPr txBox="1"/>
          <p:nvPr/>
        </p:nvSpPr>
        <p:spPr>
          <a:xfrm>
            <a:off x="2888472" y="5602069"/>
            <a:ext cx="37409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FF00"/>
                </a:solidFill>
              </a:rPr>
              <a:t>Homeland Security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MR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Gordon Cates cares</a:t>
            </a:r>
          </a:p>
        </p:txBody>
      </p:sp>
      <p:pic>
        <p:nvPicPr>
          <p:cNvPr id="4" name="Content Placeholder 3" descr="cates.jpg"/>
          <p:cNvPicPr>
            <a:picLocks noGrp="1" noChangeAspect="1"/>
          </p:cNvPicPr>
          <p:nvPr>
            <p:ph idx="1"/>
          </p:nvPr>
        </p:nvPicPr>
        <p:blipFill>
          <a:blip r:embed="rId3"/>
          <a:srcRect l="-31818" r="-31818"/>
          <a:stretch>
            <a:fillRect/>
          </a:stretch>
        </p:blipFill>
        <p:spPr>
          <a:xfrm>
            <a:off x="6324600" y="304800"/>
            <a:ext cx="3241964" cy="1981200"/>
          </a:xfrm>
        </p:spPr>
      </p:pic>
      <p:pic>
        <p:nvPicPr>
          <p:cNvPr id="5" name="Picture 4" descr="web-nobl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1285240"/>
            <a:ext cx="4191000" cy="206756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310429" y="5733365"/>
            <a:ext cx="45231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FF00"/>
                </a:solidFill>
              </a:rPr>
              <a:t>MRI Imaging The Lungs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Oil-Handshak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4800" dirty="0" err="1">
                <a:solidFill>
                  <a:srgbClr val="FFFF00"/>
                </a:solidFill>
              </a:rPr>
              <a:t>Tancredi</a:t>
            </a:r>
            <a:r>
              <a:rPr lang="en-US" sz="4800" dirty="0">
                <a:solidFill>
                  <a:srgbClr val="FFFF00"/>
                </a:solidFill>
              </a:rPr>
              <a:t> </a:t>
            </a:r>
            <a:r>
              <a:rPr lang="en-US" sz="4800" dirty="0" err="1">
                <a:solidFill>
                  <a:srgbClr val="FFFF00"/>
                </a:solidFill>
              </a:rPr>
              <a:t>Botto</a:t>
            </a:r>
            <a:r>
              <a:rPr lang="en-US" sz="4800" dirty="0">
                <a:solidFill>
                  <a:srgbClr val="FFFF00"/>
                </a:solidFill>
              </a:rPr>
              <a:t> Cares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133600" y="5849034"/>
            <a:ext cx="56552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rgbClr val="FFFF00"/>
                </a:solidFill>
              </a:rPr>
              <a:t>Schlumburger</a:t>
            </a:r>
            <a:r>
              <a:rPr lang="en-US" sz="3600" dirty="0">
                <a:solidFill>
                  <a:srgbClr val="FFFF00"/>
                </a:solidFill>
              </a:rPr>
              <a:t> Oil Exploration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7100" y="152400"/>
            <a:ext cx="1638300" cy="163830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gantry_treatment_room.jpg"/>
          <p:cNvPicPr>
            <a:picLocks noGrp="1" noChangeAspect="1"/>
          </p:cNvPicPr>
          <p:nvPr>
            <p:ph idx="1"/>
          </p:nvPr>
        </p:nvPicPr>
        <p:blipFill>
          <a:blip r:embed="rId2"/>
          <a:srcRect t="-1957" b="-1957"/>
          <a:stretch>
            <a:fillRect/>
          </a:stretch>
        </p:blipFill>
        <p:spPr>
          <a:xfrm>
            <a:off x="-1600200" y="-228600"/>
            <a:ext cx="11970328" cy="73152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Cynthia Keppel Cares</a:t>
            </a:r>
          </a:p>
        </p:txBody>
      </p:sp>
      <p:sp>
        <p:nvSpPr>
          <p:cNvPr id="5" name="Rectangle 4"/>
          <p:cNvSpPr/>
          <p:nvPr/>
        </p:nvSpPr>
        <p:spPr>
          <a:xfrm>
            <a:off x="2968097" y="5736103"/>
            <a:ext cx="320780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3600" dirty="0">
                <a:solidFill>
                  <a:srgbClr val="FFFF00"/>
                </a:solidFill>
              </a:rPr>
              <a:t>Proton Therapy </a:t>
            </a:r>
          </a:p>
        </p:txBody>
      </p:sp>
      <p:pic>
        <p:nvPicPr>
          <p:cNvPr id="6" name="Picture 5" descr="thia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5200" y="228600"/>
            <a:ext cx="1551281" cy="184785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tree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4193" y="0"/>
            <a:ext cx="9168193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274638"/>
            <a:ext cx="7339144" cy="1143000"/>
          </a:xfrm>
        </p:spPr>
        <p:txBody>
          <a:bodyPr>
            <a:normAutofit fontScale="90000"/>
          </a:bodyPr>
          <a:lstStyle/>
          <a:p>
            <a:r>
              <a:rPr lang="en-US" sz="4800" dirty="0">
                <a:solidFill>
                  <a:srgbClr val="FFFF00"/>
                </a:solidFill>
              </a:rPr>
              <a:t>James Simons Cares</a:t>
            </a:r>
            <a:br>
              <a:rPr lang="en-US" sz="4800" dirty="0">
                <a:solidFill>
                  <a:srgbClr val="FFFF00"/>
                </a:solidFill>
              </a:rPr>
            </a:br>
            <a:r>
              <a:rPr lang="en-US" sz="4000" dirty="0">
                <a:solidFill>
                  <a:srgbClr val="FFFF00"/>
                </a:solidFill>
              </a:rPr>
              <a:t>88</a:t>
            </a:r>
            <a:r>
              <a:rPr lang="en-US" sz="4000" baseline="30000" dirty="0">
                <a:solidFill>
                  <a:srgbClr val="FFFF00"/>
                </a:solidFill>
              </a:rPr>
              <a:t>th</a:t>
            </a:r>
            <a:r>
              <a:rPr lang="en-US" sz="4000" dirty="0">
                <a:solidFill>
                  <a:srgbClr val="FFFF00"/>
                </a:solidFill>
              </a:rPr>
              <a:t> Richest Person In The World</a:t>
            </a:r>
          </a:p>
        </p:txBody>
      </p:sp>
      <p:pic>
        <p:nvPicPr>
          <p:cNvPr id="4" name="Content Placeholder 3" descr="simons.png"/>
          <p:cNvPicPr>
            <a:picLocks noGrp="1" noChangeAspect="1"/>
          </p:cNvPicPr>
          <p:nvPr>
            <p:ph idx="1"/>
          </p:nvPr>
        </p:nvPicPr>
        <p:blipFill>
          <a:blip r:embed="rId4"/>
          <a:srcRect l="-42982" r="-42982"/>
          <a:stretch>
            <a:fillRect/>
          </a:stretch>
        </p:blipFill>
        <p:spPr>
          <a:xfrm>
            <a:off x="6553200" y="152400"/>
            <a:ext cx="3048000" cy="1676283"/>
          </a:xfrm>
        </p:spPr>
      </p:pic>
      <p:sp>
        <p:nvSpPr>
          <p:cNvPr id="6" name="TextBox 5"/>
          <p:cNvSpPr txBox="1"/>
          <p:nvPr/>
        </p:nvSpPr>
        <p:spPr>
          <a:xfrm>
            <a:off x="2514600" y="5678269"/>
            <a:ext cx="50010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FF00"/>
                </a:solidFill>
              </a:rPr>
              <a:t>Renaissance Technologies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752600"/>
            <a:ext cx="7772400" cy="2362200"/>
          </a:xfrm>
        </p:spPr>
        <p:txBody>
          <a:bodyPr>
            <a:noAutofit/>
          </a:bodyPr>
          <a:lstStyle/>
          <a:p>
            <a:r>
              <a:rPr lang="en-US" dirty="0"/>
              <a:t>In the late 1800’s, what did The GREAT Scientists Think WERE the Building blocks OF matter?</a:t>
            </a:r>
          </a:p>
        </p:txBody>
      </p:sp>
    </p:spTree>
    <p:extLst>
      <p:ext uri="{BB962C8B-B14F-4D97-AF65-F5344CB8AC3E}">
        <p14:creationId xmlns:p14="http://schemas.microsoft.com/office/powerpoint/2010/main" val="93344751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movie-lab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68851" y="5602069"/>
            <a:ext cx="62877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FF00"/>
                </a:solidFill>
              </a:rPr>
              <a:t>Movie Consulting: Ghostbusters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4800" dirty="0">
                <a:solidFill>
                  <a:srgbClr val="FFFF00"/>
                </a:solidFill>
              </a:rPr>
              <a:t>James Maxwell Cares</a:t>
            </a:r>
          </a:p>
        </p:txBody>
      </p:sp>
      <p:pic>
        <p:nvPicPr>
          <p:cNvPr id="11" name="Picture 10" descr="james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76200"/>
            <a:ext cx="1524000" cy="1524000"/>
          </a:xfrm>
          <a:prstGeom prst="rect">
            <a:avLst/>
          </a:prstGeom>
        </p:spPr>
      </p:pic>
      <p:pic>
        <p:nvPicPr>
          <p:cNvPr id="13" name="Picture 12" descr="maxwell-lab.jpe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5" r="22856"/>
          <a:stretch/>
        </p:blipFill>
        <p:spPr>
          <a:xfrm>
            <a:off x="5525503" y="1900248"/>
            <a:ext cx="3466097" cy="3052752"/>
          </a:xfrm>
          <a:prstGeom prst="rect">
            <a:avLst/>
          </a:prstGeom>
          <a:ln w="2222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7906083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381" r="5786"/>
          <a:stretch/>
        </p:blipFill>
        <p:spPr>
          <a:xfrm>
            <a:off x="19334" y="1137"/>
            <a:ext cx="9124667" cy="68568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76200"/>
            <a:ext cx="8229600" cy="762000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rgbClr val="FFFF00"/>
                </a:solidFill>
              </a:rPr>
              <a:t>Ernest Moniz Cares!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008DC72-A679-2945-952B-65E6C8DC7EFE}"/>
              </a:ext>
            </a:extLst>
          </p:cNvPr>
          <p:cNvSpPr txBox="1"/>
          <p:nvPr/>
        </p:nvSpPr>
        <p:spPr>
          <a:xfrm>
            <a:off x="2743200" y="5257800"/>
            <a:ext cx="61854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Former United States Secretary of Energy</a:t>
            </a:r>
          </a:p>
        </p:txBody>
      </p:sp>
    </p:spTree>
    <p:extLst>
      <p:ext uri="{BB962C8B-B14F-4D97-AF65-F5344CB8AC3E}">
        <p14:creationId xmlns:p14="http://schemas.microsoft.com/office/powerpoint/2010/main" val="25804262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Periodic Table (Mendeleev 1868)</a:t>
            </a:r>
          </a:p>
        </p:txBody>
      </p:sp>
      <p:pic>
        <p:nvPicPr>
          <p:cNvPr id="4" name="Content Placeholder 3" descr="2000px-Periodic_table.svg.png"/>
          <p:cNvPicPr>
            <a:picLocks noGrp="1" noChangeAspect="1"/>
          </p:cNvPicPr>
          <p:nvPr>
            <p:ph idx="1"/>
          </p:nvPr>
        </p:nvPicPr>
        <p:blipFill>
          <a:blip r:embed="rId2"/>
          <a:srcRect t="-4321" b="-4321"/>
          <a:stretch>
            <a:fillRect/>
          </a:stretch>
        </p:blipFill>
        <p:spPr/>
      </p:pic>
      <p:sp>
        <p:nvSpPr>
          <p:cNvPr id="3" name="TextBox 2"/>
          <p:cNvSpPr txBox="1"/>
          <p:nvPr/>
        </p:nvSpPr>
        <p:spPr>
          <a:xfrm>
            <a:off x="266700" y="849868"/>
            <a:ext cx="7891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Water is no longer a building block, it is made up of Hydrogen (H) and Oxygen (O).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915400" cy="762000"/>
          </a:xfrm>
        </p:spPr>
        <p:txBody>
          <a:bodyPr>
            <a:normAutofit fontScale="90000"/>
          </a:bodyPr>
          <a:lstStyle/>
          <a:p>
            <a:r>
              <a:rPr lang="en-US" dirty="0"/>
              <a:t>But isn’t this getting really complicated</a:t>
            </a:r>
            <a:r>
              <a:rPr lang="is-IS" dirty="0"/>
              <a:t>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458200" cy="5029200"/>
          </a:xfrm>
        </p:spPr>
        <p:txBody>
          <a:bodyPr/>
          <a:lstStyle/>
          <a:p>
            <a:r>
              <a:rPr lang="en-US" dirty="0"/>
              <a:t>We started with five building blocks</a:t>
            </a:r>
          </a:p>
          <a:p>
            <a:pPr lvl="1"/>
            <a:r>
              <a:rPr lang="en-US" dirty="0"/>
              <a:t>Earth</a:t>
            </a:r>
          </a:p>
          <a:p>
            <a:pPr lvl="1"/>
            <a:r>
              <a:rPr lang="en-US" dirty="0"/>
              <a:t>Wind</a:t>
            </a:r>
          </a:p>
          <a:p>
            <a:pPr lvl="1"/>
            <a:r>
              <a:rPr lang="en-US" dirty="0"/>
              <a:t>Fire</a:t>
            </a:r>
          </a:p>
          <a:p>
            <a:pPr lvl="1"/>
            <a:r>
              <a:rPr lang="en-US" dirty="0"/>
              <a:t>Water </a:t>
            </a:r>
          </a:p>
          <a:p>
            <a:pPr lvl="1"/>
            <a:r>
              <a:rPr lang="en-US" dirty="0" err="1"/>
              <a:t>Aether</a:t>
            </a:r>
            <a:endParaRPr lang="en-US" dirty="0"/>
          </a:p>
          <a:p>
            <a:r>
              <a:rPr lang="en-US" dirty="0"/>
              <a:t>Now I have learn the an entire periodic table?!</a:t>
            </a:r>
          </a:p>
          <a:p>
            <a:r>
              <a:rPr lang="en-US" dirty="0"/>
              <a:t>Are those really the building blocks of matter?!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62545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Chart of the Nuclides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371600"/>
            <a:ext cx="8871404" cy="471345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7409" y="805934"/>
            <a:ext cx="7083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Elements on the periodic table can have different numbers of neutrons.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703957" y="4514672"/>
            <a:ext cx="1373243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Protons</a:t>
            </a:r>
          </a:p>
          <a:p>
            <a:r>
              <a:rPr lang="en-US" sz="2400" b="1" dirty="0"/>
              <a:t>Neutrons</a:t>
            </a:r>
          </a:p>
          <a:p>
            <a:r>
              <a:rPr lang="en-US" sz="2400" b="1" dirty="0"/>
              <a:t>Electrons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21</a:t>
            </a:r>
            <a:r>
              <a:rPr lang="en-US" baseline="30000" dirty="0"/>
              <a:t>st</a:t>
            </a:r>
            <a:r>
              <a:rPr lang="en-US" dirty="0"/>
              <a:t> Century Building Blocks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838200"/>
            <a:ext cx="2971800" cy="2971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90600" y="3572470"/>
            <a:ext cx="10055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/>
                <a:cs typeface="Times New Roman"/>
              </a:rPr>
              <a:t>Proton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1800" y="1123113"/>
            <a:ext cx="6115050" cy="459188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75A2969-1BB7-6DD9-F734-63971985D3D7}"/>
              </a:ext>
            </a:extLst>
          </p:cNvPr>
          <p:cNvSpPr txBox="1"/>
          <p:nvPr/>
        </p:nvSpPr>
        <p:spPr>
          <a:xfrm>
            <a:off x="0" y="6007287"/>
            <a:ext cx="914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highlight>
                  <a:srgbClr val="FFFF00"/>
                </a:highlight>
              </a:rPr>
              <a:t>Jefferson Lab’s mission is to understand the transition from hadronic to partonic degrees of freedom.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915400" cy="762000"/>
          </a:xfrm>
        </p:spPr>
        <p:txBody>
          <a:bodyPr>
            <a:normAutofit/>
          </a:bodyPr>
          <a:lstStyle/>
          <a:p>
            <a:r>
              <a:rPr lang="en-US" sz="3600" dirty="0"/>
              <a:t>Thomas Jefferson National Accelerator Facility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234" y="838200"/>
            <a:ext cx="8074766" cy="53749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413410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43022</TotalTime>
  <Words>882</Words>
  <Application>Microsoft Macintosh PowerPoint</Application>
  <PresentationFormat>On-screen Show (4:3)</PresentationFormat>
  <Paragraphs>131</Paragraphs>
  <Slides>41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6" baseType="lpstr">
      <vt:lpstr>Arial</vt:lpstr>
      <vt:lpstr>Avenir</vt:lpstr>
      <vt:lpstr>Calibri</vt:lpstr>
      <vt:lpstr>Times New Roman</vt:lpstr>
      <vt:lpstr>Office Theme</vt:lpstr>
      <vt:lpstr>PowerPoint Presentation</vt:lpstr>
      <vt:lpstr>3000 years AGO, what did the great Philosophers Think WERE the Building blocks of MATTER?</vt:lpstr>
      <vt:lpstr>The Five Elements (Aristotle ~300BC )</vt:lpstr>
      <vt:lpstr>In the late 1800’s, what did The GREAT Scientists Think WERE the Building blocks OF matter?</vt:lpstr>
      <vt:lpstr>Periodic Table (Mendeleev 1868)</vt:lpstr>
      <vt:lpstr>But isn’t this getting really complicated…</vt:lpstr>
      <vt:lpstr>Chart of the Nuclides</vt:lpstr>
      <vt:lpstr>The 21st Century Building Blocks</vt:lpstr>
      <vt:lpstr>Thomas Jefferson National Accelerator Facility</vt:lpstr>
      <vt:lpstr>Thomas Jefferson National Accelerator Facility</vt:lpstr>
      <vt:lpstr>Heisenburg’s Uncertainty Principle</vt:lpstr>
      <vt:lpstr>Virtual Tour of Jefferson Lab’s Accelerator </vt:lpstr>
      <vt:lpstr>Injector: Photoelectric Effect</vt:lpstr>
      <vt:lpstr>Linear Accelerator</vt:lpstr>
      <vt:lpstr>Race Track Design  </vt:lpstr>
      <vt:lpstr>Jefferson Lab’s Experimental Hall A</vt:lpstr>
      <vt:lpstr>Jefferson Lab’s Experimental Hall B</vt:lpstr>
      <vt:lpstr>Jefferson Lab’s Experimental Hall C</vt:lpstr>
      <vt:lpstr>Jefferson Lab’s Experimental Hall D</vt:lpstr>
      <vt:lpstr>Control Rooms (24/7 operation)</vt:lpstr>
      <vt:lpstr>Jefferson Lab Physics Experiments</vt:lpstr>
      <vt:lpstr>Program Physics Topics</vt:lpstr>
      <vt:lpstr>An example: What happens when a proton and neutron get close together?</vt:lpstr>
      <vt:lpstr>Example Jefferson Lab Experiment</vt:lpstr>
      <vt:lpstr>Jefferson Lab’s Hall A</vt:lpstr>
      <vt:lpstr>Design The New Equipment</vt:lpstr>
      <vt:lpstr>Final Assembly</vt:lpstr>
      <vt:lpstr>Observation of Proton-Neutron Pairs!</vt:lpstr>
      <vt:lpstr>PowerPoint Presentation</vt:lpstr>
      <vt:lpstr>PowerPoint Presentation</vt:lpstr>
      <vt:lpstr>Upcoming JLab CEBAF Schedule</vt:lpstr>
      <vt:lpstr>Tentative Experimental Schedule</vt:lpstr>
      <vt:lpstr>Who Cares?!</vt:lpstr>
      <vt:lpstr>Or for those who like remote work:</vt:lpstr>
      <vt:lpstr>Kathy McCormick Cares</vt:lpstr>
      <vt:lpstr>Gordon Cates cares</vt:lpstr>
      <vt:lpstr>Tancredi Botto Cares </vt:lpstr>
      <vt:lpstr>Cynthia Keppel Cares</vt:lpstr>
      <vt:lpstr>James Simons Cares 88th Richest Person In The World</vt:lpstr>
      <vt:lpstr>James Maxwell Cares</vt:lpstr>
      <vt:lpstr>Ernest Moniz Cares!</vt:lpstr>
    </vt:vector>
  </TitlesOfParts>
  <Company>Jefferson Lab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Douglas Higinbotham</dc:creator>
  <cp:lastModifiedBy>Douglas Higinbotham</cp:lastModifiedBy>
  <cp:revision>321</cp:revision>
  <cp:lastPrinted>2016-12-05T17:50:46Z</cp:lastPrinted>
  <dcterms:created xsi:type="dcterms:W3CDTF">2014-10-10T15:59:43Z</dcterms:created>
  <dcterms:modified xsi:type="dcterms:W3CDTF">2023-05-31T11:29:05Z</dcterms:modified>
</cp:coreProperties>
</file>