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8" r:id="rId3"/>
  </p:sldMasterIdLst>
  <p:notesMasterIdLst>
    <p:notesMasterId r:id="rId32"/>
  </p:notesMasterIdLst>
  <p:sldIdLst>
    <p:sldId id="578" r:id="rId4"/>
    <p:sldId id="531" r:id="rId5"/>
    <p:sldId id="555" r:id="rId6"/>
    <p:sldId id="556" r:id="rId7"/>
    <p:sldId id="459" r:id="rId8"/>
    <p:sldId id="553" r:id="rId9"/>
    <p:sldId id="545" r:id="rId10"/>
    <p:sldId id="554" r:id="rId11"/>
    <p:sldId id="468" r:id="rId12"/>
    <p:sldId id="557" r:id="rId13"/>
    <p:sldId id="452" r:id="rId14"/>
    <p:sldId id="435" r:id="rId15"/>
    <p:sldId id="449" r:id="rId16"/>
    <p:sldId id="450" r:id="rId17"/>
    <p:sldId id="421" r:id="rId18"/>
    <p:sldId id="478" r:id="rId19"/>
    <p:sldId id="483" r:id="rId20"/>
    <p:sldId id="560" r:id="rId21"/>
    <p:sldId id="559" r:id="rId22"/>
    <p:sldId id="510" r:id="rId23"/>
    <p:sldId id="299" r:id="rId24"/>
    <p:sldId id="552" r:id="rId25"/>
    <p:sldId id="519" r:id="rId26"/>
    <p:sldId id="517" r:id="rId27"/>
    <p:sldId id="276" r:id="rId28"/>
    <p:sldId id="271" r:id="rId29"/>
    <p:sldId id="561" r:id="rId30"/>
    <p:sldId id="598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$niccolai" initials="$" lastIdx="2" clrIdx="0">
    <p:extLst>
      <p:ext uri="{19B8F6BF-5375-455C-9EA6-DF929625EA0E}">
        <p15:presenceInfo xmlns:p15="http://schemas.microsoft.com/office/powerpoint/2012/main" userId="$niccol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86130" autoAdjust="0"/>
  </p:normalViewPr>
  <p:slideViewPr>
    <p:cSldViewPr snapToGrid="0">
      <p:cViewPr varScale="1">
        <p:scale>
          <a:sx n="71" d="100"/>
          <a:sy n="71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AE5DD-EAB8-4B51-AF6D-AFA6353A1645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CC7E-1291-4A5A-A8ED-0CD2942E34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37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CC7E-1291-4A5A-A8ED-0CD2942E34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80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AA7F8-0545-4263-83F6-7E3AE312FA12}" type="slidenum">
              <a:rPr lang="fr-FR" smtClean="0">
                <a:latin typeface="Arial" charset="0"/>
              </a:rPr>
              <a:pPr/>
              <a:t>13</a:t>
            </a:fld>
            <a:endParaRPr lang="fr-FR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43E42-0992-4C57-964F-B0F2CAB169EE}" type="slidenum">
              <a:rPr lang="fr-FR" smtClean="0">
                <a:latin typeface="Arial" charset="0"/>
              </a:rPr>
              <a:pPr/>
              <a:t>14</a:t>
            </a:fld>
            <a:endParaRPr lang="fr-FR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0DC68-49E0-482F-8E38-7CE03D2F49A8}" type="slidenum">
              <a:rPr lang="fr-FR" smtClean="0">
                <a:latin typeface="Arial" charset="0"/>
              </a:rPr>
              <a:pPr/>
              <a:t>15</a:t>
            </a:fld>
            <a:endParaRPr lang="fr-FR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~4500 4D bins.</a:t>
            </a:r>
          </a:p>
          <a:p>
            <a:pPr>
              <a:defRPr/>
            </a:pPr>
            <a:r>
              <a:rPr lang="en-US" dirty="0"/>
              <a:t>KM10: in this version, the four GPDs are considered: H and ˜H are modeled for</a:t>
            </a:r>
          </a:p>
          <a:p>
            <a:pPr>
              <a:defRPr/>
            </a:pPr>
            <a:r>
              <a:rPr lang="en-US" dirty="0"/>
              <a:t>their valence part by Eq.( 116), the E contribution is only through the D-term</a:t>
            </a:r>
          </a:p>
          <a:p>
            <a:pPr>
              <a:defRPr/>
            </a:pPr>
            <a:r>
              <a:rPr lang="en-US" dirty="0"/>
              <a:t>and ˜E by the </a:t>
            </a:r>
            <a:r>
              <a:rPr lang="en-US" dirty="0" err="1"/>
              <a:t>pion</a:t>
            </a:r>
            <a:r>
              <a:rPr lang="en-US" dirty="0"/>
              <a:t> pole (like in </a:t>
            </a:r>
            <a:r>
              <a:rPr lang="en-US" dirty="0" err="1"/>
              <a:t>VGG</a:t>
            </a:r>
            <a:r>
              <a:rPr lang="en-US" dirty="0"/>
              <a:t> and GK). There are fifteen free parameters.</a:t>
            </a:r>
          </a:p>
          <a:p>
            <a:pPr>
              <a:defRPr/>
            </a:pPr>
            <a:r>
              <a:rPr lang="en-US" dirty="0"/>
              <a:t>They are b (</a:t>
            </a:r>
            <a:r>
              <a:rPr lang="en-US" dirty="0" err="1"/>
              <a:t>val</a:t>
            </a:r>
            <a:r>
              <a:rPr lang="en-US" dirty="0"/>
              <a:t>), r (</a:t>
            </a:r>
            <a:r>
              <a:rPr lang="en-US" dirty="0" err="1"/>
              <a:t>val</a:t>
            </a:r>
            <a:r>
              <a:rPr lang="en-US" dirty="0"/>
              <a:t>) and M (</a:t>
            </a:r>
            <a:r>
              <a:rPr lang="en-US" dirty="0" err="1"/>
              <a:t>val</a:t>
            </a:r>
            <a:r>
              <a:rPr lang="en-US" dirty="0"/>
              <a:t>) for the valence part of H (see Eq.( 116)),</a:t>
            </a:r>
          </a:p>
          <a:p>
            <a:pPr>
              <a:defRPr/>
            </a:pPr>
            <a:r>
              <a:rPr lang="en-US" dirty="0"/>
              <a:t>three similar ones ˜b (</a:t>
            </a:r>
            <a:r>
              <a:rPr lang="en-US" dirty="0" err="1"/>
              <a:t>val</a:t>
            </a:r>
            <a:r>
              <a:rPr lang="en-US" dirty="0"/>
              <a:t>), ˜r (</a:t>
            </a:r>
            <a:r>
              <a:rPr lang="en-US" dirty="0" err="1"/>
              <a:t>val</a:t>
            </a:r>
            <a:r>
              <a:rPr lang="en-US" dirty="0"/>
              <a:t>) and ˜M (</a:t>
            </a:r>
            <a:r>
              <a:rPr lang="en-US" dirty="0" err="1"/>
              <a:t>val</a:t>
            </a:r>
            <a:r>
              <a:rPr lang="en-US" dirty="0"/>
              <a:t>) for the valence part of ˜H , C and MC</a:t>
            </a:r>
          </a:p>
          <a:p>
            <a:pPr>
              <a:defRPr/>
            </a:pPr>
            <a:r>
              <a:rPr lang="en-US" dirty="0"/>
              <a:t>for the D-term (see Eq.( 117)), two for the </a:t>
            </a:r>
            <a:r>
              <a:rPr lang="en-US" dirty="0" err="1"/>
              <a:t>pion</a:t>
            </a:r>
            <a:r>
              <a:rPr lang="en-US" dirty="0"/>
              <a:t> pole (one for the normalization</a:t>
            </a:r>
          </a:p>
          <a:p>
            <a:pPr>
              <a:defRPr/>
            </a:pPr>
            <a:r>
              <a:rPr lang="en-US" dirty="0"/>
              <a:t>and one for the t-dependence) and five for the small x behavior of H: M (sea)</a:t>
            </a:r>
          </a:p>
          <a:p>
            <a:pPr>
              <a:defRPr/>
            </a:pPr>
            <a:r>
              <a:rPr lang="en-US" dirty="0"/>
              <a:t>which controls the t-dependence trough a dipole </a:t>
            </a:r>
            <a:r>
              <a:rPr lang="en-US" dirty="0" err="1"/>
              <a:t>ansatz</a:t>
            </a:r>
            <a:r>
              <a:rPr lang="en-US" dirty="0"/>
              <a:t>, s2 (sea), s2 (gluon) , s4</a:t>
            </a:r>
          </a:p>
          <a:p>
            <a:pPr>
              <a:defRPr/>
            </a:pPr>
            <a:r>
              <a:rPr lang="en-US" dirty="0"/>
              <a:t>(sea) and s4 (gluon) which control the normalization and evolution flow of the sea</a:t>
            </a:r>
          </a:p>
          <a:p>
            <a:pPr>
              <a:defRPr/>
            </a:pPr>
            <a:r>
              <a:rPr lang="en-US" dirty="0"/>
              <a:t>and gluon contributions. One should however note that the five latter parameters</a:t>
            </a:r>
          </a:p>
          <a:p>
            <a:pPr>
              <a:defRPr/>
            </a:pPr>
            <a:r>
              <a:rPr lang="en-US" dirty="0"/>
              <a:t>are determined by the collider experiments which are then just propagated to the</a:t>
            </a:r>
          </a:p>
          <a:p>
            <a:pPr>
              <a:defRPr/>
            </a:pPr>
            <a:r>
              <a:rPr lang="en-US" dirty="0"/>
              <a:t>valence region. In other words, the </a:t>
            </a:r>
            <a:r>
              <a:rPr lang="en-US" dirty="0" err="1"/>
              <a:t>JLab</a:t>
            </a:r>
            <a:r>
              <a:rPr lang="en-US" dirty="0"/>
              <a:t> and HERMES data that we discuss in this</a:t>
            </a:r>
          </a:p>
          <a:p>
            <a:pPr>
              <a:defRPr/>
            </a:pPr>
            <a:r>
              <a:rPr lang="en-US" dirty="0"/>
              <a:t>review only impact the first ten parameters and the KM10 model can effectively be</a:t>
            </a:r>
          </a:p>
          <a:p>
            <a:pPr>
              <a:defRPr/>
            </a:pPr>
            <a:r>
              <a:rPr lang="en-US" dirty="0"/>
              <a:t>considered as having 10 free parameters in this framework. These parameters are</a:t>
            </a:r>
          </a:p>
          <a:p>
            <a:pPr>
              <a:defRPr/>
            </a:pPr>
            <a:r>
              <a:rPr lang="en-US" dirty="0"/>
              <a:t>determined by fitting the </a:t>
            </a:r>
            <a:r>
              <a:rPr lang="en-US" dirty="0" err="1"/>
              <a:t>JLab</a:t>
            </a:r>
            <a:r>
              <a:rPr lang="en-US" dirty="0"/>
              <a:t> Hall A, </a:t>
            </a:r>
            <a:r>
              <a:rPr lang="en-US" dirty="0" err="1"/>
              <a:t>CLAS</a:t>
            </a:r>
            <a:r>
              <a:rPr lang="en-US" dirty="0"/>
              <a:t> beam spin asymmetries and HERMES</a:t>
            </a:r>
          </a:p>
          <a:p>
            <a:pPr>
              <a:defRPr/>
            </a:pPr>
            <a:r>
              <a:rPr lang="en-US" dirty="0"/>
              <a:t>data, excluding the polarized target data. The values of the free parameters and</a:t>
            </a:r>
          </a:p>
          <a:p>
            <a:pPr>
              <a:defRPr/>
            </a:pPr>
            <a:r>
              <a:rPr lang="en-US" dirty="0"/>
              <a:t>more details in the ingredients of the model are given </a:t>
            </a:r>
            <a:r>
              <a:rPr lang="en-US" dirty="0" err="1"/>
              <a:t>explicitely</a:t>
            </a:r>
            <a:r>
              <a:rPr lang="en-US" dirty="0"/>
              <a:t> in Ref. [111]. In</a:t>
            </a:r>
          </a:p>
          <a:p>
            <a:pPr>
              <a:defRPr/>
            </a:pPr>
            <a:r>
              <a:rPr lang="en-US" dirty="0"/>
              <a:t>the following figures, this version will be described by the black dot-dashed curves.</a:t>
            </a:r>
          </a:p>
          <a:p>
            <a:pPr>
              <a:defRPr/>
            </a:pPr>
            <a:r>
              <a:rPr lang="en-US" dirty="0"/>
              <a:t>• KM10a: compared to the KM10 version, this version sets ˜H to zero and fixes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pion</a:t>
            </a:r>
            <a:r>
              <a:rPr lang="en-US" dirty="0"/>
              <a:t> pole, which removes five free parameters and therefore reduces the total</a:t>
            </a:r>
          </a:p>
          <a:p>
            <a:pPr>
              <a:defRPr/>
            </a:pPr>
            <a:r>
              <a:rPr lang="en-US" dirty="0"/>
              <a:t>number of free parameters to five. These are determined by fitting only the</a:t>
            </a:r>
          </a:p>
          <a:p>
            <a:pPr>
              <a:defRPr/>
            </a:pPr>
            <a:r>
              <a:rPr lang="en-US" dirty="0"/>
              <a:t>HERMES (without the polarized target data) and </a:t>
            </a:r>
            <a:r>
              <a:rPr lang="en-US" dirty="0" err="1"/>
              <a:t>CLAS</a:t>
            </a:r>
            <a:r>
              <a:rPr lang="en-US" dirty="0"/>
              <a:t> data, </a:t>
            </a:r>
            <a:r>
              <a:rPr lang="en-US" i="1" dirty="0"/>
              <a:t>i.e. excluding the</a:t>
            </a:r>
          </a:p>
          <a:p>
            <a:pPr>
              <a:defRPr/>
            </a:pPr>
            <a:r>
              <a:rPr lang="en-US" dirty="0" err="1"/>
              <a:t>JLab</a:t>
            </a:r>
            <a:r>
              <a:rPr lang="en-US" dirty="0"/>
              <a:t> Hall A data of the fit. The </a:t>
            </a:r>
            <a:r>
              <a:rPr lang="en-US" dirty="0" err="1"/>
              <a:t>JLab</a:t>
            </a:r>
            <a:r>
              <a:rPr lang="en-US" dirty="0"/>
              <a:t> Hall A cross sections are indeed notoriously</a:t>
            </a:r>
          </a:p>
          <a:p>
            <a:pPr>
              <a:defRPr/>
            </a:pPr>
            <a:r>
              <a:rPr lang="en-US" dirty="0"/>
              <a:t>difficult to describe, as was illustrated by the comparison of the </a:t>
            </a:r>
            <a:r>
              <a:rPr lang="en-US" dirty="0" err="1"/>
              <a:t>VGG</a:t>
            </a:r>
            <a:r>
              <a:rPr lang="en-US" dirty="0"/>
              <a:t>, GK and</a:t>
            </a:r>
          </a:p>
          <a:p>
            <a:pPr>
              <a:defRPr/>
            </a:pPr>
            <a:r>
              <a:rPr lang="en-US" dirty="0"/>
              <a:t>dual models with data shown in the previous sections. We will see shortly that</a:t>
            </a:r>
          </a:p>
          <a:p>
            <a:pPr>
              <a:defRPr/>
            </a:pPr>
            <a:r>
              <a:rPr lang="en-US" dirty="0"/>
              <a:t>this “minimal” version of the KM model is indeed unable to describe or predict the</a:t>
            </a:r>
          </a:p>
          <a:p>
            <a:pPr>
              <a:defRPr/>
            </a:pPr>
            <a:r>
              <a:rPr lang="en-US" dirty="0" err="1"/>
              <a:t>JLab</a:t>
            </a:r>
            <a:r>
              <a:rPr lang="en-US" dirty="0"/>
              <a:t> Hall A cross sections. In the figures, this version will be described by the red</a:t>
            </a:r>
          </a:p>
          <a:p>
            <a:pPr>
              <a:defRPr/>
            </a:pPr>
            <a:r>
              <a:rPr lang="en-US" dirty="0"/>
              <a:t>solid curves.</a:t>
            </a:r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33B9B-67DE-4C39-B38E-937977B071F3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0A53A-A840-47BC-B0D2-B053B031CA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1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8A2B8-AE44-4AFF-9089-45F6294BE83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01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CC7E-1291-4A5A-A8ED-0CD2942E345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55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3F728-6DC4-4B2A-AA3A-BEC2C461F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latin typeface="Arial" charset="0"/>
              </a:rPr>
              <a:t>BH is well known and calculable from FF. Real part accessible with DSA as well. </a:t>
            </a:r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23EC7-C39A-44A6-A82B-22C7AF513EF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1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latin typeface="Arial" charset="0"/>
              </a:rPr>
              <a:t>BH is well known and calculable from FF. Real part accessible with DSA as well. </a:t>
            </a:r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23EC7-C39A-44A6-A82B-22C7AF513EF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09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latin typeface="Arial" charset="0"/>
              </a:rPr>
              <a:t>BH is well known and calculable from FF. Real part accessible with DSA as well. </a:t>
            </a:r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23EC7-C39A-44A6-A82B-22C7AF513EF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latin typeface="Arial" charset="0"/>
              </a:rPr>
              <a:t>BH is well known and calculable from FF. Real part accessible with DSA as well. </a:t>
            </a:r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23EC7-C39A-44A6-A82B-22C7AF513EF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7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latin typeface="Arial" charset="0"/>
              </a:rPr>
              <a:t>BH is well known and calculable from FF. Real part accessible with DSA as well. </a:t>
            </a:r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23EC7-C39A-44A6-A82B-22C7AF513EF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2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2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>
                <a:latin typeface="Arial" charset="0"/>
              </a:rPr>
              <a:t>The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DVCS</a:t>
            </a:r>
            <a:r>
              <a:rPr lang="fr-FR" baseline="0" dirty="0">
                <a:latin typeface="Arial" charset="0"/>
              </a:rPr>
              <a:t> amplitude </a:t>
            </a:r>
            <a:r>
              <a:rPr lang="fr-FR" baseline="0" dirty="0" err="1">
                <a:latin typeface="Arial" charset="0"/>
              </a:rPr>
              <a:t>is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proportional</a:t>
            </a:r>
            <a:r>
              <a:rPr lang="fr-FR" baseline="0" dirty="0">
                <a:latin typeface="Arial" charset="0"/>
              </a:rPr>
              <a:t> to a </a:t>
            </a:r>
            <a:r>
              <a:rPr lang="fr-FR" baseline="0" dirty="0" err="1">
                <a:latin typeface="Arial" charset="0"/>
              </a:rPr>
              <a:t>linear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combination</a:t>
            </a:r>
            <a:r>
              <a:rPr lang="fr-FR" baseline="0" dirty="0">
                <a:latin typeface="Arial" charset="0"/>
              </a:rPr>
              <a:t> of 4 </a:t>
            </a:r>
            <a:r>
              <a:rPr lang="fr-FR" baseline="0" dirty="0" err="1">
                <a:latin typeface="Arial" charset="0"/>
              </a:rPr>
              <a:t>complex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GPD</a:t>
            </a:r>
            <a:r>
              <a:rPr lang="fr-FR" baseline="0" dirty="0">
                <a:latin typeface="Arial" charset="0"/>
              </a:rPr>
              <a:t>-</a:t>
            </a:r>
            <a:r>
              <a:rPr lang="fr-FR" baseline="0" dirty="0" err="1">
                <a:latin typeface="Arial" charset="0"/>
              </a:rPr>
              <a:t>related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quantities</a:t>
            </a:r>
            <a:r>
              <a:rPr lang="fr-FR" baseline="0" dirty="0">
                <a:latin typeface="Arial" charset="0"/>
              </a:rPr>
              <a:t>, </a:t>
            </a:r>
            <a:r>
              <a:rPr lang="fr-FR" baseline="0" dirty="0" err="1">
                <a:latin typeface="Arial" charset="0"/>
              </a:rPr>
              <a:t>which</a:t>
            </a:r>
            <a:r>
              <a:rPr lang="fr-FR" baseline="0" dirty="0">
                <a:latin typeface="Arial" charset="0"/>
              </a:rPr>
              <a:t> are </a:t>
            </a:r>
            <a:r>
              <a:rPr lang="fr-FR" baseline="0" dirty="0" err="1">
                <a:latin typeface="Arial" charset="0"/>
              </a:rPr>
              <a:t>called</a:t>
            </a:r>
            <a:r>
              <a:rPr lang="fr-FR" baseline="0" dirty="0">
                <a:latin typeface="Arial" charset="0"/>
              </a:rPr>
              <a:t> Compton </a:t>
            </a:r>
            <a:r>
              <a:rPr lang="fr-FR" baseline="0" dirty="0" err="1">
                <a:latin typeface="Arial" charset="0"/>
              </a:rPr>
              <a:t>Form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Factors</a:t>
            </a:r>
            <a:r>
              <a:rPr lang="fr-FR" baseline="0" dirty="0">
                <a:latin typeface="Arial" charset="0"/>
              </a:rPr>
              <a:t>. The real part of the </a:t>
            </a:r>
            <a:r>
              <a:rPr lang="fr-FR" baseline="0" dirty="0" err="1">
                <a:latin typeface="Arial" charset="0"/>
              </a:rPr>
              <a:t>CFF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is</a:t>
            </a:r>
            <a:r>
              <a:rPr lang="fr-FR" baseline="0" dirty="0">
                <a:latin typeface="Arial" charset="0"/>
              </a:rPr>
              <a:t> an </a:t>
            </a:r>
            <a:r>
              <a:rPr lang="fr-FR" baseline="0" dirty="0" err="1">
                <a:latin typeface="Arial" charset="0"/>
              </a:rPr>
              <a:t>integral</a:t>
            </a:r>
            <a:r>
              <a:rPr lang="fr-FR" baseline="0" dirty="0">
                <a:latin typeface="Arial" charset="0"/>
              </a:rPr>
              <a:t> over x of a </a:t>
            </a:r>
            <a:r>
              <a:rPr lang="fr-FR" baseline="0" dirty="0" err="1">
                <a:latin typeface="Arial" charset="0"/>
              </a:rPr>
              <a:t>GPD</a:t>
            </a:r>
            <a:r>
              <a:rPr lang="fr-FR" baseline="0" dirty="0">
                <a:latin typeface="Arial" charset="0"/>
              </a:rPr>
              <a:t>, </a:t>
            </a:r>
            <a:r>
              <a:rPr lang="fr-FR" baseline="0" dirty="0" err="1">
                <a:latin typeface="Arial" charset="0"/>
              </a:rPr>
              <a:t>while</a:t>
            </a:r>
            <a:r>
              <a:rPr lang="fr-FR" baseline="0" dirty="0">
                <a:latin typeface="Arial" charset="0"/>
              </a:rPr>
              <a:t> the </a:t>
            </a:r>
            <a:r>
              <a:rPr lang="fr-FR" baseline="0" dirty="0" err="1">
                <a:latin typeface="Arial" charset="0"/>
              </a:rPr>
              <a:t>imaginary</a:t>
            </a:r>
            <a:r>
              <a:rPr lang="fr-FR" baseline="0" dirty="0">
                <a:latin typeface="Arial" charset="0"/>
              </a:rPr>
              <a:t> one </a:t>
            </a:r>
            <a:r>
              <a:rPr lang="fr-FR" baseline="0" dirty="0" err="1">
                <a:latin typeface="Arial" charset="0"/>
              </a:rPr>
              <a:t>is</a:t>
            </a:r>
            <a:r>
              <a:rPr lang="fr-FR" baseline="0" dirty="0">
                <a:latin typeface="Arial" charset="0"/>
              </a:rPr>
              <a:t> the </a:t>
            </a:r>
            <a:r>
              <a:rPr lang="fr-FR" baseline="0" dirty="0" err="1">
                <a:latin typeface="Arial" charset="0"/>
              </a:rPr>
              <a:t>GPD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computed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at</a:t>
            </a:r>
            <a:r>
              <a:rPr lang="fr-FR" baseline="0" dirty="0">
                <a:latin typeface="Arial" charset="0"/>
              </a:rPr>
              <a:t> the x=+-</a:t>
            </a:r>
            <a:r>
              <a:rPr lang="fr-FR" baseline="0" dirty="0" err="1">
                <a:latin typeface="Arial" charset="0"/>
              </a:rPr>
              <a:t>csi</a:t>
            </a:r>
            <a:r>
              <a:rPr lang="fr-FR" baseline="0" dirty="0">
                <a:latin typeface="Arial" charset="0"/>
              </a:rPr>
              <a:t> points. So, </a:t>
            </a:r>
            <a:r>
              <a:rPr lang="fr-FR" baseline="0" dirty="0" err="1">
                <a:latin typeface="Arial" charset="0"/>
              </a:rPr>
              <a:t>measuring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DVCS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allow</a:t>
            </a:r>
            <a:r>
              <a:rPr lang="fr-FR" baseline="0" dirty="0">
                <a:latin typeface="Arial" charset="0"/>
              </a:rPr>
              <a:t> us to </a:t>
            </a:r>
            <a:r>
              <a:rPr lang="fr-FR" baseline="0" dirty="0" err="1">
                <a:latin typeface="Arial" charset="0"/>
              </a:rPr>
              <a:t>only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obtain</a:t>
            </a:r>
            <a:r>
              <a:rPr lang="fr-FR" baseline="0" dirty="0">
                <a:latin typeface="Arial" charset="0"/>
              </a:rPr>
              <a:t> the </a:t>
            </a:r>
            <a:r>
              <a:rPr lang="fr-FR" baseline="0" dirty="0" err="1">
                <a:latin typeface="Arial" charset="0"/>
              </a:rPr>
              <a:t>csi</a:t>
            </a:r>
            <a:r>
              <a:rPr lang="fr-FR" baseline="0" dirty="0">
                <a:latin typeface="Arial" charset="0"/>
              </a:rPr>
              <a:t> and t </a:t>
            </a:r>
            <a:r>
              <a:rPr lang="fr-FR" baseline="0" dirty="0" err="1">
                <a:latin typeface="Arial" charset="0"/>
              </a:rPr>
              <a:t>dependence</a:t>
            </a:r>
            <a:r>
              <a:rPr lang="fr-FR" baseline="0" dirty="0">
                <a:latin typeface="Arial" charset="0"/>
              </a:rPr>
              <a:t> of </a:t>
            </a:r>
            <a:r>
              <a:rPr lang="fr-FR" baseline="0" dirty="0" err="1">
                <a:latin typeface="Arial" charset="0"/>
              </a:rPr>
              <a:t>GPDs</a:t>
            </a:r>
            <a:r>
              <a:rPr lang="fr-FR" baseline="0" dirty="0">
                <a:latin typeface="Arial" charset="0"/>
              </a:rPr>
              <a:t>, </a:t>
            </a:r>
            <a:r>
              <a:rPr lang="fr-FR" baseline="0" dirty="0" err="1">
                <a:latin typeface="Arial" charset="0"/>
              </a:rPr>
              <a:t>while</a:t>
            </a:r>
            <a:r>
              <a:rPr lang="fr-FR" baseline="0" dirty="0">
                <a:latin typeface="Arial" charset="0"/>
              </a:rPr>
              <a:t> x </a:t>
            </a:r>
            <a:r>
              <a:rPr lang="fr-FR" baseline="0" dirty="0" err="1">
                <a:latin typeface="Arial" charset="0"/>
              </a:rPr>
              <a:t>is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integrated</a:t>
            </a:r>
            <a:r>
              <a:rPr lang="fr-FR" baseline="0" dirty="0">
                <a:latin typeface="Arial" charset="0"/>
              </a:rPr>
              <a:t> over.  </a:t>
            </a:r>
            <a:endParaRPr lang="fr-FR" dirty="0">
              <a:latin typeface="Arial" charset="0"/>
            </a:endParaRPr>
          </a:p>
          <a:p>
            <a:endParaRPr lang="fr-FR" dirty="0">
              <a:latin typeface="Arial" charset="0"/>
            </a:endParaRPr>
          </a:p>
          <a:p>
            <a:r>
              <a:rPr lang="fr-FR" dirty="0">
                <a:latin typeface="Arial" charset="0"/>
              </a:rPr>
              <a:t>The </a:t>
            </a:r>
            <a:r>
              <a:rPr lang="fr-FR" dirty="0" err="1">
                <a:latin typeface="Arial" charset="0"/>
              </a:rPr>
              <a:t>DVCS</a:t>
            </a:r>
            <a:r>
              <a:rPr lang="fr-FR" dirty="0">
                <a:latin typeface="Arial" charset="0"/>
              </a:rPr>
              <a:t> final state </a:t>
            </a:r>
            <a:r>
              <a:rPr lang="fr-FR" dirty="0" err="1">
                <a:latin typeface="Arial" charset="0"/>
              </a:rPr>
              <a:t>is</a:t>
            </a:r>
            <a:r>
              <a:rPr lang="fr-FR" dirty="0">
                <a:latin typeface="Arial" charset="0"/>
              </a:rPr>
              <a:t> the </a:t>
            </a:r>
            <a:r>
              <a:rPr lang="fr-FR" dirty="0" err="1">
                <a:latin typeface="Arial" charset="0"/>
              </a:rPr>
              <a:t>same</a:t>
            </a:r>
            <a:r>
              <a:rPr lang="fr-FR" dirty="0">
                <a:latin typeface="Arial" charset="0"/>
              </a:rPr>
              <a:t> as the </a:t>
            </a:r>
            <a:r>
              <a:rPr lang="fr-FR" dirty="0" err="1">
                <a:latin typeface="Arial" charset="0"/>
              </a:rPr>
              <a:t>BH</a:t>
            </a:r>
            <a:r>
              <a:rPr lang="fr-FR" dirty="0">
                <a:latin typeface="Arial" charset="0"/>
              </a:rPr>
              <a:t> one. </a:t>
            </a:r>
            <a:r>
              <a:rPr lang="fr-FR" dirty="0" err="1">
                <a:latin typeface="Arial" charset="0"/>
              </a:rPr>
              <a:t>BH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is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well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known</a:t>
            </a:r>
            <a:r>
              <a:rPr lang="fr-FR" dirty="0">
                <a:latin typeface="Arial" charset="0"/>
              </a:rPr>
              <a:t> and calculable </a:t>
            </a:r>
            <a:r>
              <a:rPr lang="fr-FR" dirty="0" err="1">
                <a:latin typeface="Arial" charset="0"/>
              </a:rPr>
              <a:t>from</a:t>
            </a:r>
            <a:r>
              <a:rPr lang="fr-FR" dirty="0">
                <a:latin typeface="Arial" charset="0"/>
              </a:rPr>
              <a:t> the </a:t>
            </a:r>
            <a:r>
              <a:rPr lang="fr-FR" dirty="0" err="1">
                <a:latin typeface="Arial" charset="0"/>
              </a:rPr>
              <a:t>electromagnetic</a:t>
            </a:r>
            <a:r>
              <a:rPr lang="fr-FR" baseline="0" dirty="0">
                <a:latin typeface="Arial" charset="0"/>
              </a:rPr>
              <a:t> </a:t>
            </a:r>
            <a:r>
              <a:rPr lang="fr-FR" dirty="0">
                <a:latin typeface="Arial" charset="0"/>
              </a:rPr>
              <a:t>FF. </a:t>
            </a:r>
          </a:p>
          <a:p>
            <a:r>
              <a:rPr lang="fr-FR" dirty="0">
                <a:latin typeface="Arial" charset="0"/>
              </a:rPr>
              <a:t>If </a:t>
            </a:r>
            <a:r>
              <a:rPr lang="fr-FR" dirty="0" err="1">
                <a:latin typeface="Arial" charset="0"/>
              </a:rPr>
              <a:t>we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measure</a:t>
            </a:r>
            <a:r>
              <a:rPr lang="fr-FR" dirty="0">
                <a:latin typeface="Arial" charset="0"/>
              </a:rPr>
              <a:t> cross sections or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DSA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we</a:t>
            </a:r>
            <a:r>
              <a:rPr lang="fr-FR" baseline="0" dirty="0">
                <a:latin typeface="Arial" charset="0"/>
              </a:rPr>
              <a:t> are sensitive to the r</a:t>
            </a:r>
            <a:r>
              <a:rPr lang="fr-FR" dirty="0">
                <a:latin typeface="Arial" charset="0"/>
              </a:rPr>
              <a:t>eal part of</a:t>
            </a:r>
            <a:r>
              <a:rPr lang="fr-FR" baseline="0" dirty="0">
                <a:latin typeface="Arial" charset="0"/>
              </a:rPr>
              <a:t> the CFFs</a:t>
            </a:r>
            <a:r>
              <a:rPr lang="fr-FR" dirty="0">
                <a:latin typeface="Arial" charset="0"/>
              </a:rPr>
              <a:t>. If </a:t>
            </a:r>
            <a:r>
              <a:rPr lang="fr-FR" dirty="0" err="1">
                <a:latin typeface="Arial" charset="0"/>
              </a:rPr>
              <a:t>we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measure</a:t>
            </a:r>
            <a:r>
              <a:rPr lang="fr-FR" dirty="0">
                <a:latin typeface="Arial" charset="0"/>
              </a:rPr>
              <a:t> single-spin </a:t>
            </a:r>
            <a:r>
              <a:rPr lang="fr-FR" dirty="0" err="1">
                <a:latin typeface="Arial" charset="0"/>
              </a:rPr>
              <a:t>asymmetries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we</a:t>
            </a:r>
            <a:r>
              <a:rPr lang="fr-FR" baseline="0" dirty="0">
                <a:latin typeface="Arial" charset="0"/>
              </a:rPr>
              <a:t> are sensitive to the </a:t>
            </a:r>
            <a:r>
              <a:rPr lang="fr-FR" baseline="0" dirty="0" err="1">
                <a:latin typeface="Arial" charset="0"/>
              </a:rPr>
              <a:t>DVCS</a:t>
            </a:r>
            <a:r>
              <a:rPr lang="fr-FR" baseline="0" dirty="0">
                <a:latin typeface="Arial" charset="0"/>
              </a:rPr>
              <a:t>/</a:t>
            </a:r>
            <a:r>
              <a:rPr lang="fr-FR" baseline="0" dirty="0" err="1">
                <a:latin typeface="Arial" charset="0"/>
              </a:rPr>
              <a:t>BH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interference</a:t>
            </a:r>
            <a:r>
              <a:rPr lang="fr-FR" baseline="0" dirty="0">
                <a:latin typeface="Arial" charset="0"/>
              </a:rPr>
              <a:t>, </a:t>
            </a:r>
            <a:r>
              <a:rPr lang="fr-FR" baseline="0" dirty="0" err="1">
                <a:latin typeface="Arial" charset="0"/>
              </a:rPr>
              <a:t>which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is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linked</a:t>
            </a:r>
            <a:r>
              <a:rPr lang="fr-FR" baseline="0" dirty="0">
                <a:latin typeface="Arial" charset="0"/>
              </a:rPr>
              <a:t> to the </a:t>
            </a:r>
            <a:r>
              <a:rPr lang="fr-FR" baseline="0" dirty="0" err="1">
                <a:latin typeface="Arial" charset="0"/>
              </a:rPr>
              <a:t>imaginary</a:t>
            </a:r>
            <a:r>
              <a:rPr lang="fr-FR" baseline="0" dirty="0">
                <a:latin typeface="Arial" charset="0"/>
              </a:rPr>
              <a:t> part of the CFFs.</a:t>
            </a:r>
          </a:p>
          <a:p>
            <a:r>
              <a:rPr lang="fr-FR" baseline="0" dirty="0">
                <a:latin typeface="Arial" charset="0"/>
              </a:rPr>
              <a:t>By </a:t>
            </a:r>
            <a:r>
              <a:rPr lang="fr-FR" baseline="0" dirty="0" err="1">
                <a:latin typeface="Arial" charset="0"/>
              </a:rPr>
              <a:t>looking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at</a:t>
            </a:r>
            <a:r>
              <a:rPr lang="fr-FR" baseline="0" dirty="0">
                <a:latin typeface="Arial" charset="0"/>
              </a:rPr>
              <a:t> the phi </a:t>
            </a:r>
            <a:r>
              <a:rPr lang="fr-FR" baseline="0" dirty="0" err="1">
                <a:latin typeface="Arial" charset="0"/>
              </a:rPr>
              <a:t>dependence</a:t>
            </a:r>
            <a:r>
              <a:rPr lang="fr-FR" baseline="0" dirty="0">
                <a:latin typeface="Arial" charset="0"/>
              </a:rPr>
              <a:t> of the </a:t>
            </a:r>
            <a:r>
              <a:rPr lang="fr-FR" baseline="0" dirty="0" err="1">
                <a:latin typeface="Arial" charset="0"/>
              </a:rPr>
              <a:t>epg</a:t>
            </a:r>
            <a:r>
              <a:rPr lang="fr-FR" baseline="0" dirty="0">
                <a:latin typeface="Arial" charset="0"/>
              </a:rPr>
              <a:t> observables, the </a:t>
            </a:r>
            <a:r>
              <a:rPr lang="fr-FR" baseline="0" dirty="0" err="1">
                <a:latin typeface="Arial" charset="0"/>
              </a:rPr>
              <a:t>various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terms</a:t>
            </a:r>
            <a:r>
              <a:rPr lang="fr-FR" baseline="0" dirty="0">
                <a:latin typeface="Arial" charset="0"/>
              </a:rPr>
              <a:t> of the </a:t>
            </a:r>
            <a:r>
              <a:rPr lang="fr-FR" baseline="0" dirty="0" err="1">
                <a:latin typeface="Arial" charset="0"/>
              </a:rPr>
              <a:t>epg</a:t>
            </a:r>
            <a:r>
              <a:rPr lang="fr-FR" baseline="0" dirty="0">
                <a:latin typeface="Arial" charset="0"/>
              </a:rPr>
              <a:t> amplitude </a:t>
            </a:r>
            <a:r>
              <a:rPr lang="fr-FR" baseline="0" dirty="0" err="1">
                <a:latin typeface="Arial" charset="0"/>
              </a:rPr>
              <a:t>can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be</a:t>
            </a:r>
            <a:r>
              <a:rPr lang="fr-FR" baseline="0" dirty="0">
                <a:latin typeface="Arial" charset="0"/>
              </a:rPr>
              <a:t> </a:t>
            </a:r>
            <a:r>
              <a:rPr lang="fr-FR" baseline="0" dirty="0" err="1">
                <a:latin typeface="Arial" charset="0"/>
              </a:rPr>
              <a:t>singled</a:t>
            </a:r>
            <a:r>
              <a:rPr lang="fr-FR" baseline="0" dirty="0">
                <a:latin typeface="Arial" charset="0"/>
              </a:rPr>
              <a:t> out.  </a:t>
            </a:r>
            <a:r>
              <a:rPr lang="fr-FR" dirty="0">
                <a:latin typeface="Arial" charset="0"/>
              </a:rPr>
              <a:t> </a:t>
            </a:r>
          </a:p>
        </p:txBody>
      </p:sp>
      <p:sp>
        <p:nvSpPr>
          <p:cNvPr id="202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CEF07-4DE1-4907-B39C-F74D1F1662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latin typeface="Arial" charset="0"/>
              </a:rPr>
              <a:t>HRS: momentum resolution 10</a:t>
            </a:r>
            <a:r>
              <a:rPr lang="fr-FR" baseline="30000">
                <a:latin typeface="Arial" charset="0"/>
              </a:rPr>
              <a:t>-4</a:t>
            </a:r>
            <a:r>
              <a:rPr lang="fr-FR">
                <a:latin typeface="Arial" charset="0"/>
              </a:rPr>
              <a:t> - CLAS: momentum resolution 10</a:t>
            </a:r>
            <a:r>
              <a:rPr lang="fr-FR" baseline="30000">
                <a:latin typeface="Arial" charset="0"/>
              </a:rPr>
              <a:t>-2 </a:t>
            </a:r>
            <a:endParaRPr lang="en-US" baseline="30000">
              <a:latin typeface="Arial" charset="0"/>
            </a:endParaRPr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E9317-4C31-4ACE-85B6-FAFC7CBF8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D881-F609-41C4-8634-C4D98BC9AB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5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BA01-30A6-48D2-AE9D-C07790DBEB2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6548-66CD-44EB-902F-D66BC0FA2F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D4D2-CD81-4A98-8717-6E8C999ABB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FFCA5-5E73-4B7A-8956-A35053F9AEC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7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6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9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57E28-8258-46FE-8DA0-AD575086EF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0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2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0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3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77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52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09306" y="273851"/>
            <a:ext cx="10969415" cy="114244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70151" y="1795986"/>
            <a:ext cx="5258708" cy="17959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320007" y="1795986"/>
            <a:ext cx="5258709" cy="17959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870151" y="3753255"/>
            <a:ext cx="5258708" cy="17959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0007" y="3753255"/>
            <a:ext cx="5258709" cy="17959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301067" y="5954715"/>
            <a:ext cx="3862917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873067" y="5954715"/>
            <a:ext cx="2836333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59E3-ABDE-4B42-9E4E-878869A827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4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311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6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28E8-3AF9-4F8C-B123-D2A2114D824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0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2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38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0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96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3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984C-82E5-4F9A-ABAB-B510DF9D07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1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09302" y="273850"/>
            <a:ext cx="10969415" cy="114244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70147" y="1795984"/>
            <a:ext cx="5258708" cy="1795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320007" y="1795984"/>
            <a:ext cx="5258709" cy="1795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870147" y="3753253"/>
            <a:ext cx="5258708" cy="17959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0007" y="3753253"/>
            <a:ext cx="5258709" cy="17959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301067" y="5954713"/>
            <a:ext cx="3862917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873067" y="5954713"/>
            <a:ext cx="2836333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59E3-ABDE-4B42-9E4E-878869A827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84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674988-A7AB-4A62-AB9D-82AF153A5A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F342-3C7F-4ABB-B453-7139A8B495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3AC95-7BED-4605-AD78-E7283598975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36E7-3A22-4A9D-BB02-327B95D72F7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90BD-53C0-4836-9D64-4E45D7DFC5D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A6E8-612E-4030-AD0F-D9113E8C6A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268FFE1-9581-400E-AE26-B3500C43C85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6.png"/><Relationship Id="rId4" Type="http://schemas.openxmlformats.org/officeDocument/2006/relationships/hyperlink" Target="https://www.youtube.com/watch?v=G-9I0buDi4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emf"/><Relationship Id="rId7" Type="http://schemas.openxmlformats.org/officeDocument/2006/relationships/image" Target="../media/image61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emf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image" Target="../media/image10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5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2F2CA6-4BB0-4B57-BC99-2CD34FDC54AB}"/>
              </a:ext>
            </a:extLst>
          </p:cNvPr>
          <p:cNvSpPr/>
          <p:nvPr/>
        </p:nvSpPr>
        <p:spPr>
          <a:xfrm>
            <a:off x="94370" y="2698860"/>
            <a:ext cx="4821876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1C4704-3BA0-454E-A3C0-991514DA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9" y="5712259"/>
            <a:ext cx="1659004" cy="10331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7B953D-494F-4640-8121-351D5E0B2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349" y="5712259"/>
            <a:ext cx="1459282" cy="1033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6B8D1F-4478-41AA-91DD-3D76597466F3}"/>
              </a:ext>
            </a:extLst>
          </p:cNvPr>
          <p:cNvSpPr txBox="1"/>
          <p:nvPr/>
        </p:nvSpPr>
        <p:spPr>
          <a:xfrm>
            <a:off x="3114157" y="8767"/>
            <a:ext cx="632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fr-FR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Exclusive </a:t>
            </a:r>
            <a:r>
              <a:rPr lang="fr-FR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endParaRPr lang="fr-FR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62E77F-982C-4F73-808D-5186FA1CA7CF}"/>
              </a:ext>
            </a:extLst>
          </p:cNvPr>
          <p:cNvSpPr txBox="1"/>
          <p:nvPr/>
        </p:nvSpPr>
        <p:spPr>
          <a:xfrm>
            <a:off x="3497045" y="6099100"/>
            <a:ext cx="539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Silvia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Niccolai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Orsay &amp; CLAS Collaboration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HUGS,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June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4DEB4B-B999-49BF-9FF1-3D84EAE1F9BC}"/>
              </a:ext>
            </a:extLst>
          </p:cNvPr>
          <p:cNvSpPr txBox="1"/>
          <p:nvPr/>
        </p:nvSpPr>
        <p:spPr>
          <a:xfrm>
            <a:off x="240145" y="1118261"/>
            <a:ext cx="6455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DIS: structure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Generalized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Parton Distributions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A0B418-016E-4A9A-9BF8-16DDB490EB40}"/>
              </a:ext>
            </a:extLst>
          </p:cNvPr>
          <p:cNvSpPr txBox="1"/>
          <p:nvPr/>
        </p:nvSpPr>
        <p:spPr>
          <a:xfrm>
            <a:off x="220864" y="2698860"/>
            <a:ext cx="4512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2: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Virtual Compton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DVCS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DVCS on the proton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JLab@6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tomography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forces in the proton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CC116C-BC4F-4701-9992-035CE7FBF79D}"/>
              </a:ext>
            </a:extLst>
          </p:cNvPr>
          <p:cNvSpPr txBox="1"/>
          <p:nvPr/>
        </p:nvSpPr>
        <p:spPr>
          <a:xfrm>
            <a:off x="7458363" y="1183577"/>
            <a:ext cx="3706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3: DVCS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DVCS experiments@12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ADEA4-4025-4156-B906-A5A5EED2D083}"/>
              </a:ext>
            </a:extLst>
          </p:cNvPr>
          <p:cNvSpPr txBox="1"/>
          <p:nvPr/>
        </p:nvSpPr>
        <p:spPr>
          <a:xfrm>
            <a:off x="7401565" y="2715607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4: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Upgrades at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EIC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4D387B-7044-4293-A573-53CA41CE336F}"/>
              </a:ext>
            </a:extLst>
          </p:cNvPr>
          <p:cNvSpPr txBox="1"/>
          <p:nvPr/>
        </p:nvSpPr>
        <p:spPr>
          <a:xfrm>
            <a:off x="7422387" y="4407353"/>
            <a:ext cx="4769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5: Tutorial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techniques for exclusive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4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5BD6636-E073-4FCD-971F-9C9BA1D39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67" y="24021"/>
            <a:ext cx="1076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GPDs through DVCS: experimental and theoretical challenges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C4799D-6354-4674-8C3A-785B061ACA28}"/>
              </a:ext>
            </a:extLst>
          </p:cNvPr>
          <p:cNvSpPr txBox="1"/>
          <p:nvPr/>
        </p:nvSpPr>
        <p:spPr>
          <a:xfrm>
            <a:off x="478971" y="925286"/>
            <a:ext cx="1122619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insights 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aspects of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tomography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partons’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angular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distribution of forces in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approximation,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4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quark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constrained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3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kinematic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DVCS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CFF,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2 of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kinematic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DVCS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BH, mixed blessing: BH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dominates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cross section,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CFFs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asymmetries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DVCS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 exclusive final state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small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cross section: high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intensity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lepton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high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luminosity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needed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Polarization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observables are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needed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single out the contributions of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various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polarized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beams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targets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Wide phase-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space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coverage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needed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sample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kinematic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dependence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GPDs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AF34FD9-695A-4103-B952-70F21563EF69}"/>
              </a:ext>
            </a:extLst>
          </p:cNvPr>
          <p:cNvSpPr/>
          <p:nvPr/>
        </p:nvSpPr>
        <p:spPr>
          <a:xfrm>
            <a:off x="935567" y="5865100"/>
            <a:ext cx="1208919" cy="63367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BF8A50-67F2-467E-876A-E62E723F53C0}"/>
              </a:ext>
            </a:extLst>
          </p:cNvPr>
          <p:cNvSpPr txBox="1"/>
          <p:nvPr/>
        </p:nvSpPr>
        <p:spPr>
          <a:xfrm>
            <a:off x="2601082" y="5975107"/>
            <a:ext cx="653614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Jefferson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DVCS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9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BBF4F39-1578-417C-B55F-554E8C7C13BB}"/>
              </a:ext>
            </a:extLst>
          </p:cNvPr>
          <p:cNvGrpSpPr/>
          <p:nvPr/>
        </p:nvGrpSpPr>
        <p:grpSpPr>
          <a:xfrm>
            <a:off x="590774" y="627064"/>
            <a:ext cx="7327900" cy="2949575"/>
            <a:chOff x="2506663" y="627064"/>
            <a:chExt cx="7327900" cy="2949575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6663" y="627064"/>
              <a:ext cx="7327900" cy="294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3" name="Oval 5"/>
            <p:cNvSpPr>
              <a:spLocks noChangeArrowheads="1"/>
            </p:cNvSpPr>
            <p:nvPr/>
          </p:nvSpPr>
          <p:spPr bwMode="auto">
            <a:xfrm>
              <a:off x="4418013" y="2481263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000">
                <a:solidFill>
                  <a:srgbClr val="FFFF66"/>
                </a:solidFill>
                <a:latin typeface="Bookman Old Style" pitchFamily="18" charset="0"/>
              </a:endParaRPr>
            </a:p>
          </p:txBody>
        </p:sp>
        <p:sp>
          <p:nvSpPr>
            <p:cNvPr id="46084" name="Oval 6"/>
            <p:cNvSpPr>
              <a:spLocks noChangeArrowheads="1"/>
            </p:cNvSpPr>
            <p:nvPr/>
          </p:nvSpPr>
          <p:spPr bwMode="auto">
            <a:xfrm>
              <a:off x="8404225" y="1878013"/>
              <a:ext cx="152400" cy="152400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000">
                <a:solidFill>
                  <a:srgbClr val="FFFF66"/>
                </a:solidFill>
                <a:latin typeface="Bookman Old Style" pitchFamily="18" charset="0"/>
              </a:endParaRPr>
            </a:p>
          </p:txBody>
        </p:sp>
        <p:sp>
          <p:nvSpPr>
            <p:cNvPr id="46085" name="Oval 7"/>
            <p:cNvSpPr>
              <a:spLocks noChangeArrowheads="1"/>
            </p:cNvSpPr>
            <p:nvPr/>
          </p:nvSpPr>
          <p:spPr bwMode="auto">
            <a:xfrm>
              <a:off x="8450263" y="1501775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000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46086" name="Groupe 48"/>
          <p:cNvGrpSpPr>
            <a:grpSpLocks/>
          </p:cNvGrpSpPr>
          <p:nvPr/>
        </p:nvGrpSpPr>
        <p:grpSpPr bwMode="auto">
          <a:xfrm>
            <a:off x="1118956" y="3930651"/>
            <a:ext cx="3977870" cy="1535113"/>
            <a:chOff x="545911" y="730394"/>
            <a:chExt cx="2811438" cy="1535113"/>
          </a:xfrm>
        </p:grpSpPr>
        <p:sp>
          <p:nvSpPr>
            <p:cNvPr id="46114" name="Rectangle 15"/>
            <p:cNvSpPr>
              <a:spLocks noChangeArrowheads="1"/>
            </p:cNvSpPr>
            <p:nvPr/>
          </p:nvSpPr>
          <p:spPr bwMode="auto">
            <a:xfrm>
              <a:off x="563850" y="730399"/>
              <a:ext cx="277495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algn="ctr"/>
              <a:r>
                <a:rPr lang="en-GB" b="1">
                  <a:solidFill>
                    <a:srgbClr val="FF0000"/>
                  </a:solidFill>
                </a:rPr>
                <a:t>JLAB</a:t>
              </a:r>
            </a:p>
          </p:txBody>
        </p:sp>
        <p:sp>
          <p:nvSpPr>
            <p:cNvPr id="46115" name="Rectangle 11"/>
            <p:cNvSpPr>
              <a:spLocks noChangeArrowheads="1"/>
            </p:cNvSpPr>
            <p:nvPr/>
          </p:nvSpPr>
          <p:spPr bwMode="auto">
            <a:xfrm>
              <a:off x="545911" y="1487606"/>
              <a:ext cx="1378424" cy="600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400"/>
                <a:t>p,n-DVCS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/>
                <a:t>(Bpol.) X-sec</a:t>
              </a:r>
            </a:p>
          </p:txBody>
        </p:sp>
        <p:sp>
          <p:nvSpPr>
            <p:cNvPr id="46116" name="Rectangle 13"/>
            <p:cNvSpPr>
              <a:spLocks noChangeArrowheads="1"/>
            </p:cNvSpPr>
            <p:nvPr/>
          </p:nvSpPr>
          <p:spPr bwMode="auto">
            <a:xfrm>
              <a:off x="1930687" y="1107585"/>
              <a:ext cx="1426662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 b="1" i="1"/>
                <a:t>Hall B</a:t>
              </a:r>
              <a:endParaRPr lang="en-GB" sz="1400" b="1" i="1"/>
            </a:p>
          </p:txBody>
        </p:sp>
        <p:sp>
          <p:nvSpPr>
            <p:cNvPr id="46117" name="Rectangle 9"/>
            <p:cNvSpPr>
              <a:spLocks noChangeArrowheads="1"/>
            </p:cNvSpPr>
            <p:nvPr/>
          </p:nvSpPr>
          <p:spPr bwMode="auto">
            <a:xfrm>
              <a:off x="3156237" y="1451119"/>
              <a:ext cx="182563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400"/>
            </a:p>
          </p:txBody>
        </p:sp>
        <p:sp>
          <p:nvSpPr>
            <p:cNvPr id="46118" name="Rectangle 12"/>
            <p:cNvSpPr>
              <a:spLocks noChangeArrowheads="1"/>
            </p:cNvSpPr>
            <p:nvPr/>
          </p:nvSpPr>
          <p:spPr bwMode="auto">
            <a:xfrm>
              <a:off x="3156237" y="1093932"/>
              <a:ext cx="182563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 b="1" i="1"/>
            </a:p>
          </p:txBody>
        </p:sp>
        <p:sp>
          <p:nvSpPr>
            <p:cNvPr id="46119" name="Line 17"/>
            <p:cNvSpPr>
              <a:spLocks noChangeShapeType="1"/>
            </p:cNvSpPr>
            <p:nvPr/>
          </p:nvSpPr>
          <p:spPr bwMode="auto">
            <a:xfrm>
              <a:off x="563850" y="1093932"/>
              <a:ext cx="2774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18"/>
            <p:cNvSpPr>
              <a:spLocks noChangeShapeType="1"/>
            </p:cNvSpPr>
            <p:nvPr/>
          </p:nvSpPr>
          <p:spPr bwMode="auto">
            <a:xfrm>
              <a:off x="563850" y="1478415"/>
              <a:ext cx="2774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20"/>
            <p:cNvSpPr>
              <a:spLocks noChangeShapeType="1"/>
            </p:cNvSpPr>
            <p:nvPr/>
          </p:nvSpPr>
          <p:spPr bwMode="auto">
            <a:xfrm>
              <a:off x="563850" y="730394"/>
              <a:ext cx="0" cy="13684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Rectangle 10"/>
            <p:cNvSpPr>
              <a:spLocks noChangeArrowheads="1"/>
            </p:cNvSpPr>
            <p:nvPr/>
          </p:nvSpPr>
          <p:spPr bwMode="auto">
            <a:xfrm>
              <a:off x="1930687" y="1500337"/>
              <a:ext cx="1426661" cy="587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400" dirty="0"/>
                <a:t>p-</a:t>
              </a:r>
              <a:r>
                <a:rPr lang="en-GB" sz="1400" dirty="0" err="1"/>
                <a:t>DVCS</a:t>
              </a:r>
              <a:endParaRPr lang="en-GB" sz="1400" dirty="0"/>
            </a:p>
            <a:p>
              <a:pPr algn="ctr">
                <a:spcBef>
                  <a:spcPct val="20000"/>
                </a:spcBef>
              </a:pPr>
              <a:r>
                <a:rPr lang="en-GB" sz="1400" dirty="0" err="1"/>
                <a:t>BSA,lTSA,DSA,X</a:t>
              </a:r>
              <a:r>
                <a:rPr lang="en-GB" sz="1400" dirty="0"/>
                <a:t>-sec</a:t>
              </a:r>
            </a:p>
            <a:p>
              <a:pPr algn="ctr">
                <a:spcBef>
                  <a:spcPct val="20000"/>
                </a:spcBef>
              </a:pPr>
              <a:endParaRPr lang="en-GB" sz="1400" dirty="0"/>
            </a:p>
          </p:txBody>
        </p:sp>
        <p:sp>
          <p:nvSpPr>
            <p:cNvPr id="46123" name="Rectangle 14"/>
            <p:cNvSpPr>
              <a:spLocks noChangeArrowheads="1"/>
            </p:cNvSpPr>
            <p:nvPr/>
          </p:nvSpPr>
          <p:spPr bwMode="auto">
            <a:xfrm>
              <a:off x="577498" y="1107585"/>
              <a:ext cx="1360484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 b="1" i="1"/>
                <a:t>Hall A</a:t>
              </a:r>
            </a:p>
          </p:txBody>
        </p:sp>
        <p:sp>
          <p:nvSpPr>
            <p:cNvPr id="46124" name="Line 16"/>
            <p:cNvSpPr>
              <a:spLocks noChangeShapeType="1"/>
            </p:cNvSpPr>
            <p:nvPr/>
          </p:nvSpPr>
          <p:spPr bwMode="auto">
            <a:xfrm>
              <a:off x="563850" y="730399"/>
              <a:ext cx="277495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9"/>
            <p:cNvSpPr>
              <a:spLocks noChangeShapeType="1"/>
            </p:cNvSpPr>
            <p:nvPr/>
          </p:nvSpPr>
          <p:spPr bwMode="auto">
            <a:xfrm>
              <a:off x="563850" y="2098824"/>
              <a:ext cx="277495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21"/>
            <p:cNvSpPr>
              <a:spLocks noChangeShapeType="1"/>
            </p:cNvSpPr>
            <p:nvPr/>
          </p:nvSpPr>
          <p:spPr bwMode="auto">
            <a:xfrm>
              <a:off x="3338799" y="730400"/>
              <a:ext cx="14044" cy="13373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22"/>
            <p:cNvSpPr>
              <a:spLocks noChangeShapeType="1"/>
            </p:cNvSpPr>
            <p:nvPr/>
          </p:nvSpPr>
          <p:spPr bwMode="auto">
            <a:xfrm>
              <a:off x="1930687" y="1090757"/>
              <a:ext cx="0" cy="1008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94031"/>
              </p:ext>
            </p:extLst>
          </p:nvPr>
        </p:nvGraphicFramePr>
        <p:xfrm>
          <a:off x="8679542" y="2196420"/>
          <a:ext cx="1803400" cy="1472184"/>
        </p:xfrm>
        <a:graphic>
          <a:graphicData uri="http://schemas.openxmlformats.org/drawingml/2006/table">
            <a:tbl>
              <a:tblPr/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CERN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COMPASS</a:t>
                      </a:r>
                      <a:endParaRPr kumimoji="0" lang="en-GB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p-DVCS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sec,BSA,BCA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tTSA,lTSA,DSA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6097" name="Groupe 50"/>
          <p:cNvGrpSpPr>
            <a:grpSpLocks/>
          </p:cNvGrpSpPr>
          <p:nvPr/>
        </p:nvGrpSpPr>
        <p:grpSpPr bwMode="auto">
          <a:xfrm>
            <a:off x="8096022" y="613006"/>
            <a:ext cx="2879725" cy="1584325"/>
            <a:chOff x="6156325" y="568589"/>
            <a:chExt cx="2879725" cy="1584325"/>
          </a:xfrm>
        </p:grpSpPr>
        <p:sp>
          <p:nvSpPr>
            <p:cNvPr id="46100" name="Rectangle 58"/>
            <p:cNvSpPr>
              <a:spLocks noChangeArrowheads="1"/>
            </p:cNvSpPr>
            <p:nvPr/>
          </p:nvSpPr>
          <p:spPr bwMode="auto">
            <a:xfrm>
              <a:off x="8853488" y="1289314"/>
              <a:ext cx="182562" cy="81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400"/>
            </a:p>
          </p:txBody>
        </p:sp>
        <p:sp>
          <p:nvSpPr>
            <p:cNvPr id="46101" name="Rectangle 59"/>
            <p:cNvSpPr>
              <a:spLocks noChangeArrowheads="1"/>
            </p:cNvSpPr>
            <p:nvPr/>
          </p:nvSpPr>
          <p:spPr bwMode="auto">
            <a:xfrm>
              <a:off x="7627938" y="1338526"/>
              <a:ext cx="1368425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400"/>
                <a:t>p-DVCS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/>
                <a:t>X-sec,BCA</a:t>
              </a:r>
            </a:p>
            <a:p>
              <a:pPr algn="ctr">
                <a:spcBef>
                  <a:spcPct val="20000"/>
                </a:spcBef>
              </a:pPr>
              <a:endParaRPr lang="en-GB" sz="1400"/>
            </a:p>
          </p:txBody>
        </p:sp>
        <p:sp>
          <p:nvSpPr>
            <p:cNvPr id="46102" name="Rectangle 60"/>
            <p:cNvSpPr>
              <a:spLocks noChangeArrowheads="1"/>
            </p:cNvSpPr>
            <p:nvPr/>
          </p:nvSpPr>
          <p:spPr bwMode="auto">
            <a:xfrm>
              <a:off x="6156325" y="1289314"/>
              <a:ext cx="1655763" cy="81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400"/>
                <a:t>p-DVCS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/>
                <a:t>BSA,BCA,</a:t>
              </a:r>
            </a:p>
            <a:p>
              <a:pPr algn="ctr">
                <a:spcBef>
                  <a:spcPct val="20000"/>
                </a:spcBef>
              </a:pPr>
              <a:r>
                <a:rPr lang="en-GB" sz="1400"/>
                <a:t>tTSA,lTSA,DSA</a:t>
              </a:r>
            </a:p>
          </p:txBody>
        </p:sp>
        <p:sp>
          <p:nvSpPr>
            <p:cNvPr id="46103" name="Rectangle 61"/>
            <p:cNvSpPr>
              <a:spLocks noChangeArrowheads="1"/>
            </p:cNvSpPr>
            <p:nvPr/>
          </p:nvSpPr>
          <p:spPr bwMode="auto">
            <a:xfrm>
              <a:off x="8853488" y="932126"/>
              <a:ext cx="182562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 b="1" i="1"/>
            </a:p>
          </p:txBody>
        </p:sp>
        <p:sp>
          <p:nvSpPr>
            <p:cNvPr id="46104" name="Rectangle 62"/>
            <p:cNvSpPr>
              <a:spLocks noChangeArrowheads="1"/>
            </p:cNvSpPr>
            <p:nvPr/>
          </p:nvSpPr>
          <p:spPr bwMode="auto">
            <a:xfrm>
              <a:off x="7627938" y="932126"/>
              <a:ext cx="136842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 b="1" i="1"/>
                <a:t>H1/ZEUS</a:t>
              </a:r>
              <a:endParaRPr lang="en-GB" sz="1400" b="1" i="1"/>
            </a:p>
          </p:txBody>
        </p:sp>
        <p:sp>
          <p:nvSpPr>
            <p:cNvPr id="46105" name="Rectangle 63"/>
            <p:cNvSpPr>
              <a:spLocks noChangeArrowheads="1"/>
            </p:cNvSpPr>
            <p:nvPr/>
          </p:nvSpPr>
          <p:spPr bwMode="auto">
            <a:xfrm>
              <a:off x="6261100" y="932126"/>
              <a:ext cx="1223963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 b="1" i="1"/>
                <a:t>HERMES</a:t>
              </a:r>
            </a:p>
          </p:txBody>
        </p:sp>
        <p:sp>
          <p:nvSpPr>
            <p:cNvPr id="46106" name="Rectangle 64"/>
            <p:cNvSpPr>
              <a:spLocks noChangeArrowheads="1"/>
            </p:cNvSpPr>
            <p:nvPr/>
          </p:nvSpPr>
          <p:spPr bwMode="auto">
            <a:xfrm>
              <a:off x="6261100" y="568589"/>
              <a:ext cx="2774950" cy="36353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algn="ctr"/>
              <a:r>
                <a:rPr lang="en-GB"/>
                <a:t>DESY</a:t>
              </a:r>
            </a:p>
          </p:txBody>
        </p:sp>
        <p:sp>
          <p:nvSpPr>
            <p:cNvPr id="46107" name="Line 65"/>
            <p:cNvSpPr>
              <a:spLocks noChangeShapeType="1"/>
            </p:cNvSpPr>
            <p:nvPr/>
          </p:nvSpPr>
          <p:spPr bwMode="auto">
            <a:xfrm>
              <a:off x="6261100" y="568589"/>
              <a:ext cx="277495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66"/>
            <p:cNvSpPr>
              <a:spLocks noChangeShapeType="1"/>
            </p:cNvSpPr>
            <p:nvPr/>
          </p:nvSpPr>
          <p:spPr bwMode="auto">
            <a:xfrm>
              <a:off x="6261100" y="932126"/>
              <a:ext cx="2774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67"/>
            <p:cNvSpPr>
              <a:spLocks noChangeShapeType="1"/>
            </p:cNvSpPr>
            <p:nvPr/>
          </p:nvSpPr>
          <p:spPr bwMode="auto">
            <a:xfrm>
              <a:off x="6261100" y="1289314"/>
              <a:ext cx="27749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68"/>
            <p:cNvSpPr>
              <a:spLocks noChangeShapeType="1"/>
            </p:cNvSpPr>
            <p:nvPr/>
          </p:nvSpPr>
          <p:spPr bwMode="auto">
            <a:xfrm>
              <a:off x="6261100" y="2103701"/>
              <a:ext cx="277495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Line 69"/>
            <p:cNvSpPr>
              <a:spLocks noChangeShapeType="1"/>
            </p:cNvSpPr>
            <p:nvPr/>
          </p:nvSpPr>
          <p:spPr bwMode="auto">
            <a:xfrm>
              <a:off x="6261100" y="568589"/>
              <a:ext cx="0" cy="153511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70"/>
            <p:cNvSpPr>
              <a:spLocks noChangeShapeType="1"/>
            </p:cNvSpPr>
            <p:nvPr/>
          </p:nvSpPr>
          <p:spPr bwMode="auto">
            <a:xfrm>
              <a:off x="9036050" y="568589"/>
              <a:ext cx="0" cy="153511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71"/>
            <p:cNvSpPr>
              <a:spLocks noChangeShapeType="1"/>
            </p:cNvSpPr>
            <p:nvPr/>
          </p:nvSpPr>
          <p:spPr bwMode="auto">
            <a:xfrm>
              <a:off x="7696178" y="933736"/>
              <a:ext cx="0" cy="1171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8" name="ZoneTexte 41"/>
          <p:cNvSpPr txBox="1">
            <a:spLocks noChangeArrowheads="1"/>
          </p:cNvSpPr>
          <p:nvPr/>
        </p:nvSpPr>
        <p:spPr bwMode="auto">
          <a:xfrm>
            <a:off x="3871914" y="0"/>
            <a:ext cx="4833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DVCS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99" name="Picture 2" descr="dvcs_11gev"/>
          <p:cNvPicPr>
            <a:picLocks noChangeAspect="1" noChangeArrowheads="1"/>
          </p:cNvPicPr>
          <p:nvPr/>
        </p:nvPicPr>
        <p:blipFill>
          <a:blip r:embed="rId3" cstate="print"/>
          <a:srcRect t="17320"/>
          <a:stretch>
            <a:fillRect/>
          </a:stretch>
        </p:blipFill>
        <p:spPr bwMode="auto">
          <a:xfrm>
            <a:off x="5752017" y="3744275"/>
            <a:ext cx="5041166" cy="305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4AE23F6-A2AA-4817-A2AE-6F7256573A00}"/>
              </a:ext>
            </a:extLst>
          </p:cNvPr>
          <p:cNvGrpSpPr/>
          <p:nvPr/>
        </p:nvGrpSpPr>
        <p:grpSpPr>
          <a:xfrm>
            <a:off x="542090" y="10886"/>
            <a:ext cx="5759707" cy="7053943"/>
            <a:chOff x="1524000" y="952500"/>
            <a:chExt cx="4356100" cy="5607268"/>
          </a:xfrm>
        </p:grpSpPr>
        <p:sp>
          <p:nvSpPr>
            <p:cNvPr id="47106" name="Text Box 4"/>
            <p:cNvSpPr txBox="1">
              <a:spLocks noChangeArrowheads="1"/>
            </p:cNvSpPr>
            <p:nvPr/>
          </p:nvSpPr>
          <p:spPr bwMode="auto">
            <a:xfrm>
              <a:off x="2143126" y="6248401"/>
              <a:ext cx="2067873" cy="3113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228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Hall C (SOS/HMS)</a:t>
              </a:r>
            </a:p>
          </p:txBody>
        </p:sp>
        <p:pic>
          <p:nvPicPr>
            <p:cNvPr id="47111" name="Picture 3" descr="ACC_1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952500"/>
              <a:ext cx="4356100" cy="542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2" name="Line 5"/>
            <p:cNvSpPr>
              <a:spLocks noChangeShapeType="1"/>
            </p:cNvSpPr>
            <p:nvPr/>
          </p:nvSpPr>
          <p:spPr bwMode="auto">
            <a:xfrm flipV="1">
              <a:off x="2138364" y="1804988"/>
              <a:ext cx="339725" cy="21637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7113" name="Group 14"/>
            <p:cNvGrpSpPr>
              <a:grpSpLocks/>
            </p:cNvGrpSpPr>
            <p:nvPr/>
          </p:nvGrpSpPr>
          <p:grpSpPr bwMode="auto">
            <a:xfrm>
              <a:off x="2484438" y="1565276"/>
              <a:ext cx="1173162" cy="252413"/>
              <a:chOff x="1405" y="850"/>
              <a:chExt cx="1057" cy="172"/>
            </a:xfrm>
          </p:grpSpPr>
          <p:sp>
            <p:nvSpPr>
              <p:cNvPr id="47130" name="Arc 6"/>
              <p:cNvSpPr>
                <a:spLocks/>
              </p:cNvSpPr>
              <p:nvPr/>
            </p:nvSpPr>
            <p:spPr bwMode="auto">
              <a:xfrm rot="5400000" flipH="1" flipV="1">
                <a:off x="1724" y="542"/>
                <a:ext cx="160" cy="798"/>
              </a:xfrm>
              <a:custGeom>
                <a:avLst/>
                <a:gdLst>
                  <a:gd name="T0" fmla="*/ 0 w 20030"/>
                  <a:gd name="T1" fmla="*/ 0 h 21600"/>
                  <a:gd name="T2" fmla="*/ 0 w 20030"/>
                  <a:gd name="T3" fmla="*/ 0 h 21600"/>
                  <a:gd name="T4" fmla="*/ 0 w 200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030"/>
                  <a:gd name="T10" fmla="*/ 0 h 21600"/>
                  <a:gd name="T11" fmla="*/ 20030 w 200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30" h="21600" fill="none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</a:path>
                  <a:path w="20030" h="21600" stroke="0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31" name="Arc 7"/>
              <p:cNvSpPr>
                <a:spLocks/>
              </p:cNvSpPr>
              <p:nvPr/>
            </p:nvSpPr>
            <p:spPr bwMode="auto">
              <a:xfrm rot="16200000" flipV="1">
                <a:off x="1968" y="528"/>
                <a:ext cx="172" cy="816"/>
              </a:xfrm>
              <a:custGeom>
                <a:avLst/>
                <a:gdLst>
                  <a:gd name="T0" fmla="*/ 0 w 20030"/>
                  <a:gd name="T1" fmla="*/ 0 h 21600"/>
                  <a:gd name="T2" fmla="*/ 0 w 20030"/>
                  <a:gd name="T3" fmla="*/ 0 h 21600"/>
                  <a:gd name="T4" fmla="*/ 0 w 200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030"/>
                  <a:gd name="T10" fmla="*/ 0 h 21600"/>
                  <a:gd name="T11" fmla="*/ 20030 w 200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30" h="21600" fill="none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</a:path>
                  <a:path w="20030" h="21600" stroke="0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114" name="Line 8"/>
            <p:cNvSpPr>
              <a:spLocks noChangeShapeType="1"/>
            </p:cNvSpPr>
            <p:nvPr/>
          </p:nvSpPr>
          <p:spPr bwMode="auto">
            <a:xfrm>
              <a:off x="3649663" y="1849438"/>
              <a:ext cx="531812" cy="2927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5" name="Line 9"/>
            <p:cNvSpPr>
              <a:spLocks noChangeShapeType="1"/>
            </p:cNvSpPr>
            <p:nvPr/>
          </p:nvSpPr>
          <p:spPr bwMode="auto">
            <a:xfrm flipH="1">
              <a:off x="3668714" y="3844925"/>
              <a:ext cx="333375" cy="800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6" name="Line 10"/>
            <p:cNvSpPr>
              <a:spLocks noChangeShapeType="1"/>
            </p:cNvSpPr>
            <p:nvPr/>
          </p:nvSpPr>
          <p:spPr bwMode="auto">
            <a:xfrm>
              <a:off x="4008439" y="3844925"/>
              <a:ext cx="585787" cy="844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7" name="Oval 11"/>
            <p:cNvSpPr>
              <a:spLocks noChangeArrowheads="1"/>
            </p:cNvSpPr>
            <p:nvPr/>
          </p:nvSpPr>
          <p:spPr bwMode="auto">
            <a:xfrm>
              <a:off x="3201989" y="4689476"/>
              <a:ext cx="765175" cy="50006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8" name="Oval 12"/>
            <p:cNvSpPr>
              <a:spLocks noChangeArrowheads="1"/>
            </p:cNvSpPr>
            <p:nvPr/>
          </p:nvSpPr>
          <p:spPr bwMode="auto">
            <a:xfrm>
              <a:off x="4068763" y="4803775"/>
              <a:ext cx="393700" cy="35083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9" name="Oval 13"/>
            <p:cNvSpPr>
              <a:spLocks noChangeArrowheads="1"/>
            </p:cNvSpPr>
            <p:nvPr/>
          </p:nvSpPr>
          <p:spPr bwMode="auto">
            <a:xfrm>
              <a:off x="4610101" y="4697413"/>
              <a:ext cx="631825" cy="5270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7120" name="Group 15"/>
            <p:cNvGrpSpPr>
              <a:grpSpLocks/>
            </p:cNvGrpSpPr>
            <p:nvPr/>
          </p:nvGrpSpPr>
          <p:grpSpPr bwMode="auto">
            <a:xfrm flipV="1">
              <a:off x="2273300" y="3649664"/>
              <a:ext cx="1631950" cy="428625"/>
              <a:chOff x="1405" y="850"/>
              <a:chExt cx="1057" cy="172"/>
            </a:xfrm>
          </p:grpSpPr>
          <p:sp>
            <p:nvSpPr>
              <p:cNvPr id="47128" name="Arc 16"/>
              <p:cNvSpPr>
                <a:spLocks/>
              </p:cNvSpPr>
              <p:nvPr/>
            </p:nvSpPr>
            <p:spPr bwMode="auto">
              <a:xfrm rot="5400000" flipH="1" flipV="1">
                <a:off x="1724" y="542"/>
                <a:ext cx="160" cy="798"/>
              </a:xfrm>
              <a:custGeom>
                <a:avLst/>
                <a:gdLst>
                  <a:gd name="T0" fmla="*/ 0 w 20030"/>
                  <a:gd name="T1" fmla="*/ 0 h 21600"/>
                  <a:gd name="T2" fmla="*/ 0 w 20030"/>
                  <a:gd name="T3" fmla="*/ 0 h 21600"/>
                  <a:gd name="T4" fmla="*/ 0 w 200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030"/>
                  <a:gd name="T10" fmla="*/ 0 h 21600"/>
                  <a:gd name="T11" fmla="*/ 20030 w 200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30" h="21600" fill="none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</a:path>
                  <a:path w="20030" h="21600" stroke="0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29" name="Arc 17"/>
              <p:cNvSpPr>
                <a:spLocks/>
              </p:cNvSpPr>
              <p:nvPr/>
            </p:nvSpPr>
            <p:spPr bwMode="auto">
              <a:xfrm rot="16200000" flipV="1">
                <a:off x="1968" y="528"/>
                <a:ext cx="172" cy="816"/>
              </a:xfrm>
              <a:custGeom>
                <a:avLst/>
                <a:gdLst>
                  <a:gd name="T0" fmla="*/ 0 w 20030"/>
                  <a:gd name="T1" fmla="*/ 0 h 21600"/>
                  <a:gd name="T2" fmla="*/ 0 w 20030"/>
                  <a:gd name="T3" fmla="*/ 0 h 21600"/>
                  <a:gd name="T4" fmla="*/ 0 w 200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030"/>
                  <a:gd name="T10" fmla="*/ 0 h 21600"/>
                  <a:gd name="T11" fmla="*/ 20030 w 200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30" h="21600" fill="none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</a:path>
                  <a:path w="20030" h="21600" stroke="0" extrusionOk="0">
                    <a:moveTo>
                      <a:pt x="-1" y="0"/>
                    </a:moveTo>
                    <a:cubicBezTo>
                      <a:pt x="8807" y="0"/>
                      <a:pt x="16733" y="5348"/>
                      <a:pt x="20030" y="135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121" name="Oval 18"/>
            <p:cNvSpPr>
              <a:spLocks noChangeArrowheads="1"/>
            </p:cNvSpPr>
            <p:nvPr/>
          </p:nvSpPr>
          <p:spPr bwMode="auto">
            <a:xfrm>
              <a:off x="2063750" y="3889375"/>
              <a:ext cx="141288" cy="184150"/>
            </a:xfrm>
            <a:prstGeom prst="ellipse">
              <a:avLst/>
            </a:prstGeom>
            <a:solidFill>
              <a:srgbClr val="FF0000"/>
            </a:solidFill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22" name="Text Box 19"/>
            <p:cNvSpPr txBox="1">
              <a:spLocks noChangeArrowheads="1"/>
            </p:cNvSpPr>
            <p:nvPr/>
          </p:nvSpPr>
          <p:spPr bwMode="auto">
            <a:xfrm>
              <a:off x="3294063" y="4773614"/>
              <a:ext cx="295274" cy="27699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7123" name="Text Box 20"/>
            <p:cNvSpPr txBox="1">
              <a:spLocks noChangeArrowheads="1"/>
            </p:cNvSpPr>
            <p:nvPr/>
          </p:nvSpPr>
          <p:spPr bwMode="auto">
            <a:xfrm>
              <a:off x="4100513" y="4832351"/>
              <a:ext cx="287258" cy="27699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7124" name="Text Box 21"/>
            <p:cNvSpPr txBox="1">
              <a:spLocks noChangeArrowheads="1"/>
            </p:cNvSpPr>
            <p:nvPr/>
          </p:nvSpPr>
          <p:spPr bwMode="auto">
            <a:xfrm>
              <a:off x="4711701" y="4832351"/>
              <a:ext cx="295275" cy="27781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7127" name="Text Box 3"/>
            <p:cNvSpPr txBox="1">
              <a:spLocks noChangeArrowheads="1"/>
            </p:cNvSpPr>
            <p:nvPr/>
          </p:nvSpPr>
          <p:spPr bwMode="auto">
            <a:xfrm>
              <a:off x="4629150" y="1074739"/>
              <a:ext cx="1144588" cy="1322387"/>
            </a:xfrm>
            <a:prstGeom prst="rect">
              <a:avLst/>
            </a:prstGeom>
            <a:solidFill>
              <a:srgbClr val="FDD5D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3333CC"/>
                  </a:solidFill>
                  <a:latin typeface="Times New Roman" pitchFamily="18" charset="0"/>
                </a:rPr>
                <a:t>C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ontinuous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3333CC"/>
                  </a:solidFill>
                  <a:latin typeface="Times New Roman" pitchFamily="18" charset="0"/>
                </a:rPr>
                <a:t>E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lectron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3333CC"/>
                  </a:solidFill>
                  <a:latin typeface="Times New Roman" pitchFamily="18" charset="0"/>
                </a:rPr>
                <a:t>B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eam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3333CC"/>
                  </a:solidFill>
                  <a:latin typeface="Times New Roman" pitchFamily="18" charset="0"/>
                </a:rPr>
                <a:t>A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ccelerator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3333CC"/>
                  </a:solidFill>
                  <a:latin typeface="Times New Roman" pitchFamily="18" charset="0"/>
                </a:rPr>
                <a:t>F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acility</a:t>
              </a:r>
            </a:p>
          </p:txBody>
        </p:sp>
      </p:grpSp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4" cstate="print"/>
          <a:srcRect r="-1129"/>
          <a:stretch>
            <a:fillRect/>
          </a:stretch>
        </p:blipFill>
        <p:spPr bwMode="auto">
          <a:xfrm>
            <a:off x="7139113" y="3277394"/>
            <a:ext cx="47053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7172325" y="3316062"/>
            <a:ext cx="2944813" cy="136366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Hall B: CLAS</a:t>
            </a:r>
          </a:p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Large acceptance</a:t>
            </a:r>
          </a:p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b="1" dirty="0" err="1">
                <a:solidFill>
                  <a:schemeClr val="bg1"/>
                </a:solidFill>
                <a:latin typeface="Times New Roman" pitchFamily="18" charset="0"/>
              </a:rPr>
              <a:t>Suited</a:t>
            </a: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 for multi-</a:t>
            </a:r>
            <a:r>
              <a:rPr lang="fr-FR" b="1" dirty="0" err="1">
                <a:solidFill>
                  <a:schemeClr val="bg1"/>
                </a:solidFill>
                <a:latin typeface="Times New Roman" pitchFamily="18" charset="0"/>
              </a:rPr>
              <a:t>particle</a:t>
            </a: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 final states</a:t>
            </a:r>
          </a:p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L~10</a:t>
            </a:r>
            <a:r>
              <a:rPr lang="fr-FR" b="1" baseline="30000" dirty="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b="1" baseline="30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7109" name="Picture 10" descr="HALA_1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9113" y="114528"/>
            <a:ext cx="46704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031164" y="2082800"/>
            <a:ext cx="2636837" cy="1143000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Hall A: 2 HRS</a:t>
            </a:r>
          </a:p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High </a:t>
            </a:r>
            <a:r>
              <a:rPr lang="fr-FR" b="1" dirty="0" err="1">
                <a:solidFill>
                  <a:schemeClr val="bg1"/>
                </a:solidFill>
                <a:latin typeface="Times New Roman" pitchFamily="18" charset="0"/>
              </a:rPr>
              <a:t>resolution</a:t>
            </a:r>
            <a:endParaRPr lang="fr-FR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High </a:t>
            </a:r>
            <a:r>
              <a:rPr lang="fr-FR" b="1" dirty="0" err="1">
                <a:solidFill>
                  <a:schemeClr val="bg1"/>
                </a:solidFill>
                <a:latin typeface="Times New Roman" pitchFamily="18" charset="0"/>
              </a:rPr>
              <a:t>luminosity</a:t>
            </a: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 (L~10</a:t>
            </a:r>
            <a:r>
              <a:rPr lang="fr-FR" b="1" baseline="30000" dirty="0">
                <a:solidFill>
                  <a:schemeClr val="bg1"/>
                </a:solidFill>
                <a:latin typeface="Times New Roman" pitchFamily="18" charset="0"/>
              </a:rPr>
              <a:t>37</a:t>
            </a: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marL="228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Limited </a:t>
            </a:r>
            <a:r>
              <a:rPr lang="fr-FR" b="1" dirty="0" err="1">
                <a:solidFill>
                  <a:schemeClr val="bg1"/>
                </a:solidFill>
                <a:latin typeface="Times New Roman" pitchFamily="18" charset="0"/>
              </a:rPr>
              <a:t>coverage</a:t>
            </a:r>
            <a:endParaRPr lang="en-U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25" name="Text Box 4"/>
          <p:cNvSpPr txBox="1">
            <a:spLocks noChangeArrowheads="1"/>
          </p:cNvSpPr>
          <p:nvPr/>
        </p:nvSpPr>
        <p:spPr bwMode="auto">
          <a:xfrm>
            <a:off x="164134" y="5147513"/>
            <a:ext cx="2476539" cy="156966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6.0 GeV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~200 mA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Polarization 85%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Simultaneous delivery to 3 halls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Shutdown in May 2012</a:t>
            </a:r>
          </a:p>
        </p:txBody>
      </p:sp>
      <p:sp>
        <p:nvSpPr>
          <p:cNvPr id="47126" name="ZoneTexte 28"/>
          <p:cNvSpPr txBox="1">
            <a:spLocks noChangeArrowheads="1"/>
          </p:cNvSpPr>
          <p:nvPr/>
        </p:nvSpPr>
        <p:spPr bwMode="auto">
          <a:xfrm>
            <a:off x="1665973" y="40200"/>
            <a:ext cx="2282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</a:rPr>
              <a:t>JLab@6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</a:rPr>
              <a:t>GeV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4A39AB-6B75-4C85-BA31-BF2BD4BBE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994" y="1517755"/>
            <a:ext cx="3457575" cy="3254587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137" y="8796"/>
            <a:ext cx="8780575" cy="650291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DVCS @ CLAS and HERMES: first pioneering results </a:t>
            </a:r>
          </a:p>
        </p:txBody>
      </p:sp>
      <p:sp>
        <p:nvSpPr>
          <p:cNvPr id="48131" name="Text Box 8"/>
          <p:cNvSpPr txBox="1">
            <a:spLocks noChangeArrowheads="1"/>
          </p:cNvSpPr>
          <p:nvPr/>
        </p:nvSpPr>
        <p:spPr bwMode="auto">
          <a:xfrm>
            <a:off x="4541839" y="678048"/>
            <a:ext cx="352744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NON-DEDICATED experiments</a:t>
            </a:r>
          </a:p>
        </p:txBody>
      </p:sp>
      <p:grpSp>
        <p:nvGrpSpPr>
          <p:cNvPr id="48132" name="Group 49"/>
          <p:cNvGrpSpPr>
            <a:grpSpLocks/>
          </p:cNvGrpSpPr>
          <p:nvPr/>
        </p:nvGrpSpPr>
        <p:grpSpPr bwMode="auto">
          <a:xfrm>
            <a:off x="571641" y="5186287"/>
            <a:ext cx="4140200" cy="657224"/>
            <a:chOff x="130" y="3577"/>
            <a:chExt cx="2608" cy="510"/>
          </a:xfrm>
        </p:grpSpPr>
        <p:sp>
          <p:nvSpPr>
            <p:cNvPr id="48153" name="Rectangle 44"/>
            <p:cNvSpPr>
              <a:spLocks noChangeArrowheads="1"/>
            </p:cNvSpPr>
            <p:nvPr/>
          </p:nvSpPr>
          <p:spPr bwMode="auto">
            <a:xfrm>
              <a:off x="130" y="3577"/>
              <a:ext cx="2608" cy="51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154" name="Rectangle 34"/>
            <p:cNvSpPr>
              <a:spLocks noChangeArrowheads="1"/>
            </p:cNvSpPr>
            <p:nvPr/>
          </p:nvSpPr>
          <p:spPr bwMode="auto">
            <a:xfrm>
              <a:off x="499" y="3577"/>
              <a:ext cx="185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A(</a:t>
              </a:r>
              <a:r>
                <a:rPr lang="en-US" sz="16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f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</a:t>
              </a:r>
              <a:r>
                <a:rPr lang="en-US" sz="1600" b="1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sz="1600" b="1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f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16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sin2</a:t>
              </a:r>
              <a:r>
                <a:rPr lang="en-US" sz="16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8155" name="Text Box 35"/>
            <p:cNvSpPr txBox="1">
              <a:spLocks noChangeArrowheads="1"/>
            </p:cNvSpPr>
            <p:nvPr/>
          </p:nvSpPr>
          <p:spPr bwMode="auto">
            <a:xfrm>
              <a:off x="233" y="3796"/>
              <a:ext cx="2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Symbol" pitchFamily="18" charset="2"/>
                </a:rPr>
                <a:t>b/a &lt;&lt; 1 </a:t>
              </a:r>
              <a:r>
                <a:rPr lang="en-US" sz="1600" b="1" dirty="0">
                  <a:cs typeface="Times New Roman" panose="02020603050405020304" pitchFamily="18" charset="0"/>
                </a:rPr>
                <a:t>→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twist-2 (handbag) dominance</a:t>
              </a:r>
            </a:p>
          </p:txBody>
        </p:sp>
      </p:grpSp>
      <p:grpSp>
        <p:nvGrpSpPr>
          <p:cNvPr id="48133" name="Group 39"/>
          <p:cNvGrpSpPr>
            <a:grpSpLocks/>
          </p:cNvGrpSpPr>
          <p:nvPr/>
        </p:nvGrpSpPr>
        <p:grpSpPr bwMode="auto">
          <a:xfrm>
            <a:off x="7763580" y="1640681"/>
            <a:ext cx="4419600" cy="2833688"/>
            <a:chOff x="2653" y="1366"/>
            <a:chExt cx="2784" cy="1785"/>
          </a:xfrm>
        </p:grpSpPr>
        <p:pic>
          <p:nvPicPr>
            <p:cNvPr id="4815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3" y="1366"/>
              <a:ext cx="2784" cy="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2" name="Text Box 37"/>
            <p:cNvSpPr txBox="1">
              <a:spLocks noChangeArrowheads="1"/>
            </p:cNvSpPr>
            <p:nvPr/>
          </p:nvSpPr>
          <p:spPr bwMode="auto">
            <a:xfrm>
              <a:off x="4326" y="1480"/>
              <a:ext cx="896" cy="233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=5.75 GeV</a:t>
              </a:r>
              <a:endParaRPr lang="en-US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134" name="Rectangle 42"/>
          <p:cNvSpPr>
            <a:spLocks noChangeArrowheads="1"/>
          </p:cNvSpPr>
          <p:nvPr/>
        </p:nvSpPr>
        <p:spPr bwMode="auto">
          <a:xfrm>
            <a:off x="8605864" y="3129041"/>
            <a:ext cx="17097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&lt;Q</a:t>
            </a:r>
            <a:r>
              <a:rPr lang="en-US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= 1.82 GeV</a:t>
            </a:r>
            <a:r>
              <a:rPr lang="en-US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0" hangingPunct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= 0.16</a:t>
            </a:r>
          </a:p>
          <a:p>
            <a:pPr eaLnBrk="0" hangingPunct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&lt;-t&gt;  = 0.31 GeV</a:t>
            </a:r>
            <a:r>
              <a:rPr lang="en-US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135" name="Text Box 47"/>
          <p:cNvSpPr txBox="1">
            <a:spLocks noChangeArrowheads="1"/>
          </p:cNvSpPr>
          <p:nvPr/>
        </p:nvSpPr>
        <p:spPr bwMode="auto">
          <a:xfrm>
            <a:off x="8045652" y="5241168"/>
            <a:ext cx="3997376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BSA, BCA and TSA (T &amp; L) at HERMES: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handbag dominance confirmed</a:t>
            </a:r>
          </a:p>
        </p:txBody>
      </p:sp>
      <p:grpSp>
        <p:nvGrpSpPr>
          <p:cNvPr id="48136" name="Group 54"/>
          <p:cNvGrpSpPr>
            <a:grpSpLocks/>
          </p:cNvGrpSpPr>
          <p:nvPr/>
        </p:nvGrpSpPr>
        <p:grpSpPr bwMode="auto">
          <a:xfrm>
            <a:off x="111321" y="1358901"/>
            <a:ext cx="3457575" cy="3362325"/>
            <a:chOff x="243" y="1083"/>
            <a:chExt cx="2178" cy="2118"/>
          </a:xfrm>
        </p:grpSpPr>
        <p:grpSp>
          <p:nvGrpSpPr>
            <p:cNvPr id="48145" name="Group 40"/>
            <p:cNvGrpSpPr>
              <a:grpSpLocks/>
            </p:cNvGrpSpPr>
            <p:nvPr/>
          </p:nvGrpSpPr>
          <p:grpSpPr bwMode="auto">
            <a:xfrm>
              <a:off x="243" y="1196"/>
              <a:ext cx="2178" cy="2005"/>
              <a:chOff x="243" y="1196"/>
              <a:chExt cx="2178" cy="2005"/>
            </a:xfrm>
          </p:grpSpPr>
          <p:pic>
            <p:nvPicPr>
              <p:cNvPr id="48149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" y="1196"/>
                <a:ext cx="2178" cy="2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0" name="Text Box 36"/>
              <p:cNvSpPr txBox="1">
                <a:spLocks noChangeArrowheads="1"/>
              </p:cNvSpPr>
              <p:nvPr/>
            </p:nvSpPr>
            <p:spPr bwMode="auto">
              <a:xfrm>
                <a:off x="1349" y="1366"/>
                <a:ext cx="823" cy="233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=4.3 GeV</a:t>
                </a:r>
                <a:endParaRPr lang="en-US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146" name="Group 53"/>
            <p:cNvGrpSpPr>
              <a:grpSpLocks/>
            </p:cNvGrpSpPr>
            <p:nvPr/>
          </p:nvGrpSpPr>
          <p:grpSpPr bwMode="auto">
            <a:xfrm>
              <a:off x="555" y="1083"/>
              <a:ext cx="1751" cy="1718"/>
              <a:chOff x="555" y="1083"/>
              <a:chExt cx="1751" cy="1718"/>
            </a:xfrm>
          </p:grpSpPr>
          <p:sp>
            <p:nvSpPr>
              <p:cNvPr id="48147" name="Text Box 43"/>
              <p:cNvSpPr txBox="1">
                <a:spLocks noChangeArrowheads="1"/>
              </p:cNvSpPr>
              <p:nvPr/>
            </p:nvSpPr>
            <p:spPr bwMode="auto">
              <a:xfrm>
                <a:off x="640" y="2245"/>
                <a:ext cx="953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&lt;Q</a:t>
                </a:r>
                <a:r>
                  <a:rPr lang="en-US" sz="1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&gt;=1.25 GeV</a:t>
                </a:r>
                <a:r>
                  <a:rPr lang="en-US" sz="1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400" b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  = 0.19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&lt;-t&gt;  = 0.19 GeV</a:t>
                </a:r>
                <a:r>
                  <a:rPr lang="en-US" sz="1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endParaRPr lang="en-US" sz="14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148" name="Text Box 48"/>
              <p:cNvSpPr txBox="1">
                <a:spLocks noChangeArrowheads="1"/>
              </p:cNvSpPr>
              <p:nvPr/>
            </p:nvSpPr>
            <p:spPr bwMode="auto">
              <a:xfrm>
                <a:off x="555" y="1083"/>
                <a:ext cx="175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 </a:t>
                </a:r>
                <a:r>
                  <a:rPr lang="en-US" sz="1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Stepanyan</a:t>
                </a:r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al., PRL 87 (2001)</a:t>
                </a:r>
              </a:p>
            </p:txBody>
          </p:sp>
        </p:grpSp>
      </p:grpSp>
      <p:sp>
        <p:nvSpPr>
          <p:cNvPr id="48137" name="Text Box 50"/>
          <p:cNvSpPr txBox="1">
            <a:spLocks noChangeArrowheads="1"/>
          </p:cNvSpPr>
          <p:nvPr/>
        </p:nvSpPr>
        <p:spPr bwMode="auto">
          <a:xfrm>
            <a:off x="97794" y="1014490"/>
            <a:ext cx="947695" cy="33855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ep→epX</a:t>
            </a:r>
          </a:p>
        </p:txBody>
      </p:sp>
      <p:sp>
        <p:nvSpPr>
          <p:cNvPr id="48138" name="Text Box 51"/>
          <p:cNvSpPr txBox="1">
            <a:spLocks noChangeArrowheads="1"/>
          </p:cNvSpPr>
          <p:nvPr/>
        </p:nvSpPr>
        <p:spPr bwMode="auto">
          <a:xfrm>
            <a:off x="8349714" y="1447801"/>
            <a:ext cx="24270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Chen et al., PRL 97 (2006) </a:t>
            </a:r>
          </a:p>
        </p:txBody>
      </p:sp>
      <p:sp>
        <p:nvSpPr>
          <p:cNvPr id="48139" name="Text Box 52"/>
          <p:cNvSpPr txBox="1">
            <a:spLocks noChangeArrowheads="1"/>
          </p:cNvSpPr>
          <p:nvPr/>
        </p:nvSpPr>
        <p:spPr bwMode="auto">
          <a:xfrm>
            <a:off x="3905477" y="5938608"/>
            <a:ext cx="5210081" cy="923330"/>
          </a:xfrm>
          <a:prstGeom prst="rect">
            <a:avLst/>
          </a:prstGeom>
          <a:solidFill>
            <a:srgbClr val="FEFA6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statistics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over all kinematics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 on determination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en-US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state</a:t>
            </a:r>
          </a:p>
        </p:txBody>
      </p:sp>
      <p:sp>
        <p:nvSpPr>
          <p:cNvPr id="48140" name="Text Box 56"/>
          <p:cNvSpPr txBox="1">
            <a:spLocks noChangeArrowheads="1"/>
          </p:cNvSpPr>
          <p:nvPr/>
        </p:nvSpPr>
        <p:spPr bwMode="auto">
          <a:xfrm>
            <a:off x="11112021" y="1271626"/>
            <a:ext cx="902811" cy="33855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ep→ep</a:t>
            </a:r>
            <a:r>
              <a:rPr lang="en-US" sz="16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endParaRPr lang="en-US" sz="1600" b="1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48141" name="Text Box 8"/>
          <p:cNvSpPr txBox="1">
            <a:spLocks noChangeArrowheads="1"/>
          </p:cNvSpPr>
          <p:nvPr/>
        </p:nvSpPr>
        <p:spPr bwMode="auto">
          <a:xfrm>
            <a:off x="2376670" y="4705190"/>
            <a:ext cx="319883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b="1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 err="1">
                <a:solidFill>
                  <a:srgbClr val="0000FF"/>
                </a:solidFill>
              </a:rPr>
              <a:t>,</a:t>
            </a:r>
            <a:r>
              <a:rPr lang="en-US" dirty="0" err="1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48142" name="Rectangle 71"/>
          <p:cNvSpPr>
            <a:spLocks noChangeArrowheads="1"/>
          </p:cNvSpPr>
          <p:nvPr/>
        </p:nvSpPr>
        <p:spPr bwMode="auto">
          <a:xfrm>
            <a:off x="4389438" y="4612398"/>
            <a:ext cx="149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~</a:t>
            </a:r>
            <a:endParaRPr lang="en-US" sz="20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48143" name="Text Box 8"/>
          <p:cNvSpPr txBox="1">
            <a:spLocks noChangeArrowheads="1"/>
          </p:cNvSpPr>
          <p:nvPr/>
        </p:nvSpPr>
        <p:spPr bwMode="auto">
          <a:xfrm>
            <a:off x="9270775" y="4609465"/>
            <a:ext cx="20828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b="1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48144" name="ZoneTexte 31"/>
          <p:cNvSpPr txBox="1">
            <a:spLocks noChangeArrowheads="1"/>
          </p:cNvSpPr>
          <p:nvPr/>
        </p:nvSpPr>
        <p:spPr bwMode="auto">
          <a:xfrm>
            <a:off x="10792703" y="4482583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~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 Box 56">
            <a:extLst>
              <a:ext uri="{FF2B5EF4-FFF2-40B4-BE49-F238E27FC236}">
                <a16:creationId xmlns:a16="http://schemas.microsoft.com/office/drawing/2014/main" id="{E0D842D1-6F3B-43AC-82E2-D6852748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073" y="1089778"/>
            <a:ext cx="918841" cy="33855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ep→e</a:t>
            </a:r>
            <a:r>
              <a:rPr lang="en-US" sz="16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2E0F0-3E90-4ABF-8B76-3D2D54BCB70B}"/>
              </a:ext>
            </a:extLst>
          </p:cNvPr>
          <p:cNvSpPr/>
          <p:nvPr/>
        </p:nvSpPr>
        <p:spPr>
          <a:xfrm>
            <a:off x="4674900" y="3211391"/>
            <a:ext cx="14686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&lt;Q</a:t>
            </a:r>
            <a:r>
              <a:rPr lang="da-DK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= 2.6 GeV</a:t>
            </a:r>
            <a:r>
              <a:rPr lang="da-DK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</a:t>
            </a:r>
            <a:r>
              <a:rPr lang="da-DK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&gt;= 0.11</a:t>
            </a:r>
          </a:p>
          <a:p>
            <a:r>
              <a:rPr lang="da-DK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&lt;-t&gt; = 0.27 GeV</a:t>
            </a:r>
            <a:r>
              <a:rPr lang="da-DK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1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6DBFC-4506-4827-BD38-0D02259B760F}"/>
              </a:ext>
            </a:extLst>
          </p:cNvPr>
          <p:cNvSpPr/>
          <p:nvPr/>
        </p:nvSpPr>
        <p:spPr>
          <a:xfrm>
            <a:off x="4666601" y="1273924"/>
            <a:ext cx="28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Airapetian</a:t>
            </a:r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PRL 87 (2001)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F66EEB-8A57-49C3-9743-184AE2E75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670" y="2325873"/>
            <a:ext cx="647190" cy="40304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7AE7FB4-9E42-4010-A4FE-48867345D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9065" y="2309113"/>
            <a:ext cx="647190" cy="4030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BB655C-8D2B-448D-A44E-A3AE7A9F7AE0}"/>
              </a:ext>
            </a:extLst>
          </p:cNvPr>
          <p:cNvSpPr txBox="1"/>
          <p:nvPr/>
        </p:nvSpPr>
        <p:spPr>
          <a:xfrm>
            <a:off x="6092290" y="17268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HERMES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366" y="1989139"/>
            <a:ext cx="47974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2320925" y="0"/>
            <a:ext cx="7587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A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first dedicated DVCS experiment</a:t>
            </a:r>
          </a:p>
        </p:txBody>
      </p:sp>
      <p:sp>
        <p:nvSpPr>
          <p:cNvPr id="49156" name="Text Box 10"/>
          <p:cNvSpPr txBox="1">
            <a:spLocks noChangeArrowheads="1"/>
          </p:cNvSpPr>
          <p:nvPr/>
        </p:nvSpPr>
        <p:spPr bwMode="auto">
          <a:xfrm>
            <a:off x="6578328" y="5543551"/>
            <a:ext cx="3286669" cy="10156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resolution→exclusivity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luminosity→precision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Limited phase space</a:t>
            </a: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7491413" y="728664"/>
            <a:ext cx="294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C.M. Camacho et al., PRL 97 (2006)</a:t>
            </a:r>
          </a:p>
        </p:txBody>
      </p:sp>
      <p:pic>
        <p:nvPicPr>
          <p:cNvPr id="4915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03350"/>
            <a:ext cx="466248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630489" y="4643438"/>
            <a:ext cx="2694007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Unpolarized cross section</a:t>
            </a:r>
          </a:p>
        </p:txBody>
      </p:sp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6530409" y="1223963"/>
            <a:ext cx="363016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evolution→ evidence for scaling</a:t>
            </a:r>
          </a:p>
        </p:txBody>
      </p: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2855913" y="5094288"/>
            <a:ext cx="223971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&lt;Q2, -t&gt; = (2.3,-0.28)</a:t>
            </a:r>
          </a:p>
        </p:txBody>
      </p:sp>
      <p:sp>
        <p:nvSpPr>
          <p:cNvPr id="49162" name="Text Box 16"/>
          <p:cNvSpPr txBox="1">
            <a:spLocks noChangeArrowheads="1"/>
          </p:cNvSpPr>
          <p:nvPr/>
        </p:nvSpPr>
        <p:spPr bwMode="auto">
          <a:xfrm>
            <a:off x="6321425" y="4959350"/>
            <a:ext cx="3854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Formalism of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Belitsky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Mueller, Kirchner </a:t>
            </a:r>
          </a:p>
        </p:txBody>
      </p:sp>
      <p:sp>
        <p:nvSpPr>
          <p:cNvPr id="49163" name="Text Box 17"/>
          <p:cNvSpPr txBox="1">
            <a:spLocks noChangeArrowheads="1"/>
          </p:cNvSpPr>
          <p:nvPr/>
        </p:nvSpPr>
        <p:spPr bwMode="auto">
          <a:xfrm>
            <a:off x="1685926" y="773113"/>
            <a:ext cx="1103187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ep→e</a:t>
            </a:r>
            <a:r>
              <a:rPr lang="en-US" sz="20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4" name="Line 18"/>
          <p:cNvSpPr>
            <a:spLocks noChangeShapeType="1"/>
          </p:cNvSpPr>
          <p:nvPr/>
        </p:nvSpPr>
        <p:spPr bwMode="auto">
          <a:xfrm>
            <a:off x="2586039" y="5768975"/>
            <a:ext cx="630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Text Box 19"/>
          <p:cNvSpPr txBox="1">
            <a:spLocks noChangeArrowheads="1"/>
          </p:cNvSpPr>
          <p:nvPr/>
        </p:nvSpPr>
        <p:spPr bwMode="auto">
          <a:xfrm>
            <a:off x="3260726" y="5614988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</a:p>
        </p:txBody>
      </p:sp>
      <p:sp>
        <p:nvSpPr>
          <p:cNvPr id="49166" name="Line 20"/>
          <p:cNvSpPr>
            <a:spLocks noChangeShapeType="1"/>
          </p:cNvSpPr>
          <p:nvPr/>
        </p:nvSpPr>
        <p:spPr bwMode="auto">
          <a:xfrm>
            <a:off x="2586039" y="6129338"/>
            <a:ext cx="6302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Text Box 21"/>
          <p:cNvSpPr txBox="1">
            <a:spLocks noChangeArrowheads="1"/>
          </p:cNvSpPr>
          <p:nvPr/>
        </p:nvSpPr>
        <p:spPr bwMode="auto">
          <a:xfrm>
            <a:off x="3260726" y="5929313"/>
            <a:ext cx="620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|BH|</a:t>
            </a:r>
            <a:r>
              <a:rPr 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168" name="Line 22"/>
          <p:cNvSpPr>
            <a:spLocks noChangeShapeType="1"/>
          </p:cNvSpPr>
          <p:nvPr/>
        </p:nvSpPr>
        <p:spPr bwMode="auto">
          <a:xfrm>
            <a:off x="2586039" y="6489700"/>
            <a:ext cx="6302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Text Box 23"/>
          <p:cNvSpPr txBox="1">
            <a:spLocks noChangeArrowheads="1"/>
          </p:cNvSpPr>
          <p:nvPr/>
        </p:nvSpPr>
        <p:spPr bwMode="auto">
          <a:xfrm>
            <a:off x="3260726" y="6288088"/>
            <a:ext cx="2060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Inteference BH-DVCS</a:t>
            </a:r>
          </a:p>
        </p:txBody>
      </p:sp>
      <p:sp>
        <p:nvSpPr>
          <p:cNvPr id="49170" name="Text Box 6"/>
          <p:cNvSpPr txBox="1">
            <a:spLocks noChangeArrowheads="1"/>
          </p:cNvSpPr>
          <p:nvPr/>
        </p:nvSpPr>
        <p:spPr bwMode="auto">
          <a:xfrm>
            <a:off x="3074823" y="819151"/>
            <a:ext cx="1905329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Polarized cross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section difference</a:t>
            </a:r>
          </a:p>
        </p:txBody>
      </p:sp>
      <p:sp>
        <p:nvSpPr>
          <p:cNvPr id="49171" name="Text Box 24"/>
          <p:cNvSpPr txBox="1">
            <a:spLocks noChangeArrowheads="1"/>
          </p:cNvSpPr>
          <p:nvPr/>
        </p:nvSpPr>
        <p:spPr bwMode="auto">
          <a:xfrm>
            <a:off x="7400926" y="1630363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(small Q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751514" y="588964"/>
            <a:ext cx="2306637" cy="1311275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fr-FR" sz="14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Added</a:t>
            </a:r>
            <a:r>
              <a:rPr lang="fr-FR" sz="1400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to the standard </a:t>
            </a:r>
            <a:r>
              <a:rPr lang="fr-FR" sz="14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</a:t>
            </a:r>
            <a:endParaRPr lang="fr-FR" sz="1400" kern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0" hangingPunct="0">
              <a:buFont typeface="Wingdings" pitchFamily="2" charset="2"/>
              <a:buChar char="ü"/>
              <a:defRPr/>
            </a:pPr>
            <a:r>
              <a:rPr lang="fr-FR" sz="1400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14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Solenoid</a:t>
            </a:r>
            <a:r>
              <a:rPr lang="fr-FR" sz="1400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14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magnet</a:t>
            </a:r>
            <a:r>
              <a:rPr lang="fr-FR" sz="1400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</a:t>
            </a:r>
          </a:p>
          <a:p>
            <a:pPr algn="ctr" eaLnBrk="0" hangingPunct="0">
              <a:buFont typeface="Wingdings" pitchFamily="2" charset="2"/>
              <a:buChar char="ü"/>
              <a:defRPr/>
            </a:pPr>
            <a:r>
              <a:rPr lang="fr-FR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IC (</a:t>
            </a:r>
            <a:r>
              <a:rPr lang="fr-FR" sz="14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inner</a:t>
            </a:r>
            <a:r>
              <a:rPr lang="fr-FR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14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calorimeter</a:t>
            </a:r>
            <a:r>
              <a:rPr lang="fr-FR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):</a:t>
            </a:r>
          </a:p>
          <a:p>
            <a:pPr algn="ctr" eaLnBrk="0" hangingPunct="0">
              <a:defRPr/>
            </a:pPr>
            <a:r>
              <a:rPr lang="fr-FR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424 </a:t>
            </a:r>
            <a:r>
              <a:rPr lang="fr-FR" sz="14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lead</a:t>
            </a:r>
            <a:r>
              <a:rPr lang="fr-FR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-tungstate </a:t>
            </a:r>
            <a:r>
              <a:rPr lang="fr-FR" sz="14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crystals</a:t>
            </a:r>
            <a:r>
              <a:rPr lang="fr-FR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APD </a:t>
            </a:r>
            <a:r>
              <a:rPr lang="fr-FR" sz="14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readout</a:t>
            </a:r>
            <a:endParaRPr lang="fr-FR" sz="1400" b="1" kern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482976" y="-45641"/>
            <a:ext cx="6642100" cy="446088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e1-DVCS experiment</a:t>
            </a:r>
          </a:p>
        </p:txBody>
      </p:sp>
      <p:pic>
        <p:nvPicPr>
          <p:cNvPr id="50180" name="Picture 6" descr="Asym_Tinteg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74914"/>
            <a:ext cx="42926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20"/>
          <p:cNvSpPr txBox="1">
            <a:spLocks noChangeArrowheads="1"/>
          </p:cNvSpPr>
          <p:nvPr/>
        </p:nvSpPr>
        <p:spPr bwMode="auto">
          <a:xfrm>
            <a:off x="1524001" y="6519864"/>
            <a:ext cx="5280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F.X.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PRL 100 (2008)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755529" y="5540376"/>
            <a:ext cx="2367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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/(1+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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183" name="Groupe 16"/>
          <p:cNvGrpSpPr>
            <a:grpSpLocks/>
          </p:cNvGrpSpPr>
          <p:nvPr/>
        </p:nvGrpSpPr>
        <p:grpSpPr bwMode="auto">
          <a:xfrm>
            <a:off x="7010630" y="5822949"/>
            <a:ext cx="4432300" cy="1020456"/>
            <a:chOff x="4302412" y="5289550"/>
            <a:chExt cx="5246257" cy="1514439"/>
          </a:xfrm>
        </p:grpSpPr>
        <p:grpSp>
          <p:nvGrpSpPr>
            <p:cNvPr id="50193" name="Group 23"/>
            <p:cNvGrpSpPr>
              <a:grpSpLocks/>
            </p:cNvGrpSpPr>
            <p:nvPr/>
          </p:nvGrpSpPr>
          <p:grpSpPr bwMode="auto">
            <a:xfrm>
              <a:off x="4787897" y="5289550"/>
              <a:ext cx="2086741" cy="1050980"/>
              <a:chOff x="4042" y="771"/>
              <a:chExt cx="1979" cy="1053"/>
            </a:xfrm>
          </p:grpSpPr>
          <p:grpSp>
            <p:nvGrpSpPr>
              <p:cNvPr id="50201" name="Group 21"/>
              <p:cNvGrpSpPr>
                <a:grpSpLocks/>
              </p:cNvGrpSpPr>
              <p:nvPr/>
            </p:nvGrpSpPr>
            <p:grpSpPr bwMode="auto">
              <a:xfrm>
                <a:off x="4042" y="771"/>
                <a:ext cx="1662" cy="458"/>
                <a:chOff x="4042" y="771"/>
                <a:chExt cx="1662" cy="458"/>
              </a:xfrm>
            </p:grpSpPr>
            <p:sp>
              <p:nvSpPr>
                <p:cNvPr id="50207" name="AutoShape 9"/>
                <p:cNvSpPr>
                  <a:spLocks noChangeArrowheads="1"/>
                </p:cNvSpPr>
                <p:nvPr/>
              </p:nvSpPr>
              <p:spPr bwMode="auto">
                <a:xfrm>
                  <a:off x="4042" y="856"/>
                  <a:ext cx="85" cy="85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sp>
              <p:nvSpPr>
                <p:cNvPr id="5020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56" y="771"/>
                  <a:ext cx="154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CLAS e1-dvcs</a:t>
                  </a:r>
                </a:p>
              </p:txBody>
            </p:sp>
          </p:grpSp>
          <p:grpSp>
            <p:nvGrpSpPr>
              <p:cNvPr id="50202" name="Group 22"/>
              <p:cNvGrpSpPr>
                <a:grpSpLocks/>
              </p:cNvGrpSpPr>
              <p:nvPr/>
            </p:nvGrpSpPr>
            <p:grpSpPr bwMode="auto">
              <a:xfrm>
                <a:off x="4042" y="1022"/>
                <a:ext cx="1979" cy="802"/>
                <a:chOff x="4042" y="1022"/>
                <a:chExt cx="1979" cy="802"/>
              </a:xfrm>
            </p:grpSpPr>
            <p:sp>
              <p:nvSpPr>
                <p:cNvPr id="50203" name="AutoShape 11"/>
                <p:cNvSpPr>
                  <a:spLocks noChangeArrowheads="1"/>
                </p:cNvSpPr>
                <p:nvPr/>
              </p:nvSpPr>
              <p:spPr bwMode="auto">
                <a:xfrm>
                  <a:off x="4042" y="1111"/>
                  <a:ext cx="114" cy="113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sp>
              <p:nvSpPr>
                <p:cNvPr id="5020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81" y="1022"/>
                  <a:ext cx="740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Hall A</a:t>
                  </a:r>
                </a:p>
              </p:txBody>
            </p:sp>
            <p:sp>
              <p:nvSpPr>
                <p:cNvPr id="50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4042" y="1423"/>
                  <a:ext cx="113" cy="11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sp>
              <p:nvSpPr>
                <p:cNvPr id="502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156" y="1366"/>
                  <a:ext cx="1865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CLAS @ 4.3 GeV</a:t>
                  </a:r>
                  <a:r>
                    <a:rPr lang="en-US" sz="1400" baseline="30000"/>
                    <a:t>2</a:t>
                  </a:r>
                </a:p>
              </p:txBody>
            </p:sp>
          </p:grpSp>
        </p:grpSp>
        <p:sp>
          <p:nvSpPr>
            <p:cNvPr id="50194" name="Line 15"/>
            <p:cNvSpPr>
              <a:spLocks noChangeShapeType="1"/>
            </p:cNvSpPr>
            <p:nvPr/>
          </p:nvSpPr>
          <p:spPr bwMode="auto">
            <a:xfrm>
              <a:off x="6700838" y="5449888"/>
              <a:ext cx="3286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6"/>
            <p:cNvSpPr txBox="1">
              <a:spLocks noChangeArrowheads="1"/>
            </p:cNvSpPr>
            <p:nvPr/>
          </p:nvSpPr>
          <p:spPr bwMode="auto">
            <a:xfrm>
              <a:off x="7089775" y="5308600"/>
              <a:ext cx="1622641" cy="45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VGG(*) twist-2</a:t>
              </a:r>
              <a:endParaRPr lang="en-US" sz="1600"/>
            </a:p>
          </p:txBody>
        </p:sp>
        <p:sp>
          <p:nvSpPr>
            <p:cNvPr id="50196" name="Line 17"/>
            <p:cNvSpPr>
              <a:spLocks noChangeShapeType="1"/>
            </p:cNvSpPr>
            <p:nvPr/>
          </p:nvSpPr>
          <p:spPr bwMode="auto">
            <a:xfrm>
              <a:off x="6700838" y="5703888"/>
              <a:ext cx="3286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Text Box 18"/>
            <p:cNvSpPr txBox="1">
              <a:spLocks noChangeArrowheads="1"/>
            </p:cNvSpPr>
            <p:nvPr/>
          </p:nvSpPr>
          <p:spPr bwMode="auto">
            <a:xfrm>
              <a:off x="7089776" y="5562600"/>
              <a:ext cx="2174779" cy="45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VGG(*) twist-2 and 3</a:t>
              </a:r>
            </a:p>
          </p:txBody>
        </p:sp>
        <p:sp>
          <p:nvSpPr>
            <p:cNvPr id="50198" name="Line 19"/>
            <p:cNvSpPr>
              <a:spLocks noChangeShapeType="1"/>
            </p:cNvSpPr>
            <p:nvPr/>
          </p:nvSpPr>
          <p:spPr bwMode="auto">
            <a:xfrm>
              <a:off x="6700838" y="5959475"/>
              <a:ext cx="3286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Text Box 20"/>
            <p:cNvSpPr txBox="1">
              <a:spLocks noChangeArrowheads="1"/>
            </p:cNvSpPr>
            <p:nvPr/>
          </p:nvSpPr>
          <p:spPr bwMode="auto">
            <a:xfrm>
              <a:off x="7058026" y="5848349"/>
              <a:ext cx="2207034" cy="45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Regge model (Laget)</a:t>
              </a:r>
            </a:p>
          </p:txBody>
        </p:sp>
        <p:sp>
          <p:nvSpPr>
            <p:cNvPr id="50200" name="Text Box 26"/>
            <p:cNvSpPr txBox="1">
              <a:spLocks noChangeArrowheads="1"/>
            </p:cNvSpPr>
            <p:nvPr/>
          </p:nvSpPr>
          <p:spPr bwMode="auto">
            <a:xfrm>
              <a:off x="4302412" y="6347398"/>
              <a:ext cx="5246257" cy="45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(*) </a:t>
              </a:r>
              <a:r>
                <a:rPr lang="en-US" sz="1400" dirty="0" err="1"/>
                <a:t>Vanderhaegen</a:t>
              </a:r>
              <a:r>
                <a:rPr lang="en-US" sz="1400" dirty="0"/>
                <a:t>, </a:t>
              </a:r>
              <a:r>
                <a:rPr lang="en-US" sz="1400" dirty="0" err="1"/>
                <a:t>Guichon</a:t>
              </a:r>
              <a:r>
                <a:rPr lang="en-US" sz="1400" dirty="0"/>
                <a:t>, </a:t>
              </a:r>
              <a:r>
                <a:rPr lang="en-US" sz="1400" dirty="0" err="1"/>
                <a:t>Guidal</a:t>
              </a:r>
              <a:endParaRPr lang="en-US" sz="1400" dirty="0"/>
            </a:p>
          </p:txBody>
        </p:sp>
      </p:grpSp>
      <p:grpSp>
        <p:nvGrpSpPr>
          <p:cNvPr id="50184" name="Groupe 29"/>
          <p:cNvGrpSpPr>
            <a:grpSpLocks/>
          </p:cNvGrpSpPr>
          <p:nvPr/>
        </p:nvGrpSpPr>
        <p:grpSpPr bwMode="auto">
          <a:xfrm>
            <a:off x="4102100" y="2273300"/>
            <a:ext cx="1271316" cy="515640"/>
            <a:chOff x="2578100" y="2273300"/>
            <a:chExt cx="1271316" cy="515640"/>
          </a:xfrm>
        </p:grpSpPr>
        <p:sp>
          <p:nvSpPr>
            <p:cNvPr id="50191" name="ZoneTexte 24"/>
            <p:cNvSpPr txBox="1">
              <a:spLocks noChangeArrowheads="1"/>
            </p:cNvSpPr>
            <p:nvPr/>
          </p:nvSpPr>
          <p:spPr bwMode="auto">
            <a:xfrm>
              <a:off x="2597150" y="2327275"/>
              <a:ext cx="1252266" cy="461665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ep→ep</a:t>
              </a:r>
              <a:r>
                <a:rPr lang="el-G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fr-FR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2" name="ZoneTexte 36"/>
            <p:cNvSpPr txBox="1">
              <a:spLocks noChangeArrowheads="1"/>
            </p:cNvSpPr>
            <p:nvPr/>
          </p:nvSpPr>
          <p:spPr bwMode="auto">
            <a:xfrm>
              <a:off x="2578100" y="22733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→</a:t>
              </a:r>
            </a:p>
          </p:txBody>
        </p:sp>
      </p:grp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702016" y="565151"/>
            <a:ext cx="4706712" cy="1882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taken in the spring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</a:p>
          <a:p>
            <a:pPr>
              <a:buFontTx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energy ~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5.75 GeV</a:t>
            </a:r>
          </a:p>
          <a:p>
            <a:pPr>
              <a:buFontTx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polarization ~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en-US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0186" name="Image 29" descr="P10403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0468" y="3515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Image 11" descr="figure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2681" y="1992087"/>
            <a:ext cx="393223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8" name="Groupe 31"/>
          <p:cNvGrpSpPr>
            <a:grpSpLocks/>
          </p:cNvGrpSpPr>
          <p:nvPr/>
        </p:nvGrpSpPr>
        <p:grpSpPr bwMode="auto">
          <a:xfrm>
            <a:off x="231546" y="1980624"/>
            <a:ext cx="3683229" cy="455290"/>
            <a:chOff x="174625" y="1920765"/>
            <a:chExt cx="2216150" cy="785165"/>
          </a:xfrm>
        </p:grpSpPr>
        <p:sp>
          <p:nvSpPr>
            <p:cNvPr id="50189" name="Text Box 8"/>
            <p:cNvSpPr txBox="1">
              <a:spLocks noChangeArrowheads="1"/>
            </p:cNvSpPr>
            <p:nvPr/>
          </p:nvSpPr>
          <p:spPr bwMode="auto">
            <a:xfrm>
              <a:off x="174625" y="2058988"/>
              <a:ext cx="2216150" cy="6469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BSA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</a:t>
              </a:r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</a:t>
              </a:r>
              <a:r>
                <a:rPr lang="en-US" dirty="0">
                  <a:solidFill>
                    <a:srgbClr val="0000FF"/>
                  </a:solidFill>
                </a:rPr>
                <a:t>{</a:t>
              </a:r>
              <a:r>
                <a:rPr lang="en-US" b="1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1" baseline="-25000" dirty="0">
                  <a:solidFill>
                    <a:srgbClr val="0000FF"/>
                  </a:solidFill>
                </a:rPr>
                <a:t>p</a:t>
              </a:r>
              <a:r>
                <a:rPr lang="en-US" dirty="0">
                  <a:solidFill>
                    <a:srgbClr val="0000FF"/>
                  </a:solidFill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aseline="-25000" dirty="0" err="1">
                  <a:solidFill>
                    <a:srgbClr val="0000FF"/>
                  </a:solidFill>
                </a:rPr>
                <a:t>p</a:t>
              </a:r>
              <a:r>
                <a:rPr lang="en-US" dirty="0" err="1">
                  <a:solidFill>
                    <a:srgbClr val="0000FF"/>
                  </a:solidFill>
                </a:rPr>
                <a:t>,</a:t>
              </a:r>
              <a:r>
                <a:rPr lang="en-US" dirty="0" err="1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aseline="-25000" dirty="0" err="1">
                  <a:solidFill>
                    <a:srgbClr val="0000FF"/>
                  </a:solidFill>
                </a:rPr>
                <a:t>p</a:t>
              </a:r>
              <a:r>
                <a:rPr lang="en-US" dirty="0">
                  <a:solidFill>
                    <a:srgbClr val="0000FF"/>
                  </a:solidFill>
                </a:rPr>
                <a:t>}</a:t>
              </a:r>
            </a:p>
          </p:txBody>
        </p:sp>
        <p:sp>
          <p:nvSpPr>
            <p:cNvPr id="50190" name="Rectangle 71"/>
            <p:cNvSpPr>
              <a:spLocks noChangeArrowheads="1"/>
            </p:cNvSpPr>
            <p:nvPr/>
          </p:nvSpPr>
          <p:spPr bwMode="auto">
            <a:xfrm>
              <a:off x="1540959" y="1920765"/>
              <a:ext cx="89699" cy="530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~</a:t>
              </a:r>
              <a:endParaRPr lang="en-US" sz="2000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 7" descr="binning2012v5_tx.png"/>
          <p:cNvPicPr>
            <a:picLocks noChangeAspect="1"/>
          </p:cNvPicPr>
          <p:nvPr/>
        </p:nvPicPr>
        <p:blipFill>
          <a:blip r:embed="rId3" cstate="print"/>
          <a:srcRect r="5981"/>
          <a:stretch>
            <a:fillRect/>
          </a:stretch>
        </p:blipFill>
        <p:spPr bwMode="auto">
          <a:xfrm>
            <a:off x="4112959" y="4732706"/>
            <a:ext cx="20574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 8" descr="binning2012v5_qx.png"/>
          <p:cNvPicPr>
            <a:picLocks noChangeAspect="1"/>
          </p:cNvPicPr>
          <p:nvPr/>
        </p:nvPicPr>
        <p:blipFill>
          <a:blip r:embed="rId4" cstate="print"/>
          <a:srcRect r="4893"/>
          <a:stretch>
            <a:fillRect/>
          </a:stretch>
        </p:blipFill>
        <p:spPr bwMode="auto">
          <a:xfrm>
            <a:off x="1951892" y="4701754"/>
            <a:ext cx="2133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ZoneTexte 1"/>
          <p:cNvSpPr txBox="1">
            <a:spLocks noChangeArrowheads="1"/>
          </p:cNvSpPr>
          <p:nvPr/>
        </p:nvSpPr>
        <p:spPr bwMode="auto">
          <a:xfrm>
            <a:off x="1837519" y="-57127"/>
            <a:ext cx="8486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unpolarized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polarized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sections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ZoneTexte 7"/>
          <p:cNvSpPr txBox="1">
            <a:spLocks noChangeArrowheads="1"/>
          </p:cNvSpPr>
          <p:nvPr/>
        </p:nvSpPr>
        <p:spPr bwMode="auto">
          <a:xfrm>
            <a:off x="6271009" y="6075298"/>
            <a:ext cx="3035851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Q</a:t>
            </a:r>
            <a:r>
              <a:rPr lang="fr-F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t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24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ZoneTexte 6"/>
          <p:cNvSpPr txBox="1">
            <a:spLocks noChangeArrowheads="1"/>
          </p:cNvSpPr>
          <p:nvPr/>
        </p:nvSpPr>
        <p:spPr bwMode="auto">
          <a:xfrm>
            <a:off x="6197826" y="5097355"/>
            <a:ext cx="4649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observables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kinematics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DVCS</a:t>
            </a:r>
          </a:p>
        </p:txBody>
      </p:sp>
      <p:grpSp>
        <p:nvGrpSpPr>
          <p:cNvPr id="2" name="Groupe 34"/>
          <p:cNvGrpSpPr/>
          <p:nvPr/>
        </p:nvGrpSpPr>
        <p:grpSpPr>
          <a:xfrm>
            <a:off x="8388837" y="3189195"/>
            <a:ext cx="3001367" cy="1138238"/>
            <a:chOff x="1037233" y="5181600"/>
            <a:chExt cx="3001367" cy="1138238"/>
          </a:xfrm>
        </p:grpSpPr>
        <p:sp>
          <p:nvSpPr>
            <p:cNvPr id="3091" name="ZoneTexte 19"/>
            <p:cNvSpPr txBox="1">
              <a:spLocks noChangeArrowheads="1"/>
            </p:cNvSpPr>
            <p:nvPr/>
          </p:nvSpPr>
          <p:spPr bwMode="auto">
            <a:xfrm>
              <a:off x="1479550" y="5181600"/>
              <a:ext cx="2559050" cy="113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Comic Sans MS" pitchFamily="66" charset="0"/>
                </a:rPr>
                <a:t>                      </a:t>
              </a:r>
            </a:p>
            <a:p>
              <a:endParaRPr lang="en-US" sz="1400" dirty="0">
                <a:latin typeface="Comic Sans MS" pitchFamily="66" charset="0"/>
              </a:endParaRPr>
            </a:p>
            <a:p>
              <a:r>
                <a:rPr lang="en-US" sz="1400" dirty="0" err="1">
                  <a:solidFill>
                    <a:srgbClr val="008000"/>
                  </a:solidFill>
                  <a:latin typeface="Comic Sans MS" pitchFamily="66" charset="0"/>
                </a:rPr>
                <a:t>BH</a:t>
              </a:r>
              <a:r>
                <a:rPr lang="en-US" sz="1400" dirty="0">
                  <a:solidFill>
                    <a:srgbClr val="008000"/>
                  </a:solidFill>
                  <a:latin typeface="Comic Sans MS" pitchFamily="66" charset="0"/>
                </a:rPr>
                <a:t>           </a:t>
              </a:r>
              <a:r>
                <a:rPr lang="en-US" sz="1400" dirty="0" err="1">
                  <a:solidFill>
                    <a:srgbClr val="0000FF"/>
                  </a:solidFill>
                  <a:latin typeface="Comic Sans MS" pitchFamily="66" charset="0"/>
                </a:rPr>
                <a:t>VGG</a:t>
              </a:r>
              <a:endParaRPr lang="en-US" sz="1400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endParaRPr lang="en-US" sz="800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KM10           KM10a</a:t>
              </a:r>
              <a:endParaRPr lang="en-US" sz="1400" dirty="0">
                <a:solidFill>
                  <a:srgbClr val="FF0000"/>
                </a:solidFill>
                <a:latin typeface="Symbol" pitchFamily="18" charset="2"/>
              </a:endParaRPr>
            </a:p>
            <a:p>
              <a:endParaRPr lang="en-US" sz="400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1135063" y="5791200"/>
              <a:ext cx="344945" cy="2382"/>
            </a:xfrm>
            <a:prstGeom prst="line">
              <a:avLst/>
            </a:prstGeom>
            <a:ln w="19050">
              <a:solidFill>
                <a:srgbClr val="008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121415" y="6096000"/>
              <a:ext cx="344945" cy="2382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2159971" y="6096000"/>
              <a:ext cx="344945" cy="23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à coins arrondis 24"/>
            <p:cNvSpPr/>
            <p:nvPr/>
          </p:nvSpPr>
          <p:spPr>
            <a:xfrm>
              <a:off x="1037233" y="5581934"/>
              <a:ext cx="2183640" cy="666466"/>
            </a:xfrm>
            <a:prstGeom prst="round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1955256" y="5791200"/>
              <a:ext cx="344945" cy="2382"/>
            </a:xfrm>
            <a:prstGeom prst="line">
              <a:avLst/>
            </a:prstGeom>
            <a:ln w="19050">
              <a:solidFill>
                <a:srgbClr val="0000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/>
          <p:cNvSpPr txBox="1"/>
          <p:nvPr/>
        </p:nvSpPr>
        <p:spPr>
          <a:xfrm>
            <a:off x="8470710" y="842413"/>
            <a:ext cx="342737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H.S. Jo et al., </a:t>
            </a:r>
            <a:r>
              <a:rPr lang="nn-N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115 (2015) </a:t>
            </a:r>
            <a:endParaRPr lang="fr-F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586" y="510128"/>
            <a:ext cx="6823881" cy="433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8376762" y="1307453"/>
            <a:ext cx="2450401" cy="14037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energy ~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5.75 GeV</a:t>
            </a:r>
          </a:p>
          <a:p>
            <a:pPr>
              <a:buFontTx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polarization ~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en-US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Tx/>
              <a:buChar char="•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CLAS+Inner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29"/>
          <p:cNvGrpSpPr>
            <a:grpSpLocks/>
          </p:cNvGrpSpPr>
          <p:nvPr/>
        </p:nvGrpSpPr>
        <p:grpSpPr bwMode="auto">
          <a:xfrm>
            <a:off x="181829" y="597322"/>
            <a:ext cx="1093383" cy="490181"/>
            <a:chOff x="2578100" y="2273300"/>
            <a:chExt cx="1093383" cy="490181"/>
          </a:xfrm>
        </p:grpSpPr>
        <p:sp>
          <p:nvSpPr>
            <p:cNvPr id="39" name="ZoneTexte 24"/>
            <p:cNvSpPr txBox="1">
              <a:spLocks noChangeArrowheads="1"/>
            </p:cNvSpPr>
            <p:nvPr/>
          </p:nvSpPr>
          <p:spPr bwMode="auto">
            <a:xfrm>
              <a:off x="2597150" y="2363371"/>
              <a:ext cx="1074333" cy="400110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ep→ep</a:t>
              </a:r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ZoneTexte 36"/>
            <p:cNvSpPr txBox="1">
              <a:spLocks noChangeArrowheads="1"/>
            </p:cNvSpPr>
            <p:nvPr/>
          </p:nvSpPr>
          <p:spPr bwMode="auto">
            <a:xfrm>
              <a:off x="2578100" y="22733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2D41F91-D653-477D-83F6-6ED4E83F94E0}"/>
              </a:ext>
            </a:extLst>
          </p:cNvPr>
          <p:cNvGrpSpPr/>
          <p:nvPr/>
        </p:nvGrpSpPr>
        <p:grpSpPr>
          <a:xfrm>
            <a:off x="4045623" y="2561740"/>
            <a:ext cx="4070345" cy="524494"/>
            <a:chOff x="3967424" y="2555980"/>
            <a:chExt cx="4070345" cy="524494"/>
          </a:xfrm>
        </p:grpSpPr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3967424" y="2711142"/>
              <a:ext cx="4070345" cy="3693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f</a:t>
              </a:r>
              <a:r>
                <a:rPr lang="en-US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{F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>
                  <a:solidFill>
                    <a:srgbClr val="0000FF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rPr>
                <a:t>H</a:t>
              </a:r>
              <a:r>
                <a:rPr lang="en-US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>
                  <a:latin typeface="Symbol" panose="05050102010706020507" pitchFamily="18" charset="2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+F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dirty="0">
                  <a:latin typeface="Monotype Corsiva" panose="03010101010201010101" pitchFamily="66" charset="0"/>
                  <a:cs typeface="Times New Roman" panose="02020603050405020304" pitchFamily="18" charset="0"/>
                </a:rPr>
                <a:t>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-kF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>
                  <a:latin typeface="Monotype Corsiva" panose="03010101010201010101" pitchFamily="66" charset="0"/>
                  <a:cs typeface="Times New Roman" panose="02020603050405020304" pitchFamily="18" charset="0"/>
                </a:rPr>
                <a:t>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  <a:endParaRPr lang="en-US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946806" y="255598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~</a:t>
              </a:r>
              <a:endParaRPr lang="en-US" dirty="0"/>
            </a:p>
          </p:txBody>
        </p:sp>
      </p:grpSp>
      <p:sp>
        <p:nvSpPr>
          <p:cNvPr id="32" name="Ellipse 31"/>
          <p:cNvSpPr/>
          <p:nvPr/>
        </p:nvSpPr>
        <p:spPr bwMode="auto">
          <a:xfrm>
            <a:off x="2985024" y="5784112"/>
            <a:ext cx="116959" cy="12759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5079637" y="6116984"/>
            <a:ext cx="116959" cy="12759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5083181" y="5882413"/>
            <a:ext cx="116959" cy="12759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708059" y="731349"/>
            <a:ext cx="20828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b="1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="1" baseline="-25000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719" y="1281829"/>
            <a:ext cx="4434396" cy="486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6"/>
          <p:cNvSpPr txBox="1">
            <a:spLocks noChangeArrowheads="1"/>
          </p:cNvSpPr>
          <p:nvPr/>
        </p:nvSpPr>
        <p:spPr bwMode="auto">
          <a:xfrm>
            <a:off x="7652800" y="6224072"/>
            <a:ext cx="3344955" cy="584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x10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–t</a:t>
            </a: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kinematic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879452" y="-32745"/>
            <a:ext cx="6848641" cy="51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CLAS: DVCS on longitudinally polarized target</a:t>
            </a:r>
          </a:p>
        </p:txBody>
      </p:sp>
      <p:sp>
        <p:nvSpPr>
          <p:cNvPr id="53252" name="Rectangle 35"/>
          <p:cNvSpPr>
            <a:spLocks noChangeArrowheads="1"/>
          </p:cNvSpPr>
          <p:nvPr/>
        </p:nvSpPr>
        <p:spPr bwMode="auto">
          <a:xfrm>
            <a:off x="898645" y="5388424"/>
            <a:ext cx="15151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Q</a:t>
            </a:r>
            <a:r>
              <a:rPr lang="fr-FR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endParaRPr lang="fr-FR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endParaRPr lang="fr-FR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fr-FR" b="1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endParaRPr lang="fr-FR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9141008" y="621685"/>
            <a:ext cx="1322116" cy="515640"/>
            <a:chOff x="4559300" y="165100"/>
            <a:chExt cx="1322116" cy="515640"/>
          </a:xfrm>
        </p:grpSpPr>
        <p:sp>
          <p:nvSpPr>
            <p:cNvPr id="53261" name="ZoneTexte 24"/>
            <p:cNvSpPr txBox="1">
              <a:spLocks noChangeArrowheads="1"/>
            </p:cNvSpPr>
            <p:nvPr/>
          </p:nvSpPr>
          <p:spPr bwMode="auto">
            <a:xfrm>
              <a:off x="4629150" y="219075"/>
              <a:ext cx="1252266" cy="461665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ep→ep</a:t>
              </a:r>
              <a:r>
                <a:rPr lang="el-GR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fr-FR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2" name="ZoneTexte 23"/>
            <p:cNvSpPr txBox="1">
              <a:spLocks noChangeArrowheads="1"/>
            </p:cNvSpPr>
            <p:nvPr/>
          </p:nvSpPr>
          <p:spPr bwMode="auto">
            <a:xfrm>
              <a:off x="4559300" y="1651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53263" name="ZoneTexte 24"/>
            <p:cNvSpPr txBox="1">
              <a:spLocks noChangeArrowheads="1"/>
            </p:cNvSpPr>
            <p:nvPr/>
          </p:nvSpPr>
          <p:spPr bwMode="auto">
            <a:xfrm>
              <a:off x="4800600" y="1651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</p:grpSp>
      <p:grpSp>
        <p:nvGrpSpPr>
          <p:cNvPr id="3" name="Groupe 30"/>
          <p:cNvGrpSpPr>
            <a:grpSpLocks/>
          </p:cNvGrpSpPr>
          <p:nvPr/>
        </p:nvGrpSpPr>
        <p:grpSpPr bwMode="auto">
          <a:xfrm>
            <a:off x="831508" y="524064"/>
            <a:ext cx="7363079" cy="1148660"/>
            <a:chOff x="2801352" y="-130927"/>
            <a:chExt cx="5397800" cy="1148978"/>
          </a:xfrm>
        </p:grpSpPr>
        <p:sp>
          <p:nvSpPr>
            <p:cNvPr id="53259" name="ZoneTexte 27"/>
            <p:cNvSpPr txBox="1">
              <a:spLocks noChangeArrowheads="1"/>
            </p:cNvSpPr>
            <p:nvPr/>
          </p:nvSpPr>
          <p:spPr bwMode="auto">
            <a:xfrm>
              <a:off x="2801352" y="402328"/>
              <a:ext cx="5397800" cy="61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Target: 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longitudinally polarized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sz="16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(P~80%)</a:t>
              </a:r>
            </a:p>
            <a:p>
              <a:pPr>
                <a:buFontTx/>
                <a:buChar char="•"/>
              </a:pPr>
              <a:r>
                <a:rPr lang="fr-F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fr-FR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DVCS</a:t>
              </a:r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observables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0" name="Rectangle 26"/>
            <p:cNvSpPr>
              <a:spLocks noChangeArrowheads="1"/>
            </p:cNvSpPr>
            <p:nvPr/>
          </p:nvSpPr>
          <p:spPr bwMode="auto">
            <a:xfrm>
              <a:off x="2801352" y="-130927"/>
              <a:ext cx="5397500" cy="58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fr-FR" sz="16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r>
                <a:rPr lang="fr-FR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</a:t>
              </a:r>
              <a:r>
                <a:rPr lang="fr-FR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~5.9 </a:t>
              </a:r>
              <a:r>
                <a:rPr lang="fr-FR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GeV</a:t>
              </a:r>
              <a:endPara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buFontTx/>
                <a:buChar char="•"/>
              </a:pPr>
              <a:r>
                <a:rPr 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 + IC to detect forward photons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558970" y="1613802"/>
            <a:ext cx="2116395" cy="5169144"/>
            <a:chOff x="2851397" y="1149770"/>
            <a:chExt cx="2116395" cy="5169144"/>
          </a:xfrm>
        </p:grpSpPr>
        <p:grpSp>
          <p:nvGrpSpPr>
            <p:cNvPr id="17" name="Groupe 23"/>
            <p:cNvGrpSpPr/>
            <p:nvPr/>
          </p:nvGrpSpPr>
          <p:grpSpPr>
            <a:xfrm>
              <a:off x="2851397" y="1149770"/>
              <a:ext cx="2116395" cy="4902658"/>
              <a:chOff x="2469253" y="1108826"/>
              <a:chExt cx="2116395" cy="4902658"/>
            </a:xfrm>
          </p:grpSpPr>
          <p:grpSp>
            <p:nvGrpSpPr>
              <p:cNvPr id="19" name="Groupe 21"/>
              <p:cNvGrpSpPr/>
              <p:nvPr/>
            </p:nvGrpSpPr>
            <p:grpSpPr>
              <a:xfrm>
                <a:off x="2469253" y="1108826"/>
                <a:ext cx="2116395" cy="4902658"/>
                <a:chOff x="2796798" y="1108826"/>
                <a:chExt cx="2116395" cy="4902658"/>
              </a:xfrm>
            </p:grpSpPr>
            <p:grpSp>
              <p:nvGrpSpPr>
                <p:cNvPr id="21" name="Groupe 20"/>
                <p:cNvGrpSpPr/>
                <p:nvPr/>
              </p:nvGrpSpPr>
              <p:grpSpPr>
                <a:xfrm>
                  <a:off x="2796798" y="1108826"/>
                  <a:ext cx="2116395" cy="4902658"/>
                  <a:chOff x="2796798" y="1108826"/>
                  <a:chExt cx="2116395" cy="4902658"/>
                </a:xfrm>
              </p:grpSpPr>
              <p:grpSp>
                <p:nvGrpSpPr>
                  <p:cNvPr id="23" name="Groupe 17"/>
                  <p:cNvGrpSpPr/>
                  <p:nvPr/>
                </p:nvGrpSpPr>
                <p:grpSpPr>
                  <a:xfrm>
                    <a:off x="2796798" y="1108826"/>
                    <a:ext cx="2116395" cy="4902658"/>
                    <a:chOff x="2796798" y="1108826"/>
                    <a:chExt cx="2116395" cy="4902658"/>
                  </a:xfrm>
                </p:grpSpPr>
                <p:grpSp>
                  <p:nvGrpSpPr>
                    <p:cNvPr id="25" name="Groupe 15"/>
                    <p:cNvGrpSpPr/>
                    <p:nvPr/>
                  </p:nvGrpSpPr>
                  <p:grpSpPr>
                    <a:xfrm>
                      <a:off x="2796798" y="1108826"/>
                      <a:ext cx="2116395" cy="4902658"/>
                      <a:chOff x="2796798" y="1108826"/>
                      <a:chExt cx="2116395" cy="4902658"/>
                    </a:xfrm>
                  </p:grpSpPr>
                  <p:grpSp>
                    <p:nvGrpSpPr>
                      <p:cNvPr id="27" name="Groupe 14"/>
                      <p:cNvGrpSpPr/>
                      <p:nvPr/>
                    </p:nvGrpSpPr>
                    <p:grpSpPr>
                      <a:xfrm>
                        <a:off x="2796798" y="1108826"/>
                        <a:ext cx="2116395" cy="4902658"/>
                        <a:chOff x="2796798" y="1108826"/>
                        <a:chExt cx="2116395" cy="4902658"/>
                      </a:xfrm>
                    </p:grpSpPr>
                    <p:grpSp>
                      <p:nvGrpSpPr>
                        <p:cNvPr id="29" name="Groupe 12"/>
                        <p:cNvGrpSpPr/>
                        <p:nvPr/>
                      </p:nvGrpSpPr>
                      <p:grpSpPr>
                        <a:xfrm>
                          <a:off x="2796798" y="1108826"/>
                          <a:ext cx="2116395" cy="4902658"/>
                          <a:chOff x="2796798" y="1108826"/>
                          <a:chExt cx="2116395" cy="4902658"/>
                        </a:xfrm>
                      </p:grpSpPr>
                      <p:pic>
                        <p:nvPicPr>
                          <p:cNvPr id="31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6798" y="1108826"/>
                            <a:ext cx="2116395" cy="490265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32" name="Rectangle 31"/>
                          <p:cNvSpPr/>
                          <p:nvPr/>
                        </p:nvSpPr>
                        <p:spPr>
                          <a:xfrm>
                            <a:off x="3665550" y="1343771"/>
                            <a:ext cx="890546" cy="44527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0" name="Rectangle 29"/>
                        <p:cNvSpPr/>
                        <p:nvPr/>
                      </p:nvSpPr>
                      <p:spPr>
                        <a:xfrm>
                          <a:off x="3236181" y="2806810"/>
                          <a:ext cx="1351722" cy="44527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" name="ZoneTexte 10"/>
                      <p:cNvSpPr txBox="1"/>
                      <p:nvPr/>
                    </p:nvSpPr>
                    <p:spPr>
                      <a:xfrm>
                        <a:off x="3168774" y="1327750"/>
                        <a:ext cx="1335622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b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Beam</a:t>
                        </a:r>
                        <a:r>
                          <a:rPr lang="fr-FR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fr-FR" sz="1200" b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asymmetry</a:t>
                        </a:r>
                        <a:endPara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3927944" y="3228230"/>
                      <a:ext cx="620202" cy="28624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" name="Rectangle 23"/>
                  <p:cNvSpPr/>
                  <p:nvPr/>
                </p:nvSpPr>
                <p:spPr>
                  <a:xfrm>
                    <a:off x="3236181" y="4444779"/>
                    <a:ext cx="373711" cy="23853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ZoneTexte 21"/>
                <p:cNvSpPr txBox="1"/>
                <p:nvPr/>
              </p:nvSpPr>
              <p:spPr>
                <a:xfrm>
                  <a:off x="3178519" y="2839825"/>
                  <a:ext cx="139044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Target </a:t>
                  </a:r>
                  <a:r>
                    <a:rPr lang="fr-FR" sz="1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asymmetry</a:t>
                  </a:r>
                  <a:endPara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ZoneTexte 19"/>
              <p:cNvSpPr txBox="1"/>
              <p:nvPr/>
            </p:nvSpPr>
            <p:spPr>
              <a:xfrm>
                <a:off x="2812702" y="4351898"/>
                <a:ext cx="142859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 </a:t>
                </a:r>
                <a:r>
                  <a:rPr lang="fr-FR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asymmetry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826" y="5871879"/>
              <a:ext cx="1538632" cy="44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e 32"/>
          <p:cNvGrpSpPr/>
          <p:nvPr/>
        </p:nvGrpSpPr>
        <p:grpSpPr>
          <a:xfrm>
            <a:off x="707571" y="1869747"/>
            <a:ext cx="2797792" cy="3589361"/>
            <a:chOff x="-1" y="1705970"/>
            <a:chExt cx="2797792" cy="358936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" y="1737284"/>
              <a:ext cx="2710905" cy="3476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2688609" y="1705970"/>
              <a:ext cx="109182" cy="3589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Connecteur droit 35"/>
          <p:cNvCxnSpPr/>
          <p:nvPr/>
        </p:nvCxnSpPr>
        <p:spPr>
          <a:xfrm flipH="1">
            <a:off x="1635621" y="1760570"/>
            <a:ext cx="2019869" cy="1446654"/>
          </a:xfrm>
          <a:prstGeom prst="line">
            <a:avLst/>
          </a:prstGeom>
          <a:ln w="25400">
            <a:solidFill>
              <a:srgbClr val="FF9999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1608324" y="5022377"/>
            <a:ext cx="1992574" cy="1228307"/>
          </a:xfrm>
          <a:prstGeom prst="line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31"/>
          <p:cNvSpPr txBox="1">
            <a:spLocks noChangeArrowheads="1"/>
          </p:cNvSpPr>
          <p:nvPr/>
        </p:nvSpPr>
        <p:spPr bwMode="auto">
          <a:xfrm>
            <a:off x="7865795" y="60205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~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-1419" y="6232287"/>
            <a:ext cx="2554930" cy="30777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Seder et al.,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114 (2015)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0" y="6550224"/>
            <a:ext cx="3709249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Pisano et al.,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PRD 91 (2015)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>
            <a:extLst>
              <a:ext uri="{FF2B5EF4-FFF2-40B4-BE49-F238E27FC236}">
                <a16:creationId xmlns:a16="http://schemas.microsoft.com/office/drawing/2014/main" id="{61B6E108-99DA-4A53-8C7D-F4D5D60F1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485" y="0"/>
            <a:ext cx="8634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Compton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DVCS observables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3596BF-1762-4293-B32A-4A0C3DCD20E9}"/>
              </a:ext>
            </a:extLst>
          </p:cNvPr>
          <p:cNvSpPr txBox="1"/>
          <p:nvPr/>
        </p:nvSpPr>
        <p:spPr>
          <a:xfrm>
            <a:off x="170770" y="892628"/>
            <a:ext cx="5555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techniques/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kinematic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CFF (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fr-FR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fr-FR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fr-FR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free fit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kinematic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Parametrizations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CFFs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(G. Goldstein et al., K.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Kumericki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D. Mueller)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local/global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combination of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 Moutarde)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extensively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PDF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Kumericki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CEFD0A-65D1-463C-8A24-A739E192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892628"/>
            <a:ext cx="48196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C1667533-E0A4-4BA7-8C22-9D491800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116" y="2830937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CFF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412EC-0DEA-4BAE-AB2B-72C0EB820004}"/>
              </a:ext>
            </a:extLst>
          </p:cNvPr>
          <p:cNvSpPr/>
          <p:nvPr/>
        </p:nvSpPr>
        <p:spPr>
          <a:xfrm>
            <a:off x="7035574" y="5423396"/>
            <a:ext cx="5050971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Model-independent fit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fixed Q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 of DVCS observables; 8 unknowns (the CFFs), non-linear problem, strong correlations. Bounding the domain of variation of the CFFs with model (5xVGG) 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Guidal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Eur. Phys. J. A 37 (2008), and other articles</a:t>
            </a:r>
          </a:p>
        </p:txBody>
      </p:sp>
    </p:spTree>
    <p:extLst>
      <p:ext uri="{BB962C8B-B14F-4D97-AF65-F5344CB8AC3E}">
        <p14:creationId xmlns:p14="http://schemas.microsoft.com/office/powerpoint/2010/main" val="400775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1" y="1052736"/>
            <a:ext cx="5046441" cy="484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912" y="3068960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103" y="962393"/>
            <a:ext cx="4243464" cy="41001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59098" y="35571"/>
            <a:ext cx="763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4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4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data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3384" y="-157269"/>
            <a:ext cx="35137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2218423-2663-4CD3-9D76-F57B22E4B333}"/>
              </a:ext>
            </a:extLst>
          </p:cNvPr>
          <p:cNvGrpSpPr/>
          <p:nvPr/>
        </p:nvGrpSpPr>
        <p:grpSpPr>
          <a:xfrm>
            <a:off x="316564" y="5734488"/>
            <a:ext cx="4140274" cy="1098634"/>
            <a:chOff x="1775251" y="5734488"/>
            <a:chExt cx="4140274" cy="1098634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775251" y="5993274"/>
              <a:ext cx="41402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dirty="0">
                  <a:latin typeface="Times New Roman" pitchFamily="18" charset="0"/>
                </a:rPr>
                <a:t>Fit to CLAS </a:t>
              </a:r>
              <a:r>
                <a:rPr lang="en-US" sz="1400" dirty="0" err="1">
                  <a:latin typeface="Times New Roman" pitchFamily="18" charset="0"/>
                </a:rPr>
                <a:t>c.s</a:t>
              </a:r>
              <a:r>
                <a:rPr lang="en-US" sz="1400" dirty="0">
                  <a:latin typeface="Times New Roman" pitchFamily="18" charset="0"/>
                </a:rPr>
                <a:t>., beam pol. </a:t>
              </a:r>
              <a:r>
                <a:rPr lang="en-US" sz="1400" dirty="0" err="1">
                  <a:latin typeface="Times New Roman" pitchFamily="18" charset="0"/>
                </a:rPr>
                <a:t>c.s</a:t>
              </a:r>
              <a:r>
                <a:rPr lang="en-US" sz="1400" dirty="0">
                  <a:latin typeface="Times New Roman" pitchFamily="18" charset="0"/>
                </a:rPr>
                <a:t>., </a:t>
              </a:r>
              <a:r>
                <a:rPr lang="en-US" sz="1400" dirty="0" err="1">
                  <a:latin typeface="Times New Roman" pitchFamily="18" charset="0"/>
                </a:rPr>
                <a:t>lTSA</a:t>
              </a:r>
              <a:r>
                <a:rPr lang="en-US" sz="1400" dirty="0">
                  <a:latin typeface="Times New Roman" pitchFamily="18" charset="0"/>
                </a:rPr>
                <a:t>, DSA</a:t>
              </a:r>
            </a:p>
          </p:txBody>
        </p:sp>
        <p:sp>
          <p:nvSpPr>
            <p:cNvPr id="20" name="Étoile à 5 branches 19"/>
            <p:cNvSpPr/>
            <p:nvPr/>
          </p:nvSpPr>
          <p:spPr>
            <a:xfrm>
              <a:off x="1847528" y="6597352"/>
              <a:ext cx="179834" cy="18575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4318F3F-8614-4C9B-999E-89BE00DF5378}"/>
                </a:ext>
              </a:extLst>
            </p:cNvPr>
            <p:cNvGrpSpPr/>
            <p:nvPr/>
          </p:nvGrpSpPr>
          <p:grpSpPr>
            <a:xfrm>
              <a:off x="1775251" y="5734488"/>
              <a:ext cx="3419872" cy="1098634"/>
              <a:chOff x="1775251" y="5734488"/>
              <a:chExt cx="3419872" cy="1098634"/>
            </a:xfrm>
          </p:grpSpPr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1775251" y="5734488"/>
                <a:ext cx="34198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dirty="0">
                    <a:latin typeface="Times New Roman" pitchFamily="18" charset="0"/>
                  </a:rPr>
                  <a:t>Fit to CLAS </a:t>
                </a:r>
                <a:r>
                  <a:rPr lang="en-US" sz="1400" dirty="0" err="1">
                    <a:latin typeface="Times New Roman" pitchFamily="18" charset="0"/>
                  </a:rPr>
                  <a:t>c.s</a:t>
                </a:r>
                <a:r>
                  <a:rPr lang="en-US" sz="1400" dirty="0">
                    <a:latin typeface="Times New Roman" pitchFamily="18" charset="0"/>
                  </a:rPr>
                  <a:t>. and beam pol. </a:t>
                </a:r>
                <a:r>
                  <a:rPr lang="en-US" sz="1400" dirty="0" err="1">
                    <a:latin typeface="Times New Roman" pitchFamily="18" charset="0"/>
                  </a:rPr>
                  <a:t>c.s</a:t>
                </a:r>
                <a:r>
                  <a:rPr lang="en-US" sz="1400" dirty="0"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847528" y="5823997"/>
                <a:ext cx="144016" cy="145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1775251" y="6258799"/>
                <a:ext cx="34198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dirty="0">
                    <a:latin typeface="Times New Roman" pitchFamily="18" charset="0"/>
                  </a:rPr>
                  <a:t>Fit to Hall A </a:t>
                </a:r>
                <a:r>
                  <a:rPr lang="en-US" sz="1400" dirty="0" err="1">
                    <a:latin typeface="Times New Roman" pitchFamily="18" charset="0"/>
                  </a:rPr>
                  <a:t>c.s</a:t>
                </a:r>
                <a:r>
                  <a:rPr lang="en-US" sz="1400" dirty="0">
                    <a:latin typeface="Times New Roman" pitchFamily="18" charset="0"/>
                  </a:rPr>
                  <a:t>. and beam pol. </a:t>
                </a:r>
                <a:r>
                  <a:rPr lang="en-US" sz="1400" dirty="0" err="1">
                    <a:latin typeface="Times New Roman" pitchFamily="18" charset="0"/>
                  </a:rPr>
                  <a:t>c.s</a:t>
                </a:r>
                <a:r>
                  <a:rPr lang="en-US" sz="1400" dirty="0"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1847528" y="6073042"/>
                <a:ext cx="179834" cy="1857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Triangle isocèle 14"/>
              <p:cNvSpPr/>
              <p:nvPr/>
            </p:nvSpPr>
            <p:spPr>
              <a:xfrm>
                <a:off x="1847528" y="6356067"/>
                <a:ext cx="179834" cy="14401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135561" y="6525345"/>
                <a:ext cx="1067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VGG model</a:t>
                </a:r>
              </a:p>
            </p:txBody>
          </p:sp>
        </p:grpSp>
      </p:grpSp>
      <p:sp>
        <p:nvSpPr>
          <p:cNvPr id="17" name="ZoneTexte 9"/>
          <p:cNvSpPr txBox="1">
            <a:spLocks noChangeArrowheads="1"/>
          </p:cNvSpPr>
          <p:nvPr/>
        </p:nvSpPr>
        <p:spPr bwMode="auto">
          <a:xfrm>
            <a:off x="1835948" y="545520"/>
            <a:ext cx="9157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CFFs</a:t>
            </a:r>
            <a:r>
              <a:rPr lang="fr-FR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</a:t>
            </a:r>
            <a:r>
              <a:rPr lang="fr-FR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 by M. </a:t>
            </a:r>
            <a:r>
              <a:rPr lang="fr-FR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Guidal</a:t>
            </a:r>
            <a:endParaRPr lang="en-US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e 15"/>
          <p:cNvGrpSpPr>
            <a:grpSpLocks/>
          </p:cNvGrpSpPr>
          <p:nvPr/>
        </p:nvGrpSpPr>
        <p:grpSpPr bwMode="auto">
          <a:xfrm>
            <a:off x="7735164" y="5087983"/>
            <a:ext cx="4104456" cy="959042"/>
            <a:chOff x="368300" y="1814605"/>
            <a:chExt cx="3073400" cy="974088"/>
          </a:xfrm>
        </p:grpSpPr>
        <p:sp>
          <p:nvSpPr>
            <p:cNvPr id="22" name="ZoneTexte 31"/>
            <p:cNvSpPr txBox="1">
              <a:spLocks noChangeArrowheads="1"/>
            </p:cNvSpPr>
            <p:nvPr/>
          </p:nvSpPr>
          <p:spPr bwMode="auto">
            <a:xfrm>
              <a:off x="368300" y="1944658"/>
              <a:ext cx="3073400" cy="84403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</a:t>
              </a:r>
              <a:r>
                <a:rPr lang="en-US" sz="1600" b="1" dirty="0" err="1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steeper t-slope than </a:t>
              </a:r>
              <a:r>
                <a:rPr lang="en-US" sz="1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</a:t>
              </a:r>
              <a:r>
                <a:rPr lang="en-US" sz="1600" b="1" dirty="0" err="1">
                  <a:solidFill>
                    <a:srgbClr val="FF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rPr>
                <a:t>H</a:t>
              </a:r>
              <a:r>
                <a:rPr lang="en-US" sz="1600" b="1" dirty="0">
                  <a:solidFill>
                    <a:srgbClr val="0000FF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rPr>
                <a:t> : </a:t>
              </a: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axial charge is more “concentrated” than the electric charge</a:t>
              </a:r>
            </a:p>
          </p:txBody>
        </p:sp>
        <p:sp>
          <p:nvSpPr>
            <p:cNvPr id="23" name="ZoneTexte 10"/>
            <p:cNvSpPr txBox="1">
              <a:spLocks noChangeArrowheads="1"/>
            </p:cNvSpPr>
            <p:nvPr/>
          </p:nvSpPr>
          <p:spPr bwMode="auto">
            <a:xfrm>
              <a:off x="2407435" y="1814605"/>
              <a:ext cx="239104" cy="375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~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ZoneTexte 6"/>
          <p:cNvSpPr txBox="1">
            <a:spLocks noChangeArrowheads="1"/>
          </p:cNvSpPr>
          <p:nvPr/>
        </p:nvSpPr>
        <p:spPr bwMode="auto">
          <a:xfrm>
            <a:off x="5260950" y="1959360"/>
            <a:ext cx="2307173" cy="20621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fr-FR" sz="1600" b="1" dirty="0" err="1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flatter t </a:t>
            </a:r>
            <a:r>
              <a:rPr lang="fr-FR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high </a:t>
            </a:r>
            <a:r>
              <a:rPr lang="fr-FR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6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quarks (</a:t>
            </a:r>
            <a:r>
              <a:rPr lang="fr-FR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at the </a:t>
            </a:r>
            <a:r>
              <a:rPr lang="fr-FR" sz="1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proton, </a:t>
            </a:r>
            <a:r>
              <a:rPr lang="fr-FR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slower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quarks (</a:t>
            </a:r>
            <a:r>
              <a:rPr lang="fr-FR" sz="1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at </a:t>
            </a:r>
            <a:r>
              <a:rPr lang="fr-FR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endParaRPr lang="fr-FR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PROTON TOMOGRAPHY</a:t>
            </a:r>
          </a:p>
        </p:txBody>
      </p:sp>
    </p:spTree>
    <p:extLst>
      <p:ext uri="{BB962C8B-B14F-4D97-AF65-F5344CB8AC3E}">
        <p14:creationId xmlns:p14="http://schemas.microsoft.com/office/powerpoint/2010/main" val="62475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6" name="Picture 5" descr="E:\Physique\Talks\QCD_EVOLUTION2012\Wig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8" y="310629"/>
            <a:ext cx="1776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7" name="Picture 6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66" r="47266" b="6572"/>
          <a:stretch>
            <a:fillRect/>
          </a:stretch>
        </p:blipFill>
        <p:spPr bwMode="auto">
          <a:xfrm>
            <a:off x="1583699" y="607492"/>
            <a:ext cx="1793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8" name="Picture 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882" b="6572"/>
          <a:stretch>
            <a:fillRect/>
          </a:stretch>
        </p:blipFill>
        <p:spPr bwMode="auto">
          <a:xfrm>
            <a:off x="1872841" y="986904"/>
            <a:ext cx="142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9" name="Picture 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0273" y="767828"/>
            <a:ext cx="546100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0" name="Rectangle à coins arrondis 54"/>
          <p:cNvSpPr>
            <a:spLocks noChangeArrowheads="1"/>
          </p:cNvSpPr>
          <p:nvPr/>
        </p:nvSpPr>
        <p:spPr bwMode="auto">
          <a:xfrm>
            <a:off x="440698" y="1140891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91" name="Text Box 55"/>
          <p:cNvSpPr txBox="1">
            <a:spLocks noChangeArrowheads="1"/>
          </p:cNvSpPr>
          <p:nvPr/>
        </p:nvSpPr>
        <p:spPr bwMode="auto">
          <a:xfrm>
            <a:off x="288298" y="112977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Impact parameter</a:t>
            </a:r>
          </a:p>
        </p:txBody>
      </p:sp>
      <p:cxnSp>
        <p:nvCxnSpPr>
          <p:cNvPr id="45092" name="Connecteur droit avec flèche 40"/>
          <p:cNvCxnSpPr>
            <a:cxnSpLocks noChangeShapeType="1"/>
          </p:cNvCxnSpPr>
          <p:nvPr/>
        </p:nvCxnSpPr>
        <p:spPr bwMode="auto">
          <a:xfrm flipV="1">
            <a:off x="1323348" y="1148828"/>
            <a:ext cx="260350" cy="1524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</p:spPr>
      </p:cxnSp>
      <p:sp>
        <p:nvSpPr>
          <p:cNvPr id="45093" name="Rectangle à coins arrondis 54"/>
          <p:cNvSpPr>
            <a:spLocks noChangeArrowheads="1"/>
          </p:cNvSpPr>
          <p:nvPr/>
        </p:nvSpPr>
        <p:spPr bwMode="auto">
          <a:xfrm>
            <a:off x="440698" y="302691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94" name="Text Box 55"/>
          <p:cNvSpPr txBox="1">
            <a:spLocks noChangeArrowheads="1"/>
          </p:cNvSpPr>
          <p:nvPr/>
        </p:nvSpPr>
        <p:spPr bwMode="auto">
          <a:xfrm>
            <a:off x="302585" y="29157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Transverse </a:t>
            </a:r>
            <a:r>
              <a:rPr lang="fr-BE" sz="1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momentum</a:t>
            </a:r>
            <a:endParaRPr lang="fr-BE" sz="1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5095" name="Connecteur droit avec flèche 40"/>
          <p:cNvCxnSpPr>
            <a:cxnSpLocks noChangeShapeType="1"/>
          </p:cNvCxnSpPr>
          <p:nvPr/>
        </p:nvCxnSpPr>
        <p:spPr bwMode="auto">
          <a:xfrm>
            <a:off x="1323348" y="520178"/>
            <a:ext cx="228600" cy="1476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</p:spPr>
      </p:cxnSp>
      <p:sp>
        <p:nvSpPr>
          <p:cNvPr id="45096" name="Rectangle à coins arrondis 54"/>
          <p:cNvSpPr>
            <a:spLocks noChangeArrowheads="1"/>
          </p:cNvSpPr>
          <p:nvPr/>
        </p:nvSpPr>
        <p:spPr bwMode="auto">
          <a:xfrm>
            <a:off x="2574298" y="93141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97" name="Text Box 55"/>
          <p:cNvSpPr txBox="1">
            <a:spLocks noChangeArrowheads="1"/>
          </p:cNvSpPr>
          <p:nvPr/>
        </p:nvSpPr>
        <p:spPr bwMode="auto">
          <a:xfrm>
            <a:off x="2498098" y="8202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Longitudinal </a:t>
            </a:r>
            <a:r>
              <a:rPr lang="fr-BE" sz="1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momentum</a:t>
            </a:r>
            <a:endParaRPr lang="fr-BE" sz="1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5098" name="Connecteur droit avec flèche 40"/>
          <p:cNvCxnSpPr>
            <a:cxnSpLocks noChangeShapeType="1"/>
          </p:cNvCxnSpPr>
          <p:nvPr/>
        </p:nvCxnSpPr>
        <p:spPr bwMode="auto">
          <a:xfrm flipH="1">
            <a:off x="2269498" y="463028"/>
            <a:ext cx="304800" cy="3000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</p:spPr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83A7F30-7D6D-4D13-A7C3-05DF190204E3}"/>
              </a:ext>
            </a:extLst>
          </p:cNvPr>
          <p:cNvGrpSpPr/>
          <p:nvPr/>
        </p:nvGrpSpPr>
        <p:grpSpPr>
          <a:xfrm>
            <a:off x="1752601" y="1066375"/>
            <a:ext cx="9708714" cy="5566673"/>
            <a:chOff x="1752601" y="1688834"/>
            <a:chExt cx="8631620" cy="4944214"/>
          </a:xfrm>
        </p:grpSpPr>
        <p:grpSp>
          <p:nvGrpSpPr>
            <p:cNvPr id="2" name="Groupe 53"/>
            <p:cNvGrpSpPr>
              <a:grpSpLocks/>
            </p:cNvGrpSpPr>
            <p:nvPr/>
          </p:nvGrpSpPr>
          <p:grpSpPr bwMode="auto">
            <a:xfrm>
              <a:off x="7696201" y="4071938"/>
              <a:ext cx="1844675" cy="1871662"/>
              <a:chOff x="609600" y="4725988"/>
              <a:chExt cx="1844675" cy="1871662"/>
            </a:xfrm>
          </p:grpSpPr>
          <p:pic>
            <p:nvPicPr>
              <p:cNvPr id="45133" name="Picture 30" descr="E:\Physique\Talks\QCD_EVOLUTION2012\PDF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" y="4725988"/>
                <a:ext cx="1776413" cy="1871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134" name="Picture 6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08175" y="5181600"/>
                <a:ext cx="546100" cy="14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" name="Groupe 43"/>
            <p:cNvGrpSpPr>
              <a:grpSpLocks/>
            </p:cNvGrpSpPr>
            <p:nvPr/>
          </p:nvGrpSpPr>
          <p:grpSpPr bwMode="auto">
            <a:xfrm>
              <a:off x="1752601" y="2395538"/>
              <a:ext cx="1844675" cy="1871662"/>
              <a:chOff x="228600" y="3429000"/>
              <a:chExt cx="1844675" cy="1871663"/>
            </a:xfrm>
          </p:grpSpPr>
          <p:pic>
            <p:nvPicPr>
              <p:cNvPr id="45129" name="Picture 5" descr="E:\Physique\Talks\QCD_EVOLUTION2012\Wign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429000"/>
                <a:ext cx="1776413" cy="1871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130" name="Picture 6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766" r="47266" b="6572"/>
              <a:stretch>
                <a:fillRect/>
              </a:stretch>
            </p:blipFill>
            <p:spPr bwMode="auto">
              <a:xfrm>
                <a:off x="990600" y="3725863"/>
                <a:ext cx="179388" cy="160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131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0882" b="6572"/>
              <a:stretch>
                <a:fillRect/>
              </a:stretch>
            </p:blipFill>
            <p:spPr bwMode="auto">
              <a:xfrm>
                <a:off x="1066800" y="4105275"/>
                <a:ext cx="142875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132" name="Picture 6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7175" y="3886200"/>
                <a:ext cx="546100" cy="14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e 47"/>
            <p:cNvGrpSpPr>
              <a:grpSpLocks/>
            </p:cNvGrpSpPr>
            <p:nvPr/>
          </p:nvGrpSpPr>
          <p:grpSpPr bwMode="auto">
            <a:xfrm>
              <a:off x="4724401" y="2395538"/>
              <a:ext cx="1844675" cy="1871662"/>
              <a:chOff x="609600" y="4725988"/>
              <a:chExt cx="1844675" cy="1871662"/>
            </a:xfrm>
          </p:grpSpPr>
          <p:pic>
            <p:nvPicPr>
              <p:cNvPr id="45123" name="Picture 42" descr="E:\Physique\Talks\QCD_EVOLUTION2012\GP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" y="4725988"/>
                <a:ext cx="1776413" cy="1871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124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0882" b="6572"/>
              <a:stretch>
                <a:fillRect/>
              </a:stretch>
            </p:blipFill>
            <p:spPr bwMode="auto">
              <a:xfrm>
                <a:off x="1447800" y="5400675"/>
                <a:ext cx="142875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125" name="Picture 68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08175" y="5181600"/>
                <a:ext cx="546100" cy="14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e 50"/>
            <p:cNvGrpSpPr>
              <a:grpSpLocks/>
            </p:cNvGrpSpPr>
            <p:nvPr/>
          </p:nvGrpSpPr>
          <p:grpSpPr bwMode="auto">
            <a:xfrm>
              <a:off x="7696201" y="2395538"/>
              <a:ext cx="1776413" cy="1871662"/>
              <a:chOff x="609600" y="4725988"/>
              <a:chExt cx="1776413" cy="1871662"/>
            </a:xfrm>
          </p:grpSpPr>
          <p:pic>
            <p:nvPicPr>
              <p:cNvPr id="45121" name="Picture 118" descr="E:\Physique\Talks\QCD_EVOLUTION2012\FF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" y="4725988"/>
                <a:ext cx="1776413" cy="1871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122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0882" b="6572"/>
              <a:stretch>
                <a:fillRect/>
              </a:stretch>
            </p:blipFill>
            <p:spPr bwMode="auto">
              <a:xfrm>
                <a:off x="1447800" y="5400675"/>
                <a:ext cx="142875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063" name="AutoShape 144"/>
            <p:cNvSpPr>
              <a:spLocks noChangeArrowheads="1"/>
            </p:cNvSpPr>
            <p:nvPr/>
          </p:nvSpPr>
          <p:spPr bwMode="auto">
            <a:xfrm>
              <a:off x="3810000" y="3233738"/>
              <a:ext cx="914400" cy="152400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" name="AutoShape 145"/>
            <p:cNvSpPr>
              <a:spLocks noChangeArrowheads="1"/>
            </p:cNvSpPr>
            <p:nvPr/>
          </p:nvSpPr>
          <p:spPr bwMode="auto">
            <a:xfrm>
              <a:off x="6781800" y="3233738"/>
              <a:ext cx="914400" cy="152400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5066" name="Picture 15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0855"/>
            <a:stretch>
              <a:fillRect/>
            </a:stretch>
          </p:blipFill>
          <p:spPr bwMode="auto">
            <a:xfrm>
              <a:off x="6934200" y="2852738"/>
              <a:ext cx="427038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15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1852"/>
            <a:stretch>
              <a:fillRect/>
            </a:stretch>
          </p:blipFill>
          <p:spPr bwMode="auto">
            <a:xfrm>
              <a:off x="3886200" y="2852738"/>
              <a:ext cx="628650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9" name="AutoShape 146"/>
            <p:cNvSpPr>
              <a:spLocks noChangeArrowheads="1"/>
            </p:cNvSpPr>
            <p:nvPr/>
          </p:nvSpPr>
          <p:spPr bwMode="auto">
            <a:xfrm rot="2100000">
              <a:off x="6742113" y="4168775"/>
              <a:ext cx="914400" cy="152400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5070" name="Picture 156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026" r="31624" b="-7349"/>
            <a:stretch>
              <a:fillRect/>
            </a:stretch>
          </p:blipFill>
          <p:spPr bwMode="auto">
            <a:xfrm>
              <a:off x="7086600" y="3690939"/>
              <a:ext cx="60960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778920" y="5666096"/>
              <a:ext cx="1492550" cy="9669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15400" y="1715736"/>
              <a:ext cx="1468821" cy="9576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943600" y="1688834"/>
              <a:ext cx="1508234" cy="984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057400" y="3810000"/>
              <a:ext cx="922338" cy="338138"/>
              <a:chOff x="4005" y="768"/>
              <a:chExt cx="581" cy="213"/>
            </a:xfrm>
          </p:grpSpPr>
          <p:sp>
            <p:nvSpPr>
              <p:cNvPr id="45119" name="Rectangle 20"/>
              <p:cNvSpPr>
                <a:spLocks noChangeArrowheads="1"/>
              </p:cNvSpPr>
              <p:nvPr/>
            </p:nvSpPr>
            <p:spPr bwMode="auto">
              <a:xfrm>
                <a:off x="4042" y="783"/>
                <a:ext cx="544" cy="193"/>
              </a:xfrm>
              <a:prstGeom prst="rect">
                <a:avLst/>
              </a:prstGeom>
              <a:solidFill>
                <a:srgbClr val="00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120" name="Text Box 21"/>
              <p:cNvSpPr txBox="1">
                <a:spLocks noChangeArrowheads="1"/>
              </p:cNvSpPr>
              <p:nvPr/>
            </p:nvSpPr>
            <p:spPr bwMode="auto">
              <a:xfrm>
                <a:off x="4005" y="768"/>
                <a:ext cx="57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6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GTMDs</a:t>
                </a: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8180389" y="5180014"/>
              <a:ext cx="636587" cy="346075"/>
              <a:chOff x="1451" y="2455"/>
              <a:chExt cx="401" cy="264"/>
            </a:xfrm>
          </p:grpSpPr>
          <p:sp>
            <p:nvSpPr>
              <p:cNvPr id="45115" name="Rectangle 11"/>
              <p:cNvSpPr>
                <a:spLocks noChangeArrowheads="1"/>
              </p:cNvSpPr>
              <p:nvPr/>
            </p:nvSpPr>
            <p:spPr bwMode="auto">
              <a:xfrm>
                <a:off x="1460" y="2455"/>
                <a:ext cx="386" cy="234"/>
              </a:xfrm>
              <a:prstGeom prst="rect">
                <a:avLst/>
              </a:prstGeom>
              <a:solidFill>
                <a:srgbClr val="00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116" name="Text Box 12"/>
              <p:cNvSpPr txBox="1">
                <a:spLocks noChangeArrowheads="1"/>
              </p:cNvSpPr>
              <p:nvPr/>
            </p:nvSpPr>
            <p:spPr bwMode="auto">
              <a:xfrm>
                <a:off x="1451" y="2460"/>
                <a:ext cx="401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6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PDFs</a:t>
                </a: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5121276" y="3509963"/>
              <a:ext cx="669925" cy="341312"/>
              <a:chOff x="286" y="3388"/>
              <a:chExt cx="380" cy="194"/>
            </a:xfrm>
          </p:grpSpPr>
          <p:sp>
            <p:nvSpPr>
              <p:cNvPr id="45113" name="Rectangle 14"/>
              <p:cNvSpPr>
                <a:spLocks noChangeArrowheads="1"/>
              </p:cNvSpPr>
              <p:nvPr/>
            </p:nvSpPr>
            <p:spPr bwMode="auto">
              <a:xfrm>
                <a:off x="286" y="3408"/>
                <a:ext cx="367" cy="174"/>
              </a:xfrm>
              <a:prstGeom prst="rect">
                <a:avLst/>
              </a:prstGeom>
              <a:solidFill>
                <a:srgbClr val="00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114" name="Text Box 15"/>
              <p:cNvSpPr txBox="1">
                <a:spLocks noChangeArrowheads="1"/>
              </p:cNvSpPr>
              <p:nvPr/>
            </p:nvSpPr>
            <p:spPr bwMode="auto">
              <a:xfrm>
                <a:off x="289" y="3388"/>
                <a:ext cx="3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6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GPDs</a:t>
                </a:r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8178800" y="3522664"/>
              <a:ext cx="508000" cy="338137"/>
              <a:chOff x="3716" y="2778"/>
              <a:chExt cx="320" cy="213"/>
            </a:xfrm>
          </p:grpSpPr>
          <p:sp>
            <p:nvSpPr>
              <p:cNvPr id="45111" name="Rectangle 8"/>
              <p:cNvSpPr>
                <a:spLocks noChangeArrowheads="1"/>
              </p:cNvSpPr>
              <p:nvPr/>
            </p:nvSpPr>
            <p:spPr bwMode="auto">
              <a:xfrm>
                <a:off x="3716" y="2799"/>
                <a:ext cx="317" cy="192"/>
              </a:xfrm>
              <a:prstGeom prst="rect">
                <a:avLst/>
              </a:prstGeom>
              <a:solidFill>
                <a:srgbClr val="00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112" name="Text Box 9"/>
              <p:cNvSpPr txBox="1">
                <a:spLocks noChangeArrowheads="1"/>
              </p:cNvSpPr>
              <p:nvPr/>
            </p:nvSpPr>
            <p:spPr bwMode="auto">
              <a:xfrm>
                <a:off x="3727" y="2778"/>
                <a:ext cx="30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6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FFs</a:t>
                </a:r>
              </a:p>
            </p:txBody>
          </p:sp>
        </p:grpSp>
        <p:sp>
          <p:nvSpPr>
            <p:cNvPr id="45080" name="Text Box 53"/>
            <p:cNvSpPr txBox="1">
              <a:spLocks noChangeArrowheads="1"/>
            </p:cNvSpPr>
            <p:nvPr/>
          </p:nvSpPr>
          <p:spPr bwMode="auto">
            <a:xfrm>
              <a:off x="4443414" y="2014184"/>
              <a:ext cx="1423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DVCS et al.</a:t>
              </a:r>
            </a:p>
          </p:txBody>
        </p:sp>
        <p:sp>
          <p:nvSpPr>
            <p:cNvPr id="45081" name="Text Box 53"/>
            <p:cNvSpPr txBox="1">
              <a:spLocks noChangeArrowheads="1"/>
            </p:cNvSpPr>
            <p:nvPr/>
          </p:nvSpPr>
          <p:spPr bwMode="auto">
            <a:xfrm>
              <a:off x="7751379" y="1841937"/>
              <a:ext cx="12086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Elastic</a:t>
              </a:r>
              <a:r>
                <a:rPr lang="fr-BE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BE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Scattering</a:t>
              </a:r>
              <a:endParaRPr lang="fr-B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83" name="Text Box 53"/>
            <p:cNvSpPr txBox="1">
              <a:spLocks noChangeArrowheads="1"/>
            </p:cNvSpPr>
            <p:nvPr/>
          </p:nvSpPr>
          <p:spPr bwMode="auto">
            <a:xfrm>
              <a:off x="8150770" y="6169025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DIS</a:t>
              </a:r>
            </a:p>
          </p:txBody>
        </p:sp>
        <p:sp>
          <p:nvSpPr>
            <p:cNvPr id="45099" name="Rectangle à coins arrondis 54"/>
            <p:cNvSpPr>
              <a:spLocks noChangeArrowheads="1"/>
            </p:cNvSpPr>
            <p:nvPr/>
          </p:nvSpPr>
          <p:spPr bwMode="auto">
            <a:xfrm>
              <a:off x="1847851" y="4321176"/>
              <a:ext cx="1547813" cy="23812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5100" name="Picture 3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543" b="-11812"/>
            <a:stretch>
              <a:fillRect/>
            </a:stretch>
          </p:blipFill>
          <p:spPr bwMode="auto">
            <a:xfrm>
              <a:off x="1909763" y="4292600"/>
              <a:ext cx="1447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03" name="Rectangle à coins arrondis 54"/>
            <p:cNvSpPr>
              <a:spLocks noChangeArrowheads="1"/>
            </p:cNvSpPr>
            <p:nvPr/>
          </p:nvSpPr>
          <p:spPr bwMode="auto">
            <a:xfrm>
              <a:off x="5880100" y="3590925"/>
              <a:ext cx="539750" cy="2286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5104" name="Picture 28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697"/>
            <a:stretch>
              <a:fillRect/>
            </a:stretch>
          </p:blipFill>
          <p:spPr bwMode="auto">
            <a:xfrm>
              <a:off x="5916613" y="3563938"/>
              <a:ext cx="45720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05" name="Rectangle à coins arrondis 54"/>
            <p:cNvSpPr>
              <a:spLocks noChangeArrowheads="1"/>
            </p:cNvSpPr>
            <p:nvPr/>
          </p:nvSpPr>
          <p:spPr bwMode="auto">
            <a:xfrm>
              <a:off x="8832850" y="3592513"/>
              <a:ext cx="228600" cy="2286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5106" name="Picture 26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6916"/>
            <a:stretch>
              <a:fillRect/>
            </a:stretch>
          </p:blipFill>
          <p:spPr bwMode="auto">
            <a:xfrm>
              <a:off x="8909051" y="3573463"/>
              <a:ext cx="92075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07" name="Rectangle à coins arrondis 54"/>
            <p:cNvSpPr>
              <a:spLocks noChangeArrowheads="1"/>
            </p:cNvSpPr>
            <p:nvPr/>
          </p:nvSpPr>
          <p:spPr bwMode="auto">
            <a:xfrm>
              <a:off x="8920163" y="5213350"/>
              <a:ext cx="228600" cy="2286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5108" name="Picture 24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1" r="36586" b="16280"/>
            <a:stretch>
              <a:fillRect/>
            </a:stretch>
          </p:blipFill>
          <p:spPr bwMode="auto">
            <a:xfrm>
              <a:off x="8953501" y="5170489"/>
              <a:ext cx="142875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Rettangolo 12"/>
          <p:cNvSpPr/>
          <p:nvPr/>
        </p:nvSpPr>
        <p:spPr>
          <a:xfrm>
            <a:off x="3717298" y="24401"/>
            <a:ext cx="846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Multi-dimensional mapping of the nucleon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19504B17-489E-4631-8F14-5BFA6C1A1C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7780" y="4822529"/>
            <a:ext cx="8386507" cy="17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73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3BBC3FF-0DD3-4B94-A8A1-849A3F98B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" y="575340"/>
            <a:ext cx="4116914" cy="62665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24000" y="19485"/>
            <a:ext cx="893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proton-DVCS spin observables and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71234" y="5245976"/>
            <a:ext cx="133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A (2015)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79959" y="5036682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 C.S.</a:t>
            </a:r>
          </a:p>
          <a:p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 C.S.</a:t>
            </a:r>
          </a:p>
          <a:p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+TSA+DSA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44006" y="5289143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45207" y="5862668"/>
            <a:ext cx="383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BCA: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</a:p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Motivation for positron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endParaRPr lang="fr-FR" sz="1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8392" y="1368093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 </a:t>
            </a:r>
          </a:p>
          <a:p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93234" y="235693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 </a:t>
            </a:r>
          </a:p>
          <a:p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48631" y="3286092"/>
            <a:ext cx="10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62044" y="4425175"/>
            <a:ext cx="124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-spin and tr.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02147" y="5250517"/>
            <a:ext cx="152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15775" y="5856687"/>
            <a:ext cx="166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-spin and long. 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162777" y="6515873"/>
            <a:ext cx="3839000" cy="307777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d’</a:t>
            </a:r>
            <a:r>
              <a:rPr lang="fr-F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Hose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S.N., A. </a:t>
            </a:r>
            <a:r>
              <a:rPr lang="fr-F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Rostomyan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EPJA 52 (2016)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709EB3-D0F6-494C-AF81-68B7BB3AB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238" y="557088"/>
            <a:ext cx="5715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5677" y="17251"/>
            <a:ext cx="1138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 err="1">
                <a:solidFill>
                  <a:srgbClr val="0000FF"/>
                </a:solidFill>
                <a:latin typeface="Times New Roman" pitchFamily="18" charset="0"/>
              </a:rPr>
              <a:t>Visualization</a:t>
            </a:r>
            <a:r>
              <a:rPr lang="fr-FR" sz="2800" b="1" dirty="0">
                <a:solidFill>
                  <a:srgbClr val="0000FF"/>
                </a:solidFill>
                <a:latin typeface="Times New Roman" pitchFamily="18" charset="0"/>
              </a:rPr>
              <a:t> of proton </a:t>
            </a:r>
            <a:r>
              <a:rPr lang="fr-FR" sz="2800" b="1" dirty="0" err="1">
                <a:solidFill>
                  <a:srgbClr val="0000FF"/>
                </a:solidFill>
                <a:latin typeface="Times New Roman" pitchFamily="18" charset="0"/>
              </a:rPr>
              <a:t>tomography</a:t>
            </a:r>
            <a:endParaRPr lang="fr-FR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777" y="576079"/>
            <a:ext cx="6219137" cy="57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43442" y="6281921"/>
            <a:ext cx="5308903" cy="33855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Dupré, M.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Guidal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M.Vanderhaeghen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PRD95 (2017)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528775-00C7-41F7-B364-E2E3647446F2}"/>
              </a:ext>
            </a:extLst>
          </p:cNvPr>
          <p:cNvSpPr txBox="1"/>
          <p:nvPr/>
        </p:nvSpPr>
        <p:spPr>
          <a:xfrm>
            <a:off x="418666" y="1282845"/>
            <a:ext cx="362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tomography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HERMES, CLAS,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Hall-A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fr-FR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model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ZoneTexte 6">
            <a:extLst>
              <a:ext uri="{FF2B5EF4-FFF2-40B4-BE49-F238E27FC236}">
                <a16:creationId xmlns:a16="http://schemas.microsoft.com/office/drawing/2014/main" id="{E54637FD-CEF9-45D3-9C74-DB00BA197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1" y="3456438"/>
            <a:ext cx="3459625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quarks (valence) are at the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low-momentum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quarks (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at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64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625E71-FC7B-4246-9B05-F78423954F97}"/>
              </a:ext>
            </a:extLst>
          </p:cNvPr>
          <p:cNvSpPr/>
          <p:nvPr/>
        </p:nvSpPr>
        <p:spPr>
          <a:xfrm>
            <a:off x="2515783" y="6306586"/>
            <a:ext cx="6826838" cy="33855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https://www.youtube.com/watch?v=G-9I0buDi4s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April 13, 2022)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03BD1-605E-4D6B-859F-6073A1E82BB9}"/>
              </a:ext>
            </a:extLst>
          </p:cNvPr>
          <p:cNvSpPr/>
          <p:nvPr/>
        </p:nvSpPr>
        <p:spPr>
          <a:xfrm>
            <a:off x="1866232" y="0"/>
            <a:ext cx="824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Visualizing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proton » 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(R. Milner, R. </a:t>
            </a:r>
            <a:r>
              <a:rPr lang="fr-F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fr-F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Yoshida) 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3F577-5B1D-49DF-A9DA-2F6C725CC431}"/>
              </a:ext>
            </a:extLst>
          </p:cNvPr>
          <p:cNvSpPr/>
          <p:nvPr/>
        </p:nvSpPr>
        <p:spPr>
          <a:xfrm>
            <a:off x="2708737" y="524837"/>
            <a:ext cx="715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Filmmaking by Chris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Boebel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Joe McMaster, and James LaPlante</a:t>
            </a:r>
            <a:endParaRPr lang="fr-FR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ideo">
            <a:hlinkClick r:id="" action="ppaction://media"/>
            <a:extLst>
              <a:ext uri="{FF2B5EF4-FFF2-40B4-BE49-F238E27FC236}">
                <a16:creationId xmlns:a16="http://schemas.microsoft.com/office/drawing/2014/main" id="{AB9287A3-15EE-4F67-98BB-3B8D863CF9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1264" y="1519647"/>
            <a:ext cx="9047212" cy="42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7A698AE-0949-4B1B-8843-497743B5F0CF}"/>
                  </a:ext>
                </a:extLst>
              </p:cNvPr>
              <p:cNvSpPr txBox="1"/>
              <p:nvPr/>
            </p:nvSpPr>
            <p:spPr>
              <a:xfrm>
                <a:off x="0" y="735487"/>
                <a:ext cx="375340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𝑥𝐻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7A698AE-0949-4B1B-8843-497743B5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5487"/>
                <a:ext cx="3753400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/>
          <p:cNvGrpSpPr/>
          <p:nvPr/>
        </p:nvGrpSpPr>
        <p:grpSpPr>
          <a:xfrm>
            <a:off x="6260325" y="2584241"/>
            <a:ext cx="4481689" cy="4109863"/>
            <a:chOff x="1247" y="564445"/>
            <a:chExt cx="5453870" cy="497910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" y="564445"/>
              <a:ext cx="5453870" cy="4979106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16200000">
              <a:off x="90933" y="2763314"/>
              <a:ext cx="293637" cy="26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dirty="0">
                  <a:solidFill>
                    <a:srgbClr val="000000"/>
                  </a:solidFill>
                  <a:latin typeface="Arial"/>
                </a:rPr>
                <a:t>3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3623735" y="125284"/>
            <a:ext cx="553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0000FF"/>
                </a:solidFill>
                <a:latin typeface="Times New Roman" pitchFamily="18" charset="0"/>
              </a:rPr>
              <a:t>Distribution of forces in the proton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714581"/>
            <a:ext cx="4065679" cy="374226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523831" y="4447897"/>
            <a:ext cx="183200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</a:rPr>
              <a:t>From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</a:rPr>
              <a:t>H-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</a:rPr>
              <a:t>only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</a:rPr>
              <a:t> fit 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</a:rPr>
              <a:t>of DVCS BSA and cross section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</a:rPr>
              <a:t>from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</a:rPr>
              <a:t> CLAS@6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</a:rPr>
              <a:t>GeV</a:t>
            </a:r>
            <a:endParaRPr lang="fr-FR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FF"/>
                </a:solidFill>
                <a:latin typeface="Times New Roman" pitchFamily="18" charset="0"/>
              </a:rPr>
              <a:t>(model </a:t>
            </a:r>
            <a:r>
              <a:rPr lang="fr-FR" sz="1600" b="1" dirty="0" err="1">
                <a:solidFill>
                  <a:srgbClr val="0000FF"/>
                </a:solidFill>
                <a:latin typeface="Times New Roman" pitchFamily="18" charset="0"/>
              </a:rPr>
              <a:t>dependent</a:t>
            </a:r>
            <a:r>
              <a:rPr lang="fr-FR" sz="16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53788" y="6528167"/>
            <a:ext cx="520059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</a:rPr>
              <a:t>V.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</a:rPr>
              <a:t>Burkert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</a:rPr>
              <a:t>, L.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</a:rPr>
              <a:t>Elouadrhiri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</a:rPr>
              <a:t>, F.X. Girod, Nature 557 (2018)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20247" y="2758821"/>
            <a:ext cx="2749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33CC33"/>
                </a:solidFill>
                <a:latin typeface="Times New Roman" pitchFamily="18" charset="0"/>
              </a:rPr>
              <a:t>CLAS6 </a:t>
            </a:r>
            <a:r>
              <a:rPr lang="fr-FR" sz="1400" b="1" dirty="0" err="1">
                <a:solidFill>
                  <a:srgbClr val="33CC33"/>
                </a:solidFill>
                <a:latin typeface="Times New Roman" pitchFamily="18" charset="0"/>
              </a:rPr>
              <a:t>uncertainties</a:t>
            </a:r>
            <a:endParaRPr lang="fr-FR" sz="1400" b="1" dirty="0">
              <a:solidFill>
                <a:srgbClr val="33CC33"/>
              </a:solidFill>
              <a:latin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FF3300"/>
                </a:solidFill>
                <a:latin typeface="Times New Roman" pitchFamily="18" charset="0"/>
              </a:rPr>
              <a:t>Projected</a:t>
            </a:r>
            <a:r>
              <a:rPr lang="fr-FR" sz="1400" b="1" dirty="0">
                <a:solidFill>
                  <a:srgbClr val="FF3300"/>
                </a:solidFill>
                <a:latin typeface="Times New Roman" pitchFamily="18" charset="0"/>
              </a:rPr>
              <a:t> CLAS12 </a:t>
            </a:r>
            <a:r>
              <a:rPr lang="fr-FR" sz="1400" b="1" dirty="0" err="1">
                <a:solidFill>
                  <a:srgbClr val="FF3300"/>
                </a:solidFill>
                <a:latin typeface="Times New Roman" pitchFamily="18" charset="0"/>
              </a:rPr>
              <a:t>uncertainties</a:t>
            </a:r>
            <a:endParaRPr lang="fr-FR" sz="14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00B0F0"/>
                </a:solidFill>
                <a:latin typeface="Times New Roman" pitchFamily="18" charset="0"/>
              </a:rPr>
              <a:t>Uncertainties</a:t>
            </a:r>
            <a:r>
              <a:rPr lang="fr-FR" sz="1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B0F0"/>
                </a:solidFill>
                <a:latin typeface="Times New Roman" pitchFamily="18" charset="0"/>
              </a:rPr>
              <a:t>using</a:t>
            </a:r>
            <a:r>
              <a:rPr lang="fr-FR" sz="1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B0F0"/>
                </a:solidFill>
                <a:latin typeface="Times New Roman" pitchFamily="18" charset="0"/>
              </a:rPr>
              <a:t>previous</a:t>
            </a:r>
            <a:r>
              <a:rPr lang="fr-FR" sz="1400" b="1" dirty="0">
                <a:solidFill>
                  <a:srgbClr val="00B0F0"/>
                </a:solidFill>
                <a:latin typeface="Times New Roman" pitchFamily="18" charset="0"/>
              </a:rPr>
              <a:t> data</a:t>
            </a:r>
          </a:p>
        </p:txBody>
      </p:sp>
      <p:sp>
        <p:nvSpPr>
          <p:cNvPr id="17" name="Ellipse 16"/>
          <p:cNvSpPr/>
          <p:nvPr/>
        </p:nvSpPr>
        <p:spPr>
          <a:xfrm>
            <a:off x="3092763" y="824852"/>
            <a:ext cx="527571" cy="47427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76584" y="741279"/>
            <a:ext cx="775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Times New Roman" pitchFamily="18" charset="0"/>
              </a:rPr>
              <a:t>Second </a:t>
            </a:r>
            <a:r>
              <a:rPr lang="fr-FR" dirty="0" err="1">
                <a:latin typeface="Times New Roman" pitchFamily="18" charset="0"/>
              </a:rPr>
              <a:t>Mellin</a:t>
            </a:r>
            <a:r>
              <a:rPr lang="fr-FR" dirty="0">
                <a:latin typeface="Times New Roman" pitchFamily="18" charset="0"/>
              </a:rPr>
              <a:t> moment of </a:t>
            </a:r>
            <a:r>
              <a:rPr lang="fr-FR" i="1" dirty="0">
                <a:latin typeface="Times New Roman" pitchFamily="18" charset="0"/>
              </a:rPr>
              <a:t>H</a:t>
            </a:r>
            <a:r>
              <a:rPr lang="fr-FR" dirty="0">
                <a:latin typeface="Times New Roman" pitchFamily="18" charset="0"/>
              </a:rPr>
              <a:t> in </a:t>
            </a:r>
            <a:r>
              <a:rPr lang="fr-FR" i="1" dirty="0">
                <a:latin typeface="Times New Roman" pitchFamily="18" charset="0"/>
              </a:rPr>
              <a:t>x</a:t>
            </a:r>
            <a:r>
              <a:rPr lang="fr-FR" dirty="0">
                <a:latin typeface="Times New Roman" pitchFamily="18" charset="0"/>
              </a:rPr>
              <a:t>: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</a:rPr>
              <a:t>gravitational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</a:rPr>
              <a:t>form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 factor </a:t>
            </a:r>
            <a:r>
              <a:rPr lang="fr-FR" dirty="0">
                <a:latin typeface="Times New Roman" pitchFamily="18" charset="0"/>
              </a:rPr>
              <a:t>of the </a:t>
            </a:r>
            <a:r>
              <a:rPr lang="fr-FR" dirty="0" err="1">
                <a:latin typeface="Times New Roman" pitchFamily="18" charset="0"/>
              </a:rPr>
              <a:t>energy-momentum</a:t>
            </a:r>
            <a:r>
              <a:rPr lang="fr-FR" dirty="0">
                <a:latin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</a:rPr>
              <a:t>tensor</a:t>
            </a:r>
            <a:r>
              <a:rPr lang="fr-FR" dirty="0">
                <a:latin typeface="Times New Roman" pitchFamily="18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→ </a:t>
            </a:r>
            <a:r>
              <a:rPr lang="fr-FR" dirty="0" err="1">
                <a:solidFill>
                  <a:srgbClr val="000000"/>
                </a:solidFill>
                <a:latin typeface="Times New Roman" pitchFamily="18" charset="0"/>
              </a:rPr>
              <a:t>shear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 forces and pressure (</a:t>
            </a:r>
            <a:r>
              <a:rPr lang="fr-FR" i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fr-FR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BC57BC-C70C-4060-8D8B-01CF77BA4E72}"/>
              </a:ext>
            </a:extLst>
          </p:cNvPr>
          <p:cNvSpPr txBox="1"/>
          <p:nvPr/>
        </p:nvSpPr>
        <p:spPr>
          <a:xfrm>
            <a:off x="10684965" y="1433358"/>
            <a:ext cx="118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CBB0094-314F-439F-A78C-B28382861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3" y="1461120"/>
            <a:ext cx="5486400" cy="7048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F90F12B-7FB4-48BC-AC43-D3EB051A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025" y="1440482"/>
            <a:ext cx="4495800" cy="6762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BCB9343-052C-473A-A3AE-926E59A4D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9" y="2125951"/>
            <a:ext cx="2085975" cy="6286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C691244-182C-4344-8A71-2502299DC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4999" y="2253876"/>
            <a:ext cx="3114675" cy="3714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479CED8-86B1-48F2-A619-0BC1AAE86B26}"/>
              </a:ext>
            </a:extLst>
          </p:cNvPr>
          <p:cNvSpPr/>
          <p:nvPr/>
        </p:nvSpPr>
        <p:spPr>
          <a:xfrm>
            <a:off x="5754002" y="2146818"/>
            <a:ext cx="3723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first coefficient in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expansion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D-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90A759A-5390-4B10-9332-3A7B6BA96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8072" y="2045735"/>
            <a:ext cx="23812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4696" y="139343"/>
            <a:ext cx="7093918" cy="411957"/>
          </a:xfrm>
        </p:spPr>
        <p:txBody>
          <a:bodyPr anchor="ctr"/>
          <a:lstStyle/>
          <a:p>
            <a:pPr eaLnBrk="1" hangingPunct="1"/>
            <a:r>
              <a:rPr lang="en-US" alt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DVCS: JLab Hall A at 6 GeV</a:t>
            </a:r>
            <a:endParaRPr lang="en-US" altLang="fr-FR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Box 29"/>
          <p:cNvSpPr txBox="1">
            <a:spLocks noChangeArrowheads="1"/>
          </p:cNvSpPr>
          <p:nvPr/>
        </p:nvSpPr>
        <p:spPr bwMode="auto">
          <a:xfrm>
            <a:off x="217514" y="1136782"/>
            <a:ext cx="39522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DVCS cross sections </a:t>
            </a: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Hall A (E07-007):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altLang="fr-FR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r-FR" altLang="fr-F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twist 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(HT) or </a:t>
            </a:r>
            <a:r>
              <a:rPr lang="fr-FR" altLang="fr-FR" sz="1600" b="1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LT-NLO</a:t>
            </a:r>
            <a:r>
              <a:rPr lang="fr-FR" altLang="fr-F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(gluon exchange)</a:t>
            </a:r>
          </a:p>
        </p:txBody>
      </p:sp>
      <p:sp>
        <p:nvSpPr>
          <p:cNvPr id="2060" name="TextBox 30"/>
          <p:cNvSpPr txBox="1">
            <a:spLocks noChangeArrowheads="1"/>
          </p:cNvSpPr>
          <p:nvPr/>
        </p:nvSpPr>
        <p:spPr bwMode="auto">
          <a:xfrm>
            <a:off x="108857" y="5785815"/>
            <a:ext cx="6434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alt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BH-DVCS </a:t>
            </a:r>
            <a:r>
              <a:rPr lang="fr-FR" altLang="fr-FR" sz="16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lang="fr-FR" altLang="fr-FR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(~E</a:t>
            </a:r>
            <a:r>
              <a:rPr lang="fr-FR" altLang="fr-FR" sz="1600" b="1" baseline="-25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altLang="fr-FR" sz="1600" b="1" baseline="30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fr-FR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r-FR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DVCS</a:t>
            </a:r>
            <a:r>
              <a:rPr lang="fr-FR" altLang="fr-FR" sz="1600" b="1" baseline="30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(~E</a:t>
            </a:r>
            <a:r>
              <a:rPr lang="fr-FR" altLang="fr-FR" sz="1600" b="1" baseline="-25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altLang="fr-FR" sz="1600" b="1" baseline="30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fr-FR" sz="16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</a:p>
        </p:txBody>
      </p:sp>
      <p:grpSp>
        <p:nvGrpSpPr>
          <p:cNvPr id="2061" name="Group 26"/>
          <p:cNvGrpSpPr>
            <a:grpSpLocks/>
          </p:cNvGrpSpPr>
          <p:nvPr/>
        </p:nvGrpSpPr>
        <p:grpSpPr bwMode="auto">
          <a:xfrm>
            <a:off x="8133764" y="2867231"/>
            <a:ext cx="2475111" cy="3990769"/>
            <a:chOff x="2520032" y="2692577"/>
            <a:chExt cx="2340000" cy="4244521"/>
          </a:xfrm>
        </p:grpSpPr>
        <p:pic>
          <p:nvPicPr>
            <p:cNvPr id="2069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0166"/>
            <a:stretch>
              <a:fillRect/>
            </a:stretch>
          </p:blipFill>
          <p:spPr bwMode="auto">
            <a:xfrm>
              <a:off x="2520032" y="2692577"/>
              <a:ext cx="2340000" cy="424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Box 18"/>
            <p:cNvSpPr txBox="1">
              <a:spLocks noChangeArrowheads="1"/>
            </p:cNvSpPr>
            <p:nvPr/>
          </p:nvSpPr>
          <p:spPr bwMode="auto">
            <a:xfrm>
              <a:off x="3199414" y="3816143"/>
              <a:ext cx="1296143" cy="49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BH-DVCS </a:t>
              </a:r>
              <a:r>
                <a:rPr lang="fr-FR" altLang="fr-FR" sz="12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interference</a:t>
              </a:r>
              <a:endParaRPr lang="fr-FR" altLang="fr-FR" sz="1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1" name="TextBox 19"/>
            <p:cNvSpPr txBox="1">
              <a:spLocks noChangeArrowheads="1"/>
            </p:cNvSpPr>
            <p:nvPr/>
          </p:nvSpPr>
          <p:spPr bwMode="auto">
            <a:xfrm>
              <a:off x="3474626" y="2729777"/>
              <a:ext cx="617111" cy="29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DVCS</a:t>
              </a:r>
              <a:r>
                <a:rPr lang="fr-FR" altLang="fr-FR" sz="1200" b="1" baseline="30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0" name="Down Arrow 59"/>
          <p:cNvSpPr/>
          <p:nvPr/>
        </p:nvSpPr>
        <p:spPr>
          <a:xfrm rot="16200000">
            <a:off x="6741336" y="3832916"/>
            <a:ext cx="573881" cy="1030359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6" y="3063093"/>
            <a:ext cx="5228710" cy="25361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53847" y="3769787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2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4.455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786674" y="3753126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2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5.55 </a:t>
            </a:r>
            <a:r>
              <a:rPr lang="fr-FR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723" y="686863"/>
            <a:ext cx="3681367" cy="2032099"/>
          </a:xfrm>
          <a:prstGeom prst="rect">
            <a:avLst/>
          </a:prstGeom>
          <a:ln w="34925">
            <a:noFill/>
          </a:ln>
        </p:spPr>
      </p:pic>
      <p:grpSp>
        <p:nvGrpSpPr>
          <p:cNvPr id="34" name="Groupe 29"/>
          <p:cNvGrpSpPr>
            <a:grpSpLocks/>
          </p:cNvGrpSpPr>
          <p:nvPr/>
        </p:nvGrpSpPr>
        <p:grpSpPr bwMode="auto">
          <a:xfrm>
            <a:off x="9895065" y="142928"/>
            <a:ext cx="1053307" cy="379040"/>
            <a:chOff x="2578100" y="2273293"/>
            <a:chExt cx="1053307" cy="505384"/>
          </a:xfrm>
        </p:grpSpPr>
        <p:sp>
          <p:nvSpPr>
            <p:cNvPr id="35" name="ZoneTexte 24"/>
            <p:cNvSpPr txBox="1">
              <a:spLocks noChangeArrowheads="1"/>
            </p:cNvSpPr>
            <p:nvPr/>
          </p:nvSpPr>
          <p:spPr bwMode="auto">
            <a:xfrm>
              <a:off x="2597150" y="2327274"/>
              <a:ext cx="1034257" cy="451403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ep</a:t>
              </a:r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→e</a:t>
              </a:r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(p)</a:t>
              </a:r>
            </a:p>
          </p:txBody>
        </p:sp>
        <p:sp>
          <p:nvSpPr>
            <p:cNvPr id="36" name="ZoneTexte 36"/>
            <p:cNvSpPr txBox="1">
              <a:spLocks noChangeArrowheads="1"/>
            </p:cNvSpPr>
            <p:nvPr/>
          </p:nvSpPr>
          <p:spPr bwMode="auto">
            <a:xfrm>
              <a:off x="2578100" y="2273293"/>
              <a:ext cx="33855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→</a:t>
              </a: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565" y="1074344"/>
            <a:ext cx="3083705" cy="947118"/>
          </a:xfrm>
          <a:prstGeom prst="rect">
            <a:avLst/>
          </a:prstGeom>
          <a:ln w="34925">
            <a:solidFill>
              <a:srgbClr val="0000FF"/>
            </a:solidFill>
          </a:ln>
        </p:spPr>
      </p:pic>
      <p:sp>
        <p:nvSpPr>
          <p:cNvPr id="2063" name="TextBox 53"/>
          <p:cNvSpPr txBox="1">
            <a:spLocks noChangeArrowheads="1"/>
          </p:cNvSpPr>
          <p:nvPr/>
        </p:nvSpPr>
        <p:spPr bwMode="auto">
          <a:xfrm>
            <a:off x="990286" y="6448382"/>
            <a:ext cx="4747830" cy="307777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fr-FR" altLang="fr-F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Defurne</a:t>
            </a:r>
            <a:r>
              <a:rPr lang="fr-FR" alt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alt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Nature Communications 8 (2017)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81146" y="733831"/>
            <a:ext cx="1544921" cy="1985131"/>
          </a:xfrm>
          <a:prstGeom prst="rect">
            <a:avLst/>
          </a:prstGeom>
          <a:noFill/>
          <a:ln w="31750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b="1"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316810" y="65502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4920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16971" y="97270"/>
            <a:ext cx="5173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Interest of DVCS on the neutron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0" y="810882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combined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of DVCS observables for </a:t>
            </a:r>
            <a:r>
              <a:rPr lang="fr-F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and neutron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targets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flavor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GPDs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2327130" y="4654471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30046" y="3498092"/>
            <a:ext cx="3141694" cy="338554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</a:rPr>
              <a:t>Polarized beam, </a:t>
            </a:r>
            <a:r>
              <a:rPr lang="en-US" sz="1600" dirty="0" err="1">
                <a:latin typeface="Times New Roman" pitchFamily="18" charset="0"/>
              </a:rPr>
              <a:t>unpolarized</a:t>
            </a:r>
            <a:r>
              <a:rPr lang="en-US" sz="1600" dirty="0">
                <a:latin typeface="Times New Roman" pitchFamily="18" charset="0"/>
              </a:rPr>
              <a:t> target:</a:t>
            </a:r>
          </a:p>
        </p:txBody>
      </p:sp>
      <p:sp>
        <p:nvSpPr>
          <p:cNvPr id="99" name="AutoShape 51"/>
          <p:cNvSpPr>
            <a:spLocks noChangeArrowheads="1"/>
          </p:cNvSpPr>
          <p:nvPr/>
        </p:nvSpPr>
        <p:spPr bwMode="auto">
          <a:xfrm>
            <a:off x="6103892" y="3993535"/>
            <a:ext cx="1081089" cy="314325"/>
          </a:xfrm>
          <a:prstGeom prst="rightArrow">
            <a:avLst>
              <a:gd name="adj1" fmla="val 50000"/>
              <a:gd name="adj2" fmla="val 859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FF00"/>
              </a:solidFill>
            </a:endParaRPr>
          </a:p>
        </p:txBody>
      </p:sp>
      <p:sp>
        <p:nvSpPr>
          <p:cNvPr id="100" name="Text Box 70"/>
          <p:cNvSpPr txBox="1">
            <a:spLocks noChangeArrowheads="1"/>
          </p:cNvSpPr>
          <p:nvPr/>
        </p:nvSpPr>
        <p:spPr bwMode="auto">
          <a:xfrm>
            <a:off x="8098650" y="3603009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3" name="Text Box 76"/>
          <p:cNvSpPr txBox="1">
            <a:spLocks noChangeArrowheads="1"/>
          </p:cNvSpPr>
          <p:nvPr/>
        </p:nvSpPr>
        <p:spPr bwMode="auto">
          <a:xfrm>
            <a:off x="331889" y="4508659"/>
            <a:ext cx="42482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Times New Roman" pitchFamily="18" charset="0"/>
              </a:rPr>
              <a:t>Unpolarized</a:t>
            </a:r>
            <a:r>
              <a:rPr lang="en-US" sz="1600" dirty="0">
                <a:latin typeface="Times New Roman" pitchFamily="18" charset="0"/>
              </a:rPr>
              <a:t> beam, transversely polarized target:</a:t>
            </a:r>
          </a:p>
        </p:txBody>
      </p:sp>
      <p:sp>
        <p:nvSpPr>
          <p:cNvPr id="105" name="Text Box 78"/>
          <p:cNvSpPr txBox="1">
            <a:spLocks noChangeArrowheads="1"/>
          </p:cNvSpPr>
          <p:nvPr/>
        </p:nvSpPr>
        <p:spPr bwMode="auto">
          <a:xfrm>
            <a:off x="7460165" y="4741390"/>
            <a:ext cx="233203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Im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{</a:t>
            </a:r>
            <a:r>
              <a:rPr lang="en-US" sz="2800" b="1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 sz="2800" b="1" baseline="-25000" dirty="0" err="1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06" name="AutoShape 79"/>
          <p:cNvSpPr>
            <a:spLocks noChangeArrowheads="1"/>
          </p:cNvSpPr>
          <p:nvPr/>
        </p:nvSpPr>
        <p:spPr bwMode="auto">
          <a:xfrm>
            <a:off x="6099943" y="4908078"/>
            <a:ext cx="1081088" cy="2921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ZoneTexte 115"/>
          <p:cNvSpPr txBox="1"/>
          <p:nvPr/>
        </p:nvSpPr>
        <p:spPr>
          <a:xfrm>
            <a:off x="8906133" y="4371908"/>
            <a:ext cx="9103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</a:p>
          <a:p>
            <a:pPr algn="ctr"/>
            <a:r>
              <a:rPr lang="fr-F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7118807" y="3745754"/>
            <a:ext cx="3058851" cy="687708"/>
            <a:chOff x="5506930" y="3614711"/>
            <a:chExt cx="3058851" cy="687708"/>
          </a:xfrm>
        </p:grpSpPr>
        <p:sp>
          <p:nvSpPr>
            <p:cNvPr id="114" name="Text Box 70"/>
            <p:cNvSpPr txBox="1">
              <a:spLocks noChangeArrowheads="1"/>
            </p:cNvSpPr>
            <p:nvPr/>
          </p:nvSpPr>
          <p:spPr bwMode="auto">
            <a:xfrm>
              <a:off x="5506930" y="3717644"/>
              <a:ext cx="3058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</a:rPr>
                <a:t>Im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{</a:t>
              </a:r>
              <a:r>
                <a:rPr lang="en-US" sz="2400" dirty="0" err="1">
                  <a:solidFill>
                    <a:srgbClr val="FF0000"/>
                  </a:solidFill>
                  <a:latin typeface="Monotype Corsiva" pitchFamily="66" charset="0"/>
                </a:rPr>
                <a:t>H</a:t>
              </a:r>
              <a:r>
                <a:rPr lang="en-US" sz="2400" baseline="-25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Monotype Corsiva" pitchFamily="66" charset="0"/>
                </a:rPr>
                <a:t>H</a:t>
              </a:r>
              <a:r>
                <a:rPr lang="en-US" sz="2400" baseline="-25000" dirty="0" err="1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, </a:t>
              </a:r>
              <a:r>
                <a:rPr lang="en-US" sz="3200" b="1" dirty="0">
                  <a:solidFill>
                    <a:srgbClr val="FF0000"/>
                  </a:solidFill>
                  <a:latin typeface="Monotype Corsiva" pitchFamily="66" charset="0"/>
                </a:rPr>
                <a:t>E</a:t>
              </a:r>
              <a:r>
                <a:rPr lang="en-US" sz="3200" b="1" baseline="-25000" dirty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121" name="Rectangle 71"/>
            <p:cNvSpPr>
              <a:spLocks noChangeArrowheads="1"/>
            </p:cNvSpPr>
            <p:nvPr/>
          </p:nvSpPr>
          <p:spPr bwMode="auto">
            <a:xfrm>
              <a:off x="7518860" y="3614711"/>
              <a:ext cx="1939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</a:rPr>
                <a:t>~</a:t>
              </a:r>
              <a:endParaRPr lang="en-US" sz="24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616405" y="5431954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</a:rPr>
              <a:t>BSA</a:t>
            </a:r>
            <a:r>
              <a:rPr lang="en-US" dirty="0">
                <a:latin typeface="Times New Roman" pitchFamily="18" charset="0"/>
              </a:rPr>
              <a:t> for </a:t>
            </a:r>
            <a:r>
              <a:rPr lang="en-US" dirty="0" err="1">
                <a:latin typeface="Times New Roman" pitchFamily="18" charset="0"/>
              </a:rPr>
              <a:t>nDVCS</a:t>
            </a:r>
            <a:r>
              <a:rPr lang="en-US" dirty="0">
                <a:latin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 is complementary to the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TSA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for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pDVCS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on transverse target, aiming at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depends strongly on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kinematics</a:t>
            </a:r>
            <a:r>
              <a:rPr lang="en-US" dirty="0">
                <a:cs typeface="Arial" charset="0"/>
              </a:rPr>
              <a:t> →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wide coverage needed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is smaller than for </a:t>
            </a:r>
            <a:r>
              <a:rPr lang="en-US" dirty="0" err="1">
                <a:latin typeface="Times New Roman" pitchFamily="18" charset="0"/>
              </a:rPr>
              <a:t>pDVCS</a:t>
            </a:r>
            <a:r>
              <a:rPr lang="en-US" dirty="0">
                <a:latin typeface="Times New Roman" pitchFamily="18" charset="0"/>
              </a:rPr>
              <a:t> → more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beam time</a:t>
            </a:r>
            <a:r>
              <a:rPr lang="en-US" dirty="0">
                <a:latin typeface="Times New Roman" pitchFamily="18" charset="0"/>
              </a:rPr>
              <a:t> needed to achieve reasonable statistics</a:t>
            </a:r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287834"/>
              </p:ext>
            </p:extLst>
          </p:nvPr>
        </p:nvGraphicFramePr>
        <p:xfrm>
          <a:off x="3616971" y="1343793"/>
          <a:ext cx="5164139" cy="91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0" name="Équation" r:id="rId4" imgW="3441600" imgH="609480" progId="Equation.3">
                  <p:embed/>
                </p:oleObj>
              </mc:Choice>
              <mc:Fallback>
                <p:oleObj name="Équation" r:id="rId4" imgW="3441600" imgH="609480" progId="Equation.3">
                  <p:embed/>
                  <p:pic>
                    <p:nvPicPr>
                      <p:cNvPr id="77" name="Obje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971" y="1343793"/>
                        <a:ext cx="5164139" cy="914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4425"/>
              </p:ext>
            </p:extLst>
          </p:nvPr>
        </p:nvGraphicFramePr>
        <p:xfrm>
          <a:off x="330497" y="3952400"/>
          <a:ext cx="5141913" cy="43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1" name="Équation" r:id="rId6" imgW="2857320" imgH="241200" progId="Equation.3">
                  <p:embed/>
                </p:oleObj>
              </mc:Choice>
              <mc:Fallback>
                <p:oleObj name="Équation" r:id="rId6" imgW="2857320" imgH="241200" progId="Equation.3">
                  <p:embed/>
                  <p:pic>
                    <p:nvPicPr>
                      <p:cNvPr id="29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97" y="3952400"/>
                        <a:ext cx="5141913" cy="43421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757462"/>
              </p:ext>
            </p:extLst>
          </p:nvPr>
        </p:nvGraphicFramePr>
        <p:xfrm>
          <a:off x="397697" y="4863814"/>
          <a:ext cx="4346921" cy="41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2" name="Équation" r:id="rId8" imgW="2400120" imgH="228600" progId="Equation.3">
                  <p:embed/>
                </p:oleObj>
              </mc:Choice>
              <mc:Fallback>
                <p:oleObj name="Équation" r:id="rId8" imgW="2400120" imgH="228600" progId="Equation.3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97" y="4863814"/>
                        <a:ext cx="4346921" cy="415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ZoneTexte 47"/>
          <p:cNvSpPr txBox="1"/>
          <p:nvPr/>
        </p:nvSpPr>
        <p:spPr>
          <a:xfrm>
            <a:off x="181231" y="2421894"/>
            <a:ext cx="54404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Moreover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-spin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nDVCS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sensitive observable to the GPD E 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Ji’s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Quarks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Angular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17">
            <a:extLst>
              <a:ext uri="{FF2B5EF4-FFF2-40B4-BE49-F238E27FC236}">
                <a16:creationId xmlns:a16="http://schemas.microsoft.com/office/drawing/2014/main" id="{C7280B5C-184F-4084-9847-8CFBF375E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811222"/>
              </p:ext>
            </p:extLst>
          </p:nvPr>
        </p:nvGraphicFramePr>
        <p:xfrm>
          <a:off x="6845022" y="2591891"/>
          <a:ext cx="4571430" cy="64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" name="Équation" r:id="rId10" imgW="2844720" imgH="393480" progId="Equation.3">
                  <p:embed/>
                </p:oleObj>
              </mc:Choice>
              <mc:Fallback>
                <p:oleObj name="Équation" r:id="rId10" imgW="2844720" imgH="393480" progId="Equation.3">
                  <p:embed/>
                  <p:pic>
                    <p:nvPicPr>
                      <p:cNvPr id="39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022" y="2591891"/>
                        <a:ext cx="4571430" cy="6467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7989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D9670739-4FDD-48F2-8245-28BC4D65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643" y="866916"/>
            <a:ext cx="5231336" cy="483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e 32"/>
          <p:cNvGrpSpPr>
            <a:grpSpLocks/>
          </p:cNvGrpSpPr>
          <p:nvPr/>
        </p:nvGrpSpPr>
        <p:grpSpPr bwMode="auto">
          <a:xfrm>
            <a:off x="-102235" y="1547153"/>
            <a:ext cx="5545148" cy="4839412"/>
            <a:chOff x="-190500" y="387350"/>
            <a:chExt cx="5367338" cy="4443413"/>
          </a:xfrm>
        </p:grpSpPr>
        <p:pic>
          <p:nvPicPr>
            <p:cNvPr id="38" name="Picture 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0500" y="387350"/>
              <a:ext cx="5367338" cy="444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1125538" y="3667125"/>
              <a:ext cx="2387949" cy="2605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00">
                  <a:solidFill>
                    <a:srgbClr val="000000"/>
                  </a:solidFill>
                  <a:latin typeface="Times New Roman" pitchFamily="18" charset="0"/>
                </a:rPr>
                <a:t>S. Ahmad et al., PR D75 (2007) 094003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1135063" y="3879850"/>
              <a:ext cx="1838799" cy="2605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00">
                  <a:solidFill>
                    <a:srgbClr val="000000"/>
                  </a:solidFill>
                  <a:latin typeface="Times New Roman" pitchFamily="18" charset="0"/>
                </a:rPr>
                <a:t>VGG, PR D60 (1999) 094017</a:t>
              </a:r>
            </a:p>
          </p:txBody>
        </p:sp>
      </p:grpSp>
      <p:sp>
        <p:nvSpPr>
          <p:cNvPr id="61442" name="AutoShape 19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AutoShape 21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4" name="AutoShape 23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3" name="Text Box 4"/>
          <p:cNvSpPr txBox="1">
            <a:spLocks noChangeArrowheads="1"/>
          </p:cNvSpPr>
          <p:nvPr/>
        </p:nvSpPr>
        <p:spPr bwMode="auto">
          <a:xfrm>
            <a:off x="1752600" y="11448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DVCS on the neutron in Hall A at 6 GeV</a:t>
            </a:r>
          </a:p>
        </p:txBody>
      </p:sp>
      <p:sp>
        <p:nvSpPr>
          <p:cNvPr id="61454" name="Text Box 44"/>
          <p:cNvSpPr txBox="1">
            <a:spLocks noChangeArrowheads="1"/>
          </p:cNvSpPr>
          <p:nvPr/>
        </p:nvSpPr>
        <p:spPr bwMode="auto">
          <a:xfrm>
            <a:off x="273844" y="6297665"/>
            <a:ext cx="265303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Times New Roman" pitchFamily="18" charset="0"/>
              </a:rPr>
              <a:t>M. </a:t>
            </a:r>
            <a:r>
              <a:rPr lang="fr-FR" sz="1400" b="1" dirty="0" err="1">
                <a:solidFill>
                  <a:srgbClr val="000000"/>
                </a:solidFill>
                <a:latin typeface="Times New Roman" pitchFamily="18" charset="0"/>
              </a:rPr>
              <a:t>Mazouz</a:t>
            </a:r>
            <a:r>
              <a:rPr lang="fr-FR" sz="1400" b="1" dirty="0">
                <a:solidFill>
                  <a:srgbClr val="000000"/>
                </a:solidFill>
                <a:latin typeface="Times New Roman" pitchFamily="18" charset="0"/>
              </a:rPr>
              <a:t> et al., PRL 99 (2007)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2855509" y="1027366"/>
            <a:ext cx="4043094" cy="601683"/>
            <a:chOff x="3475370" y="575259"/>
            <a:chExt cx="4043094" cy="601683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3475370" y="715277"/>
              <a:ext cx="4043094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Ds</a:t>
              </a:r>
              <a:r>
                <a:rPr lang="en-US" b="1" baseline="-25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~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</a:rPr>
                <a:t>sin</a:t>
              </a:r>
              <a:r>
                <a:rPr lang="en-US" b="1" dirty="0" err="1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Im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{F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009999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(F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n-US" dirty="0">
                  <a:solidFill>
                    <a:srgbClr val="000000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-kF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2400" b="1" dirty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}</a:t>
              </a:r>
              <a:endParaRPr 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6488155" y="575259"/>
              <a:ext cx="1939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2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5442913" y="5818449"/>
            <a:ext cx="5110843" cy="584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E03-106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First-time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600" b="1" dirty="0" err="1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Ds</a:t>
            </a:r>
            <a:r>
              <a:rPr lang="fr-FR" sz="1600" b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nDVCS</a:t>
            </a:r>
            <a:endParaRPr lang="fr-FR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Model-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dependent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extraction of J</a:t>
            </a:r>
            <a:r>
              <a:rPr lang="fr-FR" sz="1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1600" b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fr-FR" sz="16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e 29"/>
          <p:cNvGrpSpPr>
            <a:grpSpLocks/>
          </p:cNvGrpSpPr>
          <p:nvPr/>
        </p:nvGrpSpPr>
        <p:grpSpPr bwMode="auto">
          <a:xfrm>
            <a:off x="84469" y="83538"/>
            <a:ext cx="1167121" cy="379040"/>
            <a:chOff x="2578100" y="2273293"/>
            <a:chExt cx="1167121" cy="505384"/>
          </a:xfrm>
        </p:grpSpPr>
        <p:sp>
          <p:nvSpPr>
            <p:cNvPr id="34" name="ZoneTexte 24"/>
            <p:cNvSpPr txBox="1">
              <a:spLocks noChangeArrowheads="1"/>
            </p:cNvSpPr>
            <p:nvPr/>
          </p:nvSpPr>
          <p:spPr bwMode="auto">
            <a:xfrm>
              <a:off x="2597150" y="2327274"/>
              <a:ext cx="1148071" cy="451403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dirty="0" err="1">
                  <a:solidFill>
                    <a:srgbClr val="000000"/>
                  </a:solidFill>
                  <a:latin typeface="Times New Roman" pitchFamily="18" charset="0"/>
                </a:rPr>
                <a:t>ed</a:t>
              </a:r>
              <a:r>
                <a:rPr lang="fr-FR" sz="1600" b="1" dirty="0">
                  <a:solidFill>
                    <a:srgbClr val="000000"/>
                  </a:solidFill>
                  <a:latin typeface="Times New Roman" pitchFamily="18" charset="0"/>
                </a:rPr>
                <a:t>→e</a:t>
              </a:r>
              <a:r>
                <a:rPr lang="el-GR" sz="1600" b="1" dirty="0">
                  <a:solidFill>
                    <a:srgbClr val="000000"/>
                  </a:solidFill>
                  <a:latin typeface="Times New Roman" pitchFamily="18" charset="0"/>
                </a:rPr>
                <a:t>γ</a:t>
              </a:r>
              <a:r>
                <a:rPr lang="fr-FR" sz="1600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fr-FR" sz="1600" b="1" dirty="0" err="1">
                  <a:solidFill>
                    <a:srgbClr val="000000"/>
                  </a:solidFill>
                  <a:latin typeface="Times New Roman" pitchFamily="18" charset="0"/>
                </a:rPr>
                <a:t>np</a:t>
              </a:r>
              <a:r>
                <a:rPr lang="fr-FR" sz="1600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5" name="ZoneTexte 36"/>
            <p:cNvSpPr txBox="1">
              <a:spLocks noChangeArrowheads="1"/>
            </p:cNvSpPr>
            <p:nvPr/>
          </p:nvSpPr>
          <p:spPr bwMode="auto">
            <a:xfrm>
              <a:off x="2578100" y="2273293"/>
              <a:ext cx="33855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</a:rPr>
                <a:t>→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3519" y="1199167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=1.9  GeV</a:t>
            </a:r>
            <a:r>
              <a:rPr lang="fr-F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=0.36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9" y="689459"/>
            <a:ext cx="4643090" cy="3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35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19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AutoShape 21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4" name="AutoShape 23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3" name="Text Box 4"/>
          <p:cNvSpPr txBox="1">
            <a:spLocks noChangeArrowheads="1"/>
          </p:cNvSpPr>
          <p:nvPr/>
        </p:nvSpPr>
        <p:spPr bwMode="auto">
          <a:xfrm>
            <a:off x="1752600" y="11448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DVCS on the neutron in Hall A at 6 GeV</a:t>
            </a:r>
          </a:p>
        </p:txBody>
      </p:sp>
      <p:sp>
        <p:nvSpPr>
          <p:cNvPr id="61447" name="TextBox 1"/>
          <p:cNvSpPr txBox="1">
            <a:spLocks noChangeArrowheads="1"/>
          </p:cNvSpPr>
          <p:nvPr/>
        </p:nvSpPr>
        <p:spPr bwMode="auto">
          <a:xfrm>
            <a:off x="103520" y="5690616"/>
            <a:ext cx="6802890" cy="107721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defRPr/>
            </a:pP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Hall-A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E08-025 (2010)</a:t>
            </a:r>
            <a:endParaRPr lang="fr-FR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Beam-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 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Rosenbluth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»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separation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nDVCS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CS (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energies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observation of non-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nDVCS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CS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 Benali et al., Nature 16 (2020)</a:t>
            </a:r>
          </a:p>
        </p:txBody>
      </p:sp>
      <p:grpSp>
        <p:nvGrpSpPr>
          <p:cNvPr id="30" name="Groupe 29"/>
          <p:cNvGrpSpPr>
            <a:grpSpLocks/>
          </p:cNvGrpSpPr>
          <p:nvPr/>
        </p:nvGrpSpPr>
        <p:grpSpPr bwMode="auto">
          <a:xfrm>
            <a:off x="84469" y="83538"/>
            <a:ext cx="1167121" cy="379040"/>
            <a:chOff x="2578100" y="2273293"/>
            <a:chExt cx="1167121" cy="505384"/>
          </a:xfrm>
        </p:grpSpPr>
        <p:sp>
          <p:nvSpPr>
            <p:cNvPr id="34" name="ZoneTexte 24"/>
            <p:cNvSpPr txBox="1">
              <a:spLocks noChangeArrowheads="1"/>
            </p:cNvSpPr>
            <p:nvPr/>
          </p:nvSpPr>
          <p:spPr bwMode="auto">
            <a:xfrm>
              <a:off x="2597150" y="2327274"/>
              <a:ext cx="1148071" cy="451403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dirty="0" err="1">
                  <a:solidFill>
                    <a:srgbClr val="000000"/>
                  </a:solidFill>
                  <a:latin typeface="Times New Roman" pitchFamily="18" charset="0"/>
                </a:rPr>
                <a:t>ed</a:t>
              </a:r>
              <a:r>
                <a:rPr lang="fr-FR" sz="1600" b="1" dirty="0">
                  <a:solidFill>
                    <a:srgbClr val="000000"/>
                  </a:solidFill>
                  <a:latin typeface="Times New Roman" pitchFamily="18" charset="0"/>
                </a:rPr>
                <a:t>→e</a:t>
              </a:r>
              <a:r>
                <a:rPr lang="el-GR" sz="1600" b="1" dirty="0">
                  <a:solidFill>
                    <a:srgbClr val="000000"/>
                  </a:solidFill>
                  <a:latin typeface="Times New Roman" pitchFamily="18" charset="0"/>
                </a:rPr>
                <a:t>γ</a:t>
              </a:r>
              <a:r>
                <a:rPr lang="fr-FR" sz="1600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fr-FR" sz="1600" b="1" dirty="0" err="1">
                  <a:solidFill>
                    <a:srgbClr val="000000"/>
                  </a:solidFill>
                  <a:latin typeface="Times New Roman" pitchFamily="18" charset="0"/>
                </a:rPr>
                <a:t>np</a:t>
              </a:r>
              <a:r>
                <a:rPr lang="fr-FR" sz="1600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5" name="ZoneTexte 36"/>
            <p:cNvSpPr txBox="1">
              <a:spLocks noChangeArrowheads="1"/>
            </p:cNvSpPr>
            <p:nvPr/>
          </p:nvSpPr>
          <p:spPr bwMode="auto">
            <a:xfrm>
              <a:off x="2578100" y="2273293"/>
              <a:ext cx="33855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</a:rPr>
                <a:t>→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3519" y="1199167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=1.9  GeV</a:t>
            </a:r>
            <a:r>
              <a:rPr lang="fr-F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=0.36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943" y="534668"/>
            <a:ext cx="4798402" cy="513317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9" y="689459"/>
            <a:ext cx="4643090" cy="3549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922687-1131-48AF-83F9-52F2C4DC0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50951"/>
            <a:ext cx="6594158" cy="35772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61C6F7-0F17-4652-99D8-91447B8258DF}"/>
              </a:ext>
            </a:extLst>
          </p:cNvPr>
          <p:cNvSpPr txBox="1"/>
          <p:nvPr/>
        </p:nvSpPr>
        <p:spPr>
          <a:xfrm>
            <a:off x="8135312" y="573148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E=4.45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0A3BCD-B4AD-4B1C-87AF-03A9B25528B2}"/>
              </a:ext>
            </a:extLst>
          </p:cNvPr>
          <p:cNvSpPr txBox="1"/>
          <p:nvPr/>
        </p:nvSpPr>
        <p:spPr>
          <a:xfrm>
            <a:off x="10054467" y="573148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E=5.55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29AE2D-821F-4853-A39B-A4327F9908E7}"/>
              </a:ext>
            </a:extLst>
          </p:cNvPr>
          <p:cNvSpPr txBox="1"/>
          <p:nvPr/>
        </p:nvSpPr>
        <p:spPr>
          <a:xfrm>
            <a:off x="2477068" y="1947735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E=4.45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98FCA9E-7438-48D3-82BB-1D9D2B546412}"/>
              </a:ext>
            </a:extLst>
          </p:cNvPr>
          <p:cNvSpPr txBox="1"/>
          <p:nvPr/>
        </p:nvSpPr>
        <p:spPr>
          <a:xfrm>
            <a:off x="5242589" y="1950951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E=5.55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5634F7-6A41-4DF7-B395-4374F5E17EB2}"/>
              </a:ext>
            </a:extLst>
          </p:cNvPr>
          <p:cNvSpPr/>
          <p:nvPr/>
        </p:nvSpPr>
        <p:spPr>
          <a:xfrm>
            <a:off x="4746611" y="635826"/>
            <a:ext cx="2781030" cy="107721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nDVCS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coherent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dDVCS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separated through MM</a:t>
            </a:r>
            <a:r>
              <a:rPr lang="en-US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-t</a:t>
            </a:r>
          </a:p>
        </p:txBody>
      </p:sp>
    </p:spTree>
    <p:extLst>
      <p:ext uri="{BB962C8B-B14F-4D97-AF65-F5344CB8AC3E}">
        <p14:creationId xmlns:p14="http://schemas.microsoft.com/office/powerpoint/2010/main" val="68537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51E334EA-61C5-494F-964D-EE74163A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48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6DA8BB-DD04-45A0-B452-54D33ED52CB7}"/>
              </a:ext>
            </a:extLst>
          </p:cNvPr>
          <p:cNvSpPr txBox="1"/>
          <p:nvPr/>
        </p:nvSpPr>
        <p:spPr>
          <a:xfrm>
            <a:off x="409151" y="810104"/>
            <a:ext cx="112974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DVCS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interpretable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DVCS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Bethe Heitler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Compton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can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asymmetries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 and HERMES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observation of DVCS-BH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dedicated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out, 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JLab@6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(Halls A and B):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BSA, TSA, DSA for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pDVCS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for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pDVCS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(Hall A)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(CLAS)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first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tomographic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of the proton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first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pressure distribution in the proton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DVCS on the neutron (Hall A):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First model-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extraction of J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fr-F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First observation of non-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 for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nDVCS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6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136546" y="22451"/>
            <a:ext cx="8378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DVCS: the most direct road to access GPDs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B84AAD7-7638-4F16-8ADB-13FE506BE96B}"/>
              </a:ext>
            </a:extLst>
          </p:cNvPr>
          <p:cNvGrpSpPr/>
          <p:nvPr/>
        </p:nvGrpSpPr>
        <p:grpSpPr>
          <a:xfrm>
            <a:off x="555171" y="1426482"/>
            <a:ext cx="7238999" cy="3766003"/>
            <a:chOff x="-5094" y="702909"/>
            <a:chExt cx="4521630" cy="2206489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1EE864AD-5B7A-47C6-89A0-83DEFBB742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2865258">
              <a:off x="1467644" y="1142207"/>
              <a:ext cx="128587" cy="546100"/>
              <a:chOff x="1324" y="1002"/>
              <a:chExt cx="146" cy="462"/>
            </a:xfrm>
          </p:grpSpPr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48A9A65B-0499-4297-BF22-C62060FD6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5"/>
                  <a:gd name="T56" fmla="*/ 143 w 14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681C306C-F4F4-4D5D-88D5-AD848CB433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2"/>
                  <a:gd name="T56" fmla="*/ 143 w 14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8277B164-09CA-40CA-99DA-5D8589D9D5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6"/>
                  <a:gd name="T56" fmla="*/ 144 w 144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84FEBA10-CB04-4DCC-B97E-DA7B9D3035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0"/>
                  <a:gd name="T56" fmla="*/ 144 w 144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46622317-4715-4B90-A531-A015B98C94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6"/>
                  <a:gd name="T56" fmla="*/ 142 w 142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FDB2961E-D581-4941-BD84-D57117E5B1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4"/>
                  <a:gd name="T56" fmla="*/ 142 w 142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C6DC49D3-D675-476A-A36D-ED441ABF41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73"/>
                  <a:gd name="T41" fmla="*/ 142 w 142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Line 49">
              <a:extLst>
                <a:ext uri="{FF2B5EF4-FFF2-40B4-BE49-F238E27FC236}">
                  <a16:creationId xmlns:a16="http://schemas.microsoft.com/office/drawing/2014/main" id="{FB09FDF1-ACC4-4D83-A420-100AECA57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7963" y="1604963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3AB86AE2-EB1D-4B1C-A535-5E36EBE610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42695" flipV="1">
              <a:off x="2767013" y="1598613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51">
              <a:extLst>
                <a:ext uri="{FF2B5EF4-FFF2-40B4-BE49-F238E27FC236}">
                  <a16:creationId xmlns:a16="http://schemas.microsoft.com/office/drawing/2014/main" id="{21E7F61C-97A5-4722-A403-302B3C1D3C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29013" y="23907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31556C76-9DB8-4923-8E8B-F558C9EA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954088"/>
              <a:ext cx="1439863" cy="441325"/>
            </a:xfrm>
            <a:custGeom>
              <a:avLst/>
              <a:gdLst>
                <a:gd name="T0" fmla="*/ 0 w 672"/>
                <a:gd name="T1" fmla="*/ 2147483647 h 144"/>
                <a:gd name="T2" fmla="*/ 2147483647 w 672"/>
                <a:gd name="T3" fmla="*/ 2147483647 h 144"/>
                <a:gd name="T4" fmla="*/ 2147483647 w 672"/>
                <a:gd name="T5" fmla="*/ 0 h 144"/>
                <a:gd name="T6" fmla="*/ 0 60000 65536"/>
                <a:gd name="T7" fmla="*/ 0 60000 65536"/>
                <a:gd name="T8" fmla="*/ 0 60000 65536"/>
                <a:gd name="T9" fmla="*/ 0 w 672"/>
                <a:gd name="T10" fmla="*/ 0 h 144"/>
                <a:gd name="T11" fmla="*/ 672 w 67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53">
              <a:extLst>
                <a:ext uri="{FF2B5EF4-FFF2-40B4-BE49-F238E27FC236}">
                  <a16:creationId xmlns:a16="http://schemas.microsoft.com/office/drawing/2014/main" id="{4ADADD47-1441-4708-81B4-9C13F434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450" y="702909"/>
              <a:ext cx="447768" cy="246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e’(k)</a:t>
              </a:r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5A0FE785-F69C-4AA7-996A-711CD7F3F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63" y="24892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790A758A-B02A-4769-8003-C763703FA3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13138" y="24257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8" name="Group 56">
              <a:extLst>
                <a:ext uri="{FF2B5EF4-FFF2-40B4-BE49-F238E27FC236}">
                  <a16:creationId xmlns:a16="http://schemas.microsoft.com/office/drawing/2014/main" id="{17CE41C5-A4E0-46D5-88CA-253C1F735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28" y="900115"/>
              <a:ext cx="3948115" cy="1868489"/>
              <a:chOff x="166" y="765"/>
              <a:chExt cx="2487" cy="1177"/>
            </a:xfrm>
          </p:grpSpPr>
          <p:sp>
            <p:nvSpPr>
              <p:cNvPr id="42" name="Freeform 57">
                <a:extLst>
                  <a:ext uri="{FF2B5EF4-FFF2-40B4-BE49-F238E27FC236}">
                    <a16:creationId xmlns:a16="http://schemas.microsoft.com/office/drawing/2014/main" id="{085A5ED9-1943-4ADF-9634-A7CDC3997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017"/>
                <a:ext cx="714" cy="56"/>
              </a:xfrm>
              <a:custGeom>
                <a:avLst/>
                <a:gdLst>
                  <a:gd name="T0" fmla="*/ 0 w 1200"/>
                  <a:gd name="T1" fmla="*/ 124910 h 48"/>
                  <a:gd name="T2" fmla="*/ 1 w 1200"/>
                  <a:gd name="T3" fmla="*/ 0 h 48"/>
                  <a:gd name="T4" fmla="*/ 1 w 1200"/>
                  <a:gd name="T5" fmla="*/ 124910 h 48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48"/>
                  <a:gd name="T11" fmla="*/ 1200 w 120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Text Box 58">
                <a:extLst>
                  <a:ext uri="{FF2B5EF4-FFF2-40B4-BE49-F238E27FC236}">
                    <a16:creationId xmlns:a16="http://schemas.microsoft.com/office/drawing/2014/main" id="{33C2176E-292C-403B-8A04-22248051D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9" y="833"/>
                <a:ext cx="19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21917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44" name="Line 59">
                <a:extLst>
                  <a:ext uri="{FF2B5EF4-FFF2-40B4-BE49-F238E27FC236}">
                    <a16:creationId xmlns:a16="http://schemas.microsoft.com/office/drawing/2014/main" id="{D4E2A73D-187D-432A-AA5C-9BCCBA240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5" name="Group 60">
                <a:extLst>
                  <a:ext uri="{FF2B5EF4-FFF2-40B4-BE49-F238E27FC236}">
                    <a16:creationId xmlns:a16="http://schemas.microsoft.com/office/drawing/2014/main" id="{E303ED15-5F08-48EA-A668-510E89A51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" y="899"/>
                <a:ext cx="2487" cy="1043"/>
                <a:chOff x="23" y="841"/>
                <a:chExt cx="2487" cy="1043"/>
              </a:xfrm>
            </p:grpSpPr>
            <p:sp>
              <p:nvSpPr>
                <p:cNvPr id="55" name="Text Box 61">
                  <a:extLst>
                    <a:ext uri="{FF2B5EF4-FFF2-40B4-BE49-F238E27FC236}">
                      <a16:creationId xmlns:a16="http://schemas.microsoft.com/office/drawing/2014/main" id="{77FD2188-C978-43A9-A1BD-A518F0D7C1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5" y="1026"/>
                  <a:ext cx="388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121917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(Q</a:t>
                  </a:r>
                  <a:r>
                    <a:rPr lang="en-US" sz="2133" baseline="30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56" name="Text Box 62">
                  <a:extLst>
                    <a:ext uri="{FF2B5EF4-FFF2-40B4-BE49-F238E27FC236}">
                      <a16:creationId xmlns:a16="http://schemas.microsoft.com/office/drawing/2014/main" id="{A76ADE95-200C-4ED5-88FE-8684EAA10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" y="841"/>
                  <a:ext cx="246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e(k)</a:t>
                  </a:r>
                </a:p>
              </p:txBody>
            </p:sp>
            <p:sp>
              <p:nvSpPr>
                <p:cNvPr id="57" name="Text Box 63">
                  <a:extLst>
                    <a:ext uri="{FF2B5EF4-FFF2-40B4-BE49-F238E27FC236}">
                      <a16:creationId xmlns:a16="http://schemas.microsoft.com/office/drawing/2014/main" id="{A0A53370-A1E4-4482-92CE-231F6058C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" y="1024"/>
                  <a:ext cx="20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Symbol" pitchFamily="18" charset="2"/>
                    </a:rPr>
                    <a:t>g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grpSp>
              <p:nvGrpSpPr>
                <p:cNvPr id="58" name="Group 64">
                  <a:extLst>
                    <a:ext uri="{FF2B5EF4-FFF2-40B4-BE49-F238E27FC236}">
                      <a16:creationId xmlns:a16="http://schemas.microsoft.com/office/drawing/2014/main" id="{744B174E-213C-4D77-808E-8B74068E1A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59" name="Text Box 65">
                    <a:extLst>
                      <a:ext uri="{FF2B5EF4-FFF2-40B4-BE49-F238E27FC236}">
                        <a16:creationId xmlns:a16="http://schemas.microsoft.com/office/drawing/2014/main" id="{740C3939-9BDA-4F16-9BB5-8D0C94E077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x+ξ </a:t>
                    </a:r>
                  </a:p>
                </p:txBody>
              </p:sp>
              <p:sp>
                <p:nvSpPr>
                  <p:cNvPr id="60" name="Text Box 66">
                    <a:extLst>
                      <a:ext uri="{FF2B5EF4-FFF2-40B4-BE49-F238E27FC236}">
                        <a16:creationId xmlns:a16="http://schemas.microsoft.com/office/drawing/2014/main" id="{E94D5E73-E127-4A49-B77C-CA645473EC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x-ξ </a:t>
                    </a:r>
                  </a:p>
                </p:txBody>
              </p:sp>
              <p:sp>
                <p:nvSpPr>
                  <p:cNvPr id="61" name="Line 67">
                    <a:extLst>
                      <a:ext uri="{FF2B5EF4-FFF2-40B4-BE49-F238E27FC236}">
                        <a16:creationId xmlns:a16="http://schemas.microsoft.com/office/drawing/2014/main" id="{BBA56667-1F0A-424C-93CC-1754EC03CA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3" name="Group 69">
                    <a:extLst>
                      <a:ext uri="{FF2B5EF4-FFF2-40B4-BE49-F238E27FC236}">
                        <a16:creationId xmlns:a16="http://schemas.microsoft.com/office/drawing/2014/main" id="{0854EC1B-8047-439C-8C63-9B8B32BF6F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9" y="1500"/>
                    <a:ext cx="1967" cy="384"/>
                    <a:chOff x="159" y="1500"/>
                    <a:chExt cx="1967" cy="384"/>
                  </a:xfrm>
                </p:grpSpPr>
                <p:grpSp>
                  <p:nvGrpSpPr>
                    <p:cNvPr id="64" name="Group 70">
                      <a:extLst>
                        <a:ext uri="{FF2B5EF4-FFF2-40B4-BE49-F238E27FC236}">
                          <a16:creationId xmlns:a16="http://schemas.microsoft.com/office/drawing/2014/main" id="{95D41F41-D2DC-4331-90B8-A20999E476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500"/>
                      <a:ext cx="1967" cy="384"/>
                      <a:chOff x="241" y="746"/>
                      <a:chExt cx="1967" cy="384"/>
                    </a:xfrm>
                  </p:grpSpPr>
                  <p:grpSp>
                    <p:nvGrpSpPr>
                      <p:cNvPr id="66" name="Group 71">
                        <a:extLst>
                          <a:ext uri="{FF2B5EF4-FFF2-40B4-BE49-F238E27FC236}">
                            <a16:creationId xmlns:a16="http://schemas.microsoft.com/office/drawing/2014/main" id="{C743B79F-6019-4544-A5F0-29E8B4370A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746"/>
                        <a:ext cx="1967" cy="384"/>
                        <a:chOff x="241" y="746"/>
                        <a:chExt cx="1967" cy="384"/>
                      </a:xfrm>
                    </p:grpSpPr>
                    <p:grpSp>
                      <p:nvGrpSpPr>
                        <p:cNvPr id="68" name="Group 72">
                          <a:extLst>
                            <a:ext uri="{FF2B5EF4-FFF2-40B4-BE49-F238E27FC236}">
                              <a16:creationId xmlns:a16="http://schemas.microsoft.com/office/drawing/2014/main" id="{AE1BB7A2-7699-41EB-A0F2-1AC8FA21AE3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746"/>
                          <a:ext cx="1536" cy="384"/>
                          <a:chOff x="672" y="746"/>
                          <a:chExt cx="1536" cy="384"/>
                        </a:xfrm>
                      </p:grpSpPr>
                      <p:sp>
                        <p:nvSpPr>
                          <p:cNvPr id="70" name="Oval 73">
                            <a:extLst>
                              <a:ext uri="{FF2B5EF4-FFF2-40B4-BE49-F238E27FC236}">
                                <a16:creationId xmlns:a16="http://schemas.microsoft.com/office/drawing/2014/main" id="{F1A9D900-7FF5-43A8-A721-4850CF5341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defTabSz="121917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fr-FR" sz="24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1" name="Text Box 74">
                            <a:extLst>
                              <a:ext uri="{FF2B5EF4-FFF2-40B4-BE49-F238E27FC236}">
                                <a16:creationId xmlns:a16="http://schemas.microsoft.com/office/drawing/2014/main" id="{F4217EE7-722B-44D4-8D75-E09A3CC88D4A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854"/>
                            <a:ext cx="1536" cy="1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H, E, H, E (</a:t>
                            </a:r>
                            <a:r>
                              <a:rPr lang="en-US" sz="2133" b="1" dirty="0" err="1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x,ξ,t</a:t>
                            </a: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72" name="Text Box 75">
                            <a:extLst>
                              <a:ext uri="{FF2B5EF4-FFF2-40B4-BE49-F238E27FC236}">
                                <a16:creationId xmlns:a16="http://schemas.microsoft.com/office/drawing/2014/main" id="{26ACE4E1-D578-4EBB-BAB9-6CC1BB64EAC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2" y="768"/>
                            <a:ext cx="192" cy="21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400" b="1" dirty="0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69" name="Line 76">
                          <a:extLst>
                            <a:ext uri="{FF2B5EF4-FFF2-40B4-BE49-F238E27FC236}">
                              <a16:creationId xmlns:a16="http://schemas.microsoft.com/office/drawing/2014/main" id="{47830288-73D2-4209-8580-8B698B58D0F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27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121917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7" name="Line 77">
                        <a:extLst>
                          <a:ext uri="{FF2B5EF4-FFF2-40B4-BE49-F238E27FC236}">
                            <a16:creationId xmlns:a16="http://schemas.microsoft.com/office/drawing/2014/main" id="{4BE1C893-27C5-489D-9D99-61D962393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4" y="977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21917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5" name="Text Box 78">
                      <a:extLst>
                        <a:ext uri="{FF2B5EF4-FFF2-40B4-BE49-F238E27FC236}">
                          <a16:creationId xmlns:a16="http://schemas.microsoft.com/office/drawing/2014/main" id="{EAA7AB97-5666-414D-B9AF-6B68C6F61E5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9" y="1516"/>
                      <a:ext cx="163" cy="2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defTabSz="121917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46" name="Group 79">
                <a:extLst>
                  <a:ext uri="{FF2B5EF4-FFF2-40B4-BE49-F238E27FC236}">
                    <a16:creationId xmlns:a16="http://schemas.microsoft.com/office/drawing/2014/main" id="{75BB9566-2774-433B-8815-09898D0328F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75006">
                <a:off x="1832" y="895"/>
                <a:ext cx="81" cy="344"/>
                <a:chOff x="1324" y="1002"/>
                <a:chExt cx="146" cy="462"/>
              </a:xfrm>
            </p:grpSpPr>
            <p:sp>
              <p:nvSpPr>
                <p:cNvPr id="48" name="Freeform 80">
                  <a:extLst>
                    <a:ext uri="{FF2B5EF4-FFF2-40B4-BE49-F238E27FC236}">
                      <a16:creationId xmlns:a16="http://schemas.microsoft.com/office/drawing/2014/main" id="{1868D67C-8E39-4A95-8141-9AA36AB084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>
                    <a:gd name="T0" fmla="*/ 0 w 143"/>
                    <a:gd name="T1" fmla="*/ 0 h 75"/>
                    <a:gd name="T2" fmla="*/ 0 w 143"/>
                    <a:gd name="T3" fmla="*/ 4 h 75"/>
                    <a:gd name="T4" fmla="*/ 4 w 143"/>
                    <a:gd name="T5" fmla="*/ 7 h 75"/>
                    <a:gd name="T6" fmla="*/ 8 w 143"/>
                    <a:gd name="T7" fmla="*/ 9 h 75"/>
                    <a:gd name="T8" fmla="*/ 12 w 143"/>
                    <a:gd name="T9" fmla="*/ 11 h 75"/>
                    <a:gd name="T10" fmla="*/ 129 w 143"/>
                    <a:gd name="T11" fmla="*/ 58 h 75"/>
                    <a:gd name="T12" fmla="*/ 135 w 143"/>
                    <a:gd name="T13" fmla="*/ 60 h 75"/>
                    <a:gd name="T14" fmla="*/ 139 w 143"/>
                    <a:gd name="T15" fmla="*/ 63 h 75"/>
                    <a:gd name="T16" fmla="*/ 142 w 143"/>
                    <a:gd name="T17" fmla="*/ 65 h 75"/>
                    <a:gd name="T18" fmla="*/ 141 w 143"/>
                    <a:gd name="T19" fmla="*/ 69 h 75"/>
                    <a:gd name="T20" fmla="*/ 141 w 143"/>
                    <a:gd name="T21" fmla="*/ 71 h 75"/>
                    <a:gd name="T22" fmla="*/ 138 w 143"/>
                    <a:gd name="T23" fmla="*/ 74 h 75"/>
                    <a:gd name="T24" fmla="*/ 11 w 143"/>
                    <a:gd name="T25" fmla="*/ 60 h 75"/>
                    <a:gd name="T26" fmla="*/ 10 w 143"/>
                    <a:gd name="T27" fmla="*/ 61 h 75"/>
                    <a:gd name="T28" fmla="*/ 4 w 143"/>
                    <a:gd name="T29" fmla="*/ 59 h 75"/>
                    <a:gd name="T30" fmla="*/ 4 w 143"/>
                    <a:gd name="T31" fmla="*/ 60 h 75"/>
                    <a:gd name="T32" fmla="*/ 2 w 143"/>
                    <a:gd name="T33" fmla="*/ 62 h 75"/>
                    <a:gd name="T34" fmla="*/ 0 w 143"/>
                    <a:gd name="T35" fmla="*/ 65 h 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5"/>
                    <a:gd name="T56" fmla="*/ 143 w 143"/>
                    <a:gd name="T57" fmla="*/ 75 h 7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Freeform 81">
                  <a:extLst>
                    <a:ext uri="{FF2B5EF4-FFF2-40B4-BE49-F238E27FC236}">
                      <a16:creationId xmlns:a16="http://schemas.microsoft.com/office/drawing/2014/main" id="{79F52D51-25B9-445D-A7B3-3FF3E63C1D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>
                    <a:gd name="T0" fmla="*/ 0 w 143"/>
                    <a:gd name="T1" fmla="*/ 0 h 72"/>
                    <a:gd name="T2" fmla="*/ 1 w 143"/>
                    <a:gd name="T3" fmla="*/ 2 h 72"/>
                    <a:gd name="T4" fmla="*/ 4 w 143"/>
                    <a:gd name="T5" fmla="*/ 4 h 72"/>
                    <a:gd name="T6" fmla="*/ 6 w 143"/>
                    <a:gd name="T7" fmla="*/ 6 h 72"/>
                    <a:gd name="T8" fmla="*/ 10 w 143"/>
                    <a:gd name="T9" fmla="*/ 7 h 72"/>
                    <a:gd name="T10" fmla="*/ 133 w 143"/>
                    <a:gd name="T11" fmla="*/ 57 h 72"/>
                    <a:gd name="T12" fmla="*/ 137 w 143"/>
                    <a:gd name="T13" fmla="*/ 61 h 72"/>
                    <a:gd name="T14" fmla="*/ 140 w 143"/>
                    <a:gd name="T15" fmla="*/ 61 h 72"/>
                    <a:gd name="T16" fmla="*/ 141 w 143"/>
                    <a:gd name="T17" fmla="*/ 65 h 72"/>
                    <a:gd name="T18" fmla="*/ 141 w 143"/>
                    <a:gd name="T19" fmla="*/ 66 h 72"/>
                    <a:gd name="T20" fmla="*/ 142 w 143"/>
                    <a:gd name="T21" fmla="*/ 71 h 72"/>
                    <a:gd name="T22" fmla="*/ 137 w 143"/>
                    <a:gd name="T23" fmla="*/ 71 h 72"/>
                    <a:gd name="T24" fmla="*/ 12 w 143"/>
                    <a:gd name="T25" fmla="*/ 59 h 72"/>
                    <a:gd name="T26" fmla="*/ 7 w 143"/>
                    <a:gd name="T27" fmla="*/ 59 h 72"/>
                    <a:gd name="T28" fmla="*/ 6 w 143"/>
                    <a:gd name="T29" fmla="*/ 59 h 72"/>
                    <a:gd name="T30" fmla="*/ 4 w 143"/>
                    <a:gd name="T31" fmla="*/ 59 h 72"/>
                    <a:gd name="T32" fmla="*/ 1 w 143"/>
                    <a:gd name="T33" fmla="*/ 59 h 72"/>
                    <a:gd name="T34" fmla="*/ 0 w 143"/>
                    <a:gd name="T35" fmla="*/ 61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2"/>
                    <a:gd name="T56" fmla="*/ 143 w 14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" name="Freeform 82">
                  <a:extLst>
                    <a:ext uri="{FF2B5EF4-FFF2-40B4-BE49-F238E27FC236}">
                      <a16:creationId xmlns:a16="http://schemas.microsoft.com/office/drawing/2014/main" id="{9E97A98F-D61B-4A1E-AD90-EBE1EA2DBA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0 w 144"/>
                    <a:gd name="T3" fmla="*/ 3 h 76"/>
                    <a:gd name="T4" fmla="*/ 2 w 144"/>
                    <a:gd name="T5" fmla="*/ 7 h 76"/>
                    <a:gd name="T6" fmla="*/ 7 w 144"/>
                    <a:gd name="T7" fmla="*/ 9 h 76"/>
                    <a:gd name="T8" fmla="*/ 10 w 144"/>
                    <a:gd name="T9" fmla="*/ 11 h 76"/>
                    <a:gd name="T10" fmla="*/ 133 w 144"/>
                    <a:gd name="T11" fmla="*/ 59 h 76"/>
                    <a:gd name="T12" fmla="*/ 136 w 144"/>
                    <a:gd name="T13" fmla="*/ 63 h 76"/>
                    <a:gd name="T14" fmla="*/ 139 w 144"/>
                    <a:gd name="T15" fmla="*/ 65 h 76"/>
                    <a:gd name="T16" fmla="*/ 143 w 144"/>
                    <a:gd name="T17" fmla="*/ 67 h 76"/>
                    <a:gd name="T18" fmla="*/ 143 w 144"/>
                    <a:gd name="T19" fmla="*/ 71 h 76"/>
                    <a:gd name="T20" fmla="*/ 141 w 144"/>
                    <a:gd name="T21" fmla="*/ 74 h 76"/>
                    <a:gd name="T22" fmla="*/ 138 w 144"/>
                    <a:gd name="T23" fmla="*/ 75 h 76"/>
                    <a:gd name="T24" fmla="*/ 9 w 144"/>
                    <a:gd name="T25" fmla="*/ 63 h 76"/>
                    <a:gd name="T26" fmla="*/ 6 w 144"/>
                    <a:gd name="T27" fmla="*/ 62 h 76"/>
                    <a:gd name="T28" fmla="*/ 6 w 144"/>
                    <a:gd name="T29" fmla="*/ 63 h 76"/>
                    <a:gd name="T30" fmla="*/ 3 w 144"/>
                    <a:gd name="T31" fmla="*/ 62 h 76"/>
                    <a:gd name="T32" fmla="*/ 0 w 144"/>
                    <a:gd name="T33" fmla="*/ 64 h 76"/>
                    <a:gd name="T34" fmla="*/ 0 w 144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6"/>
                    <a:gd name="T56" fmla="*/ 144 w 144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Freeform 83">
                  <a:extLst>
                    <a:ext uri="{FF2B5EF4-FFF2-40B4-BE49-F238E27FC236}">
                      <a16:creationId xmlns:a16="http://schemas.microsoft.com/office/drawing/2014/main" id="{437E5AD5-5B1C-49AE-922E-4870C4C69B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>
                    <a:gd name="T0" fmla="*/ 0 w 144"/>
                    <a:gd name="T1" fmla="*/ 0 h 70"/>
                    <a:gd name="T2" fmla="*/ 0 w 144"/>
                    <a:gd name="T3" fmla="*/ 0 h 70"/>
                    <a:gd name="T4" fmla="*/ 4 w 144"/>
                    <a:gd name="T5" fmla="*/ 4 h 70"/>
                    <a:gd name="T6" fmla="*/ 6 w 144"/>
                    <a:gd name="T7" fmla="*/ 6 h 70"/>
                    <a:gd name="T8" fmla="*/ 11 w 144"/>
                    <a:gd name="T9" fmla="*/ 7 h 70"/>
                    <a:gd name="T10" fmla="*/ 131 w 144"/>
                    <a:gd name="T11" fmla="*/ 54 h 70"/>
                    <a:gd name="T12" fmla="*/ 136 w 144"/>
                    <a:gd name="T13" fmla="*/ 58 h 70"/>
                    <a:gd name="T14" fmla="*/ 139 w 144"/>
                    <a:gd name="T15" fmla="*/ 59 h 70"/>
                    <a:gd name="T16" fmla="*/ 143 w 144"/>
                    <a:gd name="T17" fmla="*/ 63 h 70"/>
                    <a:gd name="T18" fmla="*/ 143 w 144"/>
                    <a:gd name="T19" fmla="*/ 66 h 70"/>
                    <a:gd name="T20" fmla="*/ 140 w 144"/>
                    <a:gd name="T21" fmla="*/ 69 h 70"/>
                    <a:gd name="T22" fmla="*/ 138 w 144"/>
                    <a:gd name="T23" fmla="*/ 69 h 70"/>
                    <a:gd name="T24" fmla="*/ 11 w 144"/>
                    <a:gd name="T25" fmla="*/ 57 h 70"/>
                    <a:gd name="T26" fmla="*/ 7 w 144"/>
                    <a:gd name="T27" fmla="*/ 58 h 70"/>
                    <a:gd name="T28" fmla="*/ 4 w 144"/>
                    <a:gd name="T29" fmla="*/ 57 h 70"/>
                    <a:gd name="T30" fmla="*/ 1 w 144"/>
                    <a:gd name="T31" fmla="*/ 57 h 70"/>
                    <a:gd name="T32" fmla="*/ 1 w 144"/>
                    <a:gd name="T33" fmla="*/ 59 h 70"/>
                    <a:gd name="T34" fmla="*/ 0 w 144"/>
                    <a:gd name="T35" fmla="*/ 62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0"/>
                    <a:gd name="T56" fmla="*/ 144 w 144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Freeform 84">
                  <a:extLst>
                    <a:ext uri="{FF2B5EF4-FFF2-40B4-BE49-F238E27FC236}">
                      <a16:creationId xmlns:a16="http://schemas.microsoft.com/office/drawing/2014/main" id="{F6C827A1-4AF5-4CE6-9F83-9499F77561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>
                    <a:gd name="T0" fmla="*/ 0 w 142"/>
                    <a:gd name="T1" fmla="*/ 0 h 76"/>
                    <a:gd name="T2" fmla="*/ 0 w 142"/>
                    <a:gd name="T3" fmla="*/ 4 h 76"/>
                    <a:gd name="T4" fmla="*/ 3 w 142"/>
                    <a:gd name="T5" fmla="*/ 7 h 76"/>
                    <a:gd name="T6" fmla="*/ 6 w 142"/>
                    <a:gd name="T7" fmla="*/ 8 h 76"/>
                    <a:gd name="T8" fmla="*/ 11 w 142"/>
                    <a:gd name="T9" fmla="*/ 11 h 76"/>
                    <a:gd name="T10" fmla="*/ 132 w 142"/>
                    <a:gd name="T11" fmla="*/ 61 h 76"/>
                    <a:gd name="T12" fmla="*/ 137 w 142"/>
                    <a:gd name="T13" fmla="*/ 64 h 76"/>
                    <a:gd name="T14" fmla="*/ 137 w 142"/>
                    <a:gd name="T15" fmla="*/ 65 h 76"/>
                    <a:gd name="T16" fmla="*/ 140 w 142"/>
                    <a:gd name="T17" fmla="*/ 68 h 76"/>
                    <a:gd name="T18" fmla="*/ 141 w 142"/>
                    <a:gd name="T19" fmla="*/ 71 h 76"/>
                    <a:gd name="T20" fmla="*/ 139 w 142"/>
                    <a:gd name="T21" fmla="*/ 74 h 76"/>
                    <a:gd name="T22" fmla="*/ 136 w 142"/>
                    <a:gd name="T23" fmla="*/ 75 h 76"/>
                    <a:gd name="T24" fmla="*/ 11 w 142"/>
                    <a:gd name="T25" fmla="*/ 62 h 76"/>
                    <a:gd name="T26" fmla="*/ 8 w 142"/>
                    <a:gd name="T27" fmla="*/ 62 h 76"/>
                    <a:gd name="T28" fmla="*/ 6 w 142"/>
                    <a:gd name="T29" fmla="*/ 62 h 76"/>
                    <a:gd name="T30" fmla="*/ 4 w 142"/>
                    <a:gd name="T31" fmla="*/ 62 h 76"/>
                    <a:gd name="T32" fmla="*/ 2 w 142"/>
                    <a:gd name="T33" fmla="*/ 63 h 76"/>
                    <a:gd name="T34" fmla="*/ 2 w 142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6"/>
                    <a:gd name="T56" fmla="*/ 142 w 142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Freeform 85">
                  <a:extLst>
                    <a:ext uri="{FF2B5EF4-FFF2-40B4-BE49-F238E27FC236}">
                      <a16:creationId xmlns:a16="http://schemas.microsoft.com/office/drawing/2014/main" id="{79D3E6BA-99AC-4461-A76F-BA14B376A0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>
                    <a:gd name="T0" fmla="*/ 0 w 142"/>
                    <a:gd name="T1" fmla="*/ 0 h 74"/>
                    <a:gd name="T2" fmla="*/ 2 w 142"/>
                    <a:gd name="T3" fmla="*/ 2 h 74"/>
                    <a:gd name="T4" fmla="*/ 4 w 142"/>
                    <a:gd name="T5" fmla="*/ 4 h 74"/>
                    <a:gd name="T6" fmla="*/ 4 w 142"/>
                    <a:gd name="T7" fmla="*/ 5 h 74"/>
                    <a:gd name="T8" fmla="*/ 10 w 142"/>
                    <a:gd name="T9" fmla="*/ 8 h 74"/>
                    <a:gd name="T10" fmla="*/ 129 w 142"/>
                    <a:gd name="T11" fmla="*/ 57 h 74"/>
                    <a:gd name="T12" fmla="*/ 136 w 142"/>
                    <a:gd name="T13" fmla="*/ 59 h 74"/>
                    <a:gd name="T14" fmla="*/ 138 w 142"/>
                    <a:gd name="T15" fmla="*/ 62 h 74"/>
                    <a:gd name="T16" fmla="*/ 139 w 142"/>
                    <a:gd name="T17" fmla="*/ 66 h 74"/>
                    <a:gd name="T18" fmla="*/ 141 w 142"/>
                    <a:gd name="T19" fmla="*/ 68 h 74"/>
                    <a:gd name="T20" fmla="*/ 140 w 142"/>
                    <a:gd name="T21" fmla="*/ 70 h 74"/>
                    <a:gd name="T22" fmla="*/ 136 w 142"/>
                    <a:gd name="T23" fmla="*/ 73 h 74"/>
                    <a:gd name="T24" fmla="*/ 12 w 142"/>
                    <a:gd name="T25" fmla="*/ 59 h 74"/>
                    <a:gd name="T26" fmla="*/ 8 w 142"/>
                    <a:gd name="T27" fmla="*/ 59 h 74"/>
                    <a:gd name="T28" fmla="*/ 4 w 142"/>
                    <a:gd name="T29" fmla="*/ 59 h 74"/>
                    <a:gd name="T30" fmla="*/ 3 w 142"/>
                    <a:gd name="T31" fmla="*/ 59 h 74"/>
                    <a:gd name="T32" fmla="*/ 3 w 142"/>
                    <a:gd name="T33" fmla="*/ 61 h 74"/>
                    <a:gd name="T34" fmla="*/ 2 w 142"/>
                    <a:gd name="T35" fmla="*/ 64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4"/>
                    <a:gd name="T56" fmla="*/ 142 w 142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Freeform 86">
                  <a:extLst>
                    <a:ext uri="{FF2B5EF4-FFF2-40B4-BE49-F238E27FC236}">
                      <a16:creationId xmlns:a16="http://schemas.microsoft.com/office/drawing/2014/main" id="{73EAEAE6-1BA4-4F8B-82D0-83F6C7481C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>
                    <a:gd name="T0" fmla="*/ 0 w 142"/>
                    <a:gd name="T1" fmla="*/ 0 h 73"/>
                    <a:gd name="T2" fmla="*/ 0 w 142"/>
                    <a:gd name="T3" fmla="*/ 3 h 73"/>
                    <a:gd name="T4" fmla="*/ 1 w 142"/>
                    <a:gd name="T5" fmla="*/ 7 h 73"/>
                    <a:gd name="T6" fmla="*/ 5 w 142"/>
                    <a:gd name="T7" fmla="*/ 9 h 73"/>
                    <a:gd name="T8" fmla="*/ 11 w 142"/>
                    <a:gd name="T9" fmla="*/ 10 h 73"/>
                    <a:gd name="T10" fmla="*/ 129 w 142"/>
                    <a:gd name="T11" fmla="*/ 59 h 73"/>
                    <a:gd name="T12" fmla="*/ 137 w 142"/>
                    <a:gd name="T13" fmla="*/ 61 h 73"/>
                    <a:gd name="T14" fmla="*/ 138 w 142"/>
                    <a:gd name="T15" fmla="*/ 63 h 73"/>
                    <a:gd name="T16" fmla="*/ 141 w 142"/>
                    <a:gd name="T17" fmla="*/ 67 h 73"/>
                    <a:gd name="T18" fmla="*/ 141 w 142"/>
                    <a:gd name="T19" fmla="*/ 69 h 73"/>
                    <a:gd name="T20" fmla="*/ 140 w 142"/>
                    <a:gd name="T21" fmla="*/ 72 h 73"/>
                    <a:gd name="T22" fmla="*/ 135 w 142"/>
                    <a:gd name="T23" fmla="*/ 72 h 73"/>
                    <a:gd name="T24" fmla="*/ 73 w 142"/>
                    <a:gd name="T25" fmla="*/ 65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2"/>
                    <a:gd name="T40" fmla="*/ 0 h 73"/>
                    <a:gd name="T41" fmla="*/ 142 w 142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7" name="Text Box 87">
                <a:extLst>
                  <a:ext uri="{FF2B5EF4-FFF2-40B4-BE49-F238E27FC236}">
                    <a16:creationId xmlns:a16="http://schemas.microsoft.com/office/drawing/2014/main" id="{8D40911E-DDD3-4991-956E-0C378C405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" y="765"/>
                <a:ext cx="15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88">
              <a:extLst>
                <a:ext uri="{FF2B5EF4-FFF2-40B4-BE49-F238E27FC236}">
                  <a16:creationId xmlns:a16="http://schemas.microsoft.com/office/drawing/2014/main" id="{59E8D69C-7B14-4A37-9DB0-0BD129107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94" y="2574617"/>
              <a:ext cx="525625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N(p)</a:t>
              </a:r>
            </a:p>
          </p:txBody>
        </p:sp>
        <p:sp>
          <p:nvSpPr>
            <p:cNvPr id="40" name="Text Box 89">
              <a:extLst>
                <a:ext uri="{FF2B5EF4-FFF2-40B4-BE49-F238E27FC236}">
                  <a16:creationId xmlns:a16="http://schemas.microsoft.com/office/drawing/2014/main" id="{25BFF75B-B7B0-4F1A-9E6D-2A1CF6A6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382" y="2593975"/>
              <a:ext cx="594154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N(p’)</a:t>
              </a:r>
            </a:p>
          </p:txBody>
        </p:sp>
      </p:grpSp>
      <p:sp>
        <p:nvSpPr>
          <p:cNvPr id="62" name="Text Box 91">
            <a:extLst>
              <a:ext uri="{FF2B5EF4-FFF2-40B4-BE49-F238E27FC236}">
                <a16:creationId xmlns:a16="http://schemas.microsoft.com/office/drawing/2014/main" id="{BF85EF7D-643C-4604-A588-F77987C70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558" y="2193409"/>
            <a:ext cx="42867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Q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= - (k-k’)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Q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/2M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n   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-E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x+ξ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x-ξ  longitudinal momentum fractions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= (p-p’)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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/(2-x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1" name="ZoneTexte 24">
            <a:extLst>
              <a:ext uri="{FF2B5EF4-FFF2-40B4-BE49-F238E27FC236}">
                <a16:creationId xmlns:a16="http://schemas.microsoft.com/office/drawing/2014/main" id="{2421AAE4-4E94-496E-B8C8-E64A3260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606" y="1424004"/>
            <a:ext cx="1244251" cy="40011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ep→e’p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0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437493" y="22451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DVCS and Bethe-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Heitler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friends or enemies?</a:t>
            </a:r>
          </a:p>
        </p:txBody>
      </p:sp>
      <p:pic>
        <p:nvPicPr>
          <p:cNvPr id="1029" name="Picture 84" descr="diag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532" y="1405909"/>
            <a:ext cx="5751091" cy="14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1B84AAD7-7638-4F16-8ADB-13FE506BE96B}"/>
              </a:ext>
            </a:extLst>
          </p:cNvPr>
          <p:cNvGrpSpPr/>
          <p:nvPr/>
        </p:nvGrpSpPr>
        <p:grpSpPr>
          <a:xfrm>
            <a:off x="199362" y="599168"/>
            <a:ext cx="5558505" cy="2630552"/>
            <a:chOff x="-5094" y="702909"/>
            <a:chExt cx="4521630" cy="2206489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1EE864AD-5B7A-47C6-89A0-83DEFBB742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2865258">
              <a:off x="1467644" y="1142207"/>
              <a:ext cx="128587" cy="546100"/>
              <a:chOff x="1324" y="1002"/>
              <a:chExt cx="146" cy="462"/>
            </a:xfrm>
          </p:grpSpPr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48A9A65B-0499-4297-BF22-C62060FD6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5"/>
                  <a:gd name="T56" fmla="*/ 143 w 14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681C306C-F4F4-4D5D-88D5-AD848CB433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2"/>
                  <a:gd name="T56" fmla="*/ 143 w 14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8277B164-09CA-40CA-99DA-5D8589D9D5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6"/>
                  <a:gd name="T56" fmla="*/ 144 w 144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84FEBA10-CB04-4DCC-B97E-DA7B9D3035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0"/>
                  <a:gd name="T56" fmla="*/ 144 w 144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46622317-4715-4B90-A531-A015B98C94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6"/>
                  <a:gd name="T56" fmla="*/ 142 w 142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FDB2961E-D581-4941-BD84-D57117E5B1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4"/>
                  <a:gd name="T56" fmla="*/ 142 w 142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C6DC49D3-D675-476A-A36D-ED441ABF41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73"/>
                  <a:gd name="T41" fmla="*/ 142 w 142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Line 49">
              <a:extLst>
                <a:ext uri="{FF2B5EF4-FFF2-40B4-BE49-F238E27FC236}">
                  <a16:creationId xmlns:a16="http://schemas.microsoft.com/office/drawing/2014/main" id="{FB09FDF1-ACC4-4D83-A420-100AECA57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7963" y="1604963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3AB86AE2-EB1D-4B1C-A535-5E36EBE610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42695" flipV="1">
              <a:off x="2767013" y="1598613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51">
              <a:extLst>
                <a:ext uri="{FF2B5EF4-FFF2-40B4-BE49-F238E27FC236}">
                  <a16:creationId xmlns:a16="http://schemas.microsoft.com/office/drawing/2014/main" id="{21E7F61C-97A5-4722-A403-302B3C1D3C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29013" y="23907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31556C76-9DB8-4923-8E8B-F558C9EA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954088"/>
              <a:ext cx="1439863" cy="441325"/>
            </a:xfrm>
            <a:custGeom>
              <a:avLst/>
              <a:gdLst>
                <a:gd name="T0" fmla="*/ 0 w 672"/>
                <a:gd name="T1" fmla="*/ 2147483647 h 144"/>
                <a:gd name="T2" fmla="*/ 2147483647 w 672"/>
                <a:gd name="T3" fmla="*/ 2147483647 h 144"/>
                <a:gd name="T4" fmla="*/ 2147483647 w 672"/>
                <a:gd name="T5" fmla="*/ 0 h 144"/>
                <a:gd name="T6" fmla="*/ 0 60000 65536"/>
                <a:gd name="T7" fmla="*/ 0 60000 65536"/>
                <a:gd name="T8" fmla="*/ 0 60000 65536"/>
                <a:gd name="T9" fmla="*/ 0 w 672"/>
                <a:gd name="T10" fmla="*/ 0 h 144"/>
                <a:gd name="T11" fmla="*/ 672 w 67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53">
              <a:extLst>
                <a:ext uri="{FF2B5EF4-FFF2-40B4-BE49-F238E27FC236}">
                  <a16:creationId xmlns:a16="http://schemas.microsoft.com/office/drawing/2014/main" id="{4ADADD47-1441-4708-81B4-9C13F434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450" y="702909"/>
              <a:ext cx="298400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e’</a:t>
              </a:r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5A0FE785-F69C-4AA7-996A-711CD7F3F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63" y="24892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790A758A-B02A-4769-8003-C763703FA3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13138" y="24257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8" name="Group 56">
              <a:extLst>
                <a:ext uri="{FF2B5EF4-FFF2-40B4-BE49-F238E27FC236}">
                  <a16:creationId xmlns:a16="http://schemas.microsoft.com/office/drawing/2014/main" id="{17CE41C5-A4E0-46D5-88CA-253C1F735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28" y="900115"/>
              <a:ext cx="3948115" cy="1868489"/>
              <a:chOff x="166" y="765"/>
              <a:chExt cx="2487" cy="1177"/>
            </a:xfrm>
          </p:grpSpPr>
          <p:sp>
            <p:nvSpPr>
              <p:cNvPr id="42" name="Freeform 57">
                <a:extLst>
                  <a:ext uri="{FF2B5EF4-FFF2-40B4-BE49-F238E27FC236}">
                    <a16:creationId xmlns:a16="http://schemas.microsoft.com/office/drawing/2014/main" id="{085A5ED9-1943-4ADF-9634-A7CDC3997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017"/>
                <a:ext cx="714" cy="56"/>
              </a:xfrm>
              <a:custGeom>
                <a:avLst/>
                <a:gdLst>
                  <a:gd name="T0" fmla="*/ 0 w 1200"/>
                  <a:gd name="T1" fmla="*/ 124910 h 48"/>
                  <a:gd name="T2" fmla="*/ 1 w 1200"/>
                  <a:gd name="T3" fmla="*/ 0 h 48"/>
                  <a:gd name="T4" fmla="*/ 1 w 1200"/>
                  <a:gd name="T5" fmla="*/ 124910 h 48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48"/>
                  <a:gd name="T11" fmla="*/ 1200 w 120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Text Box 58">
                <a:extLst>
                  <a:ext uri="{FF2B5EF4-FFF2-40B4-BE49-F238E27FC236}">
                    <a16:creationId xmlns:a16="http://schemas.microsoft.com/office/drawing/2014/main" id="{33C2176E-292C-403B-8A04-22248051D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9" y="833"/>
                <a:ext cx="19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21917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44" name="Line 59">
                <a:extLst>
                  <a:ext uri="{FF2B5EF4-FFF2-40B4-BE49-F238E27FC236}">
                    <a16:creationId xmlns:a16="http://schemas.microsoft.com/office/drawing/2014/main" id="{D4E2A73D-187D-432A-AA5C-9BCCBA240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5" name="Group 60">
                <a:extLst>
                  <a:ext uri="{FF2B5EF4-FFF2-40B4-BE49-F238E27FC236}">
                    <a16:creationId xmlns:a16="http://schemas.microsoft.com/office/drawing/2014/main" id="{E303ED15-5F08-48EA-A668-510E89A51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" y="899"/>
                <a:ext cx="2487" cy="1043"/>
                <a:chOff x="23" y="841"/>
                <a:chExt cx="2487" cy="1043"/>
              </a:xfrm>
            </p:grpSpPr>
            <p:sp>
              <p:nvSpPr>
                <p:cNvPr id="55" name="Text Box 61">
                  <a:extLst>
                    <a:ext uri="{FF2B5EF4-FFF2-40B4-BE49-F238E27FC236}">
                      <a16:creationId xmlns:a16="http://schemas.microsoft.com/office/drawing/2014/main" id="{77FD2188-C978-43A9-A1BD-A518F0D7C1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388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121917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(Q</a:t>
                  </a:r>
                  <a:r>
                    <a:rPr lang="en-US" sz="2133" baseline="30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56" name="Text Box 62">
                  <a:extLst>
                    <a:ext uri="{FF2B5EF4-FFF2-40B4-BE49-F238E27FC236}">
                      <a16:creationId xmlns:a16="http://schemas.microsoft.com/office/drawing/2014/main" id="{A76ADE95-200C-4ED5-88FE-8684EAA10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" y="841"/>
                  <a:ext cx="14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57" name="Text Box 63">
                  <a:extLst>
                    <a:ext uri="{FF2B5EF4-FFF2-40B4-BE49-F238E27FC236}">
                      <a16:creationId xmlns:a16="http://schemas.microsoft.com/office/drawing/2014/main" id="{A0A53370-A1E4-4482-92CE-231F6058C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" y="1024"/>
                  <a:ext cx="20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Symbol" pitchFamily="18" charset="2"/>
                    </a:rPr>
                    <a:t>g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grpSp>
              <p:nvGrpSpPr>
                <p:cNvPr id="58" name="Group 64">
                  <a:extLst>
                    <a:ext uri="{FF2B5EF4-FFF2-40B4-BE49-F238E27FC236}">
                      <a16:creationId xmlns:a16="http://schemas.microsoft.com/office/drawing/2014/main" id="{744B174E-213C-4D77-808E-8B74068E1A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59" name="Text Box 65">
                    <a:extLst>
                      <a:ext uri="{FF2B5EF4-FFF2-40B4-BE49-F238E27FC236}">
                        <a16:creationId xmlns:a16="http://schemas.microsoft.com/office/drawing/2014/main" id="{740C3939-9BDA-4F16-9BB5-8D0C94E077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x+ξ </a:t>
                    </a:r>
                  </a:p>
                </p:txBody>
              </p:sp>
              <p:sp>
                <p:nvSpPr>
                  <p:cNvPr id="60" name="Text Box 66">
                    <a:extLst>
                      <a:ext uri="{FF2B5EF4-FFF2-40B4-BE49-F238E27FC236}">
                        <a16:creationId xmlns:a16="http://schemas.microsoft.com/office/drawing/2014/main" id="{E94D5E73-E127-4A49-B77C-CA645473EC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x-ξ </a:t>
                    </a:r>
                  </a:p>
                </p:txBody>
              </p:sp>
              <p:sp>
                <p:nvSpPr>
                  <p:cNvPr id="61" name="Line 67">
                    <a:extLst>
                      <a:ext uri="{FF2B5EF4-FFF2-40B4-BE49-F238E27FC236}">
                        <a16:creationId xmlns:a16="http://schemas.microsoft.com/office/drawing/2014/main" id="{BBA56667-1F0A-424C-93CC-1754EC03CA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3" name="Group 69">
                    <a:extLst>
                      <a:ext uri="{FF2B5EF4-FFF2-40B4-BE49-F238E27FC236}">
                        <a16:creationId xmlns:a16="http://schemas.microsoft.com/office/drawing/2014/main" id="{0854EC1B-8047-439C-8C63-9B8B32BF6F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9" y="1472"/>
                    <a:ext cx="1967" cy="412"/>
                    <a:chOff x="159" y="1472"/>
                    <a:chExt cx="1967" cy="412"/>
                  </a:xfrm>
                </p:grpSpPr>
                <p:grpSp>
                  <p:nvGrpSpPr>
                    <p:cNvPr id="64" name="Group 70">
                      <a:extLst>
                        <a:ext uri="{FF2B5EF4-FFF2-40B4-BE49-F238E27FC236}">
                          <a16:creationId xmlns:a16="http://schemas.microsoft.com/office/drawing/2014/main" id="{95D41F41-D2DC-4331-90B8-A20999E476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78"/>
                      <a:ext cx="1967" cy="406"/>
                      <a:chOff x="241" y="724"/>
                      <a:chExt cx="1967" cy="406"/>
                    </a:xfrm>
                  </p:grpSpPr>
                  <p:grpSp>
                    <p:nvGrpSpPr>
                      <p:cNvPr id="66" name="Group 71">
                        <a:extLst>
                          <a:ext uri="{FF2B5EF4-FFF2-40B4-BE49-F238E27FC236}">
                            <a16:creationId xmlns:a16="http://schemas.microsoft.com/office/drawing/2014/main" id="{C743B79F-6019-4544-A5F0-29E8B4370A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724"/>
                        <a:ext cx="1967" cy="406"/>
                        <a:chOff x="241" y="724"/>
                        <a:chExt cx="1967" cy="406"/>
                      </a:xfrm>
                    </p:grpSpPr>
                    <p:grpSp>
                      <p:nvGrpSpPr>
                        <p:cNvPr id="68" name="Group 72">
                          <a:extLst>
                            <a:ext uri="{FF2B5EF4-FFF2-40B4-BE49-F238E27FC236}">
                              <a16:creationId xmlns:a16="http://schemas.microsoft.com/office/drawing/2014/main" id="{AE1BB7A2-7699-41EB-A0F2-1AC8FA21AE3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724"/>
                          <a:ext cx="1536" cy="406"/>
                          <a:chOff x="672" y="724"/>
                          <a:chExt cx="1536" cy="406"/>
                        </a:xfrm>
                      </p:grpSpPr>
                      <p:sp>
                        <p:nvSpPr>
                          <p:cNvPr id="70" name="Oval 73">
                            <a:extLst>
                              <a:ext uri="{FF2B5EF4-FFF2-40B4-BE49-F238E27FC236}">
                                <a16:creationId xmlns:a16="http://schemas.microsoft.com/office/drawing/2014/main" id="{F1A9D900-7FF5-43A8-A721-4850CF5341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defTabSz="121917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fr-FR" sz="24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1" name="Text Box 74">
                            <a:extLst>
                              <a:ext uri="{FF2B5EF4-FFF2-40B4-BE49-F238E27FC236}">
                                <a16:creationId xmlns:a16="http://schemas.microsoft.com/office/drawing/2014/main" id="{F4217EE7-722B-44D4-8D75-E09A3CC88D4A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822"/>
                            <a:ext cx="1536" cy="1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H, E, H, E (</a:t>
                            </a:r>
                            <a:r>
                              <a:rPr lang="en-US" sz="2133" b="1" dirty="0" err="1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x,ξ,t</a:t>
                            </a: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72" name="Text Box 75">
                            <a:extLst>
                              <a:ext uri="{FF2B5EF4-FFF2-40B4-BE49-F238E27FC236}">
                                <a16:creationId xmlns:a16="http://schemas.microsoft.com/office/drawing/2014/main" id="{26ACE4E1-D578-4EBB-BAB9-6CC1BB64EAC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16" y="724"/>
                            <a:ext cx="192" cy="21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400" b="1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69" name="Line 76">
                          <a:extLst>
                            <a:ext uri="{FF2B5EF4-FFF2-40B4-BE49-F238E27FC236}">
                              <a16:creationId xmlns:a16="http://schemas.microsoft.com/office/drawing/2014/main" id="{47830288-73D2-4209-8580-8B698B58D0F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27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121917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7" name="Line 77">
                        <a:extLst>
                          <a:ext uri="{FF2B5EF4-FFF2-40B4-BE49-F238E27FC236}">
                            <a16:creationId xmlns:a16="http://schemas.microsoft.com/office/drawing/2014/main" id="{4BE1C893-27C5-489D-9D99-61D962393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4" y="977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21917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5" name="Text Box 78">
                      <a:extLst>
                        <a:ext uri="{FF2B5EF4-FFF2-40B4-BE49-F238E27FC236}">
                          <a16:creationId xmlns:a16="http://schemas.microsoft.com/office/drawing/2014/main" id="{EAA7AB97-5666-414D-B9AF-6B68C6F61E5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4" y="1472"/>
                      <a:ext cx="163" cy="2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defTabSz="121917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46" name="Group 79">
                <a:extLst>
                  <a:ext uri="{FF2B5EF4-FFF2-40B4-BE49-F238E27FC236}">
                    <a16:creationId xmlns:a16="http://schemas.microsoft.com/office/drawing/2014/main" id="{75BB9566-2774-433B-8815-09898D0328F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75006">
                <a:off x="1832" y="895"/>
                <a:ext cx="81" cy="344"/>
                <a:chOff x="1324" y="1002"/>
                <a:chExt cx="146" cy="462"/>
              </a:xfrm>
            </p:grpSpPr>
            <p:sp>
              <p:nvSpPr>
                <p:cNvPr id="48" name="Freeform 80">
                  <a:extLst>
                    <a:ext uri="{FF2B5EF4-FFF2-40B4-BE49-F238E27FC236}">
                      <a16:creationId xmlns:a16="http://schemas.microsoft.com/office/drawing/2014/main" id="{1868D67C-8E39-4A95-8141-9AA36AB084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>
                    <a:gd name="T0" fmla="*/ 0 w 143"/>
                    <a:gd name="T1" fmla="*/ 0 h 75"/>
                    <a:gd name="T2" fmla="*/ 0 w 143"/>
                    <a:gd name="T3" fmla="*/ 4 h 75"/>
                    <a:gd name="T4" fmla="*/ 4 w 143"/>
                    <a:gd name="T5" fmla="*/ 7 h 75"/>
                    <a:gd name="T6" fmla="*/ 8 w 143"/>
                    <a:gd name="T7" fmla="*/ 9 h 75"/>
                    <a:gd name="T8" fmla="*/ 12 w 143"/>
                    <a:gd name="T9" fmla="*/ 11 h 75"/>
                    <a:gd name="T10" fmla="*/ 129 w 143"/>
                    <a:gd name="T11" fmla="*/ 58 h 75"/>
                    <a:gd name="T12" fmla="*/ 135 w 143"/>
                    <a:gd name="T13" fmla="*/ 60 h 75"/>
                    <a:gd name="T14" fmla="*/ 139 w 143"/>
                    <a:gd name="T15" fmla="*/ 63 h 75"/>
                    <a:gd name="T16" fmla="*/ 142 w 143"/>
                    <a:gd name="T17" fmla="*/ 65 h 75"/>
                    <a:gd name="T18" fmla="*/ 141 w 143"/>
                    <a:gd name="T19" fmla="*/ 69 h 75"/>
                    <a:gd name="T20" fmla="*/ 141 w 143"/>
                    <a:gd name="T21" fmla="*/ 71 h 75"/>
                    <a:gd name="T22" fmla="*/ 138 w 143"/>
                    <a:gd name="T23" fmla="*/ 74 h 75"/>
                    <a:gd name="T24" fmla="*/ 11 w 143"/>
                    <a:gd name="T25" fmla="*/ 60 h 75"/>
                    <a:gd name="T26" fmla="*/ 10 w 143"/>
                    <a:gd name="T27" fmla="*/ 61 h 75"/>
                    <a:gd name="T28" fmla="*/ 4 w 143"/>
                    <a:gd name="T29" fmla="*/ 59 h 75"/>
                    <a:gd name="T30" fmla="*/ 4 w 143"/>
                    <a:gd name="T31" fmla="*/ 60 h 75"/>
                    <a:gd name="T32" fmla="*/ 2 w 143"/>
                    <a:gd name="T33" fmla="*/ 62 h 75"/>
                    <a:gd name="T34" fmla="*/ 0 w 143"/>
                    <a:gd name="T35" fmla="*/ 65 h 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5"/>
                    <a:gd name="T56" fmla="*/ 143 w 143"/>
                    <a:gd name="T57" fmla="*/ 75 h 7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Freeform 81">
                  <a:extLst>
                    <a:ext uri="{FF2B5EF4-FFF2-40B4-BE49-F238E27FC236}">
                      <a16:creationId xmlns:a16="http://schemas.microsoft.com/office/drawing/2014/main" id="{79F52D51-25B9-445D-A7B3-3FF3E63C1D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>
                    <a:gd name="T0" fmla="*/ 0 w 143"/>
                    <a:gd name="T1" fmla="*/ 0 h 72"/>
                    <a:gd name="T2" fmla="*/ 1 w 143"/>
                    <a:gd name="T3" fmla="*/ 2 h 72"/>
                    <a:gd name="T4" fmla="*/ 4 w 143"/>
                    <a:gd name="T5" fmla="*/ 4 h 72"/>
                    <a:gd name="T6" fmla="*/ 6 w 143"/>
                    <a:gd name="T7" fmla="*/ 6 h 72"/>
                    <a:gd name="T8" fmla="*/ 10 w 143"/>
                    <a:gd name="T9" fmla="*/ 7 h 72"/>
                    <a:gd name="T10" fmla="*/ 133 w 143"/>
                    <a:gd name="T11" fmla="*/ 57 h 72"/>
                    <a:gd name="T12" fmla="*/ 137 w 143"/>
                    <a:gd name="T13" fmla="*/ 61 h 72"/>
                    <a:gd name="T14" fmla="*/ 140 w 143"/>
                    <a:gd name="T15" fmla="*/ 61 h 72"/>
                    <a:gd name="T16" fmla="*/ 141 w 143"/>
                    <a:gd name="T17" fmla="*/ 65 h 72"/>
                    <a:gd name="T18" fmla="*/ 141 w 143"/>
                    <a:gd name="T19" fmla="*/ 66 h 72"/>
                    <a:gd name="T20" fmla="*/ 142 w 143"/>
                    <a:gd name="T21" fmla="*/ 71 h 72"/>
                    <a:gd name="T22" fmla="*/ 137 w 143"/>
                    <a:gd name="T23" fmla="*/ 71 h 72"/>
                    <a:gd name="T24" fmla="*/ 12 w 143"/>
                    <a:gd name="T25" fmla="*/ 59 h 72"/>
                    <a:gd name="T26" fmla="*/ 7 w 143"/>
                    <a:gd name="T27" fmla="*/ 59 h 72"/>
                    <a:gd name="T28" fmla="*/ 6 w 143"/>
                    <a:gd name="T29" fmla="*/ 59 h 72"/>
                    <a:gd name="T30" fmla="*/ 4 w 143"/>
                    <a:gd name="T31" fmla="*/ 59 h 72"/>
                    <a:gd name="T32" fmla="*/ 1 w 143"/>
                    <a:gd name="T33" fmla="*/ 59 h 72"/>
                    <a:gd name="T34" fmla="*/ 0 w 143"/>
                    <a:gd name="T35" fmla="*/ 61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2"/>
                    <a:gd name="T56" fmla="*/ 143 w 14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" name="Freeform 82">
                  <a:extLst>
                    <a:ext uri="{FF2B5EF4-FFF2-40B4-BE49-F238E27FC236}">
                      <a16:creationId xmlns:a16="http://schemas.microsoft.com/office/drawing/2014/main" id="{9E97A98F-D61B-4A1E-AD90-EBE1EA2DBA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0 w 144"/>
                    <a:gd name="T3" fmla="*/ 3 h 76"/>
                    <a:gd name="T4" fmla="*/ 2 w 144"/>
                    <a:gd name="T5" fmla="*/ 7 h 76"/>
                    <a:gd name="T6" fmla="*/ 7 w 144"/>
                    <a:gd name="T7" fmla="*/ 9 h 76"/>
                    <a:gd name="T8" fmla="*/ 10 w 144"/>
                    <a:gd name="T9" fmla="*/ 11 h 76"/>
                    <a:gd name="T10" fmla="*/ 133 w 144"/>
                    <a:gd name="T11" fmla="*/ 59 h 76"/>
                    <a:gd name="T12" fmla="*/ 136 w 144"/>
                    <a:gd name="T13" fmla="*/ 63 h 76"/>
                    <a:gd name="T14" fmla="*/ 139 w 144"/>
                    <a:gd name="T15" fmla="*/ 65 h 76"/>
                    <a:gd name="T16" fmla="*/ 143 w 144"/>
                    <a:gd name="T17" fmla="*/ 67 h 76"/>
                    <a:gd name="T18" fmla="*/ 143 w 144"/>
                    <a:gd name="T19" fmla="*/ 71 h 76"/>
                    <a:gd name="T20" fmla="*/ 141 w 144"/>
                    <a:gd name="T21" fmla="*/ 74 h 76"/>
                    <a:gd name="T22" fmla="*/ 138 w 144"/>
                    <a:gd name="T23" fmla="*/ 75 h 76"/>
                    <a:gd name="T24" fmla="*/ 9 w 144"/>
                    <a:gd name="T25" fmla="*/ 63 h 76"/>
                    <a:gd name="T26" fmla="*/ 6 w 144"/>
                    <a:gd name="T27" fmla="*/ 62 h 76"/>
                    <a:gd name="T28" fmla="*/ 6 w 144"/>
                    <a:gd name="T29" fmla="*/ 63 h 76"/>
                    <a:gd name="T30" fmla="*/ 3 w 144"/>
                    <a:gd name="T31" fmla="*/ 62 h 76"/>
                    <a:gd name="T32" fmla="*/ 0 w 144"/>
                    <a:gd name="T33" fmla="*/ 64 h 76"/>
                    <a:gd name="T34" fmla="*/ 0 w 144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6"/>
                    <a:gd name="T56" fmla="*/ 144 w 144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Freeform 83">
                  <a:extLst>
                    <a:ext uri="{FF2B5EF4-FFF2-40B4-BE49-F238E27FC236}">
                      <a16:creationId xmlns:a16="http://schemas.microsoft.com/office/drawing/2014/main" id="{437E5AD5-5B1C-49AE-922E-4870C4C69B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>
                    <a:gd name="T0" fmla="*/ 0 w 144"/>
                    <a:gd name="T1" fmla="*/ 0 h 70"/>
                    <a:gd name="T2" fmla="*/ 0 w 144"/>
                    <a:gd name="T3" fmla="*/ 0 h 70"/>
                    <a:gd name="T4" fmla="*/ 4 w 144"/>
                    <a:gd name="T5" fmla="*/ 4 h 70"/>
                    <a:gd name="T6" fmla="*/ 6 w 144"/>
                    <a:gd name="T7" fmla="*/ 6 h 70"/>
                    <a:gd name="T8" fmla="*/ 11 w 144"/>
                    <a:gd name="T9" fmla="*/ 7 h 70"/>
                    <a:gd name="T10" fmla="*/ 131 w 144"/>
                    <a:gd name="T11" fmla="*/ 54 h 70"/>
                    <a:gd name="T12" fmla="*/ 136 w 144"/>
                    <a:gd name="T13" fmla="*/ 58 h 70"/>
                    <a:gd name="T14" fmla="*/ 139 w 144"/>
                    <a:gd name="T15" fmla="*/ 59 h 70"/>
                    <a:gd name="T16" fmla="*/ 143 w 144"/>
                    <a:gd name="T17" fmla="*/ 63 h 70"/>
                    <a:gd name="T18" fmla="*/ 143 w 144"/>
                    <a:gd name="T19" fmla="*/ 66 h 70"/>
                    <a:gd name="T20" fmla="*/ 140 w 144"/>
                    <a:gd name="T21" fmla="*/ 69 h 70"/>
                    <a:gd name="T22" fmla="*/ 138 w 144"/>
                    <a:gd name="T23" fmla="*/ 69 h 70"/>
                    <a:gd name="T24" fmla="*/ 11 w 144"/>
                    <a:gd name="T25" fmla="*/ 57 h 70"/>
                    <a:gd name="T26" fmla="*/ 7 w 144"/>
                    <a:gd name="T27" fmla="*/ 58 h 70"/>
                    <a:gd name="T28" fmla="*/ 4 w 144"/>
                    <a:gd name="T29" fmla="*/ 57 h 70"/>
                    <a:gd name="T30" fmla="*/ 1 w 144"/>
                    <a:gd name="T31" fmla="*/ 57 h 70"/>
                    <a:gd name="T32" fmla="*/ 1 w 144"/>
                    <a:gd name="T33" fmla="*/ 59 h 70"/>
                    <a:gd name="T34" fmla="*/ 0 w 144"/>
                    <a:gd name="T35" fmla="*/ 62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0"/>
                    <a:gd name="T56" fmla="*/ 144 w 144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Freeform 84">
                  <a:extLst>
                    <a:ext uri="{FF2B5EF4-FFF2-40B4-BE49-F238E27FC236}">
                      <a16:creationId xmlns:a16="http://schemas.microsoft.com/office/drawing/2014/main" id="{F6C827A1-4AF5-4CE6-9F83-9499F77561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>
                    <a:gd name="T0" fmla="*/ 0 w 142"/>
                    <a:gd name="T1" fmla="*/ 0 h 76"/>
                    <a:gd name="T2" fmla="*/ 0 w 142"/>
                    <a:gd name="T3" fmla="*/ 4 h 76"/>
                    <a:gd name="T4" fmla="*/ 3 w 142"/>
                    <a:gd name="T5" fmla="*/ 7 h 76"/>
                    <a:gd name="T6" fmla="*/ 6 w 142"/>
                    <a:gd name="T7" fmla="*/ 8 h 76"/>
                    <a:gd name="T8" fmla="*/ 11 w 142"/>
                    <a:gd name="T9" fmla="*/ 11 h 76"/>
                    <a:gd name="T10" fmla="*/ 132 w 142"/>
                    <a:gd name="T11" fmla="*/ 61 h 76"/>
                    <a:gd name="T12" fmla="*/ 137 w 142"/>
                    <a:gd name="T13" fmla="*/ 64 h 76"/>
                    <a:gd name="T14" fmla="*/ 137 w 142"/>
                    <a:gd name="T15" fmla="*/ 65 h 76"/>
                    <a:gd name="T16" fmla="*/ 140 w 142"/>
                    <a:gd name="T17" fmla="*/ 68 h 76"/>
                    <a:gd name="T18" fmla="*/ 141 w 142"/>
                    <a:gd name="T19" fmla="*/ 71 h 76"/>
                    <a:gd name="T20" fmla="*/ 139 w 142"/>
                    <a:gd name="T21" fmla="*/ 74 h 76"/>
                    <a:gd name="T22" fmla="*/ 136 w 142"/>
                    <a:gd name="T23" fmla="*/ 75 h 76"/>
                    <a:gd name="T24" fmla="*/ 11 w 142"/>
                    <a:gd name="T25" fmla="*/ 62 h 76"/>
                    <a:gd name="T26" fmla="*/ 8 w 142"/>
                    <a:gd name="T27" fmla="*/ 62 h 76"/>
                    <a:gd name="T28" fmla="*/ 6 w 142"/>
                    <a:gd name="T29" fmla="*/ 62 h 76"/>
                    <a:gd name="T30" fmla="*/ 4 w 142"/>
                    <a:gd name="T31" fmla="*/ 62 h 76"/>
                    <a:gd name="T32" fmla="*/ 2 w 142"/>
                    <a:gd name="T33" fmla="*/ 63 h 76"/>
                    <a:gd name="T34" fmla="*/ 2 w 142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6"/>
                    <a:gd name="T56" fmla="*/ 142 w 142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Freeform 85">
                  <a:extLst>
                    <a:ext uri="{FF2B5EF4-FFF2-40B4-BE49-F238E27FC236}">
                      <a16:creationId xmlns:a16="http://schemas.microsoft.com/office/drawing/2014/main" id="{79D3E6BA-99AC-4461-A76F-BA14B376A0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>
                    <a:gd name="T0" fmla="*/ 0 w 142"/>
                    <a:gd name="T1" fmla="*/ 0 h 74"/>
                    <a:gd name="T2" fmla="*/ 2 w 142"/>
                    <a:gd name="T3" fmla="*/ 2 h 74"/>
                    <a:gd name="T4" fmla="*/ 4 w 142"/>
                    <a:gd name="T5" fmla="*/ 4 h 74"/>
                    <a:gd name="T6" fmla="*/ 4 w 142"/>
                    <a:gd name="T7" fmla="*/ 5 h 74"/>
                    <a:gd name="T8" fmla="*/ 10 w 142"/>
                    <a:gd name="T9" fmla="*/ 8 h 74"/>
                    <a:gd name="T10" fmla="*/ 129 w 142"/>
                    <a:gd name="T11" fmla="*/ 57 h 74"/>
                    <a:gd name="T12" fmla="*/ 136 w 142"/>
                    <a:gd name="T13" fmla="*/ 59 h 74"/>
                    <a:gd name="T14" fmla="*/ 138 w 142"/>
                    <a:gd name="T15" fmla="*/ 62 h 74"/>
                    <a:gd name="T16" fmla="*/ 139 w 142"/>
                    <a:gd name="T17" fmla="*/ 66 h 74"/>
                    <a:gd name="T18" fmla="*/ 141 w 142"/>
                    <a:gd name="T19" fmla="*/ 68 h 74"/>
                    <a:gd name="T20" fmla="*/ 140 w 142"/>
                    <a:gd name="T21" fmla="*/ 70 h 74"/>
                    <a:gd name="T22" fmla="*/ 136 w 142"/>
                    <a:gd name="T23" fmla="*/ 73 h 74"/>
                    <a:gd name="T24" fmla="*/ 12 w 142"/>
                    <a:gd name="T25" fmla="*/ 59 h 74"/>
                    <a:gd name="T26" fmla="*/ 8 w 142"/>
                    <a:gd name="T27" fmla="*/ 59 h 74"/>
                    <a:gd name="T28" fmla="*/ 4 w 142"/>
                    <a:gd name="T29" fmla="*/ 59 h 74"/>
                    <a:gd name="T30" fmla="*/ 3 w 142"/>
                    <a:gd name="T31" fmla="*/ 59 h 74"/>
                    <a:gd name="T32" fmla="*/ 3 w 142"/>
                    <a:gd name="T33" fmla="*/ 61 h 74"/>
                    <a:gd name="T34" fmla="*/ 2 w 142"/>
                    <a:gd name="T35" fmla="*/ 64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4"/>
                    <a:gd name="T56" fmla="*/ 142 w 142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Freeform 86">
                  <a:extLst>
                    <a:ext uri="{FF2B5EF4-FFF2-40B4-BE49-F238E27FC236}">
                      <a16:creationId xmlns:a16="http://schemas.microsoft.com/office/drawing/2014/main" id="{73EAEAE6-1BA4-4F8B-82D0-83F6C7481C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>
                    <a:gd name="T0" fmla="*/ 0 w 142"/>
                    <a:gd name="T1" fmla="*/ 0 h 73"/>
                    <a:gd name="T2" fmla="*/ 0 w 142"/>
                    <a:gd name="T3" fmla="*/ 3 h 73"/>
                    <a:gd name="T4" fmla="*/ 1 w 142"/>
                    <a:gd name="T5" fmla="*/ 7 h 73"/>
                    <a:gd name="T6" fmla="*/ 5 w 142"/>
                    <a:gd name="T7" fmla="*/ 9 h 73"/>
                    <a:gd name="T8" fmla="*/ 11 w 142"/>
                    <a:gd name="T9" fmla="*/ 10 h 73"/>
                    <a:gd name="T10" fmla="*/ 129 w 142"/>
                    <a:gd name="T11" fmla="*/ 59 h 73"/>
                    <a:gd name="T12" fmla="*/ 137 w 142"/>
                    <a:gd name="T13" fmla="*/ 61 h 73"/>
                    <a:gd name="T14" fmla="*/ 138 w 142"/>
                    <a:gd name="T15" fmla="*/ 63 h 73"/>
                    <a:gd name="T16" fmla="*/ 141 w 142"/>
                    <a:gd name="T17" fmla="*/ 67 h 73"/>
                    <a:gd name="T18" fmla="*/ 141 w 142"/>
                    <a:gd name="T19" fmla="*/ 69 h 73"/>
                    <a:gd name="T20" fmla="*/ 140 w 142"/>
                    <a:gd name="T21" fmla="*/ 72 h 73"/>
                    <a:gd name="T22" fmla="*/ 135 w 142"/>
                    <a:gd name="T23" fmla="*/ 72 h 73"/>
                    <a:gd name="T24" fmla="*/ 73 w 142"/>
                    <a:gd name="T25" fmla="*/ 65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2"/>
                    <a:gd name="T40" fmla="*/ 0 h 73"/>
                    <a:gd name="T41" fmla="*/ 142 w 142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7" name="Text Box 87">
                <a:extLst>
                  <a:ext uri="{FF2B5EF4-FFF2-40B4-BE49-F238E27FC236}">
                    <a16:creationId xmlns:a16="http://schemas.microsoft.com/office/drawing/2014/main" id="{8D40911E-DDD3-4991-956E-0C378C405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" y="765"/>
                <a:ext cx="15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88">
              <a:extLst>
                <a:ext uri="{FF2B5EF4-FFF2-40B4-BE49-F238E27FC236}">
                  <a16:creationId xmlns:a16="http://schemas.microsoft.com/office/drawing/2014/main" id="{59E8D69C-7B14-4A37-9DB0-0BD129107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94" y="2574617"/>
              <a:ext cx="525625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N(p)</a:t>
              </a:r>
            </a:p>
          </p:txBody>
        </p:sp>
        <p:sp>
          <p:nvSpPr>
            <p:cNvPr id="40" name="Text Box 89">
              <a:extLst>
                <a:ext uri="{FF2B5EF4-FFF2-40B4-BE49-F238E27FC236}">
                  <a16:creationId xmlns:a16="http://schemas.microsoft.com/office/drawing/2014/main" id="{25BFF75B-B7B0-4F1A-9E6D-2A1CF6A6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382" y="2593975"/>
              <a:ext cx="594154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N(p’)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DCB2EBA0-04E1-4DDF-A762-F1DFF3A6D2B1}"/>
              </a:ext>
            </a:extLst>
          </p:cNvPr>
          <p:cNvSpPr txBox="1"/>
          <p:nvPr/>
        </p:nvSpPr>
        <p:spPr>
          <a:xfrm>
            <a:off x="7719918" y="915894"/>
            <a:ext cx="76174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F90EAF0-8D40-468E-9695-3A8E8369BB24}"/>
              </a:ext>
            </a:extLst>
          </p:cNvPr>
          <p:cNvSpPr txBox="1"/>
          <p:nvPr/>
        </p:nvSpPr>
        <p:spPr>
          <a:xfrm>
            <a:off x="9801134" y="915894"/>
            <a:ext cx="110158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D9F2E-114A-4D2D-9436-D70BBD4853A7}"/>
              </a:ext>
            </a:extLst>
          </p:cNvPr>
          <p:cNvSpPr/>
          <p:nvPr/>
        </p:nvSpPr>
        <p:spPr>
          <a:xfrm>
            <a:off x="8925077" y="3133001"/>
            <a:ext cx="3211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Calculable in QED thanks to our ~1% knowledge of form factors at low momentum transfer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58840F3E-F5D2-4E9B-901D-2BD037A26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10" y="5491536"/>
            <a:ext cx="7347881" cy="77421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D499D25-405F-4960-A348-12E0BCF7F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76" y="4326333"/>
            <a:ext cx="6882455" cy="8998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8B32FF7-DE44-40C7-8954-A9E4CFE229C5}"/>
              </a:ext>
            </a:extLst>
          </p:cNvPr>
          <p:cNvSpPr txBox="1"/>
          <p:nvPr/>
        </p:nvSpPr>
        <p:spPr>
          <a:xfrm>
            <a:off x="8316686" y="4776263"/>
            <a:ext cx="3483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certains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kinematics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BH cross section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dominates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DVCS one by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magnitude</a:t>
            </a:r>
          </a:p>
        </p:txBody>
      </p:sp>
    </p:spTree>
    <p:extLst>
      <p:ext uri="{BB962C8B-B14F-4D97-AF65-F5344CB8AC3E}">
        <p14:creationId xmlns:p14="http://schemas.microsoft.com/office/powerpoint/2010/main" val="100907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437493" y="22451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DVCS and Bethe-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Heitler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nucleon holography</a:t>
            </a:r>
          </a:p>
        </p:txBody>
      </p:sp>
      <p:pic>
        <p:nvPicPr>
          <p:cNvPr id="1029" name="Picture 84" descr="diag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532" y="1405909"/>
            <a:ext cx="5751091" cy="14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1B84AAD7-7638-4F16-8ADB-13FE506BE96B}"/>
              </a:ext>
            </a:extLst>
          </p:cNvPr>
          <p:cNvGrpSpPr/>
          <p:nvPr/>
        </p:nvGrpSpPr>
        <p:grpSpPr>
          <a:xfrm>
            <a:off x="199362" y="599168"/>
            <a:ext cx="5558505" cy="2630552"/>
            <a:chOff x="-5094" y="702909"/>
            <a:chExt cx="4521630" cy="2206489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1EE864AD-5B7A-47C6-89A0-83DEFBB742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2865258">
              <a:off x="1467644" y="1142207"/>
              <a:ext cx="128587" cy="546100"/>
              <a:chOff x="1324" y="1002"/>
              <a:chExt cx="146" cy="462"/>
            </a:xfrm>
          </p:grpSpPr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48A9A65B-0499-4297-BF22-C62060FD6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5"/>
                  <a:gd name="T56" fmla="*/ 143 w 14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681C306C-F4F4-4D5D-88D5-AD848CB433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2"/>
                  <a:gd name="T56" fmla="*/ 143 w 14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8277B164-09CA-40CA-99DA-5D8589D9D5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6"/>
                  <a:gd name="T56" fmla="*/ 144 w 144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84FEBA10-CB04-4DCC-B97E-DA7B9D3035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0"/>
                  <a:gd name="T56" fmla="*/ 144 w 144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46622317-4715-4B90-A531-A015B98C94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6"/>
                  <a:gd name="T56" fmla="*/ 142 w 142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FDB2961E-D581-4941-BD84-D57117E5B1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4"/>
                  <a:gd name="T56" fmla="*/ 142 w 142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C6DC49D3-D675-476A-A36D-ED441ABF41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73"/>
                  <a:gd name="T41" fmla="*/ 142 w 142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Line 49">
              <a:extLst>
                <a:ext uri="{FF2B5EF4-FFF2-40B4-BE49-F238E27FC236}">
                  <a16:creationId xmlns:a16="http://schemas.microsoft.com/office/drawing/2014/main" id="{FB09FDF1-ACC4-4D83-A420-100AECA57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7963" y="1604963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3AB86AE2-EB1D-4B1C-A535-5E36EBE610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42695" flipV="1">
              <a:off x="2767013" y="1598613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51">
              <a:extLst>
                <a:ext uri="{FF2B5EF4-FFF2-40B4-BE49-F238E27FC236}">
                  <a16:creationId xmlns:a16="http://schemas.microsoft.com/office/drawing/2014/main" id="{21E7F61C-97A5-4722-A403-302B3C1D3C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29013" y="23907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31556C76-9DB8-4923-8E8B-F558C9EA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954088"/>
              <a:ext cx="1439863" cy="441325"/>
            </a:xfrm>
            <a:custGeom>
              <a:avLst/>
              <a:gdLst>
                <a:gd name="T0" fmla="*/ 0 w 672"/>
                <a:gd name="T1" fmla="*/ 2147483647 h 144"/>
                <a:gd name="T2" fmla="*/ 2147483647 w 672"/>
                <a:gd name="T3" fmla="*/ 2147483647 h 144"/>
                <a:gd name="T4" fmla="*/ 2147483647 w 672"/>
                <a:gd name="T5" fmla="*/ 0 h 144"/>
                <a:gd name="T6" fmla="*/ 0 60000 65536"/>
                <a:gd name="T7" fmla="*/ 0 60000 65536"/>
                <a:gd name="T8" fmla="*/ 0 60000 65536"/>
                <a:gd name="T9" fmla="*/ 0 w 672"/>
                <a:gd name="T10" fmla="*/ 0 h 144"/>
                <a:gd name="T11" fmla="*/ 672 w 67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53">
              <a:extLst>
                <a:ext uri="{FF2B5EF4-FFF2-40B4-BE49-F238E27FC236}">
                  <a16:creationId xmlns:a16="http://schemas.microsoft.com/office/drawing/2014/main" id="{4ADADD47-1441-4708-81B4-9C13F434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450" y="702909"/>
              <a:ext cx="298400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e’</a:t>
              </a:r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5A0FE785-F69C-4AA7-996A-711CD7F3F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63" y="24892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790A758A-B02A-4769-8003-C763703FA3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13138" y="24257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8" name="Group 56">
              <a:extLst>
                <a:ext uri="{FF2B5EF4-FFF2-40B4-BE49-F238E27FC236}">
                  <a16:creationId xmlns:a16="http://schemas.microsoft.com/office/drawing/2014/main" id="{17CE41C5-A4E0-46D5-88CA-253C1F735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28" y="900115"/>
              <a:ext cx="3948115" cy="1868489"/>
              <a:chOff x="166" y="765"/>
              <a:chExt cx="2487" cy="1177"/>
            </a:xfrm>
          </p:grpSpPr>
          <p:sp>
            <p:nvSpPr>
              <p:cNvPr id="42" name="Freeform 57">
                <a:extLst>
                  <a:ext uri="{FF2B5EF4-FFF2-40B4-BE49-F238E27FC236}">
                    <a16:creationId xmlns:a16="http://schemas.microsoft.com/office/drawing/2014/main" id="{085A5ED9-1943-4ADF-9634-A7CDC3997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017"/>
                <a:ext cx="714" cy="56"/>
              </a:xfrm>
              <a:custGeom>
                <a:avLst/>
                <a:gdLst>
                  <a:gd name="T0" fmla="*/ 0 w 1200"/>
                  <a:gd name="T1" fmla="*/ 124910 h 48"/>
                  <a:gd name="T2" fmla="*/ 1 w 1200"/>
                  <a:gd name="T3" fmla="*/ 0 h 48"/>
                  <a:gd name="T4" fmla="*/ 1 w 1200"/>
                  <a:gd name="T5" fmla="*/ 124910 h 48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48"/>
                  <a:gd name="T11" fmla="*/ 1200 w 120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Text Box 58">
                <a:extLst>
                  <a:ext uri="{FF2B5EF4-FFF2-40B4-BE49-F238E27FC236}">
                    <a16:creationId xmlns:a16="http://schemas.microsoft.com/office/drawing/2014/main" id="{33C2176E-292C-403B-8A04-22248051D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9" y="833"/>
                <a:ext cx="19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21917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44" name="Line 59">
                <a:extLst>
                  <a:ext uri="{FF2B5EF4-FFF2-40B4-BE49-F238E27FC236}">
                    <a16:creationId xmlns:a16="http://schemas.microsoft.com/office/drawing/2014/main" id="{D4E2A73D-187D-432A-AA5C-9BCCBA240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5" name="Group 60">
                <a:extLst>
                  <a:ext uri="{FF2B5EF4-FFF2-40B4-BE49-F238E27FC236}">
                    <a16:creationId xmlns:a16="http://schemas.microsoft.com/office/drawing/2014/main" id="{E303ED15-5F08-48EA-A668-510E89A51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" y="899"/>
                <a:ext cx="2487" cy="1043"/>
                <a:chOff x="23" y="841"/>
                <a:chExt cx="2487" cy="1043"/>
              </a:xfrm>
            </p:grpSpPr>
            <p:sp>
              <p:nvSpPr>
                <p:cNvPr id="55" name="Text Box 61">
                  <a:extLst>
                    <a:ext uri="{FF2B5EF4-FFF2-40B4-BE49-F238E27FC236}">
                      <a16:creationId xmlns:a16="http://schemas.microsoft.com/office/drawing/2014/main" id="{77FD2188-C978-43A9-A1BD-A518F0D7C1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388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121917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(Q</a:t>
                  </a:r>
                  <a:r>
                    <a:rPr lang="en-US" sz="2133" baseline="30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56" name="Text Box 62">
                  <a:extLst>
                    <a:ext uri="{FF2B5EF4-FFF2-40B4-BE49-F238E27FC236}">
                      <a16:creationId xmlns:a16="http://schemas.microsoft.com/office/drawing/2014/main" id="{A76ADE95-200C-4ED5-88FE-8684EAA10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" y="841"/>
                  <a:ext cx="14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57" name="Text Box 63">
                  <a:extLst>
                    <a:ext uri="{FF2B5EF4-FFF2-40B4-BE49-F238E27FC236}">
                      <a16:creationId xmlns:a16="http://schemas.microsoft.com/office/drawing/2014/main" id="{A0A53370-A1E4-4482-92CE-231F6058C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" y="1024"/>
                  <a:ext cx="20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Symbol" pitchFamily="18" charset="2"/>
                    </a:rPr>
                    <a:t>g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grpSp>
              <p:nvGrpSpPr>
                <p:cNvPr id="58" name="Group 64">
                  <a:extLst>
                    <a:ext uri="{FF2B5EF4-FFF2-40B4-BE49-F238E27FC236}">
                      <a16:creationId xmlns:a16="http://schemas.microsoft.com/office/drawing/2014/main" id="{744B174E-213C-4D77-808E-8B74068E1A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59" name="Text Box 65">
                    <a:extLst>
                      <a:ext uri="{FF2B5EF4-FFF2-40B4-BE49-F238E27FC236}">
                        <a16:creationId xmlns:a16="http://schemas.microsoft.com/office/drawing/2014/main" id="{740C3939-9BDA-4F16-9BB5-8D0C94E077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x+ξ </a:t>
                    </a:r>
                  </a:p>
                </p:txBody>
              </p:sp>
              <p:sp>
                <p:nvSpPr>
                  <p:cNvPr id="60" name="Text Box 66">
                    <a:extLst>
                      <a:ext uri="{FF2B5EF4-FFF2-40B4-BE49-F238E27FC236}">
                        <a16:creationId xmlns:a16="http://schemas.microsoft.com/office/drawing/2014/main" id="{E94D5E73-E127-4A49-B77C-CA645473EC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x-ξ </a:t>
                    </a:r>
                  </a:p>
                </p:txBody>
              </p:sp>
              <p:sp>
                <p:nvSpPr>
                  <p:cNvPr id="61" name="Line 67">
                    <a:extLst>
                      <a:ext uri="{FF2B5EF4-FFF2-40B4-BE49-F238E27FC236}">
                        <a16:creationId xmlns:a16="http://schemas.microsoft.com/office/drawing/2014/main" id="{BBA56667-1F0A-424C-93CC-1754EC03CA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3" name="Group 69">
                    <a:extLst>
                      <a:ext uri="{FF2B5EF4-FFF2-40B4-BE49-F238E27FC236}">
                        <a16:creationId xmlns:a16="http://schemas.microsoft.com/office/drawing/2014/main" id="{0854EC1B-8047-439C-8C63-9B8B32BF6F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9" y="1472"/>
                    <a:ext cx="1967" cy="412"/>
                    <a:chOff x="159" y="1472"/>
                    <a:chExt cx="1967" cy="412"/>
                  </a:xfrm>
                </p:grpSpPr>
                <p:grpSp>
                  <p:nvGrpSpPr>
                    <p:cNvPr id="64" name="Group 70">
                      <a:extLst>
                        <a:ext uri="{FF2B5EF4-FFF2-40B4-BE49-F238E27FC236}">
                          <a16:creationId xmlns:a16="http://schemas.microsoft.com/office/drawing/2014/main" id="{95D41F41-D2DC-4331-90B8-A20999E476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78"/>
                      <a:ext cx="1967" cy="406"/>
                      <a:chOff x="241" y="724"/>
                      <a:chExt cx="1967" cy="406"/>
                    </a:xfrm>
                  </p:grpSpPr>
                  <p:grpSp>
                    <p:nvGrpSpPr>
                      <p:cNvPr id="66" name="Group 71">
                        <a:extLst>
                          <a:ext uri="{FF2B5EF4-FFF2-40B4-BE49-F238E27FC236}">
                            <a16:creationId xmlns:a16="http://schemas.microsoft.com/office/drawing/2014/main" id="{C743B79F-6019-4544-A5F0-29E8B4370A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724"/>
                        <a:ext cx="1967" cy="406"/>
                        <a:chOff x="241" y="724"/>
                        <a:chExt cx="1967" cy="406"/>
                      </a:xfrm>
                    </p:grpSpPr>
                    <p:grpSp>
                      <p:nvGrpSpPr>
                        <p:cNvPr id="68" name="Group 72">
                          <a:extLst>
                            <a:ext uri="{FF2B5EF4-FFF2-40B4-BE49-F238E27FC236}">
                              <a16:creationId xmlns:a16="http://schemas.microsoft.com/office/drawing/2014/main" id="{AE1BB7A2-7699-41EB-A0F2-1AC8FA21AE3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724"/>
                          <a:ext cx="1536" cy="406"/>
                          <a:chOff x="672" y="724"/>
                          <a:chExt cx="1536" cy="406"/>
                        </a:xfrm>
                      </p:grpSpPr>
                      <p:sp>
                        <p:nvSpPr>
                          <p:cNvPr id="70" name="Oval 73">
                            <a:extLst>
                              <a:ext uri="{FF2B5EF4-FFF2-40B4-BE49-F238E27FC236}">
                                <a16:creationId xmlns:a16="http://schemas.microsoft.com/office/drawing/2014/main" id="{F1A9D900-7FF5-43A8-A721-4850CF5341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defTabSz="121917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fr-FR" sz="24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1" name="Text Box 74">
                            <a:extLst>
                              <a:ext uri="{FF2B5EF4-FFF2-40B4-BE49-F238E27FC236}">
                                <a16:creationId xmlns:a16="http://schemas.microsoft.com/office/drawing/2014/main" id="{F4217EE7-722B-44D4-8D75-E09A3CC88D4A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822"/>
                            <a:ext cx="1536" cy="1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H, E, H, E (</a:t>
                            </a:r>
                            <a:r>
                              <a:rPr lang="en-US" sz="2133" b="1" dirty="0" err="1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x,ξ,t</a:t>
                            </a: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72" name="Text Box 75">
                            <a:extLst>
                              <a:ext uri="{FF2B5EF4-FFF2-40B4-BE49-F238E27FC236}">
                                <a16:creationId xmlns:a16="http://schemas.microsoft.com/office/drawing/2014/main" id="{26ACE4E1-D578-4EBB-BAB9-6CC1BB64EAC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16" y="724"/>
                            <a:ext cx="192" cy="21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400" b="1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69" name="Line 76">
                          <a:extLst>
                            <a:ext uri="{FF2B5EF4-FFF2-40B4-BE49-F238E27FC236}">
                              <a16:creationId xmlns:a16="http://schemas.microsoft.com/office/drawing/2014/main" id="{47830288-73D2-4209-8580-8B698B58D0F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27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121917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7" name="Line 77">
                        <a:extLst>
                          <a:ext uri="{FF2B5EF4-FFF2-40B4-BE49-F238E27FC236}">
                            <a16:creationId xmlns:a16="http://schemas.microsoft.com/office/drawing/2014/main" id="{4BE1C893-27C5-489D-9D99-61D962393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4" y="977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21917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5" name="Text Box 78">
                      <a:extLst>
                        <a:ext uri="{FF2B5EF4-FFF2-40B4-BE49-F238E27FC236}">
                          <a16:creationId xmlns:a16="http://schemas.microsoft.com/office/drawing/2014/main" id="{EAA7AB97-5666-414D-B9AF-6B68C6F61E5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4" y="1472"/>
                      <a:ext cx="163" cy="2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defTabSz="121917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46" name="Group 79">
                <a:extLst>
                  <a:ext uri="{FF2B5EF4-FFF2-40B4-BE49-F238E27FC236}">
                    <a16:creationId xmlns:a16="http://schemas.microsoft.com/office/drawing/2014/main" id="{75BB9566-2774-433B-8815-09898D0328F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75006">
                <a:off x="1832" y="895"/>
                <a:ext cx="81" cy="344"/>
                <a:chOff x="1324" y="1002"/>
                <a:chExt cx="146" cy="462"/>
              </a:xfrm>
            </p:grpSpPr>
            <p:sp>
              <p:nvSpPr>
                <p:cNvPr id="48" name="Freeform 80">
                  <a:extLst>
                    <a:ext uri="{FF2B5EF4-FFF2-40B4-BE49-F238E27FC236}">
                      <a16:creationId xmlns:a16="http://schemas.microsoft.com/office/drawing/2014/main" id="{1868D67C-8E39-4A95-8141-9AA36AB084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>
                    <a:gd name="T0" fmla="*/ 0 w 143"/>
                    <a:gd name="T1" fmla="*/ 0 h 75"/>
                    <a:gd name="T2" fmla="*/ 0 w 143"/>
                    <a:gd name="T3" fmla="*/ 4 h 75"/>
                    <a:gd name="T4" fmla="*/ 4 w 143"/>
                    <a:gd name="T5" fmla="*/ 7 h 75"/>
                    <a:gd name="T6" fmla="*/ 8 w 143"/>
                    <a:gd name="T7" fmla="*/ 9 h 75"/>
                    <a:gd name="T8" fmla="*/ 12 w 143"/>
                    <a:gd name="T9" fmla="*/ 11 h 75"/>
                    <a:gd name="T10" fmla="*/ 129 w 143"/>
                    <a:gd name="T11" fmla="*/ 58 h 75"/>
                    <a:gd name="T12" fmla="*/ 135 w 143"/>
                    <a:gd name="T13" fmla="*/ 60 h 75"/>
                    <a:gd name="T14" fmla="*/ 139 w 143"/>
                    <a:gd name="T15" fmla="*/ 63 h 75"/>
                    <a:gd name="T16" fmla="*/ 142 w 143"/>
                    <a:gd name="T17" fmla="*/ 65 h 75"/>
                    <a:gd name="T18" fmla="*/ 141 w 143"/>
                    <a:gd name="T19" fmla="*/ 69 h 75"/>
                    <a:gd name="T20" fmla="*/ 141 w 143"/>
                    <a:gd name="T21" fmla="*/ 71 h 75"/>
                    <a:gd name="T22" fmla="*/ 138 w 143"/>
                    <a:gd name="T23" fmla="*/ 74 h 75"/>
                    <a:gd name="T24" fmla="*/ 11 w 143"/>
                    <a:gd name="T25" fmla="*/ 60 h 75"/>
                    <a:gd name="T26" fmla="*/ 10 w 143"/>
                    <a:gd name="T27" fmla="*/ 61 h 75"/>
                    <a:gd name="T28" fmla="*/ 4 w 143"/>
                    <a:gd name="T29" fmla="*/ 59 h 75"/>
                    <a:gd name="T30" fmla="*/ 4 w 143"/>
                    <a:gd name="T31" fmla="*/ 60 h 75"/>
                    <a:gd name="T32" fmla="*/ 2 w 143"/>
                    <a:gd name="T33" fmla="*/ 62 h 75"/>
                    <a:gd name="T34" fmla="*/ 0 w 143"/>
                    <a:gd name="T35" fmla="*/ 65 h 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5"/>
                    <a:gd name="T56" fmla="*/ 143 w 143"/>
                    <a:gd name="T57" fmla="*/ 75 h 7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Freeform 81">
                  <a:extLst>
                    <a:ext uri="{FF2B5EF4-FFF2-40B4-BE49-F238E27FC236}">
                      <a16:creationId xmlns:a16="http://schemas.microsoft.com/office/drawing/2014/main" id="{79F52D51-25B9-445D-A7B3-3FF3E63C1D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>
                    <a:gd name="T0" fmla="*/ 0 w 143"/>
                    <a:gd name="T1" fmla="*/ 0 h 72"/>
                    <a:gd name="T2" fmla="*/ 1 w 143"/>
                    <a:gd name="T3" fmla="*/ 2 h 72"/>
                    <a:gd name="T4" fmla="*/ 4 w 143"/>
                    <a:gd name="T5" fmla="*/ 4 h 72"/>
                    <a:gd name="T6" fmla="*/ 6 w 143"/>
                    <a:gd name="T7" fmla="*/ 6 h 72"/>
                    <a:gd name="T8" fmla="*/ 10 w 143"/>
                    <a:gd name="T9" fmla="*/ 7 h 72"/>
                    <a:gd name="T10" fmla="*/ 133 w 143"/>
                    <a:gd name="T11" fmla="*/ 57 h 72"/>
                    <a:gd name="T12" fmla="*/ 137 w 143"/>
                    <a:gd name="T13" fmla="*/ 61 h 72"/>
                    <a:gd name="T14" fmla="*/ 140 w 143"/>
                    <a:gd name="T15" fmla="*/ 61 h 72"/>
                    <a:gd name="T16" fmla="*/ 141 w 143"/>
                    <a:gd name="T17" fmla="*/ 65 h 72"/>
                    <a:gd name="T18" fmla="*/ 141 w 143"/>
                    <a:gd name="T19" fmla="*/ 66 h 72"/>
                    <a:gd name="T20" fmla="*/ 142 w 143"/>
                    <a:gd name="T21" fmla="*/ 71 h 72"/>
                    <a:gd name="T22" fmla="*/ 137 w 143"/>
                    <a:gd name="T23" fmla="*/ 71 h 72"/>
                    <a:gd name="T24" fmla="*/ 12 w 143"/>
                    <a:gd name="T25" fmla="*/ 59 h 72"/>
                    <a:gd name="T26" fmla="*/ 7 w 143"/>
                    <a:gd name="T27" fmla="*/ 59 h 72"/>
                    <a:gd name="T28" fmla="*/ 6 w 143"/>
                    <a:gd name="T29" fmla="*/ 59 h 72"/>
                    <a:gd name="T30" fmla="*/ 4 w 143"/>
                    <a:gd name="T31" fmla="*/ 59 h 72"/>
                    <a:gd name="T32" fmla="*/ 1 w 143"/>
                    <a:gd name="T33" fmla="*/ 59 h 72"/>
                    <a:gd name="T34" fmla="*/ 0 w 143"/>
                    <a:gd name="T35" fmla="*/ 61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2"/>
                    <a:gd name="T56" fmla="*/ 143 w 14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" name="Freeform 82">
                  <a:extLst>
                    <a:ext uri="{FF2B5EF4-FFF2-40B4-BE49-F238E27FC236}">
                      <a16:creationId xmlns:a16="http://schemas.microsoft.com/office/drawing/2014/main" id="{9E97A98F-D61B-4A1E-AD90-EBE1EA2DBA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0 w 144"/>
                    <a:gd name="T3" fmla="*/ 3 h 76"/>
                    <a:gd name="T4" fmla="*/ 2 w 144"/>
                    <a:gd name="T5" fmla="*/ 7 h 76"/>
                    <a:gd name="T6" fmla="*/ 7 w 144"/>
                    <a:gd name="T7" fmla="*/ 9 h 76"/>
                    <a:gd name="T8" fmla="*/ 10 w 144"/>
                    <a:gd name="T9" fmla="*/ 11 h 76"/>
                    <a:gd name="T10" fmla="*/ 133 w 144"/>
                    <a:gd name="T11" fmla="*/ 59 h 76"/>
                    <a:gd name="T12" fmla="*/ 136 w 144"/>
                    <a:gd name="T13" fmla="*/ 63 h 76"/>
                    <a:gd name="T14" fmla="*/ 139 w 144"/>
                    <a:gd name="T15" fmla="*/ 65 h 76"/>
                    <a:gd name="T16" fmla="*/ 143 w 144"/>
                    <a:gd name="T17" fmla="*/ 67 h 76"/>
                    <a:gd name="T18" fmla="*/ 143 w 144"/>
                    <a:gd name="T19" fmla="*/ 71 h 76"/>
                    <a:gd name="T20" fmla="*/ 141 w 144"/>
                    <a:gd name="T21" fmla="*/ 74 h 76"/>
                    <a:gd name="T22" fmla="*/ 138 w 144"/>
                    <a:gd name="T23" fmla="*/ 75 h 76"/>
                    <a:gd name="T24" fmla="*/ 9 w 144"/>
                    <a:gd name="T25" fmla="*/ 63 h 76"/>
                    <a:gd name="T26" fmla="*/ 6 w 144"/>
                    <a:gd name="T27" fmla="*/ 62 h 76"/>
                    <a:gd name="T28" fmla="*/ 6 w 144"/>
                    <a:gd name="T29" fmla="*/ 63 h 76"/>
                    <a:gd name="T30" fmla="*/ 3 w 144"/>
                    <a:gd name="T31" fmla="*/ 62 h 76"/>
                    <a:gd name="T32" fmla="*/ 0 w 144"/>
                    <a:gd name="T33" fmla="*/ 64 h 76"/>
                    <a:gd name="T34" fmla="*/ 0 w 144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6"/>
                    <a:gd name="T56" fmla="*/ 144 w 144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Freeform 83">
                  <a:extLst>
                    <a:ext uri="{FF2B5EF4-FFF2-40B4-BE49-F238E27FC236}">
                      <a16:creationId xmlns:a16="http://schemas.microsoft.com/office/drawing/2014/main" id="{437E5AD5-5B1C-49AE-922E-4870C4C69B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>
                    <a:gd name="T0" fmla="*/ 0 w 144"/>
                    <a:gd name="T1" fmla="*/ 0 h 70"/>
                    <a:gd name="T2" fmla="*/ 0 w 144"/>
                    <a:gd name="T3" fmla="*/ 0 h 70"/>
                    <a:gd name="T4" fmla="*/ 4 w 144"/>
                    <a:gd name="T5" fmla="*/ 4 h 70"/>
                    <a:gd name="T6" fmla="*/ 6 w 144"/>
                    <a:gd name="T7" fmla="*/ 6 h 70"/>
                    <a:gd name="T8" fmla="*/ 11 w 144"/>
                    <a:gd name="T9" fmla="*/ 7 h 70"/>
                    <a:gd name="T10" fmla="*/ 131 w 144"/>
                    <a:gd name="T11" fmla="*/ 54 h 70"/>
                    <a:gd name="T12" fmla="*/ 136 w 144"/>
                    <a:gd name="T13" fmla="*/ 58 h 70"/>
                    <a:gd name="T14" fmla="*/ 139 w 144"/>
                    <a:gd name="T15" fmla="*/ 59 h 70"/>
                    <a:gd name="T16" fmla="*/ 143 w 144"/>
                    <a:gd name="T17" fmla="*/ 63 h 70"/>
                    <a:gd name="T18" fmla="*/ 143 w 144"/>
                    <a:gd name="T19" fmla="*/ 66 h 70"/>
                    <a:gd name="T20" fmla="*/ 140 w 144"/>
                    <a:gd name="T21" fmla="*/ 69 h 70"/>
                    <a:gd name="T22" fmla="*/ 138 w 144"/>
                    <a:gd name="T23" fmla="*/ 69 h 70"/>
                    <a:gd name="T24" fmla="*/ 11 w 144"/>
                    <a:gd name="T25" fmla="*/ 57 h 70"/>
                    <a:gd name="T26" fmla="*/ 7 w 144"/>
                    <a:gd name="T27" fmla="*/ 58 h 70"/>
                    <a:gd name="T28" fmla="*/ 4 w 144"/>
                    <a:gd name="T29" fmla="*/ 57 h 70"/>
                    <a:gd name="T30" fmla="*/ 1 w 144"/>
                    <a:gd name="T31" fmla="*/ 57 h 70"/>
                    <a:gd name="T32" fmla="*/ 1 w 144"/>
                    <a:gd name="T33" fmla="*/ 59 h 70"/>
                    <a:gd name="T34" fmla="*/ 0 w 144"/>
                    <a:gd name="T35" fmla="*/ 62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0"/>
                    <a:gd name="T56" fmla="*/ 144 w 144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Freeform 84">
                  <a:extLst>
                    <a:ext uri="{FF2B5EF4-FFF2-40B4-BE49-F238E27FC236}">
                      <a16:creationId xmlns:a16="http://schemas.microsoft.com/office/drawing/2014/main" id="{F6C827A1-4AF5-4CE6-9F83-9499F77561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>
                    <a:gd name="T0" fmla="*/ 0 w 142"/>
                    <a:gd name="T1" fmla="*/ 0 h 76"/>
                    <a:gd name="T2" fmla="*/ 0 w 142"/>
                    <a:gd name="T3" fmla="*/ 4 h 76"/>
                    <a:gd name="T4" fmla="*/ 3 w 142"/>
                    <a:gd name="T5" fmla="*/ 7 h 76"/>
                    <a:gd name="T6" fmla="*/ 6 w 142"/>
                    <a:gd name="T7" fmla="*/ 8 h 76"/>
                    <a:gd name="T8" fmla="*/ 11 w 142"/>
                    <a:gd name="T9" fmla="*/ 11 h 76"/>
                    <a:gd name="T10" fmla="*/ 132 w 142"/>
                    <a:gd name="T11" fmla="*/ 61 h 76"/>
                    <a:gd name="T12" fmla="*/ 137 w 142"/>
                    <a:gd name="T13" fmla="*/ 64 h 76"/>
                    <a:gd name="T14" fmla="*/ 137 w 142"/>
                    <a:gd name="T15" fmla="*/ 65 h 76"/>
                    <a:gd name="T16" fmla="*/ 140 w 142"/>
                    <a:gd name="T17" fmla="*/ 68 h 76"/>
                    <a:gd name="T18" fmla="*/ 141 w 142"/>
                    <a:gd name="T19" fmla="*/ 71 h 76"/>
                    <a:gd name="T20" fmla="*/ 139 w 142"/>
                    <a:gd name="T21" fmla="*/ 74 h 76"/>
                    <a:gd name="T22" fmla="*/ 136 w 142"/>
                    <a:gd name="T23" fmla="*/ 75 h 76"/>
                    <a:gd name="T24" fmla="*/ 11 w 142"/>
                    <a:gd name="T25" fmla="*/ 62 h 76"/>
                    <a:gd name="T26" fmla="*/ 8 w 142"/>
                    <a:gd name="T27" fmla="*/ 62 h 76"/>
                    <a:gd name="T28" fmla="*/ 6 w 142"/>
                    <a:gd name="T29" fmla="*/ 62 h 76"/>
                    <a:gd name="T30" fmla="*/ 4 w 142"/>
                    <a:gd name="T31" fmla="*/ 62 h 76"/>
                    <a:gd name="T32" fmla="*/ 2 w 142"/>
                    <a:gd name="T33" fmla="*/ 63 h 76"/>
                    <a:gd name="T34" fmla="*/ 2 w 142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6"/>
                    <a:gd name="T56" fmla="*/ 142 w 142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Freeform 85">
                  <a:extLst>
                    <a:ext uri="{FF2B5EF4-FFF2-40B4-BE49-F238E27FC236}">
                      <a16:creationId xmlns:a16="http://schemas.microsoft.com/office/drawing/2014/main" id="{79D3E6BA-99AC-4461-A76F-BA14B376A0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>
                    <a:gd name="T0" fmla="*/ 0 w 142"/>
                    <a:gd name="T1" fmla="*/ 0 h 74"/>
                    <a:gd name="T2" fmla="*/ 2 w 142"/>
                    <a:gd name="T3" fmla="*/ 2 h 74"/>
                    <a:gd name="T4" fmla="*/ 4 w 142"/>
                    <a:gd name="T5" fmla="*/ 4 h 74"/>
                    <a:gd name="T6" fmla="*/ 4 w 142"/>
                    <a:gd name="T7" fmla="*/ 5 h 74"/>
                    <a:gd name="T8" fmla="*/ 10 w 142"/>
                    <a:gd name="T9" fmla="*/ 8 h 74"/>
                    <a:gd name="T10" fmla="*/ 129 w 142"/>
                    <a:gd name="T11" fmla="*/ 57 h 74"/>
                    <a:gd name="T12" fmla="*/ 136 w 142"/>
                    <a:gd name="T13" fmla="*/ 59 h 74"/>
                    <a:gd name="T14" fmla="*/ 138 w 142"/>
                    <a:gd name="T15" fmla="*/ 62 h 74"/>
                    <a:gd name="T16" fmla="*/ 139 w 142"/>
                    <a:gd name="T17" fmla="*/ 66 h 74"/>
                    <a:gd name="T18" fmla="*/ 141 w 142"/>
                    <a:gd name="T19" fmla="*/ 68 h 74"/>
                    <a:gd name="T20" fmla="*/ 140 w 142"/>
                    <a:gd name="T21" fmla="*/ 70 h 74"/>
                    <a:gd name="T22" fmla="*/ 136 w 142"/>
                    <a:gd name="T23" fmla="*/ 73 h 74"/>
                    <a:gd name="T24" fmla="*/ 12 w 142"/>
                    <a:gd name="T25" fmla="*/ 59 h 74"/>
                    <a:gd name="T26" fmla="*/ 8 w 142"/>
                    <a:gd name="T27" fmla="*/ 59 h 74"/>
                    <a:gd name="T28" fmla="*/ 4 w 142"/>
                    <a:gd name="T29" fmla="*/ 59 h 74"/>
                    <a:gd name="T30" fmla="*/ 3 w 142"/>
                    <a:gd name="T31" fmla="*/ 59 h 74"/>
                    <a:gd name="T32" fmla="*/ 3 w 142"/>
                    <a:gd name="T33" fmla="*/ 61 h 74"/>
                    <a:gd name="T34" fmla="*/ 2 w 142"/>
                    <a:gd name="T35" fmla="*/ 64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4"/>
                    <a:gd name="T56" fmla="*/ 142 w 142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Freeform 86">
                  <a:extLst>
                    <a:ext uri="{FF2B5EF4-FFF2-40B4-BE49-F238E27FC236}">
                      <a16:creationId xmlns:a16="http://schemas.microsoft.com/office/drawing/2014/main" id="{73EAEAE6-1BA4-4F8B-82D0-83F6C7481C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>
                    <a:gd name="T0" fmla="*/ 0 w 142"/>
                    <a:gd name="T1" fmla="*/ 0 h 73"/>
                    <a:gd name="T2" fmla="*/ 0 w 142"/>
                    <a:gd name="T3" fmla="*/ 3 h 73"/>
                    <a:gd name="T4" fmla="*/ 1 w 142"/>
                    <a:gd name="T5" fmla="*/ 7 h 73"/>
                    <a:gd name="T6" fmla="*/ 5 w 142"/>
                    <a:gd name="T7" fmla="*/ 9 h 73"/>
                    <a:gd name="T8" fmla="*/ 11 w 142"/>
                    <a:gd name="T9" fmla="*/ 10 h 73"/>
                    <a:gd name="T10" fmla="*/ 129 w 142"/>
                    <a:gd name="T11" fmla="*/ 59 h 73"/>
                    <a:gd name="T12" fmla="*/ 137 w 142"/>
                    <a:gd name="T13" fmla="*/ 61 h 73"/>
                    <a:gd name="T14" fmla="*/ 138 w 142"/>
                    <a:gd name="T15" fmla="*/ 63 h 73"/>
                    <a:gd name="T16" fmla="*/ 141 w 142"/>
                    <a:gd name="T17" fmla="*/ 67 h 73"/>
                    <a:gd name="T18" fmla="*/ 141 w 142"/>
                    <a:gd name="T19" fmla="*/ 69 h 73"/>
                    <a:gd name="T20" fmla="*/ 140 w 142"/>
                    <a:gd name="T21" fmla="*/ 72 h 73"/>
                    <a:gd name="T22" fmla="*/ 135 w 142"/>
                    <a:gd name="T23" fmla="*/ 72 h 73"/>
                    <a:gd name="T24" fmla="*/ 73 w 142"/>
                    <a:gd name="T25" fmla="*/ 65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2"/>
                    <a:gd name="T40" fmla="*/ 0 h 73"/>
                    <a:gd name="T41" fmla="*/ 142 w 142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7" name="Text Box 87">
                <a:extLst>
                  <a:ext uri="{FF2B5EF4-FFF2-40B4-BE49-F238E27FC236}">
                    <a16:creationId xmlns:a16="http://schemas.microsoft.com/office/drawing/2014/main" id="{8D40911E-DDD3-4991-956E-0C378C405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" y="765"/>
                <a:ext cx="15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88">
              <a:extLst>
                <a:ext uri="{FF2B5EF4-FFF2-40B4-BE49-F238E27FC236}">
                  <a16:creationId xmlns:a16="http://schemas.microsoft.com/office/drawing/2014/main" id="{59E8D69C-7B14-4A37-9DB0-0BD129107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94" y="2574617"/>
              <a:ext cx="525625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N(p)</a:t>
              </a:r>
            </a:p>
          </p:txBody>
        </p:sp>
        <p:sp>
          <p:nvSpPr>
            <p:cNvPr id="40" name="Text Box 89">
              <a:extLst>
                <a:ext uri="{FF2B5EF4-FFF2-40B4-BE49-F238E27FC236}">
                  <a16:creationId xmlns:a16="http://schemas.microsoft.com/office/drawing/2014/main" id="{25BFF75B-B7B0-4F1A-9E6D-2A1CF6A6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382" y="2593975"/>
              <a:ext cx="594154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N(p’)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DCB2EBA0-04E1-4DDF-A762-F1DFF3A6D2B1}"/>
              </a:ext>
            </a:extLst>
          </p:cNvPr>
          <p:cNvSpPr txBox="1"/>
          <p:nvPr/>
        </p:nvSpPr>
        <p:spPr>
          <a:xfrm>
            <a:off x="7719918" y="915894"/>
            <a:ext cx="76174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F90EAF0-8D40-468E-9695-3A8E8369BB24}"/>
              </a:ext>
            </a:extLst>
          </p:cNvPr>
          <p:cNvSpPr txBox="1"/>
          <p:nvPr/>
        </p:nvSpPr>
        <p:spPr>
          <a:xfrm>
            <a:off x="9801134" y="915894"/>
            <a:ext cx="110158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Picture 12" descr="fig05-1">
            <a:extLst>
              <a:ext uri="{FF2B5EF4-FFF2-40B4-BE49-F238E27FC236}">
                <a16:creationId xmlns:a16="http://schemas.microsoft.com/office/drawing/2014/main" id="{DFA570ED-2D54-4958-A180-F2CF0EA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3" y="3813168"/>
            <a:ext cx="4918736" cy="28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77602B-97B3-45A5-A6EA-38529A685198}"/>
              </a:ext>
            </a:extLst>
          </p:cNvPr>
          <p:cNvSpPr/>
          <p:nvPr/>
        </p:nvSpPr>
        <p:spPr>
          <a:xfrm>
            <a:off x="5867401" y="4667800"/>
            <a:ext cx="5430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light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reflected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3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dimensional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of the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screen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437493" y="22451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DVCS and Bethe-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Heitler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nucleon holography</a:t>
            </a:r>
          </a:p>
        </p:txBody>
      </p:sp>
      <p:pic>
        <p:nvPicPr>
          <p:cNvPr id="1029" name="Picture 84" descr="diag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532" y="1405909"/>
            <a:ext cx="5751091" cy="14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1B84AAD7-7638-4F16-8ADB-13FE506BE96B}"/>
              </a:ext>
            </a:extLst>
          </p:cNvPr>
          <p:cNvGrpSpPr/>
          <p:nvPr/>
        </p:nvGrpSpPr>
        <p:grpSpPr>
          <a:xfrm>
            <a:off x="199362" y="599168"/>
            <a:ext cx="5558505" cy="2630552"/>
            <a:chOff x="-5094" y="702909"/>
            <a:chExt cx="4521630" cy="2206489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1EE864AD-5B7A-47C6-89A0-83DEFBB742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2865258">
              <a:off x="1467644" y="1142207"/>
              <a:ext cx="128587" cy="546100"/>
              <a:chOff x="1324" y="1002"/>
              <a:chExt cx="146" cy="462"/>
            </a:xfrm>
          </p:grpSpPr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48A9A65B-0499-4297-BF22-C62060FD6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5"/>
                  <a:gd name="T56" fmla="*/ 143 w 14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681C306C-F4F4-4D5D-88D5-AD848CB433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2"/>
                  <a:gd name="T56" fmla="*/ 143 w 14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8277B164-09CA-40CA-99DA-5D8589D9D5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6"/>
                  <a:gd name="T56" fmla="*/ 144 w 144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84FEBA10-CB04-4DCC-B97E-DA7B9D3035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0"/>
                  <a:gd name="T56" fmla="*/ 144 w 144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46622317-4715-4B90-A531-A015B98C94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6"/>
                  <a:gd name="T56" fmla="*/ 142 w 142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FDB2961E-D581-4941-BD84-D57117E5B1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4"/>
                  <a:gd name="T56" fmla="*/ 142 w 142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C6DC49D3-D675-476A-A36D-ED441ABF41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73"/>
                  <a:gd name="T41" fmla="*/ 142 w 142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Line 49">
              <a:extLst>
                <a:ext uri="{FF2B5EF4-FFF2-40B4-BE49-F238E27FC236}">
                  <a16:creationId xmlns:a16="http://schemas.microsoft.com/office/drawing/2014/main" id="{FB09FDF1-ACC4-4D83-A420-100AECA57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7963" y="1604963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3AB86AE2-EB1D-4B1C-A535-5E36EBE610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42695" flipV="1">
              <a:off x="2767013" y="1598613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51">
              <a:extLst>
                <a:ext uri="{FF2B5EF4-FFF2-40B4-BE49-F238E27FC236}">
                  <a16:creationId xmlns:a16="http://schemas.microsoft.com/office/drawing/2014/main" id="{21E7F61C-97A5-4722-A403-302B3C1D3C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29013" y="23907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31556C76-9DB8-4923-8E8B-F558C9EA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" y="954088"/>
              <a:ext cx="1439863" cy="441325"/>
            </a:xfrm>
            <a:custGeom>
              <a:avLst/>
              <a:gdLst>
                <a:gd name="T0" fmla="*/ 0 w 672"/>
                <a:gd name="T1" fmla="*/ 2147483647 h 144"/>
                <a:gd name="T2" fmla="*/ 2147483647 w 672"/>
                <a:gd name="T3" fmla="*/ 2147483647 h 144"/>
                <a:gd name="T4" fmla="*/ 2147483647 w 672"/>
                <a:gd name="T5" fmla="*/ 0 h 144"/>
                <a:gd name="T6" fmla="*/ 0 60000 65536"/>
                <a:gd name="T7" fmla="*/ 0 60000 65536"/>
                <a:gd name="T8" fmla="*/ 0 60000 65536"/>
                <a:gd name="T9" fmla="*/ 0 w 672"/>
                <a:gd name="T10" fmla="*/ 0 h 144"/>
                <a:gd name="T11" fmla="*/ 672 w 67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53">
              <a:extLst>
                <a:ext uri="{FF2B5EF4-FFF2-40B4-BE49-F238E27FC236}">
                  <a16:creationId xmlns:a16="http://schemas.microsoft.com/office/drawing/2014/main" id="{4ADADD47-1441-4708-81B4-9C13F434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450" y="702909"/>
              <a:ext cx="298400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e’</a:t>
              </a:r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5A0FE785-F69C-4AA7-996A-711CD7F3F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63" y="24892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790A758A-B02A-4769-8003-C763703FA3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777622" flipV="1">
              <a:off x="3513138" y="24257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8" name="Group 56">
              <a:extLst>
                <a:ext uri="{FF2B5EF4-FFF2-40B4-BE49-F238E27FC236}">
                  <a16:creationId xmlns:a16="http://schemas.microsoft.com/office/drawing/2014/main" id="{17CE41C5-A4E0-46D5-88CA-253C1F735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28" y="900115"/>
              <a:ext cx="3948115" cy="1868489"/>
              <a:chOff x="166" y="765"/>
              <a:chExt cx="2487" cy="1177"/>
            </a:xfrm>
          </p:grpSpPr>
          <p:sp>
            <p:nvSpPr>
              <p:cNvPr id="42" name="Freeform 57">
                <a:extLst>
                  <a:ext uri="{FF2B5EF4-FFF2-40B4-BE49-F238E27FC236}">
                    <a16:creationId xmlns:a16="http://schemas.microsoft.com/office/drawing/2014/main" id="{085A5ED9-1943-4ADF-9634-A7CDC3997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017"/>
                <a:ext cx="714" cy="56"/>
              </a:xfrm>
              <a:custGeom>
                <a:avLst/>
                <a:gdLst>
                  <a:gd name="T0" fmla="*/ 0 w 1200"/>
                  <a:gd name="T1" fmla="*/ 124910 h 48"/>
                  <a:gd name="T2" fmla="*/ 1 w 1200"/>
                  <a:gd name="T3" fmla="*/ 0 h 48"/>
                  <a:gd name="T4" fmla="*/ 1 w 1200"/>
                  <a:gd name="T5" fmla="*/ 124910 h 48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48"/>
                  <a:gd name="T11" fmla="*/ 1200 w 120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Text Box 58">
                <a:extLst>
                  <a:ext uri="{FF2B5EF4-FFF2-40B4-BE49-F238E27FC236}">
                    <a16:creationId xmlns:a16="http://schemas.microsoft.com/office/drawing/2014/main" id="{33C2176E-292C-403B-8A04-22248051D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9" y="833"/>
                <a:ext cx="19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21917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44" name="Line 59">
                <a:extLst>
                  <a:ext uri="{FF2B5EF4-FFF2-40B4-BE49-F238E27FC236}">
                    <a16:creationId xmlns:a16="http://schemas.microsoft.com/office/drawing/2014/main" id="{D4E2A73D-187D-432A-AA5C-9BCCBA240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5" name="Group 60">
                <a:extLst>
                  <a:ext uri="{FF2B5EF4-FFF2-40B4-BE49-F238E27FC236}">
                    <a16:creationId xmlns:a16="http://schemas.microsoft.com/office/drawing/2014/main" id="{E303ED15-5F08-48EA-A668-510E89A51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" y="899"/>
                <a:ext cx="2487" cy="1043"/>
                <a:chOff x="23" y="841"/>
                <a:chExt cx="2487" cy="1043"/>
              </a:xfrm>
            </p:grpSpPr>
            <p:sp>
              <p:nvSpPr>
                <p:cNvPr id="55" name="Text Box 61">
                  <a:extLst>
                    <a:ext uri="{FF2B5EF4-FFF2-40B4-BE49-F238E27FC236}">
                      <a16:creationId xmlns:a16="http://schemas.microsoft.com/office/drawing/2014/main" id="{77FD2188-C978-43A9-A1BD-A518F0D7C1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388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121917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(Q</a:t>
                  </a:r>
                  <a:r>
                    <a:rPr lang="en-US" sz="2133" baseline="30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56" name="Text Box 62">
                  <a:extLst>
                    <a:ext uri="{FF2B5EF4-FFF2-40B4-BE49-F238E27FC236}">
                      <a16:creationId xmlns:a16="http://schemas.microsoft.com/office/drawing/2014/main" id="{A76ADE95-200C-4ED5-88FE-8684EAA10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" y="841"/>
                  <a:ext cx="14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57" name="Text Box 63">
                  <a:extLst>
                    <a:ext uri="{FF2B5EF4-FFF2-40B4-BE49-F238E27FC236}">
                      <a16:creationId xmlns:a16="http://schemas.microsoft.com/office/drawing/2014/main" id="{A0A53370-A1E4-4482-92CE-231F6058C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" y="1024"/>
                  <a:ext cx="20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133" dirty="0">
                      <a:solidFill>
                        <a:srgbClr val="000000"/>
                      </a:solidFill>
                      <a:latin typeface="Symbol" pitchFamily="18" charset="2"/>
                    </a:rPr>
                    <a:t>g</a:t>
                  </a:r>
                  <a:r>
                    <a:rPr lang="en-US" sz="2133" dirty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grpSp>
              <p:nvGrpSpPr>
                <p:cNvPr id="58" name="Group 64">
                  <a:extLst>
                    <a:ext uri="{FF2B5EF4-FFF2-40B4-BE49-F238E27FC236}">
                      <a16:creationId xmlns:a16="http://schemas.microsoft.com/office/drawing/2014/main" id="{744B174E-213C-4D77-808E-8B74068E1A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59" name="Text Box 65">
                    <a:extLst>
                      <a:ext uri="{FF2B5EF4-FFF2-40B4-BE49-F238E27FC236}">
                        <a16:creationId xmlns:a16="http://schemas.microsoft.com/office/drawing/2014/main" id="{740C3939-9BDA-4F16-9BB5-8D0C94E077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x+ξ </a:t>
                    </a:r>
                  </a:p>
                </p:txBody>
              </p:sp>
              <p:sp>
                <p:nvSpPr>
                  <p:cNvPr id="60" name="Text Box 66">
                    <a:extLst>
                      <a:ext uri="{FF2B5EF4-FFF2-40B4-BE49-F238E27FC236}">
                        <a16:creationId xmlns:a16="http://schemas.microsoft.com/office/drawing/2014/main" id="{E94D5E73-E127-4A49-B77C-CA645473EC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1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133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x-ξ </a:t>
                    </a:r>
                  </a:p>
                </p:txBody>
              </p:sp>
              <p:sp>
                <p:nvSpPr>
                  <p:cNvPr id="61" name="Line 67">
                    <a:extLst>
                      <a:ext uri="{FF2B5EF4-FFF2-40B4-BE49-F238E27FC236}">
                        <a16:creationId xmlns:a16="http://schemas.microsoft.com/office/drawing/2014/main" id="{BBA56667-1F0A-424C-93CC-1754EC03CA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3" name="Group 69">
                    <a:extLst>
                      <a:ext uri="{FF2B5EF4-FFF2-40B4-BE49-F238E27FC236}">
                        <a16:creationId xmlns:a16="http://schemas.microsoft.com/office/drawing/2014/main" id="{0854EC1B-8047-439C-8C63-9B8B32BF6F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9" y="1472"/>
                    <a:ext cx="1967" cy="412"/>
                    <a:chOff x="159" y="1472"/>
                    <a:chExt cx="1967" cy="412"/>
                  </a:xfrm>
                </p:grpSpPr>
                <p:grpSp>
                  <p:nvGrpSpPr>
                    <p:cNvPr id="64" name="Group 70">
                      <a:extLst>
                        <a:ext uri="{FF2B5EF4-FFF2-40B4-BE49-F238E27FC236}">
                          <a16:creationId xmlns:a16="http://schemas.microsoft.com/office/drawing/2014/main" id="{95D41F41-D2DC-4331-90B8-A20999E476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78"/>
                      <a:ext cx="1967" cy="406"/>
                      <a:chOff x="241" y="724"/>
                      <a:chExt cx="1967" cy="406"/>
                    </a:xfrm>
                  </p:grpSpPr>
                  <p:grpSp>
                    <p:nvGrpSpPr>
                      <p:cNvPr id="66" name="Group 71">
                        <a:extLst>
                          <a:ext uri="{FF2B5EF4-FFF2-40B4-BE49-F238E27FC236}">
                            <a16:creationId xmlns:a16="http://schemas.microsoft.com/office/drawing/2014/main" id="{C743B79F-6019-4544-A5F0-29E8B4370A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724"/>
                        <a:ext cx="1967" cy="406"/>
                        <a:chOff x="241" y="724"/>
                        <a:chExt cx="1967" cy="406"/>
                      </a:xfrm>
                    </p:grpSpPr>
                    <p:grpSp>
                      <p:nvGrpSpPr>
                        <p:cNvPr id="68" name="Group 72">
                          <a:extLst>
                            <a:ext uri="{FF2B5EF4-FFF2-40B4-BE49-F238E27FC236}">
                              <a16:creationId xmlns:a16="http://schemas.microsoft.com/office/drawing/2014/main" id="{AE1BB7A2-7699-41EB-A0F2-1AC8FA21AE3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724"/>
                          <a:ext cx="1536" cy="406"/>
                          <a:chOff x="672" y="724"/>
                          <a:chExt cx="1536" cy="406"/>
                        </a:xfrm>
                      </p:grpSpPr>
                      <p:sp>
                        <p:nvSpPr>
                          <p:cNvPr id="70" name="Oval 73">
                            <a:extLst>
                              <a:ext uri="{FF2B5EF4-FFF2-40B4-BE49-F238E27FC236}">
                                <a16:creationId xmlns:a16="http://schemas.microsoft.com/office/drawing/2014/main" id="{F1A9D900-7FF5-43A8-A721-4850CF5341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defTabSz="121917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fr-FR" sz="24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1" name="Text Box 74">
                            <a:extLst>
                              <a:ext uri="{FF2B5EF4-FFF2-40B4-BE49-F238E27FC236}">
                                <a16:creationId xmlns:a16="http://schemas.microsoft.com/office/drawing/2014/main" id="{F4217EE7-722B-44D4-8D75-E09A3CC88D4A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822"/>
                            <a:ext cx="1536" cy="1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H, E, H, E (</a:t>
                            </a:r>
                            <a:r>
                              <a:rPr lang="en-US" sz="2133" b="1" dirty="0" err="1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x,ξ,t</a:t>
                            </a:r>
                            <a:r>
                              <a:rPr lang="en-US" sz="2133" b="1" dirty="0">
                                <a:solidFill>
                                  <a:srgbClr val="FFFFFF"/>
                                </a:solidFill>
                                <a:latin typeface="Bookman Old Style" pitchFamily="18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72" name="Text Box 75">
                            <a:extLst>
                              <a:ext uri="{FF2B5EF4-FFF2-40B4-BE49-F238E27FC236}">
                                <a16:creationId xmlns:a16="http://schemas.microsoft.com/office/drawing/2014/main" id="{26ACE4E1-D578-4EBB-BAB9-6CC1BB64EAC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16" y="724"/>
                            <a:ext cx="192" cy="21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defTabSz="1219170" fontAlgn="base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sz="2400" b="1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69" name="Line 76">
                          <a:extLst>
                            <a:ext uri="{FF2B5EF4-FFF2-40B4-BE49-F238E27FC236}">
                              <a16:creationId xmlns:a16="http://schemas.microsoft.com/office/drawing/2014/main" id="{47830288-73D2-4209-8580-8B698B58D0F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27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121917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7" name="Line 77">
                        <a:extLst>
                          <a:ext uri="{FF2B5EF4-FFF2-40B4-BE49-F238E27FC236}">
                            <a16:creationId xmlns:a16="http://schemas.microsoft.com/office/drawing/2014/main" id="{4BE1C893-27C5-489D-9D99-61D962393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4" y="977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121917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5" name="Text Box 78">
                      <a:extLst>
                        <a:ext uri="{FF2B5EF4-FFF2-40B4-BE49-F238E27FC236}">
                          <a16:creationId xmlns:a16="http://schemas.microsoft.com/office/drawing/2014/main" id="{EAA7AB97-5666-414D-B9AF-6B68C6F61E5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4" y="1472"/>
                      <a:ext cx="163" cy="2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defTabSz="121917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46" name="Group 79">
                <a:extLst>
                  <a:ext uri="{FF2B5EF4-FFF2-40B4-BE49-F238E27FC236}">
                    <a16:creationId xmlns:a16="http://schemas.microsoft.com/office/drawing/2014/main" id="{75BB9566-2774-433B-8815-09898D0328F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75006">
                <a:off x="1832" y="895"/>
                <a:ext cx="81" cy="344"/>
                <a:chOff x="1324" y="1002"/>
                <a:chExt cx="146" cy="462"/>
              </a:xfrm>
            </p:grpSpPr>
            <p:sp>
              <p:nvSpPr>
                <p:cNvPr id="48" name="Freeform 80">
                  <a:extLst>
                    <a:ext uri="{FF2B5EF4-FFF2-40B4-BE49-F238E27FC236}">
                      <a16:creationId xmlns:a16="http://schemas.microsoft.com/office/drawing/2014/main" id="{1868D67C-8E39-4A95-8141-9AA36AB084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>
                    <a:gd name="T0" fmla="*/ 0 w 143"/>
                    <a:gd name="T1" fmla="*/ 0 h 75"/>
                    <a:gd name="T2" fmla="*/ 0 w 143"/>
                    <a:gd name="T3" fmla="*/ 4 h 75"/>
                    <a:gd name="T4" fmla="*/ 4 w 143"/>
                    <a:gd name="T5" fmla="*/ 7 h 75"/>
                    <a:gd name="T6" fmla="*/ 8 w 143"/>
                    <a:gd name="T7" fmla="*/ 9 h 75"/>
                    <a:gd name="T8" fmla="*/ 12 w 143"/>
                    <a:gd name="T9" fmla="*/ 11 h 75"/>
                    <a:gd name="T10" fmla="*/ 129 w 143"/>
                    <a:gd name="T11" fmla="*/ 58 h 75"/>
                    <a:gd name="T12" fmla="*/ 135 w 143"/>
                    <a:gd name="T13" fmla="*/ 60 h 75"/>
                    <a:gd name="T14" fmla="*/ 139 w 143"/>
                    <a:gd name="T15" fmla="*/ 63 h 75"/>
                    <a:gd name="T16" fmla="*/ 142 w 143"/>
                    <a:gd name="T17" fmla="*/ 65 h 75"/>
                    <a:gd name="T18" fmla="*/ 141 w 143"/>
                    <a:gd name="T19" fmla="*/ 69 h 75"/>
                    <a:gd name="T20" fmla="*/ 141 w 143"/>
                    <a:gd name="T21" fmla="*/ 71 h 75"/>
                    <a:gd name="T22" fmla="*/ 138 w 143"/>
                    <a:gd name="T23" fmla="*/ 74 h 75"/>
                    <a:gd name="T24" fmla="*/ 11 w 143"/>
                    <a:gd name="T25" fmla="*/ 60 h 75"/>
                    <a:gd name="T26" fmla="*/ 10 w 143"/>
                    <a:gd name="T27" fmla="*/ 61 h 75"/>
                    <a:gd name="T28" fmla="*/ 4 w 143"/>
                    <a:gd name="T29" fmla="*/ 59 h 75"/>
                    <a:gd name="T30" fmla="*/ 4 w 143"/>
                    <a:gd name="T31" fmla="*/ 60 h 75"/>
                    <a:gd name="T32" fmla="*/ 2 w 143"/>
                    <a:gd name="T33" fmla="*/ 62 h 75"/>
                    <a:gd name="T34" fmla="*/ 0 w 143"/>
                    <a:gd name="T35" fmla="*/ 65 h 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5"/>
                    <a:gd name="T56" fmla="*/ 143 w 143"/>
                    <a:gd name="T57" fmla="*/ 75 h 7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Freeform 81">
                  <a:extLst>
                    <a:ext uri="{FF2B5EF4-FFF2-40B4-BE49-F238E27FC236}">
                      <a16:creationId xmlns:a16="http://schemas.microsoft.com/office/drawing/2014/main" id="{79F52D51-25B9-445D-A7B3-3FF3E63C1D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>
                    <a:gd name="T0" fmla="*/ 0 w 143"/>
                    <a:gd name="T1" fmla="*/ 0 h 72"/>
                    <a:gd name="T2" fmla="*/ 1 w 143"/>
                    <a:gd name="T3" fmla="*/ 2 h 72"/>
                    <a:gd name="T4" fmla="*/ 4 w 143"/>
                    <a:gd name="T5" fmla="*/ 4 h 72"/>
                    <a:gd name="T6" fmla="*/ 6 w 143"/>
                    <a:gd name="T7" fmla="*/ 6 h 72"/>
                    <a:gd name="T8" fmla="*/ 10 w 143"/>
                    <a:gd name="T9" fmla="*/ 7 h 72"/>
                    <a:gd name="T10" fmla="*/ 133 w 143"/>
                    <a:gd name="T11" fmla="*/ 57 h 72"/>
                    <a:gd name="T12" fmla="*/ 137 w 143"/>
                    <a:gd name="T13" fmla="*/ 61 h 72"/>
                    <a:gd name="T14" fmla="*/ 140 w 143"/>
                    <a:gd name="T15" fmla="*/ 61 h 72"/>
                    <a:gd name="T16" fmla="*/ 141 w 143"/>
                    <a:gd name="T17" fmla="*/ 65 h 72"/>
                    <a:gd name="T18" fmla="*/ 141 w 143"/>
                    <a:gd name="T19" fmla="*/ 66 h 72"/>
                    <a:gd name="T20" fmla="*/ 142 w 143"/>
                    <a:gd name="T21" fmla="*/ 71 h 72"/>
                    <a:gd name="T22" fmla="*/ 137 w 143"/>
                    <a:gd name="T23" fmla="*/ 71 h 72"/>
                    <a:gd name="T24" fmla="*/ 12 w 143"/>
                    <a:gd name="T25" fmla="*/ 59 h 72"/>
                    <a:gd name="T26" fmla="*/ 7 w 143"/>
                    <a:gd name="T27" fmla="*/ 59 h 72"/>
                    <a:gd name="T28" fmla="*/ 6 w 143"/>
                    <a:gd name="T29" fmla="*/ 59 h 72"/>
                    <a:gd name="T30" fmla="*/ 4 w 143"/>
                    <a:gd name="T31" fmla="*/ 59 h 72"/>
                    <a:gd name="T32" fmla="*/ 1 w 143"/>
                    <a:gd name="T33" fmla="*/ 59 h 72"/>
                    <a:gd name="T34" fmla="*/ 0 w 143"/>
                    <a:gd name="T35" fmla="*/ 61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3"/>
                    <a:gd name="T55" fmla="*/ 0 h 72"/>
                    <a:gd name="T56" fmla="*/ 143 w 14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" name="Freeform 82">
                  <a:extLst>
                    <a:ext uri="{FF2B5EF4-FFF2-40B4-BE49-F238E27FC236}">
                      <a16:creationId xmlns:a16="http://schemas.microsoft.com/office/drawing/2014/main" id="{9E97A98F-D61B-4A1E-AD90-EBE1EA2DBA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0 w 144"/>
                    <a:gd name="T3" fmla="*/ 3 h 76"/>
                    <a:gd name="T4" fmla="*/ 2 w 144"/>
                    <a:gd name="T5" fmla="*/ 7 h 76"/>
                    <a:gd name="T6" fmla="*/ 7 w 144"/>
                    <a:gd name="T7" fmla="*/ 9 h 76"/>
                    <a:gd name="T8" fmla="*/ 10 w 144"/>
                    <a:gd name="T9" fmla="*/ 11 h 76"/>
                    <a:gd name="T10" fmla="*/ 133 w 144"/>
                    <a:gd name="T11" fmla="*/ 59 h 76"/>
                    <a:gd name="T12" fmla="*/ 136 w 144"/>
                    <a:gd name="T13" fmla="*/ 63 h 76"/>
                    <a:gd name="T14" fmla="*/ 139 w 144"/>
                    <a:gd name="T15" fmla="*/ 65 h 76"/>
                    <a:gd name="T16" fmla="*/ 143 w 144"/>
                    <a:gd name="T17" fmla="*/ 67 h 76"/>
                    <a:gd name="T18" fmla="*/ 143 w 144"/>
                    <a:gd name="T19" fmla="*/ 71 h 76"/>
                    <a:gd name="T20" fmla="*/ 141 w 144"/>
                    <a:gd name="T21" fmla="*/ 74 h 76"/>
                    <a:gd name="T22" fmla="*/ 138 w 144"/>
                    <a:gd name="T23" fmla="*/ 75 h 76"/>
                    <a:gd name="T24" fmla="*/ 9 w 144"/>
                    <a:gd name="T25" fmla="*/ 63 h 76"/>
                    <a:gd name="T26" fmla="*/ 6 w 144"/>
                    <a:gd name="T27" fmla="*/ 62 h 76"/>
                    <a:gd name="T28" fmla="*/ 6 w 144"/>
                    <a:gd name="T29" fmla="*/ 63 h 76"/>
                    <a:gd name="T30" fmla="*/ 3 w 144"/>
                    <a:gd name="T31" fmla="*/ 62 h 76"/>
                    <a:gd name="T32" fmla="*/ 0 w 144"/>
                    <a:gd name="T33" fmla="*/ 64 h 76"/>
                    <a:gd name="T34" fmla="*/ 0 w 144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6"/>
                    <a:gd name="T56" fmla="*/ 144 w 144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Freeform 83">
                  <a:extLst>
                    <a:ext uri="{FF2B5EF4-FFF2-40B4-BE49-F238E27FC236}">
                      <a16:creationId xmlns:a16="http://schemas.microsoft.com/office/drawing/2014/main" id="{437E5AD5-5B1C-49AE-922E-4870C4C69B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>
                    <a:gd name="T0" fmla="*/ 0 w 144"/>
                    <a:gd name="T1" fmla="*/ 0 h 70"/>
                    <a:gd name="T2" fmla="*/ 0 w 144"/>
                    <a:gd name="T3" fmla="*/ 0 h 70"/>
                    <a:gd name="T4" fmla="*/ 4 w 144"/>
                    <a:gd name="T5" fmla="*/ 4 h 70"/>
                    <a:gd name="T6" fmla="*/ 6 w 144"/>
                    <a:gd name="T7" fmla="*/ 6 h 70"/>
                    <a:gd name="T8" fmla="*/ 11 w 144"/>
                    <a:gd name="T9" fmla="*/ 7 h 70"/>
                    <a:gd name="T10" fmla="*/ 131 w 144"/>
                    <a:gd name="T11" fmla="*/ 54 h 70"/>
                    <a:gd name="T12" fmla="*/ 136 w 144"/>
                    <a:gd name="T13" fmla="*/ 58 h 70"/>
                    <a:gd name="T14" fmla="*/ 139 w 144"/>
                    <a:gd name="T15" fmla="*/ 59 h 70"/>
                    <a:gd name="T16" fmla="*/ 143 w 144"/>
                    <a:gd name="T17" fmla="*/ 63 h 70"/>
                    <a:gd name="T18" fmla="*/ 143 w 144"/>
                    <a:gd name="T19" fmla="*/ 66 h 70"/>
                    <a:gd name="T20" fmla="*/ 140 w 144"/>
                    <a:gd name="T21" fmla="*/ 69 h 70"/>
                    <a:gd name="T22" fmla="*/ 138 w 144"/>
                    <a:gd name="T23" fmla="*/ 69 h 70"/>
                    <a:gd name="T24" fmla="*/ 11 w 144"/>
                    <a:gd name="T25" fmla="*/ 57 h 70"/>
                    <a:gd name="T26" fmla="*/ 7 w 144"/>
                    <a:gd name="T27" fmla="*/ 58 h 70"/>
                    <a:gd name="T28" fmla="*/ 4 w 144"/>
                    <a:gd name="T29" fmla="*/ 57 h 70"/>
                    <a:gd name="T30" fmla="*/ 1 w 144"/>
                    <a:gd name="T31" fmla="*/ 57 h 70"/>
                    <a:gd name="T32" fmla="*/ 1 w 144"/>
                    <a:gd name="T33" fmla="*/ 59 h 70"/>
                    <a:gd name="T34" fmla="*/ 0 w 144"/>
                    <a:gd name="T35" fmla="*/ 62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4"/>
                    <a:gd name="T55" fmla="*/ 0 h 70"/>
                    <a:gd name="T56" fmla="*/ 144 w 144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Freeform 84">
                  <a:extLst>
                    <a:ext uri="{FF2B5EF4-FFF2-40B4-BE49-F238E27FC236}">
                      <a16:creationId xmlns:a16="http://schemas.microsoft.com/office/drawing/2014/main" id="{F6C827A1-4AF5-4CE6-9F83-9499F77561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>
                    <a:gd name="T0" fmla="*/ 0 w 142"/>
                    <a:gd name="T1" fmla="*/ 0 h 76"/>
                    <a:gd name="T2" fmla="*/ 0 w 142"/>
                    <a:gd name="T3" fmla="*/ 4 h 76"/>
                    <a:gd name="T4" fmla="*/ 3 w 142"/>
                    <a:gd name="T5" fmla="*/ 7 h 76"/>
                    <a:gd name="T6" fmla="*/ 6 w 142"/>
                    <a:gd name="T7" fmla="*/ 8 h 76"/>
                    <a:gd name="T8" fmla="*/ 11 w 142"/>
                    <a:gd name="T9" fmla="*/ 11 h 76"/>
                    <a:gd name="T10" fmla="*/ 132 w 142"/>
                    <a:gd name="T11" fmla="*/ 61 h 76"/>
                    <a:gd name="T12" fmla="*/ 137 w 142"/>
                    <a:gd name="T13" fmla="*/ 64 h 76"/>
                    <a:gd name="T14" fmla="*/ 137 w 142"/>
                    <a:gd name="T15" fmla="*/ 65 h 76"/>
                    <a:gd name="T16" fmla="*/ 140 w 142"/>
                    <a:gd name="T17" fmla="*/ 68 h 76"/>
                    <a:gd name="T18" fmla="*/ 141 w 142"/>
                    <a:gd name="T19" fmla="*/ 71 h 76"/>
                    <a:gd name="T20" fmla="*/ 139 w 142"/>
                    <a:gd name="T21" fmla="*/ 74 h 76"/>
                    <a:gd name="T22" fmla="*/ 136 w 142"/>
                    <a:gd name="T23" fmla="*/ 75 h 76"/>
                    <a:gd name="T24" fmla="*/ 11 w 142"/>
                    <a:gd name="T25" fmla="*/ 62 h 76"/>
                    <a:gd name="T26" fmla="*/ 8 w 142"/>
                    <a:gd name="T27" fmla="*/ 62 h 76"/>
                    <a:gd name="T28" fmla="*/ 6 w 142"/>
                    <a:gd name="T29" fmla="*/ 62 h 76"/>
                    <a:gd name="T30" fmla="*/ 4 w 142"/>
                    <a:gd name="T31" fmla="*/ 62 h 76"/>
                    <a:gd name="T32" fmla="*/ 2 w 142"/>
                    <a:gd name="T33" fmla="*/ 63 h 76"/>
                    <a:gd name="T34" fmla="*/ 2 w 142"/>
                    <a:gd name="T35" fmla="*/ 66 h 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6"/>
                    <a:gd name="T56" fmla="*/ 142 w 142"/>
                    <a:gd name="T57" fmla="*/ 76 h 7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Freeform 85">
                  <a:extLst>
                    <a:ext uri="{FF2B5EF4-FFF2-40B4-BE49-F238E27FC236}">
                      <a16:creationId xmlns:a16="http://schemas.microsoft.com/office/drawing/2014/main" id="{79D3E6BA-99AC-4461-A76F-BA14B376A0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>
                    <a:gd name="T0" fmla="*/ 0 w 142"/>
                    <a:gd name="T1" fmla="*/ 0 h 74"/>
                    <a:gd name="T2" fmla="*/ 2 w 142"/>
                    <a:gd name="T3" fmla="*/ 2 h 74"/>
                    <a:gd name="T4" fmla="*/ 4 w 142"/>
                    <a:gd name="T5" fmla="*/ 4 h 74"/>
                    <a:gd name="T6" fmla="*/ 4 w 142"/>
                    <a:gd name="T7" fmla="*/ 5 h 74"/>
                    <a:gd name="T8" fmla="*/ 10 w 142"/>
                    <a:gd name="T9" fmla="*/ 8 h 74"/>
                    <a:gd name="T10" fmla="*/ 129 w 142"/>
                    <a:gd name="T11" fmla="*/ 57 h 74"/>
                    <a:gd name="T12" fmla="*/ 136 w 142"/>
                    <a:gd name="T13" fmla="*/ 59 h 74"/>
                    <a:gd name="T14" fmla="*/ 138 w 142"/>
                    <a:gd name="T15" fmla="*/ 62 h 74"/>
                    <a:gd name="T16" fmla="*/ 139 w 142"/>
                    <a:gd name="T17" fmla="*/ 66 h 74"/>
                    <a:gd name="T18" fmla="*/ 141 w 142"/>
                    <a:gd name="T19" fmla="*/ 68 h 74"/>
                    <a:gd name="T20" fmla="*/ 140 w 142"/>
                    <a:gd name="T21" fmla="*/ 70 h 74"/>
                    <a:gd name="T22" fmla="*/ 136 w 142"/>
                    <a:gd name="T23" fmla="*/ 73 h 74"/>
                    <a:gd name="T24" fmla="*/ 12 w 142"/>
                    <a:gd name="T25" fmla="*/ 59 h 74"/>
                    <a:gd name="T26" fmla="*/ 8 w 142"/>
                    <a:gd name="T27" fmla="*/ 59 h 74"/>
                    <a:gd name="T28" fmla="*/ 4 w 142"/>
                    <a:gd name="T29" fmla="*/ 59 h 74"/>
                    <a:gd name="T30" fmla="*/ 3 w 142"/>
                    <a:gd name="T31" fmla="*/ 59 h 74"/>
                    <a:gd name="T32" fmla="*/ 3 w 142"/>
                    <a:gd name="T33" fmla="*/ 61 h 74"/>
                    <a:gd name="T34" fmla="*/ 2 w 142"/>
                    <a:gd name="T35" fmla="*/ 64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2"/>
                    <a:gd name="T55" fmla="*/ 0 h 74"/>
                    <a:gd name="T56" fmla="*/ 142 w 142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Freeform 86">
                  <a:extLst>
                    <a:ext uri="{FF2B5EF4-FFF2-40B4-BE49-F238E27FC236}">
                      <a16:creationId xmlns:a16="http://schemas.microsoft.com/office/drawing/2014/main" id="{73EAEAE6-1BA4-4F8B-82D0-83F6C7481C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>
                    <a:gd name="T0" fmla="*/ 0 w 142"/>
                    <a:gd name="T1" fmla="*/ 0 h 73"/>
                    <a:gd name="T2" fmla="*/ 0 w 142"/>
                    <a:gd name="T3" fmla="*/ 3 h 73"/>
                    <a:gd name="T4" fmla="*/ 1 w 142"/>
                    <a:gd name="T5" fmla="*/ 7 h 73"/>
                    <a:gd name="T6" fmla="*/ 5 w 142"/>
                    <a:gd name="T7" fmla="*/ 9 h 73"/>
                    <a:gd name="T8" fmla="*/ 11 w 142"/>
                    <a:gd name="T9" fmla="*/ 10 h 73"/>
                    <a:gd name="T10" fmla="*/ 129 w 142"/>
                    <a:gd name="T11" fmla="*/ 59 h 73"/>
                    <a:gd name="T12" fmla="*/ 137 w 142"/>
                    <a:gd name="T13" fmla="*/ 61 h 73"/>
                    <a:gd name="T14" fmla="*/ 138 w 142"/>
                    <a:gd name="T15" fmla="*/ 63 h 73"/>
                    <a:gd name="T16" fmla="*/ 141 w 142"/>
                    <a:gd name="T17" fmla="*/ 67 h 73"/>
                    <a:gd name="T18" fmla="*/ 141 w 142"/>
                    <a:gd name="T19" fmla="*/ 69 h 73"/>
                    <a:gd name="T20" fmla="*/ 140 w 142"/>
                    <a:gd name="T21" fmla="*/ 72 h 73"/>
                    <a:gd name="T22" fmla="*/ 135 w 142"/>
                    <a:gd name="T23" fmla="*/ 72 h 73"/>
                    <a:gd name="T24" fmla="*/ 73 w 142"/>
                    <a:gd name="T25" fmla="*/ 65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2"/>
                    <a:gd name="T40" fmla="*/ 0 h 73"/>
                    <a:gd name="T41" fmla="*/ 142 w 142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7" name="Text Box 87">
                <a:extLst>
                  <a:ext uri="{FF2B5EF4-FFF2-40B4-BE49-F238E27FC236}">
                    <a16:creationId xmlns:a16="http://schemas.microsoft.com/office/drawing/2014/main" id="{8D40911E-DDD3-4991-956E-0C378C405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" y="765"/>
                <a:ext cx="15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33" dirty="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88">
              <a:extLst>
                <a:ext uri="{FF2B5EF4-FFF2-40B4-BE49-F238E27FC236}">
                  <a16:creationId xmlns:a16="http://schemas.microsoft.com/office/drawing/2014/main" id="{59E8D69C-7B14-4A37-9DB0-0BD129107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94" y="2574617"/>
              <a:ext cx="525625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N(p)</a:t>
              </a:r>
            </a:p>
          </p:txBody>
        </p:sp>
        <p:sp>
          <p:nvSpPr>
            <p:cNvPr id="40" name="Text Box 89">
              <a:extLst>
                <a:ext uri="{FF2B5EF4-FFF2-40B4-BE49-F238E27FC236}">
                  <a16:creationId xmlns:a16="http://schemas.microsoft.com/office/drawing/2014/main" id="{25BFF75B-B7B0-4F1A-9E6D-2A1CF6A6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382" y="2593975"/>
              <a:ext cx="594154" cy="31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000000"/>
                  </a:solidFill>
                  <a:latin typeface="Times New Roman" pitchFamily="18" charset="0"/>
                </a:rPr>
                <a:t>N(p’)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DCB2EBA0-04E1-4DDF-A762-F1DFF3A6D2B1}"/>
              </a:ext>
            </a:extLst>
          </p:cNvPr>
          <p:cNvSpPr txBox="1"/>
          <p:nvPr/>
        </p:nvSpPr>
        <p:spPr>
          <a:xfrm>
            <a:off x="7719918" y="915894"/>
            <a:ext cx="76174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F90EAF0-8D40-468E-9695-3A8E8369BB24}"/>
              </a:ext>
            </a:extLst>
          </p:cNvPr>
          <p:cNvSpPr txBox="1"/>
          <p:nvPr/>
        </p:nvSpPr>
        <p:spPr>
          <a:xfrm>
            <a:off x="9801134" y="915894"/>
            <a:ext cx="110158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77602B-97B3-45A5-A6EA-38529A685198}"/>
              </a:ext>
            </a:extLst>
          </p:cNvPr>
          <p:cNvSpPr/>
          <p:nvPr/>
        </p:nvSpPr>
        <p:spPr>
          <a:xfrm>
            <a:off x="5720694" y="4714111"/>
            <a:ext cx="5649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Bethe Heitler and DVCS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sizeable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asymmetries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giving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GPDs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8">
            <a:extLst>
              <a:ext uri="{FF2B5EF4-FFF2-40B4-BE49-F238E27FC236}">
                <a16:creationId xmlns:a16="http://schemas.microsoft.com/office/drawing/2014/main" id="{17568225-D11A-4B95-99B0-8DFC520E6416}"/>
              </a:ext>
            </a:extLst>
          </p:cNvPr>
          <p:cNvGrpSpPr>
            <a:grpSpLocks/>
          </p:cNvGrpSpPr>
          <p:nvPr/>
        </p:nvGrpSpPr>
        <p:grpSpPr bwMode="auto">
          <a:xfrm>
            <a:off x="529583" y="3634434"/>
            <a:ext cx="4714782" cy="3152121"/>
            <a:chOff x="2562" y="2432"/>
            <a:chExt cx="2932" cy="1381"/>
          </a:xfrm>
        </p:grpSpPr>
        <p:pic>
          <p:nvPicPr>
            <p:cNvPr id="76" name="Picture 9" descr="fig05-2">
              <a:extLst>
                <a:ext uri="{FF2B5EF4-FFF2-40B4-BE49-F238E27FC236}">
                  <a16:creationId xmlns:a16="http://schemas.microsoft.com/office/drawing/2014/main" id="{4430066D-612B-487F-B578-BC3542BB2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432"/>
              <a:ext cx="2837" cy="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Group 10">
              <a:extLst>
                <a:ext uri="{FF2B5EF4-FFF2-40B4-BE49-F238E27FC236}">
                  <a16:creationId xmlns:a16="http://schemas.microsoft.com/office/drawing/2014/main" id="{80CB76C0-0E95-452F-A22F-C49425319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0" y="2750"/>
              <a:ext cx="74" cy="569"/>
              <a:chOff x="384" y="96"/>
              <a:chExt cx="96" cy="4128"/>
            </a:xfrm>
          </p:grpSpPr>
          <p:grpSp>
            <p:nvGrpSpPr>
              <p:cNvPr id="85" name="Group 11">
                <a:extLst>
                  <a:ext uri="{FF2B5EF4-FFF2-40B4-BE49-F238E27FC236}">
                    <a16:creationId xmlns:a16="http://schemas.microsoft.com/office/drawing/2014/main" id="{8A573370-3BC2-4A52-8371-81ADCD0AD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832"/>
                <a:ext cx="96" cy="1392"/>
                <a:chOff x="240" y="864"/>
                <a:chExt cx="240" cy="3264"/>
              </a:xfrm>
            </p:grpSpPr>
            <p:grpSp>
              <p:nvGrpSpPr>
                <p:cNvPr id="100" name="Group 12">
                  <a:extLst>
                    <a:ext uri="{FF2B5EF4-FFF2-40B4-BE49-F238E27FC236}">
                      <a16:creationId xmlns:a16="http://schemas.microsoft.com/office/drawing/2014/main" id="{62C6124B-F8C8-4A74-B0D0-85E35AE38F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496"/>
                  <a:ext cx="240" cy="1632"/>
                  <a:chOff x="240" y="2496"/>
                  <a:chExt cx="240" cy="1632"/>
                </a:xfrm>
              </p:grpSpPr>
              <p:sp>
                <p:nvSpPr>
                  <p:cNvPr id="104" name="Rectangle 13">
                    <a:extLst>
                      <a:ext uri="{FF2B5EF4-FFF2-40B4-BE49-F238E27FC236}">
                        <a16:creationId xmlns:a16="http://schemas.microsoft.com/office/drawing/2014/main" id="{5D53D522-33D6-4475-BFDB-85E67E5518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496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5" name="Rectangle 14">
                    <a:extLst>
                      <a:ext uri="{FF2B5EF4-FFF2-40B4-BE49-F238E27FC236}">
                        <a16:creationId xmlns:a16="http://schemas.microsoft.com/office/drawing/2014/main" id="{FF41E17C-E2E2-4FE3-88E9-62D0818915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774526">
                    <a:off x="240" y="3312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1" name="Group 15">
                  <a:extLst>
                    <a:ext uri="{FF2B5EF4-FFF2-40B4-BE49-F238E27FC236}">
                      <a16:creationId xmlns:a16="http://schemas.microsoft.com/office/drawing/2014/main" id="{17FE4714-2FED-403A-9097-E1C1035BEB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864"/>
                  <a:ext cx="240" cy="1632"/>
                  <a:chOff x="240" y="2496"/>
                  <a:chExt cx="240" cy="1632"/>
                </a:xfrm>
              </p:grpSpPr>
              <p:sp>
                <p:nvSpPr>
                  <p:cNvPr id="102" name="Rectangle 16">
                    <a:extLst>
                      <a:ext uri="{FF2B5EF4-FFF2-40B4-BE49-F238E27FC236}">
                        <a16:creationId xmlns:a16="http://schemas.microsoft.com/office/drawing/2014/main" id="{2988BA81-A96F-4E11-9EDC-472E94FAA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496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3" name="Rectangle 17">
                    <a:extLst>
                      <a:ext uri="{FF2B5EF4-FFF2-40B4-BE49-F238E27FC236}">
                        <a16:creationId xmlns:a16="http://schemas.microsoft.com/office/drawing/2014/main" id="{48DDC247-3FEA-49FF-9336-58A6030781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774526">
                    <a:off x="240" y="3312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59FF1705-5714-442A-91AF-0BF340F316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440"/>
                <a:ext cx="96" cy="1392"/>
                <a:chOff x="240" y="864"/>
                <a:chExt cx="240" cy="3264"/>
              </a:xfrm>
            </p:grpSpPr>
            <p:grpSp>
              <p:nvGrpSpPr>
                <p:cNvPr id="94" name="Group 19">
                  <a:extLst>
                    <a:ext uri="{FF2B5EF4-FFF2-40B4-BE49-F238E27FC236}">
                      <a16:creationId xmlns:a16="http://schemas.microsoft.com/office/drawing/2014/main" id="{4961B6F5-BD16-4724-8B35-5FC80F886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496"/>
                  <a:ext cx="240" cy="1632"/>
                  <a:chOff x="240" y="2496"/>
                  <a:chExt cx="240" cy="1632"/>
                </a:xfrm>
              </p:grpSpPr>
              <p:sp>
                <p:nvSpPr>
                  <p:cNvPr id="98" name="Rectangle 20">
                    <a:extLst>
                      <a:ext uri="{FF2B5EF4-FFF2-40B4-BE49-F238E27FC236}">
                        <a16:creationId xmlns:a16="http://schemas.microsoft.com/office/drawing/2014/main" id="{83789E3D-9B6E-4E93-8AF0-FA5CFF56F9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496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9" name="Rectangle 21">
                    <a:extLst>
                      <a:ext uri="{FF2B5EF4-FFF2-40B4-BE49-F238E27FC236}">
                        <a16:creationId xmlns:a16="http://schemas.microsoft.com/office/drawing/2014/main" id="{5118F69E-5E1C-4315-A4F9-1631CC4A0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774526">
                    <a:off x="240" y="3312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111CFD16-4481-4A79-890C-0960C7083C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864"/>
                  <a:ext cx="240" cy="1632"/>
                  <a:chOff x="240" y="2496"/>
                  <a:chExt cx="240" cy="1632"/>
                </a:xfrm>
              </p:grpSpPr>
              <p:sp>
                <p:nvSpPr>
                  <p:cNvPr id="96" name="Rectangle 23">
                    <a:extLst>
                      <a:ext uri="{FF2B5EF4-FFF2-40B4-BE49-F238E27FC236}">
                        <a16:creationId xmlns:a16="http://schemas.microsoft.com/office/drawing/2014/main" id="{0EC8951D-DB34-45AB-9FD5-5FE3EFC59A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496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" name="Rectangle 24">
                    <a:extLst>
                      <a:ext uri="{FF2B5EF4-FFF2-40B4-BE49-F238E27FC236}">
                        <a16:creationId xmlns:a16="http://schemas.microsoft.com/office/drawing/2014/main" id="{75EBAB1D-E63A-4DA7-8234-6E38CC427F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774526">
                    <a:off x="240" y="3312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7" name="Group 25">
                <a:extLst>
                  <a:ext uri="{FF2B5EF4-FFF2-40B4-BE49-F238E27FC236}">
                    <a16:creationId xmlns:a16="http://schemas.microsoft.com/office/drawing/2014/main" id="{EFE5A58B-1CFE-42C4-A397-10ECEF49F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96" cy="1392"/>
                <a:chOff x="240" y="864"/>
                <a:chExt cx="240" cy="3264"/>
              </a:xfrm>
            </p:grpSpPr>
            <p:grpSp>
              <p:nvGrpSpPr>
                <p:cNvPr id="88" name="Group 26">
                  <a:extLst>
                    <a:ext uri="{FF2B5EF4-FFF2-40B4-BE49-F238E27FC236}">
                      <a16:creationId xmlns:a16="http://schemas.microsoft.com/office/drawing/2014/main" id="{F2DF205D-3C24-4F14-9D22-671BB6EC1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496"/>
                  <a:ext cx="240" cy="1632"/>
                  <a:chOff x="240" y="2496"/>
                  <a:chExt cx="240" cy="1632"/>
                </a:xfrm>
              </p:grpSpPr>
              <p:sp>
                <p:nvSpPr>
                  <p:cNvPr id="92" name="Rectangle 27">
                    <a:extLst>
                      <a:ext uri="{FF2B5EF4-FFF2-40B4-BE49-F238E27FC236}">
                        <a16:creationId xmlns:a16="http://schemas.microsoft.com/office/drawing/2014/main" id="{EA98401E-6B64-4084-A81A-71C83894F8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496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3" name="Rectangle 28">
                    <a:extLst>
                      <a:ext uri="{FF2B5EF4-FFF2-40B4-BE49-F238E27FC236}">
                        <a16:creationId xmlns:a16="http://schemas.microsoft.com/office/drawing/2014/main" id="{66ACD265-9551-4C40-BCC5-B4A97DE7D0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774526">
                    <a:off x="240" y="3312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9" name="Group 29">
                  <a:extLst>
                    <a:ext uri="{FF2B5EF4-FFF2-40B4-BE49-F238E27FC236}">
                      <a16:creationId xmlns:a16="http://schemas.microsoft.com/office/drawing/2014/main" id="{9EFAFA5A-3511-4689-A1A8-ECAECDCE4E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864"/>
                  <a:ext cx="240" cy="1632"/>
                  <a:chOff x="240" y="2496"/>
                  <a:chExt cx="240" cy="1632"/>
                </a:xfrm>
              </p:grpSpPr>
              <p:sp>
                <p:nvSpPr>
                  <p:cNvPr id="90" name="Rectangle 30">
                    <a:extLst>
                      <a:ext uri="{FF2B5EF4-FFF2-40B4-BE49-F238E27FC236}">
                        <a16:creationId xmlns:a16="http://schemas.microsoft.com/office/drawing/2014/main" id="{EA5DA0B4-E991-45C6-A994-CCE3543F7A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496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1" name="Rectangle 31">
                    <a:extLst>
                      <a:ext uri="{FF2B5EF4-FFF2-40B4-BE49-F238E27FC236}">
                        <a16:creationId xmlns:a16="http://schemas.microsoft.com/office/drawing/2014/main" id="{633243AF-D989-49E7-AFD0-4CF025F645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774526">
                    <a:off x="240" y="3312"/>
                    <a:ext cx="240" cy="8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83" name="Text Box 32">
              <a:extLst>
                <a:ext uri="{FF2B5EF4-FFF2-40B4-BE49-F238E27FC236}">
                  <a16:creationId xmlns:a16="http://schemas.microsoft.com/office/drawing/2014/main" id="{F0C3D09A-5E46-4189-AF73-D0E99BB91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2568"/>
              <a:ext cx="344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600"/>
                <a:t>detector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55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05582" y="2826106"/>
            <a:ext cx="7286625" cy="4017963"/>
            <a:chOff x="-2771" y="148"/>
            <a:chExt cx="6723" cy="3626"/>
          </a:xfrm>
        </p:grpSpPr>
        <p:pic>
          <p:nvPicPr>
            <p:cNvPr id="1048" name="Picture 4" descr="spdd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771" y="148"/>
              <a:ext cx="5626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-1927" y="340"/>
              <a:ext cx="5879" cy="2729"/>
              <a:chOff x="-1927" y="340"/>
              <a:chExt cx="5879" cy="2729"/>
            </a:xfrm>
          </p:grpSpPr>
          <p:sp>
            <p:nvSpPr>
              <p:cNvPr id="1050" name="Line 10"/>
              <p:cNvSpPr>
                <a:spLocks noChangeShapeType="1"/>
              </p:cNvSpPr>
              <p:nvPr/>
            </p:nvSpPr>
            <p:spPr bwMode="auto">
              <a:xfrm flipH="1" flipV="1">
                <a:off x="3760" y="2544"/>
                <a:ext cx="192" cy="52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1" name="Freeform 7"/>
              <p:cNvSpPr>
                <a:spLocks/>
              </p:cNvSpPr>
              <p:nvPr/>
            </p:nvSpPr>
            <p:spPr bwMode="auto">
              <a:xfrm>
                <a:off x="-1303" y="1772"/>
                <a:ext cx="3552" cy="488"/>
              </a:xfrm>
              <a:custGeom>
                <a:avLst/>
                <a:gdLst>
                  <a:gd name="T0" fmla="*/ 0 w 3552"/>
                  <a:gd name="T1" fmla="*/ 104 h 488"/>
                  <a:gd name="T2" fmla="*/ 336 w 3552"/>
                  <a:gd name="T3" fmla="*/ 152 h 488"/>
                  <a:gd name="T4" fmla="*/ 480 w 3552"/>
                  <a:gd name="T5" fmla="*/ 152 h 488"/>
                  <a:gd name="T6" fmla="*/ 624 w 3552"/>
                  <a:gd name="T7" fmla="*/ 56 h 488"/>
                  <a:gd name="T8" fmla="*/ 720 w 3552"/>
                  <a:gd name="T9" fmla="*/ 8 h 488"/>
                  <a:gd name="T10" fmla="*/ 768 w 3552"/>
                  <a:gd name="T11" fmla="*/ 104 h 488"/>
                  <a:gd name="T12" fmla="*/ 816 w 3552"/>
                  <a:gd name="T13" fmla="*/ 152 h 488"/>
                  <a:gd name="T14" fmla="*/ 1152 w 3552"/>
                  <a:gd name="T15" fmla="*/ 104 h 488"/>
                  <a:gd name="T16" fmla="*/ 1488 w 3552"/>
                  <a:gd name="T17" fmla="*/ 152 h 488"/>
                  <a:gd name="T18" fmla="*/ 1968 w 3552"/>
                  <a:gd name="T19" fmla="*/ 200 h 488"/>
                  <a:gd name="T20" fmla="*/ 2448 w 3552"/>
                  <a:gd name="T21" fmla="*/ 296 h 488"/>
                  <a:gd name="T22" fmla="*/ 2544 w 3552"/>
                  <a:gd name="T23" fmla="*/ 296 h 488"/>
                  <a:gd name="T24" fmla="*/ 2736 w 3552"/>
                  <a:gd name="T25" fmla="*/ 344 h 488"/>
                  <a:gd name="T26" fmla="*/ 2832 w 3552"/>
                  <a:gd name="T27" fmla="*/ 440 h 488"/>
                  <a:gd name="T28" fmla="*/ 2832 w 3552"/>
                  <a:gd name="T29" fmla="*/ 488 h 488"/>
                  <a:gd name="T30" fmla="*/ 2832 w 3552"/>
                  <a:gd name="T31" fmla="*/ 440 h 488"/>
                  <a:gd name="T32" fmla="*/ 3024 w 3552"/>
                  <a:gd name="T33" fmla="*/ 392 h 488"/>
                  <a:gd name="T34" fmla="*/ 3408 w 3552"/>
                  <a:gd name="T35" fmla="*/ 440 h 488"/>
                  <a:gd name="T36" fmla="*/ 3552 w 3552"/>
                  <a:gd name="T37" fmla="*/ 488 h 4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52"/>
                  <a:gd name="T58" fmla="*/ 0 h 488"/>
                  <a:gd name="T59" fmla="*/ 3552 w 3552"/>
                  <a:gd name="T60" fmla="*/ 488 h 4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52" h="488">
                    <a:moveTo>
                      <a:pt x="0" y="104"/>
                    </a:moveTo>
                    <a:cubicBezTo>
                      <a:pt x="128" y="124"/>
                      <a:pt x="256" y="144"/>
                      <a:pt x="336" y="152"/>
                    </a:cubicBezTo>
                    <a:cubicBezTo>
                      <a:pt x="416" y="160"/>
                      <a:pt x="432" y="168"/>
                      <a:pt x="480" y="152"/>
                    </a:cubicBezTo>
                    <a:cubicBezTo>
                      <a:pt x="528" y="136"/>
                      <a:pt x="584" y="80"/>
                      <a:pt x="624" y="56"/>
                    </a:cubicBezTo>
                    <a:cubicBezTo>
                      <a:pt x="664" y="32"/>
                      <a:pt x="696" y="0"/>
                      <a:pt x="720" y="8"/>
                    </a:cubicBezTo>
                    <a:cubicBezTo>
                      <a:pt x="744" y="16"/>
                      <a:pt x="752" y="80"/>
                      <a:pt x="768" y="104"/>
                    </a:cubicBezTo>
                    <a:cubicBezTo>
                      <a:pt x="784" y="128"/>
                      <a:pt x="752" y="152"/>
                      <a:pt x="816" y="152"/>
                    </a:cubicBezTo>
                    <a:cubicBezTo>
                      <a:pt x="880" y="152"/>
                      <a:pt x="1040" y="104"/>
                      <a:pt x="1152" y="104"/>
                    </a:cubicBezTo>
                    <a:cubicBezTo>
                      <a:pt x="1264" y="104"/>
                      <a:pt x="1352" y="136"/>
                      <a:pt x="1488" y="152"/>
                    </a:cubicBezTo>
                    <a:cubicBezTo>
                      <a:pt x="1624" y="168"/>
                      <a:pt x="1808" y="176"/>
                      <a:pt x="1968" y="200"/>
                    </a:cubicBezTo>
                    <a:cubicBezTo>
                      <a:pt x="2128" y="224"/>
                      <a:pt x="2352" y="280"/>
                      <a:pt x="2448" y="296"/>
                    </a:cubicBezTo>
                    <a:cubicBezTo>
                      <a:pt x="2544" y="312"/>
                      <a:pt x="2496" y="288"/>
                      <a:pt x="2544" y="296"/>
                    </a:cubicBezTo>
                    <a:cubicBezTo>
                      <a:pt x="2592" y="304"/>
                      <a:pt x="2688" y="320"/>
                      <a:pt x="2736" y="344"/>
                    </a:cubicBezTo>
                    <a:cubicBezTo>
                      <a:pt x="2784" y="368"/>
                      <a:pt x="2816" y="416"/>
                      <a:pt x="2832" y="440"/>
                    </a:cubicBezTo>
                    <a:cubicBezTo>
                      <a:pt x="2848" y="464"/>
                      <a:pt x="2832" y="488"/>
                      <a:pt x="2832" y="488"/>
                    </a:cubicBezTo>
                    <a:cubicBezTo>
                      <a:pt x="2832" y="488"/>
                      <a:pt x="2800" y="456"/>
                      <a:pt x="2832" y="440"/>
                    </a:cubicBezTo>
                    <a:cubicBezTo>
                      <a:pt x="2864" y="424"/>
                      <a:pt x="2928" y="392"/>
                      <a:pt x="3024" y="392"/>
                    </a:cubicBezTo>
                    <a:cubicBezTo>
                      <a:pt x="3120" y="392"/>
                      <a:pt x="3320" y="424"/>
                      <a:pt x="3408" y="440"/>
                    </a:cubicBezTo>
                    <a:cubicBezTo>
                      <a:pt x="3496" y="456"/>
                      <a:pt x="3524" y="472"/>
                      <a:pt x="3552" y="488"/>
                    </a:cubicBezTo>
                  </a:path>
                </a:pathLst>
              </a:custGeom>
              <a:noFill/>
              <a:ln w="76200" cap="flat" cmpd="sng">
                <a:solidFill>
                  <a:srgbClr val="FF3399"/>
                </a:solidFill>
                <a:prstDash val="solid"/>
                <a:miter lim="800000"/>
                <a:headEnd type="triangl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8"/>
              <p:cNvSpPr>
                <a:spLocks/>
              </p:cNvSpPr>
              <p:nvPr/>
            </p:nvSpPr>
            <p:spPr bwMode="auto">
              <a:xfrm>
                <a:off x="-1927" y="340"/>
                <a:ext cx="2736" cy="2256"/>
              </a:xfrm>
              <a:custGeom>
                <a:avLst/>
                <a:gdLst>
                  <a:gd name="T0" fmla="*/ 2736 w 2736"/>
                  <a:gd name="T1" fmla="*/ 0 h 2256"/>
                  <a:gd name="T2" fmla="*/ 2544 w 2736"/>
                  <a:gd name="T3" fmla="*/ 432 h 2256"/>
                  <a:gd name="T4" fmla="*/ 2112 w 2736"/>
                  <a:gd name="T5" fmla="*/ 864 h 2256"/>
                  <a:gd name="T6" fmla="*/ 1728 w 2736"/>
                  <a:gd name="T7" fmla="*/ 1200 h 2256"/>
                  <a:gd name="T8" fmla="*/ 1200 w 2736"/>
                  <a:gd name="T9" fmla="*/ 1536 h 2256"/>
                  <a:gd name="T10" fmla="*/ 720 w 2736"/>
                  <a:gd name="T11" fmla="*/ 1872 h 2256"/>
                  <a:gd name="T12" fmla="*/ 240 w 2736"/>
                  <a:gd name="T13" fmla="*/ 2112 h 2256"/>
                  <a:gd name="T14" fmla="*/ 0 w 2736"/>
                  <a:gd name="T15" fmla="*/ 2256 h 22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36"/>
                  <a:gd name="T25" fmla="*/ 0 h 2256"/>
                  <a:gd name="T26" fmla="*/ 2736 w 2736"/>
                  <a:gd name="T27" fmla="*/ 2256 h 22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36" h="2256">
                    <a:moveTo>
                      <a:pt x="2736" y="0"/>
                    </a:moveTo>
                    <a:cubicBezTo>
                      <a:pt x="2692" y="144"/>
                      <a:pt x="2648" y="288"/>
                      <a:pt x="2544" y="432"/>
                    </a:cubicBezTo>
                    <a:cubicBezTo>
                      <a:pt x="2440" y="576"/>
                      <a:pt x="2248" y="736"/>
                      <a:pt x="2112" y="864"/>
                    </a:cubicBezTo>
                    <a:cubicBezTo>
                      <a:pt x="1976" y="992"/>
                      <a:pt x="1880" y="1088"/>
                      <a:pt x="1728" y="1200"/>
                    </a:cubicBezTo>
                    <a:cubicBezTo>
                      <a:pt x="1576" y="1312"/>
                      <a:pt x="1368" y="1424"/>
                      <a:pt x="1200" y="1536"/>
                    </a:cubicBezTo>
                    <a:cubicBezTo>
                      <a:pt x="1032" y="1648"/>
                      <a:pt x="880" y="1776"/>
                      <a:pt x="720" y="1872"/>
                    </a:cubicBezTo>
                    <a:cubicBezTo>
                      <a:pt x="560" y="1968"/>
                      <a:pt x="360" y="2048"/>
                      <a:pt x="240" y="2112"/>
                    </a:cubicBezTo>
                    <a:cubicBezTo>
                      <a:pt x="120" y="2176"/>
                      <a:pt x="60" y="2216"/>
                      <a:pt x="0" y="2256"/>
                    </a:cubicBezTo>
                  </a:path>
                </a:pathLst>
              </a:custGeom>
              <a:noFill/>
              <a:ln w="76200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225675" y="1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GPDs through DVCS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271378"/>
              </p:ext>
            </p:extLst>
          </p:nvPr>
        </p:nvGraphicFramePr>
        <p:xfrm>
          <a:off x="637543" y="736937"/>
          <a:ext cx="76993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" name="Équation" r:id="rId5" imgW="4647960" imgH="469800" progId="Equation.3">
                  <p:embed/>
                </p:oleObj>
              </mc:Choice>
              <mc:Fallback>
                <p:oleObj name="Équation" r:id="rId5" imgW="4647960" imgH="4698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3" y="736937"/>
                        <a:ext cx="76993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Ellipse 96"/>
          <p:cNvSpPr>
            <a:spLocks noChangeArrowheads="1"/>
          </p:cNvSpPr>
          <p:nvPr/>
        </p:nvSpPr>
        <p:spPr bwMode="auto">
          <a:xfrm>
            <a:off x="4012975" y="720627"/>
            <a:ext cx="2041525" cy="806450"/>
          </a:xfrm>
          <a:prstGeom prst="ellipse">
            <a:avLst/>
          </a:prstGeom>
          <a:noFill/>
          <a:ln w="28575" algn="ctr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fr-FR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Ellipse 97"/>
          <p:cNvSpPr>
            <a:spLocks noChangeArrowheads="1"/>
          </p:cNvSpPr>
          <p:nvPr/>
        </p:nvSpPr>
        <p:spPr bwMode="auto">
          <a:xfrm>
            <a:off x="6280150" y="714737"/>
            <a:ext cx="1785938" cy="776287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ZoneTexte 22"/>
          <p:cNvSpPr txBox="1">
            <a:spLocks noChangeArrowheads="1"/>
          </p:cNvSpPr>
          <p:nvPr/>
        </p:nvSpPr>
        <p:spPr bwMode="auto">
          <a:xfrm>
            <a:off x="3830330" y="4512691"/>
            <a:ext cx="926857" cy="36933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Symbol" pitchFamily="18" charset="2"/>
              </a:rPr>
              <a:t>s, </a:t>
            </a:r>
            <a:r>
              <a:rPr lang="fr-FR" b="1" dirty="0" err="1">
                <a:solidFill>
                  <a:srgbClr val="000000"/>
                </a:solidFill>
                <a:cs typeface="Times New Roman" pitchFamily="18" charset="0"/>
              </a:rPr>
              <a:t>DSA</a:t>
            </a:r>
            <a:endParaRPr lang="fr-FR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6" name="ZoneTexte 23"/>
          <p:cNvSpPr txBox="1">
            <a:spLocks noChangeArrowheads="1"/>
          </p:cNvSpPr>
          <p:nvPr/>
        </p:nvSpPr>
        <p:spPr bwMode="auto">
          <a:xfrm>
            <a:off x="3254458" y="3182938"/>
            <a:ext cx="465138" cy="3683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00"/>
                </a:solidFill>
                <a:latin typeface="Symbol" pitchFamily="18" charset="2"/>
              </a:rPr>
              <a:t>Ds</a:t>
            </a:r>
          </a:p>
        </p:txBody>
      </p:sp>
      <p:sp>
        <p:nvSpPr>
          <p:cNvPr id="1037" name="ZoneTexte 24"/>
          <p:cNvSpPr txBox="1">
            <a:spLocks noChangeArrowheads="1"/>
          </p:cNvSpPr>
          <p:nvPr/>
        </p:nvSpPr>
        <p:spPr bwMode="auto">
          <a:xfrm>
            <a:off x="4581809" y="2852623"/>
            <a:ext cx="3276046" cy="646331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 are accessible</a:t>
            </a:r>
          </a:p>
          <a:p>
            <a:pPr algn="ctr"/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DVCS</a:t>
            </a:r>
          </a:p>
        </p:txBody>
      </p:sp>
      <p:sp>
        <p:nvSpPr>
          <p:cNvPr id="1040" name="ZoneTexte 29"/>
          <p:cNvSpPr txBox="1">
            <a:spLocks noChangeArrowheads="1"/>
          </p:cNvSpPr>
          <p:nvPr/>
        </p:nvSpPr>
        <p:spPr bwMode="auto">
          <a:xfrm>
            <a:off x="6604815" y="2259943"/>
            <a:ext cx="5141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u="sng" dirty="0">
                <a:uFill>
                  <a:solidFill>
                    <a:srgbClr val="FF33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u="sng" dirty="0" err="1">
                <a:uFill>
                  <a:solidFill>
                    <a:srgbClr val="FFFF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imaginary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parts of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0">
            <a:extLst>
              <a:ext uri="{FF2B5EF4-FFF2-40B4-BE49-F238E27FC236}">
                <a16:creationId xmlns:a16="http://schemas.microsoft.com/office/drawing/2014/main" id="{834951F6-9454-46C1-BA69-01C735B22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51008"/>
              </p:ext>
            </p:extLst>
          </p:nvPr>
        </p:nvGraphicFramePr>
        <p:xfrm>
          <a:off x="205582" y="1627778"/>
          <a:ext cx="5741163" cy="79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" name="Équation" r:id="rId7" imgW="3479760" imgH="482400" progId="Equation.3">
                  <p:embed/>
                </p:oleObj>
              </mc:Choice>
              <mc:Fallback>
                <p:oleObj name="Équation" r:id="rId7" imgW="3479760" imgH="482400" progId="Equation.3">
                  <p:embed/>
                  <p:pic>
                    <p:nvPicPr>
                      <p:cNvPr id="22221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2" y="1627778"/>
                        <a:ext cx="5741163" cy="79902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>
            <a:extLst>
              <a:ext uri="{FF2B5EF4-FFF2-40B4-BE49-F238E27FC236}">
                <a16:creationId xmlns:a16="http://schemas.microsoft.com/office/drawing/2014/main" id="{02DD1A7B-43B1-4F2F-8733-E7CEF601D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939999"/>
              </p:ext>
            </p:extLst>
          </p:nvPr>
        </p:nvGraphicFramePr>
        <p:xfrm>
          <a:off x="6943091" y="1652213"/>
          <a:ext cx="4298954" cy="46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0" name="Équation" r:id="rId9" imgW="2311200" imgH="253800" progId="Equation.3">
                  <p:embed/>
                </p:oleObj>
              </mc:Choice>
              <mc:Fallback>
                <p:oleObj name="Équation" r:id="rId9" imgW="2311200" imgH="253800" progId="Equation.3">
                  <p:embed/>
                  <p:pic>
                    <p:nvPicPr>
                      <p:cNvPr id="2222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091" y="1652213"/>
                        <a:ext cx="4298954" cy="4686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E8E1A03C-8063-438C-B9AB-57980FA43BD9}"/>
                  </a:ext>
                </a:extLst>
              </p:cNvPr>
              <p:cNvSpPr txBox="1"/>
              <p:nvPr/>
            </p:nvSpPr>
            <p:spPr bwMode="auto">
              <a:xfrm>
                <a:off x="6979553" y="4010802"/>
                <a:ext cx="4431486" cy="2110261"/>
              </a:xfrm>
              <a:prstGeom prst="rect">
                <a:avLst/>
              </a:prstGeom>
              <a:noFill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𝐷𝑉𝐶𝑆</m:t>
                                      </m:r>
                                    </m:sup>
                                  </m:sSup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𝐵𝐻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𝐷𝑉𝐶𝑆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</m:d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fr-F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𝐷𝑉𝐶𝑆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𝐵𝐻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𝐷𝑉𝐶𝑆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E8E1A03C-8063-438C-B9AB-57980FA4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9553" y="4010802"/>
                <a:ext cx="4431486" cy="21102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79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0AF0F6-DE66-4905-8B70-9D2BD02D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" y="783756"/>
            <a:ext cx="12123166" cy="5609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0FEB6-2084-44C6-A61A-55281420169D}"/>
              </a:ext>
            </a:extLst>
          </p:cNvPr>
          <p:cNvSpPr/>
          <p:nvPr/>
        </p:nvSpPr>
        <p:spPr>
          <a:xfrm>
            <a:off x="2166258" y="0"/>
            <a:ext cx="820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Azimuthal dependence of the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ep→ep</a:t>
            </a:r>
            <a:r>
              <a:rPr lang="en-US" sz="2800" b="1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</a:t>
            </a:r>
            <a:endParaRPr lang="fr-FR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560991-9E58-4024-8482-5C8BBFA2BCEA}"/>
              </a:ext>
            </a:extLst>
          </p:cNvPr>
          <p:cNvSpPr txBox="1"/>
          <p:nvPr/>
        </p:nvSpPr>
        <p:spPr>
          <a:xfrm>
            <a:off x="8964568" y="2485018"/>
            <a:ext cx="312861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Belitsky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Müller, Kirchner (2000) </a:t>
            </a:r>
          </a:p>
        </p:txBody>
      </p:sp>
    </p:spTree>
    <p:extLst>
      <p:ext uri="{BB962C8B-B14F-4D97-AF65-F5344CB8AC3E}">
        <p14:creationId xmlns:p14="http://schemas.microsoft.com/office/powerpoint/2010/main" val="19840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935567" y="24021"/>
            <a:ext cx="1076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Accessing GPDs through DVCS polarization observables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54680" y="2122713"/>
            <a:ext cx="5486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5" name="Group 82"/>
          <p:cNvGrpSpPr>
            <a:grpSpLocks/>
          </p:cNvGrpSpPr>
          <p:nvPr/>
        </p:nvGrpSpPr>
        <p:grpSpPr bwMode="auto">
          <a:xfrm>
            <a:off x="57974" y="985333"/>
            <a:ext cx="7442207" cy="760413"/>
            <a:chOff x="246" y="895"/>
            <a:chExt cx="3516" cy="479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246" y="1141"/>
              <a:ext cx="20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Ds</a:t>
              </a:r>
              <a:r>
                <a:rPr lang="en-US" baseline="-25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~ </a:t>
              </a:r>
              <a:r>
                <a:rPr lang="en-US" dirty="0" err="1">
                  <a:solidFill>
                    <a:srgbClr val="FF3300"/>
                  </a:solidFill>
                  <a:latin typeface="Times New Roman" pitchFamily="18" charset="0"/>
                </a:rPr>
                <a:t>sin</a:t>
              </a:r>
              <a:r>
                <a:rPr lang="en-US" dirty="0" err="1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Im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{F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009999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(F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-kF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E+…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}</a:t>
              </a:r>
              <a:endParaRPr 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27" y="937"/>
              <a:ext cx="14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Polarized beam,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unpolarized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 target:</a:t>
              </a:r>
            </a:p>
          </p:txBody>
        </p:sp>
        <p:sp>
          <p:nvSpPr>
            <p:cNvPr id="49" name="AutoShape 51"/>
            <p:cNvSpPr>
              <a:spLocks noChangeArrowheads="1"/>
            </p:cNvSpPr>
            <p:nvPr/>
          </p:nvSpPr>
          <p:spPr bwMode="auto">
            <a:xfrm>
              <a:off x="2621" y="1058"/>
              <a:ext cx="374" cy="186"/>
            </a:xfrm>
            <a:prstGeom prst="rightArrow">
              <a:avLst>
                <a:gd name="adj1" fmla="val 50000"/>
                <a:gd name="adj2" fmla="val 859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FF00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70"/>
            <p:cNvSpPr txBox="1">
              <a:spLocks noChangeArrowheads="1"/>
            </p:cNvSpPr>
            <p:nvPr/>
          </p:nvSpPr>
          <p:spPr bwMode="auto">
            <a:xfrm>
              <a:off x="2745" y="956"/>
              <a:ext cx="10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         </a:t>
              </a:r>
              <a:r>
                <a:rPr lang="en-US" i="1" dirty="0" err="1">
                  <a:solidFill>
                    <a:srgbClr val="0000FF"/>
                  </a:solidFill>
                  <a:latin typeface="Times New Roman" pitchFamily="18" charset="0"/>
                </a:rPr>
                <a:t>Im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b="1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aseline="-25000" dirty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51" name="Rectangle 71"/>
            <p:cNvSpPr>
              <a:spLocks noChangeArrowheads="1"/>
            </p:cNvSpPr>
            <p:nvPr/>
          </p:nvSpPr>
          <p:spPr bwMode="auto">
            <a:xfrm>
              <a:off x="3437" y="895"/>
              <a:ext cx="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52" name="Group 83"/>
          <p:cNvGrpSpPr>
            <a:grpSpLocks/>
          </p:cNvGrpSpPr>
          <p:nvPr/>
        </p:nvGrpSpPr>
        <p:grpSpPr bwMode="auto">
          <a:xfrm>
            <a:off x="80830" y="2533073"/>
            <a:ext cx="7192443" cy="779467"/>
            <a:chOff x="320" y="1304"/>
            <a:chExt cx="3398" cy="491"/>
          </a:xfrm>
        </p:grpSpPr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722" y="1357"/>
              <a:ext cx="14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Polarized beam, longitudinal target:</a:t>
              </a: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320" y="1562"/>
              <a:ext cx="33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Ds</a:t>
              </a:r>
              <a:r>
                <a:rPr lang="en-US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LL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 ~ 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</a:rPr>
                <a:t>A+B</a:t>
              </a:r>
              <a:r>
                <a:rPr lang="en-US" dirty="0" err="1">
                  <a:solidFill>
                    <a:srgbClr val="FF3300"/>
                  </a:solidFill>
                  <a:latin typeface="Times New Roman" pitchFamily="18" charset="0"/>
                </a:rPr>
                <a:t>cos</a:t>
              </a:r>
              <a:r>
                <a:rPr lang="en-US" dirty="0" err="1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dirty="0">
                  <a:solidFill>
                    <a:srgbClr val="FF3300"/>
                  </a:solidFill>
                  <a:latin typeface="Symbol" pitchFamily="18" charset="2"/>
                </a:rPr>
                <a:t>)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Re{F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(F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)(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/2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)+…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}</a:t>
              </a:r>
              <a:endParaRPr 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459" y="1493"/>
              <a:ext cx="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2555" y="1366"/>
              <a:ext cx="11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                    </a:t>
              </a:r>
              <a:r>
                <a:rPr lang="en-US" i="1" dirty="0">
                  <a:solidFill>
                    <a:srgbClr val="0000FF"/>
                  </a:solidFill>
                  <a:latin typeface="Times New Roman" pitchFamily="18" charset="0"/>
                </a:rPr>
                <a:t>Re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b="1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1" baseline="-25000" dirty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b="1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1" baseline="-25000" dirty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3530" y="1304"/>
              <a:ext cx="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5278117" y="1361765"/>
            <a:ext cx="2345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dirty="0" err="1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Monotype Corsiva" pitchFamily="66" charset="0"/>
              </a:rPr>
              <a:t>E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60" name="ZoneTexte 56"/>
          <p:cNvSpPr txBox="1">
            <a:spLocks noChangeArrowheads="1"/>
          </p:cNvSpPr>
          <p:nvPr/>
        </p:nvSpPr>
        <p:spPr bwMode="auto">
          <a:xfrm>
            <a:off x="5934081" y="729149"/>
            <a:ext cx="1614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3105371" y="1213741"/>
            <a:ext cx="16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6039224" y="2983843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Re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b="1" dirty="0" err="1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b="1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Monotype Corsiva" pitchFamily="66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6826609" y="1278284"/>
            <a:ext cx="16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64" name="Group 84"/>
          <p:cNvGrpSpPr>
            <a:grpSpLocks/>
          </p:cNvGrpSpPr>
          <p:nvPr/>
        </p:nvGrpSpPr>
        <p:grpSpPr bwMode="auto">
          <a:xfrm>
            <a:off x="88724" y="3360090"/>
            <a:ext cx="7179738" cy="712781"/>
            <a:chOff x="344" y="1744"/>
            <a:chExt cx="3392" cy="449"/>
          </a:xfrm>
        </p:grpSpPr>
        <p:sp>
          <p:nvSpPr>
            <p:cNvPr id="65" name="Text Box 76"/>
            <p:cNvSpPr txBox="1">
              <a:spLocks noChangeArrowheads="1"/>
            </p:cNvSpPr>
            <p:nvPr/>
          </p:nvSpPr>
          <p:spPr bwMode="auto">
            <a:xfrm>
              <a:off x="692" y="1744"/>
              <a:ext cx="151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Unpolarized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 beam, transverse target:</a:t>
              </a:r>
            </a:p>
          </p:txBody>
        </p:sp>
        <p:sp>
          <p:nvSpPr>
            <p:cNvPr id="66" name="Text Box 77"/>
            <p:cNvSpPr txBox="1">
              <a:spLocks noChangeArrowheads="1"/>
            </p:cNvSpPr>
            <p:nvPr/>
          </p:nvSpPr>
          <p:spPr bwMode="auto">
            <a:xfrm>
              <a:off x="344" y="1960"/>
              <a:ext cx="20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ymbol" pitchFamily="18" charset="2"/>
                </a:rPr>
                <a:t>Ds</a:t>
              </a:r>
              <a:r>
                <a:rPr lang="en-US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UT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 ~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</a:rPr>
                <a:t>cos</a:t>
              </a:r>
              <a:r>
                <a:rPr lang="en-US" dirty="0" err="1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r>
                <a:rPr lang="en-US" dirty="0" err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r>
                <a:rPr lang="en-US" baseline="-25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-f)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Im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{k(F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  <a:ea typeface="Arial Unicode MS" pitchFamily="34" charset="-128"/>
                  <a:cs typeface="Arial Unicode MS" pitchFamily="34" charset="-128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 – 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) +… }</a:t>
              </a:r>
              <a:endParaRPr 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67" name="Text Box 78"/>
            <p:cNvSpPr txBox="1">
              <a:spLocks noChangeArrowheads="1"/>
            </p:cNvSpPr>
            <p:nvPr/>
          </p:nvSpPr>
          <p:spPr bwMode="auto">
            <a:xfrm>
              <a:off x="2935" y="1755"/>
              <a:ext cx="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r>
                <a:rPr lang="en-US" i="1" dirty="0" err="1">
                  <a:solidFill>
                    <a:srgbClr val="0000FF"/>
                  </a:solidFill>
                  <a:latin typeface="Times New Roman" pitchFamily="18" charset="0"/>
                </a:rPr>
                <a:t>Im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b="1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1" baseline="-25000" dirty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b="1" dirty="0" err="1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="1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</p:grp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6032545" y="3712466"/>
            <a:ext cx="891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b="1" dirty="0" err="1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b="1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grpSp>
        <p:nvGrpSpPr>
          <p:cNvPr id="70" name="Group 83"/>
          <p:cNvGrpSpPr>
            <a:grpSpLocks/>
          </p:cNvGrpSpPr>
          <p:nvPr/>
        </p:nvGrpSpPr>
        <p:grpSpPr bwMode="auto">
          <a:xfrm>
            <a:off x="165447" y="1749015"/>
            <a:ext cx="7548038" cy="798518"/>
            <a:chOff x="320" y="1425"/>
            <a:chExt cx="3566" cy="503"/>
          </a:xfrm>
        </p:grpSpPr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661" y="1497"/>
              <a:ext cx="159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Unpolarized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 beam, longitudinal target:</a:t>
              </a: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320" y="1695"/>
              <a:ext cx="35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Ds</a:t>
              </a:r>
              <a:r>
                <a:rPr lang="en-US" baseline="-25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UL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~ </a:t>
              </a:r>
              <a:r>
                <a:rPr lang="en-US" dirty="0" err="1">
                  <a:solidFill>
                    <a:srgbClr val="FF3300"/>
                  </a:solidFill>
                  <a:latin typeface="Times New Roman" pitchFamily="18" charset="0"/>
                </a:rPr>
                <a:t>sin</a:t>
              </a:r>
              <a:r>
                <a:rPr lang="en-US" dirty="0" err="1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Im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{F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(F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)(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/2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) –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kF</a:t>
              </a:r>
              <a:r>
                <a:rPr lang="en-US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}</a:t>
              </a:r>
              <a:endParaRPr 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1161" y="1633"/>
              <a:ext cx="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auto">
            <a:xfrm>
              <a:off x="3136" y="1489"/>
              <a:ext cx="5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>
                  <a:solidFill>
                    <a:srgbClr val="0000FF"/>
                  </a:solidFill>
                  <a:latin typeface="Times New Roman" pitchFamily="18" charset="0"/>
                </a:rPr>
                <a:t>Im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b="1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1" baseline="-25000" dirty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b="1" dirty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1" baseline="-25000" dirty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3546" y="1425"/>
              <a:ext cx="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4630476" y="2002802"/>
            <a:ext cx="16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6060375" y="2189780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b="1" dirty="0" err="1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b="1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Monotype Corsiva" pitchFamily="66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grpSp>
        <p:nvGrpSpPr>
          <p:cNvPr id="79" name="Group 29"/>
          <p:cNvGrpSpPr>
            <a:grpSpLocks/>
          </p:cNvGrpSpPr>
          <p:nvPr/>
        </p:nvGrpSpPr>
        <p:grpSpPr bwMode="auto">
          <a:xfrm>
            <a:off x="1160561" y="5099496"/>
            <a:ext cx="3553271" cy="1604067"/>
            <a:chOff x="3061" y="665"/>
            <a:chExt cx="2499" cy="1307"/>
          </a:xfrm>
        </p:grpSpPr>
        <p:grpSp>
          <p:nvGrpSpPr>
            <p:cNvPr id="80" name="Group 30"/>
            <p:cNvGrpSpPr>
              <a:grpSpLocks/>
            </p:cNvGrpSpPr>
            <p:nvPr/>
          </p:nvGrpSpPr>
          <p:grpSpPr bwMode="auto">
            <a:xfrm>
              <a:off x="3061" y="754"/>
              <a:ext cx="2392" cy="1085"/>
              <a:chOff x="3061" y="754"/>
              <a:chExt cx="2392" cy="1085"/>
            </a:xfrm>
          </p:grpSpPr>
          <p:sp>
            <p:nvSpPr>
              <p:cNvPr id="98" name="AutoShape 31"/>
              <p:cNvSpPr>
                <a:spLocks noChangeArrowheads="1"/>
              </p:cNvSpPr>
              <p:nvPr/>
            </p:nvSpPr>
            <p:spPr bwMode="auto">
              <a:xfrm>
                <a:off x="4061" y="1297"/>
                <a:ext cx="1065" cy="542"/>
              </a:xfrm>
              <a:prstGeom prst="parallelogram">
                <a:avLst>
                  <a:gd name="adj" fmla="val 49124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" name="AutoShape 32"/>
              <p:cNvSpPr>
                <a:spLocks noChangeArrowheads="1"/>
              </p:cNvSpPr>
              <p:nvPr/>
            </p:nvSpPr>
            <p:spPr bwMode="auto">
              <a:xfrm>
                <a:off x="3061" y="1047"/>
                <a:ext cx="2392" cy="566"/>
              </a:xfrm>
              <a:prstGeom prst="parallelogram">
                <a:avLst>
                  <a:gd name="adj" fmla="val 105654"/>
                </a:avLst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" name="AutoShape 33"/>
              <p:cNvSpPr>
                <a:spLocks noChangeArrowheads="1"/>
              </p:cNvSpPr>
              <p:nvPr/>
            </p:nvSpPr>
            <p:spPr bwMode="auto">
              <a:xfrm>
                <a:off x="4337" y="754"/>
                <a:ext cx="1066" cy="542"/>
              </a:xfrm>
              <a:prstGeom prst="parallelogram">
                <a:avLst>
                  <a:gd name="adj" fmla="val 49170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1" name="Group 34"/>
            <p:cNvGrpSpPr>
              <a:grpSpLocks/>
            </p:cNvGrpSpPr>
            <p:nvPr/>
          </p:nvGrpSpPr>
          <p:grpSpPr bwMode="auto">
            <a:xfrm>
              <a:off x="3381" y="665"/>
              <a:ext cx="2179" cy="1307"/>
              <a:chOff x="3381" y="665"/>
              <a:chExt cx="2179" cy="1307"/>
            </a:xfrm>
          </p:grpSpPr>
          <p:sp>
            <p:nvSpPr>
              <p:cNvPr id="82" name="Text Box 35"/>
              <p:cNvSpPr txBox="1">
                <a:spLocks noChangeArrowheads="1"/>
              </p:cNvSpPr>
              <p:nvPr/>
            </p:nvSpPr>
            <p:spPr bwMode="auto">
              <a:xfrm>
                <a:off x="4598" y="665"/>
                <a:ext cx="219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 defTabSz="121917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sz="2400" dirty="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 sz="2400" baseline="30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3" name="Group 36"/>
              <p:cNvGrpSpPr>
                <a:grpSpLocks/>
              </p:cNvGrpSpPr>
              <p:nvPr/>
            </p:nvGrpSpPr>
            <p:grpSpPr bwMode="auto">
              <a:xfrm>
                <a:off x="3381" y="845"/>
                <a:ext cx="2179" cy="1127"/>
                <a:chOff x="3381" y="845"/>
                <a:chExt cx="2179" cy="1127"/>
              </a:xfrm>
            </p:grpSpPr>
            <p:sp>
              <p:nvSpPr>
                <p:cNvPr id="8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280" y="1065"/>
                  <a:ext cx="280" cy="43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 defTabSz="121917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r>
                    <a:rPr lang="en-US" sz="3200" dirty="0">
                      <a:solidFill>
                        <a:srgbClr val="FF0000"/>
                      </a:solidFill>
                      <a:latin typeface="Symbol" pitchFamily="18" charset="2"/>
                    </a:rPr>
                    <a:t>f</a:t>
                  </a:r>
                </a:p>
              </p:txBody>
            </p:sp>
            <p:sp>
              <p:nvSpPr>
                <p:cNvPr id="87" name="Line 40"/>
                <p:cNvSpPr>
                  <a:spLocks noChangeShapeType="1"/>
                </p:cNvSpPr>
                <p:nvPr/>
              </p:nvSpPr>
              <p:spPr bwMode="auto">
                <a:xfrm>
                  <a:off x="4375" y="1311"/>
                  <a:ext cx="473" cy="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864" y="1626"/>
                  <a:ext cx="359" cy="3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 defTabSz="1219170"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r>
                    <a:rPr lang="en-US" sz="24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N’</a:t>
                  </a:r>
                </a:p>
              </p:txBody>
            </p:sp>
            <p:sp>
              <p:nvSpPr>
                <p:cNvPr id="89" name="Arc 42"/>
                <p:cNvSpPr>
                  <a:spLocks/>
                </p:cNvSpPr>
                <p:nvPr/>
              </p:nvSpPr>
              <p:spPr bwMode="auto">
                <a:xfrm>
                  <a:off x="5270" y="921"/>
                  <a:ext cx="154" cy="446"/>
                </a:xfrm>
                <a:custGeom>
                  <a:avLst/>
                  <a:gdLst>
                    <a:gd name="T0" fmla="*/ 0 w 18415"/>
                    <a:gd name="T1" fmla="*/ 0 h 21600"/>
                    <a:gd name="T2" fmla="*/ 0 w 18415"/>
                    <a:gd name="T3" fmla="*/ 0 h 21600"/>
                    <a:gd name="T4" fmla="*/ 0 w 184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15"/>
                    <a:gd name="T10" fmla="*/ 0 h 21600"/>
                    <a:gd name="T11" fmla="*/ 18415 w 184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15" h="21600" fill="none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</a:path>
                    <a:path w="18415" h="21600" stroke="0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  <a:lnTo>
                        <a:pt x="110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90" name="Group 43"/>
                <p:cNvGrpSpPr>
                  <a:grpSpLocks/>
                </p:cNvGrpSpPr>
                <p:nvPr/>
              </p:nvGrpSpPr>
              <p:grpSpPr bwMode="auto">
                <a:xfrm>
                  <a:off x="3381" y="845"/>
                  <a:ext cx="1552" cy="816"/>
                  <a:chOff x="3381" y="845"/>
                  <a:chExt cx="1552" cy="816"/>
                </a:xfrm>
              </p:grpSpPr>
              <p:sp>
                <p:nvSpPr>
                  <p:cNvPr id="9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078"/>
                    <a:ext cx="201" cy="2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" y="1289"/>
                    <a:ext cx="495" cy="1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3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1221"/>
                    <a:ext cx="93" cy="9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4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7" y="974"/>
                    <a:ext cx="298" cy="346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 defTabSz="1219170" fontAlgn="base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</a:pPr>
                    <a:r>
                      <a:rPr lang="en-US" sz="2400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e’</a:t>
                    </a:r>
                  </a:p>
                </p:txBody>
              </p:sp>
              <p:sp>
                <p:nvSpPr>
                  <p:cNvPr id="95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1" y="1315"/>
                    <a:ext cx="226" cy="346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 defTabSz="1219170" fontAlgn="base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</a:pPr>
                    <a:r>
                      <a:rPr lang="en-US" sz="2400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96" name="Freeform 49"/>
                  <p:cNvSpPr>
                    <a:spLocks/>
                  </p:cNvSpPr>
                  <p:nvPr/>
                </p:nvSpPr>
                <p:spPr bwMode="auto">
                  <a:xfrm rot="2686378">
                    <a:off x="3935" y="1136"/>
                    <a:ext cx="276" cy="302"/>
                  </a:xfrm>
                  <a:custGeom>
                    <a:avLst/>
                    <a:gdLst>
                      <a:gd name="T0" fmla="*/ 11 w 289"/>
                      <a:gd name="T1" fmla="*/ 4405 h 289"/>
                      <a:gd name="T2" fmla="*/ 0 w 289"/>
                      <a:gd name="T3" fmla="*/ 3837 h 289"/>
                      <a:gd name="T4" fmla="*/ 11 w 289"/>
                      <a:gd name="T5" fmla="*/ 3811 h 289"/>
                      <a:gd name="T6" fmla="*/ 11 w 289"/>
                      <a:gd name="T7" fmla="*/ 3206 h 289"/>
                      <a:gd name="T8" fmla="*/ 11 w 289"/>
                      <a:gd name="T9" fmla="*/ 3112 h 289"/>
                      <a:gd name="T10" fmla="*/ 11 w 289"/>
                      <a:gd name="T11" fmla="*/ 2573 h 289"/>
                      <a:gd name="T12" fmla="*/ 11 w 289"/>
                      <a:gd name="T13" fmla="*/ 2486 h 289"/>
                      <a:gd name="T14" fmla="*/ 11 w 289"/>
                      <a:gd name="T15" fmla="*/ 1909 h 289"/>
                      <a:gd name="T16" fmla="*/ 11 w 289"/>
                      <a:gd name="T17" fmla="*/ 1827 h 289"/>
                      <a:gd name="T18" fmla="*/ 11 w 289"/>
                      <a:gd name="T19" fmla="*/ 1274 h 289"/>
                      <a:gd name="T20" fmla="*/ 14 w 289"/>
                      <a:gd name="T21" fmla="*/ 1212 h 289"/>
                      <a:gd name="T22" fmla="*/ 13 w 289"/>
                      <a:gd name="T23" fmla="*/ 626 h 289"/>
                      <a:gd name="T24" fmla="*/ 18 w 289"/>
                      <a:gd name="T25" fmla="*/ 553 h 289"/>
                      <a:gd name="T26" fmla="*/ 17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solidFill>
                    <a:srgbClr val="FF3300"/>
                  </a:solidFill>
                  <a:ln w="28575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7" name="Freeform 50"/>
                  <p:cNvSpPr>
                    <a:spLocks/>
                  </p:cNvSpPr>
                  <p:nvPr/>
                </p:nvSpPr>
                <p:spPr bwMode="auto">
                  <a:xfrm rot="854228">
                    <a:off x="4422" y="845"/>
                    <a:ext cx="511" cy="516"/>
                  </a:xfrm>
                  <a:custGeom>
                    <a:avLst/>
                    <a:gdLst>
                      <a:gd name="T0" fmla="*/ 2147483647 w 289"/>
                      <a:gd name="T1" fmla="*/ 2147483647 h 289"/>
                      <a:gd name="T2" fmla="*/ 0 w 289"/>
                      <a:gd name="T3" fmla="*/ 2147483647 h 289"/>
                      <a:gd name="T4" fmla="*/ 2147483647 w 289"/>
                      <a:gd name="T5" fmla="*/ 2147483647 h 289"/>
                      <a:gd name="T6" fmla="*/ 2147483647 w 289"/>
                      <a:gd name="T7" fmla="*/ 2147483647 h 289"/>
                      <a:gd name="T8" fmla="*/ 2147483647 w 289"/>
                      <a:gd name="T9" fmla="*/ 2147483647 h 289"/>
                      <a:gd name="T10" fmla="*/ 2147483647 w 289"/>
                      <a:gd name="T11" fmla="*/ 2147483647 h 289"/>
                      <a:gd name="T12" fmla="*/ 2147483647 w 289"/>
                      <a:gd name="T13" fmla="*/ 2147483647 h 289"/>
                      <a:gd name="T14" fmla="*/ 2147483647 w 289"/>
                      <a:gd name="T15" fmla="*/ 2147483647 h 289"/>
                      <a:gd name="T16" fmla="*/ 2147483647 w 289"/>
                      <a:gd name="T17" fmla="*/ 2147483647 h 289"/>
                      <a:gd name="T18" fmla="*/ 2147483647 w 289"/>
                      <a:gd name="T19" fmla="*/ 2147483647 h 289"/>
                      <a:gd name="T20" fmla="*/ 2147483647 w 289"/>
                      <a:gd name="T21" fmla="*/ 2147483647 h 289"/>
                      <a:gd name="T22" fmla="*/ 2147483647 w 289"/>
                      <a:gd name="T23" fmla="*/ 2147483647 h 289"/>
                      <a:gd name="T24" fmla="*/ 2147483647 w 289"/>
                      <a:gd name="T25" fmla="*/ 2147483647 h 289"/>
                      <a:gd name="T26" fmla="*/ 2147483647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85" name="AutoShape 51"/>
          <p:cNvSpPr>
            <a:spLocks noChangeArrowheads="1"/>
          </p:cNvSpPr>
          <p:nvPr/>
        </p:nvSpPr>
        <p:spPr bwMode="auto">
          <a:xfrm>
            <a:off x="5069968" y="2028862"/>
            <a:ext cx="791633" cy="295275"/>
          </a:xfrm>
          <a:prstGeom prst="rightArrow">
            <a:avLst>
              <a:gd name="adj1" fmla="val 50000"/>
              <a:gd name="adj2" fmla="val 859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86" name="AutoShape 51"/>
          <p:cNvSpPr>
            <a:spLocks noChangeArrowheads="1"/>
          </p:cNvSpPr>
          <p:nvPr/>
        </p:nvSpPr>
        <p:spPr bwMode="auto">
          <a:xfrm>
            <a:off x="5101799" y="3557814"/>
            <a:ext cx="791633" cy="295275"/>
          </a:xfrm>
          <a:prstGeom prst="rightArrow">
            <a:avLst>
              <a:gd name="adj1" fmla="val 50000"/>
              <a:gd name="adj2" fmla="val 859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02" name="AutoShape 51"/>
          <p:cNvSpPr>
            <a:spLocks noChangeArrowheads="1"/>
          </p:cNvSpPr>
          <p:nvPr/>
        </p:nvSpPr>
        <p:spPr bwMode="auto">
          <a:xfrm>
            <a:off x="5106244" y="2810685"/>
            <a:ext cx="791633" cy="295275"/>
          </a:xfrm>
          <a:prstGeom prst="rightArrow">
            <a:avLst>
              <a:gd name="adj1" fmla="val 50000"/>
              <a:gd name="adj2" fmla="val 859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E9417-BF88-4A65-94CD-7FA13DC31F1F}"/>
              </a:ext>
            </a:extLst>
          </p:cNvPr>
          <p:cNvSpPr/>
          <p:nvPr/>
        </p:nvSpPr>
        <p:spPr>
          <a:xfrm>
            <a:off x="89045" y="4163871"/>
            <a:ext cx="46715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Unpolarized beam and target, different lepton charges:</a:t>
            </a:r>
          </a:p>
        </p:txBody>
      </p:sp>
      <p:sp>
        <p:nvSpPr>
          <p:cNvPr id="68" name="Text Box 3">
            <a:extLst>
              <a:ext uri="{FF2B5EF4-FFF2-40B4-BE49-F238E27FC236}">
                <a16:creationId xmlns:a16="http://schemas.microsoft.com/office/drawing/2014/main" id="{D7EE37A9-2098-4D4C-8F2C-44E27C21F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4" y="4502425"/>
            <a:ext cx="4235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Ds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~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</a:rPr>
              <a:t>cos</a:t>
            </a:r>
            <a:r>
              <a:rPr lang="en-US" dirty="0" err="1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Re{F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dirty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(F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+F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-kF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Monotype Corsiva" pitchFamily="66" charset="0"/>
              </a:rPr>
              <a:t>E+…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}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84871F8F-0B99-4605-80A8-7EDECE33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974" y="4344560"/>
            <a:ext cx="16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04" name="Text Box 70">
            <a:extLst>
              <a:ext uri="{FF2B5EF4-FFF2-40B4-BE49-F238E27FC236}">
                <a16:creationId xmlns:a16="http://schemas.microsoft.com/office/drawing/2014/main" id="{EF68AD78-EF52-4119-A268-423324D1D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39" y="4165990"/>
            <a:ext cx="2153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Re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{</a:t>
            </a:r>
            <a:r>
              <a:rPr lang="en-US" b="1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05" name="Rectangle 71">
            <a:extLst>
              <a:ext uri="{FF2B5EF4-FFF2-40B4-BE49-F238E27FC236}">
                <a16:creationId xmlns:a16="http://schemas.microsoft.com/office/drawing/2014/main" id="{487A7951-4A95-4F44-934D-AF4F53BFC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458" y="4043576"/>
            <a:ext cx="120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06" name="Text Box 70">
            <a:extLst>
              <a:ext uri="{FF2B5EF4-FFF2-40B4-BE49-F238E27FC236}">
                <a16:creationId xmlns:a16="http://schemas.microsoft.com/office/drawing/2014/main" id="{CCDAC3E2-3D0D-499B-ACBA-8C513E1F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776" y="4424300"/>
            <a:ext cx="2425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Re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dirty="0" err="1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Monotype Corsiva" pitchFamily="66" charset="0"/>
              </a:rPr>
              <a:t>E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07" name="Rectangle 71">
            <a:extLst>
              <a:ext uri="{FF2B5EF4-FFF2-40B4-BE49-F238E27FC236}">
                <a16:creationId xmlns:a16="http://schemas.microsoft.com/office/drawing/2014/main" id="{80FBC274-8E92-48BE-819B-CB4BCD09F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439" y="4352297"/>
            <a:ext cx="269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8" name="AutoShape 51">
            <a:extLst>
              <a:ext uri="{FF2B5EF4-FFF2-40B4-BE49-F238E27FC236}">
                <a16:creationId xmlns:a16="http://schemas.microsoft.com/office/drawing/2014/main" id="{0D338ECC-72B0-4EA3-B2DA-4C63AD4A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166" y="4336010"/>
            <a:ext cx="791633" cy="295275"/>
          </a:xfrm>
          <a:prstGeom prst="rightArrow">
            <a:avLst>
              <a:gd name="adj1" fmla="val 50000"/>
              <a:gd name="adj2" fmla="val 859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103" name="Picture 10">
            <a:extLst>
              <a:ext uri="{FF2B5EF4-FFF2-40B4-BE49-F238E27FC236}">
                <a16:creationId xmlns:a16="http://schemas.microsoft.com/office/drawing/2014/main" id="{6B49B44E-9B6A-40B2-8432-6117B6C1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193" y="4932747"/>
            <a:ext cx="4578636" cy="192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bject 29">
                <a:extLst>
                  <a:ext uri="{FF2B5EF4-FFF2-40B4-BE49-F238E27FC236}">
                    <a16:creationId xmlns:a16="http://schemas.microsoft.com/office/drawing/2014/main" id="{88FF5F45-0305-4877-BFC8-FC20D9134A9B}"/>
                  </a:ext>
                </a:extLst>
              </p:cNvPr>
              <p:cNvSpPr txBox="1"/>
              <p:nvPr/>
            </p:nvSpPr>
            <p:spPr bwMode="auto">
              <a:xfrm>
                <a:off x="7764778" y="1260086"/>
                <a:ext cx="4431486" cy="2110261"/>
              </a:xfrm>
              <a:prstGeom prst="rect">
                <a:avLst/>
              </a:prstGeom>
              <a:noFill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𝐷𝑉𝐶𝑆</m:t>
                                      </m:r>
                                    </m:sup>
                                  </m:sSup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𝐵𝐻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𝐷𝑉𝐶𝑆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</m:d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fr-F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𝐷𝑉𝐶𝑆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𝐵𝐻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𝐷𝑉𝐶𝑆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9" name="Object 29">
                <a:extLst>
                  <a:ext uri="{FF2B5EF4-FFF2-40B4-BE49-F238E27FC236}">
                    <a16:creationId xmlns:a16="http://schemas.microsoft.com/office/drawing/2014/main" id="{88FF5F45-0305-4877-BFC8-FC20D913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4778" y="1260086"/>
                <a:ext cx="4431486" cy="2110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32770</TotalTime>
  <Words>3509</Words>
  <Application>Microsoft Office PowerPoint</Application>
  <PresentationFormat>Grand écran</PresentationFormat>
  <Paragraphs>504</Paragraphs>
  <Slides>28</Slides>
  <Notes>16</Notes>
  <HiddenSlides>0</HiddenSlides>
  <MMClips>1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3" baseType="lpstr">
      <vt:lpstr>Arial</vt:lpstr>
      <vt:lpstr>Arial Unicode MS</vt:lpstr>
      <vt:lpstr>Bookman Old Style</vt:lpstr>
      <vt:lpstr>Calibri</vt:lpstr>
      <vt:lpstr>Cambria Math</vt:lpstr>
      <vt:lpstr>Comic Sans MS</vt:lpstr>
      <vt:lpstr>Monotype Corsiva</vt:lpstr>
      <vt:lpstr>Symbol</vt:lpstr>
      <vt:lpstr>Tahoma</vt:lpstr>
      <vt:lpstr>Times New Roman</vt:lpstr>
      <vt:lpstr>Wingdings</vt:lpstr>
      <vt:lpstr>Modèle par défaut</vt:lpstr>
      <vt:lpstr>1_Modèle par défaut</vt:lpstr>
      <vt:lpstr>3_Modèle par défaut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DVCS @ CLAS and HERMES: first pioneering results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High-precision DVCS: JLab Hall A at 6 GeV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$niccolai</dc:creator>
  <cp:lastModifiedBy>$niccolai</cp:lastModifiedBy>
  <cp:revision>408</cp:revision>
  <dcterms:created xsi:type="dcterms:W3CDTF">2022-06-08T09:41:31Z</dcterms:created>
  <dcterms:modified xsi:type="dcterms:W3CDTF">2023-05-31T02:01:40Z</dcterms:modified>
</cp:coreProperties>
</file>