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14" r:id="rId4"/>
  </p:sldMasterIdLst>
  <p:notesMasterIdLst>
    <p:notesMasterId r:id="rId37"/>
  </p:notesMasterIdLst>
  <p:sldIdLst>
    <p:sldId id="574" r:id="rId5"/>
    <p:sldId id="577" r:id="rId6"/>
    <p:sldId id="314" r:id="rId7"/>
    <p:sldId id="315" r:id="rId8"/>
    <p:sldId id="463" r:id="rId9"/>
    <p:sldId id="535" r:id="rId10"/>
    <p:sldId id="540" r:id="rId11"/>
    <p:sldId id="541" r:id="rId12"/>
    <p:sldId id="538" r:id="rId13"/>
    <p:sldId id="566" r:id="rId14"/>
    <p:sldId id="597" r:id="rId15"/>
    <p:sldId id="549" r:id="rId16"/>
    <p:sldId id="328" r:id="rId17"/>
    <p:sldId id="567" r:id="rId18"/>
    <p:sldId id="542" r:id="rId19"/>
    <p:sldId id="543" r:id="rId20"/>
    <p:sldId id="534" r:id="rId21"/>
    <p:sldId id="536" r:id="rId22"/>
    <p:sldId id="548" r:id="rId23"/>
    <p:sldId id="445" r:id="rId24"/>
    <p:sldId id="446" r:id="rId25"/>
    <p:sldId id="537" r:id="rId26"/>
    <p:sldId id="470" r:id="rId27"/>
    <p:sldId id="546" r:id="rId28"/>
    <p:sldId id="547" r:id="rId29"/>
    <p:sldId id="471" r:id="rId30"/>
    <p:sldId id="544" r:id="rId31"/>
    <p:sldId id="488" r:id="rId32"/>
    <p:sldId id="558" r:id="rId33"/>
    <p:sldId id="598" r:id="rId34"/>
    <p:sldId id="550" r:id="rId35"/>
    <p:sldId id="59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colai" initials="$" lastIdx="2" clrIdx="0">
    <p:extLst>
      <p:ext uri="{19B8F6BF-5375-455C-9EA6-DF929625EA0E}">
        <p15:presenceInfo xmlns:p15="http://schemas.microsoft.com/office/powerpoint/2012/main" userId="$niccol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86130" autoAdjust="0"/>
  </p:normalViewPr>
  <p:slideViewPr>
    <p:cSldViewPr snapToGrid="0">
      <p:cViewPr varScale="1">
        <p:scale>
          <a:sx n="71" d="100"/>
          <a:sy n="71"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AE5DD-EAB8-4B51-AF6D-AFA6353A1645}" type="datetimeFigureOut">
              <a:rPr lang="fr-FR" smtClean="0"/>
              <a:t>30/05/2023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FCC7E-1291-4A5A-A8ED-0CD2942E345F}" type="slidenum">
              <a:rPr lang="fr-FR" smtClean="0"/>
              <a:t>‹N°›</a:t>
            </a:fld>
            <a:endParaRPr lang="fr-FR"/>
          </a:p>
        </p:txBody>
      </p:sp>
    </p:spTree>
    <p:extLst>
      <p:ext uri="{BB962C8B-B14F-4D97-AF65-F5344CB8AC3E}">
        <p14:creationId xmlns:p14="http://schemas.microsoft.com/office/powerpoint/2010/main" val="248437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FCC7E-1291-4A5A-A8ED-0CD2942E345F}" type="slidenum">
              <a:rPr lang="fr-FR" smtClean="0"/>
              <a:t>1</a:t>
            </a:fld>
            <a:endParaRPr lang="fr-FR"/>
          </a:p>
        </p:txBody>
      </p:sp>
    </p:spTree>
    <p:extLst>
      <p:ext uri="{BB962C8B-B14F-4D97-AF65-F5344CB8AC3E}">
        <p14:creationId xmlns:p14="http://schemas.microsoft.com/office/powerpoint/2010/main" val="116943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0AB3B33E-F0E7-420E-8726-50029B069A02}"/>
              </a:ext>
            </a:extLst>
          </p:cNvPr>
          <p:cNvSpPr>
            <a:spLocks noGrp="1" noRot="1" noChangeAspect="1" noTextEdit="1"/>
          </p:cNvSpPr>
          <p:nvPr>
            <p:ph type="sldImg"/>
          </p:nvPr>
        </p:nvSpPr>
        <p:spPr>
          <a:ln/>
        </p:spPr>
      </p:sp>
      <p:sp>
        <p:nvSpPr>
          <p:cNvPr id="82947" name="Espace réservé des commentaires 2">
            <a:extLst>
              <a:ext uri="{FF2B5EF4-FFF2-40B4-BE49-F238E27FC236}">
                <a16:creationId xmlns:a16="http://schemas.microsoft.com/office/drawing/2014/main" id="{FE0BF849-6882-4B7F-9B4F-B11656060D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So today we know the spatial transverse distributions of the quarks, via the form factors, and their longitudinal momentum and spin distributions, via the PDFs. But what happens between these two visions? Can we correlate these two scenarios and give a unified vision of the dynamics of partons in the nucleon?</a:t>
            </a:r>
          </a:p>
          <a:p>
            <a:endParaRPr lang="fr-FR" altLang="fr-FR"/>
          </a:p>
        </p:txBody>
      </p:sp>
      <p:sp>
        <p:nvSpPr>
          <p:cNvPr id="82948" name="Espace réservé du numéro de diapositive 3">
            <a:extLst>
              <a:ext uri="{FF2B5EF4-FFF2-40B4-BE49-F238E27FC236}">
                <a16:creationId xmlns:a16="http://schemas.microsoft.com/office/drawing/2014/main" id="{06687106-AB3D-47CC-9CD9-659F24D3D9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2F63265-F3D9-4BDF-9D6C-2EA7C800FC34}" type="slidenum">
              <a:rPr lang="en-US" altLang="fr-FR">
                <a:latin typeface="Arial" panose="020B0604020202020204" pitchFamily="34" charset="0"/>
              </a:rPr>
              <a:pPr eaLnBrk="1" hangingPunct="1"/>
              <a:t>20</a:t>
            </a:fld>
            <a:endParaRPr lang="en-US" altLang="fr-F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a:extLst>
              <a:ext uri="{FF2B5EF4-FFF2-40B4-BE49-F238E27FC236}">
                <a16:creationId xmlns:a16="http://schemas.microsoft.com/office/drawing/2014/main" id="{C1BF6F62-50E1-4EE7-8FCC-95207EAFD639}"/>
              </a:ext>
            </a:extLst>
          </p:cNvPr>
          <p:cNvSpPr>
            <a:spLocks noGrp="1" noRot="1" noChangeAspect="1" noTextEdit="1"/>
          </p:cNvSpPr>
          <p:nvPr>
            <p:ph type="sldImg"/>
          </p:nvPr>
        </p:nvSpPr>
        <p:spPr>
          <a:ln/>
        </p:spPr>
      </p:sp>
      <p:sp>
        <p:nvSpPr>
          <p:cNvPr id="83971" name="Espace réservé des commentaires 2">
            <a:extLst>
              <a:ext uri="{FF2B5EF4-FFF2-40B4-BE49-F238E27FC236}">
                <a16:creationId xmlns:a16="http://schemas.microsoft.com/office/drawing/2014/main" id="{2422A366-A095-4B83-976B-E3DFDB0C51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Generalized Parton Distribution allow us to make this link, because they descrive the correlations between the transverse position and the longitidunal momentum of the quarks in the nucleon.</a:t>
            </a:r>
          </a:p>
          <a:p>
            <a:r>
              <a:rPr lang="fr-FR" altLang="fr-FR"/>
              <a:t>Such distributions are accessible in hard (high enough Q2 to « see » the quarks) exclusive reactions (where we fully know the final state) </a:t>
            </a:r>
          </a:p>
        </p:txBody>
      </p:sp>
      <p:sp>
        <p:nvSpPr>
          <p:cNvPr id="83972" name="Espace réservé du numéro de diapositive 3">
            <a:extLst>
              <a:ext uri="{FF2B5EF4-FFF2-40B4-BE49-F238E27FC236}">
                <a16:creationId xmlns:a16="http://schemas.microsoft.com/office/drawing/2014/main" id="{CB28E115-44CE-4738-BACC-B490D617A8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31315F0-891A-4720-A925-48E21902DCAF}" type="slidenum">
              <a:rPr lang="en-US" altLang="fr-FR">
                <a:latin typeface="Arial" panose="020B0604020202020204" pitchFamily="34" charset="0"/>
              </a:rPr>
              <a:pPr eaLnBrk="1" hangingPunct="1"/>
              <a:t>21</a:t>
            </a:fld>
            <a:endParaRPr lang="en-US" altLang="fr-F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1CFDD5-30F7-4BF3-8EFF-08D9EC087DD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0707" name="Rectangle 2"/>
          <p:cNvSpPr>
            <a:spLocks noGrp="1" noRot="1" noChangeAspect="1" noChangeArrowheads="1" noTextEdit="1"/>
          </p:cNvSpPr>
          <p:nvPr>
            <p:ph type="sldImg"/>
          </p:nvPr>
        </p:nvSpPr>
        <p:spPr>
          <a:xfrm>
            <a:off x="381000" y="685800"/>
            <a:ext cx="6096000" cy="3429000"/>
          </a:xfrm>
          <a:ln/>
        </p:spPr>
      </p:sp>
      <p:sp>
        <p:nvSpPr>
          <p:cNvPr id="200708" name="Rectangle 3"/>
          <p:cNvSpPr>
            <a:spLocks noGrp="1" noChangeArrowheads="1"/>
          </p:cNvSpPr>
          <p:nvPr>
            <p:ph type="body" idx="1"/>
          </p:nvPr>
        </p:nvSpPr>
        <p:spPr>
          <a:noFill/>
          <a:ln/>
        </p:spPr>
        <p:txBody>
          <a:bodyPr/>
          <a:lstStyle/>
          <a:p>
            <a:pPr eaLnBrk="1" hangingPunct="1"/>
            <a:r>
              <a:rPr lang="fr-FR" dirty="0">
                <a:latin typeface="Arial" charset="0"/>
              </a:rPr>
              <a:t>The </a:t>
            </a:r>
            <a:r>
              <a:rPr lang="fr-FR" dirty="0" err="1">
                <a:latin typeface="Arial" charset="0"/>
              </a:rPr>
              <a:t>channel</a:t>
            </a:r>
            <a:r>
              <a:rPr lang="fr-FR" dirty="0">
                <a:latin typeface="Arial" charset="0"/>
              </a:rPr>
              <a:t> more </a:t>
            </a:r>
            <a:r>
              <a:rPr lang="fr-FR" dirty="0" err="1">
                <a:latin typeface="Arial" charset="0"/>
              </a:rPr>
              <a:t>directly</a:t>
            </a:r>
            <a:r>
              <a:rPr lang="fr-FR" dirty="0">
                <a:latin typeface="Arial" charset="0"/>
              </a:rPr>
              <a:t> </a:t>
            </a:r>
            <a:r>
              <a:rPr lang="fr-FR" dirty="0" err="1">
                <a:latin typeface="Arial" charset="0"/>
              </a:rPr>
              <a:t>interpretable</a:t>
            </a:r>
            <a:r>
              <a:rPr lang="fr-FR" dirty="0">
                <a:latin typeface="Arial" charset="0"/>
              </a:rPr>
              <a:t> in the </a:t>
            </a:r>
            <a:r>
              <a:rPr lang="fr-FR" dirty="0" err="1">
                <a:latin typeface="Arial" charset="0"/>
              </a:rPr>
              <a:t>terms</a:t>
            </a:r>
            <a:r>
              <a:rPr lang="fr-FR" dirty="0">
                <a:latin typeface="Arial" charset="0"/>
              </a:rPr>
              <a:t> of </a:t>
            </a:r>
            <a:r>
              <a:rPr lang="fr-FR" dirty="0" err="1">
                <a:latin typeface="Arial" charset="0"/>
              </a:rPr>
              <a:t>GPDs</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DVCS</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the </a:t>
            </a:r>
            <a:r>
              <a:rPr lang="fr-FR" dirty="0" err="1">
                <a:latin typeface="Arial" charset="0"/>
              </a:rPr>
              <a:t>electroproduction</a:t>
            </a:r>
            <a:r>
              <a:rPr lang="fr-FR" dirty="0">
                <a:latin typeface="Arial" charset="0"/>
              </a:rPr>
              <a:t> of a real photon on a quark of the </a:t>
            </a:r>
            <a:r>
              <a:rPr lang="fr-FR" dirty="0" err="1">
                <a:latin typeface="Arial" charset="0"/>
              </a:rPr>
              <a:t>nucleon</a:t>
            </a:r>
            <a:r>
              <a:rPr lang="fr-FR" dirty="0">
                <a:latin typeface="Arial" charset="0"/>
              </a:rPr>
              <a:t>. You </a:t>
            </a:r>
            <a:r>
              <a:rPr lang="fr-FR" dirty="0" err="1">
                <a:latin typeface="Arial" charset="0"/>
              </a:rPr>
              <a:t>see</a:t>
            </a:r>
            <a:r>
              <a:rPr lang="fr-FR" dirty="0">
                <a:latin typeface="Arial" charset="0"/>
              </a:rPr>
              <a:t> </a:t>
            </a:r>
            <a:r>
              <a:rPr lang="fr-FR" dirty="0" err="1">
                <a:latin typeface="Arial" charset="0"/>
              </a:rPr>
              <a:t>it</a:t>
            </a:r>
            <a:r>
              <a:rPr lang="fr-FR" dirty="0">
                <a:latin typeface="Arial" charset="0"/>
              </a:rPr>
              <a:t> </a:t>
            </a:r>
            <a:r>
              <a:rPr lang="fr-FR" dirty="0" err="1">
                <a:latin typeface="Arial" charset="0"/>
              </a:rPr>
              <a:t>here</a:t>
            </a:r>
            <a:r>
              <a:rPr lang="fr-FR" dirty="0">
                <a:latin typeface="Arial" charset="0"/>
              </a:rPr>
              <a:t> </a:t>
            </a:r>
            <a:r>
              <a:rPr lang="fr-FR" dirty="0" err="1">
                <a:latin typeface="Arial" charset="0"/>
              </a:rPr>
              <a:t>represented</a:t>
            </a:r>
            <a:r>
              <a:rPr lang="fr-FR" dirty="0">
                <a:latin typeface="Arial" charset="0"/>
              </a:rPr>
              <a:t> by the « </a:t>
            </a:r>
            <a:r>
              <a:rPr lang="fr-FR" dirty="0" err="1">
                <a:latin typeface="Arial" charset="0"/>
              </a:rPr>
              <a:t>handbag</a:t>
            </a:r>
            <a:r>
              <a:rPr lang="fr-FR" dirty="0">
                <a:latin typeface="Arial" charset="0"/>
              </a:rPr>
              <a:t> » </a:t>
            </a:r>
            <a:r>
              <a:rPr lang="fr-FR" dirty="0" err="1">
                <a:latin typeface="Arial" charset="0"/>
              </a:rPr>
              <a:t>diagram</a:t>
            </a:r>
            <a:r>
              <a:rPr lang="fr-FR" dirty="0">
                <a:latin typeface="Arial" charset="0"/>
              </a:rPr>
              <a:t>.</a:t>
            </a:r>
            <a:r>
              <a:rPr lang="fr-FR" baseline="0" dirty="0">
                <a:latin typeface="Arial" charset="0"/>
              </a:rPr>
              <a:t> It</a:t>
            </a:r>
            <a:r>
              <a:rPr lang="fr-FR" dirty="0">
                <a:latin typeface="Arial" charset="0"/>
              </a:rPr>
              <a:t> shows the </a:t>
            </a:r>
            <a:r>
              <a:rPr lang="fr-FR" dirty="0" err="1">
                <a:latin typeface="Arial" charset="0"/>
              </a:rPr>
              <a:t>virtual</a:t>
            </a:r>
            <a:r>
              <a:rPr lang="fr-FR" dirty="0">
                <a:latin typeface="Arial" charset="0"/>
              </a:rPr>
              <a:t> photon </a:t>
            </a:r>
            <a:r>
              <a:rPr lang="fr-FR" dirty="0" err="1">
                <a:latin typeface="Arial" charset="0"/>
              </a:rPr>
              <a:t>that</a:t>
            </a:r>
            <a:r>
              <a:rPr lang="fr-FR" dirty="0">
                <a:latin typeface="Arial" charset="0"/>
              </a:rPr>
              <a:t> </a:t>
            </a:r>
            <a:r>
              <a:rPr lang="fr-FR" dirty="0" err="1">
                <a:latin typeface="Arial" charset="0"/>
              </a:rPr>
              <a:t>interacts</a:t>
            </a:r>
            <a:r>
              <a:rPr lang="fr-FR" dirty="0">
                <a:latin typeface="Arial" charset="0"/>
              </a:rPr>
              <a:t> </a:t>
            </a:r>
            <a:r>
              <a:rPr lang="fr-FR" dirty="0" err="1">
                <a:latin typeface="Arial" charset="0"/>
              </a:rPr>
              <a:t>with</a:t>
            </a:r>
            <a:r>
              <a:rPr lang="fr-FR" dirty="0">
                <a:latin typeface="Arial" charset="0"/>
              </a:rPr>
              <a:t> one of the quarks of the </a:t>
            </a:r>
            <a:r>
              <a:rPr lang="fr-FR" dirty="0" err="1">
                <a:latin typeface="Arial" charset="0"/>
              </a:rPr>
              <a:t>nucleon</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propagates</a:t>
            </a:r>
            <a:r>
              <a:rPr lang="fr-FR" dirty="0">
                <a:latin typeface="Arial" charset="0"/>
              </a:rPr>
              <a:t> and </a:t>
            </a:r>
            <a:r>
              <a:rPr lang="fr-FR" dirty="0" err="1">
                <a:latin typeface="Arial" charset="0"/>
              </a:rPr>
              <a:t>then</a:t>
            </a:r>
            <a:r>
              <a:rPr lang="fr-FR" dirty="0">
                <a:latin typeface="Arial" charset="0"/>
              </a:rPr>
              <a:t> </a:t>
            </a:r>
            <a:r>
              <a:rPr lang="fr-FR" dirty="0" err="1">
                <a:latin typeface="Arial" charset="0"/>
              </a:rPr>
              <a:t>radiates</a:t>
            </a:r>
            <a:r>
              <a:rPr lang="fr-FR" dirty="0">
                <a:latin typeface="Arial" charset="0"/>
              </a:rPr>
              <a:t> a real photon, </a:t>
            </a:r>
            <a:r>
              <a:rPr lang="fr-FR" dirty="0" err="1">
                <a:latin typeface="Arial" charset="0"/>
              </a:rPr>
              <a:t>before</a:t>
            </a:r>
            <a:r>
              <a:rPr lang="fr-FR" dirty="0">
                <a:latin typeface="Arial" charset="0"/>
              </a:rPr>
              <a:t> « </a:t>
            </a:r>
            <a:r>
              <a:rPr lang="fr-FR" dirty="0" err="1">
                <a:latin typeface="Arial" charset="0"/>
              </a:rPr>
              <a:t>going</a:t>
            </a:r>
            <a:r>
              <a:rPr lang="fr-FR" dirty="0">
                <a:latin typeface="Arial" charset="0"/>
              </a:rPr>
              <a:t> back » in the </a:t>
            </a:r>
            <a:r>
              <a:rPr lang="fr-FR" dirty="0" err="1">
                <a:latin typeface="Arial" charset="0"/>
              </a:rPr>
              <a:t>nucleon</a:t>
            </a:r>
            <a:r>
              <a:rPr lang="fr-FR" dirty="0">
                <a:latin typeface="Arial" charset="0"/>
              </a:rPr>
              <a:t>. The </a:t>
            </a:r>
            <a:r>
              <a:rPr lang="fr-FR" dirty="0" err="1">
                <a:latin typeface="Arial" charset="0"/>
              </a:rPr>
              <a:t>handbag</a:t>
            </a:r>
            <a:r>
              <a:rPr lang="fr-FR" dirty="0">
                <a:latin typeface="Arial" charset="0"/>
              </a:rPr>
              <a:t> </a:t>
            </a:r>
            <a:r>
              <a:rPr lang="fr-FR" dirty="0" err="1">
                <a:latin typeface="Arial" charset="0"/>
              </a:rPr>
              <a:t>implies</a:t>
            </a:r>
            <a:r>
              <a:rPr lang="fr-FR" dirty="0">
                <a:latin typeface="Arial" charset="0"/>
              </a:rPr>
              <a:t> the </a:t>
            </a:r>
            <a:r>
              <a:rPr lang="fr-FR" dirty="0" err="1">
                <a:latin typeface="Arial" charset="0"/>
              </a:rPr>
              <a:t>factorization</a:t>
            </a:r>
            <a:r>
              <a:rPr lang="fr-FR" dirty="0">
                <a:latin typeface="Arial" charset="0"/>
              </a:rPr>
              <a:t> of </a:t>
            </a:r>
            <a:r>
              <a:rPr lang="fr-FR" dirty="0" err="1">
                <a:latin typeface="Arial" charset="0"/>
              </a:rPr>
              <a:t>this</a:t>
            </a:r>
            <a:r>
              <a:rPr lang="fr-FR" dirty="0">
                <a:latin typeface="Arial" charset="0"/>
              </a:rPr>
              <a:t> </a:t>
            </a:r>
            <a:r>
              <a:rPr lang="fr-FR" dirty="0" err="1">
                <a:latin typeface="Arial" charset="0"/>
              </a:rPr>
              <a:t>reaction</a:t>
            </a:r>
            <a:r>
              <a:rPr lang="fr-FR" dirty="0">
                <a:latin typeface="Arial" charset="0"/>
              </a:rPr>
              <a:t> in </a:t>
            </a:r>
            <a:r>
              <a:rPr lang="fr-FR" dirty="0" err="1">
                <a:latin typeface="Arial" charset="0"/>
              </a:rPr>
              <a:t>two</a:t>
            </a:r>
            <a:r>
              <a:rPr lang="fr-FR" dirty="0">
                <a:latin typeface="Arial" charset="0"/>
              </a:rPr>
              <a:t> parts: the top one, </a:t>
            </a:r>
            <a:r>
              <a:rPr lang="fr-FR" dirty="0" err="1">
                <a:latin typeface="Arial" charset="0"/>
              </a:rPr>
              <a:t>describing</a:t>
            </a:r>
            <a:r>
              <a:rPr lang="fr-FR" dirty="0">
                <a:latin typeface="Arial" charset="0"/>
              </a:rPr>
              <a:t> the </a:t>
            </a:r>
            <a:r>
              <a:rPr lang="fr-FR" dirty="0" err="1">
                <a:latin typeface="Arial" charset="0"/>
              </a:rPr>
              <a:t>virtual</a:t>
            </a:r>
            <a:r>
              <a:rPr lang="fr-FR" dirty="0">
                <a:latin typeface="Arial" charset="0"/>
              </a:rPr>
              <a:t>-photon/quark interaction,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calculable in </a:t>
            </a:r>
            <a:r>
              <a:rPr lang="fr-FR" dirty="0" err="1">
                <a:latin typeface="Arial" charset="0"/>
              </a:rPr>
              <a:t>perturbative</a:t>
            </a:r>
            <a:r>
              <a:rPr lang="fr-FR" dirty="0">
                <a:latin typeface="Arial" charset="0"/>
              </a:rPr>
              <a:t> </a:t>
            </a:r>
            <a:r>
              <a:rPr lang="fr-FR" dirty="0" err="1">
                <a:latin typeface="Arial" charset="0"/>
              </a:rPr>
              <a:t>QCD</a:t>
            </a:r>
            <a:r>
              <a:rPr lang="fr-FR" dirty="0">
                <a:latin typeface="Arial" charset="0"/>
              </a:rPr>
              <a:t>; and the </a:t>
            </a:r>
            <a:r>
              <a:rPr lang="fr-FR" dirty="0" err="1">
                <a:latin typeface="Arial" charset="0"/>
              </a:rPr>
              <a:t>bottom</a:t>
            </a:r>
            <a:r>
              <a:rPr lang="fr-FR" dirty="0">
                <a:latin typeface="Arial" charset="0"/>
              </a:rPr>
              <a:t> one, </a:t>
            </a:r>
            <a:r>
              <a:rPr lang="fr-FR" dirty="0" err="1">
                <a:latin typeface="Arial" charset="0"/>
              </a:rPr>
              <a:t>which</a:t>
            </a:r>
            <a:r>
              <a:rPr lang="fr-FR" dirty="0">
                <a:latin typeface="Arial" charset="0"/>
              </a:rPr>
              <a:t> </a:t>
            </a:r>
            <a:r>
              <a:rPr lang="fr-FR" dirty="0" err="1">
                <a:latin typeface="Arial" charset="0"/>
              </a:rPr>
              <a:t>describes</a:t>
            </a:r>
            <a:r>
              <a:rPr lang="fr-FR" dirty="0">
                <a:latin typeface="Arial" charset="0"/>
              </a:rPr>
              <a:t> the </a:t>
            </a:r>
            <a:r>
              <a:rPr lang="fr-FR" dirty="0" err="1">
                <a:latin typeface="Arial" charset="0"/>
              </a:rPr>
              <a:t>partonic</a:t>
            </a:r>
            <a:r>
              <a:rPr lang="fr-FR" dirty="0">
                <a:latin typeface="Arial" charset="0"/>
              </a:rPr>
              <a:t> structure of the </a:t>
            </a:r>
            <a:r>
              <a:rPr lang="fr-FR" dirty="0" err="1">
                <a:latin typeface="Arial" charset="0"/>
              </a:rPr>
              <a:t>nucleon</a:t>
            </a:r>
            <a:r>
              <a:rPr lang="fr-FR" dirty="0">
                <a:latin typeface="Arial" charset="0"/>
              </a:rPr>
              <a:t>, and </a:t>
            </a:r>
            <a:r>
              <a:rPr lang="fr-FR" dirty="0" err="1">
                <a:latin typeface="Arial" charset="0"/>
              </a:rPr>
              <a:t>is</a:t>
            </a:r>
            <a:r>
              <a:rPr lang="fr-FR" dirty="0">
                <a:latin typeface="Arial" charset="0"/>
              </a:rPr>
              <a:t> </a:t>
            </a:r>
            <a:r>
              <a:rPr lang="fr-FR" dirty="0" err="1">
                <a:latin typeface="Arial" charset="0"/>
              </a:rPr>
              <a:t>encoded</a:t>
            </a:r>
            <a:r>
              <a:rPr lang="fr-FR" dirty="0">
                <a:latin typeface="Arial" charset="0"/>
              </a:rPr>
              <a:t> in the </a:t>
            </a:r>
            <a:r>
              <a:rPr lang="fr-FR" dirty="0" err="1">
                <a:latin typeface="Arial" charset="0"/>
              </a:rPr>
              <a:t>generalized</a:t>
            </a:r>
            <a:r>
              <a:rPr lang="fr-FR" dirty="0">
                <a:latin typeface="Arial" charset="0"/>
              </a:rPr>
              <a:t> parton distributions. The </a:t>
            </a:r>
            <a:r>
              <a:rPr lang="fr-FR" dirty="0" err="1">
                <a:latin typeface="Arial" charset="0"/>
              </a:rPr>
              <a:t>handbag</a:t>
            </a:r>
            <a:r>
              <a:rPr lang="fr-FR" dirty="0">
                <a:latin typeface="Arial" charset="0"/>
              </a:rPr>
              <a:t> </a:t>
            </a:r>
            <a:r>
              <a:rPr lang="fr-FR" dirty="0" err="1">
                <a:latin typeface="Arial" charset="0"/>
              </a:rPr>
              <a:t>factorization</a:t>
            </a:r>
            <a:r>
              <a:rPr lang="fr-FR" dirty="0">
                <a:latin typeface="Arial" charset="0"/>
              </a:rPr>
              <a:t> </a:t>
            </a:r>
            <a:r>
              <a:rPr lang="fr-FR" dirty="0" err="1">
                <a:latin typeface="Arial" charset="0"/>
              </a:rPr>
              <a:t>holds</a:t>
            </a:r>
            <a:r>
              <a:rPr lang="fr-FR" dirty="0">
                <a:latin typeface="Arial" charset="0"/>
              </a:rPr>
              <a:t> in the </a:t>
            </a:r>
            <a:r>
              <a:rPr lang="fr-FR" dirty="0" err="1">
                <a:latin typeface="Arial" charset="0"/>
              </a:rPr>
              <a:t>so</a:t>
            </a:r>
            <a:r>
              <a:rPr lang="fr-FR" dirty="0">
                <a:latin typeface="Arial" charset="0"/>
              </a:rPr>
              <a:t>-</a:t>
            </a:r>
            <a:r>
              <a:rPr lang="fr-FR" dirty="0" err="1">
                <a:latin typeface="Arial" charset="0"/>
              </a:rPr>
              <a:t>called</a:t>
            </a:r>
            <a:r>
              <a:rPr lang="fr-FR" dirty="0">
                <a:latin typeface="Arial" charset="0"/>
              </a:rPr>
              <a:t> </a:t>
            </a:r>
            <a:r>
              <a:rPr lang="fr-FR" dirty="0" err="1">
                <a:latin typeface="Arial" charset="0"/>
              </a:rPr>
              <a:t>Bjorken</a:t>
            </a:r>
            <a:r>
              <a:rPr lang="fr-FR" dirty="0">
                <a:latin typeface="Arial" charset="0"/>
              </a:rPr>
              <a:t> </a:t>
            </a:r>
            <a:r>
              <a:rPr lang="fr-FR" dirty="0" err="1">
                <a:latin typeface="Arial" charset="0"/>
              </a:rPr>
              <a:t>regime</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requires</a:t>
            </a:r>
            <a:r>
              <a:rPr lang="fr-FR" dirty="0">
                <a:latin typeface="Arial" charset="0"/>
              </a:rPr>
              <a:t> to </a:t>
            </a:r>
            <a:r>
              <a:rPr lang="fr-FR" dirty="0" err="1">
                <a:latin typeface="Arial" charset="0"/>
              </a:rPr>
              <a:t>be</a:t>
            </a:r>
            <a:r>
              <a:rPr lang="fr-FR" dirty="0">
                <a:latin typeface="Arial" charset="0"/>
              </a:rPr>
              <a:t> </a:t>
            </a:r>
            <a:r>
              <a:rPr lang="fr-FR" dirty="0" err="1">
                <a:latin typeface="Arial" charset="0"/>
              </a:rPr>
              <a:t>at</a:t>
            </a:r>
            <a:r>
              <a:rPr lang="fr-FR" dirty="0">
                <a:latin typeface="Arial" charset="0"/>
              </a:rPr>
              <a:t> </a:t>
            </a:r>
            <a:r>
              <a:rPr lang="fr-FR" dirty="0" err="1">
                <a:latin typeface="Arial" charset="0"/>
              </a:rPr>
              <a:t>high</a:t>
            </a:r>
            <a:r>
              <a:rPr lang="fr-FR" dirty="0">
                <a:latin typeface="Arial" charset="0"/>
              </a:rPr>
              <a:t> Q2 </a:t>
            </a:r>
            <a:r>
              <a:rPr lang="fr-FR" dirty="0" err="1">
                <a:latin typeface="Arial" charset="0"/>
              </a:rPr>
              <a:t>with</a:t>
            </a:r>
            <a:r>
              <a:rPr lang="fr-FR" dirty="0">
                <a:latin typeface="Arial" charset="0"/>
              </a:rPr>
              <a:t> respect to the </a:t>
            </a:r>
            <a:r>
              <a:rPr lang="fr-FR" dirty="0" err="1">
                <a:latin typeface="Arial" charset="0"/>
              </a:rPr>
              <a:t>momentum</a:t>
            </a:r>
            <a:r>
              <a:rPr lang="fr-FR" dirty="0">
                <a:latin typeface="Arial" charset="0"/>
              </a:rPr>
              <a:t> </a:t>
            </a:r>
            <a:r>
              <a:rPr lang="fr-FR" dirty="0" err="1">
                <a:latin typeface="Arial" charset="0"/>
              </a:rPr>
              <a:t>transfered</a:t>
            </a:r>
            <a:r>
              <a:rPr lang="fr-FR" dirty="0">
                <a:latin typeface="Arial" charset="0"/>
              </a:rPr>
              <a:t> to the proton (t). </a:t>
            </a:r>
          </a:p>
          <a:p>
            <a:pPr eaLnBrk="1" hangingPunct="1"/>
            <a:r>
              <a:rPr lang="fr-FR" dirty="0" err="1">
                <a:latin typeface="Arial" charset="0"/>
              </a:rPr>
              <a:t>At</a:t>
            </a:r>
            <a:r>
              <a:rPr lang="fr-FR" dirty="0">
                <a:latin typeface="Arial" charset="0"/>
              </a:rPr>
              <a:t> </a:t>
            </a:r>
            <a:r>
              <a:rPr lang="fr-FR" dirty="0" err="1">
                <a:latin typeface="Arial" charset="0"/>
              </a:rPr>
              <a:t>leading</a:t>
            </a:r>
            <a:r>
              <a:rPr lang="fr-FR" dirty="0">
                <a:latin typeface="Arial" charset="0"/>
              </a:rPr>
              <a:t> </a:t>
            </a:r>
            <a:r>
              <a:rPr lang="fr-FR" dirty="0" err="1">
                <a:latin typeface="Arial" charset="0"/>
              </a:rPr>
              <a:t>order</a:t>
            </a:r>
            <a:r>
              <a:rPr lang="fr-FR" dirty="0">
                <a:latin typeface="Arial" charset="0"/>
              </a:rPr>
              <a:t> and twist in </a:t>
            </a:r>
            <a:r>
              <a:rPr lang="fr-FR" dirty="0" err="1">
                <a:latin typeface="Arial" charset="0"/>
              </a:rPr>
              <a:t>QCD</a:t>
            </a:r>
            <a:r>
              <a:rPr lang="fr-FR" dirty="0">
                <a:latin typeface="Arial" charset="0"/>
              </a:rPr>
              <a:t>, </a:t>
            </a:r>
            <a:r>
              <a:rPr lang="fr-FR" dirty="0" err="1">
                <a:latin typeface="Arial" charset="0"/>
              </a:rPr>
              <a:t>considering</a:t>
            </a:r>
            <a:r>
              <a:rPr lang="fr-FR" dirty="0">
                <a:latin typeface="Arial" charset="0"/>
              </a:rPr>
              <a:t> </a:t>
            </a:r>
            <a:r>
              <a:rPr lang="fr-FR" dirty="0" err="1">
                <a:latin typeface="Arial" charset="0"/>
              </a:rPr>
              <a:t>only</a:t>
            </a:r>
            <a:r>
              <a:rPr lang="fr-FR" dirty="0">
                <a:latin typeface="Arial" charset="0"/>
              </a:rPr>
              <a:t> quark-</a:t>
            </a:r>
            <a:r>
              <a:rPr lang="fr-FR" dirty="0" err="1">
                <a:latin typeface="Arial" charset="0"/>
              </a:rPr>
              <a:t>helicity</a:t>
            </a:r>
            <a:r>
              <a:rPr lang="fr-FR" dirty="0">
                <a:latin typeface="Arial" charset="0"/>
              </a:rPr>
              <a:t> </a:t>
            </a:r>
            <a:r>
              <a:rPr lang="fr-FR" dirty="0" err="1">
                <a:latin typeface="Arial" charset="0"/>
              </a:rPr>
              <a:t>conserving</a:t>
            </a:r>
            <a:r>
              <a:rPr lang="fr-FR" dirty="0">
                <a:latin typeface="Arial" charset="0"/>
              </a:rPr>
              <a:t> </a:t>
            </a:r>
            <a:r>
              <a:rPr lang="fr-FR" dirty="0" err="1">
                <a:latin typeface="Arial" charset="0"/>
              </a:rPr>
              <a:t>quantities</a:t>
            </a:r>
            <a:r>
              <a:rPr lang="fr-FR" dirty="0">
                <a:latin typeface="Arial" charset="0"/>
              </a:rPr>
              <a:t> and the quark </a:t>
            </a:r>
            <a:r>
              <a:rPr lang="fr-FR" dirty="0" err="1">
                <a:latin typeface="Arial" charset="0"/>
              </a:rPr>
              <a:t>sector</a:t>
            </a:r>
            <a:r>
              <a:rPr lang="fr-FR" dirty="0">
                <a:latin typeface="Arial" charset="0"/>
              </a:rPr>
              <a:t>, </a:t>
            </a:r>
            <a:r>
              <a:rPr lang="fr-FR" dirty="0" err="1">
                <a:latin typeface="Arial" charset="0"/>
              </a:rPr>
              <a:t>there</a:t>
            </a:r>
            <a:r>
              <a:rPr lang="fr-FR" dirty="0">
                <a:latin typeface="Arial" charset="0"/>
              </a:rPr>
              <a:t> are 4 </a:t>
            </a:r>
            <a:r>
              <a:rPr lang="fr-FR" dirty="0" err="1">
                <a:latin typeface="Arial" charset="0"/>
              </a:rPr>
              <a:t>GPDs</a:t>
            </a:r>
            <a:r>
              <a:rPr lang="fr-FR" dirty="0">
                <a:latin typeface="Arial" charset="0"/>
              </a:rPr>
              <a:t>, H, </a:t>
            </a:r>
            <a:r>
              <a:rPr lang="fr-FR" dirty="0" err="1">
                <a:latin typeface="Arial" charset="0"/>
              </a:rPr>
              <a:t>Htidle</a:t>
            </a:r>
            <a:r>
              <a:rPr lang="fr-FR" dirty="0">
                <a:latin typeface="Arial" charset="0"/>
              </a:rPr>
              <a:t>, E, </a:t>
            </a:r>
            <a:r>
              <a:rPr lang="fr-FR" dirty="0" err="1">
                <a:latin typeface="Arial" charset="0"/>
              </a:rPr>
              <a:t>Etilde</a:t>
            </a:r>
            <a:r>
              <a:rPr lang="fr-FR" dirty="0">
                <a:latin typeface="Arial" charset="0"/>
              </a:rPr>
              <a:t>, and </a:t>
            </a:r>
            <a:r>
              <a:rPr lang="fr-FR" dirty="0" err="1">
                <a:latin typeface="Arial" charset="0"/>
              </a:rPr>
              <a:t>they</a:t>
            </a:r>
            <a:r>
              <a:rPr lang="fr-FR" dirty="0">
                <a:latin typeface="Arial" charset="0"/>
              </a:rPr>
              <a:t> </a:t>
            </a:r>
            <a:r>
              <a:rPr lang="fr-FR" dirty="0" err="1">
                <a:latin typeface="Arial" charset="0"/>
              </a:rPr>
              <a:t>depend</a:t>
            </a:r>
            <a:r>
              <a:rPr lang="fr-FR" dirty="0">
                <a:latin typeface="Arial" charset="0"/>
              </a:rPr>
              <a:t> on </a:t>
            </a:r>
            <a:r>
              <a:rPr lang="fr-FR" dirty="0" err="1">
                <a:latin typeface="Arial" charset="0"/>
              </a:rPr>
              <a:t>three</a:t>
            </a:r>
            <a:r>
              <a:rPr lang="fr-FR" dirty="0">
                <a:latin typeface="Arial" charset="0"/>
              </a:rPr>
              <a:t> variables: x, the </a:t>
            </a:r>
            <a:r>
              <a:rPr lang="fr-FR" dirty="0" err="1">
                <a:latin typeface="Arial" charset="0"/>
              </a:rPr>
              <a:t>momentum</a:t>
            </a:r>
            <a:r>
              <a:rPr lang="fr-FR" dirty="0">
                <a:latin typeface="Arial" charset="0"/>
              </a:rPr>
              <a:t> fraction </a:t>
            </a:r>
            <a:r>
              <a:rPr lang="fr-FR" dirty="0" err="1">
                <a:latin typeface="Arial" charset="0"/>
              </a:rPr>
              <a:t>carried</a:t>
            </a:r>
            <a:r>
              <a:rPr lang="fr-FR" dirty="0">
                <a:latin typeface="Arial" charset="0"/>
              </a:rPr>
              <a:t> by the </a:t>
            </a:r>
            <a:r>
              <a:rPr lang="fr-FR" dirty="0" err="1">
                <a:latin typeface="Arial" charset="0"/>
              </a:rPr>
              <a:t>struck</a:t>
            </a:r>
            <a:r>
              <a:rPr lang="fr-FR" dirty="0">
                <a:latin typeface="Arial" charset="0"/>
              </a:rPr>
              <a:t> quark, </a:t>
            </a:r>
            <a:r>
              <a:rPr lang="fr-FR" dirty="0" err="1">
                <a:latin typeface="Arial" charset="0"/>
              </a:rPr>
              <a:t>csi</a:t>
            </a:r>
            <a:r>
              <a:rPr lang="fr-FR" dirty="0">
                <a:latin typeface="Arial" charset="0"/>
              </a:rPr>
              <a:t>, the </a:t>
            </a:r>
            <a:r>
              <a:rPr lang="fr-FR" dirty="0" err="1">
                <a:latin typeface="Arial" charset="0"/>
              </a:rPr>
              <a:t>difference</a:t>
            </a:r>
            <a:r>
              <a:rPr lang="fr-FR" dirty="0">
                <a:latin typeface="Arial" charset="0"/>
              </a:rPr>
              <a:t> of the quark </a:t>
            </a:r>
            <a:r>
              <a:rPr lang="fr-FR" dirty="0" err="1">
                <a:latin typeface="Arial" charset="0"/>
              </a:rPr>
              <a:t>momentum</a:t>
            </a:r>
            <a:r>
              <a:rPr lang="fr-FR" dirty="0">
                <a:latin typeface="Arial" charset="0"/>
              </a:rPr>
              <a:t> </a:t>
            </a:r>
            <a:r>
              <a:rPr lang="fr-FR" dirty="0" err="1">
                <a:latin typeface="Arial" charset="0"/>
              </a:rPr>
              <a:t>between</a:t>
            </a:r>
            <a:r>
              <a:rPr lang="fr-FR" dirty="0">
                <a:latin typeface="Arial" charset="0"/>
              </a:rPr>
              <a:t> initial and final state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linked</a:t>
            </a:r>
            <a:r>
              <a:rPr lang="fr-FR" dirty="0">
                <a:latin typeface="Arial" charset="0"/>
              </a:rPr>
              <a:t> to the </a:t>
            </a:r>
            <a:r>
              <a:rPr lang="fr-FR" dirty="0" err="1">
                <a:latin typeface="Arial" charset="0"/>
              </a:rPr>
              <a:t>Bjorken</a:t>
            </a:r>
            <a:r>
              <a:rPr lang="fr-FR" dirty="0">
                <a:latin typeface="Arial" charset="0"/>
              </a:rPr>
              <a:t> variable </a:t>
            </a:r>
            <a:r>
              <a:rPr lang="fr-FR" dirty="0" err="1">
                <a:latin typeface="Arial" charset="0"/>
              </a:rPr>
              <a:t>xB</a:t>
            </a:r>
            <a:r>
              <a:rPr lang="fr-FR" dirty="0">
                <a:latin typeface="Arial" charset="0"/>
              </a:rPr>
              <a:t>) and t, the </a:t>
            </a:r>
            <a:r>
              <a:rPr lang="fr-FR" dirty="0" err="1">
                <a:latin typeface="Arial" charset="0"/>
              </a:rPr>
              <a:t>momentum</a:t>
            </a:r>
            <a:r>
              <a:rPr lang="fr-FR" dirty="0">
                <a:latin typeface="Arial" charset="0"/>
              </a:rPr>
              <a:t> </a:t>
            </a:r>
            <a:r>
              <a:rPr lang="fr-FR" dirty="0" err="1">
                <a:latin typeface="Arial" charset="0"/>
              </a:rPr>
              <a:t>transfered</a:t>
            </a:r>
            <a:r>
              <a:rPr lang="fr-FR" dirty="0">
                <a:latin typeface="Arial" charset="0"/>
              </a:rPr>
              <a:t> to the proton. There are 4 </a:t>
            </a:r>
            <a:r>
              <a:rPr lang="fr-FR" dirty="0" err="1">
                <a:latin typeface="Arial" charset="0"/>
              </a:rPr>
              <a:t>GPDs</a:t>
            </a:r>
            <a:r>
              <a:rPr lang="fr-FR" dirty="0">
                <a:latin typeface="Arial" charset="0"/>
              </a:rPr>
              <a:t> to </a:t>
            </a:r>
            <a:r>
              <a:rPr lang="fr-FR" dirty="0" err="1">
                <a:latin typeface="Arial" charset="0"/>
              </a:rPr>
              <a:t>describe</a:t>
            </a:r>
            <a:r>
              <a:rPr lang="fr-FR" dirty="0">
                <a:latin typeface="Arial" charset="0"/>
              </a:rPr>
              <a:t> </a:t>
            </a:r>
            <a:r>
              <a:rPr lang="fr-FR" dirty="0" err="1">
                <a:latin typeface="Arial" charset="0"/>
              </a:rPr>
              <a:t>different</a:t>
            </a:r>
            <a:r>
              <a:rPr lang="fr-FR" dirty="0">
                <a:latin typeface="Arial" charset="0"/>
              </a:rPr>
              <a:t> </a:t>
            </a:r>
            <a:r>
              <a:rPr lang="fr-FR" dirty="0" err="1">
                <a:latin typeface="Arial" charset="0"/>
              </a:rPr>
              <a:t>combinations</a:t>
            </a:r>
            <a:r>
              <a:rPr lang="fr-FR" dirty="0">
                <a:latin typeface="Arial" charset="0"/>
              </a:rPr>
              <a:t> of </a:t>
            </a:r>
            <a:r>
              <a:rPr lang="fr-FR" dirty="0" err="1">
                <a:latin typeface="Arial" charset="0"/>
              </a:rPr>
              <a:t>nucleon</a:t>
            </a:r>
            <a:r>
              <a:rPr lang="fr-FR" dirty="0">
                <a:latin typeface="Arial" charset="0"/>
              </a:rPr>
              <a:t> spin </a:t>
            </a:r>
            <a:r>
              <a:rPr lang="fr-FR" dirty="0" err="1">
                <a:latin typeface="Arial" charset="0"/>
              </a:rPr>
              <a:t>with</a:t>
            </a:r>
            <a:r>
              <a:rPr lang="fr-FR" dirty="0">
                <a:latin typeface="Arial" charset="0"/>
              </a:rPr>
              <a:t> respect to the </a:t>
            </a:r>
            <a:r>
              <a:rPr lang="fr-FR" dirty="0" err="1">
                <a:latin typeface="Arial" charset="0"/>
              </a:rPr>
              <a:t>quark’s</a:t>
            </a:r>
            <a:r>
              <a:rPr lang="fr-FR" dirty="0">
                <a:latin typeface="Arial" charset="0"/>
              </a:rPr>
              <a:t> </a:t>
            </a:r>
            <a:r>
              <a:rPr lang="fr-FR" dirty="0" err="1">
                <a:latin typeface="Arial" charset="0"/>
              </a:rPr>
              <a:t>helicity</a:t>
            </a:r>
            <a:r>
              <a:rPr lang="fr-FR" dirty="0">
                <a:latin typeface="Arial" charset="0"/>
              </a:rPr>
              <a:t>. </a:t>
            </a:r>
          </a:p>
          <a:p>
            <a:pPr eaLnBrk="1" hangingPunct="1"/>
            <a:endParaRPr lang="fr-FR" dirty="0">
              <a:latin typeface="Arial" charset="0"/>
            </a:endParaRPr>
          </a:p>
        </p:txBody>
      </p:sp>
    </p:spTree>
    <p:extLst>
      <p:ext uri="{BB962C8B-B14F-4D97-AF65-F5344CB8AC3E}">
        <p14:creationId xmlns:p14="http://schemas.microsoft.com/office/powerpoint/2010/main" val="113388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1CFDD5-30F7-4BF3-8EFF-08D9EC087DD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0707" name="Rectangle 2"/>
          <p:cNvSpPr>
            <a:spLocks noGrp="1" noRot="1" noChangeAspect="1" noChangeArrowheads="1" noTextEdit="1"/>
          </p:cNvSpPr>
          <p:nvPr>
            <p:ph type="sldImg"/>
          </p:nvPr>
        </p:nvSpPr>
        <p:spPr>
          <a:xfrm>
            <a:off x="381000" y="685800"/>
            <a:ext cx="6096000" cy="3429000"/>
          </a:xfrm>
          <a:ln/>
        </p:spPr>
      </p:sp>
      <p:sp>
        <p:nvSpPr>
          <p:cNvPr id="200708" name="Rectangle 3"/>
          <p:cNvSpPr>
            <a:spLocks noGrp="1" noChangeArrowheads="1"/>
          </p:cNvSpPr>
          <p:nvPr>
            <p:ph type="body" idx="1"/>
          </p:nvPr>
        </p:nvSpPr>
        <p:spPr>
          <a:noFill/>
          <a:ln/>
        </p:spPr>
        <p:txBody>
          <a:bodyPr/>
          <a:lstStyle/>
          <a:p>
            <a:pPr eaLnBrk="1" hangingPunct="1"/>
            <a:r>
              <a:rPr lang="fr-FR" dirty="0">
                <a:latin typeface="Arial" charset="0"/>
              </a:rPr>
              <a:t>The </a:t>
            </a:r>
            <a:r>
              <a:rPr lang="fr-FR" dirty="0" err="1">
                <a:latin typeface="Arial" charset="0"/>
              </a:rPr>
              <a:t>channel</a:t>
            </a:r>
            <a:r>
              <a:rPr lang="fr-FR" dirty="0">
                <a:latin typeface="Arial" charset="0"/>
              </a:rPr>
              <a:t> more </a:t>
            </a:r>
            <a:r>
              <a:rPr lang="fr-FR" dirty="0" err="1">
                <a:latin typeface="Arial" charset="0"/>
              </a:rPr>
              <a:t>directly</a:t>
            </a:r>
            <a:r>
              <a:rPr lang="fr-FR" dirty="0">
                <a:latin typeface="Arial" charset="0"/>
              </a:rPr>
              <a:t> </a:t>
            </a:r>
            <a:r>
              <a:rPr lang="fr-FR" dirty="0" err="1">
                <a:latin typeface="Arial" charset="0"/>
              </a:rPr>
              <a:t>interpretable</a:t>
            </a:r>
            <a:r>
              <a:rPr lang="fr-FR" dirty="0">
                <a:latin typeface="Arial" charset="0"/>
              </a:rPr>
              <a:t> in the </a:t>
            </a:r>
            <a:r>
              <a:rPr lang="fr-FR" dirty="0" err="1">
                <a:latin typeface="Arial" charset="0"/>
              </a:rPr>
              <a:t>terms</a:t>
            </a:r>
            <a:r>
              <a:rPr lang="fr-FR" dirty="0">
                <a:latin typeface="Arial" charset="0"/>
              </a:rPr>
              <a:t> of </a:t>
            </a:r>
            <a:r>
              <a:rPr lang="fr-FR" dirty="0" err="1">
                <a:latin typeface="Arial" charset="0"/>
              </a:rPr>
              <a:t>GPDs</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DVCS</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the </a:t>
            </a:r>
            <a:r>
              <a:rPr lang="fr-FR" dirty="0" err="1">
                <a:latin typeface="Arial" charset="0"/>
              </a:rPr>
              <a:t>electroproduction</a:t>
            </a:r>
            <a:r>
              <a:rPr lang="fr-FR" dirty="0">
                <a:latin typeface="Arial" charset="0"/>
              </a:rPr>
              <a:t> of a real photon on a quark of the </a:t>
            </a:r>
            <a:r>
              <a:rPr lang="fr-FR" dirty="0" err="1">
                <a:latin typeface="Arial" charset="0"/>
              </a:rPr>
              <a:t>nucleon</a:t>
            </a:r>
            <a:r>
              <a:rPr lang="fr-FR" dirty="0">
                <a:latin typeface="Arial" charset="0"/>
              </a:rPr>
              <a:t>. You </a:t>
            </a:r>
            <a:r>
              <a:rPr lang="fr-FR" dirty="0" err="1">
                <a:latin typeface="Arial" charset="0"/>
              </a:rPr>
              <a:t>see</a:t>
            </a:r>
            <a:r>
              <a:rPr lang="fr-FR" dirty="0">
                <a:latin typeface="Arial" charset="0"/>
              </a:rPr>
              <a:t> </a:t>
            </a:r>
            <a:r>
              <a:rPr lang="fr-FR" dirty="0" err="1">
                <a:latin typeface="Arial" charset="0"/>
              </a:rPr>
              <a:t>it</a:t>
            </a:r>
            <a:r>
              <a:rPr lang="fr-FR" dirty="0">
                <a:latin typeface="Arial" charset="0"/>
              </a:rPr>
              <a:t> </a:t>
            </a:r>
            <a:r>
              <a:rPr lang="fr-FR" dirty="0" err="1">
                <a:latin typeface="Arial" charset="0"/>
              </a:rPr>
              <a:t>here</a:t>
            </a:r>
            <a:r>
              <a:rPr lang="fr-FR" dirty="0">
                <a:latin typeface="Arial" charset="0"/>
              </a:rPr>
              <a:t> </a:t>
            </a:r>
            <a:r>
              <a:rPr lang="fr-FR" dirty="0" err="1">
                <a:latin typeface="Arial" charset="0"/>
              </a:rPr>
              <a:t>represented</a:t>
            </a:r>
            <a:r>
              <a:rPr lang="fr-FR" dirty="0">
                <a:latin typeface="Arial" charset="0"/>
              </a:rPr>
              <a:t> by the « </a:t>
            </a:r>
            <a:r>
              <a:rPr lang="fr-FR" dirty="0" err="1">
                <a:latin typeface="Arial" charset="0"/>
              </a:rPr>
              <a:t>handbag</a:t>
            </a:r>
            <a:r>
              <a:rPr lang="fr-FR" dirty="0">
                <a:latin typeface="Arial" charset="0"/>
              </a:rPr>
              <a:t> » </a:t>
            </a:r>
            <a:r>
              <a:rPr lang="fr-FR" dirty="0" err="1">
                <a:latin typeface="Arial" charset="0"/>
              </a:rPr>
              <a:t>diagram</a:t>
            </a:r>
            <a:r>
              <a:rPr lang="fr-FR" dirty="0">
                <a:latin typeface="Arial" charset="0"/>
              </a:rPr>
              <a:t>.</a:t>
            </a:r>
            <a:r>
              <a:rPr lang="fr-FR" baseline="0" dirty="0">
                <a:latin typeface="Arial" charset="0"/>
              </a:rPr>
              <a:t> It</a:t>
            </a:r>
            <a:r>
              <a:rPr lang="fr-FR" dirty="0">
                <a:latin typeface="Arial" charset="0"/>
              </a:rPr>
              <a:t> shows the </a:t>
            </a:r>
            <a:r>
              <a:rPr lang="fr-FR" dirty="0" err="1">
                <a:latin typeface="Arial" charset="0"/>
              </a:rPr>
              <a:t>virtual</a:t>
            </a:r>
            <a:r>
              <a:rPr lang="fr-FR" dirty="0">
                <a:latin typeface="Arial" charset="0"/>
              </a:rPr>
              <a:t> photon </a:t>
            </a:r>
            <a:r>
              <a:rPr lang="fr-FR" dirty="0" err="1">
                <a:latin typeface="Arial" charset="0"/>
              </a:rPr>
              <a:t>that</a:t>
            </a:r>
            <a:r>
              <a:rPr lang="fr-FR" dirty="0">
                <a:latin typeface="Arial" charset="0"/>
              </a:rPr>
              <a:t> </a:t>
            </a:r>
            <a:r>
              <a:rPr lang="fr-FR" dirty="0" err="1">
                <a:latin typeface="Arial" charset="0"/>
              </a:rPr>
              <a:t>interacts</a:t>
            </a:r>
            <a:r>
              <a:rPr lang="fr-FR" dirty="0">
                <a:latin typeface="Arial" charset="0"/>
              </a:rPr>
              <a:t> </a:t>
            </a:r>
            <a:r>
              <a:rPr lang="fr-FR" dirty="0" err="1">
                <a:latin typeface="Arial" charset="0"/>
              </a:rPr>
              <a:t>with</a:t>
            </a:r>
            <a:r>
              <a:rPr lang="fr-FR" dirty="0">
                <a:latin typeface="Arial" charset="0"/>
              </a:rPr>
              <a:t> one of the quarks of the </a:t>
            </a:r>
            <a:r>
              <a:rPr lang="fr-FR" dirty="0" err="1">
                <a:latin typeface="Arial" charset="0"/>
              </a:rPr>
              <a:t>nucleon</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propagates</a:t>
            </a:r>
            <a:r>
              <a:rPr lang="fr-FR" dirty="0">
                <a:latin typeface="Arial" charset="0"/>
              </a:rPr>
              <a:t> and </a:t>
            </a:r>
            <a:r>
              <a:rPr lang="fr-FR" dirty="0" err="1">
                <a:latin typeface="Arial" charset="0"/>
              </a:rPr>
              <a:t>then</a:t>
            </a:r>
            <a:r>
              <a:rPr lang="fr-FR" dirty="0">
                <a:latin typeface="Arial" charset="0"/>
              </a:rPr>
              <a:t> </a:t>
            </a:r>
            <a:r>
              <a:rPr lang="fr-FR" dirty="0" err="1">
                <a:latin typeface="Arial" charset="0"/>
              </a:rPr>
              <a:t>radiates</a:t>
            </a:r>
            <a:r>
              <a:rPr lang="fr-FR" dirty="0">
                <a:latin typeface="Arial" charset="0"/>
              </a:rPr>
              <a:t> a real photon, </a:t>
            </a:r>
            <a:r>
              <a:rPr lang="fr-FR" dirty="0" err="1">
                <a:latin typeface="Arial" charset="0"/>
              </a:rPr>
              <a:t>before</a:t>
            </a:r>
            <a:r>
              <a:rPr lang="fr-FR" dirty="0">
                <a:latin typeface="Arial" charset="0"/>
              </a:rPr>
              <a:t> « </a:t>
            </a:r>
            <a:r>
              <a:rPr lang="fr-FR" dirty="0" err="1">
                <a:latin typeface="Arial" charset="0"/>
              </a:rPr>
              <a:t>going</a:t>
            </a:r>
            <a:r>
              <a:rPr lang="fr-FR" dirty="0">
                <a:latin typeface="Arial" charset="0"/>
              </a:rPr>
              <a:t> back » in the </a:t>
            </a:r>
            <a:r>
              <a:rPr lang="fr-FR" dirty="0" err="1">
                <a:latin typeface="Arial" charset="0"/>
              </a:rPr>
              <a:t>nucleon</a:t>
            </a:r>
            <a:r>
              <a:rPr lang="fr-FR" dirty="0">
                <a:latin typeface="Arial" charset="0"/>
              </a:rPr>
              <a:t>. The </a:t>
            </a:r>
            <a:r>
              <a:rPr lang="fr-FR" dirty="0" err="1">
                <a:latin typeface="Arial" charset="0"/>
              </a:rPr>
              <a:t>handbag</a:t>
            </a:r>
            <a:r>
              <a:rPr lang="fr-FR" dirty="0">
                <a:latin typeface="Arial" charset="0"/>
              </a:rPr>
              <a:t> </a:t>
            </a:r>
            <a:r>
              <a:rPr lang="fr-FR" dirty="0" err="1">
                <a:latin typeface="Arial" charset="0"/>
              </a:rPr>
              <a:t>implies</a:t>
            </a:r>
            <a:r>
              <a:rPr lang="fr-FR" dirty="0">
                <a:latin typeface="Arial" charset="0"/>
              </a:rPr>
              <a:t> the </a:t>
            </a:r>
            <a:r>
              <a:rPr lang="fr-FR" dirty="0" err="1">
                <a:latin typeface="Arial" charset="0"/>
              </a:rPr>
              <a:t>factorization</a:t>
            </a:r>
            <a:r>
              <a:rPr lang="fr-FR" dirty="0">
                <a:latin typeface="Arial" charset="0"/>
              </a:rPr>
              <a:t> of </a:t>
            </a:r>
            <a:r>
              <a:rPr lang="fr-FR" dirty="0" err="1">
                <a:latin typeface="Arial" charset="0"/>
              </a:rPr>
              <a:t>this</a:t>
            </a:r>
            <a:r>
              <a:rPr lang="fr-FR" dirty="0">
                <a:latin typeface="Arial" charset="0"/>
              </a:rPr>
              <a:t> </a:t>
            </a:r>
            <a:r>
              <a:rPr lang="fr-FR" dirty="0" err="1">
                <a:latin typeface="Arial" charset="0"/>
              </a:rPr>
              <a:t>reaction</a:t>
            </a:r>
            <a:r>
              <a:rPr lang="fr-FR" dirty="0">
                <a:latin typeface="Arial" charset="0"/>
              </a:rPr>
              <a:t> in </a:t>
            </a:r>
            <a:r>
              <a:rPr lang="fr-FR" dirty="0" err="1">
                <a:latin typeface="Arial" charset="0"/>
              </a:rPr>
              <a:t>two</a:t>
            </a:r>
            <a:r>
              <a:rPr lang="fr-FR" dirty="0">
                <a:latin typeface="Arial" charset="0"/>
              </a:rPr>
              <a:t> parts: the top one, </a:t>
            </a:r>
            <a:r>
              <a:rPr lang="fr-FR" dirty="0" err="1">
                <a:latin typeface="Arial" charset="0"/>
              </a:rPr>
              <a:t>describing</a:t>
            </a:r>
            <a:r>
              <a:rPr lang="fr-FR" dirty="0">
                <a:latin typeface="Arial" charset="0"/>
              </a:rPr>
              <a:t> the </a:t>
            </a:r>
            <a:r>
              <a:rPr lang="fr-FR" dirty="0" err="1">
                <a:latin typeface="Arial" charset="0"/>
              </a:rPr>
              <a:t>virtual</a:t>
            </a:r>
            <a:r>
              <a:rPr lang="fr-FR" dirty="0">
                <a:latin typeface="Arial" charset="0"/>
              </a:rPr>
              <a:t>-photon/quark interaction,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calculable in </a:t>
            </a:r>
            <a:r>
              <a:rPr lang="fr-FR" dirty="0" err="1">
                <a:latin typeface="Arial" charset="0"/>
              </a:rPr>
              <a:t>perturbative</a:t>
            </a:r>
            <a:r>
              <a:rPr lang="fr-FR" dirty="0">
                <a:latin typeface="Arial" charset="0"/>
              </a:rPr>
              <a:t> </a:t>
            </a:r>
            <a:r>
              <a:rPr lang="fr-FR" dirty="0" err="1">
                <a:latin typeface="Arial" charset="0"/>
              </a:rPr>
              <a:t>QCD</a:t>
            </a:r>
            <a:r>
              <a:rPr lang="fr-FR" dirty="0">
                <a:latin typeface="Arial" charset="0"/>
              </a:rPr>
              <a:t>; and the </a:t>
            </a:r>
            <a:r>
              <a:rPr lang="fr-FR" dirty="0" err="1">
                <a:latin typeface="Arial" charset="0"/>
              </a:rPr>
              <a:t>bottom</a:t>
            </a:r>
            <a:r>
              <a:rPr lang="fr-FR" dirty="0">
                <a:latin typeface="Arial" charset="0"/>
              </a:rPr>
              <a:t> one, </a:t>
            </a:r>
            <a:r>
              <a:rPr lang="fr-FR" dirty="0" err="1">
                <a:latin typeface="Arial" charset="0"/>
              </a:rPr>
              <a:t>which</a:t>
            </a:r>
            <a:r>
              <a:rPr lang="fr-FR" dirty="0">
                <a:latin typeface="Arial" charset="0"/>
              </a:rPr>
              <a:t> </a:t>
            </a:r>
            <a:r>
              <a:rPr lang="fr-FR" dirty="0" err="1">
                <a:latin typeface="Arial" charset="0"/>
              </a:rPr>
              <a:t>describes</a:t>
            </a:r>
            <a:r>
              <a:rPr lang="fr-FR" dirty="0">
                <a:latin typeface="Arial" charset="0"/>
              </a:rPr>
              <a:t> the </a:t>
            </a:r>
            <a:r>
              <a:rPr lang="fr-FR" dirty="0" err="1">
                <a:latin typeface="Arial" charset="0"/>
              </a:rPr>
              <a:t>partonic</a:t>
            </a:r>
            <a:r>
              <a:rPr lang="fr-FR" dirty="0">
                <a:latin typeface="Arial" charset="0"/>
              </a:rPr>
              <a:t> structure of the </a:t>
            </a:r>
            <a:r>
              <a:rPr lang="fr-FR" dirty="0" err="1">
                <a:latin typeface="Arial" charset="0"/>
              </a:rPr>
              <a:t>nucleon</a:t>
            </a:r>
            <a:r>
              <a:rPr lang="fr-FR" dirty="0">
                <a:latin typeface="Arial" charset="0"/>
              </a:rPr>
              <a:t>, and </a:t>
            </a:r>
            <a:r>
              <a:rPr lang="fr-FR" dirty="0" err="1">
                <a:latin typeface="Arial" charset="0"/>
              </a:rPr>
              <a:t>is</a:t>
            </a:r>
            <a:r>
              <a:rPr lang="fr-FR" dirty="0">
                <a:latin typeface="Arial" charset="0"/>
              </a:rPr>
              <a:t> </a:t>
            </a:r>
            <a:r>
              <a:rPr lang="fr-FR" dirty="0" err="1">
                <a:latin typeface="Arial" charset="0"/>
              </a:rPr>
              <a:t>encoded</a:t>
            </a:r>
            <a:r>
              <a:rPr lang="fr-FR" dirty="0">
                <a:latin typeface="Arial" charset="0"/>
              </a:rPr>
              <a:t> in the </a:t>
            </a:r>
            <a:r>
              <a:rPr lang="fr-FR" dirty="0" err="1">
                <a:latin typeface="Arial" charset="0"/>
              </a:rPr>
              <a:t>generalized</a:t>
            </a:r>
            <a:r>
              <a:rPr lang="fr-FR" dirty="0">
                <a:latin typeface="Arial" charset="0"/>
              </a:rPr>
              <a:t> parton distributions. The </a:t>
            </a:r>
            <a:r>
              <a:rPr lang="fr-FR" dirty="0" err="1">
                <a:latin typeface="Arial" charset="0"/>
              </a:rPr>
              <a:t>handbag</a:t>
            </a:r>
            <a:r>
              <a:rPr lang="fr-FR" dirty="0">
                <a:latin typeface="Arial" charset="0"/>
              </a:rPr>
              <a:t> </a:t>
            </a:r>
            <a:r>
              <a:rPr lang="fr-FR" dirty="0" err="1">
                <a:latin typeface="Arial" charset="0"/>
              </a:rPr>
              <a:t>factorization</a:t>
            </a:r>
            <a:r>
              <a:rPr lang="fr-FR" dirty="0">
                <a:latin typeface="Arial" charset="0"/>
              </a:rPr>
              <a:t> </a:t>
            </a:r>
            <a:r>
              <a:rPr lang="fr-FR" dirty="0" err="1">
                <a:latin typeface="Arial" charset="0"/>
              </a:rPr>
              <a:t>holds</a:t>
            </a:r>
            <a:r>
              <a:rPr lang="fr-FR" dirty="0">
                <a:latin typeface="Arial" charset="0"/>
              </a:rPr>
              <a:t> in the </a:t>
            </a:r>
            <a:r>
              <a:rPr lang="fr-FR" dirty="0" err="1">
                <a:latin typeface="Arial" charset="0"/>
              </a:rPr>
              <a:t>so</a:t>
            </a:r>
            <a:r>
              <a:rPr lang="fr-FR" dirty="0">
                <a:latin typeface="Arial" charset="0"/>
              </a:rPr>
              <a:t>-</a:t>
            </a:r>
            <a:r>
              <a:rPr lang="fr-FR" dirty="0" err="1">
                <a:latin typeface="Arial" charset="0"/>
              </a:rPr>
              <a:t>called</a:t>
            </a:r>
            <a:r>
              <a:rPr lang="fr-FR" dirty="0">
                <a:latin typeface="Arial" charset="0"/>
              </a:rPr>
              <a:t> </a:t>
            </a:r>
            <a:r>
              <a:rPr lang="fr-FR" dirty="0" err="1">
                <a:latin typeface="Arial" charset="0"/>
              </a:rPr>
              <a:t>Bjorken</a:t>
            </a:r>
            <a:r>
              <a:rPr lang="fr-FR" dirty="0">
                <a:latin typeface="Arial" charset="0"/>
              </a:rPr>
              <a:t> </a:t>
            </a:r>
            <a:r>
              <a:rPr lang="fr-FR" dirty="0" err="1">
                <a:latin typeface="Arial" charset="0"/>
              </a:rPr>
              <a:t>regime</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requires</a:t>
            </a:r>
            <a:r>
              <a:rPr lang="fr-FR" dirty="0">
                <a:latin typeface="Arial" charset="0"/>
              </a:rPr>
              <a:t> to </a:t>
            </a:r>
            <a:r>
              <a:rPr lang="fr-FR" dirty="0" err="1">
                <a:latin typeface="Arial" charset="0"/>
              </a:rPr>
              <a:t>be</a:t>
            </a:r>
            <a:r>
              <a:rPr lang="fr-FR" dirty="0">
                <a:latin typeface="Arial" charset="0"/>
              </a:rPr>
              <a:t> </a:t>
            </a:r>
            <a:r>
              <a:rPr lang="fr-FR" dirty="0" err="1">
                <a:latin typeface="Arial" charset="0"/>
              </a:rPr>
              <a:t>at</a:t>
            </a:r>
            <a:r>
              <a:rPr lang="fr-FR" dirty="0">
                <a:latin typeface="Arial" charset="0"/>
              </a:rPr>
              <a:t> </a:t>
            </a:r>
            <a:r>
              <a:rPr lang="fr-FR" dirty="0" err="1">
                <a:latin typeface="Arial" charset="0"/>
              </a:rPr>
              <a:t>high</a:t>
            </a:r>
            <a:r>
              <a:rPr lang="fr-FR" dirty="0">
                <a:latin typeface="Arial" charset="0"/>
              </a:rPr>
              <a:t> Q2 </a:t>
            </a:r>
            <a:r>
              <a:rPr lang="fr-FR" dirty="0" err="1">
                <a:latin typeface="Arial" charset="0"/>
              </a:rPr>
              <a:t>with</a:t>
            </a:r>
            <a:r>
              <a:rPr lang="fr-FR" dirty="0">
                <a:latin typeface="Arial" charset="0"/>
              </a:rPr>
              <a:t> respect to the </a:t>
            </a:r>
            <a:r>
              <a:rPr lang="fr-FR" dirty="0" err="1">
                <a:latin typeface="Arial" charset="0"/>
              </a:rPr>
              <a:t>momentum</a:t>
            </a:r>
            <a:r>
              <a:rPr lang="fr-FR" dirty="0">
                <a:latin typeface="Arial" charset="0"/>
              </a:rPr>
              <a:t> </a:t>
            </a:r>
            <a:r>
              <a:rPr lang="fr-FR" dirty="0" err="1">
                <a:latin typeface="Arial" charset="0"/>
              </a:rPr>
              <a:t>transfered</a:t>
            </a:r>
            <a:r>
              <a:rPr lang="fr-FR" dirty="0">
                <a:latin typeface="Arial" charset="0"/>
              </a:rPr>
              <a:t> to the proton (t). </a:t>
            </a:r>
          </a:p>
          <a:p>
            <a:pPr eaLnBrk="1" hangingPunct="1"/>
            <a:r>
              <a:rPr lang="fr-FR" dirty="0" err="1">
                <a:latin typeface="Arial" charset="0"/>
              </a:rPr>
              <a:t>At</a:t>
            </a:r>
            <a:r>
              <a:rPr lang="fr-FR" dirty="0">
                <a:latin typeface="Arial" charset="0"/>
              </a:rPr>
              <a:t> </a:t>
            </a:r>
            <a:r>
              <a:rPr lang="fr-FR" dirty="0" err="1">
                <a:latin typeface="Arial" charset="0"/>
              </a:rPr>
              <a:t>leading</a:t>
            </a:r>
            <a:r>
              <a:rPr lang="fr-FR" dirty="0">
                <a:latin typeface="Arial" charset="0"/>
              </a:rPr>
              <a:t> </a:t>
            </a:r>
            <a:r>
              <a:rPr lang="fr-FR" dirty="0" err="1">
                <a:latin typeface="Arial" charset="0"/>
              </a:rPr>
              <a:t>order</a:t>
            </a:r>
            <a:r>
              <a:rPr lang="fr-FR" dirty="0">
                <a:latin typeface="Arial" charset="0"/>
              </a:rPr>
              <a:t> and twist in </a:t>
            </a:r>
            <a:r>
              <a:rPr lang="fr-FR" dirty="0" err="1">
                <a:latin typeface="Arial" charset="0"/>
              </a:rPr>
              <a:t>QCD</a:t>
            </a:r>
            <a:r>
              <a:rPr lang="fr-FR" dirty="0">
                <a:latin typeface="Arial" charset="0"/>
              </a:rPr>
              <a:t>, </a:t>
            </a:r>
            <a:r>
              <a:rPr lang="fr-FR" dirty="0" err="1">
                <a:latin typeface="Arial" charset="0"/>
              </a:rPr>
              <a:t>considering</a:t>
            </a:r>
            <a:r>
              <a:rPr lang="fr-FR" dirty="0">
                <a:latin typeface="Arial" charset="0"/>
              </a:rPr>
              <a:t> </a:t>
            </a:r>
            <a:r>
              <a:rPr lang="fr-FR" dirty="0" err="1">
                <a:latin typeface="Arial" charset="0"/>
              </a:rPr>
              <a:t>only</a:t>
            </a:r>
            <a:r>
              <a:rPr lang="fr-FR" dirty="0">
                <a:latin typeface="Arial" charset="0"/>
              </a:rPr>
              <a:t> quark-</a:t>
            </a:r>
            <a:r>
              <a:rPr lang="fr-FR" dirty="0" err="1">
                <a:latin typeface="Arial" charset="0"/>
              </a:rPr>
              <a:t>helicity</a:t>
            </a:r>
            <a:r>
              <a:rPr lang="fr-FR" dirty="0">
                <a:latin typeface="Arial" charset="0"/>
              </a:rPr>
              <a:t> </a:t>
            </a:r>
            <a:r>
              <a:rPr lang="fr-FR" dirty="0" err="1">
                <a:latin typeface="Arial" charset="0"/>
              </a:rPr>
              <a:t>conserving</a:t>
            </a:r>
            <a:r>
              <a:rPr lang="fr-FR" dirty="0">
                <a:latin typeface="Arial" charset="0"/>
              </a:rPr>
              <a:t> </a:t>
            </a:r>
            <a:r>
              <a:rPr lang="fr-FR" dirty="0" err="1">
                <a:latin typeface="Arial" charset="0"/>
              </a:rPr>
              <a:t>quantities</a:t>
            </a:r>
            <a:r>
              <a:rPr lang="fr-FR" dirty="0">
                <a:latin typeface="Arial" charset="0"/>
              </a:rPr>
              <a:t> and the quark </a:t>
            </a:r>
            <a:r>
              <a:rPr lang="fr-FR" dirty="0" err="1">
                <a:latin typeface="Arial" charset="0"/>
              </a:rPr>
              <a:t>sector</a:t>
            </a:r>
            <a:r>
              <a:rPr lang="fr-FR" dirty="0">
                <a:latin typeface="Arial" charset="0"/>
              </a:rPr>
              <a:t>, </a:t>
            </a:r>
            <a:r>
              <a:rPr lang="fr-FR" dirty="0" err="1">
                <a:latin typeface="Arial" charset="0"/>
              </a:rPr>
              <a:t>there</a:t>
            </a:r>
            <a:r>
              <a:rPr lang="fr-FR" dirty="0">
                <a:latin typeface="Arial" charset="0"/>
              </a:rPr>
              <a:t> are 4 </a:t>
            </a:r>
            <a:r>
              <a:rPr lang="fr-FR" dirty="0" err="1">
                <a:latin typeface="Arial" charset="0"/>
              </a:rPr>
              <a:t>GPDs</a:t>
            </a:r>
            <a:r>
              <a:rPr lang="fr-FR" dirty="0">
                <a:latin typeface="Arial" charset="0"/>
              </a:rPr>
              <a:t>, H, </a:t>
            </a:r>
            <a:r>
              <a:rPr lang="fr-FR" dirty="0" err="1">
                <a:latin typeface="Arial" charset="0"/>
              </a:rPr>
              <a:t>Htidle</a:t>
            </a:r>
            <a:r>
              <a:rPr lang="fr-FR" dirty="0">
                <a:latin typeface="Arial" charset="0"/>
              </a:rPr>
              <a:t>, E, </a:t>
            </a:r>
            <a:r>
              <a:rPr lang="fr-FR" dirty="0" err="1">
                <a:latin typeface="Arial" charset="0"/>
              </a:rPr>
              <a:t>Etilde</a:t>
            </a:r>
            <a:r>
              <a:rPr lang="fr-FR" dirty="0">
                <a:latin typeface="Arial" charset="0"/>
              </a:rPr>
              <a:t>, and </a:t>
            </a:r>
            <a:r>
              <a:rPr lang="fr-FR" dirty="0" err="1">
                <a:latin typeface="Arial" charset="0"/>
              </a:rPr>
              <a:t>they</a:t>
            </a:r>
            <a:r>
              <a:rPr lang="fr-FR" dirty="0">
                <a:latin typeface="Arial" charset="0"/>
              </a:rPr>
              <a:t> </a:t>
            </a:r>
            <a:r>
              <a:rPr lang="fr-FR" dirty="0" err="1">
                <a:latin typeface="Arial" charset="0"/>
              </a:rPr>
              <a:t>depend</a:t>
            </a:r>
            <a:r>
              <a:rPr lang="fr-FR" dirty="0">
                <a:latin typeface="Arial" charset="0"/>
              </a:rPr>
              <a:t> on </a:t>
            </a:r>
            <a:r>
              <a:rPr lang="fr-FR" dirty="0" err="1">
                <a:latin typeface="Arial" charset="0"/>
              </a:rPr>
              <a:t>three</a:t>
            </a:r>
            <a:r>
              <a:rPr lang="fr-FR" dirty="0">
                <a:latin typeface="Arial" charset="0"/>
              </a:rPr>
              <a:t> variables: x, the </a:t>
            </a:r>
            <a:r>
              <a:rPr lang="fr-FR" dirty="0" err="1">
                <a:latin typeface="Arial" charset="0"/>
              </a:rPr>
              <a:t>momentum</a:t>
            </a:r>
            <a:r>
              <a:rPr lang="fr-FR" dirty="0">
                <a:latin typeface="Arial" charset="0"/>
              </a:rPr>
              <a:t> fraction </a:t>
            </a:r>
            <a:r>
              <a:rPr lang="fr-FR" dirty="0" err="1">
                <a:latin typeface="Arial" charset="0"/>
              </a:rPr>
              <a:t>carried</a:t>
            </a:r>
            <a:r>
              <a:rPr lang="fr-FR" dirty="0">
                <a:latin typeface="Arial" charset="0"/>
              </a:rPr>
              <a:t> by the </a:t>
            </a:r>
            <a:r>
              <a:rPr lang="fr-FR" dirty="0" err="1">
                <a:latin typeface="Arial" charset="0"/>
              </a:rPr>
              <a:t>struck</a:t>
            </a:r>
            <a:r>
              <a:rPr lang="fr-FR" dirty="0">
                <a:latin typeface="Arial" charset="0"/>
              </a:rPr>
              <a:t> quark, </a:t>
            </a:r>
            <a:r>
              <a:rPr lang="fr-FR" dirty="0" err="1">
                <a:latin typeface="Arial" charset="0"/>
              </a:rPr>
              <a:t>csi</a:t>
            </a:r>
            <a:r>
              <a:rPr lang="fr-FR" dirty="0">
                <a:latin typeface="Arial" charset="0"/>
              </a:rPr>
              <a:t>, the </a:t>
            </a:r>
            <a:r>
              <a:rPr lang="fr-FR" dirty="0" err="1">
                <a:latin typeface="Arial" charset="0"/>
              </a:rPr>
              <a:t>difference</a:t>
            </a:r>
            <a:r>
              <a:rPr lang="fr-FR" dirty="0">
                <a:latin typeface="Arial" charset="0"/>
              </a:rPr>
              <a:t> of the quark </a:t>
            </a:r>
            <a:r>
              <a:rPr lang="fr-FR" dirty="0" err="1">
                <a:latin typeface="Arial" charset="0"/>
              </a:rPr>
              <a:t>momentum</a:t>
            </a:r>
            <a:r>
              <a:rPr lang="fr-FR" dirty="0">
                <a:latin typeface="Arial" charset="0"/>
              </a:rPr>
              <a:t> </a:t>
            </a:r>
            <a:r>
              <a:rPr lang="fr-FR" dirty="0" err="1">
                <a:latin typeface="Arial" charset="0"/>
              </a:rPr>
              <a:t>between</a:t>
            </a:r>
            <a:r>
              <a:rPr lang="fr-FR" dirty="0">
                <a:latin typeface="Arial" charset="0"/>
              </a:rPr>
              <a:t> initial and final state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linked</a:t>
            </a:r>
            <a:r>
              <a:rPr lang="fr-FR" dirty="0">
                <a:latin typeface="Arial" charset="0"/>
              </a:rPr>
              <a:t> to the </a:t>
            </a:r>
            <a:r>
              <a:rPr lang="fr-FR" dirty="0" err="1">
                <a:latin typeface="Arial" charset="0"/>
              </a:rPr>
              <a:t>Bjorken</a:t>
            </a:r>
            <a:r>
              <a:rPr lang="fr-FR" dirty="0">
                <a:latin typeface="Arial" charset="0"/>
              </a:rPr>
              <a:t> variable </a:t>
            </a:r>
            <a:r>
              <a:rPr lang="fr-FR" dirty="0" err="1">
                <a:latin typeface="Arial" charset="0"/>
              </a:rPr>
              <a:t>xB</a:t>
            </a:r>
            <a:r>
              <a:rPr lang="fr-FR" dirty="0">
                <a:latin typeface="Arial" charset="0"/>
              </a:rPr>
              <a:t>) and t, the </a:t>
            </a:r>
            <a:r>
              <a:rPr lang="fr-FR" dirty="0" err="1">
                <a:latin typeface="Arial" charset="0"/>
              </a:rPr>
              <a:t>momentum</a:t>
            </a:r>
            <a:r>
              <a:rPr lang="fr-FR" dirty="0">
                <a:latin typeface="Arial" charset="0"/>
              </a:rPr>
              <a:t> </a:t>
            </a:r>
            <a:r>
              <a:rPr lang="fr-FR" dirty="0" err="1">
                <a:latin typeface="Arial" charset="0"/>
              </a:rPr>
              <a:t>transfered</a:t>
            </a:r>
            <a:r>
              <a:rPr lang="fr-FR" dirty="0">
                <a:latin typeface="Arial" charset="0"/>
              </a:rPr>
              <a:t> to the proton. There are 4 </a:t>
            </a:r>
            <a:r>
              <a:rPr lang="fr-FR" dirty="0" err="1">
                <a:latin typeface="Arial" charset="0"/>
              </a:rPr>
              <a:t>GPDs</a:t>
            </a:r>
            <a:r>
              <a:rPr lang="fr-FR" dirty="0">
                <a:latin typeface="Arial" charset="0"/>
              </a:rPr>
              <a:t> to </a:t>
            </a:r>
            <a:r>
              <a:rPr lang="fr-FR" dirty="0" err="1">
                <a:latin typeface="Arial" charset="0"/>
              </a:rPr>
              <a:t>describe</a:t>
            </a:r>
            <a:r>
              <a:rPr lang="fr-FR" dirty="0">
                <a:latin typeface="Arial" charset="0"/>
              </a:rPr>
              <a:t> </a:t>
            </a:r>
            <a:r>
              <a:rPr lang="fr-FR" dirty="0" err="1">
                <a:latin typeface="Arial" charset="0"/>
              </a:rPr>
              <a:t>different</a:t>
            </a:r>
            <a:r>
              <a:rPr lang="fr-FR" dirty="0">
                <a:latin typeface="Arial" charset="0"/>
              </a:rPr>
              <a:t> </a:t>
            </a:r>
            <a:r>
              <a:rPr lang="fr-FR" dirty="0" err="1">
                <a:latin typeface="Arial" charset="0"/>
              </a:rPr>
              <a:t>combinations</a:t>
            </a:r>
            <a:r>
              <a:rPr lang="fr-FR" dirty="0">
                <a:latin typeface="Arial" charset="0"/>
              </a:rPr>
              <a:t> of </a:t>
            </a:r>
            <a:r>
              <a:rPr lang="fr-FR" dirty="0" err="1">
                <a:latin typeface="Arial" charset="0"/>
              </a:rPr>
              <a:t>nucleon</a:t>
            </a:r>
            <a:r>
              <a:rPr lang="fr-FR" dirty="0">
                <a:latin typeface="Arial" charset="0"/>
              </a:rPr>
              <a:t> spin </a:t>
            </a:r>
            <a:r>
              <a:rPr lang="fr-FR" dirty="0" err="1">
                <a:latin typeface="Arial" charset="0"/>
              </a:rPr>
              <a:t>with</a:t>
            </a:r>
            <a:r>
              <a:rPr lang="fr-FR" dirty="0">
                <a:latin typeface="Arial" charset="0"/>
              </a:rPr>
              <a:t> respect to the </a:t>
            </a:r>
            <a:r>
              <a:rPr lang="fr-FR" dirty="0" err="1">
                <a:latin typeface="Arial" charset="0"/>
              </a:rPr>
              <a:t>quark’s</a:t>
            </a:r>
            <a:r>
              <a:rPr lang="fr-FR" dirty="0">
                <a:latin typeface="Arial" charset="0"/>
              </a:rPr>
              <a:t> </a:t>
            </a:r>
            <a:r>
              <a:rPr lang="fr-FR" dirty="0" err="1">
                <a:latin typeface="Arial" charset="0"/>
              </a:rPr>
              <a:t>helicity</a:t>
            </a:r>
            <a:r>
              <a:rPr lang="fr-FR" dirty="0">
                <a:latin typeface="Arial" charset="0"/>
              </a:rPr>
              <a:t>. </a:t>
            </a:r>
          </a:p>
          <a:p>
            <a:pPr eaLnBrk="1" hangingPunct="1"/>
            <a:endParaRPr lang="fr-FR"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electric field of lepton’s virtual fluctuation ℓ → ℓ ′γ ∗ accelerates a quark localized in the transverse area (</a:t>
            </a:r>
            <a:r>
              <a:rPr lang="en-US" dirty="0" err="1"/>
              <a:t>δz</a:t>
            </a:r>
            <a:r>
              <a:rPr lang="en-US" dirty="0"/>
              <a:t>⊥) 2 ∼ 1/Q2 at the impact parameter b⊥ and carrying a certain momentum fraction of the parent nucleon. The accelerated </a:t>
            </a:r>
            <a:r>
              <a:rPr lang="en-US" dirty="0" err="1"/>
              <a:t>parton</a:t>
            </a:r>
            <a:r>
              <a:rPr lang="en-US" dirty="0"/>
              <a:t> tends to emit the energy via electromagnetic radiation and fall back into the nucleon, see Fig. 4. The incoming-outgoing nucleon system is localized at the center of coordinates b⊥ = 0, however, due to non-zero longitudinal momentum exchange in the t-channel the individual transverse localizations of incoming and outgoing nucleons are shifted in the transverse plane by amounts1 ∆b⊥ ∼ η(1 + η)b⊥ and ∆b ′ ⊥ ∼ η(1 − η)b⊥, respectively</a:t>
            </a:r>
            <a:endParaRPr lang="fr-FR" dirty="0"/>
          </a:p>
        </p:txBody>
      </p:sp>
      <p:sp>
        <p:nvSpPr>
          <p:cNvPr id="4" name="Espace réservé du numéro de diapositive 3"/>
          <p:cNvSpPr>
            <a:spLocks noGrp="1"/>
          </p:cNvSpPr>
          <p:nvPr>
            <p:ph type="sldNum" sz="quarter" idx="5"/>
          </p:nvPr>
        </p:nvSpPr>
        <p:spPr/>
        <p:txBody>
          <a:bodyPr/>
          <a:lstStyle/>
          <a:p>
            <a:fld id="{6FEFCC7E-1291-4A5A-A8ED-0CD2942E345F}" type="slidenum">
              <a:rPr lang="fr-FR" smtClean="0"/>
              <a:t>25</a:t>
            </a:fld>
            <a:endParaRPr lang="fr-FR"/>
          </a:p>
        </p:txBody>
      </p:sp>
    </p:spTree>
    <p:extLst>
      <p:ext uri="{BB962C8B-B14F-4D97-AF65-F5344CB8AC3E}">
        <p14:creationId xmlns:p14="http://schemas.microsoft.com/office/powerpoint/2010/main" val="265389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30E08-A579-423E-AAC8-B62FFBF62A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1731" name="Rectangle 2"/>
          <p:cNvSpPr>
            <a:spLocks noGrp="1" noRot="1" noChangeAspect="1" noChangeArrowheads="1" noTextEdit="1"/>
          </p:cNvSpPr>
          <p:nvPr>
            <p:ph type="sldImg"/>
          </p:nvPr>
        </p:nvSpPr>
        <p:spPr>
          <a:xfrm>
            <a:off x="381000" y="685800"/>
            <a:ext cx="6096000" cy="3429000"/>
          </a:xfrm>
          <a:ln/>
        </p:spPr>
      </p:sp>
      <p:sp>
        <p:nvSpPr>
          <p:cNvPr id="2017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a:latin typeface="Arial" charset="0"/>
              </a:rPr>
              <a:t>The </a:t>
            </a:r>
            <a:r>
              <a:rPr lang="fr-FR" dirty="0" err="1">
                <a:latin typeface="Arial" charset="0"/>
              </a:rPr>
              <a:t>GPDs</a:t>
            </a:r>
            <a:r>
              <a:rPr lang="fr-FR" dirty="0">
                <a:latin typeface="Arial" charset="0"/>
              </a:rPr>
              <a:t> are not </a:t>
            </a:r>
            <a:r>
              <a:rPr lang="fr-FR" dirty="0" err="1">
                <a:latin typeface="Arial" charset="0"/>
              </a:rPr>
              <a:t>completely</a:t>
            </a:r>
            <a:r>
              <a:rPr lang="fr-FR" dirty="0">
                <a:latin typeface="Arial" charset="0"/>
              </a:rPr>
              <a:t> </a:t>
            </a:r>
            <a:r>
              <a:rPr lang="fr-FR" dirty="0" err="1">
                <a:latin typeface="Arial" charset="0"/>
              </a:rPr>
              <a:t>unknown</a:t>
            </a:r>
            <a:r>
              <a:rPr lang="fr-FR" dirty="0">
                <a:latin typeface="Arial" charset="0"/>
              </a:rPr>
              <a:t>, </a:t>
            </a:r>
            <a:r>
              <a:rPr lang="fr-FR" dirty="0" err="1">
                <a:latin typeface="Arial" charset="0"/>
              </a:rPr>
              <a:t>there</a:t>
            </a:r>
            <a:r>
              <a:rPr lang="fr-FR" baseline="0" dirty="0">
                <a:latin typeface="Arial" charset="0"/>
              </a:rPr>
              <a:t> are </a:t>
            </a:r>
            <a:r>
              <a:rPr lang="fr-FR" baseline="0" dirty="0" err="1">
                <a:latin typeface="Arial" charset="0"/>
              </a:rPr>
              <a:t>some</a:t>
            </a:r>
            <a:r>
              <a:rPr lang="fr-FR" baseline="0" dirty="0">
                <a:latin typeface="Arial" charset="0"/>
              </a:rPr>
              <a:t> relations </a:t>
            </a:r>
            <a:r>
              <a:rPr lang="fr-FR" baseline="0" dirty="0" err="1">
                <a:latin typeface="Arial" charset="0"/>
              </a:rPr>
              <a:t>linking</a:t>
            </a:r>
            <a:r>
              <a:rPr lang="fr-FR" baseline="0" dirty="0">
                <a:latin typeface="Arial" charset="0"/>
              </a:rPr>
              <a:t> </a:t>
            </a:r>
            <a:r>
              <a:rPr lang="fr-FR" baseline="0" dirty="0" err="1">
                <a:latin typeface="Arial" charset="0"/>
              </a:rPr>
              <a:t>integrals</a:t>
            </a:r>
            <a:r>
              <a:rPr lang="fr-FR" baseline="0" dirty="0">
                <a:latin typeface="Arial" charset="0"/>
              </a:rPr>
              <a:t> of </a:t>
            </a:r>
            <a:r>
              <a:rPr lang="fr-FR" baseline="0" dirty="0" err="1">
                <a:latin typeface="Arial" charset="0"/>
              </a:rPr>
              <a:t>GPDs</a:t>
            </a:r>
            <a:r>
              <a:rPr lang="fr-FR" baseline="0" dirty="0">
                <a:latin typeface="Arial" charset="0"/>
              </a:rPr>
              <a:t> and </a:t>
            </a:r>
            <a:r>
              <a:rPr lang="fr-FR" baseline="0" dirty="0" err="1">
                <a:latin typeface="Arial" charset="0"/>
              </a:rPr>
              <a:t>their</a:t>
            </a:r>
            <a:r>
              <a:rPr lang="fr-FR" baseline="0" dirty="0">
                <a:latin typeface="Arial" charset="0"/>
              </a:rPr>
              <a:t> </a:t>
            </a:r>
            <a:r>
              <a:rPr lang="fr-FR" baseline="0" dirty="0" err="1">
                <a:latin typeface="Arial" charset="0"/>
              </a:rPr>
              <a:t>limits</a:t>
            </a:r>
            <a:r>
              <a:rPr lang="fr-FR" baseline="0" dirty="0">
                <a:latin typeface="Arial" charset="0"/>
              </a:rPr>
              <a:t> to the E-M FF and to the PDF </a:t>
            </a:r>
            <a:r>
              <a:rPr lang="fr-FR" baseline="0" dirty="0" err="1">
                <a:latin typeface="Arial" charset="0"/>
              </a:rPr>
              <a:t>measured</a:t>
            </a:r>
            <a:r>
              <a:rPr lang="fr-FR" baseline="0" dirty="0">
                <a:latin typeface="Arial" charset="0"/>
              </a:rPr>
              <a:t> in DIS. </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err="1">
                <a:latin typeface="Arial" charset="0"/>
              </a:rPr>
              <a:t>Among</a:t>
            </a:r>
            <a:r>
              <a:rPr lang="fr-FR" dirty="0">
                <a:latin typeface="Arial" charset="0"/>
              </a:rPr>
              <a:t> the information </a:t>
            </a:r>
            <a:r>
              <a:rPr lang="fr-FR" dirty="0" err="1">
                <a:latin typeface="Arial" charset="0"/>
              </a:rPr>
              <a:t>that</a:t>
            </a:r>
            <a:r>
              <a:rPr lang="fr-FR" dirty="0">
                <a:latin typeface="Arial" charset="0"/>
              </a:rPr>
              <a:t> </a:t>
            </a:r>
            <a:r>
              <a:rPr lang="fr-FR" dirty="0" err="1">
                <a:latin typeface="Arial" charset="0"/>
              </a:rPr>
              <a:t>GPDs</a:t>
            </a:r>
            <a:r>
              <a:rPr lang="fr-FR" dirty="0">
                <a:latin typeface="Arial" charset="0"/>
              </a:rPr>
              <a:t> </a:t>
            </a:r>
            <a:r>
              <a:rPr lang="fr-FR" dirty="0" err="1">
                <a:latin typeface="Arial" charset="0"/>
              </a:rPr>
              <a:t>can</a:t>
            </a:r>
            <a:r>
              <a:rPr lang="fr-FR" dirty="0">
                <a:latin typeface="Arial" charset="0"/>
              </a:rPr>
              <a:t> </a:t>
            </a:r>
            <a:r>
              <a:rPr lang="fr-FR" dirty="0" err="1">
                <a:latin typeface="Arial" charset="0"/>
              </a:rPr>
              <a:t>bring</a:t>
            </a:r>
            <a:r>
              <a:rPr lang="fr-FR" dirty="0">
                <a:latin typeface="Arial" charset="0"/>
              </a:rPr>
              <a:t>, a </a:t>
            </a:r>
            <a:r>
              <a:rPr lang="fr-FR" dirty="0" err="1">
                <a:latin typeface="Arial" charset="0"/>
              </a:rPr>
              <a:t>very</a:t>
            </a:r>
            <a:r>
              <a:rPr lang="fr-FR" dirty="0">
                <a:latin typeface="Arial" charset="0"/>
              </a:rPr>
              <a:t> important one </a:t>
            </a:r>
            <a:r>
              <a:rPr lang="fr-FR" dirty="0" err="1">
                <a:latin typeface="Arial" charset="0"/>
              </a:rPr>
              <a:t>is</a:t>
            </a:r>
            <a:r>
              <a:rPr lang="fr-FR" dirty="0">
                <a:latin typeface="Arial" charset="0"/>
              </a:rPr>
              <a:t> </a:t>
            </a:r>
            <a:r>
              <a:rPr lang="fr-FR" dirty="0" err="1">
                <a:latin typeface="Arial" charset="0"/>
              </a:rPr>
              <a:t>that</a:t>
            </a:r>
            <a:r>
              <a:rPr lang="fr-FR" dirty="0">
                <a:latin typeface="Arial" charset="0"/>
              </a:rPr>
              <a:t> </a:t>
            </a:r>
            <a:r>
              <a:rPr lang="fr-FR" dirty="0" err="1">
                <a:latin typeface="Arial" charset="0"/>
              </a:rPr>
              <a:t>they</a:t>
            </a:r>
            <a:r>
              <a:rPr lang="fr-FR" dirty="0">
                <a:latin typeface="Arial" charset="0"/>
              </a:rPr>
              <a:t> </a:t>
            </a:r>
            <a:r>
              <a:rPr lang="fr-FR" dirty="0" err="1">
                <a:latin typeface="Arial" charset="0"/>
              </a:rPr>
              <a:t>can</a:t>
            </a:r>
            <a:r>
              <a:rPr lang="fr-FR" dirty="0">
                <a:latin typeface="Arial" charset="0"/>
              </a:rPr>
              <a:t> </a:t>
            </a:r>
            <a:r>
              <a:rPr lang="fr-FR" dirty="0" err="1">
                <a:latin typeface="Arial" charset="0"/>
              </a:rPr>
              <a:t>allow</a:t>
            </a:r>
            <a:r>
              <a:rPr lang="fr-FR" dirty="0">
                <a:latin typeface="Arial" charset="0"/>
              </a:rPr>
              <a:t> us to </a:t>
            </a:r>
            <a:r>
              <a:rPr lang="fr-FR" dirty="0" err="1">
                <a:latin typeface="Arial" charset="0"/>
              </a:rPr>
              <a:t>compute</a:t>
            </a:r>
            <a:r>
              <a:rPr lang="fr-FR" dirty="0">
                <a:latin typeface="Arial" charset="0"/>
              </a:rPr>
              <a:t> the quark </a:t>
            </a:r>
            <a:r>
              <a:rPr lang="fr-FR" dirty="0" err="1">
                <a:latin typeface="Arial" charset="0"/>
              </a:rPr>
              <a:t>angular</a:t>
            </a:r>
            <a:r>
              <a:rPr lang="fr-FR" dirty="0">
                <a:latin typeface="Arial" charset="0"/>
              </a:rPr>
              <a:t> </a:t>
            </a:r>
            <a:r>
              <a:rPr lang="fr-FR" dirty="0" err="1">
                <a:latin typeface="Arial" charset="0"/>
              </a:rPr>
              <a:t>momentum</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given</a:t>
            </a:r>
            <a:r>
              <a:rPr lang="fr-FR" dirty="0">
                <a:latin typeface="Arial" charset="0"/>
              </a:rPr>
              <a:t> by, </a:t>
            </a:r>
            <a:r>
              <a:rPr lang="fr-FR" dirty="0" err="1">
                <a:latin typeface="Arial" charset="0"/>
              </a:rPr>
              <a:t>according</a:t>
            </a:r>
            <a:r>
              <a:rPr lang="fr-FR" dirty="0">
                <a:latin typeface="Arial" charset="0"/>
              </a:rPr>
              <a:t> to </a:t>
            </a:r>
            <a:r>
              <a:rPr lang="fr-FR" dirty="0" err="1">
                <a:latin typeface="Arial" charset="0"/>
              </a:rPr>
              <a:t>Ji’s</a:t>
            </a:r>
            <a:r>
              <a:rPr lang="fr-FR" dirty="0">
                <a:latin typeface="Arial" charset="0"/>
              </a:rPr>
              <a:t> </a:t>
            </a:r>
            <a:r>
              <a:rPr lang="fr-FR" dirty="0" err="1">
                <a:latin typeface="Arial" charset="0"/>
              </a:rPr>
              <a:t>sum</a:t>
            </a:r>
            <a:r>
              <a:rPr lang="fr-FR" dirty="0">
                <a:latin typeface="Arial" charset="0"/>
              </a:rPr>
              <a:t> </a:t>
            </a:r>
            <a:r>
              <a:rPr lang="fr-FR" dirty="0" err="1">
                <a:latin typeface="Arial" charset="0"/>
              </a:rPr>
              <a:t>rule</a:t>
            </a:r>
            <a:r>
              <a:rPr lang="fr-FR" dirty="0">
                <a:latin typeface="Arial" charset="0"/>
              </a:rPr>
              <a:t>, the second moment in x of the </a:t>
            </a:r>
            <a:r>
              <a:rPr lang="fr-FR" dirty="0" err="1">
                <a:latin typeface="Arial" charset="0"/>
              </a:rPr>
              <a:t>sum</a:t>
            </a:r>
            <a:r>
              <a:rPr lang="fr-FR" dirty="0">
                <a:latin typeface="Arial" charset="0"/>
              </a:rPr>
              <a:t> of the </a:t>
            </a:r>
            <a:r>
              <a:rPr lang="fr-FR" dirty="0" err="1">
                <a:latin typeface="Arial" charset="0"/>
              </a:rPr>
              <a:t>GPDs</a:t>
            </a:r>
            <a:r>
              <a:rPr lang="fr-FR" dirty="0">
                <a:latin typeface="Arial" charset="0"/>
              </a:rPr>
              <a:t> H and E </a:t>
            </a:r>
            <a:r>
              <a:rPr lang="fr-FR" dirty="0" err="1">
                <a:latin typeface="Arial" charset="0"/>
              </a:rPr>
              <a:t>calculated</a:t>
            </a:r>
            <a:r>
              <a:rPr lang="fr-FR" dirty="0">
                <a:latin typeface="Arial" charset="0"/>
              </a:rPr>
              <a:t> </a:t>
            </a:r>
            <a:r>
              <a:rPr lang="fr-FR" dirty="0" err="1">
                <a:latin typeface="Arial" charset="0"/>
              </a:rPr>
              <a:t>at</a:t>
            </a:r>
            <a:r>
              <a:rPr lang="fr-FR" dirty="0">
                <a:latin typeface="Arial" charset="0"/>
              </a:rPr>
              <a:t> t=0. The </a:t>
            </a:r>
            <a:r>
              <a:rPr lang="fr-FR" dirty="0" err="1">
                <a:latin typeface="Arial" charset="0"/>
              </a:rPr>
              <a:t>GPDs</a:t>
            </a:r>
            <a:r>
              <a:rPr lang="fr-FR" dirty="0">
                <a:latin typeface="Arial" charset="0"/>
              </a:rPr>
              <a:t> </a:t>
            </a:r>
            <a:r>
              <a:rPr lang="fr-FR" dirty="0" err="1">
                <a:latin typeface="Arial" charset="0"/>
              </a:rPr>
              <a:t>can</a:t>
            </a:r>
            <a:r>
              <a:rPr lang="fr-FR" dirty="0">
                <a:latin typeface="Arial" charset="0"/>
              </a:rPr>
              <a:t> </a:t>
            </a:r>
            <a:r>
              <a:rPr lang="fr-FR" dirty="0" err="1">
                <a:latin typeface="Arial" charset="0"/>
              </a:rPr>
              <a:t>also</a:t>
            </a:r>
            <a:r>
              <a:rPr lang="fr-FR" dirty="0">
                <a:latin typeface="Arial" charset="0"/>
              </a:rPr>
              <a:t> </a:t>
            </a:r>
            <a:r>
              <a:rPr lang="fr-FR" dirty="0" err="1">
                <a:latin typeface="Arial" charset="0"/>
              </a:rPr>
              <a:t>provide</a:t>
            </a:r>
            <a:r>
              <a:rPr lang="fr-FR" dirty="0">
                <a:latin typeface="Arial" charset="0"/>
              </a:rPr>
              <a:t> us a </a:t>
            </a:r>
            <a:r>
              <a:rPr lang="fr-FR" dirty="0" err="1">
                <a:latin typeface="Arial" charset="0"/>
              </a:rPr>
              <a:t>tomography</a:t>
            </a:r>
            <a:r>
              <a:rPr lang="fr-FR" dirty="0">
                <a:latin typeface="Arial" charset="0"/>
              </a:rPr>
              <a:t> of the </a:t>
            </a:r>
            <a:r>
              <a:rPr lang="fr-FR" dirty="0" err="1">
                <a:latin typeface="Arial" charset="0"/>
              </a:rPr>
              <a:t>nucleon</a:t>
            </a:r>
            <a:r>
              <a:rPr lang="fr-FR" dirty="0">
                <a:latin typeface="Arial" charset="0"/>
              </a:rPr>
              <a:t>, as I </a:t>
            </a:r>
            <a:r>
              <a:rPr lang="fr-FR" dirty="0" err="1">
                <a:latin typeface="Arial" charset="0"/>
              </a:rPr>
              <a:t>will</a:t>
            </a:r>
            <a:r>
              <a:rPr lang="fr-FR" dirty="0">
                <a:latin typeface="Arial" charset="0"/>
              </a:rPr>
              <a:t> show </a:t>
            </a:r>
            <a:r>
              <a:rPr lang="fr-FR" dirty="0" err="1">
                <a:latin typeface="Arial" charset="0"/>
              </a:rPr>
              <a:t>you</a:t>
            </a:r>
            <a:r>
              <a:rPr lang="fr-FR" dirty="0">
                <a:latin typeface="Arial" charset="0"/>
              </a:rPr>
              <a:t> in the </a:t>
            </a:r>
            <a:r>
              <a:rPr lang="fr-FR" dirty="0" err="1">
                <a:latin typeface="Arial" charset="0"/>
              </a:rPr>
              <a:t>following</a:t>
            </a:r>
            <a:r>
              <a:rPr lang="fr-FR" dirty="0">
                <a:latin typeface="Arial" charset="0"/>
              </a:rPr>
              <a:t>.</a:t>
            </a:r>
          </a:p>
          <a:p>
            <a:pPr eaLnBrk="1" hangingPunct="1"/>
            <a:endParaRPr lang="fr-FR"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30E08-A579-423E-AAC8-B62FFBF62A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1731" name="Rectangle 2"/>
          <p:cNvSpPr>
            <a:spLocks noGrp="1" noRot="1" noChangeAspect="1" noChangeArrowheads="1" noTextEdit="1"/>
          </p:cNvSpPr>
          <p:nvPr>
            <p:ph type="sldImg"/>
          </p:nvPr>
        </p:nvSpPr>
        <p:spPr>
          <a:xfrm>
            <a:off x="381000" y="685800"/>
            <a:ext cx="6096000" cy="3429000"/>
          </a:xfrm>
          <a:ln/>
        </p:spPr>
      </p:sp>
      <p:sp>
        <p:nvSpPr>
          <p:cNvPr id="2017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a:latin typeface="Arial" charset="0"/>
              </a:rPr>
              <a:t>The </a:t>
            </a:r>
            <a:r>
              <a:rPr lang="fr-FR" dirty="0" err="1">
                <a:latin typeface="Arial" charset="0"/>
              </a:rPr>
              <a:t>GPDs</a:t>
            </a:r>
            <a:r>
              <a:rPr lang="fr-FR" dirty="0">
                <a:latin typeface="Arial" charset="0"/>
              </a:rPr>
              <a:t> are not </a:t>
            </a:r>
            <a:r>
              <a:rPr lang="fr-FR" dirty="0" err="1">
                <a:latin typeface="Arial" charset="0"/>
              </a:rPr>
              <a:t>completely</a:t>
            </a:r>
            <a:r>
              <a:rPr lang="fr-FR" dirty="0">
                <a:latin typeface="Arial" charset="0"/>
              </a:rPr>
              <a:t> </a:t>
            </a:r>
            <a:r>
              <a:rPr lang="fr-FR" dirty="0" err="1">
                <a:latin typeface="Arial" charset="0"/>
              </a:rPr>
              <a:t>unknown</a:t>
            </a:r>
            <a:r>
              <a:rPr lang="fr-FR" dirty="0">
                <a:latin typeface="Arial" charset="0"/>
              </a:rPr>
              <a:t>, </a:t>
            </a:r>
            <a:r>
              <a:rPr lang="fr-FR" dirty="0" err="1">
                <a:latin typeface="Arial" charset="0"/>
              </a:rPr>
              <a:t>there</a:t>
            </a:r>
            <a:r>
              <a:rPr lang="fr-FR" baseline="0" dirty="0">
                <a:latin typeface="Arial" charset="0"/>
              </a:rPr>
              <a:t> are </a:t>
            </a:r>
            <a:r>
              <a:rPr lang="fr-FR" baseline="0" dirty="0" err="1">
                <a:latin typeface="Arial" charset="0"/>
              </a:rPr>
              <a:t>some</a:t>
            </a:r>
            <a:r>
              <a:rPr lang="fr-FR" baseline="0" dirty="0">
                <a:latin typeface="Arial" charset="0"/>
              </a:rPr>
              <a:t> relations </a:t>
            </a:r>
            <a:r>
              <a:rPr lang="fr-FR" baseline="0" dirty="0" err="1">
                <a:latin typeface="Arial" charset="0"/>
              </a:rPr>
              <a:t>linking</a:t>
            </a:r>
            <a:r>
              <a:rPr lang="fr-FR" baseline="0" dirty="0">
                <a:latin typeface="Arial" charset="0"/>
              </a:rPr>
              <a:t> </a:t>
            </a:r>
            <a:r>
              <a:rPr lang="fr-FR" baseline="0" dirty="0" err="1">
                <a:latin typeface="Arial" charset="0"/>
              </a:rPr>
              <a:t>integrals</a:t>
            </a:r>
            <a:r>
              <a:rPr lang="fr-FR" baseline="0" dirty="0">
                <a:latin typeface="Arial" charset="0"/>
              </a:rPr>
              <a:t> of </a:t>
            </a:r>
            <a:r>
              <a:rPr lang="fr-FR" baseline="0" dirty="0" err="1">
                <a:latin typeface="Arial" charset="0"/>
              </a:rPr>
              <a:t>GPDs</a:t>
            </a:r>
            <a:r>
              <a:rPr lang="fr-FR" baseline="0" dirty="0">
                <a:latin typeface="Arial" charset="0"/>
              </a:rPr>
              <a:t> and </a:t>
            </a:r>
            <a:r>
              <a:rPr lang="fr-FR" baseline="0" dirty="0" err="1">
                <a:latin typeface="Arial" charset="0"/>
              </a:rPr>
              <a:t>their</a:t>
            </a:r>
            <a:r>
              <a:rPr lang="fr-FR" baseline="0" dirty="0">
                <a:latin typeface="Arial" charset="0"/>
              </a:rPr>
              <a:t> </a:t>
            </a:r>
            <a:r>
              <a:rPr lang="fr-FR" baseline="0" dirty="0" err="1">
                <a:latin typeface="Arial" charset="0"/>
              </a:rPr>
              <a:t>limits</a:t>
            </a:r>
            <a:r>
              <a:rPr lang="fr-FR" baseline="0" dirty="0">
                <a:latin typeface="Arial" charset="0"/>
              </a:rPr>
              <a:t> to the E-M FF and to the PDF </a:t>
            </a:r>
            <a:r>
              <a:rPr lang="fr-FR" baseline="0" dirty="0" err="1">
                <a:latin typeface="Arial" charset="0"/>
              </a:rPr>
              <a:t>measured</a:t>
            </a:r>
            <a:r>
              <a:rPr lang="fr-FR" baseline="0" dirty="0">
                <a:latin typeface="Arial" charset="0"/>
              </a:rPr>
              <a:t> in DIS. </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err="1">
                <a:latin typeface="Arial" charset="0"/>
              </a:rPr>
              <a:t>Among</a:t>
            </a:r>
            <a:r>
              <a:rPr lang="fr-FR" dirty="0">
                <a:latin typeface="Arial" charset="0"/>
              </a:rPr>
              <a:t> the information </a:t>
            </a:r>
            <a:r>
              <a:rPr lang="fr-FR" dirty="0" err="1">
                <a:latin typeface="Arial" charset="0"/>
              </a:rPr>
              <a:t>that</a:t>
            </a:r>
            <a:r>
              <a:rPr lang="fr-FR" dirty="0">
                <a:latin typeface="Arial" charset="0"/>
              </a:rPr>
              <a:t> </a:t>
            </a:r>
            <a:r>
              <a:rPr lang="fr-FR" dirty="0" err="1">
                <a:latin typeface="Arial" charset="0"/>
              </a:rPr>
              <a:t>GPDs</a:t>
            </a:r>
            <a:r>
              <a:rPr lang="fr-FR" dirty="0">
                <a:latin typeface="Arial" charset="0"/>
              </a:rPr>
              <a:t> </a:t>
            </a:r>
            <a:r>
              <a:rPr lang="fr-FR" dirty="0" err="1">
                <a:latin typeface="Arial" charset="0"/>
              </a:rPr>
              <a:t>can</a:t>
            </a:r>
            <a:r>
              <a:rPr lang="fr-FR" dirty="0">
                <a:latin typeface="Arial" charset="0"/>
              </a:rPr>
              <a:t> </a:t>
            </a:r>
            <a:r>
              <a:rPr lang="fr-FR" dirty="0" err="1">
                <a:latin typeface="Arial" charset="0"/>
              </a:rPr>
              <a:t>bring</a:t>
            </a:r>
            <a:r>
              <a:rPr lang="fr-FR" dirty="0">
                <a:latin typeface="Arial" charset="0"/>
              </a:rPr>
              <a:t>, a </a:t>
            </a:r>
            <a:r>
              <a:rPr lang="fr-FR" dirty="0" err="1">
                <a:latin typeface="Arial" charset="0"/>
              </a:rPr>
              <a:t>very</a:t>
            </a:r>
            <a:r>
              <a:rPr lang="fr-FR" dirty="0">
                <a:latin typeface="Arial" charset="0"/>
              </a:rPr>
              <a:t> important one </a:t>
            </a:r>
            <a:r>
              <a:rPr lang="fr-FR" dirty="0" err="1">
                <a:latin typeface="Arial" charset="0"/>
              </a:rPr>
              <a:t>is</a:t>
            </a:r>
            <a:r>
              <a:rPr lang="fr-FR" dirty="0">
                <a:latin typeface="Arial" charset="0"/>
              </a:rPr>
              <a:t> </a:t>
            </a:r>
            <a:r>
              <a:rPr lang="fr-FR" dirty="0" err="1">
                <a:latin typeface="Arial" charset="0"/>
              </a:rPr>
              <a:t>that</a:t>
            </a:r>
            <a:r>
              <a:rPr lang="fr-FR" dirty="0">
                <a:latin typeface="Arial" charset="0"/>
              </a:rPr>
              <a:t> </a:t>
            </a:r>
            <a:r>
              <a:rPr lang="fr-FR" dirty="0" err="1">
                <a:latin typeface="Arial" charset="0"/>
              </a:rPr>
              <a:t>they</a:t>
            </a:r>
            <a:r>
              <a:rPr lang="fr-FR" dirty="0">
                <a:latin typeface="Arial" charset="0"/>
              </a:rPr>
              <a:t> </a:t>
            </a:r>
            <a:r>
              <a:rPr lang="fr-FR" dirty="0" err="1">
                <a:latin typeface="Arial" charset="0"/>
              </a:rPr>
              <a:t>can</a:t>
            </a:r>
            <a:r>
              <a:rPr lang="fr-FR" dirty="0">
                <a:latin typeface="Arial" charset="0"/>
              </a:rPr>
              <a:t> </a:t>
            </a:r>
            <a:r>
              <a:rPr lang="fr-FR" dirty="0" err="1">
                <a:latin typeface="Arial" charset="0"/>
              </a:rPr>
              <a:t>allow</a:t>
            </a:r>
            <a:r>
              <a:rPr lang="fr-FR" dirty="0">
                <a:latin typeface="Arial" charset="0"/>
              </a:rPr>
              <a:t> us to </a:t>
            </a:r>
            <a:r>
              <a:rPr lang="fr-FR" dirty="0" err="1">
                <a:latin typeface="Arial" charset="0"/>
              </a:rPr>
              <a:t>compute</a:t>
            </a:r>
            <a:r>
              <a:rPr lang="fr-FR" dirty="0">
                <a:latin typeface="Arial" charset="0"/>
              </a:rPr>
              <a:t> the quark </a:t>
            </a:r>
            <a:r>
              <a:rPr lang="fr-FR" dirty="0" err="1">
                <a:latin typeface="Arial" charset="0"/>
              </a:rPr>
              <a:t>angular</a:t>
            </a:r>
            <a:r>
              <a:rPr lang="fr-FR" dirty="0">
                <a:latin typeface="Arial" charset="0"/>
              </a:rPr>
              <a:t> </a:t>
            </a:r>
            <a:r>
              <a:rPr lang="fr-FR" dirty="0" err="1">
                <a:latin typeface="Arial" charset="0"/>
              </a:rPr>
              <a:t>momentum</a:t>
            </a:r>
            <a:r>
              <a:rPr lang="fr-FR" dirty="0">
                <a:latin typeface="Arial" charset="0"/>
              </a:rPr>
              <a:t>, </a:t>
            </a:r>
            <a:r>
              <a:rPr lang="fr-FR" dirty="0" err="1">
                <a:latin typeface="Arial" charset="0"/>
              </a:rPr>
              <a:t>which</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given</a:t>
            </a:r>
            <a:r>
              <a:rPr lang="fr-FR" dirty="0">
                <a:latin typeface="Arial" charset="0"/>
              </a:rPr>
              <a:t> by, </a:t>
            </a:r>
            <a:r>
              <a:rPr lang="fr-FR" dirty="0" err="1">
                <a:latin typeface="Arial" charset="0"/>
              </a:rPr>
              <a:t>according</a:t>
            </a:r>
            <a:r>
              <a:rPr lang="fr-FR" dirty="0">
                <a:latin typeface="Arial" charset="0"/>
              </a:rPr>
              <a:t> to </a:t>
            </a:r>
            <a:r>
              <a:rPr lang="fr-FR" dirty="0" err="1">
                <a:latin typeface="Arial" charset="0"/>
              </a:rPr>
              <a:t>Ji’s</a:t>
            </a:r>
            <a:r>
              <a:rPr lang="fr-FR" dirty="0">
                <a:latin typeface="Arial" charset="0"/>
              </a:rPr>
              <a:t> </a:t>
            </a:r>
            <a:r>
              <a:rPr lang="fr-FR" dirty="0" err="1">
                <a:latin typeface="Arial" charset="0"/>
              </a:rPr>
              <a:t>sum</a:t>
            </a:r>
            <a:r>
              <a:rPr lang="fr-FR" dirty="0">
                <a:latin typeface="Arial" charset="0"/>
              </a:rPr>
              <a:t> </a:t>
            </a:r>
            <a:r>
              <a:rPr lang="fr-FR" dirty="0" err="1">
                <a:latin typeface="Arial" charset="0"/>
              </a:rPr>
              <a:t>rule</a:t>
            </a:r>
            <a:r>
              <a:rPr lang="fr-FR" dirty="0">
                <a:latin typeface="Arial" charset="0"/>
              </a:rPr>
              <a:t>, the second moment in x of the </a:t>
            </a:r>
            <a:r>
              <a:rPr lang="fr-FR" dirty="0" err="1">
                <a:latin typeface="Arial" charset="0"/>
              </a:rPr>
              <a:t>sum</a:t>
            </a:r>
            <a:r>
              <a:rPr lang="fr-FR" dirty="0">
                <a:latin typeface="Arial" charset="0"/>
              </a:rPr>
              <a:t> of the </a:t>
            </a:r>
            <a:r>
              <a:rPr lang="fr-FR" dirty="0" err="1">
                <a:latin typeface="Arial" charset="0"/>
              </a:rPr>
              <a:t>GPDs</a:t>
            </a:r>
            <a:r>
              <a:rPr lang="fr-FR" dirty="0">
                <a:latin typeface="Arial" charset="0"/>
              </a:rPr>
              <a:t> H and E </a:t>
            </a:r>
            <a:r>
              <a:rPr lang="fr-FR" dirty="0" err="1">
                <a:latin typeface="Arial" charset="0"/>
              </a:rPr>
              <a:t>calculated</a:t>
            </a:r>
            <a:r>
              <a:rPr lang="fr-FR" dirty="0">
                <a:latin typeface="Arial" charset="0"/>
              </a:rPr>
              <a:t> </a:t>
            </a:r>
            <a:r>
              <a:rPr lang="fr-FR" dirty="0" err="1">
                <a:latin typeface="Arial" charset="0"/>
              </a:rPr>
              <a:t>at</a:t>
            </a:r>
            <a:r>
              <a:rPr lang="fr-FR" dirty="0">
                <a:latin typeface="Arial" charset="0"/>
              </a:rPr>
              <a:t> t=0. The </a:t>
            </a:r>
            <a:r>
              <a:rPr lang="fr-FR" dirty="0" err="1">
                <a:latin typeface="Arial" charset="0"/>
              </a:rPr>
              <a:t>GPDs</a:t>
            </a:r>
            <a:r>
              <a:rPr lang="fr-FR" dirty="0">
                <a:latin typeface="Arial" charset="0"/>
              </a:rPr>
              <a:t> </a:t>
            </a:r>
            <a:r>
              <a:rPr lang="fr-FR" dirty="0" err="1">
                <a:latin typeface="Arial" charset="0"/>
              </a:rPr>
              <a:t>can</a:t>
            </a:r>
            <a:r>
              <a:rPr lang="fr-FR" dirty="0">
                <a:latin typeface="Arial" charset="0"/>
              </a:rPr>
              <a:t> </a:t>
            </a:r>
            <a:r>
              <a:rPr lang="fr-FR" dirty="0" err="1">
                <a:latin typeface="Arial" charset="0"/>
              </a:rPr>
              <a:t>also</a:t>
            </a:r>
            <a:r>
              <a:rPr lang="fr-FR" dirty="0">
                <a:latin typeface="Arial" charset="0"/>
              </a:rPr>
              <a:t> </a:t>
            </a:r>
            <a:r>
              <a:rPr lang="fr-FR" dirty="0" err="1">
                <a:latin typeface="Arial" charset="0"/>
              </a:rPr>
              <a:t>provide</a:t>
            </a:r>
            <a:r>
              <a:rPr lang="fr-FR" dirty="0">
                <a:latin typeface="Arial" charset="0"/>
              </a:rPr>
              <a:t> us a </a:t>
            </a:r>
            <a:r>
              <a:rPr lang="fr-FR" dirty="0" err="1">
                <a:latin typeface="Arial" charset="0"/>
              </a:rPr>
              <a:t>tomography</a:t>
            </a:r>
            <a:r>
              <a:rPr lang="fr-FR" dirty="0">
                <a:latin typeface="Arial" charset="0"/>
              </a:rPr>
              <a:t> of the </a:t>
            </a:r>
            <a:r>
              <a:rPr lang="fr-FR" dirty="0" err="1">
                <a:latin typeface="Arial" charset="0"/>
              </a:rPr>
              <a:t>nucleon</a:t>
            </a:r>
            <a:r>
              <a:rPr lang="fr-FR" dirty="0">
                <a:latin typeface="Arial" charset="0"/>
              </a:rPr>
              <a:t>, as I </a:t>
            </a:r>
            <a:r>
              <a:rPr lang="fr-FR" dirty="0" err="1">
                <a:latin typeface="Arial" charset="0"/>
              </a:rPr>
              <a:t>will</a:t>
            </a:r>
            <a:r>
              <a:rPr lang="fr-FR" dirty="0">
                <a:latin typeface="Arial" charset="0"/>
              </a:rPr>
              <a:t> show </a:t>
            </a:r>
            <a:r>
              <a:rPr lang="fr-FR" dirty="0" err="1">
                <a:latin typeface="Arial" charset="0"/>
              </a:rPr>
              <a:t>you</a:t>
            </a:r>
            <a:r>
              <a:rPr lang="fr-FR" dirty="0">
                <a:latin typeface="Arial" charset="0"/>
              </a:rPr>
              <a:t> in the </a:t>
            </a:r>
            <a:r>
              <a:rPr lang="fr-FR" dirty="0" err="1">
                <a:latin typeface="Arial" charset="0"/>
              </a:rPr>
              <a:t>following</a:t>
            </a:r>
            <a:r>
              <a:rPr lang="fr-FR" dirty="0">
                <a:latin typeface="Arial" charset="0"/>
              </a:rPr>
              <a:t>.</a:t>
            </a:r>
          </a:p>
          <a:p>
            <a:pPr eaLnBrk="1" hangingPunct="1"/>
            <a:endParaRPr lang="fr-FR" dirty="0">
              <a:latin typeface="Arial" charset="0"/>
            </a:endParaRPr>
          </a:p>
        </p:txBody>
      </p:sp>
    </p:spTree>
    <p:extLst>
      <p:ext uri="{BB962C8B-B14F-4D97-AF65-F5344CB8AC3E}">
        <p14:creationId xmlns:p14="http://schemas.microsoft.com/office/powerpoint/2010/main" val="241785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Depending</a:t>
            </a:r>
            <a:r>
              <a:rPr lang="fr-FR" baseline="0" dirty="0"/>
              <a:t> on the </a:t>
            </a:r>
            <a:r>
              <a:rPr lang="fr-FR" baseline="0" dirty="0" err="1"/>
              <a:t>reaction</a:t>
            </a:r>
            <a:r>
              <a:rPr lang="fr-FR" baseline="0" dirty="0"/>
              <a:t> and on the </a:t>
            </a:r>
            <a:r>
              <a:rPr lang="fr-FR" baseline="0" dirty="0" err="1"/>
              <a:t>kinematics</a:t>
            </a:r>
            <a:r>
              <a:rPr lang="fr-FR" baseline="0" dirty="0"/>
              <a:t> one can </a:t>
            </a:r>
            <a:r>
              <a:rPr lang="fr-FR" baseline="0" dirty="0" err="1"/>
              <a:t>sample</a:t>
            </a:r>
            <a:r>
              <a:rPr lang="fr-FR" baseline="0" dirty="0"/>
              <a:t> </a:t>
            </a:r>
            <a:r>
              <a:rPr lang="fr-FR" baseline="0" dirty="0" err="1"/>
              <a:t>different</a:t>
            </a:r>
            <a:r>
              <a:rPr lang="fr-FR" baseline="0" dirty="0"/>
              <a:t> </a:t>
            </a:r>
            <a:r>
              <a:rPr lang="fr-FR" baseline="0" dirty="0" err="1"/>
              <a:t>kinds</a:t>
            </a:r>
            <a:r>
              <a:rPr lang="fr-FR" baseline="0" dirty="0"/>
              <a:t> of </a:t>
            </a:r>
            <a:r>
              <a:rPr lang="fr-FR" baseline="0" dirty="0" err="1"/>
              <a:t>GPDs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70A53A-A840-47BC-B0D2-B053B031CA51}"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3252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FCC7E-1291-4A5A-A8ED-0CD2942E345F}" type="slidenum">
              <a:rPr lang="fr-FR" smtClean="0"/>
              <a:t>2</a:t>
            </a:fld>
            <a:endParaRPr lang="fr-FR"/>
          </a:p>
        </p:txBody>
      </p:sp>
    </p:spTree>
    <p:extLst>
      <p:ext uri="{BB962C8B-B14F-4D97-AF65-F5344CB8AC3E}">
        <p14:creationId xmlns:p14="http://schemas.microsoft.com/office/powerpoint/2010/main" val="325980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Matter</a:t>
            </a:r>
            <a:r>
              <a:rPr lang="fr-FR" dirty="0"/>
              <a:t> </a:t>
            </a:r>
            <a:r>
              <a:rPr lang="fr-FR" dirty="0" err="1"/>
              <a:t>is</a:t>
            </a:r>
            <a:r>
              <a:rPr lang="fr-FR" dirty="0"/>
              <a:t> made of </a:t>
            </a:r>
            <a:r>
              <a:rPr lang="fr-FR" dirty="0" err="1"/>
              <a:t>nuclei</a:t>
            </a:r>
            <a:r>
              <a:rPr lang="fr-FR" dirty="0"/>
              <a:t>, </a:t>
            </a:r>
            <a:r>
              <a:rPr lang="fr-FR" dirty="0" err="1"/>
              <a:t>which</a:t>
            </a:r>
            <a:r>
              <a:rPr lang="fr-FR" dirty="0"/>
              <a:t> are in </a:t>
            </a:r>
            <a:r>
              <a:rPr lang="fr-FR" dirty="0" err="1"/>
              <a:t>turn</a:t>
            </a:r>
            <a:r>
              <a:rPr lang="fr-FR" dirty="0"/>
              <a:t> made of </a:t>
            </a:r>
            <a:r>
              <a:rPr lang="fr-FR" dirty="0" err="1"/>
              <a:t>nucleons</a:t>
            </a:r>
            <a:r>
              <a:rPr lang="fr-FR" dirty="0"/>
              <a:t>. </a:t>
            </a:r>
            <a:r>
              <a:rPr lang="fr-FR" dirty="0" err="1"/>
              <a:t>Nucleons</a:t>
            </a:r>
            <a:r>
              <a:rPr lang="fr-FR" dirty="0"/>
              <a:t> constitue the </a:t>
            </a:r>
            <a:r>
              <a:rPr lang="fr-FR" dirty="0" err="1"/>
              <a:t>vast</a:t>
            </a:r>
            <a:r>
              <a:rPr lang="fr-FR" dirty="0"/>
              <a:t> </a:t>
            </a:r>
            <a:r>
              <a:rPr lang="fr-FR" dirty="0" err="1"/>
              <a:t>majority</a:t>
            </a:r>
            <a:r>
              <a:rPr lang="fr-FR" dirty="0"/>
              <a:t> of the mass of the visible </a:t>
            </a:r>
            <a:r>
              <a:rPr lang="fr-FR" dirty="0" err="1"/>
              <a:t>universe</a:t>
            </a:r>
            <a:r>
              <a:rPr lang="fr-FR" dirty="0"/>
              <a:t>. </a:t>
            </a:r>
            <a:r>
              <a:rPr lang="fr-FR" dirty="0" err="1"/>
              <a:t>Their</a:t>
            </a:r>
            <a:r>
              <a:rPr lang="fr-FR" dirty="0"/>
              <a:t> </a:t>
            </a:r>
            <a:r>
              <a:rPr lang="fr-FR" dirty="0" err="1"/>
              <a:t>elementary</a:t>
            </a:r>
            <a:r>
              <a:rPr lang="fr-FR" dirty="0"/>
              <a:t> </a:t>
            </a:r>
            <a:r>
              <a:rPr lang="fr-FR" dirty="0" err="1"/>
              <a:t>constituents</a:t>
            </a:r>
            <a:r>
              <a:rPr lang="fr-FR" dirty="0"/>
              <a:t> are the quarks and the gluons, </a:t>
            </a:r>
            <a:r>
              <a:rPr lang="fr-FR" dirty="0" err="1"/>
              <a:t>which</a:t>
            </a:r>
            <a:r>
              <a:rPr lang="fr-FR" dirty="0"/>
              <a:t> </a:t>
            </a:r>
            <a:r>
              <a:rPr lang="fr-FR" dirty="0" err="1"/>
              <a:t>you</a:t>
            </a:r>
            <a:r>
              <a:rPr lang="fr-FR" dirty="0"/>
              <a:t> </a:t>
            </a:r>
            <a:r>
              <a:rPr lang="fr-FR" dirty="0" err="1"/>
              <a:t>see</a:t>
            </a:r>
            <a:r>
              <a:rPr lang="fr-FR" dirty="0"/>
              <a:t> </a:t>
            </a:r>
            <a:r>
              <a:rPr lang="fr-FR" dirty="0" err="1"/>
              <a:t>here</a:t>
            </a:r>
            <a:r>
              <a:rPr lang="fr-FR" dirty="0"/>
              <a:t> </a:t>
            </a:r>
            <a:r>
              <a:rPr lang="fr-FR" dirty="0" err="1"/>
              <a:t>listed</a:t>
            </a:r>
            <a:r>
              <a:rPr lang="fr-FR" dirty="0"/>
              <a:t> </a:t>
            </a:r>
            <a:r>
              <a:rPr lang="fr-FR" dirty="0" err="1"/>
              <a:t>among</a:t>
            </a:r>
            <a:r>
              <a:rPr lang="fr-FR" dirty="0"/>
              <a:t> the Standard Model </a:t>
            </a:r>
            <a:r>
              <a:rPr lang="fr-FR" dirty="0" err="1"/>
              <a:t>elementary</a:t>
            </a:r>
            <a:r>
              <a:rPr lang="fr-FR" dirty="0"/>
              <a:t> </a:t>
            </a:r>
            <a:r>
              <a:rPr lang="fr-FR" dirty="0" err="1"/>
              <a:t>particles</a:t>
            </a:r>
            <a:r>
              <a:rPr lang="fr-FR" dirty="0"/>
              <a:t>. The</a:t>
            </a:r>
            <a:r>
              <a:rPr lang="fr-FR" baseline="0" dirty="0"/>
              <a:t> gluons are the </a:t>
            </a:r>
            <a:r>
              <a:rPr lang="fr-FR" baseline="0" dirty="0" err="1"/>
              <a:t>vectors</a:t>
            </a:r>
            <a:r>
              <a:rPr lang="fr-FR" baseline="0" dirty="0"/>
              <a:t> of the </a:t>
            </a:r>
            <a:r>
              <a:rPr lang="fr-FR" baseline="0" dirty="0" err="1"/>
              <a:t>strong</a:t>
            </a:r>
            <a:r>
              <a:rPr lang="fr-FR" baseline="0" dirty="0"/>
              <a:t> interaction. Quarks are </a:t>
            </a:r>
            <a:r>
              <a:rPr lang="fr-FR" baseline="0" dirty="0" err="1"/>
              <a:t>very</a:t>
            </a:r>
            <a:r>
              <a:rPr lang="fr-FR" baseline="0" dirty="0"/>
              <a:t> light, </a:t>
            </a:r>
            <a:r>
              <a:rPr lang="fr-FR" baseline="0" dirty="0" err="1"/>
              <a:t>so</a:t>
            </a:r>
            <a:r>
              <a:rPr lang="fr-FR" baseline="0" dirty="0"/>
              <a:t> 99% of the mass of </a:t>
            </a:r>
            <a:r>
              <a:rPr lang="fr-FR" baseline="0" dirty="0" err="1"/>
              <a:t>nucleons</a:t>
            </a:r>
            <a:r>
              <a:rPr lang="fr-FR" baseline="0" dirty="0"/>
              <a:t> </a:t>
            </a:r>
            <a:r>
              <a:rPr lang="fr-FR" baseline="0" dirty="0" err="1"/>
              <a:t>comes</a:t>
            </a:r>
            <a:r>
              <a:rPr lang="fr-FR" baseline="0" dirty="0"/>
              <a:t> </a:t>
            </a:r>
            <a:r>
              <a:rPr lang="fr-FR" baseline="0" dirty="0" err="1"/>
              <a:t>from</a:t>
            </a:r>
            <a:r>
              <a:rPr lang="fr-FR" baseline="0" dirty="0"/>
              <a:t> the </a:t>
            </a:r>
            <a:r>
              <a:rPr lang="fr-FR" baseline="0" dirty="0" err="1"/>
              <a:t>dynamics</a:t>
            </a:r>
            <a:r>
              <a:rPr lang="fr-FR" baseline="0" dirty="0"/>
              <a:t> and the interactions of </a:t>
            </a:r>
            <a:r>
              <a:rPr lang="fr-FR" baseline="0" dirty="0" err="1"/>
              <a:t>its</a:t>
            </a:r>
            <a:r>
              <a:rPr lang="fr-FR" baseline="0" dirty="0"/>
              <a:t> </a:t>
            </a:r>
            <a:r>
              <a:rPr lang="fr-FR" baseline="0" dirty="0" err="1"/>
              <a:t>constituents</a:t>
            </a:r>
            <a:r>
              <a:rPr lang="fr-FR" baseline="0" dirty="0"/>
              <a:t>. </a:t>
            </a:r>
            <a:r>
              <a:rPr lang="fr-FR" baseline="0" dirty="0" err="1"/>
              <a:t>These</a:t>
            </a:r>
            <a:r>
              <a:rPr lang="fr-FR" baseline="0" dirty="0"/>
              <a:t> interactions are </a:t>
            </a:r>
            <a:r>
              <a:rPr lang="fr-FR" baseline="0" dirty="0" err="1"/>
              <a:t>encoded</a:t>
            </a:r>
            <a:r>
              <a:rPr lang="fr-FR" baseline="0" dirty="0"/>
              <a:t> in the </a:t>
            </a:r>
            <a:r>
              <a:rPr lang="fr-FR" baseline="0" dirty="0" err="1"/>
              <a:t>theory</a:t>
            </a:r>
            <a:r>
              <a:rPr lang="fr-FR" baseline="0" dirty="0"/>
              <a:t> of the </a:t>
            </a:r>
            <a:r>
              <a:rPr lang="fr-FR" baseline="0" dirty="0" err="1"/>
              <a:t>strong</a:t>
            </a:r>
            <a:r>
              <a:rPr lang="fr-FR" baseline="0" dirty="0"/>
              <a:t> interaction, </a:t>
            </a:r>
            <a:r>
              <a:rPr lang="fr-FR" baseline="0" dirty="0" err="1"/>
              <a:t>which</a:t>
            </a:r>
            <a:r>
              <a:rPr lang="fr-FR" baseline="0" dirty="0"/>
              <a:t> </a:t>
            </a:r>
            <a:r>
              <a:rPr lang="fr-FR" baseline="0" dirty="0" err="1"/>
              <a:t>is</a:t>
            </a:r>
            <a:r>
              <a:rPr lang="fr-FR" baseline="0" dirty="0"/>
              <a:t> QCD. QCD has </a:t>
            </a:r>
            <a:r>
              <a:rPr lang="fr-FR" baseline="0" dirty="0" err="1"/>
              <a:t>various</a:t>
            </a:r>
            <a:r>
              <a:rPr lang="fr-FR" baseline="0" dirty="0"/>
              <a:t> </a:t>
            </a:r>
            <a:r>
              <a:rPr lang="fr-FR" baseline="0" dirty="0" err="1"/>
              <a:t>peculiar</a:t>
            </a:r>
            <a:r>
              <a:rPr lang="fr-FR" baseline="0" dirty="0"/>
              <a:t> </a:t>
            </a:r>
            <a:r>
              <a:rPr lang="fr-FR" baseline="0" dirty="0" err="1"/>
              <a:t>properties</a:t>
            </a:r>
            <a:r>
              <a:rPr lang="fr-FR" baseline="0" dirty="0"/>
              <a:t>. At long distances </a:t>
            </a:r>
            <a:r>
              <a:rPr lang="fr-FR" baseline="0" dirty="0" err="1"/>
              <a:t>there</a:t>
            </a:r>
            <a:r>
              <a:rPr lang="fr-FR" baseline="0" dirty="0"/>
              <a:t> </a:t>
            </a:r>
            <a:r>
              <a:rPr lang="fr-FR" baseline="0" dirty="0" err="1"/>
              <a:t>is</a:t>
            </a:r>
            <a:r>
              <a:rPr lang="fr-FR" baseline="0" dirty="0"/>
              <a:t> confinement, </a:t>
            </a:r>
            <a:r>
              <a:rPr lang="fr-FR" baseline="0" dirty="0" err="1"/>
              <a:t>which</a:t>
            </a:r>
            <a:r>
              <a:rPr lang="fr-FR" baseline="0" dirty="0"/>
              <a:t> </a:t>
            </a:r>
            <a:r>
              <a:rPr lang="fr-FR" baseline="0" dirty="0" err="1"/>
              <a:t>implies</a:t>
            </a:r>
            <a:r>
              <a:rPr lang="fr-FR" baseline="0" dirty="0"/>
              <a:t> </a:t>
            </a:r>
            <a:r>
              <a:rPr lang="fr-FR" baseline="0" dirty="0" err="1"/>
              <a:t>that</a:t>
            </a:r>
            <a:r>
              <a:rPr lang="fr-FR" baseline="0" dirty="0"/>
              <a:t> quarks </a:t>
            </a:r>
            <a:r>
              <a:rPr lang="fr-FR" baseline="0" dirty="0" err="1"/>
              <a:t>cannot</a:t>
            </a:r>
            <a:r>
              <a:rPr lang="fr-FR" baseline="0" dirty="0"/>
              <a:t> </a:t>
            </a:r>
            <a:r>
              <a:rPr lang="fr-FR" baseline="0" dirty="0" err="1"/>
              <a:t>be</a:t>
            </a:r>
            <a:r>
              <a:rPr lang="fr-FR" baseline="0" dirty="0"/>
              <a:t> </a:t>
            </a:r>
            <a:r>
              <a:rPr lang="fr-FR" baseline="0" dirty="0" err="1"/>
              <a:t>found</a:t>
            </a:r>
            <a:r>
              <a:rPr lang="fr-FR" baseline="0" dirty="0"/>
              <a:t> </a:t>
            </a:r>
            <a:r>
              <a:rPr lang="fr-FR" baseline="0" dirty="0" err="1"/>
              <a:t>alone</a:t>
            </a:r>
            <a:r>
              <a:rPr lang="fr-FR" baseline="0" dirty="0"/>
              <a:t>, but </a:t>
            </a:r>
            <a:r>
              <a:rPr lang="fr-FR" baseline="0" dirty="0" err="1"/>
              <a:t>always</a:t>
            </a:r>
            <a:r>
              <a:rPr lang="fr-FR" baseline="0" dirty="0"/>
              <a:t> </a:t>
            </a:r>
            <a:r>
              <a:rPr lang="fr-FR" baseline="0" dirty="0" err="1"/>
              <a:t>confined</a:t>
            </a:r>
            <a:r>
              <a:rPr lang="fr-FR" baseline="0" dirty="0"/>
              <a:t> </a:t>
            </a:r>
            <a:r>
              <a:rPr lang="fr-FR" baseline="0" dirty="0" err="1"/>
              <a:t>into</a:t>
            </a:r>
            <a:r>
              <a:rPr lang="fr-FR" baseline="0" dirty="0"/>
              <a:t> hadrons. At the </a:t>
            </a:r>
            <a:r>
              <a:rPr lang="fr-FR" baseline="0" dirty="0" err="1"/>
              <a:t>other</a:t>
            </a:r>
            <a:r>
              <a:rPr lang="fr-FR" baseline="0" dirty="0"/>
              <a:t> </a:t>
            </a:r>
            <a:r>
              <a:rPr lang="fr-FR" baseline="0" dirty="0" err="1"/>
              <a:t>edge</a:t>
            </a:r>
            <a:r>
              <a:rPr lang="fr-FR" baseline="0" dirty="0"/>
              <a:t>, </a:t>
            </a:r>
            <a:r>
              <a:rPr lang="fr-FR" baseline="0" dirty="0" err="1"/>
              <a:t>very</a:t>
            </a:r>
            <a:r>
              <a:rPr lang="fr-FR" baseline="0" dirty="0"/>
              <a:t> short distances, the </a:t>
            </a:r>
            <a:r>
              <a:rPr lang="fr-FR" baseline="0" dirty="0" err="1"/>
              <a:t>coupling</a:t>
            </a:r>
            <a:r>
              <a:rPr lang="fr-FR" baseline="0" dirty="0"/>
              <a:t> constant </a:t>
            </a:r>
            <a:r>
              <a:rPr lang="fr-FR" baseline="0" dirty="0" err="1"/>
              <a:t>becomes</a:t>
            </a:r>
            <a:r>
              <a:rPr lang="fr-FR" baseline="0" dirty="0"/>
              <a:t> </a:t>
            </a:r>
            <a:r>
              <a:rPr lang="fr-FR" baseline="0" dirty="0" err="1"/>
              <a:t>very</a:t>
            </a:r>
            <a:r>
              <a:rPr lang="fr-FR" baseline="0" dirty="0"/>
              <a:t> </a:t>
            </a:r>
            <a:r>
              <a:rPr lang="fr-FR" baseline="0" dirty="0" err="1"/>
              <a:t>small</a:t>
            </a:r>
            <a:r>
              <a:rPr lang="fr-FR" baseline="0" dirty="0"/>
              <a:t>, </a:t>
            </a:r>
            <a:r>
              <a:rPr lang="fr-FR" baseline="0" dirty="0" err="1"/>
              <a:t>so</a:t>
            </a:r>
            <a:r>
              <a:rPr lang="fr-FR" baseline="0" dirty="0"/>
              <a:t> the quarks are </a:t>
            </a:r>
            <a:r>
              <a:rPr lang="fr-FR" baseline="0" dirty="0" err="1"/>
              <a:t>very</a:t>
            </a:r>
            <a:r>
              <a:rPr lang="fr-FR" baseline="0" dirty="0"/>
              <a:t> </a:t>
            </a:r>
            <a:r>
              <a:rPr lang="fr-FR" baseline="0" dirty="0" err="1"/>
              <a:t>little</a:t>
            </a:r>
            <a:r>
              <a:rPr lang="fr-FR" baseline="0" dirty="0"/>
              <a:t> </a:t>
            </a:r>
            <a:r>
              <a:rPr lang="fr-FR" baseline="0" dirty="0" err="1"/>
              <a:t>interacting</a:t>
            </a:r>
            <a:r>
              <a:rPr lang="fr-FR" baseline="0" dirty="0"/>
              <a:t> </a:t>
            </a:r>
            <a:r>
              <a:rPr lang="fr-FR" baseline="0" dirty="0" err="1"/>
              <a:t>with</a:t>
            </a:r>
            <a:r>
              <a:rPr lang="fr-FR" baseline="0" dirty="0"/>
              <a:t> </a:t>
            </a:r>
            <a:r>
              <a:rPr lang="fr-FR" baseline="0" dirty="0" err="1"/>
              <a:t>each</a:t>
            </a:r>
            <a:r>
              <a:rPr lang="fr-FR" baseline="0" dirty="0"/>
              <a:t> </a:t>
            </a:r>
            <a:r>
              <a:rPr lang="fr-FR" baseline="0" dirty="0" err="1"/>
              <a:t>other</a:t>
            </a:r>
            <a:r>
              <a:rPr lang="fr-FR" baseline="0" dirty="0"/>
              <a:t> (</a:t>
            </a:r>
            <a:r>
              <a:rPr lang="fr-FR" baseline="0" dirty="0" err="1"/>
              <a:t>asymptotically</a:t>
            </a:r>
            <a:r>
              <a:rPr lang="fr-FR" baseline="0" dirty="0"/>
              <a:t> free). </a:t>
            </a:r>
          </a:p>
          <a:p>
            <a:r>
              <a:rPr lang="fr-FR" baseline="0" dirty="0"/>
              <a:t>Chiral </a:t>
            </a:r>
            <a:r>
              <a:rPr lang="fr-FR" baseline="0" dirty="0" err="1"/>
              <a:t>symmetry</a:t>
            </a:r>
            <a:r>
              <a:rPr lang="fr-FR" baseline="0" dirty="0"/>
              <a:t> </a:t>
            </a:r>
            <a:r>
              <a:rPr lang="fr-FR" baseline="0" dirty="0" err="1"/>
              <a:t>breaking</a:t>
            </a:r>
            <a:r>
              <a:rPr lang="fr-FR" baseline="0" dirty="0"/>
              <a:t> </a:t>
            </a:r>
            <a:r>
              <a:rPr lang="fr-FR" baseline="0" dirty="0" err="1"/>
              <a:t>is</a:t>
            </a:r>
            <a:r>
              <a:rPr lang="fr-FR" baseline="0" dirty="0"/>
              <a:t> </a:t>
            </a:r>
            <a:r>
              <a:rPr lang="fr-FR" baseline="0" dirty="0" err="1"/>
              <a:t>what</a:t>
            </a:r>
            <a:r>
              <a:rPr lang="fr-FR" baseline="0" dirty="0"/>
              <a:t> </a:t>
            </a:r>
            <a:r>
              <a:rPr lang="fr-FR" baseline="0" dirty="0" err="1"/>
              <a:t>allows</a:t>
            </a:r>
            <a:r>
              <a:rPr lang="fr-FR" baseline="0" dirty="0"/>
              <a:t> </a:t>
            </a:r>
            <a:r>
              <a:rPr lang="fr-FR" baseline="0" dirty="0" err="1"/>
              <a:t>that</a:t>
            </a:r>
            <a:r>
              <a:rPr lang="fr-FR" baseline="0" dirty="0"/>
              <a:t> </a:t>
            </a:r>
            <a:r>
              <a:rPr lang="fr-FR" baseline="0" dirty="0" err="1"/>
              <a:t>small</a:t>
            </a:r>
            <a:r>
              <a:rPr lang="fr-FR" baseline="0" dirty="0"/>
              <a:t> and </a:t>
            </a:r>
            <a:r>
              <a:rPr lang="fr-FR" baseline="0" dirty="0" err="1"/>
              <a:t>basically</a:t>
            </a:r>
            <a:r>
              <a:rPr lang="fr-FR" baseline="0" dirty="0"/>
              <a:t> </a:t>
            </a:r>
            <a:r>
              <a:rPr lang="fr-FR" baseline="0" dirty="0" err="1"/>
              <a:t>massless</a:t>
            </a:r>
            <a:r>
              <a:rPr lang="fr-FR" baseline="0" dirty="0"/>
              <a:t> quarks </a:t>
            </a:r>
            <a:r>
              <a:rPr lang="fr-FR" baseline="0" dirty="0" err="1"/>
              <a:t>generate</a:t>
            </a:r>
            <a:r>
              <a:rPr lang="fr-FR" baseline="0" dirty="0"/>
              <a:t> the mass of </a:t>
            </a:r>
            <a:r>
              <a:rPr lang="fr-FR" baseline="0" dirty="0" err="1"/>
              <a:t>nucleons</a:t>
            </a:r>
            <a:r>
              <a:rPr lang="fr-FR" baseline="0" dirty="0"/>
              <a:t>. </a:t>
            </a:r>
          </a:p>
          <a:p>
            <a:r>
              <a:rPr lang="fr-FR" baseline="0" dirty="0"/>
              <a:t>A </a:t>
            </a:r>
            <a:r>
              <a:rPr lang="fr-FR" baseline="0" dirty="0" err="1"/>
              <a:t>very</a:t>
            </a:r>
            <a:r>
              <a:rPr lang="fr-FR" baseline="0" dirty="0"/>
              <a:t> </a:t>
            </a:r>
            <a:r>
              <a:rPr lang="fr-FR" baseline="0" dirty="0" err="1"/>
              <a:t>peculiar</a:t>
            </a:r>
            <a:r>
              <a:rPr lang="fr-FR" baseline="0" dirty="0"/>
              <a:t> </a:t>
            </a:r>
            <a:r>
              <a:rPr lang="fr-FR" baseline="0" dirty="0" err="1"/>
              <a:t>property</a:t>
            </a:r>
            <a:r>
              <a:rPr lang="fr-FR" baseline="0" dirty="0"/>
              <a:t> of QCD </a:t>
            </a:r>
            <a:r>
              <a:rPr lang="fr-FR" baseline="0" dirty="0" err="1"/>
              <a:t>is</a:t>
            </a:r>
            <a:r>
              <a:rPr lang="fr-FR" baseline="0" dirty="0"/>
              <a:t> </a:t>
            </a:r>
            <a:r>
              <a:rPr lang="fr-FR" baseline="0" dirty="0" err="1"/>
              <a:t>its</a:t>
            </a:r>
            <a:r>
              <a:rPr lang="fr-FR" baseline="0" dirty="0"/>
              <a:t> non </a:t>
            </a:r>
            <a:r>
              <a:rPr lang="fr-FR" baseline="0" dirty="0" err="1"/>
              <a:t>linearity</a:t>
            </a:r>
            <a:r>
              <a:rPr lang="fr-FR" baseline="0" dirty="0"/>
              <a:t>, the </a:t>
            </a:r>
            <a:r>
              <a:rPr lang="fr-FR" baseline="0" dirty="0" err="1"/>
              <a:t>fact</a:t>
            </a:r>
            <a:r>
              <a:rPr lang="fr-FR" baseline="0" dirty="0"/>
              <a:t> </a:t>
            </a:r>
            <a:r>
              <a:rPr lang="fr-FR" baseline="0" dirty="0" err="1"/>
              <a:t>that</a:t>
            </a:r>
            <a:r>
              <a:rPr lang="fr-FR" baseline="0" dirty="0"/>
              <a:t> gluons </a:t>
            </a:r>
            <a:r>
              <a:rPr lang="fr-FR" baseline="0" dirty="0" err="1"/>
              <a:t>can</a:t>
            </a:r>
            <a:r>
              <a:rPr lang="fr-FR" baseline="0" dirty="0"/>
              <a:t> </a:t>
            </a:r>
            <a:r>
              <a:rPr lang="fr-FR" baseline="0" dirty="0" err="1"/>
              <a:t>interact</a:t>
            </a:r>
            <a:r>
              <a:rPr lang="fr-FR" baseline="0" dirty="0"/>
              <a:t> </a:t>
            </a:r>
            <a:r>
              <a:rPr lang="fr-FR" baseline="0" dirty="0" err="1"/>
              <a:t>with</a:t>
            </a:r>
            <a:r>
              <a:rPr lang="fr-FR" baseline="0" dirty="0"/>
              <a:t> </a:t>
            </a:r>
            <a:r>
              <a:rPr lang="fr-FR" baseline="0" dirty="0" err="1"/>
              <a:t>themselves</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B28890C8-11AF-488D-9781-D4CDAD9E2D25}" type="slidenum">
              <a:rPr lang="fr-FR" smtClean="0"/>
              <a:t>3</a:t>
            </a:fld>
            <a:endParaRPr lang="fr-FR"/>
          </a:p>
        </p:txBody>
      </p:sp>
    </p:spTree>
    <p:extLst>
      <p:ext uri="{BB962C8B-B14F-4D97-AF65-F5344CB8AC3E}">
        <p14:creationId xmlns:p14="http://schemas.microsoft.com/office/powerpoint/2010/main" val="324715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proton is made up of 3 quarks, 2 up and 1 down, a « sea » of pairs of quarks antiquarks, and gluons. There are various open questions about the proton structure : its mass is much bigger than the sum of the quarks’ masses ; its spin is not merely the sum of the quark’s spin, as was originally highlighted in the EMC experiment, that gave rise to the so called « spin crisis ». </a:t>
            </a:r>
            <a:endParaRPr lang="fr-FR" dirty="0"/>
          </a:p>
        </p:txBody>
      </p:sp>
      <p:sp>
        <p:nvSpPr>
          <p:cNvPr id="4" name="Espace réservé du numéro de diapositive 3"/>
          <p:cNvSpPr>
            <a:spLocks noGrp="1"/>
          </p:cNvSpPr>
          <p:nvPr>
            <p:ph type="sldNum" sz="quarter" idx="5"/>
          </p:nvPr>
        </p:nvSpPr>
        <p:spPr/>
        <p:txBody>
          <a:bodyPr/>
          <a:lstStyle/>
          <a:p>
            <a:fld id="{6FEFCC7E-1291-4A5A-A8ED-0CD2942E345F}" type="slidenum">
              <a:rPr lang="fr-FR" smtClean="0"/>
              <a:t>4</a:t>
            </a:fld>
            <a:endParaRPr lang="fr-FR"/>
          </a:p>
        </p:txBody>
      </p:sp>
    </p:spTree>
    <p:extLst>
      <p:ext uri="{BB962C8B-B14F-4D97-AF65-F5344CB8AC3E}">
        <p14:creationId xmlns:p14="http://schemas.microsoft.com/office/powerpoint/2010/main" val="359272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p:spPr>
        <p:txBody>
          <a:bodyPr/>
          <a:lstStyle/>
          <a:p>
            <a:r>
              <a:rPr lang="fr-FR" dirty="0">
                <a:latin typeface="Arial" charset="0"/>
              </a:rPr>
              <a:t>Electron </a:t>
            </a:r>
            <a:r>
              <a:rPr lang="fr-FR" dirty="0" err="1">
                <a:latin typeface="Arial" charset="0"/>
              </a:rPr>
              <a:t>scattering</a:t>
            </a:r>
            <a:r>
              <a:rPr lang="fr-FR" dirty="0">
                <a:latin typeface="Arial" charset="0"/>
              </a:rPr>
              <a:t> </a:t>
            </a:r>
            <a:r>
              <a:rPr lang="fr-FR" dirty="0" err="1">
                <a:latin typeface="Arial" charset="0"/>
              </a:rPr>
              <a:t>is</a:t>
            </a:r>
            <a:r>
              <a:rPr lang="fr-FR" dirty="0">
                <a:latin typeface="Arial" charset="0"/>
              </a:rPr>
              <a:t> the instrument </a:t>
            </a:r>
            <a:r>
              <a:rPr lang="fr-FR" dirty="0" err="1">
                <a:latin typeface="Arial" charset="0"/>
              </a:rPr>
              <a:t>that</a:t>
            </a:r>
            <a:r>
              <a:rPr lang="fr-FR" dirty="0">
                <a:latin typeface="Arial" charset="0"/>
              </a:rPr>
              <a:t> </a:t>
            </a:r>
            <a:r>
              <a:rPr lang="fr-FR" dirty="0" err="1">
                <a:latin typeface="Arial" charset="0"/>
              </a:rPr>
              <a:t>allows</a:t>
            </a:r>
            <a:r>
              <a:rPr lang="fr-FR" dirty="0">
                <a:latin typeface="Arial" charset="0"/>
              </a:rPr>
              <a:t> us, </a:t>
            </a:r>
            <a:r>
              <a:rPr lang="fr-FR" dirty="0" err="1">
                <a:latin typeface="Arial" charset="0"/>
              </a:rPr>
              <a:t>since</a:t>
            </a:r>
            <a:r>
              <a:rPr lang="fr-FR" dirty="0">
                <a:latin typeface="Arial" charset="0"/>
              </a:rPr>
              <a:t> more </a:t>
            </a:r>
            <a:r>
              <a:rPr lang="fr-FR" dirty="0" err="1">
                <a:latin typeface="Arial" charset="0"/>
              </a:rPr>
              <a:t>than</a:t>
            </a:r>
            <a:r>
              <a:rPr lang="fr-FR" dirty="0">
                <a:latin typeface="Arial" charset="0"/>
              </a:rPr>
              <a:t> 60 </a:t>
            </a:r>
            <a:r>
              <a:rPr lang="fr-FR" dirty="0" err="1">
                <a:latin typeface="Arial" charset="0"/>
              </a:rPr>
              <a:t>years</a:t>
            </a:r>
            <a:r>
              <a:rPr lang="fr-FR" dirty="0">
                <a:latin typeface="Arial" charset="0"/>
              </a:rPr>
              <a:t>, to </a:t>
            </a:r>
            <a:r>
              <a:rPr lang="fr-FR" dirty="0" err="1">
                <a:latin typeface="Arial" charset="0"/>
              </a:rPr>
              <a:t>understand</a:t>
            </a:r>
            <a:r>
              <a:rPr lang="fr-FR" dirty="0">
                <a:latin typeface="Arial" charset="0"/>
              </a:rPr>
              <a:t> the </a:t>
            </a:r>
            <a:r>
              <a:rPr lang="fr-FR" dirty="0" err="1">
                <a:latin typeface="Arial" charset="0"/>
              </a:rPr>
              <a:t>internal</a:t>
            </a:r>
            <a:r>
              <a:rPr lang="fr-FR" dirty="0">
                <a:latin typeface="Arial" charset="0"/>
              </a:rPr>
              <a:t> structure of the </a:t>
            </a:r>
            <a:r>
              <a:rPr lang="fr-FR" dirty="0" err="1">
                <a:latin typeface="Arial" charset="0"/>
              </a:rPr>
              <a:t>nucleon</a:t>
            </a:r>
            <a:r>
              <a:rPr lang="fr-FR" dirty="0">
                <a:latin typeface="Arial" charset="0"/>
              </a:rPr>
              <a:t>. </a:t>
            </a:r>
          </a:p>
          <a:p>
            <a:r>
              <a:rPr lang="fr-FR" dirty="0" err="1">
                <a:latin typeface="Arial" charset="0"/>
              </a:rPr>
              <a:t>Increasing</a:t>
            </a:r>
            <a:r>
              <a:rPr lang="fr-FR" dirty="0">
                <a:latin typeface="Arial" charset="0"/>
              </a:rPr>
              <a:t> the </a:t>
            </a:r>
            <a:r>
              <a:rPr lang="fr-FR" dirty="0" err="1">
                <a:latin typeface="Arial" charset="0"/>
              </a:rPr>
              <a:t>transfered</a:t>
            </a:r>
            <a:r>
              <a:rPr lang="fr-FR" dirty="0">
                <a:latin typeface="Arial" charset="0"/>
              </a:rPr>
              <a:t> </a:t>
            </a:r>
            <a:r>
              <a:rPr lang="fr-FR" dirty="0" err="1">
                <a:latin typeface="Arial" charset="0"/>
              </a:rPr>
              <a:t>momentum</a:t>
            </a:r>
            <a:r>
              <a:rPr lang="fr-FR" dirty="0">
                <a:latin typeface="Arial" charset="0"/>
              </a:rPr>
              <a:t> Q2 </a:t>
            </a:r>
            <a:r>
              <a:rPr lang="fr-FR" dirty="0" err="1">
                <a:latin typeface="Arial" charset="0"/>
              </a:rPr>
              <a:t>we</a:t>
            </a:r>
            <a:r>
              <a:rPr lang="fr-FR" dirty="0">
                <a:latin typeface="Arial" charset="0"/>
              </a:rPr>
              <a:t> </a:t>
            </a:r>
            <a:r>
              <a:rPr lang="fr-FR" dirty="0" err="1">
                <a:latin typeface="Arial" charset="0"/>
              </a:rPr>
              <a:t>increase</a:t>
            </a:r>
            <a:r>
              <a:rPr lang="fr-FR" dirty="0">
                <a:latin typeface="Arial" charset="0"/>
              </a:rPr>
              <a:t> </a:t>
            </a:r>
            <a:r>
              <a:rPr lang="fr-FR" dirty="0" err="1">
                <a:latin typeface="Arial" charset="0"/>
              </a:rPr>
              <a:t>our</a:t>
            </a:r>
            <a:r>
              <a:rPr lang="fr-FR" dirty="0">
                <a:latin typeface="Arial" charset="0"/>
              </a:rPr>
              <a:t> </a:t>
            </a:r>
            <a:r>
              <a:rPr lang="fr-FR" dirty="0" err="1">
                <a:latin typeface="Arial" charset="0"/>
              </a:rPr>
              <a:t>resolution</a:t>
            </a:r>
            <a:r>
              <a:rPr lang="fr-FR" dirty="0">
                <a:latin typeface="Arial" charset="0"/>
              </a:rPr>
              <a:t> power to </a:t>
            </a:r>
            <a:r>
              <a:rPr lang="fr-FR" dirty="0" err="1">
                <a:latin typeface="Arial" charset="0"/>
              </a:rPr>
              <a:t>see</a:t>
            </a:r>
            <a:r>
              <a:rPr lang="fr-FR" dirty="0">
                <a:latin typeface="Arial" charset="0"/>
              </a:rPr>
              <a:t> more and more in </a:t>
            </a:r>
            <a:r>
              <a:rPr lang="fr-FR" dirty="0" err="1">
                <a:latin typeface="Arial" charset="0"/>
              </a:rPr>
              <a:t>detail</a:t>
            </a:r>
            <a:r>
              <a:rPr lang="fr-FR" dirty="0">
                <a:latin typeface="Arial" charset="0"/>
              </a:rPr>
              <a:t> </a:t>
            </a:r>
            <a:r>
              <a:rPr lang="fr-FR" dirty="0" err="1">
                <a:latin typeface="Arial" charset="0"/>
              </a:rPr>
              <a:t>what</a:t>
            </a:r>
            <a:r>
              <a:rPr lang="fr-FR" dirty="0">
                <a:latin typeface="Arial" charset="0"/>
              </a:rPr>
              <a:t> </a:t>
            </a:r>
            <a:r>
              <a:rPr lang="fr-FR" dirty="0" err="1">
                <a:latin typeface="Arial" charset="0"/>
              </a:rPr>
              <a:t>is</a:t>
            </a:r>
            <a:r>
              <a:rPr lang="fr-FR" dirty="0">
                <a:latin typeface="Arial" charset="0"/>
              </a:rPr>
              <a:t> </a:t>
            </a:r>
            <a:r>
              <a:rPr lang="fr-FR" dirty="0" err="1">
                <a:latin typeface="Arial" charset="0"/>
              </a:rPr>
              <a:t>inside</a:t>
            </a:r>
            <a:r>
              <a:rPr lang="fr-FR" dirty="0">
                <a:latin typeface="Arial" charset="0"/>
              </a:rPr>
              <a:t> the </a:t>
            </a:r>
            <a:r>
              <a:rPr lang="fr-FR" dirty="0" err="1">
                <a:latin typeface="Arial" charset="0"/>
              </a:rPr>
              <a:t>nucleon</a:t>
            </a:r>
            <a:r>
              <a:rPr lang="fr-FR" dirty="0">
                <a:latin typeface="Arial" charset="0"/>
              </a:rPr>
              <a:t>.</a:t>
            </a:r>
          </a:p>
          <a:p>
            <a:r>
              <a:rPr lang="fr-FR" dirty="0" err="1">
                <a:latin typeface="Arial" charset="0"/>
              </a:rPr>
              <a:t>With</a:t>
            </a:r>
            <a:r>
              <a:rPr lang="fr-FR" dirty="0">
                <a:latin typeface="Arial" charset="0"/>
              </a:rPr>
              <a:t> the </a:t>
            </a:r>
            <a:r>
              <a:rPr lang="fr-FR" dirty="0" err="1">
                <a:latin typeface="Arial" charset="0"/>
              </a:rPr>
              <a:t>elastic</a:t>
            </a:r>
            <a:r>
              <a:rPr lang="fr-FR" dirty="0">
                <a:latin typeface="Arial" charset="0"/>
              </a:rPr>
              <a:t> </a:t>
            </a:r>
            <a:r>
              <a:rPr lang="fr-FR" dirty="0" err="1">
                <a:latin typeface="Arial" charset="0"/>
              </a:rPr>
              <a:t>scattering</a:t>
            </a:r>
            <a:r>
              <a:rPr lang="fr-FR" dirty="0">
                <a:latin typeface="Arial" charset="0"/>
              </a:rPr>
              <a:t>, </a:t>
            </a:r>
            <a:r>
              <a:rPr lang="fr-FR" dirty="0" err="1">
                <a:latin typeface="Arial" charset="0"/>
              </a:rPr>
              <a:t>that</a:t>
            </a:r>
            <a:r>
              <a:rPr lang="fr-FR" dirty="0">
                <a:latin typeface="Arial" charset="0"/>
              </a:rPr>
              <a:t> </a:t>
            </a:r>
            <a:r>
              <a:rPr lang="fr-FR" dirty="0" err="1">
                <a:latin typeface="Arial" charset="0"/>
              </a:rPr>
              <a:t>brought</a:t>
            </a:r>
            <a:r>
              <a:rPr lang="fr-FR" dirty="0">
                <a:latin typeface="Arial" charset="0"/>
              </a:rPr>
              <a:t> the Nobel </a:t>
            </a:r>
            <a:r>
              <a:rPr lang="fr-FR" dirty="0" err="1">
                <a:latin typeface="Arial" charset="0"/>
              </a:rPr>
              <a:t>Prize</a:t>
            </a:r>
            <a:r>
              <a:rPr lang="fr-FR" dirty="0">
                <a:latin typeface="Arial" charset="0"/>
              </a:rPr>
              <a:t> to </a:t>
            </a:r>
            <a:r>
              <a:rPr lang="fr-FR" dirty="0" err="1">
                <a:latin typeface="Arial" charset="0"/>
              </a:rPr>
              <a:t>Hofstadter</a:t>
            </a:r>
            <a:r>
              <a:rPr lang="fr-FR" dirty="0">
                <a:latin typeface="Arial" charset="0"/>
              </a:rPr>
              <a:t>, </a:t>
            </a:r>
            <a:r>
              <a:rPr lang="fr-FR" dirty="0" err="1">
                <a:latin typeface="Arial" charset="0"/>
              </a:rPr>
              <a:t>we</a:t>
            </a:r>
            <a:r>
              <a:rPr lang="fr-FR" dirty="0">
                <a:latin typeface="Arial" charset="0"/>
              </a:rPr>
              <a:t> </a:t>
            </a:r>
            <a:r>
              <a:rPr lang="fr-FR" dirty="0" err="1">
                <a:latin typeface="Arial" charset="0"/>
              </a:rPr>
              <a:t>discovered</a:t>
            </a:r>
            <a:r>
              <a:rPr lang="fr-FR" dirty="0">
                <a:latin typeface="Arial" charset="0"/>
              </a:rPr>
              <a:t> </a:t>
            </a:r>
            <a:r>
              <a:rPr lang="fr-FR" dirty="0" err="1">
                <a:latin typeface="Arial" charset="0"/>
              </a:rPr>
              <a:t>that</a:t>
            </a:r>
            <a:r>
              <a:rPr lang="fr-FR" dirty="0">
                <a:latin typeface="Arial" charset="0"/>
              </a:rPr>
              <a:t> the proton </a:t>
            </a:r>
            <a:r>
              <a:rPr lang="fr-FR" dirty="0" err="1">
                <a:latin typeface="Arial" charset="0"/>
              </a:rPr>
              <a:t>is</a:t>
            </a:r>
            <a:r>
              <a:rPr lang="fr-FR" dirty="0">
                <a:latin typeface="Arial" charset="0"/>
              </a:rPr>
              <a:t> not </a:t>
            </a:r>
            <a:r>
              <a:rPr lang="fr-FR" dirty="0" err="1">
                <a:latin typeface="Arial" charset="0"/>
              </a:rPr>
              <a:t>pointlike</a:t>
            </a:r>
            <a:r>
              <a:rPr lang="fr-FR" dirty="0">
                <a:latin typeface="Arial" charset="0"/>
              </a:rPr>
              <a:t>, and </a:t>
            </a:r>
            <a:r>
              <a:rPr lang="fr-FR" dirty="0" err="1">
                <a:latin typeface="Arial" charset="0"/>
              </a:rPr>
              <a:t>we</a:t>
            </a:r>
            <a:r>
              <a:rPr lang="fr-FR" dirty="0">
                <a:latin typeface="Arial" charset="0"/>
              </a:rPr>
              <a:t> </a:t>
            </a:r>
            <a:r>
              <a:rPr lang="fr-FR" dirty="0" err="1">
                <a:latin typeface="Arial" charset="0"/>
              </a:rPr>
              <a:t>then</a:t>
            </a:r>
            <a:r>
              <a:rPr lang="fr-FR" dirty="0">
                <a:latin typeface="Arial" charset="0"/>
              </a:rPr>
              <a:t> </a:t>
            </a:r>
            <a:r>
              <a:rPr lang="fr-FR" dirty="0" err="1">
                <a:latin typeface="Arial" charset="0"/>
              </a:rPr>
              <a:t>measured</a:t>
            </a:r>
            <a:r>
              <a:rPr lang="fr-FR" dirty="0">
                <a:latin typeface="Arial" charset="0"/>
              </a:rPr>
              <a:t> </a:t>
            </a:r>
            <a:r>
              <a:rPr lang="fr-FR" dirty="0" err="1">
                <a:latin typeface="Arial" charset="0"/>
              </a:rPr>
              <a:t>its</a:t>
            </a:r>
            <a:r>
              <a:rPr lang="fr-FR" dirty="0">
                <a:latin typeface="Arial" charset="0"/>
              </a:rPr>
              <a:t> spatial charge and </a:t>
            </a:r>
            <a:r>
              <a:rPr lang="fr-FR" dirty="0" err="1">
                <a:latin typeface="Arial" charset="0"/>
              </a:rPr>
              <a:t>current</a:t>
            </a:r>
            <a:r>
              <a:rPr lang="fr-FR" dirty="0">
                <a:latin typeface="Arial" charset="0"/>
              </a:rPr>
              <a:t> distribution in the transverse plane, </a:t>
            </a:r>
            <a:r>
              <a:rPr lang="fr-FR" dirty="0" err="1">
                <a:latin typeface="Arial" charset="0"/>
              </a:rPr>
              <a:t>extracting</a:t>
            </a:r>
            <a:r>
              <a:rPr lang="fr-FR" dirty="0">
                <a:latin typeface="Arial" charset="0"/>
              </a:rPr>
              <a:t> </a:t>
            </a:r>
            <a:r>
              <a:rPr lang="fr-FR" dirty="0" err="1">
                <a:latin typeface="Arial" charset="0"/>
              </a:rPr>
              <a:t>form</a:t>
            </a:r>
            <a:r>
              <a:rPr lang="fr-FR" dirty="0">
                <a:latin typeface="Arial" charset="0"/>
              </a:rPr>
              <a:t> </a:t>
            </a:r>
            <a:r>
              <a:rPr lang="fr-FR" dirty="0" err="1">
                <a:latin typeface="Arial" charset="0"/>
              </a:rPr>
              <a:t>factors</a:t>
            </a:r>
            <a:r>
              <a:rPr lang="fr-FR" dirty="0">
                <a:latin typeface="Arial" charset="0"/>
              </a:rPr>
              <a:t>. </a:t>
            </a:r>
          </a:p>
          <a:p>
            <a:r>
              <a:rPr lang="fr-FR" dirty="0" err="1">
                <a:latin typeface="Arial" charset="0"/>
              </a:rPr>
              <a:t>With</a:t>
            </a:r>
            <a:r>
              <a:rPr lang="fr-FR" dirty="0">
                <a:latin typeface="Arial" charset="0"/>
              </a:rPr>
              <a:t> DIS, </a:t>
            </a:r>
            <a:r>
              <a:rPr lang="fr-FR" dirty="0" err="1">
                <a:latin typeface="Arial" charset="0"/>
              </a:rPr>
              <a:t>thanks</a:t>
            </a:r>
            <a:r>
              <a:rPr lang="fr-FR" dirty="0">
                <a:latin typeface="Arial" charset="0"/>
              </a:rPr>
              <a:t> to </a:t>
            </a:r>
            <a:r>
              <a:rPr lang="fr-FR" dirty="0" err="1">
                <a:latin typeface="Arial" charset="0"/>
              </a:rPr>
              <a:t>which</a:t>
            </a:r>
            <a:r>
              <a:rPr lang="fr-FR" dirty="0">
                <a:latin typeface="Arial" charset="0"/>
              </a:rPr>
              <a:t> </a:t>
            </a:r>
            <a:r>
              <a:rPr lang="fr-FR" dirty="0" err="1">
                <a:latin typeface="Arial" charset="0"/>
              </a:rPr>
              <a:t>Friendman</a:t>
            </a:r>
            <a:r>
              <a:rPr lang="fr-FR" dirty="0">
                <a:latin typeface="Arial" charset="0"/>
              </a:rPr>
              <a:t>, Kendall and Taylor </a:t>
            </a:r>
            <a:r>
              <a:rPr lang="fr-FR" dirty="0" err="1">
                <a:latin typeface="Arial" charset="0"/>
              </a:rPr>
              <a:t>obtained</a:t>
            </a:r>
            <a:r>
              <a:rPr lang="fr-FR" dirty="0">
                <a:latin typeface="Arial" charset="0"/>
              </a:rPr>
              <a:t> the Nobel </a:t>
            </a:r>
            <a:r>
              <a:rPr lang="fr-FR" dirty="0" err="1">
                <a:latin typeface="Arial" charset="0"/>
              </a:rPr>
              <a:t>Prize</a:t>
            </a:r>
            <a:r>
              <a:rPr lang="fr-FR" dirty="0">
                <a:latin typeface="Arial" charset="0"/>
              </a:rPr>
              <a:t>, the existence of the quarks </a:t>
            </a:r>
            <a:r>
              <a:rPr lang="fr-FR" dirty="0" err="1">
                <a:latin typeface="Arial" charset="0"/>
              </a:rPr>
              <a:t>was</a:t>
            </a:r>
            <a:r>
              <a:rPr lang="fr-FR" dirty="0">
                <a:latin typeface="Arial" charset="0"/>
              </a:rPr>
              <a:t> </a:t>
            </a:r>
            <a:r>
              <a:rPr lang="fr-FR" dirty="0" err="1">
                <a:latin typeface="Arial" charset="0"/>
              </a:rPr>
              <a:t>revealed</a:t>
            </a:r>
            <a:r>
              <a:rPr lang="fr-FR" dirty="0">
                <a:latin typeface="Arial" charset="0"/>
              </a:rPr>
              <a:t> and </a:t>
            </a:r>
            <a:r>
              <a:rPr lang="fr-FR" dirty="0" err="1">
                <a:latin typeface="Arial" charset="0"/>
              </a:rPr>
              <a:t>it</a:t>
            </a:r>
            <a:r>
              <a:rPr lang="fr-FR" dirty="0">
                <a:latin typeface="Arial" charset="0"/>
              </a:rPr>
              <a:t> </a:t>
            </a:r>
            <a:r>
              <a:rPr lang="fr-FR" dirty="0" err="1">
                <a:latin typeface="Arial" charset="0"/>
              </a:rPr>
              <a:t>was</a:t>
            </a:r>
            <a:r>
              <a:rPr lang="fr-FR" dirty="0">
                <a:latin typeface="Arial" charset="0"/>
              </a:rPr>
              <a:t> possible to </a:t>
            </a:r>
            <a:r>
              <a:rPr lang="fr-FR" dirty="0" err="1">
                <a:latin typeface="Arial" charset="0"/>
              </a:rPr>
              <a:t>measure</a:t>
            </a:r>
            <a:r>
              <a:rPr lang="fr-FR" dirty="0">
                <a:latin typeface="Arial" charset="0"/>
              </a:rPr>
              <a:t> </a:t>
            </a:r>
            <a:r>
              <a:rPr lang="fr-FR" dirty="0" err="1">
                <a:latin typeface="Arial" charset="0"/>
              </a:rPr>
              <a:t>their</a:t>
            </a:r>
            <a:r>
              <a:rPr lang="fr-FR" dirty="0">
                <a:latin typeface="Arial" charset="0"/>
              </a:rPr>
              <a:t> distributions of longitudinal </a:t>
            </a:r>
            <a:r>
              <a:rPr lang="fr-FR" dirty="0" err="1">
                <a:latin typeface="Arial" charset="0"/>
              </a:rPr>
              <a:t>momentum</a:t>
            </a:r>
            <a:r>
              <a:rPr lang="fr-FR" dirty="0">
                <a:latin typeface="Arial" charset="0"/>
              </a:rPr>
              <a:t> and of </a:t>
            </a:r>
            <a:r>
              <a:rPr lang="fr-FR" dirty="0" err="1">
                <a:latin typeface="Arial" charset="0"/>
              </a:rPr>
              <a:t>their</a:t>
            </a:r>
            <a:r>
              <a:rPr lang="fr-FR" dirty="0">
                <a:latin typeface="Arial" charset="0"/>
              </a:rPr>
              <a:t> spin.</a:t>
            </a:r>
          </a:p>
        </p:txBody>
      </p:sp>
      <p:sp>
        <p:nvSpPr>
          <p:cNvPr id="81924" name="Espace réservé du numéro de diapositive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AAE26B-4427-467E-949E-6DCBAFEE43B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r>
              <a:rPr lang="en-US" dirty="0">
                <a:latin typeface="Calibri" charset="0"/>
                <a:ea typeface="ＭＳ Ｐゴシック" charset="0"/>
                <a:cs typeface="ＭＳ Ｐゴシック" charset="0"/>
              </a:rPr>
              <a:t>QCD in</a:t>
            </a:r>
            <a:r>
              <a:rPr lang="en-US" baseline="0" dirty="0">
                <a:latin typeface="Calibri" charset="0"/>
                <a:ea typeface="ＭＳ Ｐゴシック" charset="0"/>
                <a:cs typeface="ＭＳ Ｐゴシック" charset="0"/>
              </a:rPr>
              <a:t> its </a:t>
            </a:r>
            <a:r>
              <a:rPr lang="en-US" dirty="0">
                <a:latin typeface="Calibri" charset="0"/>
                <a:ea typeface="ＭＳ Ｐゴシック" charset="0"/>
                <a:cs typeface="ＭＳ Ｐゴシック" charset="0"/>
              </a:rPr>
              <a:t>asymptotic</a:t>
            </a:r>
            <a:r>
              <a:rPr lang="en-US" baseline="0" dirty="0">
                <a:latin typeface="Calibri" charset="0"/>
                <a:ea typeface="ＭＳ Ｐゴシック" charset="0"/>
                <a:cs typeface="ＭＳ Ｐゴシック" charset="0"/>
              </a:rPr>
              <a:t> regime</a:t>
            </a:r>
            <a:r>
              <a:rPr lang="en-US" dirty="0">
                <a:latin typeface="Calibri" charset="0"/>
                <a:ea typeface="ＭＳ Ｐゴシック" charset="0"/>
                <a:cs typeface="ＭＳ Ｐゴシック" charset="0"/>
              </a:rPr>
              <a:t> has been a great success</a:t>
            </a:r>
            <a:r>
              <a:rPr lang="en-US" baseline="0" dirty="0">
                <a:latin typeface="Calibri" charset="0"/>
                <a:ea typeface="ＭＳ Ｐゴシック" charset="0"/>
                <a:cs typeface="ＭＳ Ｐゴシック" charset="0"/>
              </a:rPr>
              <a:t> so far.</a:t>
            </a:r>
            <a:r>
              <a:rPr lang="en-US" dirty="0">
                <a:latin typeface="Calibri" charset="0"/>
                <a:ea typeface="ＭＳ Ｐゴシック" charset="0"/>
                <a:cs typeface="ＭＳ Ｐゴシック" charset="0"/>
              </a:rPr>
              <a:t> The</a:t>
            </a:r>
            <a:r>
              <a:rPr lang="en-US" baseline="0" dirty="0">
                <a:latin typeface="Calibri" charset="0"/>
                <a:ea typeface="ＭＳ Ｐゴシック" charset="0"/>
                <a:cs typeface="ＭＳ Ｐゴシック" charset="0"/>
              </a:rPr>
              <a:t> structure</a:t>
            </a:r>
            <a:r>
              <a:rPr lang="en-US" dirty="0">
                <a:latin typeface="Calibri" charset="0"/>
                <a:ea typeface="ＭＳ Ｐゴシック" charset="0"/>
                <a:cs typeface="ＭＳ Ｐゴシック" charset="0"/>
              </a:rPr>
              <a:t> function F2 was measured via DIS at HERA</a:t>
            </a:r>
            <a:r>
              <a:rPr lang="en-US" baseline="0" dirty="0">
                <a:latin typeface="Calibri" charset="0"/>
                <a:ea typeface="ＭＳ Ｐゴシック" charset="0"/>
                <a:cs typeface="ＭＳ Ｐゴシック" charset="0"/>
              </a:rPr>
              <a:t> at 0.3 </a:t>
            </a:r>
            <a:r>
              <a:rPr lang="en-US" baseline="0" dirty="0" err="1">
                <a:latin typeface="Calibri" charset="0"/>
                <a:ea typeface="ＭＳ Ｐゴシック" charset="0"/>
                <a:cs typeface="ＭＳ Ｐゴシック" charset="0"/>
              </a:rPr>
              <a:t>TeV</a:t>
            </a:r>
            <a:r>
              <a:rPr lang="en-US" baseline="0" dirty="0">
                <a:latin typeface="Calibri" charset="0"/>
                <a:ea typeface="ＭＳ Ｐゴシック" charset="0"/>
                <a:cs typeface="ＭＳ Ｐゴシック" charset="0"/>
              </a:rPr>
              <a:t>, it was then used to extract the longitudinal momentum distributions of quarks and gluons in the nucleon. Using these pdfs in perturbative QCD calculations, the cross sections of</a:t>
            </a:r>
            <a:r>
              <a:rPr lang="en-US" dirty="0">
                <a:latin typeface="Calibri" charset="0"/>
                <a:ea typeface="ＭＳ Ｐゴシック" charset="0"/>
                <a:cs typeface="ＭＳ Ｐゴシック" charset="0"/>
              </a:rPr>
              <a:t> pp and proton-antiproton are well described all the way up to 7 </a:t>
            </a:r>
            <a:r>
              <a:rPr lang="en-US" dirty="0" err="1">
                <a:latin typeface="Calibri" charset="0"/>
                <a:ea typeface="ＭＳ Ｐゴシック" charset="0"/>
                <a:cs typeface="ＭＳ Ｐゴシック" charset="0"/>
              </a:rPr>
              <a:t>TeV</a:t>
            </a: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However, in the non-perturbative region QCD cannot be solved. One has to resort to either models or lattice calculations.  </a:t>
            </a:r>
          </a:p>
        </p:txBody>
      </p:sp>
      <p:sp>
        <p:nvSpPr>
          <p:cNvPr id="34819" name="Slide Number Placeholder 3"/>
          <p:cNvSpPr>
            <a:spLocks noGrp="1"/>
          </p:cNvSpPr>
          <p:nvPr>
            <p:ph type="sldNum" sz="quarter" idx="5"/>
          </p:nvPr>
        </p:nvSpPr>
        <p:spPr>
          <a:noFill/>
        </p:spPr>
        <p:txBody>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fld id="{54E006EF-00ED-D044-B239-1174989EECAF}" type="slidenum">
              <a:rPr lang="en-US" sz="1200">
                <a:solidFill>
                  <a:prstClr val="black"/>
                </a:solidFill>
                <a:latin typeface="Calibri" charset="0"/>
              </a:rPr>
              <a:pPr eaLnBrk="1" hangingPunct="1"/>
              <a:t>13</a:t>
            </a:fld>
            <a:endParaRPr lang="en-US" sz="1200">
              <a:solidFill>
                <a:prstClr val="black"/>
              </a:solidFill>
              <a:latin typeface="Calibri" charset="0"/>
            </a:endParaRPr>
          </a:p>
        </p:txBody>
      </p:sp>
    </p:spTree>
    <p:extLst>
      <p:ext uri="{BB962C8B-B14F-4D97-AF65-F5344CB8AC3E}">
        <p14:creationId xmlns:p14="http://schemas.microsoft.com/office/powerpoint/2010/main" val="343135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r>
              <a:rPr lang="en-US" dirty="0">
                <a:latin typeface="Calibri" charset="0"/>
                <a:ea typeface="ＭＳ Ｐゴシック" charset="0"/>
                <a:cs typeface="ＭＳ Ｐゴシック" charset="0"/>
              </a:rPr>
              <a:t>QCD in</a:t>
            </a:r>
            <a:r>
              <a:rPr lang="en-US" baseline="0" dirty="0">
                <a:latin typeface="Calibri" charset="0"/>
                <a:ea typeface="ＭＳ Ｐゴシック" charset="0"/>
                <a:cs typeface="ＭＳ Ｐゴシック" charset="0"/>
              </a:rPr>
              <a:t> its </a:t>
            </a:r>
            <a:r>
              <a:rPr lang="en-US" dirty="0">
                <a:latin typeface="Calibri" charset="0"/>
                <a:ea typeface="ＭＳ Ｐゴシック" charset="0"/>
                <a:cs typeface="ＭＳ Ｐゴシック" charset="0"/>
              </a:rPr>
              <a:t>asymptotic</a:t>
            </a:r>
            <a:r>
              <a:rPr lang="en-US" baseline="0" dirty="0">
                <a:latin typeface="Calibri" charset="0"/>
                <a:ea typeface="ＭＳ Ｐゴシック" charset="0"/>
                <a:cs typeface="ＭＳ Ｐゴシック" charset="0"/>
              </a:rPr>
              <a:t> regime</a:t>
            </a:r>
            <a:r>
              <a:rPr lang="en-US" dirty="0">
                <a:latin typeface="Calibri" charset="0"/>
                <a:ea typeface="ＭＳ Ｐゴシック" charset="0"/>
                <a:cs typeface="ＭＳ Ｐゴシック" charset="0"/>
              </a:rPr>
              <a:t> has been a great success</a:t>
            </a:r>
            <a:r>
              <a:rPr lang="en-US" baseline="0" dirty="0">
                <a:latin typeface="Calibri" charset="0"/>
                <a:ea typeface="ＭＳ Ｐゴシック" charset="0"/>
                <a:cs typeface="ＭＳ Ｐゴシック" charset="0"/>
              </a:rPr>
              <a:t> so far.</a:t>
            </a:r>
            <a:r>
              <a:rPr lang="en-US" dirty="0">
                <a:latin typeface="Calibri" charset="0"/>
                <a:ea typeface="ＭＳ Ｐゴシック" charset="0"/>
                <a:cs typeface="ＭＳ Ｐゴシック" charset="0"/>
              </a:rPr>
              <a:t> The</a:t>
            </a:r>
            <a:r>
              <a:rPr lang="en-US" baseline="0" dirty="0">
                <a:latin typeface="Calibri" charset="0"/>
                <a:ea typeface="ＭＳ Ｐゴシック" charset="0"/>
                <a:cs typeface="ＭＳ Ｐゴシック" charset="0"/>
              </a:rPr>
              <a:t> structure</a:t>
            </a:r>
            <a:r>
              <a:rPr lang="en-US" dirty="0">
                <a:latin typeface="Calibri" charset="0"/>
                <a:ea typeface="ＭＳ Ｐゴシック" charset="0"/>
                <a:cs typeface="ＭＳ Ｐゴシック" charset="0"/>
              </a:rPr>
              <a:t> function F2 was measured via DIS at HERA</a:t>
            </a:r>
            <a:r>
              <a:rPr lang="en-US" baseline="0" dirty="0">
                <a:latin typeface="Calibri" charset="0"/>
                <a:ea typeface="ＭＳ Ｐゴシック" charset="0"/>
                <a:cs typeface="ＭＳ Ｐゴシック" charset="0"/>
              </a:rPr>
              <a:t> at 0.3 </a:t>
            </a:r>
            <a:r>
              <a:rPr lang="en-US" baseline="0" dirty="0" err="1">
                <a:latin typeface="Calibri" charset="0"/>
                <a:ea typeface="ＭＳ Ｐゴシック" charset="0"/>
                <a:cs typeface="ＭＳ Ｐゴシック" charset="0"/>
              </a:rPr>
              <a:t>TeV</a:t>
            </a:r>
            <a:r>
              <a:rPr lang="en-US" baseline="0" dirty="0">
                <a:latin typeface="Calibri" charset="0"/>
                <a:ea typeface="ＭＳ Ｐゴシック" charset="0"/>
                <a:cs typeface="ＭＳ Ｐゴシック" charset="0"/>
              </a:rPr>
              <a:t>, it was then used to extract the longitudinal momentum distributions of quarks and gluons in the nucleon. Using these pdfs in perturbative QCD calculations, the cross sections of</a:t>
            </a:r>
            <a:r>
              <a:rPr lang="en-US" dirty="0">
                <a:latin typeface="Calibri" charset="0"/>
                <a:ea typeface="ＭＳ Ｐゴシック" charset="0"/>
                <a:cs typeface="ＭＳ Ｐゴシック" charset="0"/>
              </a:rPr>
              <a:t> pp and proton-antiproton are well described all the way up to 7 </a:t>
            </a:r>
            <a:r>
              <a:rPr lang="en-US" dirty="0" err="1">
                <a:latin typeface="Calibri" charset="0"/>
                <a:ea typeface="ＭＳ Ｐゴシック" charset="0"/>
                <a:cs typeface="ＭＳ Ｐゴシック" charset="0"/>
              </a:rPr>
              <a:t>TeV</a:t>
            </a: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However, in the non-perturbative region QCD cannot be solved. One has to resort to either models or lattice calculations.  </a:t>
            </a:r>
          </a:p>
        </p:txBody>
      </p:sp>
      <p:sp>
        <p:nvSpPr>
          <p:cNvPr id="34819" name="Slide Number Placeholder 3"/>
          <p:cNvSpPr>
            <a:spLocks noGrp="1"/>
          </p:cNvSpPr>
          <p:nvPr>
            <p:ph type="sldNum" sz="quarter" idx="5"/>
          </p:nvPr>
        </p:nvSpPr>
        <p:spPr>
          <a:noFill/>
        </p:spPr>
        <p:txBody>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fld id="{54E006EF-00ED-D044-B239-1174989EECAF}" type="slidenum">
              <a:rPr lang="en-US" sz="1200">
                <a:solidFill>
                  <a:prstClr val="black"/>
                </a:solidFill>
                <a:latin typeface="Calibri" charset="0"/>
              </a:rPr>
              <a:pPr eaLnBrk="1" hangingPunct="1"/>
              <a:t>14</a:t>
            </a:fld>
            <a:endParaRPr lang="en-US" sz="1200">
              <a:solidFill>
                <a:prstClr val="black"/>
              </a:solidFill>
              <a:latin typeface="Calibri" charset="0"/>
            </a:endParaRPr>
          </a:p>
        </p:txBody>
      </p:sp>
    </p:spTree>
    <p:extLst>
      <p:ext uri="{BB962C8B-B14F-4D97-AF65-F5344CB8AC3E}">
        <p14:creationId xmlns:p14="http://schemas.microsoft.com/office/powerpoint/2010/main" val="224084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r>
              <a:rPr lang="en-US" dirty="0">
                <a:latin typeface="Calibri" charset="0"/>
                <a:ea typeface="ＭＳ Ｐゴシック" charset="0"/>
                <a:cs typeface="ＭＳ Ｐゴシック" charset="0"/>
              </a:rPr>
              <a:t>QCD in</a:t>
            </a:r>
            <a:r>
              <a:rPr lang="en-US" baseline="0" dirty="0">
                <a:latin typeface="Calibri" charset="0"/>
                <a:ea typeface="ＭＳ Ｐゴシック" charset="0"/>
                <a:cs typeface="ＭＳ Ｐゴシック" charset="0"/>
              </a:rPr>
              <a:t> its </a:t>
            </a:r>
            <a:r>
              <a:rPr lang="en-US" dirty="0">
                <a:latin typeface="Calibri" charset="0"/>
                <a:ea typeface="ＭＳ Ｐゴシック" charset="0"/>
                <a:cs typeface="ＭＳ Ｐゴシック" charset="0"/>
              </a:rPr>
              <a:t>asymptotic</a:t>
            </a:r>
            <a:r>
              <a:rPr lang="en-US" baseline="0" dirty="0">
                <a:latin typeface="Calibri" charset="0"/>
                <a:ea typeface="ＭＳ Ｐゴシック" charset="0"/>
                <a:cs typeface="ＭＳ Ｐゴシック" charset="0"/>
              </a:rPr>
              <a:t> regime</a:t>
            </a:r>
            <a:r>
              <a:rPr lang="en-US" dirty="0">
                <a:latin typeface="Calibri" charset="0"/>
                <a:ea typeface="ＭＳ Ｐゴシック" charset="0"/>
                <a:cs typeface="ＭＳ Ｐゴシック" charset="0"/>
              </a:rPr>
              <a:t> has been a great success</a:t>
            </a:r>
            <a:r>
              <a:rPr lang="en-US" baseline="0" dirty="0">
                <a:latin typeface="Calibri" charset="0"/>
                <a:ea typeface="ＭＳ Ｐゴシック" charset="0"/>
                <a:cs typeface="ＭＳ Ｐゴシック" charset="0"/>
              </a:rPr>
              <a:t> so far.</a:t>
            </a:r>
            <a:r>
              <a:rPr lang="en-US" dirty="0">
                <a:latin typeface="Calibri" charset="0"/>
                <a:ea typeface="ＭＳ Ｐゴシック" charset="0"/>
                <a:cs typeface="ＭＳ Ｐゴシック" charset="0"/>
              </a:rPr>
              <a:t> The</a:t>
            </a:r>
            <a:r>
              <a:rPr lang="en-US" baseline="0" dirty="0">
                <a:latin typeface="Calibri" charset="0"/>
                <a:ea typeface="ＭＳ Ｐゴシック" charset="0"/>
                <a:cs typeface="ＭＳ Ｐゴシック" charset="0"/>
              </a:rPr>
              <a:t> structure</a:t>
            </a:r>
            <a:r>
              <a:rPr lang="en-US" dirty="0">
                <a:latin typeface="Calibri" charset="0"/>
                <a:ea typeface="ＭＳ Ｐゴシック" charset="0"/>
                <a:cs typeface="ＭＳ Ｐゴシック" charset="0"/>
              </a:rPr>
              <a:t> function F2 was measured via DIS at HERA</a:t>
            </a:r>
            <a:r>
              <a:rPr lang="en-US" baseline="0" dirty="0">
                <a:latin typeface="Calibri" charset="0"/>
                <a:ea typeface="ＭＳ Ｐゴシック" charset="0"/>
                <a:cs typeface="ＭＳ Ｐゴシック" charset="0"/>
              </a:rPr>
              <a:t> at 0.3 </a:t>
            </a:r>
            <a:r>
              <a:rPr lang="en-US" baseline="0" dirty="0" err="1">
                <a:latin typeface="Calibri" charset="0"/>
                <a:ea typeface="ＭＳ Ｐゴシック" charset="0"/>
                <a:cs typeface="ＭＳ Ｐゴシック" charset="0"/>
              </a:rPr>
              <a:t>TeV</a:t>
            </a:r>
            <a:r>
              <a:rPr lang="en-US" baseline="0" dirty="0">
                <a:latin typeface="Calibri" charset="0"/>
                <a:ea typeface="ＭＳ Ｐゴシック" charset="0"/>
                <a:cs typeface="ＭＳ Ｐゴシック" charset="0"/>
              </a:rPr>
              <a:t>, it was then used to extract the longitudinal momentum distributions of quarks and gluons in the nucleon. Using these pdfs in perturbative QCD calculations, the cross sections of</a:t>
            </a:r>
            <a:r>
              <a:rPr lang="en-US" dirty="0">
                <a:latin typeface="Calibri" charset="0"/>
                <a:ea typeface="ＭＳ Ｐゴシック" charset="0"/>
                <a:cs typeface="ＭＳ Ｐゴシック" charset="0"/>
              </a:rPr>
              <a:t> pp and proton-antiproton are well described all the way up to 7 </a:t>
            </a:r>
            <a:r>
              <a:rPr lang="en-US" dirty="0" err="1">
                <a:latin typeface="Calibri" charset="0"/>
                <a:ea typeface="ＭＳ Ｐゴシック" charset="0"/>
                <a:cs typeface="ＭＳ Ｐゴシック" charset="0"/>
              </a:rPr>
              <a:t>TeV</a:t>
            </a: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However, in the non-perturbative region QCD cannot be solved. One has to resort to either models or lattice calculations.  </a:t>
            </a:r>
          </a:p>
        </p:txBody>
      </p:sp>
      <p:sp>
        <p:nvSpPr>
          <p:cNvPr id="34819" name="Slide Number Placeholder 3"/>
          <p:cNvSpPr>
            <a:spLocks noGrp="1"/>
          </p:cNvSpPr>
          <p:nvPr>
            <p:ph type="sldNum" sz="quarter" idx="5"/>
          </p:nvPr>
        </p:nvSpPr>
        <p:spPr>
          <a:noFill/>
        </p:spPr>
        <p:txBody>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fld id="{54E006EF-00ED-D044-B239-1174989EECAF}" type="slidenum">
              <a:rPr lang="en-US" sz="1200">
                <a:solidFill>
                  <a:prstClr val="black"/>
                </a:solidFill>
                <a:latin typeface="Calibri" charset="0"/>
              </a:rPr>
              <a:pPr eaLnBrk="1" hangingPunct="1"/>
              <a:t>15</a:t>
            </a:fld>
            <a:endParaRPr lang="en-US" sz="1200">
              <a:solidFill>
                <a:prstClr val="black"/>
              </a:solidFill>
              <a:latin typeface="Calibri" charset="0"/>
            </a:endParaRPr>
          </a:p>
        </p:txBody>
      </p:sp>
    </p:spTree>
    <p:extLst>
      <p:ext uri="{BB962C8B-B14F-4D97-AF65-F5344CB8AC3E}">
        <p14:creationId xmlns:p14="http://schemas.microsoft.com/office/powerpoint/2010/main" val="3316792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r>
              <a:rPr lang="en-US" dirty="0">
                <a:latin typeface="Calibri" charset="0"/>
                <a:ea typeface="ＭＳ Ｐゴシック" charset="0"/>
                <a:cs typeface="ＭＳ Ｐゴシック" charset="0"/>
              </a:rPr>
              <a:t>QCD in</a:t>
            </a:r>
            <a:r>
              <a:rPr lang="en-US" baseline="0" dirty="0">
                <a:latin typeface="Calibri" charset="0"/>
                <a:ea typeface="ＭＳ Ｐゴシック" charset="0"/>
                <a:cs typeface="ＭＳ Ｐゴシック" charset="0"/>
              </a:rPr>
              <a:t> its </a:t>
            </a:r>
            <a:r>
              <a:rPr lang="en-US" dirty="0">
                <a:latin typeface="Calibri" charset="0"/>
                <a:ea typeface="ＭＳ Ｐゴシック" charset="0"/>
                <a:cs typeface="ＭＳ Ｐゴシック" charset="0"/>
              </a:rPr>
              <a:t>asymptotic</a:t>
            </a:r>
            <a:r>
              <a:rPr lang="en-US" baseline="0" dirty="0">
                <a:latin typeface="Calibri" charset="0"/>
                <a:ea typeface="ＭＳ Ｐゴシック" charset="0"/>
                <a:cs typeface="ＭＳ Ｐゴシック" charset="0"/>
              </a:rPr>
              <a:t> regime</a:t>
            </a:r>
            <a:r>
              <a:rPr lang="en-US" dirty="0">
                <a:latin typeface="Calibri" charset="0"/>
                <a:ea typeface="ＭＳ Ｐゴシック" charset="0"/>
                <a:cs typeface="ＭＳ Ｐゴシック" charset="0"/>
              </a:rPr>
              <a:t> has been a great success</a:t>
            </a:r>
            <a:r>
              <a:rPr lang="en-US" baseline="0" dirty="0">
                <a:latin typeface="Calibri" charset="0"/>
                <a:ea typeface="ＭＳ Ｐゴシック" charset="0"/>
                <a:cs typeface="ＭＳ Ｐゴシック" charset="0"/>
              </a:rPr>
              <a:t> so far.</a:t>
            </a:r>
            <a:r>
              <a:rPr lang="en-US" dirty="0">
                <a:latin typeface="Calibri" charset="0"/>
                <a:ea typeface="ＭＳ Ｐゴシック" charset="0"/>
                <a:cs typeface="ＭＳ Ｐゴシック" charset="0"/>
              </a:rPr>
              <a:t> The</a:t>
            </a:r>
            <a:r>
              <a:rPr lang="en-US" baseline="0" dirty="0">
                <a:latin typeface="Calibri" charset="0"/>
                <a:ea typeface="ＭＳ Ｐゴシック" charset="0"/>
                <a:cs typeface="ＭＳ Ｐゴシック" charset="0"/>
              </a:rPr>
              <a:t> structure</a:t>
            </a:r>
            <a:r>
              <a:rPr lang="en-US" dirty="0">
                <a:latin typeface="Calibri" charset="0"/>
                <a:ea typeface="ＭＳ Ｐゴシック" charset="0"/>
                <a:cs typeface="ＭＳ Ｐゴシック" charset="0"/>
              </a:rPr>
              <a:t> function F2 was measured via DIS at HERA</a:t>
            </a:r>
            <a:r>
              <a:rPr lang="en-US" baseline="0" dirty="0">
                <a:latin typeface="Calibri" charset="0"/>
                <a:ea typeface="ＭＳ Ｐゴシック" charset="0"/>
                <a:cs typeface="ＭＳ Ｐゴシック" charset="0"/>
              </a:rPr>
              <a:t> at 0.3 </a:t>
            </a:r>
            <a:r>
              <a:rPr lang="en-US" baseline="0" dirty="0" err="1">
                <a:latin typeface="Calibri" charset="0"/>
                <a:ea typeface="ＭＳ Ｐゴシック" charset="0"/>
                <a:cs typeface="ＭＳ Ｐゴシック" charset="0"/>
              </a:rPr>
              <a:t>TeV</a:t>
            </a:r>
            <a:r>
              <a:rPr lang="en-US" baseline="0" dirty="0">
                <a:latin typeface="Calibri" charset="0"/>
                <a:ea typeface="ＭＳ Ｐゴシック" charset="0"/>
                <a:cs typeface="ＭＳ Ｐゴシック" charset="0"/>
              </a:rPr>
              <a:t>, it was then used to extract the longitudinal momentum distributions of quarks and gluons in the nucleon. Using these pdfs in perturbative QCD calculations, the cross sections of</a:t>
            </a:r>
            <a:r>
              <a:rPr lang="en-US" dirty="0">
                <a:latin typeface="Calibri" charset="0"/>
                <a:ea typeface="ＭＳ Ｐゴシック" charset="0"/>
                <a:cs typeface="ＭＳ Ｐゴシック" charset="0"/>
              </a:rPr>
              <a:t> pp and proton-antiproton are well described all the way up to 7 </a:t>
            </a:r>
            <a:r>
              <a:rPr lang="en-US" dirty="0" err="1">
                <a:latin typeface="Calibri" charset="0"/>
                <a:ea typeface="ＭＳ Ｐゴシック" charset="0"/>
                <a:cs typeface="ＭＳ Ｐゴシック" charset="0"/>
              </a:rPr>
              <a:t>TeV</a:t>
            </a: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However, in the non-perturbative region QCD cannot be solved. One has to resort to either models or lattice calculations.  </a:t>
            </a:r>
          </a:p>
        </p:txBody>
      </p:sp>
      <p:sp>
        <p:nvSpPr>
          <p:cNvPr id="34819" name="Slide Number Placeholder 3"/>
          <p:cNvSpPr>
            <a:spLocks noGrp="1"/>
          </p:cNvSpPr>
          <p:nvPr>
            <p:ph type="sldNum" sz="quarter" idx="5"/>
          </p:nvPr>
        </p:nvSpPr>
        <p:spPr>
          <a:noFill/>
        </p:spPr>
        <p:txBody>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fld id="{54E006EF-00ED-D044-B239-1174989EECAF}" type="slidenum">
              <a:rPr lang="en-US" sz="1200">
                <a:solidFill>
                  <a:prstClr val="black"/>
                </a:solidFill>
                <a:latin typeface="Calibri" charset="0"/>
              </a:rPr>
              <a:pPr eaLnBrk="1" hangingPunct="1"/>
              <a:t>16</a:t>
            </a:fld>
            <a:endParaRPr lang="en-US" sz="1200">
              <a:solidFill>
                <a:prstClr val="black"/>
              </a:solidFill>
              <a:latin typeface="Calibri" charset="0"/>
            </a:endParaRPr>
          </a:p>
        </p:txBody>
      </p:sp>
    </p:spTree>
    <p:extLst>
      <p:ext uri="{BB962C8B-B14F-4D97-AF65-F5344CB8AC3E}">
        <p14:creationId xmlns:p14="http://schemas.microsoft.com/office/powerpoint/2010/main" val="110597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D49DB-5A49-4016-A8E6-963085D9C48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58F60A0-5E47-4325-A3B2-DF7E0DC38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758ACD0-9AFB-4CE4-A78F-602AFF512F2E}"/>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5" name="Espace réservé du pied de page 4">
            <a:extLst>
              <a:ext uri="{FF2B5EF4-FFF2-40B4-BE49-F238E27FC236}">
                <a16:creationId xmlns:a16="http://schemas.microsoft.com/office/drawing/2014/main" id="{E507FD7C-6561-4596-A2D3-04A460906A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53590A-1827-4A29-B18E-65C0463CEA5A}"/>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393443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7E7F2-1810-45A7-B48D-F937B4B1B5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FE89BF3-048C-4852-AC96-D3F35B0BAC9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4694B4-5342-4C90-9864-04AB75250359}"/>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5" name="Espace réservé du pied de page 4">
            <a:extLst>
              <a:ext uri="{FF2B5EF4-FFF2-40B4-BE49-F238E27FC236}">
                <a16:creationId xmlns:a16="http://schemas.microsoft.com/office/drawing/2014/main" id="{D1EC09B7-6A3E-47A5-AC3F-E22D3262B7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78C45A-168E-445A-85B0-4EE562DC8BC0}"/>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68983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FB3F2E-EC50-45CC-9AA3-1D89704C5F6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0B10CE5-8C06-4AB2-A8EE-1642B06A7C5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13EEB5-9D22-445A-8FFA-4AF36AEBC827}"/>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5" name="Espace réservé du pied de page 4">
            <a:extLst>
              <a:ext uri="{FF2B5EF4-FFF2-40B4-BE49-F238E27FC236}">
                <a16:creationId xmlns:a16="http://schemas.microsoft.com/office/drawing/2014/main" id="{351B40C6-E8B1-48EF-B9E2-6FE43C9CF6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C94E1D-5AEA-4AA0-A097-55ABC8500512}"/>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220225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ED881-F609-41C4-8634-C4D98BC9AB5B}" type="slidenum">
              <a:rPr lang="en-US"/>
              <a:pPr>
                <a:defRPr/>
              </a:pPr>
              <a:t>‹N°›</a:t>
            </a:fld>
            <a:endParaRPr lang="en-US"/>
          </a:p>
        </p:txBody>
      </p:sp>
    </p:spTree>
    <p:extLst>
      <p:ext uri="{BB962C8B-B14F-4D97-AF65-F5344CB8AC3E}">
        <p14:creationId xmlns:p14="http://schemas.microsoft.com/office/powerpoint/2010/main" val="177605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57E28-8258-46FE-8DA0-AD575086EF82}" type="slidenum">
              <a:rPr lang="en-US"/>
              <a:pPr>
                <a:defRPr/>
              </a:pPr>
              <a:t>‹N°›</a:t>
            </a:fld>
            <a:endParaRPr lang="en-US"/>
          </a:p>
        </p:txBody>
      </p:sp>
    </p:spTree>
    <p:extLst>
      <p:ext uri="{BB962C8B-B14F-4D97-AF65-F5344CB8AC3E}">
        <p14:creationId xmlns:p14="http://schemas.microsoft.com/office/powerpoint/2010/main" val="45978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F28E8-3AF9-4F8C-B123-D2A2114D824D}" type="slidenum">
              <a:rPr lang="en-US"/>
              <a:pPr>
                <a:defRPr/>
              </a:pPr>
              <a:t>‹N°›</a:t>
            </a:fld>
            <a:endParaRPr lang="en-US"/>
          </a:p>
        </p:txBody>
      </p:sp>
    </p:spTree>
    <p:extLst>
      <p:ext uri="{BB962C8B-B14F-4D97-AF65-F5344CB8AC3E}">
        <p14:creationId xmlns:p14="http://schemas.microsoft.com/office/powerpoint/2010/main" val="381810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42984C-82E5-4F9A-ABAB-B510DF9D07C3}" type="slidenum">
              <a:rPr lang="en-US"/>
              <a:pPr>
                <a:defRPr/>
              </a:pPr>
              <a:t>‹N°›</a:t>
            </a:fld>
            <a:endParaRPr lang="en-US"/>
          </a:p>
        </p:txBody>
      </p:sp>
    </p:spTree>
    <p:extLst>
      <p:ext uri="{BB962C8B-B14F-4D97-AF65-F5344CB8AC3E}">
        <p14:creationId xmlns:p14="http://schemas.microsoft.com/office/powerpoint/2010/main" val="361694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49F342-3C7F-4ABB-B453-7139A8B49591}" type="slidenum">
              <a:rPr lang="en-US"/>
              <a:pPr>
                <a:defRPr/>
              </a:pPr>
              <a:t>‹N°›</a:t>
            </a:fld>
            <a:endParaRPr lang="en-US"/>
          </a:p>
        </p:txBody>
      </p:sp>
    </p:spTree>
    <p:extLst>
      <p:ext uri="{BB962C8B-B14F-4D97-AF65-F5344CB8AC3E}">
        <p14:creationId xmlns:p14="http://schemas.microsoft.com/office/powerpoint/2010/main" val="200779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43AC95-7BED-4605-AD78-E7283598975D}" type="slidenum">
              <a:rPr lang="en-US"/>
              <a:pPr>
                <a:defRPr/>
              </a:pPr>
              <a:t>‹N°›</a:t>
            </a:fld>
            <a:endParaRPr lang="en-US"/>
          </a:p>
        </p:txBody>
      </p:sp>
    </p:spTree>
    <p:extLst>
      <p:ext uri="{BB962C8B-B14F-4D97-AF65-F5344CB8AC3E}">
        <p14:creationId xmlns:p14="http://schemas.microsoft.com/office/powerpoint/2010/main" val="134634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CA36E7-3A22-4A9D-BB02-327B95D72F71}" type="slidenum">
              <a:rPr lang="en-US"/>
              <a:pPr>
                <a:defRPr/>
              </a:pPr>
              <a:t>‹N°›</a:t>
            </a:fld>
            <a:endParaRPr lang="en-US"/>
          </a:p>
        </p:txBody>
      </p:sp>
    </p:spTree>
    <p:extLst>
      <p:ext uri="{BB962C8B-B14F-4D97-AF65-F5344CB8AC3E}">
        <p14:creationId xmlns:p14="http://schemas.microsoft.com/office/powerpoint/2010/main" val="1624343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490BD-53C0-4836-9D64-4E45D7DFC5D9}" type="slidenum">
              <a:rPr lang="en-US"/>
              <a:pPr>
                <a:defRPr/>
              </a:pPr>
              <a:t>‹N°›</a:t>
            </a:fld>
            <a:endParaRPr lang="en-US"/>
          </a:p>
        </p:txBody>
      </p:sp>
    </p:spTree>
    <p:extLst>
      <p:ext uri="{BB962C8B-B14F-4D97-AF65-F5344CB8AC3E}">
        <p14:creationId xmlns:p14="http://schemas.microsoft.com/office/powerpoint/2010/main" val="352601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2A48B-971A-46F9-B13F-B1F4683C6C8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23DD95-5C9F-4526-BFB2-AA93232FC19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4563C1-F69F-40D5-A25D-DB7020681D11}"/>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5" name="Espace réservé du pied de page 4">
            <a:extLst>
              <a:ext uri="{FF2B5EF4-FFF2-40B4-BE49-F238E27FC236}">
                <a16:creationId xmlns:a16="http://schemas.microsoft.com/office/drawing/2014/main" id="{95F61998-30E8-4848-9742-18D4F24C81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AF7725-3B44-496A-A374-267A594C2F8C}"/>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1341764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CA6E8-612E-4030-AD0F-D9113E8C6AD7}" type="slidenum">
              <a:rPr lang="en-US"/>
              <a:pPr>
                <a:defRPr/>
              </a:pPr>
              <a:t>‹N°›</a:t>
            </a:fld>
            <a:endParaRPr lang="en-US"/>
          </a:p>
        </p:txBody>
      </p:sp>
    </p:spTree>
    <p:extLst>
      <p:ext uri="{BB962C8B-B14F-4D97-AF65-F5344CB8AC3E}">
        <p14:creationId xmlns:p14="http://schemas.microsoft.com/office/powerpoint/2010/main" val="424451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A01-30A6-48D2-AE9D-C07790DBEB25}" type="slidenum">
              <a:rPr lang="en-US"/>
              <a:pPr>
                <a:defRPr/>
              </a:pPr>
              <a:t>‹N°›</a:t>
            </a:fld>
            <a:endParaRPr lang="en-US"/>
          </a:p>
        </p:txBody>
      </p:sp>
    </p:spTree>
    <p:extLst>
      <p:ext uri="{BB962C8B-B14F-4D97-AF65-F5344CB8AC3E}">
        <p14:creationId xmlns:p14="http://schemas.microsoft.com/office/powerpoint/2010/main" val="3041382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06548-66CD-44EB-902F-D66BC0FA2F9E}" type="slidenum">
              <a:rPr lang="en-US"/>
              <a:pPr>
                <a:defRPr/>
              </a:pPr>
              <a:t>‹N°›</a:t>
            </a:fld>
            <a:endParaRPr lang="en-US"/>
          </a:p>
        </p:txBody>
      </p:sp>
    </p:spTree>
    <p:extLst>
      <p:ext uri="{BB962C8B-B14F-4D97-AF65-F5344CB8AC3E}">
        <p14:creationId xmlns:p14="http://schemas.microsoft.com/office/powerpoint/2010/main" val="178772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BD4D2-CD81-4A98-8717-6E8C999ABB9E}" type="slidenum">
              <a:rPr lang="en-US"/>
              <a:pPr>
                <a:defRPr/>
              </a:pPr>
              <a:t>‹N°›</a:t>
            </a:fld>
            <a:endParaRPr lang="en-US"/>
          </a:p>
        </p:txBody>
      </p:sp>
    </p:spTree>
    <p:extLst>
      <p:ext uri="{BB962C8B-B14F-4D97-AF65-F5344CB8AC3E}">
        <p14:creationId xmlns:p14="http://schemas.microsoft.com/office/powerpoint/2010/main" val="1336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6FFCA5-5E73-4B7A-8956-A35053F9AEC0}" type="slidenum">
              <a:rPr lang="en-US"/>
              <a:pPr>
                <a:defRPr/>
              </a:pPr>
              <a:t>‹N°›</a:t>
            </a:fld>
            <a:endParaRPr lang="en-US"/>
          </a:p>
        </p:txBody>
      </p:sp>
    </p:spTree>
    <p:extLst>
      <p:ext uri="{BB962C8B-B14F-4D97-AF65-F5344CB8AC3E}">
        <p14:creationId xmlns:p14="http://schemas.microsoft.com/office/powerpoint/2010/main" val="69140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fr-FR"/>
              <a:t>Cliquez pour modifier le style des sous-titres du masque</a:t>
            </a:r>
          </a:p>
        </p:txBody>
      </p:sp>
      <p:sp>
        <p:nvSpPr>
          <p:cNvPr id="4" name="Rectangle 3"/>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904272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482164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fr-FR"/>
              <a:t>Cliquez pour modifier les styles du texte du masque</a:t>
            </a:r>
          </a:p>
        </p:txBody>
      </p:sp>
      <p:sp>
        <p:nvSpPr>
          <p:cNvPr id="4" name="Rectangle 3"/>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425513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769074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415509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69AE0-72D9-474C-8643-4BB7C331FBC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4967E3-4726-4C33-A1F2-4A23037A2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E6B1969-9887-4139-9E54-BD913D76DE31}"/>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5" name="Espace réservé du pied de page 4">
            <a:extLst>
              <a:ext uri="{FF2B5EF4-FFF2-40B4-BE49-F238E27FC236}">
                <a16:creationId xmlns:a16="http://schemas.microsoft.com/office/drawing/2014/main" id="{67314BA7-E1E7-4971-A380-D2C5A8E54B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45B04-BEC6-40FF-803C-56954867D6E2}"/>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3935579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2"/>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3338013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512642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5" y="273049"/>
            <a:ext cx="4011084" cy="1162051"/>
          </a:xfrm>
        </p:spPr>
        <p:txBody>
          <a:bodyPr anchor="b"/>
          <a:lstStyle>
            <a:lvl1pPr algn="l">
              <a:defRPr sz="2667"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499020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9"/>
          </a:xfrm>
        </p:spPr>
        <p:txBody>
          <a:bodyPr anchor="b"/>
          <a:lstStyle>
            <a:lvl1pPr algn="l">
              <a:defRPr sz="2667"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fr-FR" noProof="0"/>
          </a:p>
        </p:txBody>
      </p:sp>
      <p:sp>
        <p:nvSpPr>
          <p:cNvPr id="4" name="Espace réservé du texte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878533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1029577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3806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10972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3"/>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245652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09306" y="273851"/>
            <a:ext cx="10969415" cy="1142440"/>
          </a:xfrm>
        </p:spPr>
        <p:txBody>
          <a:bodyPr/>
          <a:lstStyle/>
          <a:p>
            <a:r>
              <a:rPr lang="fr-FR"/>
              <a:t>Cliquez pour modifier le style du titre</a:t>
            </a:r>
            <a:endParaRPr lang="en-US"/>
          </a:p>
        </p:txBody>
      </p:sp>
      <p:sp>
        <p:nvSpPr>
          <p:cNvPr id="3" name="Espace réservé du contenu 2"/>
          <p:cNvSpPr>
            <a:spLocks noGrp="1"/>
          </p:cNvSpPr>
          <p:nvPr>
            <p:ph sz="quarter" idx="1"/>
          </p:nvPr>
        </p:nvSpPr>
        <p:spPr>
          <a:xfrm>
            <a:off x="870151" y="1795986"/>
            <a:ext cx="5258708" cy="17959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quarter" idx="2"/>
          </p:nvPr>
        </p:nvSpPr>
        <p:spPr>
          <a:xfrm>
            <a:off x="6320007" y="1795986"/>
            <a:ext cx="5258709" cy="17959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contenu 4"/>
          <p:cNvSpPr>
            <a:spLocks noGrp="1"/>
          </p:cNvSpPr>
          <p:nvPr>
            <p:ph sz="quarter" idx="3"/>
          </p:nvPr>
        </p:nvSpPr>
        <p:spPr>
          <a:xfrm>
            <a:off x="870151" y="3753255"/>
            <a:ext cx="5258708" cy="17959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6320007" y="3753255"/>
            <a:ext cx="5258709" cy="17959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3"/>
          <p:cNvSpPr>
            <a:spLocks noGrp="1" noChangeArrowheads="1"/>
          </p:cNvSpPr>
          <p:nvPr>
            <p:ph type="dt" idx="10"/>
          </p:nvPr>
        </p:nvSpPr>
        <p:spPr/>
        <p:txBody>
          <a:bodyPr/>
          <a:lstStyle>
            <a:lvl1pPr>
              <a:defRPr/>
            </a:lvl1pPr>
          </a:lstStyle>
          <a:p>
            <a:pPr>
              <a:defRPr/>
            </a:pPr>
            <a:endParaRPr lang="en-GB"/>
          </a:p>
        </p:txBody>
      </p:sp>
      <p:sp>
        <p:nvSpPr>
          <p:cNvPr id="8" name="Rectangle 4"/>
          <p:cNvSpPr>
            <a:spLocks noGrp="1" noChangeArrowheads="1"/>
          </p:cNvSpPr>
          <p:nvPr>
            <p:ph type="ftr" idx="11"/>
          </p:nvPr>
        </p:nvSpPr>
        <p:spPr>
          <a:xfrm>
            <a:off x="4301067" y="5954715"/>
            <a:ext cx="3862917" cy="469900"/>
          </a:xfrm>
          <a:prstGeom prst="rect">
            <a:avLst/>
          </a:prstGeom>
        </p:spPr>
        <p:txBody>
          <a:bodyPr/>
          <a:lstStyle>
            <a:lvl1pPr>
              <a:defRPr/>
            </a:lvl1pPr>
          </a:lstStyle>
          <a:p>
            <a:pPr>
              <a:defRPr/>
            </a:pPr>
            <a:endParaRPr lang="en-GB"/>
          </a:p>
        </p:txBody>
      </p:sp>
      <p:sp>
        <p:nvSpPr>
          <p:cNvPr id="9" name="Rectangle 5"/>
          <p:cNvSpPr>
            <a:spLocks noGrp="1" noChangeArrowheads="1"/>
          </p:cNvSpPr>
          <p:nvPr>
            <p:ph type="sldNum" idx="12"/>
          </p:nvPr>
        </p:nvSpPr>
        <p:spPr>
          <a:xfrm>
            <a:off x="8873067" y="5954715"/>
            <a:ext cx="2836333" cy="469900"/>
          </a:xfrm>
          <a:prstGeom prst="rect">
            <a:avLst/>
          </a:prstGeom>
        </p:spPr>
        <p:txBody>
          <a:bodyPr/>
          <a:lstStyle>
            <a:lvl1pPr>
              <a:defRPr/>
            </a:lvl1pPr>
          </a:lstStyle>
          <a:p>
            <a:pPr>
              <a:defRPr/>
            </a:pPr>
            <a:fld id="{919359E3-ABDE-4B42-9E4E-878869A8272C}" type="slidenum">
              <a:rPr lang="en-GB"/>
              <a:pPr>
                <a:defRPr/>
              </a:pPr>
              <a:t>‹N°›</a:t>
            </a:fld>
            <a:endParaRPr lang="en-GB"/>
          </a:p>
        </p:txBody>
      </p:sp>
    </p:spTree>
    <p:extLst>
      <p:ext uri="{BB962C8B-B14F-4D97-AF65-F5344CB8AC3E}">
        <p14:creationId xmlns:p14="http://schemas.microsoft.com/office/powerpoint/2010/main" val="2189543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ED881-F609-41C4-8634-C4D98BC9AB5B}" type="slidenum">
              <a:rPr lang="en-US"/>
              <a:pPr>
                <a:defRPr/>
              </a:pPr>
              <a:t>‹N°›</a:t>
            </a:fld>
            <a:endParaRPr lang="en-US"/>
          </a:p>
        </p:txBody>
      </p:sp>
    </p:spTree>
    <p:extLst>
      <p:ext uri="{BB962C8B-B14F-4D97-AF65-F5344CB8AC3E}">
        <p14:creationId xmlns:p14="http://schemas.microsoft.com/office/powerpoint/2010/main" val="3140168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57E28-8258-46FE-8DA0-AD575086EF82}" type="slidenum">
              <a:rPr lang="en-US"/>
              <a:pPr>
                <a:defRPr/>
              </a:pPr>
              <a:t>‹N°›</a:t>
            </a:fld>
            <a:endParaRPr lang="en-US"/>
          </a:p>
        </p:txBody>
      </p:sp>
    </p:spTree>
    <p:extLst>
      <p:ext uri="{BB962C8B-B14F-4D97-AF65-F5344CB8AC3E}">
        <p14:creationId xmlns:p14="http://schemas.microsoft.com/office/powerpoint/2010/main" val="120687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85A72-D31F-41C6-BC59-C0C14F3268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A62DC8-254C-4E35-BD6D-AAD62A9877B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C4AC92-D6F0-4D63-82A1-06580123571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52AECDA-55FA-4A3F-A662-A973157E249A}"/>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6" name="Espace réservé du pied de page 5">
            <a:extLst>
              <a:ext uri="{FF2B5EF4-FFF2-40B4-BE49-F238E27FC236}">
                <a16:creationId xmlns:a16="http://schemas.microsoft.com/office/drawing/2014/main" id="{377D2123-B756-43F9-83CE-E430714E05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8307CD-1629-49C3-B625-E2F56FE449B7}"/>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3458928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F28E8-3AF9-4F8C-B123-D2A2114D824D}" type="slidenum">
              <a:rPr lang="en-US"/>
              <a:pPr>
                <a:defRPr/>
              </a:pPr>
              <a:t>‹N°›</a:t>
            </a:fld>
            <a:endParaRPr lang="en-US"/>
          </a:p>
        </p:txBody>
      </p:sp>
    </p:spTree>
    <p:extLst>
      <p:ext uri="{BB962C8B-B14F-4D97-AF65-F5344CB8AC3E}">
        <p14:creationId xmlns:p14="http://schemas.microsoft.com/office/powerpoint/2010/main" val="4268505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42984C-82E5-4F9A-ABAB-B510DF9D07C3}" type="slidenum">
              <a:rPr lang="en-US"/>
              <a:pPr>
                <a:defRPr/>
              </a:pPr>
              <a:t>‹N°›</a:t>
            </a:fld>
            <a:endParaRPr lang="en-US"/>
          </a:p>
        </p:txBody>
      </p:sp>
    </p:spTree>
    <p:extLst>
      <p:ext uri="{BB962C8B-B14F-4D97-AF65-F5344CB8AC3E}">
        <p14:creationId xmlns:p14="http://schemas.microsoft.com/office/powerpoint/2010/main" val="1754335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49F342-3C7F-4ABB-B453-7139A8B49591}" type="slidenum">
              <a:rPr lang="en-US"/>
              <a:pPr>
                <a:defRPr/>
              </a:pPr>
              <a:t>‹N°›</a:t>
            </a:fld>
            <a:endParaRPr lang="en-US"/>
          </a:p>
        </p:txBody>
      </p:sp>
    </p:spTree>
    <p:extLst>
      <p:ext uri="{BB962C8B-B14F-4D97-AF65-F5344CB8AC3E}">
        <p14:creationId xmlns:p14="http://schemas.microsoft.com/office/powerpoint/2010/main" val="315752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43AC95-7BED-4605-AD78-E7283598975D}" type="slidenum">
              <a:rPr lang="en-US"/>
              <a:pPr>
                <a:defRPr/>
              </a:pPr>
              <a:t>‹N°›</a:t>
            </a:fld>
            <a:endParaRPr lang="en-US"/>
          </a:p>
        </p:txBody>
      </p:sp>
    </p:spTree>
    <p:extLst>
      <p:ext uri="{BB962C8B-B14F-4D97-AF65-F5344CB8AC3E}">
        <p14:creationId xmlns:p14="http://schemas.microsoft.com/office/powerpoint/2010/main" val="2172947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CA36E7-3A22-4A9D-BB02-327B95D72F71}" type="slidenum">
              <a:rPr lang="en-US"/>
              <a:pPr>
                <a:defRPr/>
              </a:pPr>
              <a:t>‹N°›</a:t>
            </a:fld>
            <a:endParaRPr lang="en-US"/>
          </a:p>
        </p:txBody>
      </p:sp>
    </p:spTree>
    <p:extLst>
      <p:ext uri="{BB962C8B-B14F-4D97-AF65-F5344CB8AC3E}">
        <p14:creationId xmlns:p14="http://schemas.microsoft.com/office/powerpoint/2010/main" val="3275831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5" y="273049"/>
            <a:ext cx="4011084" cy="1162051"/>
          </a:xfrm>
        </p:spPr>
        <p:txBody>
          <a:bodyPr anchor="b"/>
          <a:lstStyle>
            <a:lvl1pPr algn="l">
              <a:defRPr sz="2667"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490BD-53C0-4836-9D64-4E45D7DFC5D9}" type="slidenum">
              <a:rPr lang="en-US"/>
              <a:pPr>
                <a:defRPr/>
              </a:pPr>
              <a:t>‹N°›</a:t>
            </a:fld>
            <a:endParaRPr lang="en-US"/>
          </a:p>
        </p:txBody>
      </p:sp>
    </p:spTree>
    <p:extLst>
      <p:ext uri="{BB962C8B-B14F-4D97-AF65-F5344CB8AC3E}">
        <p14:creationId xmlns:p14="http://schemas.microsoft.com/office/powerpoint/2010/main" val="3395127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9"/>
          </a:xfrm>
        </p:spPr>
        <p:txBody>
          <a:bodyPr anchor="b"/>
          <a:lstStyle>
            <a:lvl1pPr algn="l">
              <a:defRPr sz="2667"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fr-FR" noProof="0"/>
          </a:p>
        </p:txBody>
      </p:sp>
      <p:sp>
        <p:nvSpPr>
          <p:cNvPr id="4" name="Espace réservé du texte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CA6E8-612E-4030-AD0F-D9113E8C6AD7}" type="slidenum">
              <a:rPr lang="en-US"/>
              <a:pPr>
                <a:defRPr/>
              </a:pPr>
              <a:t>‹N°›</a:t>
            </a:fld>
            <a:endParaRPr lang="en-US"/>
          </a:p>
        </p:txBody>
      </p:sp>
    </p:spTree>
    <p:extLst>
      <p:ext uri="{BB962C8B-B14F-4D97-AF65-F5344CB8AC3E}">
        <p14:creationId xmlns:p14="http://schemas.microsoft.com/office/powerpoint/2010/main" val="305482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A01-30A6-48D2-AE9D-C07790DBEB25}" type="slidenum">
              <a:rPr lang="en-US"/>
              <a:pPr>
                <a:defRPr/>
              </a:pPr>
              <a:t>‹N°›</a:t>
            </a:fld>
            <a:endParaRPr lang="en-US"/>
          </a:p>
        </p:txBody>
      </p:sp>
    </p:spTree>
    <p:extLst>
      <p:ext uri="{BB962C8B-B14F-4D97-AF65-F5344CB8AC3E}">
        <p14:creationId xmlns:p14="http://schemas.microsoft.com/office/powerpoint/2010/main" val="3041805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06548-66CD-44EB-902F-D66BC0FA2F9E}" type="slidenum">
              <a:rPr lang="en-US"/>
              <a:pPr>
                <a:defRPr/>
              </a:pPr>
              <a:t>‹N°›</a:t>
            </a:fld>
            <a:endParaRPr lang="en-US"/>
          </a:p>
        </p:txBody>
      </p:sp>
    </p:spTree>
    <p:extLst>
      <p:ext uri="{BB962C8B-B14F-4D97-AF65-F5344CB8AC3E}">
        <p14:creationId xmlns:p14="http://schemas.microsoft.com/office/powerpoint/2010/main" val="2754873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10972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BD4D2-CD81-4A98-8717-6E8C999ABB9E}" type="slidenum">
              <a:rPr lang="en-US"/>
              <a:pPr>
                <a:defRPr/>
              </a:pPr>
              <a:t>‹N°›</a:t>
            </a:fld>
            <a:endParaRPr lang="en-US"/>
          </a:p>
        </p:txBody>
      </p:sp>
    </p:spTree>
    <p:extLst>
      <p:ext uri="{BB962C8B-B14F-4D97-AF65-F5344CB8AC3E}">
        <p14:creationId xmlns:p14="http://schemas.microsoft.com/office/powerpoint/2010/main" val="131585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1C9F-5173-4629-8DCF-25324BBF99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D6D53D5-7539-484E-BACA-BD7D89CD4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AB90ABC-4179-4CC1-AFF8-0335555BBB5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F3ADC0-F58D-42ED-B364-8D55BDCE8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2199BDF-7409-4324-BA42-56A5ED0468A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758DC8-9B69-4CCE-9280-9E74480040F9}"/>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8" name="Espace réservé du pied de page 7">
            <a:extLst>
              <a:ext uri="{FF2B5EF4-FFF2-40B4-BE49-F238E27FC236}">
                <a16:creationId xmlns:a16="http://schemas.microsoft.com/office/drawing/2014/main" id="{393383B3-DA60-4FDA-92E3-F534CB4C76A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319BDB6-54DB-4EA4-9BE2-15A913FDF0C6}"/>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2350770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40"/>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6FFCA5-5E73-4B7A-8956-A35053F9AEC0}" type="slidenum">
              <a:rPr lang="en-US"/>
              <a:pPr>
                <a:defRPr/>
              </a:pPr>
              <a:t>‹N°›</a:t>
            </a:fld>
            <a:endParaRPr lang="en-US"/>
          </a:p>
        </p:txBody>
      </p:sp>
    </p:spTree>
    <p:extLst>
      <p:ext uri="{BB962C8B-B14F-4D97-AF65-F5344CB8AC3E}">
        <p14:creationId xmlns:p14="http://schemas.microsoft.com/office/powerpoint/2010/main" val="123269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47E47-711D-49A2-BAFC-2356578BEB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0A95EC4-B505-483F-9019-897DE7EE329F}"/>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4" name="Espace réservé du pied de page 3">
            <a:extLst>
              <a:ext uri="{FF2B5EF4-FFF2-40B4-BE49-F238E27FC236}">
                <a16:creationId xmlns:a16="http://schemas.microsoft.com/office/drawing/2014/main" id="{1AD691F5-A089-4112-8325-01E4AC3BC39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5533558-2FC3-426E-99D7-42D6057600DE}"/>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312021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504A55-ABCD-43D2-AB09-17717BE4037E}"/>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3" name="Espace réservé du pied de page 2">
            <a:extLst>
              <a:ext uri="{FF2B5EF4-FFF2-40B4-BE49-F238E27FC236}">
                <a16:creationId xmlns:a16="http://schemas.microsoft.com/office/drawing/2014/main" id="{5CD8061B-F71C-4ECF-8810-BE990744537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330D95C-0A7D-4555-9111-2551EA631049}"/>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1690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D7176-B804-412F-B148-E934CBE200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5FB2C5-720C-4F52-B568-2246DF23B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806556F-81AA-45A9-B98C-E5DBF3514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B520EE-19F9-4A81-9660-367E724A6D0B}"/>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6" name="Espace réservé du pied de page 5">
            <a:extLst>
              <a:ext uri="{FF2B5EF4-FFF2-40B4-BE49-F238E27FC236}">
                <a16:creationId xmlns:a16="http://schemas.microsoft.com/office/drawing/2014/main" id="{64531D98-60D7-4663-AE00-B90EF90C06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E063D3-4E76-4F36-9CBB-FCACC5A6B5C1}"/>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56814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AAA38-1A6B-45C4-866F-D49C2F6728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352876F-2891-4639-98C2-57A553390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61FED9-45EC-400F-8181-666C218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442E6BA-7B77-4F40-AAEC-364692D6BB2C}"/>
              </a:ext>
            </a:extLst>
          </p:cNvPr>
          <p:cNvSpPr>
            <a:spLocks noGrp="1"/>
          </p:cNvSpPr>
          <p:nvPr>
            <p:ph type="dt" sz="half" idx="10"/>
          </p:nvPr>
        </p:nvSpPr>
        <p:spPr/>
        <p:txBody>
          <a:bodyPr/>
          <a:lstStyle/>
          <a:p>
            <a:fld id="{FBAE4CF2-E787-41B7-BF1B-8F5C95B565E2}" type="datetimeFigureOut">
              <a:rPr lang="fr-FR" smtClean="0"/>
              <a:t>30/05/2023</a:t>
            </a:fld>
            <a:endParaRPr lang="fr-FR"/>
          </a:p>
        </p:txBody>
      </p:sp>
      <p:sp>
        <p:nvSpPr>
          <p:cNvPr id="6" name="Espace réservé du pied de page 5">
            <a:extLst>
              <a:ext uri="{FF2B5EF4-FFF2-40B4-BE49-F238E27FC236}">
                <a16:creationId xmlns:a16="http://schemas.microsoft.com/office/drawing/2014/main" id="{6514853E-30A8-4E48-81CF-EA4EA4A28E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2C4777-BCD9-4552-AB2C-D1093B5477C8}"/>
              </a:ext>
            </a:extLst>
          </p:cNvPr>
          <p:cNvSpPr>
            <a:spLocks noGrp="1"/>
          </p:cNvSpPr>
          <p:nvPr>
            <p:ph type="sldNum" sz="quarter" idx="12"/>
          </p:nvPr>
        </p:nvSpPr>
        <p:spPr/>
        <p:txBody>
          <a:bodyPr/>
          <a:lstStyle/>
          <a:p>
            <a:fld id="{87382F45-BD3D-49F0-AB6F-4C750073F717}" type="slidenum">
              <a:rPr lang="fr-FR" smtClean="0"/>
              <a:t>‹N°›</a:t>
            </a:fld>
            <a:endParaRPr lang="fr-FR"/>
          </a:p>
        </p:txBody>
      </p:sp>
    </p:spTree>
    <p:extLst>
      <p:ext uri="{BB962C8B-B14F-4D97-AF65-F5344CB8AC3E}">
        <p14:creationId xmlns:p14="http://schemas.microsoft.com/office/powerpoint/2010/main" val="343092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4E6B39-A6B4-4081-BE16-068823758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76E722-34C2-4BED-8BE3-44F204709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BCE8A-1BA8-4E11-A9A2-7DA917689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E4CF2-E787-41B7-BF1B-8F5C95B565E2}" type="datetimeFigureOut">
              <a:rPr lang="fr-FR" smtClean="0"/>
              <a:t>30/05/2023</a:t>
            </a:fld>
            <a:endParaRPr lang="fr-FR"/>
          </a:p>
        </p:txBody>
      </p:sp>
      <p:sp>
        <p:nvSpPr>
          <p:cNvPr id="5" name="Espace réservé du pied de page 4">
            <a:extLst>
              <a:ext uri="{FF2B5EF4-FFF2-40B4-BE49-F238E27FC236}">
                <a16:creationId xmlns:a16="http://schemas.microsoft.com/office/drawing/2014/main" id="{F259B840-A43C-4910-ACFC-7D107EF3E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FBB3D0-F8FA-4E05-A121-104BBA335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82F45-BD3D-49F0-AB6F-4C750073F717}" type="slidenum">
              <a:rPr lang="fr-FR" smtClean="0"/>
              <a:t>‹N°›</a:t>
            </a:fld>
            <a:endParaRPr lang="fr-FR"/>
          </a:p>
        </p:txBody>
      </p:sp>
    </p:spTree>
    <p:extLst>
      <p:ext uri="{BB962C8B-B14F-4D97-AF65-F5344CB8AC3E}">
        <p14:creationId xmlns:p14="http://schemas.microsoft.com/office/powerpoint/2010/main" val="362401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268FFE1-9581-400E-AE26-B3500C43C85F}" type="slidenum">
              <a:rPr lang="en-US"/>
              <a:pPr>
                <a:defRPr/>
              </a:pPr>
              <a:t>‹N°›</a:t>
            </a:fld>
            <a:endParaRPr lang="en-US"/>
          </a:p>
        </p:txBody>
      </p:sp>
    </p:spTree>
    <p:extLst>
      <p:ext uri="{BB962C8B-B14F-4D97-AF65-F5344CB8AC3E}">
        <p14:creationId xmlns:p14="http://schemas.microsoft.com/office/powerpoint/2010/main" val="3926468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b="0">
                <a:solidFill>
                  <a:srgbClr val="000000"/>
                </a:solidFill>
                <a:latin typeface="Arial" charset="0"/>
              </a:defRPr>
            </a:lvl1pPr>
          </a:lstStyle>
          <a:p>
            <a:pPr>
              <a:defRPr/>
            </a:pPr>
            <a:endParaRPr lang="en-US"/>
          </a:p>
        </p:txBody>
      </p:sp>
    </p:spTree>
    <p:extLst>
      <p:ext uri="{BB962C8B-B14F-4D97-AF65-F5344CB8AC3E}">
        <p14:creationId xmlns:p14="http://schemas.microsoft.com/office/powerpoint/2010/main" val="1122591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atin typeface="+mn-lt"/>
              </a:defRPr>
            </a:lvl1pPr>
          </a:lstStyle>
          <a:p>
            <a:pPr>
              <a:defRPr/>
            </a:pPr>
            <a:fld id="{F268FFE1-9581-400E-AE26-B3500C43C85F}" type="slidenum">
              <a:rPr lang="en-US"/>
              <a:pPr>
                <a:defRPr/>
              </a:pPr>
              <a:t>‹N°›</a:t>
            </a:fld>
            <a:endParaRPr lang="en-US"/>
          </a:p>
        </p:txBody>
      </p:sp>
    </p:spTree>
    <p:extLst>
      <p:ext uri="{BB962C8B-B14F-4D97-AF65-F5344CB8AC3E}">
        <p14:creationId xmlns:p14="http://schemas.microsoft.com/office/powerpoint/2010/main" val="39049152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pitchFamily="34" charset="0"/>
        </a:defRPr>
      </a:lvl2pPr>
      <a:lvl3pPr algn="ctr" rtl="0" eaLnBrk="0" fontAlgn="base" hangingPunct="0">
        <a:spcBef>
          <a:spcPct val="0"/>
        </a:spcBef>
        <a:spcAft>
          <a:spcPct val="0"/>
        </a:spcAft>
        <a:defRPr sz="5867">
          <a:solidFill>
            <a:schemeClr val="tx2"/>
          </a:solidFill>
          <a:latin typeface="Arial" pitchFamily="34" charset="0"/>
        </a:defRPr>
      </a:lvl3pPr>
      <a:lvl4pPr algn="ctr" rtl="0" eaLnBrk="0" fontAlgn="base" hangingPunct="0">
        <a:spcBef>
          <a:spcPct val="0"/>
        </a:spcBef>
        <a:spcAft>
          <a:spcPct val="0"/>
        </a:spcAft>
        <a:defRPr sz="5867">
          <a:solidFill>
            <a:schemeClr val="tx2"/>
          </a:solidFill>
          <a:latin typeface="Arial" pitchFamily="34" charset="0"/>
        </a:defRPr>
      </a:lvl4pPr>
      <a:lvl5pPr algn="ctr" rtl="0" eaLnBrk="0" fontAlgn="base" hangingPunct="0">
        <a:spcBef>
          <a:spcPct val="0"/>
        </a:spcBef>
        <a:spcAft>
          <a:spcPct val="0"/>
        </a:spcAft>
        <a:defRPr sz="5867">
          <a:solidFill>
            <a:schemeClr val="tx2"/>
          </a:solidFill>
          <a:latin typeface="Arial" pitchFamily="34" charset="0"/>
        </a:defRPr>
      </a:lvl5pPr>
      <a:lvl6pPr marL="609585" algn="ctr" rtl="0" fontAlgn="base">
        <a:spcBef>
          <a:spcPct val="0"/>
        </a:spcBef>
        <a:spcAft>
          <a:spcPct val="0"/>
        </a:spcAft>
        <a:defRPr sz="5867">
          <a:solidFill>
            <a:schemeClr val="tx2"/>
          </a:solidFill>
          <a:latin typeface="Arial" pitchFamily="34" charset="0"/>
        </a:defRPr>
      </a:lvl6pPr>
      <a:lvl7pPr marL="1219170" algn="ctr" rtl="0" fontAlgn="base">
        <a:spcBef>
          <a:spcPct val="0"/>
        </a:spcBef>
        <a:spcAft>
          <a:spcPct val="0"/>
        </a:spcAft>
        <a:defRPr sz="5867">
          <a:solidFill>
            <a:schemeClr val="tx2"/>
          </a:solidFill>
          <a:latin typeface="Arial" pitchFamily="34" charset="0"/>
        </a:defRPr>
      </a:lvl7pPr>
      <a:lvl8pPr marL="1828754" algn="ctr" rtl="0" fontAlgn="base">
        <a:spcBef>
          <a:spcPct val="0"/>
        </a:spcBef>
        <a:spcAft>
          <a:spcPct val="0"/>
        </a:spcAft>
        <a:defRPr sz="5867">
          <a:solidFill>
            <a:schemeClr val="tx2"/>
          </a:solidFill>
          <a:latin typeface="Arial" pitchFamily="34" charset="0"/>
        </a:defRPr>
      </a:lvl8pPr>
      <a:lvl9pPr marL="2438339" algn="ctr" rtl="0" fontAlgn="base">
        <a:spcBef>
          <a:spcPct val="0"/>
        </a:spcBef>
        <a:spcAft>
          <a:spcPct val="0"/>
        </a:spcAft>
        <a:defRPr sz="5867">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30.png"/><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28.png"/><Relationship Id="rId12" Type="http://schemas.openxmlformats.org/officeDocument/2006/relationships/image" Target="../media/image37.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notesSlide" Target="../notesSlides/notesSlide15.xml"/><Relationship Id="rId7" Type="http://schemas.openxmlformats.org/officeDocument/2006/relationships/image" Target="../media/image71.wmf"/><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0.wmf"/><Relationship Id="rId4" Type="http://schemas.openxmlformats.org/officeDocument/2006/relationships/oleObject" Target="../embeddings/oleObject1.bin"/><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6.xml"/><Relationship Id="rId7" Type="http://schemas.openxmlformats.org/officeDocument/2006/relationships/image" Target="../media/image74.wmf"/><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3.wmf"/><Relationship Id="rId4" Type="http://schemas.openxmlformats.org/officeDocument/2006/relationships/oleObject" Target="../embeddings/oleObject3.bin"/><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31C4704-3BA0-454E-A3C0-991514DABFF1}"/>
              </a:ext>
            </a:extLst>
          </p:cNvPr>
          <p:cNvPicPr>
            <a:picLocks noChangeAspect="1"/>
          </p:cNvPicPr>
          <p:nvPr/>
        </p:nvPicPr>
        <p:blipFill>
          <a:blip r:embed="rId3"/>
          <a:stretch>
            <a:fillRect/>
          </a:stretch>
        </p:blipFill>
        <p:spPr>
          <a:xfrm>
            <a:off x="94369" y="5712259"/>
            <a:ext cx="1659004" cy="1033172"/>
          </a:xfrm>
          <a:prstGeom prst="rect">
            <a:avLst/>
          </a:prstGeom>
        </p:spPr>
      </p:pic>
      <p:pic>
        <p:nvPicPr>
          <p:cNvPr id="5" name="Image 4">
            <a:extLst>
              <a:ext uri="{FF2B5EF4-FFF2-40B4-BE49-F238E27FC236}">
                <a16:creationId xmlns:a16="http://schemas.microsoft.com/office/drawing/2014/main" id="{D37B953D-494F-4640-8121-351D5E0B2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349" y="5712259"/>
            <a:ext cx="1459282" cy="1033172"/>
          </a:xfrm>
          <a:prstGeom prst="rect">
            <a:avLst/>
          </a:prstGeom>
        </p:spPr>
      </p:pic>
      <p:sp>
        <p:nvSpPr>
          <p:cNvPr id="6" name="ZoneTexte 5">
            <a:extLst>
              <a:ext uri="{FF2B5EF4-FFF2-40B4-BE49-F238E27FC236}">
                <a16:creationId xmlns:a16="http://schemas.microsoft.com/office/drawing/2014/main" id="{1C6B8D1F-4478-41AA-91DD-3D76597466F3}"/>
              </a:ext>
            </a:extLst>
          </p:cNvPr>
          <p:cNvSpPr txBox="1"/>
          <p:nvPr/>
        </p:nvSpPr>
        <p:spPr>
          <a:xfrm>
            <a:off x="3114157" y="8767"/>
            <a:ext cx="6327373" cy="769441"/>
          </a:xfrm>
          <a:prstGeom prst="rect">
            <a:avLst/>
          </a:prstGeom>
          <a:noFill/>
        </p:spPr>
        <p:txBody>
          <a:bodyPr wrap="none" rtlCol="0">
            <a:spAutoFit/>
          </a:bodyPr>
          <a:lstStyle/>
          <a:p>
            <a:r>
              <a:rPr lang="fr-FR"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Deep</a:t>
            </a:r>
            <a:r>
              <a:rPr lang="fr-FR"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Exclusive </a:t>
            </a:r>
            <a:r>
              <a:rPr lang="fr-FR"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Reactions</a:t>
            </a:r>
            <a:endParaRPr lang="fr-FR"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9862E77F-982C-4F73-808D-5186FA1CA7CF}"/>
              </a:ext>
            </a:extLst>
          </p:cNvPr>
          <p:cNvSpPr txBox="1"/>
          <p:nvPr/>
        </p:nvSpPr>
        <p:spPr>
          <a:xfrm>
            <a:off x="3497045" y="6099100"/>
            <a:ext cx="5397631" cy="646331"/>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Silvia </a:t>
            </a:r>
            <a:r>
              <a:rPr lang="fr-F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Niccolai</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IJClab</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Orsay &amp; CLAS Collaboration</a:t>
            </a:r>
          </a:p>
          <a:p>
            <a:pPr algn="ct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HUGS, </a:t>
            </a:r>
            <a:r>
              <a:rPr lang="fr-F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JLab</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June 2023</a:t>
            </a:r>
          </a:p>
        </p:txBody>
      </p:sp>
      <p:sp>
        <p:nvSpPr>
          <p:cNvPr id="2" name="ZoneTexte 1">
            <a:extLst>
              <a:ext uri="{FF2B5EF4-FFF2-40B4-BE49-F238E27FC236}">
                <a16:creationId xmlns:a16="http://schemas.microsoft.com/office/drawing/2014/main" id="{1C4DEB4B-B999-49BF-9FF1-3D84EAE1F9BC}"/>
              </a:ext>
            </a:extLst>
          </p:cNvPr>
          <p:cNvSpPr txBox="1"/>
          <p:nvPr/>
        </p:nvSpPr>
        <p:spPr>
          <a:xfrm>
            <a:off x="240145" y="1118261"/>
            <a:ext cx="6455613" cy="1200329"/>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1: </a:t>
            </a:r>
            <a:r>
              <a:rPr lang="fr-FR" dirty="0" err="1">
                <a:latin typeface="Times New Roman" panose="02020603050405020304" pitchFamily="18" charset="0"/>
                <a:cs typeface="Times New Roman" panose="02020603050405020304" pitchFamily="18" charset="0"/>
              </a:rPr>
              <a:t>Nucleon</a:t>
            </a:r>
            <a:r>
              <a:rPr lang="fr-FR" dirty="0">
                <a:latin typeface="Times New Roman" panose="02020603050405020304" pitchFamily="18" charset="0"/>
                <a:cs typeface="Times New Roman" panose="02020603050405020304" pitchFamily="18" charset="0"/>
              </a:rPr>
              <a:t> structure </a:t>
            </a:r>
            <a:r>
              <a:rPr lang="fr-FR" dirty="0" err="1">
                <a:latin typeface="Times New Roman" panose="02020603050405020304" pitchFamily="18" charset="0"/>
                <a:cs typeface="Times New Roman" panose="02020603050405020304" pitchFamily="18" charset="0"/>
              </a:rPr>
              <a:t>studies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with</a:t>
            </a:r>
            <a:r>
              <a:rPr lang="fr-FR" dirty="0">
                <a:latin typeface="Times New Roman" panose="02020603050405020304" pitchFamily="18" charset="0"/>
                <a:cs typeface="Times New Roman" panose="02020603050405020304" pitchFamily="18" charset="0"/>
              </a:rPr>
              <a:t> the </a:t>
            </a:r>
            <a:r>
              <a:rPr lang="fr-FR" dirty="0" err="1">
                <a:latin typeface="Times New Roman" panose="02020603050405020304" pitchFamily="18" charset="0"/>
                <a:cs typeface="Times New Roman" panose="02020603050405020304" pitchFamily="18" charset="0"/>
              </a:rPr>
              <a:t>electromagnetic</a:t>
            </a:r>
            <a:r>
              <a:rPr lang="fr-FR" dirty="0">
                <a:latin typeface="Times New Roman" panose="02020603050405020304" pitchFamily="18" charset="0"/>
                <a:cs typeface="Times New Roman" panose="02020603050405020304" pitchFamily="18" charset="0"/>
              </a:rPr>
              <a:t> probe</a:t>
            </a:r>
          </a:p>
          <a:p>
            <a:pPr marL="285750" indent="-285750">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Elastic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form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factors</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DIS: structure </a:t>
            </a:r>
            <a:r>
              <a:rPr lang="fr-FR" dirty="0" err="1">
                <a:latin typeface="Times New Roman" panose="02020603050405020304" pitchFamily="18" charset="0"/>
                <a:cs typeface="Times New Roman" panose="02020603050405020304" pitchFamily="18" charset="0"/>
              </a:rPr>
              <a:t>function</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Exclusive </a:t>
            </a:r>
            <a:r>
              <a:rPr lang="fr-FR" dirty="0" err="1">
                <a:latin typeface="Times New Roman" panose="02020603050405020304" pitchFamily="18" charset="0"/>
                <a:cs typeface="Times New Roman" panose="02020603050405020304" pitchFamily="18" charset="0"/>
              </a:rPr>
              <a:t>reactions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Generalized</a:t>
            </a:r>
            <a:r>
              <a:rPr lang="fr-FR" dirty="0">
                <a:latin typeface="Times New Roman" panose="02020603050405020304" pitchFamily="18" charset="0"/>
                <a:cs typeface="Times New Roman" panose="02020603050405020304" pitchFamily="18" charset="0"/>
              </a:rPr>
              <a:t> Parton Distributions</a:t>
            </a:r>
          </a:p>
        </p:txBody>
      </p:sp>
      <p:sp>
        <p:nvSpPr>
          <p:cNvPr id="10" name="ZoneTexte 9">
            <a:extLst>
              <a:ext uri="{FF2B5EF4-FFF2-40B4-BE49-F238E27FC236}">
                <a16:creationId xmlns:a16="http://schemas.microsoft.com/office/drawing/2014/main" id="{B3A0B418-016E-4A9A-9BF8-16DDB490EB40}"/>
              </a:ext>
            </a:extLst>
          </p:cNvPr>
          <p:cNvSpPr txBox="1"/>
          <p:nvPr/>
        </p:nvSpPr>
        <p:spPr>
          <a:xfrm>
            <a:off x="220864" y="2698860"/>
            <a:ext cx="4512774" cy="1477328"/>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2: </a:t>
            </a:r>
            <a:r>
              <a:rPr lang="fr-FR" dirty="0" err="1">
                <a:latin typeface="Times New Roman" panose="02020603050405020304" pitchFamily="18" charset="0"/>
                <a:cs typeface="Times New Roman" panose="02020603050405020304" pitchFamily="18" charset="0"/>
              </a:rPr>
              <a:t>Deeply</a:t>
            </a:r>
            <a:r>
              <a:rPr lang="fr-FR" dirty="0">
                <a:latin typeface="Times New Roman" panose="02020603050405020304" pitchFamily="18" charset="0"/>
                <a:cs typeface="Times New Roman" panose="02020603050405020304" pitchFamily="18" charset="0"/>
              </a:rPr>
              <a:t> Virtual Compton </a:t>
            </a:r>
            <a:r>
              <a:rPr lang="fr-FR" dirty="0" err="1">
                <a:latin typeface="Times New Roman" panose="02020603050405020304" pitchFamily="18" charset="0"/>
                <a:cs typeface="Times New Roman" panose="02020603050405020304" pitchFamily="18" charset="0"/>
              </a:rPr>
              <a:t>Scattering</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GPDs</a:t>
            </a:r>
            <a:r>
              <a:rPr lang="fr-FR" dirty="0">
                <a:latin typeface="Times New Roman" panose="02020603050405020304" pitchFamily="18" charset="0"/>
                <a:cs typeface="Times New Roman" panose="02020603050405020304" pitchFamily="18" charset="0"/>
              </a:rPr>
              <a:t> and DVCS</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DVCS on the proton </a:t>
            </a:r>
            <a:r>
              <a:rPr lang="fr-FR" dirty="0" err="1">
                <a:latin typeface="Times New Roman" panose="02020603050405020304" pitchFamily="18" charset="0"/>
                <a:cs typeface="Times New Roman" panose="02020603050405020304" pitchFamily="18" charset="0"/>
              </a:rPr>
              <a:t>with</a:t>
            </a:r>
            <a:r>
              <a:rPr lang="fr-FR" dirty="0">
                <a:latin typeface="Times New Roman" panose="02020603050405020304" pitchFamily="18" charset="0"/>
                <a:cs typeface="Times New Roman" panose="02020603050405020304" pitchFamily="18" charset="0"/>
              </a:rPr>
              <a:t> JLab@6 </a:t>
            </a:r>
            <a:r>
              <a:rPr lang="fr-FR" dirty="0" err="1">
                <a:latin typeface="Times New Roman" panose="02020603050405020304" pitchFamily="18" charset="0"/>
                <a:cs typeface="Times New Roman" panose="02020603050405020304" pitchFamily="18" charset="0"/>
              </a:rPr>
              <a:t>GeV</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Extraction of </a:t>
            </a:r>
            <a:r>
              <a:rPr lang="fr-FR" dirty="0" err="1">
                <a:latin typeface="Times New Roman" panose="02020603050405020304" pitchFamily="18" charset="0"/>
                <a:cs typeface="Times New Roman" panose="02020603050405020304" pitchFamily="18" charset="0"/>
              </a:rPr>
              <a:t>GPDs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from</a:t>
            </a:r>
            <a:r>
              <a:rPr lang="fr-FR" dirty="0">
                <a:latin typeface="Times New Roman" panose="02020603050405020304" pitchFamily="18" charset="0"/>
                <a:cs typeface="Times New Roman" panose="02020603050405020304" pitchFamily="18" charset="0"/>
              </a:rPr>
              <a:t> data</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Proton </a:t>
            </a:r>
            <a:r>
              <a:rPr lang="fr-FR" dirty="0" err="1">
                <a:latin typeface="Times New Roman" panose="02020603050405020304" pitchFamily="18" charset="0"/>
                <a:cs typeface="Times New Roman" panose="02020603050405020304" pitchFamily="18" charset="0"/>
              </a:rPr>
              <a:t>tomography</a:t>
            </a:r>
            <a:r>
              <a:rPr lang="fr-FR" dirty="0">
                <a:latin typeface="Times New Roman" panose="02020603050405020304" pitchFamily="18" charset="0"/>
                <a:cs typeface="Times New Roman" panose="02020603050405020304" pitchFamily="18" charset="0"/>
              </a:rPr>
              <a:t> and forces in the proton</a:t>
            </a:r>
          </a:p>
        </p:txBody>
      </p:sp>
      <p:sp>
        <p:nvSpPr>
          <p:cNvPr id="11" name="ZoneTexte 10">
            <a:extLst>
              <a:ext uri="{FF2B5EF4-FFF2-40B4-BE49-F238E27FC236}">
                <a16:creationId xmlns:a16="http://schemas.microsoft.com/office/drawing/2014/main" id="{29CC116C-BC4F-4701-9992-035CE7FBF79D}"/>
              </a:ext>
            </a:extLst>
          </p:cNvPr>
          <p:cNvSpPr txBox="1"/>
          <p:nvPr/>
        </p:nvSpPr>
        <p:spPr>
          <a:xfrm>
            <a:off x="7458363" y="1183577"/>
            <a:ext cx="3706464" cy="1200329"/>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3: DVCS and </a:t>
            </a:r>
            <a:r>
              <a:rPr lang="fr-FR" dirty="0" err="1">
                <a:latin typeface="Times New Roman" panose="02020603050405020304" pitchFamily="18" charset="0"/>
                <a:cs typeface="Times New Roman" panose="02020603050405020304" pitchFamily="18" charset="0"/>
              </a:rPr>
              <a:t>beyond</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DVMP</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New DVCS experiments@12 </a:t>
            </a:r>
            <a:r>
              <a:rPr lang="fr-FR" dirty="0" err="1">
                <a:latin typeface="Times New Roman" panose="02020603050405020304" pitchFamily="18" charset="0"/>
                <a:cs typeface="Times New Roman" panose="02020603050405020304" pitchFamily="18" charset="0"/>
              </a:rPr>
              <a:t>GeV</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TCS</a:t>
            </a:r>
          </a:p>
        </p:txBody>
      </p:sp>
      <p:sp>
        <p:nvSpPr>
          <p:cNvPr id="9" name="ZoneTexte 8">
            <a:extLst>
              <a:ext uri="{FF2B5EF4-FFF2-40B4-BE49-F238E27FC236}">
                <a16:creationId xmlns:a16="http://schemas.microsoft.com/office/drawing/2014/main" id="{BAEADEA4-4025-4156-B906-A5A5EED2D083}"/>
              </a:ext>
            </a:extLst>
          </p:cNvPr>
          <p:cNvSpPr txBox="1"/>
          <p:nvPr/>
        </p:nvSpPr>
        <p:spPr>
          <a:xfrm>
            <a:off x="7401565" y="2715607"/>
            <a:ext cx="2339102" cy="923330"/>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4: Perspectives</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Upgrades at </a:t>
            </a:r>
            <a:r>
              <a:rPr lang="fr-FR" dirty="0" err="1">
                <a:latin typeface="Times New Roman" panose="02020603050405020304" pitchFamily="18" charset="0"/>
                <a:cs typeface="Times New Roman" panose="02020603050405020304" pitchFamily="18" charset="0"/>
              </a:rPr>
              <a:t>JLab</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GPDs</a:t>
            </a:r>
            <a:r>
              <a:rPr lang="fr-FR" dirty="0">
                <a:latin typeface="Times New Roman" panose="02020603050405020304" pitchFamily="18" charset="0"/>
                <a:cs typeface="Times New Roman" panose="02020603050405020304" pitchFamily="18" charset="0"/>
              </a:rPr>
              <a:t> at the EIC</a:t>
            </a:r>
          </a:p>
        </p:txBody>
      </p:sp>
      <p:sp>
        <p:nvSpPr>
          <p:cNvPr id="12" name="ZoneTexte 11">
            <a:extLst>
              <a:ext uri="{FF2B5EF4-FFF2-40B4-BE49-F238E27FC236}">
                <a16:creationId xmlns:a16="http://schemas.microsoft.com/office/drawing/2014/main" id="{D64D387B-7044-4293-A573-53CA41CE336F}"/>
              </a:ext>
            </a:extLst>
          </p:cNvPr>
          <p:cNvSpPr txBox="1"/>
          <p:nvPr/>
        </p:nvSpPr>
        <p:spPr>
          <a:xfrm>
            <a:off x="7422387" y="4407353"/>
            <a:ext cx="4769613" cy="923330"/>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Lecture 5: Tutorial</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Data </a:t>
            </a:r>
            <a:r>
              <a:rPr lang="fr-FR" dirty="0" err="1">
                <a:latin typeface="Times New Roman" panose="02020603050405020304" pitchFamily="18" charset="0"/>
                <a:cs typeface="Times New Roman" panose="02020603050405020304" pitchFamily="18" charset="0"/>
              </a:rPr>
              <a:t>analysis</a:t>
            </a:r>
            <a:r>
              <a:rPr lang="fr-FR" dirty="0">
                <a:latin typeface="Times New Roman" panose="02020603050405020304" pitchFamily="18" charset="0"/>
                <a:cs typeface="Times New Roman" panose="02020603050405020304" pitchFamily="18" charset="0"/>
              </a:rPr>
              <a:t> techniques for exclusive </a:t>
            </a:r>
            <a:r>
              <a:rPr lang="fr-FR" dirty="0" err="1">
                <a:latin typeface="Times New Roman" panose="02020603050405020304" pitchFamily="18" charset="0"/>
                <a:cs typeface="Times New Roman" panose="02020603050405020304" pitchFamily="18" charset="0"/>
              </a:rPr>
              <a:t>reactions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3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93B51A0-7B7C-4B9D-98B6-3BB2206FEE4D}"/>
              </a:ext>
            </a:extLst>
          </p:cNvPr>
          <p:cNvPicPr>
            <a:picLocks noChangeAspect="1"/>
          </p:cNvPicPr>
          <p:nvPr/>
        </p:nvPicPr>
        <p:blipFill>
          <a:blip r:embed="rId2"/>
          <a:stretch>
            <a:fillRect/>
          </a:stretch>
        </p:blipFill>
        <p:spPr>
          <a:xfrm>
            <a:off x="10886" y="3700436"/>
            <a:ext cx="4980303" cy="3473262"/>
          </a:xfrm>
          <a:prstGeom prst="rect">
            <a:avLst/>
          </a:prstGeom>
        </p:spPr>
      </p:pic>
      <p:sp>
        <p:nvSpPr>
          <p:cNvPr id="3" name="ZoneTexte 2">
            <a:extLst>
              <a:ext uri="{FF2B5EF4-FFF2-40B4-BE49-F238E27FC236}">
                <a16:creationId xmlns:a16="http://schemas.microsoft.com/office/drawing/2014/main" id="{CDBB585F-C2C3-40C3-BF5E-8442A18E555F}"/>
              </a:ext>
            </a:extLst>
          </p:cNvPr>
          <p:cNvSpPr txBox="1"/>
          <p:nvPr/>
        </p:nvSpPr>
        <p:spPr>
          <a:xfrm>
            <a:off x="3359727" y="0"/>
            <a:ext cx="5848076"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Deep</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Inelastic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the </a:t>
            </a:r>
            <a:r>
              <a:rPr lang="fr-FR" sz="2800" b="1" dirty="0" err="1">
                <a:solidFill>
                  <a:srgbClr val="0000FF"/>
                </a:solidFill>
                <a:latin typeface="Times New Roman" panose="02020603050405020304" pitchFamily="18" charset="0"/>
                <a:cs typeface="Times New Roman" panose="02020603050405020304" pitchFamily="18" charset="0"/>
              </a:rPr>
              <a:t>origins</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6146" name="Picture 2" descr="Taylor, Kendall, and Friedman celebrate receiving the 1990 Nobel Prize for Physics">
            <a:extLst>
              <a:ext uri="{FF2B5EF4-FFF2-40B4-BE49-F238E27FC236}">
                <a16:creationId xmlns:a16="http://schemas.microsoft.com/office/drawing/2014/main" id="{E996EC64-E2C1-4378-A2CB-B21D837A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5" y="70202"/>
            <a:ext cx="2663532" cy="187335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D9DB52A3-50E5-468C-8765-7F2AA8275522}"/>
              </a:ext>
            </a:extLst>
          </p:cNvPr>
          <p:cNvPicPr>
            <a:picLocks noChangeAspect="1"/>
          </p:cNvPicPr>
          <p:nvPr/>
        </p:nvPicPr>
        <p:blipFill>
          <a:blip r:embed="rId4"/>
          <a:stretch>
            <a:fillRect/>
          </a:stretch>
        </p:blipFill>
        <p:spPr>
          <a:xfrm>
            <a:off x="8085390" y="598526"/>
            <a:ext cx="4143904" cy="6265081"/>
          </a:xfrm>
          <a:prstGeom prst="rect">
            <a:avLst/>
          </a:prstGeom>
        </p:spPr>
      </p:pic>
      <p:sp>
        <p:nvSpPr>
          <p:cNvPr id="8" name="Rectangle 7">
            <a:extLst>
              <a:ext uri="{FF2B5EF4-FFF2-40B4-BE49-F238E27FC236}">
                <a16:creationId xmlns:a16="http://schemas.microsoft.com/office/drawing/2014/main" id="{E4A4E5AB-47CB-4544-B920-D3246770BD7E}"/>
              </a:ext>
            </a:extLst>
          </p:cNvPr>
          <p:cNvSpPr/>
          <p:nvPr/>
        </p:nvSpPr>
        <p:spPr>
          <a:xfrm>
            <a:off x="200150" y="1549684"/>
            <a:ext cx="2590517" cy="338554"/>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Taylor, Kendall, Friedman</a:t>
            </a:r>
            <a:endParaRPr lang="fr-FR" sz="1600" dirty="0">
              <a:solidFill>
                <a:schemeClr val="bg1"/>
              </a:solidFill>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D308B8B8-A3A9-411A-BC5E-B54C91B623FE}"/>
              </a:ext>
            </a:extLst>
          </p:cNvPr>
          <p:cNvSpPr txBox="1"/>
          <p:nvPr/>
        </p:nvSpPr>
        <p:spPr>
          <a:xfrm>
            <a:off x="0" y="5074898"/>
            <a:ext cx="522514" cy="307777"/>
          </a:xfrm>
          <a:prstGeom prst="rect">
            <a:avLst/>
          </a:prstGeom>
          <a:solidFill>
            <a:schemeClr val="bg1"/>
          </a:solidFill>
        </p:spPr>
        <p:txBody>
          <a:bodyPr wrap="square" rtlCol="0">
            <a:spAutoFit/>
          </a:bodyPr>
          <a:lstStyle/>
          <a:p>
            <a:r>
              <a:rPr lang="fr-FR" sz="1400" dirty="0">
                <a:latin typeface="Symbol" panose="05050102010706020507" pitchFamily="18" charset="2"/>
              </a:rPr>
              <a:t>n</a:t>
            </a:r>
            <a:r>
              <a:rPr lang="fr-FR" sz="1400" dirty="0">
                <a:latin typeface="Times New Roman" panose="02020603050405020304" pitchFamily="18" charset="0"/>
                <a:cs typeface="Times New Roman" panose="02020603050405020304" pitchFamily="18" charset="0"/>
              </a:rPr>
              <a:t>W</a:t>
            </a:r>
            <a:r>
              <a:rPr lang="fr-FR" sz="1400" baseline="-25000" dirty="0">
                <a:latin typeface="Times New Roman" panose="02020603050405020304" pitchFamily="18" charset="0"/>
                <a:cs typeface="Times New Roman" panose="02020603050405020304" pitchFamily="18" charset="0"/>
              </a:rPr>
              <a:t>2</a:t>
            </a:r>
          </a:p>
        </p:txBody>
      </p:sp>
      <p:sp>
        <p:nvSpPr>
          <p:cNvPr id="12" name="ZoneTexte 11">
            <a:extLst>
              <a:ext uri="{FF2B5EF4-FFF2-40B4-BE49-F238E27FC236}">
                <a16:creationId xmlns:a16="http://schemas.microsoft.com/office/drawing/2014/main" id="{52A2899E-3880-4BBF-9404-05B3CB1E399D}"/>
              </a:ext>
            </a:extLst>
          </p:cNvPr>
          <p:cNvSpPr txBox="1"/>
          <p:nvPr/>
        </p:nvSpPr>
        <p:spPr>
          <a:xfrm>
            <a:off x="5696303" y="3555209"/>
            <a:ext cx="1899879" cy="400110"/>
          </a:xfrm>
          <a:prstGeom prst="rect">
            <a:avLst/>
          </a:prstGeom>
          <a:noFill/>
        </p:spPr>
        <p:txBody>
          <a:bodyPr wrap="none" rtlCol="0">
            <a:spAutoFit/>
          </a:bodyPr>
          <a:lstStyle/>
          <a:p>
            <a:r>
              <a:rPr lang="fr-FR" sz="2000" b="1" dirty="0" err="1">
                <a:solidFill>
                  <a:srgbClr val="FF0000"/>
                </a:solidFill>
                <a:latin typeface="Times New Roman" panose="02020603050405020304" pitchFamily="18" charset="0"/>
                <a:cs typeface="Times New Roman" panose="02020603050405020304" pitchFamily="18" charset="0"/>
              </a:rPr>
              <a:t>Bjorken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scaling</a:t>
            </a: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5FF3B2A-514A-44D6-BEB6-F21D184B7396}"/>
              </a:ext>
            </a:extLst>
          </p:cNvPr>
          <p:cNvSpPr/>
          <p:nvPr/>
        </p:nvSpPr>
        <p:spPr>
          <a:xfrm>
            <a:off x="8763496" y="4153791"/>
            <a:ext cx="2459677" cy="1200329"/>
          </a:xfrm>
          <a:prstGeom prst="rect">
            <a:avLst/>
          </a:prstGeom>
        </p:spPr>
        <p:txBody>
          <a:bodyPr wrap="square">
            <a:spAutoFit/>
          </a:bodyPr>
          <a:lstStyle/>
          <a:p>
            <a:r>
              <a:rPr lang="en-US" b="1" dirty="0">
                <a:solidFill>
                  <a:srgbClr val="FF0000"/>
                </a:solidFill>
                <a:latin typeface="Symbol" panose="05050102010706020507" pitchFamily="18" charset="2"/>
                <a:cs typeface="Times New Roman" panose="02020603050405020304" pitchFamily="18" charset="0"/>
              </a:rPr>
              <a:t>s</a:t>
            </a: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Symbol" panose="05050102010706020507" pitchFamily="18" charset="2"/>
                <a:cs typeface="Times New Roman" panose="02020603050405020304" pitchFamily="18" charset="0"/>
              </a:rPr>
              <a:t>s</a:t>
            </a:r>
            <a:r>
              <a:rPr lang="en-US" b="1" baseline="-25000" dirty="0" err="1">
                <a:solidFill>
                  <a:srgbClr val="FF0000"/>
                </a:solidFill>
                <a:latin typeface="Times New Roman" panose="02020603050405020304" pitchFamily="18" charset="0"/>
                <a:cs typeface="Times New Roman" panose="02020603050405020304" pitchFamily="18" charset="0"/>
              </a:rPr>
              <a:t>M</a:t>
            </a:r>
            <a:r>
              <a:rPr lang="en-US" b="1" dirty="0">
                <a:solidFill>
                  <a:srgbClr val="FF0000"/>
                </a:solidFill>
                <a:latin typeface="Times New Roman" panose="02020603050405020304" pitchFamily="18" charset="0"/>
                <a:cs typeface="Times New Roman" panose="02020603050405020304" pitchFamily="18" charset="0"/>
              </a:rPr>
              <a:t> has no q</a:t>
            </a:r>
            <a:r>
              <a:rPr lang="en-US" b="1" baseline="30000" dirty="0">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dependence: </a:t>
            </a:r>
          </a:p>
          <a:p>
            <a:r>
              <a:rPr lang="en-US" b="1" dirty="0">
                <a:solidFill>
                  <a:srgbClr val="FF0000"/>
                </a:solidFill>
                <a:latin typeface="Times New Roman" panose="02020603050405020304" pitchFamily="18" charset="0"/>
                <a:cs typeface="Times New Roman" panose="02020603050405020304" pitchFamily="18" charset="0"/>
              </a:rPr>
              <a:t>scattering against a point-like particle</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21" name="Image 20">
            <a:extLst>
              <a:ext uri="{FF2B5EF4-FFF2-40B4-BE49-F238E27FC236}">
                <a16:creationId xmlns:a16="http://schemas.microsoft.com/office/drawing/2014/main" id="{EF95C517-788C-478C-B1BB-CCEEF4A9F971}"/>
              </a:ext>
            </a:extLst>
          </p:cNvPr>
          <p:cNvPicPr>
            <a:picLocks noChangeAspect="1"/>
          </p:cNvPicPr>
          <p:nvPr/>
        </p:nvPicPr>
        <p:blipFill>
          <a:blip r:embed="rId5"/>
          <a:stretch>
            <a:fillRect/>
          </a:stretch>
        </p:blipFill>
        <p:spPr>
          <a:xfrm>
            <a:off x="3855771" y="712448"/>
            <a:ext cx="3313033" cy="1793924"/>
          </a:xfrm>
          <a:prstGeom prst="rect">
            <a:avLst/>
          </a:prstGeom>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13D0142F-167A-4F10-8BF5-09CB367FED6A}"/>
                  </a:ext>
                </a:extLst>
              </p:cNvPr>
              <p:cNvSpPr txBox="1"/>
              <p:nvPr/>
            </p:nvSpPr>
            <p:spPr>
              <a:xfrm>
                <a:off x="96751" y="2971036"/>
                <a:ext cx="5303520" cy="441339"/>
              </a:xfrm>
              <a:prstGeom prst="rect">
                <a:avLst/>
              </a:prstGeom>
              <a:solidFill>
                <a:schemeClr val="bg1"/>
              </a:solidFill>
            </p:spPr>
            <p:txBody>
              <a:bodyPr wrap="square" lIns="0" tIns="0" rIns="0" bIns="0" rtlCol="0">
                <a:spAutoFit/>
              </a:bodyPr>
              <a:lstStyle/>
              <a:p>
                <a14:m>
                  <m:oMath xmlns:m="http://schemas.openxmlformats.org/officeDocument/2006/math">
                    <m:f>
                      <m:fPr>
                        <m:ctrlPr>
                          <a:rPr lang="fr-FR" b="1" i="1" smtClean="0">
                            <a:latin typeface="Cambria Math" panose="02040503050406030204" pitchFamily="18" charset="0"/>
                          </a:rPr>
                        </m:ctrlPr>
                      </m:fPr>
                      <m:num>
                        <m:sSup>
                          <m:sSupPr>
                            <m:ctrlPr>
                              <a:rPr lang="fr-FR" b="1" i="1" smtClean="0">
                                <a:latin typeface="Cambria Math" panose="02040503050406030204" pitchFamily="18" charset="0"/>
                              </a:rPr>
                            </m:ctrlPr>
                          </m:sSupPr>
                          <m:e>
                            <m:r>
                              <a:rPr lang="fr-FR" b="1" i="1" smtClean="0">
                                <a:latin typeface="Cambria Math" panose="02040503050406030204" pitchFamily="18" charset="0"/>
                              </a:rPr>
                              <m:t>𝒅</m:t>
                            </m:r>
                          </m:e>
                          <m:sup>
                            <m:r>
                              <a:rPr lang="fr-FR" b="1" i="1" smtClean="0">
                                <a:latin typeface="Cambria Math" panose="02040503050406030204" pitchFamily="18" charset="0"/>
                              </a:rPr>
                              <m:t>𝟐</m:t>
                            </m:r>
                          </m:sup>
                        </m:sSup>
                        <m:r>
                          <a:rPr lang="fr-FR" b="1" i="1" smtClean="0">
                            <a:latin typeface="Cambria Math" panose="02040503050406030204" pitchFamily="18" charset="0"/>
                            <a:ea typeface="Cambria Math" panose="02040503050406030204" pitchFamily="18" charset="0"/>
                          </a:rPr>
                          <m:t>𝝈</m:t>
                        </m:r>
                      </m:num>
                      <m:den>
                        <m:r>
                          <a:rPr lang="fr-FR" b="1" i="1" smtClean="0">
                            <a:latin typeface="Cambria Math" panose="02040503050406030204" pitchFamily="18" charset="0"/>
                          </a:rPr>
                          <m:t>𝒅</m:t>
                        </m:r>
                        <m:r>
                          <a:rPr lang="el-GR" b="1" i="1" smtClean="0">
                            <a:latin typeface="Cambria Math" panose="02040503050406030204" pitchFamily="18" charset="0"/>
                            <a:ea typeface="Cambria Math" panose="02040503050406030204" pitchFamily="18" charset="0"/>
                          </a:rPr>
                          <m:t>𝜴</m:t>
                        </m:r>
                        <m:r>
                          <a:rPr lang="fr-FR" b="1" i="1" smtClean="0">
                            <a:latin typeface="Cambria Math" panose="02040503050406030204" pitchFamily="18" charset="0"/>
                            <a:ea typeface="Cambria Math" panose="02040503050406030204" pitchFamily="18" charset="0"/>
                          </a:rPr>
                          <m:t>𝒅</m:t>
                        </m:r>
                        <m:sSup>
                          <m:sSupPr>
                            <m:ctrlPr>
                              <a:rPr lang="fr-FR" b="1" i="1" smtClean="0">
                                <a:latin typeface="Cambria Math" panose="02040503050406030204" pitchFamily="18" charset="0"/>
                                <a:ea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𝑬</m:t>
                            </m:r>
                          </m:e>
                          <m:sup>
                            <m:r>
                              <a:rPr lang="fr-FR" b="1" i="1" smtClean="0">
                                <a:latin typeface="Cambria Math" panose="02040503050406030204" pitchFamily="18" charset="0"/>
                                <a:ea typeface="Cambria Math" panose="02040503050406030204" pitchFamily="18" charset="0"/>
                              </a:rPr>
                              <m:t>′</m:t>
                            </m:r>
                          </m:sup>
                        </m:sSup>
                      </m:den>
                    </m:f>
                    <m:d>
                      <m:dPr>
                        <m:ctrlPr>
                          <a:rPr lang="fr-FR" b="1" i="1" smtClean="0">
                            <a:latin typeface="Cambria Math" panose="02040503050406030204" pitchFamily="18" charset="0"/>
                          </a:rPr>
                        </m:ctrlPr>
                      </m:dPr>
                      <m:e>
                        <m:r>
                          <a:rPr lang="fr-FR" b="1" i="1" smtClean="0">
                            <a:latin typeface="Cambria Math" panose="02040503050406030204" pitchFamily="18" charset="0"/>
                          </a:rPr>
                          <m:t>𝑬</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𝑬</m:t>
                            </m:r>
                          </m:e>
                          <m:sup>
                            <m:r>
                              <a:rPr lang="fr-FR" b="1" i="1" smtClean="0">
                                <a:latin typeface="Cambria Math" panose="02040503050406030204" pitchFamily="18" charset="0"/>
                              </a:rPr>
                              <m:t>′</m:t>
                            </m:r>
                          </m:sup>
                        </m:sSup>
                        <m:r>
                          <a:rPr lang="fr-FR" b="1" i="1" smtClean="0">
                            <a:latin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𝜽</m:t>
                        </m:r>
                      </m:e>
                    </m:d>
                  </m:oMath>
                </a14:m>
                <a:r>
                  <a:rPr lang="fr-FR" b="1" dirty="0"/>
                  <a:t>=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𝝈</m:t>
                        </m:r>
                      </m:e>
                      <m:sub>
                        <m:r>
                          <a:rPr lang="fr-FR" b="1" i="1" smtClean="0">
                            <a:latin typeface="Cambria Math" panose="02040503050406030204" pitchFamily="18" charset="0"/>
                          </a:rPr>
                          <m:t>𝑴</m:t>
                        </m:r>
                      </m:sub>
                    </m:sSub>
                    <m:d>
                      <m:dPr>
                        <m:ctrlPr>
                          <a:rPr lang="fr-FR" b="1" i="1" smtClean="0">
                            <a:latin typeface="Cambria Math" panose="02040503050406030204" pitchFamily="18" charset="0"/>
                          </a:rPr>
                        </m:ctrlPr>
                      </m:dPr>
                      <m:e>
                        <m:sSub>
                          <m:sSubPr>
                            <m:ctrlPr>
                              <a:rPr lang="fr-FR" b="1" i="1" smtClean="0">
                                <a:latin typeface="Cambria Math" panose="02040503050406030204" pitchFamily="18" charset="0"/>
                              </a:rPr>
                            </m:ctrlPr>
                          </m:sSubPr>
                          <m:e>
                            <m:r>
                              <a:rPr lang="fr-FR" b="1" i="1" smtClean="0">
                                <a:latin typeface="Cambria Math" panose="02040503050406030204" pitchFamily="18" charset="0"/>
                              </a:rPr>
                              <m:t>𝑾</m:t>
                            </m:r>
                          </m:e>
                          <m:sub>
                            <m:r>
                              <a:rPr lang="fr-FR" b="1" i="1" smtClean="0">
                                <a:latin typeface="Cambria Math" panose="02040503050406030204" pitchFamily="18" charset="0"/>
                              </a:rPr>
                              <m:t>𝟐</m:t>
                            </m:r>
                          </m:sub>
                        </m:sSub>
                        <m:d>
                          <m:dPr>
                            <m:ctrlPr>
                              <a:rPr lang="fr-FR" b="1" i="1" smtClean="0">
                                <a:latin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𝝊</m:t>
                            </m:r>
                            <m:r>
                              <a:rPr lang="fr-FR" b="1" i="1" smtClean="0">
                                <a:latin typeface="Cambria Math" panose="02040503050406030204" pitchFamily="18" charset="0"/>
                                <a:ea typeface="Cambria Math" panose="02040503050406030204" pitchFamily="18" charset="0"/>
                              </a:rPr>
                              <m:t>,</m:t>
                            </m:r>
                            <m:sSup>
                              <m:sSupPr>
                                <m:ctrlPr>
                                  <a:rPr lang="fr-FR" b="1" i="1" smtClean="0">
                                    <a:latin typeface="Cambria Math" panose="02040503050406030204" pitchFamily="18" charset="0"/>
                                    <a:ea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𝒒</m:t>
                                </m:r>
                              </m:e>
                              <m:sup>
                                <m:r>
                                  <a:rPr lang="fr-FR" b="1" i="1" smtClean="0">
                                    <a:latin typeface="Cambria Math" panose="02040503050406030204" pitchFamily="18" charset="0"/>
                                    <a:ea typeface="Cambria Math" panose="02040503050406030204" pitchFamily="18" charset="0"/>
                                  </a:rPr>
                                  <m:t>𝟐</m:t>
                                </m:r>
                              </m:sup>
                            </m:sSup>
                          </m:e>
                        </m:d>
                        <m:r>
                          <a:rPr lang="fr-FR" b="1" i="1" smtClean="0">
                            <a:latin typeface="Cambria Math" panose="02040503050406030204" pitchFamily="18" charset="0"/>
                          </a:rPr>
                          <m:t>+</m:t>
                        </m:r>
                        <m:r>
                          <a:rPr lang="fr-FR" b="1" i="1" smtClean="0">
                            <a:latin typeface="Cambria Math" panose="02040503050406030204" pitchFamily="18" charset="0"/>
                          </a:rPr>
                          <m:t>𝟐</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𝑾</m:t>
                            </m:r>
                          </m:e>
                          <m:sub>
                            <m:r>
                              <a:rPr lang="fr-FR" b="1" i="1" smtClean="0">
                                <a:latin typeface="Cambria Math" panose="02040503050406030204" pitchFamily="18" charset="0"/>
                              </a:rPr>
                              <m:t>𝟏</m:t>
                            </m:r>
                          </m:sub>
                        </m:sSub>
                        <m:d>
                          <m:dPr>
                            <m:ctrlPr>
                              <a:rPr lang="fr-FR" b="1" i="1">
                                <a:latin typeface="Cambria Math" panose="02040503050406030204" pitchFamily="18" charset="0"/>
                              </a:rPr>
                            </m:ctrlPr>
                          </m:dPr>
                          <m:e>
                            <m:r>
                              <a:rPr lang="fr-FR" b="1" i="1">
                                <a:latin typeface="Cambria Math" panose="02040503050406030204" pitchFamily="18" charset="0"/>
                                <a:ea typeface="Cambria Math" panose="02040503050406030204" pitchFamily="18" charset="0"/>
                              </a:rPr>
                              <m:t>𝝊</m:t>
                            </m:r>
                            <m:r>
                              <a:rPr lang="fr-FR" b="1" i="1">
                                <a:latin typeface="Cambria Math" panose="02040503050406030204" pitchFamily="18" charset="0"/>
                                <a:ea typeface="Cambria Math" panose="02040503050406030204" pitchFamily="18" charset="0"/>
                              </a:rPr>
                              <m:t>,</m:t>
                            </m:r>
                            <m:sSup>
                              <m:sSupPr>
                                <m:ctrlPr>
                                  <a:rPr lang="fr-FR" b="1" i="1">
                                    <a:latin typeface="Cambria Math" panose="02040503050406030204" pitchFamily="18" charset="0"/>
                                    <a:ea typeface="Cambria Math" panose="02040503050406030204" pitchFamily="18" charset="0"/>
                                  </a:rPr>
                                </m:ctrlPr>
                              </m:sSupPr>
                              <m:e>
                                <m:r>
                                  <a:rPr lang="fr-FR" b="1" i="1">
                                    <a:latin typeface="Cambria Math" panose="02040503050406030204" pitchFamily="18" charset="0"/>
                                    <a:ea typeface="Cambria Math" panose="02040503050406030204" pitchFamily="18" charset="0"/>
                                  </a:rPr>
                                  <m:t>𝒒</m:t>
                                </m:r>
                              </m:e>
                              <m:sup>
                                <m:r>
                                  <a:rPr lang="fr-FR" b="1" i="1">
                                    <a:latin typeface="Cambria Math" panose="02040503050406030204" pitchFamily="18" charset="0"/>
                                    <a:ea typeface="Cambria Math" panose="02040503050406030204" pitchFamily="18" charset="0"/>
                                  </a:rPr>
                                  <m:t>𝟐</m:t>
                                </m:r>
                              </m:sup>
                            </m:sSup>
                          </m:e>
                        </m:d>
                        <m:sSup>
                          <m:sSupPr>
                            <m:ctrlPr>
                              <a:rPr lang="fr-FR" b="1" i="1" smtClean="0">
                                <a:latin typeface="Cambria Math" panose="02040503050406030204" pitchFamily="18" charset="0"/>
                                <a:ea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𝒕𝒂𝒏</m:t>
                            </m:r>
                          </m:e>
                          <m:sup>
                            <m:r>
                              <a:rPr lang="fr-FR" b="1" i="1" smtClean="0">
                                <a:latin typeface="Cambria Math" panose="02040503050406030204" pitchFamily="18" charset="0"/>
                                <a:ea typeface="Cambria Math" panose="02040503050406030204" pitchFamily="18" charset="0"/>
                              </a:rPr>
                              <m:t>𝟐</m:t>
                            </m:r>
                          </m:sup>
                        </m:sSup>
                        <m:f>
                          <m:fPr>
                            <m:ctrlPr>
                              <a:rPr lang="fr-FR" b="1" i="1" smtClean="0">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ea typeface="Cambria Math" panose="02040503050406030204" pitchFamily="18" charset="0"/>
                              </a:rPr>
                              <m:t>𝜽</m:t>
                            </m:r>
                          </m:num>
                          <m:den>
                            <m:r>
                              <a:rPr lang="fr-FR" b="1" i="1" smtClean="0">
                                <a:latin typeface="Cambria Math" panose="02040503050406030204" pitchFamily="18" charset="0"/>
                                <a:ea typeface="Cambria Math" panose="02040503050406030204" pitchFamily="18" charset="0"/>
                              </a:rPr>
                              <m:t>𝟐</m:t>
                            </m:r>
                          </m:den>
                        </m:f>
                      </m:e>
                    </m:d>
                  </m:oMath>
                </a14:m>
                <a:endParaRPr lang="fr-FR" b="1" dirty="0"/>
              </a:p>
            </p:txBody>
          </p:sp>
        </mc:Choice>
        <mc:Fallback xmlns="">
          <p:sp>
            <p:nvSpPr>
              <p:cNvPr id="4" name="ZoneTexte 3">
                <a:extLst>
                  <a:ext uri="{FF2B5EF4-FFF2-40B4-BE49-F238E27FC236}">
                    <a16:creationId xmlns:a16="http://schemas.microsoft.com/office/drawing/2014/main" id="{13D0142F-167A-4F10-8BF5-09CB367FED6A}"/>
                  </a:ext>
                </a:extLst>
              </p:cNvPr>
              <p:cNvSpPr txBox="1">
                <a:spLocks noRot="1" noChangeAspect="1" noMove="1" noResize="1" noEditPoints="1" noAdjustHandles="1" noChangeArrowheads="1" noChangeShapeType="1" noTextEdit="1"/>
              </p:cNvSpPr>
              <p:nvPr/>
            </p:nvSpPr>
            <p:spPr>
              <a:xfrm>
                <a:off x="96751" y="2971036"/>
                <a:ext cx="5303520" cy="441339"/>
              </a:xfrm>
              <a:prstGeom prst="rect">
                <a:avLst/>
              </a:prstGeom>
              <a:blipFill>
                <a:blip r:embed="rId6"/>
                <a:stretch>
                  <a:fillRect l="-115" b="-164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E5B64F51-FFA7-41FA-AD1B-4031CA402E8C}"/>
                  </a:ext>
                </a:extLst>
              </p:cNvPr>
              <p:cNvSpPr txBox="1"/>
              <p:nvPr/>
            </p:nvSpPr>
            <p:spPr>
              <a:xfrm>
                <a:off x="127135" y="2009508"/>
                <a:ext cx="1646155" cy="4631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𝑞</m:t>
                          </m:r>
                        </m:e>
                        <m:sup>
                          <m:r>
                            <a:rPr lang="fr-FR" sz="1600" b="0" i="1" smtClean="0">
                              <a:latin typeface="Cambria Math" panose="02040503050406030204" pitchFamily="18" charset="0"/>
                            </a:rPr>
                            <m:t>2</m:t>
                          </m:r>
                        </m:sup>
                      </m:sSup>
                      <m:r>
                        <a:rPr lang="fr-FR" sz="1600" b="0" i="0" smtClean="0">
                          <a:latin typeface="Cambria Math" panose="02040503050406030204" pitchFamily="18" charset="0"/>
                        </a:rPr>
                        <m:t>=</m:t>
                      </m:r>
                      <m:r>
                        <a:rPr lang="fr-FR" sz="1600" b="0" i="1" smtClean="0">
                          <a:latin typeface="Cambria Math" panose="02040503050406030204" pitchFamily="18" charset="0"/>
                        </a:rPr>
                        <m:t>−4</m:t>
                      </m:r>
                      <m:r>
                        <a:rPr lang="fr-FR" sz="1600" b="0" i="1" smtClean="0">
                          <a:latin typeface="Cambria Math" panose="02040503050406030204" pitchFamily="18" charset="0"/>
                        </a:rPr>
                        <m:t>𝐸𝐸</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𝑠𝑖𝑛</m:t>
                          </m:r>
                        </m:e>
                        <m:sup>
                          <m:r>
                            <a:rPr lang="fr-FR" sz="1600" b="0" i="1" smtClean="0">
                              <a:latin typeface="Cambria Math" panose="02040503050406030204" pitchFamily="18" charset="0"/>
                            </a:rPr>
                            <m:t>2</m:t>
                          </m:r>
                        </m:sup>
                      </m:sSup>
                      <m:f>
                        <m:fPr>
                          <m:ctrlPr>
                            <a:rPr lang="fr-FR" sz="1600" b="0" i="1" smtClean="0">
                              <a:latin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𝜃</m:t>
                          </m:r>
                        </m:num>
                        <m:den>
                          <m:r>
                            <a:rPr lang="fr-FR" sz="1600" b="0" i="1" smtClean="0">
                              <a:latin typeface="Cambria Math" panose="02040503050406030204" pitchFamily="18" charset="0"/>
                            </a:rPr>
                            <m:t>2</m:t>
                          </m:r>
                        </m:den>
                      </m:f>
                    </m:oMath>
                  </m:oMathPara>
                </a14:m>
                <a:endParaRPr lang="fr-FR" sz="1600" dirty="0"/>
              </a:p>
            </p:txBody>
          </p:sp>
        </mc:Choice>
        <mc:Fallback xmlns="">
          <p:sp>
            <p:nvSpPr>
              <p:cNvPr id="5" name="ZoneTexte 4">
                <a:extLst>
                  <a:ext uri="{FF2B5EF4-FFF2-40B4-BE49-F238E27FC236}">
                    <a16:creationId xmlns:a16="http://schemas.microsoft.com/office/drawing/2014/main" id="{E5B64F51-FFA7-41FA-AD1B-4031CA402E8C}"/>
                  </a:ext>
                </a:extLst>
              </p:cNvPr>
              <p:cNvSpPr txBox="1">
                <a:spLocks noRot="1" noChangeAspect="1" noMove="1" noResize="1" noEditPoints="1" noAdjustHandles="1" noChangeArrowheads="1" noChangeShapeType="1" noTextEdit="1"/>
              </p:cNvSpPr>
              <p:nvPr/>
            </p:nvSpPr>
            <p:spPr>
              <a:xfrm>
                <a:off x="127135" y="2009508"/>
                <a:ext cx="1646155" cy="463140"/>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170DAD3C-107C-430B-BA37-9751EE1EB307}"/>
                  </a:ext>
                </a:extLst>
              </p:cNvPr>
              <p:cNvSpPr txBox="1"/>
              <p:nvPr/>
            </p:nvSpPr>
            <p:spPr>
              <a:xfrm>
                <a:off x="96950" y="2507329"/>
                <a:ext cx="461489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𝑊</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𝑃</m:t>
                              </m:r>
                              <m:r>
                                <a:rPr lang="fr-FR" sz="1600" b="0" i="1" smtClean="0">
                                  <a:latin typeface="Cambria Math" panose="02040503050406030204" pitchFamily="18" charset="0"/>
                                </a:rPr>
                                <m:t>+</m:t>
                              </m:r>
                              <m:r>
                                <a:rPr lang="fr-FR" sz="1600" b="0" i="1" smtClean="0">
                                  <a:latin typeface="Cambria Math" panose="02040503050406030204" pitchFamily="18" charset="0"/>
                                </a:rPr>
                                <m:t>𝑞</m:t>
                              </m:r>
                            </m:e>
                          </m:d>
                        </m:e>
                        <m:sup>
                          <m:r>
                            <a:rPr lang="fr-FR" sz="1600" b="0" i="1" smtClean="0">
                              <a:latin typeface="Cambria Math" panose="02040503050406030204" pitchFamily="18" charset="0"/>
                            </a:rPr>
                            <m:t>2</m:t>
                          </m:r>
                        </m:sup>
                      </m:sSup>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𝑃</m:t>
                          </m:r>
                        </m:e>
                        <m:sup>
                          <m:r>
                            <a:rPr lang="fr-FR" sz="1600" b="0" i="1" smtClean="0">
                              <a:latin typeface="Cambria Math" panose="02040503050406030204" pitchFamily="18" charset="0"/>
                            </a:rPr>
                            <m:t>2</m:t>
                          </m:r>
                        </m:sup>
                      </m:sSup>
                      <m:r>
                        <a:rPr lang="fr-FR" sz="1600" b="0" i="1" smtClean="0">
                          <a:latin typeface="Cambria Math" panose="02040503050406030204" pitchFamily="18" charset="0"/>
                        </a:rPr>
                        <m:t>+2</m:t>
                      </m:r>
                      <m:r>
                        <a:rPr lang="fr-FR" sz="1600" b="0" i="1" smtClean="0">
                          <a:latin typeface="Cambria Math" panose="02040503050406030204" pitchFamily="18" charset="0"/>
                        </a:rPr>
                        <m:t>𝑃</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𝑞</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𝑞</m:t>
                          </m:r>
                        </m:e>
                        <m:sup>
                          <m:r>
                            <a:rPr lang="fr-FR" sz="1600" b="0" i="1" smtClean="0">
                              <a:latin typeface="Cambria Math" panose="02040503050406030204" pitchFamily="18" charset="0"/>
                              <a:ea typeface="Cambria Math" panose="02040503050406030204" pitchFamily="18" charset="0"/>
                            </a:rPr>
                            <m:t>2</m:t>
                          </m:r>
                        </m:sup>
                      </m:sSup>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𝑀</m:t>
                          </m:r>
                        </m:e>
                        <m:sup>
                          <m:r>
                            <a:rPr lang="fr-FR" sz="1600" b="0" i="1" smtClean="0">
                              <a:latin typeface="Cambria Math" panose="02040503050406030204" pitchFamily="18" charset="0"/>
                              <a:ea typeface="Cambria Math" panose="02040503050406030204" pitchFamily="18" charset="0"/>
                            </a:rPr>
                            <m:t>2</m:t>
                          </m:r>
                        </m:sup>
                      </m:sSup>
                      <m:r>
                        <a:rPr lang="fr-FR" sz="1600" b="0" i="1" smtClean="0">
                          <a:latin typeface="Cambria Math" panose="02040503050406030204" pitchFamily="18" charset="0"/>
                          <a:ea typeface="Cambria Math" panose="02040503050406030204" pitchFamily="18" charset="0"/>
                        </a:rPr>
                        <m:t>+2</m:t>
                      </m:r>
                      <m:r>
                        <a:rPr lang="fr-FR" sz="1600" b="0" i="1" smtClean="0">
                          <a:latin typeface="Cambria Math" panose="02040503050406030204" pitchFamily="18" charset="0"/>
                          <a:ea typeface="Cambria Math" panose="02040503050406030204" pitchFamily="18" charset="0"/>
                        </a:rPr>
                        <m:t>𝑀</m:t>
                      </m:r>
                      <m:r>
                        <a:rPr lang="fr-FR" sz="1600" b="0" i="1" smtClean="0">
                          <a:latin typeface="Cambria Math" panose="02040503050406030204" pitchFamily="18" charset="0"/>
                          <a:ea typeface="Cambria Math" panose="02040503050406030204" pitchFamily="18" charset="0"/>
                        </a:rPr>
                        <m:t>𝜐</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𝑄</m:t>
                          </m:r>
                        </m:e>
                        <m:sup>
                          <m:r>
                            <a:rPr lang="fr-FR" sz="1600" b="0" i="1" smtClean="0">
                              <a:latin typeface="Cambria Math" panose="02040503050406030204" pitchFamily="18" charset="0"/>
                              <a:ea typeface="Cambria Math" panose="02040503050406030204" pitchFamily="18" charset="0"/>
                            </a:rPr>
                            <m:t>2</m:t>
                          </m:r>
                        </m:sup>
                      </m:sSup>
                    </m:oMath>
                  </m:oMathPara>
                </a14:m>
                <a:endParaRPr lang="fr-FR" sz="1600" dirty="0"/>
              </a:p>
            </p:txBody>
          </p:sp>
        </mc:Choice>
        <mc:Fallback xmlns="">
          <p:sp>
            <p:nvSpPr>
              <p:cNvPr id="11" name="ZoneTexte 10">
                <a:extLst>
                  <a:ext uri="{FF2B5EF4-FFF2-40B4-BE49-F238E27FC236}">
                    <a16:creationId xmlns:a16="http://schemas.microsoft.com/office/drawing/2014/main" id="{170DAD3C-107C-430B-BA37-9751EE1EB307}"/>
                  </a:ext>
                </a:extLst>
              </p:cNvPr>
              <p:cNvSpPr txBox="1">
                <a:spLocks noRot="1" noChangeAspect="1" noMove="1" noResize="1" noEditPoints="1" noAdjustHandles="1" noChangeArrowheads="1" noChangeShapeType="1" noTextEdit="1"/>
              </p:cNvSpPr>
              <p:nvPr/>
            </p:nvSpPr>
            <p:spPr>
              <a:xfrm>
                <a:off x="96950" y="2507329"/>
                <a:ext cx="4614899" cy="246221"/>
              </a:xfrm>
              <a:prstGeom prst="rect">
                <a:avLst/>
              </a:prstGeom>
              <a:blipFill>
                <a:blip r:embed="rId8"/>
                <a:stretch>
                  <a:fillRect l="-1057" r="-264" b="-2926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88BE009E-2205-4506-ABD1-B766B76DC747}"/>
                  </a:ext>
                </a:extLst>
              </p:cNvPr>
              <p:cNvSpPr txBox="1"/>
              <p:nvPr/>
            </p:nvSpPr>
            <p:spPr>
              <a:xfrm>
                <a:off x="1862543" y="2031899"/>
                <a:ext cx="1789293" cy="4201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𝜐</m:t>
                      </m:r>
                      <m:r>
                        <a:rPr lang="fr-FR" sz="1600" b="0" i="1" smtClean="0">
                          <a:latin typeface="Cambria Math" panose="02040503050406030204" pitchFamily="18" charset="0"/>
                          <a:ea typeface="Cambria Math" panose="02040503050406030204" pitchFamily="18" charset="0"/>
                        </a:rPr>
                        <m:t>=</m:t>
                      </m:r>
                      <m:f>
                        <m:fPr>
                          <m:ctrlPr>
                            <a:rPr lang="fr-FR" sz="1600" b="0" i="1" smtClean="0">
                              <a:latin typeface="Cambria Math" panose="02040503050406030204" pitchFamily="18" charset="0"/>
                              <a:ea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𝑝</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𝑞</m:t>
                          </m:r>
                        </m:num>
                        <m:den>
                          <m:r>
                            <a:rPr lang="fr-FR" sz="1600" b="0" i="1" smtClean="0">
                              <a:latin typeface="Cambria Math" panose="02040503050406030204" pitchFamily="18" charset="0"/>
                              <a:ea typeface="Cambria Math" panose="02040503050406030204" pitchFamily="18" charset="0"/>
                            </a:rPr>
                            <m:t>𝑀</m:t>
                          </m:r>
                        </m:den>
                      </m:f>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𝐸</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𝐸</m:t>
                          </m:r>
                        </m:e>
                        <m:sup>
                          <m:r>
                            <a:rPr lang="fr-FR" sz="1600" b="0" i="1" smtClean="0">
                              <a:latin typeface="Cambria Math" panose="02040503050406030204" pitchFamily="18" charset="0"/>
                              <a:ea typeface="Cambria Math" panose="02040503050406030204" pitchFamily="18" charset="0"/>
                            </a:rPr>
                            <m:t>′</m:t>
                          </m:r>
                        </m:sup>
                      </m:sSup>
                    </m:oMath>
                  </m:oMathPara>
                </a14:m>
                <a:endParaRPr lang="fr-FR" sz="1600" i="1" dirty="0"/>
              </a:p>
            </p:txBody>
          </p:sp>
        </mc:Choice>
        <mc:Fallback xmlns="">
          <p:sp>
            <p:nvSpPr>
              <p:cNvPr id="20" name="ZoneTexte 19">
                <a:extLst>
                  <a:ext uri="{FF2B5EF4-FFF2-40B4-BE49-F238E27FC236}">
                    <a16:creationId xmlns:a16="http://schemas.microsoft.com/office/drawing/2014/main" id="{88BE009E-2205-4506-ABD1-B766B76DC747}"/>
                  </a:ext>
                </a:extLst>
              </p:cNvPr>
              <p:cNvSpPr txBox="1">
                <a:spLocks noRot="1" noChangeAspect="1" noMove="1" noResize="1" noEditPoints="1" noAdjustHandles="1" noChangeArrowheads="1" noChangeShapeType="1" noTextEdit="1"/>
              </p:cNvSpPr>
              <p:nvPr/>
            </p:nvSpPr>
            <p:spPr>
              <a:xfrm>
                <a:off x="1862543" y="2031899"/>
                <a:ext cx="1789293" cy="420115"/>
              </a:xfrm>
              <a:prstGeom prst="rect">
                <a:avLst/>
              </a:prstGeom>
              <a:blipFill>
                <a:blip r:embed="rId9"/>
                <a:stretch>
                  <a:fillRect t="-1449" b="-159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F255F238-6400-4286-8056-662E25AB5641}"/>
                  </a:ext>
                </a:extLst>
              </p:cNvPr>
              <p:cNvSpPr txBox="1"/>
              <p:nvPr/>
            </p:nvSpPr>
            <p:spPr>
              <a:xfrm>
                <a:off x="5388274" y="4068117"/>
                <a:ext cx="2622577" cy="694806"/>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𝟐</m:t>
                      </m:r>
                      <m:r>
                        <a:rPr lang="fr-FR" sz="2000" b="1" i="1" smtClean="0">
                          <a:latin typeface="Cambria Math" panose="02040503050406030204" pitchFamily="18" charset="0"/>
                        </a:rPr>
                        <m:t>𝑴</m:t>
                      </m:r>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𝑾</m:t>
                          </m:r>
                        </m:e>
                        <m:sub>
                          <m:r>
                            <a:rPr lang="fr-FR" sz="2000" b="1" i="1" smtClean="0">
                              <a:latin typeface="Cambria Math" panose="02040503050406030204" pitchFamily="18" charset="0"/>
                            </a:rPr>
                            <m:t>𝟏</m:t>
                          </m:r>
                        </m:sub>
                      </m:sSub>
                      <m:d>
                        <m:dPr>
                          <m:ctrlPr>
                            <a:rPr lang="fr-FR" sz="2000" b="1" i="1" smtClean="0">
                              <a:latin typeface="Cambria Math" panose="02040503050406030204" pitchFamily="18" charset="0"/>
                            </a:rPr>
                          </m:ctrlPr>
                        </m:dPr>
                        <m:e>
                          <m:r>
                            <a:rPr lang="fr-FR" sz="2000" b="1" i="1" smtClean="0">
                              <a:latin typeface="Cambria Math" panose="02040503050406030204" pitchFamily="18" charset="0"/>
                              <a:ea typeface="Cambria Math" panose="02040503050406030204" pitchFamily="18" charset="0"/>
                            </a:rPr>
                            <m:t>𝝊</m:t>
                          </m:r>
                          <m:r>
                            <a:rPr lang="fr-FR" sz="2000" b="1" i="1" smtClean="0">
                              <a:latin typeface="Cambria Math" panose="02040503050406030204" pitchFamily="18" charset="0"/>
                              <a:ea typeface="Cambria Math" panose="02040503050406030204" pitchFamily="18" charset="0"/>
                            </a:rPr>
                            <m:t>,</m:t>
                          </m:r>
                          <m:sSup>
                            <m:sSupPr>
                              <m:ctrlPr>
                                <a:rPr lang="fr-FR" sz="2000" b="1" i="1" smtClean="0">
                                  <a:latin typeface="Cambria Math" panose="02040503050406030204" pitchFamily="18" charset="0"/>
                                  <a:ea typeface="Cambria Math" panose="02040503050406030204" pitchFamily="18" charset="0"/>
                                </a:rPr>
                              </m:ctrlPr>
                            </m:sSupPr>
                            <m:e>
                              <m:r>
                                <a:rPr lang="fr-FR" sz="2000" b="1" i="1" smtClean="0">
                                  <a:latin typeface="Cambria Math" panose="02040503050406030204" pitchFamily="18" charset="0"/>
                                  <a:ea typeface="Cambria Math" panose="02040503050406030204" pitchFamily="18" charset="0"/>
                                </a:rPr>
                                <m:t>𝒒</m:t>
                              </m:r>
                            </m:e>
                            <m:sup>
                              <m:r>
                                <a:rPr lang="fr-FR" sz="2000" b="1" i="1" smtClean="0">
                                  <a:latin typeface="Cambria Math" panose="02040503050406030204" pitchFamily="18" charset="0"/>
                                  <a:ea typeface="Cambria Math" panose="02040503050406030204" pitchFamily="18" charset="0"/>
                                </a:rPr>
                                <m:t>𝟐</m:t>
                              </m:r>
                            </m:sup>
                          </m:sSup>
                        </m:e>
                      </m:d>
                      <m:r>
                        <a:rPr lang="fr-FR"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𝑭</m:t>
                          </m:r>
                        </m:e>
                        <m:sub>
                          <m:r>
                            <a:rPr lang="fr-FR" sz="2000" b="1" i="1" smtClean="0">
                              <a:latin typeface="Cambria Math" panose="02040503050406030204" pitchFamily="18" charset="0"/>
                            </a:rPr>
                            <m:t>𝟏</m:t>
                          </m:r>
                        </m:sub>
                      </m:sSub>
                      <m:d>
                        <m:dPr>
                          <m:ctrlPr>
                            <a:rPr lang="fr-FR" sz="2000" b="1" i="1" smtClean="0">
                              <a:latin typeface="Cambria Math" panose="02040503050406030204" pitchFamily="18" charset="0"/>
                            </a:rPr>
                          </m:ctrlPr>
                        </m:dPr>
                        <m:e>
                          <m:r>
                            <a:rPr lang="fr-FR" sz="2000" b="1" i="1" smtClean="0">
                              <a:latin typeface="Cambria Math" panose="02040503050406030204" pitchFamily="18" charset="0"/>
                              <a:ea typeface="Cambria Math" panose="02040503050406030204" pitchFamily="18" charset="0"/>
                            </a:rPr>
                            <m:t>𝝎</m:t>
                          </m:r>
                        </m:e>
                      </m:d>
                    </m:oMath>
                  </m:oMathPara>
                </a14:m>
                <a:endParaRPr lang="fr-FR" sz="2000" b="1" dirty="0"/>
              </a:p>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𝝊</m:t>
                      </m:r>
                      <m:sSub>
                        <m:sSubPr>
                          <m:ctrlPr>
                            <a:rPr lang="fr-FR" sz="2000" b="1" i="1">
                              <a:latin typeface="Cambria Math" panose="02040503050406030204" pitchFamily="18" charset="0"/>
                            </a:rPr>
                          </m:ctrlPr>
                        </m:sSubPr>
                        <m:e>
                          <m:r>
                            <a:rPr lang="fr-FR" sz="2000" b="1" i="1">
                              <a:latin typeface="Cambria Math" panose="02040503050406030204" pitchFamily="18" charset="0"/>
                            </a:rPr>
                            <m:t>𝑾</m:t>
                          </m:r>
                        </m:e>
                        <m:sub>
                          <m:r>
                            <a:rPr lang="fr-FR" sz="2000" b="1" i="1" smtClean="0">
                              <a:latin typeface="Cambria Math" panose="02040503050406030204" pitchFamily="18" charset="0"/>
                            </a:rPr>
                            <m:t>𝟐</m:t>
                          </m:r>
                        </m:sub>
                      </m:sSub>
                      <m:d>
                        <m:dPr>
                          <m:ctrlPr>
                            <a:rPr lang="fr-FR" sz="2000" b="1" i="1">
                              <a:latin typeface="Cambria Math" panose="02040503050406030204" pitchFamily="18" charset="0"/>
                            </a:rPr>
                          </m:ctrlPr>
                        </m:dPr>
                        <m:e>
                          <m:r>
                            <a:rPr lang="fr-FR" sz="2000" b="1" i="1">
                              <a:latin typeface="Cambria Math" panose="02040503050406030204" pitchFamily="18" charset="0"/>
                              <a:ea typeface="Cambria Math" panose="02040503050406030204" pitchFamily="18" charset="0"/>
                            </a:rPr>
                            <m:t>𝝊</m:t>
                          </m:r>
                          <m:r>
                            <a:rPr lang="fr-FR" sz="2000" b="1" i="1">
                              <a:latin typeface="Cambria Math" panose="02040503050406030204" pitchFamily="18" charset="0"/>
                              <a:ea typeface="Cambria Math" panose="02040503050406030204" pitchFamily="18" charset="0"/>
                            </a:rPr>
                            <m:t>,</m:t>
                          </m:r>
                          <m:sSup>
                            <m:sSupPr>
                              <m:ctrlPr>
                                <a:rPr lang="fr-FR" sz="2000" b="1" i="1">
                                  <a:latin typeface="Cambria Math" panose="02040503050406030204" pitchFamily="18" charset="0"/>
                                  <a:ea typeface="Cambria Math" panose="02040503050406030204" pitchFamily="18" charset="0"/>
                                </a:rPr>
                              </m:ctrlPr>
                            </m:sSupPr>
                            <m:e>
                              <m:r>
                                <a:rPr lang="fr-FR" sz="2000" b="1" i="1">
                                  <a:latin typeface="Cambria Math" panose="02040503050406030204" pitchFamily="18" charset="0"/>
                                  <a:ea typeface="Cambria Math" panose="02040503050406030204" pitchFamily="18" charset="0"/>
                                </a:rPr>
                                <m:t>𝒒</m:t>
                              </m:r>
                            </m:e>
                            <m:sup>
                              <m:r>
                                <a:rPr lang="fr-FR" sz="2000" b="1" i="1">
                                  <a:latin typeface="Cambria Math" panose="02040503050406030204" pitchFamily="18" charset="0"/>
                                  <a:ea typeface="Cambria Math" panose="02040503050406030204" pitchFamily="18" charset="0"/>
                                </a:rPr>
                                <m:t>𝟐</m:t>
                              </m:r>
                            </m:sup>
                          </m:sSup>
                        </m:e>
                      </m:d>
                      <m:r>
                        <a:rPr lang="fr-FR" sz="2000" b="1" i="1">
                          <a:latin typeface="Cambria Math" panose="02040503050406030204" pitchFamily="18" charset="0"/>
                        </a:rPr>
                        <m:t>=</m:t>
                      </m:r>
                      <m:sSub>
                        <m:sSubPr>
                          <m:ctrlPr>
                            <a:rPr lang="fr-FR" sz="2000" b="1" i="1">
                              <a:latin typeface="Cambria Math" panose="02040503050406030204" pitchFamily="18" charset="0"/>
                            </a:rPr>
                          </m:ctrlPr>
                        </m:sSubPr>
                        <m:e>
                          <m:r>
                            <a:rPr lang="fr-FR" sz="2000" b="1" i="1">
                              <a:latin typeface="Cambria Math" panose="02040503050406030204" pitchFamily="18" charset="0"/>
                            </a:rPr>
                            <m:t>𝑭</m:t>
                          </m:r>
                        </m:e>
                        <m:sub>
                          <m:r>
                            <a:rPr lang="fr-FR" sz="2000" b="1" i="1" smtClean="0">
                              <a:latin typeface="Cambria Math" panose="02040503050406030204" pitchFamily="18" charset="0"/>
                            </a:rPr>
                            <m:t>𝟐</m:t>
                          </m:r>
                        </m:sub>
                      </m:sSub>
                      <m:d>
                        <m:dPr>
                          <m:ctrlPr>
                            <a:rPr lang="fr-FR" sz="2000" b="1" i="1">
                              <a:latin typeface="Cambria Math" panose="02040503050406030204" pitchFamily="18" charset="0"/>
                            </a:rPr>
                          </m:ctrlPr>
                        </m:dPr>
                        <m:e>
                          <m:r>
                            <a:rPr lang="fr-FR" sz="2000" b="1" i="1">
                              <a:latin typeface="Cambria Math" panose="02040503050406030204" pitchFamily="18" charset="0"/>
                              <a:ea typeface="Cambria Math" panose="02040503050406030204" pitchFamily="18" charset="0"/>
                            </a:rPr>
                            <m:t>𝝎</m:t>
                          </m:r>
                        </m:e>
                      </m:d>
                    </m:oMath>
                  </m:oMathPara>
                </a14:m>
                <a:endParaRPr lang="fr-FR" sz="2000" b="1" dirty="0"/>
              </a:p>
            </p:txBody>
          </p:sp>
        </mc:Choice>
        <mc:Fallback xmlns="">
          <p:sp>
            <p:nvSpPr>
              <p:cNvPr id="16" name="ZoneTexte 15">
                <a:extLst>
                  <a:ext uri="{FF2B5EF4-FFF2-40B4-BE49-F238E27FC236}">
                    <a16:creationId xmlns:a16="http://schemas.microsoft.com/office/drawing/2014/main" id="{F255F238-6400-4286-8056-662E25AB5641}"/>
                  </a:ext>
                </a:extLst>
              </p:cNvPr>
              <p:cNvSpPr txBox="1">
                <a:spLocks noRot="1" noChangeAspect="1" noMove="1" noResize="1" noEditPoints="1" noAdjustHandles="1" noChangeArrowheads="1" noChangeShapeType="1" noTextEdit="1"/>
              </p:cNvSpPr>
              <p:nvPr/>
            </p:nvSpPr>
            <p:spPr>
              <a:xfrm>
                <a:off x="5388274" y="4068117"/>
                <a:ext cx="2622577" cy="694806"/>
              </a:xfrm>
              <a:prstGeom prst="rect">
                <a:avLst/>
              </a:prstGeom>
              <a:blipFill>
                <a:blip r:embed="rId10"/>
                <a:stretch>
                  <a:fillRect l="-1628" b="-964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0E56DFD6-FE9F-492E-BDFE-2FF1ED1E90E9}"/>
                  </a:ext>
                </a:extLst>
              </p:cNvPr>
              <p:cNvSpPr txBox="1"/>
              <p:nvPr/>
            </p:nvSpPr>
            <p:spPr>
              <a:xfrm>
                <a:off x="5399032" y="5052038"/>
                <a:ext cx="1415452" cy="561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𝑥</m:t>
                          </m:r>
                        </m:den>
                      </m:f>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𝑀</m:t>
                          </m:r>
                          <m:r>
                            <a:rPr lang="fr-FR" b="0" i="1" smtClean="0">
                              <a:latin typeface="Cambria Math" panose="02040503050406030204" pitchFamily="18" charset="0"/>
                              <a:ea typeface="Cambria Math" panose="02040503050406030204" pitchFamily="18" charset="0"/>
                            </a:rPr>
                            <m:t>𝜐</m:t>
                          </m:r>
                        </m:num>
                        <m:den>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𝑄</m:t>
                              </m:r>
                            </m:e>
                            <m:sup>
                              <m:r>
                                <a:rPr lang="fr-FR" b="0" i="1" smtClean="0">
                                  <a:latin typeface="Cambria Math" panose="02040503050406030204" pitchFamily="18" charset="0"/>
                                  <a:ea typeface="Cambria Math" panose="02040503050406030204" pitchFamily="18" charset="0"/>
                                </a:rPr>
                                <m:t>2</m:t>
                              </m:r>
                            </m:sup>
                          </m:sSup>
                        </m:den>
                      </m:f>
                    </m:oMath>
                  </m:oMathPara>
                </a14:m>
                <a:endParaRPr lang="fr-FR" dirty="0"/>
              </a:p>
            </p:txBody>
          </p:sp>
        </mc:Choice>
        <mc:Fallback xmlns="">
          <p:sp>
            <p:nvSpPr>
              <p:cNvPr id="17" name="ZoneTexte 16">
                <a:extLst>
                  <a:ext uri="{FF2B5EF4-FFF2-40B4-BE49-F238E27FC236}">
                    <a16:creationId xmlns:a16="http://schemas.microsoft.com/office/drawing/2014/main" id="{0E56DFD6-FE9F-492E-BDFE-2FF1ED1E90E9}"/>
                  </a:ext>
                </a:extLst>
              </p:cNvPr>
              <p:cNvSpPr txBox="1">
                <a:spLocks noRot="1" noChangeAspect="1" noMove="1" noResize="1" noEditPoints="1" noAdjustHandles="1" noChangeArrowheads="1" noChangeShapeType="1" noTextEdit="1"/>
              </p:cNvSpPr>
              <p:nvPr/>
            </p:nvSpPr>
            <p:spPr>
              <a:xfrm>
                <a:off x="5399032" y="5052038"/>
                <a:ext cx="1415452" cy="561629"/>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95E0FA29-D64A-4D49-A75B-A74D100C7B9E}"/>
                  </a:ext>
                </a:extLst>
              </p:cNvPr>
              <p:cNvSpPr txBox="1"/>
              <p:nvPr/>
            </p:nvSpPr>
            <p:spPr>
              <a:xfrm>
                <a:off x="5399032" y="5760610"/>
                <a:ext cx="1820563" cy="602473"/>
              </a:xfrm>
              <a:prstGeom prst="rect">
                <a:avLst/>
              </a:prstGeom>
              <a:noFill/>
              <a:ln>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𝑄</m:t>
                              </m:r>
                            </m:e>
                            <m:sup>
                              <m:r>
                                <a:rPr lang="fr-FR" b="0" i="1" smtClean="0">
                                  <a:latin typeface="Cambria Math" panose="02040503050406030204" pitchFamily="18" charset="0"/>
                                </a:rPr>
                                <m:t>2</m:t>
                              </m:r>
                            </m:sup>
                          </m:sSup>
                        </m:num>
                        <m:den>
                          <m:r>
                            <a:rPr lang="fr-FR" b="0" i="1" smtClean="0">
                              <a:latin typeface="Cambria Math" panose="02040503050406030204" pitchFamily="18" charset="0"/>
                            </a:rPr>
                            <m:t>2</m:t>
                          </m:r>
                          <m:r>
                            <a:rPr lang="fr-FR" b="0" i="1" smtClean="0">
                              <a:latin typeface="Cambria Math" panose="02040503050406030204" pitchFamily="18" charset="0"/>
                            </a:rPr>
                            <m:t>𝑀</m:t>
                          </m:r>
                          <m:r>
                            <a:rPr lang="fr-FR" b="0" i="1" smtClean="0">
                              <a:latin typeface="Cambria Math" panose="02040503050406030204" pitchFamily="18" charset="0"/>
                              <a:ea typeface="Cambria Math" panose="02040503050406030204" pitchFamily="18" charset="0"/>
                            </a:rPr>
                            <m:t>𝜐</m:t>
                          </m:r>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𝑄</m:t>
                              </m:r>
                            </m:e>
                            <m:sup>
                              <m:r>
                                <a:rPr lang="fr-FR" b="0" i="1" smtClean="0">
                                  <a:latin typeface="Cambria Math" panose="02040503050406030204" pitchFamily="18" charset="0"/>
                                </a:rPr>
                                <m:t>2</m:t>
                              </m:r>
                            </m:sup>
                          </m:sSup>
                        </m:num>
                        <m:den>
                          <m:r>
                            <a:rPr lang="fr-FR" b="0" i="1" smtClean="0">
                              <a:latin typeface="Cambria Math" panose="02040503050406030204" pitchFamily="18" charset="0"/>
                            </a:rPr>
                            <m:t>2</m:t>
                          </m:r>
                          <m:r>
                            <a:rPr lang="fr-FR" b="0" i="1" smtClean="0">
                              <a:latin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𝑞</m:t>
                          </m:r>
                        </m:den>
                      </m:f>
                    </m:oMath>
                  </m:oMathPara>
                </a14:m>
                <a:endParaRPr lang="fr-FR" dirty="0"/>
              </a:p>
            </p:txBody>
          </p:sp>
        </mc:Choice>
        <mc:Fallback xmlns="">
          <p:sp>
            <p:nvSpPr>
              <p:cNvPr id="22" name="ZoneTexte 21">
                <a:extLst>
                  <a:ext uri="{FF2B5EF4-FFF2-40B4-BE49-F238E27FC236}">
                    <a16:creationId xmlns:a16="http://schemas.microsoft.com/office/drawing/2014/main" id="{95E0FA29-D64A-4D49-A75B-A74D100C7B9E}"/>
                  </a:ext>
                </a:extLst>
              </p:cNvPr>
              <p:cNvSpPr txBox="1">
                <a:spLocks noRot="1" noChangeAspect="1" noMove="1" noResize="1" noEditPoints="1" noAdjustHandles="1" noChangeArrowheads="1" noChangeShapeType="1" noTextEdit="1"/>
              </p:cNvSpPr>
              <p:nvPr/>
            </p:nvSpPr>
            <p:spPr>
              <a:xfrm>
                <a:off x="5399032" y="5760610"/>
                <a:ext cx="1820563" cy="602473"/>
              </a:xfrm>
              <a:prstGeom prst="rect">
                <a:avLst/>
              </a:prstGeom>
              <a:blipFill>
                <a:blip r:embed="rId12"/>
                <a:stretch>
                  <a:fillRect/>
                </a:stretch>
              </a:blipFill>
              <a:ln>
                <a:solidFill>
                  <a:srgbClr val="0000FF"/>
                </a:solidFill>
              </a:ln>
            </p:spPr>
            <p:txBody>
              <a:bodyPr/>
              <a:lstStyle/>
              <a:p>
                <a:r>
                  <a:rPr lang="fr-FR">
                    <a:noFill/>
                  </a:rPr>
                  <a:t> </a:t>
                </a:r>
              </a:p>
            </p:txBody>
          </p:sp>
        </mc:Fallback>
      </mc:AlternateContent>
    </p:spTree>
    <p:extLst>
      <p:ext uri="{BB962C8B-B14F-4D97-AF65-F5344CB8AC3E}">
        <p14:creationId xmlns:p14="http://schemas.microsoft.com/office/powerpoint/2010/main" val="91714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DBB585F-C2C3-40C3-BF5E-8442A18E555F}"/>
              </a:ext>
            </a:extLst>
          </p:cNvPr>
          <p:cNvSpPr txBox="1"/>
          <p:nvPr/>
        </p:nvSpPr>
        <p:spPr>
          <a:xfrm>
            <a:off x="3359727" y="0"/>
            <a:ext cx="5848076"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Deep</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Inelastic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the </a:t>
            </a:r>
            <a:r>
              <a:rPr lang="fr-FR" sz="2800" b="1" dirty="0" err="1">
                <a:solidFill>
                  <a:srgbClr val="0000FF"/>
                </a:solidFill>
                <a:latin typeface="Times New Roman" panose="02020603050405020304" pitchFamily="18" charset="0"/>
                <a:cs typeface="Times New Roman" panose="02020603050405020304" pitchFamily="18" charset="0"/>
              </a:rPr>
              <a:t>origins</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6146" name="Picture 2" descr="Taylor, Kendall, and Friedman celebrate receiving the 1990 Nobel Prize for Physics">
            <a:extLst>
              <a:ext uri="{FF2B5EF4-FFF2-40B4-BE49-F238E27FC236}">
                <a16:creationId xmlns:a16="http://schemas.microsoft.com/office/drawing/2014/main" id="{E996EC64-E2C1-4378-A2CB-B21D837AC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35" y="70202"/>
            <a:ext cx="2663532" cy="187335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D9DB52A3-50E5-468C-8765-7F2AA8275522}"/>
              </a:ext>
            </a:extLst>
          </p:cNvPr>
          <p:cNvPicPr>
            <a:picLocks noChangeAspect="1"/>
          </p:cNvPicPr>
          <p:nvPr/>
        </p:nvPicPr>
        <p:blipFill>
          <a:blip r:embed="rId3"/>
          <a:stretch>
            <a:fillRect/>
          </a:stretch>
        </p:blipFill>
        <p:spPr>
          <a:xfrm>
            <a:off x="8085390" y="598526"/>
            <a:ext cx="4143904" cy="6265081"/>
          </a:xfrm>
          <a:prstGeom prst="rect">
            <a:avLst/>
          </a:prstGeom>
        </p:spPr>
      </p:pic>
      <p:sp>
        <p:nvSpPr>
          <p:cNvPr id="8" name="Rectangle 7">
            <a:extLst>
              <a:ext uri="{FF2B5EF4-FFF2-40B4-BE49-F238E27FC236}">
                <a16:creationId xmlns:a16="http://schemas.microsoft.com/office/drawing/2014/main" id="{E4A4E5AB-47CB-4544-B920-D3246770BD7E}"/>
              </a:ext>
            </a:extLst>
          </p:cNvPr>
          <p:cNvSpPr/>
          <p:nvPr/>
        </p:nvSpPr>
        <p:spPr>
          <a:xfrm>
            <a:off x="200150" y="1549684"/>
            <a:ext cx="2590517" cy="338554"/>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Taylor, Kendall, Friedman</a:t>
            </a:r>
            <a:endParaRPr lang="fr-FR" sz="1600" dirty="0">
              <a:solidFill>
                <a:schemeClr val="bg1"/>
              </a:solidFill>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52A2899E-3880-4BBF-9404-05B3CB1E399D}"/>
              </a:ext>
            </a:extLst>
          </p:cNvPr>
          <p:cNvSpPr txBox="1"/>
          <p:nvPr/>
        </p:nvSpPr>
        <p:spPr>
          <a:xfrm>
            <a:off x="5696303" y="3555209"/>
            <a:ext cx="1899879" cy="400110"/>
          </a:xfrm>
          <a:prstGeom prst="rect">
            <a:avLst/>
          </a:prstGeom>
          <a:noFill/>
        </p:spPr>
        <p:txBody>
          <a:bodyPr wrap="none" rtlCol="0">
            <a:spAutoFit/>
          </a:bodyPr>
          <a:lstStyle/>
          <a:p>
            <a:r>
              <a:rPr lang="fr-FR" sz="2000" b="1" dirty="0" err="1">
                <a:solidFill>
                  <a:srgbClr val="FF0000"/>
                </a:solidFill>
                <a:latin typeface="Times New Roman" panose="02020603050405020304" pitchFamily="18" charset="0"/>
                <a:cs typeface="Times New Roman" panose="02020603050405020304" pitchFamily="18" charset="0"/>
              </a:rPr>
              <a:t>Bjorken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scaling</a:t>
            </a: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5FF3B2A-514A-44D6-BEB6-F21D184B7396}"/>
              </a:ext>
            </a:extLst>
          </p:cNvPr>
          <p:cNvSpPr/>
          <p:nvPr/>
        </p:nvSpPr>
        <p:spPr>
          <a:xfrm>
            <a:off x="8763496" y="4153791"/>
            <a:ext cx="2459677" cy="1200329"/>
          </a:xfrm>
          <a:prstGeom prst="rect">
            <a:avLst/>
          </a:prstGeom>
        </p:spPr>
        <p:txBody>
          <a:bodyPr wrap="square">
            <a:spAutoFit/>
          </a:bodyPr>
          <a:lstStyle/>
          <a:p>
            <a:r>
              <a:rPr lang="en-US" b="1" dirty="0">
                <a:solidFill>
                  <a:srgbClr val="FF0000"/>
                </a:solidFill>
                <a:latin typeface="Symbol" panose="05050102010706020507" pitchFamily="18" charset="2"/>
                <a:cs typeface="Times New Roman" panose="02020603050405020304" pitchFamily="18" charset="0"/>
              </a:rPr>
              <a:t>s</a:t>
            </a: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Symbol" panose="05050102010706020507" pitchFamily="18" charset="2"/>
                <a:cs typeface="Times New Roman" panose="02020603050405020304" pitchFamily="18" charset="0"/>
              </a:rPr>
              <a:t>s</a:t>
            </a:r>
            <a:r>
              <a:rPr lang="en-US" b="1" baseline="-25000" dirty="0" err="1">
                <a:solidFill>
                  <a:srgbClr val="FF0000"/>
                </a:solidFill>
                <a:latin typeface="Times New Roman" panose="02020603050405020304" pitchFamily="18" charset="0"/>
                <a:cs typeface="Times New Roman" panose="02020603050405020304" pitchFamily="18" charset="0"/>
              </a:rPr>
              <a:t>M</a:t>
            </a:r>
            <a:r>
              <a:rPr lang="en-US" b="1" dirty="0">
                <a:solidFill>
                  <a:srgbClr val="FF0000"/>
                </a:solidFill>
                <a:latin typeface="Times New Roman" panose="02020603050405020304" pitchFamily="18" charset="0"/>
                <a:cs typeface="Times New Roman" panose="02020603050405020304" pitchFamily="18" charset="0"/>
              </a:rPr>
              <a:t> has no q</a:t>
            </a:r>
            <a:r>
              <a:rPr lang="en-US" b="1" baseline="30000" dirty="0">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dependence: </a:t>
            </a:r>
          </a:p>
          <a:p>
            <a:r>
              <a:rPr lang="en-US" b="1" dirty="0">
                <a:solidFill>
                  <a:srgbClr val="FF0000"/>
                </a:solidFill>
                <a:latin typeface="Times New Roman" panose="02020603050405020304" pitchFamily="18" charset="0"/>
                <a:cs typeface="Times New Roman" panose="02020603050405020304" pitchFamily="18" charset="0"/>
              </a:rPr>
              <a:t>scattering against a point-like particle</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21" name="Image 20">
            <a:extLst>
              <a:ext uri="{FF2B5EF4-FFF2-40B4-BE49-F238E27FC236}">
                <a16:creationId xmlns:a16="http://schemas.microsoft.com/office/drawing/2014/main" id="{EF95C517-788C-478C-B1BB-CCEEF4A9F971}"/>
              </a:ext>
            </a:extLst>
          </p:cNvPr>
          <p:cNvPicPr>
            <a:picLocks noChangeAspect="1"/>
          </p:cNvPicPr>
          <p:nvPr/>
        </p:nvPicPr>
        <p:blipFill>
          <a:blip r:embed="rId4"/>
          <a:stretch>
            <a:fillRect/>
          </a:stretch>
        </p:blipFill>
        <p:spPr>
          <a:xfrm>
            <a:off x="3855771" y="712448"/>
            <a:ext cx="3313033" cy="1793924"/>
          </a:xfrm>
          <a:prstGeom prst="rect">
            <a:avLst/>
          </a:prstGeom>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13D0142F-167A-4F10-8BF5-09CB367FED6A}"/>
                  </a:ext>
                </a:extLst>
              </p:cNvPr>
              <p:cNvSpPr txBox="1"/>
              <p:nvPr/>
            </p:nvSpPr>
            <p:spPr>
              <a:xfrm>
                <a:off x="96751" y="2971036"/>
                <a:ext cx="5303520" cy="441339"/>
              </a:xfrm>
              <a:prstGeom prst="rect">
                <a:avLst/>
              </a:prstGeom>
              <a:solidFill>
                <a:schemeClr val="bg1"/>
              </a:solidFill>
            </p:spPr>
            <p:txBody>
              <a:bodyPr wrap="square" lIns="0" tIns="0" rIns="0" bIns="0" rtlCol="0">
                <a:spAutoFit/>
              </a:bodyPr>
              <a:lstStyle/>
              <a:p>
                <a14:m>
                  <m:oMath xmlns:m="http://schemas.openxmlformats.org/officeDocument/2006/math">
                    <m:f>
                      <m:fPr>
                        <m:ctrlPr>
                          <a:rPr lang="fr-FR" b="1" i="1" smtClean="0">
                            <a:latin typeface="Cambria Math" panose="02040503050406030204" pitchFamily="18" charset="0"/>
                          </a:rPr>
                        </m:ctrlPr>
                      </m:fPr>
                      <m:num>
                        <m:sSup>
                          <m:sSupPr>
                            <m:ctrlPr>
                              <a:rPr lang="fr-FR" b="1" i="1" smtClean="0">
                                <a:latin typeface="Cambria Math" panose="02040503050406030204" pitchFamily="18" charset="0"/>
                              </a:rPr>
                            </m:ctrlPr>
                          </m:sSupPr>
                          <m:e>
                            <m:r>
                              <a:rPr lang="fr-FR" b="1" i="1" smtClean="0">
                                <a:latin typeface="Cambria Math" panose="02040503050406030204" pitchFamily="18" charset="0"/>
                              </a:rPr>
                              <m:t>𝒅</m:t>
                            </m:r>
                          </m:e>
                          <m:sup>
                            <m:r>
                              <a:rPr lang="fr-FR" b="1" i="1" smtClean="0">
                                <a:latin typeface="Cambria Math" panose="02040503050406030204" pitchFamily="18" charset="0"/>
                              </a:rPr>
                              <m:t>𝟐</m:t>
                            </m:r>
                          </m:sup>
                        </m:sSup>
                        <m:r>
                          <a:rPr lang="fr-FR" b="1" i="1" smtClean="0">
                            <a:latin typeface="Cambria Math" panose="02040503050406030204" pitchFamily="18" charset="0"/>
                            <a:ea typeface="Cambria Math" panose="02040503050406030204" pitchFamily="18" charset="0"/>
                          </a:rPr>
                          <m:t>𝝈</m:t>
                        </m:r>
                      </m:num>
                      <m:den>
                        <m:r>
                          <a:rPr lang="fr-FR" b="1" i="1" smtClean="0">
                            <a:latin typeface="Cambria Math" panose="02040503050406030204" pitchFamily="18" charset="0"/>
                          </a:rPr>
                          <m:t>𝒅</m:t>
                        </m:r>
                        <m:r>
                          <a:rPr lang="el-GR" b="1" i="1" smtClean="0">
                            <a:latin typeface="Cambria Math" panose="02040503050406030204" pitchFamily="18" charset="0"/>
                            <a:ea typeface="Cambria Math" panose="02040503050406030204" pitchFamily="18" charset="0"/>
                          </a:rPr>
                          <m:t>𝜴</m:t>
                        </m:r>
                        <m:r>
                          <a:rPr lang="fr-FR" b="1" i="1" smtClean="0">
                            <a:latin typeface="Cambria Math" panose="02040503050406030204" pitchFamily="18" charset="0"/>
                            <a:ea typeface="Cambria Math" panose="02040503050406030204" pitchFamily="18" charset="0"/>
                          </a:rPr>
                          <m:t>𝒅</m:t>
                        </m:r>
                        <m:sSup>
                          <m:sSupPr>
                            <m:ctrlPr>
                              <a:rPr lang="fr-FR" b="1" i="1" smtClean="0">
                                <a:latin typeface="Cambria Math" panose="02040503050406030204" pitchFamily="18" charset="0"/>
                                <a:ea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𝑬</m:t>
                            </m:r>
                          </m:e>
                          <m:sup>
                            <m:r>
                              <a:rPr lang="fr-FR" b="1" i="1" smtClean="0">
                                <a:latin typeface="Cambria Math" panose="02040503050406030204" pitchFamily="18" charset="0"/>
                                <a:ea typeface="Cambria Math" panose="02040503050406030204" pitchFamily="18" charset="0"/>
                              </a:rPr>
                              <m:t>′</m:t>
                            </m:r>
                          </m:sup>
                        </m:sSup>
                      </m:den>
                    </m:f>
                    <m:d>
                      <m:dPr>
                        <m:ctrlPr>
                          <a:rPr lang="fr-FR" b="1" i="1" smtClean="0">
                            <a:latin typeface="Cambria Math" panose="02040503050406030204" pitchFamily="18" charset="0"/>
                          </a:rPr>
                        </m:ctrlPr>
                      </m:dPr>
                      <m:e>
                        <m:r>
                          <a:rPr lang="fr-FR" b="1" i="1" smtClean="0">
                            <a:latin typeface="Cambria Math" panose="02040503050406030204" pitchFamily="18" charset="0"/>
                          </a:rPr>
                          <m:t>𝑬</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𝑬</m:t>
                            </m:r>
                          </m:e>
                          <m:sup>
                            <m:r>
                              <a:rPr lang="fr-FR" b="1" i="1" smtClean="0">
                                <a:latin typeface="Cambria Math" panose="02040503050406030204" pitchFamily="18" charset="0"/>
                              </a:rPr>
                              <m:t>′</m:t>
                            </m:r>
                          </m:sup>
                        </m:sSup>
                        <m:r>
                          <a:rPr lang="fr-FR" b="1" i="1" smtClean="0">
                            <a:latin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𝜽</m:t>
                        </m:r>
                      </m:e>
                    </m:d>
                  </m:oMath>
                </a14:m>
                <a:r>
                  <a:rPr lang="fr-FR" b="1" dirty="0"/>
                  <a:t>=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𝝈</m:t>
                        </m:r>
                      </m:e>
                      <m:sub>
                        <m:r>
                          <a:rPr lang="fr-FR" b="1" i="1" smtClean="0">
                            <a:latin typeface="Cambria Math" panose="02040503050406030204" pitchFamily="18" charset="0"/>
                          </a:rPr>
                          <m:t>𝑴</m:t>
                        </m:r>
                      </m:sub>
                    </m:sSub>
                    <m:d>
                      <m:dPr>
                        <m:ctrlPr>
                          <a:rPr lang="fr-FR" b="1" i="1" smtClean="0">
                            <a:latin typeface="Cambria Math" panose="02040503050406030204" pitchFamily="18" charset="0"/>
                          </a:rPr>
                        </m:ctrlPr>
                      </m:dPr>
                      <m:e>
                        <m:sSub>
                          <m:sSubPr>
                            <m:ctrlPr>
                              <a:rPr lang="fr-FR" b="1" i="1" smtClean="0">
                                <a:latin typeface="Cambria Math" panose="02040503050406030204" pitchFamily="18" charset="0"/>
                              </a:rPr>
                            </m:ctrlPr>
                          </m:sSubPr>
                          <m:e>
                            <m:r>
                              <a:rPr lang="fr-FR" b="1" i="1" smtClean="0">
                                <a:latin typeface="Cambria Math" panose="02040503050406030204" pitchFamily="18" charset="0"/>
                              </a:rPr>
                              <m:t>𝑾</m:t>
                            </m:r>
                          </m:e>
                          <m:sub>
                            <m:r>
                              <a:rPr lang="fr-FR" b="1" i="1" smtClean="0">
                                <a:latin typeface="Cambria Math" panose="02040503050406030204" pitchFamily="18" charset="0"/>
                              </a:rPr>
                              <m:t>𝟐</m:t>
                            </m:r>
                          </m:sub>
                        </m:sSub>
                        <m:d>
                          <m:dPr>
                            <m:ctrlPr>
                              <a:rPr lang="fr-FR" b="1" i="1" smtClean="0">
                                <a:latin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𝝊</m:t>
                            </m:r>
                            <m:r>
                              <a:rPr lang="fr-FR" b="1" i="1" smtClean="0">
                                <a:latin typeface="Cambria Math" panose="02040503050406030204" pitchFamily="18" charset="0"/>
                                <a:ea typeface="Cambria Math" panose="02040503050406030204" pitchFamily="18" charset="0"/>
                              </a:rPr>
                              <m:t>,</m:t>
                            </m:r>
                            <m:sSup>
                              <m:sSupPr>
                                <m:ctrlPr>
                                  <a:rPr lang="fr-FR" b="1" i="1" smtClean="0">
                                    <a:latin typeface="Cambria Math" panose="02040503050406030204" pitchFamily="18" charset="0"/>
                                    <a:ea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𝒒</m:t>
                                </m:r>
                              </m:e>
                              <m:sup>
                                <m:r>
                                  <a:rPr lang="fr-FR" b="1" i="1" smtClean="0">
                                    <a:latin typeface="Cambria Math" panose="02040503050406030204" pitchFamily="18" charset="0"/>
                                    <a:ea typeface="Cambria Math" panose="02040503050406030204" pitchFamily="18" charset="0"/>
                                  </a:rPr>
                                  <m:t>𝟐</m:t>
                                </m:r>
                              </m:sup>
                            </m:sSup>
                          </m:e>
                        </m:d>
                        <m:r>
                          <a:rPr lang="fr-FR" b="1" i="1" smtClean="0">
                            <a:latin typeface="Cambria Math" panose="02040503050406030204" pitchFamily="18" charset="0"/>
                          </a:rPr>
                          <m:t>+</m:t>
                        </m:r>
                        <m:r>
                          <a:rPr lang="fr-FR" b="1" i="1" smtClean="0">
                            <a:latin typeface="Cambria Math" panose="02040503050406030204" pitchFamily="18" charset="0"/>
                          </a:rPr>
                          <m:t>𝟐</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𝑾</m:t>
                            </m:r>
                          </m:e>
                          <m:sub>
                            <m:r>
                              <a:rPr lang="fr-FR" b="1" i="1" smtClean="0">
                                <a:latin typeface="Cambria Math" panose="02040503050406030204" pitchFamily="18" charset="0"/>
                              </a:rPr>
                              <m:t>𝟏</m:t>
                            </m:r>
                          </m:sub>
                        </m:sSub>
                        <m:d>
                          <m:dPr>
                            <m:ctrlPr>
                              <a:rPr lang="fr-FR" b="1" i="1">
                                <a:latin typeface="Cambria Math" panose="02040503050406030204" pitchFamily="18" charset="0"/>
                              </a:rPr>
                            </m:ctrlPr>
                          </m:dPr>
                          <m:e>
                            <m:r>
                              <a:rPr lang="fr-FR" b="1" i="1">
                                <a:latin typeface="Cambria Math" panose="02040503050406030204" pitchFamily="18" charset="0"/>
                                <a:ea typeface="Cambria Math" panose="02040503050406030204" pitchFamily="18" charset="0"/>
                              </a:rPr>
                              <m:t>𝝊</m:t>
                            </m:r>
                            <m:r>
                              <a:rPr lang="fr-FR" b="1" i="1">
                                <a:latin typeface="Cambria Math" panose="02040503050406030204" pitchFamily="18" charset="0"/>
                                <a:ea typeface="Cambria Math" panose="02040503050406030204" pitchFamily="18" charset="0"/>
                              </a:rPr>
                              <m:t>,</m:t>
                            </m:r>
                            <m:sSup>
                              <m:sSupPr>
                                <m:ctrlPr>
                                  <a:rPr lang="fr-FR" b="1" i="1">
                                    <a:latin typeface="Cambria Math" panose="02040503050406030204" pitchFamily="18" charset="0"/>
                                    <a:ea typeface="Cambria Math" panose="02040503050406030204" pitchFamily="18" charset="0"/>
                                  </a:rPr>
                                </m:ctrlPr>
                              </m:sSupPr>
                              <m:e>
                                <m:r>
                                  <a:rPr lang="fr-FR" b="1" i="1">
                                    <a:latin typeface="Cambria Math" panose="02040503050406030204" pitchFamily="18" charset="0"/>
                                    <a:ea typeface="Cambria Math" panose="02040503050406030204" pitchFamily="18" charset="0"/>
                                  </a:rPr>
                                  <m:t>𝒒</m:t>
                                </m:r>
                              </m:e>
                              <m:sup>
                                <m:r>
                                  <a:rPr lang="fr-FR" b="1" i="1">
                                    <a:latin typeface="Cambria Math" panose="02040503050406030204" pitchFamily="18" charset="0"/>
                                    <a:ea typeface="Cambria Math" panose="02040503050406030204" pitchFamily="18" charset="0"/>
                                  </a:rPr>
                                  <m:t>𝟐</m:t>
                                </m:r>
                              </m:sup>
                            </m:sSup>
                          </m:e>
                        </m:d>
                        <m:sSup>
                          <m:sSupPr>
                            <m:ctrlPr>
                              <a:rPr lang="fr-FR" b="1" i="1" smtClean="0">
                                <a:latin typeface="Cambria Math" panose="02040503050406030204" pitchFamily="18" charset="0"/>
                                <a:ea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𝒕𝒂𝒏</m:t>
                            </m:r>
                          </m:e>
                          <m:sup>
                            <m:r>
                              <a:rPr lang="fr-FR" b="1" i="1" smtClean="0">
                                <a:latin typeface="Cambria Math" panose="02040503050406030204" pitchFamily="18" charset="0"/>
                                <a:ea typeface="Cambria Math" panose="02040503050406030204" pitchFamily="18" charset="0"/>
                              </a:rPr>
                              <m:t>𝟐</m:t>
                            </m:r>
                          </m:sup>
                        </m:sSup>
                        <m:f>
                          <m:fPr>
                            <m:ctrlPr>
                              <a:rPr lang="fr-FR" b="1" i="1" smtClean="0">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ea typeface="Cambria Math" panose="02040503050406030204" pitchFamily="18" charset="0"/>
                              </a:rPr>
                              <m:t>𝜽</m:t>
                            </m:r>
                          </m:num>
                          <m:den>
                            <m:r>
                              <a:rPr lang="fr-FR" b="1" i="1" smtClean="0">
                                <a:latin typeface="Cambria Math" panose="02040503050406030204" pitchFamily="18" charset="0"/>
                                <a:ea typeface="Cambria Math" panose="02040503050406030204" pitchFamily="18" charset="0"/>
                              </a:rPr>
                              <m:t>𝟐</m:t>
                            </m:r>
                          </m:den>
                        </m:f>
                      </m:e>
                    </m:d>
                  </m:oMath>
                </a14:m>
                <a:endParaRPr lang="fr-FR" b="1" dirty="0"/>
              </a:p>
            </p:txBody>
          </p:sp>
        </mc:Choice>
        <mc:Fallback xmlns="">
          <p:sp>
            <p:nvSpPr>
              <p:cNvPr id="4" name="ZoneTexte 3">
                <a:extLst>
                  <a:ext uri="{FF2B5EF4-FFF2-40B4-BE49-F238E27FC236}">
                    <a16:creationId xmlns:a16="http://schemas.microsoft.com/office/drawing/2014/main" id="{13D0142F-167A-4F10-8BF5-09CB367FED6A}"/>
                  </a:ext>
                </a:extLst>
              </p:cNvPr>
              <p:cNvSpPr txBox="1">
                <a:spLocks noRot="1" noChangeAspect="1" noMove="1" noResize="1" noEditPoints="1" noAdjustHandles="1" noChangeArrowheads="1" noChangeShapeType="1" noTextEdit="1"/>
              </p:cNvSpPr>
              <p:nvPr/>
            </p:nvSpPr>
            <p:spPr>
              <a:xfrm>
                <a:off x="96751" y="2971036"/>
                <a:ext cx="5303520" cy="441339"/>
              </a:xfrm>
              <a:prstGeom prst="rect">
                <a:avLst/>
              </a:prstGeom>
              <a:blipFill>
                <a:blip r:embed="rId5"/>
                <a:stretch>
                  <a:fillRect l="-115" b="-164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E5B64F51-FFA7-41FA-AD1B-4031CA402E8C}"/>
                  </a:ext>
                </a:extLst>
              </p:cNvPr>
              <p:cNvSpPr txBox="1"/>
              <p:nvPr/>
            </p:nvSpPr>
            <p:spPr>
              <a:xfrm>
                <a:off x="127135" y="2009508"/>
                <a:ext cx="1646155" cy="4631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𝑞</m:t>
                          </m:r>
                        </m:e>
                        <m:sup>
                          <m:r>
                            <a:rPr lang="fr-FR" sz="1600" b="0" i="1" smtClean="0">
                              <a:latin typeface="Cambria Math" panose="02040503050406030204" pitchFamily="18" charset="0"/>
                            </a:rPr>
                            <m:t>2</m:t>
                          </m:r>
                        </m:sup>
                      </m:sSup>
                      <m:r>
                        <a:rPr lang="fr-FR" sz="1600" b="0" i="0" smtClean="0">
                          <a:latin typeface="Cambria Math" panose="02040503050406030204" pitchFamily="18" charset="0"/>
                        </a:rPr>
                        <m:t>=</m:t>
                      </m:r>
                      <m:r>
                        <a:rPr lang="fr-FR" sz="1600" b="0" i="1" smtClean="0">
                          <a:latin typeface="Cambria Math" panose="02040503050406030204" pitchFamily="18" charset="0"/>
                        </a:rPr>
                        <m:t>−4</m:t>
                      </m:r>
                      <m:r>
                        <a:rPr lang="fr-FR" sz="1600" b="0" i="1" smtClean="0">
                          <a:latin typeface="Cambria Math" panose="02040503050406030204" pitchFamily="18" charset="0"/>
                        </a:rPr>
                        <m:t>𝐸𝐸</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𝑠𝑖𝑛</m:t>
                          </m:r>
                        </m:e>
                        <m:sup>
                          <m:r>
                            <a:rPr lang="fr-FR" sz="1600" b="0" i="1" smtClean="0">
                              <a:latin typeface="Cambria Math" panose="02040503050406030204" pitchFamily="18" charset="0"/>
                            </a:rPr>
                            <m:t>2</m:t>
                          </m:r>
                        </m:sup>
                      </m:sSup>
                      <m:f>
                        <m:fPr>
                          <m:ctrlPr>
                            <a:rPr lang="fr-FR" sz="1600" b="0" i="1" smtClean="0">
                              <a:latin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𝜃</m:t>
                          </m:r>
                        </m:num>
                        <m:den>
                          <m:r>
                            <a:rPr lang="fr-FR" sz="1600" b="0" i="1" smtClean="0">
                              <a:latin typeface="Cambria Math" panose="02040503050406030204" pitchFamily="18" charset="0"/>
                            </a:rPr>
                            <m:t>2</m:t>
                          </m:r>
                        </m:den>
                      </m:f>
                    </m:oMath>
                  </m:oMathPara>
                </a14:m>
                <a:endParaRPr lang="fr-FR" sz="1600" dirty="0"/>
              </a:p>
            </p:txBody>
          </p:sp>
        </mc:Choice>
        <mc:Fallback xmlns="">
          <p:sp>
            <p:nvSpPr>
              <p:cNvPr id="5" name="ZoneTexte 4">
                <a:extLst>
                  <a:ext uri="{FF2B5EF4-FFF2-40B4-BE49-F238E27FC236}">
                    <a16:creationId xmlns:a16="http://schemas.microsoft.com/office/drawing/2014/main" id="{E5B64F51-FFA7-41FA-AD1B-4031CA402E8C}"/>
                  </a:ext>
                </a:extLst>
              </p:cNvPr>
              <p:cNvSpPr txBox="1">
                <a:spLocks noRot="1" noChangeAspect="1" noMove="1" noResize="1" noEditPoints="1" noAdjustHandles="1" noChangeArrowheads="1" noChangeShapeType="1" noTextEdit="1"/>
              </p:cNvSpPr>
              <p:nvPr/>
            </p:nvSpPr>
            <p:spPr>
              <a:xfrm>
                <a:off x="127135" y="2009508"/>
                <a:ext cx="1646155" cy="463140"/>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170DAD3C-107C-430B-BA37-9751EE1EB307}"/>
                  </a:ext>
                </a:extLst>
              </p:cNvPr>
              <p:cNvSpPr txBox="1"/>
              <p:nvPr/>
            </p:nvSpPr>
            <p:spPr>
              <a:xfrm>
                <a:off x="96950" y="2507329"/>
                <a:ext cx="461489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𝑊</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𝑃</m:t>
                              </m:r>
                              <m:r>
                                <a:rPr lang="fr-FR" sz="1600" b="0" i="1" smtClean="0">
                                  <a:latin typeface="Cambria Math" panose="02040503050406030204" pitchFamily="18" charset="0"/>
                                </a:rPr>
                                <m:t>+</m:t>
                              </m:r>
                              <m:r>
                                <a:rPr lang="fr-FR" sz="1600" b="0" i="1" smtClean="0">
                                  <a:latin typeface="Cambria Math" panose="02040503050406030204" pitchFamily="18" charset="0"/>
                                </a:rPr>
                                <m:t>𝑞</m:t>
                              </m:r>
                            </m:e>
                          </m:d>
                        </m:e>
                        <m:sup>
                          <m:r>
                            <a:rPr lang="fr-FR" sz="1600" b="0" i="1" smtClean="0">
                              <a:latin typeface="Cambria Math" panose="02040503050406030204" pitchFamily="18" charset="0"/>
                            </a:rPr>
                            <m:t>2</m:t>
                          </m:r>
                        </m:sup>
                      </m:sSup>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𝑃</m:t>
                          </m:r>
                        </m:e>
                        <m:sup>
                          <m:r>
                            <a:rPr lang="fr-FR" sz="1600" b="0" i="1" smtClean="0">
                              <a:latin typeface="Cambria Math" panose="02040503050406030204" pitchFamily="18" charset="0"/>
                            </a:rPr>
                            <m:t>2</m:t>
                          </m:r>
                        </m:sup>
                      </m:sSup>
                      <m:r>
                        <a:rPr lang="fr-FR" sz="1600" b="0" i="1" smtClean="0">
                          <a:latin typeface="Cambria Math" panose="02040503050406030204" pitchFamily="18" charset="0"/>
                        </a:rPr>
                        <m:t>+2</m:t>
                      </m:r>
                      <m:r>
                        <a:rPr lang="fr-FR" sz="1600" b="0" i="1" smtClean="0">
                          <a:latin typeface="Cambria Math" panose="02040503050406030204" pitchFamily="18" charset="0"/>
                        </a:rPr>
                        <m:t>𝑃</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𝑞</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𝑞</m:t>
                          </m:r>
                        </m:e>
                        <m:sup>
                          <m:r>
                            <a:rPr lang="fr-FR" sz="1600" b="0" i="1" smtClean="0">
                              <a:latin typeface="Cambria Math" panose="02040503050406030204" pitchFamily="18" charset="0"/>
                              <a:ea typeface="Cambria Math" panose="02040503050406030204" pitchFamily="18" charset="0"/>
                            </a:rPr>
                            <m:t>2</m:t>
                          </m:r>
                        </m:sup>
                      </m:sSup>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𝑀</m:t>
                          </m:r>
                        </m:e>
                        <m:sup>
                          <m:r>
                            <a:rPr lang="fr-FR" sz="1600" b="0" i="1" smtClean="0">
                              <a:latin typeface="Cambria Math" panose="02040503050406030204" pitchFamily="18" charset="0"/>
                              <a:ea typeface="Cambria Math" panose="02040503050406030204" pitchFamily="18" charset="0"/>
                            </a:rPr>
                            <m:t>2</m:t>
                          </m:r>
                        </m:sup>
                      </m:sSup>
                      <m:r>
                        <a:rPr lang="fr-FR" sz="1600" b="0" i="1" smtClean="0">
                          <a:latin typeface="Cambria Math" panose="02040503050406030204" pitchFamily="18" charset="0"/>
                          <a:ea typeface="Cambria Math" panose="02040503050406030204" pitchFamily="18" charset="0"/>
                        </a:rPr>
                        <m:t>+2</m:t>
                      </m:r>
                      <m:r>
                        <a:rPr lang="fr-FR" sz="1600" b="0" i="1" smtClean="0">
                          <a:latin typeface="Cambria Math" panose="02040503050406030204" pitchFamily="18" charset="0"/>
                          <a:ea typeface="Cambria Math" panose="02040503050406030204" pitchFamily="18" charset="0"/>
                        </a:rPr>
                        <m:t>𝑀</m:t>
                      </m:r>
                      <m:r>
                        <a:rPr lang="fr-FR" sz="1600" b="0" i="1" smtClean="0">
                          <a:latin typeface="Cambria Math" panose="02040503050406030204" pitchFamily="18" charset="0"/>
                          <a:ea typeface="Cambria Math" panose="02040503050406030204" pitchFamily="18" charset="0"/>
                        </a:rPr>
                        <m:t>𝜐</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𝑄</m:t>
                          </m:r>
                        </m:e>
                        <m:sup>
                          <m:r>
                            <a:rPr lang="fr-FR" sz="1600" b="0" i="1" smtClean="0">
                              <a:latin typeface="Cambria Math" panose="02040503050406030204" pitchFamily="18" charset="0"/>
                              <a:ea typeface="Cambria Math" panose="02040503050406030204" pitchFamily="18" charset="0"/>
                            </a:rPr>
                            <m:t>2</m:t>
                          </m:r>
                        </m:sup>
                      </m:sSup>
                    </m:oMath>
                  </m:oMathPara>
                </a14:m>
                <a:endParaRPr lang="fr-FR" sz="1600" dirty="0"/>
              </a:p>
            </p:txBody>
          </p:sp>
        </mc:Choice>
        <mc:Fallback xmlns="">
          <p:sp>
            <p:nvSpPr>
              <p:cNvPr id="11" name="ZoneTexte 10">
                <a:extLst>
                  <a:ext uri="{FF2B5EF4-FFF2-40B4-BE49-F238E27FC236}">
                    <a16:creationId xmlns:a16="http://schemas.microsoft.com/office/drawing/2014/main" id="{170DAD3C-107C-430B-BA37-9751EE1EB307}"/>
                  </a:ext>
                </a:extLst>
              </p:cNvPr>
              <p:cNvSpPr txBox="1">
                <a:spLocks noRot="1" noChangeAspect="1" noMove="1" noResize="1" noEditPoints="1" noAdjustHandles="1" noChangeArrowheads="1" noChangeShapeType="1" noTextEdit="1"/>
              </p:cNvSpPr>
              <p:nvPr/>
            </p:nvSpPr>
            <p:spPr>
              <a:xfrm>
                <a:off x="96950" y="2507329"/>
                <a:ext cx="4614899" cy="246221"/>
              </a:xfrm>
              <a:prstGeom prst="rect">
                <a:avLst/>
              </a:prstGeom>
              <a:blipFill>
                <a:blip r:embed="rId7"/>
                <a:stretch>
                  <a:fillRect l="-1057" r="-264" b="-2926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88BE009E-2205-4506-ABD1-B766B76DC747}"/>
                  </a:ext>
                </a:extLst>
              </p:cNvPr>
              <p:cNvSpPr txBox="1"/>
              <p:nvPr/>
            </p:nvSpPr>
            <p:spPr>
              <a:xfrm>
                <a:off x="1862543" y="2031899"/>
                <a:ext cx="1789293" cy="4201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𝜐</m:t>
                      </m:r>
                      <m:r>
                        <a:rPr lang="fr-FR" sz="1600" b="0" i="1" smtClean="0">
                          <a:latin typeface="Cambria Math" panose="02040503050406030204" pitchFamily="18" charset="0"/>
                          <a:ea typeface="Cambria Math" panose="02040503050406030204" pitchFamily="18" charset="0"/>
                        </a:rPr>
                        <m:t>=</m:t>
                      </m:r>
                      <m:f>
                        <m:fPr>
                          <m:ctrlPr>
                            <a:rPr lang="fr-FR" sz="1600" b="0" i="1" smtClean="0">
                              <a:latin typeface="Cambria Math" panose="02040503050406030204" pitchFamily="18" charset="0"/>
                              <a:ea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𝑝</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𝑞</m:t>
                          </m:r>
                        </m:num>
                        <m:den>
                          <m:r>
                            <a:rPr lang="fr-FR" sz="1600" b="0" i="1" smtClean="0">
                              <a:latin typeface="Cambria Math" panose="02040503050406030204" pitchFamily="18" charset="0"/>
                              <a:ea typeface="Cambria Math" panose="02040503050406030204" pitchFamily="18" charset="0"/>
                            </a:rPr>
                            <m:t>𝑀</m:t>
                          </m:r>
                        </m:den>
                      </m:f>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𝐸</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𝐸</m:t>
                          </m:r>
                        </m:e>
                        <m:sup>
                          <m:r>
                            <a:rPr lang="fr-FR" sz="1600" b="0" i="1" smtClean="0">
                              <a:latin typeface="Cambria Math" panose="02040503050406030204" pitchFamily="18" charset="0"/>
                              <a:ea typeface="Cambria Math" panose="02040503050406030204" pitchFamily="18" charset="0"/>
                            </a:rPr>
                            <m:t>′</m:t>
                          </m:r>
                        </m:sup>
                      </m:sSup>
                    </m:oMath>
                  </m:oMathPara>
                </a14:m>
                <a:endParaRPr lang="fr-FR" sz="1600" i="1" dirty="0"/>
              </a:p>
            </p:txBody>
          </p:sp>
        </mc:Choice>
        <mc:Fallback xmlns="">
          <p:sp>
            <p:nvSpPr>
              <p:cNvPr id="20" name="ZoneTexte 19">
                <a:extLst>
                  <a:ext uri="{FF2B5EF4-FFF2-40B4-BE49-F238E27FC236}">
                    <a16:creationId xmlns:a16="http://schemas.microsoft.com/office/drawing/2014/main" id="{88BE009E-2205-4506-ABD1-B766B76DC747}"/>
                  </a:ext>
                </a:extLst>
              </p:cNvPr>
              <p:cNvSpPr txBox="1">
                <a:spLocks noRot="1" noChangeAspect="1" noMove="1" noResize="1" noEditPoints="1" noAdjustHandles="1" noChangeArrowheads="1" noChangeShapeType="1" noTextEdit="1"/>
              </p:cNvSpPr>
              <p:nvPr/>
            </p:nvSpPr>
            <p:spPr>
              <a:xfrm>
                <a:off x="1862543" y="2031899"/>
                <a:ext cx="1789293" cy="420115"/>
              </a:xfrm>
              <a:prstGeom prst="rect">
                <a:avLst/>
              </a:prstGeom>
              <a:blipFill>
                <a:blip r:embed="rId8"/>
                <a:stretch>
                  <a:fillRect t="-1449" b="-159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F255F238-6400-4286-8056-662E25AB5641}"/>
                  </a:ext>
                </a:extLst>
              </p:cNvPr>
              <p:cNvSpPr txBox="1"/>
              <p:nvPr/>
            </p:nvSpPr>
            <p:spPr>
              <a:xfrm>
                <a:off x="5388274" y="4068117"/>
                <a:ext cx="2622577" cy="694806"/>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𝟐</m:t>
                      </m:r>
                      <m:r>
                        <a:rPr lang="fr-FR" sz="2000" b="1" i="1" smtClean="0">
                          <a:latin typeface="Cambria Math" panose="02040503050406030204" pitchFamily="18" charset="0"/>
                        </a:rPr>
                        <m:t>𝑴</m:t>
                      </m:r>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𝑾</m:t>
                          </m:r>
                        </m:e>
                        <m:sub>
                          <m:r>
                            <a:rPr lang="fr-FR" sz="2000" b="1" i="1" smtClean="0">
                              <a:latin typeface="Cambria Math" panose="02040503050406030204" pitchFamily="18" charset="0"/>
                            </a:rPr>
                            <m:t>𝟏</m:t>
                          </m:r>
                        </m:sub>
                      </m:sSub>
                      <m:d>
                        <m:dPr>
                          <m:ctrlPr>
                            <a:rPr lang="fr-FR" sz="2000" b="1" i="1" smtClean="0">
                              <a:latin typeface="Cambria Math" panose="02040503050406030204" pitchFamily="18" charset="0"/>
                            </a:rPr>
                          </m:ctrlPr>
                        </m:dPr>
                        <m:e>
                          <m:r>
                            <a:rPr lang="fr-FR" sz="2000" b="1" i="1" smtClean="0">
                              <a:latin typeface="Cambria Math" panose="02040503050406030204" pitchFamily="18" charset="0"/>
                              <a:ea typeface="Cambria Math" panose="02040503050406030204" pitchFamily="18" charset="0"/>
                            </a:rPr>
                            <m:t>𝝊</m:t>
                          </m:r>
                          <m:r>
                            <a:rPr lang="fr-FR" sz="2000" b="1" i="1" smtClean="0">
                              <a:latin typeface="Cambria Math" panose="02040503050406030204" pitchFamily="18" charset="0"/>
                              <a:ea typeface="Cambria Math" panose="02040503050406030204" pitchFamily="18" charset="0"/>
                            </a:rPr>
                            <m:t>,</m:t>
                          </m:r>
                          <m:sSup>
                            <m:sSupPr>
                              <m:ctrlPr>
                                <a:rPr lang="fr-FR" sz="2000" b="1" i="1" smtClean="0">
                                  <a:latin typeface="Cambria Math" panose="02040503050406030204" pitchFamily="18" charset="0"/>
                                  <a:ea typeface="Cambria Math" panose="02040503050406030204" pitchFamily="18" charset="0"/>
                                </a:rPr>
                              </m:ctrlPr>
                            </m:sSupPr>
                            <m:e>
                              <m:r>
                                <a:rPr lang="fr-FR" sz="2000" b="1" i="1" smtClean="0">
                                  <a:latin typeface="Cambria Math" panose="02040503050406030204" pitchFamily="18" charset="0"/>
                                  <a:ea typeface="Cambria Math" panose="02040503050406030204" pitchFamily="18" charset="0"/>
                                </a:rPr>
                                <m:t>𝒒</m:t>
                              </m:r>
                            </m:e>
                            <m:sup>
                              <m:r>
                                <a:rPr lang="fr-FR" sz="2000" b="1" i="1" smtClean="0">
                                  <a:latin typeface="Cambria Math" panose="02040503050406030204" pitchFamily="18" charset="0"/>
                                  <a:ea typeface="Cambria Math" panose="02040503050406030204" pitchFamily="18" charset="0"/>
                                </a:rPr>
                                <m:t>𝟐</m:t>
                              </m:r>
                            </m:sup>
                          </m:sSup>
                        </m:e>
                      </m:d>
                      <m:r>
                        <a:rPr lang="fr-FR"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𝑭</m:t>
                          </m:r>
                        </m:e>
                        <m:sub>
                          <m:r>
                            <a:rPr lang="fr-FR" sz="2000" b="1" i="1" smtClean="0">
                              <a:latin typeface="Cambria Math" panose="02040503050406030204" pitchFamily="18" charset="0"/>
                            </a:rPr>
                            <m:t>𝟏</m:t>
                          </m:r>
                        </m:sub>
                      </m:sSub>
                      <m:d>
                        <m:dPr>
                          <m:ctrlPr>
                            <a:rPr lang="fr-FR" sz="2000" b="1" i="1" smtClean="0">
                              <a:latin typeface="Cambria Math" panose="02040503050406030204" pitchFamily="18" charset="0"/>
                            </a:rPr>
                          </m:ctrlPr>
                        </m:dPr>
                        <m:e>
                          <m:r>
                            <a:rPr lang="fr-FR" sz="2000" b="1" i="1" smtClean="0">
                              <a:latin typeface="Cambria Math" panose="02040503050406030204" pitchFamily="18" charset="0"/>
                              <a:ea typeface="Cambria Math" panose="02040503050406030204" pitchFamily="18" charset="0"/>
                            </a:rPr>
                            <m:t>𝝎</m:t>
                          </m:r>
                        </m:e>
                      </m:d>
                    </m:oMath>
                  </m:oMathPara>
                </a14:m>
                <a:endParaRPr lang="fr-FR" sz="2000" b="1" dirty="0"/>
              </a:p>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𝝊</m:t>
                      </m:r>
                      <m:sSub>
                        <m:sSubPr>
                          <m:ctrlPr>
                            <a:rPr lang="fr-FR" sz="2000" b="1" i="1">
                              <a:latin typeface="Cambria Math" panose="02040503050406030204" pitchFamily="18" charset="0"/>
                            </a:rPr>
                          </m:ctrlPr>
                        </m:sSubPr>
                        <m:e>
                          <m:r>
                            <a:rPr lang="fr-FR" sz="2000" b="1" i="1">
                              <a:latin typeface="Cambria Math" panose="02040503050406030204" pitchFamily="18" charset="0"/>
                            </a:rPr>
                            <m:t>𝑾</m:t>
                          </m:r>
                        </m:e>
                        <m:sub>
                          <m:r>
                            <a:rPr lang="fr-FR" sz="2000" b="1" i="1" smtClean="0">
                              <a:latin typeface="Cambria Math" panose="02040503050406030204" pitchFamily="18" charset="0"/>
                            </a:rPr>
                            <m:t>𝟐</m:t>
                          </m:r>
                        </m:sub>
                      </m:sSub>
                      <m:d>
                        <m:dPr>
                          <m:ctrlPr>
                            <a:rPr lang="fr-FR" sz="2000" b="1" i="1">
                              <a:latin typeface="Cambria Math" panose="02040503050406030204" pitchFamily="18" charset="0"/>
                            </a:rPr>
                          </m:ctrlPr>
                        </m:dPr>
                        <m:e>
                          <m:r>
                            <a:rPr lang="fr-FR" sz="2000" b="1" i="1">
                              <a:latin typeface="Cambria Math" panose="02040503050406030204" pitchFamily="18" charset="0"/>
                              <a:ea typeface="Cambria Math" panose="02040503050406030204" pitchFamily="18" charset="0"/>
                            </a:rPr>
                            <m:t>𝝊</m:t>
                          </m:r>
                          <m:r>
                            <a:rPr lang="fr-FR" sz="2000" b="1" i="1">
                              <a:latin typeface="Cambria Math" panose="02040503050406030204" pitchFamily="18" charset="0"/>
                              <a:ea typeface="Cambria Math" panose="02040503050406030204" pitchFamily="18" charset="0"/>
                            </a:rPr>
                            <m:t>,</m:t>
                          </m:r>
                          <m:sSup>
                            <m:sSupPr>
                              <m:ctrlPr>
                                <a:rPr lang="fr-FR" sz="2000" b="1" i="1">
                                  <a:latin typeface="Cambria Math" panose="02040503050406030204" pitchFamily="18" charset="0"/>
                                  <a:ea typeface="Cambria Math" panose="02040503050406030204" pitchFamily="18" charset="0"/>
                                </a:rPr>
                              </m:ctrlPr>
                            </m:sSupPr>
                            <m:e>
                              <m:r>
                                <a:rPr lang="fr-FR" sz="2000" b="1" i="1">
                                  <a:latin typeface="Cambria Math" panose="02040503050406030204" pitchFamily="18" charset="0"/>
                                  <a:ea typeface="Cambria Math" panose="02040503050406030204" pitchFamily="18" charset="0"/>
                                </a:rPr>
                                <m:t>𝒒</m:t>
                              </m:r>
                            </m:e>
                            <m:sup>
                              <m:r>
                                <a:rPr lang="fr-FR" sz="2000" b="1" i="1">
                                  <a:latin typeface="Cambria Math" panose="02040503050406030204" pitchFamily="18" charset="0"/>
                                  <a:ea typeface="Cambria Math" panose="02040503050406030204" pitchFamily="18" charset="0"/>
                                </a:rPr>
                                <m:t>𝟐</m:t>
                              </m:r>
                            </m:sup>
                          </m:sSup>
                        </m:e>
                      </m:d>
                      <m:r>
                        <a:rPr lang="fr-FR" sz="2000" b="1" i="1">
                          <a:latin typeface="Cambria Math" panose="02040503050406030204" pitchFamily="18" charset="0"/>
                        </a:rPr>
                        <m:t>=</m:t>
                      </m:r>
                      <m:sSub>
                        <m:sSubPr>
                          <m:ctrlPr>
                            <a:rPr lang="fr-FR" sz="2000" b="1" i="1">
                              <a:latin typeface="Cambria Math" panose="02040503050406030204" pitchFamily="18" charset="0"/>
                            </a:rPr>
                          </m:ctrlPr>
                        </m:sSubPr>
                        <m:e>
                          <m:r>
                            <a:rPr lang="fr-FR" sz="2000" b="1" i="1">
                              <a:latin typeface="Cambria Math" panose="02040503050406030204" pitchFamily="18" charset="0"/>
                            </a:rPr>
                            <m:t>𝑭</m:t>
                          </m:r>
                        </m:e>
                        <m:sub>
                          <m:r>
                            <a:rPr lang="fr-FR" sz="2000" b="1" i="1" smtClean="0">
                              <a:latin typeface="Cambria Math" panose="02040503050406030204" pitchFamily="18" charset="0"/>
                            </a:rPr>
                            <m:t>𝟐</m:t>
                          </m:r>
                        </m:sub>
                      </m:sSub>
                      <m:d>
                        <m:dPr>
                          <m:ctrlPr>
                            <a:rPr lang="fr-FR" sz="2000" b="1" i="1">
                              <a:latin typeface="Cambria Math" panose="02040503050406030204" pitchFamily="18" charset="0"/>
                            </a:rPr>
                          </m:ctrlPr>
                        </m:dPr>
                        <m:e>
                          <m:r>
                            <a:rPr lang="fr-FR" sz="2000" b="1" i="1">
                              <a:latin typeface="Cambria Math" panose="02040503050406030204" pitchFamily="18" charset="0"/>
                              <a:ea typeface="Cambria Math" panose="02040503050406030204" pitchFamily="18" charset="0"/>
                            </a:rPr>
                            <m:t>𝝎</m:t>
                          </m:r>
                        </m:e>
                      </m:d>
                    </m:oMath>
                  </m:oMathPara>
                </a14:m>
                <a:endParaRPr lang="fr-FR" sz="2000" b="1" dirty="0"/>
              </a:p>
            </p:txBody>
          </p:sp>
        </mc:Choice>
        <mc:Fallback xmlns="">
          <p:sp>
            <p:nvSpPr>
              <p:cNvPr id="16" name="ZoneTexte 15">
                <a:extLst>
                  <a:ext uri="{FF2B5EF4-FFF2-40B4-BE49-F238E27FC236}">
                    <a16:creationId xmlns:a16="http://schemas.microsoft.com/office/drawing/2014/main" id="{F255F238-6400-4286-8056-662E25AB5641}"/>
                  </a:ext>
                </a:extLst>
              </p:cNvPr>
              <p:cNvSpPr txBox="1">
                <a:spLocks noRot="1" noChangeAspect="1" noMove="1" noResize="1" noEditPoints="1" noAdjustHandles="1" noChangeArrowheads="1" noChangeShapeType="1" noTextEdit="1"/>
              </p:cNvSpPr>
              <p:nvPr/>
            </p:nvSpPr>
            <p:spPr>
              <a:xfrm>
                <a:off x="5388274" y="4068117"/>
                <a:ext cx="2622577" cy="694806"/>
              </a:xfrm>
              <a:prstGeom prst="rect">
                <a:avLst/>
              </a:prstGeom>
              <a:blipFill>
                <a:blip r:embed="rId9"/>
                <a:stretch>
                  <a:fillRect l="-1628" b="-964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0E56DFD6-FE9F-492E-BDFE-2FF1ED1E90E9}"/>
                  </a:ext>
                </a:extLst>
              </p:cNvPr>
              <p:cNvSpPr txBox="1"/>
              <p:nvPr/>
            </p:nvSpPr>
            <p:spPr>
              <a:xfrm>
                <a:off x="5399032" y="5052038"/>
                <a:ext cx="1415452" cy="561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𝑥</m:t>
                          </m:r>
                        </m:den>
                      </m:f>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𝑀</m:t>
                          </m:r>
                          <m:r>
                            <a:rPr lang="fr-FR" b="0" i="1" smtClean="0">
                              <a:latin typeface="Cambria Math" panose="02040503050406030204" pitchFamily="18" charset="0"/>
                              <a:ea typeface="Cambria Math" panose="02040503050406030204" pitchFamily="18" charset="0"/>
                            </a:rPr>
                            <m:t>𝜐</m:t>
                          </m:r>
                        </m:num>
                        <m:den>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𝑄</m:t>
                              </m:r>
                            </m:e>
                            <m:sup>
                              <m:r>
                                <a:rPr lang="fr-FR" b="0" i="1" smtClean="0">
                                  <a:latin typeface="Cambria Math" panose="02040503050406030204" pitchFamily="18" charset="0"/>
                                  <a:ea typeface="Cambria Math" panose="02040503050406030204" pitchFamily="18" charset="0"/>
                                </a:rPr>
                                <m:t>2</m:t>
                              </m:r>
                            </m:sup>
                          </m:sSup>
                        </m:den>
                      </m:f>
                    </m:oMath>
                  </m:oMathPara>
                </a14:m>
                <a:endParaRPr lang="fr-FR" dirty="0"/>
              </a:p>
            </p:txBody>
          </p:sp>
        </mc:Choice>
        <mc:Fallback xmlns="">
          <p:sp>
            <p:nvSpPr>
              <p:cNvPr id="17" name="ZoneTexte 16">
                <a:extLst>
                  <a:ext uri="{FF2B5EF4-FFF2-40B4-BE49-F238E27FC236}">
                    <a16:creationId xmlns:a16="http://schemas.microsoft.com/office/drawing/2014/main" id="{0E56DFD6-FE9F-492E-BDFE-2FF1ED1E90E9}"/>
                  </a:ext>
                </a:extLst>
              </p:cNvPr>
              <p:cNvSpPr txBox="1">
                <a:spLocks noRot="1" noChangeAspect="1" noMove="1" noResize="1" noEditPoints="1" noAdjustHandles="1" noChangeArrowheads="1" noChangeShapeType="1" noTextEdit="1"/>
              </p:cNvSpPr>
              <p:nvPr/>
            </p:nvSpPr>
            <p:spPr>
              <a:xfrm>
                <a:off x="5399032" y="5052038"/>
                <a:ext cx="1415452" cy="561629"/>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95E0FA29-D64A-4D49-A75B-A74D100C7B9E}"/>
                  </a:ext>
                </a:extLst>
              </p:cNvPr>
              <p:cNvSpPr txBox="1"/>
              <p:nvPr/>
            </p:nvSpPr>
            <p:spPr>
              <a:xfrm>
                <a:off x="5399032" y="5760610"/>
                <a:ext cx="1820563" cy="602473"/>
              </a:xfrm>
              <a:prstGeom prst="rect">
                <a:avLst/>
              </a:prstGeom>
              <a:noFill/>
              <a:ln>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𝑄</m:t>
                              </m:r>
                            </m:e>
                            <m:sup>
                              <m:r>
                                <a:rPr lang="fr-FR" b="0" i="1" smtClean="0">
                                  <a:latin typeface="Cambria Math" panose="02040503050406030204" pitchFamily="18" charset="0"/>
                                </a:rPr>
                                <m:t>2</m:t>
                              </m:r>
                            </m:sup>
                          </m:sSup>
                        </m:num>
                        <m:den>
                          <m:r>
                            <a:rPr lang="fr-FR" b="0" i="1" smtClean="0">
                              <a:latin typeface="Cambria Math" panose="02040503050406030204" pitchFamily="18" charset="0"/>
                            </a:rPr>
                            <m:t>2</m:t>
                          </m:r>
                          <m:r>
                            <a:rPr lang="fr-FR" b="0" i="1" smtClean="0">
                              <a:latin typeface="Cambria Math" panose="02040503050406030204" pitchFamily="18" charset="0"/>
                            </a:rPr>
                            <m:t>𝑀</m:t>
                          </m:r>
                          <m:r>
                            <a:rPr lang="fr-FR" b="0" i="1" smtClean="0">
                              <a:latin typeface="Cambria Math" panose="02040503050406030204" pitchFamily="18" charset="0"/>
                              <a:ea typeface="Cambria Math" panose="02040503050406030204" pitchFamily="18" charset="0"/>
                            </a:rPr>
                            <m:t>𝜐</m:t>
                          </m:r>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𝑄</m:t>
                              </m:r>
                            </m:e>
                            <m:sup>
                              <m:r>
                                <a:rPr lang="fr-FR" b="0" i="1" smtClean="0">
                                  <a:latin typeface="Cambria Math" panose="02040503050406030204" pitchFamily="18" charset="0"/>
                                </a:rPr>
                                <m:t>2</m:t>
                              </m:r>
                            </m:sup>
                          </m:sSup>
                        </m:num>
                        <m:den>
                          <m:r>
                            <a:rPr lang="fr-FR" b="0" i="1" smtClean="0">
                              <a:latin typeface="Cambria Math" panose="02040503050406030204" pitchFamily="18" charset="0"/>
                            </a:rPr>
                            <m:t>2</m:t>
                          </m:r>
                          <m:r>
                            <a:rPr lang="fr-FR" b="0" i="1" smtClean="0">
                              <a:latin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𝑞</m:t>
                          </m:r>
                        </m:den>
                      </m:f>
                    </m:oMath>
                  </m:oMathPara>
                </a14:m>
                <a:endParaRPr lang="fr-FR" dirty="0"/>
              </a:p>
            </p:txBody>
          </p:sp>
        </mc:Choice>
        <mc:Fallback xmlns="">
          <p:sp>
            <p:nvSpPr>
              <p:cNvPr id="22" name="ZoneTexte 21">
                <a:extLst>
                  <a:ext uri="{FF2B5EF4-FFF2-40B4-BE49-F238E27FC236}">
                    <a16:creationId xmlns:a16="http://schemas.microsoft.com/office/drawing/2014/main" id="{95E0FA29-D64A-4D49-A75B-A74D100C7B9E}"/>
                  </a:ext>
                </a:extLst>
              </p:cNvPr>
              <p:cNvSpPr txBox="1">
                <a:spLocks noRot="1" noChangeAspect="1" noMove="1" noResize="1" noEditPoints="1" noAdjustHandles="1" noChangeArrowheads="1" noChangeShapeType="1" noTextEdit="1"/>
              </p:cNvSpPr>
              <p:nvPr/>
            </p:nvSpPr>
            <p:spPr>
              <a:xfrm>
                <a:off x="5399032" y="5760610"/>
                <a:ext cx="1820563" cy="602473"/>
              </a:xfrm>
              <a:prstGeom prst="rect">
                <a:avLst/>
              </a:prstGeom>
              <a:blipFill>
                <a:blip r:embed="rId11"/>
                <a:stretch>
                  <a:fillRect/>
                </a:stretch>
              </a:blipFill>
              <a:ln>
                <a:solidFill>
                  <a:srgbClr val="0000FF"/>
                </a:solidFill>
              </a:ln>
            </p:spPr>
            <p:txBody>
              <a:bodyPr/>
              <a:lstStyle/>
              <a:p>
                <a:r>
                  <a:rPr lang="fr-FR">
                    <a:noFill/>
                  </a:rPr>
                  <a:t> </a:t>
                </a:r>
              </a:p>
            </p:txBody>
          </p:sp>
        </mc:Fallback>
      </mc:AlternateContent>
      <p:pic>
        <p:nvPicPr>
          <p:cNvPr id="7" name="Image 6">
            <a:extLst>
              <a:ext uri="{FF2B5EF4-FFF2-40B4-BE49-F238E27FC236}">
                <a16:creationId xmlns:a16="http://schemas.microsoft.com/office/drawing/2014/main" id="{B9F3E93E-388B-4139-A865-EB12BEEAF0D1}"/>
              </a:ext>
            </a:extLst>
          </p:cNvPr>
          <p:cNvPicPr>
            <a:picLocks noChangeAspect="1"/>
          </p:cNvPicPr>
          <p:nvPr/>
        </p:nvPicPr>
        <p:blipFill>
          <a:blip r:embed="rId12"/>
          <a:stretch>
            <a:fillRect/>
          </a:stretch>
        </p:blipFill>
        <p:spPr>
          <a:xfrm>
            <a:off x="357431" y="3629861"/>
            <a:ext cx="3836955" cy="3127602"/>
          </a:xfrm>
          <a:prstGeom prst="rect">
            <a:avLst/>
          </a:prstGeom>
        </p:spPr>
      </p:pic>
      <p:sp>
        <p:nvSpPr>
          <p:cNvPr id="10" name="ZoneTexte 9">
            <a:extLst>
              <a:ext uri="{FF2B5EF4-FFF2-40B4-BE49-F238E27FC236}">
                <a16:creationId xmlns:a16="http://schemas.microsoft.com/office/drawing/2014/main" id="{D65CF668-0E6F-4EDD-8CBB-2761737CFCD6}"/>
              </a:ext>
            </a:extLst>
          </p:cNvPr>
          <p:cNvSpPr txBox="1"/>
          <p:nvPr/>
        </p:nvSpPr>
        <p:spPr>
          <a:xfrm>
            <a:off x="1585886" y="3638781"/>
            <a:ext cx="1598515" cy="338554"/>
          </a:xfrm>
          <a:prstGeom prst="rect">
            <a:avLst/>
          </a:prstGeom>
          <a:solidFill>
            <a:schemeClr val="bg1"/>
          </a:solidFill>
        </p:spPr>
        <p:txBody>
          <a:bodyPr wrap="none" rtlCol="0">
            <a:spAutoFit/>
          </a:bodyPr>
          <a:lstStyle/>
          <a:p>
            <a:r>
              <a:rPr lang="fr-FR" sz="1600" dirty="0" err="1">
                <a:latin typeface="Times New Roman" panose="02020603050405020304" pitchFamily="18" charset="0"/>
                <a:cs typeface="Times New Roman" panose="02020603050405020304" pitchFamily="18" charset="0"/>
              </a:rPr>
              <a:t>Elastic</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scattering</a:t>
            </a:r>
            <a:endParaRPr lang="fr-FR" sz="1600" dirty="0">
              <a:latin typeface="Times New Roman" panose="02020603050405020304" pitchFamily="18" charset="0"/>
              <a:cs typeface="Times New Roman" panose="02020603050405020304" pitchFamily="18" charset="0"/>
            </a:endParaRPr>
          </a:p>
        </p:txBody>
      </p:sp>
      <p:sp>
        <p:nvSpPr>
          <p:cNvPr id="23" name="ZoneTexte 22">
            <a:extLst>
              <a:ext uri="{FF2B5EF4-FFF2-40B4-BE49-F238E27FC236}">
                <a16:creationId xmlns:a16="http://schemas.microsoft.com/office/drawing/2014/main" id="{1C5EE39B-496A-4B75-A3A4-263C1B9AD68C}"/>
              </a:ext>
            </a:extLst>
          </p:cNvPr>
          <p:cNvSpPr txBox="1"/>
          <p:nvPr/>
        </p:nvSpPr>
        <p:spPr>
          <a:xfrm>
            <a:off x="1364410" y="5139039"/>
            <a:ext cx="2220480" cy="338554"/>
          </a:xfrm>
          <a:prstGeom prst="rect">
            <a:avLst/>
          </a:prstGeom>
          <a:solidFill>
            <a:schemeClr val="bg1"/>
          </a:solidFill>
        </p:spPr>
        <p:txBody>
          <a:bodyPr wrap="none" rtlCol="0">
            <a:spAutoFit/>
          </a:bodyPr>
          <a:lstStyle/>
          <a:p>
            <a:r>
              <a:rPr lang="fr-FR" sz="1600" dirty="0" err="1">
                <a:latin typeface="Times New Roman" panose="02020603050405020304" pitchFamily="18" charset="0"/>
                <a:cs typeface="Times New Roman" panose="02020603050405020304" pitchFamily="18" charset="0"/>
              </a:rPr>
              <a:t>Deep</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Inelastic</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scattering</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06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6AED96-D7E8-4711-B2E4-32CF1BDE566E}"/>
              </a:ext>
            </a:extLst>
          </p:cNvPr>
          <p:cNvSpPr/>
          <p:nvPr/>
        </p:nvSpPr>
        <p:spPr>
          <a:xfrm>
            <a:off x="-1" y="5538327"/>
            <a:ext cx="9263769" cy="584775"/>
          </a:xfrm>
          <a:prstGeom prst="rect">
            <a:avLst/>
          </a:prstGeom>
        </p:spPr>
        <p:txBody>
          <a:bodyPr wrap="square">
            <a:spAutoFit/>
          </a:bodyPr>
          <a:lstStyle/>
          <a:p>
            <a:r>
              <a:rPr lang="en-US" sz="1600" b="1" dirty="0">
                <a:solidFill>
                  <a:srgbClr val="FF0000"/>
                </a:solidFill>
                <a:latin typeface="Times New Roman" panose="02020603050405020304" pitchFamily="18" charset="0"/>
                <a:cs typeface="Times New Roman" panose="02020603050405020304" pitchFamily="18" charset="0"/>
              </a:rPr>
              <a:t>Callan-Gross relation: </a:t>
            </a:r>
          </a:p>
          <a:p>
            <a:r>
              <a:rPr lang="en-US" sz="1600" dirty="0">
                <a:latin typeface="Times New Roman" panose="02020603050405020304" pitchFamily="18" charset="0"/>
                <a:cs typeface="Times New Roman" panose="02020603050405020304" pitchFamily="18" charset="0"/>
              </a:rPr>
              <a:t>Verified experimentally, it reflects the fact that </a:t>
            </a:r>
            <a:r>
              <a:rPr lang="en-US" sz="1600" dirty="0" err="1">
                <a:latin typeface="Times New Roman" panose="02020603050405020304" pitchFamily="18" charset="0"/>
                <a:cs typeface="Times New Roman" panose="02020603050405020304" pitchFamily="18" charset="0"/>
              </a:rPr>
              <a:t>partons</a:t>
            </a:r>
            <a:r>
              <a:rPr lang="en-US" sz="1600" dirty="0">
                <a:latin typeface="Times New Roman" panose="02020603050405020304" pitchFamily="18" charset="0"/>
                <a:cs typeface="Times New Roman" panose="02020603050405020304" pitchFamily="18" charset="0"/>
              </a:rPr>
              <a:t> inside the proton are </a:t>
            </a:r>
            <a:r>
              <a:rPr lang="en-US" sz="1600" b="1" dirty="0">
                <a:solidFill>
                  <a:srgbClr val="FF0000"/>
                </a:solidFill>
                <a:latin typeface="Times New Roman" panose="02020603050405020304" pitchFamily="18" charset="0"/>
                <a:cs typeface="Times New Roman" panose="02020603050405020304" pitchFamily="18" charset="0"/>
              </a:rPr>
              <a:t>spin-1/2 particles</a:t>
            </a:r>
            <a:endParaRPr lang="en-US" sz="16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6F8697C8-D7D7-4668-9E9B-DC53A2A75BBD}"/>
              </a:ext>
            </a:extLst>
          </p:cNvPr>
          <p:cNvSpPr txBox="1"/>
          <p:nvPr/>
        </p:nvSpPr>
        <p:spPr>
          <a:xfrm>
            <a:off x="4325146" y="-9281"/>
            <a:ext cx="3028393" cy="523220"/>
          </a:xfrm>
          <a:prstGeom prst="rect">
            <a:avLst/>
          </a:prstGeom>
          <a:noFill/>
        </p:spPr>
        <p:txBody>
          <a:bodyPr wrap="none" rtlCol="0">
            <a:spAutoFit/>
          </a:bodyPr>
          <a:lstStyle/>
          <a:p>
            <a:r>
              <a:rPr lang="fr-FR" sz="2800" b="1" dirty="0">
                <a:solidFill>
                  <a:srgbClr val="0000FF"/>
                </a:solidFill>
                <a:latin typeface="Times New Roman" panose="02020603050405020304" pitchFamily="18" charset="0"/>
                <a:cs typeface="Times New Roman" panose="02020603050405020304" pitchFamily="18" charset="0"/>
              </a:rPr>
              <a:t>The parton model </a:t>
            </a:r>
          </a:p>
        </p:txBody>
      </p:sp>
      <p:sp>
        <p:nvSpPr>
          <p:cNvPr id="9" name="Rectangle 8">
            <a:extLst>
              <a:ext uri="{FF2B5EF4-FFF2-40B4-BE49-F238E27FC236}">
                <a16:creationId xmlns:a16="http://schemas.microsoft.com/office/drawing/2014/main" id="{76E84E24-F67F-4718-946D-F763157E68D4}"/>
              </a:ext>
            </a:extLst>
          </p:cNvPr>
          <p:cNvSpPr/>
          <p:nvPr/>
        </p:nvSpPr>
        <p:spPr>
          <a:xfrm>
            <a:off x="67357" y="468240"/>
            <a:ext cx="7624361" cy="2585323"/>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Parton model (Feynman, 1969)</a:t>
            </a:r>
            <a:endParaRPr lang="en-US"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Proton composed of point-like </a:t>
            </a:r>
            <a:r>
              <a:rPr lang="en-US" sz="1600" dirty="0" err="1">
                <a:solidFill>
                  <a:srgbClr val="000000"/>
                </a:solidFill>
                <a:latin typeface="Times New Roman" panose="02020603050405020304" pitchFamily="18" charset="0"/>
                <a:cs typeface="Times New Roman" panose="02020603050405020304" pitchFamily="18" charset="0"/>
              </a:rPr>
              <a:t>partons</a:t>
            </a:r>
            <a:r>
              <a:rPr lang="en-US" sz="1600" dirty="0">
                <a:solidFill>
                  <a:srgbClr val="000000"/>
                </a:solidFill>
                <a:latin typeface="Times New Roman" panose="02020603050405020304" pitchFamily="18" charset="0"/>
                <a:cs typeface="Times New Roman" panose="02020603050405020304" pitchFamily="18" charset="0"/>
              </a:rPr>
              <a:t>, from which the electrons scattered incoherently</a:t>
            </a:r>
          </a:p>
          <a:p>
            <a:pPr marL="285750" indent="-285750">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In an infinite momentum frame of reference, time dilation slows down the motion of constituents</a:t>
            </a:r>
          </a:p>
          <a:p>
            <a:pPr marL="285750" indent="-285750">
              <a:buFont typeface="Arial" panose="020B0604020202020204" pitchFamily="34" charset="0"/>
              <a:buChar char="•"/>
            </a:pPr>
            <a:r>
              <a:rPr lang="en-US" sz="1600" dirty="0" err="1">
                <a:solidFill>
                  <a:srgbClr val="000000"/>
                </a:solidFill>
                <a:latin typeface="Times New Roman" panose="02020603050405020304" pitchFamily="18" charset="0"/>
                <a:cs typeface="Times New Roman" panose="02020603050405020304" pitchFamily="18" charset="0"/>
              </a:rPr>
              <a:t>Partons</a:t>
            </a:r>
            <a:r>
              <a:rPr lang="en-US" sz="1600" dirty="0">
                <a:solidFill>
                  <a:srgbClr val="000000"/>
                </a:solidFill>
                <a:latin typeface="Times New Roman" panose="02020603050405020304" pitchFamily="18" charset="0"/>
                <a:cs typeface="Times New Roman" panose="02020603050405020304" pitchFamily="18" charset="0"/>
              </a:rPr>
              <a:t> are assumed not to interact with one another while the virtual photon is exchanged (impulse approximation)</a:t>
            </a:r>
          </a:p>
          <a:p>
            <a:r>
              <a:rPr lang="en-US" sz="1600" dirty="0">
                <a:solidFill>
                  <a:srgbClr val="FF0000"/>
                </a:solidFill>
                <a:latin typeface="Times New Roman" panose="02020603050405020304" pitchFamily="18" charset="0"/>
                <a:cs typeface="Times New Roman" panose="02020603050405020304" pitchFamily="18" charset="0"/>
              </a:rPr>
              <a:t>In this theory, electrons scatter off “free” constituents and the scattering reflects the properties and motion of the constituents</a:t>
            </a:r>
            <a:endParaRPr lang="en-US" sz="1600" dirty="0">
              <a:solidFill>
                <a:srgbClr val="0000FF"/>
              </a:solidFill>
              <a:latin typeface="Times New Roman" panose="02020603050405020304" pitchFamily="18" charset="0"/>
              <a:cs typeface="Times New Roman" panose="02020603050405020304" pitchFamily="18" charset="0"/>
            </a:endParaRPr>
          </a:p>
          <a:p>
            <a:r>
              <a:rPr lang="en-US" sz="1600" dirty="0">
                <a:solidFill>
                  <a:srgbClr val="0000FF"/>
                </a:solidFill>
                <a:latin typeface="Times New Roman" panose="02020603050405020304" pitchFamily="18" charset="0"/>
                <a:cs typeface="Times New Roman" panose="02020603050405020304" pitchFamily="18" charset="0"/>
              </a:rPr>
              <a:t>The assumption of near-vanishing </a:t>
            </a:r>
            <a:r>
              <a:rPr lang="en-US" sz="1600" dirty="0" err="1">
                <a:solidFill>
                  <a:srgbClr val="0000FF"/>
                </a:solidFill>
                <a:latin typeface="Times New Roman" panose="02020603050405020304" pitchFamily="18" charset="0"/>
                <a:cs typeface="Times New Roman" panose="02020603050405020304" pitchFamily="18" charset="0"/>
              </a:rPr>
              <a:t>parton-parton</a:t>
            </a:r>
            <a:r>
              <a:rPr lang="en-US" sz="1600" dirty="0">
                <a:solidFill>
                  <a:srgbClr val="0000FF"/>
                </a:solidFill>
                <a:latin typeface="Times New Roman" panose="02020603050405020304" pitchFamily="18" charset="0"/>
                <a:cs typeface="Times New Roman" panose="02020603050405020304" pitchFamily="18" charset="0"/>
              </a:rPr>
              <a:t> interaction during electron scattering at high Q</a:t>
            </a:r>
            <a:r>
              <a:rPr lang="en-US" sz="1600" baseline="30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 was later shown to be a property of QCD known as </a:t>
            </a:r>
            <a:r>
              <a:rPr lang="en-US" sz="1600" i="1" dirty="0">
                <a:solidFill>
                  <a:srgbClr val="0000FF"/>
                </a:solidFill>
                <a:latin typeface="Times New Roman" panose="02020603050405020304" pitchFamily="18" charset="0"/>
                <a:cs typeface="Times New Roman" panose="02020603050405020304" pitchFamily="18" charset="0"/>
              </a:rPr>
              <a:t>asymptotic freedom</a:t>
            </a:r>
            <a:endParaRPr lang="fr-FR" sz="1600" dirty="0">
              <a:solidFill>
                <a:srgbClr val="0000FF"/>
              </a:solidFill>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3DBD7A7B-F606-43CF-9E40-132D5FFB1D13}"/>
              </a:ext>
            </a:extLst>
          </p:cNvPr>
          <p:cNvSpPr txBox="1"/>
          <p:nvPr/>
        </p:nvSpPr>
        <p:spPr>
          <a:xfrm>
            <a:off x="67357" y="3162595"/>
            <a:ext cx="5774045" cy="1077218"/>
          </a:xfrm>
          <a:prstGeom prst="rect">
            <a:avLst/>
          </a:prstGeom>
          <a:noFill/>
        </p:spPr>
        <p:txBody>
          <a:bodyPr wrap="square" rtlCol="0">
            <a:spAutoFit/>
          </a:bodyPr>
          <a:lstStyle/>
          <a:p>
            <a:r>
              <a:rPr lang="fr-FR" sz="1600" dirty="0">
                <a:latin typeface="Times New Roman" panose="02020603050405020304" pitchFamily="18" charset="0"/>
                <a:cs typeface="Times New Roman" panose="02020603050405020304" pitchFamily="18" charset="0"/>
              </a:rPr>
              <a:t>In the </a:t>
            </a:r>
            <a:r>
              <a:rPr lang="fr-FR" sz="1600" dirty="0" err="1">
                <a:latin typeface="Times New Roman" panose="02020603050405020304" pitchFamily="18" charset="0"/>
                <a:cs typeface="Times New Roman" panose="02020603050405020304" pitchFamily="18" charset="0"/>
              </a:rPr>
              <a:t>infinite</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momentum</a:t>
            </a:r>
            <a:r>
              <a:rPr lang="fr-FR" sz="1600" dirty="0">
                <a:latin typeface="Times New Roman" panose="02020603050405020304" pitchFamily="18" charset="0"/>
                <a:cs typeface="Times New Roman" panose="02020603050405020304" pitchFamily="18" charset="0"/>
              </a:rPr>
              <a:t> frame, parton </a:t>
            </a:r>
            <a:r>
              <a:rPr lang="fr-FR" sz="1600" dirty="0" err="1">
                <a:latin typeface="Times New Roman" panose="02020603050405020304" pitchFamily="18" charset="0"/>
                <a:cs typeface="Times New Roman" panose="02020603050405020304" pitchFamily="18" charset="0"/>
              </a:rPr>
              <a:t>momentum</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xP</a:t>
            </a:r>
            <a:endParaRPr lang="fr-FR" sz="1600" dirty="0">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Energy-</a:t>
            </a:r>
            <a:r>
              <a:rPr lang="fr-FR" sz="1600" dirty="0" err="1">
                <a:latin typeface="Times New Roman" panose="02020603050405020304" pitchFamily="18" charset="0"/>
                <a:cs typeface="Times New Roman" panose="02020603050405020304" pitchFamily="18" charset="0"/>
              </a:rPr>
              <a:t>momentum</a:t>
            </a:r>
            <a:r>
              <a:rPr lang="fr-FR" sz="1600" dirty="0">
                <a:latin typeface="Times New Roman" panose="02020603050405020304" pitchFamily="18" charset="0"/>
                <a:cs typeface="Times New Roman" panose="02020603050405020304" pitchFamily="18" charset="0"/>
              </a:rPr>
              <a:t> conservation in the </a:t>
            </a:r>
            <a:r>
              <a:rPr lang="fr-FR" sz="1600" dirty="0" err="1">
                <a:latin typeface="Times New Roman" panose="02020603050405020304" pitchFamily="18" charset="0"/>
                <a:cs typeface="Times New Roman" panose="02020603050405020304" pitchFamily="18" charset="0"/>
              </a:rPr>
              <a:t>virtual</a:t>
            </a:r>
            <a:r>
              <a:rPr lang="fr-FR" sz="1600" dirty="0">
                <a:latin typeface="Times New Roman" panose="02020603050405020304" pitchFamily="18" charset="0"/>
                <a:cs typeface="Times New Roman" panose="02020603050405020304" pitchFamily="18" charset="0"/>
              </a:rPr>
              <a:t> photon-quark </a:t>
            </a:r>
            <a:r>
              <a:rPr lang="fr-FR" sz="1600" dirty="0" err="1">
                <a:latin typeface="Times New Roman" panose="02020603050405020304" pitchFamily="18" charset="0"/>
                <a:cs typeface="Times New Roman" panose="02020603050405020304" pitchFamily="18" charset="0"/>
              </a:rPr>
              <a:t>elastic</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scattering</a:t>
            </a:r>
            <a:r>
              <a:rPr lang="fr-FR" sz="1600" dirty="0">
                <a:latin typeface="Times New Roman" panose="02020603050405020304" pitchFamily="18" charset="0"/>
                <a:cs typeface="Times New Roman" panose="02020603050405020304" pitchFamily="18" charset="0"/>
              </a:rPr>
              <a:t> process:</a:t>
            </a:r>
          </a:p>
          <a:p>
            <a:r>
              <a:rPr lang="fr-FR" sz="1600" dirty="0">
                <a:latin typeface="Times New Roman" panose="02020603050405020304" pitchFamily="18" charset="0"/>
                <a:cs typeface="Times New Roman" panose="02020603050405020304" pitchFamily="18" charset="0"/>
              </a:rPr>
              <a:t> </a:t>
            </a:r>
          </a:p>
        </p:txBody>
      </p:sp>
      <p:pic>
        <p:nvPicPr>
          <p:cNvPr id="11" name="Image 10">
            <a:extLst>
              <a:ext uri="{FF2B5EF4-FFF2-40B4-BE49-F238E27FC236}">
                <a16:creationId xmlns:a16="http://schemas.microsoft.com/office/drawing/2014/main" id="{9CFE6EE1-CD1D-493D-B064-F173F9362365}"/>
              </a:ext>
            </a:extLst>
          </p:cNvPr>
          <p:cNvPicPr>
            <a:picLocks noChangeAspect="1"/>
          </p:cNvPicPr>
          <p:nvPr/>
        </p:nvPicPr>
        <p:blipFill>
          <a:blip r:embed="rId2"/>
          <a:stretch>
            <a:fillRect/>
          </a:stretch>
        </p:blipFill>
        <p:spPr>
          <a:xfrm>
            <a:off x="9970127" y="224794"/>
            <a:ext cx="2084573" cy="2321032"/>
          </a:xfrm>
          <a:prstGeom prst="rect">
            <a:avLst/>
          </a:prstGeom>
        </p:spPr>
      </p:pic>
      <p:pic>
        <p:nvPicPr>
          <p:cNvPr id="12" name="Image 11">
            <a:extLst>
              <a:ext uri="{FF2B5EF4-FFF2-40B4-BE49-F238E27FC236}">
                <a16:creationId xmlns:a16="http://schemas.microsoft.com/office/drawing/2014/main" id="{BBA1D830-4F5E-46DB-8AD2-78011A875DD9}"/>
              </a:ext>
            </a:extLst>
          </p:cNvPr>
          <p:cNvPicPr>
            <a:picLocks noChangeAspect="1"/>
          </p:cNvPicPr>
          <p:nvPr/>
        </p:nvPicPr>
        <p:blipFill>
          <a:blip r:embed="rId3"/>
          <a:stretch>
            <a:fillRect/>
          </a:stretch>
        </p:blipFill>
        <p:spPr>
          <a:xfrm>
            <a:off x="7958792" y="83224"/>
            <a:ext cx="1767844" cy="2548364"/>
          </a:xfrm>
          <a:prstGeom prst="rect">
            <a:avLst/>
          </a:prstGeom>
        </p:spPr>
      </p:pic>
      <p:cxnSp>
        <p:nvCxnSpPr>
          <p:cNvPr id="14" name="Connecteur droit avec flèche 13">
            <a:extLst>
              <a:ext uri="{FF2B5EF4-FFF2-40B4-BE49-F238E27FC236}">
                <a16:creationId xmlns:a16="http://schemas.microsoft.com/office/drawing/2014/main" id="{18E95850-9113-4F63-AF8D-6177FA8CCDA1}"/>
              </a:ext>
            </a:extLst>
          </p:cNvPr>
          <p:cNvCxnSpPr>
            <a:cxnSpLocks/>
          </p:cNvCxnSpPr>
          <p:nvPr/>
        </p:nvCxnSpPr>
        <p:spPr>
          <a:xfrm flipH="1">
            <a:off x="1772190" y="4005793"/>
            <a:ext cx="370116" cy="106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3196BB51-67E0-48B7-A658-67298DFDB4DA}"/>
              </a:ext>
            </a:extLst>
          </p:cNvPr>
          <p:cNvSpPr txBox="1"/>
          <p:nvPr/>
        </p:nvSpPr>
        <p:spPr>
          <a:xfrm>
            <a:off x="2174396" y="3830070"/>
            <a:ext cx="902811" cy="307777"/>
          </a:xfrm>
          <a:prstGeom prst="rect">
            <a:avLst/>
          </a:prstGeom>
          <a:noFill/>
        </p:spPr>
        <p:txBody>
          <a:bodyPr wrap="none" rtlCol="0">
            <a:spAutoFit/>
          </a:bodyPr>
          <a:lstStyle/>
          <a:p>
            <a:r>
              <a:rPr lang="fr-FR" sz="1400" dirty="0" err="1">
                <a:latin typeface="Times New Roman" panose="02020603050405020304" pitchFamily="18" charset="0"/>
                <a:cs typeface="Times New Roman" panose="02020603050405020304" pitchFamily="18" charset="0"/>
              </a:rPr>
              <a:t>negligible</a:t>
            </a:r>
            <a:endParaRPr lang="fr-FR" sz="1400" dirty="0">
              <a:latin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AA0C6FC8-410D-486B-9225-6A6F7E6B0042}"/>
              </a:ext>
            </a:extLst>
          </p:cNvPr>
          <p:cNvSpPr txBox="1"/>
          <p:nvPr/>
        </p:nvSpPr>
        <p:spPr>
          <a:xfrm>
            <a:off x="2649114" y="4419089"/>
            <a:ext cx="4519370" cy="830997"/>
          </a:xfrm>
          <a:prstGeom prst="rect">
            <a:avLst/>
          </a:prstGeom>
          <a:solidFill>
            <a:srgbClr val="FFFF00"/>
          </a:solidFill>
        </p:spPr>
        <p:txBody>
          <a:bodyPr wrap="square" rtlCol="0">
            <a:spAutoFit/>
          </a:bodyPr>
          <a:lstStyle/>
          <a:p>
            <a:pPr algn="ctr"/>
            <a:r>
              <a:rPr lang="fr-FR" sz="1600" b="1" dirty="0">
                <a:latin typeface="Times New Roman" panose="02020603050405020304" pitchFamily="18" charset="0"/>
                <a:cs typeface="Times New Roman" panose="02020603050405020304" pitchFamily="18" charset="0"/>
              </a:rPr>
              <a:t>→ In the </a:t>
            </a:r>
            <a:r>
              <a:rPr lang="fr-FR" sz="1600" b="1" dirty="0" err="1">
                <a:latin typeface="Times New Roman" panose="02020603050405020304" pitchFamily="18" charset="0"/>
                <a:cs typeface="Times New Roman" panose="02020603050405020304" pitchFamily="18" charset="0"/>
              </a:rPr>
              <a:t>infinite</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momentum</a:t>
            </a:r>
            <a:r>
              <a:rPr lang="fr-FR" sz="1600" b="1" dirty="0">
                <a:latin typeface="Times New Roman" panose="02020603050405020304" pitchFamily="18" charset="0"/>
                <a:cs typeface="Times New Roman" panose="02020603050405020304" pitchFamily="18" charset="0"/>
              </a:rPr>
              <a:t> frame, the fraction of the </a:t>
            </a:r>
            <a:r>
              <a:rPr lang="fr-FR" sz="1600" b="1" dirty="0" err="1">
                <a:latin typeface="Times New Roman" panose="02020603050405020304" pitchFamily="18" charset="0"/>
                <a:cs typeface="Times New Roman" panose="02020603050405020304" pitchFamily="18" charset="0"/>
              </a:rPr>
              <a:t>proton’s</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momentum</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carried</a:t>
            </a:r>
            <a:r>
              <a:rPr lang="fr-FR" sz="1600" b="1" dirty="0">
                <a:latin typeface="Times New Roman" panose="02020603050405020304" pitchFamily="18" charset="0"/>
                <a:cs typeface="Times New Roman" panose="02020603050405020304" pitchFamily="18" charset="0"/>
              </a:rPr>
              <a:t> by the </a:t>
            </a:r>
            <a:r>
              <a:rPr lang="fr-FR" sz="1600" b="1" dirty="0" err="1">
                <a:latin typeface="Times New Roman" panose="02020603050405020304" pitchFamily="18" charset="0"/>
                <a:cs typeface="Times New Roman" panose="02020603050405020304" pitchFamily="18" charset="0"/>
              </a:rPr>
              <a:t>struck</a:t>
            </a:r>
            <a:r>
              <a:rPr lang="fr-FR" sz="1600" b="1" dirty="0">
                <a:latin typeface="Times New Roman" panose="02020603050405020304" pitchFamily="18" charset="0"/>
                <a:cs typeface="Times New Roman" panose="02020603050405020304" pitchFamily="18" charset="0"/>
              </a:rPr>
              <a:t> quark </a:t>
            </a:r>
            <a:r>
              <a:rPr lang="fr-FR" sz="1600" b="1" dirty="0" err="1">
                <a:latin typeface="Times New Roman" panose="02020603050405020304" pitchFamily="18" charset="0"/>
                <a:cs typeface="Times New Roman" panose="02020603050405020304" pitchFamily="18" charset="0"/>
              </a:rPr>
              <a:t>is</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equal</a:t>
            </a:r>
            <a:r>
              <a:rPr lang="fr-FR" sz="1600" b="1" dirty="0">
                <a:latin typeface="Times New Roman" panose="02020603050405020304" pitchFamily="18" charset="0"/>
                <a:cs typeface="Times New Roman" panose="02020603050405020304" pitchFamily="18" charset="0"/>
              </a:rPr>
              <a:t> to the </a:t>
            </a:r>
            <a:r>
              <a:rPr lang="fr-FR" sz="1600" b="1" dirty="0" err="1">
                <a:latin typeface="Times New Roman" panose="02020603050405020304" pitchFamily="18" charset="0"/>
                <a:cs typeface="Times New Roman" panose="02020603050405020304" pitchFamily="18" charset="0"/>
              </a:rPr>
              <a:t>Bjorken</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scaling</a:t>
            </a:r>
            <a:r>
              <a:rPr lang="fr-FR" sz="1600" b="1" dirty="0">
                <a:latin typeface="Times New Roman" panose="02020603050405020304" pitchFamily="18" charset="0"/>
                <a:cs typeface="Times New Roman" panose="02020603050405020304" pitchFamily="18" charset="0"/>
              </a:rPr>
              <a:t> variable </a:t>
            </a:r>
            <a:r>
              <a:rPr lang="fr-FR" sz="1600" b="1" dirty="0" err="1">
                <a:latin typeface="Times New Roman" panose="02020603050405020304" pitchFamily="18" charset="0"/>
                <a:cs typeface="Times New Roman" panose="02020603050405020304" pitchFamily="18" charset="0"/>
              </a:rPr>
              <a:t>x</a:t>
            </a:r>
            <a:r>
              <a:rPr lang="fr-FR" sz="1600" b="1" baseline="-25000" dirty="0" err="1">
                <a:latin typeface="Times New Roman" panose="02020603050405020304" pitchFamily="18" charset="0"/>
                <a:cs typeface="Times New Roman" panose="02020603050405020304" pitchFamily="18" charset="0"/>
              </a:rPr>
              <a:t>B</a:t>
            </a:r>
            <a:endParaRPr lang="fr-FR" sz="1600" b="1" baseline="-25000" dirty="0">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18522746-9293-45BB-82F9-2D6639343744}"/>
              </a:ext>
            </a:extLst>
          </p:cNvPr>
          <p:cNvSpPr txBox="1"/>
          <p:nvPr/>
        </p:nvSpPr>
        <p:spPr>
          <a:xfrm>
            <a:off x="10029462" y="2967867"/>
            <a:ext cx="1832553" cy="369332"/>
          </a:xfrm>
          <a:prstGeom prst="rect">
            <a:avLst/>
          </a:prstGeom>
          <a:noFill/>
        </p:spPr>
        <p:txBody>
          <a:bodyPr wrap="none" rtlCol="0">
            <a:spAutoFit/>
          </a:bodyPr>
          <a:lstStyle/>
          <a:p>
            <a:r>
              <a:rPr lang="fr-FR" dirty="0">
                <a:solidFill>
                  <a:schemeClr val="bg1"/>
                </a:solidFill>
                <a:latin typeface="Times New Roman" panose="02020603050405020304" pitchFamily="18" charset="0"/>
                <a:cs typeface="Times New Roman" panose="02020603050405020304" pitchFamily="18" charset="0"/>
              </a:rPr>
              <a:t>Richard Feynman</a:t>
            </a:r>
          </a:p>
        </p:txBody>
      </p:sp>
      <p:sp>
        <p:nvSpPr>
          <p:cNvPr id="20" name="ZoneTexte 19">
            <a:extLst>
              <a:ext uri="{FF2B5EF4-FFF2-40B4-BE49-F238E27FC236}">
                <a16:creationId xmlns:a16="http://schemas.microsoft.com/office/drawing/2014/main" id="{8E8F54C2-45E8-4499-8D37-F5F955B54CB1}"/>
              </a:ext>
            </a:extLst>
          </p:cNvPr>
          <p:cNvSpPr txBox="1"/>
          <p:nvPr/>
        </p:nvSpPr>
        <p:spPr>
          <a:xfrm>
            <a:off x="10237201" y="2131521"/>
            <a:ext cx="1550424" cy="369332"/>
          </a:xfrm>
          <a:prstGeom prst="rect">
            <a:avLst/>
          </a:prstGeom>
          <a:noFill/>
        </p:spPr>
        <p:txBody>
          <a:bodyPr wrap="none" rtlCol="0">
            <a:spAutoFit/>
          </a:bodyPr>
          <a:lstStyle/>
          <a:p>
            <a:r>
              <a:rPr lang="fr-FR" dirty="0">
                <a:solidFill>
                  <a:schemeClr val="bg1"/>
                </a:solidFill>
                <a:latin typeface="Times New Roman" panose="02020603050405020304" pitchFamily="18" charset="0"/>
                <a:cs typeface="Times New Roman" panose="02020603050405020304" pitchFamily="18" charset="0"/>
              </a:rPr>
              <a:t>James </a:t>
            </a:r>
            <a:r>
              <a:rPr lang="fr-FR" dirty="0" err="1">
                <a:solidFill>
                  <a:schemeClr val="bg1"/>
                </a:solidFill>
                <a:latin typeface="Times New Roman" panose="02020603050405020304" pitchFamily="18" charset="0"/>
                <a:cs typeface="Times New Roman" panose="02020603050405020304" pitchFamily="18" charset="0"/>
              </a:rPr>
              <a:t>Bjorken</a:t>
            </a:r>
            <a:endParaRPr lang="fr-FR"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4C58523E-DD28-42B7-ADF6-A27EAFFC1C22}"/>
                  </a:ext>
                </a:extLst>
              </p:cNvPr>
              <p:cNvSpPr txBox="1"/>
              <p:nvPr/>
            </p:nvSpPr>
            <p:spPr>
              <a:xfrm>
                <a:off x="188811" y="6288333"/>
                <a:ext cx="4340162" cy="396070"/>
              </a:xfrm>
              <a:prstGeom prst="rect">
                <a:avLst/>
              </a:prstGeom>
              <a:solidFill>
                <a:srgbClr val="FFCCFF"/>
              </a:solidFill>
            </p:spPr>
            <p:txBody>
              <a:bodyPr wrap="none" lIns="0" tIns="0" rIns="0" bIns="0" rtlCol="0">
                <a:spAutoFit/>
              </a:bodyPr>
              <a:lstStyle/>
              <a:p>
                <a14:m>
                  <m:oMath xmlns:m="http://schemas.openxmlformats.org/officeDocument/2006/math">
                    <m:r>
                      <a:rPr lang="fr-FR" sz="2400" b="1" i="1" smtClean="0">
                        <a:latin typeface="Cambria Math" panose="02040503050406030204" pitchFamily="18" charset="0"/>
                      </a:rPr>
                      <m:t>2</m:t>
                    </m:r>
                    <m:r>
                      <a:rPr lang="fr-FR" sz="2400" b="1" i="1" smtClean="0">
                        <a:latin typeface="Cambria Math" panose="02040503050406030204" pitchFamily="18" charset="0"/>
                      </a:rPr>
                      <m:t>𝒙</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𝑭</m:t>
                        </m:r>
                      </m:e>
                      <m:sub>
                        <m:r>
                          <a:rPr lang="fr-FR" sz="2400" b="1" i="1" smtClean="0">
                            <a:latin typeface="Cambria Math" panose="02040503050406030204" pitchFamily="18" charset="0"/>
                          </a:rPr>
                          <m:t>𝟏</m:t>
                        </m:r>
                      </m:sub>
                    </m:sSub>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e>
                    </m:d>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𝑭</m:t>
                        </m:r>
                      </m:e>
                      <m:sub>
                        <m:r>
                          <a:rPr lang="fr-FR" sz="2400" b="1" i="1" smtClean="0">
                            <a:latin typeface="Cambria Math" panose="02040503050406030204" pitchFamily="18" charset="0"/>
                          </a:rPr>
                          <m:t>𝟐</m:t>
                        </m:r>
                      </m:sub>
                    </m:sSub>
                    <m:r>
                      <a:rPr lang="fr-FR" sz="2400" b="1" i="1" smtClean="0">
                        <a:latin typeface="Cambria Math" panose="02040503050406030204" pitchFamily="18" charset="0"/>
                      </a:rPr>
                      <m:t>(</m:t>
                    </m:r>
                    <m:r>
                      <a:rPr lang="fr-FR" sz="2400" b="1" i="1" smtClean="0">
                        <a:latin typeface="Cambria Math" panose="02040503050406030204" pitchFamily="18" charset="0"/>
                      </a:rPr>
                      <m:t>𝒙</m:t>
                    </m:r>
                    <m:r>
                      <a:rPr lang="fr-FR" sz="2400" b="1" i="1" smtClean="0">
                        <a:latin typeface="Cambria Math" panose="02040503050406030204" pitchFamily="18" charset="0"/>
                      </a:rPr>
                      <m:t>)=</m:t>
                    </m:r>
                    <m:nary>
                      <m:naryPr>
                        <m:chr m:val="∑"/>
                        <m:supHide m:val="on"/>
                        <m:ctrlPr>
                          <a:rPr lang="fr-FR" sz="2400" b="1" i="1" smtClean="0">
                            <a:latin typeface="Cambria Math" panose="02040503050406030204" pitchFamily="18" charset="0"/>
                          </a:rPr>
                        </m:ctrlPr>
                      </m:naryPr>
                      <m:sub>
                        <m:r>
                          <m:rPr>
                            <m:brk m:alnAt="7"/>
                          </m:rPr>
                          <a:rPr lang="fr-FR" sz="2400" b="1" i="1" smtClean="0">
                            <a:latin typeface="Cambria Math" panose="02040503050406030204" pitchFamily="18" charset="0"/>
                          </a:rPr>
                          <m:t>𝒊</m:t>
                        </m:r>
                      </m:sub>
                      <m:sup/>
                      <m:e>
                        <m:sSubSup>
                          <m:sSubSupPr>
                            <m:ctrlPr>
                              <a:rPr lang="fr-FR" sz="2400" b="1" i="1" smtClean="0">
                                <a:latin typeface="Cambria Math" panose="02040503050406030204" pitchFamily="18" charset="0"/>
                              </a:rPr>
                            </m:ctrlPr>
                          </m:sSubSupPr>
                          <m:e>
                            <m:r>
                              <a:rPr lang="fr-FR" sz="2400" b="1" i="1" smtClean="0">
                                <a:latin typeface="Cambria Math" panose="02040503050406030204" pitchFamily="18" charset="0"/>
                              </a:rPr>
                              <m:t>𝒆</m:t>
                            </m:r>
                          </m:e>
                          <m:sub>
                            <m:r>
                              <a:rPr lang="fr-FR" sz="2400" b="1" i="1" smtClean="0">
                                <a:latin typeface="Cambria Math" panose="02040503050406030204" pitchFamily="18" charset="0"/>
                              </a:rPr>
                              <m:t>𝒊</m:t>
                            </m:r>
                          </m:sub>
                          <m:sup>
                            <m:r>
                              <a:rPr lang="fr-FR" sz="2400" b="1" i="1" smtClean="0">
                                <a:latin typeface="Cambria Math" panose="02040503050406030204" pitchFamily="18" charset="0"/>
                              </a:rPr>
                              <m:t>𝟐</m:t>
                            </m:r>
                          </m:sup>
                        </m:sSubSup>
                        <m:r>
                          <a:rPr lang="fr-FR" sz="2400" b="1" i="1" smtClean="0">
                            <a:latin typeface="Cambria Math" panose="02040503050406030204" pitchFamily="18" charset="0"/>
                          </a:rPr>
                          <m:t>𝒙</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𝒇</m:t>
                            </m:r>
                          </m:e>
                          <m:sub>
                            <m:r>
                              <a:rPr lang="fr-FR" sz="2400" b="1" i="1" smtClean="0">
                                <a:latin typeface="Cambria Math" panose="02040503050406030204" pitchFamily="18" charset="0"/>
                              </a:rPr>
                              <m:t>𝒊</m:t>
                            </m:r>
                          </m:sub>
                        </m:sSub>
                        <m:r>
                          <a:rPr lang="fr-FR" sz="2400" b="1" i="1" smtClean="0">
                            <a:latin typeface="Cambria Math" panose="02040503050406030204" pitchFamily="18" charset="0"/>
                          </a:rPr>
                          <m:t>(</m:t>
                        </m:r>
                        <m:r>
                          <a:rPr lang="fr-FR" sz="2400" b="1" i="1" smtClean="0">
                            <a:latin typeface="Cambria Math" panose="02040503050406030204" pitchFamily="18" charset="0"/>
                          </a:rPr>
                          <m:t>𝒙</m:t>
                        </m:r>
                        <m:r>
                          <a:rPr lang="fr-FR" sz="2400" b="1" i="1" smtClean="0">
                            <a:latin typeface="Cambria Math" panose="02040503050406030204" pitchFamily="18" charset="0"/>
                          </a:rPr>
                          <m:t>)</m:t>
                        </m:r>
                      </m:e>
                    </m:nary>
                  </m:oMath>
                </a14:m>
                <a:r>
                  <a:rPr lang="fr-FR" sz="2400" b="1" dirty="0"/>
                  <a:t> </a:t>
                </a:r>
              </a:p>
            </p:txBody>
          </p:sp>
        </mc:Choice>
        <mc:Fallback xmlns="">
          <p:sp>
            <p:nvSpPr>
              <p:cNvPr id="24" name="ZoneTexte 23">
                <a:extLst>
                  <a:ext uri="{FF2B5EF4-FFF2-40B4-BE49-F238E27FC236}">
                    <a16:creationId xmlns:a16="http://schemas.microsoft.com/office/drawing/2014/main" id="{4C58523E-DD28-42B7-ADF6-A27EAFFC1C22}"/>
                  </a:ext>
                </a:extLst>
              </p:cNvPr>
              <p:cNvSpPr txBox="1">
                <a:spLocks noRot="1" noChangeAspect="1" noMove="1" noResize="1" noEditPoints="1" noAdjustHandles="1" noChangeArrowheads="1" noChangeShapeType="1" noTextEdit="1"/>
              </p:cNvSpPr>
              <p:nvPr/>
            </p:nvSpPr>
            <p:spPr>
              <a:xfrm>
                <a:off x="188811" y="6288333"/>
                <a:ext cx="4340162" cy="396070"/>
              </a:xfrm>
              <a:prstGeom prst="rect">
                <a:avLst/>
              </a:prstGeom>
              <a:blipFill>
                <a:blip r:embed="rId4"/>
                <a:stretch>
                  <a:fillRect/>
                </a:stretch>
              </a:blipFill>
            </p:spPr>
            <p:txBody>
              <a:bodyPr/>
              <a:lstStyle/>
              <a:p>
                <a:r>
                  <a:rPr lang="fr-FR">
                    <a:noFill/>
                  </a:rPr>
                  <a:t> </a:t>
                </a:r>
              </a:p>
            </p:txBody>
          </p:sp>
        </mc:Fallback>
      </mc:AlternateContent>
      <p:sp>
        <p:nvSpPr>
          <p:cNvPr id="25" name="ZoneTexte 24">
            <a:extLst>
              <a:ext uri="{FF2B5EF4-FFF2-40B4-BE49-F238E27FC236}">
                <a16:creationId xmlns:a16="http://schemas.microsoft.com/office/drawing/2014/main" id="{29E95B44-29C5-4EAE-91C2-EC0F9218FF87}"/>
              </a:ext>
            </a:extLst>
          </p:cNvPr>
          <p:cNvSpPr txBox="1"/>
          <p:nvPr/>
        </p:nvSpPr>
        <p:spPr>
          <a:xfrm>
            <a:off x="7958792" y="4513696"/>
            <a:ext cx="3988362" cy="584775"/>
          </a:xfrm>
          <a:prstGeom prst="rect">
            <a:avLst/>
          </a:prstGeom>
          <a:noFill/>
        </p:spPr>
        <p:txBody>
          <a:bodyPr wrap="square" rtlCol="0">
            <a:spAutoFit/>
          </a:bodyPr>
          <a:lstStyle/>
          <a:p>
            <a:r>
              <a:rPr lang="fr-FR" sz="1600" i="1" dirty="0">
                <a:latin typeface="Times New Roman" panose="02020603050405020304" pitchFamily="18" charset="0"/>
                <a:cs typeface="Times New Roman" panose="02020603050405020304" pitchFamily="18" charset="0"/>
              </a:rPr>
              <a:t>f</a:t>
            </a:r>
            <a:r>
              <a:rPr lang="fr-FR" sz="1600" i="1" baseline="-25000" dirty="0">
                <a:latin typeface="Times New Roman" panose="02020603050405020304" pitchFamily="18" charset="0"/>
                <a:cs typeface="Times New Roman" panose="02020603050405020304" pitchFamily="18" charset="0"/>
              </a:rPr>
              <a:t>i</a:t>
            </a:r>
            <a:r>
              <a:rPr lang="fr-FR" sz="1600" i="1" dirty="0">
                <a:latin typeface="Times New Roman" panose="02020603050405020304" pitchFamily="18" charset="0"/>
                <a:cs typeface="Times New Roman" panose="02020603050405020304" pitchFamily="18" charset="0"/>
              </a:rPr>
              <a:t>(x): </a:t>
            </a:r>
            <a:r>
              <a:rPr lang="fr-FR" sz="1600" dirty="0" err="1">
                <a:latin typeface="Times New Roman" panose="02020603050405020304" pitchFamily="18" charset="0"/>
                <a:cs typeface="Times New Roman" panose="02020603050405020304" pitchFamily="18" charset="0"/>
              </a:rPr>
              <a:t>probability</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that</a:t>
            </a:r>
            <a:r>
              <a:rPr lang="fr-FR" sz="1600" dirty="0">
                <a:latin typeface="Times New Roman" panose="02020603050405020304" pitchFamily="18" charset="0"/>
                <a:cs typeface="Times New Roman" panose="02020603050405020304" pitchFamily="18" charset="0"/>
              </a:rPr>
              <a:t> the </a:t>
            </a:r>
            <a:r>
              <a:rPr lang="fr-FR" sz="1600" dirty="0" err="1">
                <a:latin typeface="Times New Roman" panose="02020603050405020304" pitchFamily="18" charset="0"/>
                <a:cs typeface="Times New Roman" panose="02020603050405020304" pitchFamily="18" charset="0"/>
              </a:rPr>
              <a:t>struck</a:t>
            </a:r>
            <a:r>
              <a:rPr lang="fr-FR" sz="1600" dirty="0">
                <a:latin typeface="Times New Roman" panose="02020603050405020304" pitchFamily="18" charset="0"/>
                <a:cs typeface="Times New Roman" panose="02020603050405020304" pitchFamily="18" charset="0"/>
              </a:rPr>
              <a:t> parton i carries a fraction </a:t>
            </a:r>
            <a:r>
              <a:rPr lang="fr-FR" sz="1600" i="1" dirty="0">
                <a:latin typeface="Times New Roman" panose="02020603050405020304" pitchFamily="18" charset="0"/>
                <a:cs typeface="Times New Roman" panose="02020603050405020304" pitchFamily="18" charset="0"/>
              </a:rPr>
              <a:t>x</a:t>
            </a:r>
            <a:r>
              <a:rPr lang="fr-FR" sz="1600" dirty="0">
                <a:latin typeface="Times New Roman" panose="02020603050405020304" pitchFamily="18" charset="0"/>
                <a:cs typeface="Times New Roman" panose="02020603050405020304" pitchFamily="18" charset="0"/>
              </a:rPr>
              <a:t> of the </a:t>
            </a:r>
            <a:r>
              <a:rPr lang="fr-FR" sz="1600" dirty="0" err="1">
                <a:latin typeface="Times New Roman" panose="02020603050405020304" pitchFamily="18" charset="0"/>
                <a:cs typeface="Times New Roman" panose="02020603050405020304" pitchFamily="18" charset="0"/>
              </a:rPr>
              <a:t>proton’s</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momentum</a:t>
            </a:r>
            <a:endParaRPr lang="fr-FR"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C9AAA8DA-B1B0-4FCF-9F1E-CF346E71F872}"/>
                  </a:ext>
                </a:extLst>
              </p:cNvPr>
              <p:cNvSpPr txBox="1"/>
              <p:nvPr/>
            </p:nvSpPr>
            <p:spPr>
              <a:xfrm>
                <a:off x="199569" y="4092462"/>
                <a:ext cx="34544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panose="02040503050406030204" pitchFamily="18" charset="0"/>
                                </a:rPr>
                                <m:t>𝑥</m:t>
                              </m:r>
                              <m:r>
                                <a:rPr lang="fr-FR" b="1" i="1">
                                  <a:latin typeface="Cambria Math" panose="02040503050406030204" pitchFamily="18" charset="0"/>
                                </a:rPr>
                                <m:t>𝑷</m:t>
                              </m:r>
                              <m:r>
                                <a:rPr lang="fr-FR" i="1">
                                  <a:latin typeface="Cambria Math" panose="02040503050406030204" pitchFamily="18" charset="0"/>
                                </a:rPr>
                                <m:t>+</m:t>
                              </m:r>
                              <m:r>
                                <a:rPr lang="fr-FR" b="1" i="1">
                                  <a:latin typeface="Cambria Math" panose="02040503050406030204" pitchFamily="18" charset="0"/>
                                </a:rPr>
                                <m:t>𝒒</m:t>
                              </m:r>
                            </m:e>
                          </m:d>
                        </m:e>
                        <m:sup>
                          <m:r>
                            <a:rPr lang="fr-FR" b="0" i="1" smtClean="0">
                              <a:latin typeface="Cambria Math" panose="02040503050406030204" pitchFamily="18" charset="0"/>
                            </a:rPr>
                            <m:t>2</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2</m:t>
                          </m:r>
                        </m:sup>
                      </m:sSup>
                      <m:sSup>
                        <m:sSupPr>
                          <m:ctrlPr>
                            <a:rPr lang="fr-FR" b="0" i="1" smtClean="0">
                              <a:latin typeface="Cambria Math" panose="02040503050406030204" pitchFamily="18" charset="0"/>
                            </a:rPr>
                          </m:ctrlPr>
                        </m:sSupPr>
                        <m:e>
                          <m:r>
                            <a:rPr lang="fr-FR" b="0" i="1" smtClean="0">
                              <a:latin typeface="Cambria Math" panose="02040503050406030204" pitchFamily="18" charset="0"/>
                            </a:rPr>
                            <m:t>𝑀</m:t>
                          </m:r>
                        </m:e>
                        <m:sup>
                          <m:r>
                            <a:rPr lang="fr-FR" b="0" i="1" smtClean="0">
                              <a:latin typeface="Cambria Math" panose="02040503050406030204" pitchFamily="18" charset="0"/>
                            </a:rPr>
                            <m:t>2</m:t>
                          </m:r>
                        </m:sup>
                      </m:sSup>
                      <m:r>
                        <a:rPr lang="fr-FR" b="0" i="1" smtClean="0">
                          <a:latin typeface="Cambria Math" panose="02040503050406030204" pitchFamily="18" charset="0"/>
                        </a:rPr>
                        <m:t>+2</m:t>
                      </m:r>
                      <m:r>
                        <a:rPr lang="fr-FR" b="0" i="1" smtClean="0">
                          <a:latin typeface="Cambria Math" panose="02040503050406030204" pitchFamily="18" charset="0"/>
                        </a:rPr>
                        <m:t>𝑥</m:t>
                      </m:r>
                      <m:r>
                        <a:rPr lang="fr-FR" b="1" i="1" smtClean="0">
                          <a:latin typeface="Cambria Math" panose="02040503050406030204" pitchFamily="18" charset="0"/>
                        </a:rPr>
                        <m:t>𝑷</m:t>
                      </m:r>
                      <m:r>
                        <a:rPr lang="fr-FR" b="0"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𝒒</m:t>
                      </m:r>
                      <m:r>
                        <a:rPr lang="fr-FR" b="0" i="0" smtClean="0">
                          <a:latin typeface="Cambria Math" panose="02040503050406030204" pitchFamily="18" charset="0"/>
                          <a:ea typeface="Cambria Math" panose="02040503050406030204" pitchFamily="18" charset="0"/>
                        </a:rPr>
                        <m:t>+</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𝑄</m:t>
                          </m:r>
                        </m:e>
                        <m:sup>
                          <m:r>
                            <a:rPr lang="fr-FR" b="0" i="1" smtClean="0">
                              <a:latin typeface="Cambria Math" panose="02040503050406030204" pitchFamily="18" charset="0"/>
                              <a:ea typeface="Cambria Math" panose="02040503050406030204" pitchFamily="18" charset="0"/>
                            </a:rPr>
                            <m:t>2</m:t>
                          </m:r>
                        </m:sup>
                      </m:sSup>
                    </m:oMath>
                  </m:oMathPara>
                </a14:m>
                <a:endParaRPr lang="fr-FR" b="0" dirty="0">
                  <a:ea typeface="Cambria Math" panose="02040503050406030204" pitchFamily="18" charset="0"/>
                </a:endParaRPr>
              </a:p>
            </p:txBody>
          </p:sp>
        </mc:Choice>
        <mc:Fallback xmlns="">
          <p:sp>
            <p:nvSpPr>
              <p:cNvPr id="2" name="ZoneTexte 1">
                <a:extLst>
                  <a:ext uri="{FF2B5EF4-FFF2-40B4-BE49-F238E27FC236}">
                    <a16:creationId xmlns:a16="http://schemas.microsoft.com/office/drawing/2014/main" id="{C9AAA8DA-B1B0-4FCF-9F1E-CF346E71F872}"/>
                  </a:ext>
                </a:extLst>
              </p:cNvPr>
              <p:cNvSpPr txBox="1">
                <a:spLocks noRot="1" noChangeAspect="1" noMove="1" noResize="1" noEditPoints="1" noAdjustHandles="1" noChangeArrowheads="1" noChangeShapeType="1" noTextEdit="1"/>
              </p:cNvSpPr>
              <p:nvPr/>
            </p:nvSpPr>
            <p:spPr>
              <a:xfrm>
                <a:off x="199569" y="4092462"/>
                <a:ext cx="3454407" cy="276999"/>
              </a:xfrm>
              <a:prstGeom prst="rect">
                <a:avLst/>
              </a:prstGeom>
              <a:blipFill>
                <a:blip r:embed="rId5"/>
                <a:stretch>
                  <a:fillRect t="-2174" r="-177" b="-3043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B42BE62-E5B8-42B5-92E9-F90EF157C8C2}"/>
                  </a:ext>
                </a:extLst>
              </p:cNvPr>
              <p:cNvSpPr txBox="1"/>
              <p:nvPr/>
            </p:nvSpPr>
            <p:spPr>
              <a:xfrm>
                <a:off x="1247382" y="4477360"/>
                <a:ext cx="1037335"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𝑚</m:t>
                          </m:r>
                        </m:e>
                        <m:sub>
                          <m:r>
                            <a:rPr lang="fr-FR" b="0" i="1" smtClean="0">
                              <a:latin typeface="Cambria Math" panose="02040503050406030204" pitchFamily="18" charset="0"/>
                            </a:rPr>
                            <m:t>𝑞</m:t>
                          </m:r>
                        </m:sub>
                      </m:sSub>
                      <m:r>
                        <a:rPr lang="fr-FR" b="0" i="1" smtClean="0">
                          <a:latin typeface="Cambria Math" panose="02040503050406030204" pitchFamily="18" charset="0"/>
                          <a:ea typeface="Cambria Math" panose="02040503050406030204" pitchFamily="18" charset="0"/>
                        </a:rPr>
                        <m:t>≈0</m:t>
                      </m:r>
                    </m:oMath>
                  </m:oMathPara>
                </a14:m>
                <a:endParaRPr lang="fr-FR" dirty="0"/>
              </a:p>
            </p:txBody>
          </p:sp>
        </mc:Choice>
        <mc:Fallback xmlns="">
          <p:sp>
            <p:nvSpPr>
              <p:cNvPr id="3" name="ZoneTexte 2">
                <a:extLst>
                  <a:ext uri="{FF2B5EF4-FFF2-40B4-BE49-F238E27FC236}">
                    <a16:creationId xmlns:a16="http://schemas.microsoft.com/office/drawing/2014/main" id="{8B42BE62-E5B8-42B5-92E9-F90EF157C8C2}"/>
                  </a:ext>
                </a:extLst>
              </p:cNvPr>
              <p:cNvSpPr txBox="1">
                <a:spLocks noRot="1" noChangeAspect="1" noMove="1" noResize="1" noEditPoints="1" noAdjustHandles="1" noChangeArrowheads="1" noChangeShapeType="1" noTextEdit="1"/>
              </p:cNvSpPr>
              <p:nvPr/>
            </p:nvSpPr>
            <p:spPr>
              <a:xfrm>
                <a:off x="1247382" y="4477360"/>
                <a:ext cx="1037335" cy="298415"/>
              </a:xfrm>
              <a:prstGeom prst="rect">
                <a:avLst/>
              </a:prstGeom>
              <a:blipFill>
                <a:blip r:embed="rId6"/>
                <a:stretch>
                  <a:fillRect l="-1765" r="-4118" b="-204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40347787-381E-4BF7-8227-4C4A1D98A40B}"/>
                  </a:ext>
                </a:extLst>
              </p:cNvPr>
              <p:cNvSpPr txBox="1"/>
              <p:nvPr/>
            </p:nvSpPr>
            <p:spPr>
              <a:xfrm>
                <a:off x="91249" y="4704207"/>
                <a:ext cx="2468176" cy="602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𝑥</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𝑄</m:t>
                              </m:r>
                            </m:e>
                            <m:sup>
                              <m:r>
                                <a:rPr lang="fr-FR" b="0" i="1" smtClean="0">
                                  <a:latin typeface="Cambria Math" panose="02040503050406030204" pitchFamily="18" charset="0"/>
                                  <a:ea typeface="Cambria Math" panose="02040503050406030204" pitchFamily="18" charset="0"/>
                                </a:rPr>
                                <m:t>2</m:t>
                              </m:r>
                            </m:sup>
                          </m:sSup>
                        </m:num>
                        <m:den>
                          <m:r>
                            <a:rPr lang="fr-FR" b="0" i="1" smtClean="0">
                              <a:latin typeface="Cambria Math" panose="02040503050406030204" pitchFamily="18" charset="0"/>
                              <a:ea typeface="Cambria Math" panose="02040503050406030204" pitchFamily="18" charset="0"/>
                            </a:rPr>
                            <m:t>2</m:t>
                          </m:r>
                          <m:r>
                            <a:rPr lang="fr-FR" b="1" i="1" smtClean="0">
                              <a:latin typeface="Cambria Math" panose="02040503050406030204" pitchFamily="18" charset="0"/>
                              <a:ea typeface="Cambria Math" panose="02040503050406030204" pitchFamily="18" charset="0"/>
                            </a:rPr>
                            <m:t>𝑷</m:t>
                          </m:r>
                          <m:r>
                            <a:rPr lang="fr-FR" b="0"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𝒒</m:t>
                          </m:r>
                        </m:den>
                      </m:f>
                      <m:r>
                        <a:rPr lang="fr-FR" b="0" i="0"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𝑥</m:t>
                          </m:r>
                        </m:e>
                        <m:sub>
                          <m:r>
                            <a:rPr lang="fr-FR" b="0" i="1" smtClean="0">
                              <a:latin typeface="Cambria Math" panose="02040503050406030204" pitchFamily="18" charset="0"/>
                              <a:ea typeface="Cambria Math" panose="02040503050406030204" pitchFamily="18" charset="0"/>
                            </a:rPr>
                            <m:t>𝐵𝑗𝑜𝑟𝑘𝑒𝑛</m:t>
                          </m:r>
                        </m:sub>
                      </m:sSub>
                    </m:oMath>
                  </m:oMathPara>
                </a14:m>
                <a:endParaRPr lang="fr-FR" dirty="0"/>
              </a:p>
            </p:txBody>
          </p:sp>
        </mc:Choice>
        <mc:Fallback xmlns="">
          <p:sp>
            <p:nvSpPr>
              <p:cNvPr id="5" name="ZoneTexte 4">
                <a:extLst>
                  <a:ext uri="{FF2B5EF4-FFF2-40B4-BE49-F238E27FC236}">
                    <a16:creationId xmlns:a16="http://schemas.microsoft.com/office/drawing/2014/main" id="{40347787-381E-4BF7-8227-4C4A1D98A40B}"/>
                  </a:ext>
                </a:extLst>
              </p:cNvPr>
              <p:cNvSpPr txBox="1">
                <a:spLocks noRot="1" noChangeAspect="1" noMove="1" noResize="1" noEditPoints="1" noAdjustHandles="1" noChangeArrowheads="1" noChangeShapeType="1" noTextEdit="1"/>
              </p:cNvSpPr>
              <p:nvPr/>
            </p:nvSpPr>
            <p:spPr>
              <a:xfrm>
                <a:off x="91249" y="4704207"/>
                <a:ext cx="2468176" cy="602537"/>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45866D71-819C-41D7-A3C0-019B5C48B569}"/>
                  </a:ext>
                </a:extLst>
              </p:cNvPr>
              <p:cNvSpPr txBox="1"/>
              <p:nvPr/>
            </p:nvSpPr>
            <p:spPr>
              <a:xfrm>
                <a:off x="2213636" y="5553715"/>
                <a:ext cx="17928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2</m:t>
                      </m:r>
                      <m:r>
                        <a:rPr lang="fr-FR" b="1" i="1" smtClean="0">
                          <a:latin typeface="Cambria Math" panose="02040503050406030204" pitchFamily="18" charset="0"/>
                        </a:rPr>
                        <m:t>𝒙</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𝑭</m:t>
                          </m:r>
                        </m:e>
                        <m:sub>
                          <m:r>
                            <a:rPr lang="fr-FR" b="1" i="1" smtClean="0">
                              <a:latin typeface="Cambria Math" panose="02040503050406030204" pitchFamily="18" charset="0"/>
                            </a:rPr>
                            <m:t>𝟏</m:t>
                          </m:r>
                        </m:sub>
                      </m:sSub>
                      <m:d>
                        <m:dPr>
                          <m:ctrlPr>
                            <a:rPr lang="fr-FR" b="1" i="1" smtClean="0">
                              <a:latin typeface="Cambria Math" panose="02040503050406030204" pitchFamily="18" charset="0"/>
                            </a:rPr>
                          </m:ctrlPr>
                        </m:dPr>
                        <m:e>
                          <m:r>
                            <a:rPr lang="fr-FR" b="1" i="1" smtClean="0">
                              <a:latin typeface="Cambria Math" panose="02040503050406030204" pitchFamily="18" charset="0"/>
                            </a:rPr>
                            <m:t>𝒙</m:t>
                          </m:r>
                        </m:e>
                      </m:d>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𝑭</m:t>
                          </m:r>
                        </m:e>
                        <m:sub>
                          <m:r>
                            <a:rPr lang="fr-FR" b="1" i="1" smtClean="0">
                              <a:latin typeface="Cambria Math" panose="02040503050406030204" pitchFamily="18" charset="0"/>
                            </a:rPr>
                            <m:t>𝟐</m:t>
                          </m:r>
                        </m:sub>
                      </m:sSub>
                      <m:r>
                        <a:rPr lang="fr-FR" b="1" i="1" smtClean="0">
                          <a:latin typeface="Cambria Math" panose="02040503050406030204" pitchFamily="18" charset="0"/>
                        </a:rPr>
                        <m:t>(</m:t>
                      </m:r>
                      <m:r>
                        <a:rPr lang="fr-FR" b="1" i="1" smtClean="0">
                          <a:latin typeface="Cambria Math" panose="02040503050406030204" pitchFamily="18" charset="0"/>
                        </a:rPr>
                        <m:t>𝒙</m:t>
                      </m:r>
                      <m:r>
                        <a:rPr lang="fr-FR" b="1" i="1" smtClean="0">
                          <a:latin typeface="Cambria Math" panose="02040503050406030204" pitchFamily="18" charset="0"/>
                        </a:rPr>
                        <m:t>)</m:t>
                      </m:r>
                    </m:oMath>
                  </m:oMathPara>
                </a14:m>
                <a:endParaRPr lang="fr-FR" b="1" dirty="0"/>
              </a:p>
            </p:txBody>
          </p:sp>
        </mc:Choice>
        <mc:Fallback xmlns="">
          <p:sp>
            <p:nvSpPr>
              <p:cNvPr id="21" name="ZoneTexte 20">
                <a:extLst>
                  <a:ext uri="{FF2B5EF4-FFF2-40B4-BE49-F238E27FC236}">
                    <a16:creationId xmlns:a16="http://schemas.microsoft.com/office/drawing/2014/main" id="{45866D71-819C-41D7-A3C0-019B5C48B569}"/>
                  </a:ext>
                </a:extLst>
              </p:cNvPr>
              <p:cNvSpPr txBox="1">
                <a:spLocks noRot="1" noChangeAspect="1" noMove="1" noResize="1" noEditPoints="1" noAdjustHandles="1" noChangeArrowheads="1" noChangeShapeType="1" noTextEdit="1"/>
              </p:cNvSpPr>
              <p:nvPr/>
            </p:nvSpPr>
            <p:spPr>
              <a:xfrm>
                <a:off x="2213636" y="5553715"/>
                <a:ext cx="1792862" cy="276999"/>
              </a:xfrm>
              <a:prstGeom prst="rect">
                <a:avLst/>
              </a:prstGeom>
              <a:blipFill>
                <a:blip r:embed="rId8"/>
                <a:stretch>
                  <a:fillRect l="-2041" r="-4082" b="-37778"/>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12763667-E1DB-4077-B4BE-892EE0286059}"/>
              </a:ext>
            </a:extLst>
          </p:cNvPr>
          <p:cNvPicPr>
            <a:picLocks noChangeAspect="1"/>
          </p:cNvPicPr>
          <p:nvPr/>
        </p:nvPicPr>
        <p:blipFill>
          <a:blip r:embed="rId9"/>
          <a:stretch>
            <a:fillRect/>
          </a:stretch>
        </p:blipFill>
        <p:spPr>
          <a:xfrm>
            <a:off x="6783148" y="2880546"/>
            <a:ext cx="5410455" cy="1390132"/>
          </a:xfrm>
          <a:prstGeom prst="rect">
            <a:avLst/>
          </a:prstGeom>
        </p:spPr>
      </p:pic>
      <p:sp>
        <p:nvSpPr>
          <p:cNvPr id="23" name="ZoneTexte 22">
            <a:extLst>
              <a:ext uri="{FF2B5EF4-FFF2-40B4-BE49-F238E27FC236}">
                <a16:creationId xmlns:a16="http://schemas.microsoft.com/office/drawing/2014/main" id="{151A6935-2D22-4BCB-8557-69A514BE3E25}"/>
              </a:ext>
            </a:extLst>
          </p:cNvPr>
          <p:cNvSpPr txBox="1"/>
          <p:nvPr/>
        </p:nvSpPr>
        <p:spPr>
          <a:xfrm>
            <a:off x="7958792" y="2233488"/>
            <a:ext cx="1832553" cy="369332"/>
          </a:xfrm>
          <a:prstGeom prst="rect">
            <a:avLst/>
          </a:prstGeom>
          <a:noFill/>
        </p:spPr>
        <p:txBody>
          <a:bodyPr wrap="none" rtlCol="0">
            <a:spAutoFit/>
          </a:bodyPr>
          <a:lstStyle/>
          <a:p>
            <a:r>
              <a:rPr lang="fr-FR" dirty="0">
                <a:solidFill>
                  <a:schemeClr val="bg1"/>
                </a:solidFill>
                <a:latin typeface="Times New Roman" panose="02020603050405020304" pitchFamily="18" charset="0"/>
                <a:cs typeface="Times New Roman" panose="02020603050405020304" pitchFamily="18" charset="0"/>
              </a:rPr>
              <a:t>Richard Feynman</a:t>
            </a:r>
          </a:p>
        </p:txBody>
      </p:sp>
      <p:pic>
        <p:nvPicPr>
          <p:cNvPr id="8" name="Image 7">
            <a:extLst>
              <a:ext uri="{FF2B5EF4-FFF2-40B4-BE49-F238E27FC236}">
                <a16:creationId xmlns:a16="http://schemas.microsoft.com/office/drawing/2014/main" id="{B1545EFE-6A28-41A8-91D4-1B149AE37858}"/>
              </a:ext>
            </a:extLst>
          </p:cNvPr>
          <p:cNvPicPr>
            <a:picLocks noChangeAspect="1"/>
          </p:cNvPicPr>
          <p:nvPr/>
        </p:nvPicPr>
        <p:blipFill>
          <a:blip r:embed="rId10"/>
          <a:stretch>
            <a:fillRect/>
          </a:stretch>
        </p:blipFill>
        <p:spPr>
          <a:xfrm>
            <a:off x="8519273" y="5330797"/>
            <a:ext cx="3205566" cy="1123791"/>
          </a:xfrm>
          <a:prstGeom prst="rect">
            <a:avLst/>
          </a:prstGeom>
        </p:spPr>
      </p:pic>
    </p:spTree>
    <p:extLst>
      <p:ext uri="{BB962C8B-B14F-4D97-AF65-F5344CB8AC3E}">
        <p14:creationId xmlns:p14="http://schemas.microsoft.com/office/powerpoint/2010/main" val="357773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itle 1"/>
          <p:cNvSpPr txBox="1">
            <a:spLocks/>
          </p:cNvSpPr>
          <p:nvPr/>
        </p:nvSpPr>
        <p:spPr bwMode="auto">
          <a:xfrm>
            <a:off x="3372393" y="-59864"/>
            <a:ext cx="6250577" cy="733858"/>
          </a:xfrm>
          <a:prstGeom prst="rect">
            <a:avLst/>
          </a:prstGeom>
          <a:noFill/>
          <a:ln w="9525">
            <a:no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txBody>
          <a:bodyPr lIns="91440" tIns="45720" rIns="91440" bIns="45720" anchor="ct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a:solidFill>
                  <a:srgbClr val="0000FF"/>
                </a:solidFill>
                <a:latin typeface="Times New Roman" panose="02020603050405020304" pitchFamily="18" charset="0"/>
                <a:cs typeface="Times New Roman" panose="02020603050405020304" pitchFamily="18" charset="0"/>
              </a:rPr>
              <a:t>Deep Inelastic Scattering: today</a:t>
            </a:r>
          </a:p>
        </p:txBody>
      </p:sp>
      <p:pic>
        <p:nvPicPr>
          <p:cNvPr id="4" name="Image 3">
            <a:extLst>
              <a:ext uri="{FF2B5EF4-FFF2-40B4-BE49-F238E27FC236}">
                <a16:creationId xmlns:a16="http://schemas.microsoft.com/office/drawing/2014/main" id="{BABA43EC-082E-4C26-874E-B217205E01C8}"/>
              </a:ext>
            </a:extLst>
          </p:cNvPr>
          <p:cNvPicPr>
            <a:picLocks noChangeAspect="1"/>
          </p:cNvPicPr>
          <p:nvPr/>
        </p:nvPicPr>
        <p:blipFill>
          <a:blip r:embed="rId3"/>
          <a:stretch>
            <a:fillRect/>
          </a:stretch>
        </p:blipFill>
        <p:spPr>
          <a:xfrm>
            <a:off x="467126" y="673994"/>
            <a:ext cx="5810533" cy="6034609"/>
          </a:xfrm>
          <a:prstGeom prst="rect">
            <a:avLst/>
          </a:prstGeom>
        </p:spPr>
      </p:pic>
      <p:sp>
        <p:nvSpPr>
          <p:cNvPr id="5" name="ZoneTexte 4">
            <a:extLst>
              <a:ext uri="{FF2B5EF4-FFF2-40B4-BE49-F238E27FC236}">
                <a16:creationId xmlns:a16="http://schemas.microsoft.com/office/drawing/2014/main" id="{C17973E9-08F2-4E28-B0A1-EC63042C1E0F}"/>
              </a:ext>
            </a:extLst>
          </p:cNvPr>
          <p:cNvSpPr txBox="1"/>
          <p:nvPr/>
        </p:nvSpPr>
        <p:spPr>
          <a:xfrm rot="16200000">
            <a:off x="-561724" y="1622452"/>
            <a:ext cx="1492781" cy="369332"/>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Proton SF F</a:t>
            </a:r>
            <a:r>
              <a:rPr lang="fr-FR" b="1" baseline="-25000" dirty="0">
                <a:solidFill>
                  <a:srgbClr val="FF0000"/>
                </a:solidFill>
                <a:latin typeface="Times New Roman" panose="02020603050405020304" pitchFamily="18" charset="0"/>
                <a:cs typeface="Times New Roman" panose="02020603050405020304" pitchFamily="18" charset="0"/>
              </a:rPr>
              <a:t>2</a:t>
            </a:r>
          </a:p>
        </p:txBody>
      </p:sp>
      <p:pic>
        <p:nvPicPr>
          <p:cNvPr id="7" name="Image 6">
            <a:extLst>
              <a:ext uri="{FF2B5EF4-FFF2-40B4-BE49-F238E27FC236}">
                <a16:creationId xmlns:a16="http://schemas.microsoft.com/office/drawing/2014/main" id="{ED21A111-5C9B-4D1D-BF74-8AED3CFF48B1}"/>
              </a:ext>
            </a:extLst>
          </p:cNvPr>
          <p:cNvPicPr>
            <a:picLocks noChangeAspect="1"/>
          </p:cNvPicPr>
          <p:nvPr/>
        </p:nvPicPr>
        <p:blipFill>
          <a:blip r:embed="rId4"/>
          <a:stretch>
            <a:fillRect/>
          </a:stretch>
        </p:blipFill>
        <p:spPr>
          <a:xfrm>
            <a:off x="6277659" y="1886824"/>
            <a:ext cx="5715000" cy="3781425"/>
          </a:xfrm>
          <a:prstGeom prst="rect">
            <a:avLst/>
          </a:prstGeom>
        </p:spPr>
      </p:pic>
      <p:pic>
        <p:nvPicPr>
          <p:cNvPr id="8" name="Image 7">
            <a:extLst>
              <a:ext uri="{FF2B5EF4-FFF2-40B4-BE49-F238E27FC236}">
                <a16:creationId xmlns:a16="http://schemas.microsoft.com/office/drawing/2014/main" id="{FF56BB84-A540-4A81-B6D7-09740BAB3FA4}"/>
              </a:ext>
            </a:extLst>
          </p:cNvPr>
          <p:cNvPicPr>
            <a:picLocks noChangeAspect="1"/>
          </p:cNvPicPr>
          <p:nvPr/>
        </p:nvPicPr>
        <p:blipFill>
          <a:blip r:embed="rId5"/>
          <a:stretch>
            <a:fillRect/>
          </a:stretch>
        </p:blipFill>
        <p:spPr>
          <a:xfrm>
            <a:off x="6491151" y="1055217"/>
            <a:ext cx="5501508" cy="646331"/>
          </a:xfrm>
          <a:prstGeom prst="rect">
            <a:avLst/>
          </a:prstGeom>
        </p:spPr>
      </p:pic>
      <p:sp>
        <p:nvSpPr>
          <p:cNvPr id="9" name="Rectangle 8">
            <a:extLst>
              <a:ext uri="{FF2B5EF4-FFF2-40B4-BE49-F238E27FC236}">
                <a16:creationId xmlns:a16="http://schemas.microsoft.com/office/drawing/2014/main" id="{CBE8C714-5B6B-4065-9512-6A7CBCB7F609}"/>
              </a:ext>
            </a:extLst>
          </p:cNvPr>
          <p:cNvSpPr/>
          <p:nvPr/>
        </p:nvSpPr>
        <p:spPr>
          <a:xfrm>
            <a:off x="6880731" y="5680091"/>
            <a:ext cx="4844143" cy="584775"/>
          </a:xfrm>
          <a:prstGeom prst="rect">
            <a:avLst/>
          </a:prstGeom>
          <a:solidFill>
            <a:srgbClr val="FFFF00"/>
          </a:solid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Momentum distributions of the valence </a:t>
            </a:r>
            <a:r>
              <a:rPr lang="en-US" sz="1600" b="1" i="1" dirty="0">
                <a:latin typeface="Times New Roman" panose="02020603050405020304" pitchFamily="18" charset="0"/>
                <a:cs typeface="Times New Roman" panose="02020603050405020304" pitchFamily="18" charset="0"/>
              </a:rPr>
              <a:t>u </a:t>
            </a:r>
            <a:r>
              <a:rPr lang="en-US" sz="1600" b="1" dirty="0">
                <a:latin typeface="Times New Roman" panose="02020603050405020304" pitchFamily="18" charset="0"/>
                <a:cs typeface="Times New Roman" panose="02020603050405020304" pitchFamily="18" charset="0"/>
              </a:rPr>
              <a:t>and </a:t>
            </a:r>
            <a:r>
              <a:rPr lang="en-US" sz="1600" b="1" i="1" dirty="0">
                <a:latin typeface="Times New Roman" panose="02020603050405020304" pitchFamily="18" charset="0"/>
                <a:cs typeface="Times New Roman" panose="02020603050405020304" pitchFamily="18" charset="0"/>
              </a:rPr>
              <a:t>d </a:t>
            </a:r>
            <a:r>
              <a:rPr lang="en-US" sz="1600" b="1" dirty="0">
                <a:latin typeface="Times New Roman" panose="02020603050405020304" pitchFamily="18" charset="0"/>
                <a:cs typeface="Times New Roman" panose="02020603050405020304" pitchFamily="18" charset="0"/>
              </a:rPr>
              <a:t>quarks, quark-antiquark sea and gluons</a:t>
            </a:r>
          </a:p>
        </p:txBody>
      </p:sp>
    </p:spTree>
    <p:extLst>
      <p:ext uri="{BB962C8B-B14F-4D97-AF65-F5344CB8AC3E}">
        <p14:creationId xmlns:p14="http://schemas.microsoft.com/office/powerpoint/2010/main" val="40582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itle 1"/>
          <p:cNvSpPr txBox="1">
            <a:spLocks/>
          </p:cNvSpPr>
          <p:nvPr/>
        </p:nvSpPr>
        <p:spPr bwMode="auto">
          <a:xfrm>
            <a:off x="3372393" y="-59864"/>
            <a:ext cx="6250577" cy="733858"/>
          </a:xfrm>
          <a:prstGeom prst="rect">
            <a:avLst/>
          </a:prstGeom>
          <a:noFill/>
          <a:ln w="9525">
            <a:no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txBody>
          <a:bodyPr lIns="91440" tIns="45720" rIns="91440" bIns="45720" anchor="ct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a:solidFill>
                  <a:srgbClr val="0000FF"/>
                </a:solidFill>
                <a:latin typeface="Times New Roman" panose="02020603050405020304" pitchFamily="18" charset="0"/>
                <a:cs typeface="Times New Roman" panose="02020603050405020304" pitchFamily="18" charset="0"/>
              </a:rPr>
              <a:t>Deep Inelastic Scattering: today</a:t>
            </a:r>
          </a:p>
        </p:txBody>
      </p:sp>
      <p:sp>
        <p:nvSpPr>
          <p:cNvPr id="6" name="Rectangle 5">
            <a:extLst>
              <a:ext uri="{FF2B5EF4-FFF2-40B4-BE49-F238E27FC236}">
                <a16:creationId xmlns:a16="http://schemas.microsoft.com/office/drawing/2014/main" id="{F843F48A-0753-4AFA-8B9E-7AAC56611128}"/>
              </a:ext>
            </a:extLst>
          </p:cNvPr>
          <p:cNvSpPr/>
          <p:nvPr/>
        </p:nvSpPr>
        <p:spPr>
          <a:xfrm>
            <a:off x="6880731" y="5680091"/>
            <a:ext cx="4844143" cy="584775"/>
          </a:xfrm>
          <a:prstGeom prst="rect">
            <a:avLst/>
          </a:prstGeom>
          <a:solidFill>
            <a:srgbClr val="FFFF00"/>
          </a:solid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Momentum distributions of the valence </a:t>
            </a:r>
            <a:r>
              <a:rPr lang="en-US" sz="1600" b="1" i="1" dirty="0">
                <a:latin typeface="Times New Roman" panose="02020603050405020304" pitchFamily="18" charset="0"/>
                <a:cs typeface="Times New Roman" panose="02020603050405020304" pitchFamily="18" charset="0"/>
              </a:rPr>
              <a:t>u </a:t>
            </a:r>
            <a:r>
              <a:rPr lang="en-US" sz="1600" b="1" dirty="0">
                <a:latin typeface="Times New Roman" panose="02020603050405020304" pitchFamily="18" charset="0"/>
                <a:cs typeface="Times New Roman" panose="02020603050405020304" pitchFamily="18" charset="0"/>
              </a:rPr>
              <a:t>and </a:t>
            </a:r>
            <a:r>
              <a:rPr lang="en-US" sz="1600" b="1" i="1" dirty="0">
                <a:latin typeface="Times New Roman" panose="02020603050405020304" pitchFamily="18" charset="0"/>
                <a:cs typeface="Times New Roman" panose="02020603050405020304" pitchFamily="18" charset="0"/>
              </a:rPr>
              <a:t>d </a:t>
            </a:r>
            <a:r>
              <a:rPr lang="en-US" sz="1600" b="1" dirty="0">
                <a:latin typeface="Times New Roman" panose="02020603050405020304" pitchFamily="18" charset="0"/>
                <a:cs typeface="Times New Roman" panose="02020603050405020304" pitchFamily="18" charset="0"/>
              </a:rPr>
              <a:t>quarks, quark-antiquark sea and gluons</a:t>
            </a:r>
          </a:p>
        </p:txBody>
      </p:sp>
      <p:pic>
        <p:nvPicPr>
          <p:cNvPr id="7" name="Image 6">
            <a:extLst>
              <a:ext uri="{FF2B5EF4-FFF2-40B4-BE49-F238E27FC236}">
                <a16:creationId xmlns:a16="http://schemas.microsoft.com/office/drawing/2014/main" id="{ED21A111-5C9B-4D1D-BF74-8AED3CFF48B1}"/>
              </a:ext>
            </a:extLst>
          </p:cNvPr>
          <p:cNvPicPr>
            <a:picLocks noChangeAspect="1"/>
          </p:cNvPicPr>
          <p:nvPr/>
        </p:nvPicPr>
        <p:blipFill>
          <a:blip r:embed="rId3"/>
          <a:stretch>
            <a:fillRect/>
          </a:stretch>
        </p:blipFill>
        <p:spPr>
          <a:xfrm>
            <a:off x="6277659" y="1886824"/>
            <a:ext cx="5715000" cy="3781425"/>
          </a:xfrm>
          <a:prstGeom prst="rect">
            <a:avLst/>
          </a:prstGeom>
        </p:spPr>
      </p:pic>
      <p:pic>
        <p:nvPicPr>
          <p:cNvPr id="8" name="Image 7">
            <a:extLst>
              <a:ext uri="{FF2B5EF4-FFF2-40B4-BE49-F238E27FC236}">
                <a16:creationId xmlns:a16="http://schemas.microsoft.com/office/drawing/2014/main" id="{FF56BB84-A540-4A81-B6D7-09740BAB3FA4}"/>
              </a:ext>
            </a:extLst>
          </p:cNvPr>
          <p:cNvPicPr>
            <a:picLocks noChangeAspect="1"/>
          </p:cNvPicPr>
          <p:nvPr/>
        </p:nvPicPr>
        <p:blipFill>
          <a:blip r:embed="rId4"/>
          <a:stretch>
            <a:fillRect/>
          </a:stretch>
        </p:blipFill>
        <p:spPr>
          <a:xfrm>
            <a:off x="6491151" y="1055217"/>
            <a:ext cx="5501508" cy="646331"/>
          </a:xfrm>
          <a:prstGeom prst="rect">
            <a:avLst/>
          </a:prstGeom>
        </p:spPr>
      </p:pic>
      <p:pic>
        <p:nvPicPr>
          <p:cNvPr id="9" name="Image 8">
            <a:extLst>
              <a:ext uri="{FF2B5EF4-FFF2-40B4-BE49-F238E27FC236}">
                <a16:creationId xmlns:a16="http://schemas.microsoft.com/office/drawing/2014/main" id="{7BE612B7-9CAD-4988-A0AA-B3443BFCECBE}"/>
              </a:ext>
            </a:extLst>
          </p:cNvPr>
          <p:cNvPicPr>
            <a:picLocks noChangeAspect="1"/>
          </p:cNvPicPr>
          <p:nvPr/>
        </p:nvPicPr>
        <p:blipFill>
          <a:blip r:embed="rId5"/>
          <a:stretch>
            <a:fillRect/>
          </a:stretch>
        </p:blipFill>
        <p:spPr>
          <a:xfrm>
            <a:off x="294996" y="1415143"/>
            <a:ext cx="5722497" cy="4800601"/>
          </a:xfrm>
          <a:prstGeom prst="rect">
            <a:avLst/>
          </a:prstGeom>
        </p:spPr>
      </p:pic>
      <p:sp>
        <p:nvSpPr>
          <p:cNvPr id="2" name="ZoneTexte 1">
            <a:extLst>
              <a:ext uri="{FF2B5EF4-FFF2-40B4-BE49-F238E27FC236}">
                <a16:creationId xmlns:a16="http://schemas.microsoft.com/office/drawing/2014/main" id="{A193BAF6-C0F5-4B23-BE42-3C1741FE32F1}"/>
              </a:ext>
            </a:extLst>
          </p:cNvPr>
          <p:cNvSpPr txBox="1"/>
          <p:nvPr/>
        </p:nvSpPr>
        <p:spPr>
          <a:xfrm>
            <a:off x="6654821" y="6411559"/>
            <a:ext cx="5357236" cy="369332"/>
          </a:xfrm>
          <a:prstGeom prst="rect">
            <a:avLst/>
          </a:prstGeom>
          <a:solidFill>
            <a:srgbClr val="FFCCFF"/>
          </a:solidFill>
        </p:spPr>
        <p:txBody>
          <a:bodyPr wrap="none" rtlCol="0">
            <a:spAutoFit/>
          </a:bodyPr>
          <a:lstStyle/>
          <a:p>
            <a:r>
              <a:rPr lang="fr-FR" b="1" dirty="0">
                <a:latin typeface="Times New Roman" panose="02020603050405020304" pitchFamily="18" charset="0"/>
                <a:cs typeface="Times New Roman" panose="02020603050405020304" pitchFamily="18" charset="0"/>
              </a:rPr>
              <a:t>Valence quarks: x&gt;0.1; </a:t>
            </a:r>
            <a:r>
              <a:rPr lang="fr-FR" b="1" dirty="0" err="1">
                <a:latin typeface="Times New Roman" panose="02020603050405020304" pitchFamily="18" charset="0"/>
                <a:cs typeface="Times New Roman" panose="02020603050405020304" pitchFamily="18" charset="0"/>
              </a:rPr>
              <a:t>sea</a:t>
            </a:r>
            <a:r>
              <a:rPr lang="fr-FR" b="1" dirty="0">
                <a:latin typeface="Times New Roman" panose="02020603050405020304" pitchFamily="18" charset="0"/>
                <a:cs typeface="Times New Roman" panose="02020603050405020304" pitchFamily="18" charset="0"/>
              </a:rPr>
              <a:t> quarks and gluons: x&lt;0.1</a:t>
            </a:r>
          </a:p>
        </p:txBody>
      </p:sp>
    </p:spTree>
    <p:extLst>
      <p:ext uri="{BB962C8B-B14F-4D97-AF65-F5344CB8AC3E}">
        <p14:creationId xmlns:p14="http://schemas.microsoft.com/office/powerpoint/2010/main" val="59393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itle 1"/>
          <p:cNvSpPr txBox="1">
            <a:spLocks/>
          </p:cNvSpPr>
          <p:nvPr/>
        </p:nvSpPr>
        <p:spPr bwMode="auto">
          <a:xfrm>
            <a:off x="2681359" y="-43249"/>
            <a:ext cx="6914606" cy="733858"/>
          </a:xfrm>
          <a:prstGeom prst="rect">
            <a:avLst/>
          </a:prstGeom>
          <a:noFill/>
          <a:ln w="9525">
            <a:no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txBody>
          <a:bodyPr lIns="91440" tIns="45720" rIns="91440" bIns="45720" anchor="ct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a:solidFill>
                  <a:srgbClr val="0000FF"/>
                </a:solidFill>
                <a:latin typeface="Times New Roman" panose="02020603050405020304" pitchFamily="18" charset="0"/>
                <a:cs typeface="Times New Roman" panose="02020603050405020304" pitchFamily="18" charset="0"/>
              </a:rPr>
              <a:t>DIS: Successes…</a:t>
            </a:r>
          </a:p>
        </p:txBody>
      </p:sp>
      <p:pic>
        <p:nvPicPr>
          <p:cNvPr id="16" name="Picture 15" descr="Screen shot 2013-02-09 at 3.52.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82" y="1491343"/>
            <a:ext cx="10009681" cy="5138057"/>
          </a:xfrm>
          <a:prstGeom prst="rect">
            <a:avLst/>
          </a:prstGeom>
          <a:ln>
            <a:noFill/>
          </a:ln>
          <a:effectLst/>
        </p:spPr>
      </p:pic>
      <p:grpSp>
        <p:nvGrpSpPr>
          <p:cNvPr id="2" name="Groupe 1">
            <a:extLst>
              <a:ext uri="{FF2B5EF4-FFF2-40B4-BE49-F238E27FC236}">
                <a16:creationId xmlns:a16="http://schemas.microsoft.com/office/drawing/2014/main" id="{0BD712A2-AE8E-4C24-B380-A13123489E69}"/>
              </a:ext>
            </a:extLst>
          </p:cNvPr>
          <p:cNvGrpSpPr/>
          <p:nvPr/>
        </p:nvGrpSpPr>
        <p:grpSpPr>
          <a:xfrm>
            <a:off x="1039680" y="825386"/>
            <a:ext cx="5730353" cy="1165704"/>
            <a:chOff x="2390069" y="3634398"/>
            <a:chExt cx="4721359" cy="1165704"/>
          </a:xfrm>
        </p:grpSpPr>
        <p:sp>
          <p:nvSpPr>
            <p:cNvPr id="17" name="TextBox 16"/>
            <p:cNvSpPr txBox="1"/>
            <p:nvPr/>
          </p:nvSpPr>
          <p:spPr>
            <a:xfrm>
              <a:off x="2390069" y="3634398"/>
              <a:ext cx="4721359" cy="1165704"/>
            </a:xfrm>
            <a:prstGeom prst="rect">
              <a:avLst/>
            </a:prstGeom>
            <a:noFill/>
          </p:spPr>
          <p:txBody>
            <a:bodyPr wrap="square" lIns="57150" tIns="28575" rIns="57150" bIns="28575">
              <a:spAutoFit/>
            </a:bodyPr>
            <a:lstStyle/>
            <a:p>
              <a:pPr defTabSz="571500" fontAlgn="base">
                <a:spcBef>
                  <a:spcPct val="0"/>
                </a:spcBef>
                <a:spcAft>
                  <a:spcPct val="0"/>
                </a:spcAft>
                <a:defRPr/>
              </a:pPr>
              <a:r>
                <a:rPr lang="en-US" kern="0" dirty="0">
                  <a:latin typeface="Times New Roman" panose="02020603050405020304" pitchFamily="18" charset="0"/>
                  <a:cs typeface="Times New Roman" panose="02020603050405020304" pitchFamily="18" charset="0"/>
                </a:rPr>
                <a:t>Measurements of F</a:t>
              </a:r>
              <a:r>
                <a:rPr lang="en-US" kern="0" baseline="-25000" dirty="0">
                  <a:latin typeface="Times New Roman" panose="02020603050405020304" pitchFamily="18" charset="0"/>
                  <a:cs typeface="Times New Roman" panose="02020603050405020304" pitchFamily="18" charset="0"/>
                </a:rPr>
                <a:t>2</a:t>
              </a:r>
              <a:r>
                <a:rPr lang="en-US" kern="0" dirty="0">
                  <a:latin typeface="Times New Roman" panose="02020603050405020304" pitchFamily="18" charset="0"/>
                  <a:cs typeface="Times New Roman" panose="02020603050405020304" pitchFamily="18" charset="0"/>
                </a:rPr>
                <a:t> in e-p at 0.3 </a:t>
              </a:r>
              <a:r>
                <a:rPr lang="en-US" kern="0" dirty="0" err="1">
                  <a:latin typeface="Times New Roman" panose="02020603050405020304" pitchFamily="18" charset="0"/>
                  <a:cs typeface="Times New Roman" panose="02020603050405020304" pitchFamily="18" charset="0"/>
                </a:rPr>
                <a:t>TeV</a:t>
              </a:r>
              <a:r>
                <a:rPr lang="en-US" kern="0" dirty="0">
                  <a:latin typeface="Times New Roman" panose="02020603050405020304" pitchFamily="18" charset="0"/>
                  <a:cs typeface="Times New Roman" panose="02020603050405020304" pitchFamily="18" charset="0"/>
                </a:rPr>
                <a:t> (HERA)</a:t>
              </a:r>
            </a:p>
            <a:p>
              <a:pPr defTabSz="571500" fontAlgn="base">
                <a:spcBef>
                  <a:spcPct val="0"/>
                </a:spcBef>
                <a:spcAft>
                  <a:spcPct val="0"/>
                </a:spcAft>
                <a:defRPr/>
              </a:pPr>
              <a:r>
                <a:rPr lang="en-US" kern="0" dirty="0">
                  <a:latin typeface="Times New Roman" panose="02020603050405020304" pitchFamily="18" charset="0"/>
                  <a:cs typeface="Times New Roman" panose="02020603050405020304" pitchFamily="18" charset="0"/>
                </a:rPr>
                <a:t>→ extraction quark and gluon PDFs</a:t>
              </a:r>
            </a:p>
            <a:p>
              <a:pPr defTabSz="571500" fontAlgn="base">
                <a:spcBef>
                  <a:spcPct val="0"/>
                </a:spcBef>
                <a:spcAft>
                  <a:spcPct val="0"/>
                </a:spcAft>
                <a:defRPr/>
              </a:pP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pQCD</a:t>
              </a:r>
              <a:r>
                <a:rPr lang="en-US" kern="0" dirty="0">
                  <a:latin typeface="Times New Roman" panose="02020603050405020304" pitchFamily="18" charset="0"/>
                  <a:cs typeface="Times New Roman" panose="02020603050405020304" pitchFamily="18" charset="0"/>
                </a:rPr>
                <a:t> fits for p-p and p-p at 0.2, 1.96, and 7 </a:t>
              </a:r>
              <a:r>
                <a:rPr lang="en-US" kern="0" dirty="0" err="1">
                  <a:latin typeface="Times New Roman" panose="02020603050405020304" pitchFamily="18" charset="0"/>
                  <a:cs typeface="Times New Roman" panose="02020603050405020304" pitchFamily="18" charset="0"/>
                </a:rPr>
                <a:t>TeV</a:t>
              </a:r>
              <a:endParaRPr lang="en-US" kern="0" dirty="0">
                <a:latin typeface="Times New Roman" panose="02020603050405020304" pitchFamily="18" charset="0"/>
                <a:cs typeface="Times New Roman" panose="02020603050405020304" pitchFamily="18" charset="0"/>
              </a:endParaRPr>
            </a:p>
          </p:txBody>
        </p:sp>
        <p:cxnSp>
          <p:nvCxnSpPr>
            <p:cNvPr id="33801" name="Straight Connector 17"/>
            <p:cNvCxnSpPr>
              <a:cxnSpLocks noChangeShapeType="1"/>
            </p:cNvCxnSpPr>
            <p:nvPr/>
          </p:nvCxnSpPr>
          <p:spPr bwMode="auto">
            <a:xfrm>
              <a:off x="5583702" y="3852112"/>
              <a:ext cx="123265" cy="0"/>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98457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itle 1"/>
          <p:cNvSpPr txBox="1">
            <a:spLocks/>
          </p:cNvSpPr>
          <p:nvPr/>
        </p:nvSpPr>
        <p:spPr bwMode="auto">
          <a:xfrm>
            <a:off x="2681359" y="-43249"/>
            <a:ext cx="6914606" cy="733858"/>
          </a:xfrm>
          <a:prstGeom prst="rect">
            <a:avLst/>
          </a:prstGeom>
          <a:noFill/>
          <a:ln w="9525">
            <a:no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txBody>
          <a:bodyPr lIns="91440" tIns="45720" rIns="91440" bIns="45720" anchor="ct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730250"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730250"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730250"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730250" eaLnBrk="0" fontAlgn="base" hangingPunct="0">
              <a:spcBef>
                <a:spcPct val="0"/>
              </a:spcBef>
              <a:spcAft>
                <a:spcPct val="0"/>
              </a:spcAft>
              <a:defRPr sz="29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a:solidFill>
                  <a:srgbClr val="0000FF"/>
                </a:solidFill>
                <a:latin typeface="Times New Roman" panose="02020603050405020304" pitchFamily="18" charset="0"/>
                <a:cs typeface="Times New Roman" panose="02020603050405020304" pitchFamily="18" charset="0"/>
              </a:rPr>
              <a:t>…and open questions</a:t>
            </a:r>
          </a:p>
        </p:txBody>
      </p:sp>
      <p:cxnSp>
        <p:nvCxnSpPr>
          <p:cNvPr id="33801" name="Straight Connector 17"/>
          <p:cNvCxnSpPr>
            <a:cxnSpLocks noChangeShapeType="1"/>
          </p:cNvCxnSpPr>
          <p:nvPr/>
        </p:nvCxnSpPr>
        <p:spPr bwMode="auto">
          <a:xfrm>
            <a:off x="4284448" y="1369672"/>
            <a:ext cx="149608" cy="0"/>
          </a:xfrm>
          <a:prstGeom prst="line">
            <a:avLst/>
          </a:prstGeom>
          <a:noFill/>
          <a:ln w="15875">
            <a:solidFill>
              <a:schemeClr val="tx1"/>
            </a:solidFill>
            <a:round/>
            <a:headEnd/>
            <a:tailEnd/>
          </a:ln>
          <a:extLst>
            <a:ext uri="{909E8E84-426E-40dd-AFC4-6F175D3DCCD1}">
              <a14:hiddenFill xmlns="" xmlns:a14="http://schemas.microsoft.com/office/drawing/2010/main">
                <a:noFill/>
              </a14:hiddenFill>
            </a:ext>
          </a:extLst>
        </p:spPr>
      </p:cxnSp>
      <p:pic>
        <p:nvPicPr>
          <p:cNvPr id="3" name="Image 2">
            <a:extLst>
              <a:ext uri="{FF2B5EF4-FFF2-40B4-BE49-F238E27FC236}">
                <a16:creationId xmlns:a16="http://schemas.microsoft.com/office/drawing/2014/main" id="{9647520A-840F-418B-AAFE-374524E71692}"/>
              </a:ext>
            </a:extLst>
          </p:cNvPr>
          <p:cNvPicPr>
            <a:picLocks noChangeAspect="1"/>
          </p:cNvPicPr>
          <p:nvPr/>
        </p:nvPicPr>
        <p:blipFill>
          <a:blip r:embed="rId3"/>
          <a:stretch>
            <a:fillRect/>
          </a:stretch>
        </p:blipFill>
        <p:spPr>
          <a:xfrm>
            <a:off x="307901" y="897742"/>
            <a:ext cx="5670444" cy="3959245"/>
          </a:xfrm>
          <a:prstGeom prst="rect">
            <a:avLst/>
          </a:prstGeom>
        </p:spPr>
      </p:pic>
      <p:pic>
        <p:nvPicPr>
          <p:cNvPr id="4" name="Image 3">
            <a:extLst>
              <a:ext uri="{FF2B5EF4-FFF2-40B4-BE49-F238E27FC236}">
                <a16:creationId xmlns:a16="http://schemas.microsoft.com/office/drawing/2014/main" id="{8D84A477-9A7E-4BFA-9041-5DCBC8124F3D}"/>
              </a:ext>
            </a:extLst>
          </p:cNvPr>
          <p:cNvPicPr>
            <a:picLocks noChangeAspect="1"/>
          </p:cNvPicPr>
          <p:nvPr/>
        </p:nvPicPr>
        <p:blipFill>
          <a:blip r:embed="rId4"/>
          <a:stretch>
            <a:fillRect/>
          </a:stretch>
        </p:blipFill>
        <p:spPr>
          <a:xfrm>
            <a:off x="6600145" y="862353"/>
            <a:ext cx="4924855" cy="3535475"/>
          </a:xfrm>
          <a:prstGeom prst="rect">
            <a:avLst/>
          </a:prstGeom>
        </p:spPr>
      </p:pic>
      <p:sp>
        <p:nvSpPr>
          <p:cNvPr id="9" name="Text Box 98">
            <a:extLst>
              <a:ext uri="{FF2B5EF4-FFF2-40B4-BE49-F238E27FC236}">
                <a16:creationId xmlns:a16="http://schemas.microsoft.com/office/drawing/2014/main" id="{0CBDFDE1-DDBE-4EB8-9DE6-ACC0EAB1AEF9}"/>
              </a:ext>
            </a:extLst>
          </p:cNvPr>
          <p:cNvSpPr txBox="1">
            <a:spLocks noChangeArrowheads="1"/>
          </p:cNvSpPr>
          <p:nvPr/>
        </p:nvSpPr>
        <p:spPr bwMode="auto">
          <a:xfrm>
            <a:off x="3401961" y="4916367"/>
            <a:ext cx="5670444" cy="584775"/>
          </a:xfrm>
          <a:prstGeom prst="rect">
            <a:avLst/>
          </a:prstGeom>
          <a:noFill/>
          <a:ln w="9525">
            <a:noFill/>
            <a:miter lim="800000"/>
            <a:headEnd/>
            <a:tailEnd/>
          </a:ln>
        </p:spPr>
        <p:txBody>
          <a:bodyPr wrap="square">
            <a:spAutoFit/>
          </a:bodyPr>
          <a:lstStyle/>
          <a:p>
            <a:pPr algn="ctr" defTabSz="1214936" eaLnBrk="0" fontAlgn="base" hangingPunct="0">
              <a:spcBef>
                <a:spcPct val="50000"/>
              </a:spcBef>
              <a:spcAft>
                <a:spcPct val="0"/>
              </a:spcAft>
            </a:pPr>
            <a:r>
              <a:rPr lang="fr-FR" sz="2400" b="1" dirty="0" err="1">
                <a:solidFill>
                  <a:srgbClr val="000000"/>
                </a:solidFill>
                <a:latin typeface="Times New Roman" pitchFamily="18" charset="0"/>
                <a:cs typeface="Times New Roman" pitchFamily="18" charset="0"/>
              </a:rPr>
              <a:t>Nucleon</a:t>
            </a:r>
            <a:r>
              <a:rPr lang="fr-FR" sz="2400" b="1" dirty="0">
                <a:solidFill>
                  <a:srgbClr val="000000"/>
                </a:solidFill>
                <a:latin typeface="Times New Roman" pitchFamily="18" charset="0"/>
                <a:cs typeface="Times New Roman" pitchFamily="18" charset="0"/>
              </a:rPr>
              <a:t> spin: </a:t>
            </a:r>
            <a:r>
              <a:rPr lang="fr-FR" sz="3200" b="1" dirty="0">
                <a:solidFill>
                  <a:srgbClr val="000000"/>
                </a:solidFill>
                <a:latin typeface="Times New Roman" pitchFamily="18" charset="0"/>
                <a:cs typeface="Times New Roman" pitchFamily="18" charset="0"/>
              </a:rPr>
              <a:t>½</a:t>
            </a:r>
            <a:r>
              <a:rPr lang="fr-FR" sz="2400" b="1" dirty="0">
                <a:solidFill>
                  <a:srgbClr val="000000"/>
                </a:solidFill>
                <a:latin typeface="Times New Roman" pitchFamily="18" charset="0"/>
                <a:cs typeface="Times New Roman" pitchFamily="18" charset="0"/>
              </a:rPr>
              <a:t> = </a:t>
            </a:r>
            <a:r>
              <a:rPr lang="fr-FR" sz="2400" b="1" dirty="0">
                <a:solidFill>
                  <a:srgbClr val="0000FF"/>
                </a:solidFill>
                <a:latin typeface="Times New Roman" pitchFamily="18" charset="0"/>
                <a:cs typeface="Times New Roman" pitchFamily="18" charset="0"/>
              </a:rPr>
              <a:t>½ </a:t>
            </a:r>
            <a:r>
              <a:rPr lang="fr-FR" sz="2400" b="1" dirty="0">
                <a:solidFill>
                  <a:srgbClr val="0000FF"/>
                </a:solidFill>
                <a:latin typeface="Times New Roman" pitchFamily="18" charset="0"/>
                <a:cs typeface="Times New Roman" pitchFamily="18" charset="0"/>
                <a:sym typeface="Symbol" pitchFamily="18" charset="2"/>
              </a:rPr>
              <a:t> </a:t>
            </a:r>
            <a:r>
              <a:rPr lang="fr-FR" sz="2400" b="1" dirty="0">
                <a:solidFill>
                  <a:srgbClr val="000000"/>
                </a:solidFill>
                <a:latin typeface="Times New Roman" pitchFamily="18" charset="0"/>
                <a:cs typeface="Times New Roman" pitchFamily="18" charset="0"/>
                <a:sym typeface="Symbol" pitchFamily="18" charset="2"/>
              </a:rPr>
              <a:t>+</a:t>
            </a:r>
            <a:r>
              <a:rPr lang="fr-FR" sz="2400" b="1" dirty="0">
                <a:solidFill>
                  <a:srgbClr val="333399"/>
                </a:solidFill>
                <a:latin typeface="Times New Roman" pitchFamily="18" charset="0"/>
                <a:cs typeface="Times New Roman" pitchFamily="18" charset="0"/>
                <a:sym typeface="Symbol" pitchFamily="18" charset="2"/>
              </a:rPr>
              <a:t> </a:t>
            </a:r>
            <a:r>
              <a:rPr lang="fr-FR" sz="2400" b="1" dirty="0">
                <a:solidFill>
                  <a:srgbClr val="FF0000"/>
                </a:solidFill>
                <a:latin typeface="Times New Roman" pitchFamily="18" charset="0"/>
                <a:cs typeface="Times New Roman" pitchFamily="18" charset="0"/>
                <a:sym typeface="Symbol" pitchFamily="18" charset="2"/>
              </a:rPr>
              <a:t>L</a:t>
            </a:r>
            <a:r>
              <a:rPr lang="fr-FR" sz="2400" b="1" dirty="0">
                <a:solidFill>
                  <a:srgbClr val="000000"/>
                </a:solidFill>
                <a:latin typeface="Times New Roman" pitchFamily="18" charset="0"/>
                <a:cs typeface="Times New Roman" pitchFamily="18" charset="0"/>
                <a:sym typeface="Symbol" pitchFamily="18" charset="2"/>
              </a:rPr>
              <a:t> + </a:t>
            </a:r>
            <a:r>
              <a:rPr lang="fr-FR" sz="2400" b="1" dirty="0">
                <a:solidFill>
                  <a:srgbClr val="009900"/>
                </a:solidFill>
                <a:latin typeface="Times New Roman" pitchFamily="18" charset="0"/>
                <a:cs typeface="Times New Roman" pitchFamily="18" charset="0"/>
                <a:sym typeface="Symbol" pitchFamily="18" charset="2"/>
              </a:rPr>
              <a:t>G </a:t>
            </a:r>
            <a:r>
              <a:rPr lang="fr-FR" sz="2400" b="1" dirty="0">
                <a:solidFill>
                  <a:srgbClr val="7030A0"/>
                </a:solidFill>
                <a:latin typeface="Times New Roman" pitchFamily="18" charset="0"/>
                <a:cs typeface="Times New Roman" pitchFamily="18" charset="0"/>
                <a:sym typeface="Symbol" pitchFamily="18" charset="2"/>
              </a:rPr>
              <a:t>+ L</a:t>
            </a:r>
            <a:r>
              <a:rPr lang="fr-FR" sz="2400" b="1" baseline="-25000" dirty="0">
                <a:solidFill>
                  <a:srgbClr val="7030A0"/>
                </a:solidFill>
                <a:latin typeface="Times New Roman" pitchFamily="18" charset="0"/>
                <a:cs typeface="Times New Roman" pitchFamily="18" charset="0"/>
                <a:sym typeface="Symbol" pitchFamily="18" charset="2"/>
              </a:rPr>
              <a:t>g</a:t>
            </a:r>
          </a:p>
        </p:txBody>
      </p:sp>
      <p:sp>
        <p:nvSpPr>
          <p:cNvPr id="10" name="Text Box 102">
            <a:extLst>
              <a:ext uri="{FF2B5EF4-FFF2-40B4-BE49-F238E27FC236}">
                <a16:creationId xmlns:a16="http://schemas.microsoft.com/office/drawing/2014/main" id="{18CA82AC-85CC-441B-8810-C5EC55D225FA}"/>
              </a:ext>
            </a:extLst>
          </p:cNvPr>
          <p:cNvSpPr txBox="1">
            <a:spLocks noChangeArrowheads="1"/>
          </p:cNvSpPr>
          <p:nvPr/>
        </p:nvSpPr>
        <p:spPr bwMode="auto">
          <a:xfrm>
            <a:off x="2865385" y="5452426"/>
            <a:ext cx="6207020" cy="1015663"/>
          </a:xfrm>
          <a:prstGeom prst="rect">
            <a:avLst/>
          </a:prstGeom>
          <a:noFill/>
          <a:ln w="9525">
            <a:noFill/>
            <a:miter lim="800000"/>
            <a:headEnd/>
            <a:tailEnd/>
          </a:ln>
        </p:spPr>
        <p:txBody>
          <a:bodyPr wrap="square">
            <a:spAutoFit/>
          </a:bodyPr>
          <a:lstStyle/>
          <a:p>
            <a:pPr algn="ctr" defTabSz="1214936" eaLnBrk="0" fontAlgn="base" hangingPunct="0">
              <a:spcAft>
                <a:spcPct val="0"/>
              </a:spcAft>
            </a:pPr>
            <a:r>
              <a:rPr lang="fr-FR" sz="2000" b="1" dirty="0" err="1">
                <a:solidFill>
                  <a:srgbClr val="0000FF"/>
                </a:solidFill>
                <a:latin typeface="Times New Roman" pitchFamily="18" charset="0"/>
                <a:cs typeface="Times New Roman" pitchFamily="18" charset="0"/>
                <a:sym typeface="Symbol" pitchFamily="18" charset="2"/>
              </a:rPr>
              <a:t>Intrinsic</a:t>
            </a:r>
            <a:r>
              <a:rPr lang="fr-FR" sz="2000" b="1" dirty="0">
                <a:solidFill>
                  <a:srgbClr val="0000FF"/>
                </a:solidFill>
                <a:latin typeface="Times New Roman" pitchFamily="18" charset="0"/>
                <a:cs typeface="Times New Roman" pitchFamily="18" charset="0"/>
                <a:sym typeface="Symbol" pitchFamily="18" charset="2"/>
              </a:rPr>
              <a:t> spin of the quarks  ≈ 30%     </a:t>
            </a:r>
          </a:p>
          <a:p>
            <a:pPr algn="ctr" defTabSz="1214936" eaLnBrk="0" fontAlgn="base" hangingPunct="0">
              <a:spcAft>
                <a:spcPct val="0"/>
              </a:spcAft>
            </a:pPr>
            <a:r>
              <a:rPr lang="fr-FR" sz="2000" b="1" dirty="0" err="1">
                <a:solidFill>
                  <a:srgbClr val="009900"/>
                </a:solidFill>
                <a:latin typeface="Times New Roman" pitchFamily="18" charset="0"/>
                <a:cs typeface="Times New Roman" pitchFamily="18" charset="0"/>
                <a:sym typeface="Symbol" pitchFamily="18" charset="2"/>
              </a:rPr>
              <a:t>Intrinsic</a:t>
            </a:r>
            <a:r>
              <a:rPr lang="fr-FR" sz="2000" b="1" dirty="0">
                <a:solidFill>
                  <a:srgbClr val="009900"/>
                </a:solidFill>
                <a:latin typeface="Times New Roman" pitchFamily="18" charset="0"/>
                <a:cs typeface="Times New Roman" pitchFamily="18" charset="0"/>
                <a:sym typeface="Symbol" pitchFamily="18" charset="2"/>
              </a:rPr>
              <a:t> spin on the gluons G ≈ 20%      </a:t>
            </a:r>
          </a:p>
          <a:p>
            <a:pPr algn="ctr" defTabSz="1214936" eaLnBrk="0" fontAlgn="base" hangingPunct="0">
              <a:spcAft>
                <a:spcPct val="0"/>
              </a:spcAft>
            </a:pPr>
            <a:r>
              <a:rPr lang="fr-FR" sz="2000" b="1" dirty="0">
                <a:solidFill>
                  <a:srgbClr val="FF0000"/>
                </a:solidFill>
                <a:latin typeface="Times New Roman" pitchFamily="18" charset="0"/>
                <a:cs typeface="Times New Roman" pitchFamily="18" charset="0"/>
                <a:sym typeface="Symbol" pitchFamily="18" charset="2"/>
              </a:rPr>
              <a:t>Orbital </a:t>
            </a:r>
            <a:r>
              <a:rPr lang="fr-FR" sz="2000" b="1" dirty="0" err="1">
                <a:solidFill>
                  <a:srgbClr val="FF0000"/>
                </a:solidFill>
                <a:latin typeface="Times New Roman" pitchFamily="18" charset="0"/>
                <a:cs typeface="Times New Roman" pitchFamily="18" charset="0"/>
                <a:sym typeface="Symbol" pitchFamily="18" charset="2"/>
              </a:rPr>
              <a:t>angular</a:t>
            </a:r>
            <a:r>
              <a:rPr lang="fr-FR" sz="2000" b="1" dirty="0">
                <a:solidFill>
                  <a:srgbClr val="FF0000"/>
                </a:solidFill>
                <a:latin typeface="Times New Roman" pitchFamily="18" charset="0"/>
                <a:cs typeface="Times New Roman" pitchFamily="18" charset="0"/>
                <a:sym typeface="Symbol" pitchFamily="18" charset="2"/>
              </a:rPr>
              <a:t> </a:t>
            </a:r>
            <a:r>
              <a:rPr lang="fr-FR" sz="2000" b="1" dirty="0" err="1">
                <a:solidFill>
                  <a:srgbClr val="FF0000"/>
                </a:solidFill>
                <a:latin typeface="Times New Roman" pitchFamily="18" charset="0"/>
                <a:cs typeface="Times New Roman" pitchFamily="18" charset="0"/>
                <a:sym typeface="Symbol" pitchFamily="18" charset="2"/>
              </a:rPr>
              <a:t>momentum</a:t>
            </a:r>
            <a:r>
              <a:rPr lang="fr-FR" sz="2000" b="1" dirty="0">
                <a:solidFill>
                  <a:srgbClr val="FF0000"/>
                </a:solidFill>
                <a:latin typeface="Times New Roman" pitchFamily="18" charset="0"/>
                <a:cs typeface="Times New Roman" pitchFamily="18" charset="0"/>
                <a:sym typeface="Symbol" pitchFamily="18" charset="2"/>
              </a:rPr>
              <a:t> of the quarks L?</a:t>
            </a:r>
          </a:p>
        </p:txBody>
      </p:sp>
    </p:spTree>
    <p:extLst>
      <p:ext uri="{BB962C8B-B14F-4D97-AF65-F5344CB8AC3E}">
        <p14:creationId xmlns:p14="http://schemas.microsoft.com/office/powerpoint/2010/main" val="336770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26302AE3-A746-4F06-9E71-F76B60A102A0}"/>
              </a:ext>
            </a:extLst>
          </p:cNvPr>
          <p:cNvPicPr>
            <a:picLocks noChangeAspect="1"/>
          </p:cNvPicPr>
          <p:nvPr/>
        </p:nvPicPr>
        <p:blipFill>
          <a:blip r:embed="rId2"/>
          <a:stretch>
            <a:fillRect/>
          </a:stretch>
        </p:blipFill>
        <p:spPr>
          <a:xfrm>
            <a:off x="3315820" y="776110"/>
            <a:ext cx="6991350" cy="2476500"/>
          </a:xfrm>
          <a:prstGeom prst="rect">
            <a:avLst/>
          </a:prstGeom>
        </p:spPr>
      </p:pic>
      <p:sp>
        <p:nvSpPr>
          <p:cNvPr id="35" name="Rectangle 34">
            <a:extLst>
              <a:ext uri="{FF2B5EF4-FFF2-40B4-BE49-F238E27FC236}">
                <a16:creationId xmlns:a16="http://schemas.microsoft.com/office/drawing/2014/main" id="{867C998D-5ECA-41B1-A785-C97C463B7860}"/>
              </a:ext>
            </a:extLst>
          </p:cNvPr>
          <p:cNvSpPr/>
          <p:nvPr/>
        </p:nvSpPr>
        <p:spPr>
          <a:xfrm>
            <a:off x="9500644" y="1183363"/>
            <a:ext cx="2530763" cy="830997"/>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Illustration of the associated </a:t>
            </a:r>
            <a:r>
              <a:rPr lang="en-US" sz="1600" b="1" dirty="0">
                <a:latin typeface="Times New Roman" panose="02020603050405020304" pitchFamily="18" charset="0"/>
                <a:cs typeface="Times New Roman" panose="02020603050405020304" pitchFamily="18" charset="0"/>
              </a:rPr>
              <a:t>non-local </a:t>
            </a:r>
            <a:r>
              <a:rPr lang="fr-FR" sz="1600" b="1" dirty="0">
                <a:latin typeface="Times New Roman" panose="02020603050405020304" pitchFamily="18" charset="0"/>
                <a:cs typeface="Times New Roman" panose="02020603050405020304" pitchFamily="18" charset="0"/>
              </a:rPr>
              <a:t>diagonal </a:t>
            </a:r>
            <a:r>
              <a:rPr lang="fr-FR" sz="1600" dirty="0">
                <a:latin typeface="Times New Roman" panose="02020603050405020304" pitchFamily="18" charset="0"/>
                <a:cs typeface="Times New Roman" panose="02020603050405020304" pitchFamily="18" charset="0"/>
              </a:rPr>
              <a:t>matrix </a:t>
            </a:r>
            <a:r>
              <a:rPr lang="fr-FR" sz="1600" dirty="0" err="1">
                <a:latin typeface="Times New Roman" panose="02020603050405020304" pitchFamily="18" charset="0"/>
                <a:cs typeface="Times New Roman" panose="02020603050405020304" pitchFamily="18" charset="0"/>
              </a:rPr>
              <a:t>element</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accessed</a:t>
            </a:r>
            <a:r>
              <a:rPr lang="fr-FR" sz="1600" dirty="0">
                <a:latin typeface="Times New Roman" panose="02020603050405020304" pitchFamily="18" charset="0"/>
                <a:cs typeface="Times New Roman" panose="02020603050405020304" pitchFamily="18" charset="0"/>
              </a:rPr>
              <a:t> in DIS</a:t>
            </a:r>
          </a:p>
        </p:txBody>
      </p:sp>
      <p:pic>
        <p:nvPicPr>
          <p:cNvPr id="37" name="Image 36">
            <a:extLst>
              <a:ext uri="{FF2B5EF4-FFF2-40B4-BE49-F238E27FC236}">
                <a16:creationId xmlns:a16="http://schemas.microsoft.com/office/drawing/2014/main" id="{AD8B2786-6900-4841-8380-EB800C86167A}"/>
              </a:ext>
            </a:extLst>
          </p:cNvPr>
          <p:cNvPicPr>
            <a:picLocks noChangeAspect="1"/>
          </p:cNvPicPr>
          <p:nvPr/>
        </p:nvPicPr>
        <p:blipFill>
          <a:blip r:embed="rId3"/>
          <a:stretch>
            <a:fillRect/>
          </a:stretch>
        </p:blipFill>
        <p:spPr>
          <a:xfrm>
            <a:off x="5878232" y="3252211"/>
            <a:ext cx="5514116" cy="1287779"/>
          </a:xfrm>
          <a:prstGeom prst="rect">
            <a:avLst/>
          </a:prstGeom>
        </p:spPr>
      </p:pic>
      <p:sp>
        <p:nvSpPr>
          <p:cNvPr id="38" name="Rectangle 37">
            <a:extLst>
              <a:ext uri="{FF2B5EF4-FFF2-40B4-BE49-F238E27FC236}">
                <a16:creationId xmlns:a16="http://schemas.microsoft.com/office/drawing/2014/main" id="{33EC88F9-BBC8-44DB-B652-4E901FE5D6E0}"/>
              </a:ext>
            </a:extLst>
          </p:cNvPr>
          <p:cNvSpPr/>
          <p:nvPr/>
        </p:nvSpPr>
        <p:spPr>
          <a:xfrm>
            <a:off x="40851" y="3498576"/>
            <a:ext cx="5837381"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The PDFs are </a:t>
            </a:r>
            <a:r>
              <a:rPr lang="en-US" sz="1600" b="1" dirty="0">
                <a:latin typeface="Times New Roman" panose="02020603050405020304" pitchFamily="18" charset="0"/>
                <a:cs typeface="Times New Roman" panose="02020603050405020304" pitchFamily="18" charset="0"/>
              </a:rPr>
              <a:t>QCD operators </a:t>
            </a:r>
            <a:r>
              <a:rPr lang="en-US" sz="1600" dirty="0">
                <a:latin typeface="Times New Roman" panose="02020603050405020304" pitchFamily="18" charset="0"/>
                <a:cs typeface="Times New Roman" panose="02020603050405020304" pitchFamily="18" charset="0"/>
              </a:rPr>
              <a:t>depending on spacetime coordinates. They are obtained as </a:t>
            </a:r>
            <a:r>
              <a:rPr lang="en-US" sz="1600" b="1" dirty="0">
                <a:latin typeface="Times New Roman" panose="02020603050405020304" pitchFamily="18" charset="0"/>
                <a:cs typeface="Times New Roman" panose="02020603050405020304" pitchFamily="18" charset="0"/>
              </a:rPr>
              <a:t>one-dimensional Fourier transforms in the </a:t>
            </a:r>
            <a:r>
              <a:rPr lang="en-US" sz="1600" b="1" dirty="0" err="1">
                <a:latin typeface="Times New Roman" panose="02020603050405020304" pitchFamily="18" charset="0"/>
                <a:cs typeface="Times New Roman" panose="02020603050405020304" pitchFamily="18" charset="0"/>
              </a:rPr>
              <a:t>lightlike</a:t>
            </a:r>
            <a:r>
              <a:rPr lang="en-US" sz="1600" b="1" dirty="0">
                <a:latin typeface="Times New Roman" panose="02020603050405020304" pitchFamily="18" charset="0"/>
                <a:cs typeface="Times New Roman" panose="02020603050405020304" pitchFamily="18" charset="0"/>
              </a:rPr>
              <a:t> coordinate y</a:t>
            </a:r>
            <a:r>
              <a:rPr lang="en-US" sz="1600" b="1"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zero values of the other coordinates) as:</a:t>
            </a:r>
            <a:endParaRPr lang="fr-FR" sz="1600" dirty="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5A8F89F6-3538-4778-AFF1-9182B93F0006}"/>
              </a:ext>
            </a:extLst>
          </p:cNvPr>
          <p:cNvSpPr/>
          <p:nvPr/>
        </p:nvSpPr>
        <p:spPr>
          <a:xfrm>
            <a:off x="91410" y="5484015"/>
            <a:ext cx="11602152" cy="338554"/>
          </a:xfrm>
          <a:prstGeom prst="rect">
            <a:avLst/>
          </a:prstGeom>
        </p:spPr>
        <p:txBody>
          <a:bodyPr wrap="square">
            <a:spAutoFit/>
          </a:bodyPr>
          <a:lstStyle/>
          <a:p>
            <a:r>
              <a:rPr lang="fr-FR" sz="1600" b="1" dirty="0">
                <a:latin typeface="Times New Roman" panose="02020603050405020304" pitchFamily="18" charset="0"/>
                <a:cs typeface="Times New Roman" panose="02020603050405020304" pitchFamily="18" charset="0"/>
              </a:rPr>
              <a:t>Light-front frame</a:t>
            </a:r>
            <a:r>
              <a:rPr lang="en-US" sz="1600" dirty="0">
                <a:latin typeface="Times New Roman" panose="02020603050405020304" pitchFamily="18" charset="0"/>
                <a:cs typeface="Times New Roman" panose="02020603050405020304" pitchFamily="18" charset="0"/>
              </a:rPr>
              <a:t>: the initial and final nucleons are collinear </a:t>
            </a:r>
            <a:r>
              <a:rPr lang="fr-FR" sz="1600" dirty="0" err="1">
                <a:latin typeface="Times New Roman" panose="02020603050405020304" pitchFamily="18" charset="0"/>
                <a:cs typeface="Times New Roman" panose="02020603050405020304" pitchFamily="18" charset="0"/>
              </a:rPr>
              <a:t>along</a:t>
            </a:r>
            <a:r>
              <a:rPr lang="fr-FR" sz="1600" dirty="0">
                <a:latin typeface="Times New Roman" panose="02020603050405020304" pitchFamily="18" charset="0"/>
                <a:cs typeface="Times New Roman" panose="02020603050405020304" pitchFamily="18" charset="0"/>
              </a:rPr>
              <a:t> the z-axis and the</a:t>
            </a:r>
            <a:r>
              <a:rPr lang="en-US" sz="1600" dirty="0">
                <a:latin typeface="Times New Roman" panose="02020603050405020304" pitchFamily="18" charset="0"/>
                <a:cs typeface="Times New Roman" panose="02020603050405020304" pitchFamily="18" charset="0"/>
              </a:rPr>
              <a:t> light-front components are:</a:t>
            </a:r>
            <a:endParaRPr lang="fr-FR" sz="1600"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D9BAE316-3AF1-4152-84AC-1558B1332797}"/>
              </a:ext>
            </a:extLst>
          </p:cNvPr>
          <p:cNvSpPr/>
          <p:nvPr/>
        </p:nvSpPr>
        <p:spPr>
          <a:xfrm>
            <a:off x="91410" y="4737650"/>
            <a:ext cx="10215760" cy="584775"/>
          </a:xfrm>
          <a:prstGeom prst="rect">
            <a:avLst/>
          </a:prstGeom>
        </p:spPr>
        <p:txBody>
          <a:bodyPr wrap="square">
            <a:spAutoFit/>
          </a:bodyPr>
          <a:lstStyle/>
          <a:p>
            <a:r>
              <a:rPr lang="el-GR" sz="1600" i="1" dirty="0">
                <a:latin typeface="Times New Roman" panose="02020603050405020304" pitchFamily="18" charset="0"/>
                <a:cs typeface="Times New Roman" panose="02020603050405020304" pitchFamily="18" charset="0"/>
              </a:rPr>
              <a:t>Ψ</a:t>
            </a:r>
            <a:r>
              <a:rPr lang="en-US" sz="1600" i="1" baseline="-25000" dirty="0">
                <a:latin typeface="Times New Roman" panose="02020603050405020304" pitchFamily="18" charset="0"/>
                <a:cs typeface="Times New Roman" panose="02020603050405020304" pitchFamily="18" charset="0"/>
              </a:rPr>
              <a:t>q </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quark field of flavor </a:t>
            </a:r>
            <a:r>
              <a:rPr lang="en-US" sz="1600" i="1" dirty="0">
                <a:latin typeface="Times New Roman" panose="02020603050405020304" pitchFamily="18" charset="0"/>
                <a:cs typeface="Times New Roman" panose="02020603050405020304" pitchFamily="18" charset="0"/>
              </a:rPr>
              <a:t>q; p: </a:t>
            </a:r>
            <a:r>
              <a:rPr lang="en-US" sz="1600" dirty="0">
                <a:latin typeface="Times New Roman" panose="02020603050405020304" pitchFamily="18" charset="0"/>
                <a:cs typeface="Times New Roman" panose="02020603050405020304" pitchFamily="18" charset="0"/>
              </a:rPr>
              <a:t>initial and final nucleon momentum (it is the same for DIS by virtue of the optical theorem) </a:t>
            </a:r>
          </a:p>
          <a:p>
            <a:r>
              <a:rPr lang="en-US" sz="1600" i="1" dirty="0">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momentum fraction of the struck quark; </a:t>
            </a:r>
            <a:r>
              <a:rPr lang="en-US" sz="1600" i="1" dirty="0">
                <a:latin typeface="Times New Roman" panose="02020603050405020304" pitchFamily="18" charset="0"/>
                <a:cs typeface="Times New Roman" panose="02020603050405020304" pitchFamily="18" charset="0"/>
              </a:rPr>
              <a:t>S</a:t>
            </a:r>
            <a:r>
              <a:rPr lang="en-US" sz="1600" i="1" baseline="-25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is the longitudinal nucleon spin projection</a:t>
            </a:r>
            <a:endParaRPr lang="fr-FR" sz="1600" dirty="0">
              <a:latin typeface="Times New Roman" panose="02020603050405020304" pitchFamily="18" charset="0"/>
              <a:cs typeface="Times New Roman" panose="02020603050405020304" pitchFamily="18" charset="0"/>
            </a:endParaRPr>
          </a:p>
        </p:txBody>
      </p:sp>
      <p:sp>
        <p:nvSpPr>
          <p:cNvPr id="42" name="ZoneTexte 41">
            <a:extLst>
              <a:ext uri="{FF2B5EF4-FFF2-40B4-BE49-F238E27FC236}">
                <a16:creationId xmlns:a16="http://schemas.microsoft.com/office/drawing/2014/main" id="{81FCC4E2-B14E-4339-A6B2-DBDCC626AADB}"/>
              </a:ext>
            </a:extLst>
          </p:cNvPr>
          <p:cNvSpPr txBox="1"/>
          <p:nvPr/>
        </p:nvSpPr>
        <p:spPr>
          <a:xfrm>
            <a:off x="91411" y="6202242"/>
            <a:ext cx="6729214" cy="584775"/>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Non-local</a:t>
            </a:r>
            <a:r>
              <a:rPr lang="fr-FR" sz="1600" dirty="0">
                <a:latin typeface="Times New Roman" panose="02020603050405020304" pitchFamily="18" charset="0"/>
                <a:cs typeface="Times New Roman" panose="02020603050405020304" pitchFamily="18" charset="0"/>
              </a:rPr>
              <a:t>: the </a:t>
            </a:r>
            <a:r>
              <a:rPr lang="fr-FR" sz="1600" dirty="0" err="1">
                <a:latin typeface="Times New Roman" panose="02020603050405020304" pitchFamily="18" charset="0"/>
                <a:cs typeface="Times New Roman" panose="02020603050405020304" pitchFamily="18" charset="0"/>
              </a:rPr>
              <a:t>space</a:t>
            </a:r>
            <a:r>
              <a:rPr lang="fr-FR" sz="1600" dirty="0">
                <a:latin typeface="Times New Roman" panose="02020603050405020304" pitchFamily="18" charset="0"/>
                <a:cs typeface="Times New Roman" panose="02020603050405020304" pitchFamily="18" charset="0"/>
              </a:rPr>
              <a:t>-time </a:t>
            </a:r>
            <a:r>
              <a:rPr lang="fr-FR" sz="1600" dirty="0" err="1">
                <a:latin typeface="Times New Roman" panose="02020603050405020304" pitchFamily="18" charset="0"/>
                <a:cs typeface="Times New Roman" panose="02020603050405020304" pitchFamily="18" charset="0"/>
              </a:rPr>
              <a:t>coordinates</a:t>
            </a:r>
            <a:r>
              <a:rPr lang="fr-FR" sz="1600" dirty="0">
                <a:latin typeface="Times New Roman" panose="02020603050405020304" pitchFamily="18" charset="0"/>
                <a:cs typeface="Times New Roman" panose="02020603050405020304" pitchFamily="18" charset="0"/>
              </a:rPr>
              <a:t> of the initial and final quark are </a:t>
            </a:r>
            <a:r>
              <a:rPr lang="fr-FR" sz="1600" dirty="0" err="1">
                <a:latin typeface="Times New Roman" panose="02020603050405020304" pitchFamily="18" charset="0"/>
                <a:cs typeface="Times New Roman" panose="02020603050405020304" pitchFamily="18" charset="0"/>
              </a:rPr>
              <a:t>different</a:t>
            </a:r>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Diagonal</a:t>
            </a:r>
            <a:r>
              <a:rPr lang="fr-FR" sz="1600" dirty="0">
                <a:latin typeface="Times New Roman" panose="02020603050405020304" pitchFamily="18" charset="0"/>
                <a:cs typeface="Times New Roman" panose="02020603050405020304" pitchFamily="18" charset="0"/>
              </a:rPr>
              <a:t>: the </a:t>
            </a:r>
            <a:r>
              <a:rPr lang="fr-FR" sz="1600" dirty="0" err="1">
                <a:latin typeface="Times New Roman" panose="02020603050405020304" pitchFamily="18" charset="0"/>
                <a:cs typeface="Times New Roman" panose="02020603050405020304" pitchFamily="18" charset="0"/>
              </a:rPr>
              <a:t>momenta</a:t>
            </a:r>
            <a:r>
              <a:rPr lang="fr-FR" sz="1600" dirty="0">
                <a:latin typeface="Times New Roman" panose="02020603050405020304" pitchFamily="18" charset="0"/>
                <a:cs typeface="Times New Roman" panose="02020603050405020304" pitchFamily="18" charset="0"/>
              </a:rPr>
              <a:t> of the initial and final </a:t>
            </a:r>
            <a:r>
              <a:rPr lang="fr-FR" sz="1600" dirty="0" err="1">
                <a:latin typeface="Times New Roman" panose="02020603050405020304" pitchFamily="18" charset="0"/>
                <a:cs typeface="Times New Roman" panose="02020603050405020304" pitchFamily="18" charset="0"/>
              </a:rPr>
              <a:t>nucleon</a:t>
            </a:r>
            <a:r>
              <a:rPr lang="fr-FR" sz="1600" dirty="0">
                <a:latin typeface="Times New Roman" panose="02020603050405020304" pitchFamily="18" charset="0"/>
                <a:cs typeface="Times New Roman" panose="02020603050405020304" pitchFamily="18" charset="0"/>
              </a:rPr>
              <a:t> are the </a:t>
            </a:r>
            <a:r>
              <a:rPr lang="fr-FR" sz="1600" dirty="0" err="1">
                <a:latin typeface="Times New Roman" panose="02020603050405020304" pitchFamily="18" charset="0"/>
                <a:cs typeface="Times New Roman" panose="02020603050405020304" pitchFamily="18" charset="0"/>
              </a:rPr>
              <a:t>same</a:t>
            </a:r>
            <a:endParaRPr lang="fr-FR" sz="16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5DA703F-CFB3-449E-9EDC-446FA298BFB0}"/>
              </a:ext>
            </a:extLst>
          </p:cNvPr>
          <p:cNvSpPr/>
          <p:nvPr/>
        </p:nvSpPr>
        <p:spPr>
          <a:xfrm>
            <a:off x="-1" y="1109772"/>
            <a:ext cx="3374571" cy="2062103"/>
          </a:xfrm>
          <a:prstGeom prst="rect">
            <a:avLst/>
          </a:prstGeom>
          <a:solidFill>
            <a:srgbClr val="FFFF00"/>
          </a:solid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QCD factorization</a:t>
            </a:r>
            <a:r>
              <a:rPr lang="en-US" sz="1600" dirty="0">
                <a:latin typeface="Times New Roman" panose="02020603050405020304" pitchFamily="18" charset="0"/>
                <a:cs typeface="Times New Roman" panose="02020603050405020304" pitchFamily="18" charset="0"/>
              </a:rPr>
              <a:t>: at </a:t>
            </a:r>
            <a:r>
              <a:rPr lang="en-US" sz="1600" b="1" dirty="0">
                <a:latin typeface="Times New Roman" panose="02020603050405020304" pitchFamily="18" charset="0"/>
                <a:cs typeface="Times New Roman" panose="02020603050405020304" pitchFamily="18" charset="0"/>
              </a:rPr>
              <a:t>high </a:t>
            </a:r>
            <a:r>
              <a:rPr lang="en-US" sz="1600" b="1" dirty="0" err="1">
                <a:latin typeface="Times New Roman" panose="02020603050405020304" pitchFamily="18" charset="0"/>
                <a:cs typeface="Times New Roman" panose="02020603050405020304" pitchFamily="18" charset="0"/>
              </a:rPr>
              <a:t>virtuality</a:t>
            </a:r>
            <a:r>
              <a:rPr lang="en-US" sz="1600" b="1" dirty="0">
                <a:latin typeface="Times New Roman" panose="02020603050405020304" pitchFamily="18" charset="0"/>
                <a:cs typeface="Times New Roman" panose="02020603050405020304" pitchFamily="18" charset="0"/>
              </a:rPr>
              <a:t> Q</a:t>
            </a:r>
            <a:r>
              <a:rPr lang="en-US" sz="1600" b="1" baseline="30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 the exchanged photon, the photon interacts with a </a:t>
            </a:r>
            <a:r>
              <a:rPr lang="en-US" sz="1600" b="1" dirty="0">
                <a:latin typeface="Times New Roman" panose="02020603050405020304" pitchFamily="18" charset="0"/>
                <a:cs typeface="Times New Roman" panose="02020603050405020304" pitchFamily="18" charset="0"/>
              </a:rPr>
              <a:t>single </a:t>
            </a:r>
            <a:r>
              <a:rPr lang="fr-FR" sz="1600" b="1" dirty="0">
                <a:latin typeface="Times New Roman" panose="02020603050405020304" pitchFamily="18" charset="0"/>
                <a:cs typeface="Times New Roman" panose="02020603050405020304" pitchFamily="18" charset="0"/>
              </a:rPr>
              <a:t>quark </a:t>
            </a:r>
            <a:r>
              <a:rPr lang="fr-FR" sz="1600" dirty="0">
                <a:latin typeface="Times New Roman" panose="02020603050405020304" pitchFamily="18" charset="0"/>
                <a:cs typeface="Times New Roman" panose="02020603050405020304" pitchFamily="18" charset="0"/>
              </a:rPr>
              <a:t>of the </a:t>
            </a:r>
            <a:r>
              <a:rPr lang="fr-FR" sz="1600" dirty="0" err="1">
                <a:latin typeface="Times New Roman" panose="02020603050405020304" pitchFamily="18" charset="0"/>
                <a:cs typeface="Times New Roman" panose="02020603050405020304" pitchFamily="18" charset="0"/>
              </a:rPr>
              <a:t>nucleon</a:t>
            </a:r>
            <a:r>
              <a:rPr lang="fr-FR" sz="1600" dirty="0">
                <a:latin typeface="Times New Roman" panose="02020603050405020304" pitchFamily="18" charset="0"/>
                <a:cs typeface="Times New Roman" panose="02020603050405020304" pitchFamily="18" charset="0"/>
              </a:rPr>
              <a:t>. </a:t>
            </a:r>
          </a:p>
          <a:p>
            <a:pPr algn="ctr"/>
            <a:r>
              <a:rPr lang="fr-FR" sz="1600" dirty="0">
                <a:latin typeface="Times New Roman" panose="02020603050405020304" pitchFamily="18" charset="0"/>
                <a:cs typeface="Times New Roman" panose="02020603050405020304" pitchFamily="18" charset="0"/>
              </a:rPr>
              <a:t>The </a:t>
            </a:r>
            <a:r>
              <a:rPr lang="fr-FR" sz="1600" dirty="0" err="1">
                <a:latin typeface="Times New Roman" panose="02020603050405020304" pitchFamily="18" charset="0"/>
                <a:cs typeface="Times New Roman" panose="02020603050405020304" pitchFamily="18" charset="0"/>
              </a:rPr>
              <a:t>complex</a:t>
            </a:r>
            <a:r>
              <a:rPr lang="fr-FR" sz="1600" dirty="0">
                <a:latin typeface="Times New Roman" panose="02020603050405020304" pitchFamily="18" charset="0"/>
                <a:cs typeface="Times New Roman" panose="02020603050405020304" pitchFamily="18" charset="0"/>
              </a:rPr>
              <a:t>, non-</a:t>
            </a:r>
            <a:r>
              <a:rPr lang="fr-FR" sz="1600" dirty="0" err="1">
                <a:latin typeface="Times New Roman" panose="02020603050405020304" pitchFamily="18" charset="0"/>
                <a:cs typeface="Times New Roman" panose="02020603050405020304" pitchFamily="18" charset="0"/>
              </a:rPr>
              <a:t>perturbative</a:t>
            </a:r>
            <a:r>
              <a:rPr lang="fr-FR" sz="1600" dirty="0">
                <a:latin typeface="Times New Roman" panose="02020603050405020304" pitchFamily="18" charset="0"/>
                <a:cs typeface="Times New Roman" panose="02020603050405020304" pitchFamily="18" charset="0"/>
              </a:rPr>
              <a:t> quark-gluon structure of the </a:t>
            </a:r>
            <a:r>
              <a:rPr lang="fr-FR" sz="1600" dirty="0" err="1">
                <a:latin typeface="Times New Roman" panose="02020603050405020304" pitchFamily="18" charset="0"/>
                <a:cs typeface="Times New Roman" panose="02020603050405020304" pitchFamily="18" charset="0"/>
              </a:rPr>
              <a:t>nucleon</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is</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encoded</a:t>
            </a:r>
            <a:r>
              <a:rPr lang="fr-FR" sz="1600" dirty="0">
                <a:latin typeface="Times New Roman" panose="02020603050405020304" pitchFamily="18" charset="0"/>
                <a:cs typeface="Times New Roman" panose="02020603050405020304" pitchFamily="18" charset="0"/>
              </a:rPr>
              <a:t> in the </a:t>
            </a:r>
            <a:r>
              <a:rPr lang="fr-FR" sz="1600" b="1" dirty="0">
                <a:latin typeface="Times New Roman" panose="02020603050405020304" pitchFamily="18" charset="0"/>
                <a:cs typeface="Times New Roman" panose="02020603050405020304" pitchFamily="18" charset="0"/>
              </a:rPr>
              <a:t>structure </a:t>
            </a:r>
            <a:r>
              <a:rPr lang="fr-FR" sz="1600" b="1" dirty="0" err="1">
                <a:latin typeface="Times New Roman" panose="02020603050405020304" pitchFamily="18" charset="0"/>
                <a:cs typeface="Times New Roman" panose="02020603050405020304" pitchFamily="18" charset="0"/>
              </a:rPr>
              <a:t>functions</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PDFs</a:t>
            </a:r>
            <a:r>
              <a:rPr lang="fr-FR" sz="1600" b="1" dirty="0">
                <a:latin typeface="Times New Roman" panose="02020603050405020304" pitchFamily="18" charset="0"/>
                <a:cs typeface="Times New Roman" panose="02020603050405020304" pitchFamily="18" charset="0"/>
              </a:rPr>
              <a:t>)</a:t>
            </a:r>
            <a:r>
              <a:rPr lang="fr-FR" sz="1600" dirty="0">
                <a:latin typeface="Times New Roman" panose="02020603050405020304" pitchFamily="18" charset="0"/>
                <a:cs typeface="Times New Roman" panose="02020603050405020304" pitchFamily="18" charset="0"/>
              </a:rPr>
              <a:t>. </a:t>
            </a:r>
            <a:endParaRPr lang="fr-FR" sz="1600" dirty="0"/>
          </a:p>
        </p:txBody>
      </p:sp>
      <p:sp>
        <p:nvSpPr>
          <p:cNvPr id="13" name="ZoneTexte 12">
            <a:extLst>
              <a:ext uri="{FF2B5EF4-FFF2-40B4-BE49-F238E27FC236}">
                <a16:creationId xmlns:a16="http://schemas.microsoft.com/office/drawing/2014/main" id="{4EDE9736-87D0-4ADC-9A54-44BF1A502EDF}"/>
              </a:ext>
            </a:extLst>
          </p:cNvPr>
          <p:cNvSpPr txBox="1"/>
          <p:nvPr/>
        </p:nvSpPr>
        <p:spPr>
          <a:xfrm>
            <a:off x="2510642" y="0"/>
            <a:ext cx="7431843"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Deep</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Inelastic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the QCD perspective</a:t>
            </a:r>
          </a:p>
        </p:txBody>
      </p: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7A0DF7C1-2AE3-4137-A575-8BDB1082AD09}"/>
                  </a:ext>
                </a:extLst>
              </p:cNvPr>
              <p:cNvSpPr txBox="1"/>
              <p:nvPr/>
            </p:nvSpPr>
            <p:spPr>
              <a:xfrm>
                <a:off x="9718779" y="5708423"/>
                <a:ext cx="1710275" cy="25423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𝑎</m:t>
                          </m:r>
                        </m:e>
                        <m:sub>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 </m:t>
                          </m:r>
                        </m:sub>
                      </m:sSub>
                      <m:r>
                        <a:rPr lang="fr-FR" sz="1600" b="0" i="1" smtClean="0">
                          <a:latin typeface="Cambria Math" panose="02040503050406030204" pitchFamily="18" charset="0"/>
                        </a:rPr>
                        <m:t>=</m:t>
                      </m:r>
                      <m:d>
                        <m:dPr>
                          <m:ctrlPr>
                            <a:rPr lang="fr-FR" sz="1600" b="0" i="1" smtClean="0">
                              <a:latin typeface="Cambria Math" panose="02040503050406030204" pitchFamily="18" charset="0"/>
                            </a:rPr>
                          </m:ctrlPr>
                        </m:dPr>
                        <m:e>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𝑎</m:t>
                              </m:r>
                            </m:e>
                            <m:sup>
                              <m:r>
                                <a:rPr lang="fr-FR" sz="1600" b="0" i="1" smtClean="0">
                                  <a:latin typeface="Cambria Math" panose="02040503050406030204" pitchFamily="18" charset="0"/>
                                </a:rPr>
                                <m:t>1</m:t>
                              </m:r>
                            </m:sup>
                          </m:sSup>
                          <m:r>
                            <a:rPr lang="fr-FR" sz="1600" b="0" i="1" smtClean="0">
                              <a:latin typeface="Cambria Math" panose="02040503050406030204" pitchFamily="18" charset="0"/>
                            </a:rPr>
                            <m:t>, </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𝑎</m:t>
                              </m:r>
                            </m:e>
                            <m:sup>
                              <m:r>
                                <a:rPr lang="fr-FR" sz="1600" b="0" i="1" smtClean="0">
                                  <a:latin typeface="Cambria Math" panose="02040503050406030204" pitchFamily="18" charset="0"/>
                                </a:rPr>
                                <m:t>2</m:t>
                              </m:r>
                            </m:sup>
                          </m:sSup>
                        </m:e>
                      </m:d>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𝑎</m:t>
                          </m:r>
                        </m:e>
                        <m:sup>
                          <m:r>
                            <a:rPr lang="fr-FR" sz="1600" b="0" i="1" smtClean="0">
                              <a:latin typeface="Cambria Math" panose="02040503050406030204" pitchFamily="18" charset="0"/>
                            </a:rPr>
                            <m:t>𝑖</m:t>
                          </m:r>
                        </m:sup>
                      </m:sSup>
                    </m:oMath>
                  </m:oMathPara>
                </a14:m>
                <a:endParaRPr lang="fr-FR" sz="1600" dirty="0"/>
              </a:p>
            </p:txBody>
          </p:sp>
        </mc:Choice>
        <mc:Fallback>
          <p:sp>
            <p:nvSpPr>
              <p:cNvPr id="3" name="ZoneTexte 2">
                <a:extLst>
                  <a:ext uri="{FF2B5EF4-FFF2-40B4-BE49-F238E27FC236}">
                    <a16:creationId xmlns:a16="http://schemas.microsoft.com/office/drawing/2014/main" id="{7A0DF7C1-2AE3-4137-A575-8BDB1082AD09}"/>
                  </a:ext>
                </a:extLst>
              </p:cNvPr>
              <p:cNvSpPr txBox="1">
                <a:spLocks noRot="1" noChangeAspect="1" noMove="1" noResize="1" noEditPoints="1" noAdjustHandles="1" noChangeArrowheads="1" noChangeShapeType="1" noTextEdit="1"/>
              </p:cNvSpPr>
              <p:nvPr/>
            </p:nvSpPr>
            <p:spPr>
              <a:xfrm>
                <a:off x="9718779" y="5708423"/>
                <a:ext cx="1710275" cy="254237"/>
              </a:xfrm>
              <a:prstGeom prst="rect">
                <a:avLst/>
              </a:prstGeom>
              <a:blipFill>
                <a:blip r:embed="rId4"/>
                <a:stretch>
                  <a:fillRect l="-712" b="-1904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FF90D16F-53A4-45AF-9527-56B13BEF829C}"/>
                  </a:ext>
                </a:extLst>
              </p:cNvPr>
              <p:cNvSpPr txBox="1"/>
              <p:nvPr/>
            </p:nvSpPr>
            <p:spPr>
              <a:xfrm>
                <a:off x="9714622" y="5351446"/>
                <a:ext cx="1757917" cy="27526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𝑎</m:t>
                          </m:r>
                        </m:e>
                        <m:sup>
                          <m:r>
                            <a:rPr lang="fr-FR" sz="1600" i="1" smtClean="0">
                              <a:latin typeface="Cambria Math" panose="02040503050406030204" pitchFamily="18" charset="0"/>
                              <a:ea typeface="Cambria Math" panose="02040503050406030204" pitchFamily="18" charset="0"/>
                            </a:rPr>
                            <m:t>±</m:t>
                          </m:r>
                        </m:sup>
                      </m:sSup>
                      <m:r>
                        <a:rPr lang="fr-FR" sz="1600" b="0" i="1" smtClean="0">
                          <a:latin typeface="Cambria Math" panose="02040503050406030204" pitchFamily="18" charset="0"/>
                        </a:rPr>
                        <m:t>=</m:t>
                      </m:r>
                      <m:d>
                        <m:dPr>
                          <m:ctrlPr>
                            <a:rPr lang="fr-FR" sz="1600" b="0" i="1" smtClean="0">
                              <a:latin typeface="Cambria Math" panose="02040503050406030204" pitchFamily="18" charset="0"/>
                            </a:rPr>
                          </m:ctrlPr>
                        </m:dPr>
                        <m:e>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𝑎</m:t>
                              </m:r>
                            </m:e>
                            <m:sup>
                              <m:r>
                                <a:rPr lang="fr-FR" sz="1600" b="0" i="1" smtClean="0">
                                  <a:latin typeface="Cambria Math" panose="02040503050406030204" pitchFamily="18" charset="0"/>
                                </a:rPr>
                                <m:t>0</m:t>
                              </m:r>
                            </m:sup>
                          </m:sSup>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𝑎</m:t>
                              </m:r>
                            </m:e>
                            <m:sup>
                              <m:r>
                                <a:rPr lang="fr-FR" sz="1600" b="0" i="1" smtClean="0">
                                  <a:latin typeface="Cambria Math" panose="02040503050406030204" pitchFamily="18" charset="0"/>
                                  <a:ea typeface="Cambria Math" panose="02040503050406030204" pitchFamily="18" charset="0"/>
                                </a:rPr>
                                <m:t>3</m:t>
                              </m:r>
                            </m:sup>
                          </m:sSup>
                        </m:e>
                      </m:d>
                      <m:r>
                        <a:rPr lang="fr-FR" sz="1600" b="0" i="1" smtClean="0">
                          <a:latin typeface="Cambria Math" panose="02040503050406030204" pitchFamily="18" charset="0"/>
                        </a:rPr>
                        <m:t>/</m:t>
                      </m:r>
                      <m:rad>
                        <m:radPr>
                          <m:degHide m:val="on"/>
                          <m:ctrlPr>
                            <a:rPr lang="fr-FR" sz="1600" b="0" i="1" smtClean="0">
                              <a:latin typeface="Cambria Math" panose="02040503050406030204" pitchFamily="18" charset="0"/>
                            </a:rPr>
                          </m:ctrlPr>
                        </m:radPr>
                        <m:deg/>
                        <m:e>
                          <m:r>
                            <a:rPr lang="fr-FR" sz="1600" b="0" i="1" smtClean="0">
                              <a:latin typeface="Cambria Math" panose="02040503050406030204" pitchFamily="18" charset="0"/>
                            </a:rPr>
                            <m:t>2</m:t>
                          </m:r>
                        </m:e>
                      </m:rad>
                    </m:oMath>
                  </m:oMathPara>
                </a14:m>
                <a:endParaRPr lang="fr-FR" sz="1600" dirty="0"/>
              </a:p>
            </p:txBody>
          </p:sp>
        </mc:Choice>
        <mc:Fallback>
          <p:sp>
            <p:nvSpPr>
              <p:cNvPr id="4" name="ZoneTexte 3">
                <a:extLst>
                  <a:ext uri="{FF2B5EF4-FFF2-40B4-BE49-F238E27FC236}">
                    <a16:creationId xmlns:a16="http://schemas.microsoft.com/office/drawing/2014/main" id="{FF90D16F-53A4-45AF-9527-56B13BEF829C}"/>
                  </a:ext>
                </a:extLst>
              </p:cNvPr>
              <p:cNvSpPr txBox="1">
                <a:spLocks noRot="1" noChangeAspect="1" noMove="1" noResize="1" noEditPoints="1" noAdjustHandles="1" noChangeArrowheads="1" noChangeShapeType="1" noTextEdit="1"/>
              </p:cNvSpPr>
              <p:nvPr/>
            </p:nvSpPr>
            <p:spPr>
              <a:xfrm>
                <a:off x="9714622" y="5351446"/>
                <a:ext cx="1757917" cy="275268"/>
              </a:xfrm>
              <a:prstGeom prst="rect">
                <a:avLst/>
              </a:prstGeom>
              <a:blipFill>
                <a:blip r:embed="rId5"/>
                <a:stretch>
                  <a:fillRect l="-1042" r="-1736" b="-31111"/>
                </a:stretch>
              </a:blipFill>
            </p:spPr>
            <p:txBody>
              <a:bodyPr/>
              <a:lstStyle/>
              <a:p>
                <a:r>
                  <a:rPr lang="fr-FR">
                    <a:noFill/>
                  </a:rPr>
                  <a:t> </a:t>
                </a:r>
              </a:p>
            </p:txBody>
          </p:sp>
        </mc:Fallback>
      </mc:AlternateContent>
    </p:spTree>
    <p:extLst>
      <p:ext uri="{BB962C8B-B14F-4D97-AF65-F5344CB8AC3E}">
        <p14:creationId xmlns:p14="http://schemas.microsoft.com/office/powerpoint/2010/main" val="102751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90C64690-CCC7-4774-AB70-966D3FEA5205}"/>
              </a:ext>
            </a:extLst>
          </p:cNvPr>
          <p:cNvPicPr>
            <a:picLocks noChangeAspect="1"/>
          </p:cNvPicPr>
          <p:nvPr/>
        </p:nvPicPr>
        <p:blipFill>
          <a:blip r:embed="rId2"/>
          <a:stretch>
            <a:fillRect/>
          </a:stretch>
        </p:blipFill>
        <p:spPr>
          <a:xfrm>
            <a:off x="2720397" y="850770"/>
            <a:ext cx="7435273" cy="2326573"/>
          </a:xfrm>
          <a:prstGeom prst="rect">
            <a:avLst/>
          </a:prstGeom>
        </p:spPr>
      </p:pic>
      <p:sp>
        <p:nvSpPr>
          <p:cNvPr id="31" name="Rectangle 30">
            <a:extLst>
              <a:ext uri="{FF2B5EF4-FFF2-40B4-BE49-F238E27FC236}">
                <a16:creationId xmlns:a16="http://schemas.microsoft.com/office/drawing/2014/main" id="{7A382E21-FFD8-4CAD-B804-498DFD024C92}"/>
              </a:ext>
            </a:extLst>
          </p:cNvPr>
          <p:cNvSpPr/>
          <p:nvPr/>
        </p:nvSpPr>
        <p:spPr>
          <a:xfrm>
            <a:off x="18803" y="1185388"/>
            <a:ext cx="2844140" cy="1323439"/>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Elastic scattering: </a:t>
            </a:r>
            <a:r>
              <a:rPr lang="en-US" sz="1600" b="1" dirty="0">
                <a:latin typeface="Times New Roman" panose="02020603050405020304" pitchFamily="18" charset="0"/>
                <a:cs typeface="Times New Roman" panose="02020603050405020304" pitchFamily="18" charset="0"/>
              </a:rPr>
              <a:t>the struck quark remains in the nucleon</a:t>
            </a:r>
            <a:r>
              <a:rPr lang="en-US" sz="1600" dirty="0">
                <a:latin typeface="Times New Roman" panose="02020603050405020304" pitchFamily="18" charset="0"/>
                <a:cs typeface="Times New Roman" panose="02020603050405020304" pitchFamily="18" charset="0"/>
              </a:rPr>
              <a:t>. The nucleon has changed its momentum in the process but </a:t>
            </a:r>
            <a:r>
              <a:rPr lang="en-US" sz="1600" b="1" dirty="0">
                <a:latin typeface="Times New Roman" panose="02020603050405020304" pitchFamily="18" charset="0"/>
                <a:cs typeface="Times New Roman" panose="02020603050405020304" pitchFamily="18" charset="0"/>
              </a:rPr>
              <a:t>it remains a nucleon</a:t>
            </a:r>
            <a:endParaRPr lang="fr-FR" sz="1600" b="1"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324E3C5-28A0-45F4-B7F1-F85A9CD7934B}"/>
              </a:ext>
            </a:extLst>
          </p:cNvPr>
          <p:cNvSpPr/>
          <p:nvPr/>
        </p:nvSpPr>
        <p:spPr>
          <a:xfrm>
            <a:off x="10017124" y="1210354"/>
            <a:ext cx="2036330" cy="1569660"/>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Illustration of the associated </a:t>
            </a:r>
            <a:r>
              <a:rPr lang="en-US" sz="1600" b="1" dirty="0">
                <a:latin typeface="Times New Roman" panose="02020603050405020304" pitchFamily="18" charset="0"/>
                <a:cs typeface="Times New Roman" panose="02020603050405020304" pitchFamily="18" charset="0"/>
              </a:rPr>
              <a:t>local non-diagonal </a:t>
            </a:r>
            <a:r>
              <a:rPr lang="en-US" sz="1600" dirty="0">
                <a:latin typeface="Times New Roman" panose="02020603050405020304" pitchFamily="18" charset="0"/>
                <a:cs typeface="Times New Roman" panose="02020603050405020304" pitchFamily="18" charset="0"/>
              </a:rPr>
              <a:t>matrix element </a:t>
            </a:r>
            <a:r>
              <a:rPr lang="it-IT" sz="1600" dirty="0">
                <a:latin typeface="Times New Roman" panose="02020603050405020304" pitchFamily="18" charset="0"/>
                <a:cs typeface="Times New Roman" panose="02020603050405020304" pitchFamily="18" charset="0"/>
              </a:rPr>
              <a:t>accessed in elastic lepton-nucleon scattering.</a:t>
            </a:r>
            <a:endParaRPr lang="fr-FR" sz="16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A38FF91-867D-406C-95C7-A5E08598622D}"/>
              </a:ext>
            </a:extLst>
          </p:cNvPr>
          <p:cNvSpPr/>
          <p:nvPr/>
        </p:nvSpPr>
        <p:spPr>
          <a:xfrm>
            <a:off x="124945" y="3253260"/>
            <a:ext cx="11739418" cy="830997"/>
          </a:xfrm>
          <a:prstGeom prst="rect">
            <a:avLst/>
          </a:prstGeom>
        </p:spPr>
        <p:txBody>
          <a:bodyPr wrap="square">
            <a:spAutoFit/>
          </a:bodyPr>
          <a:lstStyle/>
          <a:p>
            <a:r>
              <a:rPr lang="fr-FR" sz="1600"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he long-distance “soft” physics is factorized in the Form Factors (FF) </a:t>
            </a:r>
            <a:r>
              <a:rPr lang="en-US" sz="1600" i="1" dirty="0">
                <a:latin typeface="Times New Roman" panose="02020603050405020304" pitchFamily="18" charset="0"/>
                <a:cs typeface="Times New Roman" panose="02020603050405020304" pitchFamily="18" charset="0"/>
              </a:rPr>
              <a:t>F</a:t>
            </a:r>
            <a:r>
              <a:rPr lang="fr-FR" sz="1600" i="1" baseline="-25000" dirty="0">
                <a:latin typeface="Times New Roman" panose="02020603050405020304" pitchFamily="18" charset="0"/>
                <a:cs typeface="Times New Roman" panose="02020603050405020304" pitchFamily="18" charset="0"/>
              </a:rPr>
              <a:t>1</a:t>
            </a:r>
            <a:r>
              <a:rPr lang="fr-FR" sz="1600" i="1" baseline="30000" dirty="0">
                <a:latin typeface="Times New Roman" panose="02020603050405020304" pitchFamily="18" charset="0"/>
                <a:cs typeface="Times New Roman" panose="02020603050405020304" pitchFamily="18" charset="0"/>
              </a:rPr>
              <a:t>q</a:t>
            </a:r>
            <a:r>
              <a:rPr lang="fr-FR" sz="1600" i="1" dirty="0">
                <a:latin typeface="Times New Roman" panose="02020603050405020304" pitchFamily="18" charset="0"/>
                <a:cs typeface="Times New Roman" panose="02020603050405020304" pitchFamily="18" charset="0"/>
              </a:rPr>
              <a:t>(t), F</a:t>
            </a:r>
            <a:r>
              <a:rPr lang="fr-FR" sz="1600" i="1" baseline="-25000" dirty="0">
                <a:latin typeface="Times New Roman" panose="02020603050405020304" pitchFamily="18" charset="0"/>
                <a:cs typeface="Times New Roman" panose="02020603050405020304" pitchFamily="18" charset="0"/>
              </a:rPr>
              <a:t>2</a:t>
            </a:r>
            <a:r>
              <a:rPr lang="fr-FR" sz="1600" i="1" baseline="30000" dirty="0">
                <a:latin typeface="Times New Roman" panose="02020603050405020304" pitchFamily="18" charset="0"/>
                <a:cs typeface="Times New Roman" panose="02020603050405020304" pitchFamily="18" charset="0"/>
              </a:rPr>
              <a:t>q</a:t>
            </a:r>
            <a:r>
              <a:rPr lang="fr-FR" sz="1600" i="1" dirty="0">
                <a:latin typeface="Times New Roman" panose="02020603050405020304" pitchFamily="18" charset="0"/>
                <a:cs typeface="Times New Roman" panose="02020603050405020304" pitchFamily="18" charset="0"/>
              </a:rPr>
              <a:t>(t), </a:t>
            </a:r>
            <a:r>
              <a:rPr lang="fr-FR" sz="1600" i="1" dirty="0" err="1">
                <a:latin typeface="Times New Roman" panose="02020603050405020304" pitchFamily="18" charset="0"/>
                <a:cs typeface="Times New Roman" panose="02020603050405020304" pitchFamily="18" charset="0"/>
              </a:rPr>
              <a:t>G</a:t>
            </a:r>
            <a:r>
              <a:rPr lang="fr-FR" sz="1600" i="1" baseline="-25000" dirty="0" err="1">
                <a:latin typeface="Times New Roman" panose="02020603050405020304" pitchFamily="18" charset="0"/>
                <a:cs typeface="Times New Roman" panose="02020603050405020304" pitchFamily="18" charset="0"/>
              </a:rPr>
              <a:t>A</a:t>
            </a:r>
            <a:r>
              <a:rPr lang="fr-FR" sz="1600" i="1" baseline="30000" dirty="0" err="1">
                <a:latin typeface="Times New Roman" panose="02020603050405020304" pitchFamily="18" charset="0"/>
                <a:cs typeface="Times New Roman" panose="02020603050405020304" pitchFamily="18" charset="0"/>
              </a:rPr>
              <a:t>q</a:t>
            </a:r>
            <a:r>
              <a:rPr lang="fr-FR" sz="1600" i="1" dirty="0">
                <a:latin typeface="Times New Roman" panose="02020603050405020304" pitchFamily="18" charset="0"/>
                <a:cs typeface="Times New Roman" panose="02020603050405020304" pitchFamily="18" charset="0"/>
              </a:rPr>
              <a:t>(t) </a:t>
            </a:r>
            <a:r>
              <a:rPr lang="fr-FR" sz="1600" dirty="0">
                <a:latin typeface="Times New Roman" panose="02020603050405020304" pitchFamily="18" charset="0"/>
                <a:cs typeface="Times New Roman" panose="02020603050405020304" pitchFamily="18" charset="0"/>
              </a:rPr>
              <a:t>and </a:t>
            </a:r>
            <a:r>
              <a:rPr lang="fr-FR" sz="1600" i="1" dirty="0">
                <a:latin typeface="Times New Roman" panose="02020603050405020304" pitchFamily="18" charset="0"/>
                <a:cs typeface="Times New Roman" panose="02020603050405020304" pitchFamily="18" charset="0"/>
              </a:rPr>
              <a:t>G</a:t>
            </a:r>
            <a:r>
              <a:rPr lang="en-US" sz="1600" i="1" baseline="-25000" dirty="0" err="1">
                <a:latin typeface="Times New Roman" panose="02020603050405020304" pitchFamily="18" charset="0"/>
                <a:cs typeface="Times New Roman" panose="02020603050405020304" pitchFamily="18" charset="0"/>
              </a:rPr>
              <a:t>P</a:t>
            </a:r>
            <a:r>
              <a:rPr lang="en-US" sz="1600" i="1" baseline="30000" dirty="0" err="1">
                <a:latin typeface="Times New Roman" panose="02020603050405020304" pitchFamily="18" charset="0"/>
                <a:cs typeface="Times New Roman" panose="02020603050405020304" pitchFamily="18" charset="0"/>
              </a:rPr>
              <a:t>q</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 where </a:t>
            </a:r>
            <a:r>
              <a:rPr lang="en-US" sz="1600" i="1" dirty="0">
                <a:latin typeface="Times New Roman" panose="02020603050405020304" pitchFamily="18" charset="0"/>
                <a:cs typeface="Times New Roman" panose="02020603050405020304" pitchFamily="18" charset="0"/>
              </a:rPr>
              <a:t>t = (</a:t>
            </a:r>
            <a:r>
              <a:rPr lang="en-US" sz="1600" i="1" dirty="0" err="1">
                <a:latin typeface="Times New Roman" panose="02020603050405020304" pitchFamily="18" charset="0"/>
                <a:cs typeface="Times New Roman" panose="02020603050405020304" pitchFamily="18" charset="0"/>
              </a:rPr>
              <a:t>p</a:t>
            </a:r>
            <a:r>
              <a:rPr lang="en-US" sz="1600" i="1" baseline="-25000" dirty="0" err="1">
                <a:latin typeface="Times New Roman" panose="02020603050405020304" pitchFamily="18" charset="0"/>
                <a:cs typeface="Times New Roman" panose="02020603050405020304" pitchFamily="18" charset="0"/>
              </a:rPr>
              <a:t>N</a:t>
            </a:r>
            <a:r>
              <a:rPr lang="en-US" sz="1600" i="1" dirty="0">
                <a:latin typeface="Times New Roman" panose="02020603050405020304" pitchFamily="18" charset="0"/>
                <a:cs typeface="Times New Roman" panose="02020603050405020304" pitchFamily="18" charset="0"/>
              </a:rPr>
              <a:t> − </a:t>
            </a:r>
            <a:r>
              <a:rPr lang="en-US" sz="1600" i="1" dirty="0" err="1">
                <a:latin typeface="Times New Roman" panose="02020603050405020304" pitchFamily="18" charset="0"/>
                <a:cs typeface="Times New Roman" panose="02020603050405020304" pitchFamily="18" charset="0"/>
              </a:rPr>
              <a:t>p′</a:t>
            </a:r>
            <a:r>
              <a:rPr lang="en-US" sz="1600" i="1" baseline="-25000" dirty="0" err="1">
                <a:latin typeface="Times New Roman" panose="02020603050405020304" pitchFamily="18" charset="0"/>
                <a:cs typeface="Times New Roman" panose="02020603050405020304" pitchFamily="18" charset="0"/>
              </a:rPr>
              <a:t>N</a:t>
            </a:r>
            <a:r>
              <a:rPr lang="en-US" sz="1600" i="1" dirty="0">
                <a:latin typeface="Times New Roman" panose="02020603050405020304" pitchFamily="18" charset="0"/>
                <a:cs typeface="Times New Roman" panose="02020603050405020304" pitchFamily="18" charset="0"/>
              </a:rPr>
              <a:t>)</a:t>
            </a:r>
            <a:r>
              <a:rPr lang="en-US" sz="1600" i="1" baseline="30000" dirty="0">
                <a:latin typeface="Times New Roman" panose="02020603050405020304" pitchFamily="18" charset="0"/>
                <a:cs typeface="Times New Roman" panose="02020603050405020304" pitchFamily="18" charset="0"/>
              </a:rPr>
              <a:t>2</a:t>
            </a:r>
            <a:r>
              <a:rPr lang="en-US" sz="1600" i="1" dirty="0">
                <a:latin typeface="Times New Roman" panose="02020603050405020304" pitchFamily="18" charset="0"/>
                <a:cs typeface="Times New Roman" panose="02020603050405020304" pitchFamily="18" charset="0"/>
              </a:rPr>
              <a:t> = −Q</a:t>
            </a:r>
            <a:r>
              <a:rPr lang="en-US" sz="1600" i="1"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In the </a:t>
            </a:r>
            <a:r>
              <a:rPr lang="en-US" sz="1600" b="1" dirty="0">
                <a:latin typeface="Times New Roman" panose="02020603050405020304" pitchFamily="18" charset="0"/>
                <a:cs typeface="Times New Roman" panose="02020603050405020304" pitchFamily="18" charset="0"/>
              </a:rPr>
              <a:t>light-front frame</a:t>
            </a:r>
            <a:r>
              <a:rPr lang="en-US" sz="1600" dirty="0">
                <a:latin typeface="Times New Roman" panose="02020603050405020304" pitchFamily="18" charset="0"/>
                <a:cs typeface="Times New Roman" panose="02020603050405020304" pitchFamily="18" charset="0"/>
              </a:rPr>
              <a:t>, the squared momentum </a:t>
            </a:r>
            <a:r>
              <a:rPr lang="en-US" sz="1600" b="1" dirty="0">
                <a:latin typeface="Times New Roman" panose="02020603050405020304" pitchFamily="18" charset="0"/>
                <a:cs typeface="Times New Roman" panose="02020603050405020304" pitchFamily="18" charset="0"/>
              </a:rPr>
              <a:t>transfer </a:t>
            </a:r>
            <a:r>
              <a:rPr lang="en-US" sz="1600" b="1" i="1" dirty="0">
                <a:latin typeface="Times New Roman" panose="02020603050405020304" pitchFamily="18" charset="0"/>
                <a:cs typeface="Times New Roman" panose="02020603050405020304" pitchFamily="18" charset="0"/>
              </a:rPr>
              <a:t>t</a:t>
            </a:r>
            <a:r>
              <a:rPr lang="en-US" sz="1600" b="1" dirty="0">
                <a:latin typeface="Times New Roman" panose="02020603050405020304" pitchFamily="18" charset="0"/>
                <a:cs typeface="Times New Roman" panose="02020603050405020304" pitchFamily="18" charset="0"/>
              </a:rPr>
              <a:t> is the conjugate variable of the impact parameter </a:t>
            </a:r>
            <a:r>
              <a:rPr lang="en-US" sz="1600" dirty="0">
                <a:latin typeface="Times New Roman" panose="02020603050405020304" pitchFamily="18" charset="0"/>
                <a:cs typeface="Times New Roman" panose="02020603050405020304" pitchFamily="18" charset="0"/>
              </a:rPr>
              <a:t>(= transverse position)</a:t>
            </a:r>
          </a:p>
          <a:p>
            <a:r>
              <a:rPr lang="en-US" sz="1600" b="1" dirty="0">
                <a:solidFill>
                  <a:srgbClr val="FF0000"/>
                </a:solidFill>
                <a:latin typeface="Times New Roman" panose="02020603050405020304" pitchFamily="18" charset="0"/>
                <a:cs typeface="Times New Roman" panose="02020603050405020304" pitchFamily="18" charset="0"/>
              </a:rPr>
              <a:t>→ the FFs reflect, via a Fourier transform, the spatial distributions of quarks in the plane transverse to the nucleon direction</a:t>
            </a:r>
            <a:r>
              <a:rPr lang="en-US" sz="1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86D8FC8D-F7FC-4BC7-9CF4-FC2CCA25B03F}"/>
              </a:ext>
            </a:extLst>
          </p:cNvPr>
          <p:cNvSpPr/>
          <p:nvPr/>
        </p:nvSpPr>
        <p:spPr>
          <a:xfrm>
            <a:off x="458294" y="4404489"/>
            <a:ext cx="3971636" cy="830997"/>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The FFs are related to the following </a:t>
            </a:r>
            <a:r>
              <a:rPr lang="en-US" sz="1600" b="1" dirty="0">
                <a:latin typeface="Times New Roman" panose="02020603050405020304" pitchFamily="18" charset="0"/>
                <a:cs typeface="Times New Roman" panose="02020603050405020304" pitchFamily="18" charset="0"/>
              </a:rPr>
              <a:t>vector and axial-vector QCD local operators </a:t>
            </a:r>
            <a:r>
              <a:rPr lang="fr-FR" sz="1600" dirty="0">
                <a:latin typeface="Times New Roman" panose="02020603050405020304" pitchFamily="18" charset="0"/>
                <a:cs typeface="Times New Roman" panose="02020603050405020304" pitchFamily="18" charset="0"/>
              </a:rPr>
              <a:t>in </a:t>
            </a:r>
            <a:r>
              <a:rPr lang="fr-FR" sz="1600" dirty="0" err="1">
                <a:latin typeface="Times New Roman" panose="02020603050405020304" pitchFamily="18" charset="0"/>
                <a:cs typeface="Times New Roman" panose="02020603050405020304" pitchFamily="18" charset="0"/>
              </a:rPr>
              <a:t>space</a:t>
            </a:r>
            <a:r>
              <a:rPr lang="fr-FR" sz="1600" dirty="0">
                <a:latin typeface="Times New Roman" panose="02020603050405020304" pitchFamily="18" charset="0"/>
                <a:cs typeface="Times New Roman" panose="02020603050405020304" pitchFamily="18" charset="0"/>
              </a:rPr>
              <a:t>-time </a:t>
            </a:r>
            <a:r>
              <a:rPr lang="fr-FR" sz="1600" dirty="0" err="1">
                <a:latin typeface="Times New Roman" panose="02020603050405020304" pitchFamily="18" charset="0"/>
                <a:cs typeface="Times New Roman" panose="02020603050405020304" pitchFamily="18" charset="0"/>
              </a:rPr>
              <a:t>coordinates</a:t>
            </a:r>
            <a:r>
              <a:rPr lang="fr-FR" sz="1600" dirty="0">
                <a:latin typeface="Times New Roman" panose="02020603050405020304" pitchFamily="18" charset="0"/>
                <a:cs typeface="Times New Roman" panose="02020603050405020304" pitchFamily="18" charset="0"/>
              </a:rPr>
              <a:t>:</a:t>
            </a:r>
          </a:p>
        </p:txBody>
      </p:sp>
      <p:grpSp>
        <p:nvGrpSpPr>
          <p:cNvPr id="6" name="Groupe 5">
            <a:extLst>
              <a:ext uri="{FF2B5EF4-FFF2-40B4-BE49-F238E27FC236}">
                <a16:creationId xmlns:a16="http://schemas.microsoft.com/office/drawing/2014/main" id="{77978B32-1866-4247-89F5-A6FEE60B44AF}"/>
              </a:ext>
            </a:extLst>
          </p:cNvPr>
          <p:cNvGrpSpPr/>
          <p:nvPr/>
        </p:nvGrpSpPr>
        <p:grpSpPr>
          <a:xfrm>
            <a:off x="4742007" y="4196791"/>
            <a:ext cx="7449993" cy="1567152"/>
            <a:chOff x="4289425" y="4962957"/>
            <a:chExt cx="7449993" cy="1567152"/>
          </a:xfrm>
        </p:grpSpPr>
        <p:pic>
          <p:nvPicPr>
            <p:cNvPr id="3" name="Image 2">
              <a:extLst>
                <a:ext uri="{FF2B5EF4-FFF2-40B4-BE49-F238E27FC236}">
                  <a16:creationId xmlns:a16="http://schemas.microsoft.com/office/drawing/2014/main" id="{B5241C4F-D036-4AC3-A46E-A115265E5521}"/>
                </a:ext>
              </a:extLst>
            </p:cNvPr>
            <p:cNvPicPr>
              <a:picLocks noChangeAspect="1"/>
            </p:cNvPicPr>
            <p:nvPr/>
          </p:nvPicPr>
          <p:blipFill>
            <a:blip r:embed="rId3"/>
            <a:stretch>
              <a:fillRect/>
            </a:stretch>
          </p:blipFill>
          <p:spPr>
            <a:xfrm>
              <a:off x="4289425" y="4962957"/>
              <a:ext cx="7067550" cy="1476375"/>
            </a:xfrm>
            <a:prstGeom prst="rect">
              <a:avLst/>
            </a:prstGeom>
          </p:spPr>
        </p:pic>
        <p:sp>
          <p:nvSpPr>
            <p:cNvPr id="5" name="Rectangle 4">
              <a:extLst>
                <a:ext uri="{FF2B5EF4-FFF2-40B4-BE49-F238E27FC236}">
                  <a16:creationId xmlns:a16="http://schemas.microsoft.com/office/drawing/2014/main" id="{87DFB98D-C1F9-474B-9588-135982D35606}"/>
                </a:ext>
              </a:extLst>
            </p:cNvPr>
            <p:cNvSpPr/>
            <p:nvPr/>
          </p:nvSpPr>
          <p:spPr>
            <a:xfrm>
              <a:off x="10908145" y="5907517"/>
              <a:ext cx="831273" cy="622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a:extLst>
              <a:ext uri="{FF2B5EF4-FFF2-40B4-BE49-F238E27FC236}">
                <a16:creationId xmlns:a16="http://schemas.microsoft.com/office/drawing/2014/main" id="{655D7C8D-E891-4244-8F78-0E28AA0052B4}"/>
              </a:ext>
            </a:extLst>
          </p:cNvPr>
          <p:cNvSpPr txBox="1"/>
          <p:nvPr/>
        </p:nvSpPr>
        <p:spPr>
          <a:xfrm>
            <a:off x="43334" y="5680807"/>
            <a:ext cx="6394699" cy="584775"/>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Local</a:t>
            </a:r>
            <a:r>
              <a:rPr lang="fr-FR" sz="1600" dirty="0">
                <a:latin typeface="Times New Roman" panose="02020603050405020304" pitchFamily="18" charset="0"/>
                <a:cs typeface="Times New Roman" panose="02020603050405020304" pitchFamily="18" charset="0"/>
              </a:rPr>
              <a:t>: the </a:t>
            </a:r>
            <a:r>
              <a:rPr lang="fr-FR" sz="1600" dirty="0" err="1">
                <a:latin typeface="Times New Roman" panose="02020603050405020304" pitchFamily="18" charset="0"/>
                <a:cs typeface="Times New Roman" panose="02020603050405020304" pitchFamily="18" charset="0"/>
              </a:rPr>
              <a:t>space</a:t>
            </a:r>
            <a:r>
              <a:rPr lang="fr-FR" sz="1600" dirty="0">
                <a:latin typeface="Times New Roman" panose="02020603050405020304" pitchFamily="18" charset="0"/>
                <a:cs typeface="Times New Roman" panose="02020603050405020304" pitchFamily="18" charset="0"/>
              </a:rPr>
              <a:t>-time </a:t>
            </a:r>
            <a:r>
              <a:rPr lang="fr-FR" sz="1600" dirty="0" err="1">
                <a:latin typeface="Times New Roman" panose="02020603050405020304" pitchFamily="18" charset="0"/>
                <a:cs typeface="Times New Roman" panose="02020603050405020304" pitchFamily="18" charset="0"/>
              </a:rPr>
              <a:t>coordinates</a:t>
            </a:r>
            <a:r>
              <a:rPr lang="fr-FR" sz="1600" dirty="0">
                <a:latin typeface="Times New Roman" panose="02020603050405020304" pitchFamily="18" charset="0"/>
                <a:cs typeface="Times New Roman" panose="02020603050405020304" pitchFamily="18" charset="0"/>
              </a:rPr>
              <a:t> of the initial and final quark are the </a:t>
            </a:r>
            <a:r>
              <a:rPr lang="fr-FR" sz="1600" dirty="0" err="1">
                <a:latin typeface="Times New Roman" panose="02020603050405020304" pitchFamily="18" charset="0"/>
                <a:cs typeface="Times New Roman" panose="02020603050405020304" pitchFamily="18" charset="0"/>
              </a:rPr>
              <a:t>same</a:t>
            </a:r>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Non-diagonal</a:t>
            </a:r>
            <a:r>
              <a:rPr lang="fr-FR" sz="1600" dirty="0">
                <a:latin typeface="Times New Roman" panose="02020603050405020304" pitchFamily="18" charset="0"/>
                <a:cs typeface="Times New Roman" panose="02020603050405020304" pitchFamily="18" charset="0"/>
              </a:rPr>
              <a:t>: the </a:t>
            </a:r>
            <a:r>
              <a:rPr lang="fr-FR" sz="1600" dirty="0" err="1">
                <a:latin typeface="Times New Roman" panose="02020603050405020304" pitchFamily="18" charset="0"/>
                <a:cs typeface="Times New Roman" panose="02020603050405020304" pitchFamily="18" charset="0"/>
              </a:rPr>
              <a:t>momenta</a:t>
            </a:r>
            <a:r>
              <a:rPr lang="fr-FR" sz="1600" dirty="0">
                <a:latin typeface="Times New Roman" panose="02020603050405020304" pitchFamily="18" charset="0"/>
                <a:cs typeface="Times New Roman" panose="02020603050405020304" pitchFamily="18" charset="0"/>
              </a:rPr>
              <a:t> of the initial and final </a:t>
            </a:r>
            <a:r>
              <a:rPr lang="fr-FR" sz="1600" dirty="0" err="1">
                <a:latin typeface="Times New Roman" panose="02020603050405020304" pitchFamily="18" charset="0"/>
                <a:cs typeface="Times New Roman" panose="02020603050405020304" pitchFamily="18" charset="0"/>
              </a:rPr>
              <a:t>nucleon</a:t>
            </a:r>
            <a:r>
              <a:rPr lang="fr-FR" sz="1600" dirty="0">
                <a:latin typeface="Times New Roman" panose="02020603050405020304" pitchFamily="18" charset="0"/>
                <a:cs typeface="Times New Roman" panose="02020603050405020304" pitchFamily="18" charset="0"/>
              </a:rPr>
              <a:t> are </a:t>
            </a:r>
            <a:r>
              <a:rPr lang="fr-FR" sz="1600" dirty="0" err="1">
                <a:latin typeface="Times New Roman" panose="02020603050405020304" pitchFamily="18" charset="0"/>
                <a:cs typeface="Times New Roman" panose="02020603050405020304" pitchFamily="18" charset="0"/>
              </a:rPr>
              <a:t>different</a:t>
            </a:r>
            <a:endParaRPr lang="fr-FR" sz="1600" dirty="0">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B0858DCC-0AB3-4E63-BEBC-4E58E33D2189}"/>
              </a:ext>
            </a:extLst>
          </p:cNvPr>
          <p:cNvSpPr txBox="1"/>
          <p:nvPr/>
        </p:nvSpPr>
        <p:spPr>
          <a:xfrm>
            <a:off x="3152899" y="0"/>
            <a:ext cx="6224781"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the QCD perspective</a:t>
            </a:r>
          </a:p>
        </p:txBody>
      </p:sp>
      <p:sp>
        <p:nvSpPr>
          <p:cNvPr id="10" name="ZoneTexte 9">
            <a:extLst>
              <a:ext uri="{FF2B5EF4-FFF2-40B4-BE49-F238E27FC236}">
                <a16:creationId xmlns:a16="http://schemas.microsoft.com/office/drawing/2014/main" id="{A811F463-3574-4E0A-9B6C-133EAAD238FD}"/>
              </a:ext>
            </a:extLst>
          </p:cNvPr>
          <p:cNvSpPr txBox="1"/>
          <p:nvPr/>
        </p:nvSpPr>
        <p:spPr>
          <a:xfrm>
            <a:off x="9127167" y="5812814"/>
            <a:ext cx="2737196" cy="584775"/>
          </a:xfrm>
          <a:prstGeom prst="rect">
            <a:avLst/>
          </a:prstGeom>
          <a:noFill/>
        </p:spPr>
        <p:txBody>
          <a:bodyPr wrap="square" rtlCol="0">
            <a:spAutoFit/>
          </a:bodyPr>
          <a:lstStyle/>
          <a:p>
            <a:r>
              <a:rPr lang="fr-FR" sz="1600" dirty="0">
                <a:latin typeface="Times New Roman" panose="02020603050405020304" pitchFamily="18" charset="0"/>
                <a:cs typeface="Times New Roman" panose="02020603050405020304" pitchFamily="18" charset="0"/>
              </a:rPr>
              <a:t>G</a:t>
            </a:r>
            <a:r>
              <a:rPr lang="fr-FR" sz="1600" baseline="-25000" dirty="0">
                <a:latin typeface="Times New Roman" panose="02020603050405020304" pitchFamily="18" charset="0"/>
                <a:cs typeface="Times New Roman" panose="02020603050405020304" pitchFamily="18" charset="0"/>
              </a:rPr>
              <a:t>A</a:t>
            </a:r>
            <a:r>
              <a:rPr lang="fr-FR" sz="1600" dirty="0">
                <a:latin typeface="Times New Roman" panose="02020603050405020304" pitchFamily="18" charset="0"/>
                <a:cs typeface="Times New Roman" panose="02020603050405020304" pitchFamily="18" charset="0"/>
              </a:rPr>
              <a:t>, G</a:t>
            </a:r>
            <a:r>
              <a:rPr lang="fr-FR" sz="1600" baseline="-25000" dirty="0">
                <a:latin typeface="Times New Roman" panose="02020603050405020304" pitchFamily="18" charset="0"/>
                <a:cs typeface="Times New Roman" panose="02020603050405020304" pitchFamily="18" charset="0"/>
              </a:rPr>
              <a:t>P</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weak</a:t>
            </a:r>
            <a:r>
              <a:rPr lang="fr-FR" sz="1600" dirty="0">
                <a:latin typeface="Times New Roman" panose="02020603050405020304" pitchFamily="18" charset="0"/>
                <a:cs typeface="Times New Roman" panose="02020603050405020304" pitchFamily="18" charset="0"/>
              </a:rPr>
              <a:t> interaction; </a:t>
            </a:r>
            <a:r>
              <a:rPr lang="fr-FR" sz="1600" dirty="0" err="1">
                <a:latin typeface="Times New Roman" panose="02020603050405020304" pitchFamily="18" charset="0"/>
                <a:cs typeface="Times New Roman" panose="02020603050405020304" pitchFamily="18" charset="0"/>
              </a:rPr>
              <a:t>accessed</a:t>
            </a:r>
            <a:r>
              <a:rPr lang="fr-FR" sz="1600" dirty="0">
                <a:latin typeface="Times New Roman" panose="02020603050405020304" pitchFamily="18" charset="0"/>
                <a:cs typeface="Times New Roman" panose="02020603050405020304" pitchFamily="18" charset="0"/>
              </a:rPr>
              <a:t> in neutrino </a:t>
            </a:r>
            <a:r>
              <a:rPr lang="fr-FR" sz="1600" dirty="0" err="1">
                <a:latin typeface="Times New Roman" panose="02020603050405020304" pitchFamily="18" charset="0"/>
                <a:cs typeface="Times New Roman" panose="02020603050405020304" pitchFamily="18" charset="0"/>
              </a:rPr>
              <a:t>scattering</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36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17">
            <a:extLst>
              <a:ext uri="{FF2B5EF4-FFF2-40B4-BE49-F238E27FC236}">
                <a16:creationId xmlns:a16="http://schemas.microsoft.com/office/drawing/2014/main" id="{78BBF3F7-17D9-4193-9F92-CD8261028A05}"/>
              </a:ext>
            </a:extLst>
          </p:cNvPr>
          <p:cNvSpPr>
            <a:spLocks noChangeArrowheads="1"/>
          </p:cNvSpPr>
          <p:nvPr/>
        </p:nvSpPr>
        <p:spPr bwMode="auto">
          <a:xfrm>
            <a:off x="1129050" y="1"/>
            <a:ext cx="993233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buClr>
                <a:srgbClr val="000000"/>
              </a:buClr>
            </a:pPr>
            <a:r>
              <a:rPr lang="fr-FR" altLang="fr-FR" sz="2800" b="1" dirty="0">
                <a:solidFill>
                  <a:srgbClr val="0000FF"/>
                </a:solidFill>
              </a:rPr>
              <a:t>Electron-proton </a:t>
            </a:r>
            <a:r>
              <a:rPr lang="fr-FR" altLang="fr-FR" sz="2800" b="1" dirty="0" err="1">
                <a:solidFill>
                  <a:srgbClr val="0000FF"/>
                </a:solidFill>
              </a:rPr>
              <a:t>scattering</a:t>
            </a:r>
            <a:r>
              <a:rPr lang="fr-FR" altLang="fr-FR" sz="2800" b="1" dirty="0">
                <a:solidFill>
                  <a:srgbClr val="0000FF"/>
                </a:solidFill>
              </a:rPr>
              <a:t>: </a:t>
            </a:r>
            <a:r>
              <a:rPr lang="fr-FR" altLang="fr-FR" sz="2800" b="1" dirty="0" err="1">
                <a:solidFill>
                  <a:srgbClr val="0000FF"/>
                </a:solidFill>
              </a:rPr>
              <a:t>beyond</a:t>
            </a:r>
            <a:r>
              <a:rPr lang="fr-FR" altLang="fr-FR" sz="2800" b="1" dirty="0">
                <a:solidFill>
                  <a:srgbClr val="0000FF"/>
                </a:solidFill>
              </a:rPr>
              <a:t> the one-</a:t>
            </a:r>
            <a:r>
              <a:rPr lang="fr-FR" altLang="fr-FR" sz="2800" b="1" dirty="0" err="1">
                <a:solidFill>
                  <a:srgbClr val="0000FF"/>
                </a:solidFill>
              </a:rPr>
              <a:t>dimensional</a:t>
            </a:r>
            <a:r>
              <a:rPr lang="fr-FR" altLang="fr-FR" sz="2800" b="1" dirty="0">
                <a:solidFill>
                  <a:srgbClr val="0000FF"/>
                </a:solidFill>
              </a:rPr>
              <a:t> </a:t>
            </a:r>
            <a:r>
              <a:rPr lang="fr-FR" altLang="fr-FR" sz="2800" b="1" dirty="0" err="1">
                <a:solidFill>
                  <a:srgbClr val="0000FF"/>
                </a:solidFill>
              </a:rPr>
              <a:t>picture</a:t>
            </a:r>
            <a:endParaRPr lang="fr-FR" altLang="fr-FR" sz="2800" b="1" dirty="0">
              <a:solidFill>
                <a:srgbClr val="0000FF"/>
              </a:solidFill>
            </a:endParaRPr>
          </a:p>
        </p:txBody>
      </p:sp>
      <p:grpSp>
        <p:nvGrpSpPr>
          <p:cNvPr id="6" name="Groupe 5">
            <a:extLst>
              <a:ext uri="{FF2B5EF4-FFF2-40B4-BE49-F238E27FC236}">
                <a16:creationId xmlns:a16="http://schemas.microsoft.com/office/drawing/2014/main" id="{53DC0249-4855-47CC-963F-6DF5AE92DD88}"/>
              </a:ext>
            </a:extLst>
          </p:cNvPr>
          <p:cNvGrpSpPr/>
          <p:nvPr/>
        </p:nvGrpSpPr>
        <p:grpSpPr>
          <a:xfrm>
            <a:off x="2818617" y="719618"/>
            <a:ext cx="6553199" cy="6573811"/>
            <a:chOff x="3385458" y="859971"/>
            <a:chExt cx="5617028" cy="5584372"/>
          </a:xfrm>
        </p:grpSpPr>
        <p:pic>
          <p:nvPicPr>
            <p:cNvPr id="12290" name="Picture 2" descr="Image">
              <a:extLst>
                <a:ext uri="{FF2B5EF4-FFF2-40B4-BE49-F238E27FC236}">
                  <a16:creationId xmlns:a16="http://schemas.microsoft.com/office/drawing/2014/main" id="{876BA2E7-972C-491A-8F4A-56CAFC088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083" y="859971"/>
              <a:ext cx="5355774" cy="5355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163244-EF77-41D2-A29E-34BE317D6F23}"/>
                </a:ext>
              </a:extLst>
            </p:cNvPr>
            <p:cNvSpPr/>
            <p:nvPr/>
          </p:nvSpPr>
          <p:spPr>
            <a:xfrm>
              <a:off x="3385458" y="5812971"/>
              <a:ext cx="5617028" cy="63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1261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CBBAD-73A4-416E-A394-047061E58178}"/>
              </a:ext>
            </a:extLst>
          </p:cNvPr>
          <p:cNvSpPr/>
          <p:nvPr/>
        </p:nvSpPr>
        <p:spPr>
          <a:xfrm>
            <a:off x="220864" y="1044950"/>
            <a:ext cx="6455613" cy="13712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31C4704-3BA0-454E-A3C0-991514DABFF1}"/>
              </a:ext>
            </a:extLst>
          </p:cNvPr>
          <p:cNvPicPr>
            <a:picLocks noChangeAspect="1"/>
          </p:cNvPicPr>
          <p:nvPr/>
        </p:nvPicPr>
        <p:blipFill>
          <a:blip r:embed="rId3"/>
          <a:stretch>
            <a:fillRect/>
          </a:stretch>
        </p:blipFill>
        <p:spPr>
          <a:xfrm>
            <a:off x="94369" y="5712259"/>
            <a:ext cx="1659004" cy="1033172"/>
          </a:xfrm>
          <a:prstGeom prst="rect">
            <a:avLst/>
          </a:prstGeom>
        </p:spPr>
      </p:pic>
      <p:pic>
        <p:nvPicPr>
          <p:cNvPr id="5" name="Image 4">
            <a:extLst>
              <a:ext uri="{FF2B5EF4-FFF2-40B4-BE49-F238E27FC236}">
                <a16:creationId xmlns:a16="http://schemas.microsoft.com/office/drawing/2014/main" id="{D37B953D-494F-4640-8121-351D5E0B2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349" y="5712259"/>
            <a:ext cx="1459282" cy="1033172"/>
          </a:xfrm>
          <a:prstGeom prst="rect">
            <a:avLst/>
          </a:prstGeom>
        </p:spPr>
      </p:pic>
      <p:sp>
        <p:nvSpPr>
          <p:cNvPr id="6" name="ZoneTexte 5">
            <a:extLst>
              <a:ext uri="{FF2B5EF4-FFF2-40B4-BE49-F238E27FC236}">
                <a16:creationId xmlns:a16="http://schemas.microsoft.com/office/drawing/2014/main" id="{1C6B8D1F-4478-41AA-91DD-3D76597466F3}"/>
              </a:ext>
            </a:extLst>
          </p:cNvPr>
          <p:cNvSpPr txBox="1"/>
          <p:nvPr/>
        </p:nvSpPr>
        <p:spPr>
          <a:xfrm>
            <a:off x="3114157" y="8767"/>
            <a:ext cx="6327373" cy="769441"/>
          </a:xfrm>
          <a:prstGeom prst="rect">
            <a:avLst/>
          </a:prstGeom>
          <a:noFill/>
        </p:spPr>
        <p:txBody>
          <a:bodyPr wrap="none" rtlCol="0">
            <a:spAutoFit/>
          </a:bodyPr>
          <a:lstStyle/>
          <a:p>
            <a:r>
              <a:rPr lang="fr-FR"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Deep</a:t>
            </a:r>
            <a:r>
              <a:rPr lang="fr-FR"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Exclusive </a:t>
            </a:r>
            <a:r>
              <a:rPr lang="fr-FR"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Reactions</a:t>
            </a:r>
            <a:endParaRPr lang="fr-FR"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9862E77F-982C-4F73-808D-5186FA1CA7CF}"/>
              </a:ext>
            </a:extLst>
          </p:cNvPr>
          <p:cNvSpPr txBox="1"/>
          <p:nvPr/>
        </p:nvSpPr>
        <p:spPr>
          <a:xfrm>
            <a:off x="3497045" y="6099100"/>
            <a:ext cx="5397631" cy="646331"/>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Silvia </a:t>
            </a:r>
            <a:r>
              <a:rPr lang="fr-F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Niccolai</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IJClab</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Orsay &amp; CLAS Collaboration</a:t>
            </a:r>
          </a:p>
          <a:p>
            <a:pPr algn="ct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HUGS, </a:t>
            </a:r>
            <a:r>
              <a:rPr lang="fr-F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JLab</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June 2023</a:t>
            </a:r>
          </a:p>
        </p:txBody>
      </p:sp>
      <p:sp>
        <p:nvSpPr>
          <p:cNvPr id="2" name="ZoneTexte 1">
            <a:extLst>
              <a:ext uri="{FF2B5EF4-FFF2-40B4-BE49-F238E27FC236}">
                <a16:creationId xmlns:a16="http://schemas.microsoft.com/office/drawing/2014/main" id="{1C4DEB4B-B999-49BF-9FF1-3D84EAE1F9BC}"/>
              </a:ext>
            </a:extLst>
          </p:cNvPr>
          <p:cNvSpPr txBox="1"/>
          <p:nvPr/>
        </p:nvSpPr>
        <p:spPr>
          <a:xfrm>
            <a:off x="240145" y="1118261"/>
            <a:ext cx="6455613" cy="1200329"/>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1: </a:t>
            </a:r>
            <a:r>
              <a:rPr lang="fr-FR" dirty="0" err="1">
                <a:latin typeface="Times New Roman" panose="02020603050405020304" pitchFamily="18" charset="0"/>
                <a:cs typeface="Times New Roman" panose="02020603050405020304" pitchFamily="18" charset="0"/>
              </a:rPr>
              <a:t>Nucleon</a:t>
            </a:r>
            <a:r>
              <a:rPr lang="fr-FR" dirty="0">
                <a:latin typeface="Times New Roman" panose="02020603050405020304" pitchFamily="18" charset="0"/>
                <a:cs typeface="Times New Roman" panose="02020603050405020304" pitchFamily="18" charset="0"/>
              </a:rPr>
              <a:t> structure </a:t>
            </a:r>
            <a:r>
              <a:rPr lang="fr-FR" dirty="0" err="1">
                <a:latin typeface="Times New Roman" panose="02020603050405020304" pitchFamily="18" charset="0"/>
                <a:cs typeface="Times New Roman" panose="02020603050405020304" pitchFamily="18" charset="0"/>
              </a:rPr>
              <a:t>studies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with</a:t>
            </a:r>
            <a:r>
              <a:rPr lang="fr-FR" dirty="0">
                <a:latin typeface="Times New Roman" panose="02020603050405020304" pitchFamily="18" charset="0"/>
                <a:cs typeface="Times New Roman" panose="02020603050405020304" pitchFamily="18" charset="0"/>
              </a:rPr>
              <a:t> the </a:t>
            </a:r>
            <a:r>
              <a:rPr lang="fr-FR" dirty="0" err="1">
                <a:latin typeface="Times New Roman" panose="02020603050405020304" pitchFamily="18" charset="0"/>
                <a:cs typeface="Times New Roman" panose="02020603050405020304" pitchFamily="18" charset="0"/>
              </a:rPr>
              <a:t>electromagnetic</a:t>
            </a:r>
            <a:r>
              <a:rPr lang="fr-FR" dirty="0">
                <a:latin typeface="Times New Roman" panose="02020603050405020304" pitchFamily="18" charset="0"/>
                <a:cs typeface="Times New Roman" panose="02020603050405020304" pitchFamily="18" charset="0"/>
              </a:rPr>
              <a:t> probe</a:t>
            </a:r>
          </a:p>
          <a:p>
            <a:pPr marL="285750" indent="-285750">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Elastic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form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factors</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DIS: structure </a:t>
            </a:r>
            <a:r>
              <a:rPr lang="fr-FR" dirty="0" err="1">
                <a:latin typeface="Times New Roman" panose="02020603050405020304" pitchFamily="18" charset="0"/>
                <a:cs typeface="Times New Roman" panose="02020603050405020304" pitchFamily="18" charset="0"/>
              </a:rPr>
              <a:t>function</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Exclusive </a:t>
            </a:r>
            <a:r>
              <a:rPr lang="fr-FR" dirty="0" err="1">
                <a:latin typeface="Times New Roman" panose="02020603050405020304" pitchFamily="18" charset="0"/>
                <a:cs typeface="Times New Roman" panose="02020603050405020304" pitchFamily="18" charset="0"/>
              </a:rPr>
              <a:t>reactions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Generalized</a:t>
            </a:r>
            <a:r>
              <a:rPr lang="fr-FR" dirty="0">
                <a:latin typeface="Times New Roman" panose="02020603050405020304" pitchFamily="18" charset="0"/>
                <a:cs typeface="Times New Roman" panose="02020603050405020304" pitchFamily="18" charset="0"/>
              </a:rPr>
              <a:t> Parton Distributions</a:t>
            </a:r>
          </a:p>
        </p:txBody>
      </p:sp>
      <p:sp>
        <p:nvSpPr>
          <p:cNvPr id="10" name="ZoneTexte 9">
            <a:extLst>
              <a:ext uri="{FF2B5EF4-FFF2-40B4-BE49-F238E27FC236}">
                <a16:creationId xmlns:a16="http://schemas.microsoft.com/office/drawing/2014/main" id="{B3A0B418-016E-4A9A-9BF8-16DDB490EB40}"/>
              </a:ext>
            </a:extLst>
          </p:cNvPr>
          <p:cNvSpPr txBox="1"/>
          <p:nvPr/>
        </p:nvSpPr>
        <p:spPr>
          <a:xfrm>
            <a:off x="220864" y="2698860"/>
            <a:ext cx="4512774" cy="1477328"/>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2: </a:t>
            </a:r>
            <a:r>
              <a:rPr lang="fr-FR" dirty="0" err="1">
                <a:latin typeface="Times New Roman" panose="02020603050405020304" pitchFamily="18" charset="0"/>
                <a:cs typeface="Times New Roman" panose="02020603050405020304" pitchFamily="18" charset="0"/>
              </a:rPr>
              <a:t>Deeply</a:t>
            </a:r>
            <a:r>
              <a:rPr lang="fr-FR" dirty="0">
                <a:latin typeface="Times New Roman" panose="02020603050405020304" pitchFamily="18" charset="0"/>
                <a:cs typeface="Times New Roman" panose="02020603050405020304" pitchFamily="18" charset="0"/>
              </a:rPr>
              <a:t> Virtual Compton </a:t>
            </a:r>
            <a:r>
              <a:rPr lang="fr-FR" dirty="0" err="1">
                <a:latin typeface="Times New Roman" panose="02020603050405020304" pitchFamily="18" charset="0"/>
                <a:cs typeface="Times New Roman" panose="02020603050405020304" pitchFamily="18" charset="0"/>
              </a:rPr>
              <a:t>Scattering</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GPDs</a:t>
            </a:r>
            <a:r>
              <a:rPr lang="fr-FR" dirty="0">
                <a:latin typeface="Times New Roman" panose="02020603050405020304" pitchFamily="18" charset="0"/>
                <a:cs typeface="Times New Roman" panose="02020603050405020304" pitchFamily="18" charset="0"/>
              </a:rPr>
              <a:t> and DVCS</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DVCS on the proton </a:t>
            </a:r>
            <a:r>
              <a:rPr lang="fr-FR" dirty="0" err="1">
                <a:latin typeface="Times New Roman" panose="02020603050405020304" pitchFamily="18" charset="0"/>
                <a:cs typeface="Times New Roman" panose="02020603050405020304" pitchFamily="18" charset="0"/>
              </a:rPr>
              <a:t>with</a:t>
            </a:r>
            <a:r>
              <a:rPr lang="fr-FR" dirty="0">
                <a:latin typeface="Times New Roman" panose="02020603050405020304" pitchFamily="18" charset="0"/>
                <a:cs typeface="Times New Roman" panose="02020603050405020304" pitchFamily="18" charset="0"/>
              </a:rPr>
              <a:t> JLab@6 </a:t>
            </a:r>
            <a:r>
              <a:rPr lang="fr-FR" dirty="0" err="1">
                <a:latin typeface="Times New Roman" panose="02020603050405020304" pitchFamily="18" charset="0"/>
                <a:cs typeface="Times New Roman" panose="02020603050405020304" pitchFamily="18" charset="0"/>
              </a:rPr>
              <a:t>GeV</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Extraction of </a:t>
            </a:r>
            <a:r>
              <a:rPr lang="fr-FR" dirty="0" err="1">
                <a:latin typeface="Times New Roman" panose="02020603050405020304" pitchFamily="18" charset="0"/>
                <a:cs typeface="Times New Roman" panose="02020603050405020304" pitchFamily="18" charset="0"/>
              </a:rPr>
              <a:t>GPDs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from</a:t>
            </a:r>
            <a:r>
              <a:rPr lang="fr-FR" dirty="0">
                <a:latin typeface="Times New Roman" panose="02020603050405020304" pitchFamily="18" charset="0"/>
                <a:cs typeface="Times New Roman" panose="02020603050405020304" pitchFamily="18" charset="0"/>
              </a:rPr>
              <a:t> data</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Proton </a:t>
            </a:r>
            <a:r>
              <a:rPr lang="fr-FR" dirty="0" err="1">
                <a:latin typeface="Times New Roman" panose="02020603050405020304" pitchFamily="18" charset="0"/>
                <a:cs typeface="Times New Roman" panose="02020603050405020304" pitchFamily="18" charset="0"/>
              </a:rPr>
              <a:t>tomography</a:t>
            </a:r>
            <a:r>
              <a:rPr lang="fr-FR" dirty="0">
                <a:latin typeface="Times New Roman" panose="02020603050405020304" pitchFamily="18" charset="0"/>
                <a:cs typeface="Times New Roman" panose="02020603050405020304" pitchFamily="18" charset="0"/>
              </a:rPr>
              <a:t> and forces in the proton</a:t>
            </a:r>
          </a:p>
        </p:txBody>
      </p:sp>
      <p:sp>
        <p:nvSpPr>
          <p:cNvPr id="11" name="ZoneTexte 10">
            <a:extLst>
              <a:ext uri="{FF2B5EF4-FFF2-40B4-BE49-F238E27FC236}">
                <a16:creationId xmlns:a16="http://schemas.microsoft.com/office/drawing/2014/main" id="{29CC116C-BC4F-4701-9992-035CE7FBF79D}"/>
              </a:ext>
            </a:extLst>
          </p:cNvPr>
          <p:cNvSpPr txBox="1"/>
          <p:nvPr/>
        </p:nvSpPr>
        <p:spPr>
          <a:xfrm>
            <a:off x="7458363" y="1183577"/>
            <a:ext cx="3706464" cy="1200329"/>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3: DVCS and </a:t>
            </a:r>
            <a:r>
              <a:rPr lang="fr-FR" dirty="0" err="1">
                <a:latin typeface="Times New Roman" panose="02020603050405020304" pitchFamily="18" charset="0"/>
                <a:cs typeface="Times New Roman" panose="02020603050405020304" pitchFamily="18" charset="0"/>
              </a:rPr>
              <a:t>beyond</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DVMP</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New DVCS experiments@12 </a:t>
            </a:r>
            <a:r>
              <a:rPr lang="fr-FR" dirty="0" err="1">
                <a:latin typeface="Times New Roman" panose="02020603050405020304" pitchFamily="18" charset="0"/>
                <a:cs typeface="Times New Roman" panose="02020603050405020304" pitchFamily="18" charset="0"/>
              </a:rPr>
              <a:t>GeV</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TCS</a:t>
            </a:r>
          </a:p>
        </p:txBody>
      </p:sp>
      <p:sp>
        <p:nvSpPr>
          <p:cNvPr id="9" name="ZoneTexte 8">
            <a:extLst>
              <a:ext uri="{FF2B5EF4-FFF2-40B4-BE49-F238E27FC236}">
                <a16:creationId xmlns:a16="http://schemas.microsoft.com/office/drawing/2014/main" id="{BAEADEA4-4025-4156-B906-A5A5EED2D083}"/>
              </a:ext>
            </a:extLst>
          </p:cNvPr>
          <p:cNvSpPr txBox="1"/>
          <p:nvPr/>
        </p:nvSpPr>
        <p:spPr>
          <a:xfrm>
            <a:off x="7401565" y="2715607"/>
            <a:ext cx="2339102" cy="923330"/>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Lecture 4: Perspectives</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Upgrades at </a:t>
            </a:r>
            <a:r>
              <a:rPr lang="fr-FR" dirty="0" err="1">
                <a:latin typeface="Times New Roman" panose="02020603050405020304" pitchFamily="18" charset="0"/>
                <a:cs typeface="Times New Roman" panose="02020603050405020304" pitchFamily="18" charset="0"/>
              </a:rPr>
              <a:t>JLab</a:t>
            </a:r>
            <a:endParaRPr lang="fr-F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GPDs</a:t>
            </a:r>
            <a:r>
              <a:rPr lang="fr-FR" dirty="0">
                <a:latin typeface="Times New Roman" panose="02020603050405020304" pitchFamily="18" charset="0"/>
                <a:cs typeface="Times New Roman" panose="02020603050405020304" pitchFamily="18" charset="0"/>
              </a:rPr>
              <a:t> at the EIC</a:t>
            </a:r>
          </a:p>
        </p:txBody>
      </p:sp>
      <p:sp>
        <p:nvSpPr>
          <p:cNvPr id="12" name="ZoneTexte 11">
            <a:extLst>
              <a:ext uri="{FF2B5EF4-FFF2-40B4-BE49-F238E27FC236}">
                <a16:creationId xmlns:a16="http://schemas.microsoft.com/office/drawing/2014/main" id="{D64D387B-7044-4293-A573-53CA41CE336F}"/>
              </a:ext>
            </a:extLst>
          </p:cNvPr>
          <p:cNvSpPr txBox="1"/>
          <p:nvPr/>
        </p:nvSpPr>
        <p:spPr>
          <a:xfrm>
            <a:off x="7422387" y="4407353"/>
            <a:ext cx="4769613" cy="923330"/>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Lecture 5: Tutorial</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Data </a:t>
            </a:r>
            <a:r>
              <a:rPr lang="fr-FR" dirty="0" err="1">
                <a:latin typeface="Times New Roman" panose="02020603050405020304" pitchFamily="18" charset="0"/>
                <a:cs typeface="Times New Roman" panose="02020603050405020304" pitchFamily="18" charset="0"/>
              </a:rPr>
              <a:t>analysis</a:t>
            </a:r>
            <a:r>
              <a:rPr lang="fr-FR" dirty="0">
                <a:latin typeface="Times New Roman" panose="02020603050405020304" pitchFamily="18" charset="0"/>
                <a:cs typeface="Times New Roman" panose="02020603050405020304" pitchFamily="18" charset="0"/>
              </a:rPr>
              <a:t> techniques for exclusive </a:t>
            </a:r>
            <a:r>
              <a:rPr lang="fr-FR" dirty="0" err="1">
                <a:latin typeface="Times New Roman" panose="02020603050405020304" pitchFamily="18" charset="0"/>
                <a:cs typeface="Times New Roman" panose="02020603050405020304" pitchFamily="18" charset="0"/>
              </a:rPr>
              <a:t>reactions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6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62" name="Group 123">
            <a:extLst>
              <a:ext uri="{FF2B5EF4-FFF2-40B4-BE49-F238E27FC236}">
                <a16:creationId xmlns:a16="http://schemas.microsoft.com/office/drawing/2014/main" id="{A0093FBB-6E2E-4F64-9332-1857B7E99F54}"/>
              </a:ext>
            </a:extLst>
          </p:cNvPr>
          <p:cNvGrpSpPr>
            <a:grpSpLocks/>
          </p:cNvGrpSpPr>
          <p:nvPr/>
        </p:nvGrpSpPr>
        <p:grpSpPr bwMode="auto">
          <a:xfrm>
            <a:off x="2135188" y="549275"/>
            <a:ext cx="8229600" cy="4679950"/>
            <a:chOff x="385" y="346"/>
            <a:chExt cx="5184" cy="2948"/>
          </a:xfrm>
        </p:grpSpPr>
        <p:grpSp>
          <p:nvGrpSpPr>
            <p:cNvPr id="41005" name="Group 3">
              <a:extLst>
                <a:ext uri="{FF2B5EF4-FFF2-40B4-BE49-F238E27FC236}">
                  <a16:creationId xmlns:a16="http://schemas.microsoft.com/office/drawing/2014/main" id="{6F1A994A-8A33-4BFE-92F6-B706CAE0DF12}"/>
                </a:ext>
              </a:extLst>
            </p:cNvPr>
            <p:cNvGrpSpPr>
              <a:grpSpLocks/>
            </p:cNvGrpSpPr>
            <p:nvPr/>
          </p:nvGrpSpPr>
          <p:grpSpPr bwMode="auto">
            <a:xfrm>
              <a:off x="385" y="436"/>
              <a:ext cx="5184" cy="2851"/>
              <a:chOff x="366" y="522"/>
              <a:chExt cx="5184" cy="2851"/>
            </a:xfrm>
          </p:grpSpPr>
          <p:grpSp>
            <p:nvGrpSpPr>
              <p:cNvPr id="41008" name="Group 4">
                <a:extLst>
                  <a:ext uri="{FF2B5EF4-FFF2-40B4-BE49-F238E27FC236}">
                    <a16:creationId xmlns:a16="http://schemas.microsoft.com/office/drawing/2014/main" id="{AE3B2B59-77B3-475F-9319-05390C201932}"/>
                  </a:ext>
                </a:extLst>
              </p:cNvPr>
              <p:cNvGrpSpPr>
                <a:grpSpLocks/>
              </p:cNvGrpSpPr>
              <p:nvPr/>
            </p:nvGrpSpPr>
            <p:grpSpPr bwMode="auto">
              <a:xfrm>
                <a:off x="366" y="522"/>
                <a:ext cx="5184" cy="2851"/>
                <a:chOff x="366" y="522"/>
                <a:chExt cx="5184" cy="2851"/>
              </a:xfrm>
            </p:grpSpPr>
            <p:grpSp>
              <p:nvGrpSpPr>
                <p:cNvPr id="41010" name="Group 5">
                  <a:extLst>
                    <a:ext uri="{FF2B5EF4-FFF2-40B4-BE49-F238E27FC236}">
                      <a16:creationId xmlns:a16="http://schemas.microsoft.com/office/drawing/2014/main" id="{7D669FA4-4D39-4FDD-AC06-22B142A2F01E}"/>
                    </a:ext>
                  </a:extLst>
                </p:cNvPr>
                <p:cNvGrpSpPr>
                  <a:grpSpLocks/>
                </p:cNvGrpSpPr>
                <p:nvPr/>
              </p:nvGrpSpPr>
              <p:grpSpPr bwMode="auto">
                <a:xfrm>
                  <a:off x="366" y="522"/>
                  <a:ext cx="5184" cy="2851"/>
                  <a:chOff x="366" y="522"/>
                  <a:chExt cx="5184" cy="2851"/>
                </a:xfrm>
              </p:grpSpPr>
              <p:grpSp>
                <p:nvGrpSpPr>
                  <p:cNvPr id="41012" name="Group 6">
                    <a:extLst>
                      <a:ext uri="{FF2B5EF4-FFF2-40B4-BE49-F238E27FC236}">
                        <a16:creationId xmlns:a16="http://schemas.microsoft.com/office/drawing/2014/main" id="{4806892E-36CE-4739-BE50-84D398479643}"/>
                      </a:ext>
                    </a:extLst>
                  </p:cNvPr>
                  <p:cNvGrpSpPr>
                    <a:grpSpLocks/>
                  </p:cNvGrpSpPr>
                  <p:nvPr/>
                </p:nvGrpSpPr>
                <p:grpSpPr bwMode="auto">
                  <a:xfrm>
                    <a:off x="366" y="522"/>
                    <a:ext cx="5184" cy="2851"/>
                    <a:chOff x="366" y="522"/>
                    <a:chExt cx="5184" cy="2851"/>
                  </a:xfrm>
                </p:grpSpPr>
                <p:grpSp>
                  <p:nvGrpSpPr>
                    <p:cNvPr id="41014" name="Group 7">
                      <a:extLst>
                        <a:ext uri="{FF2B5EF4-FFF2-40B4-BE49-F238E27FC236}">
                          <a16:creationId xmlns:a16="http://schemas.microsoft.com/office/drawing/2014/main" id="{0A023CAE-80BA-46D2-A6A4-712D42406B57}"/>
                        </a:ext>
                      </a:extLst>
                    </p:cNvPr>
                    <p:cNvGrpSpPr>
                      <a:grpSpLocks/>
                    </p:cNvGrpSpPr>
                    <p:nvPr/>
                  </p:nvGrpSpPr>
                  <p:grpSpPr bwMode="auto">
                    <a:xfrm>
                      <a:off x="366" y="522"/>
                      <a:ext cx="5184" cy="2851"/>
                      <a:chOff x="366" y="522"/>
                      <a:chExt cx="5184" cy="2851"/>
                    </a:xfrm>
                  </p:grpSpPr>
                  <p:grpSp>
                    <p:nvGrpSpPr>
                      <p:cNvPr id="41016" name="Group 8">
                        <a:extLst>
                          <a:ext uri="{FF2B5EF4-FFF2-40B4-BE49-F238E27FC236}">
                            <a16:creationId xmlns:a16="http://schemas.microsoft.com/office/drawing/2014/main" id="{873368B6-A211-4777-9499-D96C4B13A8B6}"/>
                          </a:ext>
                        </a:extLst>
                      </p:cNvPr>
                      <p:cNvGrpSpPr>
                        <a:grpSpLocks/>
                      </p:cNvGrpSpPr>
                      <p:nvPr/>
                    </p:nvGrpSpPr>
                    <p:grpSpPr bwMode="auto">
                      <a:xfrm>
                        <a:off x="366" y="522"/>
                        <a:ext cx="5184" cy="2851"/>
                        <a:chOff x="366" y="522"/>
                        <a:chExt cx="5184" cy="2851"/>
                      </a:xfrm>
                    </p:grpSpPr>
                    <p:grpSp>
                      <p:nvGrpSpPr>
                        <p:cNvPr id="41018" name="Group 9">
                          <a:extLst>
                            <a:ext uri="{FF2B5EF4-FFF2-40B4-BE49-F238E27FC236}">
                              <a16:creationId xmlns:a16="http://schemas.microsoft.com/office/drawing/2014/main" id="{9E876717-C3AC-45F8-8A8C-9908D4A21B0C}"/>
                            </a:ext>
                          </a:extLst>
                        </p:cNvPr>
                        <p:cNvGrpSpPr>
                          <a:grpSpLocks/>
                        </p:cNvGrpSpPr>
                        <p:nvPr/>
                      </p:nvGrpSpPr>
                      <p:grpSpPr bwMode="auto">
                        <a:xfrm>
                          <a:off x="366" y="522"/>
                          <a:ext cx="5184" cy="2851"/>
                          <a:chOff x="366" y="522"/>
                          <a:chExt cx="5184" cy="2851"/>
                        </a:xfrm>
                      </p:grpSpPr>
                      <p:grpSp>
                        <p:nvGrpSpPr>
                          <p:cNvPr id="41020" name="Group 10">
                            <a:extLst>
                              <a:ext uri="{FF2B5EF4-FFF2-40B4-BE49-F238E27FC236}">
                                <a16:creationId xmlns:a16="http://schemas.microsoft.com/office/drawing/2014/main" id="{C9354ACB-6AED-4661-8DD2-D45A1200933A}"/>
                              </a:ext>
                            </a:extLst>
                          </p:cNvPr>
                          <p:cNvGrpSpPr>
                            <a:grpSpLocks/>
                          </p:cNvGrpSpPr>
                          <p:nvPr/>
                        </p:nvGrpSpPr>
                        <p:grpSpPr bwMode="auto">
                          <a:xfrm>
                            <a:off x="366" y="522"/>
                            <a:ext cx="5184" cy="2851"/>
                            <a:chOff x="366" y="522"/>
                            <a:chExt cx="5184" cy="2851"/>
                          </a:xfrm>
                        </p:grpSpPr>
                        <p:grpSp>
                          <p:nvGrpSpPr>
                            <p:cNvPr id="41022" name="Group 11">
                              <a:extLst>
                                <a:ext uri="{FF2B5EF4-FFF2-40B4-BE49-F238E27FC236}">
                                  <a16:creationId xmlns:a16="http://schemas.microsoft.com/office/drawing/2014/main" id="{A17C453F-D60A-4D46-802E-2F26026D9FB6}"/>
                                </a:ext>
                              </a:extLst>
                            </p:cNvPr>
                            <p:cNvGrpSpPr>
                              <a:grpSpLocks/>
                            </p:cNvGrpSpPr>
                            <p:nvPr/>
                          </p:nvGrpSpPr>
                          <p:grpSpPr bwMode="auto">
                            <a:xfrm>
                              <a:off x="366" y="522"/>
                              <a:ext cx="5184" cy="2851"/>
                              <a:chOff x="366" y="522"/>
                              <a:chExt cx="5184" cy="2851"/>
                            </a:xfrm>
                          </p:grpSpPr>
                          <p:grpSp>
                            <p:nvGrpSpPr>
                              <p:cNvPr id="41024" name="Group 12">
                                <a:extLst>
                                  <a:ext uri="{FF2B5EF4-FFF2-40B4-BE49-F238E27FC236}">
                                    <a16:creationId xmlns:a16="http://schemas.microsoft.com/office/drawing/2014/main" id="{C7DEF80A-E324-47F6-873B-1B15E0CC8F43}"/>
                                  </a:ext>
                                </a:extLst>
                              </p:cNvPr>
                              <p:cNvGrpSpPr>
                                <a:grpSpLocks/>
                              </p:cNvGrpSpPr>
                              <p:nvPr/>
                            </p:nvGrpSpPr>
                            <p:grpSpPr bwMode="auto">
                              <a:xfrm>
                                <a:off x="366" y="522"/>
                                <a:ext cx="5184" cy="2851"/>
                                <a:chOff x="366" y="522"/>
                                <a:chExt cx="5184" cy="2851"/>
                              </a:xfrm>
                            </p:grpSpPr>
                            <p:grpSp>
                              <p:nvGrpSpPr>
                                <p:cNvPr id="41026" name="Group 13">
                                  <a:extLst>
                                    <a:ext uri="{FF2B5EF4-FFF2-40B4-BE49-F238E27FC236}">
                                      <a16:creationId xmlns:a16="http://schemas.microsoft.com/office/drawing/2014/main" id="{E1EE006B-CDC0-41A2-9D80-9822ED639DA7}"/>
                                    </a:ext>
                                  </a:extLst>
                                </p:cNvPr>
                                <p:cNvGrpSpPr>
                                  <a:grpSpLocks/>
                                </p:cNvGrpSpPr>
                                <p:nvPr/>
                              </p:nvGrpSpPr>
                              <p:grpSpPr bwMode="auto">
                                <a:xfrm>
                                  <a:off x="366" y="522"/>
                                  <a:ext cx="5184" cy="2851"/>
                                  <a:chOff x="366" y="522"/>
                                  <a:chExt cx="5184" cy="2851"/>
                                </a:xfrm>
                              </p:grpSpPr>
                              <p:grpSp>
                                <p:nvGrpSpPr>
                                  <p:cNvPr id="41028" name="Group 14">
                                    <a:extLst>
                                      <a:ext uri="{FF2B5EF4-FFF2-40B4-BE49-F238E27FC236}">
                                        <a16:creationId xmlns:a16="http://schemas.microsoft.com/office/drawing/2014/main" id="{14AE3E76-10D6-4C7D-97D0-BEF7B5C5BA4B}"/>
                                      </a:ext>
                                    </a:extLst>
                                  </p:cNvPr>
                                  <p:cNvGrpSpPr>
                                    <a:grpSpLocks/>
                                  </p:cNvGrpSpPr>
                                  <p:nvPr/>
                                </p:nvGrpSpPr>
                                <p:grpSpPr bwMode="auto">
                                  <a:xfrm>
                                    <a:off x="366" y="522"/>
                                    <a:ext cx="5184" cy="2851"/>
                                    <a:chOff x="366" y="522"/>
                                    <a:chExt cx="5184" cy="2851"/>
                                  </a:xfrm>
                                </p:grpSpPr>
                                <p:grpSp>
                                  <p:nvGrpSpPr>
                                    <p:cNvPr id="41030" name="Group 15">
                                      <a:extLst>
                                        <a:ext uri="{FF2B5EF4-FFF2-40B4-BE49-F238E27FC236}">
                                          <a16:creationId xmlns:a16="http://schemas.microsoft.com/office/drawing/2014/main" id="{6B463B3D-1FBC-4BE9-A895-F63804D2CA75}"/>
                                        </a:ext>
                                      </a:extLst>
                                    </p:cNvPr>
                                    <p:cNvGrpSpPr>
                                      <a:grpSpLocks/>
                                    </p:cNvGrpSpPr>
                                    <p:nvPr/>
                                  </p:nvGrpSpPr>
                                  <p:grpSpPr bwMode="auto">
                                    <a:xfrm>
                                      <a:off x="366" y="522"/>
                                      <a:ext cx="5184" cy="2851"/>
                                      <a:chOff x="366" y="522"/>
                                      <a:chExt cx="5184" cy="2851"/>
                                    </a:xfrm>
                                  </p:grpSpPr>
                                  <p:pic>
                                    <p:nvPicPr>
                                      <p:cNvPr id="41032" name="Picture 16">
                                        <a:extLst>
                                          <a:ext uri="{FF2B5EF4-FFF2-40B4-BE49-F238E27FC236}">
                                            <a16:creationId xmlns:a16="http://schemas.microsoft.com/office/drawing/2014/main" id="{D259FE1D-025E-4F93-92D9-93D2BBD0E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 y="522"/>
                                        <a:ext cx="5184"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3" name="Rectangle 17">
                                        <a:extLst>
                                          <a:ext uri="{FF2B5EF4-FFF2-40B4-BE49-F238E27FC236}">
                                            <a16:creationId xmlns:a16="http://schemas.microsoft.com/office/drawing/2014/main" id="{22476E8A-0705-4D6C-9F23-4DF6A5B8195F}"/>
                                          </a:ext>
                                        </a:extLst>
                                      </p:cNvPr>
                                      <p:cNvSpPr>
                                        <a:spLocks noChangeArrowheads="1"/>
                                      </p:cNvSpPr>
                                      <p:nvPr/>
                                    </p:nvSpPr>
                                    <p:spPr bwMode="auto">
                                      <a:xfrm>
                                        <a:off x="486" y="546"/>
                                        <a:ext cx="1254" cy="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31" name="Rectangle 18">
                                      <a:extLst>
                                        <a:ext uri="{FF2B5EF4-FFF2-40B4-BE49-F238E27FC236}">
                                          <a16:creationId xmlns:a16="http://schemas.microsoft.com/office/drawing/2014/main" id="{9831025F-3D4A-4CAD-AFEC-05913A44DF40}"/>
                                        </a:ext>
                                      </a:extLst>
                                    </p:cNvPr>
                                    <p:cNvSpPr>
                                      <a:spLocks noChangeArrowheads="1"/>
                                    </p:cNvSpPr>
                                    <p:nvPr/>
                                  </p:nvSpPr>
                                  <p:spPr bwMode="auto">
                                    <a:xfrm>
                                      <a:off x="486" y="618"/>
                                      <a:ext cx="72" cy="153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29" name="Rectangle 19">
                                    <a:extLst>
                                      <a:ext uri="{FF2B5EF4-FFF2-40B4-BE49-F238E27FC236}">
                                        <a16:creationId xmlns:a16="http://schemas.microsoft.com/office/drawing/2014/main" id="{78A0E45B-D3DF-42C4-8FAC-45362FD2C954}"/>
                                      </a:ext>
                                    </a:extLst>
                                  </p:cNvPr>
                                  <p:cNvSpPr>
                                    <a:spLocks noChangeArrowheads="1"/>
                                  </p:cNvSpPr>
                                  <p:nvPr/>
                                </p:nvSpPr>
                                <p:spPr bwMode="auto">
                                  <a:xfrm>
                                    <a:off x="552" y="2016"/>
                                    <a:ext cx="1182" cy="10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27" name="Rectangle 20">
                                  <a:extLst>
                                    <a:ext uri="{FF2B5EF4-FFF2-40B4-BE49-F238E27FC236}">
                                      <a16:creationId xmlns:a16="http://schemas.microsoft.com/office/drawing/2014/main" id="{3CBB7D47-BAED-4040-8D61-E57FF5ED283D}"/>
                                    </a:ext>
                                  </a:extLst>
                                </p:cNvPr>
                                <p:cNvSpPr>
                                  <a:spLocks noChangeArrowheads="1"/>
                                </p:cNvSpPr>
                                <p:nvPr/>
                              </p:nvSpPr>
                              <p:spPr bwMode="auto">
                                <a:xfrm>
                                  <a:off x="1536" y="636"/>
                                  <a:ext cx="180" cy="7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25" name="Rectangle 21">
                                <a:extLst>
                                  <a:ext uri="{FF2B5EF4-FFF2-40B4-BE49-F238E27FC236}">
                                    <a16:creationId xmlns:a16="http://schemas.microsoft.com/office/drawing/2014/main" id="{CD4E1A37-765F-4C07-8787-BAD5D4166417}"/>
                                  </a:ext>
                                </a:extLst>
                              </p:cNvPr>
                              <p:cNvSpPr>
                                <a:spLocks noChangeArrowheads="1"/>
                              </p:cNvSpPr>
                              <p:nvPr/>
                            </p:nvSpPr>
                            <p:spPr bwMode="auto">
                              <a:xfrm>
                                <a:off x="1536" y="1608"/>
                                <a:ext cx="126" cy="48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23" name="Rectangle 22">
                              <a:extLst>
                                <a:ext uri="{FF2B5EF4-FFF2-40B4-BE49-F238E27FC236}">
                                  <a16:creationId xmlns:a16="http://schemas.microsoft.com/office/drawing/2014/main" id="{CDB86D0B-B82C-492C-822B-0C86C297A17D}"/>
                                </a:ext>
                              </a:extLst>
                            </p:cNvPr>
                            <p:cNvSpPr>
                              <a:spLocks noChangeArrowheads="1"/>
                            </p:cNvSpPr>
                            <p:nvPr/>
                          </p:nvSpPr>
                          <p:spPr bwMode="auto">
                            <a:xfrm>
                              <a:off x="1461" y="1563"/>
                              <a:ext cx="171" cy="114"/>
                            </a:xfrm>
                            <a:prstGeom prst="rect">
                              <a:avLst/>
                            </a:prstGeom>
                            <a:solidFill>
                              <a:schemeClr val="bg1"/>
                            </a:solidFill>
                            <a:ln w="9525" algn="ctr">
                              <a:solidFill>
                                <a:schemeClr val="bg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21" name="Rectangle 23">
                            <a:extLst>
                              <a:ext uri="{FF2B5EF4-FFF2-40B4-BE49-F238E27FC236}">
                                <a16:creationId xmlns:a16="http://schemas.microsoft.com/office/drawing/2014/main" id="{14F45AFF-9B83-46C4-81FA-B6EA20C3B6D7}"/>
                              </a:ext>
                            </a:extLst>
                          </p:cNvPr>
                          <p:cNvSpPr>
                            <a:spLocks noChangeArrowheads="1"/>
                          </p:cNvSpPr>
                          <p:nvPr/>
                        </p:nvSpPr>
                        <p:spPr bwMode="auto">
                          <a:xfrm>
                            <a:off x="1362" y="1299"/>
                            <a:ext cx="660" cy="4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19" name="Rectangle 24">
                          <a:extLst>
                            <a:ext uri="{FF2B5EF4-FFF2-40B4-BE49-F238E27FC236}">
                              <a16:creationId xmlns:a16="http://schemas.microsoft.com/office/drawing/2014/main" id="{86C9C8A4-1C4D-4B10-824C-4DA7189BEB91}"/>
                            </a:ext>
                          </a:extLst>
                        </p:cNvPr>
                        <p:cNvSpPr>
                          <a:spLocks noChangeArrowheads="1"/>
                        </p:cNvSpPr>
                        <p:nvPr/>
                      </p:nvSpPr>
                      <p:spPr bwMode="auto">
                        <a:xfrm>
                          <a:off x="3894" y="2148"/>
                          <a:ext cx="1284" cy="1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17" name="Rectangle 25">
                        <a:extLst>
                          <a:ext uri="{FF2B5EF4-FFF2-40B4-BE49-F238E27FC236}">
                            <a16:creationId xmlns:a16="http://schemas.microsoft.com/office/drawing/2014/main" id="{21444808-2342-40AB-9282-A5875666BEBF}"/>
                          </a:ext>
                        </a:extLst>
                      </p:cNvPr>
                      <p:cNvSpPr>
                        <a:spLocks noChangeArrowheads="1"/>
                      </p:cNvSpPr>
                      <p:nvPr/>
                    </p:nvSpPr>
                    <p:spPr bwMode="auto">
                      <a:xfrm>
                        <a:off x="4980" y="540"/>
                        <a:ext cx="180" cy="16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15" name="Rectangle 26">
                      <a:extLst>
                        <a:ext uri="{FF2B5EF4-FFF2-40B4-BE49-F238E27FC236}">
                          <a16:creationId xmlns:a16="http://schemas.microsoft.com/office/drawing/2014/main" id="{8259A46B-378F-43ED-AD37-AECA46F1E81A}"/>
                        </a:ext>
                      </a:extLst>
                    </p:cNvPr>
                    <p:cNvSpPr>
                      <a:spLocks noChangeArrowheads="1"/>
                    </p:cNvSpPr>
                    <p:nvPr/>
                  </p:nvSpPr>
                  <p:spPr bwMode="auto">
                    <a:xfrm>
                      <a:off x="3882" y="534"/>
                      <a:ext cx="1146" cy="10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13" name="Rectangle 27">
                    <a:extLst>
                      <a:ext uri="{FF2B5EF4-FFF2-40B4-BE49-F238E27FC236}">
                        <a16:creationId xmlns:a16="http://schemas.microsoft.com/office/drawing/2014/main" id="{6D05C5FD-3696-415F-BFEC-1C2FE635FFCB}"/>
                      </a:ext>
                    </a:extLst>
                  </p:cNvPr>
                  <p:cNvSpPr>
                    <a:spLocks noChangeArrowheads="1"/>
                  </p:cNvSpPr>
                  <p:nvPr/>
                </p:nvSpPr>
                <p:spPr bwMode="auto">
                  <a:xfrm>
                    <a:off x="3864" y="588"/>
                    <a:ext cx="126" cy="15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11" name="Rectangle 28">
                  <a:extLst>
                    <a:ext uri="{FF2B5EF4-FFF2-40B4-BE49-F238E27FC236}">
                      <a16:creationId xmlns:a16="http://schemas.microsoft.com/office/drawing/2014/main" id="{BB01D107-8999-4366-BFC5-3F5BCFD3B16C}"/>
                    </a:ext>
                  </a:extLst>
                </p:cNvPr>
                <p:cNvSpPr>
                  <a:spLocks noChangeArrowheads="1"/>
                </p:cNvSpPr>
                <p:nvPr/>
              </p:nvSpPr>
              <p:spPr bwMode="auto">
                <a:xfrm>
                  <a:off x="3564" y="1284"/>
                  <a:ext cx="426" cy="41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09" name="Rectangle 29">
                <a:extLst>
                  <a:ext uri="{FF2B5EF4-FFF2-40B4-BE49-F238E27FC236}">
                    <a16:creationId xmlns:a16="http://schemas.microsoft.com/office/drawing/2014/main" id="{41C139CF-4A51-4E12-B0BB-F8043B5CB074}"/>
                  </a:ext>
                </a:extLst>
              </p:cNvPr>
              <p:cNvSpPr>
                <a:spLocks noChangeArrowheads="1"/>
              </p:cNvSpPr>
              <p:nvPr/>
            </p:nvSpPr>
            <p:spPr bwMode="auto">
              <a:xfrm>
                <a:off x="3966" y="1200"/>
                <a:ext cx="150" cy="25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006" name="Rectangle 121">
              <a:extLst>
                <a:ext uri="{FF2B5EF4-FFF2-40B4-BE49-F238E27FC236}">
                  <a16:creationId xmlns:a16="http://schemas.microsoft.com/office/drawing/2014/main" id="{93C1FBB6-334B-4B09-9A58-7989237B1527}"/>
                </a:ext>
              </a:extLst>
            </p:cNvPr>
            <p:cNvSpPr>
              <a:spLocks noChangeArrowheads="1"/>
            </p:cNvSpPr>
            <p:nvPr/>
          </p:nvSpPr>
          <p:spPr bwMode="auto">
            <a:xfrm>
              <a:off x="1746" y="346"/>
              <a:ext cx="2132" cy="861"/>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sp>
          <p:nvSpPr>
            <p:cNvPr id="41007" name="Rectangle 122">
              <a:extLst>
                <a:ext uri="{FF2B5EF4-FFF2-40B4-BE49-F238E27FC236}">
                  <a16:creationId xmlns:a16="http://schemas.microsoft.com/office/drawing/2014/main" id="{8E2164C1-BF92-4A26-ABAC-1D88A2D27F95}"/>
                </a:ext>
              </a:extLst>
            </p:cNvPr>
            <p:cNvSpPr>
              <a:spLocks noChangeArrowheads="1"/>
            </p:cNvSpPr>
            <p:nvPr/>
          </p:nvSpPr>
          <p:spPr bwMode="auto">
            <a:xfrm>
              <a:off x="1973" y="1117"/>
              <a:ext cx="1678" cy="2177"/>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0963" name="Text Box 32">
            <a:extLst>
              <a:ext uri="{FF2B5EF4-FFF2-40B4-BE49-F238E27FC236}">
                <a16:creationId xmlns:a16="http://schemas.microsoft.com/office/drawing/2014/main" id="{8F172DA6-CB19-4D66-AB55-612B34CCF574}"/>
              </a:ext>
            </a:extLst>
          </p:cNvPr>
          <p:cNvSpPr txBox="1">
            <a:spLocks noChangeArrowheads="1"/>
          </p:cNvSpPr>
          <p:nvPr/>
        </p:nvSpPr>
        <p:spPr bwMode="auto">
          <a:xfrm>
            <a:off x="2498725" y="342901"/>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buClr>
                <a:srgbClr val="000000"/>
              </a:buClr>
              <a:buFontTx/>
              <a:buChar char="•"/>
            </a:pPr>
            <a:endParaRPr lang="fr-FR" altLang="fr-FR" sz="2000">
              <a:solidFill>
                <a:srgbClr val="000000"/>
              </a:solidFill>
            </a:endParaRPr>
          </a:p>
        </p:txBody>
      </p:sp>
      <p:grpSp>
        <p:nvGrpSpPr>
          <p:cNvPr id="40964" name="Group 33">
            <a:extLst>
              <a:ext uri="{FF2B5EF4-FFF2-40B4-BE49-F238E27FC236}">
                <a16:creationId xmlns:a16="http://schemas.microsoft.com/office/drawing/2014/main" id="{5798A954-D122-4F31-B3BA-BCDB60633BD5}"/>
              </a:ext>
            </a:extLst>
          </p:cNvPr>
          <p:cNvGrpSpPr>
            <a:grpSpLocks noChangeAspect="1"/>
          </p:cNvGrpSpPr>
          <p:nvPr/>
        </p:nvGrpSpPr>
        <p:grpSpPr bwMode="auto">
          <a:xfrm rot="21553341">
            <a:off x="3162301" y="4918075"/>
            <a:ext cx="98425" cy="457200"/>
            <a:chOff x="1324" y="1002"/>
            <a:chExt cx="146" cy="462"/>
          </a:xfrm>
        </p:grpSpPr>
        <p:sp>
          <p:nvSpPr>
            <p:cNvPr id="40998" name="Freeform 34">
              <a:extLst>
                <a:ext uri="{FF2B5EF4-FFF2-40B4-BE49-F238E27FC236}">
                  <a16:creationId xmlns:a16="http://schemas.microsoft.com/office/drawing/2014/main" id="{FDAA2762-BB95-41D4-8B96-17E94F51F626}"/>
                </a:ext>
              </a:extLst>
            </p:cNvPr>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9" name="Freeform 35">
              <a:extLst>
                <a:ext uri="{FF2B5EF4-FFF2-40B4-BE49-F238E27FC236}">
                  <a16:creationId xmlns:a16="http://schemas.microsoft.com/office/drawing/2014/main" id="{4E6A7D20-DD65-405E-A537-70D9D0EE96A7}"/>
                </a:ext>
              </a:extLst>
            </p:cNvPr>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00" name="Freeform 36">
              <a:extLst>
                <a:ext uri="{FF2B5EF4-FFF2-40B4-BE49-F238E27FC236}">
                  <a16:creationId xmlns:a16="http://schemas.microsoft.com/office/drawing/2014/main" id="{E8D80848-C059-4DDB-9407-469134C254FE}"/>
                </a:ext>
              </a:extLst>
            </p:cNvPr>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01" name="Freeform 37">
              <a:extLst>
                <a:ext uri="{FF2B5EF4-FFF2-40B4-BE49-F238E27FC236}">
                  <a16:creationId xmlns:a16="http://schemas.microsoft.com/office/drawing/2014/main" id="{3C338A07-C4C5-4DAA-961B-B77EB2625B43}"/>
                </a:ext>
              </a:extLst>
            </p:cNvPr>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02" name="Freeform 38">
              <a:extLst>
                <a:ext uri="{FF2B5EF4-FFF2-40B4-BE49-F238E27FC236}">
                  <a16:creationId xmlns:a16="http://schemas.microsoft.com/office/drawing/2014/main" id="{70C466C8-29A5-4D86-B33A-ABF08A3E4397}"/>
                </a:ext>
              </a:extLst>
            </p:cNvPr>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03" name="Freeform 39">
              <a:extLst>
                <a:ext uri="{FF2B5EF4-FFF2-40B4-BE49-F238E27FC236}">
                  <a16:creationId xmlns:a16="http://schemas.microsoft.com/office/drawing/2014/main" id="{0E655E6E-FC95-4ECE-A847-A72643A909E6}"/>
                </a:ext>
              </a:extLst>
            </p:cNvPr>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04" name="Freeform 40">
              <a:extLst>
                <a:ext uri="{FF2B5EF4-FFF2-40B4-BE49-F238E27FC236}">
                  <a16:creationId xmlns:a16="http://schemas.microsoft.com/office/drawing/2014/main" id="{A38CD343-69CA-456A-961A-4E319326DB9C}"/>
                </a:ext>
              </a:extLst>
            </p:cNvPr>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0965" name="Freeform 41">
            <a:extLst>
              <a:ext uri="{FF2B5EF4-FFF2-40B4-BE49-F238E27FC236}">
                <a16:creationId xmlns:a16="http://schemas.microsoft.com/office/drawing/2014/main" id="{FA01116F-720D-40BC-B12D-526D72BF3962}"/>
              </a:ext>
            </a:extLst>
          </p:cNvPr>
          <p:cNvSpPr>
            <a:spLocks/>
          </p:cNvSpPr>
          <p:nvPr/>
        </p:nvSpPr>
        <p:spPr bwMode="auto">
          <a:xfrm>
            <a:off x="2517775" y="4767263"/>
            <a:ext cx="1371600" cy="152400"/>
          </a:xfrm>
          <a:custGeom>
            <a:avLst/>
            <a:gdLst>
              <a:gd name="T0" fmla="*/ 0 w 864"/>
              <a:gd name="T1" fmla="*/ 2147483647 h 96"/>
              <a:gd name="T2" fmla="*/ 2147483647 w 864"/>
              <a:gd name="T3" fmla="*/ 2147483647 h 96"/>
              <a:gd name="T4" fmla="*/ 2147483647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48"/>
                </a:moveTo>
                <a:lnTo>
                  <a:pt x="432" y="96"/>
                </a:lnTo>
                <a:lnTo>
                  <a:pt x="86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66" name="Line 42">
            <a:extLst>
              <a:ext uri="{FF2B5EF4-FFF2-40B4-BE49-F238E27FC236}">
                <a16:creationId xmlns:a16="http://schemas.microsoft.com/office/drawing/2014/main" id="{A1063E20-F475-40B1-AB41-745E82297071}"/>
              </a:ext>
            </a:extLst>
          </p:cNvPr>
          <p:cNvSpPr>
            <a:spLocks noChangeShapeType="1"/>
          </p:cNvSpPr>
          <p:nvPr/>
        </p:nvSpPr>
        <p:spPr bwMode="auto">
          <a:xfrm flipV="1">
            <a:off x="2325688" y="5718175"/>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7" name="Line 43">
            <a:extLst>
              <a:ext uri="{FF2B5EF4-FFF2-40B4-BE49-F238E27FC236}">
                <a16:creationId xmlns:a16="http://schemas.microsoft.com/office/drawing/2014/main" id="{E5432288-DCB4-433A-AE0C-74C38DD113AC}"/>
              </a:ext>
            </a:extLst>
          </p:cNvPr>
          <p:cNvSpPr>
            <a:spLocks noChangeShapeType="1"/>
          </p:cNvSpPr>
          <p:nvPr/>
        </p:nvSpPr>
        <p:spPr bwMode="auto">
          <a:xfrm flipV="1">
            <a:off x="2327275" y="5678488"/>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8" name="Line 44">
            <a:extLst>
              <a:ext uri="{FF2B5EF4-FFF2-40B4-BE49-F238E27FC236}">
                <a16:creationId xmlns:a16="http://schemas.microsoft.com/office/drawing/2014/main" id="{5F2E064A-99B0-4DBD-B6B2-A3667796D435}"/>
              </a:ext>
            </a:extLst>
          </p:cNvPr>
          <p:cNvSpPr>
            <a:spLocks noChangeShapeType="1"/>
          </p:cNvSpPr>
          <p:nvPr/>
        </p:nvSpPr>
        <p:spPr bwMode="auto">
          <a:xfrm flipV="1">
            <a:off x="2325688" y="5757863"/>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9" name="Line 45">
            <a:extLst>
              <a:ext uri="{FF2B5EF4-FFF2-40B4-BE49-F238E27FC236}">
                <a16:creationId xmlns:a16="http://schemas.microsoft.com/office/drawing/2014/main" id="{8452FA7B-345A-4DF7-B252-F9B410604B07}"/>
              </a:ext>
            </a:extLst>
          </p:cNvPr>
          <p:cNvSpPr>
            <a:spLocks noChangeShapeType="1"/>
          </p:cNvSpPr>
          <p:nvPr/>
        </p:nvSpPr>
        <p:spPr bwMode="auto">
          <a:xfrm rot="12777622" flipV="1">
            <a:off x="3392488" y="5681663"/>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0" name="Line 46">
            <a:extLst>
              <a:ext uri="{FF2B5EF4-FFF2-40B4-BE49-F238E27FC236}">
                <a16:creationId xmlns:a16="http://schemas.microsoft.com/office/drawing/2014/main" id="{CC02488A-4EF8-4424-BD5B-E94AE3969648}"/>
              </a:ext>
            </a:extLst>
          </p:cNvPr>
          <p:cNvSpPr>
            <a:spLocks noChangeShapeType="1"/>
          </p:cNvSpPr>
          <p:nvPr/>
        </p:nvSpPr>
        <p:spPr bwMode="auto">
          <a:xfrm rot="12777622" flipV="1">
            <a:off x="3386138" y="5641975"/>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1" name="Line 47">
            <a:extLst>
              <a:ext uri="{FF2B5EF4-FFF2-40B4-BE49-F238E27FC236}">
                <a16:creationId xmlns:a16="http://schemas.microsoft.com/office/drawing/2014/main" id="{A6B98FAB-C7CC-46D2-9AFE-001C44BB9BCB}"/>
              </a:ext>
            </a:extLst>
          </p:cNvPr>
          <p:cNvSpPr>
            <a:spLocks noChangeShapeType="1"/>
          </p:cNvSpPr>
          <p:nvPr/>
        </p:nvSpPr>
        <p:spPr bwMode="auto">
          <a:xfrm rot="12777622" flipV="1">
            <a:off x="3392488" y="572135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2" name="Freeform 48">
            <a:extLst>
              <a:ext uri="{FF2B5EF4-FFF2-40B4-BE49-F238E27FC236}">
                <a16:creationId xmlns:a16="http://schemas.microsoft.com/office/drawing/2014/main" id="{59EC3F32-7DC3-40A9-93B8-C71E20E3A837}"/>
              </a:ext>
            </a:extLst>
          </p:cNvPr>
          <p:cNvSpPr>
            <a:spLocks/>
          </p:cNvSpPr>
          <p:nvPr/>
        </p:nvSpPr>
        <p:spPr bwMode="auto">
          <a:xfrm>
            <a:off x="3011488" y="5376863"/>
            <a:ext cx="457200" cy="228600"/>
          </a:xfrm>
          <a:custGeom>
            <a:avLst/>
            <a:gdLst>
              <a:gd name="T0" fmla="*/ 0 w 288"/>
              <a:gd name="T1" fmla="*/ 2147483647 h 144"/>
              <a:gd name="T2" fmla="*/ 2147483647 w 288"/>
              <a:gd name="T3" fmla="*/ 0 h 144"/>
              <a:gd name="T4" fmla="*/ 2147483647 w 288"/>
              <a:gd name="T5" fmla="*/ 2147483647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144"/>
                </a:moveTo>
                <a:lnTo>
                  <a:pt x="144" y="0"/>
                </a:lnTo>
                <a:lnTo>
                  <a:pt x="288"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73" name="Oval 49">
            <a:extLst>
              <a:ext uri="{FF2B5EF4-FFF2-40B4-BE49-F238E27FC236}">
                <a16:creationId xmlns:a16="http://schemas.microsoft.com/office/drawing/2014/main" id="{1664CD5F-011B-473A-A512-ED4B5672AE43}"/>
              </a:ext>
            </a:extLst>
          </p:cNvPr>
          <p:cNvSpPr>
            <a:spLocks noChangeArrowheads="1"/>
          </p:cNvSpPr>
          <p:nvPr/>
        </p:nvSpPr>
        <p:spPr bwMode="auto">
          <a:xfrm>
            <a:off x="2935288" y="5529263"/>
            <a:ext cx="609600" cy="304800"/>
          </a:xfrm>
          <a:prstGeom prst="ellipse">
            <a:avLst/>
          </a:prstGeom>
          <a:gradFill rotWithShape="0">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sp>
        <p:nvSpPr>
          <p:cNvPr id="40974" name="Line 51">
            <a:extLst>
              <a:ext uri="{FF2B5EF4-FFF2-40B4-BE49-F238E27FC236}">
                <a16:creationId xmlns:a16="http://schemas.microsoft.com/office/drawing/2014/main" id="{6285741F-24C9-42EB-9AA5-4CB63D5EBA01}"/>
              </a:ext>
            </a:extLst>
          </p:cNvPr>
          <p:cNvSpPr>
            <a:spLocks noChangeShapeType="1"/>
          </p:cNvSpPr>
          <p:nvPr/>
        </p:nvSpPr>
        <p:spPr bwMode="auto">
          <a:xfrm flipV="1">
            <a:off x="7969250" y="5837238"/>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5" name="Line 52">
            <a:extLst>
              <a:ext uri="{FF2B5EF4-FFF2-40B4-BE49-F238E27FC236}">
                <a16:creationId xmlns:a16="http://schemas.microsoft.com/office/drawing/2014/main" id="{A573AF95-5604-4CBF-9E25-893AFA7332C6}"/>
              </a:ext>
            </a:extLst>
          </p:cNvPr>
          <p:cNvSpPr>
            <a:spLocks noChangeShapeType="1"/>
          </p:cNvSpPr>
          <p:nvPr/>
        </p:nvSpPr>
        <p:spPr bwMode="auto">
          <a:xfrm flipV="1">
            <a:off x="7970838" y="5805488"/>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6" name="Line 53">
            <a:extLst>
              <a:ext uri="{FF2B5EF4-FFF2-40B4-BE49-F238E27FC236}">
                <a16:creationId xmlns:a16="http://schemas.microsoft.com/office/drawing/2014/main" id="{F60993EB-3612-4D71-A6CC-DAC8C6D18A18}"/>
              </a:ext>
            </a:extLst>
          </p:cNvPr>
          <p:cNvSpPr>
            <a:spLocks noChangeShapeType="1"/>
          </p:cNvSpPr>
          <p:nvPr/>
        </p:nvSpPr>
        <p:spPr bwMode="auto">
          <a:xfrm flipV="1">
            <a:off x="7969250" y="5876925"/>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7" name="Line 54">
            <a:extLst>
              <a:ext uri="{FF2B5EF4-FFF2-40B4-BE49-F238E27FC236}">
                <a16:creationId xmlns:a16="http://schemas.microsoft.com/office/drawing/2014/main" id="{2D528F7C-B74E-407A-A673-16550B6F2150}"/>
              </a:ext>
            </a:extLst>
          </p:cNvPr>
          <p:cNvSpPr>
            <a:spLocks noChangeShapeType="1"/>
          </p:cNvSpPr>
          <p:nvPr/>
        </p:nvSpPr>
        <p:spPr bwMode="auto">
          <a:xfrm flipV="1">
            <a:off x="8807450" y="5724525"/>
            <a:ext cx="381000" cy="76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0978" name="Line 55">
            <a:extLst>
              <a:ext uri="{FF2B5EF4-FFF2-40B4-BE49-F238E27FC236}">
                <a16:creationId xmlns:a16="http://schemas.microsoft.com/office/drawing/2014/main" id="{FC04B8F7-2FD5-41F5-AAF6-8529667986DD}"/>
              </a:ext>
            </a:extLst>
          </p:cNvPr>
          <p:cNvSpPr>
            <a:spLocks noChangeShapeType="1"/>
          </p:cNvSpPr>
          <p:nvPr/>
        </p:nvSpPr>
        <p:spPr bwMode="auto">
          <a:xfrm>
            <a:off x="8655050" y="5800725"/>
            <a:ext cx="685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0979" name="Line 56">
            <a:extLst>
              <a:ext uri="{FF2B5EF4-FFF2-40B4-BE49-F238E27FC236}">
                <a16:creationId xmlns:a16="http://schemas.microsoft.com/office/drawing/2014/main" id="{5ED93EC9-338F-4DD8-8A33-D0FFA760971C}"/>
              </a:ext>
            </a:extLst>
          </p:cNvPr>
          <p:cNvSpPr>
            <a:spLocks noChangeShapeType="1"/>
          </p:cNvSpPr>
          <p:nvPr/>
        </p:nvSpPr>
        <p:spPr bwMode="auto">
          <a:xfrm>
            <a:off x="8655050" y="5800725"/>
            <a:ext cx="685800" cy="762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0980" name="Line 57">
            <a:extLst>
              <a:ext uri="{FF2B5EF4-FFF2-40B4-BE49-F238E27FC236}">
                <a16:creationId xmlns:a16="http://schemas.microsoft.com/office/drawing/2014/main" id="{6A939DFF-870B-464B-8E4D-7D26BBDC48E1}"/>
              </a:ext>
            </a:extLst>
          </p:cNvPr>
          <p:cNvSpPr>
            <a:spLocks noChangeShapeType="1"/>
          </p:cNvSpPr>
          <p:nvPr/>
        </p:nvSpPr>
        <p:spPr bwMode="auto">
          <a:xfrm>
            <a:off x="8655050" y="5800725"/>
            <a:ext cx="838200" cy="15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0981" name="Freeform 58">
            <a:extLst>
              <a:ext uri="{FF2B5EF4-FFF2-40B4-BE49-F238E27FC236}">
                <a16:creationId xmlns:a16="http://schemas.microsoft.com/office/drawing/2014/main" id="{028C25CB-540C-452A-8A93-81D348689FDC}"/>
              </a:ext>
            </a:extLst>
          </p:cNvPr>
          <p:cNvSpPr>
            <a:spLocks/>
          </p:cNvSpPr>
          <p:nvPr/>
        </p:nvSpPr>
        <p:spPr bwMode="auto">
          <a:xfrm>
            <a:off x="8648700" y="5511800"/>
            <a:ext cx="533400" cy="228600"/>
          </a:xfrm>
          <a:custGeom>
            <a:avLst/>
            <a:gdLst>
              <a:gd name="T0" fmla="*/ 0 w 384"/>
              <a:gd name="T1" fmla="*/ 2147483647 h 240"/>
              <a:gd name="T2" fmla="*/ 2147483647 w 384"/>
              <a:gd name="T3" fmla="*/ 0 h 240"/>
              <a:gd name="T4" fmla="*/ 2147483647 w 384"/>
              <a:gd name="T5" fmla="*/ 0 h 240"/>
              <a:gd name="T6" fmla="*/ 0 60000 65536"/>
              <a:gd name="T7" fmla="*/ 0 60000 65536"/>
              <a:gd name="T8" fmla="*/ 0 60000 65536"/>
              <a:gd name="T9" fmla="*/ 0 w 384"/>
              <a:gd name="T10" fmla="*/ 0 h 240"/>
              <a:gd name="T11" fmla="*/ 384 w 384"/>
              <a:gd name="T12" fmla="*/ 240 h 240"/>
            </a:gdLst>
            <a:ahLst/>
            <a:cxnLst>
              <a:cxn ang="T6">
                <a:pos x="T0" y="T1"/>
              </a:cxn>
              <a:cxn ang="T7">
                <a:pos x="T2" y="T3"/>
              </a:cxn>
              <a:cxn ang="T8">
                <a:pos x="T4" y="T5"/>
              </a:cxn>
            </a:cxnLst>
            <a:rect l="T9" t="T10" r="T11" b="T12"/>
            <a:pathLst>
              <a:path w="384" h="240">
                <a:moveTo>
                  <a:pt x="0" y="240"/>
                </a:moveTo>
                <a:lnTo>
                  <a:pt x="144" y="0"/>
                </a:lnTo>
                <a:lnTo>
                  <a:pt x="38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82" name="Oval 59">
            <a:extLst>
              <a:ext uri="{FF2B5EF4-FFF2-40B4-BE49-F238E27FC236}">
                <a16:creationId xmlns:a16="http://schemas.microsoft.com/office/drawing/2014/main" id="{E84FA23F-3663-496A-BC38-7F8CFDA3B06E}"/>
              </a:ext>
            </a:extLst>
          </p:cNvPr>
          <p:cNvSpPr>
            <a:spLocks noChangeArrowheads="1"/>
          </p:cNvSpPr>
          <p:nvPr/>
        </p:nvSpPr>
        <p:spPr bwMode="auto">
          <a:xfrm>
            <a:off x="8572500" y="5664200"/>
            <a:ext cx="304800" cy="304800"/>
          </a:xfrm>
          <a:prstGeom prst="ellipse">
            <a:avLst/>
          </a:prstGeom>
          <a:gradFill rotWithShape="1">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nvGrpSpPr>
          <p:cNvPr id="40983" name="Group 60">
            <a:extLst>
              <a:ext uri="{FF2B5EF4-FFF2-40B4-BE49-F238E27FC236}">
                <a16:creationId xmlns:a16="http://schemas.microsoft.com/office/drawing/2014/main" id="{471A141F-D2DD-4A42-9310-97E5B05486A8}"/>
              </a:ext>
            </a:extLst>
          </p:cNvPr>
          <p:cNvGrpSpPr>
            <a:grpSpLocks noChangeAspect="1"/>
          </p:cNvGrpSpPr>
          <p:nvPr/>
        </p:nvGrpSpPr>
        <p:grpSpPr bwMode="auto">
          <a:xfrm rot="21553341">
            <a:off x="8801101" y="5054600"/>
            <a:ext cx="98425" cy="457200"/>
            <a:chOff x="1324" y="1002"/>
            <a:chExt cx="146" cy="462"/>
          </a:xfrm>
        </p:grpSpPr>
        <p:sp>
          <p:nvSpPr>
            <p:cNvPr id="40991" name="Freeform 61">
              <a:extLst>
                <a:ext uri="{FF2B5EF4-FFF2-40B4-BE49-F238E27FC236}">
                  <a16:creationId xmlns:a16="http://schemas.microsoft.com/office/drawing/2014/main" id="{48F42552-C847-4E33-AA37-8F077689EC90}"/>
                </a:ext>
              </a:extLst>
            </p:cNvPr>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2" name="Freeform 62">
              <a:extLst>
                <a:ext uri="{FF2B5EF4-FFF2-40B4-BE49-F238E27FC236}">
                  <a16:creationId xmlns:a16="http://schemas.microsoft.com/office/drawing/2014/main" id="{A556087F-67B8-40AC-B828-194A13DFA693}"/>
                </a:ext>
              </a:extLst>
            </p:cNvPr>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3" name="Freeform 63">
              <a:extLst>
                <a:ext uri="{FF2B5EF4-FFF2-40B4-BE49-F238E27FC236}">
                  <a16:creationId xmlns:a16="http://schemas.microsoft.com/office/drawing/2014/main" id="{8D499762-9918-4589-B486-19B68E21CA69}"/>
                </a:ext>
              </a:extLst>
            </p:cNvPr>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4" name="Freeform 64">
              <a:extLst>
                <a:ext uri="{FF2B5EF4-FFF2-40B4-BE49-F238E27FC236}">
                  <a16:creationId xmlns:a16="http://schemas.microsoft.com/office/drawing/2014/main" id="{0D1FA802-AA34-4CD9-8FB9-BAC42698DFAA}"/>
                </a:ext>
              </a:extLst>
            </p:cNvPr>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5" name="Freeform 65">
              <a:extLst>
                <a:ext uri="{FF2B5EF4-FFF2-40B4-BE49-F238E27FC236}">
                  <a16:creationId xmlns:a16="http://schemas.microsoft.com/office/drawing/2014/main" id="{F8E449B1-F0EE-4FBD-878F-2EC4E2FA8096}"/>
                </a:ext>
              </a:extLst>
            </p:cNvPr>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6" name="Freeform 66">
              <a:extLst>
                <a:ext uri="{FF2B5EF4-FFF2-40B4-BE49-F238E27FC236}">
                  <a16:creationId xmlns:a16="http://schemas.microsoft.com/office/drawing/2014/main" id="{3BC01B96-5DF1-44DF-A32F-3EFDD11F7A98}"/>
                </a:ext>
              </a:extLst>
            </p:cNvPr>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97" name="Freeform 67">
              <a:extLst>
                <a:ext uri="{FF2B5EF4-FFF2-40B4-BE49-F238E27FC236}">
                  <a16:creationId xmlns:a16="http://schemas.microsoft.com/office/drawing/2014/main" id="{304A77E1-0AB1-457B-B9F2-8326EC9AA0F3}"/>
                </a:ext>
              </a:extLst>
            </p:cNvPr>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0984" name="Freeform 68">
            <a:extLst>
              <a:ext uri="{FF2B5EF4-FFF2-40B4-BE49-F238E27FC236}">
                <a16:creationId xmlns:a16="http://schemas.microsoft.com/office/drawing/2014/main" id="{85A829A1-2889-4E21-99BE-09A09772AE0A}"/>
              </a:ext>
            </a:extLst>
          </p:cNvPr>
          <p:cNvSpPr>
            <a:spLocks/>
          </p:cNvSpPr>
          <p:nvPr/>
        </p:nvSpPr>
        <p:spPr bwMode="auto">
          <a:xfrm>
            <a:off x="8115300" y="4902200"/>
            <a:ext cx="1371600" cy="152400"/>
          </a:xfrm>
          <a:custGeom>
            <a:avLst/>
            <a:gdLst>
              <a:gd name="T0" fmla="*/ 0 w 864"/>
              <a:gd name="T1" fmla="*/ 2147483647 h 96"/>
              <a:gd name="T2" fmla="*/ 2147483647 w 864"/>
              <a:gd name="T3" fmla="*/ 2147483647 h 96"/>
              <a:gd name="T4" fmla="*/ 2147483647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48"/>
                </a:moveTo>
                <a:lnTo>
                  <a:pt x="432" y="96"/>
                </a:lnTo>
                <a:lnTo>
                  <a:pt x="86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85" name="Text Box 72">
            <a:extLst>
              <a:ext uri="{FF2B5EF4-FFF2-40B4-BE49-F238E27FC236}">
                <a16:creationId xmlns:a16="http://schemas.microsoft.com/office/drawing/2014/main" id="{D2C1A858-6215-402B-B617-45FCCC8B1E49}"/>
              </a:ext>
            </a:extLst>
          </p:cNvPr>
          <p:cNvSpPr txBox="1">
            <a:spLocks noChangeArrowheads="1"/>
          </p:cNvSpPr>
          <p:nvPr/>
        </p:nvSpPr>
        <p:spPr bwMode="auto">
          <a:xfrm>
            <a:off x="8572501" y="5435600"/>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GB" altLang="fr-FR" sz="1200">
                <a:solidFill>
                  <a:srgbClr val="000000"/>
                </a:solidFill>
                <a:latin typeface="Bookman Old Style" panose="02050604050505020204" pitchFamily="18" charset="0"/>
              </a:rPr>
              <a:t>x</a:t>
            </a:r>
          </a:p>
        </p:txBody>
      </p:sp>
      <p:sp>
        <p:nvSpPr>
          <p:cNvPr id="40986" name="Rectangle 117">
            <a:extLst>
              <a:ext uri="{FF2B5EF4-FFF2-40B4-BE49-F238E27FC236}">
                <a16:creationId xmlns:a16="http://schemas.microsoft.com/office/drawing/2014/main" id="{2D498A38-7772-4209-821A-C0E7DF959199}"/>
              </a:ext>
            </a:extLst>
          </p:cNvPr>
          <p:cNvSpPr>
            <a:spLocks noChangeArrowheads="1"/>
          </p:cNvSpPr>
          <p:nvPr/>
        </p:nvSpPr>
        <p:spPr bwMode="auto">
          <a:xfrm>
            <a:off x="1129050" y="1"/>
            <a:ext cx="993233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buClr>
                <a:srgbClr val="000000"/>
              </a:buClr>
            </a:pPr>
            <a:r>
              <a:rPr lang="fr-FR" altLang="fr-FR" sz="2800" b="1" dirty="0">
                <a:solidFill>
                  <a:srgbClr val="0000FF"/>
                </a:solidFill>
              </a:rPr>
              <a:t>Electron-proton </a:t>
            </a:r>
            <a:r>
              <a:rPr lang="fr-FR" altLang="fr-FR" sz="2800" b="1" dirty="0" err="1">
                <a:solidFill>
                  <a:srgbClr val="0000FF"/>
                </a:solidFill>
              </a:rPr>
              <a:t>scattering</a:t>
            </a:r>
            <a:r>
              <a:rPr lang="fr-FR" altLang="fr-FR" sz="2800" b="1" dirty="0">
                <a:solidFill>
                  <a:srgbClr val="0000FF"/>
                </a:solidFill>
              </a:rPr>
              <a:t>: </a:t>
            </a:r>
            <a:r>
              <a:rPr lang="fr-FR" altLang="fr-FR" sz="2800" b="1" dirty="0" err="1">
                <a:solidFill>
                  <a:srgbClr val="0000FF"/>
                </a:solidFill>
              </a:rPr>
              <a:t>beyond</a:t>
            </a:r>
            <a:r>
              <a:rPr lang="fr-FR" altLang="fr-FR" sz="2800" b="1" dirty="0">
                <a:solidFill>
                  <a:srgbClr val="0000FF"/>
                </a:solidFill>
              </a:rPr>
              <a:t> the one-</a:t>
            </a:r>
            <a:r>
              <a:rPr lang="fr-FR" altLang="fr-FR" sz="2800" b="1" dirty="0" err="1">
                <a:solidFill>
                  <a:srgbClr val="0000FF"/>
                </a:solidFill>
              </a:rPr>
              <a:t>dimensional</a:t>
            </a:r>
            <a:r>
              <a:rPr lang="fr-FR" altLang="fr-FR" sz="2800" b="1" dirty="0">
                <a:solidFill>
                  <a:srgbClr val="0000FF"/>
                </a:solidFill>
              </a:rPr>
              <a:t> </a:t>
            </a:r>
            <a:r>
              <a:rPr lang="fr-FR" altLang="fr-FR" sz="2800" b="1" dirty="0" err="1">
                <a:solidFill>
                  <a:srgbClr val="0000FF"/>
                </a:solidFill>
              </a:rPr>
              <a:t>picture</a:t>
            </a:r>
            <a:endParaRPr lang="fr-FR" altLang="fr-FR" sz="2800" b="1" dirty="0">
              <a:solidFill>
                <a:srgbClr val="0000FF"/>
              </a:solidFill>
            </a:endParaRPr>
          </a:p>
        </p:txBody>
      </p:sp>
      <p:sp>
        <p:nvSpPr>
          <p:cNvPr id="40987" name="AutoShape 125">
            <a:extLst>
              <a:ext uri="{FF2B5EF4-FFF2-40B4-BE49-F238E27FC236}">
                <a16:creationId xmlns:a16="http://schemas.microsoft.com/office/drawing/2014/main" id="{B1294912-3CF2-405E-B357-4E611F78BA83}"/>
              </a:ext>
            </a:extLst>
          </p:cNvPr>
          <p:cNvSpPr>
            <a:spLocks noChangeArrowheads="1"/>
          </p:cNvSpPr>
          <p:nvPr/>
        </p:nvSpPr>
        <p:spPr bwMode="auto">
          <a:xfrm>
            <a:off x="5016500" y="2997200"/>
            <a:ext cx="1873250" cy="431800"/>
          </a:xfrm>
          <a:prstGeom prst="leftRightArrow">
            <a:avLst>
              <a:gd name="adj1" fmla="val 50000"/>
              <a:gd name="adj2" fmla="val 86765"/>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sp>
        <p:nvSpPr>
          <p:cNvPr id="40988" name="Text Box 126">
            <a:extLst>
              <a:ext uri="{FF2B5EF4-FFF2-40B4-BE49-F238E27FC236}">
                <a16:creationId xmlns:a16="http://schemas.microsoft.com/office/drawing/2014/main" id="{6677533D-3749-4FAA-B7E9-BA2EA5BBEFA9}"/>
              </a:ext>
            </a:extLst>
          </p:cNvPr>
          <p:cNvSpPr txBox="1">
            <a:spLocks noChangeArrowheads="1"/>
          </p:cNvSpPr>
          <p:nvPr/>
        </p:nvSpPr>
        <p:spPr bwMode="auto">
          <a:xfrm>
            <a:off x="5735638" y="2205038"/>
            <a:ext cx="412292" cy="707886"/>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4000">
                <a:solidFill>
                  <a:srgbClr val="000000"/>
                </a:solidFill>
              </a:rPr>
              <a:t>?</a:t>
            </a:r>
          </a:p>
        </p:txBody>
      </p:sp>
      <p:sp>
        <p:nvSpPr>
          <p:cNvPr id="40989" name="Text Box 70">
            <a:extLst>
              <a:ext uri="{FF2B5EF4-FFF2-40B4-BE49-F238E27FC236}">
                <a16:creationId xmlns:a16="http://schemas.microsoft.com/office/drawing/2014/main" id="{4DEF4F80-85D6-49AF-BD3D-538734EBDF07}"/>
              </a:ext>
            </a:extLst>
          </p:cNvPr>
          <p:cNvSpPr txBox="1">
            <a:spLocks noChangeArrowheads="1"/>
          </p:cNvSpPr>
          <p:nvPr/>
        </p:nvSpPr>
        <p:spPr bwMode="auto">
          <a:xfrm>
            <a:off x="2279650" y="3213101"/>
            <a:ext cx="1854200" cy="12493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chemeClr val="tx1"/>
              </a:buClr>
            </a:pPr>
            <a:r>
              <a:rPr lang="en-US" altLang="fr-FR" b="1" dirty="0">
                <a:solidFill>
                  <a:schemeClr val="tx2"/>
                </a:solidFill>
              </a:rPr>
              <a:t>Form factors: </a:t>
            </a:r>
          </a:p>
          <a:p>
            <a:pPr algn="ctr" eaLnBrk="1" hangingPunct="1">
              <a:lnSpc>
                <a:spcPct val="90000"/>
              </a:lnSpc>
              <a:spcBef>
                <a:spcPct val="20000"/>
              </a:spcBef>
              <a:buClr>
                <a:schemeClr val="tx1"/>
              </a:buClr>
            </a:pPr>
            <a:r>
              <a:rPr lang="en-US" altLang="fr-FR" b="1" dirty="0">
                <a:solidFill>
                  <a:srgbClr val="FF0000"/>
                </a:solidFill>
              </a:rPr>
              <a:t>transverse quark</a:t>
            </a:r>
          </a:p>
          <a:p>
            <a:pPr algn="ctr" eaLnBrk="1" hangingPunct="1">
              <a:lnSpc>
                <a:spcPct val="90000"/>
              </a:lnSpc>
              <a:spcBef>
                <a:spcPct val="20000"/>
              </a:spcBef>
              <a:buClr>
                <a:schemeClr val="tx1"/>
              </a:buClr>
            </a:pPr>
            <a:r>
              <a:rPr lang="en-US" altLang="fr-FR" b="1" dirty="0">
                <a:solidFill>
                  <a:srgbClr val="FF0000"/>
                </a:solidFill>
              </a:rPr>
              <a:t> distribution </a:t>
            </a:r>
            <a:r>
              <a:rPr lang="en-US" altLang="fr-FR" b="1" dirty="0"/>
              <a:t>in </a:t>
            </a:r>
          </a:p>
          <a:p>
            <a:pPr algn="ctr" eaLnBrk="1" hangingPunct="1">
              <a:lnSpc>
                <a:spcPct val="90000"/>
              </a:lnSpc>
              <a:spcBef>
                <a:spcPct val="20000"/>
              </a:spcBef>
              <a:buClr>
                <a:schemeClr val="tx1"/>
              </a:buClr>
            </a:pPr>
            <a:r>
              <a:rPr lang="en-US" altLang="fr-FR" b="1" dirty="0"/>
              <a:t>coordinate space</a:t>
            </a:r>
          </a:p>
        </p:txBody>
      </p:sp>
      <p:sp>
        <p:nvSpPr>
          <p:cNvPr id="40990" name="Text Box 71">
            <a:extLst>
              <a:ext uri="{FF2B5EF4-FFF2-40B4-BE49-F238E27FC236}">
                <a16:creationId xmlns:a16="http://schemas.microsoft.com/office/drawing/2014/main" id="{660CCA1C-4B35-4EF4-B8CF-55224F3D0EEF}"/>
              </a:ext>
            </a:extLst>
          </p:cNvPr>
          <p:cNvSpPr txBox="1">
            <a:spLocks noChangeArrowheads="1"/>
          </p:cNvSpPr>
          <p:nvPr/>
        </p:nvSpPr>
        <p:spPr bwMode="auto">
          <a:xfrm>
            <a:off x="7454901" y="3429000"/>
            <a:ext cx="2601913" cy="1163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chemeClr val="tx1"/>
              </a:buClr>
            </a:pPr>
            <a:r>
              <a:rPr lang="fr-FR" altLang="fr-FR" b="1">
                <a:solidFill>
                  <a:schemeClr val="tx2"/>
                </a:solidFill>
              </a:rPr>
              <a:t>Parton distributions:</a:t>
            </a:r>
          </a:p>
          <a:p>
            <a:pPr algn="ctr" eaLnBrk="1" hangingPunct="1"/>
            <a:r>
              <a:rPr lang="en-US" altLang="fr-FR" b="1">
                <a:solidFill>
                  <a:srgbClr val="FF0000"/>
                </a:solidFill>
              </a:rPr>
              <a:t>longitudinal</a:t>
            </a:r>
          </a:p>
          <a:p>
            <a:pPr algn="ctr" eaLnBrk="1" hangingPunct="1"/>
            <a:r>
              <a:rPr lang="en-US" altLang="fr-FR" b="1">
                <a:solidFill>
                  <a:srgbClr val="FF0000"/>
                </a:solidFill>
              </a:rPr>
              <a:t>quark distribution</a:t>
            </a:r>
          </a:p>
          <a:p>
            <a:pPr algn="ctr" eaLnBrk="1" hangingPunct="1"/>
            <a:r>
              <a:rPr lang="en-US" altLang="fr-FR" b="1"/>
              <a:t>in momentum space</a:t>
            </a:r>
            <a:endParaRPr lang="fr-FR" altLang="fr-FR" b="1">
              <a:cs typeface="Times New Roman" panose="02020603050405020304" pitchFamily="18" charset="0"/>
            </a:endParaRPr>
          </a:p>
        </p:txBody>
      </p:sp>
      <p:sp>
        <p:nvSpPr>
          <p:cNvPr id="2" name="ZoneTexte 1">
            <a:extLst>
              <a:ext uri="{FF2B5EF4-FFF2-40B4-BE49-F238E27FC236}">
                <a16:creationId xmlns:a16="http://schemas.microsoft.com/office/drawing/2014/main" id="{3BD29C4A-C1CE-4D16-ADFB-DC15A080D46E}"/>
              </a:ext>
            </a:extLst>
          </p:cNvPr>
          <p:cNvSpPr txBox="1"/>
          <p:nvPr/>
        </p:nvSpPr>
        <p:spPr>
          <a:xfrm>
            <a:off x="147555" y="5062981"/>
            <a:ext cx="1768433" cy="369332"/>
          </a:xfrm>
          <a:prstGeom prst="rect">
            <a:avLst/>
          </a:prstGeom>
          <a:solidFill>
            <a:srgbClr val="FFCCFF"/>
          </a:solidFill>
        </p:spPr>
        <p:txBody>
          <a:bodyPr wrap="none" rtlCol="0">
            <a:spAutoFit/>
          </a:bodyPr>
          <a:lstStyle/>
          <a:p>
            <a:r>
              <a:rPr lang="fr-FR" dirty="0" err="1">
                <a:latin typeface="Times New Roman" panose="02020603050405020304" pitchFamily="18" charset="0"/>
                <a:cs typeface="Times New Roman" panose="02020603050405020304" pitchFamily="18" charset="0"/>
              </a:rPr>
              <a:t>Elastic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endParaRPr lang="fr-FR" dirty="0">
              <a:latin typeface="Times New Roman" panose="02020603050405020304" pitchFamily="18" charset="0"/>
              <a:cs typeface="Times New Roman" panose="02020603050405020304" pitchFamily="18" charset="0"/>
            </a:endParaRPr>
          </a:p>
        </p:txBody>
      </p:sp>
      <p:sp>
        <p:nvSpPr>
          <p:cNvPr id="75" name="ZoneTexte 74">
            <a:extLst>
              <a:ext uri="{FF2B5EF4-FFF2-40B4-BE49-F238E27FC236}">
                <a16:creationId xmlns:a16="http://schemas.microsoft.com/office/drawing/2014/main" id="{76F7E161-604E-43A5-91CC-E6A68EDFCDB0}"/>
              </a:ext>
            </a:extLst>
          </p:cNvPr>
          <p:cNvSpPr txBox="1"/>
          <p:nvPr/>
        </p:nvSpPr>
        <p:spPr>
          <a:xfrm>
            <a:off x="10456373" y="5044484"/>
            <a:ext cx="556563" cy="369332"/>
          </a:xfrm>
          <a:prstGeom prst="rect">
            <a:avLst/>
          </a:prstGeom>
          <a:solidFill>
            <a:srgbClr val="FFCCFF"/>
          </a:solidFill>
        </p:spPr>
        <p:txBody>
          <a:bodyPr wrap="none" rtlCol="0">
            <a:spAutoFit/>
          </a:bodyPr>
          <a:lstStyle/>
          <a:p>
            <a:r>
              <a:rPr lang="fr-FR" dirty="0">
                <a:latin typeface="Times New Roman" panose="02020603050405020304" pitchFamily="18" charset="0"/>
                <a:cs typeface="Times New Roman" panose="02020603050405020304" pitchFamily="18" charset="0"/>
              </a:rPr>
              <a:t>DIS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72D4C050-CB5D-4E07-94A6-21A55DF57906}"/>
              </a:ext>
            </a:extLst>
          </p:cNvPr>
          <p:cNvGrpSpPr>
            <a:grpSpLocks/>
          </p:cNvGrpSpPr>
          <p:nvPr/>
        </p:nvGrpSpPr>
        <p:grpSpPr bwMode="auto">
          <a:xfrm>
            <a:off x="2135188" y="692151"/>
            <a:ext cx="8229600" cy="4525963"/>
            <a:chOff x="366" y="522"/>
            <a:chExt cx="5184" cy="2851"/>
          </a:xfrm>
        </p:grpSpPr>
        <p:grpSp>
          <p:nvGrpSpPr>
            <p:cNvPr id="42039" name="Group 3">
              <a:extLst>
                <a:ext uri="{FF2B5EF4-FFF2-40B4-BE49-F238E27FC236}">
                  <a16:creationId xmlns:a16="http://schemas.microsoft.com/office/drawing/2014/main" id="{4481526D-5A09-4BAE-8AFF-3DA91D750C58}"/>
                </a:ext>
              </a:extLst>
            </p:cNvPr>
            <p:cNvGrpSpPr>
              <a:grpSpLocks/>
            </p:cNvGrpSpPr>
            <p:nvPr/>
          </p:nvGrpSpPr>
          <p:grpSpPr bwMode="auto">
            <a:xfrm>
              <a:off x="366" y="522"/>
              <a:ext cx="5184" cy="2851"/>
              <a:chOff x="366" y="522"/>
              <a:chExt cx="5184" cy="2851"/>
            </a:xfrm>
          </p:grpSpPr>
          <p:grpSp>
            <p:nvGrpSpPr>
              <p:cNvPr id="42041" name="Group 4">
                <a:extLst>
                  <a:ext uri="{FF2B5EF4-FFF2-40B4-BE49-F238E27FC236}">
                    <a16:creationId xmlns:a16="http://schemas.microsoft.com/office/drawing/2014/main" id="{059CD1A9-B353-491F-84FA-35CF24ADA81A}"/>
                  </a:ext>
                </a:extLst>
              </p:cNvPr>
              <p:cNvGrpSpPr>
                <a:grpSpLocks/>
              </p:cNvGrpSpPr>
              <p:nvPr/>
            </p:nvGrpSpPr>
            <p:grpSpPr bwMode="auto">
              <a:xfrm>
                <a:off x="366" y="522"/>
                <a:ext cx="5184" cy="2851"/>
                <a:chOff x="366" y="522"/>
                <a:chExt cx="5184" cy="2851"/>
              </a:xfrm>
            </p:grpSpPr>
            <p:grpSp>
              <p:nvGrpSpPr>
                <p:cNvPr id="42043" name="Group 5">
                  <a:extLst>
                    <a:ext uri="{FF2B5EF4-FFF2-40B4-BE49-F238E27FC236}">
                      <a16:creationId xmlns:a16="http://schemas.microsoft.com/office/drawing/2014/main" id="{32CFAE28-33DB-4739-9A2F-1FD47699E416}"/>
                    </a:ext>
                  </a:extLst>
                </p:cNvPr>
                <p:cNvGrpSpPr>
                  <a:grpSpLocks/>
                </p:cNvGrpSpPr>
                <p:nvPr/>
              </p:nvGrpSpPr>
              <p:grpSpPr bwMode="auto">
                <a:xfrm>
                  <a:off x="366" y="522"/>
                  <a:ext cx="5184" cy="2851"/>
                  <a:chOff x="366" y="522"/>
                  <a:chExt cx="5184" cy="2851"/>
                </a:xfrm>
              </p:grpSpPr>
              <p:grpSp>
                <p:nvGrpSpPr>
                  <p:cNvPr id="42045" name="Group 6">
                    <a:extLst>
                      <a:ext uri="{FF2B5EF4-FFF2-40B4-BE49-F238E27FC236}">
                        <a16:creationId xmlns:a16="http://schemas.microsoft.com/office/drawing/2014/main" id="{42E5741E-0FF6-472C-82C0-A9BAE6C4B644}"/>
                      </a:ext>
                    </a:extLst>
                  </p:cNvPr>
                  <p:cNvGrpSpPr>
                    <a:grpSpLocks/>
                  </p:cNvGrpSpPr>
                  <p:nvPr/>
                </p:nvGrpSpPr>
                <p:grpSpPr bwMode="auto">
                  <a:xfrm>
                    <a:off x="366" y="522"/>
                    <a:ext cx="5184" cy="2851"/>
                    <a:chOff x="366" y="522"/>
                    <a:chExt cx="5184" cy="2851"/>
                  </a:xfrm>
                </p:grpSpPr>
                <p:grpSp>
                  <p:nvGrpSpPr>
                    <p:cNvPr id="42047" name="Group 7">
                      <a:extLst>
                        <a:ext uri="{FF2B5EF4-FFF2-40B4-BE49-F238E27FC236}">
                          <a16:creationId xmlns:a16="http://schemas.microsoft.com/office/drawing/2014/main" id="{2A84E48C-52A8-4832-9695-5A8C66F8BBA8}"/>
                        </a:ext>
                      </a:extLst>
                    </p:cNvPr>
                    <p:cNvGrpSpPr>
                      <a:grpSpLocks/>
                    </p:cNvGrpSpPr>
                    <p:nvPr/>
                  </p:nvGrpSpPr>
                  <p:grpSpPr bwMode="auto">
                    <a:xfrm>
                      <a:off x="366" y="522"/>
                      <a:ext cx="5184" cy="2851"/>
                      <a:chOff x="366" y="522"/>
                      <a:chExt cx="5184" cy="2851"/>
                    </a:xfrm>
                  </p:grpSpPr>
                  <p:grpSp>
                    <p:nvGrpSpPr>
                      <p:cNvPr id="42049" name="Group 8">
                        <a:extLst>
                          <a:ext uri="{FF2B5EF4-FFF2-40B4-BE49-F238E27FC236}">
                            <a16:creationId xmlns:a16="http://schemas.microsoft.com/office/drawing/2014/main" id="{95DE5467-35CE-45D8-909B-CFAF9E5346B7}"/>
                          </a:ext>
                        </a:extLst>
                      </p:cNvPr>
                      <p:cNvGrpSpPr>
                        <a:grpSpLocks/>
                      </p:cNvGrpSpPr>
                      <p:nvPr/>
                    </p:nvGrpSpPr>
                    <p:grpSpPr bwMode="auto">
                      <a:xfrm>
                        <a:off x="366" y="522"/>
                        <a:ext cx="5184" cy="2851"/>
                        <a:chOff x="366" y="522"/>
                        <a:chExt cx="5184" cy="2851"/>
                      </a:xfrm>
                    </p:grpSpPr>
                    <p:grpSp>
                      <p:nvGrpSpPr>
                        <p:cNvPr id="42051" name="Group 9">
                          <a:extLst>
                            <a:ext uri="{FF2B5EF4-FFF2-40B4-BE49-F238E27FC236}">
                              <a16:creationId xmlns:a16="http://schemas.microsoft.com/office/drawing/2014/main" id="{F2F426F5-EA80-4A64-B6F6-450688A08375}"/>
                            </a:ext>
                          </a:extLst>
                        </p:cNvPr>
                        <p:cNvGrpSpPr>
                          <a:grpSpLocks/>
                        </p:cNvGrpSpPr>
                        <p:nvPr/>
                      </p:nvGrpSpPr>
                      <p:grpSpPr bwMode="auto">
                        <a:xfrm>
                          <a:off x="366" y="522"/>
                          <a:ext cx="5184" cy="2851"/>
                          <a:chOff x="366" y="522"/>
                          <a:chExt cx="5184" cy="2851"/>
                        </a:xfrm>
                      </p:grpSpPr>
                      <p:grpSp>
                        <p:nvGrpSpPr>
                          <p:cNvPr id="42053" name="Group 10">
                            <a:extLst>
                              <a:ext uri="{FF2B5EF4-FFF2-40B4-BE49-F238E27FC236}">
                                <a16:creationId xmlns:a16="http://schemas.microsoft.com/office/drawing/2014/main" id="{B6F2E4B2-2B24-41E7-BE0C-0C5EA8AF9DB3}"/>
                              </a:ext>
                            </a:extLst>
                          </p:cNvPr>
                          <p:cNvGrpSpPr>
                            <a:grpSpLocks/>
                          </p:cNvGrpSpPr>
                          <p:nvPr/>
                        </p:nvGrpSpPr>
                        <p:grpSpPr bwMode="auto">
                          <a:xfrm>
                            <a:off x="366" y="522"/>
                            <a:ext cx="5184" cy="2851"/>
                            <a:chOff x="366" y="522"/>
                            <a:chExt cx="5184" cy="2851"/>
                          </a:xfrm>
                        </p:grpSpPr>
                        <p:grpSp>
                          <p:nvGrpSpPr>
                            <p:cNvPr id="42055" name="Group 11">
                              <a:extLst>
                                <a:ext uri="{FF2B5EF4-FFF2-40B4-BE49-F238E27FC236}">
                                  <a16:creationId xmlns:a16="http://schemas.microsoft.com/office/drawing/2014/main" id="{14203B83-F70A-4E8B-B6ED-69A65FAA698D}"/>
                                </a:ext>
                              </a:extLst>
                            </p:cNvPr>
                            <p:cNvGrpSpPr>
                              <a:grpSpLocks/>
                            </p:cNvGrpSpPr>
                            <p:nvPr/>
                          </p:nvGrpSpPr>
                          <p:grpSpPr bwMode="auto">
                            <a:xfrm>
                              <a:off x="366" y="522"/>
                              <a:ext cx="5184" cy="2851"/>
                              <a:chOff x="366" y="522"/>
                              <a:chExt cx="5184" cy="2851"/>
                            </a:xfrm>
                          </p:grpSpPr>
                          <p:grpSp>
                            <p:nvGrpSpPr>
                              <p:cNvPr id="42057" name="Group 12">
                                <a:extLst>
                                  <a:ext uri="{FF2B5EF4-FFF2-40B4-BE49-F238E27FC236}">
                                    <a16:creationId xmlns:a16="http://schemas.microsoft.com/office/drawing/2014/main" id="{81272EDF-F76D-4A62-BDEE-728F4D9CE5A5}"/>
                                  </a:ext>
                                </a:extLst>
                              </p:cNvPr>
                              <p:cNvGrpSpPr>
                                <a:grpSpLocks/>
                              </p:cNvGrpSpPr>
                              <p:nvPr/>
                            </p:nvGrpSpPr>
                            <p:grpSpPr bwMode="auto">
                              <a:xfrm>
                                <a:off x="366" y="522"/>
                                <a:ext cx="5184" cy="2851"/>
                                <a:chOff x="366" y="522"/>
                                <a:chExt cx="5184" cy="2851"/>
                              </a:xfrm>
                            </p:grpSpPr>
                            <p:grpSp>
                              <p:nvGrpSpPr>
                                <p:cNvPr id="42059" name="Group 13">
                                  <a:extLst>
                                    <a:ext uri="{FF2B5EF4-FFF2-40B4-BE49-F238E27FC236}">
                                      <a16:creationId xmlns:a16="http://schemas.microsoft.com/office/drawing/2014/main" id="{6BE81F25-98E0-4448-93D2-2A53C5D37C22}"/>
                                    </a:ext>
                                  </a:extLst>
                                </p:cNvPr>
                                <p:cNvGrpSpPr>
                                  <a:grpSpLocks/>
                                </p:cNvGrpSpPr>
                                <p:nvPr/>
                              </p:nvGrpSpPr>
                              <p:grpSpPr bwMode="auto">
                                <a:xfrm>
                                  <a:off x="366" y="522"/>
                                  <a:ext cx="5184" cy="2851"/>
                                  <a:chOff x="366" y="522"/>
                                  <a:chExt cx="5184" cy="2851"/>
                                </a:xfrm>
                              </p:grpSpPr>
                              <p:grpSp>
                                <p:nvGrpSpPr>
                                  <p:cNvPr id="42061" name="Group 14">
                                    <a:extLst>
                                      <a:ext uri="{FF2B5EF4-FFF2-40B4-BE49-F238E27FC236}">
                                        <a16:creationId xmlns:a16="http://schemas.microsoft.com/office/drawing/2014/main" id="{B4BE3523-CF75-4836-BA8C-78EE0A94769A}"/>
                                      </a:ext>
                                    </a:extLst>
                                  </p:cNvPr>
                                  <p:cNvGrpSpPr>
                                    <a:grpSpLocks/>
                                  </p:cNvGrpSpPr>
                                  <p:nvPr/>
                                </p:nvGrpSpPr>
                                <p:grpSpPr bwMode="auto">
                                  <a:xfrm>
                                    <a:off x="366" y="522"/>
                                    <a:ext cx="5184" cy="2851"/>
                                    <a:chOff x="366" y="522"/>
                                    <a:chExt cx="5184" cy="2851"/>
                                  </a:xfrm>
                                </p:grpSpPr>
                                <p:pic>
                                  <p:nvPicPr>
                                    <p:cNvPr id="42063" name="Picture 15">
                                      <a:extLst>
                                        <a:ext uri="{FF2B5EF4-FFF2-40B4-BE49-F238E27FC236}">
                                          <a16:creationId xmlns:a16="http://schemas.microsoft.com/office/drawing/2014/main" id="{E5DBFDA6-D102-48EB-9035-489A2397A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 y="522"/>
                                      <a:ext cx="5184"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64" name="Rectangle 16">
                                      <a:extLst>
                                        <a:ext uri="{FF2B5EF4-FFF2-40B4-BE49-F238E27FC236}">
                                          <a16:creationId xmlns:a16="http://schemas.microsoft.com/office/drawing/2014/main" id="{BDD393FD-E4B1-4722-B55D-31B901DDCD71}"/>
                                        </a:ext>
                                      </a:extLst>
                                    </p:cNvPr>
                                    <p:cNvSpPr>
                                      <a:spLocks noChangeArrowheads="1"/>
                                    </p:cNvSpPr>
                                    <p:nvPr/>
                                  </p:nvSpPr>
                                  <p:spPr bwMode="auto">
                                    <a:xfrm>
                                      <a:off x="486" y="546"/>
                                      <a:ext cx="1254" cy="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62" name="Rectangle 17">
                                    <a:extLst>
                                      <a:ext uri="{FF2B5EF4-FFF2-40B4-BE49-F238E27FC236}">
                                        <a16:creationId xmlns:a16="http://schemas.microsoft.com/office/drawing/2014/main" id="{79978EF1-0ADA-4207-87D3-FD12BC48FC0F}"/>
                                      </a:ext>
                                    </a:extLst>
                                  </p:cNvPr>
                                  <p:cNvSpPr>
                                    <a:spLocks noChangeArrowheads="1"/>
                                  </p:cNvSpPr>
                                  <p:nvPr/>
                                </p:nvSpPr>
                                <p:spPr bwMode="auto">
                                  <a:xfrm>
                                    <a:off x="486" y="618"/>
                                    <a:ext cx="72" cy="153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60" name="Rectangle 18">
                                  <a:extLst>
                                    <a:ext uri="{FF2B5EF4-FFF2-40B4-BE49-F238E27FC236}">
                                      <a16:creationId xmlns:a16="http://schemas.microsoft.com/office/drawing/2014/main" id="{2363938A-6AA3-46D5-BEB9-BB95685FBA63}"/>
                                    </a:ext>
                                  </a:extLst>
                                </p:cNvPr>
                                <p:cNvSpPr>
                                  <a:spLocks noChangeArrowheads="1"/>
                                </p:cNvSpPr>
                                <p:nvPr/>
                              </p:nvSpPr>
                              <p:spPr bwMode="auto">
                                <a:xfrm>
                                  <a:off x="552" y="2016"/>
                                  <a:ext cx="1182" cy="10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58" name="Rectangle 19">
                                <a:extLst>
                                  <a:ext uri="{FF2B5EF4-FFF2-40B4-BE49-F238E27FC236}">
                                    <a16:creationId xmlns:a16="http://schemas.microsoft.com/office/drawing/2014/main" id="{AB0F7820-132B-41E0-8F39-4F8E612157B9}"/>
                                  </a:ext>
                                </a:extLst>
                              </p:cNvPr>
                              <p:cNvSpPr>
                                <a:spLocks noChangeArrowheads="1"/>
                              </p:cNvSpPr>
                              <p:nvPr/>
                            </p:nvSpPr>
                            <p:spPr bwMode="auto">
                              <a:xfrm>
                                <a:off x="1536" y="636"/>
                                <a:ext cx="180" cy="7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56" name="Rectangle 20">
                              <a:extLst>
                                <a:ext uri="{FF2B5EF4-FFF2-40B4-BE49-F238E27FC236}">
                                  <a16:creationId xmlns:a16="http://schemas.microsoft.com/office/drawing/2014/main" id="{5AE4B5EE-1105-4CA1-AD45-4C5856FB70FF}"/>
                                </a:ext>
                              </a:extLst>
                            </p:cNvPr>
                            <p:cNvSpPr>
                              <a:spLocks noChangeArrowheads="1"/>
                            </p:cNvSpPr>
                            <p:nvPr/>
                          </p:nvSpPr>
                          <p:spPr bwMode="auto">
                            <a:xfrm>
                              <a:off x="1536" y="1608"/>
                              <a:ext cx="126" cy="48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54" name="Rectangle 21">
                            <a:extLst>
                              <a:ext uri="{FF2B5EF4-FFF2-40B4-BE49-F238E27FC236}">
                                <a16:creationId xmlns:a16="http://schemas.microsoft.com/office/drawing/2014/main" id="{DDFEED97-87A0-40A8-B5ED-959BF1700A72}"/>
                              </a:ext>
                            </a:extLst>
                          </p:cNvPr>
                          <p:cNvSpPr>
                            <a:spLocks noChangeArrowheads="1"/>
                          </p:cNvSpPr>
                          <p:nvPr/>
                        </p:nvSpPr>
                        <p:spPr bwMode="auto">
                          <a:xfrm>
                            <a:off x="1461" y="1563"/>
                            <a:ext cx="171" cy="114"/>
                          </a:xfrm>
                          <a:prstGeom prst="rect">
                            <a:avLst/>
                          </a:prstGeom>
                          <a:solidFill>
                            <a:schemeClr val="bg1"/>
                          </a:solidFill>
                          <a:ln w="9525" algn="ctr">
                            <a:solidFill>
                              <a:schemeClr val="bg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52" name="Rectangle 22">
                          <a:extLst>
                            <a:ext uri="{FF2B5EF4-FFF2-40B4-BE49-F238E27FC236}">
                              <a16:creationId xmlns:a16="http://schemas.microsoft.com/office/drawing/2014/main" id="{F102525D-86D6-4688-87CD-FC167D9C110E}"/>
                            </a:ext>
                          </a:extLst>
                        </p:cNvPr>
                        <p:cNvSpPr>
                          <a:spLocks noChangeArrowheads="1"/>
                        </p:cNvSpPr>
                        <p:nvPr/>
                      </p:nvSpPr>
                      <p:spPr bwMode="auto">
                        <a:xfrm>
                          <a:off x="1362" y="1299"/>
                          <a:ext cx="660" cy="4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50" name="Rectangle 23">
                        <a:extLst>
                          <a:ext uri="{FF2B5EF4-FFF2-40B4-BE49-F238E27FC236}">
                            <a16:creationId xmlns:a16="http://schemas.microsoft.com/office/drawing/2014/main" id="{5BFF615A-6277-46D1-A8F3-FBA1719212AA}"/>
                          </a:ext>
                        </a:extLst>
                      </p:cNvPr>
                      <p:cNvSpPr>
                        <a:spLocks noChangeArrowheads="1"/>
                      </p:cNvSpPr>
                      <p:nvPr/>
                    </p:nvSpPr>
                    <p:spPr bwMode="auto">
                      <a:xfrm>
                        <a:off x="3894" y="2148"/>
                        <a:ext cx="1284" cy="1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48" name="Rectangle 24">
                      <a:extLst>
                        <a:ext uri="{FF2B5EF4-FFF2-40B4-BE49-F238E27FC236}">
                          <a16:creationId xmlns:a16="http://schemas.microsoft.com/office/drawing/2014/main" id="{FDB8A1A5-84CA-40CC-99D2-BA517A2DB22B}"/>
                        </a:ext>
                      </a:extLst>
                    </p:cNvPr>
                    <p:cNvSpPr>
                      <a:spLocks noChangeArrowheads="1"/>
                    </p:cNvSpPr>
                    <p:nvPr/>
                  </p:nvSpPr>
                  <p:spPr bwMode="auto">
                    <a:xfrm>
                      <a:off x="4980" y="540"/>
                      <a:ext cx="180" cy="16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46" name="Rectangle 25">
                    <a:extLst>
                      <a:ext uri="{FF2B5EF4-FFF2-40B4-BE49-F238E27FC236}">
                        <a16:creationId xmlns:a16="http://schemas.microsoft.com/office/drawing/2014/main" id="{277D9000-E06A-41E0-99F2-83FAC63C7D86}"/>
                      </a:ext>
                    </a:extLst>
                  </p:cNvPr>
                  <p:cNvSpPr>
                    <a:spLocks noChangeArrowheads="1"/>
                  </p:cNvSpPr>
                  <p:nvPr/>
                </p:nvSpPr>
                <p:spPr bwMode="auto">
                  <a:xfrm>
                    <a:off x="3882" y="534"/>
                    <a:ext cx="1146" cy="10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44" name="Rectangle 26">
                  <a:extLst>
                    <a:ext uri="{FF2B5EF4-FFF2-40B4-BE49-F238E27FC236}">
                      <a16:creationId xmlns:a16="http://schemas.microsoft.com/office/drawing/2014/main" id="{21B07010-31B2-48D9-909E-7007DF7D6C43}"/>
                    </a:ext>
                  </a:extLst>
                </p:cNvPr>
                <p:cNvSpPr>
                  <a:spLocks noChangeArrowheads="1"/>
                </p:cNvSpPr>
                <p:nvPr/>
              </p:nvSpPr>
              <p:spPr bwMode="auto">
                <a:xfrm>
                  <a:off x="3864" y="588"/>
                  <a:ext cx="126" cy="15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42" name="Rectangle 27">
                <a:extLst>
                  <a:ext uri="{FF2B5EF4-FFF2-40B4-BE49-F238E27FC236}">
                    <a16:creationId xmlns:a16="http://schemas.microsoft.com/office/drawing/2014/main" id="{FB4B6071-B7A0-4D8B-AC60-8285624D7138}"/>
                  </a:ext>
                </a:extLst>
              </p:cNvPr>
              <p:cNvSpPr>
                <a:spLocks noChangeArrowheads="1"/>
              </p:cNvSpPr>
              <p:nvPr/>
            </p:nvSpPr>
            <p:spPr bwMode="auto">
              <a:xfrm>
                <a:off x="3564" y="1284"/>
                <a:ext cx="426" cy="41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2040" name="Rectangle 28">
              <a:extLst>
                <a:ext uri="{FF2B5EF4-FFF2-40B4-BE49-F238E27FC236}">
                  <a16:creationId xmlns:a16="http://schemas.microsoft.com/office/drawing/2014/main" id="{501FA595-4C36-40FC-BAA2-5F4023D8D5F6}"/>
                </a:ext>
              </a:extLst>
            </p:cNvPr>
            <p:cNvSpPr>
              <a:spLocks noChangeArrowheads="1"/>
            </p:cNvSpPr>
            <p:nvPr/>
          </p:nvSpPr>
          <p:spPr bwMode="auto">
            <a:xfrm>
              <a:off x="3966" y="1200"/>
              <a:ext cx="150" cy="25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sp>
        <p:nvSpPr>
          <p:cNvPr id="41987" name="Text Box 29">
            <a:extLst>
              <a:ext uri="{FF2B5EF4-FFF2-40B4-BE49-F238E27FC236}">
                <a16:creationId xmlns:a16="http://schemas.microsoft.com/office/drawing/2014/main" id="{5ACCA401-E50A-4B97-8B6E-A03CBD235A0C}"/>
              </a:ext>
            </a:extLst>
          </p:cNvPr>
          <p:cNvSpPr txBox="1">
            <a:spLocks noChangeArrowheads="1"/>
          </p:cNvSpPr>
          <p:nvPr/>
        </p:nvSpPr>
        <p:spPr bwMode="auto">
          <a:xfrm>
            <a:off x="2498725" y="342901"/>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buClr>
                <a:srgbClr val="000000"/>
              </a:buClr>
              <a:buFontTx/>
              <a:buChar char="•"/>
            </a:pPr>
            <a:endParaRPr lang="fr-FR" altLang="fr-FR" sz="2000">
              <a:solidFill>
                <a:srgbClr val="000000"/>
              </a:solidFill>
            </a:endParaRPr>
          </a:p>
        </p:txBody>
      </p:sp>
      <p:grpSp>
        <p:nvGrpSpPr>
          <p:cNvPr id="41988" name="Group 30">
            <a:extLst>
              <a:ext uri="{FF2B5EF4-FFF2-40B4-BE49-F238E27FC236}">
                <a16:creationId xmlns:a16="http://schemas.microsoft.com/office/drawing/2014/main" id="{3D3D6C86-DD7A-4DC2-A0CA-2035F1C2BC84}"/>
              </a:ext>
            </a:extLst>
          </p:cNvPr>
          <p:cNvGrpSpPr>
            <a:grpSpLocks noChangeAspect="1"/>
          </p:cNvGrpSpPr>
          <p:nvPr/>
        </p:nvGrpSpPr>
        <p:grpSpPr bwMode="auto">
          <a:xfrm rot="21553341">
            <a:off x="3162301" y="4918075"/>
            <a:ext cx="98425" cy="457200"/>
            <a:chOff x="1324" y="1002"/>
            <a:chExt cx="146" cy="462"/>
          </a:xfrm>
        </p:grpSpPr>
        <p:sp>
          <p:nvSpPr>
            <p:cNvPr id="42032" name="Freeform 31">
              <a:extLst>
                <a:ext uri="{FF2B5EF4-FFF2-40B4-BE49-F238E27FC236}">
                  <a16:creationId xmlns:a16="http://schemas.microsoft.com/office/drawing/2014/main" id="{08471DBA-73C5-4117-80BD-6D8AFAD2351F}"/>
                </a:ext>
              </a:extLst>
            </p:cNvPr>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3" name="Freeform 32">
              <a:extLst>
                <a:ext uri="{FF2B5EF4-FFF2-40B4-BE49-F238E27FC236}">
                  <a16:creationId xmlns:a16="http://schemas.microsoft.com/office/drawing/2014/main" id="{D1BBECDC-479D-4D69-A62F-1FDC5D1DE58C}"/>
                </a:ext>
              </a:extLst>
            </p:cNvPr>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4" name="Freeform 33">
              <a:extLst>
                <a:ext uri="{FF2B5EF4-FFF2-40B4-BE49-F238E27FC236}">
                  <a16:creationId xmlns:a16="http://schemas.microsoft.com/office/drawing/2014/main" id="{D7A9C3FF-69EE-4E9A-AEAF-52129E2D4A3E}"/>
                </a:ext>
              </a:extLst>
            </p:cNvPr>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5" name="Freeform 34">
              <a:extLst>
                <a:ext uri="{FF2B5EF4-FFF2-40B4-BE49-F238E27FC236}">
                  <a16:creationId xmlns:a16="http://schemas.microsoft.com/office/drawing/2014/main" id="{B779BD74-D172-436E-BF53-388E47A5AAD8}"/>
                </a:ext>
              </a:extLst>
            </p:cNvPr>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6" name="Freeform 35">
              <a:extLst>
                <a:ext uri="{FF2B5EF4-FFF2-40B4-BE49-F238E27FC236}">
                  <a16:creationId xmlns:a16="http://schemas.microsoft.com/office/drawing/2014/main" id="{EEC9EA20-6037-4214-A1EB-402DD370B43A}"/>
                </a:ext>
              </a:extLst>
            </p:cNvPr>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7" name="Freeform 36">
              <a:extLst>
                <a:ext uri="{FF2B5EF4-FFF2-40B4-BE49-F238E27FC236}">
                  <a16:creationId xmlns:a16="http://schemas.microsoft.com/office/drawing/2014/main" id="{1F98FD16-F6F2-4C5A-9830-CBF1C02E00CD}"/>
                </a:ext>
              </a:extLst>
            </p:cNvPr>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8" name="Freeform 37">
              <a:extLst>
                <a:ext uri="{FF2B5EF4-FFF2-40B4-BE49-F238E27FC236}">
                  <a16:creationId xmlns:a16="http://schemas.microsoft.com/office/drawing/2014/main" id="{348AC353-B2B5-4E94-8696-843C9FA78F90}"/>
                </a:ext>
              </a:extLst>
            </p:cNvPr>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1989" name="Freeform 38">
            <a:extLst>
              <a:ext uri="{FF2B5EF4-FFF2-40B4-BE49-F238E27FC236}">
                <a16:creationId xmlns:a16="http://schemas.microsoft.com/office/drawing/2014/main" id="{D479D8DE-2279-4D14-91B7-EA8D17791E38}"/>
              </a:ext>
            </a:extLst>
          </p:cNvPr>
          <p:cNvSpPr>
            <a:spLocks/>
          </p:cNvSpPr>
          <p:nvPr/>
        </p:nvSpPr>
        <p:spPr bwMode="auto">
          <a:xfrm>
            <a:off x="2517775" y="4767263"/>
            <a:ext cx="1371600" cy="152400"/>
          </a:xfrm>
          <a:custGeom>
            <a:avLst/>
            <a:gdLst>
              <a:gd name="T0" fmla="*/ 0 w 864"/>
              <a:gd name="T1" fmla="*/ 2147483647 h 96"/>
              <a:gd name="T2" fmla="*/ 2147483647 w 864"/>
              <a:gd name="T3" fmla="*/ 2147483647 h 96"/>
              <a:gd name="T4" fmla="*/ 2147483647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48"/>
                </a:moveTo>
                <a:lnTo>
                  <a:pt x="432" y="96"/>
                </a:lnTo>
                <a:lnTo>
                  <a:pt x="86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990" name="Line 39">
            <a:extLst>
              <a:ext uri="{FF2B5EF4-FFF2-40B4-BE49-F238E27FC236}">
                <a16:creationId xmlns:a16="http://schemas.microsoft.com/office/drawing/2014/main" id="{76DBFCC4-333B-46A2-A537-B89C8077BD08}"/>
              </a:ext>
            </a:extLst>
          </p:cNvPr>
          <p:cNvSpPr>
            <a:spLocks noChangeShapeType="1"/>
          </p:cNvSpPr>
          <p:nvPr/>
        </p:nvSpPr>
        <p:spPr bwMode="auto">
          <a:xfrm flipV="1">
            <a:off x="2325688" y="5718175"/>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1" name="Line 40">
            <a:extLst>
              <a:ext uri="{FF2B5EF4-FFF2-40B4-BE49-F238E27FC236}">
                <a16:creationId xmlns:a16="http://schemas.microsoft.com/office/drawing/2014/main" id="{251B30DA-908B-45C7-9510-E42A55430B67}"/>
              </a:ext>
            </a:extLst>
          </p:cNvPr>
          <p:cNvSpPr>
            <a:spLocks noChangeShapeType="1"/>
          </p:cNvSpPr>
          <p:nvPr/>
        </p:nvSpPr>
        <p:spPr bwMode="auto">
          <a:xfrm flipV="1">
            <a:off x="2327275" y="5678488"/>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2" name="Line 41">
            <a:extLst>
              <a:ext uri="{FF2B5EF4-FFF2-40B4-BE49-F238E27FC236}">
                <a16:creationId xmlns:a16="http://schemas.microsoft.com/office/drawing/2014/main" id="{31360164-AF34-4139-9562-2FD9A1D989F7}"/>
              </a:ext>
            </a:extLst>
          </p:cNvPr>
          <p:cNvSpPr>
            <a:spLocks noChangeShapeType="1"/>
          </p:cNvSpPr>
          <p:nvPr/>
        </p:nvSpPr>
        <p:spPr bwMode="auto">
          <a:xfrm flipV="1">
            <a:off x="2325688" y="5757863"/>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3" name="Line 42">
            <a:extLst>
              <a:ext uri="{FF2B5EF4-FFF2-40B4-BE49-F238E27FC236}">
                <a16:creationId xmlns:a16="http://schemas.microsoft.com/office/drawing/2014/main" id="{FCE0D890-D65D-4FB6-A75A-99022963069C}"/>
              </a:ext>
            </a:extLst>
          </p:cNvPr>
          <p:cNvSpPr>
            <a:spLocks noChangeShapeType="1"/>
          </p:cNvSpPr>
          <p:nvPr/>
        </p:nvSpPr>
        <p:spPr bwMode="auto">
          <a:xfrm rot="12777622" flipV="1">
            <a:off x="3392488" y="5681663"/>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4" name="Line 43">
            <a:extLst>
              <a:ext uri="{FF2B5EF4-FFF2-40B4-BE49-F238E27FC236}">
                <a16:creationId xmlns:a16="http://schemas.microsoft.com/office/drawing/2014/main" id="{8E0E56C8-868B-48C8-9F5E-B8FB0630177F}"/>
              </a:ext>
            </a:extLst>
          </p:cNvPr>
          <p:cNvSpPr>
            <a:spLocks noChangeShapeType="1"/>
          </p:cNvSpPr>
          <p:nvPr/>
        </p:nvSpPr>
        <p:spPr bwMode="auto">
          <a:xfrm rot="12777622" flipV="1">
            <a:off x="3386138" y="5641975"/>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5" name="Line 44">
            <a:extLst>
              <a:ext uri="{FF2B5EF4-FFF2-40B4-BE49-F238E27FC236}">
                <a16:creationId xmlns:a16="http://schemas.microsoft.com/office/drawing/2014/main" id="{FFA7EF4D-62A9-4D27-B151-7921CA14A84E}"/>
              </a:ext>
            </a:extLst>
          </p:cNvPr>
          <p:cNvSpPr>
            <a:spLocks noChangeShapeType="1"/>
          </p:cNvSpPr>
          <p:nvPr/>
        </p:nvSpPr>
        <p:spPr bwMode="auto">
          <a:xfrm rot="12777622" flipV="1">
            <a:off x="3392488" y="572135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6" name="Freeform 45">
            <a:extLst>
              <a:ext uri="{FF2B5EF4-FFF2-40B4-BE49-F238E27FC236}">
                <a16:creationId xmlns:a16="http://schemas.microsoft.com/office/drawing/2014/main" id="{9A8E9A28-9F6F-4592-9C78-7DD2A9EC8C05}"/>
              </a:ext>
            </a:extLst>
          </p:cNvPr>
          <p:cNvSpPr>
            <a:spLocks/>
          </p:cNvSpPr>
          <p:nvPr/>
        </p:nvSpPr>
        <p:spPr bwMode="auto">
          <a:xfrm>
            <a:off x="3011488" y="5376863"/>
            <a:ext cx="457200" cy="228600"/>
          </a:xfrm>
          <a:custGeom>
            <a:avLst/>
            <a:gdLst>
              <a:gd name="T0" fmla="*/ 0 w 288"/>
              <a:gd name="T1" fmla="*/ 2147483647 h 144"/>
              <a:gd name="T2" fmla="*/ 2147483647 w 288"/>
              <a:gd name="T3" fmla="*/ 0 h 144"/>
              <a:gd name="T4" fmla="*/ 2147483647 w 288"/>
              <a:gd name="T5" fmla="*/ 2147483647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144"/>
                </a:moveTo>
                <a:lnTo>
                  <a:pt x="144" y="0"/>
                </a:lnTo>
                <a:lnTo>
                  <a:pt x="288"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997" name="Oval 46">
            <a:extLst>
              <a:ext uri="{FF2B5EF4-FFF2-40B4-BE49-F238E27FC236}">
                <a16:creationId xmlns:a16="http://schemas.microsoft.com/office/drawing/2014/main" id="{791E7191-5A65-4749-B2D1-8EA66E0BD308}"/>
              </a:ext>
            </a:extLst>
          </p:cNvPr>
          <p:cNvSpPr>
            <a:spLocks noChangeArrowheads="1"/>
          </p:cNvSpPr>
          <p:nvPr/>
        </p:nvSpPr>
        <p:spPr bwMode="auto">
          <a:xfrm>
            <a:off x="2935288" y="5529263"/>
            <a:ext cx="609600" cy="304800"/>
          </a:xfrm>
          <a:prstGeom prst="ellipse">
            <a:avLst/>
          </a:prstGeom>
          <a:gradFill rotWithShape="0">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sp>
        <p:nvSpPr>
          <p:cNvPr id="41998" name="Line 48">
            <a:extLst>
              <a:ext uri="{FF2B5EF4-FFF2-40B4-BE49-F238E27FC236}">
                <a16:creationId xmlns:a16="http://schemas.microsoft.com/office/drawing/2014/main" id="{D536ABFA-60FC-40A7-A57E-1AC5B87BDEE6}"/>
              </a:ext>
            </a:extLst>
          </p:cNvPr>
          <p:cNvSpPr>
            <a:spLocks noChangeShapeType="1"/>
          </p:cNvSpPr>
          <p:nvPr/>
        </p:nvSpPr>
        <p:spPr bwMode="auto">
          <a:xfrm flipV="1">
            <a:off x="7969250" y="5837238"/>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9" name="Line 49">
            <a:extLst>
              <a:ext uri="{FF2B5EF4-FFF2-40B4-BE49-F238E27FC236}">
                <a16:creationId xmlns:a16="http://schemas.microsoft.com/office/drawing/2014/main" id="{2664E094-E887-4642-8698-3181C87BCA92}"/>
              </a:ext>
            </a:extLst>
          </p:cNvPr>
          <p:cNvSpPr>
            <a:spLocks noChangeShapeType="1"/>
          </p:cNvSpPr>
          <p:nvPr/>
        </p:nvSpPr>
        <p:spPr bwMode="auto">
          <a:xfrm flipV="1">
            <a:off x="7970838" y="5805488"/>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2000" name="Line 50">
            <a:extLst>
              <a:ext uri="{FF2B5EF4-FFF2-40B4-BE49-F238E27FC236}">
                <a16:creationId xmlns:a16="http://schemas.microsoft.com/office/drawing/2014/main" id="{4E7FD7F3-73C3-4D76-9A26-266449854D96}"/>
              </a:ext>
            </a:extLst>
          </p:cNvPr>
          <p:cNvSpPr>
            <a:spLocks noChangeShapeType="1"/>
          </p:cNvSpPr>
          <p:nvPr/>
        </p:nvSpPr>
        <p:spPr bwMode="auto">
          <a:xfrm flipV="1">
            <a:off x="7969250" y="5876925"/>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2001" name="Line 51">
            <a:extLst>
              <a:ext uri="{FF2B5EF4-FFF2-40B4-BE49-F238E27FC236}">
                <a16:creationId xmlns:a16="http://schemas.microsoft.com/office/drawing/2014/main" id="{DF0BF7AA-3E33-4867-9DDF-5F6956DEDEC0}"/>
              </a:ext>
            </a:extLst>
          </p:cNvPr>
          <p:cNvSpPr>
            <a:spLocks noChangeShapeType="1"/>
          </p:cNvSpPr>
          <p:nvPr/>
        </p:nvSpPr>
        <p:spPr bwMode="auto">
          <a:xfrm flipV="1">
            <a:off x="8807450" y="5724525"/>
            <a:ext cx="381000" cy="76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2002" name="Line 52">
            <a:extLst>
              <a:ext uri="{FF2B5EF4-FFF2-40B4-BE49-F238E27FC236}">
                <a16:creationId xmlns:a16="http://schemas.microsoft.com/office/drawing/2014/main" id="{F6DA158A-BE82-408C-A878-2890B6375368}"/>
              </a:ext>
            </a:extLst>
          </p:cNvPr>
          <p:cNvSpPr>
            <a:spLocks noChangeShapeType="1"/>
          </p:cNvSpPr>
          <p:nvPr/>
        </p:nvSpPr>
        <p:spPr bwMode="auto">
          <a:xfrm>
            <a:off x="8655050" y="5800725"/>
            <a:ext cx="685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2003" name="Line 53">
            <a:extLst>
              <a:ext uri="{FF2B5EF4-FFF2-40B4-BE49-F238E27FC236}">
                <a16:creationId xmlns:a16="http://schemas.microsoft.com/office/drawing/2014/main" id="{B25F6B99-3913-4CE6-AC35-8DEC7D555A51}"/>
              </a:ext>
            </a:extLst>
          </p:cNvPr>
          <p:cNvSpPr>
            <a:spLocks noChangeShapeType="1"/>
          </p:cNvSpPr>
          <p:nvPr/>
        </p:nvSpPr>
        <p:spPr bwMode="auto">
          <a:xfrm>
            <a:off x="8655050" y="5800725"/>
            <a:ext cx="685800" cy="762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2004" name="Line 54">
            <a:extLst>
              <a:ext uri="{FF2B5EF4-FFF2-40B4-BE49-F238E27FC236}">
                <a16:creationId xmlns:a16="http://schemas.microsoft.com/office/drawing/2014/main" id="{81D547C1-EBB6-4484-8A91-3E1685F9AFDA}"/>
              </a:ext>
            </a:extLst>
          </p:cNvPr>
          <p:cNvSpPr>
            <a:spLocks noChangeShapeType="1"/>
          </p:cNvSpPr>
          <p:nvPr/>
        </p:nvSpPr>
        <p:spPr bwMode="auto">
          <a:xfrm>
            <a:off x="8655050" y="5800725"/>
            <a:ext cx="838200" cy="15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2005" name="Freeform 55">
            <a:extLst>
              <a:ext uri="{FF2B5EF4-FFF2-40B4-BE49-F238E27FC236}">
                <a16:creationId xmlns:a16="http://schemas.microsoft.com/office/drawing/2014/main" id="{B7AE9678-8849-4C68-A253-8EB44AB0116F}"/>
              </a:ext>
            </a:extLst>
          </p:cNvPr>
          <p:cNvSpPr>
            <a:spLocks/>
          </p:cNvSpPr>
          <p:nvPr/>
        </p:nvSpPr>
        <p:spPr bwMode="auto">
          <a:xfrm>
            <a:off x="8648700" y="5511800"/>
            <a:ext cx="533400" cy="228600"/>
          </a:xfrm>
          <a:custGeom>
            <a:avLst/>
            <a:gdLst>
              <a:gd name="T0" fmla="*/ 0 w 384"/>
              <a:gd name="T1" fmla="*/ 2147483647 h 240"/>
              <a:gd name="T2" fmla="*/ 2147483647 w 384"/>
              <a:gd name="T3" fmla="*/ 0 h 240"/>
              <a:gd name="T4" fmla="*/ 2147483647 w 384"/>
              <a:gd name="T5" fmla="*/ 0 h 240"/>
              <a:gd name="T6" fmla="*/ 0 60000 65536"/>
              <a:gd name="T7" fmla="*/ 0 60000 65536"/>
              <a:gd name="T8" fmla="*/ 0 60000 65536"/>
              <a:gd name="T9" fmla="*/ 0 w 384"/>
              <a:gd name="T10" fmla="*/ 0 h 240"/>
              <a:gd name="T11" fmla="*/ 384 w 384"/>
              <a:gd name="T12" fmla="*/ 240 h 240"/>
            </a:gdLst>
            <a:ahLst/>
            <a:cxnLst>
              <a:cxn ang="T6">
                <a:pos x="T0" y="T1"/>
              </a:cxn>
              <a:cxn ang="T7">
                <a:pos x="T2" y="T3"/>
              </a:cxn>
              <a:cxn ang="T8">
                <a:pos x="T4" y="T5"/>
              </a:cxn>
            </a:cxnLst>
            <a:rect l="T9" t="T10" r="T11" b="T12"/>
            <a:pathLst>
              <a:path w="384" h="240">
                <a:moveTo>
                  <a:pt x="0" y="240"/>
                </a:moveTo>
                <a:lnTo>
                  <a:pt x="144" y="0"/>
                </a:lnTo>
                <a:lnTo>
                  <a:pt x="38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06" name="Oval 56">
            <a:extLst>
              <a:ext uri="{FF2B5EF4-FFF2-40B4-BE49-F238E27FC236}">
                <a16:creationId xmlns:a16="http://schemas.microsoft.com/office/drawing/2014/main" id="{55E7A467-43FE-4C43-9E91-ACE3BCA92083}"/>
              </a:ext>
            </a:extLst>
          </p:cNvPr>
          <p:cNvSpPr>
            <a:spLocks noChangeArrowheads="1"/>
          </p:cNvSpPr>
          <p:nvPr/>
        </p:nvSpPr>
        <p:spPr bwMode="auto">
          <a:xfrm>
            <a:off x="8572500" y="5664200"/>
            <a:ext cx="304800" cy="304800"/>
          </a:xfrm>
          <a:prstGeom prst="ellipse">
            <a:avLst/>
          </a:prstGeom>
          <a:gradFill rotWithShape="1">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sz="2000">
              <a:solidFill>
                <a:srgbClr val="000000"/>
              </a:solidFill>
            </a:endParaRPr>
          </a:p>
        </p:txBody>
      </p:sp>
      <p:grpSp>
        <p:nvGrpSpPr>
          <p:cNvPr id="42007" name="Group 57">
            <a:extLst>
              <a:ext uri="{FF2B5EF4-FFF2-40B4-BE49-F238E27FC236}">
                <a16:creationId xmlns:a16="http://schemas.microsoft.com/office/drawing/2014/main" id="{9EC67638-5714-4668-9190-AA69D6880B5D}"/>
              </a:ext>
            </a:extLst>
          </p:cNvPr>
          <p:cNvGrpSpPr>
            <a:grpSpLocks noChangeAspect="1"/>
          </p:cNvGrpSpPr>
          <p:nvPr/>
        </p:nvGrpSpPr>
        <p:grpSpPr bwMode="auto">
          <a:xfrm rot="21553341">
            <a:off x="8801101" y="5054600"/>
            <a:ext cx="98425" cy="457200"/>
            <a:chOff x="1324" y="1002"/>
            <a:chExt cx="146" cy="462"/>
          </a:xfrm>
        </p:grpSpPr>
        <p:sp>
          <p:nvSpPr>
            <p:cNvPr id="42025" name="Freeform 58">
              <a:extLst>
                <a:ext uri="{FF2B5EF4-FFF2-40B4-BE49-F238E27FC236}">
                  <a16:creationId xmlns:a16="http://schemas.microsoft.com/office/drawing/2014/main" id="{5BA2CEA3-3A83-437A-B2E7-30D1DC23E3DE}"/>
                </a:ext>
              </a:extLst>
            </p:cNvPr>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26" name="Freeform 59">
              <a:extLst>
                <a:ext uri="{FF2B5EF4-FFF2-40B4-BE49-F238E27FC236}">
                  <a16:creationId xmlns:a16="http://schemas.microsoft.com/office/drawing/2014/main" id="{103EA94B-6DB3-45F7-B355-B35DDCA84AE1}"/>
                </a:ext>
              </a:extLst>
            </p:cNvPr>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27" name="Freeform 60">
              <a:extLst>
                <a:ext uri="{FF2B5EF4-FFF2-40B4-BE49-F238E27FC236}">
                  <a16:creationId xmlns:a16="http://schemas.microsoft.com/office/drawing/2014/main" id="{6166E907-78F7-4D80-8BA1-1416E59938DE}"/>
                </a:ext>
              </a:extLst>
            </p:cNvPr>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28" name="Freeform 61">
              <a:extLst>
                <a:ext uri="{FF2B5EF4-FFF2-40B4-BE49-F238E27FC236}">
                  <a16:creationId xmlns:a16="http://schemas.microsoft.com/office/drawing/2014/main" id="{58741F00-1AAA-4C3C-B549-38A6F59B3217}"/>
                </a:ext>
              </a:extLst>
            </p:cNvPr>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29" name="Freeform 62">
              <a:extLst>
                <a:ext uri="{FF2B5EF4-FFF2-40B4-BE49-F238E27FC236}">
                  <a16:creationId xmlns:a16="http://schemas.microsoft.com/office/drawing/2014/main" id="{0580D866-CFD8-4B62-A867-5B26E51C9448}"/>
                </a:ext>
              </a:extLst>
            </p:cNvPr>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0" name="Freeform 63">
              <a:extLst>
                <a:ext uri="{FF2B5EF4-FFF2-40B4-BE49-F238E27FC236}">
                  <a16:creationId xmlns:a16="http://schemas.microsoft.com/office/drawing/2014/main" id="{1BC7D51B-8778-4E66-B860-854EFBA44039}"/>
                </a:ext>
              </a:extLst>
            </p:cNvPr>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31" name="Freeform 64">
              <a:extLst>
                <a:ext uri="{FF2B5EF4-FFF2-40B4-BE49-F238E27FC236}">
                  <a16:creationId xmlns:a16="http://schemas.microsoft.com/office/drawing/2014/main" id="{7BA73B00-0816-4031-A60C-E7B15339563D}"/>
                </a:ext>
              </a:extLst>
            </p:cNvPr>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2008" name="Freeform 65">
            <a:extLst>
              <a:ext uri="{FF2B5EF4-FFF2-40B4-BE49-F238E27FC236}">
                <a16:creationId xmlns:a16="http://schemas.microsoft.com/office/drawing/2014/main" id="{5DBC7498-E691-45DC-9297-E2DF676C869F}"/>
              </a:ext>
            </a:extLst>
          </p:cNvPr>
          <p:cNvSpPr>
            <a:spLocks/>
          </p:cNvSpPr>
          <p:nvPr/>
        </p:nvSpPr>
        <p:spPr bwMode="auto">
          <a:xfrm>
            <a:off x="8115300" y="4902200"/>
            <a:ext cx="1371600" cy="152400"/>
          </a:xfrm>
          <a:custGeom>
            <a:avLst/>
            <a:gdLst>
              <a:gd name="T0" fmla="*/ 0 w 864"/>
              <a:gd name="T1" fmla="*/ 2147483647 h 96"/>
              <a:gd name="T2" fmla="*/ 2147483647 w 864"/>
              <a:gd name="T3" fmla="*/ 2147483647 h 96"/>
              <a:gd name="T4" fmla="*/ 2147483647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48"/>
                </a:moveTo>
                <a:lnTo>
                  <a:pt x="432" y="96"/>
                </a:lnTo>
                <a:lnTo>
                  <a:pt x="86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09" name="Text Box 69">
            <a:extLst>
              <a:ext uri="{FF2B5EF4-FFF2-40B4-BE49-F238E27FC236}">
                <a16:creationId xmlns:a16="http://schemas.microsoft.com/office/drawing/2014/main" id="{D360FBC8-DB29-413A-A185-B7A83C6F4A72}"/>
              </a:ext>
            </a:extLst>
          </p:cNvPr>
          <p:cNvSpPr txBox="1">
            <a:spLocks noChangeArrowheads="1"/>
          </p:cNvSpPr>
          <p:nvPr/>
        </p:nvSpPr>
        <p:spPr bwMode="auto">
          <a:xfrm>
            <a:off x="8572501" y="5435600"/>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GB" altLang="fr-FR" sz="1200">
                <a:solidFill>
                  <a:srgbClr val="000000"/>
                </a:solidFill>
                <a:latin typeface="Bookman Old Style" panose="02050604050505020204" pitchFamily="18" charset="0"/>
              </a:rPr>
              <a:t>x</a:t>
            </a:r>
          </a:p>
        </p:txBody>
      </p:sp>
      <p:sp>
        <p:nvSpPr>
          <p:cNvPr id="42010" name="AutoShape 91">
            <a:extLst>
              <a:ext uri="{FF2B5EF4-FFF2-40B4-BE49-F238E27FC236}">
                <a16:creationId xmlns:a16="http://schemas.microsoft.com/office/drawing/2014/main" id="{84179FC9-C36D-415B-96B2-3DB8AAC1AB65}"/>
              </a:ext>
            </a:extLst>
          </p:cNvPr>
          <p:cNvSpPr>
            <a:spLocks noChangeArrowheads="1"/>
          </p:cNvSpPr>
          <p:nvPr/>
        </p:nvSpPr>
        <p:spPr bwMode="auto">
          <a:xfrm rot="19546287">
            <a:off x="3933826" y="4686301"/>
            <a:ext cx="733425" cy="466725"/>
          </a:xfrm>
          <a:prstGeom prst="leftArrow">
            <a:avLst>
              <a:gd name="adj1" fmla="val 50000"/>
              <a:gd name="adj2" fmla="val 39286"/>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rgbClr val="000000"/>
              </a:buClr>
              <a:buFontTx/>
              <a:buChar char="•"/>
            </a:pPr>
            <a:endParaRPr lang="fr-FR" altLang="fr-FR" sz="2000">
              <a:solidFill>
                <a:srgbClr val="000000"/>
              </a:solidFill>
            </a:endParaRPr>
          </a:p>
        </p:txBody>
      </p:sp>
      <p:sp>
        <p:nvSpPr>
          <p:cNvPr id="42011" name="AutoShape 92">
            <a:extLst>
              <a:ext uri="{FF2B5EF4-FFF2-40B4-BE49-F238E27FC236}">
                <a16:creationId xmlns:a16="http://schemas.microsoft.com/office/drawing/2014/main" id="{548753C0-4012-46CE-8B05-E7D20EB63246}"/>
              </a:ext>
            </a:extLst>
          </p:cNvPr>
          <p:cNvSpPr>
            <a:spLocks noChangeArrowheads="1"/>
          </p:cNvSpPr>
          <p:nvPr/>
        </p:nvSpPr>
        <p:spPr bwMode="auto">
          <a:xfrm rot="13343821">
            <a:off x="7172326" y="4762501"/>
            <a:ext cx="733425" cy="466725"/>
          </a:xfrm>
          <a:prstGeom prst="leftArrow">
            <a:avLst>
              <a:gd name="adj1" fmla="val 50000"/>
              <a:gd name="adj2" fmla="val 39286"/>
            </a:avLst>
          </a:prstGeom>
          <a:solidFill>
            <a:srgbClr val="FFFF00"/>
          </a:solidFill>
          <a:ln w="9525" algn="ctr">
            <a:solidFill>
              <a:schemeClr val="tx1"/>
            </a:solidFill>
            <a:miter lim="800000"/>
            <a:headEnd/>
            <a:tailEnd/>
          </a:ln>
        </p:spPr>
        <p:txBody>
          <a:bodyPr rot="10800000"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rgbClr val="000000"/>
              </a:buClr>
              <a:buFontTx/>
              <a:buChar char="•"/>
            </a:pPr>
            <a:endParaRPr lang="fr-FR" altLang="fr-FR" sz="2000">
              <a:solidFill>
                <a:srgbClr val="000000"/>
              </a:solidFill>
            </a:endParaRPr>
          </a:p>
        </p:txBody>
      </p:sp>
      <p:grpSp>
        <p:nvGrpSpPr>
          <p:cNvPr id="42013" name="Groupe 79">
            <a:extLst>
              <a:ext uri="{FF2B5EF4-FFF2-40B4-BE49-F238E27FC236}">
                <a16:creationId xmlns:a16="http://schemas.microsoft.com/office/drawing/2014/main" id="{ECFB3EF8-D271-4988-9717-E833D15CC738}"/>
              </a:ext>
            </a:extLst>
          </p:cNvPr>
          <p:cNvGrpSpPr>
            <a:grpSpLocks/>
          </p:cNvGrpSpPr>
          <p:nvPr/>
        </p:nvGrpSpPr>
        <p:grpSpPr bwMode="auto">
          <a:xfrm>
            <a:off x="4295776" y="536576"/>
            <a:ext cx="3457575" cy="1325563"/>
            <a:chOff x="2771775" y="536575"/>
            <a:chExt cx="3457575" cy="1325563"/>
          </a:xfrm>
        </p:grpSpPr>
        <p:sp>
          <p:nvSpPr>
            <p:cNvPr id="42022" name="Text Box 78">
              <a:extLst>
                <a:ext uri="{FF2B5EF4-FFF2-40B4-BE49-F238E27FC236}">
                  <a16:creationId xmlns:a16="http://schemas.microsoft.com/office/drawing/2014/main" id="{1B242B9C-43EC-48E7-BC91-FC7FF47B3A3C}"/>
                </a:ext>
              </a:extLst>
            </p:cNvPr>
            <p:cNvSpPr txBox="1">
              <a:spLocks noChangeArrowheads="1"/>
            </p:cNvSpPr>
            <p:nvPr/>
          </p:nvSpPr>
          <p:spPr bwMode="auto">
            <a:xfrm>
              <a:off x="2771775" y="700088"/>
              <a:ext cx="3457575" cy="116205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chemeClr val="tx1"/>
                </a:buClr>
              </a:pPr>
              <a:r>
                <a:rPr lang="fr-FR" altLang="fr-FR" b="1">
                  <a:solidFill>
                    <a:schemeClr val="tx2"/>
                  </a:solidFill>
                </a:rPr>
                <a:t>GPDs: H, E, H, E</a:t>
              </a:r>
            </a:p>
            <a:p>
              <a:pPr algn="ctr" eaLnBrk="1" hangingPunct="1"/>
              <a:r>
                <a:rPr lang="en-US" altLang="fr-FR" b="1"/>
                <a:t>Fully correlated quark distributions in both coordinate and momentum space</a:t>
              </a:r>
              <a:endParaRPr lang="fr-FR" altLang="fr-FR" b="1"/>
            </a:p>
          </p:txBody>
        </p:sp>
        <p:sp>
          <p:nvSpPr>
            <p:cNvPr id="42023" name="Text Box 79">
              <a:extLst>
                <a:ext uri="{FF2B5EF4-FFF2-40B4-BE49-F238E27FC236}">
                  <a16:creationId xmlns:a16="http://schemas.microsoft.com/office/drawing/2014/main" id="{DC678CF0-E319-4447-AE27-AB0830108A1A}"/>
                </a:ext>
              </a:extLst>
            </p:cNvPr>
            <p:cNvSpPr txBox="1">
              <a:spLocks noChangeArrowheads="1"/>
            </p:cNvSpPr>
            <p:nvPr/>
          </p:nvSpPr>
          <p:spPr bwMode="auto">
            <a:xfrm>
              <a:off x="4835525" y="536575"/>
              <a:ext cx="304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b="1"/>
                <a:t>~</a:t>
              </a:r>
            </a:p>
          </p:txBody>
        </p:sp>
        <p:sp>
          <p:nvSpPr>
            <p:cNvPr id="42024" name="Text Box 80">
              <a:extLst>
                <a:ext uri="{FF2B5EF4-FFF2-40B4-BE49-F238E27FC236}">
                  <a16:creationId xmlns:a16="http://schemas.microsoft.com/office/drawing/2014/main" id="{92649923-1A66-460A-8906-CC0BCFF9001E}"/>
                </a:ext>
              </a:extLst>
            </p:cNvPr>
            <p:cNvSpPr txBox="1">
              <a:spLocks noChangeArrowheads="1"/>
            </p:cNvSpPr>
            <p:nvPr/>
          </p:nvSpPr>
          <p:spPr bwMode="auto">
            <a:xfrm>
              <a:off x="5122863" y="536575"/>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b="1"/>
                <a:t>~</a:t>
              </a:r>
            </a:p>
          </p:txBody>
        </p:sp>
      </p:grpSp>
      <p:sp>
        <p:nvSpPr>
          <p:cNvPr id="42014" name="Text Box 70">
            <a:extLst>
              <a:ext uri="{FF2B5EF4-FFF2-40B4-BE49-F238E27FC236}">
                <a16:creationId xmlns:a16="http://schemas.microsoft.com/office/drawing/2014/main" id="{7010854B-EB82-4205-A6D8-A453A7C5940E}"/>
              </a:ext>
            </a:extLst>
          </p:cNvPr>
          <p:cNvSpPr txBox="1">
            <a:spLocks noChangeArrowheads="1"/>
          </p:cNvSpPr>
          <p:nvPr/>
        </p:nvSpPr>
        <p:spPr bwMode="auto">
          <a:xfrm>
            <a:off x="2279650" y="3213101"/>
            <a:ext cx="1854200" cy="12493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chemeClr val="tx1"/>
              </a:buClr>
            </a:pPr>
            <a:r>
              <a:rPr lang="en-US" altLang="fr-FR" b="1">
                <a:solidFill>
                  <a:schemeClr val="tx2"/>
                </a:solidFill>
              </a:rPr>
              <a:t>Form factors: </a:t>
            </a:r>
          </a:p>
          <a:p>
            <a:pPr algn="ctr" eaLnBrk="1" hangingPunct="1">
              <a:lnSpc>
                <a:spcPct val="90000"/>
              </a:lnSpc>
              <a:spcBef>
                <a:spcPct val="20000"/>
              </a:spcBef>
              <a:buClr>
                <a:schemeClr val="tx1"/>
              </a:buClr>
            </a:pPr>
            <a:r>
              <a:rPr lang="en-US" altLang="fr-FR" b="1">
                <a:solidFill>
                  <a:srgbClr val="FF0000"/>
                </a:solidFill>
              </a:rPr>
              <a:t>transverse quark</a:t>
            </a:r>
          </a:p>
          <a:p>
            <a:pPr algn="ctr" eaLnBrk="1" hangingPunct="1">
              <a:lnSpc>
                <a:spcPct val="90000"/>
              </a:lnSpc>
              <a:spcBef>
                <a:spcPct val="20000"/>
              </a:spcBef>
              <a:buClr>
                <a:schemeClr val="tx1"/>
              </a:buClr>
            </a:pPr>
            <a:r>
              <a:rPr lang="en-US" altLang="fr-FR" b="1">
                <a:solidFill>
                  <a:srgbClr val="FF0000"/>
                </a:solidFill>
              </a:rPr>
              <a:t> distribution </a:t>
            </a:r>
            <a:r>
              <a:rPr lang="en-US" altLang="fr-FR" b="1"/>
              <a:t>in </a:t>
            </a:r>
          </a:p>
          <a:p>
            <a:pPr algn="ctr" eaLnBrk="1" hangingPunct="1">
              <a:lnSpc>
                <a:spcPct val="90000"/>
              </a:lnSpc>
              <a:spcBef>
                <a:spcPct val="20000"/>
              </a:spcBef>
              <a:buClr>
                <a:schemeClr val="tx1"/>
              </a:buClr>
            </a:pPr>
            <a:r>
              <a:rPr lang="en-US" altLang="fr-FR" b="1"/>
              <a:t>coordinate space</a:t>
            </a:r>
          </a:p>
        </p:txBody>
      </p:sp>
      <p:sp>
        <p:nvSpPr>
          <p:cNvPr id="42015" name="Text Box 47">
            <a:extLst>
              <a:ext uri="{FF2B5EF4-FFF2-40B4-BE49-F238E27FC236}">
                <a16:creationId xmlns:a16="http://schemas.microsoft.com/office/drawing/2014/main" id="{4E49BCF6-472B-4FD2-91F6-507E6094FAA1}"/>
              </a:ext>
            </a:extLst>
          </p:cNvPr>
          <p:cNvSpPr txBox="1">
            <a:spLocks noChangeArrowheads="1"/>
          </p:cNvSpPr>
          <p:nvPr/>
        </p:nvSpPr>
        <p:spPr bwMode="auto">
          <a:xfrm>
            <a:off x="1560514" y="5949951"/>
            <a:ext cx="275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GB" altLang="fr-FR" sz="2000" b="1">
                <a:sym typeface="Symbol" panose="05050102010706020507" pitchFamily="18" charset="2"/>
              </a:rPr>
              <a:t></a:t>
            </a:r>
            <a:r>
              <a:rPr lang="en-GB" altLang="fr-FR" b="1">
                <a:sym typeface="Symbol" panose="05050102010706020507" pitchFamily="18" charset="2"/>
              </a:rPr>
              <a:t> H(x,ξ,t)dx = F</a:t>
            </a:r>
            <a:r>
              <a:rPr lang="en-GB" altLang="fr-FR" b="1" baseline="-25000">
                <a:sym typeface="Symbol" panose="05050102010706020507" pitchFamily="18" charset="2"/>
              </a:rPr>
              <a:t>1</a:t>
            </a:r>
            <a:r>
              <a:rPr lang="en-GB" altLang="fr-FR" b="1">
                <a:sym typeface="Symbol" panose="05050102010706020507" pitchFamily="18" charset="2"/>
              </a:rPr>
              <a:t>(t) </a:t>
            </a:r>
            <a:r>
              <a:rPr lang="en-GB" altLang="fr-FR" sz="1000" b="1">
                <a:sym typeface="Symbol" panose="05050102010706020507" pitchFamily="18" charset="2"/>
              </a:rPr>
              <a:t>( ξ)</a:t>
            </a:r>
            <a:endParaRPr lang="en-GB" altLang="fr-FR" sz="1000" b="1"/>
          </a:p>
        </p:txBody>
      </p:sp>
      <p:grpSp>
        <p:nvGrpSpPr>
          <p:cNvPr id="42016" name="Group 66">
            <a:extLst>
              <a:ext uri="{FF2B5EF4-FFF2-40B4-BE49-F238E27FC236}">
                <a16:creationId xmlns:a16="http://schemas.microsoft.com/office/drawing/2014/main" id="{7CA26E96-B1D0-4F0E-88AD-F29FA625F14B}"/>
              </a:ext>
            </a:extLst>
          </p:cNvPr>
          <p:cNvGrpSpPr>
            <a:grpSpLocks/>
          </p:cNvGrpSpPr>
          <p:nvPr/>
        </p:nvGrpSpPr>
        <p:grpSpPr bwMode="auto">
          <a:xfrm>
            <a:off x="7967663" y="6092825"/>
            <a:ext cx="2133600" cy="641350"/>
            <a:chOff x="3960" y="3820"/>
            <a:chExt cx="1344" cy="404"/>
          </a:xfrm>
        </p:grpSpPr>
        <p:sp>
          <p:nvSpPr>
            <p:cNvPr id="42020" name="Text Box 67">
              <a:extLst>
                <a:ext uri="{FF2B5EF4-FFF2-40B4-BE49-F238E27FC236}">
                  <a16:creationId xmlns:a16="http://schemas.microsoft.com/office/drawing/2014/main" id="{ECC681AD-2F59-47E3-928C-42F2032EF957}"/>
                </a:ext>
              </a:extLst>
            </p:cNvPr>
            <p:cNvSpPr txBox="1">
              <a:spLocks noChangeArrowheads="1"/>
            </p:cNvSpPr>
            <p:nvPr/>
          </p:nvSpPr>
          <p:spPr bwMode="auto">
            <a:xfrm>
              <a:off x="3960" y="3820"/>
              <a:ext cx="13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GB" altLang="fr-FR" b="1">
                  <a:sym typeface="Symbol" panose="05050102010706020507" pitchFamily="18" charset="2"/>
                </a:rPr>
                <a:t>H(x,0,0) = q(x), H(x,0,0) = Δq(x)</a:t>
              </a:r>
              <a:r>
                <a:rPr lang="en-GB" altLang="fr-FR">
                  <a:solidFill>
                    <a:srgbClr val="FF3300"/>
                  </a:solidFill>
                  <a:latin typeface="Bookman Old Style" panose="02050604050505020204" pitchFamily="18" charset="0"/>
                  <a:sym typeface="Symbol" panose="05050102010706020507" pitchFamily="18" charset="2"/>
                </a:rPr>
                <a:t> </a:t>
              </a:r>
            </a:p>
          </p:txBody>
        </p:sp>
        <p:sp>
          <p:nvSpPr>
            <p:cNvPr id="42021" name="Text Box 68">
              <a:extLst>
                <a:ext uri="{FF2B5EF4-FFF2-40B4-BE49-F238E27FC236}">
                  <a16:creationId xmlns:a16="http://schemas.microsoft.com/office/drawing/2014/main" id="{256DC5F9-C9C7-49DF-A563-1DE1C0E450DC}"/>
                </a:ext>
              </a:extLst>
            </p:cNvPr>
            <p:cNvSpPr txBox="1">
              <a:spLocks noChangeArrowheads="1"/>
            </p:cNvSpPr>
            <p:nvPr/>
          </p:nvSpPr>
          <p:spPr bwMode="auto">
            <a:xfrm>
              <a:off x="4092" y="3904"/>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GB" altLang="fr-FR" b="1">
                  <a:latin typeface="Bookman Old Style" panose="02050604050505020204" pitchFamily="18" charset="0"/>
                </a:rPr>
                <a:t>~</a:t>
              </a:r>
            </a:p>
          </p:txBody>
        </p:sp>
      </p:grpSp>
      <p:sp>
        <p:nvSpPr>
          <p:cNvPr id="42017" name="Text Box 72">
            <a:extLst>
              <a:ext uri="{FF2B5EF4-FFF2-40B4-BE49-F238E27FC236}">
                <a16:creationId xmlns:a16="http://schemas.microsoft.com/office/drawing/2014/main" id="{C56B3A82-A846-40DF-BD39-8DC6B734552F}"/>
              </a:ext>
            </a:extLst>
          </p:cNvPr>
          <p:cNvSpPr txBox="1">
            <a:spLocks noChangeArrowheads="1"/>
          </p:cNvSpPr>
          <p:nvPr/>
        </p:nvSpPr>
        <p:spPr bwMode="auto">
          <a:xfrm>
            <a:off x="4553387" y="5266323"/>
            <a:ext cx="2841625" cy="7080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chemeClr val="tx1"/>
              </a:buClr>
            </a:pPr>
            <a:r>
              <a:rPr lang="en-US" altLang="fr-FR" sz="2000" b="1" dirty="0">
                <a:solidFill>
                  <a:schemeClr val="tx2"/>
                </a:solidFill>
              </a:rPr>
              <a:t>Accessible in</a:t>
            </a:r>
          </a:p>
          <a:p>
            <a:pPr algn="ctr" eaLnBrk="1" hangingPunct="1">
              <a:lnSpc>
                <a:spcPct val="90000"/>
              </a:lnSpc>
              <a:spcBef>
                <a:spcPct val="20000"/>
              </a:spcBef>
              <a:buClr>
                <a:schemeClr val="tx1"/>
              </a:buClr>
            </a:pPr>
            <a:r>
              <a:rPr lang="en-US" altLang="fr-FR" sz="2000" b="1" dirty="0">
                <a:solidFill>
                  <a:srgbClr val="0000FF"/>
                </a:solidFill>
              </a:rPr>
              <a:t>hard</a:t>
            </a:r>
            <a:r>
              <a:rPr lang="en-US" altLang="fr-FR" sz="2000" b="1" dirty="0">
                <a:solidFill>
                  <a:schemeClr val="tx2"/>
                </a:solidFill>
              </a:rPr>
              <a:t> </a:t>
            </a:r>
            <a:r>
              <a:rPr lang="en-US" altLang="fr-FR" sz="2000" b="1" dirty="0">
                <a:solidFill>
                  <a:srgbClr val="7030A0"/>
                </a:solidFill>
              </a:rPr>
              <a:t>exclusive</a:t>
            </a:r>
            <a:r>
              <a:rPr lang="en-US" altLang="fr-FR" sz="2000" b="1" dirty="0">
                <a:solidFill>
                  <a:schemeClr val="tx2"/>
                </a:solidFill>
              </a:rPr>
              <a:t> processes</a:t>
            </a:r>
          </a:p>
        </p:txBody>
      </p:sp>
      <p:sp>
        <p:nvSpPr>
          <p:cNvPr id="42018" name="Text Box 75">
            <a:extLst>
              <a:ext uri="{FF2B5EF4-FFF2-40B4-BE49-F238E27FC236}">
                <a16:creationId xmlns:a16="http://schemas.microsoft.com/office/drawing/2014/main" id="{A656959A-C5E7-465E-87ED-1517ED5D3759}"/>
              </a:ext>
            </a:extLst>
          </p:cNvPr>
          <p:cNvSpPr txBox="1">
            <a:spLocks noChangeArrowheads="1"/>
          </p:cNvSpPr>
          <p:nvPr/>
        </p:nvSpPr>
        <p:spPr bwMode="auto">
          <a:xfrm>
            <a:off x="1524001" y="6321426"/>
            <a:ext cx="275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GB" altLang="fr-FR" sz="2000" b="1" dirty="0">
                <a:sym typeface="Symbol" panose="05050102010706020507" pitchFamily="18" charset="2"/>
              </a:rPr>
              <a:t></a:t>
            </a:r>
            <a:r>
              <a:rPr lang="en-GB" altLang="fr-FR" b="1" dirty="0">
                <a:sym typeface="Symbol" panose="05050102010706020507" pitchFamily="18" charset="2"/>
              </a:rPr>
              <a:t> E(</a:t>
            </a:r>
            <a:r>
              <a:rPr lang="en-GB" altLang="fr-FR" b="1" dirty="0" err="1">
                <a:sym typeface="Symbol" panose="05050102010706020507" pitchFamily="18" charset="2"/>
              </a:rPr>
              <a:t>x,ξ,t</a:t>
            </a:r>
            <a:r>
              <a:rPr lang="en-GB" altLang="fr-FR" b="1" dirty="0">
                <a:sym typeface="Symbol" panose="05050102010706020507" pitchFamily="18" charset="2"/>
              </a:rPr>
              <a:t>)dx = F</a:t>
            </a:r>
            <a:r>
              <a:rPr lang="en-GB" altLang="fr-FR" b="1" baseline="-25000" dirty="0">
                <a:sym typeface="Symbol" panose="05050102010706020507" pitchFamily="18" charset="2"/>
              </a:rPr>
              <a:t>2</a:t>
            </a:r>
            <a:r>
              <a:rPr lang="en-GB" altLang="fr-FR" b="1" dirty="0">
                <a:sym typeface="Symbol" panose="05050102010706020507" pitchFamily="18" charset="2"/>
              </a:rPr>
              <a:t>(t) </a:t>
            </a:r>
            <a:r>
              <a:rPr lang="en-GB" altLang="fr-FR" sz="1000" b="1" dirty="0">
                <a:sym typeface="Symbol" panose="05050102010706020507" pitchFamily="18" charset="2"/>
              </a:rPr>
              <a:t>( ξ)</a:t>
            </a:r>
            <a:endParaRPr lang="en-GB" altLang="fr-FR" sz="1000" b="1" dirty="0"/>
          </a:p>
        </p:txBody>
      </p:sp>
      <p:sp>
        <p:nvSpPr>
          <p:cNvPr id="42019" name="Text Box 71">
            <a:extLst>
              <a:ext uri="{FF2B5EF4-FFF2-40B4-BE49-F238E27FC236}">
                <a16:creationId xmlns:a16="http://schemas.microsoft.com/office/drawing/2014/main" id="{D916C8DD-3403-4ED2-9F2C-5A7D97EECBD0}"/>
              </a:ext>
            </a:extLst>
          </p:cNvPr>
          <p:cNvSpPr txBox="1">
            <a:spLocks noChangeArrowheads="1"/>
          </p:cNvSpPr>
          <p:nvPr/>
        </p:nvSpPr>
        <p:spPr bwMode="auto">
          <a:xfrm>
            <a:off x="7454901" y="3429000"/>
            <a:ext cx="2601913" cy="1163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buClr>
                <a:schemeClr val="tx1"/>
              </a:buClr>
            </a:pPr>
            <a:r>
              <a:rPr lang="fr-FR" altLang="fr-FR" b="1">
                <a:solidFill>
                  <a:schemeClr val="tx2"/>
                </a:solidFill>
              </a:rPr>
              <a:t>Parton distributions:</a:t>
            </a:r>
          </a:p>
          <a:p>
            <a:pPr algn="ctr" eaLnBrk="1" hangingPunct="1"/>
            <a:r>
              <a:rPr lang="en-US" altLang="fr-FR" b="1">
                <a:solidFill>
                  <a:srgbClr val="FF0000"/>
                </a:solidFill>
              </a:rPr>
              <a:t>longitudinal</a:t>
            </a:r>
          </a:p>
          <a:p>
            <a:pPr algn="ctr" eaLnBrk="1" hangingPunct="1"/>
            <a:r>
              <a:rPr lang="en-US" altLang="fr-FR" b="1">
                <a:solidFill>
                  <a:srgbClr val="FF0000"/>
                </a:solidFill>
              </a:rPr>
              <a:t>quark distribution</a:t>
            </a:r>
          </a:p>
          <a:p>
            <a:pPr algn="ctr" eaLnBrk="1" hangingPunct="1"/>
            <a:r>
              <a:rPr lang="en-US" altLang="fr-FR" b="1"/>
              <a:t>in momentum space</a:t>
            </a:r>
            <a:endParaRPr lang="fr-FR" altLang="fr-FR" b="1">
              <a:cs typeface="Times New Roman" panose="02020603050405020304" pitchFamily="18" charset="0"/>
            </a:endParaRPr>
          </a:p>
        </p:txBody>
      </p:sp>
      <p:sp>
        <p:nvSpPr>
          <p:cNvPr id="81" name="Rectangle 117">
            <a:extLst>
              <a:ext uri="{FF2B5EF4-FFF2-40B4-BE49-F238E27FC236}">
                <a16:creationId xmlns:a16="http://schemas.microsoft.com/office/drawing/2014/main" id="{5427BA93-0030-46C9-AE48-63654665761F}"/>
              </a:ext>
            </a:extLst>
          </p:cNvPr>
          <p:cNvSpPr>
            <a:spLocks noChangeArrowheads="1"/>
          </p:cNvSpPr>
          <p:nvPr/>
        </p:nvSpPr>
        <p:spPr bwMode="auto">
          <a:xfrm>
            <a:off x="1129050" y="1"/>
            <a:ext cx="993233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buClr>
                <a:srgbClr val="000000"/>
              </a:buClr>
            </a:pPr>
            <a:r>
              <a:rPr lang="fr-FR" altLang="fr-FR" sz="2800" b="1" dirty="0">
                <a:solidFill>
                  <a:srgbClr val="0000FF"/>
                </a:solidFill>
              </a:rPr>
              <a:t>Electron-proton </a:t>
            </a:r>
            <a:r>
              <a:rPr lang="fr-FR" altLang="fr-FR" sz="2800" b="1" dirty="0" err="1">
                <a:solidFill>
                  <a:srgbClr val="0000FF"/>
                </a:solidFill>
              </a:rPr>
              <a:t>scattering</a:t>
            </a:r>
            <a:r>
              <a:rPr lang="fr-FR" altLang="fr-FR" sz="2800" b="1" dirty="0">
                <a:solidFill>
                  <a:srgbClr val="0000FF"/>
                </a:solidFill>
              </a:rPr>
              <a:t>: </a:t>
            </a:r>
            <a:r>
              <a:rPr lang="fr-FR" altLang="fr-FR" sz="2800" b="1" dirty="0" err="1">
                <a:solidFill>
                  <a:srgbClr val="0000FF"/>
                </a:solidFill>
              </a:rPr>
              <a:t>beyond</a:t>
            </a:r>
            <a:r>
              <a:rPr lang="fr-FR" altLang="fr-FR" sz="2800" b="1" dirty="0">
                <a:solidFill>
                  <a:srgbClr val="0000FF"/>
                </a:solidFill>
              </a:rPr>
              <a:t> the one-</a:t>
            </a:r>
            <a:r>
              <a:rPr lang="fr-FR" altLang="fr-FR" sz="2800" b="1" dirty="0" err="1">
                <a:solidFill>
                  <a:srgbClr val="0000FF"/>
                </a:solidFill>
              </a:rPr>
              <a:t>dimensional</a:t>
            </a:r>
            <a:r>
              <a:rPr lang="fr-FR" altLang="fr-FR" sz="2800" b="1" dirty="0">
                <a:solidFill>
                  <a:srgbClr val="0000FF"/>
                </a:solidFill>
              </a:rPr>
              <a:t> </a:t>
            </a:r>
            <a:r>
              <a:rPr lang="fr-FR" altLang="fr-FR" sz="2800" b="1" dirty="0" err="1">
                <a:solidFill>
                  <a:srgbClr val="0000FF"/>
                </a:solidFill>
              </a:rPr>
              <a:t>picture</a:t>
            </a:r>
            <a:endParaRPr lang="fr-FR" altLang="fr-FR" sz="2800" b="1" dirty="0">
              <a:solidFill>
                <a:srgbClr val="0000FF"/>
              </a:solidFill>
            </a:endParaRPr>
          </a:p>
        </p:txBody>
      </p:sp>
      <p:sp>
        <p:nvSpPr>
          <p:cNvPr id="2" name="ZoneTexte 1">
            <a:extLst>
              <a:ext uri="{FF2B5EF4-FFF2-40B4-BE49-F238E27FC236}">
                <a16:creationId xmlns:a16="http://schemas.microsoft.com/office/drawing/2014/main" id="{146BC5D5-BFE1-48BD-A505-F0F7E7006A46}"/>
              </a:ext>
            </a:extLst>
          </p:cNvPr>
          <p:cNvSpPr txBox="1"/>
          <p:nvPr/>
        </p:nvSpPr>
        <p:spPr>
          <a:xfrm>
            <a:off x="5370652" y="6068581"/>
            <a:ext cx="1236236" cy="369332"/>
          </a:xfrm>
          <a:prstGeom prst="rect">
            <a:avLst/>
          </a:prstGeom>
          <a:noFill/>
        </p:spPr>
        <p:txBody>
          <a:bodyPr wrap="none" rtlCol="0">
            <a:spAutoFit/>
          </a:bodyPr>
          <a:lstStyle/>
          <a:p>
            <a:r>
              <a:rPr lang="fr-FR" b="1" dirty="0">
                <a:solidFill>
                  <a:srgbClr val="0000FF"/>
                </a:solidFill>
                <a:latin typeface="Times New Roman" panose="02020603050405020304" pitchFamily="18" charset="0"/>
                <a:cs typeface="Times New Roman" panose="02020603050405020304" pitchFamily="18" charset="0"/>
              </a:rPr>
              <a:t>At high Q</a:t>
            </a:r>
            <a:r>
              <a:rPr lang="fr-FR" b="1" baseline="30000" dirty="0">
                <a:solidFill>
                  <a:srgbClr val="0000FF"/>
                </a:solidFill>
                <a:latin typeface="Times New Roman" panose="02020603050405020304" pitchFamily="18" charset="0"/>
                <a:cs typeface="Times New Roman" panose="02020603050405020304" pitchFamily="18" charset="0"/>
              </a:rPr>
              <a:t>2</a:t>
            </a:r>
          </a:p>
        </p:txBody>
      </p:sp>
      <p:sp>
        <p:nvSpPr>
          <p:cNvPr id="83" name="ZoneTexte 82">
            <a:extLst>
              <a:ext uri="{FF2B5EF4-FFF2-40B4-BE49-F238E27FC236}">
                <a16:creationId xmlns:a16="http://schemas.microsoft.com/office/drawing/2014/main" id="{4EC1A3AF-1A9D-4203-9787-06CA36EF0F21}"/>
              </a:ext>
            </a:extLst>
          </p:cNvPr>
          <p:cNvSpPr txBox="1"/>
          <p:nvPr/>
        </p:nvSpPr>
        <p:spPr>
          <a:xfrm>
            <a:off x="4455193" y="6382800"/>
            <a:ext cx="3038011" cy="369332"/>
          </a:xfrm>
          <a:prstGeom prst="rect">
            <a:avLst/>
          </a:prstGeom>
          <a:noFill/>
        </p:spPr>
        <p:txBody>
          <a:bodyPr wrap="none" rtlCol="0">
            <a:spAutoFit/>
          </a:bodyPr>
          <a:lstStyle/>
          <a:p>
            <a:r>
              <a:rPr lang="fr-FR" b="1" dirty="0">
                <a:solidFill>
                  <a:srgbClr val="7030A0"/>
                </a:solidFill>
                <a:latin typeface="Times New Roman" panose="02020603050405020304" pitchFamily="18" charset="0"/>
                <a:cs typeface="Times New Roman" panose="02020603050405020304" pitchFamily="18" charset="0"/>
              </a:rPr>
              <a:t>The final state </a:t>
            </a:r>
            <a:r>
              <a:rPr lang="fr-FR" b="1" dirty="0" err="1">
                <a:solidFill>
                  <a:srgbClr val="7030A0"/>
                </a:solidFill>
                <a:latin typeface="Times New Roman" panose="02020603050405020304" pitchFamily="18" charset="0"/>
                <a:cs typeface="Times New Roman" panose="02020603050405020304" pitchFamily="18" charset="0"/>
              </a:rPr>
              <a:t>is</a:t>
            </a:r>
            <a:r>
              <a:rPr lang="fr-FR" b="1" dirty="0">
                <a:solidFill>
                  <a:srgbClr val="7030A0"/>
                </a:solidFill>
                <a:latin typeface="Times New Roman" panose="02020603050405020304" pitchFamily="18" charset="0"/>
                <a:cs typeface="Times New Roman" panose="02020603050405020304" pitchFamily="18" charset="0"/>
              </a:rPr>
              <a:t> </a:t>
            </a:r>
            <a:r>
              <a:rPr lang="fr-FR" b="1" dirty="0" err="1">
                <a:solidFill>
                  <a:srgbClr val="7030A0"/>
                </a:solidFill>
                <a:latin typeface="Times New Roman" panose="02020603050405020304" pitchFamily="18" charset="0"/>
                <a:cs typeface="Times New Roman" panose="02020603050405020304" pitchFamily="18" charset="0"/>
              </a:rPr>
              <a:t>fully</a:t>
            </a:r>
            <a:r>
              <a:rPr lang="fr-FR" b="1" dirty="0">
                <a:solidFill>
                  <a:srgbClr val="7030A0"/>
                </a:solidFill>
                <a:latin typeface="Times New Roman" panose="02020603050405020304" pitchFamily="18" charset="0"/>
                <a:cs typeface="Times New Roman" panose="02020603050405020304" pitchFamily="18" charset="0"/>
              </a:rPr>
              <a:t> </a:t>
            </a:r>
            <a:r>
              <a:rPr lang="fr-FR" b="1" dirty="0" err="1">
                <a:solidFill>
                  <a:srgbClr val="7030A0"/>
                </a:solidFill>
                <a:latin typeface="Times New Roman" panose="02020603050405020304" pitchFamily="18" charset="0"/>
                <a:cs typeface="Times New Roman" panose="02020603050405020304" pitchFamily="18" charset="0"/>
              </a:rPr>
              <a:t>known</a:t>
            </a:r>
            <a:endParaRPr lang="fr-FR" b="1" baseline="30000" dirty="0">
              <a:solidFill>
                <a:srgbClr val="7030A0"/>
              </a:solidFill>
              <a:latin typeface="Times New Roman" panose="02020603050405020304" pitchFamily="18" charset="0"/>
              <a:cs typeface="Times New Roman" panose="02020603050405020304" pitchFamily="18" charset="0"/>
            </a:endParaRPr>
          </a:p>
        </p:txBody>
      </p:sp>
      <p:sp>
        <p:nvSpPr>
          <p:cNvPr id="84" name="ZoneTexte 83">
            <a:extLst>
              <a:ext uri="{FF2B5EF4-FFF2-40B4-BE49-F238E27FC236}">
                <a16:creationId xmlns:a16="http://schemas.microsoft.com/office/drawing/2014/main" id="{5CC09413-85C3-4FA1-8210-1DF20DA3504E}"/>
              </a:ext>
            </a:extLst>
          </p:cNvPr>
          <p:cNvSpPr txBox="1"/>
          <p:nvPr/>
        </p:nvSpPr>
        <p:spPr>
          <a:xfrm>
            <a:off x="147555" y="5062981"/>
            <a:ext cx="1768433" cy="369332"/>
          </a:xfrm>
          <a:prstGeom prst="rect">
            <a:avLst/>
          </a:prstGeom>
          <a:solidFill>
            <a:srgbClr val="FFCCFF"/>
          </a:solidFill>
        </p:spPr>
        <p:txBody>
          <a:bodyPr wrap="none" rtlCol="0">
            <a:spAutoFit/>
          </a:bodyPr>
          <a:lstStyle/>
          <a:p>
            <a:r>
              <a:rPr lang="fr-FR" dirty="0" err="1">
                <a:latin typeface="Times New Roman" panose="02020603050405020304" pitchFamily="18" charset="0"/>
                <a:cs typeface="Times New Roman" panose="02020603050405020304" pitchFamily="18" charset="0"/>
              </a:rPr>
              <a:t>Elastic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endParaRPr lang="fr-FR" dirty="0">
              <a:latin typeface="Times New Roman" panose="02020603050405020304" pitchFamily="18" charset="0"/>
              <a:cs typeface="Times New Roman" panose="02020603050405020304" pitchFamily="18" charset="0"/>
            </a:endParaRPr>
          </a:p>
        </p:txBody>
      </p:sp>
      <p:sp>
        <p:nvSpPr>
          <p:cNvPr id="85" name="ZoneTexte 84">
            <a:extLst>
              <a:ext uri="{FF2B5EF4-FFF2-40B4-BE49-F238E27FC236}">
                <a16:creationId xmlns:a16="http://schemas.microsoft.com/office/drawing/2014/main" id="{8AE6870B-1D1E-4BC3-AE0A-B08BDF6372C1}"/>
              </a:ext>
            </a:extLst>
          </p:cNvPr>
          <p:cNvSpPr txBox="1"/>
          <p:nvPr/>
        </p:nvSpPr>
        <p:spPr>
          <a:xfrm>
            <a:off x="10456373" y="5044484"/>
            <a:ext cx="556563" cy="369332"/>
          </a:xfrm>
          <a:prstGeom prst="rect">
            <a:avLst/>
          </a:prstGeom>
          <a:solidFill>
            <a:srgbClr val="FFCCFF"/>
          </a:solidFill>
        </p:spPr>
        <p:txBody>
          <a:bodyPr wrap="none" rtlCol="0">
            <a:spAutoFit/>
          </a:bodyPr>
          <a:lstStyle/>
          <a:p>
            <a:r>
              <a:rPr lang="fr-FR" dirty="0">
                <a:latin typeface="Times New Roman" panose="02020603050405020304" pitchFamily="18" charset="0"/>
                <a:cs typeface="Times New Roman" panose="02020603050405020304" pitchFamily="18" charset="0"/>
              </a:rPr>
              <a:t>DIS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3" name="Text Box 90"/>
          <p:cNvSpPr txBox="1">
            <a:spLocks noChangeArrowheads="1"/>
          </p:cNvSpPr>
          <p:nvPr/>
        </p:nvSpPr>
        <p:spPr bwMode="auto">
          <a:xfrm>
            <a:off x="6848749" y="2414280"/>
            <a:ext cx="4676495" cy="646331"/>
          </a:xfrm>
          <a:prstGeom prst="rect">
            <a:avLst/>
          </a:prstGeom>
          <a:solidFill>
            <a:srgbClr val="FFCCCC"/>
          </a:solidFill>
          <a:ln w="9525">
            <a:noFill/>
            <a:miter lim="800000"/>
            <a:headEnd/>
            <a:tailEnd/>
          </a:ln>
        </p:spPr>
        <p:txBody>
          <a:bodyPr wrap="square">
            <a:spAutoFit/>
          </a:bodyPr>
          <a:lstStyle/>
          <a:p>
            <a:pPr algn="ctr" defTabSz="1219170" fontAlgn="base">
              <a:spcBef>
                <a:spcPct val="0"/>
              </a:spcBef>
              <a:spcAft>
                <a:spcPct val="0"/>
              </a:spcAft>
            </a:pPr>
            <a:r>
              <a:rPr lang="en-US" b="1" dirty="0">
                <a:solidFill>
                  <a:srgbClr val="000000"/>
                </a:solidFill>
                <a:latin typeface="Times New Roman" pitchFamily="18" charset="0"/>
              </a:rPr>
              <a:t>« Handbag » </a:t>
            </a:r>
            <a:r>
              <a:rPr lang="en-US" dirty="0">
                <a:solidFill>
                  <a:srgbClr val="000000"/>
                </a:solidFill>
                <a:latin typeface="Times New Roman" pitchFamily="18" charset="0"/>
              </a:rPr>
              <a:t>factorization, valid in the </a:t>
            </a:r>
            <a:r>
              <a:rPr lang="en-US" b="1" dirty="0" err="1">
                <a:solidFill>
                  <a:srgbClr val="0000FF"/>
                </a:solidFill>
                <a:latin typeface="Times New Roman" pitchFamily="18" charset="0"/>
              </a:rPr>
              <a:t>Bjorken</a:t>
            </a:r>
            <a:r>
              <a:rPr lang="en-US" b="1" dirty="0">
                <a:solidFill>
                  <a:srgbClr val="0000FF"/>
                </a:solidFill>
                <a:latin typeface="Times New Roman" pitchFamily="18" charset="0"/>
              </a:rPr>
              <a:t> regime</a:t>
            </a:r>
            <a:r>
              <a:rPr lang="en-US" b="1" dirty="0">
                <a:solidFill>
                  <a:srgbClr val="000000"/>
                </a:solidFill>
                <a:latin typeface="Times New Roman" pitchFamily="18" charset="0"/>
              </a:rPr>
              <a:t> </a:t>
            </a:r>
            <a:r>
              <a:rPr lang="en-US" dirty="0">
                <a:solidFill>
                  <a:srgbClr val="000000"/>
                </a:solidFill>
                <a:latin typeface="Times New Roman" pitchFamily="18" charset="0"/>
              </a:rPr>
              <a:t>(</a:t>
            </a:r>
            <a:r>
              <a:rPr lang="en-US" b="1" dirty="0">
                <a:solidFill>
                  <a:srgbClr val="000000"/>
                </a:solidFill>
                <a:latin typeface="Times New Roman" pitchFamily="18" charset="0"/>
              </a:rPr>
              <a:t>high Q</a:t>
            </a:r>
            <a:r>
              <a:rPr lang="en-US" b="1" baseline="30000" dirty="0">
                <a:solidFill>
                  <a:srgbClr val="000000"/>
                </a:solidFill>
                <a:latin typeface="Times New Roman" pitchFamily="18" charset="0"/>
              </a:rPr>
              <a:t>2</a:t>
            </a:r>
            <a:r>
              <a:rPr lang="en-US" b="1" dirty="0">
                <a:solidFill>
                  <a:srgbClr val="000000"/>
                </a:solidFill>
                <a:latin typeface="Times New Roman" pitchFamily="18" charset="0"/>
              </a:rPr>
              <a:t> </a:t>
            </a:r>
            <a:r>
              <a:rPr lang="en-US" dirty="0">
                <a:solidFill>
                  <a:srgbClr val="000000"/>
                </a:solidFill>
                <a:latin typeface="Times New Roman" pitchFamily="18" charset="0"/>
              </a:rPr>
              <a:t>and</a:t>
            </a:r>
            <a:r>
              <a:rPr lang="en-US" b="1" dirty="0">
                <a:solidFill>
                  <a:srgbClr val="000000"/>
                </a:solidFill>
                <a:latin typeface="Times New Roman" pitchFamily="18" charset="0"/>
              </a:rPr>
              <a:t> </a:t>
            </a:r>
            <a:r>
              <a:rPr lang="en-US" b="1" dirty="0">
                <a:solidFill>
                  <a:srgbClr val="000000"/>
                </a:solidFill>
                <a:latin typeface="Symbol" pitchFamily="18" charset="2"/>
                <a:sym typeface="Symbol" pitchFamily="18" charset="2"/>
              </a:rPr>
              <a:t>, </a:t>
            </a:r>
            <a:r>
              <a:rPr lang="en-US" dirty="0">
                <a:solidFill>
                  <a:srgbClr val="000000"/>
                </a:solidFill>
                <a:latin typeface="Times New Roman" pitchFamily="18" charset="0"/>
                <a:sym typeface="Symbol" pitchFamily="18" charset="2"/>
              </a:rPr>
              <a:t>fixed </a:t>
            </a:r>
            <a:r>
              <a:rPr lang="en-US" dirty="0" err="1">
                <a:solidFill>
                  <a:srgbClr val="000000"/>
                </a:solidFill>
                <a:latin typeface="Times New Roman" pitchFamily="18" charset="0"/>
                <a:sym typeface="Symbol" pitchFamily="18" charset="2"/>
              </a:rPr>
              <a:t>x</a:t>
            </a:r>
            <a:r>
              <a:rPr lang="en-US" baseline="-25000" dirty="0" err="1">
                <a:solidFill>
                  <a:srgbClr val="000000"/>
                </a:solidFill>
                <a:latin typeface="Times New Roman" pitchFamily="18" charset="0"/>
                <a:sym typeface="Symbol" pitchFamily="18" charset="2"/>
              </a:rPr>
              <a:t>B</a:t>
            </a:r>
            <a:r>
              <a:rPr lang="en-US" dirty="0">
                <a:solidFill>
                  <a:srgbClr val="000000"/>
                </a:solidFill>
                <a:latin typeface="Times New Roman" pitchFamily="18" charset="0"/>
                <a:sym typeface="Symbol" pitchFamily="18" charset="2"/>
              </a:rPr>
              <a:t>),</a:t>
            </a:r>
            <a:r>
              <a:rPr lang="en-US" b="1" dirty="0">
                <a:solidFill>
                  <a:srgbClr val="000000"/>
                </a:solidFill>
                <a:latin typeface="Times New Roman" pitchFamily="18" charset="0"/>
                <a:sym typeface="Symbol" pitchFamily="18" charset="2"/>
              </a:rPr>
              <a:t> t&lt;&lt;Q</a:t>
            </a:r>
            <a:r>
              <a:rPr lang="en-US" b="1" baseline="30000" dirty="0">
                <a:solidFill>
                  <a:srgbClr val="000000"/>
                </a:solidFill>
                <a:latin typeface="Times New Roman" pitchFamily="18" charset="0"/>
                <a:sym typeface="Symbol" pitchFamily="18" charset="2"/>
              </a:rPr>
              <a:t>2</a:t>
            </a:r>
          </a:p>
        </p:txBody>
      </p:sp>
      <p:sp>
        <p:nvSpPr>
          <p:cNvPr id="2064" name="Text Box 91"/>
          <p:cNvSpPr txBox="1">
            <a:spLocks noChangeArrowheads="1"/>
          </p:cNvSpPr>
          <p:nvPr/>
        </p:nvSpPr>
        <p:spPr bwMode="auto">
          <a:xfrm>
            <a:off x="5677465" y="795603"/>
            <a:ext cx="4286751" cy="1477328"/>
          </a:xfrm>
          <a:prstGeom prst="rect">
            <a:avLst/>
          </a:prstGeom>
          <a:noFill/>
          <a:ln w="9525">
            <a:noFill/>
            <a:miter lim="800000"/>
            <a:headEnd/>
            <a:tailEnd/>
          </a:ln>
        </p:spPr>
        <p:txBody>
          <a:bodyPr wrap="none">
            <a:spAutoFit/>
          </a:bodyPr>
          <a:lstStyle/>
          <a:p>
            <a:pPr defTabSz="1219170" fontAlgn="base">
              <a:spcBef>
                <a:spcPct val="0"/>
              </a:spcBef>
              <a:spcAft>
                <a:spcPct val="0"/>
              </a:spcAft>
              <a:buFontTx/>
              <a:buChar char="•"/>
            </a:pPr>
            <a:r>
              <a:rPr lang="en-US" dirty="0">
                <a:solidFill>
                  <a:srgbClr val="000000"/>
                </a:solidFill>
                <a:latin typeface="Times New Roman" pitchFamily="18" charset="0"/>
              </a:rPr>
              <a:t> Q</a:t>
            </a:r>
            <a:r>
              <a:rPr lang="en-US" baseline="30000" dirty="0">
                <a:solidFill>
                  <a:srgbClr val="000000"/>
                </a:solidFill>
                <a:latin typeface="Times New Roman" pitchFamily="18" charset="0"/>
              </a:rPr>
              <a:t>2</a:t>
            </a:r>
            <a:r>
              <a:rPr lang="en-US" dirty="0">
                <a:solidFill>
                  <a:srgbClr val="000000"/>
                </a:solidFill>
                <a:latin typeface="Times New Roman" pitchFamily="18" charset="0"/>
              </a:rPr>
              <a:t>= - (k-k’)</a:t>
            </a:r>
            <a:r>
              <a:rPr lang="en-US" baseline="30000" dirty="0">
                <a:solidFill>
                  <a:srgbClr val="000000"/>
                </a:solidFill>
                <a:latin typeface="Times New Roman" pitchFamily="18" charset="0"/>
              </a:rPr>
              <a:t>2</a:t>
            </a:r>
          </a:p>
          <a:p>
            <a:pPr defTabSz="1219170" fontAlgn="base">
              <a:spcBef>
                <a:spcPct val="0"/>
              </a:spcBef>
              <a:spcAft>
                <a:spcPct val="0"/>
              </a:spcAft>
              <a:buFontTx/>
              <a:buChar char="•"/>
            </a:pPr>
            <a:r>
              <a:rPr lang="en-US" dirty="0">
                <a:solidFill>
                  <a:srgbClr val="000000"/>
                </a:solidFill>
                <a:latin typeface="Times New Roman" pitchFamily="18" charset="0"/>
              </a:rPr>
              <a:t> </a:t>
            </a:r>
            <a:r>
              <a:rPr lang="en-US" dirty="0" err="1">
                <a:solidFill>
                  <a:srgbClr val="000000"/>
                </a:solidFill>
                <a:latin typeface="Times New Roman" pitchFamily="18" charset="0"/>
              </a:rPr>
              <a:t>x</a:t>
            </a:r>
            <a:r>
              <a:rPr lang="en-US" baseline="-25000" dirty="0" err="1">
                <a:solidFill>
                  <a:srgbClr val="000000"/>
                </a:solidFill>
                <a:latin typeface="Times New Roman" pitchFamily="18" charset="0"/>
              </a:rPr>
              <a:t>B</a:t>
            </a:r>
            <a:r>
              <a:rPr lang="en-US" dirty="0">
                <a:solidFill>
                  <a:srgbClr val="000000"/>
                </a:solidFill>
                <a:latin typeface="Times New Roman" pitchFamily="18" charset="0"/>
              </a:rPr>
              <a:t> = Q</a:t>
            </a:r>
            <a:r>
              <a:rPr lang="en-US" baseline="30000" dirty="0">
                <a:solidFill>
                  <a:srgbClr val="000000"/>
                </a:solidFill>
                <a:latin typeface="Times New Roman" pitchFamily="18" charset="0"/>
              </a:rPr>
              <a:t>2</a:t>
            </a:r>
            <a:r>
              <a:rPr lang="en-US" dirty="0">
                <a:solidFill>
                  <a:srgbClr val="000000"/>
                </a:solidFill>
                <a:latin typeface="Times New Roman" pitchFamily="18" charset="0"/>
              </a:rPr>
              <a:t>/2M</a:t>
            </a:r>
            <a:r>
              <a:rPr lang="en-US" dirty="0">
                <a:solidFill>
                  <a:srgbClr val="000000"/>
                </a:solidFill>
                <a:latin typeface="Symbol" pitchFamily="18" charset="2"/>
              </a:rPr>
              <a:t>n   n</a:t>
            </a:r>
            <a:r>
              <a:rPr lang="en-US" dirty="0">
                <a:solidFill>
                  <a:srgbClr val="000000"/>
                </a:solidFill>
                <a:latin typeface="Times New Roman" pitchFamily="18" charset="0"/>
              </a:rPr>
              <a:t>=</a:t>
            </a:r>
            <a:r>
              <a:rPr lang="en-US" dirty="0" err="1">
                <a:solidFill>
                  <a:srgbClr val="000000"/>
                </a:solidFill>
                <a:latin typeface="Times New Roman" pitchFamily="18" charset="0"/>
              </a:rPr>
              <a:t>E</a:t>
            </a:r>
            <a:r>
              <a:rPr lang="en-US" baseline="-25000" dirty="0" err="1">
                <a:solidFill>
                  <a:srgbClr val="000000"/>
                </a:solidFill>
                <a:latin typeface="Times New Roman" pitchFamily="18" charset="0"/>
              </a:rPr>
              <a:t>e</a:t>
            </a:r>
            <a:r>
              <a:rPr lang="en-US" dirty="0" err="1">
                <a:solidFill>
                  <a:srgbClr val="000000"/>
                </a:solidFill>
                <a:latin typeface="Times New Roman" pitchFamily="18" charset="0"/>
              </a:rPr>
              <a:t>-E</a:t>
            </a:r>
            <a:r>
              <a:rPr lang="en-US" baseline="-25000" dirty="0" err="1">
                <a:solidFill>
                  <a:srgbClr val="000000"/>
                </a:solidFill>
                <a:latin typeface="Times New Roman" pitchFamily="18" charset="0"/>
              </a:rPr>
              <a:t>e</a:t>
            </a:r>
            <a:r>
              <a:rPr lang="en-US" baseline="-25000" dirty="0">
                <a:solidFill>
                  <a:srgbClr val="000000"/>
                </a:solidFill>
                <a:latin typeface="Times New Roman" pitchFamily="18" charset="0"/>
              </a:rPr>
              <a:t>’</a:t>
            </a:r>
            <a:endParaRPr lang="en-US" dirty="0">
              <a:solidFill>
                <a:srgbClr val="000000"/>
              </a:solidFill>
              <a:latin typeface="Symbol" pitchFamily="18" charset="2"/>
            </a:endParaRPr>
          </a:p>
          <a:p>
            <a:pPr defTabSz="1219170" fontAlgn="base">
              <a:spcBef>
                <a:spcPct val="0"/>
              </a:spcBef>
              <a:spcAft>
                <a:spcPct val="0"/>
              </a:spcAft>
              <a:buFontTx/>
              <a:buChar char="•"/>
            </a:pPr>
            <a:r>
              <a:rPr lang="en-US" dirty="0">
                <a:solidFill>
                  <a:srgbClr val="000000"/>
                </a:solidFill>
                <a:latin typeface="Times New Roman" pitchFamily="18" charset="0"/>
              </a:rPr>
              <a:t> </a:t>
            </a:r>
            <a:r>
              <a:rPr lang="en-US" dirty="0" err="1">
                <a:solidFill>
                  <a:srgbClr val="000000"/>
                </a:solidFill>
                <a:latin typeface="Times New Roman" pitchFamily="18" charset="0"/>
                <a:cs typeface="Times New Roman" pitchFamily="18" charset="0"/>
              </a:rPr>
              <a:t>x+ξ</a:t>
            </a:r>
            <a:r>
              <a:rPr lang="en-US" dirty="0">
                <a:solidFill>
                  <a:srgbClr val="000000"/>
                </a:solidFill>
                <a:latin typeface="Times New Roman" pitchFamily="18" charset="0"/>
                <a:cs typeface="Times New Roman" pitchFamily="18" charset="0"/>
              </a:rPr>
              <a:t>, x-ξ  longitudinal momentum fractions</a:t>
            </a:r>
          </a:p>
          <a:p>
            <a:pPr defTabSz="1219170" fontAlgn="base">
              <a:spcBef>
                <a:spcPct val="0"/>
              </a:spcBef>
              <a:spcAft>
                <a:spcPct val="0"/>
              </a:spcAft>
              <a:buFontTx/>
              <a:buChar char="•"/>
            </a:pPr>
            <a:r>
              <a:rPr lang="en-US" dirty="0">
                <a:solidFill>
                  <a:srgbClr val="000000"/>
                </a:solidFill>
                <a:latin typeface="Times New Roman" pitchFamily="18" charset="0"/>
              </a:rPr>
              <a:t> t = </a:t>
            </a:r>
            <a:r>
              <a:rPr lang="en-US" dirty="0">
                <a:solidFill>
                  <a:srgbClr val="000000"/>
                </a:solidFill>
                <a:latin typeface="Symbol" pitchFamily="18" charset="2"/>
                <a:cs typeface="Times New Roman" pitchFamily="18" charset="0"/>
              </a:rPr>
              <a:t>D</a:t>
            </a:r>
            <a:r>
              <a:rPr lang="en-US" baseline="30000" dirty="0">
                <a:solidFill>
                  <a:srgbClr val="000000"/>
                </a:solidFill>
                <a:latin typeface="Times New Roman" pitchFamily="18" charset="0"/>
              </a:rPr>
              <a:t>2 </a:t>
            </a:r>
            <a:r>
              <a:rPr lang="en-US" dirty="0">
                <a:solidFill>
                  <a:srgbClr val="000000"/>
                </a:solidFill>
                <a:latin typeface="Times New Roman" pitchFamily="18" charset="0"/>
              </a:rPr>
              <a:t>= (p-p’)</a:t>
            </a:r>
            <a:r>
              <a:rPr lang="en-US" baseline="30000" dirty="0">
                <a:solidFill>
                  <a:srgbClr val="000000"/>
                </a:solidFill>
                <a:latin typeface="Times New Roman" pitchFamily="18" charset="0"/>
              </a:rPr>
              <a:t>2</a:t>
            </a:r>
            <a:endParaRPr lang="en-US" dirty="0">
              <a:solidFill>
                <a:srgbClr val="000000"/>
              </a:solidFill>
              <a:latin typeface="Times New Roman" pitchFamily="18" charset="0"/>
              <a:cs typeface="Times New Roman" pitchFamily="18" charset="0"/>
            </a:endParaRPr>
          </a:p>
          <a:p>
            <a:pPr defTabSz="1219170" fontAlgn="base">
              <a:spcBef>
                <a:spcPct val="0"/>
              </a:spcBef>
              <a:spcAft>
                <a:spcPct val="0"/>
              </a:spcAft>
              <a:buFontTx/>
              <a:buChar char="•"/>
            </a:pPr>
            <a:r>
              <a:rPr lang="en-US" dirty="0">
                <a:solidFill>
                  <a:srgbClr val="000000"/>
                </a:solidFill>
                <a:latin typeface="Times New Roman" pitchFamily="18" charset="0"/>
                <a:cs typeface="Times New Roman" pitchFamily="18" charset="0"/>
              </a:rPr>
              <a:t> </a:t>
            </a:r>
            <a:r>
              <a:rPr lang="en-US" dirty="0">
                <a:solidFill>
                  <a:srgbClr val="000000"/>
                </a:solidFill>
                <a:latin typeface="Symbol" pitchFamily="18" charset="2"/>
                <a:cs typeface="Times New Roman" pitchFamily="18" charset="0"/>
              </a:rPr>
              <a:t>x = -D</a:t>
            </a:r>
            <a:r>
              <a:rPr lang="en-US" baseline="30000" dirty="0">
                <a:solidFill>
                  <a:srgbClr val="000000"/>
                </a:solidFill>
                <a:latin typeface="Symbol" pitchFamily="18" charset="2"/>
                <a:cs typeface="Times New Roman" pitchFamily="18" charset="0"/>
              </a:rPr>
              <a:t>+</a:t>
            </a:r>
            <a:r>
              <a:rPr lang="en-US" dirty="0">
                <a:solidFill>
                  <a:srgbClr val="000000"/>
                </a:solidFill>
                <a:latin typeface="Symbol" pitchFamily="18" charset="2"/>
                <a:cs typeface="Times New Roman" pitchFamily="18" charset="0"/>
              </a:rPr>
              <a:t>/2</a:t>
            </a:r>
            <a:r>
              <a:rPr lang="en-US" dirty="0">
                <a:solidFill>
                  <a:srgbClr val="000000"/>
                </a:solidFill>
                <a:latin typeface="Times New Roman" panose="02020603050405020304" pitchFamily="18" charset="0"/>
                <a:cs typeface="Times New Roman" panose="02020603050405020304" pitchFamily="18" charset="0"/>
              </a:rPr>
              <a:t>P</a:t>
            </a:r>
            <a:r>
              <a:rPr lang="en-US" baseline="30000" dirty="0">
                <a:solidFill>
                  <a:srgbClr val="000000"/>
                </a:solidFill>
                <a:latin typeface="Times New Roman" panose="02020603050405020304" pitchFamily="18" charset="0"/>
                <a:cs typeface="Times New Roman" pitchFamily="18" charset="0"/>
              </a:rPr>
              <a:t>+ </a:t>
            </a:r>
            <a:r>
              <a:rPr lang="en-US" dirty="0">
                <a:solidFill>
                  <a:srgbClr val="000000"/>
                </a:solidFill>
                <a:latin typeface="Symbol" pitchFamily="18" charset="2"/>
                <a:cs typeface="Times New Roman" pitchFamily="18" charset="0"/>
                <a:sym typeface="Symbol" pitchFamily="18" charset="2"/>
              </a:rPr>
              <a:t> </a:t>
            </a:r>
            <a:r>
              <a:rPr lang="en-US" dirty="0" err="1">
                <a:solidFill>
                  <a:srgbClr val="000000"/>
                </a:solidFill>
                <a:latin typeface="Times New Roman" pitchFamily="18" charset="0"/>
                <a:cs typeface="Times New Roman" pitchFamily="18" charset="0"/>
                <a:sym typeface="Symbol" pitchFamily="18" charset="2"/>
              </a:rPr>
              <a:t>x</a:t>
            </a:r>
            <a:r>
              <a:rPr lang="en-US" baseline="-25000" dirty="0" err="1">
                <a:solidFill>
                  <a:srgbClr val="000000"/>
                </a:solidFill>
                <a:latin typeface="Times New Roman" pitchFamily="18" charset="0"/>
                <a:cs typeface="Times New Roman" pitchFamily="18" charset="0"/>
                <a:sym typeface="Symbol" pitchFamily="18" charset="2"/>
              </a:rPr>
              <a:t>B</a:t>
            </a:r>
            <a:r>
              <a:rPr lang="en-US" dirty="0">
                <a:solidFill>
                  <a:srgbClr val="000000"/>
                </a:solidFill>
                <a:latin typeface="Times New Roman" pitchFamily="18" charset="0"/>
                <a:cs typeface="Times New Roman" pitchFamily="18" charset="0"/>
                <a:sym typeface="Symbol" pitchFamily="18" charset="2"/>
              </a:rPr>
              <a:t>/(2-x</a:t>
            </a:r>
            <a:r>
              <a:rPr lang="en-US" baseline="-25000" dirty="0">
                <a:solidFill>
                  <a:srgbClr val="000000"/>
                </a:solidFill>
                <a:latin typeface="Times New Roman" pitchFamily="18" charset="0"/>
                <a:cs typeface="Times New Roman" pitchFamily="18" charset="0"/>
                <a:sym typeface="Symbol" pitchFamily="18" charset="2"/>
              </a:rPr>
              <a:t>B</a:t>
            </a:r>
            <a:r>
              <a:rPr lang="en-US" dirty="0">
                <a:solidFill>
                  <a:srgbClr val="000000"/>
                </a:solidFill>
                <a:latin typeface="Times New Roman" pitchFamily="18" charset="0"/>
                <a:cs typeface="Times New Roman" pitchFamily="18" charset="0"/>
                <a:sym typeface="Symbol" pitchFamily="18" charset="2"/>
              </a:rPr>
              <a:t>)</a:t>
            </a:r>
          </a:p>
        </p:txBody>
      </p:sp>
      <p:sp>
        <p:nvSpPr>
          <p:cNvPr id="2065" name="ZoneTexte 113"/>
          <p:cNvSpPr txBox="1">
            <a:spLocks noChangeArrowheads="1"/>
          </p:cNvSpPr>
          <p:nvPr/>
        </p:nvSpPr>
        <p:spPr bwMode="auto">
          <a:xfrm>
            <a:off x="181965" y="3890115"/>
            <a:ext cx="7050108" cy="369332"/>
          </a:xfrm>
          <a:prstGeom prst="rect">
            <a:avLst/>
          </a:prstGeom>
          <a:noFill/>
          <a:ln w="9525">
            <a:solidFill>
              <a:srgbClr val="FF0000"/>
            </a:solidFill>
            <a:miter lim="800000"/>
            <a:headEnd/>
            <a:tailEnd/>
          </a:ln>
        </p:spPr>
        <p:txBody>
          <a:bodyPr wrap="square">
            <a:spAutoFit/>
          </a:bodyPr>
          <a:lstStyle/>
          <a:p>
            <a:pPr algn="ctr" defTabSz="1219170" fontAlgn="base">
              <a:spcBef>
                <a:spcPct val="0"/>
              </a:spcBef>
              <a:spcAft>
                <a:spcPct val="0"/>
              </a:spcAft>
            </a:pPr>
            <a:r>
              <a:rPr lang="fr-FR" i="1">
                <a:solidFill>
                  <a:srgbClr val="000000"/>
                </a:solidFill>
                <a:latin typeface="Times New Roman" pitchFamily="18" charset="0"/>
              </a:rPr>
              <a:t>GPDs: Fourier transforms of </a:t>
            </a:r>
            <a:r>
              <a:rPr lang="fr-FR" b="1" i="1">
                <a:solidFill>
                  <a:srgbClr val="000000"/>
                </a:solidFill>
                <a:latin typeface="Times New Roman" pitchFamily="18" charset="0"/>
              </a:rPr>
              <a:t>non-local</a:t>
            </a:r>
            <a:r>
              <a:rPr lang="fr-FR" i="1">
                <a:solidFill>
                  <a:srgbClr val="000000"/>
                </a:solidFill>
                <a:latin typeface="Times New Roman" pitchFamily="18" charset="0"/>
              </a:rPr>
              <a:t>, </a:t>
            </a:r>
            <a:r>
              <a:rPr lang="fr-FR" b="1" i="1">
                <a:solidFill>
                  <a:srgbClr val="000000"/>
                </a:solidFill>
                <a:latin typeface="Times New Roman" pitchFamily="18" charset="0"/>
              </a:rPr>
              <a:t>non-diagonal</a:t>
            </a:r>
            <a:r>
              <a:rPr lang="fr-FR" i="1">
                <a:solidFill>
                  <a:srgbClr val="000000"/>
                </a:solidFill>
                <a:latin typeface="Times New Roman" pitchFamily="18" charset="0"/>
              </a:rPr>
              <a:t> QCD operators</a:t>
            </a:r>
            <a:endParaRPr lang="en-US" i="1">
              <a:solidFill>
                <a:srgbClr val="000000"/>
              </a:solidFill>
              <a:latin typeface="Times New Roman" pitchFamily="18" charset="0"/>
            </a:endParaRPr>
          </a:p>
        </p:txBody>
      </p:sp>
      <p:grpSp>
        <p:nvGrpSpPr>
          <p:cNvPr id="68" name="Groupe 67"/>
          <p:cNvGrpSpPr/>
          <p:nvPr/>
        </p:nvGrpSpPr>
        <p:grpSpPr>
          <a:xfrm>
            <a:off x="-6791" y="646057"/>
            <a:ext cx="6028840" cy="2941985"/>
            <a:chOff x="-5094" y="702909"/>
            <a:chExt cx="4521630" cy="2206489"/>
          </a:xfrm>
        </p:grpSpPr>
        <p:grpSp>
          <p:nvGrpSpPr>
            <p:cNvPr id="69" name="Group 41"/>
            <p:cNvGrpSpPr>
              <a:grpSpLocks noChangeAspect="1"/>
            </p:cNvGrpSpPr>
            <p:nvPr/>
          </p:nvGrpSpPr>
          <p:grpSpPr bwMode="auto">
            <a:xfrm rot="-2865258">
              <a:off x="1467644" y="1142207"/>
              <a:ext cx="128587" cy="546100"/>
              <a:chOff x="1324" y="1002"/>
              <a:chExt cx="146" cy="462"/>
            </a:xfrm>
          </p:grpSpPr>
          <p:sp>
            <p:nvSpPr>
              <p:cNvPr id="112" name="Freeform 42"/>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3" name="Freeform 43"/>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4" name="Freeform 44"/>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5" name="Freeform 45"/>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6" name="Freeform 46"/>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7" name="Freeform 47"/>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8" name="Freeform 48"/>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70" name="Line 49"/>
            <p:cNvSpPr>
              <a:spLocks noChangeShapeType="1"/>
            </p:cNvSpPr>
            <p:nvPr/>
          </p:nvSpPr>
          <p:spPr bwMode="auto">
            <a:xfrm flipV="1">
              <a:off x="1477963" y="1604963"/>
              <a:ext cx="304800" cy="609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1" name="Line 50"/>
            <p:cNvSpPr>
              <a:spLocks noChangeShapeType="1"/>
            </p:cNvSpPr>
            <p:nvPr/>
          </p:nvSpPr>
          <p:spPr bwMode="auto">
            <a:xfrm rot="18742695" flipV="1">
              <a:off x="2767013" y="1598613"/>
              <a:ext cx="303212" cy="614362"/>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2" name="Line 51"/>
            <p:cNvSpPr>
              <a:spLocks noChangeShapeType="1"/>
            </p:cNvSpPr>
            <p:nvPr/>
          </p:nvSpPr>
          <p:spPr bwMode="auto">
            <a:xfrm rot="12777622" flipV="1">
              <a:off x="3529013" y="2390775"/>
              <a:ext cx="685800" cy="228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3" name="Freeform 52"/>
            <p:cNvSpPr>
              <a:spLocks/>
            </p:cNvSpPr>
            <p:nvPr/>
          </p:nvSpPr>
          <p:spPr bwMode="auto">
            <a:xfrm>
              <a:off x="415925" y="954088"/>
              <a:ext cx="1439863" cy="441325"/>
            </a:xfrm>
            <a:custGeom>
              <a:avLst/>
              <a:gdLst>
                <a:gd name="T0" fmla="*/ 0 w 672"/>
                <a:gd name="T1" fmla="*/ 2147483647 h 144"/>
                <a:gd name="T2" fmla="*/ 2147483647 w 672"/>
                <a:gd name="T3" fmla="*/ 2147483647 h 144"/>
                <a:gd name="T4" fmla="*/ 2147483647 w 672"/>
                <a:gd name="T5" fmla="*/ 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lnTo>
                    <a:pt x="432" y="96"/>
                  </a:lnTo>
                  <a:lnTo>
                    <a:pt x="672" y="0"/>
                  </a:lnTo>
                </a:path>
              </a:pathLst>
            </a:custGeom>
            <a:noFill/>
            <a:ln w="9525">
              <a:solidFill>
                <a:schemeClr val="tx1"/>
              </a:solidFill>
              <a:round/>
              <a:headEnd type="none" w="med" len="med"/>
              <a:tailEnd type="triangle" w="med" len="me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4" name="Text Box 53"/>
            <p:cNvSpPr txBox="1">
              <a:spLocks noChangeArrowheads="1"/>
            </p:cNvSpPr>
            <p:nvPr/>
          </p:nvSpPr>
          <p:spPr bwMode="auto">
            <a:xfrm>
              <a:off x="1568450" y="702909"/>
              <a:ext cx="606176" cy="315423"/>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e’(k’)</a:t>
              </a:r>
            </a:p>
          </p:txBody>
        </p:sp>
        <p:sp>
          <p:nvSpPr>
            <p:cNvPr id="75" name="Line 54"/>
            <p:cNvSpPr>
              <a:spLocks noChangeShapeType="1"/>
            </p:cNvSpPr>
            <p:nvPr/>
          </p:nvSpPr>
          <p:spPr bwMode="auto">
            <a:xfrm flipV="1">
              <a:off x="487363" y="2489200"/>
              <a:ext cx="685800" cy="228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6" name="Line 55"/>
            <p:cNvSpPr>
              <a:spLocks noChangeShapeType="1"/>
            </p:cNvSpPr>
            <p:nvPr/>
          </p:nvSpPr>
          <p:spPr bwMode="auto">
            <a:xfrm rot="12777622" flipV="1">
              <a:off x="3513138" y="2425700"/>
              <a:ext cx="685800" cy="228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nvGrpSpPr>
            <p:cNvPr id="77" name="Group 56"/>
            <p:cNvGrpSpPr>
              <a:grpSpLocks/>
            </p:cNvGrpSpPr>
            <p:nvPr/>
          </p:nvGrpSpPr>
          <p:grpSpPr bwMode="auto">
            <a:xfrm>
              <a:off x="263528" y="900115"/>
              <a:ext cx="3948115" cy="1868489"/>
              <a:chOff x="166" y="765"/>
              <a:chExt cx="2487" cy="1177"/>
            </a:xfrm>
          </p:grpSpPr>
          <p:sp>
            <p:nvSpPr>
              <p:cNvPr id="81" name="Freeform 57"/>
              <p:cNvSpPr>
                <a:spLocks/>
              </p:cNvSpPr>
              <p:nvPr/>
            </p:nvSpPr>
            <p:spPr bwMode="auto">
              <a:xfrm>
                <a:off x="1027" y="1017"/>
                <a:ext cx="714" cy="56"/>
              </a:xfrm>
              <a:custGeom>
                <a:avLst/>
                <a:gdLst>
                  <a:gd name="T0" fmla="*/ 0 w 1200"/>
                  <a:gd name="T1" fmla="*/ 124910 h 48"/>
                  <a:gd name="T2" fmla="*/ 1 w 1200"/>
                  <a:gd name="T3" fmla="*/ 0 h 48"/>
                  <a:gd name="T4" fmla="*/ 1 w 1200"/>
                  <a:gd name="T5" fmla="*/ 124910 h 48"/>
                  <a:gd name="T6" fmla="*/ 0 60000 65536"/>
                  <a:gd name="T7" fmla="*/ 0 60000 65536"/>
                  <a:gd name="T8" fmla="*/ 0 60000 65536"/>
                  <a:gd name="T9" fmla="*/ 0 w 1200"/>
                  <a:gd name="T10" fmla="*/ 0 h 48"/>
                  <a:gd name="T11" fmla="*/ 1200 w 1200"/>
                  <a:gd name="T12" fmla="*/ 48 h 48"/>
                </a:gdLst>
                <a:ahLst/>
                <a:cxnLst>
                  <a:cxn ang="T6">
                    <a:pos x="T0" y="T1"/>
                  </a:cxn>
                  <a:cxn ang="T7">
                    <a:pos x="T2" y="T3"/>
                  </a:cxn>
                  <a:cxn ang="T8">
                    <a:pos x="T4" y="T5"/>
                  </a:cxn>
                </a:cxnLst>
                <a:rect l="T9" t="T10" r="T11" b="T12"/>
                <a:pathLst>
                  <a:path w="1200" h="48">
                    <a:moveTo>
                      <a:pt x="0" y="48"/>
                    </a:moveTo>
                    <a:cubicBezTo>
                      <a:pt x="212" y="24"/>
                      <a:pt x="424" y="0"/>
                      <a:pt x="624" y="0"/>
                    </a:cubicBezTo>
                    <a:cubicBezTo>
                      <a:pt x="824" y="0"/>
                      <a:pt x="1012" y="24"/>
                      <a:pt x="1200" y="48"/>
                    </a:cubicBezTo>
                  </a:path>
                </a:pathLst>
              </a:custGeom>
              <a:noFill/>
              <a:ln w="9525" cap="flat">
                <a:solidFill>
                  <a:schemeClr val="tx1"/>
                </a:solidFill>
                <a:prstDash val="dash"/>
                <a:round/>
                <a:headEnd type="none" w="med" len="med"/>
                <a:tailEnd type="arrow" w="med" len="me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82" name="Text Box 58"/>
              <p:cNvSpPr txBox="1">
                <a:spLocks noChangeArrowheads="1"/>
              </p:cNvSpPr>
              <p:nvPr/>
            </p:nvSpPr>
            <p:spPr bwMode="auto">
              <a:xfrm>
                <a:off x="1299" y="833"/>
                <a:ext cx="192"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dirty="0">
                    <a:solidFill>
                      <a:srgbClr val="000000"/>
                    </a:solidFill>
                    <a:latin typeface="Times New Roman" pitchFamily="18" charset="0"/>
                  </a:rPr>
                  <a:t>t</a:t>
                </a:r>
              </a:p>
            </p:txBody>
          </p:sp>
          <p:sp>
            <p:nvSpPr>
              <p:cNvPr id="83" name="Line 59"/>
              <p:cNvSpPr>
                <a:spLocks noChangeShapeType="1"/>
              </p:cNvSpPr>
              <p:nvPr/>
            </p:nvSpPr>
            <p:spPr bwMode="auto">
              <a:xfrm flipV="1">
                <a:off x="1123" y="1207"/>
                <a:ext cx="623" cy="2"/>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nvGrpSpPr>
              <p:cNvPr id="84" name="Group 60"/>
              <p:cNvGrpSpPr>
                <a:grpSpLocks/>
              </p:cNvGrpSpPr>
              <p:nvPr/>
            </p:nvGrpSpPr>
            <p:grpSpPr bwMode="auto">
              <a:xfrm>
                <a:off x="166" y="899"/>
                <a:ext cx="2487" cy="1043"/>
                <a:chOff x="23" y="841"/>
                <a:chExt cx="2487" cy="1043"/>
              </a:xfrm>
            </p:grpSpPr>
            <p:sp>
              <p:nvSpPr>
                <p:cNvPr id="94" name="Text Box 61"/>
                <p:cNvSpPr txBox="1">
                  <a:spLocks noChangeArrowheads="1"/>
                </p:cNvSpPr>
                <p:nvPr/>
              </p:nvSpPr>
              <p:spPr bwMode="auto">
                <a:xfrm>
                  <a:off x="476" y="1026"/>
                  <a:ext cx="388"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dirty="0">
                      <a:solidFill>
                        <a:srgbClr val="000000"/>
                      </a:solidFill>
                      <a:latin typeface="Times New Roman" pitchFamily="18" charset="0"/>
                    </a:rPr>
                    <a:t>(Q</a:t>
                  </a:r>
                  <a:r>
                    <a:rPr lang="en-US" sz="2133" baseline="30000" dirty="0">
                      <a:solidFill>
                        <a:srgbClr val="000000"/>
                      </a:solidFill>
                      <a:latin typeface="Times New Roman" pitchFamily="18" charset="0"/>
                    </a:rPr>
                    <a:t>2</a:t>
                  </a:r>
                  <a:r>
                    <a:rPr lang="en-US" sz="2133" dirty="0">
                      <a:solidFill>
                        <a:srgbClr val="000000"/>
                      </a:solidFill>
                      <a:latin typeface="Times New Roman" pitchFamily="18" charset="0"/>
                    </a:rPr>
                    <a:t>)</a:t>
                  </a:r>
                </a:p>
              </p:txBody>
            </p:sp>
            <p:sp>
              <p:nvSpPr>
                <p:cNvPr id="95" name="Text Box 62"/>
                <p:cNvSpPr txBox="1">
                  <a:spLocks noChangeArrowheads="1"/>
                </p:cNvSpPr>
                <p:nvPr/>
              </p:nvSpPr>
              <p:spPr bwMode="auto">
                <a:xfrm>
                  <a:off x="23" y="841"/>
                  <a:ext cx="296" cy="199"/>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e(k)</a:t>
                  </a:r>
                </a:p>
              </p:txBody>
            </p:sp>
            <p:sp>
              <p:nvSpPr>
                <p:cNvPr id="96" name="Text Box 63"/>
                <p:cNvSpPr txBox="1">
                  <a:spLocks noChangeArrowheads="1"/>
                </p:cNvSpPr>
                <p:nvPr/>
              </p:nvSpPr>
              <p:spPr bwMode="auto">
                <a:xfrm>
                  <a:off x="381" y="1024"/>
                  <a:ext cx="205" cy="199"/>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Symbol" pitchFamily="18" charset="2"/>
                    </a:rPr>
                    <a:t>g</a:t>
                  </a:r>
                  <a:r>
                    <a:rPr lang="en-US" sz="2133" dirty="0">
                      <a:solidFill>
                        <a:srgbClr val="000000"/>
                      </a:solidFill>
                      <a:latin typeface="Times New Roman" pitchFamily="18" charset="0"/>
                    </a:rPr>
                    <a:t>*</a:t>
                  </a:r>
                </a:p>
              </p:txBody>
            </p:sp>
            <p:grpSp>
              <p:nvGrpSpPr>
                <p:cNvPr id="97" name="Group 64"/>
                <p:cNvGrpSpPr>
                  <a:grpSpLocks/>
                </p:cNvGrpSpPr>
                <p:nvPr/>
              </p:nvGrpSpPr>
              <p:grpSpPr bwMode="auto">
                <a:xfrm>
                  <a:off x="159" y="1253"/>
                  <a:ext cx="2351" cy="631"/>
                  <a:chOff x="159" y="1253"/>
                  <a:chExt cx="2351" cy="631"/>
                </a:xfrm>
              </p:grpSpPr>
              <p:sp>
                <p:nvSpPr>
                  <p:cNvPr id="98" name="Text Box 65"/>
                  <p:cNvSpPr txBox="1">
                    <a:spLocks noChangeArrowheads="1"/>
                  </p:cNvSpPr>
                  <p:nvPr/>
                </p:nvSpPr>
                <p:spPr bwMode="auto">
                  <a:xfrm>
                    <a:off x="476" y="1253"/>
                    <a:ext cx="388"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a:solidFill>
                          <a:srgbClr val="000000"/>
                        </a:solidFill>
                        <a:latin typeface="Times New Roman" pitchFamily="18" charset="0"/>
                      </a:rPr>
                      <a:t>x+ξ </a:t>
                    </a:r>
                  </a:p>
                </p:txBody>
              </p:sp>
              <p:sp>
                <p:nvSpPr>
                  <p:cNvPr id="99" name="Text Box 66"/>
                  <p:cNvSpPr txBox="1">
                    <a:spLocks noChangeArrowheads="1"/>
                  </p:cNvSpPr>
                  <p:nvPr/>
                </p:nvSpPr>
                <p:spPr bwMode="auto">
                  <a:xfrm>
                    <a:off x="1598" y="1260"/>
                    <a:ext cx="476"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a:solidFill>
                          <a:srgbClr val="000000"/>
                        </a:solidFill>
                        <a:latin typeface="Times New Roman" pitchFamily="18" charset="0"/>
                      </a:rPr>
                      <a:t>x-ξ </a:t>
                    </a:r>
                  </a:p>
                </p:txBody>
              </p:sp>
              <p:sp>
                <p:nvSpPr>
                  <p:cNvPr id="100" name="Line 67"/>
                  <p:cNvSpPr>
                    <a:spLocks noChangeShapeType="1"/>
                  </p:cNvSpPr>
                  <p:nvPr/>
                </p:nvSpPr>
                <p:spPr bwMode="auto">
                  <a:xfrm rot="12777622" flipV="1">
                    <a:off x="2078" y="1692"/>
                    <a:ext cx="432" cy="144"/>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01" name="Line 68"/>
                  <p:cNvSpPr>
                    <a:spLocks noChangeShapeType="1"/>
                  </p:cNvSpPr>
                  <p:nvPr/>
                </p:nvSpPr>
                <p:spPr bwMode="auto">
                  <a:xfrm>
                    <a:off x="431" y="1298"/>
                    <a:ext cx="1723" cy="0"/>
                  </a:xfrm>
                  <a:prstGeom prst="line">
                    <a:avLst/>
                  </a:prstGeom>
                  <a:noFill/>
                  <a:ln w="9525">
                    <a:solidFill>
                      <a:schemeClr val="tx1"/>
                    </a:solidFill>
                    <a:prstDash val="dash"/>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nvGrpSpPr>
                  <p:cNvPr id="102" name="Group 69"/>
                  <p:cNvGrpSpPr>
                    <a:grpSpLocks/>
                  </p:cNvGrpSpPr>
                  <p:nvPr/>
                </p:nvGrpSpPr>
                <p:grpSpPr bwMode="auto">
                  <a:xfrm>
                    <a:off x="159" y="1472"/>
                    <a:ext cx="1967" cy="412"/>
                    <a:chOff x="159" y="1472"/>
                    <a:chExt cx="1967" cy="412"/>
                  </a:xfrm>
                </p:grpSpPr>
                <p:grpSp>
                  <p:nvGrpSpPr>
                    <p:cNvPr id="103" name="Group 70"/>
                    <p:cNvGrpSpPr>
                      <a:grpSpLocks/>
                    </p:cNvGrpSpPr>
                    <p:nvPr/>
                  </p:nvGrpSpPr>
                  <p:grpSpPr bwMode="auto">
                    <a:xfrm>
                      <a:off x="159" y="1478"/>
                      <a:ext cx="1967" cy="406"/>
                      <a:chOff x="241" y="724"/>
                      <a:chExt cx="1967" cy="406"/>
                    </a:xfrm>
                  </p:grpSpPr>
                  <p:grpSp>
                    <p:nvGrpSpPr>
                      <p:cNvPr id="105" name="Group 71"/>
                      <p:cNvGrpSpPr>
                        <a:grpSpLocks/>
                      </p:cNvGrpSpPr>
                      <p:nvPr/>
                    </p:nvGrpSpPr>
                    <p:grpSpPr bwMode="auto">
                      <a:xfrm>
                        <a:off x="241" y="724"/>
                        <a:ext cx="1967" cy="406"/>
                        <a:chOff x="241" y="724"/>
                        <a:chExt cx="1967" cy="406"/>
                      </a:xfrm>
                    </p:grpSpPr>
                    <p:grpSp>
                      <p:nvGrpSpPr>
                        <p:cNvPr id="107" name="Group 72"/>
                        <p:cNvGrpSpPr>
                          <a:grpSpLocks/>
                        </p:cNvGrpSpPr>
                        <p:nvPr/>
                      </p:nvGrpSpPr>
                      <p:grpSpPr bwMode="auto">
                        <a:xfrm>
                          <a:off x="672" y="724"/>
                          <a:ext cx="1536" cy="406"/>
                          <a:chOff x="672" y="724"/>
                          <a:chExt cx="1536" cy="406"/>
                        </a:xfrm>
                      </p:grpSpPr>
                      <p:sp>
                        <p:nvSpPr>
                          <p:cNvPr id="109" name="Oval 73"/>
                          <p:cNvSpPr>
                            <a:spLocks noChangeArrowheads="1"/>
                          </p:cNvSpPr>
                          <p:nvPr/>
                        </p:nvSpPr>
                        <p:spPr bwMode="auto">
                          <a:xfrm>
                            <a:off x="672" y="746"/>
                            <a:ext cx="1492" cy="384"/>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pPr defTabSz="1219170" fontAlgn="base">
                              <a:spcBef>
                                <a:spcPct val="0"/>
                              </a:spcBef>
                              <a:spcAft>
                                <a:spcPct val="0"/>
                              </a:spcAft>
                            </a:pPr>
                            <a:endParaRPr lang="fr-FR" sz="2400">
                              <a:solidFill>
                                <a:srgbClr val="000000"/>
                              </a:solidFill>
                              <a:latin typeface="Times New Roman" pitchFamily="18" charset="0"/>
                            </a:endParaRPr>
                          </a:p>
                        </p:txBody>
                      </p:sp>
                      <p:sp>
                        <p:nvSpPr>
                          <p:cNvPr id="110" name="Text Box 74"/>
                          <p:cNvSpPr txBox="1">
                            <a:spLocks noChangeArrowheads="1"/>
                          </p:cNvSpPr>
                          <p:nvPr/>
                        </p:nvSpPr>
                        <p:spPr bwMode="auto">
                          <a:xfrm>
                            <a:off x="672" y="822"/>
                            <a:ext cx="1536"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b="1" dirty="0">
                                <a:solidFill>
                                  <a:srgbClr val="FFFFFF"/>
                                </a:solidFill>
                                <a:latin typeface="Bookman Old Style" pitchFamily="18" charset="0"/>
                              </a:rPr>
                              <a:t>H, E, H, E (</a:t>
                            </a:r>
                            <a:r>
                              <a:rPr lang="en-US" sz="2133" b="1" dirty="0" err="1">
                                <a:solidFill>
                                  <a:srgbClr val="FFFFFF"/>
                                </a:solidFill>
                                <a:latin typeface="Bookman Old Style" pitchFamily="18" charset="0"/>
                              </a:rPr>
                              <a:t>x,ξ,t</a:t>
                            </a:r>
                            <a:r>
                              <a:rPr lang="en-US" sz="2133" b="1" dirty="0">
                                <a:solidFill>
                                  <a:srgbClr val="FFFFFF"/>
                                </a:solidFill>
                                <a:latin typeface="Bookman Old Style" pitchFamily="18" charset="0"/>
                              </a:rPr>
                              <a:t>)</a:t>
                            </a:r>
                          </a:p>
                        </p:txBody>
                      </p:sp>
                      <p:sp>
                        <p:nvSpPr>
                          <p:cNvPr id="111" name="Text Box 75"/>
                          <p:cNvSpPr txBox="1">
                            <a:spLocks noChangeArrowheads="1"/>
                          </p:cNvSpPr>
                          <p:nvPr/>
                        </p:nvSpPr>
                        <p:spPr bwMode="auto">
                          <a:xfrm>
                            <a:off x="1416" y="724"/>
                            <a:ext cx="192" cy="218"/>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400" b="1">
                                <a:solidFill>
                                  <a:srgbClr val="FFFFFF"/>
                                </a:solidFill>
                                <a:latin typeface="Times New Roman" pitchFamily="18" charset="0"/>
                              </a:rPr>
                              <a:t>~</a:t>
                            </a:r>
                          </a:p>
                        </p:txBody>
                      </p:sp>
                    </p:grpSp>
                    <p:sp>
                      <p:nvSpPr>
                        <p:cNvPr id="108" name="Line 76"/>
                        <p:cNvSpPr>
                          <a:spLocks noChangeShapeType="1"/>
                        </p:cNvSpPr>
                        <p:nvPr/>
                      </p:nvSpPr>
                      <p:spPr bwMode="auto">
                        <a:xfrm flipV="1">
                          <a:off x="241" y="927"/>
                          <a:ext cx="432" cy="144"/>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106" name="Line 77"/>
                      <p:cNvSpPr>
                        <a:spLocks noChangeShapeType="1"/>
                      </p:cNvSpPr>
                      <p:nvPr/>
                    </p:nvSpPr>
                    <p:spPr bwMode="auto">
                      <a:xfrm flipV="1">
                        <a:off x="254" y="977"/>
                        <a:ext cx="432" cy="144"/>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104" name="Text Box 78"/>
                    <p:cNvSpPr txBox="1">
                      <a:spLocks noChangeArrowheads="1"/>
                    </p:cNvSpPr>
                    <p:nvPr/>
                  </p:nvSpPr>
                  <p:spPr bwMode="auto">
                    <a:xfrm>
                      <a:off x="1154" y="1472"/>
                      <a:ext cx="163" cy="218"/>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400" b="1" dirty="0">
                          <a:solidFill>
                            <a:srgbClr val="FFFFFF"/>
                          </a:solidFill>
                          <a:latin typeface="Times New Roman" pitchFamily="18" charset="0"/>
                          <a:cs typeface="Times New Roman" pitchFamily="18" charset="0"/>
                        </a:rPr>
                        <a:t>~</a:t>
                      </a:r>
                    </a:p>
                  </p:txBody>
                </p:sp>
              </p:grpSp>
            </p:grpSp>
          </p:grpSp>
          <p:grpSp>
            <p:nvGrpSpPr>
              <p:cNvPr id="85" name="Group 79"/>
              <p:cNvGrpSpPr>
                <a:grpSpLocks noChangeAspect="1"/>
              </p:cNvGrpSpPr>
              <p:nvPr/>
            </p:nvGrpSpPr>
            <p:grpSpPr bwMode="auto">
              <a:xfrm rot="2775006">
                <a:off x="1832" y="895"/>
                <a:ext cx="81" cy="344"/>
                <a:chOff x="1324" y="1002"/>
                <a:chExt cx="146" cy="462"/>
              </a:xfrm>
            </p:grpSpPr>
            <p:sp>
              <p:nvSpPr>
                <p:cNvPr id="87" name="Freeform 80"/>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88" name="Freeform 81"/>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89" name="Freeform 82"/>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0" name="Freeform 83"/>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1" name="Freeform 84"/>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2" name="Freeform 85"/>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3" name="Freeform 86"/>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86" name="Text Box 87"/>
              <p:cNvSpPr txBox="1">
                <a:spLocks noChangeArrowheads="1"/>
              </p:cNvSpPr>
              <p:nvPr/>
            </p:nvSpPr>
            <p:spPr bwMode="auto">
              <a:xfrm>
                <a:off x="1984" y="765"/>
                <a:ext cx="597" cy="199"/>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Symbol" pitchFamily="18" charset="2"/>
                  </a:rPr>
                  <a:t>g </a:t>
                </a:r>
                <a:r>
                  <a:rPr lang="en-US" sz="1600" dirty="0">
                    <a:solidFill>
                      <a:srgbClr val="000000"/>
                    </a:solidFill>
                    <a:latin typeface="Times New Roman" panose="02020603050405020304" pitchFamily="18" charset="0"/>
                  </a:rPr>
                  <a:t>(or meson)</a:t>
                </a:r>
              </a:p>
            </p:txBody>
          </p:sp>
        </p:grpSp>
        <p:sp>
          <p:nvSpPr>
            <p:cNvPr id="78" name="Text Box 88"/>
            <p:cNvSpPr txBox="1">
              <a:spLocks noChangeArrowheads="1"/>
            </p:cNvSpPr>
            <p:nvPr/>
          </p:nvSpPr>
          <p:spPr bwMode="auto">
            <a:xfrm>
              <a:off x="-5094" y="2574617"/>
              <a:ext cx="525625" cy="315423"/>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N(p)</a:t>
              </a:r>
            </a:p>
          </p:txBody>
        </p:sp>
        <p:sp>
          <p:nvSpPr>
            <p:cNvPr id="79" name="Text Box 89"/>
            <p:cNvSpPr txBox="1">
              <a:spLocks noChangeArrowheads="1"/>
            </p:cNvSpPr>
            <p:nvPr/>
          </p:nvSpPr>
          <p:spPr bwMode="auto">
            <a:xfrm>
              <a:off x="3922382" y="2593975"/>
              <a:ext cx="594154" cy="315423"/>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N(p’)</a:t>
              </a:r>
            </a:p>
          </p:txBody>
        </p:sp>
        <p:sp>
          <p:nvSpPr>
            <p:cNvPr id="80" name="ZoneTexte 116"/>
            <p:cNvSpPr txBox="1">
              <a:spLocks noChangeArrowheads="1"/>
            </p:cNvSpPr>
            <p:nvPr/>
          </p:nvSpPr>
          <p:spPr bwMode="auto">
            <a:xfrm>
              <a:off x="2811463" y="1570038"/>
              <a:ext cx="928379" cy="253916"/>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fr-FR" sz="1600" i="1">
                  <a:solidFill>
                    <a:srgbClr val="000000"/>
                  </a:solidFill>
                  <a:latin typeface="Times New Roman" pitchFamily="18" charset="0"/>
                </a:rPr>
                <a:t>factorization</a:t>
              </a:r>
              <a:endParaRPr lang="en-US" sz="1600" i="1">
                <a:solidFill>
                  <a:srgbClr val="000000"/>
                </a:solidFill>
                <a:latin typeface="Times New Roman" pitchFamily="18" charset="0"/>
              </a:endParaRPr>
            </a:p>
          </p:txBody>
        </p:sp>
      </p:grpSp>
      <p:pic>
        <p:nvPicPr>
          <p:cNvPr id="2" name="Image 1">
            <a:extLst>
              <a:ext uri="{FF2B5EF4-FFF2-40B4-BE49-F238E27FC236}">
                <a16:creationId xmlns:a16="http://schemas.microsoft.com/office/drawing/2014/main" id="{85D30A5B-F5FA-40D8-A59C-B5F196E8BE45}"/>
              </a:ext>
            </a:extLst>
          </p:cNvPr>
          <p:cNvPicPr>
            <a:picLocks noChangeAspect="1"/>
          </p:cNvPicPr>
          <p:nvPr/>
        </p:nvPicPr>
        <p:blipFill>
          <a:blip r:embed="rId3"/>
          <a:stretch>
            <a:fillRect/>
          </a:stretch>
        </p:blipFill>
        <p:spPr>
          <a:xfrm>
            <a:off x="7526398" y="3588041"/>
            <a:ext cx="4538785" cy="2188565"/>
          </a:xfrm>
          <a:prstGeom prst="rect">
            <a:avLst/>
          </a:prstGeom>
        </p:spPr>
      </p:pic>
      <p:pic>
        <p:nvPicPr>
          <p:cNvPr id="4" name="Image 3">
            <a:extLst>
              <a:ext uri="{FF2B5EF4-FFF2-40B4-BE49-F238E27FC236}">
                <a16:creationId xmlns:a16="http://schemas.microsoft.com/office/drawing/2014/main" id="{896F1D37-904B-49B5-8E4C-2B20AF0A4B92}"/>
              </a:ext>
            </a:extLst>
          </p:cNvPr>
          <p:cNvPicPr>
            <a:picLocks noChangeAspect="1"/>
          </p:cNvPicPr>
          <p:nvPr/>
        </p:nvPicPr>
        <p:blipFill>
          <a:blip r:embed="rId4"/>
          <a:stretch>
            <a:fillRect/>
          </a:stretch>
        </p:blipFill>
        <p:spPr>
          <a:xfrm>
            <a:off x="181965" y="4571086"/>
            <a:ext cx="5582553" cy="2188566"/>
          </a:xfrm>
          <a:prstGeom prst="rect">
            <a:avLst/>
          </a:prstGeom>
        </p:spPr>
      </p:pic>
      <p:sp>
        <p:nvSpPr>
          <p:cNvPr id="124" name="Text Box 40">
            <a:extLst>
              <a:ext uri="{FF2B5EF4-FFF2-40B4-BE49-F238E27FC236}">
                <a16:creationId xmlns:a16="http://schemas.microsoft.com/office/drawing/2014/main" id="{BBE9D606-D029-4EBE-A66E-D3C53B406AA4}"/>
              </a:ext>
            </a:extLst>
          </p:cNvPr>
          <p:cNvSpPr txBox="1">
            <a:spLocks noChangeArrowheads="1"/>
          </p:cNvSpPr>
          <p:nvPr/>
        </p:nvSpPr>
        <p:spPr bwMode="auto">
          <a:xfrm>
            <a:off x="2479686" y="-32248"/>
            <a:ext cx="7518405" cy="584775"/>
          </a:xfrm>
          <a:prstGeom prst="rect">
            <a:avLst/>
          </a:prstGeom>
          <a:noFill/>
          <a:ln w="9525">
            <a:noFill/>
            <a:miter lim="800000"/>
            <a:headEnd/>
            <a:tailEnd/>
          </a:ln>
        </p:spPr>
        <p:txBody>
          <a:bodyPr wrap="none">
            <a:spAutoFit/>
          </a:bodyPr>
          <a:lstStyle/>
          <a:p>
            <a:pPr algn="ctr" defTabSz="1219170" fontAlgn="base">
              <a:spcBef>
                <a:spcPct val="0"/>
              </a:spcBef>
              <a:spcAft>
                <a:spcPct val="0"/>
              </a:spcAft>
            </a:pPr>
            <a:r>
              <a:rPr lang="en-US" sz="3200" b="1" dirty="0">
                <a:solidFill>
                  <a:srgbClr val="0000FF"/>
                </a:solidFill>
                <a:latin typeface="Times New Roman" pitchFamily="18" charset="0"/>
              </a:rPr>
              <a:t>Generalized Parton Distributions (GPDs)</a:t>
            </a:r>
          </a:p>
        </p:txBody>
      </p:sp>
    </p:spTree>
    <p:extLst>
      <p:ext uri="{BB962C8B-B14F-4D97-AF65-F5344CB8AC3E}">
        <p14:creationId xmlns:p14="http://schemas.microsoft.com/office/powerpoint/2010/main" val="366083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4" name="Text Box 91"/>
          <p:cNvSpPr txBox="1">
            <a:spLocks noChangeArrowheads="1"/>
          </p:cNvSpPr>
          <p:nvPr/>
        </p:nvSpPr>
        <p:spPr bwMode="auto">
          <a:xfrm>
            <a:off x="5677465" y="795603"/>
            <a:ext cx="4286751" cy="1477328"/>
          </a:xfrm>
          <a:prstGeom prst="rect">
            <a:avLst/>
          </a:prstGeom>
          <a:noFill/>
          <a:ln w="9525">
            <a:noFill/>
            <a:miter lim="800000"/>
            <a:headEnd/>
            <a:tailEnd/>
          </a:ln>
        </p:spPr>
        <p:txBody>
          <a:bodyPr wrap="none">
            <a:spAutoFit/>
          </a:bodyPr>
          <a:lstStyle/>
          <a:p>
            <a:pPr defTabSz="1219170" fontAlgn="base">
              <a:spcBef>
                <a:spcPct val="0"/>
              </a:spcBef>
              <a:spcAft>
                <a:spcPct val="0"/>
              </a:spcAft>
              <a:buFontTx/>
              <a:buChar char="•"/>
            </a:pPr>
            <a:r>
              <a:rPr lang="en-US" dirty="0">
                <a:solidFill>
                  <a:srgbClr val="000000"/>
                </a:solidFill>
                <a:latin typeface="Times New Roman" pitchFamily="18" charset="0"/>
              </a:rPr>
              <a:t> Q</a:t>
            </a:r>
            <a:r>
              <a:rPr lang="en-US" baseline="30000" dirty="0">
                <a:solidFill>
                  <a:srgbClr val="000000"/>
                </a:solidFill>
                <a:latin typeface="Times New Roman" pitchFamily="18" charset="0"/>
              </a:rPr>
              <a:t>2</a:t>
            </a:r>
            <a:r>
              <a:rPr lang="en-US" dirty="0">
                <a:solidFill>
                  <a:srgbClr val="000000"/>
                </a:solidFill>
                <a:latin typeface="Times New Roman" pitchFamily="18" charset="0"/>
              </a:rPr>
              <a:t>= - (k-k’)</a:t>
            </a:r>
            <a:r>
              <a:rPr lang="en-US" baseline="30000" dirty="0">
                <a:solidFill>
                  <a:srgbClr val="000000"/>
                </a:solidFill>
                <a:latin typeface="Times New Roman" pitchFamily="18" charset="0"/>
              </a:rPr>
              <a:t>2</a:t>
            </a:r>
          </a:p>
          <a:p>
            <a:pPr defTabSz="1219170" fontAlgn="base">
              <a:spcBef>
                <a:spcPct val="0"/>
              </a:spcBef>
              <a:spcAft>
                <a:spcPct val="0"/>
              </a:spcAft>
              <a:buFontTx/>
              <a:buChar char="•"/>
            </a:pPr>
            <a:r>
              <a:rPr lang="en-US" dirty="0">
                <a:solidFill>
                  <a:srgbClr val="000000"/>
                </a:solidFill>
                <a:latin typeface="Times New Roman" pitchFamily="18" charset="0"/>
              </a:rPr>
              <a:t> </a:t>
            </a:r>
            <a:r>
              <a:rPr lang="en-US" dirty="0" err="1">
                <a:solidFill>
                  <a:srgbClr val="000000"/>
                </a:solidFill>
                <a:latin typeface="Times New Roman" pitchFamily="18" charset="0"/>
              </a:rPr>
              <a:t>x</a:t>
            </a:r>
            <a:r>
              <a:rPr lang="en-US" baseline="-25000" dirty="0" err="1">
                <a:solidFill>
                  <a:srgbClr val="000000"/>
                </a:solidFill>
                <a:latin typeface="Times New Roman" pitchFamily="18" charset="0"/>
              </a:rPr>
              <a:t>B</a:t>
            </a:r>
            <a:r>
              <a:rPr lang="en-US" dirty="0">
                <a:solidFill>
                  <a:srgbClr val="000000"/>
                </a:solidFill>
                <a:latin typeface="Times New Roman" pitchFamily="18" charset="0"/>
              </a:rPr>
              <a:t> = Q</a:t>
            </a:r>
            <a:r>
              <a:rPr lang="en-US" baseline="30000" dirty="0">
                <a:solidFill>
                  <a:srgbClr val="000000"/>
                </a:solidFill>
                <a:latin typeface="Times New Roman" pitchFamily="18" charset="0"/>
              </a:rPr>
              <a:t>2</a:t>
            </a:r>
            <a:r>
              <a:rPr lang="en-US" dirty="0">
                <a:solidFill>
                  <a:srgbClr val="000000"/>
                </a:solidFill>
                <a:latin typeface="Times New Roman" pitchFamily="18" charset="0"/>
              </a:rPr>
              <a:t>/2M</a:t>
            </a:r>
            <a:r>
              <a:rPr lang="en-US" dirty="0">
                <a:solidFill>
                  <a:srgbClr val="000000"/>
                </a:solidFill>
                <a:latin typeface="Symbol" pitchFamily="18" charset="2"/>
              </a:rPr>
              <a:t>n   n</a:t>
            </a:r>
            <a:r>
              <a:rPr lang="en-US" dirty="0">
                <a:solidFill>
                  <a:srgbClr val="000000"/>
                </a:solidFill>
                <a:latin typeface="Times New Roman" pitchFamily="18" charset="0"/>
              </a:rPr>
              <a:t>=</a:t>
            </a:r>
            <a:r>
              <a:rPr lang="en-US" dirty="0" err="1">
                <a:solidFill>
                  <a:srgbClr val="000000"/>
                </a:solidFill>
                <a:latin typeface="Times New Roman" pitchFamily="18" charset="0"/>
              </a:rPr>
              <a:t>E</a:t>
            </a:r>
            <a:r>
              <a:rPr lang="en-US" baseline="-25000" dirty="0" err="1">
                <a:solidFill>
                  <a:srgbClr val="000000"/>
                </a:solidFill>
                <a:latin typeface="Times New Roman" pitchFamily="18" charset="0"/>
              </a:rPr>
              <a:t>e</a:t>
            </a:r>
            <a:r>
              <a:rPr lang="en-US" dirty="0" err="1">
                <a:solidFill>
                  <a:srgbClr val="000000"/>
                </a:solidFill>
                <a:latin typeface="Times New Roman" pitchFamily="18" charset="0"/>
              </a:rPr>
              <a:t>-E</a:t>
            </a:r>
            <a:r>
              <a:rPr lang="en-US" baseline="-25000" dirty="0" err="1">
                <a:solidFill>
                  <a:srgbClr val="000000"/>
                </a:solidFill>
                <a:latin typeface="Times New Roman" pitchFamily="18" charset="0"/>
              </a:rPr>
              <a:t>e</a:t>
            </a:r>
            <a:r>
              <a:rPr lang="en-US" baseline="-25000" dirty="0">
                <a:solidFill>
                  <a:srgbClr val="000000"/>
                </a:solidFill>
                <a:latin typeface="Times New Roman" pitchFamily="18" charset="0"/>
              </a:rPr>
              <a:t>’</a:t>
            </a:r>
            <a:endParaRPr lang="en-US" dirty="0">
              <a:solidFill>
                <a:srgbClr val="000000"/>
              </a:solidFill>
              <a:latin typeface="Symbol" pitchFamily="18" charset="2"/>
            </a:endParaRPr>
          </a:p>
          <a:p>
            <a:pPr defTabSz="1219170" fontAlgn="base">
              <a:spcBef>
                <a:spcPct val="0"/>
              </a:spcBef>
              <a:spcAft>
                <a:spcPct val="0"/>
              </a:spcAft>
              <a:buFontTx/>
              <a:buChar char="•"/>
            </a:pPr>
            <a:r>
              <a:rPr lang="en-US" dirty="0">
                <a:solidFill>
                  <a:srgbClr val="000000"/>
                </a:solidFill>
                <a:latin typeface="Times New Roman" pitchFamily="18" charset="0"/>
              </a:rPr>
              <a:t> </a:t>
            </a:r>
            <a:r>
              <a:rPr lang="en-US" dirty="0" err="1">
                <a:solidFill>
                  <a:srgbClr val="000000"/>
                </a:solidFill>
                <a:latin typeface="Times New Roman" pitchFamily="18" charset="0"/>
                <a:cs typeface="Times New Roman" pitchFamily="18" charset="0"/>
              </a:rPr>
              <a:t>x+ξ</a:t>
            </a:r>
            <a:r>
              <a:rPr lang="en-US" dirty="0">
                <a:solidFill>
                  <a:srgbClr val="000000"/>
                </a:solidFill>
                <a:latin typeface="Times New Roman" pitchFamily="18" charset="0"/>
                <a:cs typeface="Times New Roman" pitchFamily="18" charset="0"/>
              </a:rPr>
              <a:t>, x-ξ  longitudinal momentum fractions</a:t>
            </a:r>
          </a:p>
          <a:p>
            <a:pPr defTabSz="1219170" fontAlgn="base">
              <a:spcBef>
                <a:spcPct val="0"/>
              </a:spcBef>
              <a:spcAft>
                <a:spcPct val="0"/>
              </a:spcAft>
              <a:buFontTx/>
              <a:buChar char="•"/>
            </a:pPr>
            <a:r>
              <a:rPr lang="en-US" dirty="0">
                <a:solidFill>
                  <a:srgbClr val="000000"/>
                </a:solidFill>
                <a:latin typeface="Times New Roman" pitchFamily="18" charset="0"/>
              </a:rPr>
              <a:t> t = </a:t>
            </a:r>
            <a:r>
              <a:rPr lang="en-US" dirty="0">
                <a:solidFill>
                  <a:srgbClr val="000000"/>
                </a:solidFill>
                <a:latin typeface="Symbol" pitchFamily="18" charset="2"/>
                <a:cs typeface="Times New Roman" pitchFamily="18" charset="0"/>
              </a:rPr>
              <a:t>D</a:t>
            </a:r>
            <a:r>
              <a:rPr lang="en-US" baseline="30000" dirty="0">
                <a:solidFill>
                  <a:srgbClr val="000000"/>
                </a:solidFill>
                <a:latin typeface="Times New Roman" pitchFamily="18" charset="0"/>
              </a:rPr>
              <a:t>2 </a:t>
            </a:r>
            <a:r>
              <a:rPr lang="en-US" dirty="0">
                <a:solidFill>
                  <a:srgbClr val="000000"/>
                </a:solidFill>
                <a:latin typeface="Times New Roman" pitchFamily="18" charset="0"/>
              </a:rPr>
              <a:t>= (p-p’)</a:t>
            </a:r>
            <a:r>
              <a:rPr lang="en-US" baseline="30000" dirty="0">
                <a:solidFill>
                  <a:srgbClr val="000000"/>
                </a:solidFill>
                <a:latin typeface="Times New Roman" pitchFamily="18" charset="0"/>
              </a:rPr>
              <a:t>2</a:t>
            </a:r>
            <a:endParaRPr lang="en-US" dirty="0">
              <a:solidFill>
                <a:srgbClr val="000000"/>
              </a:solidFill>
              <a:latin typeface="Times New Roman" pitchFamily="18" charset="0"/>
              <a:cs typeface="Times New Roman" pitchFamily="18" charset="0"/>
            </a:endParaRPr>
          </a:p>
          <a:p>
            <a:pPr defTabSz="1219170" fontAlgn="base">
              <a:spcBef>
                <a:spcPct val="0"/>
              </a:spcBef>
              <a:spcAft>
                <a:spcPct val="0"/>
              </a:spcAft>
              <a:buFontTx/>
              <a:buChar char="•"/>
            </a:pPr>
            <a:r>
              <a:rPr lang="en-US" dirty="0">
                <a:solidFill>
                  <a:srgbClr val="000000"/>
                </a:solidFill>
                <a:latin typeface="Times New Roman" pitchFamily="18" charset="0"/>
                <a:cs typeface="Times New Roman" pitchFamily="18" charset="0"/>
              </a:rPr>
              <a:t> </a:t>
            </a:r>
            <a:r>
              <a:rPr lang="en-US" dirty="0">
                <a:solidFill>
                  <a:srgbClr val="000000"/>
                </a:solidFill>
                <a:latin typeface="Symbol" pitchFamily="18" charset="2"/>
                <a:cs typeface="Times New Roman" pitchFamily="18" charset="0"/>
              </a:rPr>
              <a:t>x = -D</a:t>
            </a:r>
            <a:r>
              <a:rPr lang="en-US" baseline="30000" dirty="0">
                <a:solidFill>
                  <a:srgbClr val="000000"/>
                </a:solidFill>
                <a:latin typeface="Symbol" pitchFamily="18" charset="2"/>
                <a:cs typeface="Times New Roman" pitchFamily="18" charset="0"/>
              </a:rPr>
              <a:t>+</a:t>
            </a:r>
            <a:r>
              <a:rPr lang="en-US" dirty="0">
                <a:solidFill>
                  <a:srgbClr val="000000"/>
                </a:solidFill>
                <a:latin typeface="Symbol" pitchFamily="18" charset="2"/>
                <a:cs typeface="Times New Roman" pitchFamily="18" charset="0"/>
              </a:rPr>
              <a:t>/2</a:t>
            </a:r>
            <a:r>
              <a:rPr lang="en-US" dirty="0">
                <a:solidFill>
                  <a:srgbClr val="000000"/>
                </a:solidFill>
                <a:latin typeface="Times New Roman" panose="02020603050405020304" pitchFamily="18" charset="0"/>
                <a:cs typeface="Times New Roman" panose="02020603050405020304" pitchFamily="18" charset="0"/>
              </a:rPr>
              <a:t>P</a:t>
            </a:r>
            <a:r>
              <a:rPr lang="en-US" baseline="30000" dirty="0">
                <a:solidFill>
                  <a:srgbClr val="000000"/>
                </a:solidFill>
                <a:latin typeface="Times New Roman" panose="02020603050405020304" pitchFamily="18" charset="0"/>
                <a:cs typeface="Times New Roman" pitchFamily="18" charset="0"/>
              </a:rPr>
              <a:t>+</a:t>
            </a:r>
            <a:r>
              <a:rPr lang="en-US" baseline="30000" dirty="0">
                <a:solidFill>
                  <a:srgbClr val="000000"/>
                </a:solidFill>
                <a:latin typeface="Symbol" pitchFamily="18" charset="2"/>
                <a:cs typeface="Times New Roman" pitchFamily="18" charset="0"/>
              </a:rPr>
              <a:t> </a:t>
            </a:r>
            <a:r>
              <a:rPr lang="en-US" dirty="0">
                <a:solidFill>
                  <a:srgbClr val="000000"/>
                </a:solidFill>
                <a:latin typeface="Symbol" pitchFamily="18" charset="2"/>
                <a:cs typeface="Times New Roman" pitchFamily="18" charset="0"/>
                <a:sym typeface="Symbol" pitchFamily="18" charset="2"/>
              </a:rPr>
              <a:t> </a:t>
            </a:r>
            <a:r>
              <a:rPr lang="en-US" dirty="0" err="1">
                <a:solidFill>
                  <a:srgbClr val="000000"/>
                </a:solidFill>
                <a:latin typeface="Times New Roman" pitchFamily="18" charset="0"/>
                <a:cs typeface="Times New Roman" pitchFamily="18" charset="0"/>
                <a:sym typeface="Symbol" pitchFamily="18" charset="2"/>
              </a:rPr>
              <a:t>x</a:t>
            </a:r>
            <a:r>
              <a:rPr lang="en-US" baseline="-25000" dirty="0" err="1">
                <a:solidFill>
                  <a:srgbClr val="000000"/>
                </a:solidFill>
                <a:latin typeface="Times New Roman" pitchFamily="18" charset="0"/>
                <a:cs typeface="Times New Roman" pitchFamily="18" charset="0"/>
                <a:sym typeface="Symbol" pitchFamily="18" charset="2"/>
              </a:rPr>
              <a:t>B</a:t>
            </a:r>
            <a:r>
              <a:rPr lang="en-US" dirty="0">
                <a:solidFill>
                  <a:srgbClr val="000000"/>
                </a:solidFill>
                <a:latin typeface="Times New Roman" pitchFamily="18" charset="0"/>
                <a:cs typeface="Times New Roman" pitchFamily="18" charset="0"/>
                <a:sym typeface="Symbol" pitchFamily="18" charset="2"/>
              </a:rPr>
              <a:t>/(2-x</a:t>
            </a:r>
            <a:r>
              <a:rPr lang="en-US" baseline="-25000" dirty="0">
                <a:solidFill>
                  <a:srgbClr val="000000"/>
                </a:solidFill>
                <a:latin typeface="Times New Roman" pitchFamily="18" charset="0"/>
                <a:cs typeface="Times New Roman" pitchFamily="18" charset="0"/>
                <a:sym typeface="Symbol" pitchFamily="18" charset="2"/>
              </a:rPr>
              <a:t>B</a:t>
            </a:r>
            <a:r>
              <a:rPr lang="en-US" dirty="0">
                <a:solidFill>
                  <a:srgbClr val="000000"/>
                </a:solidFill>
                <a:latin typeface="Times New Roman" pitchFamily="18" charset="0"/>
                <a:cs typeface="Times New Roman" pitchFamily="18" charset="0"/>
                <a:sym typeface="Symbol" pitchFamily="18" charset="2"/>
              </a:rPr>
              <a:t>)</a:t>
            </a:r>
          </a:p>
        </p:txBody>
      </p:sp>
      <p:sp>
        <p:nvSpPr>
          <p:cNvPr id="59" name="Rectangle 111"/>
          <p:cNvSpPr>
            <a:spLocks noChangeArrowheads="1"/>
          </p:cNvSpPr>
          <p:nvPr/>
        </p:nvSpPr>
        <p:spPr bwMode="auto">
          <a:xfrm>
            <a:off x="6587768" y="2343000"/>
            <a:ext cx="4925270" cy="584775"/>
          </a:xfrm>
          <a:prstGeom prst="rect">
            <a:avLst/>
          </a:prstGeom>
          <a:solidFill>
            <a:srgbClr val="FFFF00"/>
          </a:solidFill>
          <a:ln w="9525">
            <a:noFill/>
            <a:miter lim="800000"/>
            <a:headEnd/>
            <a:tailEnd/>
          </a:ln>
        </p:spPr>
        <p:txBody>
          <a:bodyPr wrap="square">
            <a:spAutoFit/>
          </a:bodyPr>
          <a:lstStyle/>
          <a:p>
            <a:pPr algn="ctr" defTabSz="1219170" fontAlgn="base">
              <a:spcBef>
                <a:spcPct val="0"/>
              </a:spcBef>
              <a:spcAft>
                <a:spcPct val="0"/>
              </a:spcAft>
            </a:pPr>
            <a:r>
              <a:rPr lang="en-US" sz="1600" b="1" dirty="0">
                <a:solidFill>
                  <a:srgbClr val="000000"/>
                </a:solidFill>
                <a:latin typeface="Times New Roman" pitchFamily="18" charset="0"/>
              </a:rPr>
              <a:t>4 </a:t>
            </a:r>
            <a:r>
              <a:rPr lang="en-US" sz="1600" b="1" dirty="0" err="1">
                <a:solidFill>
                  <a:srgbClr val="000000"/>
                </a:solidFill>
                <a:latin typeface="Times New Roman" pitchFamily="18" charset="0"/>
              </a:rPr>
              <a:t>GPDs</a:t>
            </a:r>
            <a:r>
              <a:rPr lang="en-US" sz="1600" b="1" dirty="0">
                <a:solidFill>
                  <a:srgbClr val="000000"/>
                </a:solidFill>
                <a:latin typeface="Times New Roman" pitchFamily="18" charset="0"/>
              </a:rPr>
              <a:t> for each quark flavor</a:t>
            </a:r>
          </a:p>
          <a:p>
            <a:pPr algn="ctr" defTabSz="1219170" fontAlgn="base">
              <a:spcBef>
                <a:spcPct val="0"/>
              </a:spcBef>
              <a:spcAft>
                <a:spcPct val="0"/>
              </a:spcAft>
            </a:pPr>
            <a:r>
              <a:rPr lang="fr-FR" sz="1600" dirty="0">
                <a:solidFill>
                  <a:srgbClr val="000000"/>
                </a:solidFill>
                <a:latin typeface="Times New Roman" pitchFamily="18" charset="0"/>
              </a:rPr>
              <a:t>(</a:t>
            </a:r>
            <a:r>
              <a:rPr lang="fr-FR" sz="1600" i="1" dirty="0" err="1">
                <a:solidFill>
                  <a:srgbClr val="000000"/>
                </a:solidFill>
                <a:latin typeface="Times New Roman" pitchFamily="18" charset="0"/>
              </a:rPr>
              <a:t>leading</a:t>
            </a:r>
            <a:r>
              <a:rPr lang="fr-FR" sz="1600" i="1" dirty="0">
                <a:solidFill>
                  <a:srgbClr val="000000"/>
                </a:solidFill>
                <a:latin typeface="Times New Roman" pitchFamily="18" charset="0"/>
              </a:rPr>
              <a:t> </a:t>
            </a:r>
            <a:r>
              <a:rPr lang="fr-FR" sz="1600" i="1" dirty="0" err="1">
                <a:solidFill>
                  <a:srgbClr val="000000"/>
                </a:solidFill>
                <a:latin typeface="Times New Roman" pitchFamily="18" charset="0"/>
              </a:rPr>
              <a:t>order</a:t>
            </a:r>
            <a:r>
              <a:rPr lang="fr-FR" sz="1600" i="1" dirty="0">
                <a:solidFill>
                  <a:srgbClr val="000000"/>
                </a:solidFill>
                <a:latin typeface="Times New Roman" pitchFamily="18" charset="0"/>
              </a:rPr>
              <a:t>, </a:t>
            </a:r>
            <a:r>
              <a:rPr lang="fr-FR" sz="1600" i="1" dirty="0" err="1">
                <a:solidFill>
                  <a:srgbClr val="000000"/>
                </a:solidFill>
                <a:latin typeface="Times New Roman" pitchFamily="18" charset="0"/>
              </a:rPr>
              <a:t>leading</a:t>
            </a:r>
            <a:r>
              <a:rPr lang="fr-FR" sz="1600" i="1" dirty="0">
                <a:solidFill>
                  <a:srgbClr val="000000"/>
                </a:solidFill>
                <a:latin typeface="Times New Roman" pitchFamily="18" charset="0"/>
              </a:rPr>
              <a:t> twist</a:t>
            </a:r>
            <a:r>
              <a:rPr lang="fr-FR" sz="1600" dirty="0">
                <a:solidFill>
                  <a:srgbClr val="000000"/>
                </a:solidFill>
                <a:latin typeface="Times New Roman" pitchFamily="18" charset="0"/>
              </a:rPr>
              <a:t>, quark-</a:t>
            </a:r>
            <a:r>
              <a:rPr lang="fr-FR" sz="1600" dirty="0" err="1">
                <a:solidFill>
                  <a:srgbClr val="000000"/>
                </a:solidFill>
                <a:latin typeface="Times New Roman" pitchFamily="18" charset="0"/>
              </a:rPr>
              <a:t>helicity</a:t>
            </a:r>
            <a:r>
              <a:rPr lang="fr-FR" sz="1600" dirty="0">
                <a:solidFill>
                  <a:srgbClr val="000000"/>
                </a:solidFill>
                <a:latin typeface="Times New Roman" pitchFamily="18" charset="0"/>
              </a:rPr>
              <a:t> conservation)</a:t>
            </a:r>
          </a:p>
        </p:txBody>
      </p:sp>
      <p:sp>
        <p:nvSpPr>
          <p:cNvPr id="65" name="Text Box 150"/>
          <p:cNvSpPr txBox="1">
            <a:spLocks noChangeArrowheads="1"/>
          </p:cNvSpPr>
          <p:nvPr/>
        </p:nvSpPr>
        <p:spPr bwMode="auto">
          <a:xfrm>
            <a:off x="7882649" y="2891799"/>
            <a:ext cx="2339102" cy="369332"/>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b="1" dirty="0">
                <a:solidFill>
                  <a:srgbClr val="FF0000"/>
                </a:solidFill>
                <a:latin typeface="Times New Roman" pitchFamily="18" charset="0"/>
              </a:rPr>
              <a:t>conserve nucleon spin</a:t>
            </a:r>
          </a:p>
        </p:txBody>
      </p:sp>
      <p:sp>
        <p:nvSpPr>
          <p:cNvPr id="66" name="Text Box 151"/>
          <p:cNvSpPr txBox="1">
            <a:spLocks noChangeArrowheads="1"/>
          </p:cNvSpPr>
          <p:nvPr/>
        </p:nvSpPr>
        <p:spPr bwMode="auto">
          <a:xfrm>
            <a:off x="8120214" y="3180178"/>
            <a:ext cx="1813317" cy="369332"/>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b="1" dirty="0">
                <a:solidFill>
                  <a:srgbClr val="0000FF"/>
                </a:solidFill>
                <a:latin typeface="Times New Roman" pitchFamily="18" charset="0"/>
              </a:rPr>
              <a:t>flip nucleon spin</a:t>
            </a:r>
          </a:p>
        </p:txBody>
      </p:sp>
      <p:grpSp>
        <p:nvGrpSpPr>
          <p:cNvPr id="68" name="Groupe 67"/>
          <p:cNvGrpSpPr/>
          <p:nvPr/>
        </p:nvGrpSpPr>
        <p:grpSpPr>
          <a:xfrm>
            <a:off x="-6791" y="646057"/>
            <a:ext cx="6028840" cy="2941985"/>
            <a:chOff x="-5094" y="702909"/>
            <a:chExt cx="4521630" cy="2206489"/>
          </a:xfrm>
        </p:grpSpPr>
        <p:grpSp>
          <p:nvGrpSpPr>
            <p:cNvPr id="69" name="Group 41"/>
            <p:cNvGrpSpPr>
              <a:grpSpLocks noChangeAspect="1"/>
            </p:cNvGrpSpPr>
            <p:nvPr/>
          </p:nvGrpSpPr>
          <p:grpSpPr bwMode="auto">
            <a:xfrm rot="-2865258">
              <a:off x="1467644" y="1142207"/>
              <a:ext cx="128587" cy="546100"/>
              <a:chOff x="1324" y="1002"/>
              <a:chExt cx="146" cy="462"/>
            </a:xfrm>
          </p:grpSpPr>
          <p:sp>
            <p:nvSpPr>
              <p:cNvPr id="112" name="Freeform 42"/>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3" name="Freeform 43"/>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4" name="Freeform 44"/>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5" name="Freeform 45"/>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6" name="Freeform 46"/>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7" name="Freeform 47"/>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18" name="Freeform 48"/>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70" name="Line 49"/>
            <p:cNvSpPr>
              <a:spLocks noChangeShapeType="1"/>
            </p:cNvSpPr>
            <p:nvPr/>
          </p:nvSpPr>
          <p:spPr bwMode="auto">
            <a:xfrm flipV="1">
              <a:off x="1477963" y="1604963"/>
              <a:ext cx="304800" cy="609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1" name="Line 50"/>
            <p:cNvSpPr>
              <a:spLocks noChangeShapeType="1"/>
            </p:cNvSpPr>
            <p:nvPr/>
          </p:nvSpPr>
          <p:spPr bwMode="auto">
            <a:xfrm rot="18742695" flipV="1">
              <a:off x="2767013" y="1598613"/>
              <a:ext cx="303212" cy="614362"/>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2" name="Line 51"/>
            <p:cNvSpPr>
              <a:spLocks noChangeShapeType="1"/>
            </p:cNvSpPr>
            <p:nvPr/>
          </p:nvSpPr>
          <p:spPr bwMode="auto">
            <a:xfrm rot="12777622" flipV="1">
              <a:off x="3529013" y="2390775"/>
              <a:ext cx="685800" cy="228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3" name="Freeform 52"/>
            <p:cNvSpPr>
              <a:spLocks/>
            </p:cNvSpPr>
            <p:nvPr/>
          </p:nvSpPr>
          <p:spPr bwMode="auto">
            <a:xfrm>
              <a:off x="415925" y="954088"/>
              <a:ext cx="1439863" cy="441325"/>
            </a:xfrm>
            <a:custGeom>
              <a:avLst/>
              <a:gdLst>
                <a:gd name="T0" fmla="*/ 0 w 672"/>
                <a:gd name="T1" fmla="*/ 2147483647 h 144"/>
                <a:gd name="T2" fmla="*/ 2147483647 w 672"/>
                <a:gd name="T3" fmla="*/ 2147483647 h 144"/>
                <a:gd name="T4" fmla="*/ 2147483647 w 672"/>
                <a:gd name="T5" fmla="*/ 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lnTo>
                    <a:pt x="432" y="96"/>
                  </a:lnTo>
                  <a:lnTo>
                    <a:pt x="672" y="0"/>
                  </a:lnTo>
                </a:path>
              </a:pathLst>
            </a:custGeom>
            <a:noFill/>
            <a:ln w="9525">
              <a:solidFill>
                <a:schemeClr val="tx1"/>
              </a:solidFill>
              <a:round/>
              <a:headEnd type="none" w="med" len="med"/>
              <a:tailEnd type="triangle" w="med" len="me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4" name="Text Box 53"/>
            <p:cNvSpPr txBox="1">
              <a:spLocks noChangeArrowheads="1"/>
            </p:cNvSpPr>
            <p:nvPr/>
          </p:nvSpPr>
          <p:spPr bwMode="auto">
            <a:xfrm>
              <a:off x="1568450" y="702909"/>
              <a:ext cx="606176" cy="315423"/>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e’(k’)</a:t>
              </a:r>
            </a:p>
          </p:txBody>
        </p:sp>
        <p:sp>
          <p:nvSpPr>
            <p:cNvPr id="75" name="Line 54"/>
            <p:cNvSpPr>
              <a:spLocks noChangeShapeType="1"/>
            </p:cNvSpPr>
            <p:nvPr/>
          </p:nvSpPr>
          <p:spPr bwMode="auto">
            <a:xfrm flipV="1">
              <a:off x="487363" y="2489200"/>
              <a:ext cx="685800" cy="228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76" name="Line 55"/>
            <p:cNvSpPr>
              <a:spLocks noChangeShapeType="1"/>
            </p:cNvSpPr>
            <p:nvPr/>
          </p:nvSpPr>
          <p:spPr bwMode="auto">
            <a:xfrm rot="12777622" flipV="1">
              <a:off x="3513138" y="2425700"/>
              <a:ext cx="685800" cy="228600"/>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nvGrpSpPr>
            <p:cNvPr id="77" name="Group 56"/>
            <p:cNvGrpSpPr>
              <a:grpSpLocks/>
            </p:cNvGrpSpPr>
            <p:nvPr/>
          </p:nvGrpSpPr>
          <p:grpSpPr bwMode="auto">
            <a:xfrm>
              <a:off x="263528" y="1008065"/>
              <a:ext cx="3948115" cy="1760539"/>
              <a:chOff x="166" y="833"/>
              <a:chExt cx="2487" cy="1109"/>
            </a:xfrm>
          </p:grpSpPr>
          <p:sp>
            <p:nvSpPr>
              <p:cNvPr id="81" name="Freeform 57"/>
              <p:cNvSpPr>
                <a:spLocks/>
              </p:cNvSpPr>
              <p:nvPr/>
            </p:nvSpPr>
            <p:spPr bwMode="auto">
              <a:xfrm>
                <a:off x="1027" y="1017"/>
                <a:ext cx="714" cy="56"/>
              </a:xfrm>
              <a:custGeom>
                <a:avLst/>
                <a:gdLst>
                  <a:gd name="T0" fmla="*/ 0 w 1200"/>
                  <a:gd name="T1" fmla="*/ 124910 h 48"/>
                  <a:gd name="T2" fmla="*/ 1 w 1200"/>
                  <a:gd name="T3" fmla="*/ 0 h 48"/>
                  <a:gd name="T4" fmla="*/ 1 w 1200"/>
                  <a:gd name="T5" fmla="*/ 124910 h 48"/>
                  <a:gd name="T6" fmla="*/ 0 60000 65536"/>
                  <a:gd name="T7" fmla="*/ 0 60000 65536"/>
                  <a:gd name="T8" fmla="*/ 0 60000 65536"/>
                  <a:gd name="T9" fmla="*/ 0 w 1200"/>
                  <a:gd name="T10" fmla="*/ 0 h 48"/>
                  <a:gd name="T11" fmla="*/ 1200 w 1200"/>
                  <a:gd name="T12" fmla="*/ 48 h 48"/>
                </a:gdLst>
                <a:ahLst/>
                <a:cxnLst>
                  <a:cxn ang="T6">
                    <a:pos x="T0" y="T1"/>
                  </a:cxn>
                  <a:cxn ang="T7">
                    <a:pos x="T2" y="T3"/>
                  </a:cxn>
                  <a:cxn ang="T8">
                    <a:pos x="T4" y="T5"/>
                  </a:cxn>
                </a:cxnLst>
                <a:rect l="T9" t="T10" r="T11" b="T12"/>
                <a:pathLst>
                  <a:path w="1200" h="48">
                    <a:moveTo>
                      <a:pt x="0" y="48"/>
                    </a:moveTo>
                    <a:cubicBezTo>
                      <a:pt x="212" y="24"/>
                      <a:pt x="424" y="0"/>
                      <a:pt x="624" y="0"/>
                    </a:cubicBezTo>
                    <a:cubicBezTo>
                      <a:pt x="824" y="0"/>
                      <a:pt x="1012" y="24"/>
                      <a:pt x="1200" y="48"/>
                    </a:cubicBezTo>
                  </a:path>
                </a:pathLst>
              </a:custGeom>
              <a:noFill/>
              <a:ln w="9525" cap="flat">
                <a:solidFill>
                  <a:schemeClr val="tx1"/>
                </a:solidFill>
                <a:prstDash val="dash"/>
                <a:round/>
                <a:headEnd type="none" w="med" len="med"/>
                <a:tailEnd type="arrow" w="med" len="me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82" name="Text Box 58"/>
              <p:cNvSpPr txBox="1">
                <a:spLocks noChangeArrowheads="1"/>
              </p:cNvSpPr>
              <p:nvPr/>
            </p:nvSpPr>
            <p:spPr bwMode="auto">
              <a:xfrm>
                <a:off x="1299" y="833"/>
                <a:ext cx="192"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dirty="0">
                    <a:solidFill>
                      <a:srgbClr val="000000"/>
                    </a:solidFill>
                    <a:latin typeface="Times New Roman" pitchFamily="18" charset="0"/>
                  </a:rPr>
                  <a:t>t</a:t>
                </a:r>
              </a:p>
            </p:txBody>
          </p:sp>
          <p:sp>
            <p:nvSpPr>
              <p:cNvPr id="83" name="Line 59"/>
              <p:cNvSpPr>
                <a:spLocks noChangeShapeType="1"/>
              </p:cNvSpPr>
              <p:nvPr/>
            </p:nvSpPr>
            <p:spPr bwMode="auto">
              <a:xfrm flipV="1">
                <a:off x="1123" y="1207"/>
                <a:ext cx="623" cy="2"/>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nvGrpSpPr>
              <p:cNvPr id="84" name="Group 60"/>
              <p:cNvGrpSpPr>
                <a:grpSpLocks/>
              </p:cNvGrpSpPr>
              <p:nvPr/>
            </p:nvGrpSpPr>
            <p:grpSpPr bwMode="auto">
              <a:xfrm>
                <a:off x="166" y="899"/>
                <a:ext cx="2487" cy="1043"/>
                <a:chOff x="23" y="841"/>
                <a:chExt cx="2487" cy="1043"/>
              </a:xfrm>
            </p:grpSpPr>
            <p:sp>
              <p:nvSpPr>
                <p:cNvPr id="94" name="Text Box 61"/>
                <p:cNvSpPr txBox="1">
                  <a:spLocks noChangeArrowheads="1"/>
                </p:cNvSpPr>
                <p:nvPr/>
              </p:nvSpPr>
              <p:spPr bwMode="auto">
                <a:xfrm>
                  <a:off x="476" y="1026"/>
                  <a:ext cx="388"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dirty="0">
                      <a:solidFill>
                        <a:srgbClr val="000000"/>
                      </a:solidFill>
                      <a:latin typeface="Times New Roman" pitchFamily="18" charset="0"/>
                    </a:rPr>
                    <a:t>(Q</a:t>
                  </a:r>
                  <a:r>
                    <a:rPr lang="en-US" sz="2133" baseline="30000" dirty="0">
                      <a:solidFill>
                        <a:srgbClr val="000000"/>
                      </a:solidFill>
                      <a:latin typeface="Times New Roman" pitchFamily="18" charset="0"/>
                    </a:rPr>
                    <a:t>2</a:t>
                  </a:r>
                  <a:r>
                    <a:rPr lang="en-US" sz="2133" dirty="0">
                      <a:solidFill>
                        <a:srgbClr val="000000"/>
                      </a:solidFill>
                      <a:latin typeface="Times New Roman" pitchFamily="18" charset="0"/>
                    </a:rPr>
                    <a:t>)</a:t>
                  </a:r>
                </a:p>
              </p:txBody>
            </p:sp>
            <p:sp>
              <p:nvSpPr>
                <p:cNvPr id="95" name="Text Box 62"/>
                <p:cNvSpPr txBox="1">
                  <a:spLocks noChangeArrowheads="1"/>
                </p:cNvSpPr>
                <p:nvPr/>
              </p:nvSpPr>
              <p:spPr bwMode="auto">
                <a:xfrm>
                  <a:off x="23" y="841"/>
                  <a:ext cx="296" cy="199"/>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e(k)</a:t>
                  </a:r>
                </a:p>
              </p:txBody>
            </p:sp>
            <p:sp>
              <p:nvSpPr>
                <p:cNvPr id="96" name="Text Box 63"/>
                <p:cNvSpPr txBox="1">
                  <a:spLocks noChangeArrowheads="1"/>
                </p:cNvSpPr>
                <p:nvPr/>
              </p:nvSpPr>
              <p:spPr bwMode="auto">
                <a:xfrm>
                  <a:off x="381" y="1024"/>
                  <a:ext cx="205" cy="199"/>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Symbol" pitchFamily="18" charset="2"/>
                    </a:rPr>
                    <a:t>g</a:t>
                  </a:r>
                  <a:r>
                    <a:rPr lang="en-US" sz="2133" dirty="0">
                      <a:solidFill>
                        <a:srgbClr val="000000"/>
                      </a:solidFill>
                      <a:latin typeface="Times New Roman" pitchFamily="18" charset="0"/>
                    </a:rPr>
                    <a:t>*</a:t>
                  </a:r>
                </a:p>
              </p:txBody>
            </p:sp>
            <p:grpSp>
              <p:nvGrpSpPr>
                <p:cNvPr id="97" name="Group 64"/>
                <p:cNvGrpSpPr>
                  <a:grpSpLocks/>
                </p:cNvGrpSpPr>
                <p:nvPr/>
              </p:nvGrpSpPr>
              <p:grpSpPr bwMode="auto">
                <a:xfrm>
                  <a:off x="159" y="1253"/>
                  <a:ext cx="2351" cy="631"/>
                  <a:chOff x="159" y="1253"/>
                  <a:chExt cx="2351" cy="631"/>
                </a:xfrm>
              </p:grpSpPr>
              <p:sp>
                <p:nvSpPr>
                  <p:cNvPr id="98" name="Text Box 65"/>
                  <p:cNvSpPr txBox="1">
                    <a:spLocks noChangeArrowheads="1"/>
                  </p:cNvSpPr>
                  <p:nvPr/>
                </p:nvSpPr>
                <p:spPr bwMode="auto">
                  <a:xfrm>
                    <a:off x="476" y="1253"/>
                    <a:ext cx="388"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a:solidFill>
                          <a:srgbClr val="000000"/>
                        </a:solidFill>
                        <a:latin typeface="Times New Roman" pitchFamily="18" charset="0"/>
                      </a:rPr>
                      <a:t>x+ξ </a:t>
                    </a:r>
                  </a:p>
                </p:txBody>
              </p:sp>
              <p:sp>
                <p:nvSpPr>
                  <p:cNvPr id="99" name="Text Box 66"/>
                  <p:cNvSpPr txBox="1">
                    <a:spLocks noChangeArrowheads="1"/>
                  </p:cNvSpPr>
                  <p:nvPr/>
                </p:nvSpPr>
                <p:spPr bwMode="auto">
                  <a:xfrm>
                    <a:off x="1598" y="1260"/>
                    <a:ext cx="476"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a:solidFill>
                          <a:srgbClr val="000000"/>
                        </a:solidFill>
                        <a:latin typeface="Times New Roman" pitchFamily="18" charset="0"/>
                      </a:rPr>
                      <a:t>x-ξ </a:t>
                    </a:r>
                  </a:p>
                </p:txBody>
              </p:sp>
              <p:sp>
                <p:nvSpPr>
                  <p:cNvPr id="100" name="Line 67"/>
                  <p:cNvSpPr>
                    <a:spLocks noChangeShapeType="1"/>
                  </p:cNvSpPr>
                  <p:nvPr/>
                </p:nvSpPr>
                <p:spPr bwMode="auto">
                  <a:xfrm rot="12777622" flipV="1">
                    <a:off x="2078" y="1692"/>
                    <a:ext cx="432" cy="144"/>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101" name="Line 68"/>
                  <p:cNvSpPr>
                    <a:spLocks noChangeShapeType="1"/>
                  </p:cNvSpPr>
                  <p:nvPr/>
                </p:nvSpPr>
                <p:spPr bwMode="auto">
                  <a:xfrm>
                    <a:off x="431" y="1298"/>
                    <a:ext cx="1723" cy="0"/>
                  </a:xfrm>
                  <a:prstGeom prst="line">
                    <a:avLst/>
                  </a:prstGeom>
                  <a:noFill/>
                  <a:ln w="9525">
                    <a:solidFill>
                      <a:schemeClr val="tx1"/>
                    </a:solidFill>
                    <a:prstDash val="dash"/>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nvGrpSpPr>
                  <p:cNvPr id="102" name="Group 69"/>
                  <p:cNvGrpSpPr>
                    <a:grpSpLocks/>
                  </p:cNvGrpSpPr>
                  <p:nvPr/>
                </p:nvGrpSpPr>
                <p:grpSpPr bwMode="auto">
                  <a:xfrm>
                    <a:off x="159" y="1472"/>
                    <a:ext cx="1967" cy="412"/>
                    <a:chOff x="159" y="1472"/>
                    <a:chExt cx="1967" cy="412"/>
                  </a:xfrm>
                </p:grpSpPr>
                <p:grpSp>
                  <p:nvGrpSpPr>
                    <p:cNvPr id="103" name="Group 70"/>
                    <p:cNvGrpSpPr>
                      <a:grpSpLocks/>
                    </p:cNvGrpSpPr>
                    <p:nvPr/>
                  </p:nvGrpSpPr>
                  <p:grpSpPr bwMode="auto">
                    <a:xfrm>
                      <a:off x="159" y="1478"/>
                      <a:ext cx="1967" cy="406"/>
                      <a:chOff x="241" y="724"/>
                      <a:chExt cx="1967" cy="406"/>
                    </a:xfrm>
                  </p:grpSpPr>
                  <p:grpSp>
                    <p:nvGrpSpPr>
                      <p:cNvPr id="105" name="Group 71"/>
                      <p:cNvGrpSpPr>
                        <a:grpSpLocks/>
                      </p:cNvGrpSpPr>
                      <p:nvPr/>
                    </p:nvGrpSpPr>
                    <p:grpSpPr bwMode="auto">
                      <a:xfrm>
                        <a:off x="241" y="724"/>
                        <a:ext cx="1967" cy="406"/>
                        <a:chOff x="241" y="724"/>
                        <a:chExt cx="1967" cy="406"/>
                      </a:xfrm>
                    </p:grpSpPr>
                    <p:grpSp>
                      <p:nvGrpSpPr>
                        <p:cNvPr id="107" name="Group 72"/>
                        <p:cNvGrpSpPr>
                          <a:grpSpLocks/>
                        </p:cNvGrpSpPr>
                        <p:nvPr/>
                      </p:nvGrpSpPr>
                      <p:grpSpPr bwMode="auto">
                        <a:xfrm>
                          <a:off x="672" y="724"/>
                          <a:ext cx="1536" cy="406"/>
                          <a:chOff x="672" y="724"/>
                          <a:chExt cx="1536" cy="406"/>
                        </a:xfrm>
                      </p:grpSpPr>
                      <p:sp>
                        <p:nvSpPr>
                          <p:cNvPr id="109" name="Oval 73"/>
                          <p:cNvSpPr>
                            <a:spLocks noChangeArrowheads="1"/>
                          </p:cNvSpPr>
                          <p:nvPr/>
                        </p:nvSpPr>
                        <p:spPr bwMode="auto">
                          <a:xfrm>
                            <a:off x="672" y="746"/>
                            <a:ext cx="1492" cy="384"/>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pPr defTabSz="1219170" fontAlgn="base">
                              <a:spcBef>
                                <a:spcPct val="0"/>
                              </a:spcBef>
                              <a:spcAft>
                                <a:spcPct val="0"/>
                              </a:spcAft>
                            </a:pPr>
                            <a:endParaRPr lang="fr-FR" sz="2400">
                              <a:solidFill>
                                <a:srgbClr val="000000"/>
                              </a:solidFill>
                              <a:latin typeface="Times New Roman" pitchFamily="18" charset="0"/>
                            </a:endParaRPr>
                          </a:p>
                        </p:txBody>
                      </p:sp>
                      <p:sp>
                        <p:nvSpPr>
                          <p:cNvPr id="110" name="Text Box 74"/>
                          <p:cNvSpPr txBox="1">
                            <a:spLocks noChangeArrowheads="1"/>
                          </p:cNvSpPr>
                          <p:nvPr/>
                        </p:nvSpPr>
                        <p:spPr bwMode="auto">
                          <a:xfrm>
                            <a:off x="672" y="822"/>
                            <a:ext cx="1536" cy="199"/>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133" b="1" dirty="0">
                                <a:solidFill>
                                  <a:srgbClr val="FFFFFF"/>
                                </a:solidFill>
                                <a:latin typeface="Bookman Old Style" pitchFamily="18" charset="0"/>
                              </a:rPr>
                              <a:t>H, E, H, E (</a:t>
                            </a:r>
                            <a:r>
                              <a:rPr lang="en-US" sz="2133" b="1" dirty="0" err="1">
                                <a:solidFill>
                                  <a:srgbClr val="FFFFFF"/>
                                </a:solidFill>
                                <a:latin typeface="Bookman Old Style" pitchFamily="18" charset="0"/>
                              </a:rPr>
                              <a:t>x,ξ,t</a:t>
                            </a:r>
                            <a:r>
                              <a:rPr lang="en-US" sz="2133" b="1" dirty="0">
                                <a:solidFill>
                                  <a:srgbClr val="FFFFFF"/>
                                </a:solidFill>
                                <a:latin typeface="Bookman Old Style" pitchFamily="18" charset="0"/>
                              </a:rPr>
                              <a:t>)</a:t>
                            </a:r>
                          </a:p>
                        </p:txBody>
                      </p:sp>
                      <p:sp>
                        <p:nvSpPr>
                          <p:cNvPr id="111" name="Text Box 75"/>
                          <p:cNvSpPr txBox="1">
                            <a:spLocks noChangeArrowheads="1"/>
                          </p:cNvSpPr>
                          <p:nvPr/>
                        </p:nvSpPr>
                        <p:spPr bwMode="auto">
                          <a:xfrm>
                            <a:off x="1416" y="724"/>
                            <a:ext cx="192" cy="218"/>
                          </a:xfrm>
                          <a:prstGeom prst="rect">
                            <a:avLst/>
                          </a:prstGeom>
                          <a:noFill/>
                          <a:ln w="9525">
                            <a:noFill/>
                            <a:miter lim="800000"/>
                            <a:headEnd/>
                            <a:tailEnd/>
                          </a:ln>
                        </p:spPr>
                        <p:txBody>
                          <a:bodyPr>
                            <a:spAutoFit/>
                          </a:bodyPr>
                          <a:lstStyle/>
                          <a:p>
                            <a:pPr algn="ctr" defTabSz="1219170" fontAlgn="base">
                              <a:spcBef>
                                <a:spcPct val="50000"/>
                              </a:spcBef>
                              <a:spcAft>
                                <a:spcPct val="0"/>
                              </a:spcAft>
                            </a:pPr>
                            <a:r>
                              <a:rPr lang="en-US" sz="2400" b="1">
                                <a:solidFill>
                                  <a:srgbClr val="FFFFFF"/>
                                </a:solidFill>
                                <a:latin typeface="Times New Roman" pitchFamily="18" charset="0"/>
                              </a:rPr>
                              <a:t>~</a:t>
                            </a:r>
                          </a:p>
                        </p:txBody>
                      </p:sp>
                    </p:grpSp>
                    <p:sp>
                      <p:nvSpPr>
                        <p:cNvPr id="108" name="Line 76"/>
                        <p:cNvSpPr>
                          <a:spLocks noChangeShapeType="1"/>
                        </p:cNvSpPr>
                        <p:nvPr/>
                      </p:nvSpPr>
                      <p:spPr bwMode="auto">
                        <a:xfrm flipV="1">
                          <a:off x="241" y="927"/>
                          <a:ext cx="432" cy="144"/>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106" name="Line 77"/>
                      <p:cNvSpPr>
                        <a:spLocks noChangeShapeType="1"/>
                      </p:cNvSpPr>
                      <p:nvPr/>
                    </p:nvSpPr>
                    <p:spPr bwMode="auto">
                      <a:xfrm flipV="1">
                        <a:off x="254" y="977"/>
                        <a:ext cx="432" cy="144"/>
                      </a:xfrm>
                      <a:prstGeom prst="line">
                        <a:avLst/>
                      </a:prstGeom>
                      <a:noFill/>
                      <a:ln w="9525">
                        <a:solidFill>
                          <a:schemeClr val="tx1"/>
                        </a:solidFill>
                        <a:round/>
                        <a:headEnd/>
                        <a:tailEnd/>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sp>
                  <p:nvSpPr>
                    <p:cNvPr id="104" name="Text Box 78"/>
                    <p:cNvSpPr txBox="1">
                      <a:spLocks noChangeArrowheads="1"/>
                    </p:cNvSpPr>
                    <p:nvPr/>
                  </p:nvSpPr>
                  <p:spPr bwMode="auto">
                    <a:xfrm>
                      <a:off x="1154" y="1472"/>
                      <a:ext cx="163" cy="218"/>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400" b="1" dirty="0">
                          <a:solidFill>
                            <a:srgbClr val="FFFFFF"/>
                          </a:solidFill>
                          <a:latin typeface="Times New Roman" pitchFamily="18" charset="0"/>
                          <a:cs typeface="Times New Roman" pitchFamily="18" charset="0"/>
                        </a:rPr>
                        <a:t>~</a:t>
                      </a:r>
                    </a:p>
                  </p:txBody>
                </p:sp>
              </p:grpSp>
            </p:grpSp>
          </p:grpSp>
          <p:grpSp>
            <p:nvGrpSpPr>
              <p:cNvPr id="85" name="Group 79"/>
              <p:cNvGrpSpPr>
                <a:grpSpLocks noChangeAspect="1"/>
              </p:cNvGrpSpPr>
              <p:nvPr/>
            </p:nvGrpSpPr>
            <p:grpSpPr bwMode="auto">
              <a:xfrm rot="2775006">
                <a:off x="1832" y="895"/>
                <a:ext cx="81" cy="344"/>
                <a:chOff x="1324" y="1002"/>
                <a:chExt cx="146" cy="462"/>
              </a:xfrm>
            </p:grpSpPr>
            <p:sp>
              <p:nvSpPr>
                <p:cNvPr id="87" name="Freeform 80"/>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88" name="Freeform 81"/>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89" name="Freeform 82"/>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0" name="Freeform 83"/>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1" name="Freeform 84"/>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2" name="Freeform 85"/>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93" name="Freeform 86"/>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6600"/>
                  </a:solidFill>
                  <a:prstDash val="solid"/>
                  <a:round/>
                  <a:headEnd type="none" w="sm" len="sm"/>
                  <a:tailEnd type="none" w="sm" len="sm"/>
                </a:ln>
              </p:spPr>
              <p:txBody>
                <a:bodyPr/>
                <a:lstStyle/>
                <a:p>
                  <a:pPr defTabSz="1219170" fontAlgn="base">
                    <a:spcBef>
                      <a:spcPct val="0"/>
                    </a:spcBef>
                    <a:spcAft>
                      <a:spcPct val="0"/>
                    </a:spcAft>
                  </a:pPr>
                  <a:endParaRPr lang="en-US" sz="2400">
                    <a:solidFill>
                      <a:srgbClr val="000000"/>
                    </a:solidFill>
                    <a:latin typeface="Times New Roman" pitchFamily="18" charset="0"/>
                  </a:endParaRPr>
                </a:p>
              </p:txBody>
            </p:sp>
          </p:grpSp>
        </p:grpSp>
        <p:sp>
          <p:nvSpPr>
            <p:cNvPr id="78" name="Text Box 88"/>
            <p:cNvSpPr txBox="1">
              <a:spLocks noChangeArrowheads="1"/>
            </p:cNvSpPr>
            <p:nvPr/>
          </p:nvSpPr>
          <p:spPr bwMode="auto">
            <a:xfrm>
              <a:off x="-5094" y="2574617"/>
              <a:ext cx="525625" cy="315423"/>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N(p)</a:t>
              </a:r>
            </a:p>
          </p:txBody>
        </p:sp>
        <p:sp>
          <p:nvSpPr>
            <p:cNvPr id="79" name="Text Box 89"/>
            <p:cNvSpPr txBox="1">
              <a:spLocks noChangeArrowheads="1"/>
            </p:cNvSpPr>
            <p:nvPr/>
          </p:nvSpPr>
          <p:spPr bwMode="auto">
            <a:xfrm>
              <a:off x="3922382" y="2593975"/>
              <a:ext cx="594154" cy="315423"/>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Times New Roman" pitchFamily="18" charset="0"/>
                </a:rPr>
                <a:t>N(p’)</a:t>
              </a:r>
            </a:p>
          </p:txBody>
        </p:sp>
        <p:sp>
          <p:nvSpPr>
            <p:cNvPr id="80" name="ZoneTexte 116"/>
            <p:cNvSpPr txBox="1">
              <a:spLocks noChangeArrowheads="1"/>
            </p:cNvSpPr>
            <p:nvPr/>
          </p:nvSpPr>
          <p:spPr bwMode="auto">
            <a:xfrm>
              <a:off x="2811463" y="1570038"/>
              <a:ext cx="928379" cy="253916"/>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fr-FR" sz="1600" i="1">
                  <a:solidFill>
                    <a:srgbClr val="000000"/>
                  </a:solidFill>
                  <a:latin typeface="Times New Roman" pitchFamily="18" charset="0"/>
                </a:rPr>
                <a:t>factorization</a:t>
              </a:r>
              <a:endParaRPr lang="en-US" sz="1600" i="1">
                <a:solidFill>
                  <a:srgbClr val="000000"/>
                </a:solidFill>
                <a:latin typeface="Times New Roman" pitchFamily="18" charset="0"/>
              </a:endParaRPr>
            </a:p>
          </p:txBody>
        </p:sp>
      </p:grpSp>
      <p:pic>
        <p:nvPicPr>
          <p:cNvPr id="119" name="Picture 10"/>
          <p:cNvPicPr>
            <a:picLocks noChangeAspect="1" noChangeArrowheads="1"/>
          </p:cNvPicPr>
          <p:nvPr/>
        </p:nvPicPr>
        <p:blipFill>
          <a:blip r:embed="rId3" cstate="print"/>
          <a:srcRect/>
          <a:stretch>
            <a:fillRect/>
          </a:stretch>
        </p:blipFill>
        <p:spPr bwMode="auto">
          <a:xfrm>
            <a:off x="5858824" y="3751699"/>
            <a:ext cx="6211086" cy="2611676"/>
          </a:xfrm>
          <a:prstGeom prst="rect">
            <a:avLst/>
          </a:prstGeom>
          <a:noFill/>
          <a:ln w="9525">
            <a:noFill/>
            <a:miter lim="800000"/>
            <a:headEnd/>
            <a:tailEnd/>
          </a:ln>
        </p:spPr>
      </p:pic>
      <p:sp>
        <p:nvSpPr>
          <p:cNvPr id="120" name="ZoneTexte 119"/>
          <p:cNvSpPr txBox="1"/>
          <p:nvPr/>
        </p:nvSpPr>
        <p:spPr>
          <a:xfrm>
            <a:off x="6131269" y="6441959"/>
            <a:ext cx="949812" cy="420564"/>
          </a:xfrm>
          <a:prstGeom prst="rect">
            <a:avLst/>
          </a:prstGeom>
          <a:noFill/>
        </p:spPr>
        <p:txBody>
          <a:bodyPr wrap="none" rtlCol="0">
            <a:spAutoFit/>
          </a:bodyPr>
          <a:lstStyle/>
          <a:p>
            <a:pPr defTabSz="1219170" fontAlgn="base">
              <a:spcBef>
                <a:spcPct val="0"/>
              </a:spcBef>
              <a:spcAft>
                <a:spcPct val="0"/>
              </a:spcAft>
            </a:pPr>
            <a:r>
              <a:rPr lang="fr-FR" sz="2133" b="1" dirty="0" err="1">
                <a:solidFill>
                  <a:srgbClr val="FF0000"/>
                </a:solidFill>
                <a:latin typeface="Times New Roman" pitchFamily="18" charset="0"/>
              </a:rPr>
              <a:t>Vector</a:t>
            </a:r>
            <a:endParaRPr lang="en-US" sz="2133" b="1" dirty="0">
              <a:solidFill>
                <a:srgbClr val="FF0000"/>
              </a:solidFill>
              <a:latin typeface="Times New Roman" pitchFamily="18" charset="0"/>
            </a:endParaRPr>
          </a:p>
        </p:txBody>
      </p:sp>
      <p:sp>
        <p:nvSpPr>
          <p:cNvPr id="121" name="ZoneTexte 120"/>
          <p:cNvSpPr txBox="1"/>
          <p:nvPr/>
        </p:nvSpPr>
        <p:spPr>
          <a:xfrm>
            <a:off x="7586908" y="6438347"/>
            <a:ext cx="980268" cy="420564"/>
          </a:xfrm>
          <a:prstGeom prst="rect">
            <a:avLst/>
          </a:prstGeom>
          <a:noFill/>
        </p:spPr>
        <p:txBody>
          <a:bodyPr wrap="none" rtlCol="0">
            <a:spAutoFit/>
          </a:bodyPr>
          <a:lstStyle/>
          <a:p>
            <a:pPr defTabSz="1219170" fontAlgn="base">
              <a:spcBef>
                <a:spcPct val="0"/>
              </a:spcBef>
              <a:spcAft>
                <a:spcPct val="0"/>
              </a:spcAft>
            </a:pPr>
            <a:r>
              <a:rPr lang="fr-FR" sz="2133" b="1" dirty="0" err="1">
                <a:solidFill>
                  <a:srgbClr val="0000FF"/>
                </a:solidFill>
                <a:latin typeface="Times New Roman" pitchFamily="18" charset="0"/>
              </a:rPr>
              <a:t>Tensor</a:t>
            </a:r>
            <a:endParaRPr lang="en-US" sz="2133" b="1" dirty="0">
              <a:solidFill>
                <a:srgbClr val="0000FF"/>
              </a:solidFill>
              <a:latin typeface="Times New Roman" pitchFamily="18" charset="0"/>
            </a:endParaRPr>
          </a:p>
        </p:txBody>
      </p:sp>
      <p:sp>
        <p:nvSpPr>
          <p:cNvPr id="122" name="ZoneTexte 121"/>
          <p:cNvSpPr txBox="1"/>
          <p:nvPr/>
        </p:nvSpPr>
        <p:spPr>
          <a:xfrm>
            <a:off x="8901365" y="6461187"/>
            <a:ext cx="1625766" cy="420564"/>
          </a:xfrm>
          <a:prstGeom prst="rect">
            <a:avLst/>
          </a:prstGeom>
          <a:noFill/>
        </p:spPr>
        <p:txBody>
          <a:bodyPr wrap="none" rtlCol="0">
            <a:spAutoFit/>
          </a:bodyPr>
          <a:lstStyle/>
          <a:p>
            <a:pPr defTabSz="1219170" fontAlgn="base">
              <a:spcBef>
                <a:spcPct val="0"/>
              </a:spcBef>
              <a:spcAft>
                <a:spcPct val="0"/>
              </a:spcAft>
            </a:pPr>
            <a:r>
              <a:rPr lang="fr-FR" sz="2133" b="1" dirty="0">
                <a:solidFill>
                  <a:srgbClr val="FF0000"/>
                </a:solidFill>
                <a:latin typeface="Times New Roman" pitchFamily="18" charset="0"/>
              </a:rPr>
              <a:t>Axial-</a:t>
            </a:r>
            <a:r>
              <a:rPr lang="fr-FR" sz="2133" b="1" dirty="0" err="1">
                <a:solidFill>
                  <a:srgbClr val="FF0000"/>
                </a:solidFill>
                <a:latin typeface="Times New Roman" pitchFamily="18" charset="0"/>
              </a:rPr>
              <a:t>vector</a:t>
            </a:r>
            <a:endParaRPr lang="en-US" sz="2133" b="1" dirty="0">
              <a:solidFill>
                <a:srgbClr val="FF0000"/>
              </a:solidFill>
              <a:latin typeface="Times New Roman" pitchFamily="18" charset="0"/>
            </a:endParaRPr>
          </a:p>
        </p:txBody>
      </p:sp>
      <p:sp>
        <p:nvSpPr>
          <p:cNvPr id="123" name="ZoneTexte 122"/>
          <p:cNvSpPr txBox="1"/>
          <p:nvPr/>
        </p:nvSpPr>
        <p:spPr>
          <a:xfrm>
            <a:off x="10762151" y="6479384"/>
            <a:ext cx="1223412" cy="420564"/>
          </a:xfrm>
          <a:prstGeom prst="rect">
            <a:avLst/>
          </a:prstGeom>
          <a:noFill/>
        </p:spPr>
        <p:txBody>
          <a:bodyPr wrap="none" rtlCol="0">
            <a:spAutoFit/>
          </a:bodyPr>
          <a:lstStyle/>
          <a:p>
            <a:pPr defTabSz="1219170" fontAlgn="base">
              <a:spcBef>
                <a:spcPct val="0"/>
              </a:spcBef>
              <a:spcAft>
                <a:spcPct val="0"/>
              </a:spcAft>
            </a:pPr>
            <a:r>
              <a:rPr lang="fr-FR" sz="2133" b="1" dirty="0" err="1">
                <a:solidFill>
                  <a:srgbClr val="0000FF"/>
                </a:solidFill>
                <a:latin typeface="Times New Roman" pitchFamily="18" charset="0"/>
              </a:rPr>
              <a:t>Ps.scalar</a:t>
            </a:r>
            <a:endParaRPr lang="en-US" sz="2133" b="1" dirty="0">
              <a:solidFill>
                <a:srgbClr val="0000FF"/>
              </a:solidFill>
              <a:latin typeface="Times New Roman" pitchFamily="18" charset="0"/>
            </a:endParaRPr>
          </a:p>
        </p:txBody>
      </p:sp>
      <p:pic>
        <p:nvPicPr>
          <p:cNvPr id="67" name="Image 66">
            <a:extLst>
              <a:ext uri="{FF2B5EF4-FFF2-40B4-BE49-F238E27FC236}">
                <a16:creationId xmlns:a16="http://schemas.microsoft.com/office/drawing/2014/main" id="{9B0751AB-0DC2-4E40-B826-87B2EEB6CCD6}"/>
              </a:ext>
            </a:extLst>
          </p:cNvPr>
          <p:cNvPicPr>
            <a:picLocks noChangeAspect="1"/>
          </p:cNvPicPr>
          <p:nvPr/>
        </p:nvPicPr>
        <p:blipFill>
          <a:blip r:embed="rId4"/>
          <a:stretch>
            <a:fillRect/>
          </a:stretch>
        </p:blipFill>
        <p:spPr>
          <a:xfrm>
            <a:off x="181965" y="4571086"/>
            <a:ext cx="5582553" cy="2188566"/>
          </a:xfrm>
          <a:prstGeom prst="rect">
            <a:avLst/>
          </a:prstGeom>
        </p:spPr>
      </p:pic>
      <p:sp>
        <p:nvSpPr>
          <p:cNvPr id="64" name="Text Box 40">
            <a:extLst>
              <a:ext uri="{FF2B5EF4-FFF2-40B4-BE49-F238E27FC236}">
                <a16:creationId xmlns:a16="http://schemas.microsoft.com/office/drawing/2014/main" id="{86FE9CF7-DF29-4B92-948D-222A0C3BB779}"/>
              </a:ext>
            </a:extLst>
          </p:cNvPr>
          <p:cNvSpPr txBox="1">
            <a:spLocks noChangeArrowheads="1"/>
          </p:cNvSpPr>
          <p:nvPr/>
        </p:nvSpPr>
        <p:spPr bwMode="auto">
          <a:xfrm>
            <a:off x="2479686" y="-32248"/>
            <a:ext cx="7518405" cy="584775"/>
          </a:xfrm>
          <a:prstGeom prst="rect">
            <a:avLst/>
          </a:prstGeom>
          <a:noFill/>
          <a:ln w="9525">
            <a:noFill/>
            <a:miter lim="800000"/>
            <a:headEnd/>
            <a:tailEnd/>
          </a:ln>
        </p:spPr>
        <p:txBody>
          <a:bodyPr wrap="none">
            <a:spAutoFit/>
          </a:bodyPr>
          <a:lstStyle/>
          <a:p>
            <a:pPr algn="ctr" defTabSz="1219170" fontAlgn="base">
              <a:spcBef>
                <a:spcPct val="0"/>
              </a:spcBef>
              <a:spcAft>
                <a:spcPct val="0"/>
              </a:spcAft>
            </a:pPr>
            <a:r>
              <a:rPr lang="en-US" sz="3200" b="1" dirty="0">
                <a:solidFill>
                  <a:srgbClr val="0000FF"/>
                </a:solidFill>
                <a:latin typeface="Times New Roman" pitchFamily="18" charset="0"/>
              </a:rPr>
              <a:t>Generalized Parton Distributions (GPDs)</a:t>
            </a:r>
          </a:p>
        </p:txBody>
      </p:sp>
      <p:sp>
        <p:nvSpPr>
          <p:cNvPr id="124" name="Text Box 87">
            <a:extLst>
              <a:ext uri="{FF2B5EF4-FFF2-40B4-BE49-F238E27FC236}">
                <a16:creationId xmlns:a16="http://schemas.microsoft.com/office/drawing/2014/main" id="{7BFDBBE3-4F6B-4250-9537-49259D59043C}"/>
              </a:ext>
            </a:extLst>
          </p:cNvPr>
          <p:cNvSpPr txBox="1">
            <a:spLocks noChangeArrowheads="1"/>
          </p:cNvSpPr>
          <p:nvPr/>
        </p:nvSpPr>
        <p:spPr bwMode="auto">
          <a:xfrm>
            <a:off x="4199474" y="908998"/>
            <a:ext cx="1263651" cy="421217"/>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2133" dirty="0">
                <a:solidFill>
                  <a:srgbClr val="000000"/>
                </a:solidFill>
                <a:latin typeface="Symbol" pitchFamily="18" charset="2"/>
              </a:rPr>
              <a:t>g </a:t>
            </a:r>
            <a:r>
              <a:rPr lang="en-US" sz="1600" dirty="0">
                <a:solidFill>
                  <a:srgbClr val="000000"/>
                </a:solidFill>
                <a:latin typeface="Times New Roman" panose="02020603050405020304" pitchFamily="18" charset="0"/>
              </a:rPr>
              <a:t>(or meson)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8448DEC-4BA9-4535-BC07-5B2AE5A77B2D}"/>
              </a:ext>
            </a:extLst>
          </p:cNvPr>
          <p:cNvPicPr>
            <a:picLocks noChangeAspect="1"/>
          </p:cNvPicPr>
          <p:nvPr/>
        </p:nvPicPr>
        <p:blipFill>
          <a:blip r:embed="rId2"/>
          <a:stretch>
            <a:fillRect/>
          </a:stretch>
        </p:blipFill>
        <p:spPr>
          <a:xfrm>
            <a:off x="598713" y="1473337"/>
            <a:ext cx="5891233" cy="3102761"/>
          </a:xfrm>
          <a:prstGeom prst="rect">
            <a:avLst/>
          </a:prstGeom>
        </p:spPr>
      </p:pic>
      <p:pic>
        <p:nvPicPr>
          <p:cNvPr id="5" name="Image 4">
            <a:extLst>
              <a:ext uri="{FF2B5EF4-FFF2-40B4-BE49-F238E27FC236}">
                <a16:creationId xmlns:a16="http://schemas.microsoft.com/office/drawing/2014/main" id="{E27CBA53-B305-4775-9F31-2E45E913C2C7}"/>
              </a:ext>
            </a:extLst>
          </p:cNvPr>
          <p:cNvPicPr>
            <a:picLocks noChangeAspect="1"/>
          </p:cNvPicPr>
          <p:nvPr/>
        </p:nvPicPr>
        <p:blipFill>
          <a:blip r:embed="rId3"/>
          <a:stretch>
            <a:fillRect/>
          </a:stretch>
        </p:blipFill>
        <p:spPr>
          <a:xfrm>
            <a:off x="6609663" y="1607018"/>
            <a:ext cx="5386393" cy="2871107"/>
          </a:xfrm>
          <a:prstGeom prst="rect">
            <a:avLst/>
          </a:prstGeom>
        </p:spPr>
      </p:pic>
      <p:sp>
        <p:nvSpPr>
          <p:cNvPr id="6" name="Text Box 40">
            <a:extLst>
              <a:ext uri="{FF2B5EF4-FFF2-40B4-BE49-F238E27FC236}">
                <a16:creationId xmlns:a16="http://schemas.microsoft.com/office/drawing/2014/main" id="{A3CEAFB0-782A-4E76-B468-FF66BE36A01A}"/>
              </a:ext>
            </a:extLst>
          </p:cNvPr>
          <p:cNvSpPr txBox="1">
            <a:spLocks noChangeArrowheads="1"/>
          </p:cNvSpPr>
          <p:nvPr/>
        </p:nvSpPr>
        <p:spPr bwMode="auto">
          <a:xfrm>
            <a:off x="3245258" y="-32248"/>
            <a:ext cx="5987280" cy="584775"/>
          </a:xfrm>
          <a:prstGeom prst="rect">
            <a:avLst/>
          </a:prstGeom>
          <a:noFill/>
          <a:ln w="9525">
            <a:noFill/>
            <a:miter lim="800000"/>
            <a:headEnd/>
            <a:tailEnd/>
          </a:ln>
        </p:spPr>
        <p:txBody>
          <a:bodyPr wrap="none">
            <a:spAutoFit/>
          </a:bodyPr>
          <a:lstStyle/>
          <a:p>
            <a:pPr algn="ctr" defTabSz="1219170" fontAlgn="base">
              <a:spcBef>
                <a:spcPct val="0"/>
              </a:spcBef>
              <a:spcAft>
                <a:spcPct val="0"/>
              </a:spcAft>
            </a:pPr>
            <a:r>
              <a:rPr lang="en-US" sz="3200" b="1" dirty="0">
                <a:solidFill>
                  <a:srgbClr val="0000FF"/>
                </a:solidFill>
                <a:latin typeface="Times New Roman" pitchFamily="18" charset="0"/>
              </a:rPr>
              <a:t>Order, twist: examples for DVCS</a:t>
            </a:r>
          </a:p>
        </p:txBody>
      </p:sp>
      <p:sp>
        <p:nvSpPr>
          <p:cNvPr id="7" name="ZoneTexte 6">
            <a:extLst>
              <a:ext uri="{FF2B5EF4-FFF2-40B4-BE49-F238E27FC236}">
                <a16:creationId xmlns:a16="http://schemas.microsoft.com/office/drawing/2014/main" id="{22DD6416-4E1E-4BF0-8F51-265C1935653E}"/>
              </a:ext>
            </a:extLst>
          </p:cNvPr>
          <p:cNvSpPr txBox="1"/>
          <p:nvPr/>
        </p:nvSpPr>
        <p:spPr>
          <a:xfrm>
            <a:off x="239486" y="914398"/>
            <a:ext cx="2778709"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Leading </a:t>
            </a:r>
            <a:r>
              <a:rPr lang="fr-FR" dirty="0" err="1">
                <a:latin typeface="Times New Roman" panose="02020603050405020304" pitchFamily="18" charset="0"/>
                <a:cs typeface="Times New Roman" panose="02020603050405020304" pitchFamily="18" charset="0"/>
              </a:rPr>
              <a:t>order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leading</a:t>
            </a:r>
            <a:r>
              <a:rPr lang="fr-FR" dirty="0">
                <a:latin typeface="Times New Roman" panose="02020603050405020304" pitchFamily="18" charset="0"/>
                <a:cs typeface="Times New Roman" panose="02020603050405020304" pitchFamily="18" charset="0"/>
              </a:rPr>
              <a:t> twist</a:t>
            </a:r>
          </a:p>
        </p:txBody>
      </p:sp>
      <p:sp>
        <p:nvSpPr>
          <p:cNvPr id="8" name="ZoneTexte 7">
            <a:extLst>
              <a:ext uri="{FF2B5EF4-FFF2-40B4-BE49-F238E27FC236}">
                <a16:creationId xmlns:a16="http://schemas.microsoft.com/office/drawing/2014/main" id="{042AD2A1-ADC5-4518-8CAC-1850EC59C884}"/>
              </a:ext>
            </a:extLst>
          </p:cNvPr>
          <p:cNvSpPr txBox="1"/>
          <p:nvPr/>
        </p:nvSpPr>
        <p:spPr>
          <a:xfrm>
            <a:off x="3544329" y="925284"/>
            <a:ext cx="3618683"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Next-to-</a:t>
            </a:r>
            <a:r>
              <a:rPr lang="fr-FR" dirty="0" err="1">
                <a:latin typeface="Times New Roman" panose="02020603050405020304" pitchFamily="18" charset="0"/>
                <a:cs typeface="Times New Roman" panose="02020603050405020304" pitchFamily="18" charset="0"/>
              </a:rPr>
              <a:t>leading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order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leading</a:t>
            </a:r>
            <a:r>
              <a:rPr lang="fr-FR" dirty="0">
                <a:latin typeface="Times New Roman" panose="02020603050405020304" pitchFamily="18" charset="0"/>
                <a:cs typeface="Times New Roman" panose="02020603050405020304" pitchFamily="18" charset="0"/>
              </a:rPr>
              <a:t> twist</a:t>
            </a:r>
          </a:p>
        </p:txBody>
      </p:sp>
      <p:sp>
        <p:nvSpPr>
          <p:cNvPr id="9" name="ZoneTexte 8">
            <a:extLst>
              <a:ext uri="{FF2B5EF4-FFF2-40B4-BE49-F238E27FC236}">
                <a16:creationId xmlns:a16="http://schemas.microsoft.com/office/drawing/2014/main" id="{264FFC53-5151-4FED-A880-3570C55310A4}"/>
              </a:ext>
            </a:extLst>
          </p:cNvPr>
          <p:cNvSpPr txBox="1"/>
          <p:nvPr/>
        </p:nvSpPr>
        <p:spPr>
          <a:xfrm>
            <a:off x="8029243" y="925284"/>
            <a:ext cx="2214452"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Leading </a:t>
            </a:r>
            <a:r>
              <a:rPr lang="fr-FR" dirty="0" err="1">
                <a:latin typeface="Times New Roman" panose="02020603050405020304" pitchFamily="18" charset="0"/>
                <a:cs typeface="Times New Roman" panose="02020603050405020304" pitchFamily="18" charset="0"/>
              </a:rPr>
              <a:t>order</a:t>
            </a:r>
            <a:r>
              <a:rPr lang="fr-FR" dirty="0">
                <a:latin typeface="Times New Roman" panose="02020603050405020304" pitchFamily="18" charset="0"/>
                <a:cs typeface="Times New Roman" panose="02020603050405020304" pitchFamily="18" charset="0"/>
              </a:rPr>
              <a:t>, twist 3</a:t>
            </a:r>
          </a:p>
        </p:txBody>
      </p:sp>
      <p:sp>
        <p:nvSpPr>
          <p:cNvPr id="10" name="ZoneTexte 9">
            <a:extLst>
              <a:ext uri="{FF2B5EF4-FFF2-40B4-BE49-F238E27FC236}">
                <a16:creationId xmlns:a16="http://schemas.microsoft.com/office/drawing/2014/main" id="{770D11D5-462F-4373-8A50-636881A50C58}"/>
              </a:ext>
            </a:extLst>
          </p:cNvPr>
          <p:cNvSpPr txBox="1"/>
          <p:nvPr/>
        </p:nvSpPr>
        <p:spPr>
          <a:xfrm>
            <a:off x="457199" y="5921827"/>
            <a:ext cx="10704854" cy="646331"/>
          </a:xfrm>
          <a:prstGeom prst="rect">
            <a:avLst/>
          </a:prstGeom>
          <a:noFill/>
        </p:spPr>
        <p:txBody>
          <a:bodyPr wrap="none" rtlCol="0">
            <a:spAutoFit/>
          </a:bodyPr>
          <a:lstStyle/>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General </a:t>
            </a:r>
            <a:r>
              <a:rPr lang="fr-FR" dirty="0" err="1">
                <a:latin typeface="Times New Roman" panose="02020603050405020304" pitchFamily="18" charset="0"/>
                <a:cs typeface="Times New Roman" panose="02020603050405020304" pitchFamily="18" charset="0"/>
              </a:rPr>
              <a:t>definition</a:t>
            </a:r>
            <a:r>
              <a:rPr lang="fr-FR" dirty="0">
                <a:latin typeface="Times New Roman" panose="02020603050405020304" pitchFamily="18" charset="0"/>
                <a:cs typeface="Times New Roman" panose="02020603050405020304" pitchFamily="18" charset="0"/>
              </a:rPr>
              <a:t> of </a:t>
            </a:r>
            <a:r>
              <a:rPr lang="fr-FR" b="1" dirty="0">
                <a:latin typeface="Times New Roman" panose="02020603050405020304" pitchFamily="18" charset="0"/>
                <a:cs typeface="Times New Roman" panose="02020603050405020304" pitchFamily="18" charset="0"/>
              </a:rPr>
              <a:t>twist</a:t>
            </a:r>
            <a:r>
              <a:rPr lang="fr-FR" dirty="0">
                <a:latin typeface="Times New Roman" panose="02020603050405020304" pitchFamily="18" charset="0"/>
                <a:cs typeface="Times New Roman" panose="02020603050405020304" pitchFamily="18" charset="0"/>
              </a:rPr>
              <a:t> of an </a:t>
            </a:r>
            <a:r>
              <a:rPr lang="fr-FR" dirty="0" err="1">
                <a:latin typeface="Times New Roman" panose="02020603050405020304" pitchFamily="18" charset="0"/>
                <a:cs typeface="Times New Roman" panose="02020603050405020304" pitchFamily="18" charset="0"/>
              </a:rPr>
              <a:t>operator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difference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between</a:t>
            </a:r>
            <a:r>
              <a:rPr lang="fr-FR" dirty="0">
                <a:latin typeface="Times New Roman" panose="02020603050405020304" pitchFamily="18" charset="0"/>
                <a:cs typeface="Times New Roman" panose="02020603050405020304" pitchFamily="18" charset="0"/>
              </a:rPr>
              <a:t> the </a:t>
            </a:r>
            <a:r>
              <a:rPr lang="fr-FR" dirty="0" err="1">
                <a:latin typeface="Times New Roman" panose="02020603050405020304" pitchFamily="18" charset="0"/>
                <a:cs typeface="Times New Roman" panose="02020603050405020304" pitchFamily="18" charset="0"/>
              </a:rPr>
              <a:t>operator’s</a:t>
            </a:r>
            <a:r>
              <a:rPr lang="fr-FR" dirty="0">
                <a:latin typeface="Times New Roman" panose="02020603050405020304" pitchFamily="18" charset="0"/>
                <a:cs typeface="Times New Roman" panose="02020603050405020304" pitchFamily="18" charset="0"/>
              </a:rPr>
              <a:t> dimension d and </a:t>
            </a:r>
            <a:r>
              <a:rPr lang="fr-FR" dirty="0" err="1">
                <a:latin typeface="Times New Roman" panose="02020603050405020304" pitchFamily="18" charset="0"/>
                <a:cs typeface="Times New Roman" panose="02020603050405020304" pitchFamily="18" charset="0"/>
              </a:rPr>
              <a:t>its</a:t>
            </a:r>
            <a:r>
              <a:rPr lang="fr-FR" dirty="0">
                <a:latin typeface="Times New Roman" panose="02020603050405020304" pitchFamily="18" charset="0"/>
                <a:cs typeface="Times New Roman" panose="02020603050405020304" pitchFamily="18" charset="0"/>
              </a:rPr>
              <a:t> spin s: </a:t>
            </a:r>
            <a:r>
              <a:rPr lang="fr-FR" dirty="0">
                <a:latin typeface="Symbol" panose="05050102010706020507" pitchFamily="18" charset="2"/>
                <a:cs typeface="Times New Roman" panose="02020603050405020304" pitchFamily="18" charset="0"/>
              </a:rPr>
              <a:t>t</a:t>
            </a:r>
            <a:r>
              <a:rPr lang="fr-FR" dirty="0">
                <a:latin typeface="Times New Roman" panose="02020603050405020304" pitchFamily="18" charset="0"/>
                <a:cs typeface="Times New Roman" panose="02020603050405020304" pitchFamily="18" charset="0"/>
              </a:rPr>
              <a:t> = d-s</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Leading twist: twist = 2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79F017B-73CE-4298-96F2-AF98558FFE98}"/>
                  </a:ext>
                </a:extLst>
              </p:cNvPr>
              <p:cNvSpPr/>
              <p:nvPr/>
            </p:nvSpPr>
            <p:spPr>
              <a:xfrm>
                <a:off x="457199" y="5102120"/>
                <a:ext cx="5595121" cy="821059"/>
              </a:xfrm>
              <a:prstGeom prst="rect">
                <a:avLst/>
              </a:prstGeom>
            </p:spPr>
            <p:txBody>
              <a:bodyPr wrap="non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Twist appears as powers of </a:t>
                </a:r>
                <a14:m>
                  <m:oMath xmlns:m="http://schemas.openxmlformats.org/officeDocument/2006/math">
                    <m:f>
                      <m:fPr>
                        <m:ctrlPr>
                          <a:rPr lang="en-US" i="1" smtClean="0">
                            <a:latin typeface="Cambria Math" panose="02040503050406030204" pitchFamily="18" charset="0"/>
                          </a:rPr>
                        </m:ctrlPr>
                      </m:fPr>
                      <m:num>
                        <m:r>
                          <a:rPr lang="fr-FR"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fr-FR" b="0" i="1" smtClean="0">
                                    <a:latin typeface="Cambria Math" panose="02040503050406030204" pitchFamily="18" charset="0"/>
                                  </a:rPr>
                                  <m:t>𝑄</m:t>
                                </m:r>
                              </m:e>
                              <m:sup>
                                <m:r>
                                  <a:rPr lang="fr-FR" b="0" i="1" smtClean="0">
                                    <a:latin typeface="Cambria Math" panose="02040503050406030204" pitchFamily="18" charset="0"/>
                                  </a:rPr>
                                  <m:t>2</m:t>
                                </m:r>
                              </m:sup>
                            </m:sSup>
                          </m:e>
                        </m:rad>
                      </m:den>
                    </m:f>
                  </m:oMath>
                </a14:m>
                <a:r>
                  <a:rPr lang="en-US" dirty="0">
                    <a:latin typeface="Times New Roman" panose="02020603050405020304" pitchFamily="18" charset="0"/>
                    <a:cs typeface="Times New Roman" panose="02020603050405020304" pitchFamily="18" charset="0"/>
                  </a:rPr>
                  <a:t> in the DVCS amplitude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Order appears as powers of </a:t>
                </a:r>
                <a:r>
                  <a:rPr lang="en-US" dirty="0">
                    <a:latin typeface="Symbol" panose="05050102010706020507" pitchFamily="18" charset="2"/>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s</a:t>
                </a:r>
                <a:endParaRPr lang="fr-FR" baseline="-25000" dirty="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B79F017B-73CE-4298-96F2-AF98558FFE98}"/>
                  </a:ext>
                </a:extLst>
              </p:cNvPr>
              <p:cNvSpPr>
                <a:spLocks noRot="1" noChangeAspect="1" noMove="1" noResize="1" noEditPoints="1" noAdjustHandles="1" noChangeArrowheads="1" noChangeShapeType="1" noTextEdit="1"/>
              </p:cNvSpPr>
              <p:nvPr/>
            </p:nvSpPr>
            <p:spPr>
              <a:xfrm>
                <a:off x="457199" y="5102120"/>
                <a:ext cx="5595121" cy="821059"/>
              </a:xfrm>
              <a:prstGeom prst="rect">
                <a:avLst/>
              </a:prstGeom>
              <a:blipFill>
                <a:blip r:embed="rId4"/>
                <a:stretch>
                  <a:fillRect l="-654" r="-218" b="-11111"/>
                </a:stretch>
              </a:blipFill>
            </p:spPr>
            <p:txBody>
              <a:bodyPr/>
              <a:lstStyle/>
              <a:p>
                <a:r>
                  <a:rPr lang="fr-FR">
                    <a:noFill/>
                  </a:rPr>
                  <a:t> </a:t>
                </a:r>
              </a:p>
            </p:txBody>
          </p:sp>
        </mc:Fallback>
      </mc:AlternateContent>
    </p:spTree>
    <p:extLst>
      <p:ext uri="{BB962C8B-B14F-4D97-AF65-F5344CB8AC3E}">
        <p14:creationId xmlns:p14="http://schemas.microsoft.com/office/powerpoint/2010/main" val="258066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99311E3-19C5-4F2C-ABF5-2417CCE1955E}"/>
              </a:ext>
            </a:extLst>
          </p:cNvPr>
          <p:cNvPicPr>
            <a:picLocks noChangeAspect="1"/>
          </p:cNvPicPr>
          <p:nvPr/>
        </p:nvPicPr>
        <p:blipFill>
          <a:blip r:embed="rId3"/>
          <a:stretch>
            <a:fillRect/>
          </a:stretch>
        </p:blipFill>
        <p:spPr>
          <a:xfrm>
            <a:off x="4890051" y="2219341"/>
            <a:ext cx="6944790" cy="3023664"/>
          </a:xfrm>
          <a:prstGeom prst="rect">
            <a:avLst/>
          </a:prstGeom>
        </p:spPr>
      </p:pic>
      <p:sp>
        <p:nvSpPr>
          <p:cNvPr id="5" name="Rectangle 4">
            <a:extLst>
              <a:ext uri="{FF2B5EF4-FFF2-40B4-BE49-F238E27FC236}">
                <a16:creationId xmlns:a16="http://schemas.microsoft.com/office/drawing/2014/main" id="{D838045B-BE76-43CF-AB9C-F691F767933D}"/>
              </a:ext>
            </a:extLst>
          </p:cNvPr>
          <p:cNvSpPr/>
          <p:nvPr/>
        </p:nvSpPr>
        <p:spPr>
          <a:xfrm>
            <a:off x="3369293" y="0"/>
            <a:ext cx="5771708" cy="584775"/>
          </a:xfrm>
          <a:prstGeom prst="rect">
            <a:avLst/>
          </a:prstGeom>
        </p:spPr>
        <p:txBody>
          <a:bodyPr wrap="none">
            <a:spAutoFit/>
          </a:bodyPr>
          <a:lstStyle/>
          <a:p>
            <a:r>
              <a:rPr lang="en-US" sz="3200" b="1" dirty="0">
                <a:solidFill>
                  <a:srgbClr val="0000FF"/>
                </a:solidFill>
                <a:latin typeface="Times New Roman" panose="02020603050405020304" pitchFamily="18" charset="0"/>
              </a:rPr>
              <a:t>Physical interpretation of GPDs</a:t>
            </a:r>
            <a:endParaRPr lang="fr-FR" sz="3200" b="1" dirty="0">
              <a:solidFill>
                <a:srgbClr val="0000FF"/>
              </a:solidFill>
            </a:endParaRPr>
          </a:p>
        </p:txBody>
      </p:sp>
      <p:sp>
        <p:nvSpPr>
          <p:cNvPr id="6" name="Rectangle 5">
            <a:extLst>
              <a:ext uri="{FF2B5EF4-FFF2-40B4-BE49-F238E27FC236}">
                <a16:creationId xmlns:a16="http://schemas.microsoft.com/office/drawing/2014/main" id="{201B4829-9BA2-4FA8-B24D-658B290E6F07}"/>
              </a:ext>
            </a:extLst>
          </p:cNvPr>
          <p:cNvSpPr/>
          <p:nvPr/>
        </p:nvSpPr>
        <p:spPr>
          <a:xfrm>
            <a:off x="4734062" y="2057386"/>
            <a:ext cx="2050653" cy="738664"/>
          </a:xfrm>
          <a:prstGeom prst="rect">
            <a:avLst/>
          </a:prstGeom>
        </p:spPr>
        <p:txBody>
          <a:bodyPr wrap="square">
            <a:spAutoFit/>
          </a:bodyPr>
          <a:lstStyle/>
          <a:p>
            <a:pPr algn="ctr"/>
            <a:r>
              <a:rPr lang="fr-FR" sz="1400" dirty="0">
                <a:solidFill>
                  <a:srgbClr val="FF0000"/>
                </a:solidFill>
                <a:latin typeface="Times New Roman" panose="02020603050405020304" pitchFamily="18" charset="0"/>
                <a:cs typeface="Times New Roman" panose="02020603050405020304" pitchFamily="18" charset="0"/>
              </a:rPr>
              <a:t>Impact </a:t>
            </a:r>
            <a:r>
              <a:rPr lang="fr-FR" sz="1400" dirty="0" err="1">
                <a:solidFill>
                  <a:srgbClr val="FF0000"/>
                </a:solidFill>
                <a:latin typeface="Times New Roman" panose="02020603050405020304" pitchFamily="18" charset="0"/>
                <a:cs typeface="Times New Roman" panose="02020603050405020304" pitchFamily="18" charset="0"/>
              </a:rPr>
              <a:t>parameter</a:t>
            </a:r>
            <a:r>
              <a:rPr lang="fr-FR" sz="1400" dirty="0">
                <a:solidFill>
                  <a:srgbClr val="FF0000"/>
                </a:solidFill>
                <a:latin typeface="Times New Roman" panose="02020603050405020304" pitchFamily="18" charset="0"/>
                <a:cs typeface="Times New Roman" panose="02020603050405020304" pitchFamily="18" charset="0"/>
              </a:rPr>
              <a:t> </a:t>
            </a:r>
            <a:r>
              <a:rPr lang="fr-FR" sz="1400" i="1" dirty="0">
                <a:solidFill>
                  <a:srgbClr val="FF0000"/>
                </a:solidFill>
                <a:latin typeface="Times New Roman" panose="02020603050405020304" pitchFamily="18" charset="0"/>
                <a:cs typeface="Times New Roman" panose="02020603050405020304" pitchFamily="18" charset="0"/>
              </a:rPr>
              <a:t>b:</a:t>
            </a:r>
            <a:endParaRPr lang="fr-FR" sz="1400" dirty="0">
              <a:solidFill>
                <a:srgbClr val="FF0000"/>
              </a:solidFill>
              <a:latin typeface="Times New Roman" panose="02020603050405020304" pitchFamily="18" charset="0"/>
              <a:cs typeface="Times New Roman" panose="02020603050405020304" pitchFamily="18" charset="0"/>
            </a:endParaRPr>
          </a:p>
          <a:p>
            <a:pPr algn="ctr"/>
            <a:r>
              <a:rPr lang="fr-FR" sz="1400" dirty="0">
                <a:solidFill>
                  <a:srgbClr val="FF0000"/>
                </a:solidFill>
                <a:latin typeface="Times New Roman" panose="02020603050405020304" pitchFamily="18" charset="0"/>
                <a:cs typeface="Times New Roman" panose="02020603050405020304" pitchFamily="18" charset="0"/>
              </a:rPr>
              <a:t>Fourier-</a:t>
            </a:r>
            <a:r>
              <a:rPr lang="fr-FR" sz="1400" dirty="0" err="1">
                <a:solidFill>
                  <a:srgbClr val="FF0000"/>
                </a:solidFill>
                <a:latin typeface="Times New Roman" panose="02020603050405020304" pitchFamily="18" charset="0"/>
                <a:cs typeface="Times New Roman" panose="02020603050405020304" pitchFamily="18" charset="0"/>
              </a:rPr>
              <a:t>conjugate</a:t>
            </a:r>
            <a:r>
              <a:rPr lang="fr-FR" sz="1400" dirty="0">
                <a:solidFill>
                  <a:srgbClr val="FF0000"/>
                </a:solidFill>
                <a:latin typeface="Times New Roman" panose="02020603050405020304" pitchFamily="18" charset="0"/>
                <a:cs typeface="Times New Roman" panose="02020603050405020304" pitchFamily="18" charset="0"/>
              </a:rPr>
              <a:t> of GPD variable </a:t>
            </a:r>
            <a:r>
              <a:rPr lang="fr-FR" sz="1400" i="1" dirty="0">
                <a:solidFill>
                  <a:srgbClr val="FF0000"/>
                </a:solidFill>
                <a:latin typeface="Times New Roman" panose="02020603050405020304" pitchFamily="18" charset="0"/>
                <a:cs typeface="Times New Roman" panose="02020603050405020304" pitchFamily="18" charset="0"/>
              </a:rPr>
              <a:t>t</a:t>
            </a:r>
            <a:endParaRPr lang="fr-FR" sz="140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C9112BC-5CDD-476C-968A-7D723677C624}"/>
              </a:ext>
            </a:extLst>
          </p:cNvPr>
          <p:cNvSpPr/>
          <p:nvPr/>
        </p:nvSpPr>
        <p:spPr>
          <a:xfrm>
            <a:off x="6678522" y="1621250"/>
            <a:ext cx="2050651" cy="523220"/>
          </a:xfrm>
          <a:prstGeom prst="rect">
            <a:avLst/>
          </a:prstGeom>
        </p:spPr>
        <p:txBody>
          <a:bodyPr wrap="square">
            <a:spAutoFit/>
          </a:bodyPr>
          <a:lstStyle/>
          <a:p>
            <a:pPr algn="ctr"/>
            <a:r>
              <a:rPr lang="en-US" sz="1400" i="1" dirty="0">
                <a:solidFill>
                  <a:srgbClr val="FF0000"/>
                </a:solidFill>
                <a:latin typeface="Times New Roman" panose="02020603050405020304" pitchFamily="18" charset="0"/>
                <a:cs typeface="Times New Roman" panose="02020603050405020304" pitchFamily="18" charset="0"/>
              </a:rPr>
              <a:t>x</a:t>
            </a:r>
            <a:r>
              <a:rPr lang="en-US" sz="1400" dirty="0">
                <a:solidFill>
                  <a:srgbClr val="FF0000"/>
                </a:solidFill>
                <a:latin typeface="Times New Roman" panose="02020603050405020304" pitchFamily="18" charset="0"/>
                <a:cs typeface="Times New Roman" panose="02020603050405020304" pitchFamily="18" charset="0"/>
              </a:rPr>
              <a:t>: Average momentum of the </a:t>
            </a:r>
            <a:r>
              <a:rPr lang="en-US" sz="1400" dirty="0" err="1">
                <a:solidFill>
                  <a:srgbClr val="FF0000"/>
                </a:solidFill>
                <a:latin typeface="Times New Roman" panose="02020603050405020304" pitchFamily="18" charset="0"/>
                <a:cs typeface="Times New Roman" panose="02020603050405020304" pitchFamily="18" charset="0"/>
              </a:rPr>
              <a:t>parton</a:t>
            </a:r>
            <a:endParaRPr lang="fr-FR" sz="14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DA1AB5D-3E88-4480-9187-C702BF6F4A4C}"/>
              </a:ext>
            </a:extLst>
          </p:cNvPr>
          <p:cNvSpPr/>
          <p:nvPr/>
        </p:nvSpPr>
        <p:spPr>
          <a:xfrm>
            <a:off x="10152105" y="1924981"/>
            <a:ext cx="2050653" cy="954107"/>
          </a:xfrm>
          <a:prstGeom prst="rect">
            <a:avLst/>
          </a:prstGeom>
        </p:spPr>
        <p:txBody>
          <a:bodyPr wrap="square">
            <a:spAutoFit/>
          </a:bodyPr>
          <a:lstStyle/>
          <a:p>
            <a:pPr algn="ctr"/>
            <a:r>
              <a:rPr lang="el-GR" sz="1400" dirty="0">
                <a:solidFill>
                  <a:srgbClr val="FF0000"/>
                </a:solidFill>
                <a:latin typeface="Times New Roman" panose="02020603050405020304" pitchFamily="18" charset="0"/>
                <a:cs typeface="Times New Roman" panose="02020603050405020304" pitchFamily="18" charset="0"/>
              </a:rPr>
              <a:t>ξ</a:t>
            </a:r>
            <a:r>
              <a:rPr lang="fr-FR" sz="1400" dirty="0">
                <a:solidFill>
                  <a:srgbClr val="FF0000"/>
                </a:solidFill>
                <a:latin typeface="Times New Roman" panose="02020603050405020304" pitchFamily="18" charset="0"/>
                <a:cs typeface="Times New Roman" panose="02020603050405020304" pitchFamily="18" charset="0"/>
              </a:rPr>
              <a:t> d</a:t>
            </a:r>
            <a:r>
              <a:rPr lang="en-US" sz="1400" dirty="0" err="1">
                <a:solidFill>
                  <a:srgbClr val="FF0000"/>
                </a:solidFill>
                <a:latin typeface="Times New Roman" panose="02020603050405020304" pitchFamily="18" charset="0"/>
                <a:cs typeface="Times New Roman" panose="02020603050405020304" pitchFamily="18" charset="0"/>
              </a:rPr>
              <a:t>etermines</a:t>
            </a:r>
            <a:r>
              <a:rPr lang="en-US" sz="1400" dirty="0">
                <a:solidFill>
                  <a:srgbClr val="FF0000"/>
                </a:solidFill>
                <a:latin typeface="Times New Roman" panose="02020603050405020304" pitchFamily="18" charset="0"/>
                <a:cs typeface="Times New Roman" panose="02020603050405020304" pitchFamily="18" charset="0"/>
              </a:rPr>
              <a:t> the transverse shift of the proton between initial and final state</a:t>
            </a:r>
            <a:endParaRPr lang="fr-FR" sz="14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37D9FF4-8079-46DC-B827-59195B4C7CBF}"/>
              </a:ext>
            </a:extLst>
          </p:cNvPr>
          <p:cNvSpPr/>
          <p:nvPr/>
        </p:nvSpPr>
        <p:spPr>
          <a:xfrm>
            <a:off x="543277" y="3570977"/>
            <a:ext cx="3506208" cy="923330"/>
          </a:xfrm>
          <a:prstGeom prst="rect">
            <a:avLst/>
          </a:prstGeom>
        </p:spPr>
        <p:txBody>
          <a:bodyPr wrap="square">
            <a:spAutoFit/>
          </a:bodyPr>
          <a:lstStyle/>
          <a:p>
            <a:pPr algn="ctr"/>
            <a:r>
              <a:rPr lang="en-US" dirty="0">
                <a:latin typeface="Times New Roman" panose="02020603050405020304" pitchFamily="18" charset="0"/>
              </a:rPr>
              <a:t>The ‘blobs’ represent the light-cone wave functions of the incoming or the outgoing proton</a:t>
            </a:r>
            <a:endParaRPr lang="fr-FR" dirty="0"/>
          </a:p>
        </p:txBody>
      </p:sp>
      <p:sp>
        <p:nvSpPr>
          <p:cNvPr id="10" name="Rectangle 9">
            <a:extLst>
              <a:ext uri="{FF2B5EF4-FFF2-40B4-BE49-F238E27FC236}">
                <a16:creationId xmlns:a16="http://schemas.microsoft.com/office/drawing/2014/main" id="{8230221E-57B9-4BB6-8963-3AA7A782DD65}"/>
              </a:ext>
            </a:extLst>
          </p:cNvPr>
          <p:cNvSpPr/>
          <p:nvPr/>
        </p:nvSpPr>
        <p:spPr>
          <a:xfrm>
            <a:off x="815394" y="5724108"/>
            <a:ext cx="10561212" cy="830997"/>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rPr>
              <a:t>GPDs</a:t>
            </a:r>
            <a:r>
              <a:rPr lang="fr-FR" sz="2400" dirty="0">
                <a:latin typeface="Times New Roman" panose="02020603050405020304" pitchFamily="18" charset="0"/>
              </a:rPr>
              <a:t> </a:t>
            </a:r>
            <a:r>
              <a:rPr lang="fr-FR" sz="2400" dirty="0" err="1">
                <a:latin typeface="Times New Roman" panose="02020603050405020304" pitchFamily="18" charset="0"/>
              </a:rPr>
              <a:t>correlate</a:t>
            </a:r>
            <a:r>
              <a:rPr lang="fr-FR" sz="2400" dirty="0">
                <a:latin typeface="Times New Roman" panose="02020603050405020304" pitchFamily="18" charset="0"/>
              </a:rPr>
              <a:t> </a:t>
            </a:r>
            <a:r>
              <a:rPr lang="fr-FR" sz="2400" dirty="0" err="1">
                <a:latin typeface="Times New Roman" panose="02020603050405020304" pitchFamily="18" charset="0"/>
              </a:rPr>
              <a:t>wave</a:t>
            </a:r>
            <a:r>
              <a:rPr lang="fr-FR" sz="2400" dirty="0">
                <a:latin typeface="Times New Roman" panose="02020603050405020304" pitchFamily="18" charset="0"/>
              </a:rPr>
              <a:t> </a:t>
            </a:r>
            <a:r>
              <a:rPr lang="fr-FR" sz="2400" dirty="0" err="1">
                <a:latin typeface="Times New Roman" panose="02020603050405020304" pitchFamily="18" charset="0"/>
              </a:rPr>
              <a:t>functions</a:t>
            </a:r>
            <a:r>
              <a:rPr lang="fr-FR" sz="2400" dirty="0">
                <a:latin typeface="Times New Roman" panose="02020603050405020304" pitchFamily="18" charset="0"/>
              </a:rPr>
              <a:t> for </a:t>
            </a:r>
            <a:r>
              <a:rPr lang="fr-FR" sz="2400" dirty="0" err="1">
                <a:latin typeface="Times New Roman" panose="02020603050405020304" pitchFamily="18" charset="0"/>
              </a:rPr>
              <a:t>different</a:t>
            </a:r>
            <a:r>
              <a:rPr lang="fr-FR" sz="2400" dirty="0">
                <a:latin typeface="Times New Roman" panose="02020603050405020304" pitchFamily="18" charset="0"/>
              </a:rPr>
              <a:t> parton configurations </a:t>
            </a:r>
            <a:r>
              <a:rPr lang="en-US" sz="2400" dirty="0">
                <a:latin typeface="Times New Roman" panose="02020603050405020304" pitchFamily="18" charset="0"/>
              </a:rPr>
              <a:t>and thus are quantum-mechanical interference terms</a:t>
            </a:r>
            <a:endParaRPr lang="fr-FR" sz="2400" dirty="0"/>
          </a:p>
        </p:txBody>
      </p:sp>
      <p:pic>
        <p:nvPicPr>
          <p:cNvPr id="11" name="Image 10">
            <a:extLst>
              <a:ext uri="{FF2B5EF4-FFF2-40B4-BE49-F238E27FC236}">
                <a16:creationId xmlns:a16="http://schemas.microsoft.com/office/drawing/2014/main" id="{54955993-AE0D-424B-8507-D4CED266F03A}"/>
              </a:ext>
            </a:extLst>
          </p:cNvPr>
          <p:cNvPicPr>
            <a:picLocks noChangeAspect="1"/>
          </p:cNvPicPr>
          <p:nvPr/>
        </p:nvPicPr>
        <p:blipFill>
          <a:blip r:embed="rId4"/>
          <a:stretch>
            <a:fillRect/>
          </a:stretch>
        </p:blipFill>
        <p:spPr>
          <a:xfrm>
            <a:off x="0" y="824517"/>
            <a:ext cx="4656976" cy="2506718"/>
          </a:xfrm>
          <a:prstGeom prst="rect">
            <a:avLst/>
          </a:prstGeom>
        </p:spPr>
      </p:pic>
      <p:cxnSp>
        <p:nvCxnSpPr>
          <p:cNvPr id="3" name="Connecteur droit avec flèche 2">
            <a:extLst>
              <a:ext uri="{FF2B5EF4-FFF2-40B4-BE49-F238E27FC236}">
                <a16:creationId xmlns:a16="http://schemas.microsoft.com/office/drawing/2014/main" id="{BEF8C83E-573F-465A-A3C8-E5FDCE93B700}"/>
              </a:ext>
            </a:extLst>
          </p:cNvPr>
          <p:cNvCxnSpPr>
            <a:cxnSpLocks/>
          </p:cNvCxnSpPr>
          <p:nvPr/>
        </p:nvCxnSpPr>
        <p:spPr>
          <a:xfrm>
            <a:off x="5648462" y="2888383"/>
            <a:ext cx="0" cy="8427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F89ABAB-19EE-46DE-B9D2-83D8C988A2EE}"/>
              </a:ext>
            </a:extLst>
          </p:cNvPr>
          <p:cNvCxnSpPr>
            <a:cxnSpLocks/>
          </p:cNvCxnSpPr>
          <p:nvPr/>
        </p:nvCxnSpPr>
        <p:spPr>
          <a:xfrm>
            <a:off x="7565117" y="2204675"/>
            <a:ext cx="0" cy="743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1922BB0-8977-4165-A6AB-3548E7BF2A71}"/>
              </a:ext>
            </a:extLst>
          </p:cNvPr>
          <p:cNvCxnSpPr>
            <a:cxnSpLocks/>
          </p:cNvCxnSpPr>
          <p:nvPr/>
        </p:nvCxnSpPr>
        <p:spPr>
          <a:xfrm>
            <a:off x="11267540" y="2987439"/>
            <a:ext cx="0" cy="743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6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8" name="Text Box 40"/>
          <p:cNvSpPr txBox="1">
            <a:spLocks noChangeArrowheads="1"/>
          </p:cNvSpPr>
          <p:nvPr/>
        </p:nvSpPr>
        <p:spPr bwMode="auto">
          <a:xfrm>
            <a:off x="4451882" y="-9524"/>
            <a:ext cx="3573991" cy="584775"/>
          </a:xfrm>
          <a:prstGeom prst="rect">
            <a:avLst/>
          </a:prstGeom>
          <a:noFill/>
          <a:ln w="9525">
            <a:noFill/>
            <a:miter lim="800000"/>
            <a:headEnd/>
            <a:tailEnd/>
          </a:ln>
        </p:spPr>
        <p:txBody>
          <a:bodyPr wrap="none">
            <a:spAutoFit/>
          </a:bodyPr>
          <a:lstStyle/>
          <a:p>
            <a:pPr algn="ctr" defTabSz="1219170" fontAlgn="base">
              <a:spcBef>
                <a:spcPct val="0"/>
              </a:spcBef>
              <a:spcAft>
                <a:spcPct val="0"/>
              </a:spcAft>
            </a:pPr>
            <a:r>
              <a:rPr lang="en-US" sz="3200" b="1" dirty="0">
                <a:solidFill>
                  <a:srgbClr val="0000FF"/>
                </a:solidFill>
                <a:latin typeface="Times New Roman" pitchFamily="18" charset="0"/>
              </a:rPr>
              <a:t>Properties of GPDs</a:t>
            </a:r>
          </a:p>
        </p:txBody>
      </p:sp>
      <p:sp>
        <p:nvSpPr>
          <p:cNvPr id="127" name="Accolade fermante 126"/>
          <p:cNvSpPr/>
          <p:nvPr/>
        </p:nvSpPr>
        <p:spPr>
          <a:xfrm>
            <a:off x="2776498" y="939393"/>
            <a:ext cx="491067" cy="1012825"/>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fontAlgn="base">
              <a:spcBef>
                <a:spcPct val="0"/>
              </a:spcBef>
              <a:spcAft>
                <a:spcPct val="0"/>
              </a:spcAft>
              <a:defRPr/>
            </a:pPr>
            <a:endParaRPr lang="en-US" sz="2400" dirty="0">
              <a:solidFill>
                <a:srgbClr val="000000"/>
              </a:solidFill>
              <a:latin typeface="Times New Roman" pitchFamily="18" charset="0"/>
              <a:cs typeface="Times New Roman" pitchFamily="18" charset="0"/>
            </a:endParaRPr>
          </a:p>
        </p:txBody>
      </p:sp>
      <p:grpSp>
        <p:nvGrpSpPr>
          <p:cNvPr id="2" name="Groupe 137"/>
          <p:cNvGrpSpPr>
            <a:grpSpLocks/>
          </p:cNvGrpSpPr>
          <p:nvPr/>
        </p:nvGrpSpPr>
        <p:grpSpPr bwMode="auto">
          <a:xfrm>
            <a:off x="3246861" y="1154358"/>
            <a:ext cx="2475358" cy="748795"/>
            <a:chOff x="7194642" y="1339757"/>
            <a:chExt cx="1856260" cy="749532"/>
          </a:xfrm>
        </p:grpSpPr>
        <p:sp>
          <p:nvSpPr>
            <p:cNvPr id="3093" name="ZoneTexte 127"/>
            <p:cNvSpPr txBox="1">
              <a:spLocks noChangeArrowheads="1"/>
            </p:cNvSpPr>
            <p:nvPr/>
          </p:nvSpPr>
          <p:spPr bwMode="auto">
            <a:xfrm>
              <a:off x="7194642" y="1339757"/>
              <a:ext cx="1856260" cy="749532"/>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fr-FR" sz="2133">
                  <a:solidFill>
                    <a:srgbClr val="000000"/>
                  </a:solidFill>
                  <a:latin typeface="Times New Roman" pitchFamily="18" charset="0"/>
                </a:rPr>
                <a:t>Forward limit: </a:t>
              </a:r>
              <a:r>
                <a:rPr lang="fr-FR" sz="2133" b="1">
                  <a:solidFill>
                    <a:srgbClr val="000000"/>
                  </a:solidFill>
                  <a:latin typeface="Times New Roman" pitchFamily="18" charset="0"/>
                </a:rPr>
                <a:t>PDFs</a:t>
              </a:r>
            </a:p>
            <a:p>
              <a:pPr defTabSz="1219170" fontAlgn="base">
                <a:spcBef>
                  <a:spcPct val="0"/>
                </a:spcBef>
                <a:spcAft>
                  <a:spcPct val="0"/>
                </a:spcAft>
              </a:pPr>
              <a:r>
                <a:rPr lang="fr-FR" sz="2133">
                  <a:solidFill>
                    <a:srgbClr val="000000"/>
                  </a:solidFill>
                  <a:latin typeface="Times New Roman" pitchFamily="18" charset="0"/>
                </a:rPr>
                <a:t>(not for E, E)</a:t>
              </a:r>
              <a:endParaRPr lang="en-US" sz="2133">
                <a:solidFill>
                  <a:srgbClr val="000000"/>
                </a:solidFill>
                <a:latin typeface="Times New Roman" pitchFamily="18" charset="0"/>
              </a:endParaRPr>
            </a:p>
          </p:txBody>
        </p:sp>
        <p:sp>
          <p:nvSpPr>
            <p:cNvPr id="3094" name="ZoneTexte 128"/>
            <p:cNvSpPr txBox="1">
              <a:spLocks noChangeArrowheads="1"/>
            </p:cNvSpPr>
            <p:nvPr/>
          </p:nvSpPr>
          <p:spPr bwMode="auto">
            <a:xfrm>
              <a:off x="8106770" y="1473955"/>
              <a:ext cx="249072" cy="420978"/>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fr-FR" sz="2133">
                  <a:solidFill>
                    <a:srgbClr val="000000"/>
                  </a:solidFill>
                  <a:latin typeface="Times New Roman" pitchFamily="18" charset="0"/>
                </a:rPr>
                <a:t>~</a:t>
              </a:r>
              <a:endParaRPr lang="en-US" sz="2133">
                <a:solidFill>
                  <a:srgbClr val="000000"/>
                </a:solidFill>
                <a:latin typeface="Times New Roman" pitchFamily="18" charset="0"/>
              </a:endParaRPr>
            </a:p>
          </p:txBody>
        </p:sp>
      </p:grpSp>
      <p:grpSp>
        <p:nvGrpSpPr>
          <p:cNvPr id="4" name="Groupe 3">
            <a:extLst>
              <a:ext uri="{FF2B5EF4-FFF2-40B4-BE49-F238E27FC236}">
                <a16:creationId xmlns:a16="http://schemas.microsoft.com/office/drawing/2014/main" id="{64E6DD10-F377-4DB7-A6DF-0845CCF4EADF}"/>
              </a:ext>
            </a:extLst>
          </p:cNvPr>
          <p:cNvGrpSpPr/>
          <p:nvPr/>
        </p:nvGrpSpPr>
        <p:grpSpPr>
          <a:xfrm>
            <a:off x="6764008" y="693428"/>
            <a:ext cx="5302988" cy="2031119"/>
            <a:chOff x="461723" y="737036"/>
            <a:chExt cx="5302988" cy="2031119"/>
          </a:xfrm>
        </p:grpSpPr>
        <p:sp>
          <p:nvSpPr>
            <p:cNvPr id="125" name="Accolade fermante 124"/>
            <p:cNvSpPr/>
            <p:nvPr/>
          </p:nvSpPr>
          <p:spPr>
            <a:xfrm>
              <a:off x="3057381" y="809038"/>
              <a:ext cx="891372" cy="18841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fontAlgn="base">
                <a:spcBef>
                  <a:spcPct val="0"/>
                </a:spcBef>
                <a:spcAft>
                  <a:spcPct val="0"/>
                </a:spcAft>
                <a:defRPr/>
              </a:pPr>
              <a:endParaRPr lang="en-US" sz="2400" dirty="0">
                <a:solidFill>
                  <a:srgbClr val="000000"/>
                </a:solidFill>
                <a:latin typeface="Times New Roman" pitchFamily="18" charset="0"/>
                <a:cs typeface="Times New Roman" pitchFamily="18" charset="0"/>
              </a:endParaRPr>
            </a:p>
          </p:txBody>
        </p:sp>
        <p:sp>
          <p:nvSpPr>
            <p:cNvPr id="3081" name="ZoneTexte 125"/>
            <p:cNvSpPr txBox="1">
              <a:spLocks noChangeArrowheads="1"/>
            </p:cNvSpPr>
            <p:nvPr/>
          </p:nvSpPr>
          <p:spPr bwMode="auto">
            <a:xfrm>
              <a:off x="4004293" y="1496543"/>
              <a:ext cx="1760418" cy="420564"/>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fr-FR" sz="2133" dirty="0">
                  <a:solidFill>
                    <a:srgbClr val="000000"/>
                  </a:solidFill>
                  <a:latin typeface="Times New Roman" pitchFamily="18" charset="0"/>
                </a:rPr>
                <a:t>Link </a:t>
              </a:r>
              <a:r>
                <a:rPr lang="fr-FR" sz="2133" dirty="0" err="1">
                  <a:solidFill>
                    <a:srgbClr val="000000"/>
                  </a:solidFill>
                  <a:latin typeface="Times New Roman" pitchFamily="18" charset="0"/>
                </a:rPr>
                <a:t>with</a:t>
              </a:r>
              <a:r>
                <a:rPr lang="fr-FR" sz="2133" dirty="0">
                  <a:solidFill>
                    <a:srgbClr val="000000"/>
                  </a:solidFill>
                  <a:latin typeface="Times New Roman" pitchFamily="18" charset="0"/>
                </a:rPr>
                <a:t> </a:t>
              </a:r>
              <a:r>
                <a:rPr lang="fr-FR" sz="2133" b="1" dirty="0" err="1">
                  <a:solidFill>
                    <a:srgbClr val="000000"/>
                  </a:solidFill>
                  <a:latin typeface="Times New Roman" pitchFamily="18" charset="0"/>
                </a:rPr>
                <a:t>FFs</a:t>
              </a:r>
              <a:endParaRPr lang="en-US" sz="2133" b="1" dirty="0">
                <a:solidFill>
                  <a:srgbClr val="000000"/>
                </a:solidFill>
                <a:latin typeface="Times New Roman" pitchFamily="18" charset="0"/>
              </a:endParaRPr>
            </a:p>
          </p:txBody>
        </p:sp>
        <p:graphicFrame>
          <p:nvGraphicFramePr>
            <p:cNvPr id="224262" name="Object 113"/>
            <p:cNvGraphicFramePr>
              <a:graphicFrameLocks noChangeAspect="1"/>
            </p:cNvGraphicFramePr>
            <p:nvPr>
              <p:extLst>
                <p:ext uri="{D42A27DB-BD31-4B8C-83A1-F6EECF244321}">
                  <p14:modId xmlns:p14="http://schemas.microsoft.com/office/powerpoint/2010/main" val="140054543"/>
                </p:ext>
              </p:extLst>
            </p:nvPr>
          </p:nvGraphicFramePr>
          <p:xfrm>
            <a:off x="461723" y="737036"/>
            <a:ext cx="2788260" cy="2031119"/>
          </p:xfrm>
          <a:graphic>
            <a:graphicData uri="http://schemas.openxmlformats.org/presentationml/2006/ole">
              <mc:AlternateContent xmlns:mc="http://schemas.openxmlformats.org/markup-compatibility/2006">
                <mc:Choice xmlns:v="urn:schemas-microsoft-com:vml" Requires="v">
                  <p:oleObj spid="_x0000_s3460" name="Équation" r:id="rId4" imgW="1638000" imgH="1193760" progId="Equation.3">
                    <p:embed/>
                  </p:oleObj>
                </mc:Choice>
                <mc:Fallback>
                  <p:oleObj name="Équation" r:id="rId4" imgW="1638000" imgH="1193760" progId="Equation.3">
                    <p:embed/>
                    <p:pic>
                      <p:nvPicPr>
                        <p:cNvPr id="224262" name="Object 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23" y="737036"/>
                          <a:ext cx="2788260" cy="203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24263" name="Object 114"/>
          <p:cNvGraphicFramePr>
            <a:graphicFrameLocks noChangeAspect="1"/>
          </p:cNvGraphicFramePr>
          <p:nvPr>
            <p:extLst>
              <p:ext uri="{D42A27DB-BD31-4B8C-83A1-F6EECF244321}">
                <p14:modId xmlns:p14="http://schemas.microsoft.com/office/powerpoint/2010/main" val="2589297360"/>
              </p:ext>
            </p:extLst>
          </p:nvPr>
        </p:nvGraphicFramePr>
        <p:xfrm>
          <a:off x="368300" y="906463"/>
          <a:ext cx="2435225" cy="1008062"/>
        </p:xfrm>
        <a:graphic>
          <a:graphicData uri="http://schemas.openxmlformats.org/presentationml/2006/ole">
            <mc:AlternateContent xmlns:mc="http://schemas.openxmlformats.org/markup-compatibility/2006">
              <mc:Choice xmlns:v="urn:schemas-microsoft-com:vml" Requires="v">
                <p:oleObj spid="_x0000_s3461" name="Équation" r:id="rId6" imgW="1104840" imgH="457200" progId="Equation.3">
                  <p:embed/>
                </p:oleObj>
              </mc:Choice>
              <mc:Fallback>
                <p:oleObj name="Équation" r:id="rId6" imgW="1104840" imgH="457200" progId="Equation.3">
                  <p:embed/>
                  <p:pic>
                    <p:nvPicPr>
                      <p:cNvPr id="224263" name="Object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00" y="906463"/>
                        <a:ext cx="2435225"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a:extLst>
              <a:ext uri="{FF2B5EF4-FFF2-40B4-BE49-F238E27FC236}">
                <a16:creationId xmlns:a16="http://schemas.microsoft.com/office/drawing/2014/main" id="{F873E6D6-05B5-434E-BE8A-A69D17DFFA36}"/>
              </a:ext>
            </a:extLst>
          </p:cNvPr>
          <p:cNvSpPr txBox="1"/>
          <p:nvPr/>
        </p:nvSpPr>
        <p:spPr>
          <a:xfrm>
            <a:off x="6911896" y="2965574"/>
            <a:ext cx="1856598" cy="461665"/>
          </a:xfrm>
          <a:prstGeom prst="rect">
            <a:avLst/>
          </a:prstGeom>
          <a:noFill/>
        </p:spPr>
        <p:txBody>
          <a:bodyPr wrap="none" rtlCol="0">
            <a:spAutoFit/>
          </a:bodyPr>
          <a:lstStyle/>
          <a:p>
            <a:r>
              <a:rPr lang="fr-FR" sz="2400" dirty="0" err="1">
                <a:latin typeface="Times New Roman" panose="02020603050405020304" pitchFamily="18" charset="0"/>
                <a:cs typeface="Times New Roman" panose="02020603050405020304" pitchFamily="18" charset="0"/>
              </a:rPr>
              <a:t>Polinomiality</a:t>
            </a:r>
            <a:endParaRPr lang="fr-FR"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8A52D36B-B0B3-4D34-9B69-2A79A899FDA4}"/>
                  </a:ext>
                </a:extLst>
              </p:cNvPr>
              <p:cNvSpPr txBox="1"/>
              <p:nvPr/>
            </p:nvSpPr>
            <p:spPr>
              <a:xfrm>
                <a:off x="222050" y="2920271"/>
                <a:ext cx="6783614" cy="508729"/>
              </a:xfrm>
              <a:prstGeom prst="rect">
                <a:avLst/>
              </a:prstGeom>
              <a:noFill/>
            </p:spPr>
            <p:txBody>
              <a:bodyPr wrap="square" lIns="0" tIns="0" rIns="0" bIns="0" rtlCol="0">
                <a:spAutoFit/>
              </a:bodyPr>
              <a:lstStyle/>
              <a:p>
                <a14:m>
                  <m:oMath xmlns:m="http://schemas.openxmlformats.org/officeDocument/2006/math">
                    <m:nary>
                      <m:naryPr>
                        <m:ctrlPr>
                          <a:rPr lang="fr-FR" sz="2400" i="1" smtClean="0">
                            <a:latin typeface="Cambria Math" panose="02040503050406030204" pitchFamily="18" charset="0"/>
                          </a:rPr>
                        </m:ctrlPr>
                      </m:naryPr>
                      <m:sub>
                        <m:r>
                          <m:rPr>
                            <m:brk m:alnAt="23"/>
                          </m:rPr>
                          <a:rPr lang="fr-FR" sz="2400" b="0" i="1" smtClean="0">
                            <a:latin typeface="Cambria Math" panose="02040503050406030204" pitchFamily="18" charset="0"/>
                          </a:rPr>
                          <m:t>−</m:t>
                        </m:r>
                        <m:r>
                          <a:rPr lang="fr-FR" sz="2400" b="0" i="1" smtClean="0">
                            <a:latin typeface="Cambria Math" panose="02040503050406030204" pitchFamily="18" charset="0"/>
                          </a:rPr>
                          <m:t>1</m:t>
                        </m:r>
                      </m:sub>
                      <m:sup>
                        <m:r>
                          <a:rPr lang="fr-FR" sz="2400" b="0" i="1" smtClean="0">
                            <a:latin typeface="Cambria Math" panose="02040503050406030204" pitchFamily="18" charset="0"/>
                          </a:rPr>
                          <m:t>1</m:t>
                        </m:r>
                      </m:sup>
                      <m:e>
                        <m:r>
                          <a:rPr lang="fr-FR" sz="2400" b="0" i="1" smtClean="0">
                            <a:latin typeface="Cambria Math" panose="02040503050406030204" pitchFamily="18" charset="0"/>
                          </a:rPr>
                          <m:t>𝑑𝑥</m:t>
                        </m:r>
                        <m:r>
                          <a:rPr lang="fr-FR" sz="2400" b="0" i="1"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𝑥</m:t>
                            </m:r>
                          </m:e>
                          <m:sup>
                            <m:r>
                              <a:rPr lang="fr-FR" sz="2400" b="0" i="1" smtClean="0">
                                <a:latin typeface="Cambria Math" panose="02040503050406030204" pitchFamily="18" charset="0"/>
                              </a:rPr>
                              <m:t>𝑛</m:t>
                            </m:r>
                          </m:sup>
                        </m:sSup>
                        <m:r>
                          <a:rPr lang="fr-FR" sz="2400" b="0" i="1" smtClean="0">
                            <a:latin typeface="Cambria Math" panose="02040503050406030204" pitchFamily="18" charset="0"/>
                          </a:rPr>
                          <m:t>𝐻</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𝑥</m:t>
                            </m:r>
                            <m:r>
                              <a:rPr lang="fr-FR" sz="2400" b="0" i="1" smtClean="0">
                                <a:latin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𝜉</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𝑡</m:t>
                            </m:r>
                          </m:e>
                        </m:d>
                        <m:r>
                          <a:rPr lang="fr-FR" sz="2400" b="0" i="1" smtClean="0">
                            <a:latin typeface="Cambria Math" panose="02040503050406030204" pitchFamily="18" charset="0"/>
                            <a:ea typeface="Cambria Math" panose="02040503050406030204" pitchFamily="18" charset="0"/>
                          </a:rPr>
                          <m: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𝑎</m:t>
                            </m:r>
                          </m:e>
                          <m:sub>
                            <m:r>
                              <a:rPr lang="fr-FR" sz="2400" b="0" i="1" smtClean="0">
                                <a:latin typeface="Cambria Math" panose="02040503050406030204" pitchFamily="18" charset="0"/>
                                <a:ea typeface="Cambria Math" panose="02040503050406030204" pitchFamily="18" charset="0"/>
                              </a:rPr>
                              <m:t>0</m:t>
                            </m:r>
                          </m:sub>
                        </m:sSub>
                        <m:r>
                          <a:rPr lang="fr-FR" sz="2400" b="0" i="1" smtClean="0">
                            <a:latin typeface="Cambria Math" panose="02040503050406030204" pitchFamily="18" charset="0"/>
                            <a:ea typeface="Cambria Math" panose="02040503050406030204" pitchFamily="18" charset="0"/>
                          </a:rPr>
                          <m: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𝑎</m:t>
                            </m:r>
                          </m:e>
                          <m:sub>
                            <m:r>
                              <a:rPr lang="fr-FR" sz="2400" b="0" i="1" smtClean="0">
                                <a:latin typeface="Cambria Math" panose="02040503050406030204" pitchFamily="18" charset="0"/>
                                <a:ea typeface="Cambria Math" panose="02040503050406030204" pitchFamily="18" charset="0"/>
                              </a:rPr>
                              <m:t>2</m:t>
                            </m:r>
                          </m:sub>
                        </m:sSub>
                        <m:sSup>
                          <m:sSupPr>
                            <m:ctrlPr>
                              <a:rPr lang="fr-FR" sz="2400" b="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𝜉</m:t>
                            </m:r>
                          </m:e>
                          <m:sup>
                            <m:r>
                              <a:rPr lang="fr-FR" sz="2400" b="0" i="1" smtClean="0">
                                <a:latin typeface="Cambria Math" panose="02040503050406030204" pitchFamily="18" charset="0"/>
                                <a:ea typeface="Cambria Math" panose="02040503050406030204" pitchFamily="18" charset="0"/>
                              </a:rPr>
                              <m:t>2</m:t>
                            </m:r>
                          </m:sup>
                        </m:sSup>
                        <m:r>
                          <a:rPr lang="fr-FR" sz="2400" b="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𝑎</m:t>
                            </m:r>
                          </m:e>
                          <m:sub>
                            <m:r>
                              <a:rPr lang="fr-FR" sz="2400" b="0" i="1" smtClean="0">
                                <a:latin typeface="Cambria Math" panose="02040503050406030204" pitchFamily="18" charset="0"/>
                                <a:ea typeface="Cambria Math" panose="02040503050406030204" pitchFamily="18" charset="0"/>
                              </a:rPr>
                              <m:t>4</m:t>
                            </m:r>
                          </m:sub>
                        </m:sSub>
                        <m:sSup>
                          <m:sSupPr>
                            <m:ctrlPr>
                              <a:rPr lang="fr-FR" sz="2400" i="1">
                                <a:latin typeface="Cambria Math" panose="02040503050406030204" pitchFamily="18" charset="0"/>
                                <a:ea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𝜉</m:t>
                            </m:r>
                          </m:e>
                          <m:sup>
                            <m:r>
                              <a:rPr lang="fr-FR" sz="2400" b="0" i="1" smtClean="0">
                                <a:latin typeface="Cambria Math" panose="02040503050406030204" pitchFamily="18" charset="0"/>
                                <a:ea typeface="Cambria Math" panose="02040503050406030204" pitchFamily="18" charset="0"/>
                              </a:rPr>
                              <m:t>4</m:t>
                            </m:r>
                          </m:sup>
                        </m:sSup>
                      </m:e>
                    </m:nary>
                  </m:oMath>
                </a14:m>
                <a:r>
                  <a:rPr lang="fr-FR" sz="2400" dirty="0">
                    <a:cs typeface="Times New Roman" panose="02020603050405020304" pitchFamily="18" charset="0"/>
                  </a:rPr>
                  <a:t>+…+</a:t>
                </a:r>
                <a:r>
                  <a:rPr lang="fr-FR" sz="2400" dirty="0">
                    <a:ea typeface="Cambria Math" panose="02040503050406030204" pitchFamily="18" charset="0"/>
                    <a:cs typeface="Times New Roman" panose="02020603050405020304" pitchFamily="18" charset="0"/>
                  </a:rPr>
                  <a:t> </a:t>
                </a:r>
                <a14:m>
                  <m:oMath xmlns:m="http://schemas.openxmlformats.org/officeDocument/2006/math">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𝑎</m:t>
                        </m:r>
                      </m:e>
                      <m:sub>
                        <m:r>
                          <a:rPr lang="fr-FR" sz="2400" b="0" i="1" smtClean="0">
                            <a:latin typeface="Cambria Math" panose="02040503050406030204" pitchFamily="18" charset="0"/>
                            <a:ea typeface="Cambria Math" panose="02040503050406030204" pitchFamily="18" charset="0"/>
                          </a:rPr>
                          <m:t>𝑛</m:t>
                        </m:r>
                      </m:sub>
                    </m:sSub>
                    <m:sSup>
                      <m:sSupPr>
                        <m:ctrlPr>
                          <a:rPr lang="fr-FR" sz="2400" i="1">
                            <a:latin typeface="Cambria Math" panose="02040503050406030204" pitchFamily="18" charset="0"/>
                            <a:ea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𝜉</m:t>
                        </m:r>
                      </m:e>
                      <m:sup>
                        <m:r>
                          <a:rPr lang="fr-FR" sz="2400" b="0" i="1" smtClean="0">
                            <a:latin typeface="Cambria Math" panose="02040503050406030204" pitchFamily="18" charset="0"/>
                            <a:ea typeface="Cambria Math" panose="02040503050406030204" pitchFamily="18" charset="0"/>
                          </a:rPr>
                          <m:t>𝑛</m:t>
                        </m:r>
                      </m:sup>
                    </m:sSup>
                  </m:oMath>
                </a14:m>
                <a:endParaRPr lang="fr-FR" sz="2400" dirty="0">
                  <a:cs typeface="Times New Roman" panose="02020603050405020304" pitchFamily="18" charset="0"/>
                </a:endParaRPr>
              </a:p>
            </p:txBody>
          </p:sp>
        </mc:Choice>
        <mc:Fallback xmlns="">
          <p:sp>
            <p:nvSpPr>
              <p:cNvPr id="8" name="ZoneTexte 7">
                <a:extLst>
                  <a:ext uri="{FF2B5EF4-FFF2-40B4-BE49-F238E27FC236}">
                    <a16:creationId xmlns:a16="http://schemas.microsoft.com/office/drawing/2014/main" id="{8A52D36B-B0B3-4D34-9B69-2A79A899FDA4}"/>
                  </a:ext>
                </a:extLst>
              </p:cNvPr>
              <p:cNvSpPr txBox="1">
                <a:spLocks noRot="1" noChangeAspect="1" noMove="1" noResize="1" noEditPoints="1" noAdjustHandles="1" noChangeArrowheads="1" noChangeShapeType="1" noTextEdit="1"/>
              </p:cNvSpPr>
              <p:nvPr/>
            </p:nvSpPr>
            <p:spPr>
              <a:xfrm>
                <a:off x="222050" y="2920271"/>
                <a:ext cx="6783614" cy="508729"/>
              </a:xfrm>
              <a:prstGeom prst="rect">
                <a:avLst/>
              </a:prstGeom>
              <a:blipFill>
                <a:blip r:embed="rId8"/>
                <a:stretch>
                  <a:fillRect t="-1190" b="-25000"/>
                </a:stretch>
              </a:blipFill>
            </p:spPr>
            <p:txBody>
              <a:bodyPr/>
              <a:lstStyle/>
              <a:p>
                <a:r>
                  <a:rPr lang="fr-FR">
                    <a:noFill/>
                  </a:rPr>
                  <a:t> </a:t>
                </a:r>
              </a:p>
            </p:txBody>
          </p:sp>
        </mc:Fallback>
      </mc:AlternateContent>
      <p:pic>
        <p:nvPicPr>
          <p:cNvPr id="9" name="Image 8">
            <a:extLst>
              <a:ext uri="{FF2B5EF4-FFF2-40B4-BE49-F238E27FC236}">
                <a16:creationId xmlns:a16="http://schemas.microsoft.com/office/drawing/2014/main" id="{1166F3C6-0897-43E0-9F4F-A8795589C054}"/>
              </a:ext>
            </a:extLst>
          </p:cNvPr>
          <p:cNvPicPr>
            <a:picLocks noChangeAspect="1"/>
          </p:cNvPicPr>
          <p:nvPr/>
        </p:nvPicPr>
        <p:blipFill>
          <a:blip r:embed="rId9"/>
          <a:stretch>
            <a:fillRect/>
          </a:stretch>
        </p:blipFill>
        <p:spPr>
          <a:xfrm>
            <a:off x="13454" y="3866705"/>
            <a:ext cx="8103981" cy="2341411"/>
          </a:xfrm>
          <a:prstGeom prst="rect">
            <a:avLst/>
          </a:prstGeom>
        </p:spPr>
      </p:pic>
      <p:sp>
        <p:nvSpPr>
          <p:cNvPr id="14" name="Rectangle 13">
            <a:extLst>
              <a:ext uri="{FF2B5EF4-FFF2-40B4-BE49-F238E27FC236}">
                <a16:creationId xmlns:a16="http://schemas.microsoft.com/office/drawing/2014/main" id="{1BE9A72C-F17A-41FD-B41E-506D5B5AE53E}"/>
              </a:ext>
            </a:extLst>
          </p:cNvPr>
          <p:cNvSpPr/>
          <p:nvPr/>
        </p:nvSpPr>
        <p:spPr>
          <a:xfrm>
            <a:off x="8158138" y="6046745"/>
            <a:ext cx="4044312" cy="523220"/>
          </a:xfrm>
          <a:prstGeom prst="rect">
            <a:avLst/>
          </a:prstGeom>
        </p:spPr>
        <p:txBody>
          <a:bodyPr wrap="none">
            <a:spAutoFit/>
          </a:bodyPr>
          <a:lstStyle/>
          <a:p>
            <a:r>
              <a:rPr lang="it-IT" sz="1400" i="1" dirty="0">
                <a:solidFill>
                  <a:srgbClr val="040C28"/>
                </a:solidFill>
                <a:latin typeface="Times New Roman" panose="02020603050405020304" pitchFamily="18" charset="0"/>
                <a:cs typeface="Times New Roman" panose="02020603050405020304" pitchFamily="18" charset="0"/>
              </a:rPr>
              <a:t>DGLAP: Dokshitzer, Gribov, Lipatov, Altarelli, Parisi</a:t>
            </a:r>
          </a:p>
          <a:p>
            <a:r>
              <a:rPr lang="fr-FR" sz="1400" i="1" dirty="0">
                <a:latin typeface="Times New Roman" panose="02020603050405020304" pitchFamily="18" charset="0"/>
                <a:cs typeface="Times New Roman" panose="02020603050405020304" pitchFamily="18" charset="0"/>
              </a:rPr>
              <a:t>ERBL: </a:t>
            </a:r>
            <a:r>
              <a:rPr lang="fr-FR" sz="1400" i="1" dirty="0" err="1">
                <a:latin typeface="Times New Roman" panose="02020603050405020304" pitchFamily="18" charset="0"/>
                <a:cs typeface="Times New Roman" panose="02020603050405020304" pitchFamily="18" charset="0"/>
              </a:rPr>
              <a:t>Efremov</a:t>
            </a:r>
            <a:r>
              <a:rPr lang="fr-FR" sz="1400" i="1"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Radyushkin</a:t>
            </a:r>
            <a:r>
              <a:rPr lang="fr-FR" sz="1400" i="1" dirty="0">
                <a:latin typeface="Times New Roman" panose="02020603050405020304" pitchFamily="18" charset="0"/>
                <a:cs typeface="Times New Roman" panose="02020603050405020304" pitchFamily="18" charset="0"/>
              </a:rPr>
              <a:t>, Brodsky, Lepage</a:t>
            </a:r>
          </a:p>
        </p:txBody>
      </p:sp>
      <p:grpSp>
        <p:nvGrpSpPr>
          <p:cNvPr id="3" name="Groupe 2">
            <a:extLst>
              <a:ext uri="{FF2B5EF4-FFF2-40B4-BE49-F238E27FC236}">
                <a16:creationId xmlns:a16="http://schemas.microsoft.com/office/drawing/2014/main" id="{0924964F-DA2D-4B64-A716-9E1689703DAC}"/>
              </a:ext>
            </a:extLst>
          </p:cNvPr>
          <p:cNvGrpSpPr/>
          <p:nvPr/>
        </p:nvGrpSpPr>
        <p:grpSpPr>
          <a:xfrm>
            <a:off x="8324896" y="3883380"/>
            <a:ext cx="3126876" cy="1754326"/>
            <a:chOff x="8324896" y="4077019"/>
            <a:chExt cx="3126876" cy="1754326"/>
          </a:xfrm>
        </p:grpSpPr>
        <p:sp>
          <p:nvSpPr>
            <p:cNvPr id="13" name="Rectangle 12">
              <a:extLst>
                <a:ext uri="{FF2B5EF4-FFF2-40B4-BE49-F238E27FC236}">
                  <a16:creationId xmlns:a16="http://schemas.microsoft.com/office/drawing/2014/main" id="{D1A10D85-6ACB-4620-AED6-E5A6EF9A1C79}"/>
                </a:ext>
              </a:extLst>
            </p:cNvPr>
            <p:cNvSpPr/>
            <p:nvPr/>
          </p:nvSpPr>
          <p:spPr>
            <a:xfrm>
              <a:off x="8324896" y="4077019"/>
              <a:ext cx="3126876" cy="1754326"/>
            </a:xfrm>
            <a:prstGeom prst="rect">
              <a:avLst/>
            </a:prstGeom>
          </p:spPr>
          <p:txBody>
            <a:bodyPr wrap="square">
              <a:spAutoFit/>
            </a:bodyPr>
            <a:lstStyle/>
            <a:p>
              <a:endParaRPr lang="fr-FR"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DGLAP </a:t>
              </a:r>
              <a:r>
                <a:rPr lang="fr-FR" dirty="0" err="1">
                  <a:latin typeface="Times New Roman" panose="02020603050405020304" pitchFamily="18" charset="0"/>
                  <a:cs typeface="Times New Roman" panose="02020603050405020304" pitchFamily="18" charset="0"/>
                </a:rPr>
                <a:t>region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from</a:t>
              </a:r>
              <a:r>
                <a:rPr lang="fr-FR" dirty="0">
                  <a:latin typeface="Times New Roman" panose="02020603050405020304" pitchFamily="18" charset="0"/>
                  <a:cs typeface="Times New Roman" panose="02020603050405020304" pitchFamily="18" charset="0"/>
                </a:rPr>
                <a:t> quarks (x&gt;</a:t>
              </a:r>
              <a:r>
                <a:rPr lang="el-GR" dirty="0">
                  <a:latin typeface="Times New Roman" panose="02020603050405020304" pitchFamily="18" charset="0"/>
                  <a:cs typeface="Times New Roman" panose="02020603050405020304" pitchFamily="18" charset="0"/>
                </a:rPr>
                <a:t>ξ</a:t>
              </a:r>
              <a:r>
                <a:rPr lang="fr-FR" dirty="0">
                  <a:latin typeface="Times New Roman" panose="02020603050405020304" pitchFamily="18" charset="0"/>
                  <a:cs typeface="Times New Roman" panose="02020603050405020304" pitchFamily="18" charset="0"/>
                </a:rPr>
                <a:t>&gt;0) or </a:t>
              </a:r>
              <a:r>
                <a:rPr lang="fr-FR" dirty="0" err="1">
                  <a:latin typeface="Times New Roman" panose="02020603050405020304" pitchFamily="18" charset="0"/>
                  <a:cs typeface="Times New Roman" panose="02020603050405020304" pitchFamily="18" charset="0"/>
                </a:rPr>
                <a:t>anti-quarks</a:t>
              </a:r>
              <a:r>
                <a:rPr lang="fr-FR" dirty="0">
                  <a:latin typeface="Times New Roman" panose="02020603050405020304" pitchFamily="18" charset="0"/>
                  <a:cs typeface="Times New Roman" panose="02020603050405020304" pitchFamily="18" charset="0"/>
                </a:rPr>
                <a:t> (x&lt;</a:t>
              </a:r>
              <a:r>
                <a:rPr lang="el-GR" dirty="0">
                  <a:latin typeface="Times New Roman" panose="02020603050405020304" pitchFamily="18" charset="0"/>
                  <a:cs typeface="Times New Roman" panose="02020603050405020304" pitchFamily="18" charset="0"/>
                </a:rPr>
                <a:t>ξ</a:t>
              </a:r>
              <a:r>
                <a:rPr lang="fr-FR" dirty="0">
                  <a:latin typeface="Times New Roman" panose="02020603050405020304" pitchFamily="18" charset="0"/>
                  <a:cs typeface="Times New Roman" panose="02020603050405020304" pitchFamily="18" charset="0"/>
                </a:rPr>
                <a:t>&lt;0)</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ERBL </a:t>
              </a:r>
              <a:r>
                <a:rPr lang="fr-FR" dirty="0" err="1">
                  <a:latin typeface="Times New Roman" panose="02020603050405020304" pitchFamily="18" charset="0"/>
                  <a:cs typeface="Times New Roman" panose="02020603050405020304" pitchFamily="18" charset="0"/>
                </a:rPr>
                <a:t>region</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ξ</a:t>
              </a:r>
              <a:r>
                <a:rPr lang="fr-FR" dirty="0">
                  <a:latin typeface="Times New Roman" panose="02020603050405020304" pitchFamily="18" charset="0"/>
                  <a:cs typeface="Times New Roman" panose="02020603050405020304" pitchFamily="18" charset="0"/>
                </a:rPr>
                <a:t>&lt;x&lt;</a:t>
              </a:r>
              <a:r>
                <a:rPr lang="el-GR" dirty="0">
                  <a:latin typeface="Times New Roman" panose="02020603050405020304" pitchFamily="18" charset="0"/>
                  <a:cs typeface="Times New Roman" panose="02020603050405020304" pitchFamily="18" charset="0"/>
                </a:rPr>
                <a:t>ξ</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results</a:t>
              </a:r>
              <a:r>
                <a:rPr lang="fr-FR" dirty="0">
                  <a:latin typeface="Times New Roman" panose="02020603050405020304" pitchFamily="18" charset="0"/>
                  <a:cs typeface="Times New Roman" panose="02020603050405020304" pitchFamily="18" charset="0"/>
                </a:rPr>
                <a:t> in a qq pair</a:t>
              </a:r>
            </a:p>
          </p:txBody>
        </p:sp>
        <p:cxnSp>
          <p:nvCxnSpPr>
            <p:cNvPr id="24" name="Connecteur droit 23">
              <a:extLst>
                <a:ext uri="{FF2B5EF4-FFF2-40B4-BE49-F238E27FC236}">
                  <a16:creationId xmlns:a16="http://schemas.microsoft.com/office/drawing/2014/main" id="{CE91CAD8-B515-4AAD-BE28-2F610DA3EAB4}"/>
                </a:ext>
              </a:extLst>
            </p:cNvPr>
            <p:cNvCxnSpPr/>
            <p:nvPr/>
          </p:nvCxnSpPr>
          <p:spPr>
            <a:xfrm>
              <a:off x="10784053" y="5548643"/>
              <a:ext cx="144819"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4265" name="Object 117"/>
          <p:cNvGraphicFramePr>
            <a:graphicFrameLocks noChangeAspect="1"/>
          </p:cNvGraphicFramePr>
          <p:nvPr>
            <p:extLst>
              <p:ext uri="{D42A27DB-BD31-4B8C-83A1-F6EECF244321}">
                <p14:modId xmlns:p14="http://schemas.microsoft.com/office/powerpoint/2010/main" val="3421087833"/>
              </p:ext>
            </p:extLst>
          </p:nvPr>
        </p:nvGraphicFramePr>
        <p:xfrm>
          <a:off x="246125" y="4101157"/>
          <a:ext cx="6604000" cy="791633"/>
        </p:xfrm>
        <a:graphic>
          <a:graphicData uri="http://schemas.openxmlformats.org/presentationml/2006/ole">
            <mc:AlternateContent xmlns:mc="http://schemas.openxmlformats.org/markup-compatibility/2006">
              <mc:Choice xmlns:v="urn:schemas-microsoft-com:vml" Requires="v">
                <p:oleObj spid="_x0000_s10488" name="Équation" r:id="rId4" imgW="3352680" imgH="393480" progId="Equation.3">
                  <p:embed/>
                </p:oleObj>
              </mc:Choice>
              <mc:Fallback>
                <p:oleObj name="Équation" r:id="rId4" imgW="3352680" imgH="393480" progId="Equation.3">
                  <p:embed/>
                  <p:pic>
                    <p:nvPicPr>
                      <p:cNvPr id="224265" name="Object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125" y="4101157"/>
                        <a:ext cx="6604000" cy="791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264" name="Object 115"/>
          <p:cNvGraphicFramePr>
            <a:graphicFrameLocks noChangeAspect="1"/>
          </p:cNvGraphicFramePr>
          <p:nvPr>
            <p:extLst/>
          </p:nvPr>
        </p:nvGraphicFramePr>
        <p:xfrm>
          <a:off x="264319" y="1023783"/>
          <a:ext cx="4555067" cy="1919817"/>
        </p:xfrm>
        <a:graphic>
          <a:graphicData uri="http://schemas.openxmlformats.org/presentationml/2006/ole">
            <mc:AlternateContent xmlns:mc="http://schemas.openxmlformats.org/markup-compatibility/2006">
              <mc:Choice xmlns:v="urn:schemas-microsoft-com:vml" Requires="v">
                <p:oleObj spid="_x0000_s10489" name="Équation" r:id="rId6" imgW="2286000" imgH="965160" progId="Equation.3">
                  <p:embed/>
                </p:oleObj>
              </mc:Choice>
              <mc:Fallback>
                <p:oleObj name="Équation" r:id="rId6" imgW="2286000" imgH="965160" progId="Equation.3">
                  <p:embed/>
                  <p:pic>
                    <p:nvPicPr>
                      <p:cNvPr id="224264" name="Object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9" y="1023783"/>
                        <a:ext cx="4555067" cy="19198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40"/>
          <p:cNvSpPr txBox="1">
            <a:spLocks noChangeArrowheads="1"/>
          </p:cNvSpPr>
          <p:nvPr/>
        </p:nvSpPr>
        <p:spPr bwMode="auto">
          <a:xfrm>
            <a:off x="3454816" y="-9524"/>
            <a:ext cx="5568127" cy="584775"/>
          </a:xfrm>
          <a:prstGeom prst="rect">
            <a:avLst/>
          </a:prstGeom>
          <a:noFill/>
          <a:ln w="9525">
            <a:noFill/>
            <a:miter lim="800000"/>
            <a:headEnd/>
            <a:tailEnd/>
          </a:ln>
        </p:spPr>
        <p:txBody>
          <a:bodyPr wrap="none">
            <a:spAutoFit/>
          </a:bodyPr>
          <a:lstStyle/>
          <a:p>
            <a:pPr algn="ctr" defTabSz="1219170" fontAlgn="base">
              <a:spcBef>
                <a:spcPct val="0"/>
              </a:spcBef>
              <a:spcAft>
                <a:spcPct val="0"/>
              </a:spcAft>
            </a:pPr>
            <a:r>
              <a:rPr lang="en-US" sz="3200" b="1" dirty="0">
                <a:solidFill>
                  <a:srgbClr val="0000FF"/>
                </a:solidFill>
                <a:latin typeface="Times New Roman" pitchFamily="18" charset="0"/>
              </a:rPr>
              <a:t>What we can learn from GPDs</a:t>
            </a:r>
          </a:p>
        </p:txBody>
      </p:sp>
      <p:sp>
        <p:nvSpPr>
          <p:cNvPr id="3079" name="Text Box 142"/>
          <p:cNvSpPr txBox="1">
            <a:spLocks noChangeArrowheads="1"/>
          </p:cNvSpPr>
          <p:nvPr/>
        </p:nvSpPr>
        <p:spPr bwMode="auto">
          <a:xfrm>
            <a:off x="3821278" y="4914354"/>
            <a:ext cx="2690737" cy="338554"/>
          </a:xfrm>
          <a:prstGeom prst="rect">
            <a:avLst/>
          </a:prstGeom>
          <a:noFill/>
          <a:ln w="9525">
            <a:noFill/>
            <a:miter lim="800000"/>
            <a:headEnd/>
            <a:tailEnd/>
          </a:ln>
        </p:spPr>
        <p:txBody>
          <a:bodyPr wrap="none">
            <a:spAutoFit/>
          </a:bodyPr>
          <a:lstStyle/>
          <a:p>
            <a:pPr defTabSz="1219170" fontAlgn="base">
              <a:spcBef>
                <a:spcPct val="0"/>
              </a:spcBef>
              <a:spcAft>
                <a:spcPct val="0"/>
              </a:spcAft>
            </a:pPr>
            <a:r>
              <a:rPr lang="en-US" sz="1600" dirty="0">
                <a:solidFill>
                  <a:srgbClr val="000000"/>
                </a:solidFill>
                <a:latin typeface="Times New Roman" pitchFamily="18" charset="0"/>
              </a:rPr>
              <a:t>X. Ji, Phy.Rev.Lett.78 (1997)  </a:t>
            </a:r>
          </a:p>
        </p:txBody>
      </p:sp>
      <p:sp>
        <p:nvSpPr>
          <p:cNvPr id="3084" name="ZoneTexte 129"/>
          <p:cNvSpPr txBox="1">
            <a:spLocks noChangeArrowheads="1"/>
          </p:cNvSpPr>
          <p:nvPr/>
        </p:nvSpPr>
        <p:spPr bwMode="auto">
          <a:xfrm>
            <a:off x="264319" y="530964"/>
            <a:ext cx="2484976" cy="400110"/>
          </a:xfrm>
          <a:prstGeom prst="rect">
            <a:avLst/>
          </a:prstGeom>
          <a:solidFill>
            <a:srgbClr val="FFFF00"/>
          </a:solidFill>
          <a:ln w="9525">
            <a:noFill/>
            <a:miter lim="800000"/>
            <a:headEnd/>
            <a:tailEnd/>
          </a:ln>
        </p:spPr>
        <p:txBody>
          <a:bodyPr wrap="none">
            <a:spAutoFit/>
          </a:bodyPr>
          <a:lstStyle/>
          <a:p>
            <a:pPr defTabSz="1219170" fontAlgn="base">
              <a:spcBef>
                <a:spcPct val="0"/>
              </a:spcBef>
              <a:spcAft>
                <a:spcPct val="0"/>
              </a:spcAft>
            </a:pPr>
            <a:r>
              <a:rPr lang="fr-FR" sz="2000" b="1" dirty="0" err="1">
                <a:solidFill>
                  <a:srgbClr val="000000"/>
                </a:solidFill>
                <a:latin typeface="Times New Roman" pitchFamily="18" charset="0"/>
              </a:rPr>
              <a:t>Nucleon</a:t>
            </a:r>
            <a:r>
              <a:rPr lang="fr-FR" sz="2000" b="1" dirty="0">
                <a:solidFill>
                  <a:srgbClr val="000000"/>
                </a:solidFill>
                <a:latin typeface="Times New Roman" pitchFamily="18" charset="0"/>
              </a:rPr>
              <a:t> </a:t>
            </a:r>
            <a:r>
              <a:rPr lang="fr-FR" sz="2000" b="1" dirty="0" err="1">
                <a:solidFill>
                  <a:srgbClr val="000000"/>
                </a:solidFill>
                <a:latin typeface="Times New Roman" pitchFamily="18" charset="0"/>
              </a:rPr>
              <a:t>tomography</a:t>
            </a:r>
            <a:endParaRPr lang="en-US" sz="2000" b="1" dirty="0">
              <a:solidFill>
                <a:srgbClr val="000000"/>
              </a:solidFill>
              <a:latin typeface="Times New Roman" pitchFamily="18" charset="0"/>
            </a:endParaRPr>
          </a:p>
        </p:txBody>
      </p:sp>
      <p:sp>
        <p:nvSpPr>
          <p:cNvPr id="3085" name="Text Box 98"/>
          <p:cNvSpPr txBox="1">
            <a:spLocks noChangeArrowheads="1"/>
          </p:cNvSpPr>
          <p:nvPr/>
        </p:nvSpPr>
        <p:spPr bwMode="auto">
          <a:xfrm>
            <a:off x="7086008" y="4088159"/>
            <a:ext cx="4859867" cy="584775"/>
          </a:xfrm>
          <a:prstGeom prst="rect">
            <a:avLst/>
          </a:prstGeom>
          <a:noFill/>
          <a:ln w="9525">
            <a:noFill/>
            <a:miter lim="800000"/>
            <a:headEnd/>
            <a:tailEnd/>
          </a:ln>
        </p:spPr>
        <p:txBody>
          <a:bodyPr>
            <a:spAutoFit/>
          </a:bodyPr>
          <a:lstStyle/>
          <a:p>
            <a:pPr algn="ctr" defTabSz="1214936" eaLnBrk="0" fontAlgn="base" hangingPunct="0">
              <a:spcBef>
                <a:spcPct val="50000"/>
              </a:spcBef>
              <a:spcAft>
                <a:spcPct val="0"/>
              </a:spcAft>
            </a:pPr>
            <a:r>
              <a:rPr lang="fr-FR" sz="2400" b="1" dirty="0" err="1">
                <a:solidFill>
                  <a:srgbClr val="000000"/>
                </a:solidFill>
                <a:latin typeface="Times New Roman" pitchFamily="18" charset="0"/>
                <a:cs typeface="Times New Roman" pitchFamily="18" charset="0"/>
              </a:rPr>
              <a:t>Nucleon</a:t>
            </a:r>
            <a:r>
              <a:rPr lang="fr-FR" sz="2400" b="1" dirty="0">
                <a:solidFill>
                  <a:srgbClr val="000000"/>
                </a:solidFill>
                <a:latin typeface="Times New Roman" pitchFamily="18" charset="0"/>
                <a:cs typeface="Times New Roman" pitchFamily="18" charset="0"/>
              </a:rPr>
              <a:t> spin: </a:t>
            </a:r>
            <a:r>
              <a:rPr lang="fr-FR" sz="3200" b="1" dirty="0">
                <a:solidFill>
                  <a:srgbClr val="000000"/>
                </a:solidFill>
                <a:latin typeface="Times New Roman" pitchFamily="18" charset="0"/>
                <a:cs typeface="Times New Roman" pitchFamily="18" charset="0"/>
              </a:rPr>
              <a:t>½</a:t>
            </a:r>
            <a:r>
              <a:rPr lang="fr-FR" sz="2400" b="1" dirty="0">
                <a:solidFill>
                  <a:srgbClr val="000000"/>
                </a:solidFill>
                <a:latin typeface="Times New Roman" pitchFamily="18" charset="0"/>
                <a:cs typeface="Times New Roman" pitchFamily="18" charset="0"/>
              </a:rPr>
              <a:t> = </a:t>
            </a:r>
            <a:r>
              <a:rPr lang="fr-FR" sz="2400" b="1" dirty="0">
                <a:solidFill>
                  <a:srgbClr val="333399"/>
                </a:solidFill>
                <a:latin typeface="Times New Roman" pitchFamily="18" charset="0"/>
                <a:cs typeface="Times New Roman" pitchFamily="18" charset="0"/>
              </a:rPr>
              <a:t>½ </a:t>
            </a:r>
            <a:r>
              <a:rPr lang="fr-FR" sz="2400" b="1" dirty="0">
                <a:solidFill>
                  <a:srgbClr val="333399"/>
                </a:solidFill>
                <a:latin typeface="Times New Roman" pitchFamily="18" charset="0"/>
                <a:cs typeface="Times New Roman" pitchFamily="18" charset="0"/>
                <a:sym typeface="Symbol" pitchFamily="18" charset="2"/>
              </a:rPr>
              <a:t> </a:t>
            </a:r>
            <a:r>
              <a:rPr lang="fr-FR" sz="2400" b="1" dirty="0">
                <a:solidFill>
                  <a:srgbClr val="000000"/>
                </a:solidFill>
                <a:latin typeface="Times New Roman" pitchFamily="18" charset="0"/>
                <a:cs typeface="Times New Roman" pitchFamily="18" charset="0"/>
                <a:sym typeface="Symbol" pitchFamily="18" charset="2"/>
              </a:rPr>
              <a:t>+</a:t>
            </a:r>
            <a:r>
              <a:rPr lang="fr-FR" sz="2400" b="1" dirty="0">
                <a:solidFill>
                  <a:srgbClr val="333399"/>
                </a:solidFill>
                <a:latin typeface="Times New Roman" pitchFamily="18" charset="0"/>
                <a:cs typeface="Times New Roman" pitchFamily="18" charset="0"/>
                <a:sym typeface="Symbol" pitchFamily="18" charset="2"/>
              </a:rPr>
              <a:t> </a:t>
            </a:r>
            <a:r>
              <a:rPr lang="fr-FR" sz="2400" b="1" dirty="0">
                <a:solidFill>
                  <a:srgbClr val="FF0000"/>
                </a:solidFill>
                <a:latin typeface="Times New Roman" pitchFamily="18" charset="0"/>
                <a:cs typeface="Times New Roman" pitchFamily="18" charset="0"/>
                <a:sym typeface="Symbol" pitchFamily="18" charset="2"/>
              </a:rPr>
              <a:t>L</a:t>
            </a:r>
            <a:r>
              <a:rPr lang="fr-FR" sz="2400" b="1" dirty="0">
                <a:solidFill>
                  <a:srgbClr val="000000"/>
                </a:solidFill>
                <a:latin typeface="Times New Roman" pitchFamily="18" charset="0"/>
                <a:cs typeface="Times New Roman" pitchFamily="18" charset="0"/>
                <a:sym typeface="Symbol" pitchFamily="18" charset="2"/>
              </a:rPr>
              <a:t> + </a:t>
            </a:r>
            <a:r>
              <a:rPr lang="fr-FR" sz="2400" b="1" dirty="0">
                <a:solidFill>
                  <a:srgbClr val="009900"/>
                </a:solidFill>
                <a:latin typeface="Times New Roman" pitchFamily="18" charset="0"/>
                <a:cs typeface="Times New Roman" pitchFamily="18" charset="0"/>
                <a:sym typeface="Symbol" pitchFamily="18" charset="2"/>
              </a:rPr>
              <a:t>J</a:t>
            </a:r>
            <a:r>
              <a:rPr lang="fr-FR" sz="2400" b="1" baseline="-25000" dirty="0">
                <a:solidFill>
                  <a:srgbClr val="009900"/>
                </a:solidFill>
                <a:latin typeface="Times New Roman" pitchFamily="18" charset="0"/>
                <a:cs typeface="Times New Roman" pitchFamily="18" charset="0"/>
                <a:sym typeface="Symbol" pitchFamily="18" charset="2"/>
              </a:rPr>
              <a:t>G</a:t>
            </a:r>
            <a:r>
              <a:rPr lang="fr-FR" sz="2400" b="1" dirty="0">
                <a:solidFill>
                  <a:srgbClr val="000000"/>
                </a:solidFill>
                <a:latin typeface="Times New Roman" pitchFamily="18" charset="0"/>
                <a:cs typeface="Times New Roman" pitchFamily="18" charset="0"/>
                <a:sym typeface="Symbol" pitchFamily="18" charset="2"/>
              </a:rPr>
              <a:t> </a:t>
            </a:r>
          </a:p>
        </p:txBody>
      </p:sp>
      <p:sp>
        <p:nvSpPr>
          <p:cNvPr id="3086" name="AutoShape 103"/>
          <p:cNvSpPr>
            <a:spLocks/>
          </p:cNvSpPr>
          <p:nvPr/>
        </p:nvSpPr>
        <p:spPr bwMode="auto">
          <a:xfrm rot="16200000" flipV="1">
            <a:off x="10304759" y="3910519"/>
            <a:ext cx="152400" cy="1422400"/>
          </a:xfrm>
          <a:prstGeom prst="leftBrace">
            <a:avLst>
              <a:gd name="adj1" fmla="val 58333"/>
              <a:gd name="adj2" fmla="val 50000"/>
            </a:avLst>
          </a:prstGeom>
          <a:noFill/>
          <a:ln w="9525">
            <a:solidFill>
              <a:schemeClr val="tx1"/>
            </a:solidFill>
            <a:round/>
            <a:headEnd/>
            <a:tailEnd/>
          </a:ln>
        </p:spPr>
        <p:txBody>
          <a:bodyPr wrap="none" anchor="ctr"/>
          <a:lstStyle/>
          <a:p>
            <a:pPr defTabSz="1219170" fontAlgn="base">
              <a:spcBef>
                <a:spcPct val="0"/>
              </a:spcBef>
              <a:spcAft>
                <a:spcPct val="0"/>
              </a:spcAft>
            </a:pPr>
            <a:endParaRPr lang="en-US" sz="2400">
              <a:solidFill>
                <a:srgbClr val="000000"/>
              </a:solidFill>
              <a:latin typeface="Times New Roman" pitchFamily="18" charset="0"/>
            </a:endParaRPr>
          </a:p>
        </p:txBody>
      </p:sp>
      <p:sp>
        <p:nvSpPr>
          <p:cNvPr id="3087" name="Text Box 114"/>
          <p:cNvSpPr txBox="1">
            <a:spLocks noChangeArrowheads="1"/>
          </p:cNvSpPr>
          <p:nvPr/>
        </p:nvSpPr>
        <p:spPr bwMode="auto">
          <a:xfrm>
            <a:off x="10177759" y="4634875"/>
            <a:ext cx="406400" cy="461665"/>
          </a:xfrm>
          <a:prstGeom prst="rect">
            <a:avLst/>
          </a:prstGeom>
          <a:noFill/>
          <a:ln w="9525">
            <a:noFill/>
            <a:miter lim="800000"/>
            <a:headEnd/>
            <a:tailEnd/>
          </a:ln>
        </p:spPr>
        <p:txBody>
          <a:bodyPr>
            <a:spAutoFit/>
          </a:bodyPr>
          <a:lstStyle/>
          <a:p>
            <a:pPr defTabSz="1219170" fontAlgn="base">
              <a:spcBef>
                <a:spcPct val="50000"/>
              </a:spcBef>
              <a:spcAft>
                <a:spcPct val="0"/>
              </a:spcAft>
            </a:pPr>
            <a:r>
              <a:rPr lang="fr-FR" sz="2400" b="1">
                <a:solidFill>
                  <a:srgbClr val="000000"/>
                </a:solidFill>
                <a:latin typeface="Times New Roman" pitchFamily="18" charset="0"/>
                <a:cs typeface="Times New Roman" pitchFamily="18" charset="0"/>
              </a:rPr>
              <a:t>J</a:t>
            </a:r>
          </a:p>
        </p:txBody>
      </p:sp>
      <p:sp>
        <p:nvSpPr>
          <p:cNvPr id="3089" name="ZoneTexte 135"/>
          <p:cNvSpPr txBox="1">
            <a:spLocks noChangeArrowheads="1"/>
          </p:cNvSpPr>
          <p:nvPr/>
        </p:nvSpPr>
        <p:spPr bwMode="auto">
          <a:xfrm>
            <a:off x="1216040" y="3608338"/>
            <a:ext cx="4772781" cy="400110"/>
          </a:xfrm>
          <a:prstGeom prst="rect">
            <a:avLst/>
          </a:prstGeom>
          <a:solidFill>
            <a:srgbClr val="FFFF00"/>
          </a:solidFill>
          <a:ln w="9525">
            <a:noFill/>
            <a:miter lim="800000"/>
            <a:headEnd/>
            <a:tailEnd/>
          </a:ln>
        </p:spPr>
        <p:txBody>
          <a:bodyPr wrap="none">
            <a:spAutoFit/>
          </a:bodyPr>
          <a:lstStyle/>
          <a:p>
            <a:pPr defTabSz="1219170" fontAlgn="base">
              <a:spcBef>
                <a:spcPct val="0"/>
              </a:spcBef>
              <a:spcAft>
                <a:spcPct val="0"/>
              </a:spcAft>
            </a:pPr>
            <a:r>
              <a:rPr lang="fr-FR" sz="2000" b="1">
                <a:solidFill>
                  <a:srgbClr val="FF0000"/>
                </a:solidFill>
                <a:latin typeface="Times New Roman" pitchFamily="18" charset="0"/>
              </a:rPr>
              <a:t>Quark angular momentum </a:t>
            </a:r>
            <a:r>
              <a:rPr lang="fr-FR" sz="2000" b="1">
                <a:solidFill>
                  <a:srgbClr val="000000"/>
                </a:solidFill>
                <a:latin typeface="Times New Roman" pitchFamily="18" charset="0"/>
              </a:rPr>
              <a:t>(Ji’s sum rule)</a:t>
            </a:r>
            <a:endParaRPr lang="en-US" sz="2000" b="1">
              <a:solidFill>
                <a:srgbClr val="000000"/>
              </a:solidFill>
              <a:latin typeface="Times New Roman" pitchFamily="18" charset="0"/>
            </a:endParaRPr>
          </a:p>
        </p:txBody>
      </p:sp>
      <p:sp>
        <p:nvSpPr>
          <p:cNvPr id="3090" name="Text Box 142"/>
          <p:cNvSpPr txBox="1">
            <a:spLocks noChangeArrowheads="1"/>
          </p:cNvSpPr>
          <p:nvPr/>
        </p:nvSpPr>
        <p:spPr bwMode="auto">
          <a:xfrm>
            <a:off x="196551" y="2932521"/>
            <a:ext cx="3365500" cy="338554"/>
          </a:xfrm>
          <a:prstGeom prst="rect">
            <a:avLst/>
          </a:prstGeom>
          <a:noFill/>
          <a:ln w="9525">
            <a:noFill/>
            <a:miter lim="800000"/>
            <a:headEnd/>
            <a:tailEnd/>
          </a:ln>
        </p:spPr>
        <p:txBody>
          <a:bodyPr>
            <a:spAutoFit/>
          </a:bodyPr>
          <a:lstStyle/>
          <a:p>
            <a:pPr defTabSz="1219170" fontAlgn="base">
              <a:spcBef>
                <a:spcPct val="0"/>
              </a:spcBef>
              <a:spcAft>
                <a:spcPct val="0"/>
              </a:spcAft>
            </a:pPr>
            <a:r>
              <a:rPr lang="en-US" sz="1600" dirty="0">
                <a:solidFill>
                  <a:srgbClr val="000000"/>
                </a:solidFill>
                <a:latin typeface="Times New Roman" pitchFamily="18" charset="0"/>
              </a:rPr>
              <a:t>M. </a:t>
            </a:r>
            <a:r>
              <a:rPr lang="en-US" sz="1600" dirty="0" err="1">
                <a:solidFill>
                  <a:srgbClr val="000000"/>
                </a:solidFill>
                <a:latin typeface="Times New Roman" pitchFamily="18" charset="0"/>
              </a:rPr>
              <a:t>Burkardt</a:t>
            </a:r>
            <a:r>
              <a:rPr lang="en-US" sz="1600" dirty="0">
                <a:solidFill>
                  <a:srgbClr val="000000"/>
                </a:solidFill>
                <a:latin typeface="Times New Roman" pitchFamily="18" charset="0"/>
              </a:rPr>
              <a:t>, P</a:t>
            </a:r>
            <a:r>
              <a:rPr lang="nn-NO" sz="1600" dirty="0">
                <a:solidFill>
                  <a:srgbClr val="000000"/>
                </a:solidFill>
                <a:latin typeface="Times New Roman" pitchFamily="18" charset="0"/>
              </a:rPr>
              <a:t>RD 62, 71503 (2000)</a:t>
            </a:r>
          </a:p>
        </p:txBody>
      </p:sp>
      <p:sp>
        <p:nvSpPr>
          <p:cNvPr id="140" name="Ellipse 139"/>
          <p:cNvSpPr/>
          <p:nvPr/>
        </p:nvSpPr>
        <p:spPr>
          <a:xfrm>
            <a:off x="6390808" y="4304635"/>
            <a:ext cx="474133"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Arial"/>
            </a:endParaRPr>
          </a:p>
        </p:txBody>
      </p:sp>
      <p:pic>
        <p:nvPicPr>
          <p:cNvPr id="22" name="Picture 118">
            <a:extLst>
              <a:ext uri="{FF2B5EF4-FFF2-40B4-BE49-F238E27FC236}">
                <a16:creationId xmlns:a16="http://schemas.microsoft.com/office/drawing/2014/main" id="{2794F93A-D15E-48EB-9CFC-A1380123677D}"/>
              </a:ext>
            </a:extLst>
          </p:cNvPr>
          <p:cNvPicPr>
            <a:picLocks noChangeAspect="1" noChangeArrowheads="1"/>
          </p:cNvPicPr>
          <p:nvPr/>
        </p:nvPicPr>
        <p:blipFill>
          <a:blip r:embed="rId8" cstate="print"/>
          <a:srcRect/>
          <a:stretch>
            <a:fillRect/>
          </a:stretch>
        </p:blipFill>
        <p:spPr bwMode="auto">
          <a:xfrm>
            <a:off x="6627874" y="724356"/>
            <a:ext cx="5162882" cy="1959634"/>
          </a:xfrm>
          <a:prstGeom prst="rect">
            <a:avLst/>
          </a:prstGeom>
          <a:noFill/>
          <a:ln w="9525">
            <a:noFill/>
            <a:miter lim="800000"/>
            <a:headEnd/>
            <a:tailEnd/>
          </a:ln>
        </p:spPr>
      </p:pic>
      <p:sp>
        <p:nvSpPr>
          <p:cNvPr id="17" name="ZoneTexte 16">
            <a:extLst>
              <a:ext uri="{FF2B5EF4-FFF2-40B4-BE49-F238E27FC236}">
                <a16:creationId xmlns:a16="http://schemas.microsoft.com/office/drawing/2014/main" id="{693B9786-B243-45C4-8877-EA780FCA5CB2}"/>
              </a:ext>
            </a:extLst>
          </p:cNvPr>
          <p:cNvSpPr txBox="1"/>
          <p:nvPr/>
        </p:nvSpPr>
        <p:spPr>
          <a:xfrm>
            <a:off x="5999707" y="5929675"/>
            <a:ext cx="5946051" cy="400110"/>
          </a:xfrm>
          <a:prstGeom prst="rect">
            <a:avLst/>
          </a:prstGeom>
          <a:solidFill>
            <a:srgbClr val="FFFF00"/>
          </a:solidFill>
        </p:spPr>
        <p:txBody>
          <a:bodyPr wrap="none" rtlCol="0">
            <a:spAutoFit/>
          </a:bodyPr>
          <a:lstStyle/>
          <a:p>
            <a:r>
              <a:rPr lang="fr-FR" sz="2000" b="1" dirty="0" err="1">
                <a:solidFill>
                  <a:srgbClr val="FF0000"/>
                </a:solidFill>
                <a:latin typeface="Times New Roman" panose="02020603050405020304" pitchFamily="18" charset="0"/>
                <a:cs typeface="Times New Roman" panose="02020603050405020304" pitchFamily="18" charset="0"/>
              </a:rPr>
              <a:t>Gravitational</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form</a:t>
            </a:r>
            <a:r>
              <a:rPr lang="fr-FR" sz="2000" b="1" dirty="0">
                <a:solidFill>
                  <a:srgbClr val="FF0000"/>
                </a:solidFill>
                <a:latin typeface="Times New Roman" panose="02020603050405020304" pitchFamily="18" charset="0"/>
                <a:cs typeface="Times New Roman" panose="02020603050405020304" pitchFamily="18" charset="0"/>
              </a:rPr>
              <a:t> factor </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shear</a:t>
            </a:r>
            <a:r>
              <a:rPr lang="fr-FR" sz="2000" dirty="0">
                <a:latin typeface="Times New Roman" panose="02020603050405020304" pitchFamily="18" charset="0"/>
                <a:cs typeface="Times New Roman" panose="02020603050405020304" pitchFamily="18" charset="0"/>
              </a:rPr>
              <a:t> forces and pressure</a:t>
            </a:r>
          </a:p>
        </p:txBody>
      </p:sp>
      <p:sp>
        <p:nvSpPr>
          <p:cNvPr id="2" name="Rectangle 1">
            <a:extLst>
              <a:ext uri="{FF2B5EF4-FFF2-40B4-BE49-F238E27FC236}">
                <a16:creationId xmlns:a16="http://schemas.microsoft.com/office/drawing/2014/main" id="{6080FAAC-9265-4CB2-982B-38FAF06BEBF6}"/>
              </a:ext>
            </a:extLst>
          </p:cNvPr>
          <p:cNvSpPr/>
          <p:nvPr/>
        </p:nvSpPr>
        <p:spPr>
          <a:xfrm>
            <a:off x="5864769" y="2842211"/>
            <a:ext cx="6327231"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Probability to find a quark of a given momentum fraction at a given position in the transverse plane</a:t>
            </a:r>
            <a:endParaRPr lang="fr-FR"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4A4C1340-686A-47B4-B4D4-CBB785C44457}"/>
                  </a:ext>
                </a:extLst>
              </p:cNvPr>
              <p:cNvSpPr txBox="1"/>
              <p:nvPr/>
            </p:nvSpPr>
            <p:spPr>
              <a:xfrm>
                <a:off x="196551" y="5663671"/>
                <a:ext cx="5509731" cy="837537"/>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fr-FR" sz="2400" i="1" smtClean="0">
                              <a:latin typeface="Cambria Math" panose="02040503050406030204" pitchFamily="18" charset="0"/>
                            </a:rPr>
                          </m:ctrlPr>
                        </m:naryPr>
                        <m:sub>
                          <m:r>
                            <m:rPr>
                              <m:brk m:alnAt="23"/>
                            </m:rPr>
                            <a:rPr lang="fr-FR" sz="2400" b="0" i="1" smtClean="0">
                              <a:latin typeface="Cambria Math" panose="02040503050406030204" pitchFamily="18" charset="0"/>
                            </a:rPr>
                            <m:t>−</m:t>
                          </m:r>
                          <m:r>
                            <a:rPr lang="fr-FR" sz="2400" b="0" i="1" smtClean="0">
                              <a:latin typeface="Cambria Math" panose="02040503050406030204" pitchFamily="18" charset="0"/>
                            </a:rPr>
                            <m:t>1</m:t>
                          </m:r>
                        </m:sub>
                        <m:sup>
                          <m:r>
                            <a:rPr lang="fr-FR" sz="2400" b="0" i="1" smtClean="0">
                              <a:latin typeface="Cambria Math" panose="02040503050406030204" pitchFamily="18" charset="0"/>
                            </a:rPr>
                            <m:t>1</m:t>
                          </m:r>
                        </m:sup>
                        <m:e>
                          <m:r>
                            <a:rPr lang="fr-FR" sz="2400" b="0" i="1" smtClean="0">
                              <a:latin typeface="Cambria Math" panose="02040503050406030204" pitchFamily="18" charset="0"/>
                            </a:rPr>
                            <m:t>𝑥𝐻</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𝑥</m:t>
                              </m:r>
                              <m:r>
                                <a:rPr lang="fr-FR" sz="2400" b="0" i="1" smtClean="0">
                                  <a:latin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𝜉</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𝑡</m:t>
                              </m:r>
                            </m:e>
                          </m:d>
                          <m:r>
                            <a:rPr lang="fr-FR" sz="2400" b="0" i="1" smtClean="0">
                              <a:latin typeface="Cambria Math" panose="02040503050406030204" pitchFamily="18" charset="0"/>
                              <a:ea typeface="Cambria Math" panose="02040503050406030204" pitchFamily="18" charset="0"/>
                            </a:rPr>
                            <m:t>𝑑𝑥</m:t>
                          </m:r>
                          <m:r>
                            <a:rPr lang="fr-FR" sz="2400" b="0" i="1" smtClean="0">
                              <a:latin typeface="Cambria Math" panose="02040503050406030204" pitchFamily="18" charset="0"/>
                              <a:ea typeface="Cambria Math" panose="02040503050406030204" pitchFamily="18" charset="0"/>
                            </a:rPr>
                            <m: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𝑀</m:t>
                              </m:r>
                            </m:e>
                            <m:sub>
                              <m:r>
                                <a:rPr lang="fr-FR" sz="2400" b="0" i="1" smtClean="0">
                                  <a:latin typeface="Cambria Math" panose="02040503050406030204" pitchFamily="18" charset="0"/>
                                  <a:ea typeface="Cambria Math" panose="02040503050406030204" pitchFamily="18" charset="0"/>
                                </a:rPr>
                                <m:t>2</m:t>
                              </m:r>
                            </m:sub>
                          </m:sSub>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𝑡</m:t>
                          </m:r>
                          <m:r>
                            <a:rPr lang="fr-FR" sz="2400" b="0" i="1" smtClean="0">
                              <a:latin typeface="Cambria Math" panose="02040503050406030204" pitchFamily="18" charset="0"/>
                              <a:ea typeface="Cambria Math" panose="02040503050406030204" pitchFamily="18" charset="0"/>
                            </a:rPr>
                            <m:t>)+</m:t>
                          </m:r>
                          <m:sSup>
                            <m:sSupPr>
                              <m:ctrlPr>
                                <a:rPr lang="fr-FR" sz="2400" b="0" i="1" smtClean="0">
                                  <a:latin typeface="Cambria Math" panose="02040503050406030204" pitchFamily="18" charset="0"/>
                                  <a:ea typeface="Cambria Math" panose="02040503050406030204" pitchFamily="18" charset="0"/>
                                </a:rPr>
                              </m:ctrlPr>
                            </m:sSupPr>
                            <m:e>
                              <m:f>
                                <m:fPr>
                                  <m:ctrlPr>
                                    <a:rPr lang="fr-FR" sz="2400" b="0" i="1" smtClean="0">
                                      <a:latin typeface="Cambria Math" panose="02040503050406030204" pitchFamily="18" charset="0"/>
                                      <a:ea typeface="Cambria Math" panose="02040503050406030204" pitchFamily="18" charset="0"/>
                                    </a:rPr>
                                  </m:ctrlPr>
                                </m:fPr>
                                <m:num>
                                  <m:r>
                                    <a:rPr lang="fr-FR" sz="2400" b="0" i="1" smtClean="0">
                                      <a:latin typeface="Cambria Math" panose="02040503050406030204" pitchFamily="18" charset="0"/>
                                      <a:ea typeface="Cambria Math" panose="02040503050406030204" pitchFamily="18" charset="0"/>
                                    </a:rPr>
                                    <m:t>4</m:t>
                                  </m:r>
                                </m:num>
                                <m:den>
                                  <m:r>
                                    <a:rPr lang="fr-FR" sz="2400" b="0" i="1" smtClean="0">
                                      <a:latin typeface="Cambria Math" panose="02040503050406030204" pitchFamily="18" charset="0"/>
                                      <a:ea typeface="Cambria Math" panose="02040503050406030204" pitchFamily="18" charset="0"/>
                                    </a:rPr>
                                    <m:t>5</m:t>
                                  </m:r>
                                </m:den>
                              </m:f>
                              <m:r>
                                <a:rPr lang="fr-FR" sz="2400" b="0" i="1" smtClean="0">
                                  <a:latin typeface="Cambria Math" panose="02040503050406030204" pitchFamily="18" charset="0"/>
                                  <a:ea typeface="Cambria Math" panose="02040503050406030204" pitchFamily="18" charset="0"/>
                                </a:rPr>
                                <m:t>𝜉</m:t>
                              </m:r>
                            </m:e>
                            <m:sup>
                              <m:r>
                                <a:rPr lang="fr-FR" sz="2400" b="0" i="1" smtClean="0">
                                  <a:latin typeface="Cambria Math" panose="02040503050406030204" pitchFamily="18" charset="0"/>
                                  <a:ea typeface="Cambria Math" panose="02040503050406030204" pitchFamily="18" charset="0"/>
                                </a:rPr>
                                <m:t>2</m:t>
                              </m:r>
                            </m:sup>
                          </m:sSup>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𝑑</m:t>
                              </m:r>
                            </m:e>
                            <m:sub>
                              <m:r>
                                <a:rPr lang="fr-FR" sz="2400" b="0" i="1" smtClean="0">
                                  <a:latin typeface="Cambria Math" panose="02040503050406030204" pitchFamily="18" charset="0"/>
                                  <a:ea typeface="Cambria Math" panose="02040503050406030204" pitchFamily="18" charset="0"/>
                                </a:rPr>
                                <m:t>1</m:t>
                              </m:r>
                            </m:sub>
                          </m:sSub>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𝑡</m:t>
                          </m:r>
                          <m:r>
                            <a:rPr lang="fr-FR" sz="2400" b="0" i="1" smtClean="0">
                              <a:latin typeface="Cambria Math" panose="02040503050406030204" pitchFamily="18" charset="0"/>
                              <a:ea typeface="Cambria Math" panose="02040503050406030204" pitchFamily="18" charset="0"/>
                            </a:rPr>
                            <m:t>)</m:t>
                          </m:r>
                        </m:e>
                      </m:nary>
                    </m:oMath>
                  </m:oMathPara>
                </a14:m>
                <a:endParaRPr lang="fr-FR" sz="2400" dirty="0">
                  <a:latin typeface="Times New Roman" panose="02020603050405020304" pitchFamily="18" charset="0"/>
                  <a:cs typeface="Times New Roman" panose="02020603050405020304" pitchFamily="18" charset="0"/>
                </a:endParaRPr>
              </a:p>
            </p:txBody>
          </p:sp>
        </mc:Choice>
        <mc:Fallback xmlns="">
          <p:sp>
            <p:nvSpPr>
              <p:cNvPr id="18" name="ZoneTexte 17">
                <a:extLst>
                  <a:ext uri="{FF2B5EF4-FFF2-40B4-BE49-F238E27FC236}">
                    <a16:creationId xmlns:a16="http://schemas.microsoft.com/office/drawing/2014/main" id="{4A4C1340-686A-47B4-B4D4-CBB785C44457}"/>
                  </a:ext>
                </a:extLst>
              </p:cNvPr>
              <p:cNvSpPr txBox="1">
                <a:spLocks noRot="1" noChangeAspect="1" noMove="1" noResize="1" noEditPoints="1" noAdjustHandles="1" noChangeArrowheads="1" noChangeShapeType="1" noTextEdit="1"/>
              </p:cNvSpPr>
              <p:nvPr/>
            </p:nvSpPr>
            <p:spPr>
              <a:xfrm>
                <a:off x="196551" y="5663671"/>
                <a:ext cx="5509731" cy="837537"/>
              </a:xfrm>
              <a:prstGeom prst="rect">
                <a:avLst/>
              </a:prstGeom>
              <a:blipFill>
                <a:blip r:embed="rId9"/>
                <a:stretch>
                  <a:fillRect/>
                </a:stretch>
              </a:blipFill>
              <a:ln>
                <a:solidFill>
                  <a:schemeClr val="tx1"/>
                </a:solidFill>
              </a:ln>
            </p:spPr>
            <p:txBody>
              <a:bodyPr/>
              <a:lstStyle/>
              <a:p>
                <a:r>
                  <a:rPr lang="fr-FR">
                    <a:noFill/>
                  </a:rPr>
                  <a:t> </a:t>
                </a:r>
              </a:p>
            </p:txBody>
          </p:sp>
        </mc:Fallback>
      </mc:AlternateContent>
    </p:spTree>
    <p:extLst>
      <p:ext uri="{BB962C8B-B14F-4D97-AF65-F5344CB8AC3E}">
        <p14:creationId xmlns:p14="http://schemas.microsoft.com/office/powerpoint/2010/main" val="347493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Groupe 33"/>
          <p:cNvGrpSpPr/>
          <p:nvPr/>
        </p:nvGrpSpPr>
        <p:grpSpPr>
          <a:xfrm>
            <a:off x="9015677" y="720120"/>
            <a:ext cx="5847690" cy="4987527"/>
            <a:chOff x="6239076" y="811560"/>
            <a:chExt cx="5847690" cy="4987527"/>
          </a:xfrm>
        </p:grpSpPr>
        <p:grpSp>
          <p:nvGrpSpPr>
            <p:cNvPr id="23" name="Groupe 22"/>
            <p:cNvGrpSpPr/>
            <p:nvPr/>
          </p:nvGrpSpPr>
          <p:grpSpPr>
            <a:xfrm>
              <a:off x="6239076" y="811560"/>
              <a:ext cx="5847690" cy="4987527"/>
              <a:chOff x="4729234" y="668740"/>
              <a:chExt cx="4762500" cy="3753135"/>
            </a:xfrm>
          </p:grpSpPr>
          <p:grpSp>
            <p:nvGrpSpPr>
              <p:cNvPr id="24" name="Groupe 12"/>
              <p:cNvGrpSpPr/>
              <p:nvPr/>
            </p:nvGrpSpPr>
            <p:grpSpPr>
              <a:xfrm>
                <a:off x="4729234" y="668740"/>
                <a:ext cx="4762500" cy="3753135"/>
                <a:chOff x="4729234" y="668740"/>
                <a:chExt cx="4762500" cy="3753135"/>
              </a:xfrm>
            </p:grpSpPr>
            <p:pic>
              <p:nvPicPr>
                <p:cNvPr id="26" name="Image 25" descr="ddvcs_guidal.png"/>
                <p:cNvPicPr>
                  <a:picLocks noChangeAspect="1"/>
                </p:cNvPicPr>
                <p:nvPr/>
              </p:nvPicPr>
              <p:blipFill>
                <a:blip r:embed="rId3" cstate="print"/>
                <a:stretch>
                  <a:fillRect/>
                </a:stretch>
              </p:blipFill>
              <p:spPr>
                <a:xfrm>
                  <a:off x="4729234" y="672791"/>
                  <a:ext cx="4762500" cy="3629025"/>
                </a:xfrm>
                <a:prstGeom prst="rect">
                  <a:avLst/>
                </a:prstGeom>
              </p:spPr>
            </p:pic>
            <p:sp>
              <p:nvSpPr>
                <p:cNvPr id="27" name="Rectangle 26"/>
                <p:cNvSpPr/>
                <p:nvPr/>
              </p:nvSpPr>
              <p:spPr>
                <a:xfrm>
                  <a:off x="6987654" y="668740"/>
                  <a:ext cx="2497540" cy="3753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Arial"/>
                  </a:endParaRPr>
                </a:p>
              </p:txBody>
            </p:sp>
          </p:grpSp>
          <p:sp>
            <p:nvSpPr>
              <p:cNvPr id="25" name="Rectangle 24"/>
              <p:cNvSpPr/>
              <p:nvPr/>
            </p:nvSpPr>
            <p:spPr>
              <a:xfrm>
                <a:off x="4899546" y="2838734"/>
                <a:ext cx="1719618" cy="137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Arial"/>
                </a:endParaRPr>
              </a:p>
            </p:txBody>
          </p:sp>
        </p:grpSp>
        <p:sp>
          <p:nvSpPr>
            <p:cNvPr id="28" name="Rectangle à coins arrondis 27"/>
            <p:cNvSpPr/>
            <p:nvPr/>
          </p:nvSpPr>
          <p:spPr>
            <a:xfrm>
              <a:off x="6854522" y="2397380"/>
              <a:ext cx="1478920" cy="458045"/>
            </a:xfrm>
            <a:prstGeom prst="round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latin typeface="Arial"/>
              </a:endParaRPr>
            </a:p>
          </p:txBody>
        </p:sp>
        <p:sp>
          <p:nvSpPr>
            <p:cNvPr id="29" name="ZoneTexte 28"/>
            <p:cNvSpPr txBox="1"/>
            <p:nvPr/>
          </p:nvSpPr>
          <p:spPr>
            <a:xfrm>
              <a:off x="6895747" y="2342376"/>
              <a:ext cx="1478919" cy="584775"/>
            </a:xfrm>
            <a:prstGeom prst="rect">
              <a:avLst/>
            </a:prstGeom>
            <a:noFill/>
          </p:spPr>
          <p:txBody>
            <a:bodyPr wrap="square" rtlCol="0">
              <a:spAutoFit/>
            </a:bodyPr>
            <a:lstStyle/>
            <a:p>
              <a:pPr algn="ctr" fontAlgn="base">
                <a:spcBef>
                  <a:spcPct val="0"/>
                </a:spcBef>
                <a:spcAft>
                  <a:spcPct val="0"/>
                </a:spcAft>
              </a:pPr>
              <a:r>
                <a:rPr lang="fr-FR" sz="1600" dirty="0">
                  <a:solidFill>
                    <a:srgbClr val="000000"/>
                  </a:solidFill>
                  <a:latin typeface="Arial"/>
                </a:rPr>
                <a:t>Quark </a:t>
              </a:r>
              <a:r>
                <a:rPr lang="fr-FR" sz="1600" dirty="0" err="1">
                  <a:solidFill>
                    <a:srgbClr val="000000"/>
                  </a:solidFill>
                  <a:latin typeface="Arial"/>
                </a:rPr>
                <a:t>GPDs</a:t>
              </a:r>
              <a:endParaRPr lang="fr-FR" sz="1600" dirty="0">
                <a:solidFill>
                  <a:srgbClr val="000000"/>
                </a:solidFill>
                <a:latin typeface="Arial"/>
              </a:endParaRPr>
            </a:p>
            <a:p>
              <a:pPr algn="ctr" fontAlgn="base">
                <a:spcBef>
                  <a:spcPct val="0"/>
                </a:spcBef>
                <a:spcAft>
                  <a:spcPct val="0"/>
                </a:spcAft>
              </a:pPr>
              <a:r>
                <a:rPr lang="fr-FR" sz="1600" dirty="0">
                  <a:solidFill>
                    <a:srgbClr val="000000"/>
                  </a:solidFill>
                  <a:latin typeface="Arial"/>
                </a:rPr>
                <a:t>x </a:t>
              </a:r>
              <a:r>
                <a:rPr lang="fr-FR" sz="1600" dirty="0" err="1">
                  <a:solidFill>
                    <a:srgbClr val="000000"/>
                  </a:solidFill>
                  <a:latin typeface="Arial"/>
                </a:rPr>
                <a:t>dependence</a:t>
              </a:r>
              <a:endParaRPr lang="fr-FR" sz="1600" dirty="0">
                <a:solidFill>
                  <a:srgbClr val="000000"/>
                </a:solidFill>
                <a:latin typeface="Arial"/>
              </a:endParaRPr>
            </a:p>
          </p:txBody>
        </p:sp>
        <p:sp>
          <p:nvSpPr>
            <p:cNvPr id="30" name="ZoneTexte 29"/>
            <p:cNvSpPr txBox="1"/>
            <p:nvPr/>
          </p:nvSpPr>
          <p:spPr>
            <a:xfrm>
              <a:off x="6442823" y="1361452"/>
              <a:ext cx="433132" cy="369332"/>
            </a:xfrm>
            <a:prstGeom prst="rect">
              <a:avLst/>
            </a:prstGeom>
            <a:noFill/>
          </p:spPr>
          <p:txBody>
            <a:bodyPr wrap="none" rtlCol="0">
              <a:spAutoFit/>
            </a:bodyPr>
            <a:lstStyle/>
            <a:p>
              <a:pPr fontAlgn="base">
                <a:spcBef>
                  <a:spcPct val="0"/>
                </a:spcBef>
                <a:spcAft>
                  <a:spcPct val="0"/>
                </a:spcAft>
              </a:pPr>
              <a:r>
                <a:rPr lang="fr-FR" b="1" dirty="0">
                  <a:solidFill>
                    <a:srgbClr val="000000"/>
                  </a:solidFill>
                  <a:latin typeface="Symbol" panose="05050102010706020507" pitchFamily="18" charset="2"/>
                </a:rPr>
                <a:t>(g)</a:t>
              </a:r>
            </a:p>
          </p:txBody>
        </p:sp>
        <p:sp>
          <p:nvSpPr>
            <p:cNvPr id="32" name="ZoneTexte 31"/>
            <p:cNvSpPr txBox="1"/>
            <p:nvPr/>
          </p:nvSpPr>
          <p:spPr>
            <a:xfrm>
              <a:off x="6468765" y="3436524"/>
              <a:ext cx="2206053" cy="461665"/>
            </a:xfrm>
            <a:prstGeom prst="rect">
              <a:avLst/>
            </a:prstGeom>
            <a:noFill/>
          </p:spPr>
          <p:txBody>
            <a:bodyPr wrap="none" rtlCol="0">
              <a:spAutoFit/>
            </a:bodyPr>
            <a:lstStyle/>
            <a:p>
              <a:pPr fontAlgn="base">
                <a:spcBef>
                  <a:spcPct val="0"/>
                </a:spcBef>
                <a:spcAft>
                  <a:spcPct val="0"/>
                </a:spcAft>
              </a:pPr>
              <a:r>
                <a:rPr lang="fr-FR" sz="2400" b="1" dirty="0">
                  <a:solidFill>
                    <a:srgbClr val="FF0000"/>
                  </a:solidFill>
                  <a:latin typeface="Times New Roman" pitchFamily="18" charset="0"/>
                </a:rPr>
                <a:t>(TCS), DDVCS</a:t>
              </a:r>
            </a:p>
          </p:txBody>
        </p:sp>
      </p:grpSp>
      <p:pic>
        <p:nvPicPr>
          <p:cNvPr id="5" name="Image 4"/>
          <p:cNvPicPr>
            <a:picLocks noChangeAspect="1"/>
          </p:cNvPicPr>
          <p:nvPr/>
        </p:nvPicPr>
        <p:blipFill>
          <a:blip r:embed="rId4"/>
          <a:stretch>
            <a:fillRect/>
          </a:stretch>
        </p:blipFill>
        <p:spPr>
          <a:xfrm>
            <a:off x="299564" y="617220"/>
            <a:ext cx="3039951" cy="2808768"/>
          </a:xfrm>
          <a:prstGeom prst="rect">
            <a:avLst/>
          </a:prstGeom>
        </p:spPr>
      </p:pic>
      <p:pic>
        <p:nvPicPr>
          <p:cNvPr id="6" name="Image 5"/>
          <p:cNvPicPr>
            <a:picLocks noChangeAspect="1"/>
          </p:cNvPicPr>
          <p:nvPr/>
        </p:nvPicPr>
        <p:blipFill>
          <a:blip r:embed="rId5"/>
          <a:stretch>
            <a:fillRect/>
          </a:stretch>
        </p:blipFill>
        <p:spPr>
          <a:xfrm>
            <a:off x="4692697" y="617221"/>
            <a:ext cx="2990368" cy="2843693"/>
          </a:xfrm>
          <a:prstGeom prst="rect">
            <a:avLst/>
          </a:prstGeom>
        </p:spPr>
      </p:pic>
      <p:pic>
        <p:nvPicPr>
          <p:cNvPr id="7" name="Image 6"/>
          <p:cNvPicPr>
            <a:picLocks noChangeAspect="1"/>
          </p:cNvPicPr>
          <p:nvPr/>
        </p:nvPicPr>
        <p:blipFill>
          <a:blip r:embed="rId6"/>
          <a:stretch>
            <a:fillRect/>
          </a:stretch>
        </p:blipFill>
        <p:spPr>
          <a:xfrm>
            <a:off x="163036" y="3788323"/>
            <a:ext cx="3371850" cy="2891580"/>
          </a:xfrm>
          <a:prstGeom prst="rect">
            <a:avLst/>
          </a:prstGeom>
        </p:spPr>
      </p:pic>
      <p:sp>
        <p:nvSpPr>
          <p:cNvPr id="8" name="Rectangle à coins arrondis 7"/>
          <p:cNvSpPr/>
          <p:nvPr/>
        </p:nvSpPr>
        <p:spPr>
          <a:xfrm>
            <a:off x="1151980" y="5772150"/>
            <a:ext cx="1725930" cy="569327"/>
          </a:xfrm>
          <a:prstGeom prst="round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latin typeface="Arial"/>
            </a:endParaRPr>
          </a:p>
        </p:txBody>
      </p:sp>
      <p:sp>
        <p:nvSpPr>
          <p:cNvPr id="9" name="ZoneTexte 8"/>
          <p:cNvSpPr txBox="1"/>
          <p:nvPr/>
        </p:nvSpPr>
        <p:spPr>
          <a:xfrm>
            <a:off x="1066371" y="5785754"/>
            <a:ext cx="1898661" cy="584775"/>
          </a:xfrm>
          <a:prstGeom prst="rect">
            <a:avLst/>
          </a:prstGeom>
          <a:noFill/>
        </p:spPr>
        <p:txBody>
          <a:bodyPr wrap="none" rtlCol="0">
            <a:spAutoFit/>
          </a:bodyPr>
          <a:lstStyle/>
          <a:p>
            <a:pPr algn="ctr" fontAlgn="base">
              <a:spcBef>
                <a:spcPct val="0"/>
              </a:spcBef>
              <a:spcAft>
                <a:spcPct val="0"/>
              </a:spcAft>
            </a:pPr>
            <a:r>
              <a:rPr lang="fr-FR" sz="1600" dirty="0">
                <a:solidFill>
                  <a:srgbClr val="000000"/>
                </a:solidFill>
                <a:latin typeface="Arial"/>
              </a:rPr>
              <a:t>Quark </a:t>
            </a:r>
            <a:r>
              <a:rPr lang="fr-FR" sz="1600" dirty="0" err="1">
                <a:solidFill>
                  <a:srgbClr val="000000"/>
                </a:solidFill>
                <a:latin typeface="Arial"/>
              </a:rPr>
              <a:t>GPDs</a:t>
            </a:r>
            <a:r>
              <a:rPr lang="fr-FR" sz="1600" dirty="0">
                <a:solidFill>
                  <a:srgbClr val="000000"/>
                </a:solidFill>
                <a:latin typeface="Arial"/>
              </a:rPr>
              <a:t>,</a:t>
            </a:r>
          </a:p>
          <a:p>
            <a:pPr algn="ctr" fontAlgn="base">
              <a:spcBef>
                <a:spcPct val="0"/>
              </a:spcBef>
              <a:spcAft>
                <a:spcPct val="0"/>
              </a:spcAft>
            </a:pPr>
            <a:r>
              <a:rPr lang="fr-FR" sz="1600" dirty="0" err="1">
                <a:solidFill>
                  <a:srgbClr val="000000"/>
                </a:solidFill>
                <a:latin typeface="Arial"/>
              </a:rPr>
              <a:t>Transversity</a:t>
            </a:r>
            <a:r>
              <a:rPr lang="fr-FR" sz="1600" dirty="0">
                <a:solidFill>
                  <a:srgbClr val="000000"/>
                </a:solidFill>
                <a:latin typeface="Arial"/>
              </a:rPr>
              <a:t> </a:t>
            </a:r>
            <a:r>
              <a:rPr lang="fr-FR" sz="1600" dirty="0" err="1">
                <a:solidFill>
                  <a:srgbClr val="000000"/>
                </a:solidFill>
                <a:latin typeface="Arial"/>
              </a:rPr>
              <a:t>GPDs</a:t>
            </a:r>
            <a:endParaRPr lang="fr-FR" sz="1600" dirty="0">
              <a:solidFill>
                <a:srgbClr val="000000"/>
              </a:solidFill>
              <a:latin typeface="Arial"/>
            </a:endParaRPr>
          </a:p>
        </p:txBody>
      </p:sp>
      <p:grpSp>
        <p:nvGrpSpPr>
          <p:cNvPr id="20" name="Groupe 19"/>
          <p:cNvGrpSpPr/>
          <p:nvPr/>
        </p:nvGrpSpPr>
        <p:grpSpPr>
          <a:xfrm>
            <a:off x="5250180" y="3678805"/>
            <a:ext cx="3794760" cy="3110616"/>
            <a:chOff x="4297680" y="3678805"/>
            <a:chExt cx="3794760" cy="3110616"/>
          </a:xfrm>
        </p:grpSpPr>
        <p:grpSp>
          <p:nvGrpSpPr>
            <p:cNvPr id="19" name="Groupe 18"/>
            <p:cNvGrpSpPr/>
            <p:nvPr/>
          </p:nvGrpSpPr>
          <p:grpSpPr>
            <a:xfrm>
              <a:off x="4297680" y="3678805"/>
              <a:ext cx="3794760" cy="3110616"/>
              <a:chOff x="4297680" y="3678805"/>
              <a:chExt cx="3794760" cy="3110616"/>
            </a:xfrm>
          </p:grpSpPr>
          <p:pic>
            <p:nvPicPr>
              <p:cNvPr id="11" name="Image 10"/>
              <p:cNvPicPr>
                <a:picLocks noChangeAspect="1"/>
              </p:cNvPicPr>
              <p:nvPr/>
            </p:nvPicPr>
            <p:blipFill>
              <a:blip r:embed="rId7"/>
              <a:stretch>
                <a:fillRect/>
              </a:stretch>
            </p:blipFill>
            <p:spPr>
              <a:xfrm>
                <a:off x="4377690" y="3678805"/>
                <a:ext cx="3714750" cy="3110616"/>
              </a:xfrm>
              <a:prstGeom prst="rect">
                <a:avLst/>
              </a:prstGeom>
            </p:spPr>
          </p:pic>
          <p:sp>
            <p:nvSpPr>
              <p:cNvPr id="18" name="Rectangle 17"/>
              <p:cNvSpPr/>
              <p:nvPr/>
            </p:nvSpPr>
            <p:spPr>
              <a:xfrm>
                <a:off x="4297680" y="4640580"/>
                <a:ext cx="331368"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latin typeface="Arial"/>
                </a:endParaRPr>
              </a:p>
            </p:txBody>
          </p:sp>
        </p:grpSp>
        <p:sp>
          <p:nvSpPr>
            <p:cNvPr id="12" name="Rectangle à coins arrondis 11"/>
            <p:cNvSpPr/>
            <p:nvPr/>
          </p:nvSpPr>
          <p:spPr>
            <a:xfrm>
              <a:off x="5741670" y="5955030"/>
              <a:ext cx="1725930" cy="434340"/>
            </a:xfrm>
            <a:prstGeom prst="round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latin typeface="Arial"/>
              </a:endParaRPr>
            </a:p>
          </p:txBody>
        </p:sp>
      </p:grpSp>
      <p:sp>
        <p:nvSpPr>
          <p:cNvPr id="13" name="ZoneTexte 12"/>
          <p:cNvSpPr txBox="1"/>
          <p:nvPr/>
        </p:nvSpPr>
        <p:spPr>
          <a:xfrm>
            <a:off x="6894310" y="6002923"/>
            <a:ext cx="1335622" cy="338554"/>
          </a:xfrm>
          <a:prstGeom prst="rect">
            <a:avLst/>
          </a:prstGeom>
          <a:noFill/>
        </p:spPr>
        <p:txBody>
          <a:bodyPr wrap="none" rtlCol="0">
            <a:spAutoFit/>
          </a:bodyPr>
          <a:lstStyle/>
          <a:p>
            <a:pPr fontAlgn="base">
              <a:spcBef>
                <a:spcPct val="0"/>
              </a:spcBef>
              <a:spcAft>
                <a:spcPct val="0"/>
              </a:spcAft>
            </a:pPr>
            <a:r>
              <a:rPr lang="fr-FR" sz="1600" dirty="0">
                <a:solidFill>
                  <a:srgbClr val="000000"/>
                </a:solidFill>
                <a:latin typeface="Arial"/>
              </a:rPr>
              <a:t>Gluon </a:t>
            </a:r>
            <a:r>
              <a:rPr lang="fr-FR" sz="1600" dirty="0" err="1">
                <a:solidFill>
                  <a:srgbClr val="000000"/>
                </a:solidFill>
                <a:latin typeface="Arial"/>
              </a:rPr>
              <a:t>GPDs</a:t>
            </a:r>
            <a:endParaRPr lang="fr-FR" sz="1600" dirty="0">
              <a:solidFill>
                <a:srgbClr val="000000"/>
              </a:solidFill>
              <a:latin typeface="Arial"/>
            </a:endParaRPr>
          </a:p>
        </p:txBody>
      </p:sp>
      <p:sp>
        <p:nvSpPr>
          <p:cNvPr id="15" name="Ellipse 14"/>
          <p:cNvSpPr/>
          <p:nvPr/>
        </p:nvSpPr>
        <p:spPr>
          <a:xfrm>
            <a:off x="5604510" y="2480310"/>
            <a:ext cx="1335520" cy="66675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latin typeface="Arial"/>
            </a:endParaRPr>
          </a:p>
        </p:txBody>
      </p:sp>
      <p:sp>
        <p:nvSpPr>
          <p:cNvPr id="14" name="ZoneTexte 13"/>
          <p:cNvSpPr txBox="1"/>
          <p:nvPr/>
        </p:nvSpPr>
        <p:spPr>
          <a:xfrm>
            <a:off x="5604408" y="2644408"/>
            <a:ext cx="1335622" cy="338554"/>
          </a:xfrm>
          <a:prstGeom prst="rect">
            <a:avLst/>
          </a:prstGeom>
          <a:noFill/>
        </p:spPr>
        <p:txBody>
          <a:bodyPr wrap="none" rtlCol="0">
            <a:spAutoFit/>
          </a:bodyPr>
          <a:lstStyle/>
          <a:p>
            <a:pPr fontAlgn="base">
              <a:spcBef>
                <a:spcPct val="0"/>
              </a:spcBef>
              <a:spcAft>
                <a:spcPct val="0"/>
              </a:spcAft>
            </a:pPr>
            <a:r>
              <a:rPr lang="fr-FR" sz="1600" dirty="0">
                <a:solidFill>
                  <a:srgbClr val="000000"/>
                </a:solidFill>
                <a:latin typeface="Arial"/>
              </a:rPr>
              <a:t>Gluon </a:t>
            </a:r>
            <a:r>
              <a:rPr lang="fr-FR" sz="1600" dirty="0" err="1">
                <a:solidFill>
                  <a:srgbClr val="000000"/>
                </a:solidFill>
                <a:latin typeface="Arial"/>
              </a:rPr>
              <a:t>GPDs</a:t>
            </a:r>
            <a:endParaRPr lang="fr-FR" sz="1600" dirty="0">
              <a:solidFill>
                <a:srgbClr val="000000"/>
              </a:solidFill>
              <a:latin typeface="Arial"/>
            </a:endParaRPr>
          </a:p>
        </p:txBody>
      </p:sp>
      <p:sp>
        <p:nvSpPr>
          <p:cNvPr id="16" name="Ellipse 15"/>
          <p:cNvSpPr/>
          <p:nvPr/>
        </p:nvSpPr>
        <p:spPr>
          <a:xfrm>
            <a:off x="1164506" y="2480310"/>
            <a:ext cx="1371204" cy="66675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latin typeface="Arial"/>
            </a:endParaRPr>
          </a:p>
        </p:txBody>
      </p:sp>
      <p:sp>
        <p:nvSpPr>
          <p:cNvPr id="17" name="ZoneTexte 16"/>
          <p:cNvSpPr txBox="1"/>
          <p:nvPr/>
        </p:nvSpPr>
        <p:spPr>
          <a:xfrm>
            <a:off x="1174738" y="2644408"/>
            <a:ext cx="1348446" cy="338554"/>
          </a:xfrm>
          <a:prstGeom prst="rect">
            <a:avLst/>
          </a:prstGeom>
          <a:noFill/>
        </p:spPr>
        <p:txBody>
          <a:bodyPr wrap="none" rtlCol="0">
            <a:spAutoFit/>
          </a:bodyPr>
          <a:lstStyle/>
          <a:p>
            <a:pPr fontAlgn="base">
              <a:spcBef>
                <a:spcPct val="0"/>
              </a:spcBef>
              <a:spcAft>
                <a:spcPct val="0"/>
              </a:spcAft>
            </a:pPr>
            <a:r>
              <a:rPr lang="fr-FR" sz="1600" dirty="0">
                <a:solidFill>
                  <a:srgbClr val="000000"/>
                </a:solidFill>
                <a:latin typeface="Arial"/>
              </a:rPr>
              <a:t>Quark </a:t>
            </a:r>
            <a:r>
              <a:rPr lang="fr-FR" sz="1600" dirty="0" err="1">
                <a:solidFill>
                  <a:srgbClr val="000000"/>
                </a:solidFill>
                <a:latin typeface="Arial"/>
              </a:rPr>
              <a:t>GPDs</a:t>
            </a:r>
            <a:endParaRPr lang="fr-FR" sz="1600" dirty="0">
              <a:solidFill>
                <a:srgbClr val="000000"/>
              </a:solidFill>
              <a:latin typeface="Arial"/>
            </a:endParaRPr>
          </a:p>
        </p:txBody>
      </p:sp>
      <p:sp>
        <p:nvSpPr>
          <p:cNvPr id="21" name="ZoneTexte 20"/>
          <p:cNvSpPr txBox="1"/>
          <p:nvPr/>
        </p:nvSpPr>
        <p:spPr>
          <a:xfrm>
            <a:off x="2321612" y="5582"/>
            <a:ext cx="7464479" cy="584775"/>
          </a:xfrm>
          <a:prstGeom prst="rect">
            <a:avLst/>
          </a:prstGeom>
          <a:noFill/>
        </p:spPr>
        <p:txBody>
          <a:bodyPr wrap="none" rtlCol="0">
            <a:spAutoFit/>
          </a:bodyPr>
          <a:lstStyle/>
          <a:p>
            <a:pPr fontAlgn="base">
              <a:spcBef>
                <a:spcPct val="0"/>
              </a:spcBef>
              <a:spcAft>
                <a:spcPct val="0"/>
              </a:spcAft>
            </a:pPr>
            <a:r>
              <a:rPr lang="fr-FR" sz="3200" b="1" dirty="0">
                <a:solidFill>
                  <a:srgbClr val="0000FF"/>
                </a:solidFill>
                <a:latin typeface="Times New Roman" pitchFamily="18" charset="0"/>
              </a:rPr>
              <a:t>Exclusive </a:t>
            </a:r>
            <a:r>
              <a:rPr lang="fr-FR" sz="3200" b="1" dirty="0" err="1">
                <a:solidFill>
                  <a:srgbClr val="0000FF"/>
                </a:solidFill>
                <a:latin typeface="Times New Roman" pitchFamily="18" charset="0"/>
              </a:rPr>
              <a:t>reactions</a:t>
            </a:r>
            <a:r>
              <a:rPr lang="fr-FR" sz="3200" b="1" dirty="0">
                <a:solidFill>
                  <a:srgbClr val="0000FF"/>
                </a:solidFill>
                <a:latin typeface="Times New Roman" pitchFamily="18" charset="0"/>
              </a:rPr>
              <a:t> </a:t>
            </a:r>
            <a:r>
              <a:rPr lang="fr-FR" sz="3200" b="1" dirty="0" err="1">
                <a:solidFill>
                  <a:srgbClr val="0000FF"/>
                </a:solidFill>
                <a:latin typeface="Times New Roman" pitchFamily="18" charset="0"/>
              </a:rPr>
              <a:t>giving</a:t>
            </a:r>
            <a:r>
              <a:rPr lang="fr-FR" sz="3200" b="1" dirty="0">
                <a:solidFill>
                  <a:srgbClr val="0000FF"/>
                </a:solidFill>
                <a:latin typeface="Times New Roman" pitchFamily="18" charset="0"/>
              </a:rPr>
              <a:t> </a:t>
            </a:r>
            <a:r>
              <a:rPr lang="fr-FR" sz="3200" b="1" dirty="0" err="1">
                <a:solidFill>
                  <a:srgbClr val="0000FF"/>
                </a:solidFill>
                <a:latin typeface="Times New Roman" pitchFamily="18" charset="0"/>
              </a:rPr>
              <a:t>access</a:t>
            </a:r>
            <a:r>
              <a:rPr lang="fr-FR" sz="3200" b="1" dirty="0">
                <a:solidFill>
                  <a:srgbClr val="0000FF"/>
                </a:solidFill>
                <a:latin typeface="Times New Roman" pitchFamily="18" charset="0"/>
              </a:rPr>
              <a:t> to </a:t>
            </a:r>
            <a:r>
              <a:rPr lang="fr-FR" sz="3200" b="1" dirty="0" err="1">
                <a:solidFill>
                  <a:srgbClr val="0000FF"/>
                </a:solidFill>
                <a:latin typeface="Times New Roman" pitchFamily="18" charset="0"/>
              </a:rPr>
              <a:t>GPDs</a:t>
            </a:r>
            <a:endParaRPr lang="fr-FR" sz="3200" b="1" dirty="0">
              <a:solidFill>
                <a:srgbClr val="0000FF"/>
              </a:solidFill>
              <a:latin typeface="Times New Roman" pitchFamily="18" charset="0"/>
            </a:endParaRPr>
          </a:p>
        </p:txBody>
      </p:sp>
      <p:sp>
        <p:nvSpPr>
          <p:cNvPr id="22" name="ZoneTexte 21"/>
          <p:cNvSpPr txBox="1"/>
          <p:nvPr/>
        </p:nvSpPr>
        <p:spPr>
          <a:xfrm>
            <a:off x="4726258" y="4114801"/>
            <a:ext cx="333746" cy="307777"/>
          </a:xfrm>
          <a:prstGeom prst="rect">
            <a:avLst/>
          </a:prstGeom>
          <a:solidFill>
            <a:schemeClr val="bg1"/>
          </a:solidFill>
        </p:spPr>
        <p:txBody>
          <a:bodyPr wrap="none" rtlCol="0">
            <a:spAutoFit/>
          </a:bodyPr>
          <a:lstStyle/>
          <a:p>
            <a:pPr fontAlgn="base">
              <a:spcBef>
                <a:spcPct val="0"/>
              </a:spcBef>
              <a:spcAft>
                <a:spcPct val="0"/>
              </a:spcAft>
            </a:pPr>
            <a:r>
              <a:rPr lang="fr-FR" sz="1400" i="1" dirty="0">
                <a:solidFill>
                  <a:srgbClr val="000000"/>
                </a:solidFill>
                <a:latin typeface="Times New Roman" pitchFamily="18" charset="0"/>
              </a:rPr>
              <a:t>M</a:t>
            </a:r>
            <a:endParaRPr lang="fr-FR" sz="1400" i="1" baseline="-25000" dirty="0">
              <a:solidFill>
                <a:srgbClr val="000000"/>
              </a:solidFill>
              <a:latin typeface="Times New Roman" pitchFamily="18" charset="0"/>
            </a:endParaRPr>
          </a:p>
        </p:txBody>
      </p:sp>
      <p:sp>
        <p:nvSpPr>
          <p:cNvPr id="31" name="ZoneTexte 30"/>
          <p:cNvSpPr txBox="1"/>
          <p:nvPr/>
        </p:nvSpPr>
        <p:spPr>
          <a:xfrm>
            <a:off x="3428494" y="1968500"/>
            <a:ext cx="1024639" cy="461665"/>
          </a:xfrm>
          <a:prstGeom prst="rect">
            <a:avLst/>
          </a:prstGeom>
          <a:noFill/>
        </p:spPr>
        <p:txBody>
          <a:bodyPr wrap="none" rtlCol="0">
            <a:spAutoFit/>
          </a:bodyPr>
          <a:lstStyle/>
          <a:p>
            <a:pPr fontAlgn="base">
              <a:spcBef>
                <a:spcPct val="0"/>
              </a:spcBef>
              <a:spcAft>
                <a:spcPct val="0"/>
              </a:spcAft>
            </a:pPr>
            <a:r>
              <a:rPr lang="fr-FR" sz="2400" b="1" dirty="0">
                <a:solidFill>
                  <a:srgbClr val="FF0000"/>
                </a:solidFill>
                <a:latin typeface="Times New Roman" pitchFamily="18" charset="0"/>
              </a:rPr>
              <a:t>DVCS</a:t>
            </a:r>
          </a:p>
        </p:txBody>
      </p:sp>
      <p:sp>
        <p:nvSpPr>
          <p:cNvPr id="33" name="ZoneTexte 32"/>
          <p:cNvSpPr txBox="1"/>
          <p:nvPr/>
        </p:nvSpPr>
        <p:spPr>
          <a:xfrm>
            <a:off x="3960718" y="5219530"/>
            <a:ext cx="1107996" cy="461665"/>
          </a:xfrm>
          <a:prstGeom prst="rect">
            <a:avLst/>
          </a:prstGeom>
          <a:noFill/>
        </p:spPr>
        <p:txBody>
          <a:bodyPr wrap="none" rtlCol="0">
            <a:spAutoFit/>
          </a:bodyPr>
          <a:lstStyle/>
          <a:p>
            <a:pPr fontAlgn="base">
              <a:spcBef>
                <a:spcPct val="0"/>
              </a:spcBef>
              <a:spcAft>
                <a:spcPct val="0"/>
              </a:spcAft>
            </a:pPr>
            <a:r>
              <a:rPr lang="fr-FR" sz="2400" b="1" dirty="0">
                <a:solidFill>
                  <a:srgbClr val="FF0000"/>
                </a:solidFill>
                <a:latin typeface="Times New Roman" pitchFamily="18" charset="0"/>
              </a:rPr>
              <a:t>DVMP</a:t>
            </a:r>
          </a:p>
        </p:txBody>
      </p:sp>
      <p:sp>
        <p:nvSpPr>
          <p:cNvPr id="2" name="ZoneTexte 1">
            <a:extLst>
              <a:ext uri="{FF2B5EF4-FFF2-40B4-BE49-F238E27FC236}">
                <a16:creationId xmlns:a16="http://schemas.microsoft.com/office/drawing/2014/main" id="{43B5F0D0-20FC-4717-8E68-1EDE6A062E1D}"/>
              </a:ext>
            </a:extLst>
          </p:cNvPr>
          <p:cNvSpPr txBox="1"/>
          <p:nvPr/>
        </p:nvSpPr>
        <p:spPr>
          <a:xfrm>
            <a:off x="9529250" y="4769700"/>
            <a:ext cx="1878000" cy="830997"/>
          </a:xfrm>
          <a:prstGeom prst="rect">
            <a:avLst/>
          </a:prstGeom>
          <a:solidFill>
            <a:srgbClr val="FFFF00"/>
          </a:solidFill>
        </p:spPr>
        <p:txBody>
          <a:bodyPr wrap="square" rtlCol="0">
            <a:spAutoFit/>
          </a:bodyPr>
          <a:lstStyle/>
          <a:p>
            <a:pPr algn="ctr"/>
            <a:r>
              <a:rPr lang="fr-FR" sz="2400" b="1" dirty="0" err="1">
                <a:solidFill>
                  <a:srgbClr val="0000FF"/>
                </a:solidFill>
                <a:latin typeface="Times New Roman" panose="02020603050405020304" pitchFamily="18" charset="0"/>
                <a:cs typeface="Times New Roman" panose="02020603050405020304" pitchFamily="18" charset="0"/>
              </a:rPr>
              <a:t>Universality</a:t>
            </a:r>
            <a:r>
              <a:rPr lang="fr-FR" sz="2400" b="1" dirty="0">
                <a:solidFill>
                  <a:srgbClr val="0000FF"/>
                </a:solidFill>
                <a:latin typeface="Times New Roman" panose="02020603050405020304" pitchFamily="18" charset="0"/>
                <a:cs typeface="Times New Roman" panose="02020603050405020304" pitchFamily="18" charset="0"/>
              </a:rPr>
              <a:t> of </a:t>
            </a:r>
            <a:r>
              <a:rPr lang="fr-FR" sz="2400" b="1" dirty="0" err="1">
                <a:solidFill>
                  <a:srgbClr val="0000FF"/>
                </a:solidFill>
                <a:latin typeface="Times New Roman" panose="02020603050405020304" pitchFamily="18" charset="0"/>
                <a:cs typeface="Times New Roman" panose="02020603050405020304" pitchFamily="18" charset="0"/>
              </a:rPr>
              <a:t>GPDs</a:t>
            </a:r>
            <a:endParaRPr lang="fr-FR"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61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B12CEA-2235-42ED-A8E2-E5ED1F836495}"/>
              </a:ext>
            </a:extLst>
          </p:cNvPr>
          <p:cNvSpPr txBox="1"/>
          <p:nvPr/>
        </p:nvSpPr>
        <p:spPr>
          <a:xfrm>
            <a:off x="4125686" y="0"/>
            <a:ext cx="3590983"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Summary</a:t>
            </a:r>
            <a:r>
              <a:rPr lang="fr-FR" sz="2800" b="1" dirty="0">
                <a:solidFill>
                  <a:srgbClr val="0000FF"/>
                </a:solidFill>
                <a:latin typeface="Times New Roman" panose="02020603050405020304" pitchFamily="18" charset="0"/>
                <a:cs typeface="Times New Roman" panose="02020603050405020304" pitchFamily="18" charset="0"/>
              </a:rPr>
              <a:t> and sources</a:t>
            </a:r>
          </a:p>
        </p:txBody>
      </p:sp>
      <p:sp>
        <p:nvSpPr>
          <p:cNvPr id="5" name="ZoneTexte 4">
            <a:extLst>
              <a:ext uri="{FF2B5EF4-FFF2-40B4-BE49-F238E27FC236}">
                <a16:creationId xmlns:a16="http://schemas.microsoft.com/office/drawing/2014/main" id="{0322C2EB-A3A9-4965-8A8A-A64120DB740D}"/>
              </a:ext>
            </a:extLst>
          </p:cNvPr>
          <p:cNvSpPr txBox="1"/>
          <p:nvPr/>
        </p:nvSpPr>
        <p:spPr>
          <a:xfrm>
            <a:off x="500743" y="718457"/>
            <a:ext cx="11190514" cy="3782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Electron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on </a:t>
            </a:r>
            <a:r>
              <a:rPr lang="fr-FR" dirty="0" err="1">
                <a:latin typeface="Times New Roman" panose="02020603050405020304" pitchFamily="18" charset="0"/>
                <a:cs typeface="Times New Roman" panose="02020603050405020304" pitchFamily="18" charset="0"/>
              </a:rPr>
              <a:t>nucleons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is</a:t>
            </a:r>
            <a:r>
              <a:rPr lang="fr-FR" dirty="0">
                <a:latin typeface="Times New Roman" panose="02020603050405020304" pitchFamily="18" charset="0"/>
                <a:cs typeface="Times New Roman" panose="02020603050405020304" pitchFamily="18" charset="0"/>
              </a:rPr>
              <a:t> one of the main </a:t>
            </a:r>
            <a:r>
              <a:rPr lang="fr-FR" dirty="0" err="1">
                <a:latin typeface="Times New Roman" panose="02020603050405020304" pitchFamily="18" charset="0"/>
                <a:cs typeface="Times New Roman" panose="02020603050405020304" pitchFamily="18" charset="0"/>
              </a:rPr>
              <a:t>tools</a:t>
            </a:r>
            <a:r>
              <a:rPr lang="fr-FR" dirty="0">
                <a:latin typeface="Times New Roman" panose="02020603050405020304" pitchFamily="18" charset="0"/>
                <a:cs typeface="Times New Roman" panose="02020603050405020304" pitchFamily="18" charset="0"/>
              </a:rPr>
              <a:t> to </a:t>
            </a:r>
            <a:r>
              <a:rPr lang="fr-FR" dirty="0" err="1">
                <a:latin typeface="Times New Roman" panose="02020603050405020304" pitchFamily="18" charset="0"/>
                <a:cs typeface="Times New Roman" panose="02020603050405020304" pitchFamily="18" charset="0"/>
              </a:rPr>
              <a:t>study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nucleon</a:t>
            </a:r>
            <a:r>
              <a:rPr lang="fr-FR" dirty="0">
                <a:latin typeface="Times New Roman" panose="02020603050405020304" pitchFamily="18" charset="0"/>
                <a:cs typeface="Times New Roman" panose="02020603050405020304" pitchFamily="18" charset="0"/>
              </a:rPr>
              <a:t> structure</a:t>
            </a:r>
          </a:p>
          <a:p>
            <a:pPr marL="285750" indent="-285750">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Form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factors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measured</a:t>
            </a:r>
            <a:r>
              <a:rPr lang="fr-FR" dirty="0">
                <a:latin typeface="Times New Roman" panose="02020603050405020304" pitchFamily="18" charset="0"/>
                <a:cs typeface="Times New Roman" panose="02020603050405020304" pitchFamily="18" charset="0"/>
              </a:rPr>
              <a:t> in </a:t>
            </a:r>
            <a:r>
              <a:rPr lang="fr-FR" dirty="0" err="1">
                <a:latin typeface="Times New Roman" panose="02020603050405020304" pitchFamily="18" charset="0"/>
                <a:cs typeface="Times New Roman" panose="02020603050405020304" pitchFamily="18" charset="0"/>
              </a:rPr>
              <a:t>elastic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give</a:t>
            </a:r>
            <a:r>
              <a:rPr lang="fr-FR" dirty="0">
                <a:latin typeface="Times New Roman" panose="02020603050405020304" pitchFamily="18" charset="0"/>
                <a:cs typeface="Times New Roman" panose="02020603050405020304" pitchFamily="18" charset="0"/>
              </a:rPr>
              <a:t> us information on the transverse charge distribution of the partons</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Structure </a:t>
            </a:r>
            <a:r>
              <a:rPr lang="fr-FR" dirty="0" err="1">
                <a:latin typeface="Times New Roman" panose="02020603050405020304" pitchFamily="18" charset="0"/>
                <a:cs typeface="Times New Roman" panose="02020603050405020304" pitchFamily="18" charset="0"/>
              </a:rPr>
              <a:t>functions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measured</a:t>
            </a:r>
            <a:r>
              <a:rPr lang="fr-FR" dirty="0">
                <a:latin typeface="Times New Roman" panose="02020603050405020304" pitchFamily="18" charset="0"/>
                <a:cs typeface="Times New Roman" panose="02020603050405020304" pitchFamily="18" charset="0"/>
              </a:rPr>
              <a:t> in </a:t>
            </a:r>
            <a:r>
              <a:rPr lang="fr-FR" dirty="0" err="1">
                <a:latin typeface="Times New Roman" panose="02020603050405020304" pitchFamily="18" charset="0"/>
                <a:cs typeface="Times New Roman" panose="02020603050405020304" pitchFamily="18" charset="0"/>
              </a:rPr>
              <a:t>deep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inelastic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scattering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give</a:t>
            </a:r>
            <a:r>
              <a:rPr lang="fr-FR" dirty="0">
                <a:latin typeface="Times New Roman" panose="02020603050405020304" pitchFamily="18" charset="0"/>
                <a:cs typeface="Times New Roman" panose="02020603050405020304" pitchFamily="18" charset="0"/>
              </a:rPr>
              <a:t> us information on the longitudinal </a:t>
            </a:r>
            <a:r>
              <a:rPr lang="fr-FR" dirty="0" err="1">
                <a:latin typeface="Times New Roman" panose="02020603050405020304" pitchFamily="18" charset="0"/>
                <a:cs typeface="Times New Roman" panose="02020603050405020304" pitchFamily="18" charset="0"/>
              </a:rPr>
              <a:t>momentum</a:t>
            </a:r>
            <a:r>
              <a:rPr lang="fr-FR" dirty="0">
                <a:latin typeface="Times New Roman" panose="02020603050405020304" pitchFamily="18" charset="0"/>
                <a:cs typeface="Times New Roman" panose="02020603050405020304" pitchFamily="18" charset="0"/>
              </a:rPr>
              <a:t> distribution of the partons</a:t>
            </a:r>
          </a:p>
          <a:p>
            <a:pPr marL="285750" indent="-285750">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Generalized</a:t>
            </a:r>
            <a:r>
              <a:rPr lang="fr-FR" dirty="0">
                <a:latin typeface="Times New Roman" panose="02020603050405020304" pitchFamily="18" charset="0"/>
                <a:cs typeface="Times New Roman" panose="02020603050405020304" pitchFamily="18" charset="0"/>
              </a:rPr>
              <a:t> parton distributions </a:t>
            </a:r>
            <a:r>
              <a:rPr lang="fr-FR" dirty="0" err="1">
                <a:latin typeface="Times New Roman" panose="02020603050405020304" pitchFamily="18" charset="0"/>
                <a:cs typeface="Times New Roman" panose="02020603050405020304" pitchFamily="18" charset="0"/>
              </a:rPr>
              <a:t>correlate</a:t>
            </a:r>
            <a:r>
              <a:rPr lang="fr-FR" dirty="0">
                <a:latin typeface="Times New Roman" panose="02020603050405020304" pitchFamily="18" charset="0"/>
                <a:cs typeface="Times New Roman" panose="02020603050405020304" pitchFamily="18" charset="0"/>
              </a:rPr>
              <a:t> information on transverse position and longitudinal </a:t>
            </a:r>
            <a:r>
              <a:rPr lang="fr-FR" dirty="0" err="1">
                <a:latin typeface="Times New Roman" panose="02020603050405020304" pitchFamily="18" charset="0"/>
                <a:cs typeface="Times New Roman" panose="02020603050405020304" pitchFamily="18" charset="0"/>
              </a:rPr>
              <a:t>momentum</a:t>
            </a:r>
            <a:r>
              <a:rPr lang="fr-FR" dirty="0">
                <a:latin typeface="Times New Roman" panose="02020603050405020304" pitchFamily="18" charset="0"/>
                <a:cs typeface="Times New Roman" panose="02020603050405020304" pitchFamily="18" charset="0"/>
              </a:rPr>
              <a:t> of the partons</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The can </a:t>
            </a:r>
            <a:r>
              <a:rPr lang="fr-FR" dirty="0" err="1">
                <a:latin typeface="Times New Roman" panose="02020603050405020304" pitchFamily="18" charset="0"/>
                <a:cs typeface="Times New Roman" panose="02020603050405020304" pitchFamily="18" charset="0"/>
              </a:rPr>
              <a:t>give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access</a:t>
            </a:r>
            <a:r>
              <a:rPr lang="fr-FR" dirty="0">
                <a:latin typeface="Times New Roman" panose="02020603050405020304" pitchFamily="18" charset="0"/>
                <a:cs typeface="Times New Roman" panose="02020603050405020304" pitchFamily="18" charset="0"/>
              </a:rPr>
              <a:t> to: OAM of the quarks, </a:t>
            </a:r>
            <a:r>
              <a:rPr lang="fr-FR" dirty="0" err="1">
                <a:latin typeface="Times New Roman" panose="02020603050405020304" pitchFamily="18" charset="0"/>
                <a:cs typeface="Times New Roman" panose="02020603050405020304" pitchFamily="18" charset="0"/>
              </a:rPr>
              <a:t>tomography</a:t>
            </a:r>
            <a:r>
              <a:rPr lang="fr-FR" dirty="0">
                <a:latin typeface="Times New Roman" panose="02020603050405020304" pitchFamily="18" charset="0"/>
                <a:cs typeface="Times New Roman" panose="02020603050405020304" pitchFamily="18" charset="0"/>
              </a:rPr>
              <a:t>, distribution of forces</a:t>
            </a:r>
          </a:p>
          <a:p>
            <a:pPr marL="285750" indent="-285750">
              <a:lnSpc>
                <a:spcPct val="150000"/>
              </a:lnSpc>
              <a:buFont typeface="Arial" panose="020B0604020202020204" pitchFamily="34" charset="0"/>
              <a:buChar char="•"/>
            </a:pPr>
            <a:r>
              <a:rPr lang="fr-FR" dirty="0" err="1">
                <a:latin typeface="Times New Roman" panose="02020603050405020304" pitchFamily="18" charset="0"/>
                <a:cs typeface="Times New Roman" panose="02020603050405020304" pitchFamily="18" charset="0"/>
              </a:rPr>
              <a:t>They</a:t>
            </a:r>
            <a:r>
              <a:rPr lang="fr-FR" dirty="0">
                <a:latin typeface="Times New Roman" panose="02020603050405020304" pitchFamily="18" charset="0"/>
                <a:cs typeface="Times New Roman" panose="02020603050405020304" pitchFamily="18" charset="0"/>
              </a:rPr>
              <a:t> can </a:t>
            </a:r>
            <a:r>
              <a:rPr lang="fr-FR" dirty="0" err="1">
                <a:latin typeface="Times New Roman" panose="02020603050405020304" pitchFamily="18" charset="0"/>
                <a:cs typeface="Times New Roman" panose="02020603050405020304" pitchFamily="18" charset="0"/>
              </a:rPr>
              <a:t>be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measured</a:t>
            </a:r>
            <a:r>
              <a:rPr lang="fr-FR" dirty="0">
                <a:latin typeface="Times New Roman" panose="02020603050405020304" pitchFamily="18" charset="0"/>
                <a:cs typeface="Times New Roman" panose="02020603050405020304" pitchFamily="18" charset="0"/>
              </a:rPr>
              <a:t> in exclusive </a:t>
            </a:r>
            <a:r>
              <a:rPr lang="fr-FR" dirty="0" err="1">
                <a:latin typeface="Times New Roman" panose="02020603050405020304" pitchFamily="18" charset="0"/>
                <a:cs typeface="Times New Roman" panose="02020603050405020304" pitchFamily="18" charset="0"/>
              </a:rPr>
              <a:t>reactions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where</a:t>
            </a:r>
            <a:r>
              <a:rPr lang="fr-FR" dirty="0">
                <a:latin typeface="Times New Roman" panose="02020603050405020304" pitchFamily="18" charset="0"/>
                <a:cs typeface="Times New Roman" panose="02020603050405020304" pitchFamily="18" charset="0"/>
              </a:rPr>
              <a:t> the full final state in </a:t>
            </a:r>
            <a:r>
              <a:rPr lang="fr-FR" dirty="0" err="1">
                <a:latin typeface="Times New Roman" panose="02020603050405020304" pitchFamily="18" charset="0"/>
                <a:cs typeface="Times New Roman" panose="02020603050405020304" pitchFamily="18" charset="0"/>
              </a:rPr>
              <a:t>knows</a:t>
            </a:r>
            <a:r>
              <a:rPr lang="fr-FR" dirty="0">
                <a:latin typeface="Times New Roman" panose="02020603050405020304" pitchFamily="18" charset="0"/>
                <a:cs typeface="Times New Roman" panose="02020603050405020304" pitchFamily="18" charset="0"/>
              </a:rPr>
              <a:t>, at high </a:t>
            </a:r>
            <a:r>
              <a:rPr lang="fr-FR" dirty="0" err="1">
                <a:latin typeface="Times New Roman" panose="02020603050405020304" pitchFamily="18" charset="0"/>
                <a:cs typeface="Times New Roman" panose="02020603050405020304" pitchFamily="18" charset="0"/>
              </a:rPr>
              <a:t>virtuality</a:t>
            </a:r>
            <a:r>
              <a:rPr lang="fr-FR" dirty="0">
                <a:latin typeface="Times New Roman" panose="02020603050405020304" pitchFamily="18" charset="0"/>
                <a:cs typeface="Times New Roman" panose="02020603050405020304" pitchFamily="18" charset="0"/>
              </a:rPr>
              <a:t> of the </a:t>
            </a:r>
            <a:r>
              <a:rPr lang="fr-FR" dirty="0" err="1">
                <a:latin typeface="Times New Roman" panose="02020603050405020304" pitchFamily="18" charset="0"/>
                <a:cs typeface="Times New Roman" panose="02020603050405020304" pitchFamily="18" charset="0"/>
              </a:rPr>
              <a:t>exchanged</a:t>
            </a:r>
            <a:r>
              <a:rPr lang="fr-FR" dirty="0">
                <a:latin typeface="Times New Roman" panose="02020603050405020304" pitchFamily="18" charset="0"/>
                <a:cs typeface="Times New Roman" panose="02020603050405020304" pitchFamily="18" charset="0"/>
              </a:rPr>
              <a:t> photon</a:t>
            </a:r>
          </a:p>
        </p:txBody>
      </p:sp>
      <p:sp>
        <p:nvSpPr>
          <p:cNvPr id="6" name="ZoneTexte 5">
            <a:extLst>
              <a:ext uri="{FF2B5EF4-FFF2-40B4-BE49-F238E27FC236}">
                <a16:creationId xmlns:a16="http://schemas.microsoft.com/office/drawing/2014/main" id="{B5A825B0-FB63-44FF-A703-C43E7D354F56}"/>
              </a:ext>
            </a:extLst>
          </p:cNvPr>
          <p:cNvSpPr txBox="1"/>
          <p:nvPr/>
        </p:nvSpPr>
        <p:spPr>
          <a:xfrm>
            <a:off x="994249" y="4782671"/>
            <a:ext cx="10203501" cy="1754326"/>
          </a:xfrm>
          <a:prstGeom prst="rect">
            <a:avLst/>
          </a:prstGeom>
          <a:solidFill>
            <a:srgbClr val="FFFF00"/>
          </a:solidFill>
        </p:spPr>
        <p:txBody>
          <a:bodyPr wrap="square" rtlCol="0">
            <a:spAutoFit/>
          </a:bodyPr>
          <a:lstStyle/>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Quarks and leptons: an </a:t>
            </a:r>
            <a:r>
              <a:rPr lang="fr-FR" dirty="0" err="1">
                <a:latin typeface="Times New Roman" panose="02020603050405020304" pitchFamily="18" charset="0"/>
                <a:cs typeface="Times New Roman" panose="02020603050405020304" pitchFamily="18" charset="0"/>
              </a:rPr>
              <a:t>introductory</a:t>
            </a:r>
            <a:r>
              <a:rPr lang="fr-FR" dirty="0">
                <a:latin typeface="Times New Roman" panose="02020603050405020304" pitchFamily="18" charset="0"/>
                <a:cs typeface="Times New Roman" panose="02020603050405020304" pitchFamily="18" charset="0"/>
              </a:rPr>
              <a:t> course on modern </a:t>
            </a:r>
            <a:r>
              <a:rPr lang="fr-FR" dirty="0" err="1">
                <a:latin typeface="Times New Roman" panose="02020603050405020304" pitchFamily="18" charset="0"/>
                <a:cs typeface="Times New Roman" panose="02020603050405020304" pitchFamily="18" charset="0"/>
              </a:rPr>
              <a:t>particle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physics</a:t>
            </a:r>
            <a:r>
              <a:rPr lang="fr-FR" dirty="0">
                <a:latin typeface="Times New Roman" panose="02020603050405020304" pitchFamily="18" charset="0"/>
                <a:cs typeface="Times New Roman" panose="02020603050405020304" pitchFamily="18" charset="0"/>
              </a:rPr>
              <a:t> », F. </a:t>
            </a:r>
            <a:r>
              <a:rPr lang="fr-FR" dirty="0" err="1">
                <a:latin typeface="Times New Roman" panose="02020603050405020304" pitchFamily="18" charset="0"/>
                <a:cs typeface="Times New Roman" panose="02020603050405020304" pitchFamily="18" charset="0"/>
              </a:rPr>
              <a:t>Halzen</a:t>
            </a:r>
            <a:r>
              <a:rPr lang="fr-FR" dirty="0">
                <a:latin typeface="Times New Roman" panose="02020603050405020304" pitchFamily="18" charset="0"/>
                <a:cs typeface="Times New Roman" panose="02020603050405020304" pitchFamily="18" charset="0"/>
              </a:rPr>
              <a:t>, A. D. Martin</a:t>
            </a: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Nobel Lecture, R. </a:t>
            </a:r>
            <a:r>
              <a:rPr lang="fr-FR" dirty="0" err="1">
                <a:latin typeface="Times New Roman" panose="02020603050405020304" pitchFamily="18" charset="0"/>
                <a:cs typeface="Times New Roman" panose="02020603050405020304" pitchFamily="18" charset="0"/>
              </a:rPr>
              <a:t>Hofstadter</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Nobel Lecture, H. Kendall</a:t>
            </a: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Articles by: A. </a:t>
            </a:r>
            <a:r>
              <a:rPr lang="fr-FR" dirty="0" err="1">
                <a:latin typeface="Times New Roman" panose="02020603050405020304" pitchFamily="18" charset="0"/>
                <a:cs typeface="Times New Roman" panose="02020603050405020304" pitchFamily="18" charset="0"/>
              </a:rPr>
              <a:t>Radyuskin</a:t>
            </a:r>
            <a:r>
              <a:rPr lang="fr-FR" dirty="0">
                <a:latin typeface="Times New Roman" panose="02020603050405020304" pitchFamily="18" charset="0"/>
                <a:cs typeface="Times New Roman" panose="02020603050405020304" pitchFamily="18" charset="0"/>
              </a:rPr>
              <a:t>, X.D. Ji, D. Mueller, M. Diehl, M. </a:t>
            </a:r>
            <a:r>
              <a:rPr lang="fr-FR" dirty="0" err="1">
                <a:latin typeface="Times New Roman" panose="02020603050405020304" pitchFamily="18" charset="0"/>
                <a:cs typeface="Times New Roman" panose="02020603050405020304" pitchFamily="18" charset="0"/>
              </a:rPr>
              <a:t>Burkardt</a:t>
            </a:r>
            <a:r>
              <a:rPr lang="fr-FR" dirty="0">
                <a:latin typeface="Times New Roman" panose="02020603050405020304" pitchFamily="18" charset="0"/>
                <a:cs typeface="Times New Roman" panose="02020603050405020304" pitchFamily="18" charset="0"/>
              </a:rPr>
              <a:t>, M. </a:t>
            </a:r>
            <a:r>
              <a:rPr lang="fr-FR" dirty="0" err="1">
                <a:latin typeface="Times New Roman" panose="02020603050405020304" pitchFamily="18" charset="0"/>
                <a:cs typeface="Times New Roman" panose="02020603050405020304" pitchFamily="18" charset="0"/>
              </a:rPr>
              <a:t>Guidal</a:t>
            </a:r>
            <a:r>
              <a:rPr lang="fr-FR" dirty="0">
                <a:latin typeface="Times New Roman" panose="02020603050405020304" pitchFamily="18" charset="0"/>
                <a:cs typeface="Times New Roman" panose="02020603050405020304" pitchFamily="18" charset="0"/>
              </a:rPr>
              <a:t> and M. </a:t>
            </a:r>
            <a:r>
              <a:rPr lang="fr-FR" dirty="0" err="1">
                <a:latin typeface="Times New Roman" panose="02020603050405020304" pitchFamily="18" charset="0"/>
                <a:cs typeface="Times New Roman" panose="02020603050405020304" pitchFamily="18" charset="0"/>
              </a:rPr>
              <a:t>Vanderhaeghen</a:t>
            </a:r>
            <a:r>
              <a:rPr lang="fr-FR" dirty="0">
                <a:latin typeface="Times New Roman" panose="02020603050405020304" pitchFamily="18" charset="0"/>
                <a:cs typeface="Times New Roman" panose="02020603050405020304" pitchFamily="18" charset="0"/>
              </a:rPr>
              <a:t>, J. </a:t>
            </a:r>
            <a:r>
              <a:rPr lang="fr-FR" dirty="0" err="1">
                <a:latin typeface="Times New Roman" panose="02020603050405020304" pitchFamily="18" charset="0"/>
                <a:cs typeface="Times New Roman" panose="02020603050405020304" pitchFamily="18" charset="0"/>
              </a:rPr>
              <a:t>Arrington</a:t>
            </a:r>
            <a:r>
              <a:rPr lang="fr-FR" dirty="0">
                <a:latin typeface="Times New Roman" panose="02020603050405020304" pitchFamily="18" charset="0"/>
                <a:cs typeface="Times New Roman" panose="02020603050405020304" pitchFamily="18" charset="0"/>
              </a:rPr>
              <a:t>, H. </a:t>
            </a:r>
            <a:r>
              <a:rPr lang="fr-FR" dirty="0" err="1">
                <a:latin typeface="Times New Roman" panose="02020603050405020304" pitchFamily="18" charset="0"/>
                <a:cs typeface="Times New Roman" panose="02020603050405020304" pitchFamily="18" charset="0"/>
              </a:rPr>
              <a:t>Atac</a:t>
            </a:r>
            <a:r>
              <a:rPr lang="fr-FR" dirty="0">
                <a:latin typeface="Times New Roman" panose="02020603050405020304" pitchFamily="18" charset="0"/>
                <a:cs typeface="Times New Roman" panose="02020603050405020304" pitchFamily="18" charset="0"/>
              </a:rPr>
              <a:t>, C. </a:t>
            </a:r>
            <a:r>
              <a:rPr lang="fr-FR" dirty="0" err="1">
                <a:latin typeface="Times New Roman" panose="02020603050405020304" pitchFamily="18" charset="0"/>
                <a:cs typeface="Times New Roman" panose="02020603050405020304" pitchFamily="18" charset="0"/>
              </a:rPr>
              <a:t>Mezrag</a:t>
            </a:r>
            <a:r>
              <a:rPr lang="fr-FR" dirty="0">
                <a:latin typeface="Times New Roman" panose="02020603050405020304" pitchFamily="18" charset="0"/>
                <a:cs typeface="Times New Roman" panose="02020603050405020304" pitchFamily="18" charset="0"/>
              </a:rPr>
              <a:t>, C. </a:t>
            </a:r>
            <a:r>
              <a:rPr lang="fr-FR" dirty="0" err="1">
                <a:latin typeface="Times New Roman" panose="02020603050405020304" pitchFamily="18" charset="0"/>
                <a:cs typeface="Times New Roman" panose="02020603050405020304" pitchFamily="18" charset="0"/>
              </a:rPr>
              <a:t>Lorcé</a:t>
            </a:r>
            <a:r>
              <a:rPr lang="fr-FR"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HUGS lectures of </a:t>
            </a:r>
            <a:r>
              <a:rPr lang="fr-FR" dirty="0" err="1">
                <a:latin typeface="Times New Roman" panose="02020603050405020304" pitchFamily="18" charset="0"/>
                <a:cs typeface="Times New Roman" panose="02020603050405020304" pitchFamily="18" charset="0"/>
              </a:rPr>
              <a:t>my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predecessors</a:t>
            </a:r>
            <a:r>
              <a:rPr lang="fr-FR" dirty="0">
                <a:latin typeface="Times New Roman" panose="02020603050405020304" pitchFamily="18" charset="0"/>
                <a:cs typeface="Times New Roman" panose="02020603050405020304" pitchFamily="18" charset="0"/>
              </a:rPr>
              <a:t> and </a:t>
            </a:r>
            <a:r>
              <a:rPr lang="fr-FR" dirty="0" err="1">
                <a:latin typeface="Times New Roman" panose="02020603050405020304" pitchFamily="18" charset="0"/>
                <a:cs typeface="Times New Roman" panose="02020603050405020304" pitchFamily="18" charset="0"/>
              </a:rPr>
              <a:t>colleagues</a:t>
            </a:r>
            <a:r>
              <a:rPr lang="fr-FR" dirty="0">
                <a:latin typeface="Times New Roman" panose="02020603050405020304" pitchFamily="18" charset="0"/>
                <a:cs typeface="Times New Roman" panose="02020603050405020304" pitchFamily="18" charset="0"/>
              </a:rPr>
              <a:t>: C. M. Camacho, D. </a:t>
            </a:r>
            <a:r>
              <a:rPr lang="fr-FR" dirty="0" err="1">
                <a:latin typeface="Times New Roman" panose="02020603050405020304" pitchFamily="18" charset="0"/>
                <a:cs typeface="Times New Roman" panose="02020603050405020304" pitchFamily="18" charset="0"/>
              </a:rPr>
              <a:t>Sokhan</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22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0316" y="843094"/>
            <a:ext cx="5917370" cy="1569660"/>
          </a:xfrm>
          <a:prstGeom prst="rect">
            <a:avLst/>
          </a:prstGeom>
          <a:solidFill>
            <a:srgbClr val="FFFF00"/>
          </a:solidFill>
        </p:spPr>
        <p:txBody>
          <a:bodyPr wrap="square">
            <a:spAutoFit/>
          </a:bodyPr>
          <a:lstStyle/>
          <a:p>
            <a:pPr marL="285750" indent="-285750" fontAlgn="base">
              <a:spcBef>
                <a:spcPct val="0"/>
              </a:spcBef>
              <a:spcAft>
                <a:spcPct val="0"/>
              </a:spcAft>
              <a:buFont typeface="Arial" panose="020B0604020202020204" pitchFamily="34" charset="0"/>
              <a:buChar char="•"/>
              <a:defRPr/>
            </a:pPr>
            <a:r>
              <a:rPr lang="en-US" sz="1600" b="1" dirty="0">
                <a:solidFill>
                  <a:srgbClr val="000000"/>
                </a:solidFill>
                <a:latin typeface="Times New Roman" pitchFamily="18" charset="0"/>
              </a:rPr>
              <a:t>Protons and neutrons </a:t>
            </a:r>
            <a:r>
              <a:rPr lang="en-US" sz="1600" dirty="0">
                <a:solidFill>
                  <a:srgbClr val="000000"/>
                </a:solidFill>
                <a:latin typeface="Times New Roman" pitchFamily="18" charset="0"/>
              </a:rPr>
              <a:t>are the building blocks of atomic </a:t>
            </a:r>
            <a:r>
              <a:rPr lang="en-US" sz="1600" b="1" dirty="0">
                <a:solidFill>
                  <a:srgbClr val="000000"/>
                </a:solidFill>
                <a:latin typeface="Times New Roman" pitchFamily="18" charset="0"/>
              </a:rPr>
              <a:t>nuclei</a:t>
            </a:r>
            <a:endParaRPr lang="fr-FR" sz="1600" dirty="0">
              <a:solidFill>
                <a:srgbClr val="000000"/>
              </a:solidFill>
              <a:latin typeface="Times New Roman" pitchFamily="18" charset="0"/>
            </a:endParaRPr>
          </a:p>
          <a:p>
            <a:pPr marL="285750" indent="-285750" fontAlgn="base">
              <a:spcBef>
                <a:spcPct val="0"/>
              </a:spcBef>
              <a:spcAft>
                <a:spcPct val="0"/>
              </a:spcAft>
              <a:buFont typeface="Arial" panose="020B0604020202020204" pitchFamily="34" charset="0"/>
              <a:buChar char="•"/>
              <a:defRPr/>
            </a:pPr>
            <a:r>
              <a:rPr lang="fr-FR" sz="1600" b="1" dirty="0" err="1">
                <a:solidFill>
                  <a:srgbClr val="000000"/>
                </a:solidFill>
                <a:latin typeface="Times New Roman" pitchFamily="18" charset="0"/>
              </a:rPr>
              <a:t>Nucleons</a:t>
            </a:r>
            <a:r>
              <a:rPr lang="fr-FR" sz="1600" b="1" dirty="0">
                <a:solidFill>
                  <a:srgbClr val="000000"/>
                </a:solidFill>
                <a:latin typeface="Times New Roman" pitchFamily="18" charset="0"/>
              </a:rPr>
              <a:t> </a:t>
            </a:r>
            <a:r>
              <a:rPr lang="fr-FR" sz="1600" dirty="0" err="1">
                <a:solidFill>
                  <a:srgbClr val="000000"/>
                </a:solidFill>
                <a:latin typeface="Times New Roman" pitchFamily="18" charset="0"/>
              </a:rPr>
              <a:t>provide</a:t>
            </a:r>
            <a:r>
              <a:rPr lang="fr-FR" sz="1600" b="1" dirty="0">
                <a:solidFill>
                  <a:srgbClr val="000000"/>
                </a:solidFill>
                <a:latin typeface="Times New Roman" pitchFamily="18" charset="0"/>
              </a:rPr>
              <a:t> ~99% of the mass </a:t>
            </a:r>
            <a:r>
              <a:rPr lang="fr-FR" sz="1600" dirty="0">
                <a:solidFill>
                  <a:srgbClr val="000000"/>
                </a:solidFill>
                <a:latin typeface="Times New Roman" pitchFamily="18" charset="0"/>
              </a:rPr>
              <a:t>of the visible </a:t>
            </a:r>
            <a:r>
              <a:rPr lang="fr-FR" sz="1600" dirty="0" err="1">
                <a:solidFill>
                  <a:srgbClr val="000000"/>
                </a:solidFill>
                <a:latin typeface="Times New Roman" pitchFamily="18" charset="0"/>
              </a:rPr>
              <a:t>universe</a:t>
            </a:r>
            <a:endParaRPr lang="fr-FR" sz="1600" dirty="0">
              <a:solidFill>
                <a:srgbClr val="000000"/>
              </a:solidFill>
              <a:latin typeface="Times New Roman" pitchFamily="18" charset="0"/>
            </a:endParaRPr>
          </a:p>
          <a:p>
            <a:pPr marL="285750" indent="-285750" fontAlgn="base">
              <a:spcBef>
                <a:spcPct val="0"/>
              </a:spcBef>
              <a:spcAft>
                <a:spcPct val="0"/>
              </a:spcAft>
              <a:buFont typeface="Arial" panose="020B0604020202020204" pitchFamily="34" charset="0"/>
              <a:buChar char="•"/>
              <a:defRPr/>
            </a:pPr>
            <a:r>
              <a:rPr lang="fr-FR" sz="1600" b="1" dirty="0">
                <a:solidFill>
                  <a:srgbClr val="000000"/>
                </a:solidFill>
                <a:latin typeface="Times New Roman" pitchFamily="18" charset="0"/>
              </a:rPr>
              <a:t>~99% of </a:t>
            </a:r>
            <a:r>
              <a:rPr lang="fr-FR" sz="1600" b="1" dirty="0" err="1">
                <a:solidFill>
                  <a:srgbClr val="000000"/>
                </a:solidFill>
                <a:latin typeface="Times New Roman" pitchFamily="18" charset="0"/>
              </a:rPr>
              <a:t>nucleon</a:t>
            </a:r>
            <a:r>
              <a:rPr lang="fr-FR" sz="1600" b="1" dirty="0">
                <a:solidFill>
                  <a:srgbClr val="000000"/>
                </a:solidFill>
                <a:latin typeface="Times New Roman" pitchFamily="18" charset="0"/>
              </a:rPr>
              <a:t> mass</a:t>
            </a:r>
            <a:r>
              <a:rPr lang="fr-FR" sz="1600" dirty="0">
                <a:solidFill>
                  <a:srgbClr val="000000"/>
                </a:solidFill>
                <a:latin typeface="Times New Roman" pitchFamily="18" charset="0"/>
              </a:rPr>
              <a:t> arises </a:t>
            </a:r>
            <a:r>
              <a:rPr lang="fr-FR" sz="1600" dirty="0" err="1">
                <a:solidFill>
                  <a:srgbClr val="000000"/>
                </a:solidFill>
                <a:latin typeface="Times New Roman" pitchFamily="18" charset="0"/>
              </a:rPr>
              <a:t>from</a:t>
            </a:r>
            <a:r>
              <a:rPr lang="fr-FR" sz="1600" dirty="0">
                <a:solidFill>
                  <a:srgbClr val="000000"/>
                </a:solidFill>
                <a:latin typeface="Times New Roman" pitchFamily="18" charset="0"/>
              </a:rPr>
              <a:t> the </a:t>
            </a:r>
            <a:r>
              <a:rPr lang="fr-FR" sz="1600" b="1" dirty="0" err="1">
                <a:solidFill>
                  <a:srgbClr val="000000"/>
                </a:solidFill>
                <a:latin typeface="Times New Roman" pitchFamily="18" charset="0"/>
              </a:rPr>
              <a:t>dynamics</a:t>
            </a:r>
            <a:r>
              <a:rPr lang="fr-FR" sz="1600" dirty="0">
                <a:solidFill>
                  <a:srgbClr val="000000"/>
                </a:solidFill>
                <a:latin typeface="Times New Roman" pitchFamily="18" charset="0"/>
              </a:rPr>
              <a:t> and </a:t>
            </a:r>
            <a:r>
              <a:rPr lang="fr-FR" sz="1600" b="1" dirty="0">
                <a:solidFill>
                  <a:srgbClr val="000000"/>
                </a:solidFill>
                <a:latin typeface="Times New Roman" pitchFamily="18" charset="0"/>
              </a:rPr>
              <a:t>interactions</a:t>
            </a:r>
            <a:r>
              <a:rPr lang="fr-FR" sz="1600" dirty="0">
                <a:solidFill>
                  <a:srgbClr val="000000"/>
                </a:solidFill>
                <a:latin typeface="Times New Roman" pitchFamily="18" charset="0"/>
              </a:rPr>
              <a:t> </a:t>
            </a:r>
            <a:r>
              <a:rPr lang="fr-FR" sz="1600" dirty="0" err="1">
                <a:solidFill>
                  <a:srgbClr val="000000"/>
                </a:solidFill>
                <a:latin typeface="Times New Roman" pitchFamily="18" charset="0"/>
              </a:rPr>
              <a:t>between</a:t>
            </a:r>
            <a:r>
              <a:rPr lang="fr-FR" sz="1600" dirty="0">
                <a:solidFill>
                  <a:srgbClr val="000000"/>
                </a:solidFill>
                <a:latin typeface="Times New Roman" pitchFamily="18" charset="0"/>
              </a:rPr>
              <a:t> </a:t>
            </a:r>
            <a:r>
              <a:rPr lang="fr-FR" sz="1600" dirty="0" err="1">
                <a:solidFill>
                  <a:srgbClr val="000000"/>
                </a:solidFill>
                <a:latin typeface="Times New Roman" pitchFamily="18" charset="0"/>
              </a:rPr>
              <a:t>its</a:t>
            </a:r>
            <a:r>
              <a:rPr lang="fr-FR" sz="1600" dirty="0">
                <a:solidFill>
                  <a:srgbClr val="000000"/>
                </a:solidFill>
                <a:latin typeface="Times New Roman" pitchFamily="18" charset="0"/>
              </a:rPr>
              <a:t> </a:t>
            </a:r>
            <a:r>
              <a:rPr lang="fr-FR" sz="1600" dirty="0" err="1">
                <a:solidFill>
                  <a:srgbClr val="000000"/>
                </a:solidFill>
                <a:latin typeface="Times New Roman" pitchFamily="18" charset="0"/>
              </a:rPr>
              <a:t>constituents</a:t>
            </a:r>
            <a:r>
              <a:rPr lang="fr-FR" sz="1600" dirty="0">
                <a:solidFill>
                  <a:srgbClr val="000000"/>
                </a:solidFill>
                <a:latin typeface="Times New Roman" pitchFamily="18" charset="0"/>
              </a:rPr>
              <a:t> (</a:t>
            </a:r>
            <a:r>
              <a:rPr lang="fr-FR" sz="1600" b="1" dirty="0">
                <a:solidFill>
                  <a:srgbClr val="000000"/>
                </a:solidFill>
                <a:latin typeface="Times New Roman" pitchFamily="18" charset="0"/>
              </a:rPr>
              <a:t>quarks</a:t>
            </a:r>
            <a:r>
              <a:rPr lang="fr-FR" sz="1600" dirty="0">
                <a:solidFill>
                  <a:srgbClr val="000000"/>
                </a:solidFill>
                <a:latin typeface="Times New Roman" pitchFamily="18" charset="0"/>
              </a:rPr>
              <a:t> and </a:t>
            </a:r>
            <a:r>
              <a:rPr lang="fr-FR" sz="1600" b="1" dirty="0">
                <a:solidFill>
                  <a:srgbClr val="000000"/>
                </a:solidFill>
                <a:latin typeface="Times New Roman" pitchFamily="18" charset="0"/>
              </a:rPr>
              <a:t>gluons</a:t>
            </a:r>
            <a:r>
              <a:rPr lang="fr-FR" sz="1600" dirty="0">
                <a:solidFill>
                  <a:srgbClr val="000000"/>
                </a:solidFill>
                <a:latin typeface="Times New Roman" pitchFamily="18" charset="0"/>
              </a:rPr>
              <a:t>) </a:t>
            </a:r>
            <a:endParaRPr lang="fr-FR" sz="1600"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defRPr/>
            </a:pPr>
            <a:endParaRPr lang="en-US" sz="1600" dirty="0">
              <a:solidFill>
                <a:srgbClr val="000000"/>
              </a:solidFill>
              <a:latin typeface="Times New Roman" panose="02020603050405020304" pitchFamily="18" charset="0"/>
              <a:cs typeface="Times New Roman" panose="02020603050405020304" pitchFamily="18" charset="0"/>
            </a:endParaRPr>
          </a:p>
          <a:p>
            <a:pPr lvl="0" fontAlgn="base">
              <a:spcBef>
                <a:spcPct val="0"/>
              </a:spcBef>
              <a:spcAft>
                <a:spcPct val="0"/>
              </a:spcAft>
              <a:defRPr/>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45691" y="1928931"/>
            <a:ext cx="8136904"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Quantum Chromodynamics (QCD)</a:t>
            </a:r>
          </a:p>
        </p:txBody>
      </p:sp>
      <p:grpSp>
        <p:nvGrpSpPr>
          <p:cNvPr id="16" name="Groupe 15"/>
          <p:cNvGrpSpPr/>
          <p:nvPr/>
        </p:nvGrpSpPr>
        <p:grpSpPr>
          <a:xfrm>
            <a:off x="7753897" y="0"/>
            <a:ext cx="4210850" cy="3817201"/>
            <a:chOff x="1497444" y="1930400"/>
            <a:chExt cx="6228667" cy="5016500"/>
          </a:xfrm>
        </p:grpSpPr>
        <p:grpSp>
          <p:nvGrpSpPr>
            <p:cNvPr id="17" name="Group 40"/>
            <p:cNvGrpSpPr>
              <a:grpSpLocks/>
            </p:cNvGrpSpPr>
            <p:nvPr/>
          </p:nvGrpSpPr>
          <p:grpSpPr bwMode="auto">
            <a:xfrm>
              <a:off x="1497444" y="1930400"/>
              <a:ext cx="6173356" cy="5016500"/>
              <a:chOff x="1355" y="585"/>
              <a:chExt cx="3000" cy="2584"/>
            </a:xfrm>
          </p:grpSpPr>
          <p:grpSp>
            <p:nvGrpSpPr>
              <p:cNvPr id="28" name="Group 36"/>
              <p:cNvGrpSpPr>
                <a:grpSpLocks/>
              </p:cNvGrpSpPr>
              <p:nvPr/>
            </p:nvGrpSpPr>
            <p:grpSpPr bwMode="auto">
              <a:xfrm>
                <a:off x="1355" y="585"/>
                <a:ext cx="3000" cy="2584"/>
                <a:chOff x="1514" y="806"/>
                <a:chExt cx="2796" cy="2440"/>
              </a:xfrm>
            </p:grpSpPr>
            <p:pic>
              <p:nvPicPr>
                <p:cNvPr id="32" name="Picture 34" descr="heart2quarks"/>
                <p:cNvPicPr>
                  <a:picLocks noChangeAspect="1" noChangeArrowheads="1"/>
                </p:cNvPicPr>
                <p:nvPr/>
              </p:nvPicPr>
              <p:blipFill>
                <a:blip r:embed="rId3" cstate="print"/>
                <a:srcRect/>
                <a:stretch>
                  <a:fillRect/>
                </a:stretch>
              </p:blipFill>
              <p:spPr bwMode="auto">
                <a:xfrm>
                  <a:off x="1514" y="806"/>
                  <a:ext cx="2796" cy="2418"/>
                </a:xfrm>
                <a:prstGeom prst="rect">
                  <a:avLst/>
                </a:prstGeom>
                <a:noFill/>
              </p:spPr>
            </p:pic>
            <p:sp>
              <p:nvSpPr>
                <p:cNvPr id="33" name="Rectangle 35"/>
                <p:cNvSpPr>
                  <a:spLocks noChangeArrowheads="1"/>
                </p:cNvSpPr>
                <p:nvPr/>
              </p:nvSpPr>
              <p:spPr bwMode="auto">
                <a:xfrm>
                  <a:off x="1539" y="2946"/>
                  <a:ext cx="1218" cy="300"/>
                </a:xfrm>
                <a:prstGeom prst="rect">
                  <a:avLst/>
                </a:prstGeom>
                <a:solidFill>
                  <a:schemeClr val="bg1"/>
                </a:solidFill>
                <a:ln w="9525" algn="ctr">
                  <a:noFill/>
                  <a:miter lim="800000"/>
                  <a:headEnd/>
                  <a:tailEnd/>
                </a:ln>
                <a:effectLst/>
              </p:spPr>
              <p:txBody>
                <a:bodyPr wrap="none" anchor="ctr"/>
                <a:lstStyle/>
                <a:p>
                  <a:endParaRPr lang="en-US"/>
                </a:p>
              </p:txBody>
            </p:sp>
          </p:grpSp>
          <p:sp>
            <p:nvSpPr>
              <p:cNvPr id="29" name="Text Box 37"/>
              <p:cNvSpPr txBox="1">
                <a:spLocks noChangeArrowheads="1"/>
              </p:cNvSpPr>
              <p:nvPr/>
            </p:nvSpPr>
            <p:spPr bwMode="auto">
              <a:xfrm>
                <a:off x="1676" y="1458"/>
                <a:ext cx="693" cy="229"/>
              </a:xfrm>
              <a:prstGeom prst="rect">
                <a:avLst/>
              </a:prstGeom>
              <a:solidFill>
                <a:schemeClr val="tx2"/>
              </a:solidFill>
              <a:ln w="9525" algn="ctr">
                <a:noFill/>
                <a:miter lim="800000"/>
                <a:headEnd/>
                <a:tailEnd/>
              </a:ln>
              <a:effectLst/>
            </p:spPr>
            <p:txBody>
              <a:bodyPr wrap="square">
                <a:spAutoFit/>
              </a:bodyPr>
              <a:lstStyle/>
              <a:p>
                <a:pPr algn="ctr">
                  <a:buFontTx/>
                  <a:buNone/>
                </a:pPr>
                <a:r>
                  <a:rPr lang="fr-FR" sz="1600" b="1" i="1" dirty="0" err="1">
                    <a:solidFill>
                      <a:schemeClr val="bg1"/>
                    </a:solidFill>
                    <a:latin typeface="Times New Roman" panose="02020603050405020304" pitchFamily="18" charset="0"/>
                    <a:cs typeface="Times New Roman" panose="02020603050405020304" pitchFamily="18" charset="0"/>
                  </a:rPr>
                  <a:t>Matter</a:t>
                </a:r>
                <a:endParaRPr lang="fr-FR" sz="1600" b="1" i="1" dirty="0">
                  <a:solidFill>
                    <a:schemeClr val="bg1"/>
                  </a:solidFill>
                  <a:latin typeface="Times New Roman" panose="02020603050405020304" pitchFamily="18" charset="0"/>
                  <a:cs typeface="Times New Roman" panose="02020603050405020304" pitchFamily="18" charset="0"/>
                </a:endParaRPr>
              </a:p>
            </p:txBody>
          </p:sp>
          <p:sp>
            <p:nvSpPr>
              <p:cNvPr id="30" name="Text Box 38"/>
              <p:cNvSpPr txBox="1">
                <a:spLocks noChangeArrowheads="1"/>
              </p:cNvSpPr>
              <p:nvPr/>
            </p:nvSpPr>
            <p:spPr bwMode="auto">
              <a:xfrm>
                <a:off x="1941" y="1771"/>
                <a:ext cx="636" cy="229"/>
              </a:xfrm>
              <a:prstGeom prst="rect">
                <a:avLst/>
              </a:prstGeom>
              <a:solidFill>
                <a:schemeClr val="tx2"/>
              </a:solidFill>
              <a:ln w="9525" algn="ctr">
                <a:noFill/>
                <a:miter lim="800000"/>
                <a:headEnd/>
                <a:tailEnd/>
              </a:ln>
              <a:effectLst/>
            </p:spPr>
            <p:txBody>
              <a:bodyPr>
                <a:spAutoFit/>
              </a:bodyPr>
              <a:lstStyle/>
              <a:p>
                <a:pPr algn="ctr">
                  <a:buFontTx/>
                  <a:buNone/>
                </a:pPr>
                <a:r>
                  <a:rPr lang="fr-FR" sz="1600" b="1" i="1" dirty="0" err="1">
                    <a:solidFill>
                      <a:schemeClr val="bg1"/>
                    </a:solidFill>
                    <a:latin typeface="Times New Roman" panose="02020603050405020304" pitchFamily="18" charset="0"/>
                    <a:cs typeface="Times New Roman" panose="02020603050405020304" pitchFamily="18" charset="0"/>
                  </a:rPr>
                  <a:t>Nuclei</a:t>
                </a:r>
                <a:endParaRPr lang="fr-FR" sz="1600" b="1" i="1" dirty="0">
                  <a:solidFill>
                    <a:schemeClr val="bg1"/>
                  </a:solidFill>
                  <a:latin typeface="Times New Roman" panose="02020603050405020304" pitchFamily="18" charset="0"/>
                  <a:cs typeface="Times New Roman" panose="02020603050405020304" pitchFamily="18" charset="0"/>
                </a:endParaRPr>
              </a:p>
            </p:txBody>
          </p:sp>
          <p:sp>
            <p:nvSpPr>
              <p:cNvPr id="31" name="Text Box 39"/>
              <p:cNvSpPr txBox="1">
                <a:spLocks noChangeArrowheads="1"/>
              </p:cNvSpPr>
              <p:nvPr/>
            </p:nvSpPr>
            <p:spPr bwMode="auto">
              <a:xfrm>
                <a:off x="2577" y="2750"/>
                <a:ext cx="745" cy="229"/>
              </a:xfrm>
              <a:prstGeom prst="rect">
                <a:avLst/>
              </a:prstGeom>
              <a:solidFill>
                <a:schemeClr val="tx2"/>
              </a:solidFill>
              <a:ln w="9525" algn="ctr">
                <a:noFill/>
                <a:miter lim="800000"/>
                <a:headEnd/>
                <a:tailEnd/>
              </a:ln>
              <a:effectLst/>
            </p:spPr>
            <p:txBody>
              <a:bodyPr wrap="square">
                <a:spAutoFit/>
              </a:bodyPr>
              <a:lstStyle/>
              <a:p>
                <a:pPr algn="ctr">
                  <a:buFontTx/>
                  <a:buNone/>
                </a:pPr>
                <a:r>
                  <a:rPr lang="fr-FR" sz="1600" b="1" i="1" dirty="0" err="1">
                    <a:solidFill>
                      <a:schemeClr val="bg1"/>
                    </a:solidFill>
                    <a:latin typeface="Times New Roman" panose="02020603050405020304" pitchFamily="18" charset="0"/>
                    <a:cs typeface="Times New Roman" panose="02020603050405020304" pitchFamily="18" charset="0"/>
                  </a:rPr>
                  <a:t>Nucleon</a:t>
                </a:r>
                <a:endParaRPr lang="fr-FR" sz="1600" b="1" i="1" dirty="0">
                  <a:solidFill>
                    <a:schemeClr val="bg1"/>
                  </a:solidFill>
                  <a:latin typeface="Times New Roman" panose="02020603050405020304" pitchFamily="18" charset="0"/>
                  <a:cs typeface="Times New Roman" panose="02020603050405020304" pitchFamily="18" charset="0"/>
                </a:endParaRPr>
              </a:p>
            </p:txBody>
          </p:sp>
        </p:grpSp>
        <p:sp>
          <p:nvSpPr>
            <p:cNvPr id="18" name="Freeform 25"/>
            <p:cNvSpPr>
              <a:spLocks noChangeAspect="1"/>
            </p:cNvSpPr>
            <p:nvPr/>
          </p:nvSpPr>
          <p:spPr bwMode="auto">
            <a:xfrm rot="18734742">
              <a:off x="6193227" y="4802136"/>
              <a:ext cx="168000" cy="108206"/>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9933"/>
              </a:solidFill>
              <a:prstDash val="solid"/>
              <a:round/>
              <a:headEnd type="none" w="sm" len="sm"/>
              <a:tailEnd type="none" w="sm" len="sm"/>
            </a:ln>
          </p:spPr>
          <p:txBody>
            <a:bodyPr/>
            <a:lstStyle/>
            <a:p>
              <a:endParaRPr lang="fr-FR"/>
            </a:p>
          </p:txBody>
        </p:sp>
        <p:grpSp>
          <p:nvGrpSpPr>
            <p:cNvPr id="19" name="Groupe 18"/>
            <p:cNvGrpSpPr/>
            <p:nvPr/>
          </p:nvGrpSpPr>
          <p:grpSpPr>
            <a:xfrm>
              <a:off x="5509709" y="5321256"/>
              <a:ext cx="255244" cy="298539"/>
              <a:chOff x="6271709" y="5041856"/>
              <a:chExt cx="255244" cy="298539"/>
            </a:xfrm>
          </p:grpSpPr>
          <p:sp>
            <p:nvSpPr>
              <p:cNvPr id="25" name="Freeform 28"/>
              <p:cNvSpPr>
                <a:spLocks noChangeAspect="1"/>
              </p:cNvSpPr>
              <p:nvPr/>
            </p:nvSpPr>
            <p:spPr bwMode="auto">
              <a:xfrm rot="18734742">
                <a:off x="6245405" y="5068160"/>
                <a:ext cx="166825" cy="114217"/>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p:spPr>
            <p:txBody>
              <a:bodyPr/>
              <a:lstStyle/>
              <a:p>
                <a:endParaRPr lang="fr-FR"/>
              </a:p>
            </p:txBody>
          </p:sp>
          <p:sp>
            <p:nvSpPr>
              <p:cNvPr id="26" name="Freeform 29"/>
              <p:cNvSpPr>
                <a:spLocks noChangeAspect="1"/>
              </p:cNvSpPr>
              <p:nvPr/>
            </p:nvSpPr>
            <p:spPr bwMode="auto">
              <a:xfrm rot="18734742">
                <a:off x="6319154" y="5138229"/>
                <a:ext cx="166825" cy="111211"/>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p:spPr>
            <p:txBody>
              <a:bodyPr/>
              <a:lstStyle/>
              <a:p>
                <a:endParaRPr lang="fr-FR"/>
              </a:p>
            </p:txBody>
          </p:sp>
          <p:sp>
            <p:nvSpPr>
              <p:cNvPr id="27" name="Freeform 30"/>
              <p:cNvSpPr>
                <a:spLocks noChangeAspect="1"/>
              </p:cNvSpPr>
              <p:nvPr/>
            </p:nvSpPr>
            <p:spPr bwMode="auto">
              <a:xfrm rot="18734742">
                <a:off x="6388686" y="5202129"/>
                <a:ext cx="166825" cy="109708"/>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p:spPr>
            <p:txBody>
              <a:bodyPr/>
              <a:lstStyle/>
              <a:p>
                <a:endParaRPr lang="fr-FR"/>
              </a:p>
            </p:txBody>
          </p:sp>
        </p:grpSp>
        <p:grpSp>
          <p:nvGrpSpPr>
            <p:cNvPr id="20" name="Groupe 19"/>
            <p:cNvGrpSpPr/>
            <p:nvPr/>
          </p:nvGrpSpPr>
          <p:grpSpPr>
            <a:xfrm rot="5400000">
              <a:off x="5433509" y="4406856"/>
              <a:ext cx="255244" cy="298539"/>
              <a:chOff x="6271709" y="5041856"/>
              <a:chExt cx="255244" cy="298539"/>
            </a:xfrm>
          </p:grpSpPr>
          <p:sp>
            <p:nvSpPr>
              <p:cNvPr id="22" name="Freeform 28"/>
              <p:cNvSpPr>
                <a:spLocks noChangeAspect="1"/>
              </p:cNvSpPr>
              <p:nvPr/>
            </p:nvSpPr>
            <p:spPr bwMode="auto">
              <a:xfrm rot="18734742">
                <a:off x="6245405" y="5068160"/>
                <a:ext cx="166825" cy="114217"/>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p:spPr>
            <p:txBody>
              <a:bodyPr/>
              <a:lstStyle/>
              <a:p>
                <a:endParaRPr lang="fr-FR"/>
              </a:p>
            </p:txBody>
          </p:sp>
          <p:sp>
            <p:nvSpPr>
              <p:cNvPr id="23" name="Freeform 29"/>
              <p:cNvSpPr>
                <a:spLocks noChangeAspect="1"/>
              </p:cNvSpPr>
              <p:nvPr/>
            </p:nvSpPr>
            <p:spPr bwMode="auto">
              <a:xfrm rot="18734742">
                <a:off x="6319154" y="5138229"/>
                <a:ext cx="166825" cy="111211"/>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p:spPr>
            <p:txBody>
              <a:bodyPr/>
              <a:lstStyle/>
              <a:p>
                <a:endParaRPr lang="fr-FR"/>
              </a:p>
            </p:txBody>
          </p:sp>
          <p:sp>
            <p:nvSpPr>
              <p:cNvPr id="24" name="Freeform 30"/>
              <p:cNvSpPr>
                <a:spLocks noChangeAspect="1"/>
              </p:cNvSpPr>
              <p:nvPr/>
            </p:nvSpPr>
            <p:spPr bwMode="auto">
              <a:xfrm rot="18734742">
                <a:off x="6388686" y="5202129"/>
                <a:ext cx="166825" cy="109708"/>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p:spPr>
            <p:txBody>
              <a:bodyPr/>
              <a:lstStyle/>
              <a:p>
                <a:endParaRPr lang="fr-FR"/>
              </a:p>
            </p:txBody>
          </p:sp>
        </p:grpSp>
        <p:sp>
          <p:nvSpPr>
            <p:cNvPr id="21" name="ZoneTexte 20"/>
            <p:cNvSpPr txBox="1"/>
            <p:nvPr/>
          </p:nvSpPr>
          <p:spPr>
            <a:xfrm>
              <a:off x="6311955" y="4647694"/>
              <a:ext cx="1414156" cy="485370"/>
            </a:xfrm>
            <a:prstGeom prst="rect">
              <a:avLst/>
            </a:prstGeom>
            <a:noFill/>
          </p:spPr>
          <p:txBody>
            <a:bodyPr wrap="none" rtlCol="0">
              <a:spAutoFit/>
            </a:bodyPr>
            <a:lstStyle/>
            <a:p>
              <a:r>
                <a:rPr lang="fr-FR" b="1" dirty="0">
                  <a:solidFill>
                    <a:srgbClr val="FFC000"/>
                  </a:solidFill>
                  <a:latin typeface="+mj-lt"/>
                </a:rPr>
                <a:t>GLUONS</a:t>
              </a:r>
            </a:p>
          </p:txBody>
        </p:sp>
      </p:grpSp>
      <p:sp>
        <p:nvSpPr>
          <p:cNvPr id="34" name="Flèche droite 33"/>
          <p:cNvSpPr/>
          <p:nvPr/>
        </p:nvSpPr>
        <p:spPr>
          <a:xfrm>
            <a:off x="1002273" y="1969640"/>
            <a:ext cx="663316" cy="32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3604738" y="-20147"/>
            <a:ext cx="4365298" cy="523220"/>
          </a:xfrm>
          <a:prstGeom prst="rect">
            <a:avLst/>
          </a:prstGeom>
          <a:noFill/>
        </p:spPr>
        <p:txBody>
          <a:bodyPr wrap="none" rtlCol="0">
            <a:spAutoFit/>
          </a:bodyPr>
          <a:lstStyle/>
          <a:p>
            <a:r>
              <a:rPr lang="fr-FR" sz="2800" b="1" dirty="0">
                <a:solidFill>
                  <a:srgbClr val="0000FF"/>
                </a:solidFill>
                <a:latin typeface="Times New Roman" panose="02020603050405020304" pitchFamily="18" charset="0"/>
                <a:cs typeface="Times New Roman" panose="02020603050405020304" pitchFamily="18" charset="0"/>
              </a:rPr>
              <a:t>QCD at the </a:t>
            </a:r>
            <a:r>
              <a:rPr lang="fr-FR" sz="2800" b="1" dirty="0" err="1">
                <a:solidFill>
                  <a:srgbClr val="0000FF"/>
                </a:solidFill>
                <a:latin typeface="Times New Roman" panose="02020603050405020304" pitchFamily="18" charset="0"/>
                <a:cs typeface="Times New Roman" panose="02020603050405020304" pitchFamily="18" charset="0"/>
              </a:rPr>
              <a:t>heart</a:t>
            </a:r>
            <a:r>
              <a:rPr lang="fr-FR" sz="2800" b="1" dirty="0">
                <a:solidFill>
                  <a:srgbClr val="0000FF"/>
                </a:solidFill>
                <a:latin typeface="Times New Roman" panose="02020603050405020304" pitchFamily="18" charset="0"/>
                <a:cs typeface="Times New Roman" panose="02020603050405020304" pitchFamily="18" charset="0"/>
              </a:rPr>
              <a:t> of </a:t>
            </a:r>
            <a:r>
              <a:rPr lang="fr-FR" sz="2800" b="1" dirty="0" err="1">
                <a:solidFill>
                  <a:srgbClr val="0000FF"/>
                </a:solidFill>
                <a:latin typeface="Times New Roman" panose="02020603050405020304" pitchFamily="18" charset="0"/>
                <a:cs typeface="Times New Roman" panose="02020603050405020304" pitchFamily="18" charset="0"/>
              </a:rPr>
              <a:t>matter</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37" name="Image 36"/>
          <p:cNvPicPr>
            <a:picLocks noChangeAspect="1"/>
          </p:cNvPicPr>
          <p:nvPr/>
        </p:nvPicPr>
        <p:blipFill>
          <a:blip r:embed="rId4"/>
          <a:stretch>
            <a:fillRect/>
          </a:stretch>
        </p:blipFill>
        <p:spPr>
          <a:xfrm>
            <a:off x="461596" y="3172427"/>
            <a:ext cx="4653687" cy="3586919"/>
          </a:xfrm>
          <a:prstGeom prst="rect">
            <a:avLst/>
          </a:prstGeom>
          <a:ln w="15875" cmpd="sng">
            <a:solidFill>
              <a:srgbClr val="0000FF"/>
            </a:solidFill>
          </a:ln>
        </p:spPr>
      </p:pic>
      <p:pic>
        <p:nvPicPr>
          <p:cNvPr id="4" name="Image 3">
            <a:extLst>
              <a:ext uri="{FF2B5EF4-FFF2-40B4-BE49-F238E27FC236}">
                <a16:creationId xmlns:a16="http://schemas.microsoft.com/office/drawing/2014/main" id="{9CE32FA0-C1F8-4753-99A1-2C4CC489331A}"/>
              </a:ext>
            </a:extLst>
          </p:cNvPr>
          <p:cNvPicPr>
            <a:picLocks noChangeAspect="1"/>
          </p:cNvPicPr>
          <p:nvPr/>
        </p:nvPicPr>
        <p:blipFill>
          <a:blip r:embed="rId5"/>
          <a:stretch>
            <a:fillRect/>
          </a:stretch>
        </p:blipFill>
        <p:spPr>
          <a:xfrm>
            <a:off x="6392883" y="3962793"/>
            <a:ext cx="4232446" cy="771728"/>
          </a:xfrm>
          <a:prstGeom prst="rect">
            <a:avLst/>
          </a:prstGeom>
        </p:spPr>
      </p:pic>
      <p:sp>
        <p:nvSpPr>
          <p:cNvPr id="36" name="Rectangle 23">
            <a:extLst>
              <a:ext uri="{FF2B5EF4-FFF2-40B4-BE49-F238E27FC236}">
                <a16:creationId xmlns:a16="http://schemas.microsoft.com/office/drawing/2014/main" id="{B3103B38-C269-4FC2-9BE4-C4F13CEDFCB7}"/>
              </a:ext>
            </a:extLst>
          </p:cNvPr>
          <p:cNvSpPr>
            <a:spLocks noChangeArrowheads="1"/>
          </p:cNvSpPr>
          <p:nvPr/>
        </p:nvSpPr>
        <p:spPr bwMode="auto">
          <a:xfrm>
            <a:off x="5346551" y="5028704"/>
            <a:ext cx="6628954" cy="1563505"/>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6304" tIns="73152" rIns="146304" bIns="73152">
            <a:spAutoFit/>
          </a:bodyPr>
          <a:lstStyle/>
          <a:p>
            <a:pPr algn="ctr" fontAlgn="base">
              <a:spcBef>
                <a:spcPct val="0"/>
              </a:spcBef>
              <a:spcAft>
                <a:spcPct val="0"/>
              </a:spcAft>
            </a:pPr>
            <a:r>
              <a:rPr lang="en-US" b="1" dirty="0">
                <a:solidFill>
                  <a:srgbClr val="0000FF"/>
                </a:solidFill>
                <a:latin typeface="Times New Roman" panose="02020603050405020304" pitchFamily="18" charset="0"/>
                <a:ea typeface="Tahoma" charset="0"/>
                <a:cs typeface="Times New Roman" panose="02020603050405020304" pitchFamily="18" charset="0"/>
              </a:rPr>
              <a:t>QCD contains in principle all the answers</a:t>
            </a:r>
          </a:p>
          <a:p>
            <a:pPr algn="ctr" fontAlgn="base">
              <a:spcBef>
                <a:spcPct val="0"/>
              </a:spcBef>
              <a:spcAft>
                <a:spcPct val="0"/>
              </a:spcAft>
            </a:pPr>
            <a:r>
              <a:rPr lang="en-US" sz="2400" b="1" dirty="0">
                <a:solidFill>
                  <a:srgbClr val="0000FF"/>
                </a:solidFill>
                <a:latin typeface="Times New Roman" panose="02020603050405020304" pitchFamily="18" charset="0"/>
                <a:ea typeface="Tahoma" charset="0"/>
                <a:cs typeface="Times New Roman" panose="02020603050405020304" pitchFamily="18" charset="0"/>
              </a:rPr>
              <a:t>BUT…</a:t>
            </a:r>
          </a:p>
          <a:p>
            <a:pPr algn="ctr" fontAlgn="base">
              <a:spcBef>
                <a:spcPct val="0"/>
              </a:spcBef>
              <a:spcAft>
                <a:spcPct val="0"/>
              </a:spcAft>
            </a:pPr>
            <a:r>
              <a:rPr lang="en-US" b="1" dirty="0">
                <a:solidFill>
                  <a:srgbClr val="0000FF"/>
                </a:solidFill>
                <a:latin typeface="Times New Roman" panose="02020603050405020304" pitchFamily="18" charset="0"/>
                <a:ea typeface="Tahoma" charset="0"/>
                <a:cs typeface="Times New Roman" panose="02020603050405020304" pitchFamily="18" charset="0"/>
              </a:rPr>
              <a:t>QCD is still not unsolvable in non-perturbative regions</a:t>
            </a:r>
          </a:p>
          <a:p>
            <a:pPr algn="ctr" fontAlgn="base">
              <a:spcBef>
                <a:spcPct val="0"/>
              </a:spcBef>
              <a:spcAft>
                <a:spcPct val="0"/>
              </a:spcAft>
            </a:pPr>
            <a:r>
              <a:rPr lang="en-US" sz="1600" dirty="0">
                <a:solidFill>
                  <a:srgbClr val="000000"/>
                </a:solidFill>
                <a:latin typeface="Times New Roman" panose="02020603050405020304" pitchFamily="18" charset="0"/>
                <a:cs typeface="Times New Roman" panose="02020603050405020304" pitchFamily="18" charset="0"/>
              </a:rPr>
              <a:t>Insights into “soft” phenomena, such as the structure of hadrons, exist through qualitative </a:t>
            </a:r>
            <a:r>
              <a:rPr lang="en-US" sz="1600" b="1" dirty="0">
                <a:solidFill>
                  <a:srgbClr val="000000"/>
                </a:solidFill>
                <a:latin typeface="Times New Roman" panose="02020603050405020304" pitchFamily="18" charset="0"/>
                <a:cs typeface="Times New Roman" panose="02020603050405020304" pitchFamily="18" charset="0"/>
              </a:rPr>
              <a:t>models</a:t>
            </a:r>
            <a:r>
              <a:rPr lang="en-US" sz="1600" dirty="0">
                <a:solidFill>
                  <a:srgbClr val="000000"/>
                </a:solidFill>
                <a:latin typeface="Times New Roman" panose="02020603050405020304" pitchFamily="18" charset="0"/>
                <a:cs typeface="Times New Roman" panose="02020603050405020304" pitchFamily="18" charset="0"/>
              </a:rPr>
              <a:t> and quantitative </a:t>
            </a:r>
            <a:r>
              <a:rPr lang="en-US" sz="1600" b="1" dirty="0">
                <a:solidFill>
                  <a:srgbClr val="000000"/>
                </a:solidFill>
                <a:latin typeface="Times New Roman" panose="02020603050405020304" pitchFamily="18" charset="0"/>
                <a:cs typeface="Times New Roman" panose="02020603050405020304" pitchFamily="18" charset="0"/>
              </a:rPr>
              <a:t>numerical calculations </a:t>
            </a:r>
            <a:r>
              <a:rPr lang="en-US" sz="1600" dirty="0">
                <a:solidFill>
                  <a:srgbClr val="000000"/>
                </a:solidFill>
                <a:latin typeface="Times New Roman" panose="02020603050405020304" pitchFamily="18" charset="0"/>
                <a:cs typeface="Times New Roman" panose="02020603050405020304" pitchFamily="18" charset="0"/>
              </a:rPr>
              <a:t>(lattice) </a:t>
            </a:r>
          </a:p>
        </p:txBody>
      </p:sp>
    </p:spTree>
    <p:extLst>
      <p:ext uri="{BB962C8B-B14F-4D97-AF65-F5344CB8AC3E}">
        <p14:creationId xmlns:p14="http://schemas.microsoft.com/office/powerpoint/2010/main" val="318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3CE6A-B4EB-4047-88E5-2B70EEA424AB}"/>
              </a:ext>
            </a:extLst>
          </p:cNvPr>
          <p:cNvSpPr>
            <a:spLocks noGrp="1"/>
          </p:cNvSpPr>
          <p:nvPr>
            <p:ph type="title"/>
          </p:nvPr>
        </p:nvSpPr>
        <p:spPr>
          <a:xfrm>
            <a:off x="609600" y="2490713"/>
            <a:ext cx="10972800" cy="1143000"/>
          </a:xfrm>
        </p:spPr>
        <p:txBody>
          <a:bodyPr/>
          <a:lstStyle/>
          <a:p>
            <a:r>
              <a:rPr lang="fr-FR" b="1" dirty="0">
                <a:solidFill>
                  <a:srgbClr val="0000FF"/>
                </a:solidFill>
                <a:latin typeface="Times New Roman" panose="02020603050405020304" pitchFamily="18" charset="0"/>
                <a:cs typeface="Times New Roman" panose="02020603050405020304" pitchFamily="18" charset="0"/>
              </a:rPr>
              <a:t>Back-up slides</a:t>
            </a:r>
          </a:p>
        </p:txBody>
      </p:sp>
    </p:spTree>
    <p:extLst>
      <p:ext uri="{BB962C8B-B14F-4D97-AF65-F5344CB8AC3E}">
        <p14:creationId xmlns:p14="http://schemas.microsoft.com/office/powerpoint/2010/main" val="250714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D2A54A-173C-4622-B15C-2E2B931D707A}"/>
              </a:ext>
            </a:extLst>
          </p:cNvPr>
          <p:cNvPicPr>
            <a:picLocks noChangeAspect="1"/>
          </p:cNvPicPr>
          <p:nvPr/>
        </p:nvPicPr>
        <p:blipFill>
          <a:blip r:embed="rId2"/>
          <a:stretch>
            <a:fillRect/>
          </a:stretch>
        </p:blipFill>
        <p:spPr>
          <a:xfrm>
            <a:off x="6983186" y="577232"/>
            <a:ext cx="4180116" cy="3615463"/>
          </a:xfrm>
          <a:prstGeom prst="rect">
            <a:avLst/>
          </a:prstGeom>
        </p:spPr>
      </p:pic>
      <p:sp>
        <p:nvSpPr>
          <p:cNvPr id="4" name="ZoneTexte 3">
            <a:extLst>
              <a:ext uri="{FF2B5EF4-FFF2-40B4-BE49-F238E27FC236}">
                <a16:creationId xmlns:a16="http://schemas.microsoft.com/office/drawing/2014/main" id="{6F8697C8-D7D7-4668-9E9B-DC53A2A75BBD}"/>
              </a:ext>
            </a:extLst>
          </p:cNvPr>
          <p:cNvSpPr txBox="1"/>
          <p:nvPr/>
        </p:nvSpPr>
        <p:spPr>
          <a:xfrm>
            <a:off x="3914898" y="0"/>
            <a:ext cx="3708644" cy="523220"/>
          </a:xfrm>
          <a:prstGeom prst="rect">
            <a:avLst/>
          </a:prstGeom>
          <a:noFill/>
        </p:spPr>
        <p:txBody>
          <a:bodyPr wrap="none" rtlCol="0">
            <a:spAutoFit/>
          </a:bodyPr>
          <a:lstStyle/>
          <a:p>
            <a:r>
              <a:rPr lang="fr-FR" sz="2800" b="1" dirty="0">
                <a:solidFill>
                  <a:srgbClr val="0000FF"/>
                </a:solidFill>
                <a:latin typeface="Times New Roman" panose="02020603050405020304" pitchFamily="18" charset="0"/>
                <a:cs typeface="Times New Roman" panose="02020603050405020304" pitchFamily="18" charset="0"/>
              </a:rPr>
              <a:t>Quarks’ spin </a:t>
            </a:r>
            <a:r>
              <a:rPr lang="fr-FR" sz="2800" b="1" dirty="0" err="1">
                <a:solidFill>
                  <a:srgbClr val="0000FF"/>
                </a:solidFill>
                <a:latin typeface="Times New Roman" panose="02020603050405020304" pitchFamily="18" charset="0"/>
                <a:cs typeface="Times New Roman" panose="02020603050405020304" pitchFamily="18" charset="0"/>
              </a:rPr>
              <a:t>discovery</a:t>
            </a:r>
            <a:endParaRPr lang="fr-FR" sz="2800" b="1" dirty="0">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986A0D2-C9B0-43BA-A013-10C26BE9CD76}"/>
              </a:ext>
            </a:extLst>
          </p:cNvPr>
          <p:cNvSpPr/>
          <p:nvPr/>
        </p:nvSpPr>
        <p:spPr>
          <a:xfrm>
            <a:off x="67356" y="752169"/>
            <a:ext cx="6673150" cy="2862322"/>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The Callan-Gross relation </a:t>
            </a: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Bjorken</a:t>
            </a:r>
            <a:r>
              <a:rPr lang="en-US" dirty="0">
                <a:latin typeface="Times New Roman" panose="02020603050405020304" pitchFamily="18" charset="0"/>
                <a:cs typeface="Times New Roman" panose="02020603050405020304" pitchFamily="18" charset="0"/>
              </a:rPr>
              <a:t> scaling established that DIS must be described in terms of </a:t>
            </a:r>
            <a:r>
              <a:rPr lang="en-US" dirty="0" err="1">
                <a:latin typeface="Times New Roman" panose="02020603050405020304" pitchFamily="18" charset="0"/>
                <a:cs typeface="Times New Roman" panose="02020603050405020304" pitchFamily="18" charset="0"/>
              </a:rPr>
              <a:t>parton</a:t>
            </a:r>
            <a:r>
              <a:rPr lang="en-US" dirty="0">
                <a:latin typeface="Times New Roman" panose="02020603050405020304" pitchFamily="18" charset="0"/>
                <a:cs typeface="Times New Roman" panose="02020603050405020304" pitchFamily="18" charset="0"/>
              </a:rPr>
              <a:t>-photon processes.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what are the properties of these point-like constituents?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1969 Callan and Gross suggested that the two </a:t>
            </a:r>
            <a:r>
              <a:rPr lang="en-US" dirty="0" err="1">
                <a:latin typeface="Times New Roman" panose="02020603050405020304" pitchFamily="18" charset="0"/>
                <a:cs typeface="Times New Roman" panose="02020603050405020304" pitchFamily="18" charset="0"/>
              </a:rPr>
              <a:t>Bjorken’s</a:t>
            </a:r>
            <a:r>
              <a:rPr lang="en-US" dirty="0">
                <a:latin typeface="Times New Roman" panose="02020603050405020304" pitchFamily="18" charset="0"/>
                <a:cs typeface="Times New Roman" panose="02020603050405020304" pitchFamily="18" charset="0"/>
              </a:rPr>
              <a:t> scaling functions are related: </a:t>
            </a:r>
            <a:r>
              <a:rPr lang="en-US" b="1" i="1" dirty="0">
                <a:latin typeface="Times New Roman" panose="02020603050405020304" pitchFamily="18" charset="0"/>
                <a:cs typeface="Times New Roman" panose="02020603050405020304" pitchFamily="18" charset="0"/>
              </a:rPr>
              <a:t>2xF</a:t>
            </a:r>
            <a:r>
              <a:rPr lang="en-US" b="1" i="1" baseline="-25000" dirty="0">
                <a:latin typeface="Times New Roman" panose="02020603050405020304" pitchFamily="18" charset="0"/>
                <a:cs typeface="Times New Roman" panose="02020603050405020304" pitchFamily="18" charset="0"/>
              </a:rPr>
              <a:t>1</a:t>
            </a:r>
            <a:r>
              <a:rPr lang="en-US" b="1" i="1" dirty="0">
                <a:latin typeface="Times New Roman" panose="02020603050405020304" pitchFamily="18" charset="0"/>
                <a:cs typeface="Times New Roman" panose="02020603050405020304" pitchFamily="18" charset="0"/>
              </a:rPr>
              <a:t>(x) = F</a:t>
            </a:r>
            <a:r>
              <a:rPr lang="en-US" b="1" i="1" baseline="-25000"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(x).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reflects the assumption that the </a:t>
            </a:r>
            <a:r>
              <a:rPr lang="en-US" dirty="0" err="1">
                <a:latin typeface="Times New Roman" panose="02020603050405020304" pitchFamily="18" charset="0"/>
                <a:cs typeface="Times New Roman" panose="02020603050405020304" pitchFamily="18" charset="0"/>
              </a:rPr>
              <a:t>partons</a:t>
            </a:r>
            <a:r>
              <a:rPr lang="en-US" dirty="0">
                <a:latin typeface="Times New Roman" panose="02020603050405020304" pitchFamily="18" charset="0"/>
                <a:cs typeface="Times New Roman" panose="02020603050405020304" pitchFamily="18" charset="0"/>
              </a:rPr>
              <a:t> inside the proton are </a:t>
            </a:r>
            <a:r>
              <a:rPr lang="en-US" b="1" dirty="0">
                <a:solidFill>
                  <a:srgbClr val="FF0000"/>
                </a:solidFill>
                <a:latin typeface="Times New Roman" panose="02020603050405020304" pitchFamily="18" charset="0"/>
                <a:cs typeface="Times New Roman" panose="02020603050405020304" pitchFamily="18" charset="0"/>
              </a:rPr>
              <a:t>spin-1/2 particles </a:t>
            </a:r>
            <a:r>
              <a:rPr lang="en-US" dirty="0">
                <a:latin typeface="Times New Roman" panose="02020603050405020304" pitchFamily="18" charset="0"/>
                <a:cs typeface="Times New Roman" panose="02020603050405020304" pitchFamily="18" charset="0"/>
              </a:rPr>
              <a:t>(spin-0 would lead to </a:t>
            </a:r>
            <a:r>
              <a:rPr lang="en-US" b="1" i="1" dirty="0">
                <a:latin typeface="Times New Roman" panose="02020603050405020304" pitchFamily="18" charset="0"/>
                <a:cs typeface="Times New Roman" panose="02020603050405020304" pitchFamily="18" charset="0"/>
              </a:rPr>
              <a:t>2xF</a:t>
            </a:r>
            <a:r>
              <a:rPr lang="en-US" b="1" i="1" baseline="-25000" dirty="0">
                <a:latin typeface="Times New Roman" panose="02020603050405020304" pitchFamily="18" charset="0"/>
                <a:cs typeface="Times New Roman" panose="02020603050405020304" pitchFamily="18" charset="0"/>
              </a:rPr>
              <a:t>1</a:t>
            </a:r>
            <a:r>
              <a:rPr lang="en-US" b="1" i="1" dirty="0">
                <a:latin typeface="Times New Roman" panose="02020603050405020304" pitchFamily="18" charset="0"/>
                <a:cs typeface="Times New Roman" panose="02020603050405020304" pitchFamily="18" charset="0"/>
              </a:rPr>
              <a:t>(x)/F</a:t>
            </a:r>
            <a:r>
              <a:rPr lang="en-US" b="1" i="1" baseline="-25000"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(x) = 0</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be derived by comparing the e−p and e−µ differential cross sections)</a:t>
            </a:r>
            <a:endParaRPr lang="fr-FR"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0BBEDDC9-F5DB-4708-8738-4DA1C03DD2A9}"/>
              </a:ext>
            </a:extLst>
          </p:cNvPr>
          <p:cNvSpPr txBox="1"/>
          <p:nvPr/>
        </p:nvSpPr>
        <p:spPr>
          <a:xfrm>
            <a:off x="11070775" y="2436169"/>
            <a:ext cx="883575" cy="369332"/>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spin ½ </a:t>
            </a:r>
          </a:p>
        </p:txBody>
      </p:sp>
      <p:sp>
        <p:nvSpPr>
          <p:cNvPr id="8" name="ZoneTexte 7">
            <a:extLst>
              <a:ext uri="{FF2B5EF4-FFF2-40B4-BE49-F238E27FC236}">
                <a16:creationId xmlns:a16="http://schemas.microsoft.com/office/drawing/2014/main" id="{AC713A7C-9136-4359-864B-595C5A69329A}"/>
              </a:ext>
            </a:extLst>
          </p:cNvPr>
          <p:cNvSpPr txBox="1"/>
          <p:nvPr/>
        </p:nvSpPr>
        <p:spPr>
          <a:xfrm>
            <a:off x="11070775" y="3335567"/>
            <a:ext cx="825867" cy="369332"/>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spin 0 </a:t>
            </a:r>
          </a:p>
        </p:txBody>
      </p:sp>
    </p:spTree>
    <p:extLst>
      <p:ext uri="{BB962C8B-B14F-4D97-AF65-F5344CB8AC3E}">
        <p14:creationId xmlns:p14="http://schemas.microsoft.com/office/powerpoint/2010/main" val="2020290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6198609-D4FD-4F96-B6DD-F696434F00CB}"/>
              </a:ext>
            </a:extLst>
          </p:cNvPr>
          <p:cNvPicPr>
            <a:picLocks noChangeAspect="1"/>
          </p:cNvPicPr>
          <p:nvPr/>
        </p:nvPicPr>
        <p:blipFill>
          <a:blip r:embed="rId2"/>
          <a:stretch>
            <a:fillRect/>
          </a:stretch>
        </p:blipFill>
        <p:spPr>
          <a:xfrm>
            <a:off x="628650" y="863806"/>
            <a:ext cx="10934700" cy="4829175"/>
          </a:xfrm>
          <a:prstGeom prst="rect">
            <a:avLst/>
          </a:prstGeom>
        </p:spPr>
      </p:pic>
    </p:spTree>
    <p:extLst>
      <p:ext uri="{BB962C8B-B14F-4D97-AF65-F5344CB8AC3E}">
        <p14:creationId xmlns:p14="http://schemas.microsoft.com/office/powerpoint/2010/main" val="404717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012" y="1164396"/>
            <a:ext cx="9144000" cy="5693604"/>
          </a:xfrm>
          <a:prstGeom prst="rect">
            <a:avLst/>
          </a:prstGeom>
        </p:spPr>
      </p:pic>
      <p:sp>
        <p:nvSpPr>
          <p:cNvPr id="4" name="TextBox 3"/>
          <p:cNvSpPr txBox="1"/>
          <p:nvPr/>
        </p:nvSpPr>
        <p:spPr>
          <a:xfrm>
            <a:off x="2135560" y="141015"/>
            <a:ext cx="8136904"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The proton: QCD at work!</a:t>
            </a:r>
          </a:p>
        </p:txBody>
      </p:sp>
      <p:sp>
        <p:nvSpPr>
          <p:cNvPr id="6" name="ZoneTexte 5"/>
          <p:cNvSpPr txBox="1"/>
          <p:nvPr/>
        </p:nvSpPr>
        <p:spPr>
          <a:xfrm>
            <a:off x="288049" y="981592"/>
            <a:ext cx="9864944" cy="1692771"/>
          </a:xfrm>
          <a:prstGeom prst="rect">
            <a:avLst/>
          </a:prstGeom>
          <a:solidFill>
            <a:schemeClr val="bg1"/>
          </a:solidFill>
        </p:spPr>
        <p:txBody>
          <a:bodyPr wrap="square" rtlCol="0">
            <a:spAutoFit/>
          </a:bodyPr>
          <a:lstStyle/>
          <a:p>
            <a:r>
              <a:rPr lang="fr-FR" sz="2400" b="1" dirty="0" err="1">
                <a:solidFill>
                  <a:srgbClr val="FF0000"/>
                </a:solidFill>
                <a:latin typeface="Times New Roman" panose="02020603050405020304" pitchFamily="18" charset="0"/>
                <a:cs typeface="Times New Roman" panose="02020603050405020304" pitchFamily="18" charset="0"/>
              </a:rPr>
              <a:t>What</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we</a:t>
            </a:r>
            <a:r>
              <a:rPr lang="fr-FR" sz="2400" b="1" dirty="0">
                <a:solidFill>
                  <a:srgbClr val="FF0000"/>
                </a:solidFill>
                <a:latin typeface="Times New Roman" panose="02020603050405020304" pitchFamily="18" charset="0"/>
                <a:cs typeface="Times New Roman" panose="02020603050405020304" pitchFamily="18" charset="0"/>
              </a:rPr>
              <a:t> know about the content of the proton:</a:t>
            </a:r>
          </a:p>
          <a:p>
            <a:endParaRPr lang="fr-FR" sz="20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2 </a:t>
            </a:r>
            <a:r>
              <a:rPr lang="fr-FR" sz="2000" i="1" dirty="0">
                <a:latin typeface="Times New Roman" panose="02020603050405020304" pitchFamily="18" charset="0"/>
                <a:cs typeface="Times New Roman" panose="02020603050405020304" pitchFamily="18" charset="0"/>
              </a:rPr>
              <a:t>up</a:t>
            </a:r>
            <a:r>
              <a:rPr lang="fr-FR" sz="2000" dirty="0">
                <a:latin typeface="Times New Roman" panose="02020603050405020304" pitchFamily="18" charset="0"/>
                <a:cs typeface="Times New Roman" panose="02020603050405020304" pitchFamily="18" charset="0"/>
              </a:rPr>
              <a:t> quarks (</a:t>
            </a:r>
            <a:r>
              <a:rPr lang="fr-FR" sz="2000" i="1" dirty="0" err="1">
                <a:latin typeface="Times New Roman" panose="02020603050405020304" pitchFamily="18" charset="0"/>
                <a:cs typeface="Times New Roman" panose="02020603050405020304" pitchFamily="18" charset="0"/>
              </a:rPr>
              <a:t>q</a:t>
            </a:r>
            <a:r>
              <a:rPr lang="fr-FR" sz="2000" i="1" baseline="-25000" dirty="0" err="1">
                <a:latin typeface="Times New Roman" panose="02020603050405020304" pitchFamily="18" charset="0"/>
                <a:cs typeface="Times New Roman" panose="02020603050405020304" pitchFamily="18" charset="0"/>
              </a:rPr>
              <a:t>u</a:t>
            </a:r>
            <a:r>
              <a:rPr lang="fr-FR" sz="2000" i="1" dirty="0">
                <a:latin typeface="Times New Roman" panose="02020603050405020304" pitchFamily="18" charset="0"/>
                <a:cs typeface="Times New Roman" panose="02020603050405020304" pitchFamily="18" charset="0"/>
              </a:rPr>
              <a:t> = 2/3 e</a:t>
            </a:r>
            <a:r>
              <a:rPr lang="fr-FR" sz="2000" dirty="0">
                <a:latin typeface="Times New Roman" panose="02020603050405020304" pitchFamily="18" charset="0"/>
                <a:cs typeface="Times New Roman" panose="02020603050405020304" pitchFamily="18" charset="0"/>
              </a:rPr>
              <a:t>) + 1 </a:t>
            </a:r>
            <a:r>
              <a:rPr lang="fr-FR" sz="2000" i="1" dirty="0">
                <a:latin typeface="Times New Roman" panose="02020603050405020304" pitchFamily="18" charset="0"/>
                <a:cs typeface="Times New Roman" panose="02020603050405020304" pitchFamily="18" charset="0"/>
              </a:rPr>
              <a:t>down</a:t>
            </a:r>
            <a:r>
              <a:rPr lang="fr-FR" sz="2000" dirty="0">
                <a:latin typeface="Times New Roman" panose="02020603050405020304" pitchFamily="18" charset="0"/>
                <a:cs typeface="Times New Roman" panose="02020603050405020304" pitchFamily="18" charset="0"/>
              </a:rPr>
              <a:t> quark (</a:t>
            </a:r>
            <a:r>
              <a:rPr lang="fr-FR" sz="2000" i="1" dirty="0" err="1">
                <a:latin typeface="Times New Roman" panose="02020603050405020304" pitchFamily="18" charset="0"/>
                <a:cs typeface="Times New Roman" panose="02020603050405020304" pitchFamily="18" charset="0"/>
              </a:rPr>
              <a:t>q</a:t>
            </a:r>
            <a:r>
              <a:rPr lang="fr-FR" sz="2000" i="1" baseline="-25000" dirty="0" err="1">
                <a:latin typeface="Times New Roman" panose="02020603050405020304" pitchFamily="18" charset="0"/>
                <a:cs typeface="Times New Roman" panose="02020603050405020304" pitchFamily="18" charset="0"/>
              </a:rPr>
              <a:t>d</a:t>
            </a:r>
            <a:r>
              <a:rPr lang="fr-FR" sz="2000" i="1" dirty="0">
                <a:latin typeface="Times New Roman" panose="02020603050405020304" pitchFamily="18" charset="0"/>
                <a:cs typeface="Times New Roman" panose="02020603050405020304" pitchFamily="18" charset="0"/>
              </a:rPr>
              <a:t> = -1/3 e</a:t>
            </a:r>
            <a:r>
              <a:rPr lang="fr-FR" sz="2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fr-FR" sz="2000" dirty="0" err="1">
                <a:latin typeface="Times New Roman" panose="02020603050405020304" pitchFamily="18" charset="0"/>
                <a:cs typeface="Times New Roman" panose="02020603050405020304" pitchFamily="18" charset="0"/>
              </a:rPr>
              <a:t>Any</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number</a:t>
            </a:r>
            <a:r>
              <a:rPr lang="fr-FR" sz="2000" dirty="0">
                <a:latin typeface="Times New Roman" panose="02020603050405020304" pitchFamily="18" charset="0"/>
                <a:cs typeface="Times New Roman" panose="02020603050405020304" pitchFamily="18" charset="0"/>
              </a:rPr>
              <a:t> of quark-antiquark pairs (</a:t>
            </a:r>
            <a:r>
              <a:rPr lang="fr-FR" sz="2000" dirty="0" err="1">
                <a:latin typeface="Times New Roman" panose="02020603050405020304" pitchFamily="18" charset="0"/>
                <a:cs typeface="Times New Roman" panose="02020603050405020304" pitchFamily="18" charset="0"/>
              </a:rPr>
              <a:t>sea</a:t>
            </a:r>
            <a:r>
              <a:rPr lang="fr-FR" sz="20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FR" sz="2000" dirty="0" err="1">
                <a:latin typeface="Times New Roman" panose="02020603050405020304" pitchFamily="18" charset="0"/>
                <a:cs typeface="Times New Roman" panose="02020603050405020304" pitchFamily="18" charset="0"/>
              </a:rPr>
              <a:t>Any</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number</a:t>
            </a:r>
            <a:r>
              <a:rPr lang="fr-FR" sz="2000" dirty="0">
                <a:latin typeface="Times New Roman" panose="02020603050405020304" pitchFamily="18" charset="0"/>
                <a:cs typeface="Times New Roman" panose="02020603050405020304" pitchFamily="18" charset="0"/>
              </a:rPr>
              <a:t> of gluons</a:t>
            </a:r>
          </a:p>
        </p:txBody>
      </p:sp>
      <p:sp>
        <p:nvSpPr>
          <p:cNvPr id="7" name="ZoneTexte 6"/>
          <p:cNvSpPr txBox="1"/>
          <p:nvPr/>
        </p:nvSpPr>
        <p:spPr>
          <a:xfrm>
            <a:off x="192096" y="3380066"/>
            <a:ext cx="6681670" cy="3508653"/>
          </a:xfrm>
          <a:prstGeom prst="rect">
            <a:avLst/>
          </a:prstGeom>
          <a:solidFill>
            <a:schemeClr val="bg1"/>
          </a:solidFill>
        </p:spPr>
        <p:txBody>
          <a:bodyPr wrap="square" rtlCol="0">
            <a:spAutoFit/>
          </a:bodyPr>
          <a:lstStyle/>
          <a:p>
            <a:r>
              <a:rPr lang="fr-FR" sz="2400" b="1" dirty="0" err="1">
                <a:solidFill>
                  <a:srgbClr val="0000FF"/>
                </a:solidFill>
                <a:latin typeface="Times New Roman" panose="02020603050405020304" pitchFamily="18" charset="0"/>
                <a:cs typeface="Times New Roman" panose="02020603050405020304" pitchFamily="18" charset="0"/>
              </a:rPr>
              <a:t>Fundamental</a:t>
            </a:r>
            <a:r>
              <a:rPr lang="fr-FR" sz="2400" b="1" dirty="0">
                <a:solidFill>
                  <a:srgbClr val="0000FF"/>
                </a:solidFill>
                <a:latin typeface="Times New Roman" panose="02020603050405020304" pitchFamily="18" charset="0"/>
                <a:cs typeface="Times New Roman" panose="02020603050405020304" pitchFamily="18" charset="0"/>
              </a:rPr>
              <a:t> questions: </a:t>
            </a:r>
          </a:p>
          <a:p>
            <a:endParaRPr lang="fr-F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000" dirty="0" err="1">
                <a:latin typeface="Times New Roman" panose="02020603050405020304" pitchFamily="18" charset="0"/>
                <a:cs typeface="Times New Roman" panose="02020603050405020304" pitchFamily="18" charset="0"/>
              </a:rPr>
              <a:t>Origin</a:t>
            </a:r>
            <a:r>
              <a:rPr lang="fr-FR" sz="2000" dirty="0">
                <a:latin typeface="Times New Roman" panose="02020603050405020304" pitchFamily="18" charset="0"/>
                <a:cs typeface="Times New Roman" panose="02020603050405020304" pitchFamily="18" charset="0"/>
              </a:rPr>
              <a:t> of proton </a:t>
            </a:r>
            <a:r>
              <a:rPr lang="fr-FR" sz="2000" b="1" dirty="0">
                <a:latin typeface="Times New Roman" panose="02020603050405020304" pitchFamily="18" charset="0"/>
                <a:cs typeface="Times New Roman" panose="02020603050405020304" pitchFamily="18" charset="0"/>
              </a:rPr>
              <a:t>mass</a:t>
            </a:r>
            <a:r>
              <a:rPr lang="fr-FR" sz="2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Only</a:t>
            </a:r>
            <a:r>
              <a:rPr lang="fr-FR" sz="2000" dirty="0">
                <a:latin typeface="Times New Roman" panose="02020603050405020304" pitchFamily="18" charset="0"/>
                <a:cs typeface="Times New Roman" panose="02020603050405020304" pitchFamily="18" charset="0"/>
              </a:rPr>
              <a:t> a </a:t>
            </a:r>
            <a:r>
              <a:rPr lang="fr-FR" sz="2000" dirty="0" err="1">
                <a:latin typeface="Times New Roman" panose="02020603050405020304" pitchFamily="18" charset="0"/>
                <a:cs typeface="Times New Roman" panose="02020603050405020304" pitchFamily="18" charset="0"/>
              </a:rPr>
              <a:t>small</a:t>
            </a:r>
            <a:r>
              <a:rPr lang="fr-FR" sz="2000" dirty="0">
                <a:latin typeface="Times New Roman" panose="02020603050405020304" pitchFamily="18" charset="0"/>
                <a:cs typeface="Times New Roman" panose="02020603050405020304" pitchFamily="18" charset="0"/>
              </a:rPr>
              <a:t> fraction </a:t>
            </a:r>
            <a:r>
              <a:rPr lang="fr-FR" sz="2000" dirty="0" err="1">
                <a:latin typeface="Times New Roman" panose="02020603050405020304" pitchFamily="18" charset="0"/>
                <a:cs typeface="Times New Roman" panose="02020603050405020304" pitchFamily="18" charset="0"/>
              </a:rPr>
              <a:t>comes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from</a:t>
            </a:r>
            <a:r>
              <a:rPr lang="fr-FR" sz="2000" dirty="0">
                <a:latin typeface="Times New Roman" panose="02020603050405020304" pitchFamily="18" charset="0"/>
                <a:cs typeface="Times New Roman" panose="02020603050405020304" pitchFamily="18" charset="0"/>
              </a:rPr>
              <a:t> the </a:t>
            </a:r>
            <a:r>
              <a:rPr lang="fr-FR" sz="2000" dirty="0" err="1">
                <a:latin typeface="Times New Roman" panose="02020603050405020304" pitchFamily="18" charset="0"/>
                <a:cs typeface="Times New Roman" panose="02020603050405020304" pitchFamily="18" charset="0"/>
              </a:rPr>
              <a:t>actual</a:t>
            </a:r>
            <a:r>
              <a:rPr lang="fr-FR" sz="2000" dirty="0">
                <a:latin typeface="Times New Roman" panose="02020603050405020304" pitchFamily="18" charset="0"/>
                <a:cs typeface="Times New Roman" panose="02020603050405020304" pitchFamily="18" charset="0"/>
              </a:rPr>
              <a:t> quark masses</a:t>
            </a:r>
          </a:p>
          <a:p>
            <a:r>
              <a:rPr lang="fr-FR" sz="2000" dirty="0">
                <a:latin typeface="Times New Roman" panose="02020603050405020304" pitchFamily="18" charset="0"/>
                <a:cs typeface="Times New Roman" panose="02020603050405020304" pitchFamily="18" charset="0"/>
              </a:rPr>
              <a:t>→ Most of </a:t>
            </a:r>
            <a:r>
              <a:rPr lang="fr-FR" sz="2000" dirty="0" err="1">
                <a:latin typeface="Times New Roman" panose="02020603050405020304" pitchFamily="18" charset="0"/>
                <a:cs typeface="Times New Roman" panose="02020603050405020304" pitchFamily="18" charset="0"/>
              </a:rPr>
              <a:t>it</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comes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from</a:t>
            </a:r>
            <a:r>
              <a:rPr lang="fr-FR" sz="2000" dirty="0">
                <a:latin typeface="Times New Roman" panose="02020603050405020304" pitchFamily="18" charset="0"/>
                <a:cs typeface="Times New Roman" panose="02020603050405020304" pitchFamily="18" charset="0"/>
              </a:rPr>
              <a:t> the</a:t>
            </a:r>
            <a:r>
              <a:rPr lang="fr-FR" sz="2000" b="1" dirty="0">
                <a:latin typeface="Times New Roman" panose="02020603050405020304" pitchFamily="18" charset="0"/>
                <a:cs typeface="Times New Roman" panose="02020603050405020304" pitchFamily="18" charset="0"/>
              </a:rPr>
              <a:t> </a:t>
            </a:r>
            <a:r>
              <a:rPr lang="fr-FR" sz="2000" b="1" i="1" dirty="0">
                <a:latin typeface="Times New Roman" panose="02020603050405020304" pitchFamily="18" charset="0"/>
                <a:cs typeface="Times New Roman" panose="02020603050405020304" pitchFamily="18" charset="0"/>
              </a:rPr>
              <a:t>motion of quarks and gluons</a:t>
            </a:r>
          </a:p>
          <a:p>
            <a:endParaRPr lang="fr-F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Origin of proton </a:t>
            </a:r>
            <a:r>
              <a:rPr lang="fr-FR" sz="2000" b="1" dirty="0">
                <a:latin typeface="Times New Roman" panose="02020603050405020304" pitchFamily="18" charset="0"/>
                <a:cs typeface="Times New Roman" panose="02020603050405020304" pitchFamily="18" charset="0"/>
              </a:rPr>
              <a:t>spin</a:t>
            </a:r>
            <a:r>
              <a:rPr lang="fr-FR" sz="20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8" name="Rectangle 7"/>
          <p:cNvSpPr/>
          <p:nvPr/>
        </p:nvSpPr>
        <p:spPr>
          <a:xfrm>
            <a:off x="6591302" y="5143500"/>
            <a:ext cx="2324099"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03167B8-C1C2-4267-ABC4-359125A67C3A}"/>
              </a:ext>
            </a:extLst>
          </p:cNvPr>
          <p:cNvSpPr/>
          <p:nvPr/>
        </p:nvSpPr>
        <p:spPr>
          <a:xfrm>
            <a:off x="7753351" y="5772150"/>
            <a:ext cx="3186792" cy="944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ADD8ECB-1A90-4BCF-B8D6-2514EBEAEBC6}"/>
              </a:ext>
            </a:extLst>
          </p:cNvPr>
          <p:cNvPicPr>
            <a:picLocks noChangeAspect="1"/>
          </p:cNvPicPr>
          <p:nvPr/>
        </p:nvPicPr>
        <p:blipFill>
          <a:blip r:embed="rId4"/>
          <a:stretch>
            <a:fillRect/>
          </a:stretch>
        </p:blipFill>
        <p:spPr>
          <a:xfrm>
            <a:off x="3411149" y="5457824"/>
            <a:ext cx="5975748" cy="1400175"/>
          </a:xfrm>
          <a:prstGeom prst="rect">
            <a:avLst/>
          </a:prstGeom>
        </p:spPr>
      </p:pic>
    </p:spTree>
    <p:extLst>
      <p:ext uri="{BB962C8B-B14F-4D97-AF65-F5344CB8AC3E}">
        <p14:creationId xmlns:p14="http://schemas.microsoft.com/office/powerpoint/2010/main" val="275579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943610" y="5163591"/>
            <a:ext cx="2439989" cy="1592262"/>
            <a:chOff x="340" y="2933"/>
            <a:chExt cx="1537" cy="1003"/>
          </a:xfrm>
        </p:grpSpPr>
        <p:grpSp>
          <p:nvGrpSpPr>
            <p:cNvPr id="3" name="Group 60"/>
            <p:cNvGrpSpPr>
              <a:grpSpLocks/>
            </p:cNvGrpSpPr>
            <p:nvPr/>
          </p:nvGrpSpPr>
          <p:grpSpPr bwMode="auto">
            <a:xfrm>
              <a:off x="340" y="2933"/>
              <a:ext cx="1537" cy="1003"/>
              <a:chOff x="3787" y="618"/>
              <a:chExt cx="1537" cy="1003"/>
            </a:xfrm>
          </p:grpSpPr>
          <p:grpSp>
            <p:nvGrpSpPr>
              <p:cNvPr id="4" name="Group 61"/>
              <p:cNvGrpSpPr>
                <a:grpSpLocks/>
              </p:cNvGrpSpPr>
              <p:nvPr/>
            </p:nvGrpSpPr>
            <p:grpSpPr bwMode="auto">
              <a:xfrm>
                <a:off x="3969" y="799"/>
                <a:ext cx="960" cy="758"/>
                <a:chOff x="4060" y="3088"/>
                <a:chExt cx="960" cy="758"/>
              </a:xfrm>
            </p:grpSpPr>
            <p:sp>
              <p:nvSpPr>
                <p:cNvPr id="40011" name="Line 62"/>
                <p:cNvSpPr>
                  <a:spLocks noChangeShapeType="1"/>
                </p:cNvSpPr>
                <p:nvPr/>
              </p:nvSpPr>
              <p:spPr bwMode="auto">
                <a:xfrm flipV="1">
                  <a:off x="4060" y="3677"/>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2" name="Line 63"/>
                <p:cNvSpPr>
                  <a:spLocks noChangeShapeType="1"/>
                </p:cNvSpPr>
                <p:nvPr/>
              </p:nvSpPr>
              <p:spPr bwMode="auto">
                <a:xfrm flipV="1">
                  <a:off x="4061" y="3657"/>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3" name="Line 64"/>
                <p:cNvSpPr>
                  <a:spLocks noChangeShapeType="1"/>
                </p:cNvSpPr>
                <p:nvPr/>
              </p:nvSpPr>
              <p:spPr bwMode="auto">
                <a:xfrm flipV="1">
                  <a:off x="4060" y="3702"/>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4" name="Line 65"/>
                <p:cNvSpPr>
                  <a:spLocks noChangeShapeType="1"/>
                </p:cNvSpPr>
                <p:nvPr/>
              </p:nvSpPr>
              <p:spPr bwMode="auto">
                <a:xfrm flipV="1">
                  <a:off x="4588" y="3606"/>
                  <a:ext cx="240" cy="48"/>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5" name="Line 66"/>
                <p:cNvSpPr>
                  <a:spLocks noChangeShapeType="1"/>
                </p:cNvSpPr>
                <p:nvPr/>
              </p:nvSpPr>
              <p:spPr bwMode="auto">
                <a:xfrm>
                  <a:off x="4492" y="3654"/>
                  <a:ext cx="432" cy="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6" name="Line 67"/>
                <p:cNvSpPr>
                  <a:spLocks noChangeShapeType="1"/>
                </p:cNvSpPr>
                <p:nvPr/>
              </p:nvSpPr>
              <p:spPr bwMode="auto">
                <a:xfrm>
                  <a:off x="4492" y="3654"/>
                  <a:ext cx="432" cy="48"/>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7" name="Line 68"/>
                <p:cNvSpPr>
                  <a:spLocks noChangeShapeType="1"/>
                </p:cNvSpPr>
                <p:nvPr/>
              </p:nvSpPr>
              <p:spPr bwMode="auto">
                <a:xfrm>
                  <a:off x="4492" y="3654"/>
                  <a:ext cx="528" cy="9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8" name="Freeform 69"/>
                <p:cNvSpPr>
                  <a:spLocks/>
                </p:cNvSpPr>
                <p:nvPr/>
              </p:nvSpPr>
              <p:spPr bwMode="auto">
                <a:xfrm>
                  <a:off x="4488" y="3472"/>
                  <a:ext cx="336" cy="144"/>
                </a:xfrm>
                <a:custGeom>
                  <a:avLst/>
                  <a:gdLst>
                    <a:gd name="T0" fmla="*/ 0 w 384"/>
                    <a:gd name="T1" fmla="*/ 7 h 240"/>
                    <a:gd name="T2" fmla="*/ 57 w 384"/>
                    <a:gd name="T3" fmla="*/ 0 h 240"/>
                    <a:gd name="T4" fmla="*/ 151 w 384"/>
                    <a:gd name="T5" fmla="*/ 0 h 240"/>
                    <a:gd name="T6" fmla="*/ 0 60000 65536"/>
                    <a:gd name="T7" fmla="*/ 0 60000 65536"/>
                    <a:gd name="T8" fmla="*/ 0 60000 65536"/>
                    <a:gd name="T9" fmla="*/ 0 w 384"/>
                    <a:gd name="T10" fmla="*/ 0 h 240"/>
                    <a:gd name="T11" fmla="*/ 384 w 384"/>
                    <a:gd name="T12" fmla="*/ 240 h 240"/>
                  </a:gdLst>
                  <a:ahLst/>
                  <a:cxnLst>
                    <a:cxn ang="T6">
                      <a:pos x="T0" y="T1"/>
                    </a:cxn>
                    <a:cxn ang="T7">
                      <a:pos x="T2" y="T3"/>
                    </a:cxn>
                    <a:cxn ang="T8">
                      <a:pos x="T4" y="T5"/>
                    </a:cxn>
                  </a:cxnLst>
                  <a:rect l="T9" t="T10" r="T11" b="T12"/>
                  <a:pathLst>
                    <a:path w="384" h="240">
                      <a:moveTo>
                        <a:pt x="0" y="240"/>
                      </a:moveTo>
                      <a:lnTo>
                        <a:pt x="144" y="0"/>
                      </a:lnTo>
                      <a:lnTo>
                        <a:pt x="384" y="0"/>
                      </a:lnTo>
                    </a:path>
                  </a:pathLst>
                </a:cu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19" name="Oval 70"/>
                <p:cNvSpPr>
                  <a:spLocks noChangeArrowheads="1"/>
                </p:cNvSpPr>
                <p:nvPr/>
              </p:nvSpPr>
              <p:spPr bwMode="auto">
                <a:xfrm>
                  <a:off x="4440" y="3568"/>
                  <a:ext cx="192" cy="192"/>
                </a:xfrm>
                <a:prstGeom prst="ellipse">
                  <a:avLst/>
                </a:prstGeom>
                <a:gradFill rotWithShape="1">
                  <a:gsLst>
                    <a:gs pos="0">
                      <a:srgbClr val="007600"/>
                    </a:gs>
                    <a:gs pos="50000">
                      <a:srgbClr val="00FF00"/>
                    </a:gs>
                    <a:gs pos="100000">
                      <a:srgbClr val="007600"/>
                    </a:gs>
                  </a:gsLst>
                  <a:lin ang="5400000" scaled="1"/>
                </a:gradFill>
                <a:ln w="9525">
                  <a:noFill/>
                  <a:round/>
                  <a:headEnd/>
                  <a:tailEnd/>
                </a:ln>
              </p:spPr>
              <p:txBody>
                <a:bodyPr wrap="none" anchor="ctr"/>
                <a:lstStyle/>
                <a:p>
                  <a:pPr fontAlgn="base">
                    <a:spcBef>
                      <a:spcPct val="0"/>
                    </a:spcBef>
                    <a:spcAft>
                      <a:spcPct val="0"/>
                    </a:spcAft>
                  </a:pPr>
                  <a:endParaRPr lang="fr-FR" sz="2000">
                    <a:solidFill>
                      <a:srgbClr val="000000"/>
                    </a:solidFill>
                    <a:latin typeface="Times New Roman" pitchFamily="18" charset="0"/>
                  </a:endParaRPr>
                </a:p>
              </p:txBody>
            </p:sp>
            <p:grpSp>
              <p:nvGrpSpPr>
                <p:cNvPr id="5" name="Group 71"/>
                <p:cNvGrpSpPr>
                  <a:grpSpLocks noChangeAspect="1"/>
                </p:cNvGrpSpPr>
                <p:nvPr/>
              </p:nvGrpSpPr>
              <p:grpSpPr bwMode="auto">
                <a:xfrm rot="-46659">
                  <a:off x="4584" y="3184"/>
                  <a:ext cx="62" cy="288"/>
                  <a:chOff x="1324" y="1002"/>
                  <a:chExt cx="146" cy="462"/>
                </a:xfrm>
              </p:grpSpPr>
              <p:sp>
                <p:nvSpPr>
                  <p:cNvPr id="40023" name="Freeform 72"/>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4" name="Freeform 73"/>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5" name="Freeform 74"/>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6" name="Freeform 75"/>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7" name="Freeform 76"/>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8" name="Freeform 77"/>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9" name="Freeform 78"/>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grpSp>
            <p:sp>
              <p:nvSpPr>
                <p:cNvPr id="40021" name="Freeform 79"/>
                <p:cNvSpPr>
                  <a:spLocks/>
                </p:cNvSpPr>
                <p:nvPr/>
              </p:nvSpPr>
              <p:spPr bwMode="auto">
                <a:xfrm>
                  <a:off x="4152" y="3088"/>
                  <a:ext cx="864" cy="96"/>
                </a:xfrm>
                <a:custGeom>
                  <a:avLst/>
                  <a:gdLst>
                    <a:gd name="T0" fmla="*/ 0 w 864"/>
                    <a:gd name="T1" fmla="*/ 48 h 96"/>
                    <a:gd name="T2" fmla="*/ 432 w 864"/>
                    <a:gd name="T3" fmla="*/ 96 h 96"/>
                    <a:gd name="T4" fmla="*/ 864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48"/>
                      </a:moveTo>
                      <a:lnTo>
                        <a:pt x="432" y="96"/>
                      </a:lnTo>
                      <a:lnTo>
                        <a:pt x="864" y="0"/>
                      </a:lnTo>
                    </a:path>
                  </a:pathLst>
                </a:custGeom>
                <a:noFill/>
                <a:ln w="9525">
                  <a:solidFill>
                    <a:schemeClr val="tx1"/>
                  </a:solidFill>
                  <a:round/>
                  <a:headEnd type="none" w="med" len="med"/>
                  <a:tailEnd type="triangle" w="med" len="me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22" name="Text Box 80"/>
                <p:cNvSpPr txBox="1">
                  <a:spLocks noChangeArrowheads="1"/>
                </p:cNvSpPr>
                <p:nvPr/>
              </p:nvSpPr>
              <p:spPr bwMode="auto">
                <a:xfrm>
                  <a:off x="4425" y="3377"/>
                  <a:ext cx="202" cy="231"/>
                </a:xfrm>
                <a:prstGeom prst="rect">
                  <a:avLst/>
                </a:prstGeom>
                <a:noFill/>
                <a:ln w="9525">
                  <a:noFill/>
                  <a:miter lim="800000"/>
                  <a:headEnd/>
                  <a:tailEnd/>
                </a:ln>
              </p:spPr>
              <p:txBody>
                <a:bodyPr wrap="none">
                  <a:spAutoFit/>
                </a:bodyPr>
                <a:lstStyle/>
                <a:p>
                  <a:pPr algn="ctr" fontAlgn="base">
                    <a:spcBef>
                      <a:spcPct val="0"/>
                    </a:spcBef>
                    <a:spcAft>
                      <a:spcPct val="0"/>
                    </a:spcAft>
                  </a:pPr>
                  <a:r>
                    <a:rPr lang="en-GB">
                      <a:solidFill>
                        <a:srgbClr val="000000"/>
                      </a:solidFill>
                      <a:latin typeface="Bookman Old Style" pitchFamily="18" charset="0"/>
                    </a:rPr>
                    <a:t>x</a:t>
                  </a:r>
                  <a:endParaRPr lang="en-GB" baseline="-25000">
                    <a:solidFill>
                      <a:srgbClr val="000000"/>
                    </a:solidFill>
                    <a:latin typeface="Bookman Old Style" pitchFamily="18" charset="0"/>
                  </a:endParaRPr>
                </a:p>
              </p:txBody>
            </p:sp>
          </p:grpSp>
          <p:sp>
            <p:nvSpPr>
              <p:cNvPr id="40007" name="Text Box 81"/>
              <p:cNvSpPr txBox="1">
                <a:spLocks noChangeArrowheads="1"/>
              </p:cNvSpPr>
              <p:nvPr/>
            </p:nvSpPr>
            <p:spPr bwMode="auto">
              <a:xfrm>
                <a:off x="3923" y="618"/>
                <a:ext cx="351" cy="233"/>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000000"/>
                    </a:solidFill>
                    <a:latin typeface="Times New Roman" pitchFamily="18" charset="0"/>
                  </a:rPr>
                  <a:t>e(k)</a:t>
                </a:r>
              </a:p>
            </p:txBody>
          </p:sp>
          <p:sp>
            <p:nvSpPr>
              <p:cNvPr id="40008" name="Text Box 82"/>
              <p:cNvSpPr txBox="1">
                <a:spLocks noChangeArrowheads="1"/>
              </p:cNvSpPr>
              <p:nvPr/>
            </p:nvSpPr>
            <p:spPr bwMode="auto">
              <a:xfrm>
                <a:off x="4876" y="618"/>
                <a:ext cx="448" cy="233"/>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000000"/>
                    </a:solidFill>
                    <a:latin typeface="Times New Roman" pitchFamily="18" charset="0"/>
                  </a:rPr>
                  <a:t>e’(k’)</a:t>
                </a:r>
              </a:p>
            </p:txBody>
          </p:sp>
          <p:sp>
            <p:nvSpPr>
              <p:cNvPr id="40009" name="Text Box 83"/>
              <p:cNvSpPr txBox="1">
                <a:spLocks noChangeArrowheads="1"/>
              </p:cNvSpPr>
              <p:nvPr/>
            </p:nvSpPr>
            <p:spPr bwMode="auto">
              <a:xfrm>
                <a:off x="4876" y="1253"/>
                <a:ext cx="233" cy="252"/>
              </a:xfrm>
              <a:prstGeom prst="rect">
                <a:avLst/>
              </a:prstGeom>
              <a:noFill/>
              <a:ln w="9525">
                <a:noFill/>
                <a:miter lim="800000"/>
                <a:headEnd/>
                <a:tailEnd/>
              </a:ln>
            </p:spPr>
            <p:txBody>
              <a:bodyPr wrap="none">
                <a:spAutoFit/>
              </a:bodyPr>
              <a:lstStyle/>
              <a:p>
                <a:pPr fontAlgn="base">
                  <a:spcBef>
                    <a:spcPct val="0"/>
                  </a:spcBef>
                  <a:spcAft>
                    <a:spcPct val="0"/>
                  </a:spcAft>
                </a:pPr>
                <a:r>
                  <a:rPr lang="fr-FR" sz="2000">
                    <a:solidFill>
                      <a:srgbClr val="000000"/>
                    </a:solidFill>
                    <a:latin typeface="Times New Roman" pitchFamily="18" charset="0"/>
                  </a:rPr>
                  <a:t>X</a:t>
                </a:r>
              </a:p>
            </p:txBody>
          </p:sp>
          <p:sp>
            <p:nvSpPr>
              <p:cNvPr id="40010" name="Text Box 84"/>
              <p:cNvSpPr txBox="1">
                <a:spLocks noChangeArrowheads="1"/>
              </p:cNvSpPr>
              <p:nvPr/>
            </p:nvSpPr>
            <p:spPr bwMode="auto">
              <a:xfrm>
                <a:off x="3787" y="1388"/>
                <a:ext cx="189" cy="233"/>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srgbClr val="000000"/>
                    </a:solidFill>
                    <a:latin typeface="Times New Roman" pitchFamily="18" charset="0"/>
                  </a:rPr>
                  <a:t>p</a:t>
                </a:r>
              </a:p>
            </p:txBody>
          </p:sp>
        </p:grpSp>
        <p:sp>
          <p:nvSpPr>
            <p:cNvPr id="40005" name="Rectangle 96"/>
            <p:cNvSpPr>
              <a:spLocks noChangeArrowheads="1"/>
            </p:cNvSpPr>
            <p:nvPr/>
          </p:nvSpPr>
          <p:spPr bwMode="auto">
            <a:xfrm>
              <a:off x="1156" y="3249"/>
              <a:ext cx="549" cy="233"/>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srgbClr val="000000"/>
                  </a:solidFill>
                  <a:latin typeface="Symbol" pitchFamily="18" charset="2"/>
                </a:rPr>
                <a:t>g* </a:t>
              </a:r>
              <a:r>
                <a:rPr lang="fr-FR">
                  <a:solidFill>
                    <a:srgbClr val="000000"/>
                  </a:solidFill>
                  <a:latin typeface="Times New Roman" pitchFamily="18" charset="0"/>
                  <a:cs typeface="Times New Roman" pitchFamily="18" charset="0"/>
                </a:rPr>
                <a:t>(Q</a:t>
              </a:r>
              <a:r>
                <a:rPr lang="fr-FR" baseline="30000">
                  <a:solidFill>
                    <a:srgbClr val="000000"/>
                  </a:solidFill>
                  <a:latin typeface="Times New Roman" pitchFamily="18" charset="0"/>
                  <a:cs typeface="Times New Roman" pitchFamily="18" charset="0"/>
                </a:rPr>
                <a:t>2</a:t>
              </a:r>
              <a:r>
                <a:rPr lang="fr-FR">
                  <a:solidFill>
                    <a:srgbClr val="000000"/>
                  </a:solidFill>
                  <a:latin typeface="Times New Roman" pitchFamily="18" charset="0"/>
                  <a:cs typeface="Times New Roman" pitchFamily="18" charset="0"/>
                </a:rPr>
                <a:t>)</a:t>
              </a:r>
            </a:p>
          </p:txBody>
        </p:sp>
      </p:grpSp>
      <p:grpSp>
        <p:nvGrpSpPr>
          <p:cNvPr id="6" name="Group 8"/>
          <p:cNvGrpSpPr>
            <a:grpSpLocks/>
          </p:cNvGrpSpPr>
          <p:nvPr/>
        </p:nvGrpSpPr>
        <p:grpSpPr bwMode="auto">
          <a:xfrm>
            <a:off x="643574" y="2248587"/>
            <a:ext cx="2511426" cy="1665288"/>
            <a:chOff x="431" y="2795"/>
            <a:chExt cx="1582" cy="1049"/>
          </a:xfrm>
        </p:grpSpPr>
        <p:grpSp>
          <p:nvGrpSpPr>
            <p:cNvPr id="7" name="Group 9"/>
            <p:cNvGrpSpPr>
              <a:grpSpLocks/>
            </p:cNvGrpSpPr>
            <p:nvPr/>
          </p:nvGrpSpPr>
          <p:grpSpPr bwMode="auto">
            <a:xfrm>
              <a:off x="612" y="2976"/>
              <a:ext cx="1104" cy="768"/>
              <a:chOff x="505" y="3003"/>
              <a:chExt cx="1104" cy="768"/>
            </a:xfrm>
          </p:grpSpPr>
          <p:grpSp>
            <p:nvGrpSpPr>
              <p:cNvPr id="8" name="Group 10"/>
              <p:cNvGrpSpPr>
                <a:grpSpLocks noChangeAspect="1"/>
              </p:cNvGrpSpPr>
              <p:nvPr/>
            </p:nvGrpSpPr>
            <p:grpSpPr bwMode="auto">
              <a:xfrm rot="-46659">
                <a:off x="1032" y="3098"/>
                <a:ext cx="62" cy="288"/>
                <a:chOff x="1324" y="1002"/>
                <a:chExt cx="146" cy="462"/>
              </a:xfrm>
            </p:grpSpPr>
            <p:sp>
              <p:nvSpPr>
                <p:cNvPr id="39997" name="Freeform 11"/>
                <p:cNvSpPr>
                  <a:spLocks noChangeAspect="1"/>
                </p:cNvSpPr>
                <p:nvPr/>
              </p:nvSpPr>
              <p:spPr bwMode="auto">
                <a:xfrm>
                  <a:off x="1326" y="1002"/>
                  <a:ext cx="143" cy="75"/>
                </a:xfrm>
                <a:custGeom>
                  <a:avLst/>
                  <a:gdLst>
                    <a:gd name="T0" fmla="*/ 0 w 143"/>
                    <a:gd name="T1" fmla="*/ 0 h 75"/>
                    <a:gd name="T2" fmla="*/ 0 w 143"/>
                    <a:gd name="T3" fmla="*/ 4 h 75"/>
                    <a:gd name="T4" fmla="*/ 4 w 143"/>
                    <a:gd name="T5" fmla="*/ 7 h 75"/>
                    <a:gd name="T6" fmla="*/ 8 w 143"/>
                    <a:gd name="T7" fmla="*/ 9 h 75"/>
                    <a:gd name="T8" fmla="*/ 12 w 143"/>
                    <a:gd name="T9" fmla="*/ 11 h 75"/>
                    <a:gd name="T10" fmla="*/ 129 w 143"/>
                    <a:gd name="T11" fmla="*/ 58 h 75"/>
                    <a:gd name="T12" fmla="*/ 135 w 143"/>
                    <a:gd name="T13" fmla="*/ 60 h 75"/>
                    <a:gd name="T14" fmla="*/ 139 w 143"/>
                    <a:gd name="T15" fmla="*/ 63 h 75"/>
                    <a:gd name="T16" fmla="*/ 142 w 143"/>
                    <a:gd name="T17" fmla="*/ 65 h 75"/>
                    <a:gd name="T18" fmla="*/ 141 w 143"/>
                    <a:gd name="T19" fmla="*/ 69 h 75"/>
                    <a:gd name="T20" fmla="*/ 141 w 143"/>
                    <a:gd name="T21" fmla="*/ 71 h 75"/>
                    <a:gd name="T22" fmla="*/ 138 w 143"/>
                    <a:gd name="T23" fmla="*/ 74 h 75"/>
                    <a:gd name="T24" fmla="*/ 11 w 143"/>
                    <a:gd name="T25" fmla="*/ 60 h 75"/>
                    <a:gd name="T26" fmla="*/ 10 w 143"/>
                    <a:gd name="T27" fmla="*/ 61 h 75"/>
                    <a:gd name="T28" fmla="*/ 4 w 143"/>
                    <a:gd name="T29" fmla="*/ 59 h 75"/>
                    <a:gd name="T30" fmla="*/ 4 w 143"/>
                    <a:gd name="T31" fmla="*/ 60 h 75"/>
                    <a:gd name="T32" fmla="*/ 2 w 143"/>
                    <a:gd name="T33" fmla="*/ 62 h 75"/>
                    <a:gd name="T34" fmla="*/ 0 w 143"/>
                    <a:gd name="T35" fmla="*/ 65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5"/>
                    <a:gd name="T56" fmla="*/ 143 w 14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8" name="Freeform 12"/>
                <p:cNvSpPr>
                  <a:spLocks noChangeAspect="1"/>
                </p:cNvSpPr>
                <p:nvPr/>
              </p:nvSpPr>
              <p:spPr bwMode="auto">
                <a:xfrm>
                  <a:off x="1324" y="1069"/>
                  <a:ext cx="143" cy="72"/>
                </a:xfrm>
                <a:custGeom>
                  <a:avLst/>
                  <a:gdLst>
                    <a:gd name="T0" fmla="*/ 0 w 143"/>
                    <a:gd name="T1" fmla="*/ 0 h 72"/>
                    <a:gd name="T2" fmla="*/ 1 w 143"/>
                    <a:gd name="T3" fmla="*/ 2 h 72"/>
                    <a:gd name="T4" fmla="*/ 4 w 143"/>
                    <a:gd name="T5" fmla="*/ 4 h 72"/>
                    <a:gd name="T6" fmla="*/ 6 w 143"/>
                    <a:gd name="T7" fmla="*/ 6 h 72"/>
                    <a:gd name="T8" fmla="*/ 10 w 143"/>
                    <a:gd name="T9" fmla="*/ 7 h 72"/>
                    <a:gd name="T10" fmla="*/ 133 w 143"/>
                    <a:gd name="T11" fmla="*/ 57 h 72"/>
                    <a:gd name="T12" fmla="*/ 137 w 143"/>
                    <a:gd name="T13" fmla="*/ 61 h 72"/>
                    <a:gd name="T14" fmla="*/ 140 w 143"/>
                    <a:gd name="T15" fmla="*/ 61 h 72"/>
                    <a:gd name="T16" fmla="*/ 141 w 143"/>
                    <a:gd name="T17" fmla="*/ 65 h 72"/>
                    <a:gd name="T18" fmla="*/ 141 w 143"/>
                    <a:gd name="T19" fmla="*/ 66 h 72"/>
                    <a:gd name="T20" fmla="*/ 142 w 143"/>
                    <a:gd name="T21" fmla="*/ 71 h 72"/>
                    <a:gd name="T22" fmla="*/ 137 w 143"/>
                    <a:gd name="T23" fmla="*/ 71 h 72"/>
                    <a:gd name="T24" fmla="*/ 12 w 143"/>
                    <a:gd name="T25" fmla="*/ 59 h 72"/>
                    <a:gd name="T26" fmla="*/ 7 w 143"/>
                    <a:gd name="T27" fmla="*/ 59 h 72"/>
                    <a:gd name="T28" fmla="*/ 6 w 143"/>
                    <a:gd name="T29" fmla="*/ 59 h 72"/>
                    <a:gd name="T30" fmla="*/ 4 w 143"/>
                    <a:gd name="T31" fmla="*/ 59 h 72"/>
                    <a:gd name="T32" fmla="*/ 1 w 143"/>
                    <a:gd name="T33" fmla="*/ 59 h 72"/>
                    <a:gd name="T34" fmla="*/ 0 w 143"/>
                    <a:gd name="T35" fmla="*/ 61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9" name="Freeform 13"/>
                <p:cNvSpPr>
                  <a:spLocks noChangeAspect="1"/>
                </p:cNvSpPr>
                <p:nvPr/>
              </p:nvSpPr>
              <p:spPr bwMode="auto">
                <a:xfrm>
                  <a:off x="1326" y="1131"/>
                  <a:ext cx="144" cy="76"/>
                </a:xfrm>
                <a:custGeom>
                  <a:avLst/>
                  <a:gdLst>
                    <a:gd name="T0" fmla="*/ 0 w 144"/>
                    <a:gd name="T1" fmla="*/ 0 h 76"/>
                    <a:gd name="T2" fmla="*/ 0 w 144"/>
                    <a:gd name="T3" fmla="*/ 3 h 76"/>
                    <a:gd name="T4" fmla="*/ 2 w 144"/>
                    <a:gd name="T5" fmla="*/ 7 h 76"/>
                    <a:gd name="T6" fmla="*/ 7 w 144"/>
                    <a:gd name="T7" fmla="*/ 9 h 76"/>
                    <a:gd name="T8" fmla="*/ 10 w 144"/>
                    <a:gd name="T9" fmla="*/ 11 h 76"/>
                    <a:gd name="T10" fmla="*/ 133 w 144"/>
                    <a:gd name="T11" fmla="*/ 59 h 76"/>
                    <a:gd name="T12" fmla="*/ 136 w 144"/>
                    <a:gd name="T13" fmla="*/ 63 h 76"/>
                    <a:gd name="T14" fmla="*/ 139 w 144"/>
                    <a:gd name="T15" fmla="*/ 65 h 76"/>
                    <a:gd name="T16" fmla="*/ 143 w 144"/>
                    <a:gd name="T17" fmla="*/ 67 h 76"/>
                    <a:gd name="T18" fmla="*/ 143 w 144"/>
                    <a:gd name="T19" fmla="*/ 71 h 76"/>
                    <a:gd name="T20" fmla="*/ 141 w 144"/>
                    <a:gd name="T21" fmla="*/ 74 h 76"/>
                    <a:gd name="T22" fmla="*/ 138 w 144"/>
                    <a:gd name="T23" fmla="*/ 75 h 76"/>
                    <a:gd name="T24" fmla="*/ 9 w 144"/>
                    <a:gd name="T25" fmla="*/ 63 h 76"/>
                    <a:gd name="T26" fmla="*/ 6 w 144"/>
                    <a:gd name="T27" fmla="*/ 62 h 76"/>
                    <a:gd name="T28" fmla="*/ 6 w 144"/>
                    <a:gd name="T29" fmla="*/ 63 h 76"/>
                    <a:gd name="T30" fmla="*/ 3 w 144"/>
                    <a:gd name="T31" fmla="*/ 62 h 76"/>
                    <a:gd name="T32" fmla="*/ 0 w 144"/>
                    <a:gd name="T33" fmla="*/ 64 h 76"/>
                    <a:gd name="T34" fmla="*/ 0 w 144"/>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6"/>
                    <a:gd name="T56" fmla="*/ 144 w 144"/>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00" name="Freeform 14"/>
                <p:cNvSpPr>
                  <a:spLocks noChangeAspect="1"/>
                </p:cNvSpPr>
                <p:nvPr/>
              </p:nvSpPr>
              <p:spPr bwMode="auto">
                <a:xfrm>
                  <a:off x="1325" y="1202"/>
                  <a:ext cx="144" cy="70"/>
                </a:xfrm>
                <a:custGeom>
                  <a:avLst/>
                  <a:gdLst>
                    <a:gd name="T0" fmla="*/ 0 w 144"/>
                    <a:gd name="T1" fmla="*/ 0 h 70"/>
                    <a:gd name="T2" fmla="*/ 0 w 144"/>
                    <a:gd name="T3" fmla="*/ 0 h 70"/>
                    <a:gd name="T4" fmla="*/ 4 w 144"/>
                    <a:gd name="T5" fmla="*/ 4 h 70"/>
                    <a:gd name="T6" fmla="*/ 6 w 144"/>
                    <a:gd name="T7" fmla="*/ 6 h 70"/>
                    <a:gd name="T8" fmla="*/ 11 w 144"/>
                    <a:gd name="T9" fmla="*/ 7 h 70"/>
                    <a:gd name="T10" fmla="*/ 131 w 144"/>
                    <a:gd name="T11" fmla="*/ 54 h 70"/>
                    <a:gd name="T12" fmla="*/ 136 w 144"/>
                    <a:gd name="T13" fmla="*/ 58 h 70"/>
                    <a:gd name="T14" fmla="*/ 139 w 144"/>
                    <a:gd name="T15" fmla="*/ 59 h 70"/>
                    <a:gd name="T16" fmla="*/ 143 w 144"/>
                    <a:gd name="T17" fmla="*/ 63 h 70"/>
                    <a:gd name="T18" fmla="*/ 143 w 144"/>
                    <a:gd name="T19" fmla="*/ 66 h 70"/>
                    <a:gd name="T20" fmla="*/ 140 w 144"/>
                    <a:gd name="T21" fmla="*/ 69 h 70"/>
                    <a:gd name="T22" fmla="*/ 138 w 144"/>
                    <a:gd name="T23" fmla="*/ 69 h 70"/>
                    <a:gd name="T24" fmla="*/ 11 w 144"/>
                    <a:gd name="T25" fmla="*/ 57 h 70"/>
                    <a:gd name="T26" fmla="*/ 7 w 144"/>
                    <a:gd name="T27" fmla="*/ 58 h 70"/>
                    <a:gd name="T28" fmla="*/ 4 w 144"/>
                    <a:gd name="T29" fmla="*/ 57 h 70"/>
                    <a:gd name="T30" fmla="*/ 1 w 144"/>
                    <a:gd name="T31" fmla="*/ 57 h 70"/>
                    <a:gd name="T32" fmla="*/ 1 w 144"/>
                    <a:gd name="T33" fmla="*/ 59 h 70"/>
                    <a:gd name="T34" fmla="*/ 0 w 144"/>
                    <a:gd name="T35" fmla="*/ 62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0"/>
                    <a:gd name="T56" fmla="*/ 144 w 1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01" name="Freeform 15"/>
                <p:cNvSpPr>
                  <a:spLocks noChangeAspect="1"/>
                </p:cNvSpPr>
                <p:nvPr/>
              </p:nvSpPr>
              <p:spPr bwMode="auto">
                <a:xfrm>
                  <a:off x="1327" y="1260"/>
                  <a:ext cx="142" cy="76"/>
                </a:xfrm>
                <a:custGeom>
                  <a:avLst/>
                  <a:gdLst>
                    <a:gd name="T0" fmla="*/ 0 w 142"/>
                    <a:gd name="T1" fmla="*/ 0 h 76"/>
                    <a:gd name="T2" fmla="*/ 0 w 142"/>
                    <a:gd name="T3" fmla="*/ 4 h 76"/>
                    <a:gd name="T4" fmla="*/ 3 w 142"/>
                    <a:gd name="T5" fmla="*/ 7 h 76"/>
                    <a:gd name="T6" fmla="*/ 6 w 142"/>
                    <a:gd name="T7" fmla="*/ 8 h 76"/>
                    <a:gd name="T8" fmla="*/ 11 w 142"/>
                    <a:gd name="T9" fmla="*/ 11 h 76"/>
                    <a:gd name="T10" fmla="*/ 132 w 142"/>
                    <a:gd name="T11" fmla="*/ 61 h 76"/>
                    <a:gd name="T12" fmla="*/ 137 w 142"/>
                    <a:gd name="T13" fmla="*/ 64 h 76"/>
                    <a:gd name="T14" fmla="*/ 137 w 142"/>
                    <a:gd name="T15" fmla="*/ 65 h 76"/>
                    <a:gd name="T16" fmla="*/ 140 w 142"/>
                    <a:gd name="T17" fmla="*/ 68 h 76"/>
                    <a:gd name="T18" fmla="*/ 141 w 142"/>
                    <a:gd name="T19" fmla="*/ 71 h 76"/>
                    <a:gd name="T20" fmla="*/ 139 w 142"/>
                    <a:gd name="T21" fmla="*/ 74 h 76"/>
                    <a:gd name="T22" fmla="*/ 136 w 142"/>
                    <a:gd name="T23" fmla="*/ 75 h 76"/>
                    <a:gd name="T24" fmla="*/ 11 w 142"/>
                    <a:gd name="T25" fmla="*/ 62 h 76"/>
                    <a:gd name="T26" fmla="*/ 8 w 142"/>
                    <a:gd name="T27" fmla="*/ 62 h 76"/>
                    <a:gd name="T28" fmla="*/ 6 w 142"/>
                    <a:gd name="T29" fmla="*/ 62 h 76"/>
                    <a:gd name="T30" fmla="*/ 4 w 142"/>
                    <a:gd name="T31" fmla="*/ 62 h 76"/>
                    <a:gd name="T32" fmla="*/ 2 w 142"/>
                    <a:gd name="T33" fmla="*/ 63 h 76"/>
                    <a:gd name="T34" fmla="*/ 2 w 142"/>
                    <a:gd name="T35" fmla="*/ 6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6"/>
                    <a:gd name="T56" fmla="*/ 142 w 142"/>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02" name="Freeform 16"/>
                <p:cNvSpPr>
                  <a:spLocks noChangeAspect="1"/>
                </p:cNvSpPr>
                <p:nvPr/>
              </p:nvSpPr>
              <p:spPr bwMode="auto">
                <a:xfrm>
                  <a:off x="1326" y="1328"/>
                  <a:ext cx="142" cy="74"/>
                </a:xfrm>
                <a:custGeom>
                  <a:avLst/>
                  <a:gdLst>
                    <a:gd name="T0" fmla="*/ 0 w 142"/>
                    <a:gd name="T1" fmla="*/ 0 h 74"/>
                    <a:gd name="T2" fmla="*/ 2 w 142"/>
                    <a:gd name="T3" fmla="*/ 2 h 74"/>
                    <a:gd name="T4" fmla="*/ 4 w 142"/>
                    <a:gd name="T5" fmla="*/ 4 h 74"/>
                    <a:gd name="T6" fmla="*/ 4 w 142"/>
                    <a:gd name="T7" fmla="*/ 5 h 74"/>
                    <a:gd name="T8" fmla="*/ 10 w 142"/>
                    <a:gd name="T9" fmla="*/ 8 h 74"/>
                    <a:gd name="T10" fmla="*/ 129 w 142"/>
                    <a:gd name="T11" fmla="*/ 57 h 74"/>
                    <a:gd name="T12" fmla="*/ 136 w 142"/>
                    <a:gd name="T13" fmla="*/ 59 h 74"/>
                    <a:gd name="T14" fmla="*/ 138 w 142"/>
                    <a:gd name="T15" fmla="*/ 62 h 74"/>
                    <a:gd name="T16" fmla="*/ 139 w 142"/>
                    <a:gd name="T17" fmla="*/ 66 h 74"/>
                    <a:gd name="T18" fmla="*/ 141 w 142"/>
                    <a:gd name="T19" fmla="*/ 68 h 74"/>
                    <a:gd name="T20" fmla="*/ 140 w 142"/>
                    <a:gd name="T21" fmla="*/ 70 h 74"/>
                    <a:gd name="T22" fmla="*/ 136 w 142"/>
                    <a:gd name="T23" fmla="*/ 73 h 74"/>
                    <a:gd name="T24" fmla="*/ 12 w 142"/>
                    <a:gd name="T25" fmla="*/ 59 h 74"/>
                    <a:gd name="T26" fmla="*/ 8 w 142"/>
                    <a:gd name="T27" fmla="*/ 59 h 74"/>
                    <a:gd name="T28" fmla="*/ 4 w 142"/>
                    <a:gd name="T29" fmla="*/ 59 h 74"/>
                    <a:gd name="T30" fmla="*/ 3 w 142"/>
                    <a:gd name="T31" fmla="*/ 59 h 74"/>
                    <a:gd name="T32" fmla="*/ 3 w 142"/>
                    <a:gd name="T33" fmla="*/ 61 h 74"/>
                    <a:gd name="T34" fmla="*/ 2 w 142"/>
                    <a:gd name="T35" fmla="*/ 6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4"/>
                    <a:gd name="T56" fmla="*/ 142 w 14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40003" name="Freeform 17"/>
                <p:cNvSpPr>
                  <a:spLocks noChangeAspect="1"/>
                </p:cNvSpPr>
                <p:nvPr/>
              </p:nvSpPr>
              <p:spPr bwMode="auto">
                <a:xfrm>
                  <a:off x="1326" y="1391"/>
                  <a:ext cx="142" cy="73"/>
                </a:xfrm>
                <a:custGeom>
                  <a:avLst/>
                  <a:gdLst>
                    <a:gd name="T0" fmla="*/ 0 w 142"/>
                    <a:gd name="T1" fmla="*/ 0 h 73"/>
                    <a:gd name="T2" fmla="*/ 0 w 142"/>
                    <a:gd name="T3" fmla="*/ 3 h 73"/>
                    <a:gd name="T4" fmla="*/ 1 w 142"/>
                    <a:gd name="T5" fmla="*/ 7 h 73"/>
                    <a:gd name="T6" fmla="*/ 5 w 142"/>
                    <a:gd name="T7" fmla="*/ 9 h 73"/>
                    <a:gd name="T8" fmla="*/ 11 w 142"/>
                    <a:gd name="T9" fmla="*/ 10 h 73"/>
                    <a:gd name="T10" fmla="*/ 129 w 142"/>
                    <a:gd name="T11" fmla="*/ 59 h 73"/>
                    <a:gd name="T12" fmla="*/ 137 w 142"/>
                    <a:gd name="T13" fmla="*/ 61 h 73"/>
                    <a:gd name="T14" fmla="*/ 138 w 142"/>
                    <a:gd name="T15" fmla="*/ 63 h 73"/>
                    <a:gd name="T16" fmla="*/ 141 w 142"/>
                    <a:gd name="T17" fmla="*/ 67 h 73"/>
                    <a:gd name="T18" fmla="*/ 141 w 142"/>
                    <a:gd name="T19" fmla="*/ 69 h 73"/>
                    <a:gd name="T20" fmla="*/ 140 w 142"/>
                    <a:gd name="T21" fmla="*/ 72 h 73"/>
                    <a:gd name="T22" fmla="*/ 135 w 142"/>
                    <a:gd name="T23" fmla="*/ 72 h 73"/>
                    <a:gd name="T24" fmla="*/ 73 w 142"/>
                    <a:gd name="T25" fmla="*/ 65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73"/>
                    <a:gd name="T41" fmla="*/ 142 w 14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12700" cap="rnd" cmpd="sng">
                  <a:solidFill>
                    <a:schemeClr val="tx1"/>
                  </a:solidFill>
                  <a:prstDash val="solid"/>
                  <a:round/>
                  <a:headEnd type="none" w="sm" len="sm"/>
                  <a:tailEnd type="none" w="sm" len="sm"/>
                </a:ln>
              </p:spPr>
              <p:txBody>
                <a:bodyPr/>
                <a:lstStyle/>
                <a:p>
                  <a:pPr fontAlgn="base">
                    <a:spcBef>
                      <a:spcPct val="0"/>
                    </a:spcBef>
                    <a:spcAft>
                      <a:spcPct val="0"/>
                    </a:spcAft>
                  </a:pPr>
                  <a:endParaRPr lang="en-US">
                    <a:solidFill>
                      <a:srgbClr val="000000"/>
                    </a:solidFill>
                    <a:latin typeface="Times New Roman" pitchFamily="18" charset="0"/>
                  </a:endParaRPr>
                </a:p>
              </p:txBody>
            </p:sp>
          </p:grpSp>
          <p:sp>
            <p:nvSpPr>
              <p:cNvPr id="39988" name="Freeform 18"/>
              <p:cNvSpPr>
                <a:spLocks/>
              </p:cNvSpPr>
              <p:nvPr/>
            </p:nvSpPr>
            <p:spPr bwMode="auto">
              <a:xfrm>
                <a:off x="626" y="3003"/>
                <a:ext cx="864" cy="96"/>
              </a:xfrm>
              <a:custGeom>
                <a:avLst/>
                <a:gdLst>
                  <a:gd name="T0" fmla="*/ 0 w 864"/>
                  <a:gd name="T1" fmla="*/ 48 h 96"/>
                  <a:gd name="T2" fmla="*/ 432 w 864"/>
                  <a:gd name="T3" fmla="*/ 96 h 96"/>
                  <a:gd name="T4" fmla="*/ 864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48"/>
                    </a:moveTo>
                    <a:lnTo>
                      <a:pt x="432" y="96"/>
                    </a:lnTo>
                    <a:lnTo>
                      <a:pt x="864" y="0"/>
                    </a:lnTo>
                  </a:path>
                </a:pathLst>
              </a:custGeom>
              <a:noFill/>
              <a:ln w="9525">
                <a:solidFill>
                  <a:schemeClr val="tx1"/>
                </a:solidFill>
                <a:round/>
                <a:headEnd type="none" w="med" len="med"/>
                <a:tailEnd type="triangle" w="med" len="me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89" name="Line 19"/>
              <p:cNvSpPr>
                <a:spLocks noChangeShapeType="1"/>
              </p:cNvSpPr>
              <p:nvPr/>
            </p:nvSpPr>
            <p:spPr bwMode="auto">
              <a:xfrm flipV="1">
                <a:off x="505" y="3602"/>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0" name="Line 20"/>
              <p:cNvSpPr>
                <a:spLocks noChangeShapeType="1"/>
              </p:cNvSpPr>
              <p:nvPr/>
            </p:nvSpPr>
            <p:spPr bwMode="auto">
              <a:xfrm flipV="1">
                <a:off x="506" y="3577"/>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1" name="Line 21"/>
              <p:cNvSpPr>
                <a:spLocks noChangeShapeType="1"/>
              </p:cNvSpPr>
              <p:nvPr/>
            </p:nvSpPr>
            <p:spPr bwMode="auto">
              <a:xfrm flipV="1">
                <a:off x="505" y="3627"/>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2" name="Line 22"/>
              <p:cNvSpPr>
                <a:spLocks noChangeShapeType="1"/>
              </p:cNvSpPr>
              <p:nvPr/>
            </p:nvSpPr>
            <p:spPr bwMode="auto">
              <a:xfrm rot="12777622" flipV="1">
                <a:off x="1177" y="3579"/>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3" name="Line 23"/>
              <p:cNvSpPr>
                <a:spLocks noChangeShapeType="1"/>
              </p:cNvSpPr>
              <p:nvPr/>
            </p:nvSpPr>
            <p:spPr bwMode="auto">
              <a:xfrm rot="12777622" flipV="1">
                <a:off x="1173" y="3554"/>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4" name="Line 24"/>
              <p:cNvSpPr>
                <a:spLocks noChangeShapeType="1"/>
              </p:cNvSpPr>
              <p:nvPr/>
            </p:nvSpPr>
            <p:spPr bwMode="auto">
              <a:xfrm rot="12777622" flipV="1">
                <a:off x="1177" y="3604"/>
                <a:ext cx="432" cy="144"/>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5" name="Freeform 25"/>
              <p:cNvSpPr>
                <a:spLocks/>
              </p:cNvSpPr>
              <p:nvPr/>
            </p:nvSpPr>
            <p:spPr bwMode="auto">
              <a:xfrm>
                <a:off x="937" y="3387"/>
                <a:ext cx="288" cy="144"/>
              </a:xfrm>
              <a:custGeom>
                <a:avLst/>
                <a:gdLst>
                  <a:gd name="T0" fmla="*/ 0 w 288"/>
                  <a:gd name="T1" fmla="*/ 144 h 144"/>
                  <a:gd name="T2" fmla="*/ 144 w 288"/>
                  <a:gd name="T3" fmla="*/ 0 h 144"/>
                  <a:gd name="T4" fmla="*/ 288 w 288"/>
                  <a:gd name="T5" fmla="*/ 144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144"/>
                    </a:moveTo>
                    <a:lnTo>
                      <a:pt x="144" y="0"/>
                    </a:lnTo>
                    <a:lnTo>
                      <a:pt x="288" y="144"/>
                    </a:lnTo>
                  </a:path>
                </a:pathLst>
              </a:custGeom>
              <a:noFill/>
              <a:ln w="9525">
                <a:solidFill>
                  <a:schemeClr val="tx1"/>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96" name="Oval 26"/>
              <p:cNvSpPr>
                <a:spLocks noChangeArrowheads="1"/>
              </p:cNvSpPr>
              <p:nvPr/>
            </p:nvSpPr>
            <p:spPr bwMode="auto">
              <a:xfrm>
                <a:off x="889" y="3483"/>
                <a:ext cx="384" cy="192"/>
              </a:xfrm>
              <a:prstGeom prst="ellipse">
                <a:avLst/>
              </a:prstGeom>
              <a:gradFill rotWithShape="0">
                <a:gsLst>
                  <a:gs pos="0">
                    <a:srgbClr val="007600"/>
                  </a:gs>
                  <a:gs pos="50000">
                    <a:srgbClr val="00FF00"/>
                  </a:gs>
                  <a:gs pos="100000">
                    <a:srgbClr val="007600"/>
                  </a:gs>
                </a:gsLst>
                <a:lin ang="5400000" scaled="1"/>
              </a:gradFill>
              <a:ln w="9525">
                <a:noFill/>
                <a:round/>
                <a:headEnd/>
                <a:tailEnd/>
              </a:ln>
            </p:spPr>
            <p:txBody>
              <a:bodyPr wrap="none" anchor="ctr"/>
              <a:lstStyle/>
              <a:p>
                <a:pPr fontAlgn="base">
                  <a:spcBef>
                    <a:spcPct val="0"/>
                  </a:spcBef>
                  <a:spcAft>
                    <a:spcPct val="0"/>
                  </a:spcAft>
                </a:pPr>
                <a:endParaRPr lang="fr-FR" sz="2000">
                  <a:solidFill>
                    <a:srgbClr val="000000"/>
                  </a:solidFill>
                  <a:latin typeface="Times New Roman" pitchFamily="18" charset="0"/>
                </a:endParaRPr>
              </a:p>
            </p:txBody>
          </p:sp>
        </p:grpSp>
        <p:sp>
          <p:nvSpPr>
            <p:cNvPr id="39982" name="Text Box 27"/>
            <p:cNvSpPr txBox="1">
              <a:spLocks noChangeArrowheads="1"/>
            </p:cNvSpPr>
            <p:nvPr/>
          </p:nvSpPr>
          <p:spPr bwMode="auto">
            <a:xfrm>
              <a:off x="612" y="2795"/>
              <a:ext cx="351" cy="233"/>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000000"/>
                  </a:solidFill>
                  <a:latin typeface="Times New Roman" pitchFamily="18" charset="0"/>
                </a:rPr>
                <a:t>e(k)</a:t>
              </a:r>
            </a:p>
          </p:txBody>
        </p:sp>
        <p:sp>
          <p:nvSpPr>
            <p:cNvPr id="39983" name="Text Box 28"/>
            <p:cNvSpPr txBox="1">
              <a:spLocks noChangeArrowheads="1"/>
            </p:cNvSpPr>
            <p:nvPr/>
          </p:nvSpPr>
          <p:spPr bwMode="auto">
            <a:xfrm>
              <a:off x="1565" y="2795"/>
              <a:ext cx="448" cy="233"/>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000000"/>
                  </a:solidFill>
                  <a:latin typeface="Times New Roman" pitchFamily="18" charset="0"/>
                </a:rPr>
                <a:t>e’(k’)</a:t>
              </a:r>
            </a:p>
          </p:txBody>
        </p:sp>
        <p:sp>
          <p:nvSpPr>
            <p:cNvPr id="39984" name="Text Box 29"/>
            <p:cNvSpPr txBox="1">
              <a:spLocks noChangeArrowheads="1"/>
            </p:cNvSpPr>
            <p:nvPr/>
          </p:nvSpPr>
          <p:spPr bwMode="auto">
            <a:xfrm>
              <a:off x="431" y="3611"/>
              <a:ext cx="189" cy="233"/>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srgbClr val="000000"/>
                  </a:solidFill>
                  <a:latin typeface="Times New Roman" pitchFamily="18" charset="0"/>
                </a:rPr>
                <a:t>p</a:t>
              </a:r>
            </a:p>
          </p:txBody>
        </p:sp>
        <p:sp>
          <p:nvSpPr>
            <p:cNvPr id="39985" name="Text Box 30"/>
            <p:cNvSpPr txBox="1">
              <a:spLocks noChangeArrowheads="1"/>
            </p:cNvSpPr>
            <p:nvPr/>
          </p:nvSpPr>
          <p:spPr bwMode="auto">
            <a:xfrm>
              <a:off x="1701" y="3611"/>
              <a:ext cx="244" cy="231"/>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srgbClr val="000000"/>
                  </a:solidFill>
                  <a:latin typeface="Times New Roman" pitchFamily="18" charset="0"/>
                </a:rPr>
                <a:t>p’</a:t>
              </a:r>
            </a:p>
          </p:txBody>
        </p:sp>
        <p:sp>
          <p:nvSpPr>
            <p:cNvPr id="39986" name="Text Box 31"/>
            <p:cNvSpPr txBox="1">
              <a:spLocks noChangeArrowheads="1"/>
            </p:cNvSpPr>
            <p:nvPr/>
          </p:nvSpPr>
          <p:spPr bwMode="auto">
            <a:xfrm>
              <a:off x="1202" y="3067"/>
              <a:ext cx="682" cy="233"/>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srgbClr val="000000"/>
                  </a:solidFill>
                  <a:latin typeface="Symbol" pitchFamily="18" charset="2"/>
                </a:rPr>
                <a:t>g* </a:t>
              </a:r>
              <a:r>
                <a:rPr lang="fr-FR">
                  <a:solidFill>
                    <a:srgbClr val="000000"/>
                  </a:solidFill>
                  <a:latin typeface="Times New Roman" pitchFamily="18" charset="0"/>
                  <a:cs typeface="Times New Roman" pitchFamily="18" charset="0"/>
                </a:rPr>
                <a:t>(t=Q</a:t>
              </a:r>
              <a:r>
                <a:rPr lang="fr-FR" baseline="30000">
                  <a:solidFill>
                    <a:srgbClr val="000000"/>
                  </a:solidFill>
                  <a:latin typeface="Times New Roman" pitchFamily="18" charset="0"/>
                  <a:cs typeface="Times New Roman" pitchFamily="18" charset="0"/>
                </a:rPr>
                <a:t>2</a:t>
              </a:r>
              <a:r>
                <a:rPr lang="fr-FR">
                  <a:solidFill>
                    <a:srgbClr val="000000"/>
                  </a:solidFill>
                  <a:latin typeface="Times New Roman" pitchFamily="18" charset="0"/>
                  <a:cs typeface="Times New Roman" pitchFamily="18" charset="0"/>
                </a:rPr>
                <a:t>)</a:t>
              </a:r>
            </a:p>
          </p:txBody>
        </p:sp>
      </p:grpSp>
      <p:sp>
        <p:nvSpPr>
          <p:cNvPr id="39941" name="Rectangle 53"/>
          <p:cNvSpPr>
            <a:spLocks noChangeArrowheads="1"/>
          </p:cNvSpPr>
          <p:nvPr/>
        </p:nvSpPr>
        <p:spPr bwMode="auto">
          <a:xfrm>
            <a:off x="222886" y="1732789"/>
            <a:ext cx="8137525" cy="400050"/>
          </a:xfrm>
          <a:prstGeom prst="rect">
            <a:avLst/>
          </a:prstGeom>
          <a:noFill/>
          <a:ln w="9525">
            <a:noFill/>
            <a:miter lim="800000"/>
            <a:headEnd/>
            <a:tailEnd/>
          </a:ln>
        </p:spPr>
        <p:txBody>
          <a:bodyPr>
            <a:spAutoFit/>
          </a:bodyPr>
          <a:lstStyle/>
          <a:p>
            <a:pPr lvl="1" fontAlgn="base">
              <a:spcBef>
                <a:spcPct val="0"/>
              </a:spcBef>
              <a:spcAft>
                <a:spcPct val="0"/>
              </a:spcAft>
              <a:buClr>
                <a:srgbClr val="000000"/>
              </a:buClr>
              <a:buFont typeface="Wingdings" pitchFamily="2" charset="2"/>
              <a:buChar char="Ø"/>
            </a:pPr>
            <a:r>
              <a:rPr lang="fr-FR" sz="2000" dirty="0">
                <a:solidFill>
                  <a:srgbClr val="000000"/>
                </a:solidFill>
                <a:latin typeface="Times New Roman" pitchFamily="18" charset="0"/>
              </a:rPr>
              <a:t>1956: </a:t>
            </a:r>
            <a:r>
              <a:rPr lang="fr-FR" sz="2000" b="1" dirty="0" err="1">
                <a:solidFill>
                  <a:srgbClr val="FF0000"/>
                </a:solidFill>
                <a:latin typeface="Times New Roman" pitchFamily="18" charset="0"/>
              </a:rPr>
              <a:t>Elastic</a:t>
            </a:r>
            <a:r>
              <a:rPr lang="fr-FR" sz="2000" b="1" dirty="0">
                <a:solidFill>
                  <a:srgbClr val="FF0000"/>
                </a:solidFill>
                <a:latin typeface="Times New Roman" pitchFamily="18" charset="0"/>
              </a:rPr>
              <a:t> </a:t>
            </a:r>
            <a:r>
              <a:rPr lang="fr-FR" sz="2000" b="1" dirty="0" err="1">
                <a:solidFill>
                  <a:srgbClr val="FF0000"/>
                </a:solidFill>
                <a:latin typeface="Times New Roman" pitchFamily="18" charset="0"/>
              </a:rPr>
              <a:t>scattering</a:t>
            </a:r>
            <a:r>
              <a:rPr lang="fr-FR" sz="2000" dirty="0">
                <a:solidFill>
                  <a:srgbClr val="000000"/>
                </a:solidFill>
                <a:latin typeface="Times New Roman" pitchFamily="18" charset="0"/>
              </a:rPr>
              <a:t> </a:t>
            </a:r>
            <a:r>
              <a:rPr lang="fr-FR" sz="2000" dirty="0" err="1">
                <a:solidFill>
                  <a:srgbClr val="000000"/>
                </a:solidFill>
                <a:latin typeface="Times New Roman" pitchFamily="18" charset="0"/>
              </a:rPr>
              <a:t>ep</a:t>
            </a:r>
            <a:r>
              <a:rPr lang="fr-FR" sz="2000" dirty="0" err="1">
                <a:solidFill>
                  <a:srgbClr val="000000"/>
                </a:solidFill>
                <a:latin typeface="Times New Roman" pitchFamily="18" charset="0"/>
                <a:cs typeface="Times New Roman" pitchFamily="18" charset="0"/>
              </a:rPr>
              <a:t>→e’p</a:t>
            </a:r>
            <a:r>
              <a:rPr lang="fr-FR" sz="2000" dirty="0">
                <a:solidFill>
                  <a:srgbClr val="000000"/>
                </a:solidFill>
                <a:latin typeface="Times New Roman" pitchFamily="18" charset="0"/>
                <a:cs typeface="Times New Roman" pitchFamily="18" charset="0"/>
              </a:rPr>
              <a:t>’</a:t>
            </a:r>
            <a:r>
              <a:rPr lang="fr-FR" sz="2000" dirty="0">
                <a:solidFill>
                  <a:srgbClr val="000000"/>
                </a:solidFill>
                <a:latin typeface="Times New Roman" pitchFamily="18" charset="0"/>
              </a:rPr>
              <a:t> (</a:t>
            </a:r>
            <a:r>
              <a:rPr lang="fr-FR" dirty="0" err="1">
                <a:solidFill>
                  <a:srgbClr val="000000"/>
                </a:solidFill>
                <a:latin typeface="Times New Roman" pitchFamily="18" charset="0"/>
              </a:rPr>
              <a:t>Hofstadter</a:t>
            </a:r>
            <a:r>
              <a:rPr lang="fr-FR" dirty="0">
                <a:solidFill>
                  <a:srgbClr val="000000"/>
                </a:solidFill>
                <a:latin typeface="Times New Roman" pitchFamily="18" charset="0"/>
              </a:rPr>
              <a:t>, Nobel </a:t>
            </a:r>
            <a:r>
              <a:rPr lang="fr-FR" dirty="0" err="1">
                <a:solidFill>
                  <a:srgbClr val="000000"/>
                </a:solidFill>
                <a:latin typeface="Times New Roman" pitchFamily="18" charset="0"/>
              </a:rPr>
              <a:t>Prize</a:t>
            </a:r>
            <a:r>
              <a:rPr lang="fr-FR" dirty="0">
                <a:solidFill>
                  <a:srgbClr val="000000"/>
                </a:solidFill>
                <a:latin typeface="Times New Roman" pitchFamily="18" charset="0"/>
              </a:rPr>
              <a:t> 1961)</a:t>
            </a:r>
            <a:r>
              <a:rPr lang="fr-FR" sz="2000" dirty="0">
                <a:solidFill>
                  <a:srgbClr val="000000"/>
                </a:solidFill>
                <a:latin typeface="Times New Roman" pitchFamily="18" charset="0"/>
              </a:rPr>
              <a:t> </a:t>
            </a:r>
          </a:p>
        </p:txBody>
      </p:sp>
      <p:sp>
        <p:nvSpPr>
          <p:cNvPr id="39942" name="Rectangle 59"/>
          <p:cNvSpPr>
            <a:spLocks noChangeArrowheads="1"/>
          </p:cNvSpPr>
          <p:nvPr/>
        </p:nvSpPr>
        <p:spPr bwMode="auto">
          <a:xfrm>
            <a:off x="151447" y="4246159"/>
            <a:ext cx="10009188" cy="701675"/>
          </a:xfrm>
          <a:prstGeom prst="rect">
            <a:avLst/>
          </a:prstGeom>
          <a:noFill/>
          <a:ln w="9525">
            <a:noFill/>
            <a:miter lim="800000"/>
            <a:headEnd/>
            <a:tailEnd/>
          </a:ln>
        </p:spPr>
        <p:txBody>
          <a:bodyPr>
            <a:spAutoFit/>
          </a:bodyPr>
          <a:lstStyle/>
          <a:p>
            <a:pPr lvl="1" fontAlgn="base">
              <a:spcBef>
                <a:spcPct val="0"/>
              </a:spcBef>
              <a:spcAft>
                <a:spcPct val="0"/>
              </a:spcAft>
              <a:buClr>
                <a:srgbClr val="000000"/>
              </a:buClr>
              <a:buFont typeface="Wingdings" pitchFamily="2" charset="2"/>
              <a:buChar char="Ø"/>
            </a:pPr>
            <a:r>
              <a:rPr lang="fr-FR" sz="2000" dirty="0">
                <a:solidFill>
                  <a:srgbClr val="000000"/>
                </a:solidFill>
                <a:latin typeface="Times New Roman" pitchFamily="18" charset="0"/>
              </a:rPr>
              <a:t>1967: </a:t>
            </a:r>
            <a:r>
              <a:rPr lang="fr-FR" sz="2000" b="1" dirty="0" err="1">
                <a:solidFill>
                  <a:srgbClr val="FF0000"/>
                </a:solidFill>
                <a:latin typeface="Times New Roman" pitchFamily="18" charset="0"/>
              </a:rPr>
              <a:t>Deep</a:t>
            </a:r>
            <a:r>
              <a:rPr lang="fr-FR" sz="2000" b="1" dirty="0">
                <a:solidFill>
                  <a:srgbClr val="FF0000"/>
                </a:solidFill>
                <a:latin typeface="Times New Roman" pitchFamily="18" charset="0"/>
              </a:rPr>
              <a:t> </a:t>
            </a:r>
            <a:r>
              <a:rPr lang="fr-FR" sz="2000" b="1" dirty="0" err="1">
                <a:solidFill>
                  <a:srgbClr val="FF0000"/>
                </a:solidFill>
                <a:latin typeface="Times New Roman" pitchFamily="18" charset="0"/>
              </a:rPr>
              <a:t>inelastic</a:t>
            </a:r>
            <a:r>
              <a:rPr lang="fr-FR" sz="2000" b="1" dirty="0">
                <a:solidFill>
                  <a:srgbClr val="FF0000"/>
                </a:solidFill>
                <a:latin typeface="Times New Roman" pitchFamily="18" charset="0"/>
              </a:rPr>
              <a:t> </a:t>
            </a:r>
            <a:r>
              <a:rPr lang="fr-FR" sz="2000" b="1" dirty="0" err="1">
                <a:solidFill>
                  <a:srgbClr val="FF0000"/>
                </a:solidFill>
                <a:latin typeface="Times New Roman" pitchFamily="18" charset="0"/>
              </a:rPr>
              <a:t>scattering</a:t>
            </a:r>
            <a:r>
              <a:rPr lang="fr-FR" sz="2000" b="1" dirty="0">
                <a:solidFill>
                  <a:srgbClr val="FF0000"/>
                </a:solidFill>
                <a:latin typeface="Times New Roman" pitchFamily="18" charset="0"/>
              </a:rPr>
              <a:t> </a:t>
            </a:r>
            <a:r>
              <a:rPr lang="fr-FR" sz="2000" dirty="0">
                <a:solidFill>
                  <a:srgbClr val="000000"/>
                </a:solidFill>
                <a:latin typeface="Times New Roman" pitchFamily="18" charset="0"/>
              </a:rPr>
              <a:t>(DIS) </a:t>
            </a:r>
            <a:r>
              <a:rPr lang="fr-FR" sz="2000" dirty="0" err="1">
                <a:solidFill>
                  <a:srgbClr val="000000"/>
                </a:solidFill>
                <a:latin typeface="Times New Roman" pitchFamily="18" charset="0"/>
              </a:rPr>
              <a:t>ep</a:t>
            </a:r>
            <a:r>
              <a:rPr lang="fr-FR" sz="2000" dirty="0" err="1">
                <a:solidFill>
                  <a:srgbClr val="000000"/>
                </a:solidFill>
                <a:latin typeface="Times New Roman" pitchFamily="18" charset="0"/>
                <a:cs typeface="Times New Roman" pitchFamily="18" charset="0"/>
              </a:rPr>
              <a:t>→e’X</a:t>
            </a:r>
            <a:r>
              <a:rPr lang="fr-FR" sz="2000" dirty="0">
                <a:solidFill>
                  <a:srgbClr val="000000"/>
                </a:solidFill>
                <a:latin typeface="Times New Roman" pitchFamily="18" charset="0"/>
              </a:rPr>
              <a:t> </a:t>
            </a:r>
          </a:p>
          <a:p>
            <a:pPr lvl="1" fontAlgn="base">
              <a:spcBef>
                <a:spcPct val="0"/>
              </a:spcBef>
              <a:spcAft>
                <a:spcPct val="0"/>
              </a:spcAft>
              <a:buClr>
                <a:srgbClr val="000000"/>
              </a:buClr>
            </a:pPr>
            <a:r>
              <a:rPr lang="fr-FR" sz="2000" dirty="0">
                <a:solidFill>
                  <a:srgbClr val="000000"/>
                </a:solidFill>
                <a:latin typeface="Times New Roman" pitchFamily="18" charset="0"/>
              </a:rPr>
              <a:t>   (</a:t>
            </a:r>
            <a:r>
              <a:rPr lang="en-US" dirty="0">
                <a:solidFill>
                  <a:srgbClr val="000000"/>
                </a:solidFill>
                <a:latin typeface="Times New Roman" pitchFamily="18" charset="0"/>
              </a:rPr>
              <a:t>Friedman, Kendall, Taylor</a:t>
            </a:r>
            <a:r>
              <a:rPr lang="fr-FR" dirty="0">
                <a:solidFill>
                  <a:srgbClr val="000000"/>
                </a:solidFill>
                <a:latin typeface="Times New Roman" pitchFamily="18" charset="0"/>
              </a:rPr>
              <a:t>, Nobel </a:t>
            </a:r>
            <a:r>
              <a:rPr lang="fr-FR" dirty="0" err="1">
                <a:solidFill>
                  <a:srgbClr val="000000"/>
                </a:solidFill>
                <a:latin typeface="Times New Roman" pitchFamily="18" charset="0"/>
              </a:rPr>
              <a:t>Prize</a:t>
            </a:r>
            <a:r>
              <a:rPr lang="fr-FR" dirty="0">
                <a:solidFill>
                  <a:srgbClr val="000000"/>
                </a:solidFill>
                <a:latin typeface="Times New Roman" pitchFamily="18" charset="0"/>
              </a:rPr>
              <a:t> 1990)</a:t>
            </a:r>
            <a:r>
              <a:rPr lang="fr-FR" sz="2000" dirty="0">
                <a:solidFill>
                  <a:srgbClr val="000000"/>
                </a:solidFill>
                <a:latin typeface="Times New Roman" pitchFamily="18" charset="0"/>
              </a:rPr>
              <a:t> </a:t>
            </a:r>
          </a:p>
        </p:txBody>
      </p:sp>
      <p:sp>
        <p:nvSpPr>
          <p:cNvPr id="39943" name="Text Box 58"/>
          <p:cNvSpPr txBox="1">
            <a:spLocks noChangeArrowheads="1"/>
          </p:cNvSpPr>
          <p:nvPr/>
        </p:nvSpPr>
        <p:spPr bwMode="auto">
          <a:xfrm>
            <a:off x="3258184" y="5444579"/>
            <a:ext cx="5999798" cy="923330"/>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buClr>
                <a:srgbClr val="000000"/>
              </a:buClr>
              <a:buFontTx/>
              <a:buChar char="•"/>
            </a:pPr>
            <a:r>
              <a:rPr lang="fr-FR" dirty="0">
                <a:solidFill>
                  <a:srgbClr val="000000"/>
                </a:solidFill>
                <a:latin typeface="Times New Roman" pitchFamily="18" charset="0"/>
              </a:rPr>
              <a:t> Discovery of the </a:t>
            </a:r>
            <a:r>
              <a:rPr lang="fr-FR" b="1" dirty="0">
                <a:solidFill>
                  <a:srgbClr val="000000"/>
                </a:solidFill>
                <a:latin typeface="Times New Roman" pitchFamily="18" charset="0"/>
              </a:rPr>
              <a:t>quarks</a:t>
            </a:r>
            <a:r>
              <a:rPr lang="fr-FR" dirty="0">
                <a:solidFill>
                  <a:srgbClr val="000000"/>
                </a:solidFill>
                <a:latin typeface="Times New Roman" pitchFamily="18" charset="0"/>
              </a:rPr>
              <a:t> (or “partons”)</a:t>
            </a:r>
          </a:p>
          <a:p>
            <a:pPr fontAlgn="base">
              <a:spcBef>
                <a:spcPct val="0"/>
              </a:spcBef>
              <a:spcAft>
                <a:spcPct val="0"/>
              </a:spcAft>
              <a:buClr>
                <a:srgbClr val="000000"/>
              </a:buClr>
              <a:buFontTx/>
              <a:buChar char="•"/>
            </a:pPr>
            <a:r>
              <a:rPr lang="fr-FR" dirty="0">
                <a:solidFill>
                  <a:srgbClr val="000000"/>
                </a:solidFill>
                <a:latin typeface="Times New Roman" pitchFamily="18" charset="0"/>
              </a:rPr>
              <a:t> </a:t>
            </a:r>
            <a:r>
              <a:rPr lang="fr-FR" dirty="0" err="1">
                <a:solidFill>
                  <a:srgbClr val="000000"/>
                </a:solidFill>
                <a:latin typeface="Times New Roman" pitchFamily="18" charset="0"/>
              </a:rPr>
              <a:t>Measurement</a:t>
            </a:r>
            <a:r>
              <a:rPr lang="fr-FR" dirty="0">
                <a:solidFill>
                  <a:srgbClr val="000000"/>
                </a:solidFill>
                <a:latin typeface="Times New Roman" pitchFamily="18" charset="0"/>
              </a:rPr>
              <a:t> of the </a:t>
            </a:r>
            <a:r>
              <a:rPr lang="fr-FR" dirty="0" err="1">
                <a:solidFill>
                  <a:srgbClr val="000000"/>
                </a:solidFill>
                <a:latin typeface="Times New Roman" pitchFamily="18" charset="0"/>
              </a:rPr>
              <a:t>momentum</a:t>
            </a:r>
            <a:r>
              <a:rPr lang="fr-FR" dirty="0">
                <a:solidFill>
                  <a:srgbClr val="000000"/>
                </a:solidFill>
                <a:latin typeface="Times New Roman" pitchFamily="18" charset="0"/>
              </a:rPr>
              <a:t> and spin distributions of the partons: </a:t>
            </a:r>
            <a:r>
              <a:rPr lang="fr-FR" b="1" dirty="0">
                <a:solidFill>
                  <a:srgbClr val="000000"/>
                </a:solidFill>
                <a:latin typeface="Times New Roman" pitchFamily="18" charset="0"/>
              </a:rPr>
              <a:t>Parton Distribution </a:t>
            </a:r>
            <a:r>
              <a:rPr lang="fr-FR" b="1" dirty="0" err="1">
                <a:solidFill>
                  <a:srgbClr val="000000"/>
                </a:solidFill>
                <a:latin typeface="Times New Roman" pitchFamily="18" charset="0"/>
              </a:rPr>
              <a:t>Functions</a:t>
            </a:r>
            <a:r>
              <a:rPr lang="fr-FR" b="1" dirty="0">
                <a:solidFill>
                  <a:srgbClr val="000000"/>
                </a:solidFill>
                <a:latin typeface="Times New Roman" pitchFamily="18" charset="0"/>
              </a:rPr>
              <a:t> (PDF)</a:t>
            </a:r>
            <a:r>
              <a:rPr lang="fr-FR" dirty="0">
                <a:solidFill>
                  <a:srgbClr val="000000"/>
                </a:solidFill>
                <a:latin typeface="Times New Roman" pitchFamily="18" charset="0"/>
              </a:rPr>
              <a:t> </a:t>
            </a:r>
            <a:r>
              <a:rPr lang="fr-FR" b="1" dirty="0">
                <a:solidFill>
                  <a:srgbClr val="000000"/>
                </a:solidFill>
                <a:latin typeface="Times New Roman" pitchFamily="18" charset="0"/>
              </a:rPr>
              <a:t>q(x), </a:t>
            </a:r>
            <a:r>
              <a:rPr lang="fr-FR" b="1" dirty="0" err="1">
                <a:solidFill>
                  <a:srgbClr val="000000"/>
                </a:solidFill>
                <a:latin typeface="Symbol" pitchFamily="18" charset="2"/>
              </a:rPr>
              <a:t>D</a:t>
            </a:r>
            <a:r>
              <a:rPr lang="fr-FR" b="1" dirty="0" err="1">
                <a:solidFill>
                  <a:srgbClr val="000000"/>
                </a:solidFill>
                <a:latin typeface="Times New Roman" pitchFamily="18" charset="0"/>
              </a:rPr>
              <a:t>q</a:t>
            </a:r>
            <a:r>
              <a:rPr lang="fr-FR" b="1" dirty="0">
                <a:solidFill>
                  <a:srgbClr val="000000"/>
                </a:solidFill>
                <a:latin typeface="Times New Roman" pitchFamily="18" charset="0"/>
              </a:rPr>
              <a:t>(x)</a:t>
            </a:r>
          </a:p>
        </p:txBody>
      </p:sp>
      <p:sp>
        <p:nvSpPr>
          <p:cNvPr id="39944" name="Text Box 101"/>
          <p:cNvSpPr txBox="1">
            <a:spLocks noChangeArrowheads="1"/>
          </p:cNvSpPr>
          <p:nvPr/>
        </p:nvSpPr>
        <p:spPr bwMode="auto">
          <a:xfrm>
            <a:off x="3216909" y="2461312"/>
            <a:ext cx="5412006" cy="923330"/>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buFontTx/>
              <a:buChar char="•"/>
            </a:pPr>
            <a:r>
              <a:rPr lang="fr-FR" dirty="0">
                <a:solidFill>
                  <a:srgbClr val="000000"/>
                </a:solidFill>
                <a:latin typeface="Times New Roman" pitchFamily="18" charset="0"/>
              </a:rPr>
              <a:t> The proton </a:t>
            </a:r>
            <a:r>
              <a:rPr lang="fr-FR" dirty="0" err="1">
                <a:solidFill>
                  <a:srgbClr val="000000"/>
                </a:solidFill>
                <a:latin typeface="Times New Roman" pitchFamily="18" charset="0"/>
              </a:rPr>
              <a:t>is</a:t>
            </a:r>
            <a:r>
              <a:rPr lang="fr-FR" dirty="0">
                <a:solidFill>
                  <a:srgbClr val="000000"/>
                </a:solidFill>
                <a:latin typeface="Times New Roman" pitchFamily="18" charset="0"/>
              </a:rPr>
              <a:t> </a:t>
            </a:r>
            <a:r>
              <a:rPr lang="fr-FR" b="1" dirty="0">
                <a:solidFill>
                  <a:srgbClr val="000000"/>
                </a:solidFill>
                <a:latin typeface="Times New Roman" pitchFamily="18" charset="0"/>
              </a:rPr>
              <a:t>not a point-</a:t>
            </a:r>
            <a:r>
              <a:rPr lang="fr-FR" b="1" dirty="0" err="1">
                <a:solidFill>
                  <a:srgbClr val="000000"/>
                </a:solidFill>
                <a:latin typeface="Times New Roman" pitchFamily="18" charset="0"/>
              </a:rPr>
              <a:t>like</a:t>
            </a:r>
            <a:r>
              <a:rPr lang="fr-FR" b="1" dirty="0">
                <a:solidFill>
                  <a:srgbClr val="000000"/>
                </a:solidFill>
                <a:latin typeface="Times New Roman" pitchFamily="18" charset="0"/>
              </a:rPr>
              <a:t> </a:t>
            </a:r>
            <a:r>
              <a:rPr lang="fr-FR" b="1" dirty="0" err="1">
                <a:solidFill>
                  <a:srgbClr val="000000"/>
                </a:solidFill>
                <a:latin typeface="Times New Roman" pitchFamily="18" charset="0"/>
              </a:rPr>
              <a:t>object</a:t>
            </a:r>
            <a:endParaRPr lang="fr-FR" b="1" dirty="0">
              <a:solidFill>
                <a:srgbClr val="000000"/>
              </a:solidFill>
              <a:latin typeface="Times New Roman" pitchFamily="18" charset="0"/>
            </a:endParaRPr>
          </a:p>
          <a:p>
            <a:pPr fontAlgn="base">
              <a:spcBef>
                <a:spcPct val="0"/>
              </a:spcBef>
              <a:spcAft>
                <a:spcPct val="0"/>
              </a:spcAft>
              <a:buFontTx/>
              <a:buChar char="•"/>
            </a:pPr>
            <a:r>
              <a:rPr lang="fr-FR" dirty="0">
                <a:solidFill>
                  <a:srgbClr val="000000"/>
                </a:solidFill>
                <a:latin typeface="Times New Roman" pitchFamily="18" charset="0"/>
              </a:rPr>
              <a:t> </a:t>
            </a:r>
            <a:r>
              <a:rPr lang="fr-FR" dirty="0" err="1">
                <a:solidFill>
                  <a:srgbClr val="000000"/>
                </a:solidFill>
                <a:latin typeface="Times New Roman" pitchFamily="18" charset="0"/>
              </a:rPr>
              <a:t>Measurement</a:t>
            </a:r>
            <a:r>
              <a:rPr lang="fr-FR" dirty="0">
                <a:solidFill>
                  <a:srgbClr val="000000"/>
                </a:solidFill>
                <a:latin typeface="Times New Roman" pitchFamily="18" charset="0"/>
              </a:rPr>
              <a:t> of charge distributions of the proton: </a:t>
            </a:r>
            <a:r>
              <a:rPr lang="fr-FR" b="1" dirty="0" err="1">
                <a:solidFill>
                  <a:srgbClr val="000000"/>
                </a:solidFill>
                <a:latin typeface="Times New Roman" pitchFamily="18" charset="0"/>
              </a:rPr>
              <a:t>Electromagnetic</a:t>
            </a:r>
            <a:r>
              <a:rPr lang="fr-FR" b="1" dirty="0">
                <a:solidFill>
                  <a:srgbClr val="000000"/>
                </a:solidFill>
                <a:latin typeface="Times New Roman" pitchFamily="18" charset="0"/>
              </a:rPr>
              <a:t> </a:t>
            </a:r>
            <a:r>
              <a:rPr lang="fr-FR" b="1" dirty="0" err="1">
                <a:solidFill>
                  <a:srgbClr val="000000"/>
                </a:solidFill>
                <a:latin typeface="Times New Roman" pitchFamily="18" charset="0"/>
              </a:rPr>
              <a:t>form</a:t>
            </a:r>
            <a:r>
              <a:rPr lang="fr-FR" b="1" dirty="0">
                <a:solidFill>
                  <a:srgbClr val="000000"/>
                </a:solidFill>
                <a:latin typeface="Times New Roman" pitchFamily="18" charset="0"/>
              </a:rPr>
              <a:t> </a:t>
            </a:r>
            <a:r>
              <a:rPr lang="fr-FR" b="1" dirty="0" err="1">
                <a:solidFill>
                  <a:srgbClr val="000000"/>
                </a:solidFill>
                <a:latin typeface="Times New Roman" pitchFamily="18" charset="0"/>
              </a:rPr>
              <a:t>factors</a:t>
            </a:r>
            <a:r>
              <a:rPr lang="fr-FR" b="1" dirty="0">
                <a:solidFill>
                  <a:srgbClr val="000000"/>
                </a:solidFill>
                <a:latin typeface="Times New Roman" pitchFamily="18" charset="0"/>
              </a:rPr>
              <a:t> F</a:t>
            </a:r>
            <a:r>
              <a:rPr lang="fr-FR" b="1" baseline="-25000" dirty="0">
                <a:solidFill>
                  <a:srgbClr val="000000"/>
                </a:solidFill>
                <a:latin typeface="Times New Roman" pitchFamily="18" charset="0"/>
              </a:rPr>
              <a:t>1</a:t>
            </a:r>
            <a:r>
              <a:rPr lang="fr-FR" b="1" dirty="0">
                <a:solidFill>
                  <a:srgbClr val="000000"/>
                </a:solidFill>
                <a:latin typeface="Times New Roman" pitchFamily="18" charset="0"/>
              </a:rPr>
              <a:t>(t), F</a:t>
            </a:r>
            <a:r>
              <a:rPr lang="fr-FR" b="1" baseline="-25000" dirty="0">
                <a:solidFill>
                  <a:srgbClr val="000000"/>
                </a:solidFill>
                <a:latin typeface="Times New Roman" pitchFamily="18" charset="0"/>
              </a:rPr>
              <a:t>2</a:t>
            </a:r>
            <a:r>
              <a:rPr lang="fr-FR" b="1" dirty="0">
                <a:solidFill>
                  <a:srgbClr val="000000"/>
                </a:solidFill>
                <a:latin typeface="Times New Roman" pitchFamily="18" charset="0"/>
              </a:rPr>
              <a:t>(t)</a:t>
            </a:r>
          </a:p>
        </p:txBody>
      </p:sp>
      <p:sp>
        <p:nvSpPr>
          <p:cNvPr id="39945" name="Oval 47"/>
          <p:cNvSpPr>
            <a:spLocks noChangeArrowheads="1"/>
          </p:cNvSpPr>
          <p:nvPr/>
        </p:nvSpPr>
        <p:spPr bwMode="auto">
          <a:xfrm>
            <a:off x="9748520" y="1674379"/>
            <a:ext cx="1219200" cy="1235075"/>
          </a:xfrm>
          <a:prstGeom prst="ellipse">
            <a:avLst/>
          </a:prstGeom>
          <a:solidFill>
            <a:srgbClr val="CA9564"/>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46" name="Line 56"/>
          <p:cNvSpPr>
            <a:spLocks noChangeShapeType="1"/>
          </p:cNvSpPr>
          <p:nvPr/>
        </p:nvSpPr>
        <p:spPr bwMode="auto">
          <a:xfrm>
            <a:off x="11228070" y="2447491"/>
            <a:ext cx="0" cy="3287712"/>
          </a:xfrm>
          <a:prstGeom prst="line">
            <a:avLst/>
          </a:prstGeom>
          <a:noFill/>
          <a:ln w="76200" cmpd="tri">
            <a:solidFill>
              <a:srgbClr val="FF0000"/>
            </a:solidFill>
            <a:round/>
            <a:headEnd/>
            <a:tailEnd type="triangle" w="med" len="me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47" name="Text Box 59"/>
          <p:cNvSpPr txBox="1">
            <a:spLocks noChangeArrowheads="1"/>
          </p:cNvSpPr>
          <p:nvPr/>
        </p:nvSpPr>
        <p:spPr bwMode="auto">
          <a:xfrm>
            <a:off x="11026458" y="1707716"/>
            <a:ext cx="608012" cy="646112"/>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latin typeface="Times New Roman" pitchFamily="18" charset="0"/>
                <a:cs typeface="Times New Roman" pitchFamily="18" charset="0"/>
              </a:rPr>
              <a:t>Low</a:t>
            </a:r>
          </a:p>
          <a:p>
            <a:pPr fontAlgn="base">
              <a:spcBef>
                <a:spcPct val="0"/>
              </a:spcBef>
              <a:spcAft>
                <a:spcPct val="0"/>
              </a:spcAft>
            </a:pPr>
            <a:r>
              <a:rPr lang="en-US">
                <a:solidFill>
                  <a:srgbClr val="000000"/>
                </a:solidFill>
                <a:latin typeface="Times New Roman" pitchFamily="18" charset="0"/>
                <a:cs typeface="Times New Roman" pitchFamily="18" charset="0"/>
              </a:rPr>
              <a:t>Q</a:t>
            </a:r>
            <a:r>
              <a:rPr lang="en-US" baseline="30000">
                <a:solidFill>
                  <a:srgbClr val="000000"/>
                </a:solidFill>
                <a:latin typeface="Times New Roman" pitchFamily="18" charset="0"/>
                <a:cs typeface="Times New Roman" pitchFamily="18" charset="0"/>
              </a:rPr>
              <a:t>2</a:t>
            </a:r>
          </a:p>
        </p:txBody>
      </p:sp>
      <p:sp>
        <p:nvSpPr>
          <p:cNvPr id="39948" name="Text Box 60"/>
          <p:cNvSpPr txBox="1">
            <a:spLocks noChangeArrowheads="1"/>
          </p:cNvSpPr>
          <p:nvPr/>
        </p:nvSpPr>
        <p:spPr bwMode="auto">
          <a:xfrm>
            <a:off x="10853420" y="5779654"/>
            <a:ext cx="966788" cy="646113"/>
          </a:xfrm>
          <a:prstGeom prst="rect">
            <a:avLst/>
          </a:prstGeom>
          <a:noFill/>
          <a:ln w="9525">
            <a:noFill/>
            <a:miter lim="800000"/>
            <a:headEnd/>
            <a:tailEnd/>
          </a:ln>
        </p:spPr>
        <p:txBody>
          <a:bodyPr>
            <a:spAutoFit/>
          </a:bodyPr>
          <a:lstStyle/>
          <a:p>
            <a:pPr algn="ctr" fontAlgn="base">
              <a:spcBef>
                <a:spcPct val="0"/>
              </a:spcBef>
              <a:spcAft>
                <a:spcPct val="0"/>
              </a:spcAft>
            </a:pPr>
            <a:r>
              <a:rPr lang="en-US">
                <a:solidFill>
                  <a:srgbClr val="000000"/>
                </a:solidFill>
                <a:latin typeface="Times New Roman" pitchFamily="18" charset="0"/>
                <a:cs typeface="Times New Roman" pitchFamily="18" charset="0"/>
              </a:rPr>
              <a:t>High</a:t>
            </a:r>
          </a:p>
          <a:p>
            <a:pPr algn="ctr" fontAlgn="base">
              <a:spcBef>
                <a:spcPct val="0"/>
              </a:spcBef>
              <a:spcAft>
                <a:spcPct val="0"/>
              </a:spcAft>
            </a:pPr>
            <a:r>
              <a:rPr lang="en-US">
                <a:solidFill>
                  <a:srgbClr val="000000"/>
                </a:solidFill>
                <a:latin typeface="Times New Roman" pitchFamily="18" charset="0"/>
                <a:cs typeface="Times New Roman" pitchFamily="18" charset="0"/>
              </a:rPr>
              <a:t>Q</a:t>
            </a:r>
            <a:r>
              <a:rPr lang="en-US" baseline="30000">
                <a:solidFill>
                  <a:srgbClr val="000000"/>
                </a:solidFill>
                <a:latin typeface="Times New Roman" pitchFamily="18" charset="0"/>
                <a:cs typeface="Times New Roman" pitchFamily="18" charset="0"/>
              </a:rPr>
              <a:t>2</a:t>
            </a:r>
          </a:p>
        </p:txBody>
      </p:sp>
      <p:grpSp>
        <p:nvGrpSpPr>
          <p:cNvPr id="9" name="Group 88"/>
          <p:cNvGrpSpPr>
            <a:grpSpLocks/>
          </p:cNvGrpSpPr>
          <p:nvPr/>
        </p:nvGrpSpPr>
        <p:grpSpPr bwMode="auto">
          <a:xfrm>
            <a:off x="9764395" y="5033528"/>
            <a:ext cx="1169988" cy="1233488"/>
            <a:chOff x="4303" y="3024"/>
            <a:chExt cx="737" cy="777"/>
          </a:xfrm>
        </p:grpSpPr>
        <p:sp>
          <p:nvSpPr>
            <p:cNvPr id="39958" name="Oval 22" descr="20%"/>
            <p:cNvSpPr>
              <a:spLocks noChangeArrowheads="1"/>
            </p:cNvSpPr>
            <p:nvPr/>
          </p:nvSpPr>
          <p:spPr bwMode="auto">
            <a:xfrm>
              <a:off x="4303" y="3024"/>
              <a:ext cx="737" cy="777"/>
            </a:xfrm>
            <a:prstGeom prst="ellipse">
              <a:avLst/>
            </a:prstGeom>
            <a:pattFill prst="pct20">
              <a:fgClr>
                <a:srgbClr val="FFCC99"/>
              </a:fgClr>
              <a:bgClr>
                <a:srgbClr val="FFFFFF"/>
              </a:bgClr>
            </a:patt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59" name="Oval 24"/>
            <p:cNvSpPr>
              <a:spLocks noChangeArrowheads="1"/>
            </p:cNvSpPr>
            <p:nvPr/>
          </p:nvSpPr>
          <p:spPr bwMode="auto">
            <a:xfrm>
              <a:off x="4549" y="3154"/>
              <a:ext cx="41" cy="43"/>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60" name="Oval 25"/>
            <p:cNvSpPr>
              <a:spLocks noChangeArrowheads="1"/>
            </p:cNvSpPr>
            <p:nvPr/>
          </p:nvSpPr>
          <p:spPr bwMode="auto">
            <a:xfrm>
              <a:off x="4426" y="3283"/>
              <a:ext cx="41" cy="43"/>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61" name="Oval 26"/>
            <p:cNvSpPr>
              <a:spLocks noChangeArrowheads="1"/>
            </p:cNvSpPr>
            <p:nvPr/>
          </p:nvSpPr>
          <p:spPr bwMode="auto">
            <a:xfrm>
              <a:off x="4672" y="3283"/>
              <a:ext cx="40" cy="43"/>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62" name="Oval 29"/>
            <p:cNvSpPr>
              <a:spLocks noChangeArrowheads="1"/>
            </p:cNvSpPr>
            <p:nvPr/>
          </p:nvSpPr>
          <p:spPr bwMode="auto">
            <a:xfrm>
              <a:off x="4835" y="3413"/>
              <a:ext cx="41" cy="43"/>
            </a:xfrm>
            <a:prstGeom prst="ellipse">
              <a:avLst/>
            </a:prstGeom>
            <a:solidFill>
              <a:srgbClr val="3AC737"/>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63" name="Oval 30"/>
            <p:cNvSpPr>
              <a:spLocks noChangeArrowheads="1"/>
            </p:cNvSpPr>
            <p:nvPr/>
          </p:nvSpPr>
          <p:spPr bwMode="auto">
            <a:xfrm>
              <a:off x="4917" y="3499"/>
              <a:ext cx="41" cy="43"/>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64" name="Oval 33"/>
            <p:cNvSpPr>
              <a:spLocks noChangeArrowheads="1"/>
            </p:cNvSpPr>
            <p:nvPr/>
          </p:nvSpPr>
          <p:spPr bwMode="auto">
            <a:xfrm>
              <a:off x="4753" y="3067"/>
              <a:ext cx="41" cy="43"/>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65" name="Freeform 34"/>
            <p:cNvSpPr>
              <a:spLocks/>
            </p:cNvSpPr>
            <p:nvPr/>
          </p:nvSpPr>
          <p:spPr bwMode="auto">
            <a:xfrm>
              <a:off x="4672" y="3326"/>
              <a:ext cx="81" cy="130"/>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66" name="Freeform 35"/>
            <p:cNvSpPr>
              <a:spLocks/>
            </p:cNvSpPr>
            <p:nvPr/>
          </p:nvSpPr>
          <p:spPr bwMode="auto">
            <a:xfrm>
              <a:off x="4426" y="3326"/>
              <a:ext cx="82" cy="130"/>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67" name="Freeform 37"/>
            <p:cNvSpPr>
              <a:spLocks/>
            </p:cNvSpPr>
            <p:nvPr/>
          </p:nvSpPr>
          <p:spPr bwMode="auto">
            <a:xfrm rot="-7282380">
              <a:off x="4772" y="3509"/>
              <a:ext cx="86" cy="123"/>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68" name="Freeform 38"/>
            <p:cNvSpPr>
              <a:spLocks/>
            </p:cNvSpPr>
            <p:nvPr/>
          </p:nvSpPr>
          <p:spPr bwMode="auto">
            <a:xfrm>
              <a:off x="4842" y="3456"/>
              <a:ext cx="82" cy="129"/>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69" name="Freeform 39"/>
            <p:cNvSpPr>
              <a:spLocks/>
            </p:cNvSpPr>
            <p:nvPr/>
          </p:nvSpPr>
          <p:spPr bwMode="auto">
            <a:xfrm rot="-7282380">
              <a:off x="4649" y="3136"/>
              <a:ext cx="86" cy="122"/>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70" name="Freeform 40"/>
            <p:cNvSpPr>
              <a:spLocks/>
            </p:cNvSpPr>
            <p:nvPr/>
          </p:nvSpPr>
          <p:spPr bwMode="auto">
            <a:xfrm rot="9645446">
              <a:off x="4590" y="3154"/>
              <a:ext cx="82" cy="129"/>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71" name="Oval 23"/>
            <p:cNvSpPr>
              <a:spLocks noChangeArrowheads="1"/>
            </p:cNvSpPr>
            <p:nvPr/>
          </p:nvSpPr>
          <p:spPr bwMode="auto">
            <a:xfrm>
              <a:off x="4464" y="3437"/>
              <a:ext cx="41" cy="43"/>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72" name="Oval 27"/>
            <p:cNvSpPr>
              <a:spLocks noChangeArrowheads="1"/>
            </p:cNvSpPr>
            <p:nvPr/>
          </p:nvSpPr>
          <p:spPr bwMode="auto">
            <a:xfrm>
              <a:off x="4546" y="3437"/>
              <a:ext cx="41" cy="43"/>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73" name="Oval 28"/>
            <p:cNvSpPr>
              <a:spLocks noChangeArrowheads="1"/>
            </p:cNvSpPr>
            <p:nvPr/>
          </p:nvSpPr>
          <p:spPr bwMode="auto">
            <a:xfrm>
              <a:off x="4709" y="3437"/>
              <a:ext cx="41" cy="43"/>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74" name="Oval 31"/>
            <p:cNvSpPr>
              <a:spLocks noChangeArrowheads="1"/>
            </p:cNvSpPr>
            <p:nvPr/>
          </p:nvSpPr>
          <p:spPr bwMode="auto">
            <a:xfrm>
              <a:off x="4709" y="3566"/>
              <a:ext cx="41" cy="43"/>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75" name="Oval 32"/>
            <p:cNvSpPr>
              <a:spLocks noChangeArrowheads="1"/>
            </p:cNvSpPr>
            <p:nvPr/>
          </p:nvSpPr>
          <p:spPr bwMode="auto">
            <a:xfrm>
              <a:off x="4505" y="3566"/>
              <a:ext cx="41" cy="43"/>
            </a:xfrm>
            <a:prstGeom prst="ellipse">
              <a:avLst/>
            </a:prstGeom>
            <a:solidFill>
              <a:srgbClr val="E53A0B"/>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76" name="Freeform 41"/>
            <p:cNvSpPr>
              <a:spLocks/>
            </p:cNvSpPr>
            <p:nvPr/>
          </p:nvSpPr>
          <p:spPr bwMode="auto">
            <a:xfrm rot="9645446">
              <a:off x="4546" y="3566"/>
              <a:ext cx="82" cy="130"/>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77" name="Freeform 42"/>
            <p:cNvSpPr>
              <a:spLocks/>
            </p:cNvSpPr>
            <p:nvPr/>
          </p:nvSpPr>
          <p:spPr bwMode="auto">
            <a:xfrm rot="-3896125">
              <a:off x="4582" y="3372"/>
              <a:ext cx="129" cy="174"/>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78" name="Freeform 43"/>
            <p:cNvSpPr>
              <a:spLocks/>
            </p:cNvSpPr>
            <p:nvPr/>
          </p:nvSpPr>
          <p:spPr bwMode="auto">
            <a:xfrm rot="-2090744">
              <a:off x="4780" y="3067"/>
              <a:ext cx="130" cy="173"/>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79" name="Freeform 79"/>
            <p:cNvSpPr>
              <a:spLocks/>
            </p:cNvSpPr>
            <p:nvPr/>
          </p:nvSpPr>
          <p:spPr bwMode="auto">
            <a:xfrm rot="-5400000">
              <a:off x="4632" y="3576"/>
              <a:ext cx="82" cy="130"/>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solidFill>
              <a:schemeClr val="bg1"/>
            </a:solid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80" name="Freeform 80"/>
            <p:cNvSpPr>
              <a:spLocks/>
            </p:cNvSpPr>
            <p:nvPr/>
          </p:nvSpPr>
          <p:spPr bwMode="auto">
            <a:xfrm rot="-8249373">
              <a:off x="4762" y="3206"/>
              <a:ext cx="179" cy="163"/>
            </a:xfrm>
            <a:custGeom>
              <a:avLst/>
              <a:gdLst>
                <a:gd name="T0" fmla="*/ 0 w 840"/>
                <a:gd name="T1" fmla="*/ 0 h 1184"/>
                <a:gd name="T2" fmla="*/ 0 w 840"/>
                <a:gd name="T3" fmla="*/ 0 h 1184"/>
                <a:gd name="T4" fmla="*/ 0 w 840"/>
                <a:gd name="T5" fmla="*/ 0 h 1184"/>
                <a:gd name="T6" fmla="*/ 0 w 840"/>
                <a:gd name="T7" fmla="*/ 0 h 1184"/>
                <a:gd name="T8" fmla="*/ 0 w 840"/>
                <a:gd name="T9" fmla="*/ 0 h 1184"/>
                <a:gd name="T10" fmla="*/ 0 w 840"/>
                <a:gd name="T11" fmla="*/ 0 h 1184"/>
                <a:gd name="T12" fmla="*/ 0 w 840"/>
                <a:gd name="T13" fmla="*/ 0 h 1184"/>
                <a:gd name="T14" fmla="*/ 0 w 840"/>
                <a:gd name="T15" fmla="*/ 0 h 1184"/>
                <a:gd name="T16" fmla="*/ 0 w 840"/>
                <a:gd name="T17" fmla="*/ 0 h 1184"/>
                <a:gd name="T18" fmla="*/ 0 w 840"/>
                <a:gd name="T19" fmla="*/ 0 h 1184"/>
                <a:gd name="T20" fmla="*/ 0 w 840"/>
                <a:gd name="T21" fmla="*/ 0 h 1184"/>
                <a:gd name="T22" fmla="*/ 0 w 840"/>
                <a:gd name="T23" fmla="*/ 0 h 1184"/>
                <a:gd name="T24" fmla="*/ 0 w 840"/>
                <a:gd name="T25" fmla="*/ 0 h 1184"/>
                <a:gd name="T26" fmla="*/ 0 w 840"/>
                <a:gd name="T27" fmla="*/ 0 h 1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184"/>
                <a:gd name="T44" fmla="*/ 840 w 840"/>
                <a:gd name="T45" fmla="*/ 1184 h 1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184">
                  <a:moveTo>
                    <a:pt x="104" y="80"/>
                  </a:moveTo>
                  <a:cubicBezTo>
                    <a:pt x="168" y="60"/>
                    <a:pt x="232" y="40"/>
                    <a:pt x="296" y="32"/>
                  </a:cubicBezTo>
                  <a:cubicBezTo>
                    <a:pt x="360" y="24"/>
                    <a:pt x="496" y="0"/>
                    <a:pt x="488" y="32"/>
                  </a:cubicBezTo>
                  <a:cubicBezTo>
                    <a:pt x="480" y="64"/>
                    <a:pt x="328" y="160"/>
                    <a:pt x="248" y="224"/>
                  </a:cubicBezTo>
                  <a:cubicBezTo>
                    <a:pt x="168" y="288"/>
                    <a:pt x="0" y="384"/>
                    <a:pt x="8" y="416"/>
                  </a:cubicBezTo>
                  <a:cubicBezTo>
                    <a:pt x="16" y="448"/>
                    <a:pt x="200" y="416"/>
                    <a:pt x="296" y="416"/>
                  </a:cubicBezTo>
                  <a:cubicBezTo>
                    <a:pt x="392" y="416"/>
                    <a:pt x="536" y="400"/>
                    <a:pt x="584" y="416"/>
                  </a:cubicBezTo>
                  <a:cubicBezTo>
                    <a:pt x="632" y="432"/>
                    <a:pt x="640" y="456"/>
                    <a:pt x="584" y="512"/>
                  </a:cubicBezTo>
                  <a:cubicBezTo>
                    <a:pt x="528" y="568"/>
                    <a:pt x="312" y="688"/>
                    <a:pt x="248" y="752"/>
                  </a:cubicBezTo>
                  <a:cubicBezTo>
                    <a:pt x="184" y="816"/>
                    <a:pt x="128" y="888"/>
                    <a:pt x="200" y="896"/>
                  </a:cubicBezTo>
                  <a:cubicBezTo>
                    <a:pt x="272" y="904"/>
                    <a:pt x="576" y="808"/>
                    <a:pt x="680" y="800"/>
                  </a:cubicBezTo>
                  <a:cubicBezTo>
                    <a:pt x="784" y="792"/>
                    <a:pt x="840" y="800"/>
                    <a:pt x="824" y="848"/>
                  </a:cubicBezTo>
                  <a:cubicBezTo>
                    <a:pt x="808" y="896"/>
                    <a:pt x="624" y="1032"/>
                    <a:pt x="584" y="1088"/>
                  </a:cubicBezTo>
                  <a:cubicBezTo>
                    <a:pt x="544" y="1144"/>
                    <a:pt x="564" y="1164"/>
                    <a:pt x="584" y="1184"/>
                  </a:cubicBezTo>
                </a:path>
              </a:pathLst>
            </a:custGeom>
            <a:noFill/>
            <a:ln w="9525">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grpSp>
      <p:grpSp>
        <p:nvGrpSpPr>
          <p:cNvPr id="10" name="Group 91"/>
          <p:cNvGrpSpPr>
            <a:grpSpLocks/>
          </p:cNvGrpSpPr>
          <p:nvPr/>
        </p:nvGrpSpPr>
        <p:grpSpPr bwMode="auto">
          <a:xfrm>
            <a:off x="9750108" y="3347603"/>
            <a:ext cx="1238250" cy="1233488"/>
            <a:chOff x="4405" y="2106"/>
            <a:chExt cx="780" cy="777"/>
          </a:xfrm>
        </p:grpSpPr>
        <p:sp>
          <p:nvSpPr>
            <p:cNvPr id="39951" name="Oval 9" descr="Large confetti"/>
            <p:cNvSpPr>
              <a:spLocks noChangeArrowheads="1"/>
            </p:cNvSpPr>
            <p:nvPr/>
          </p:nvSpPr>
          <p:spPr bwMode="auto">
            <a:xfrm rot="-4429816">
              <a:off x="4406" y="2105"/>
              <a:ext cx="777" cy="780"/>
            </a:xfrm>
            <a:prstGeom prst="ellipse">
              <a:avLst/>
            </a:prstGeom>
            <a:pattFill prst="lgConfetti">
              <a:fgClr>
                <a:srgbClr val="CA9564"/>
              </a:fgClr>
              <a:bgClr>
                <a:srgbClr val="FFFFFF"/>
              </a:bgClr>
            </a:patt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52" name="Oval 10"/>
            <p:cNvSpPr>
              <a:spLocks noChangeArrowheads="1"/>
            </p:cNvSpPr>
            <p:nvPr/>
          </p:nvSpPr>
          <p:spPr bwMode="auto">
            <a:xfrm rot="-4429816">
              <a:off x="4440" y="2453"/>
              <a:ext cx="215" cy="217"/>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53" name="Freeform 11"/>
            <p:cNvSpPr>
              <a:spLocks/>
            </p:cNvSpPr>
            <p:nvPr/>
          </p:nvSpPr>
          <p:spPr bwMode="auto">
            <a:xfrm rot="-4429816">
              <a:off x="4636" y="2355"/>
              <a:ext cx="259" cy="173"/>
            </a:xfrm>
            <a:custGeom>
              <a:avLst/>
              <a:gdLst>
                <a:gd name="T0" fmla="*/ 0 w 288"/>
                <a:gd name="T1" fmla="*/ 0 h 192"/>
                <a:gd name="T2" fmla="*/ 22 w 288"/>
                <a:gd name="T3" fmla="*/ 46 h 192"/>
                <a:gd name="T4" fmla="*/ 45 w 288"/>
                <a:gd name="T5" fmla="*/ 69 h 192"/>
                <a:gd name="T6" fmla="*/ 138 w 288"/>
                <a:gd name="T7" fmla="*/ 93 h 192"/>
                <a:gd name="T8" fmla="*/ 0 60000 65536"/>
                <a:gd name="T9" fmla="*/ 0 60000 65536"/>
                <a:gd name="T10" fmla="*/ 0 60000 65536"/>
                <a:gd name="T11" fmla="*/ 0 60000 65536"/>
                <a:gd name="T12" fmla="*/ 0 w 288"/>
                <a:gd name="T13" fmla="*/ 0 h 192"/>
                <a:gd name="T14" fmla="*/ 288 w 288"/>
                <a:gd name="T15" fmla="*/ 192 h 192"/>
              </a:gdLst>
              <a:ahLst/>
              <a:cxnLst>
                <a:cxn ang="T8">
                  <a:pos x="T0" y="T1"/>
                </a:cxn>
                <a:cxn ang="T9">
                  <a:pos x="T2" y="T3"/>
                </a:cxn>
                <a:cxn ang="T10">
                  <a:pos x="T4" y="T5"/>
                </a:cxn>
                <a:cxn ang="T11">
                  <a:pos x="T6" y="T7"/>
                </a:cxn>
              </a:cxnLst>
              <a:rect l="T12" t="T13" r="T14" b="T15"/>
              <a:pathLst>
                <a:path w="288" h="192">
                  <a:moveTo>
                    <a:pt x="0" y="0"/>
                  </a:moveTo>
                  <a:cubicBezTo>
                    <a:pt x="16" y="36"/>
                    <a:pt x="32" y="72"/>
                    <a:pt x="48" y="96"/>
                  </a:cubicBezTo>
                  <a:cubicBezTo>
                    <a:pt x="64" y="120"/>
                    <a:pt x="56" y="128"/>
                    <a:pt x="96" y="144"/>
                  </a:cubicBezTo>
                  <a:cubicBezTo>
                    <a:pt x="136" y="160"/>
                    <a:pt x="256" y="184"/>
                    <a:pt x="288" y="192"/>
                  </a:cubicBezTo>
                </a:path>
              </a:pathLst>
            </a:custGeom>
            <a:noFill/>
            <a:ln w="76200" cmpd="sng">
              <a:solidFill>
                <a:srgbClr val="FFFF66"/>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54" name="Freeform 12"/>
            <p:cNvSpPr>
              <a:spLocks/>
            </p:cNvSpPr>
            <p:nvPr/>
          </p:nvSpPr>
          <p:spPr bwMode="auto">
            <a:xfrm rot="-4429816">
              <a:off x="4752" y="2424"/>
              <a:ext cx="51" cy="260"/>
            </a:xfrm>
            <a:custGeom>
              <a:avLst/>
              <a:gdLst>
                <a:gd name="T0" fmla="*/ 0 w 56"/>
                <a:gd name="T1" fmla="*/ 0 h 288"/>
                <a:gd name="T2" fmla="*/ 25 w 56"/>
                <a:gd name="T3" fmla="*/ 71 h 288"/>
                <a:gd name="T4" fmla="*/ 25 w 56"/>
                <a:gd name="T5" fmla="*/ 94 h 288"/>
                <a:gd name="T6" fmla="*/ 25 w 56"/>
                <a:gd name="T7" fmla="*/ 140 h 288"/>
                <a:gd name="T8" fmla="*/ 0 60000 65536"/>
                <a:gd name="T9" fmla="*/ 0 60000 65536"/>
                <a:gd name="T10" fmla="*/ 0 60000 65536"/>
                <a:gd name="T11" fmla="*/ 0 60000 65536"/>
                <a:gd name="T12" fmla="*/ 0 w 56"/>
                <a:gd name="T13" fmla="*/ 0 h 288"/>
                <a:gd name="T14" fmla="*/ 56 w 56"/>
                <a:gd name="T15" fmla="*/ 288 h 288"/>
              </a:gdLst>
              <a:ahLst/>
              <a:cxnLst>
                <a:cxn ang="T8">
                  <a:pos x="T0" y="T1"/>
                </a:cxn>
                <a:cxn ang="T9">
                  <a:pos x="T2" y="T3"/>
                </a:cxn>
                <a:cxn ang="T10">
                  <a:pos x="T4" y="T5"/>
                </a:cxn>
                <a:cxn ang="T11">
                  <a:pos x="T6" y="T7"/>
                </a:cxn>
              </a:cxnLst>
              <a:rect l="T12" t="T13" r="T14" b="T15"/>
              <a:pathLst>
                <a:path w="56" h="288">
                  <a:moveTo>
                    <a:pt x="0" y="0"/>
                  </a:moveTo>
                  <a:cubicBezTo>
                    <a:pt x="20" y="56"/>
                    <a:pt x="40" y="112"/>
                    <a:pt x="48" y="144"/>
                  </a:cubicBezTo>
                  <a:cubicBezTo>
                    <a:pt x="56" y="176"/>
                    <a:pt x="48" y="168"/>
                    <a:pt x="48" y="192"/>
                  </a:cubicBezTo>
                  <a:cubicBezTo>
                    <a:pt x="48" y="216"/>
                    <a:pt x="48" y="272"/>
                    <a:pt x="48" y="288"/>
                  </a:cubicBezTo>
                </a:path>
              </a:pathLst>
            </a:custGeom>
            <a:noFill/>
            <a:ln w="76200" cmpd="sng">
              <a:solidFill>
                <a:srgbClr val="CC66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55" name="Freeform 13"/>
            <p:cNvSpPr>
              <a:spLocks/>
            </p:cNvSpPr>
            <p:nvPr/>
          </p:nvSpPr>
          <p:spPr bwMode="auto">
            <a:xfrm rot="-4429816">
              <a:off x="4778" y="2414"/>
              <a:ext cx="259" cy="137"/>
            </a:xfrm>
            <a:custGeom>
              <a:avLst/>
              <a:gdLst>
                <a:gd name="T0" fmla="*/ 138 w 288"/>
                <a:gd name="T1" fmla="*/ 5 h 152"/>
                <a:gd name="T2" fmla="*/ 68 w 288"/>
                <a:gd name="T3" fmla="*/ 5 h 152"/>
                <a:gd name="T4" fmla="*/ 45 w 288"/>
                <a:gd name="T5" fmla="*/ 27 h 152"/>
                <a:gd name="T6" fmla="*/ 0 w 288"/>
                <a:gd name="T7" fmla="*/ 73 h 152"/>
                <a:gd name="T8" fmla="*/ 0 60000 65536"/>
                <a:gd name="T9" fmla="*/ 0 60000 65536"/>
                <a:gd name="T10" fmla="*/ 0 60000 65536"/>
                <a:gd name="T11" fmla="*/ 0 60000 65536"/>
                <a:gd name="T12" fmla="*/ 0 w 288"/>
                <a:gd name="T13" fmla="*/ 0 h 152"/>
                <a:gd name="T14" fmla="*/ 288 w 288"/>
                <a:gd name="T15" fmla="*/ 152 h 152"/>
              </a:gdLst>
              <a:ahLst/>
              <a:cxnLst>
                <a:cxn ang="T8">
                  <a:pos x="T0" y="T1"/>
                </a:cxn>
                <a:cxn ang="T9">
                  <a:pos x="T2" y="T3"/>
                </a:cxn>
                <a:cxn ang="T10">
                  <a:pos x="T4" y="T5"/>
                </a:cxn>
                <a:cxn ang="T11">
                  <a:pos x="T6" y="T7"/>
                </a:cxn>
              </a:cxnLst>
              <a:rect l="T12" t="T13" r="T14" b="T15"/>
              <a:pathLst>
                <a:path w="288" h="152">
                  <a:moveTo>
                    <a:pt x="288" y="8"/>
                  </a:moveTo>
                  <a:cubicBezTo>
                    <a:pt x="232" y="4"/>
                    <a:pt x="176" y="0"/>
                    <a:pt x="144" y="8"/>
                  </a:cubicBezTo>
                  <a:cubicBezTo>
                    <a:pt x="112" y="16"/>
                    <a:pt x="120" y="32"/>
                    <a:pt x="96" y="56"/>
                  </a:cubicBezTo>
                  <a:cubicBezTo>
                    <a:pt x="72" y="80"/>
                    <a:pt x="36" y="116"/>
                    <a:pt x="0" y="152"/>
                  </a:cubicBezTo>
                </a:path>
              </a:pathLst>
            </a:custGeom>
            <a:noFill/>
            <a:ln w="76200" cmpd="sng">
              <a:solidFill>
                <a:srgbClr val="CC0000"/>
              </a:solidFill>
              <a:round/>
              <a:headEnd/>
              <a:tailEnd/>
            </a:ln>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39956" name="Oval 14"/>
            <p:cNvSpPr>
              <a:spLocks noChangeArrowheads="1"/>
            </p:cNvSpPr>
            <p:nvPr/>
          </p:nvSpPr>
          <p:spPr bwMode="auto">
            <a:xfrm rot="-4429816">
              <a:off x="4844" y="2545"/>
              <a:ext cx="216" cy="216"/>
            </a:xfrm>
            <a:prstGeom prst="ellipse">
              <a:avLst/>
            </a:prstGeom>
            <a:solidFill>
              <a:schemeClr val="hlink"/>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sp>
          <p:nvSpPr>
            <p:cNvPr id="39957" name="Oval 15"/>
            <p:cNvSpPr>
              <a:spLocks noChangeArrowheads="1"/>
            </p:cNvSpPr>
            <p:nvPr/>
          </p:nvSpPr>
          <p:spPr bwMode="auto">
            <a:xfrm rot="-4429816">
              <a:off x="4815" y="2178"/>
              <a:ext cx="216" cy="216"/>
            </a:xfrm>
            <a:prstGeom prst="ellipse">
              <a:avLst/>
            </a:prstGeom>
            <a:solidFill>
              <a:srgbClr val="66FF66"/>
            </a:solidFill>
            <a:ln w="9525">
              <a:solidFill>
                <a:schemeClr val="tx1"/>
              </a:solidFill>
              <a:round/>
              <a:headEnd/>
              <a:tailEnd/>
            </a:ln>
          </p:spPr>
          <p:txBody>
            <a:bodyPr wrap="none" anchor="ctr"/>
            <a:lstStyle/>
            <a:p>
              <a:pPr fontAlgn="base">
                <a:spcBef>
                  <a:spcPct val="0"/>
                </a:spcBef>
                <a:spcAft>
                  <a:spcPct val="0"/>
                </a:spcAft>
              </a:pPr>
              <a:endParaRPr lang="fr-FR">
                <a:solidFill>
                  <a:srgbClr val="000000"/>
                </a:solidFill>
                <a:latin typeface="Times New Roman" pitchFamily="18" charset="0"/>
              </a:endParaRPr>
            </a:p>
          </p:txBody>
        </p:sp>
      </p:grpSp>
      <p:sp>
        <p:nvSpPr>
          <p:cNvPr id="94" name="Rectangle 117"/>
          <p:cNvSpPr>
            <a:spLocks noChangeArrowheads="1"/>
          </p:cNvSpPr>
          <p:nvPr/>
        </p:nvSpPr>
        <p:spPr bwMode="auto">
          <a:xfrm>
            <a:off x="1401524" y="1"/>
            <a:ext cx="9387378" cy="480131"/>
          </a:xfrm>
          <a:prstGeom prst="rect">
            <a:avLst/>
          </a:prstGeom>
          <a:noFill/>
          <a:ln w="9525" algn="ctr">
            <a:noFill/>
            <a:miter lim="800000"/>
            <a:headEnd/>
            <a:tailEnd/>
          </a:ln>
        </p:spPr>
        <p:txBody>
          <a:bodyPr wrap="none">
            <a:spAutoFit/>
          </a:bodyPr>
          <a:lstStyle/>
          <a:p>
            <a:pPr algn="just" fontAlgn="base">
              <a:lnSpc>
                <a:spcPct val="90000"/>
              </a:lnSpc>
              <a:spcBef>
                <a:spcPct val="20000"/>
              </a:spcBef>
              <a:spcAft>
                <a:spcPct val="0"/>
              </a:spcAft>
              <a:buClr>
                <a:srgbClr val="000000"/>
              </a:buClr>
            </a:pPr>
            <a:r>
              <a:rPr lang="fr-FR" sz="2800" b="1" dirty="0">
                <a:solidFill>
                  <a:srgbClr val="0000FF"/>
                </a:solidFill>
                <a:latin typeface="Times New Roman" pitchFamily="18" charset="0"/>
              </a:rPr>
              <a:t>Electron </a:t>
            </a:r>
            <a:r>
              <a:rPr lang="fr-FR" sz="2800" b="1" dirty="0" err="1">
                <a:solidFill>
                  <a:srgbClr val="0000FF"/>
                </a:solidFill>
                <a:latin typeface="Times New Roman" pitchFamily="18" charset="0"/>
              </a:rPr>
              <a:t>scattering</a:t>
            </a:r>
            <a:r>
              <a:rPr lang="fr-FR" sz="2800" b="1" dirty="0">
                <a:solidFill>
                  <a:srgbClr val="0000FF"/>
                </a:solidFill>
                <a:latin typeface="Times New Roman" pitchFamily="18" charset="0"/>
              </a:rPr>
              <a:t>: the </a:t>
            </a:r>
            <a:r>
              <a:rPr lang="fr-FR" sz="2800" b="1" dirty="0" err="1">
                <a:solidFill>
                  <a:srgbClr val="0000FF"/>
                </a:solidFill>
                <a:latin typeface="Times New Roman" pitchFamily="18" charset="0"/>
              </a:rPr>
              <a:t>ideal</a:t>
            </a:r>
            <a:r>
              <a:rPr lang="fr-FR" sz="2800" b="1" dirty="0">
                <a:solidFill>
                  <a:srgbClr val="0000FF"/>
                </a:solidFill>
                <a:latin typeface="Times New Roman" pitchFamily="18" charset="0"/>
              </a:rPr>
              <a:t> </a:t>
            </a:r>
            <a:r>
              <a:rPr lang="fr-FR" sz="2800" b="1" dirty="0" err="1">
                <a:solidFill>
                  <a:srgbClr val="0000FF"/>
                </a:solidFill>
                <a:latin typeface="Times New Roman" pitchFamily="18" charset="0"/>
              </a:rPr>
              <a:t>tool</a:t>
            </a:r>
            <a:r>
              <a:rPr lang="fr-FR" sz="2800" b="1" dirty="0">
                <a:solidFill>
                  <a:srgbClr val="0000FF"/>
                </a:solidFill>
                <a:latin typeface="Times New Roman" pitchFamily="18" charset="0"/>
              </a:rPr>
              <a:t> to </a:t>
            </a:r>
            <a:r>
              <a:rPr lang="fr-FR" sz="2800" b="1" dirty="0" err="1">
                <a:solidFill>
                  <a:srgbClr val="0000FF"/>
                </a:solidFill>
                <a:latin typeface="Times New Roman" pitchFamily="18" charset="0"/>
              </a:rPr>
              <a:t>study</a:t>
            </a:r>
            <a:r>
              <a:rPr lang="fr-FR" sz="2800" b="1" dirty="0">
                <a:solidFill>
                  <a:srgbClr val="0000FF"/>
                </a:solidFill>
                <a:latin typeface="Times New Roman" pitchFamily="18" charset="0"/>
              </a:rPr>
              <a:t> </a:t>
            </a:r>
            <a:r>
              <a:rPr lang="fr-FR" sz="2800" b="1" dirty="0" err="1">
                <a:solidFill>
                  <a:srgbClr val="0000FF"/>
                </a:solidFill>
                <a:latin typeface="Times New Roman" pitchFamily="18" charset="0"/>
              </a:rPr>
              <a:t>nucleon</a:t>
            </a:r>
            <a:r>
              <a:rPr lang="fr-FR" sz="2800" b="1" dirty="0">
                <a:solidFill>
                  <a:srgbClr val="0000FF"/>
                </a:solidFill>
                <a:latin typeface="Times New Roman" pitchFamily="18" charset="0"/>
              </a:rPr>
              <a:t> structure</a:t>
            </a:r>
          </a:p>
        </p:txBody>
      </p:sp>
      <p:sp>
        <p:nvSpPr>
          <p:cNvPr id="95" name="ZoneTexte 94"/>
          <p:cNvSpPr txBox="1"/>
          <p:nvPr/>
        </p:nvSpPr>
        <p:spPr>
          <a:xfrm>
            <a:off x="1159510" y="656736"/>
            <a:ext cx="9717404" cy="369332"/>
          </a:xfrm>
          <a:prstGeom prst="rect">
            <a:avLst/>
          </a:prstGeom>
          <a:solidFill>
            <a:srgbClr val="FFCCCC"/>
          </a:solidFill>
        </p:spPr>
        <p:txBody>
          <a:bodyPr wrap="none" rtlCol="0">
            <a:spAutoFit/>
          </a:bodyPr>
          <a:lstStyle/>
          <a:p>
            <a:pPr fontAlgn="base">
              <a:spcBef>
                <a:spcPct val="0"/>
              </a:spcBef>
              <a:spcAft>
                <a:spcPct val="0"/>
              </a:spcAft>
            </a:pPr>
            <a:r>
              <a:rPr lang="fr-FR" dirty="0">
                <a:solidFill>
                  <a:srgbClr val="000000"/>
                </a:solidFill>
                <a:latin typeface="Times New Roman" pitchFamily="18" charset="0"/>
              </a:rPr>
              <a:t>Electrons are </a:t>
            </a:r>
            <a:r>
              <a:rPr lang="fr-FR" b="1" dirty="0" err="1">
                <a:solidFill>
                  <a:srgbClr val="000000"/>
                </a:solidFill>
                <a:latin typeface="Times New Roman" pitchFamily="18" charset="0"/>
              </a:rPr>
              <a:t>structureless</a:t>
            </a:r>
            <a:r>
              <a:rPr lang="fr-FR" dirty="0">
                <a:solidFill>
                  <a:srgbClr val="000000"/>
                </a:solidFill>
                <a:latin typeface="Times New Roman" pitchFamily="18" charset="0"/>
              </a:rPr>
              <a:t> and </a:t>
            </a:r>
            <a:r>
              <a:rPr lang="fr-FR" dirty="0" err="1">
                <a:solidFill>
                  <a:srgbClr val="000000"/>
                </a:solidFill>
                <a:latin typeface="Times New Roman" pitchFamily="18" charset="0"/>
              </a:rPr>
              <a:t>interact</a:t>
            </a:r>
            <a:r>
              <a:rPr lang="fr-FR" dirty="0">
                <a:solidFill>
                  <a:srgbClr val="000000"/>
                </a:solidFill>
                <a:latin typeface="Times New Roman" pitchFamily="18" charset="0"/>
              </a:rPr>
              <a:t> </a:t>
            </a:r>
            <a:r>
              <a:rPr lang="fr-FR" dirty="0" err="1">
                <a:solidFill>
                  <a:srgbClr val="000000"/>
                </a:solidFill>
                <a:latin typeface="Times New Roman" pitchFamily="18" charset="0"/>
              </a:rPr>
              <a:t>only</a:t>
            </a:r>
            <a:r>
              <a:rPr lang="fr-FR" dirty="0">
                <a:solidFill>
                  <a:srgbClr val="000000"/>
                </a:solidFill>
                <a:latin typeface="Times New Roman" pitchFamily="18" charset="0"/>
              </a:rPr>
              <a:t> </a:t>
            </a:r>
            <a:r>
              <a:rPr lang="fr-FR" b="1" dirty="0" err="1">
                <a:solidFill>
                  <a:srgbClr val="000000"/>
                </a:solidFill>
                <a:latin typeface="Times New Roman" pitchFamily="18" charset="0"/>
              </a:rPr>
              <a:t>electromagnetically</a:t>
            </a:r>
            <a:r>
              <a:rPr lang="fr-FR" b="1" dirty="0">
                <a:solidFill>
                  <a:srgbClr val="000000"/>
                </a:solidFill>
                <a:latin typeface="Times New Roman" pitchFamily="18" charset="0"/>
              </a:rPr>
              <a:t> </a:t>
            </a:r>
            <a:r>
              <a:rPr lang="fr-FR" dirty="0">
                <a:solidFill>
                  <a:srgbClr val="000000"/>
                </a:solidFill>
                <a:latin typeface="Times New Roman" pitchFamily="18" charset="0"/>
              </a:rPr>
              <a:t>via the exchange of </a:t>
            </a:r>
            <a:r>
              <a:rPr lang="fr-FR" b="1" dirty="0" err="1">
                <a:solidFill>
                  <a:srgbClr val="000000"/>
                </a:solidFill>
                <a:latin typeface="Times New Roman" pitchFamily="18" charset="0"/>
              </a:rPr>
              <a:t>virtual</a:t>
            </a:r>
            <a:r>
              <a:rPr lang="fr-FR" b="1" dirty="0">
                <a:solidFill>
                  <a:srgbClr val="000000"/>
                </a:solidFill>
                <a:latin typeface="Times New Roman" pitchFamily="18" charset="0"/>
              </a:rPr>
              <a:t> photons</a:t>
            </a:r>
            <a:endParaRPr lang="en-US" b="1" dirty="0">
              <a:solidFill>
                <a:srgbClr val="000000"/>
              </a:solidFill>
              <a:latin typeface="Times New Roman" pitchFamily="18" charset="0"/>
            </a:endParaRPr>
          </a:p>
        </p:txBody>
      </p:sp>
      <p:sp>
        <p:nvSpPr>
          <p:cNvPr id="11" name="ZoneTexte 10">
            <a:extLst>
              <a:ext uri="{FF2B5EF4-FFF2-40B4-BE49-F238E27FC236}">
                <a16:creationId xmlns:a16="http://schemas.microsoft.com/office/drawing/2014/main" id="{E0527CFF-E1AF-41E2-ADB2-9573A29A4A97}"/>
              </a:ext>
            </a:extLst>
          </p:cNvPr>
          <p:cNvSpPr txBox="1"/>
          <p:nvPr/>
        </p:nvSpPr>
        <p:spPr>
          <a:xfrm>
            <a:off x="2150112" y="1137318"/>
            <a:ext cx="7835799" cy="369332"/>
          </a:xfrm>
          <a:prstGeom prst="rect">
            <a:avLst/>
          </a:prstGeom>
          <a:noFill/>
        </p:spPr>
        <p:txBody>
          <a:bodyPr wrap="none" rtlCol="0">
            <a:spAutoFit/>
          </a:bodyPr>
          <a:lstStyle/>
          <a:p>
            <a:r>
              <a:rPr lang="fr-FR" dirty="0" err="1">
                <a:latin typeface="Times New Roman" panose="02020603050405020304" pitchFamily="18" charset="0"/>
                <a:cs typeface="Times New Roman" panose="02020603050405020304" pitchFamily="18" charset="0"/>
              </a:rPr>
              <a:t>Resolution</a:t>
            </a:r>
            <a:r>
              <a:rPr lang="fr-FR" dirty="0">
                <a:latin typeface="Times New Roman" panose="02020603050405020304" pitchFamily="18" charset="0"/>
                <a:cs typeface="Times New Roman" panose="02020603050405020304" pitchFamily="18" charset="0"/>
              </a:rPr>
              <a:t> of the probe (in the one-photon exchange approximation): </a:t>
            </a:r>
            <a:r>
              <a:rPr lang="fr-FR" b="1" i="1" dirty="0">
                <a:latin typeface="Times New Roman" panose="02020603050405020304" pitchFamily="18" charset="0"/>
                <a:cs typeface="Times New Roman" panose="02020603050405020304" pitchFamily="18" charset="0"/>
              </a:rPr>
              <a:t>Q</a:t>
            </a:r>
            <a:r>
              <a:rPr lang="fr-FR" b="1" i="1" baseline="30000" dirty="0">
                <a:latin typeface="Times New Roman" panose="02020603050405020304" pitchFamily="18" charset="0"/>
                <a:cs typeface="Times New Roman" panose="02020603050405020304" pitchFamily="18" charset="0"/>
              </a:rPr>
              <a:t>2</a:t>
            </a:r>
            <a:r>
              <a:rPr lang="fr-FR" b="1" i="1" dirty="0">
                <a:latin typeface="Times New Roman" panose="02020603050405020304" pitchFamily="18" charset="0"/>
                <a:cs typeface="Times New Roman" panose="02020603050405020304" pitchFamily="18" charset="0"/>
              </a:rPr>
              <a:t> = -(k-k’)</a:t>
            </a:r>
            <a:r>
              <a:rPr lang="fr-FR" b="1" i="1" baseline="30000" dirty="0">
                <a:latin typeface="Times New Roman" panose="02020603050405020304" pitchFamily="18" charset="0"/>
                <a:cs typeface="Times New Roman" panose="02020603050405020304" pitchFamily="18" charset="0"/>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2ED9B962-37C2-497E-A522-9D2B3E7E99DD}"/>
              </a:ext>
            </a:extLst>
          </p:cNvPr>
          <p:cNvGrpSpPr/>
          <p:nvPr/>
        </p:nvGrpSpPr>
        <p:grpSpPr>
          <a:xfrm>
            <a:off x="7260771" y="636444"/>
            <a:ext cx="5351694" cy="6515469"/>
            <a:chOff x="7234373" y="643292"/>
            <a:chExt cx="4993264" cy="6214708"/>
          </a:xfrm>
        </p:grpSpPr>
        <p:pic>
          <p:nvPicPr>
            <p:cNvPr id="4" name="Image 3">
              <a:extLst>
                <a:ext uri="{FF2B5EF4-FFF2-40B4-BE49-F238E27FC236}">
                  <a16:creationId xmlns:a16="http://schemas.microsoft.com/office/drawing/2014/main" id="{32285559-5812-4DCE-8D87-1E098542B8FA}"/>
                </a:ext>
              </a:extLst>
            </p:cNvPr>
            <p:cNvPicPr>
              <a:picLocks noChangeAspect="1"/>
            </p:cNvPicPr>
            <p:nvPr/>
          </p:nvPicPr>
          <p:blipFill>
            <a:blip r:embed="rId2"/>
            <a:stretch>
              <a:fillRect/>
            </a:stretch>
          </p:blipFill>
          <p:spPr>
            <a:xfrm>
              <a:off x="7234373" y="643292"/>
              <a:ext cx="4993264" cy="6214708"/>
            </a:xfrm>
            <a:prstGeom prst="rect">
              <a:avLst/>
            </a:prstGeom>
          </p:spPr>
        </p:pic>
        <p:sp>
          <p:nvSpPr>
            <p:cNvPr id="25" name="Rectangle 24">
              <a:extLst>
                <a:ext uri="{FF2B5EF4-FFF2-40B4-BE49-F238E27FC236}">
                  <a16:creationId xmlns:a16="http://schemas.microsoft.com/office/drawing/2014/main" id="{CFA4E4AF-2F26-4B7B-A68C-18A69E6EC16A}"/>
                </a:ext>
              </a:extLst>
            </p:cNvPr>
            <p:cNvSpPr/>
            <p:nvPr/>
          </p:nvSpPr>
          <p:spPr>
            <a:xfrm>
              <a:off x="7406631" y="5432515"/>
              <a:ext cx="4821006" cy="1425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ZoneTexte 6">
            <a:extLst>
              <a:ext uri="{FF2B5EF4-FFF2-40B4-BE49-F238E27FC236}">
                <a16:creationId xmlns:a16="http://schemas.microsoft.com/office/drawing/2014/main" id="{2D0206CD-97AE-455E-9D53-06FAF863E8BC}"/>
              </a:ext>
            </a:extLst>
          </p:cNvPr>
          <p:cNvSpPr txBox="1"/>
          <p:nvPr/>
        </p:nvSpPr>
        <p:spPr>
          <a:xfrm>
            <a:off x="3740728" y="0"/>
            <a:ext cx="4660250"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the </a:t>
            </a:r>
            <a:r>
              <a:rPr lang="fr-FR" sz="2800" b="1" dirty="0" err="1">
                <a:solidFill>
                  <a:srgbClr val="0000FF"/>
                </a:solidFill>
                <a:latin typeface="Times New Roman" panose="02020603050405020304" pitchFamily="18" charset="0"/>
                <a:cs typeface="Times New Roman" panose="02020603050405020304" pitchFamily="18" charset="0"/>
              </a:rPr>
              <a:t>origins</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5122" name="Picture 2" descr="Image">
            <a:extLst>
              <a:ext uri="{FF2B5EF4-FFF2-40B4-BE49-F238E27FC236}">
                <a16:creationId xmlns:a16="http://schemas.microsoft.com/office/drawing/2014/main" id="{2A2A4BFB-FB47-48CB-A605-975612334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8" y="682537"/>
            <a:ext cx="1959301" cy="279900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15569F20-CABB-442C-ABE8-9E697F66865F}"/>
              </a:ext>
            </a:extLst>
          </p:cNvPr>
          <p:cNvGrpSpPr/>
          <p:nvPr/>
        </p:nvGrpSpPr>
        <p:grpSpPr>
          <a:xfrm>
            <a:off x="791059" y="636445"/>
            <a:ext cx="3269371" cy="1811128"/>
            <a:chOff x="304800" y="573495"/>
            <a:chExt cx="3639485" cy="2058055"/>
          </a:xfrm>
        </p:grpSpPr>
        <p:grpSp>
          <p:nvGrpSpPr>
            <p:cNvPr id="12" name="Groupe 11">
              <a:extLst>
                <a:ext uri="{FF2B5EF4-FFF2-40B4-BE49-F238E27FC236}">
                  <a16:creationId xmlns:a16="http://schemas.microsoft.com/office/drawing/2014/main" id="{F244CEE4-C53C-4E32-A2B0-2A86C0FE7FDE}"/>
                </a:ext>
              </a:extLst>
            </p:cNvPr>
            <p:cNvGrpSpPr/>
            <p:nvPr/>
          </p:nvGrpSpPr>
          <p:grpSpPr>
            <a:xfrm>
              <a:off x="304800" y="573495"/>
              <a:ext cx="3639485" cy="2058055"/>
              <a:chOff x="304800" y="523220"/>
              <a:chExt cx="3639485" cy="2058055"/>
            </a:xfrm>
          </p:grpSpPr>
          <p:pic>
            <p:nvPicPr>
              <p:cNvPr id="5" name="Image 4">
                <a:extLst>
                  <a:ext uri="{FF2B5EF4-FFF2-40B4-BE49-F238E27FC236}">
                    <a16:creationId xmlns:a16="http://schemas.microsoft.com/office/drawing/2014/main" id="{7DB7BD32-3274-4892-9AF5-582CF124114B}"/>
                  </a:ext>
                </a:extLst>
              </p:cNvPr>
              <p:cNvPicPr>
                <a:picLocks noChangeAspect="1"/>
              </p:cNvPicPr>
              <p:nvPr/>
            </p:nvPicPr>
            <p:blipFill>
              <a:blip r:embed="rId4"/>
              <a:stretch>
                <a:fillRect/>
              </a:stretch>
            </p:blipFill>
            <p:spPr>
              <a:xfrm>
                <a:off x="406398" y="523220"/>
                <a:ext cx="3537887" cy="1974484"/>
              </a:xfrm>
              <a:prstGeom prst="rect">
                <a:avLst/>
              </a:prstGeom>
            </p:spPr>
          </p:pic>
          <p:sp>
            <p:nvSpPr>
              <p:cNvPr id="11" name="Rectangle 10">
                <a:extLst>
                  <a:ext uri="{FF2B5EF4-FFF2-40B4-BE49-F238E27FC236}">
                    <a16:creationId xmlns:a16="http://schemas.microsoft.com/office/drawing/2014/main" id="{34329E62-53C8-4C86-B2F6-BD41C6703BDC}"/>
                  </a:ext>
                </a:extLst>
              </p:cNvPr>
              <p:cNvSpPr/>
              <p:nvPr/>
            </p:nvSpPr>
            <p:spPr>
              <a:xfrm>
                <a:off x="304800" y="2133600"/>
                <a:ext cx="1937657"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id="{22A8FF46-CA3E-408D-A684-7F3DFCFDC48D}"/>
                </a:ext>
              </a:extLst>
            </p:cNvPr>
            <p:cNvSpPr/>
            <p:nvPr/>
          </p:nvSpPr>
          <p:spPr>
            <a:xfrm>
              <a:off x="1368437" y="1441089"/>
              <a:ext cx="68475" cy="191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 name="ZoneTexte 14">
            <a:extLst>
              <a:ext uri="{FF2B5EF4-FFF2-40B4-BE49-F238E27FC236}">
                <a16:creationId xmlns:a16="http://schemas.microsoft.com/office/drawing/2014/main" id="{927E3687-0AED-4C07-8D1F-E50A679BF239}"/>
              </a:ext>
            </a:extLst>
          </p:cNvPr>
          <p:cNvSpPr txBox="1"/>
          <p:nvPr/>
        </p:nvSpPr>
        <p:spPr>
          <a:xfrm>
            <a:off x="1922883" y="2789880"/>
            <a:ext cx="3178105" cy="646331"/>
          </a:xfrm>
          <a:prstGeom prst="rect">
            <a:avLst/>
          </a:prstGeom>
          <a:noFill/>
        </p:spPr>
        <p:txBody>
          <a:bodyPr wrap="square" rtlCol="0">
            <a:spAutoFit/>
          </a:bodyPr>
          <a:lstStyle/>
          <a:p>
            <a:r>
              <a:rPr lang="fr-FR" dirty="0" err="1">
                <a:solidFill>
                  <a:srgbClr val="0000FF"/>
                </a:solidFill>
                <a:latin typeface="Times New Roman" panose="02020603050405020304" pitchFamily="18" charset="0"/>
                <a:cs typeface="Times New Roman" panose="02020603050405020304" pitchFamily="18" charset="0"/>
              </a:rPr>
              <a:t>Mott</a:t>
            </a:r>
            <a:r>
              <a:rPr lang="fr-FR" dirty="0">
                <a:solidFill>
                  <a:srgbClr val="0000FF"/>
                </a:solidFill>
                <a:latin typeface="Times New Roman" panose="02020603050405020304" pitchFamily="18" charset="0"/>
                <a:cs typeface="Times New Roman" panose="02020603050405020304" pitchFamily="18" charset="0"/>
              </a:rPr>
              <a:t> cross section: </a:t>
            </a:r>
            <a:r>
              <a:rPr lang="fr-FR" dirty="0" err="1">
                <a:solidFill>
                  <a:srgbClr val="0000FF"/>
                </a:solidFill>
                <a:latin typeface="Times New Roman" panose="02020603050405020304" pitchFamily="18" charset="0"/>
                <a:cs typeface="Times New Roman" panose="02020603050405020304" pitchFamily="18" charset="0"/>
              </a:rPr>
              <a:t>scattering</a:t>
            </a:r>
            <a:r>
              <a:rPr lang="fr-FR" dirty="0">
                <a:solidFill>
                  <a:srgbClr val="0000FF"/>
                </a:solidFill>
                <a:latin typeface="Times New Roman" panose="02020603050405020304" pitchFamily="18" charset="0"/>
                <a:cs typeface="Times New Roman" panose="02020603050405020304" pitchFamily="18" charset="0"/>
              </a:rPr>
              <a:t> off a point-like </a:t>
            </a:r>
            <a:r>
              <a:rPr lang="fr-FR" dirty="0" err="1">
                <a:solidFill>
                  <a:srgbClr val="0000FF"/>
                </a:solidFill>
                <a:latin typeface="Times New Roman" panose="02020603050405020304" pitchFamily="18" charset="0"/>
                <a:cs typeface="Times New Roman" panose="02020603050405020304" pitchFamily="18" charset="0"/>
              </a:rPr>
              <a:t>object</a:t>
            </a:r>
            <a:endParaRPr lang="fr-FR" dirty="0">
              <a:solidFill>
                <a:srgbClr val="0000FF"/>
              </a:solidFill>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CA536FE6-3144-4E76-BC84-04C3C5385D32}"/>
              </a:ext>
            </a:extLst>
          </p:cNvPr>
          <p:cNvSpPr txBox="1"/>
          <p:nvPr/>
        </p:nvSpPr>
        <p:spPr>
          <a:xfrm>
            <a:off x="5398047" y="3760982"/>
            <a:ext cx="2755250" cy="1384995"/>
          </a:xfrm>
          <a:prstGeom prst="rect">
            <a:avLst/>
          </a:prstGeom>
          <a:noFill/>
        </p:spPr>
        <p:txBody>
          <a:bodyPr wrap="square" rtlCol="0">
            <a:spAutoFit/>
          </a:bodyPr>
          <a:lstStyle/>
          <a:p>
            <a:r>
              <a:rPr lang="fr-FR" b="1" dirty="0" err="1">
                <a:solidFill>
                  <a:srgbClr val="FF0000"/>
                </a:solidFill>
                <a:latin typeface="Times New Roman" panose="02020603050405020304" pitchFamily="18" charset="0"/>
                <a:cs typeface="Times New Roman" panose="02020603050405020304" pitchFamily="18" charset="0"/>
              </a:rPr>
              <a:t>Rosenbluth’s</a:t>
            </a:r>
            <a:r>
              <a:rPr lang="fr-FR" b="1" dirty="0">
                <a:solidFill>
                  <a:srgbClr val="FF0000"/>
                </a:solidFill>
                <a:latin typeface="Times New Roman" panose="02020603050405020304" pitchFamily="18" charset="0"/>
                <a:cs typeface="Times New Roman" panose="02020603050405020304" pitchFamily="18" charset="0"/>
              </a:rPr>
              <a:t> formulas for </a:t>
            </a:r>
            <a:r>
              <a:rPr lang="fr-FR" b="1" dirty="0" err="1">
                <a:solidFill>
                  <a:srgbClr val="FF0000"/>
                </a:solidFill>
                <a:latin typeface="Times New Roman" panose="02020603050405020304" pitchFamily="18" charset="0"/>
                <a:cs typeface="Times New Roman" panose="02020603050405020304" pitchFamily="18" charset="0"/>
              </a:rPr>
              <a:t>elastic</a:t>
            </a:r>
            <a:r>
              <a:rPr lang="fr-FR" b="1" dirty="0">
                <a:solidFill>
                  <a:srgbClr val="FF0000"/>
                </a:solidFill>
                <a:latin typeface="Times New Roman" panose="02020603050405020304" pitchFamily="18" charset="0"/>
                <a:cs typeface="Times New Roman" panose="02020603050405020304" pitchFamily="18" charset="0"/>
              </a:rPr>
              <a:t> cross section:</a:t>
            </a:r>
          </a:p>
          <a:p>
            <a:pPr marL="285750" indent="-285750">
              <a:buFont typeface="Arial" panose="020B0604020202020204" pitchFamily="34" charset="0"/>
              <a:buChar char="•"/>
            </a:pPr>
            <a:r>
              <a:rPr lang="fr-FR" sz="1600" dirty="0">
                <a:solidFill>
                  <a:srgbClr val="FF0000"/>
                </a:solidFill>
                <a:latin typeface="Times New Roman" panose="02020603050405020304" pitchFamily="18" charset="0"/>
                <a:cs typeface="Times New Roman" panose="02020603050405020304" pitchFamily="18" charset="0"/>
              </a:rPr>
              <a:t>F</a:t>
            </a:r>
            <a:r>
              <a:rPr lang="fr-FR" sz="1600" baseline="-25000" dirty="0">
                <a:solidFill>
                  <a:srgbClr val="FF0000"/>
                </a:solidFill>
                <a:latin typeface="Times New Roman" panose="02020603050405020304" pitchFamily="18" charset="0"/>
                <a:cs typeface="Times New Roman" panose="02020603050405020304" pitchFamily="18" charset="0"/>
              </a:rPr>
              <a:t>1</a:t>
            </a:r>
            <a:r>
              <a:rPr lang="fr-FR" sz="1600" dirty="0">
                <a:solidFill>
                  <a:srgbClr val="FF0000"/>
                </a:solidFill>
                <a:latin typeface="Times New Roman" panose="02020603050405020304" pitchFamily="18" charset="0"/>
                <a:cs typeface="Times New Roman" panose="02020603050405020304" pitchFamily="18" charset="0"/>
              </a:rPr>
              <a:t>, F</a:t>
            </a:r>
            <a:r>
              <a:rPr lang="fr-FR" sz="1600" baseline="-25000" dirty="0">
                <a:solidFill>
                  <a:srgbClr val="FF0000"/>
                </a:solidFill>
                <a:latin typeface="Times New Roman" panose="02020603050405020304" pitchFamily="18" charset="0"/>
                <a:cs typeface="Times New Roman" panose="02020603050405020304" pitchFamily="18" charset="0"/>
              </a:rPr>
              <a:t>2</a:t>
            </a:r>
            <a:r>
              <a:rPr lang="fr-FR" sz="1600" dirty="0">
                <a:solidFill>
                  <a:srgbClr val="FF0000"/>
                </a:solidFill>
                <a:latin typeface="Times New Roman" panose="02020603050405020304" pitchFamily="18" charset="0"/>
                <a:cs typeface="Times New Roman" panose="02020603050405020304" pitchFamily="18" charset="0"/>
              </a:rPr>
              <a:t>: Dirac and Pauli </a:t>
            </a:r>
            <a:r>
              <a:rPr lang="fr-FR" sz="1600" dirty="0" err="1">
                <a:solidFill>
                  <a:srgbClr val="FF0000"/>
                </a:solidFill>
                <a:latin typeface="Times New Roman" panose="02020603050405020304" pitchFamily="18" charset="0"/>
                <a:cs typeface="Times New Roman" panose="02020603050405020304" pitchFamily="18" charset="0"/>
              </a:rPr>
              <a:t>FFs</a:t>
            </a:r>
            <a:endParaRPr lang="fr-FR" sz="16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1600" dirty="0">
                <a:solidFill>
                  <a:srgbClr val="FF0000"/>
                </a:solidFill>
                <a:latin typeface="Times New Roman" panose="02020603050405020304" pitchFamily="18" charset="0"/>
                <a:cs typeface="Times New Roman" panose="02020603050405020304" pitchFamily="18" charset="0"/>
              </a:rPr>
              <a:t>G</a:t>
            </a:r>
            <a:r>
              <a:rPr lang="fr-FR" sz="1600" baseline="-25000" dirty="0">
                <a:solidFill>
                  <a:srgbClr val="FF0000"/>
                </a:solidFill>
                <a:latin typeface="Times New Roman" panose="02020603050405020304" pitchFamily="18" charset="0"/>
                <a:cs typeface="Times New Roman" panose="02020603050405020304" pitchFamily="18" charset="0"/>
              </a:rPr>
              <a:t>E</a:t>
            </a:r>
            <a:r>
              <a:rPr lang="fr-FR" sz="1600" dirty="0">
                <a:solidFill>
                  <a:srgbClr val="FF0000"/>
                </a:solidFill>
                <a:latin typeface="Times New Roman" panose="02020603050405020304" pitchFamily="18" charset="0"/>
                <a:cs typeface="Times New Roman" panose="02020603050405020304" pitchFamily="18" charset="0"/>
              </a:rPr>
              <a:t>, G</a:t>
            </a:r>
            <a:r>
              <a:rPr lang="fr-FR" sz="1600" baseline="-25000" dirty="0">
                <a:solidFill>
                  <a:srgbClr val="FF0000"/>
                </a:solidFill>
                <a:latin typeface="Times New Roman" panose="02020603050405020304" pitchFamily="18" charset="0"/>
                <a:cs typeface="Times New Roman" panose="02020603050405020304" pitchFamily="18" charset="0"/>
              </a:rPr>
              <a:t>M</a:t>
            </a:r>
            <a:r>
              <a:rPr lang="fr-FR" sz="1600" dirty="0">
                <a:solidFill>
                  <a:srgbClr val="FF0000"/>
                </a:solidFill>
                <a:latin typeface="Times New Roman" panose="02020603050405020304" pitchFamily="18" charset="0"/>
                <a:cs typeface="Times New Roman" panose="02020603050405020304" pitchFamily="18" charset="0"/>
              </a:rPr>
              <a:t>: </a:t>
            </a:r>
            <a:r>
              <a:rPr lang="fr-FR" sz="1600" dirty="0" err="1">
                <a:solidFill>
                  <a:srgbClr val="FF0000"/>
                </a:solidFill>
                <a:latin typeface="Times New Roman" panose="02020603050405020304" pitchFamily="18" charset="0"/>
                <a:cs typeface="Times New Roman" panose="02020603050405020304" pitchFamily="18" charset="0"/>
              </a:rPr>
              <a:t>electric</a:t>
            </a:r>
            <a:r>
              <a:rPr lang="fr-FR" sz="1600" dirty="0">
                <a:solidFill>
                  <a:srgbClr val="FF0000"/>
                </a:solidFill>
                <a:latin typeface="Times New Roman" panose="02020603050405020304" pitchFamily="18" charset="0"/>
                <a:cs typeface="Times New Roman" panose="02020603050405020304" pitchFamily="18" charset="0"/>
              </a:rPr>
              <a:t> and </a:t>
            </a:r>
            <a:r>
              <a:rPr lang="fr-FR" sz="1600" dirty="0" err="1">
                <a:solidFill>
                  <a:srgbClr val="FF0000"/>
                </a:solidFill>
                <a:latin typeface="Times New Roman" panose="02020603050405020304" pitchFamily="18" charset="0"/>
                <a:cs typeface="Times New Roman" panose="02020603050405020304" pitchFamily="18" charset="0"/>
              </a:rPr>
              <a:t>magnetic</a:t>
            </a:r>
            <a:r>
              <a:rPr lang="fr-FR" sz="1600" dirty="0">
                <a:solidFill>
                  <a:srgbClr val="FF0000"/>
                </a:solidFill>
                <a:latin typeface="Times New Roman" panose="02020603050405020304" pitchFamily="18" charset="0"/>
                <a:cs typeface="Times New Roman" panose="02020603050405020304" pitchFamily="18" charset="0"/>
              </a:rPr>
              <a:t> FF (Sachs </a:t>
            </a:r>
            <a:r>
              <a:rPr lang="fr-FR" sz="1600" dirty="0" err="1">
                <a:solidFill>
                  <a:srgbClr val="FF0000"/>
                </a:solidFill>
                <a:latin typeface="Times New Roman" panose="02020603050405020304" pitchFamily="18" charset="0"/>
                <a:cs typeface="Times New Roman" panose="02020603050405020304" pitchFamily="18" charset="0"/>
              </a:rPr>
              <a:t>FFs</a:t>
            </a:r>
            <a:r>
              <a:rPr lang="fr-FR" sz="1600" dirty="0">
                <a:solidFill>
                  <a:srgbClr val="FF0000"/>
                </a:solidFill>
                <a:latin typeface="Times New Roman" panose="02020603050405020304" pitchFamily="18" charset="0"/>
                <a:cs typeface="Times New Roman" panose="02020603050405020304" pitchFamily="18" charset="0"/>
              </a:rPr>
              <a:t>)</a:t>
            </a:r>
          </a:p>
        </p:txBody>
      </p:sp>
      <p:pic>
        <p:nvPicPr>
          <p:cNvPr id="16" name="Image 15">
            <a:extLst>
              <a:ext uri="{FF2B5EF4-FFF2-40B4-BE49-F238E27FC236}">
                <a16:creationId xmlns:a16="http://schemas.microsoft.com/office/drawing/2014/main" id="{3419446A-F931-49FF-98EF-42D4E58CBFCA}"/>
              </a:ext>
            </a:extLst>
          </p:cNvPr>
          <p:cNvPicPr>
            <a:picLocks noChangeAspect="1"/>
          </p:cNvPicPr>
          <p:nvPr/>
        </p:nvPicPr>
        <p:blipFill>
          <a:blip r:embed="rId5"/>
          <a:stretch>
            <a:fillRect/>
          </a:stretch>
        </p:blipFill>
        <p:spPr>
          <a:xfrm>
            <a:off x="12042" y="3805780"/>
            <a:ext cx="5048250" cy="647700"/>
          </a:xfrm>
          <a:prstGeom prst="rect">
            <a:avLst/>
          </a:prstGeom>
        </p:spPr>
      </p:pic>
      <p:pic>
        <p:nvPicPr>
          <p:cNvPr id="18" name="Image 17">
            <a:extLst>
              <a:ext uri="{FF2B5EF4-FFF2-40B4-BE49-F238E27FC236}">
                <a16:creationId xmlns:a16="http://schemas.microsoft.com/office/drawing/2014/main" id="{89A4E867-E98C-4FDE-9E9A-04F4BA3AFDD7}"/>
              </a:ext>
            </a:extLst>
          </p:cNvPr>
          <p:cNvPicPr>
            <a:picLocks noChangeAspect="1"/>
          </p:cNvPicPr>
          <p:nvPr/>
        </p:nvPicPr>
        <p:blipFill>
          <a:blip r:embed="rId6"/>
          <a:stretch>
            <a:fillRect/>
          </a:stretch>
        </p:blipFill>
        <p:spPr>
          <a:xfrm>
            <a:off x="46241" y="4570276"/>
            <a:ext cx="4752975" cy="561975"/>
          </a:xfrm>
          <a:prstGeom prst="rect">
            <a:avLst/>
          </a:prstGeom>
        </p:spPr>
      </p:pic>
      <p:pic>
        <p:nvPicPr>
          <p:cNvPr id="20" name="Image 19">
            <a:extLst>
              <a:ext uri="{FF2B5EF4-FFF2-40B4-BE49-F238E27FC236}">
                <a16:creationId xmlns:a16="http://schemas.microsoft.com/office/drawing/2014/main" id="{0F1EE559-2101-46AA-8E24-B7ACF88B4430}"/>
              </a:ext>
            </a:extLst>
          </p:cNvPr>
          <p:cNvPicPr>
            <a:picLocks noChangeAspect="1"/>
          </p:cNvPicPr>
          <p:nvPr/>
        </p:nvPicPr>
        <p:blipFill>
          <a:blip r:embed="rId7"/>
          <a:stretch>
            <a:fillRect/>
          </a:stretch>
        </p:blipFill>
        <p:spPr>
          <a:xfrm>
            <a:off x="4449930" y="5850782"/>
            <a:ext cx="6210300" cy="819150"/>
          </a:xfrm>
          <a:prstGeom prst="rect">
            <a:avLst/>
          </a:prstGeom>
        </p:spPr>
      </p:pic>
      <p:pic>
        <p:nvPicPr>
          <p:cNvPr id="21" name="Image 20">
            <a:extLst>
              <a:ext uri="{FF2B5EF4-FFF2-40B4-BE49-F238E27FC236}">
                <a16:creationId xmlns:a16="http://schemas.microsoft.com/office/drawing/2014/main" id="{4F4316C8-D075-4B32-B830-61977376103F}"/>
              </a:ext>
            </a:extLst>
          </p:cNvPr>
          <p:cNvPicPr>
            <a:picLocks noChangeAspect="1"/>
          </p:cNvPicPr>
          <p:nvPr/>
        </p:nvPicPr>
        <p:blipFill>
          <a:blip r:embed="rId8"/>
          <a:stretch>
            <a:fillRect/>
          </a:stretch>
        </p:blipFill>
        <p:spPr>
          <a:xfrm>
            <a:off x="179266" y="5508715"/>
            <a:ext cx="1628775" cy="333375"/>
          </a:xfrm>
          <a:prstGeom prst="rect">
            <a:avLst/>
          </a:prstGeom>
        </p:spPr>
      </p:pic>
      <p:sp>
        <p:nvSpPr>
          <p:cNvPr id="22" name="ZoneTexte 21">
            <a:extLst>
              <a:ext uri="{FF2B5EF4-FFF2-40B4-BE49-F238E27FC236}">
                <a16:creationId xmlns:a16="http://schemas.microsoft.com/office/drawing/2014/main" id="{8DC77E74-6E04-41CA-9ED4-686CD4AA3528}"/>
              </a:ext>
            </a:extLst>
          </p:cNvPr>
          <p:cNvSpPr txBox="1"/>
          <p:nvPr/>
        </p:nvSpPr>
        <p:spPr>
          <a:xfrm>
            <a:off x="116183" y="5880208"/>
            <a:ext cx="3943708" cy="369332"/>
          </a:xfrm>
          <a:prstGeom prst="rect">
            <a:avLst/>
          </a:prstGeom>
          <a:noFill/>
        </p:spPr>
        <p:txBody>
          <a:bodyPr wrap="none" rtlCol="0">
            <a:spAutoFit/>
          </a:bodyPr>
          <a:lstStyle/>
          <a:p>
            <a:r>
              <a:rPr lang="fr-FR" i="1" dirty="0">
                <a:latin typeface="Symbol" panose="05050102010706020507" pitchFamily="18" charset="2"/>
              </a:rPr>
              <a:t>k</a:t>
            </a:r>
            <a:r>
              <a:rPr lang="fr-FR" dirty="0">
                <a:latin typeface="Symbol" panose="05050102010706020507" pitchFamily="18" charset="2"/>
              </a:rPr>
              <a:t> </a:t>
            </a:r>
            <a:r>
              <a:rPr lang="fr-FR" dirty="0" err="1">
                <a:latin typeface="Times New Roman" panose="02020603050405020304" pitchFamily="18" charset="0"/>
                <a:cs typeface="Times New Roman" panose="02020603050405020304" pitchFamily="18" charset="0"/>
              </a:rPr>
              <a:t>nucleon</a:t>
            </a:r>
            <a:r>
              <a:rPr lang="fr-FR" dirty="0"/>
              <a:t> </a:t>
            </a:r>
            <a:r>
              <a:rPr lang="fr-FR" dirty="0" err="1">
                <a:latin typeface="Times New Roman" panose="02020603050405020304" pitchFamily="18" charset="0"/>
                <a:cs typeface="Times New Roman" panose="02020603050405020304" pitchFamily="18" charset="0"/>
              </a:rPr>
              <a:t>anomalous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magnetic</a:t>
            </a:r>
            <a:r>
              <a:rPr lang="fr-FR" dirty="0">
                <a:latin typeface="Times New Roman" panose="02020603050405020304" pitchFamily="18" charset="0"/>
                <a:cs typeface="Times New Roman" panose="02020603050405020304" pitchFamily="18" charset="0"/>
              </a:rPr>
              <a:t> moment</a:t>
            </a:r>
          </a:p>
        </p:txBody>
      </p:sp>
      <p:sp>
        <p:nvSpPr>
          <p:cNvPr id="23" name="ZoneTexte 22">
            <a:extLst>
              <a:ext uri="{FF2B5EF4-FFF2-40B4-BE49-F238E27FC236}">
                <a16:creationId xmlns:a16="http://schemas.microsoft.com/office/drawing/2014/main" id="{4BC6A6C1-DD54-4C13-AF3B-115C3B55E3EB}"/>
              </a:ext>
            </a:extLst>
          </p:cNvPr>
          <p:cNvSpPr txBox="1"/>
          <p:nvPr/>
        </p:nvSpPr>
        <p:spPr>
          <a:xfrm>
            <a:off x="5407366" y="709765"/>
            <a:ext cx="1999265" cy="369332"/>
          </a:xfrm>
          <a:prstGeom prst="rect">
            <a:avLst/>
          </a:prstGeom>
          <a:noFill/>
        </p:spPr>
        <p:txBody>
          <a:bodyPr wrap="none" rtlCol="0">
            <a:spAutoFit/>
          </a:bodyPr>
          <a:lstStyle/>
          <a:p>
            <a:r>
              <a:rPr lang="fr-FR" b="1" dirty="0">
                <a:solidFill>
                  <a:schemeClr val="bg1"/>
                </a:solidFill>
                <a:latin typeface="Times New Roman" panose="02020603050405020304" pitchFamily="18" charset="0"/>
                <a:cs typeface="Times New Roman" panose="02020603050405020304" pitchFamily="18" charset="0"/>
              </a:rPr>
              <a:t>Robert </a:t>
            </a:r>
            <a:r>
              <a:rPr lang="fr-FR" b="1" dirty="0" err="1">
                <a:solidFill>
                  <a:schemeClr val="bg1"/>
                </a:solidFill>
                <a:latin typeface="Times New Roman" panose="02020603050405020304" pitchFamily="18" charset="0"/>
                <a:cs typeface="Times New Roman" panose="02020603050405020304" pitchFamily="18" charset="0"/>
              </a:rPr>
              <a:t>Hofstadter</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0F405ABA-94EE-4F16-9160-D986A328F2EF}"/>
              </a:ext>
            </a:extLst>
          </p:cNvPr>
          <p:cNvSpPr/>
          <p:nvPr/>
        </p:nvSpPr>
        <p:spPr>
          <a:xfrm>
            <a:off x="46241" y="3806545"/>
            <a:ext cx="5106352" cy="1347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69DCFCF2-8AED-4D6A-8BC0-F92960DA81C4}"/>
                  </a:ext>
                </a:extLst>
              </p:cNvPr>
              <p:cNvSpPr txBox="1"/>
              <p:nvPr/>
            </p:nvSpPr>
            <p:spPr>
              <a:xfrm>
                <a:off x="83198" y="2728722"/>
                <a:ext cx="1839685" cy="718530"/>
              </a:xfrm>
              <a:prstGeom prst="rect">
                <a:avLst/>
              </a:prstGeom>
              <a:noFill/>
              <a:ln>
                <a:solidFill>
                  <a:srgbClr val="0000FF"/>
                </a:solidFill>
              </a:ln>
            </p:spPr>
            <p:txBody>
              <a:bodyPr wrap="square" lIns="0" tIns="0" rIns="0" bIns="0" rtlCol="0">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𝜎</m:t>
                        </m:r>
                      </m:e>
                      <m:sub>
                        <m:r>
                          <a:rPr lang="fr-FR" sz="2000" b="0" i="1" smtClean="0">
                            <a:latin typeface="Cambria Math" panose="02040503050406030204" pitchFamily="18" charset="0"/>
                          </a:rPr>
                          <m:t>𝑀</m:t>
                        </m:r>
                      </m:sub>
                    </m:sSub>
                  </m:oMath>
                </a14:m>
                <a:r>
                  <a:rPr lang="fr-FR" sz="2000" dirty="0"/>
                  <a:t>= </a:t>
                </a:r>
                <a14:m>
                  <m:oMath xmlns:m="http://schemas.openxmlformats.org/officeDocument/2006/math">
                    <m:f>
                      <m:fPr>
                        <m:ctrlPr>
                          <a:rPr lang="fr-FR" sz="2000" i="1">
                            <a:latin typeface="Cambria Math" panose="02040503050406030204" pitchFamily="18" charset="0"/>
                          </a:rPr>
                        </m:ctrlPr>
                      </m:fPr>
                      <m:num>
                        <m:sSubSup>
                          <m:sSubSupPr>
                            <m:ctrlPr>
                              <a:rPr lang="fr-FR" sz="2000" i="1">
                                <a:latin typeface="Cambria Math" panose="02040503050406030204" pitchFamily="18" charset="0"/>
                              </a:rPr>
                            </m:ctrlPr>
                          </m:sSubSupPr>
                          <m:e>
                            <m:r>
                              <a:rPr lang="fr-FR" sz="2000" i="1">
                                <a:latin typeface="Cambria Math" panose="02040503050406030204" pitchFamily="18" charset="0"/>
                                <a:ea typeface="Cambria Math" panose="02040503050406030204" pitchFamily="18" charset="0"/>
                              </a:rPr>
                              <m:t>𝛼</m:t>
                            </m:r>
                          </m:e>
                          <m:sub>
                            <m:r>
                              <a:rPr lang="fr-FR" sz="2000" i="1">
                                <a:latin typeface="Cambria Math" panose="02040503050406030204" pitchFamily="18" charset="0"/>
                              </a:rPr>
                              <m:t>𝑄𝐸𝐷</m:t>
                            </m:r>
                          </m:sub>
                          <m:sup>
                            <m:r>
                              <a:rPr lang="fr-FR" sz="2000" i="1">
                                <a:latin typeface="Cambria Math" panose="02040503050406030204" pitchFamily="18" charset="0"/>
                              </a:rPr>
                              <m:t>2</m:t>
                            </m:r>
                          </m:sup>
                        </m:sSubSup>
                        <m:func>
                          <m:funcPr>
                            <m:ctrlPr>
                              <a:rPr lang="fr-FR" sz="2000" i="1">
                                <a:latin typeface="Cambria Math" panose="02040503050406030204" pitchFamily="18" charset="0"/>
                              </a:rPr>
                            </m:ctrlPr>
                          </m:funcPr>
                          <m:fName>
                            <m:sSup>
                              <m:sSupPr>
                                <m:ctrlPr>
                                  <a:rPr lang="fr-FR" sz="2000" i="1" smtClean="0">
                                    <a:latin typeface="Cambria Math" panose="02040503050406030204" pitchFamily="18" charset="0"/>
                                  </a:rPr>
                                </m:ctrlPr>
                              </m:sSupPr>
                              <m:e>
                                <m:r>
                                  <a:rPr lang="fr-FR" sz="2000" b="0" i="1" smtClean="0">
                                    <a:latin typeface="Cambria Math" panose="02040503050406030204" pitchFamily="18" charset="0"/>
                                  </a:rPr>
                                  <m:t>𝑐𝑜𝑠</m:t>
                                </m:r>
                              </m:e>
                              <m:sup>
                                <m:r>
                                  <a:rPr lang="fr-FR" sz="2000" b="0" i="1" smtClean="0">
                                    <a:latin typeface="Cambria Math" panose="02040503050406030204" pitchFamily="18" charset="0"/>
                                  </a:rPr>
                                  <m:t>2</m:t>
                                </m:r>
                              </m:sup>
                            </m:sSup>
                          </m:fName>
                          <m:e>
                            <m:f>
                              <m:fPr>
                                <m:ctrlPr>
                                  <a:rPr lang="fr-FR" sz="2000" i="1" smtClean="0">
                                    <a:latin typeface="Cambria Math" panose="02040503050406030204" pitchFamily="18" charset="0"/>
                                  </a:rPr>
                                </m:ctrlPr>
                              </m:fPr>
                              <m:num>
                                <m:r>
                                  <a:rPr lang="fr-FR" sz="2000" i="1" smtClean="0">
                                    <a:latin typeface="Cambria Math" panose="02040503050406030204" pitchFamily="18" charset="0"/>
                                    <a:ea typeface="Cambria Math" panose="02040503050406030204" pitchFamily="18" charset="0"/>
                                  </a:rPr>
                                  <m:t>𝜃</m:t>
                                </m:r>
                              </m:num>
                              <m:den>
                                <m:r>
                                  <a:rPr lang="fr-FR" sz="2000" b="0" i="1" smtClean="0">
                                    <a:latin typeface="Cambria Math" panose="02040503050406030204" pitchFamily="18" charset="0"/>
                                  </a:rPr>
                                  <m:t>2</m:t>
                                </m:r>
                              </m:den>
                            </m:f>
                          </m:e>
                        </m:func>
                      </m:num>
                      <m:den>
                        <m:r>
                          <a:rPr lang="fr-FR" sz="2000" i="1">
                            <a:latin typeface="Cambria Math" panose="02040503050406030204" pitchFamily="18" charset="0"/>
                          </a:rPr>
                          <m:t>4</m:t>
                        </m:r>
                        <m:sSup>
                          <m:sSupPr>
                            <m:ctrlPr>
                              <a:rPr lang="fr-FR" sz="2000" i="1" smtClean="0">
                                <a:latin typeface="Cambria Math" panose="02040503050406030204" pitchFamily="18" charset="0"/>
                              </a:rPr>
                            </m:ctrlPr>
                          </m:sSupPr>
                          <m:e>
                            <m:r>
                              <a:rPr lang="fr-FR" sz="2000" b="0" i="1" smtClean="0">
                                <a:latin typeface="Cambria Math" panose="02040503050406030204" pitchFamily="18" charset="0"/>
                              </a:rPr>
                              <m:t>𝐸</m:t>
                            </m:r>
                          </m:e>
                          <m:sup>
                            <m:r>
                              <a:rPr lang="fr-FR" sz="2000" b="0" i="1" smtClean="0">
                                <a:latin typeface="Cambria Math" panose="02040503050406030204" pitchFamily="18" charset="0"/>
                              </a:rPr>
                              <m:t>2</m:t>
                            </m:r>
                          </m:sup>
                        </m:sSup>
                        <m:sSup>
                          <m:sSupPr>
                            <m:ctrlPr>
                              <a:rPr lang="fr-FR" sz="2000" i="1">
                                <a:latin typeface="Cambria Math" panose="02040503050406030204" pitchFamily="18" charset="0"/>
                              </a:rPr>
                            </m:ctrlPr>
                          </m:sSupPr>
                          <m:e>
                            <m:r>
                              <a:rPr lang="fr-FR" sz="2000" i="1">
                                <a:latin typeface="Cambria Math" panose="02040503050406030204" pitchFamily="18" charset="0"/>
                              </a:rPr>
                              <m:t>𝑠𝑖𝑛</m:t>
                            </m:r>
                          </m:e>
                          <m:sup>
                            <m:r>
                              <a:rPr lang="fr-FR" sz="2000" b="0" i="1" smtClean="0">
                                <a:latin typeface="Cambria Math" panose="02040503050406030204" pitchFamily="18" charset="0"/>
                              </a:rPr>
                              <m:t>4</m:t>
                            </m:r>
                          </m:sup>
                        </m:sSup>
                        <m:f>
                          <m:fPr>
                            <m:ctrlPr>
                              <a:rPr lang="fr-FR" sz="2000" i="1">
                                <a:latin typeface="Cambria Math" panose="02040503050406030204" pitchFamily="18" charset="0"/>
                              </a:rPr>
                            </m:ctrlPr>
                          </m:fPr>
                          <m:num>
                            <m:r>
                              <a:rPr lang="fr-FR" sz="2000" i="1">
                                <a:latin typeface="Cambria Math" panose="02040503050406030204" pitchFamily="18" charset="0"/>
                                <a:ea typeface="Cambria Math" panose="02040503050406030204" pitchFamily="18" charset="0"/>
                              </a:rPr>
                              <m:t>𝜃</m:t>
                            </m:r>
                          </m:num>
                          <m:den>
                            <m:r>
                              <a:rPr lang="fr-FR" sz="2000" i="1">
                                <a:latin typeface="Cambria Math" panose="02040503050406030204" pitchFamily="18" charset="0"/>
                              </a:rPr>
                              <m:t>2</m:t>
                            </m:r>
                          </m:den>
                        </m:f>
                      </m:den>
                    </m:f>
                  </m:oMath>
                </a14:m>
                <a:endParaRPr lang="fr-FR" sz="2000" dirty="0"/>
              </a:p>
            </p:txBody>
          </p:sp>
        </mc:Choice>
        <mc:Fallback xmlns="">
          <p:sp>
            <p:nvSpPr>
              <p:cNvPr id="2" name="ZoneTexte 1">
                <a:extLst>
                  <a:ext uri="{FF2B5EF4-FFF2-40B4-BE49-F238E27FC236}">
                    <a16:creationId xmlns:a16="http://schemas.microsoft.com/office/drawing/2014/main" id="{69DCFCF2-8AED-4D6A-8BC0-F92960DA81C4}"/>
                  </a:ext>
                </a:extLst>
              </p:cNvPr>
              <p:cNvSpPr txBox="1">
                <a:spLocks noRot="1" noChangeAspect="1" noMove="1" noResize="1" noEditPoints="1" noAdjustHandles="1" noChangeArrowheads="1" noChangeShapeType="1" noTextEdit="1"/>
              </p:cNvSpPr>
              <p:nvPr/>
            </p:nvSpPr>
            <p:spPr>
              <a:xfrm>
                <a:off x="83198" y="2728722"/>
                <a:ext cx="1839685" cy="718530"/>
              </a:xfrm>
              <a:prstGeom prst="rect">
                <a:avLst/>
              </a:prstGeom>
              <a:blipFill>
                <a:blip r:embed="rId9"/>
                <a:stretch>
                  <a:fillRect/>
                </a:stretch>
              </a:blipFill>
              <a:ln>
                <a:solidFill>
                  <a:srgbClr val="0000FF"/>
                </a:solidFill>
              </a:ln>
            </p:spPr>
            <p:txBody>
              <a:bodyPr/>
              <a:lstStyle/>
              <a:p>
                <a:r>
                  <a:rPr lang="fr-FR">
                    <a:noFill/>
                  </a:rPr>
                  <a:t> </a:t>
                </a:r>
              </a:p>
            </p:txBody>
          </p:sp>
        </mc:Fallback>
      </mc:AlternateContent>
    </p:spTree>
    <p:extLst>
      <p:ext uri="{BB962C8B-B14F-4D97-AF65-F5344CB8AC3E}">
        <p14:creationId xmlns:p14="http://schemas.microsoft.com/office/powerpoint/2010/main" val="153046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7B7DE6B-580A-4361-B5F0-0DC46E60841A}"/>
              </a:ext>
            </a:extLst>
          </p:cNvPr>
          <p:cNvPicPr>
            <a:picLocks noChangeAspect="1"/>
          </p:cNvPicPr>
          <p:nvPr/>
        </p:nvPicPr>
        <p:blipFill>
          <a:blip r:embed="rId2"/>
          <a:stretch>
            <a:fillRect/>
          </a:stretch>
        </p:blipFill>
        <p:spPr>
          <a:xfrm>
            <a:off x="5395022" y="561418"/>
            <a:ext cx="6691233" cy="3078312"/>
          </a:xfrm>
          <a:prstGeom prst="rect">
            <a:avLst/>
          </a:prstGeom>
          <a:ln w="22225">
            <a:solidFill>
              <a:srgbClr val="FF0000"/>
            </a:solidFill>
          </a:ln>
        </p:spPr>
      </p:pic>
      <p:sp>
        <p:nvSpPr>
          <p:cNvPr id="6" name="ZoneTexte 5">
            <a:extLst>
              <a:ext uri="{FF2B5EF4-FFF2-40B4-BE49-F238E27FC236}">
                <a16:creationId xmlns:a16="http://schemas.microsoft.com/office/drawing/2014/main" id="{E8DA27DC-830D-4341-BB16-4C1F7B166B24}"/>
              </a:ext>
            </a:extLst>
          </p:cNvPr>
          <p:cNvSpPr txBox="1"/>
          <p:nvPr/>
        </p:nvSpPr>
        <p:spPr>
          <a:xfrm>
            <a:off x="3849585" y="0"/>
            <a:ext cx="3894015"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today</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8926465-0C27-4F86-B1ED-FDDA346D36A5}"/>
              </a:ext>
            </a:extLst>
          </p:cNvPr>
          <p:cNvPicPr>
            <a:picLocks noChangeAspect="1"/>
          </p:cNvPicPr>
          <p:nvPr/>
        </p:nvPicPr>
        <p:blipFill>
          <a:blip r:embed="rId3"/>
          <a:stretch>
            <a:fillRect/>
          </a:stretch>
        </p:blipFill>
        <p:spPr>
          <a:xfrm>
            <a:off x="13880" y="664005"/>
            <a:ext cx="2292439" cy="1011677"/>
          </a:xfrm>
          <a:prstGeom prst="rect">
            <a:avLst/>
          </a:prstGeom>
        </p:spPr>
      </p:pic>
      <p:sp>
        <p:nvSpPr>
          <p:cNvPr id="9" name="Rectangle 8">
            <a:extLst>
              <a:ext uri="{FF2B5EF4-FFF2-40B4-BE49-F238E27FC236}">
                <a16:creationId xmlns:a16="http://schemas.microsoft.com/office/drawing/2014/main" id="{2019E36F-D8AC-49F2-B795-BA8F3C9AC778}"/>
              </a:ext>
            </a:extLst>
          </p:cNvPr>
          <p:cNvSpPr/>
          <p:nvPr/>
        </p:nvSpPr>
        <p:spPr>
          <a:xfrm>
            <a:off x="2404450" y="752352"/>
            <a:ext cx="2907785"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Point charge: F(Q</a:t>
            </a:r>
            <a:r>
              <a:rPr lang="fr-FR" baseline="30000" dirty="0">
                <a:solidFill>
                  <a:srgbClr val="000000"/>
                </a:solidFill>
                <a:latin typeface="Times New Roman" panose="02020603050405020304" pitchFamily="18" charset="0"/>
                <a:cs typeface="Times New Roman" panose="02020603050405020304" pitchFamily="18" charset="0"/>
              </a:rPr>
              <a:t>2</a:t>
            </a:r>
            <a:r>
              <a:rPr lang="fr-FR" dirty="0">
                <a:solidFill>
                  <a:srgbClr val="000000"/>
                </a:solidFill>
                <a:latin typeface="Times New Roman" panose="02020603050405020304" pitchFamily="18" charset="0"/>
                <a:cs typeface="Times New Roman" panose="02020603050405020304" pitchFamily="18" charset="0"/>
              </a:rPr>
              <a:t>)=constant</a:t>
            </a:r>
          </a:p>
          <a:p>
            <a:r>
              <a:rPr lang="en-US" dirty="0">
                <a:solidFill>
                  <a:srgbClr val="000000"/>
                </a:solidFill>
                <a:latin typeface="Times New Roman" panose="02020603050405020304" pitchFamily="18" charset="0"/>
                <a:cs typeface="Times New Roman" panose="02020603050405020304" pitchFamily="18" charset="0"/>
              </a:rPr>
              <a:t>photon always sees all of the proton’s charge</a:t>
            </a:r>
            <a:endParaRPr lang="fr-FR" dirty="0">
              <a:latin typeface="Times New Roman" panose="02020603050405020304" pitchFamily="18" charset="0"/>
              <a:cs typeface="Times New Roman" panose="02020603050405020304" pitchFamily="18" charset="0"/>
            </a:endParaRPr>
          </a:p>
        </p:txBody>
      </p:sp>
      <p:pic>
        <p:nvPicPr>
          <p:cNvPr id="10" name="Image 9">
            <a:extLst>
              <a:ext uri="{FF2B5EF4-FFF2-40B4-BE49-F238E27FC236}">
                <a16:creationId xmlns:a16="http://schemas.microsoft.com/office/drawing/2014/main" id="{D5A22DAA-6C53-4CE1-A6D7-1A9C952D5536}"/>
              </a:ext>
            </a:extLst>
          </p:cNvPr>
          <p:cNvPicPr>
            <a:picLocks noChangeAspect="1"/>
          </p:cNvPicPr>
          <p:nvPr/>
        </p:nvPicPr>
        <p:blipFill>
          <a:blip r:embed="rId4"/>
          <a:stretch>
            <a:fillRect/>
          </a:stretch>
        </p:blipFill>
        <p:spPr>
          <a:xfrm>
            <a:off x="6096000" y="2422414"/>
            <a:ext cx="1751373" cy="571600"/>
          </a:xfrm>
          <a:prstGeom prst="rect">
            <a:avLst/>
          </a:prstGeom>
        </p:spPr>
      </p:pic>
      <p:pic>
        <p:nvPicPr>
          <p:cNvPr id="11" name="Image 10">
            <a:extLst>
              <a:ext uri="{FF2B5EF4-FFF2-40B4-BE49-F238E27FC236}">
                <a16:creationId xmlns:a16="http://schemas.microsoft.com/office/drawing/2014/main" id="{10F80704-CA35-4ADD-A68A-AE96AA4C9511}"/>
              </a:ext>
            </a:extLst>
          </p:cNvPr>
          <p:cNvPicPr>
            <a:picLocks noChangeAspect="1"/>
          </p:cNvPicPr>
          <p:nvPr/>
        </p:nvPicPr>
        <p:blipFill>
          <a:blip r:embed="rId5"/>
          <a:stretch>
            <a:fillRect/>
          </a:stretch>
        </p:blipFill>
        <p:spPr>
          <a:xfrm>
            <a:off x="105745" y="1748914"/>
            <a:ext cx="2299875" cy="1412100"/>
          </a:xfrm>
          <a:prstGeom prst="rect">
            <a:avLst/>
          </a:prstGeom>
        </p:spPr>
      </p:pic>
      <p:sp>
        <p:nvSpPr>
          <p:cNvPr id="12" name="Rectangle 11">
            <a:extLst>
              <a:ext uri="{FF2B5EF4-FFF2-40B4-BE49-F238E27FC236}">
                <a16:creationId xmlns:a16="http://schemas.microsoft.com/office/drawing/2014/main" id="{FDD32091-4EE4-4DED-A175-A4434379D4A8}"/>
              </a:ext>
            </a:extLst>
          </p:cNvPr>
          <p:cNvSpPr/>
          <p:nvPr/>
        </p:nvSpPr>
        <p:spPr>
          <a:xfrm>
            <a:off x="2384368" y="2070684"/>
            <a:ext cx="2907785" cy="1200329"/>
          </a:xfrm>
          <a:prstGeom prst="rect">
            <a:avLst/>
          </a:prstGeom>
        </p:spPr>
        <p:txBody>
          <a:bodyPr wrap="square">
            <a:spAutoFit/>
          </a:bodyPr>
          <a:lstStyle/>
          <a:p>
            <a:r>
              <a:rPr lang="fr-FR" dirty="0" err="1">
                <a:solidFill>
                  <a:srgbClr val="000000"/>
                </a:solidFill>
                <a:latin typeface="Times New Roman" panose="02020603050405020304" pitchFamily="18" charset="0"/>
                <a:cs typeface="Times New Roman" panose="02020603050405020304" pitchFamily="18" charset="0"/>
              </a:rPr>
              <a:t>Elastic</a:t>
            </a:r>
            <a:r>
              <a:rPr lang="fr-FR" dirty="0">
                <a:solidFill>
                  <a:srgbClr val="000000"/>
                </a:solidFill>
                <a:latin typeface="Times New Roman" panose="02020603050405020304" pitchFamily="18" charset="0"/>
                <a:cs typeface="Times New Roman" panose="02020603050405020304" pitchFamily="18" charset="0"/>
              </a:rPr>
              <a:t> </a:t>
            </a:r>
            <a:r>
              <a:rPr lang="fr-FR" dirty="0" err="1">
                <a:solidFill>
                  <a:srgbClr val="000000"/>
                </a:solidFill>
                <a:latin typeface="Times New Roman" panose="02020603050405020304" pitchFamily="18" charset="0"/>
                <a:cs typeface="Times New Roman" panose="02020603050405020304" pitchFamily="18" charset="0"/>
              </a:rPr>
              <a:t>ep</a:t>
            </a:r>
            <a:r>
              <a:rPr lang="fr-FR" dirty="0">
                <a:solidFill>
                  <a:srgbClr val="000000"/>
                </a:solidFill>
                <a:latin typeface="Times New Roman" panose="02020603050405020304" pitchFamily="18" charset="0"/>
                <a:cs typeface="Times New Roman" panose="02020603050405020304" pitchFamily="18" charset="0"/>
              </a:rPr>
              <a:t> </a:t>
            </a:r>
            <a:r>
              <a:rPr lang="fr-FR" dirty="0" err="1">
                <a:solidFill>
                  <a:srgbClr val="000000"/>
                </a:solidFill>
                <a:latin typeface="Times New Roman" panose="02020603050405020304" pitchFamily="18" charset="0"/>
                <a:cs typeface="Times New Roman" panose="02020603050405020304" pitchFamily="18" charset="0"/>
              </a:rPr>
              <a:t>scattering</a:t>
            </a:r>
            <a:r>
              <a:rPr lang="fr-FR"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“dipole” form factor, photon sees less charge as Q</a:t>
            </a:r>
            <a:r>
              <a:rPr lang="en-US" baseline="30000" dirty="0">
                <a:solidFill>
                  <a:srgbClr val="000000"/>
                </a:solidFill>
                <a:latin typeface="Times New Roman" panose="02020603050405020304" pitchFamily="18" charset="0"/>
                <a:cs typeface="Times New Roman" panose="02020603050405020304" pitchFamily="18" charset="0"/>
              </a:rPr>
              <a:t>2</a:t>
            </a:r>
            <a:r>
              <a:rPr lang="en-US" sz="1100" baseline="300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increases</a:t>
            </a:r>
            <a:endParaRPr lang="fr-FR" dirty="0">
              <a:latin typeface="Times New Roman" panose="02020603050405020304" pitchFamily="18" charset="0"/>
              <a:cs typeface="Times New Roman" panose="02020603050405020304" pitchFamily="18" charset="0"/>
            </a:endParaRPr>
          </a:p>
        </p:txBody>
      </p:sp>
      <p:pic>
        <p:nvPicPr>
          <p:cNvPr id="14" name="Image 13">
            <a:extLst>
              <a:ext uri="{FF2B5EF4-FFF2-40B4-BE49-F238E27FC236}">
                <a16:creationId xmlns:a16="http://schemas.microsoft.com/office/drawing/2014/main" id="{EB91FDCC-AC3C-4525-A16A-D6C461111717}"/>
              </a:ext>
            </a:extLst>
          </p:cNvPr>
          <p:cNvPicPr>
            <a:picLocks noChangeAspect="1"/>
          </p:cNvPicPr>
          <p:nvPr/>
        </p:nvPicPr>
        <p:blipFill>
          <a:blip r:embed="rId6"/>
          <a:stretch>
            <a:fillRect/>
          </a:stretch>
        </p:blipFill>
        <p:spPr>
          <a:xfrm>
            <a:off x="96448" y="3723848"/>
            <a:ext cx="6685309" cy="3078312"/>
          </a:xfrm>
          <a:prstGeom prst="rect">
            <a:avLst/>
          </a:prstGeom>
          <a:ln w="25400">
            <a:solidFill>
              <a:srgbClr val="0000FF"/>
            </a:solidFill>
          </a:ln>
        </p:spPr>
      </p:pic>
      <p:sp>
        <p:nvSpPr>
          <p:cNvPr id="15" name="ZoneTexte 14">
            <a:extLst>
              <a:ext uri="{FF2B5EF4-FFF2-40B4-BE49-F238E27FC236}">
                <a16:creationId xmlns:a16="http://schemas.microsoft.com/office/drawing/2014/main" id="{30F15AF2-A398-418F-BA54-4D9A569027D1}"/>
              </a:ext>
            </a:extLst>
          </p:cNvPr>
          <p:cNvSpPr txBox="1"/>
          <p:nvPr/>
        </p:nvSpPr>
        <p:spPr>
          <a:xfrm>
            <a:off x="8380856" y="3270398"/>
            <a:ext cx="860172" cy="369332"/>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Proton</a:t>
            </a:r>
          </a:p>
        </p:txBody>
      </p:sp>
      <p:sp>
        <p:nvSpPr>
          <p:cNvPr id="16" name="ZoneTexte 15">
            <a:extLst>
              <a:ext uri="{FF2B5EF4-FFF2-40B4-BE49-F238E27FC236}">
                <a16:creationId xmlns:a16="http://schemas.microsoft.com/office/drawing/2014/main" id="{67EA0290-55E2-4DE7-BCD1-865EF95D7215}"/>
              </a:ext>
            </a:extLst>
          </p:cNvPr>
          <p:cNvSpPr txBox="1"/>
          <p:nvPr/>
        </p:nvSpPr>
        <p:spPr>
          <a:xfrm>
            <a:off x="3035357" y="6432828"/>
            <a:ext cx="1001236" cy="369332"/>
          </a:xfrm>
          <a:prstGeom prst="rect">
            <a:avLst/>
          </a:prstGeom>
          <a:noFill/>
        </p:spPr>
        <p:txBody>
          <a:bodyPr wrap="none" rtlCol="0">
            <a:spAutoFit/>
          </a:bodyPr>
          <a:lstStyle/>
          <a:p>
            <a:r>
              <a:rPr lang="fr-FR" b="1" dirty="0">
                <a:solidFill>
                  <a:srgbClr val="0000FF"/>
                </a:solidFill>
                <a:latin typeface="Times New Roman" panose="02020603050405020304" pitchFamily="18" charset="0"/>
                <a:cs typeface="Times New Roman" panose="02020603050405020304" pitchFamily="18" charset="0"/>
              </a:rPr>
              <a:t>Neutron</a:t>
            </a:r>
          </a:p>
        </p:txBody>
      </p:sp>
      <p:sp>
        <p:nvSpPr>
          <p:cNvPr id="3" name="ZoneTexte 2">
            <a:extLst>
              <a:ext uri="{FF2B5EF4-FFF2-40B4-BE49-F238E27FC236}">
                <a16:creationId xmlns:a16="http://schemas.microsoft.com/office/drawing/2014/main" id="{4731D010-3D57-4F03-9D45-71A7D752C3FD}"/>
              </a:ext>
            </a:extLst>
          </p:cNvPr>
          <p:cNvSpPr txBox="1"/>
          <p:nvPr/>
        </p:nvSpPr>
        <p:spPr>
          <a:xfrm>
            <a:off x="6971686" y="4658062"/>
            <a:ext cx="5061511" cy="923330"/>
          </a:xfrm>
          <a:prstGeom prst="rect">
            <a:avLst/>
          </a:prstGeom>
          <a:noFill/>
        </p:spPr>
        <p:txBody>
          <a:bodyPr wrap="square" rtlCol="0">
            <a:spAutoFit/>
          </a:bodyPr>
          <a:lstStyle/>
          <a:p>
            <a:r>
              <a:rPr lang="fr-FR" b="1" dirty="0" err="1">
                <a:latin typeface="Times New Roman" panose="02020603050405020304" pitchFamily="18" charset="0"/>
                <a:cs typeface="Times New Roman" panose="02020603050405020304" pitchFamily="18" charset="0"/>
              </a:rPr>
              <a:t>Measurements</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done</a:t>
            </a:r>
            <a:r>
              <a:rPr lang="fr-FR" b="1" dirty="0">
                <a:latin typeface="Times New Roman" panose="02020603050405020304" pitchFamily="18" charset="0"/>
                <a:cs typeface="Times New Roman" panose="02020603050405020304" pitchFamily="18" charset="0"/>
              </a:rPr>
              <a:t> in</a:t>
            </a:r>
            <a:r>
              <a:rPr lang="fr-FR" dirty="0">
                <a:latin typeface="Times New Roman" panose="02020603050405020304" pitchFamily="18" charset="0"/>
                <a:cs typeface="Times New Roman" panose="02020603050405020304" pitchFamily="18" charset="0"/>
              </a:rPr>
              <a:t>: LAL Orsay, Cambridge, Bonn, SLAC, </a:t>
            </a:r>
            <a:r>
              <a:rPr lang="fr-FR" dirty="0" err="1">
                <a:latin typeface="Times New Roman" panose="02020603050405020304" pitchFamily="18" charset="0"/>
                <a:cs typeface="Times New Roman" panose="02020603050405020304" pitchFamily="18" charset="0"/>
              </a:rPr>
              <a:t>Desy</a:t>
            </a:r>
            <a:r>
              <a:rPr lang="fr-FR" dirty="0">
                <a:latin typeface="Times New Roman" panose="02020603050405020304" pitchFamily="18" charset="0"/>
                <a:cs typeface="Times New Roman" panose="02020603050405020304" pitchFamily="18" charset="0"/>
              </a:rPr>
              <a:t>, Mainz, CEA-Saclay, </a:t>
            </a:r>
            <a:r>
              <a:rPr lang="fr-FR" dirty="0" err="1">
                <a:latin typeface="Times New Roman" panose="02020603050405020304" pitchFamily="18" charset="0"/>
                <a:cs typeface="Times New Roman" panose="02020603050405020304" pitchFamily="18" charset="0"/>
              </a:rPr>
              <a:t>NiKHEF</a:t>
            </a:r>
            <a:r>
              <a:rPr lang="fr-FR" b="1" dirty="0">
                <a:latin typeface="Times New Roman" panose="02020603050405020304" pitchFamily="18" charset="0"/>
                <a:cs typeface="Times New Roman" panose="02020603050405020304" pitchFamily="18" charset="0"/>
              </a:rPr>
              <a:t>, </a:t>
            </a:r>
            <a:r>
              <a:rPr lang="fr-FR" b="1" dirty="0">
                <a:solidFill>
                  <a:srgbClr val="0000FF"/>
                </a:solidFill>
                <a:latin typeface="Times New Roman" panose="02020603050405020304" pitchFamily="18" charset="0"/>
                <a:cs typeface="Times New Roman" panose="02020603050405020304" pitchFamily="18" charset="0"/>
              </a:rPr>
              <a:t>MIT-Bates, </a:t>
            </a:r>
            <a:r>
              <a:rPr lang="fr-FR" b="1" dirty="0" err="1">
                <a:solidFill>
                  <a:srgbClr val="0000FF"/>
                </a:solidFill>
                <a:latin typeface="Times New Roman" panose="02020603050405020304" pitchFamily="18" charset="0"/>
                <a:cs typeface="Times New Roman" panose="02020603050405020304" pitchFamily="18" charset="0"/>
              </a:rPr>
              <a:t>MAMI@Mainz</a:t>
            </a:r>
            <a:r>
              <a:rPr lang="fr-FR" b="1" dirty="0">
                <a:solidFill>
                  <a:srgbClr val="0000FF"/>
                </a:solidFill>
                <a:latin typeface="Times New Roman" panose="02020603050405020304" pitchFamily="18" charset="0"/>
                <a:cs typeface="Times New Roman" panose="02020603050405020304" pitchFamily="18" charset="0"/>
              </a:rPr>
              <a:t>, </a:t>
            </a:r>
            <a:r>
              <a:rPr lang="fr-FR" b="1" dirty="0" err="1">
                <a:solidFill>
                  <a:srgbClr val="0000FF"/>
                </a:solidFill>
                <a:latin typeface="Times New Roman" panose="02020603050405020304" pitchFamily="18" charset="0"/>
                <a:cs typeface="Times New Roman" panose="02020603050405020304" pitchFamily="18" charset="0"/>
              </a:rPr>
              <a:t>CEBAF@JLab</a:t>
            </a:r>
            <a:endParaRPr lang="fr-FR"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4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8DA27DC-830D-4341-BB16-4C1F7B166B24}"/>
              </a:ext>
            </a:extLst>
          </p:cNvPr>
          <p:cNvSpPr txBox="1"/>
          <p:nvPr/>
        </p:nvSpPr>
        <p:spPr>
          <a:xfrm>
            <a:off x="2336470" y="0"/>
            <a:ext cx="7463838"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Nucleon</a:t>
            </a:r>
            <a:r>
              <a:rPr lang="fr-FR" sz="2800" b="1" dirty="0">
                <a:solidFill>
                  <a:srgbClr val="0000FF"/>
                </a:solidFill>
                <a:latin typeface="Times New Roman" panose="02020603050405020304" pitchFamily="18" charset="0"/>
                <a:cs typeface="Times New Roman" panose="02020603050405020304" pitchFamily="18" charset="0"/>
              </a:rPr>
              <a:t> charge </a:t>
            </a:r>
            <a:r>
              <a:rPr lang="fr-FR" sz="2800" b="1" dirty="0" err="1">
                <a:solidFill>
                  <a:srgbClr val="0000FF"/>
                </a:solidFill>
                <a:latin typeface="Times New Roman" panose="02020603050405020304" pitchFamily="18" charset="0"/>
                <a:cs typeface="Times New Roman" panose="02020603050405020304" pitchFamily="18" charset="0"/>
              </a:rPr>
              <a:t>densities</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from</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8EC179F7-8F0E-4073-B872-90A79DB8AE95}"/>
              </a:ext>
            </a:extLst>
          </p:cNvPr>
          <p:cNvPicPr>
            <a:picLocks noChangeAspect="1"/>
          </p:cNvPicPr>
          <p:nvPr/>
        </p:nvPicPr>
        <p:blipFill>
          <a:blip r:embed="rId2"/>
          <a:stretch>
            <a:fillRect/>
          </a:stretch>
        </p:blipFill>
        <p:spPr>
          <a:xfrm>
            <a:off x="2133600" y="1228110"/>
            <a:ext cx="8316294" cy="3480072"/>
          </a:xfrm>
          <a:prstGeom prst="rect">
            <a:avLst/>
          </a:prstGeom>
        </p:spPr>
      </p:pic>
      <p:sp>
        <p:nvSpPr>
          <p:cNvPr id="5" name="Rectangle 4">
            <a:extLst>
              <a:ext uri="{FF2B5EF4-FFF2-40B4-BE49-F238E27FC236}">
                <a16:creationId xmlns:a16="http://schemas.microsoft.com/office/drawing/2014/main" id="{C832D7E8-8CD0-4FCE-991C-436DC149EDB7}"/>
              </a:ext>
            </a:extLst>
          </p:cNvPr>
          <p:cNvSpPr/>
          <p:nvPr/>
        </p:nvSpPr>
        <p:spPr>
          <a:xfrm>
            <a:off x="9800308" y="2226344"/>
            <a:ext cx="2337263" cy="369332"/>
          </a:xfrm>
          <a:prstGeom prst="rect">
            <a:avLst/>
          </a:prstGeom>
        </p:spPr>
        <p:txBody>
          <a:bodyPr wrap="square">
            <a:spAutoFit/>
          </a:bodyPr>
          <a:lstStyle/>
          <a:p>
            <a:r>
              <a:rPr lang="fr-FR" b="1" dirty="0" err="1">
                <a:latin typeface="Times New Roman" panose="02020603050405020304" pitchFamily="18" charset="0"/>
                <a:cs typeface="Times New Roman" panose="02020603050405020304" pitchFamily="18" charset="0"/>
              </a:rPr>
              <a:t>Negative</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inner</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core</a:t>
            </a:r>
            <a:endParaRPr lang="fr-FR"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F3C49E4-9075-40E6-AB1C-6E4C248BEC68}"/>
              </a:ext>
            </a:extLst>
          </p:cNvPr>
          <p:cNvSpPr/>
          <p:nvPr/>
        </p:nvSpPr>
        <p:spPr>
          <a:xfrm>
            <a:off x="9854737" y="3725215"/>
            <a:ext cx="2337263" cy="369332"/>
          </a:xfrm>
          <a:prstGeom prst="rect">
            <a:avLst/>
          </a:prstGeom>
        </p:spPr>
        <p:txBody>
          <a:bodyPr wrap="square">
            <a:spAutoFit/>
          </a:bodyPr>
          <a:lstStyle/>
          <a:p>
            <a:r>
              <a:rPr lang="fr-FR" b="1" dirty="0">
                <a:solidFill>
                  <a:srgbClr val="00FFCC"/>
                </a:solidFill>
                <a:latin typeface="Times New Roman" panose="02020603050405020304" pitchFamily="18" charset="0"/>
                <a:cs typeface="Times New Roman" panose="02020603050405020304" pitchFamily="18" charset="0"/>
              </a:rPr>
              <a:t>Positive </a:t>
            </a:r>
            <a:r>
              <a:rPr lang="fr-FR" b="1" dirty="0" err="1">
                <a:solidFill>
                  <a:srgbClr val="00FFCC"/>
                </a:solidFill>
                <a:latin typeface="Times New Roman" panose="02020603050405020304" pitchFamily="18" charset="0"/>
                <a:cs typeface="Times New Roman" panose="02020603050405020304" pitchFamily="18" charset="0"/>
              </a:rPr>
              <a:t>outer</a:t>
            </a:r>
            <a:r>
              <a:rPr lang="fr-FR" b="1" dirty="0">
                <a:solidFill>
                  <a:srgbClr val="00FFCC"/>
                </a:solidFill>
                <a:latin typeface="Times New Roman" panose="02020603050405020304" pitchFamily="18" charset="0"/>
                <a:cs typeface="Times New Roman" panose="02020603050405020304" pitchFamily="18" charset="0"/>
              </a:rPr>
              <a:t> surface</a:t>
            </a:r>
          </a:p>
        </p:txBody>
      </p:sp>
      <p:cxnSp>
        <p:nvCxnSpPr>
          <p:cNvPr id="8" name="Connecteur droit avec flèche 7">
            <a:extLst>
              <a:ext uri="{FF2B5EF4-FFF2-40B4-BE49-F238E27FC236}">
                <a16:creationId xmlns:a16="http://schemas.microsoft.com/office/drawing/2014/main" id="{5E129A6A-7EB9-43D9-803D-633E88D8F787}"/>
              </a:ext>
            </a:extLst>
          </p:cNvPr>
          <p:cNvCxnSpPr>
            <a:cxnSpLocks/>
          </p:cNvCxnSpPr>
          <p:nvPr/>
        </p:nvCxnSpPr>
        <p:spPr>
          <a:xfrm flipH="1">
            <a:off x="8552329" y="2763455"/>
            <a:ext cx="2207890" cy="204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612086A-A1E1-4658-9590-B6F177BA3CDC}"/>
              </a:ext>
            </a:extLst>
          </p:cNvPr>
          <p:cNvCxnSpPr>
            <a:cxnSpLocks/>
          </p:cNvCxnSpPr>
          <p:nvPr/>
        </p:nvCxnSpPr>
        <p:spPr>
          <a:xfrm flipH="1" flipV="1">
            <a:off x="9111344" y="3328339"/>
            <a:ext cx="947056" cy="396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D1DC668E-5DB7-4456-B712-A860B0F75C2F}"/>
              </a:ext>
            </a:extLst>
          </p:cNvPr>
          <p:cNvSpPr txBox="1"/>
          <p:nvPr/>
        </p:nvSpPr>
        <p:spPr>
          <a:xfrm>
            <a:off x="4358641" y="1882810"/>
            <a:ext cx="1084784" cy="461665"/>
          </a:xfrm>
          <a:prstGeom prst="rect">
            <a:avLst/>
          </a:prstGeom>
          <a:noFill/>
        </p:spPr>
        <p:txBody>
          <a:bodyPr wrap="none" rtlCol="0">
            <a:spAutoFit/>
          </a:bodyPr>
          <a:lstStyle/>
          <a:p>
            <a:r>
              <a:rPr lang="fr-FR" sz="2400" b="1" dirty="0">
                <a:solidFill>
                  <a:schemeClr val="bg1"/>
                </a:solidFill>
                <a:latin typeface="Times New Roman" panose="02020603050405020304" pitchFamily="18" charset="0"/>
                <a:cs typeface="Times New Roman" panose="02020603050405020304" pitchFamily="18" charset="0"/>
              </a:rPr>
              <a:t>Proton</a:t>
            </a:r>
          </a:p>
        </p:txBody>
      </p:sp>
      <p:sp>
        <p:nvSpPr>
          <p:cNvPr id="22" name="ZoneTexte 21">
            <a:extLst>
              <a:ext uri="{FF2B5EF4-FFF2-40B4-BE49-F238E27FC236}">
                <a16:creationId xmlns:a16="http://schemas.microsoft.com/office/drawing/2014/main" id="{CC73D995-DE5C-4317-A6A1-EED4CF15319F}"/>
              </a:ext>
            </a:extLst>
          </p:cNvPr>
          <p:cNvSpPr txBox="1"/>
          <p:nvPr/>
        </p:nvSpPr>
        <p:spPr>
          <a:xfrm>
            <a:off x="8288031" y="1813396"/>
            <a:ext cx="1273938" cy="461665"/>
          </a:xfrm>
          <a:prstGeom prst="rect">
            <a:avLst/>
          </a:prstGeom>
          <a:noFill/>
        </p:spPr>
        <p:txBody>
          <a:bodyPr wrap="none" rtlCol="0">
            <a:spAutoFit/>
          </a:bodyPr>
          <a:lstStyle/>
          <a:p>
            <a:r>
              <a:rPr lang="fr-FR" sz="2400" b="1" dirty="0">
                <a:solidFill>
                  <a:schemeClr val="bg1"/>
                </a:solidFill>
                <a:latin typeface="Times New Roman" panose="02020603050405020304" pitchFamily="18" charset="0"/>
                <a:cs typeface="Times New Roman" panose="02020603050405020304" pitchFamily="18" charset="0"/>
              </a:rPr>
              <a:t>Neutron</a:t>
            </a:r>
          </a:p>
        </p:txBody>
      </p:sp>
      <p:pic>
        <p:nvPicPr>
          <p:cNvPr id="23" name="Image 22">
            <a:extLst>
              <a:ext uri="{FF2B5EF4-FFF2-40B4-BE49-F238E27FC236}">
                <a16:creationId xmlns:a16="http://schemas.microsoft.com/office/drawing/2014/main" id="{BDF9890C-912F-4290-8EE2-4922ADEEEDC4}"/>
              </a:ext>
            </a:extLst>
          </p:cNvPr>
          <p:cNvPicPr>
            <a:picLocks noChangeAspect="1"/>
          </p:cNvPicPr>
          <p:nvPr/>
        </p:nvPicPr>
        <p:blipFill>
          <a:blip r:embed="rId3"/>
          <a:stretch>
            <a:fillRect/>
          </a:stretch>
        </p:blipFill>
        <p:spPr>
          <a:xfrm>
            <a:off x="205739" y="653470"/>
            <a:ext cx="3072733" cy="677808"/>
          </a:xfrm>
          <a:prstGeom prst="rect">
            <a:avLst/>
          </a:prstGeom>
        </p:spPr>
      </p:pic>
      <p:sp>
        <p:nvSpPr>
          <p:cNvPr id="24" name="Rectangle 23">
            <a:extLst>
              <a:ext uri="{FF2B5EF4-FFF2-40B4-BE49-F238E27FC236}">
                <a16:creationId xmlns:a16="http://schemas.microsoft.com/office/drawing/2014/main" id="{DE242A26-1664-451B-9EED-23A4771CAA4D}"/>
              </a:ext>
            </a:extLst>
          </p:cNvPr>
          <p:cNvSpPr/>
          <p:nvPr/>
        </p:nvSpPr>
        <p:spPr>
          <a:xfrm>
            <a:off x="6569189" y="643335"/>
            <a:ext cx="5084310" cy="584775"/>
          </a:xfrm>
          <a:prstGeom prst="rect">
            <a:avLst/>
          </a:prstGeom>
        </p:spPr>
        <p:txBody>
          <a:bodyPr wrap="square">
            <a:spAutoFit/>
          </a:bodyPr>
          <a:lstStyle/>
          <a:p>
            <a:r>
              <a:rPr lang="fr-FR" sz="1600" b="1" i="1" dirty="0">
                <a:latin typeface="Times New Roman" panose="02020603050405020304" pitchFamily="18" charset="0"/>
                <a:cs typeface="Times New Roman" panose="02020603050405020304" pitchFamily="18" charset="0"/>
              </a:rPr>
              <a:t>C. Carlson, M. </a:t>
            </a:r>
            <a:r>
              <a:rPr lang="fr-FR" sz="1600" b="1" i="1" dirty="0" err="1">
                <a:latin typeface="Times New Roman" panose="02020603050405020304" pitchFamily="18" charset="0"/>
                <a:cs typeface="Times New Roman" panose="02020603050405020304" pitchFamily="18" charset="0"/>
              </a:rPr>
              <a:t>Vanderhaeghen</a:t>
            </a:r>
            <a:r>
              <a:rPr lang="fr-FR" sz="1600" b="1" i="1" dirty="0">
                <a:latin typeface="Times New Roman" panose="02020603050405020304" pitchFamily="18" charset="0"/>
                <a:cs typeface="Times New Roman" panose="02020603050405020304" pitchFamily="18" charset="0"/>
              </a:rPr>
              <a:t> PRL 100, 032004 (2008)</a:t>
            </a:r>
          </a:p>
          <a:p>
            <a:r>
              <a:rPr lang="fr-FR" sz="1600" b="1" i="1" dirty="0">
                <a:latin typeface="Times New Roman" panose="02020603050405020304" pitchFamily="18" charset="0"/>
                <a:cs typeface="Times New Roman" panose="02020603050405020304" pitchFamily="18" charset="0"/>
              </a:rPr>
              <a:t>H. </a:t>
            </a:r>
            <a:r>
              <a:rPr lang="fr-FR" sz="1600" b="1" i="1" dirty="0" err="1">
                <a:latin typeface="Times New Roman" panose="02020603050405020304" pitchFamily="18" charset="0"/>
                <a:cs typeface="Times New Roman" panose="02020603050405020304" pitchFamily="18" charset="0"/>
              </a:rPr>
              <a:t>Atac</a:t>
            </a:r>
            <a:r>
              <a:rPr lang="fr-FR" sz="1600" b="1" i="1" dirty="0">
                <a:latin typeface="Times New Roman" panose="02020603050405020304" pitchFamily="18" charset="0"/>
                <a:cs typeface="Times New Roman" panose="02020603050405020304" pitchFamily="18" charset="0"/>
              </a:rPr>
              <a:t>, et al., Nature Communication 12, 1759 (2022)</a:t>
            </a:r>
          </a:p>
        </p:txBody>
      </p:sp>
      <p:pic>
        <p:nvPicPr>
          <p:cNvPr id="4" name="Image 3">
            <a:extLst>
              <a:ext uri="{FF2B5EF4-FFF2-40B4-BE49-F238E27FC236}">
                <a16:creationId xmlns:a16="http://schemas.microsoft.com/office/drawing/2014/main" id="{DC2EB5F0-49B3-4ED2-AEDC-5BAE1EC8CD8D}"/>
              </a:ext>
            </a:extLst>
          </p:cNvPr>
          <p:cNvPicPr>
            <a:picLocks noChangeAspect="1"/>
          </p:cNvPicPr>
          <p:nvPr/>
        </p:nvPicPr>
        <p:blipFill>
          <a:blip r:embed="rId4"/>
          <a:stretch>
            <a:fillRect/>
          </a:stretch>
        </p:blipFill>
        <p:spPr>
          <a:xfrm>
            <a:off x="1406426" y="4679614"/>
            <a:ext cx="4179144" cy="2190797"/>
          </a:xfrm>
          <a:prstGeom prst="rect">
            <a:avLst/>
          </a:prstGeom>
        </p:spPr>
      </p:pic>
      <p:pic>
        <p:nvPicPr>
          <p:cNvPr id="7" name="Image 6">
            <a:extLst>
              <a:ext uri="{FF2B5EF4-FFF2-40B4-BE49-F238E27FC236}">
                <a16:creationId xmlns:a16="http://schemas.microsoft.com/office/drawing/2014/main" id="{2824A585-BD74-44D4-91DD-5CC4948C01D1}"/>
              </a:ext>
            </a:extLst>
          </p:cNvPr>
          <p:cNvPicPr>
            <a:picLocks noChangeAspect="1"/>
          </p:cNvPicPr>
          <p:nvPr/>
        </p:nvPicPr>
        <p:blipFill>
          <a:blip r:embed="rId5"/>
          <a:stretch>
            <a:fillRect/>
          </a:stretch>
        </p:blipFill>
        <p:spPr>
          <a:xfrm>
            <a:off x="6362844" y="4669548"/>
            <a:ext cx="4179144" cy="2201736"/>
          </a:xfrm>
          <a:prstGeom prst="rect">
            <a:avLst/>
          </a:prstGeom>
        </p:spPr>
      </p:pic>
    </p:spTree>
    <p:extLst>
      <p:ext uri="{BB962C8B-B14F-4D97-AF65-F5344CB8AC3E}">
        <p14:creationId xmlns:p14="http://schemas.microsoft.com/office/powerpoint/2010/main" val="190716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DBB585F-C2C3-40C3-BF5E-8442A18E555F}"/>
              </a:ext>
            </a:extLst>
          </p:cNvPr>
          <p:cNvSpPr txBox="1"/>
          <p:nvPr/>
        </p:nvSpPr>
        <p:spPr>
          <a:xfrm>
            <a:off x="3359727" y="0"/>
            <a:ext cx="5848076" cy="523220"/>
          </a:xfrm>
          <a:prstGeom prst="rect">
            <a:avLst/>
          </a:prstGeom>
          <a:noFill/>
        </p:spPr>
        <p:txBody>
          <a:bodyPr wrap="none" rtlCol="0">
            <a:spAutoFit/>
          </a:bodyPr>
          <a:lstStyle/>
          <a:p>
            <a:r>
              <a:rPr lang="fr-FR" sz="2800" b="1" dirty="0" err="1">
                <a:solidFill>
                  <a:srgbClr val="0000FF"/>
                </a:solidFill>
                <a:latin typeface="Times New Roman" panose="02020603050405020304" pitchFamily="18" charset="0"/>
                <a:cs typeface="Times New Roman" panose="02020603050405020304" pitchFamily="18" charset="0"/>
              </a:rPr>
              <a:t>Deep</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Inelastic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Scattering</a:t>
            </a:r>
            <a:r>
              <a:rPr lang="fr-FR" sz="2800" b="1" dirty="0">
                <a:solidFill>
                  <a:srgbClr val="0000FF"/>
                </a:solidFill>
                <a:latin typeface="Times New Roman" panose="02020603050405020304" pitchFamily="18" charset="0"/>
                <a:cs typeface="Times New Roman" panose="02020603050405020304" pitchFamily="18" charset="0"/>
              </a:rPr>
              <a:t>: the </a:t>
            </a:r>
            <a:r>
              <a:rPr lang="fr-FR" sz="2800" b="1" dirty="0" err="1">
                <a:solidFill>
                  <a:srgbClr val="0000FF"/>
                </a:solidFill>
                <a:latin typeface="Times New Roman" panose="02020603050405020304" pitchFamily="18" charset="0"/>
                <a:cs typeface="Times New Roman" panose="02020603050405020304" pitchFamily="18" charset="0"/>
              </a:rPr>
              <a:t>origins</a:t>
            </a:r>
            <a:endParaRPr lang="fr-FR" sz="2800" b="1" dirty="0">
              <a:solidFill>
                <a:srgbClr val="0000FF"/>
              </a:solidFill>
              <a:latin typeface="Times New Roman" panose="02020603050405020304" pitchFamily="18" charset="0"/>
              <a:cs typeface="Times New Roman" panose="02020603050405020304" pitchFamily="18" charset="0"/>
            </a:endParaRPr>
          </a:p>
        </p:txBody>
      </p:sp>
      <p:pic>
        <p:nvPicPr>
          <p:cNvPr id="6146" name="Picture 2" descr="Taylor, Kendall, and Friedman celebrate receiving the 1990 Nobel Prize for Physics">
            <a:extLst>
              <a:ext uri="{FF2B5EF4-FFF2-40B4-BE49-F238E27FC236}">
                <a16:creationId xmlns:a16="http://schemas.microsoft.com/office/drawing/2014/main" id="{E996EC64-E2C1-4378-A2CB-B21D837AC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35" y="70202"/>
            <a:ext cx="2663532" cy="18733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4A4E5AB-47CB-4544-B920-D3246770BD7E}"/>
              </a:ext>
            </a:extLst>
          </p:cNvPr>
          <p:cNvSpPr/>
          <p:nvPr/>
        </p:nvSpPr>
        <p:spPr>
          <a:xfrm>
            <a:off x="200150" y="1549684"/>
            <a:ext cx="2590517" cy="338554"/>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Taylor, Kendall, Friedman</a:t>
            </a:r>
            <a:endParaRPr lang="fr-FR" sz="1600" dirty="0">
              <a:solidFill>
                <a:schemeClr val="bg1"/>
              </a:solidFill>
              <a:latin typeface="Times New Roman" panose="02020603050405020304" pitchFamily="18" charset="0"/>
              <a:cs typeface="Times New Roman" panose="02020603050405020304" pitchFamily="18" charset="0"/>
            </a:endParaRPr>
          </a:p>
        </p:txBody>
      </p:sp>
      <p:pic>
        <p:nvPicPr>
          <p:cNvPr id="21" name="Image 20">
            <a:extLst>
              <a:ext uri="{FF2B5EF4-FFF2-40B4-BE49-F238E27FC236}">
                <a16:creationId xmlns:a16="http://schemas.microsoft.com/office/drawing/2014/main" id="{EF95C517-788C-478C-B1BB-CCEEF4A9F971}"/>
              </a:ext>
            </a:extLst>
          </p:cNvPr>
          <p:cNvPicPr>
            <a:picLocks noChangeAspect="1"/>
          </p:cNvPicPr>
          <p:nvPr/>
        </p:nvPicPr>
        <p:blipFill>
          <a:blip r:embed="rId3"/>
          <a:stretch>
            <a:fillRect/>
          </a:stretch>
        </p:blipFill>
        <p:spPr>
          <a:xfrm>
            <a:off x="3855771" y="712448"/>
            <a:ext cx="3313033" cy="1793924"/>
          </a:xfrm>
          <a:prstGeom prst="rect">
            <a:avLst/>
          </a:prstGeom>
        </p:spPr>
      </p:pic>
      <p:pic>
        <p:nvPicPr>
          <p:cNvPr id="22" name="Image 21">
            <a:extLst>
              <a:ext uri="{FF2B5EF4-FFF2-40B4-BE49-F238E27FC236}">
                <a16:creationId xmlns:a16="http://schemas.microsoft.com/office/drawing/2014/main" id="{B8DECC19-4206-458A-9B02-04047037E67B}"/>
              </a:ext>
            </a:extLst>
          </p:cNvPr>
          <p:cNvPicPr>
            <a:picLocks noChangeAspect="1"/>
          </p:cNvPicPr>
          <p:nvPr/>
        </p:nvPicPr>
        <p:blipFill>
          <a:blip r:embed="rId4"/>
          <a:stretch>
            <a:fillRect/>
          </a:stretch>
        </p:blipFill>
        <p:spPr>
          <a:xfrm>
            <a:off x="4711848" y="2782135"/>
            <a:ext cx="7480151" cy="4056678"/>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1CBCD83F-1EEF-4BC9-97CE-67DDE22CA4FC}"/>
                  </a:ext>
                </a:extLst>
              </p:cNvPr>
              <p:cNvSpPr txBox="1"/>
              <p:nvPr/>
            </p:nvSpPr>
            <p:spPr>
              <a:xfrm>
                <a:off x="96950" y="2507329"/>
                <a:ext cx="461489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𝑊</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𝑃</m:t>
                              </m:r>
                              <m:r>
                                <a:rPr lang="fr-FR" sz="1600" b="0" i="1" smtClean="0">
                                  <a:latin typeface="Cambria Math" panose="02040503050406030204" pitchFamily="18" charset="0"/>
                                </a:rPr>
                                <m:t>+</m:t>
                              </m:r>
                              <m:r>
                                <a:rPr lang="fr-FR" sz="1600" b="0" i="1" smtClean="0">
                                  <a:latin typeface="Cambria Math" panose="02040503050406030204" pitchFamily="18" charset="0"/>
                                </a:rPr>
                                <m:t>𝑞</m:t>
                              </m:r>
                            </m:e>
                          </m:d>
                        </m:e>
                        <m:sup>
                          <m:r>
                            <a:rPr lang="fr-FR" sz="1600" b="0" i="1" smtClean="0">
                              <a:latin typeface="Cambria Math" panose="02040503050406030204" pitchFamily="18" charset="0"/>
                            </a:rPr>
                            <m:t>2</m:t>
                          </m:r>
                        </m:sup>
                      </m:sSup>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𝑃</m:t>
                          </m:r>
                        </m:e>
                        <m:sup>
                          <m:r>
                            <a:rPr lang="fr-FR" sz="1600" b="0" i="1" smtClean="0">
                              <a:latin typeface="Cambria Math" panose="02040503050406030204" pitchFamily="18" charset="0"/>
                            </a:rPr>
                            <m:t>2</m:t>
                          </m:r>
                        </m:sup>
                      </m:sSup>
                      <m:r>
                        <a:rPr lang="fr-FR" sz="1600" b="0" i="1" smtClean="0">
                          <a:latin typeface="Cambria Math" panose="02040503050406030204" pitchFamily="18" charset="0"/>
                        </a:rPr>
                        <m:t>+2</m:t>
                      </m:r>
                      <m:r>
                        <a:rPr lang="fr-FR" sz="1600" b="0" i="1" smtClean="0">
                          <a:latin typeface="Cambria Math" panose="02040503050406030204" pitchFamily="18" charset="0"/>
                        </a:rPr>
                        <m:t>𝑃</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𝑞</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𝑞</m:t>
                          </m:r>
                        </m:e>
                        <m:sup>
                          <m:r>
                            <a:rPr lang="fr-FR" sz="1600" b="0" i="1" smtClean="0">
                              <a:latin typeface="Cambria Math" panose="02040503050406030204" pitchFamily="18" charset="0"/>
                              <a:ea typeface="Cambria Math" panose="02040503050406030204" pitchFamily="18" charset="0"/>
                            </a:rPr>
                            <m:t>2</m:t>
                          </m:r>
                        </m:sup>
                      </m:sSup>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𝑀</m:t>
                          </m:r>
                        </m:e>
                        <m:sup>
                          <m:r>
                            <a:rPr lang="fr-FR" sz="1600" b="0" i="1" smtClean="0">
                              <a:latin typeface="Cambria Math" panose="02040503050406030204" pitchFamily="18" charset="0"/>
                              <a:ea typeface="Cambria Math" panose="02040503050406030204" pitchFamily="18" charset="0"/>
                            </a:rPr>
                            <m:t>2</m:t>
                          </m:r>
                        </m:sup>
                      </m:sSup>
                      <m:r>
                        <a:rPr lang="fr-FR" sz="1600" b="0" i="1" smtClean="0">
                          <a:latin typeface="Cambria Math" panose="02040503050406030204" pitchFamily="18" charset="0"/>
                          <a:ea typeface="Cambria Math" panose="02040503050406030204" pitchFamily="18" charset="0"/>
                        </a:rPr>
                        <m:t>+2</m:t>
                      </m:r>
                      <m:r>
                        <a:rPr lang="fr-FR" sz="1600" b="0" i="1" smtClean="0">
                          <a:latin typeface="Cambria Math" panose="02040503050406030204" pitchFamily="18" charset="0"/>
                          <a:ea typeface="Cambria Math" panose="02040503050406030204" pitchFamily="18" charset="0"/>
                        </a:rPr>
                        <m:t>𝑀</m:t>
                      </m:r>
                      <m:r>
                        <a:rPr lang="fr-FR" sz="1600" b="0" i="1" smtClean="0">
                          <a:latin typeface="Cambria Math" panose="02040503050406030204" pitchFamily="18" charset="0"/>
                          <a:ea typeface="Cambria Math" panose="02040503050406030204" pitchFamily="18" charset="0"/>
                        </a:rPr>
                        <m:t>𝜐</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𝑄</m:t>
                          </m:r>
                        </m:e>
                        <m:sup>
                          <m:r>
                            <a:rPr lang="fr-FR" sz="1600" b="0" i="1" smtClean="0">
                              <a:latin typeface="Cambria Math" panose="02040503050406030204" pitchFamily="18" charset="0"/>
                              <a:ea typeface="Cambria Math" panose="02040503050406030204" pitchFamily="18" charset="0"/>
                            </a:rPr>
                            <m:t>2</m:t>
                          </m:r>
                        </m:sup>
                      </m:sSup>
                    </m:oMath>
                  </m:oMathPara>
                </a14:m>
                <a:endParaRPr lang="fr-FR" sz="1600" dirty="0"/>
              </a:p>
            </p:txBody>
          </p:sp>
        </mc:Choice>
        <mc:Fallback xmlns="">
          <p:sp>
            <p:nvSpPr>
              <p:cNvPr id="10" name="ZoneTexte 9">
                <a:extLst>
                  <a:ext uri="{FF2B5EF4-FFF2-40B4-BE49-F238E27FC236}">
                    <a16:creationId xmlns:a16="http://schemas.microsoft.com/office/drawing/2014/main" id="{1CBCD83F-1EEF-4BC9-97CE-67DDE22CA4FC}"/>
                  </a:ext>
                </a:extLst>
              </p:cNvPr>
              <p:cNvSpPr txBox="1">
                <a:spLocks noRot="1" noChangeAspect="1" noMove="1" noResize="1" noEditPoints="1" noAdjustHandles="1" noChangeArrowheads="1" noChangeShapeType="1" noTextEdit="1"/>
              </p:cNvSpPr>
              <p:nvPr/>
            </p:nvSpPr>
            <p:spPr>
              <a:xfrm>
                <a:off x="96950" y="2507329"/>
                <a:ext cx="4614899" cy="246221"/>
              </a:xfrm>
              <a:prstGeom prst="rect">
                <a:avLst/>
              </a:prstGeom>
              <a:blipFill>
                <a:blip r:embed="rId5"/>
                <a:stretch>
                  <a:fillRect l="-1057" r="-264" b="-2926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4B16C637-DD0F-4F88-B7A5-42941E57D904}"/>
                  </a:ext>
                </a:extLst>
              </p:cNvPr>
              <p:cNvSpPr txBox="1"/>
              <p:nvPr/>
            </p:nvSpPr>
            <p:spPr>
              <a:xfrm>
                <a:off x="1862543" y="2031899"/>
                <a:ext cx="1789293" cy="4201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𝜐</m:t>
                      </m:r>
                      <m:r>
                        <a:rPr lang="fr-FR" sz="1600" b="0" i="1" smtClean="0">
                          <a:latin typeface="Cambria Math" panose="02040503050406030204" pitchFamily="18" charset="0"/>
                          <a:ea typeface="Cambria Math" panose="02040503050406030204" pitchFamily="18" charset="0"/>
                        </a:rPr>
                        <m:t>=</m:t>
                      </m:r>
                      <m:f>
                        <m:fPr>
                          <m:ctrlPr>
                            <a:rPr lang="fr-FR" sz="1600" b="0" i="1" smtClean="0">
                              <a:latin typeface="Cambria Math" panose="02040503050406030204" pitchFamily="18" charset="0"/>
                              <a:ea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𝑝</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𝑞</m:t>
                          </m:r>
                        </m:num>
                        <m:den>
                          <m:r>
                            <a:rPr lang="fr-FR" sz="1600" b="0" i="1" smtClean="0">
                              <a:latin typeface="Cambria Math" panose="02040503050406030204" pitchFamily="18" charset="0"/>
                              <a:ea typeface="Cambria Math" panose="02040503050406030204" pitchFamily="18" charset="0"/>
                            </a:rPr>
                            <m:t>𝑀</m:t>
                          </m:r>
                        </m:den>
                      </m:f>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𝐸</m:t>
                      </m:r>
                      <m:r>
                        <a:rPr lang="fr-FR" sz="1600" b="0" i="1" smtClean="0">
                          <a:latin typeface="Cambria Math" panose="02040503050406030204" pitchFamily="18" charset="0"/>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panose="02040503050406030204" pitchFamily="18" charset="0"/>
                              <a:ea typeface="Cambria Math" panose="02040503050406030204" pitchFamily="18" charset="0"/>
                            </a:rPr>
                            <m:t>𝐸</m:t>
                          </m:r>
                        </m:e>
                        <m:sup>
                          <m:r>
                            <a:rPr lang="fr-FR" sz="1600" b="0" i="1" smtClean="0">
                              <a:latin typeface="Cambria Math" panose="02040503050406030204" pitchFamily="18" charset="0"/>
                              <a:ea typeface="Cambria Math" panose="02040503050406030204" pitchFamily="18" charset="0"/>
                            </a:rPr>
                            <m:t>′</m:t>
                          </m:r>
                        </m:sup>
                      </m:sSup>
                    </m:oMath>
                  </m:oMathPara>
                </a14:m>
                <a:endParaRPr lang="fr-FR" sz="1600" i="1" dirty="0"/>
              </a:p>
            </p:txBody>
          </p:sp>
        </mc:Choice>
        <mc:Fallback xmlns="">
          <p:sp>
            <p:nvSpPr>
              <p:cNvPr id="2" name="ZoneTexte 1">
                <a:extLst>
                  <a:ext uri="{FF2B5EF4-FFF2-40B4-BE49-F238E27FC236}">
                    <a16:creationId xmlns:a16="http://schemas.microsoft.com/office/drawing/2014/main" id="{4B16C637-DD0F-4F88-B7A5-42941E57D904}"/>
                  </a:ext>
                </a:extLst>
              </p:cNvPr>
              <p:cNvSpPr txBox="1">
                <a:spLocks noRot="1" noChangeAspect="1" noMove="1" noResize="1" noEditPoints="1" noAdjustHandles="1" noChangeArrowheads="1" noChangeShapeType="1" noTextEdit="1"/>
              </p:cNvSpPr>
              <p:nvPr/>
            </p:nvSpPr>
            <p:spPr>
              <a:xfrm>
                <a:off x="1862543" y="2031899"/>
                <a:ext cx="1789293" cy="420115"/>
              </a:xfrm>
              <a:prstGeom prst="rect">
                <a:avLst/>
              </a:prstGeom>
              <a:blipFill>
                <a:blip r:embed="rId6"/>
                <a:stretch>
                  <a:fillRect t="-1449" b="-159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3E5ACA95-4F2A-4A4B-A12D-6893EB752CB9}"/>
                  </a:ext>
                </a:extLst>
              </p:cNvPr>
              <p:cNvSpPr txBox="1"/>
              <p:nvPr/>
            </p:nvSpPr>
            <p:spPr>
              <a:xfrm>
                <a:off x="127135" y="2009508"/>
                <a:ext cx="1646155" cy="4631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𝑞</m:t>
                          </m:r>
                        </m:e>
                        <m:sup>
                          <m:r>
                            <a:rPr lang="fr-FR" sz="1600" b="0" i="1" smtClean="0">
                              <a:latin typeface="Cambria Math" panose="02040503050406030204" pitchFamily="18" charset="0"/>
                            </a:rPr>
                            <m:t>2</m:t>
                          </m:r>
                        </m:sup>
                      </m:sSup>
                      <m:r>
                        <a:rPr lang="fr-FR" sz="1600" b="0" i="0" smtClean="0">
                          <a:latin typeface="Cambria Math" panose="02040503050406030204" pitchFamily="18" charset="0"/>
                        </a:rPr>
                        <m:t>=</m:t>
                      </m:r>
                      <m:r>
                        <a:rPr lang="fr-FR" sz="1600" b="0" i="1" smtClean="0">
                          <a:latin typeface="Cambria Math" panose="02040503050406030204" pitchFamily="18" charset="0"/>
                        </a:rPr>
                        <m:t>−4</m:t>
                      </m:r>
                      <m:r>
                        <a:rPr lang="fr-FR" sz="1600" b="0" i="1" smtClean="0">
                          <a:latin typeface="Cambria Math" panose="02040503050406030204" pitchFamily="18" charset="0"/>
                        </a:rPr>
                        <m:t>𝐸𝐸</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𝑠𝑖𝑛</m:t>
                          </m:r>
                        </m:e>
                        <m:sup>
                          <m:r>
                            <a:rPr lang="fr-FR" sz="1600" b="0" i="1" smtClean="0">
                              <a:latin typeface="Cambria Math" panose="02040503050406030204" pitchFamily="18" charset="0"/>
                            </a:rPr>
                            <m:t>2</m:t>
                          </m:r>
                        </m:sup>
                      </m:sSup>
                      <m:f>
                        <m:fPr>
                          <m:ctrlPr>
                            <a:rPr lang="fr-FR" sz="1600" b="0" i="1" smtClean="0">
                              <a:latin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𝜃</m:t>
                          </m:r>
                        </m:num>
                        <m:den>
                          <m:r>
                            <a:rPr lang="fr-FR" sz="1600" b="0" i="1" smtClean="0">
                              <a:latin typeface="Cambria Math" panose="02040503050406030204" pitchFamily="18" charset="0"/>
                            </a:rPr>
                            <m:t>2</m:t>
                          </m:r>
                        </m:den>
                      </m:f>
                    </m:oMath>
                  </m:oMathPara>
                </a14:m>
                <a:endParaRPr lang="fr-FR" sz="1600" dirty="0"/>
              </a:p>
            </p:txBody>
          </p:sp>
        </mc:Choice>
        <mc:Fallback xmlns="">
          <p:sp>
            <p:nvSpPr>
              <p:cNvPr id="11" name="ZoneTexte 10">
                <a:extLst>
                  <a:ext uri="{FF2B5EF4-FFF2-40B4-BE49-F238E27FC236}">
                    <a16:creationId xmlns:a16="http://schemas.microsoft.com/office/drawing/2014/main" id="{3E5ACA95-4F2A-4A4B-A12D-6893EB752CB9}"/>
                  </a:ext>
                </a:extLst>
              </p:cNvPr>
              <p:cNvSpPr txBox="1">
                <a:spLocks noRot="1" noChangeAspect="1" noMove="1" noResize="1" noEditPoints="1" noAdjustHandles="1" noChangeArrowheads="1" noChangeShapeType="1" noTextEdit="1"/>
              </p:cNvSpPr>
              <p:nvPr/>
            </p:nvSpPr>
            <p:spPr>
              <a:xfrm>
                <a:off x="127135" y="2009508"/>
                <a:ext cx="1646155" cy="463140"/>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0502460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32666</TotalTime>
  <Words>4608</Words>
  <Application>Microsoft Office PowerPoint</Application>
  <PresentationFormat>Grand écran</PresentationFormat>
  <Paragraphs>419</Paragraphs>
  <Slides>32</Slides>
  <Notes>17</Notes>
  <HiddenSlides>0</HiddenSlides>
  <MMClips>0</MMClips>
  <ScaleCrop>false</ScaleCrop>
  <HeadingPairs>
    <vt:vector size="8" baseType="variant">
      <vt:variant>
        <vt:lpstr>Polices utilisées</vt:lpstr>
      </vt:variant>
      <vt:variant>
        <vt:i4>10</vt:i4>
      </vt:variant>
      <vt:variant>
        <vt:lpstr>Thème</vt:lpstr>
      </vt:variant>
      <vt:variant>
        <vt:i4>4</vt:i4>
      </vt:variant>
      <vt:variant>
        <vt:lpstr>Serveurs OLE incorporés</vt:lpstr>
      </vt:variant>
      <vt:variant>
        <vt:i4>1</vt:i4>
      </vt:variant>
      <vt:variant>
        <vt:lpstr>Titres des diapositives</vt:lpstr>
      </vt:variant>
      <vt:variant>
        <vt:i4>32</vt:i4>
      </vt:variant>
    </vt:vector>
  </HeadingPairs>
  <TitlesOfParts>
    <vt:vector size="47" baseType="lpstr">
      <vt:lpstr>ＭＳ Ｐゴシック</vt:lpstr>
      <vt:lpstr>Arial</vt:lpstr>
      <vt:lpstr>Bookman Old Style</vt:lpstr>
      <vt:lpstr>Calibri</vt:lpstr>
      <vt:lpstr>Calibri Light</vt:lpstr>
      <vt:lpstr>Cambria Math</vt:lpstr>
      <vt:lpstr>Symbol</vt:lpstr>
      <vt:lpstr>Tahoma</vt:lpstr>
      <vt:lpstr>Times New Roman</vt:lpstr>
      <vt:lpstr>Wingdings</vt:lpstr>
      <vt:lpstr>Thème Office</vt:lpstr>
      <vt:lpstr>Modèle par défaut</vt:lpstr>
      <vt:lpstr>1_Modèle par défaut</vt:lpstr>
      <vt:lpstr>2_Modèle par défaut</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Back-up slides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$niccolai</dc:creator>
  <cp:lastModifiedBy>$niccolai</cp:lastModifiedBy>
  <cp:revision>408</cp:revision>
  <dcterms:created xsi:type="dcterms:W3CDTF">2022-06-08T09:41:31Z</dcterms:created>
  <dcterms:modified xsi:type="dcterms:W3CDTF">2023-05-30T21:51:11Z</dcterms:modified>
</cp:coreProperties>
</file>