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43" r:id="rId1"/>
  </p:sldMasterIdLst>
  <p:notesMasterIdLst>
    <p:notesMasterId r:id="rId17"/>
  </p:notesMasterIdLst>
  <p:sldIdLst>
    <p:sldId id="5408" r:id="rId2"/>
    <p:sldId id="5433" r:id="rId3"/>
    <p:sldId id="5654" r:id="rId4"/>
    <p:sldId id="2745" r:id="rId5"/>
    <p:sldId id="668" r:id="rId6"/>
    <p:sldId id="5411" r:id="rId7"/>
    <p:sldId id="5412" r:id="rId8"/>
    <p:sldId id="5415" r:id="rId9"/>
    <p:sldId id="5410" r:id="rId10"/>
    <p:sldId id="5409" r:id="rId11"/>
    <p:sldId id="5424" r:id="rId12"/>
    <p:sldId id="5425" r:id="rId13"/>
    <p:sldId id="5426" r:id="rId14"/>
    <p:sldId id="5432" r:id="rId15"/>
    <p:sldId id="54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2109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86"/>
    <p:restoredTop sz="95958"/>
  </p:normalViewPr>
  <p:slideViewPr>
    <p:cSldViewPr snapToGrid="0" snapToObjects="1">
      <p:cViewPr varScale="1">
        <p:scale>
          <a:sx n="98" d="100"/>
          <a:sy n="98" d="100"/>
        </p:scale>
        <p:origin x="21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3D7FA-0676-0042-85AF-64BB0A51FC0D}" type="datetimeFigureOut">
              <a:rPr lang="en-US" smtClean="0"/>
              <a:t>6/19/23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E3B59-01CF-4943-BD82-DBFDC4E6B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5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762">
              <a:defRPr/>
            </a:pPr>
            <a:r>
              <a:rPr lang="en-US"/>
              <a:t>Approx. 1/3 of domestic </a:t>
            </a:r>
            <a:r>
              <a:rPr lang="en-US" err="1"/>
              <a:t>Ph.D.s</a:t>
            </a:r>
            <a:r>
              <a:rPr lang="en-US"/>
              <a:t> in nuclear physics based on Jefferson Lab research</a:t>
            </a:r>
          </a:p>
          <a:p>
            <a:endParaRPr lang="en-US"/>
          </a:p>
          <a:p>
            <a:r>
              <a:rPr lang="en-US"/>
              <a:t>More CMs produced</a:t>
            </a:r>
            <a:r>
              <a:rPr lang="en-US" baseline="0"/>
              <a:t> than any other lab in the world</a:t>
            </a:r>
          </a:p>
          <a:p>
            <a:endParaRPr lang="en-US" baseline="0"/>
          </a:p>
          <a:p>
            <a:r>
              <a:rPr lang="en-US" baseline="0"/>
              <a:t>Regional hub for innovation, attracting Tech Center investment amounting to $XXM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7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827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536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827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827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785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E3B59-01CF-4943-BD82-DBFDC4E6B8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E3B59-01CF-4943-BD82-DBFDC4E6B8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16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E3B59-01CF-4943-BD82-DBFDC4E6B8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24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E3B59-01CF-4943-BD82-DBFDC4E6B8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94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E3B59-01CF-4943-BD82-DBFDC4E6B8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1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583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84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4858A-275D-2E7B-F3E0-4127DCDF3EE9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590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2E877-54EF-3AC0-E7D3-14415E9DB3C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352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15507" y="658336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QC Bootcamp, June 2023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8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op500.org/system/179398" TargetMode="External"/><Relationship Id="rId13" Type="http://schemas.openxmlformats.org/officeDocument/2006/relationships/hyperlink" Target="https://www.top500.org/site/48448" TargetMode="External"/><Relationship Id="rId3" Type="http://schemas.openxmlformats.org/officeDocument/2006/relationships/hyperlink" Target="https://www.top500.org/system/180047" TargetMode="External"/><Relationship Id="rId7" Type="http://schemas.openxmlformats.org/officeDocument/2006/relationships/hyperlink" Target="https://www.top500.org/system/179397" TargetMode="External"/><Relationship Id="rId12" Type="http://schemas.openxmlformats.org/officeDocument/2006/relationships/hyperlink" Target="https://www.top500.org/system/179842" TargetMode="Externa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op500.org/system/180048" TargetMode="External"/><Relationship Id="rId11" Type="http://schemas.openxmlformats.org/officeDocument/2006/relationships/hyperlink" Target="https://www.top500.org/system/179972" TargetMode="External"/><Relationship Id="rId5" Type="http://schemas.openxmlformats.org/officeDocument/2006/relationships/hyperlink" Target="https://www.top500.org/site/50831" TargetMode="External"/><Relationship Id="rId15" Type="http://schemas.openxmlformats.org/officeDocument/2006/relationships/image" Target="../media/image30.png"/><Relationship Id="rId10" Type="http://schemas.openxmlformats.org/officeDocument/2006/relationships/hyperlink" Target="https://www.top500.org/system/178764" TargetMode="External"/><Relationship Id="rId4" Type="http://schemas.openxmlformats.org/officeDocument/2006/relationships/hyperlink" Target="https://www.top500.org/system/179807" TargetMode="External"/><Relationship Id="rId9" Type="http://schemas.openxmlformats.org/officeDocument/2006/relationships/hyperlink" Target="https://www.top500.org/site/49763" TargetMode="External"/><Relationship Id="rId14" Type="http://schemas.openxmlformats.org/officeDocument/2006/relationships/hyperlink" Target="https://www.top500.org/system/17799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tiff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3F64-61F1-2087-8E80-D1D1F9D9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94" y="610558"/>
            <a:ext cx="11561038" cy="511358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Quantum Computing: status and motivation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A0EDF-94CE-2AF9-7B53-6BB60DC6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94" y="2692942"/>
            <a:ext cx="11154058" cy="1246977"/>
          </a:xfrm>
        </p:spPr>
        <p:txBody>
          <a:bodyPr/>
          <a:lstStyle/>
          <a:p>
            <a:r>
              <a:rPr lang="en-US" dirty="0"/>
              <a:t>David J. Dean</a:t>
            </a:r>
            <a:br>
              <a:rPr lang="en-US" dirty="0"/>
            </a:br>
            <a:r>
              <a:rPr lang="en-US" dirty="0"/>
              <a:t>Deputy Director</a:t>
            </a:r>
          </a:p>
          <a:p>
            <a:endParaRPr lang="en-US" dirty="0"/>
          </a:p>
          <a:p>
            <a:r>
              <a:rPr lang="en-US" b="1" dirty="0"/>
              <a:t>Presented To: </a:t>
            </a:r>
          </a:p>
          <a:p>
            <a:r>
              <a:rPr lang="en-US" dirty="0"/>
              <a:t>Quantum Computing Bootcamp</a:t>
            </a:r>
          </a:p>
          <a:p>
            <a:endParaRPr lang="en-US" dirty="0"/>
          </a:p>
          <a:p>
            <a:r>
              <a:rPr lang="en-US" dirty="0"/>
              <a:t>June 20, 2023</a:t>
            </a:r>
          </a:p>
        </p:txBody>
      </p:sp>
    </p:spTree>
    <p:extLst>
      <p:ext uri="{BB962C8B-B14F-4D97-AF65-F5344CB8AC3E}">
        <p14:creationId xmlns:p14="http://schemas.microsoft.com/office/powerpoint/2010/main" val="156336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BF64BB-8B71-8066-8B3D-2588B8F0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Moore’s Law and other trends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DD0E98-FDCB-E0CA-5694-E0BC027A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5" y="954437"/>
            <a:ext cx="8570068" cy="539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D0D8C6-D837-BCF8-9863-90E6BA1CB147}"/>
              </a:ext>
            </a:extLst>
          </p:cNvPr>
          <p:cNvSpPr txBox="1"/>
          <p:nvPr/>
        </p:nvSpPr>
        <p:spPr>
          <a:xfrm>
            <a:off x="9458255" y="4895417"/>
            <a:ext cx="1562094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Dennard Scaling ends in the mid-2000s (as transistors get smaller their power density stays constant…)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D92776-60C3-CB9A-AD1E-21472A3BEA8E}"/>
              </a:ext>
            </a:extLst>
          </p:cNvPr>
          <p:cNvSpPr txBox="1"/>
          <p:nvPr/>
        </p:nvSpPr>
        <p:spPr>
          <a:xfrm>
            <a:off x="9191799" y="1120425"/>
            <a:ext cx="2732447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Moore’s Law must end…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free Si diameter is 0.2 nm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Quantum tunneling increasingly hampers transistor density below about 5 nm.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2" name="Picture 2" descr="Quantum Effects At 7/5nm And Beyond">
            <a:extLst>
              <a:ext uri="{FF2B5EF4-FFF2-40B4-BE49-F238E27FC236}">
                <a16:creationId xmlns:a16="http://schemas.microsoft.com/office/drawing/2014/main" id="{51534E57-8933-7466-A7C8-597E30297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255" y="2498603"/>
            <a:ext cx="2199534" cy="213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C83D2E-B325-DCD0-B096-51112C55981B}"/>
              </a:ext>
            </a:extLst>
          </p:cNvPr>
          <p:cNvSpPr txBox="1"/>
          <p:nvPr/>
        </p:nvSpPr>
        <p:spPr>
          <a:xfrm>
            <a:off x="1152535" y="3058810"/>
            <a:ext cx="127470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2020: 5nm</a:t>
            </a:r>
          </a:p>
          <a:p>
            <a:pPr>
              <a:lnSpc>
                <a:spcPct val="90000"/>
              </a:lnSpc>
            </a:pPr>
            <a:r>
              <a:rPr lang="en-US" dirty="0"/>
              <a:t>2025: 2nm</a:t>
            </a:r>
          </a:p>
        </p:txBody>
      </p:sp>
    </p:spTree>
    <p:extLst>
      <p:ext uri="{BB962C8B-B14F-4D97-AF65-F5344CB8AC3E}">
        <p14:creationId xmlns:p14="http://schemas.microsoft.com/office/powerpoint/2010/main" val="1430344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B63B1-1580-400D-BB0D-007D2F31F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world’s fastest computers do amazing science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509135F-F738-FCAB-CA6D-9C65ECA5B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824951"/>
              </p:ext>
            </p:extLst>
          </p:nvPr>
        </p:nvGraphicFramePr>
        <p:xfrm>
          <a:off x="546823" y="1042300"/>
          <a:ext cx="5253114" cy="422842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42835">
                  <a:extLst>
                    <a:ext uri="{9D8B030D-6E8A-4147-A177-3AD203B41FA5}">
                      <a16:colId xmlns:a16="http://schemas.microsoft.com/office/drawing/2014/main" val="4135364646"/>
                    </a:ext>
                  </a:extLst>
                </a:gridCol>
                <a:gridCol w="1809209">
                  <a:extLst>
                    <a:ext uri="{9D8B030D-6E8A-4147-A177-3AD203B41FA5}">
                      <a16:colId xmlns:a16="http://schemas.microsoft.com/office/drawing/2014/main" val="418327142"/>
                    </a:ext>
                  </a:extLst>
                </a:gridCol>
                <a:gridCol w="1487791">
                  <a:extLst>
                    <a:ext uri="{9D8B030D-6E8A-4147-A177-3AD203B41FA5}">
                      <a16:colId xmlns:a16="http://schemas.microsoft.com/office/drawing/2014/main" val="1452970142"/>
                    </a:ext>
                  </a:extLst>
                </a:gridCol>
                <a:gridCol w="1313279">
                  <a:extLst>
                    <a:ext uri="{9D8B030D-6E8A-4147-A177-3AD203B41FA5}">
                      <a16:colId xmlns:a16="http://schemas.microsoft.com/office/drawing/2014/main" val="2782983087"/>
                    </a:ext>
                  </a:extLst>
                </a:gridCol>
              </a:tblGrid>
              <a:tr h="1755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>
                          <a:effectLst/>
                        </a:rPr>
                        <a:t>Rank</a:t>
                      </a:r>
                    </a:p>
                  </a:txBody>
                  <a:tcPr marL="6426" marR="6426" marT="3213" marB="3213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System</a:t>
                      </a:r>
                    </a:p>
                  </a:txBody>
                  <a:tcPr marL="6426" marR="6426" marT="3213" marB="3213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Rmax (PFlop/s)</a:t>
                      </a:r>
                    </a:p>
                  </a:txBody>
                  <a:tcPr marL="6426" marR="6426" marT="3213" marB="3213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Power (kW)</a:t>
                      </a:r>
                    </a:p>
                  </a:txBody>
                  <a:tcPr marL="6426" marR="6426" marT="3213" marB="3213" anchor="b"/>
                </a:tc>
                <a:extLst>
                  <a:ext uri="{0D108BD9-81ED-4DB2-BD59-A6C34878D82A}">
                    <a16:rowId xmlns:a16="http://schemas.microsoft.com/office/drawing/2014/main" val="449573983"/>
                  </a:ext>
                </a:extLst>
              </a:tr>
              <a:tr h="345133"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1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Frontier</a:t>
                      </a: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(DOE ORNL)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United States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1,102.00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21,100</a:t>
                      </a:r>
                    </a:p>
                  </a:txBody>
                  <a:tcPr marL="6426" marR="6426" marT="3213" marB="3213"/>
                </a:tc>
                <a:extLst>
                  <a:ext uri="{0D108BD9-81ED-4DB2-BD59-A6C34878D82A}">
                    <a16:rowId xmlns:a16="http://schemas.microsoft.com/office/drawing/2014/main" val="2465791156"/>
                  </a:ext>
                </a:extLst>
              </a:tr>
              <a:tr h="345133"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2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1" u="none" strike="noStrike" dirty="0">
                          <a:solidFill>
                            <a:srgbClr val="0070B9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Fugaku</a:t>
                      </a:r>
                      <a:r>
                        <a:rPr lang="en-US" sz="1200" u="none" strike="noStrike" dirty="0">
                          <a:solidFill>
                            <a:srgbClr val="0070B9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- 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RIKEN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Japan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442.01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29,899</a:t>
                      </a:r>
                    </a:p>
                  </a:txBody>
                  <a:tcPr marL="6426" marR="6426" marT="3213" marB="3213"/>
                </a:tc>
                <a:extLst>
                  <a:ext uri="{0D108BD9-81ED-4DB2-BD59-A6C34878D82A}">
                    <a16:rowId xmlns:a16="http://schemas.microsoft.com/office/drawing/2014/main" val="4263244233"/>
                  </a:ext>
                </a:extLst>
              </a:tr>
              <a:tr h="345133"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3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1" u="none" strike="noStrike" dirty="0">
                          <a:solidFill>
                            <a:srgbClr val="0070B9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LUMI</a:t>
                      </a:r>
                      <a:r>
                        <a:rPr lang="en-US" sz="1200" u="none" strike="noStrike" dirty="0">
                          <a:solidFill>
                            <a:srgbClr val="0070B9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- HPE 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Cray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Finland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309.1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2,942</a:t>
                      </a:r>
                    </a:p>
                  </a:txBody>
                  <a:tcPr marL="6426" marR="6426" marT="3213" marB="3213"/>
                </a:tc>
                <a:extLst>
                  <a:ext uri="{0D108BD9-81ED-4DB2-BD59-A6C34878D82A}">
                    <a16:rowId xmlns:a16="http://schemas.microsoft.com/office/drawing/2014/main" val="651411009"/>
                  </a:ext>
                </a:extLst>
              </a:tr>
              <a:tr h="323680"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4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Leonardo, Italy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174.7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5,610</a:t>
                      </a:r>
                    </a:p>
                  </a:txBody>
                  <a:tcPr marL="6426" marR="6426" marT="3213" marB="3213"/>
                </a:tc>
                <a:extLst>
                  <a:ext uri="{0D108BD9-81ED-4DB2-BD59-A6C34878D82A}">
                    <a16:rowId xmlns:a16="http://schemas.microsoft.com/office/drawing/2014/main" val="3960825307"/>
                  </a:ext>
                </a:extLst>
              </a:tr>
              <a:tr h="345133"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5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1" u="none" strike="noStrike" dirty="0">
                          <a:solidFill>
                            <a:srgbClr val="0070B9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Summit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(DOE ORNL)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United States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148.60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10,096</a:t>
                      </a:r>
                    </a:p>
                  </a:txBody>
                  <a:tcPr marL="6426" marR="6426" marT="3213" marB="3213"/>
                </a:tc>
                <a:extLst>
                  <a:ext uri="{0D108BD9-81ED-4DB2-BD59-A6C34878D82A}">
                    <a16:rowId xmlns:a16="http://schemas.microsoft.com/office/drawing/2014/main" val="1372518667"/>
                  </a:ext>
                </a:extLst>
              </a:tr>
              <a:tr h="514720"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6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1" u="none" strike="noStrike" dirty="0">
                          <a:solidFill>
                            <a:srgbClr val="0070B9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Sierra</a:t>
                      </a:r>
                      <a:r>
                        <a:rPr lang="en-US" sz="1200" u="none" strike="noStrike" dirty="0">
                          <a:solidFill>
                            <a:srgbClr val="0070B9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-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IBM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DOE LLNL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United States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94.64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7,438</a:t>
                      </a:r>
                    </a:p>
                  </a:txBody>
                  <a:tcPr marL="6426" marR="6426" marT="3213" marB="3213"/>
                </a:tc>
                <a:extLst>
                  <a:ext uri="{0D108BD9-81ED-4DB2-BD59-A6C34878D82A}">
                    <a16:rowId xmlns:a16="http://schemas.microsoft.com/office/drawing/2014/main" val="750517086"/>
                  </a:ext>
                </a:extLst>
              </a:tr>
              <a:tr h="345133"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7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1" u="none" strike="noStrike" dirty="0">
                          <a:solidFill>
                            <a:srgbClr val="0070B9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Sunway TaihuLight</a:t>
                      </a:r>
                      <a:r>
                        <a:rPr lang="en-US" sz="1200" u="none" strike="noStrike" dirty="0">
                          <a:solidFill>
                            <a:srgbClr val="0070B9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-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China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93.01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15,371</a:t>
                      </a:r>
                    </a:p>
                  </a:txBody>
                  <a:tcPr marL="6426" marR="6426" marT="3213" marB="3213"/>
                </a:tc>
                <a:extLst>
                  <a:ext uri="{0D108BD9-81ED-4DB2-BD59-A6C34878D82A}">
                    <a16:rowId xmlns:a16="http://schemas.microsoft.com/office/drawing/2014/main" val="683172075"/>
                  </a:ext>
                </a:extLst>
              </a:tr>
              <a:tr h="345133"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8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1" u="none" strike="noStrike" dirty="0">
                          <a:solidFill>
                            <a:srgbClr val="0070B9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Perlmutter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UCB </a:t>
                      </a:r>
                    </a:p>
                    <a:p>
                      <a:pPr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United States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70.87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2,589</a:t>
                      </a:r>
                    </a:p>
                  </a:txBody>
                  <a:tcPr marL="6426" marR="6426" marT="3213" marB="3213"/>
                </a:tc>
                <a:extLst>
                  <a:ext uri="{0D108BD9-81ED-4DB2-BD59-A6C34878D82A}">
                    <a16:rowId xmlns:a16="http://schemas.microsoft.com/office/drawing/2014/main" val="2269783286"/>
                  </a:ext>
                </a:extLst>
              </a:tr>
              <a:tr h="514720"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9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1" u="none" strike="noStrike" dirty="0">
                          <a:solidFill>
                            <a:srgbClr val="0070B9"/>
                          </a:solidFill>
                          <a:effectLst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Selene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NVIDIA Corporation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United States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63.46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2,646</a:t>
                      </a:r>
                    </a:p>
                  </a:txBody>
                  <a:tcPr marL="6426" marR="6426" marT="3213" marB="3213"/>
                </a:tc>
                <a:extLst>
                  <a:ext uri="{0D108BD9-81ED-4DB2-BD59-A6C34878D82A}">
                    <a16:rowId xmlns:a16="http://schemas.microsoft.com/office/drawing/2014/main" val="1456171819"/>
                  </a:ext>
                </a:extLst>
              </a:tr>
              <a:tr h="345133"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10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1" u="none" strike="noStrike" dirty="0">
                          <a:solidFill>
                            <a:srgbClr val="0070B9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Tianhe-2A</a:t>
                      </a:r>
                      <a:r>
                        <a:rPr lang="en-US" sz="1200" u="none" strike="noStrike" dirty="0">
                          <a:solidFill>
                            <a:srgbClr val="0070B9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-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China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61.44</a:t>
                      </a:r>
                    </a:p>
                  </a:txBody>
                  <a:tcPr marL="6426" marR="6426" marT="3213" marB="32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18,482</a:t>
                      </a:r>
                    </a:p>
                  </a:txBody>
                  <a:tcPr marL="6426" marR="6426" marT="3213" marB="3213"/>
                </a:tc>
                <a:extLst>
                  <a:ext uri="{0D108BD9-81ED-4DB2-BD59-A6C34878D82A}">
                    <a16:rowId xmlns:a16="http://schemas.microsoft.com/office/drawing/2014/main" val="309305474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905687-B0EC-AD55-40D5-159FF7548224}"/>
              </a:ext>
            </a:extLst>
          </p:cNvPr>
          <p:cNvSpPr txBox="1"/>
          <p:nvPr/>
        </p:nvSpPr>
        <p:spPr>
          <a:xfrm>
            <a:off x="6521431" y="5812108"/>
            <a:ext cx="5559535" cy="5355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Compute intensive: solving PDEs (requires fast FLOPs)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Most of the execution time goes to floating-point operations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26B45C-A57D-5D57-AE46-8EE0ABA6E6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000" y="1252263"/>
            <a:ext cx="5984966" cy="4542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32829A-E62E-7783-0F27-F20C198ED8A0}"/>
              </a:ext>
            </a:extLst>
          </p:cNvPr>
          <p:cNvSpPr txBox="1"/>
          <p:nvPr/>
        </p:nvSpPr>
        <p:spPr>
          <a:xfrm>
            <a:off x="9168446" y="4708188"/>
            <a:ext cx="261645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Curves appear to go linear around position 100…</a:t>
            </a:r>
          </a:p>
        </p:txBody>
      </p:sp>
      <p:pic>
        <p:nvPicPr>
          <p:cNvPr id="1026" name="Picture 2" descr="ORNL celebrates launch of Frontier – the world's fastest supercomputer |  ORNL">
            <a:extLst>
              <a:ext uri="{FF2B5EF4-FFF2-40B4-BE49-F238E27FC236}">
                <a16:creationId xmlns:a16="http://schemas.microsoft.com/office/drawing/2014/main" id="{2FFA6B94-0BEA-0F2B-5144-B7F612616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65" y="5350642"/>
            <a:ext cx="1629060" cy="109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2C079-15B4-C527-C218-4B4A2D6167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88688" y="5350642"/>
            <a:ext cx="144780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19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547E-E02D-C81B-E0B6-D33CC81A1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saturation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16BA87-FBF7-ABDF-D8B5-E818EFD1D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301" y="1166283"/>
            <a:ext cx="5791000" cy="2675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4AC26B-7769-6E17-07A1-58570BFCE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07" y="1166283"/>
            <a:ext cx="5487293" cy="4417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F5AD60-5B4C-2815-31AD-B343C8FBE1F4}"/>
              </a:ext>
            </a:extLst>
          </p:cNvPr>
          <p:cNvSpPr txBox="1"/>
          <p:nvPr/>
        </p:nvSpPr>
        <p:spPr>
          <a:xfrm>
            <a:off x="6243301" y="4175652"/>
            <a:ext cx="5487293" cy="1837284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Systems 100-500 indicate linear increase in capability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‘top’ system lifetime is about 5 years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Limits to Top500 analysis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China no longer submits information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Workflows on machines are changing with time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Overall interesting article: Reed, Gannon, </a:t>
            </a:r>
            <a:r>
              <a:rPr lang="en-US" dirty="0" err="1"/>
              <a:t>Dongarra</a:t>
            </a:r>
            <a:r>
              <a:rPr lang="en-US" dirty="0"/>
              <a:t>, “Reinventing HPC: Challenges and Opportunities”</a:t>
            </a:r>
          </a:p>
        </p:txBody>
      </p:sp>
    </p:spTree>
    <p:extLst>
      <p:ext uri="{BB962C8B-B14F-4D97-AF65-F5344CB8AC3E}">
        <p14:creationId xmlns:p14="http://schemas.microsoft.com/office/powerpoint/2010/main" val="1050125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29E5-2957-A880-BD0E-32BC27D7D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Quantum to affect a Revolution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380F2-3594-C99A-D79A-A3EC61FCC1FF}"/>
              </a:ext>
            </a:extLst>
          </p:cNvPr>
          <p:cNvSpPr txBox="1"/>
          <p:nvPr/>
        </p:nvSpPr>
        <p:spPr>
          <a:xfrm>
            <a:off x="2512488" y="5526019"/>
            <a:ext cx="8885848" cy="10423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marL="285750" indent="-285750" algn="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increases in federal funding for R&amp;D…leading to the NQI Act in December 2018, and the establishment of the National Quantum Information Science Research Centers. </a:t>
            </a:r>
          </a:p>
          <a:p>
            <a:pPr marL="285750" indent="-285750" algn="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development of Noisy Intermediate Scale Quantum Algorithms  </a:t>
            </a:r>
          </a:p>
          <a:p>
            <a:pPr marL="285750" indent="-285750" algn="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development of hardware (IBM, Google, Honeywell,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IonQ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ColdQuanta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Rigetti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8E1F0C-3319-844C-F030-D3841574EF32}"/>
              </a:ext>
            </a:extLst>
          </p:cNvPr>
          <p:cNvGrpSpPr/>
          <p:nvPr/>
        </p:nvGrpSpPr>
        <p:grpSpPr>
          <a:xfrm>
            <a:off x="2168871" y="1097405"/>
            <a:ext cx="5404493" cy="4523680"/>
            <a:chOff x="138241" y="926862"/>
            <a:chExt cx="5404493" cy="50794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5F704A-FBCC-1F51-0965-ADBDF46A129B}"/>
                </a:ext>
              </a:extLst>
            </p:cNvPr>
            <p:cNvSpPr/>
            <p:nvPr/>
          </p:nvSpPr>
          <p:spPr>
            <a:xfrm>
              <a:off x="138241" y="926862"/>
              <a:ext cx="3312419" cy="39123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chemeClr val="tx1"/>
                  </a:solidFill>
                </a:rPr>
                <a:t>In the sciences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827BB7A-1D50-2596-F891-45571F299AEB}"/>
                </a:ext>
              </a:extLst>
            </p:cNvPr>
            <p:cNvSpPr/>
            <p:nvPr/>
          </p:nvSpPr>
          <p:spPr>
            <a:xfrm>
              <a:off x="138241" y="1325096"/>
              <a:ext cx="3463098" cy="656103"/>
            </a:xfrm>
            <a:prstGeom prst="rect">
              <a:avLst/>
            </a:prstGeom>
            <a:ln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45720" rIns="45720" bIns="4572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b="1" dirty="0"/>
                <a:t>1980s– 1990s</a:t>
              </a:r>
            </a:p>
            <a:p>
              <a:pPr marL="0" lvl="1" defTabSz="48895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dirty="0">
                  <a:cs typeface="Arial Narrow"/>
                </a:rPr>
                <a:t>A curious idea; first quantum algorithms</a:t>
              </a:r>
              <a:endParaRPr lang="en-US" sz="1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981980-B915-4491-0D9C-B4169AAB8DB1}"/>
                </a:ext>
              </a:extLst>
            </p:cNvPr>
            <p:cNvSpPr/>
            <p:nvPr/>
          </p:nvSpPr>
          <p:spPr>
            <a:xfrm>
              <a:off x="481858" y="2154454"/>
              <a:ext cx="3463098" cy="1110343"/>
            </a:xfrm>
            <a:prstGeom prst="rect">
              <a:avLst/>
            </a:prstGeom>
            <a:ln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45720" rIns="45720" bIns="4572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b="1" dirty="0"/>
                <a:t>2000s</a:t>
              </a:r>
            </a:p>
            <a:p>
              <a:pPr marL="0" lvl="1" defTabSz="48895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dirty="0">
                  <a:cs typeface="Arial Narrow"/>
                </a:rPr>
                <a:t>Proof-of-principle demonstrations</a:t>
              </a:r>
              <a:br>
                <a:rPr lang="en-US" sz="1400" dirty="0">
                  <a:cs typeface="Arial Narrow"/>
                </a:rPr>
              </a:br>
              <a:r>
                <a:rPr lang="en-US" sz="1400" dirty="0">
                  <a:cs typeface="Arial Narrow"/>
                </a:rPr>
                <a:t>Initial QC hardware</a:t>
              </a:r>
              <a:endParaRPr lang="en-US" sz="1400" dirty="0"/>
            </a:p>
            <a:p>
              <a:pPr marL="0" lvl="1" defTabSz="48895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dirty="0">
                  <a:cs typeface="Arial Narrow"/>
                </a:rPr>
                <a:t>Error correction and control theory</a:t>
              </a:r>
              <a:endParaRPr lang="en-US" sz="14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6375E6-99F9-76DA-35F3-5441857BDE27}"/>
                </a:ext>
              </a:extLst>
            </p:cNvPr>
            <p:cNvSpPr/>
            <p:nvPr/>
          </p:nvSpPr>
          <p:spPr>
            <a:xfrm>
              <a:off x="820346" y="3429000"/>
              <a:ext cx="3463098" cy="1141578"/>
            </a:xfrm>
            <a:prstGeom prst="rect">
              <a:avLst/>
            </a:prstGeom>
            <a:ln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45720" rIns="45720" bIns="4572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b="1" dirty="0"/>
                <a:t>2010s</a:t>
              </a:r>
            </a:p>
            <a:p>
              <a:pPr marL="0" lvl="1" defTabSz="48895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dirty="0">
                  <a:cs typeface="Arial Narrow"/>
                </a:rPr>
                <a:t>Focus on practicality and improving quality and control </a:t>
              </a:r>
              <a:endParaRPr lang="en-US" sz="1400" dirty="0"/>
            </a:p>
            <a:p>
              <a:pPr marL="0" lvl="1" defTabSz="48895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dirty="0">
                  <a:cs typeface="Arial Narrow"/>
                </a:rPr>
                <a:t>Circuit synthesis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972185-472A-FB03-8EC0-240A19B815DF}"/>
                </a:ext>
              </a:extLst>
            </p:cNvPr>
            <p:cNvSpPr/>
            <p:nvPr/>
          </p:nvSpPr>
          <p:spPr>
            <a:xfrm>
              <a:off x="1163961" y="4725617"/>
              <a:ext cx="3941437" cy="989383"/>
            </a:xfrm>
            <a:prstGeom prst="rect">
              <a:avLst/>
            </a:prstGeom>
            <a:ln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45720" rIns="45720" bIns="4572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b="1" dirty="0">
                  <a:cs typeface="Arial Narrow"/>
                </a:rPr>
                <a:t>2015s</a:t>
              </a:r>
            </a:p>
            <a:p>
              <a:pPr marL="0" lvl="1" defTabSz="48895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dirty="0">
                  <a:cs typeface="Arial Narrow"/>
                </a:rPr>
                <a:t>Qubit fragility presents tremendous challenges; first commercial systems</a:t>
              </a:r>
            </a:p>
            <a:p>
              <a:pPr marL="0" lvl="1" defTabSz="48895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dirty="0">
                  <a:cs typeface="Arial Narrow"/>
                </a:rPr>
                <a:t>Attempt to broaden suite of applications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960168C-1126-B458-14E8-28D195BDC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825" y="926862"/>
              <a:ext cx="2426909" cy="5079456"/>
            </a:xfrm>
            <a:custGeom>
              <a:avLst/>
              <a:gdLst>
                <a:gd name="T0" fmla="*/ 1767 w 1893"/>
                <a:gd name="T1" fmla="*/ 3749 h 3962"/>
                <a:gd name="T2" fmla="*/ 193 w 1893"/>
                <a:gd name="T3" fmla="*/ 0 h 3962"/>
                <a:gd name="T4" fmla="*/ 0 w 1893"/>
                <a:gd name="T5" fmla="*/ 0 h 3962"/>
                <a:gd name="T6" fmla="*/ 1575 w 1893"/>
                <a:gd name="T7" fmla="*/ 3749 h 3962"/>
                <a:gd name="T8" fmla="*/ 1437 w 1893"/>
                <a:gd name="T9" fmla="*/ 3749 h 3962"/>
                <a:gd name="T10" fmla="*/ 1755 w 1893"/>
                <a:gd name="T11" fmla="*/ 3962 h 3962"/>
                <a:gd name="T12" fmla="*/ 1893 w 1893"/>
                <a:gd name="T13" fmla="*/ 3749 h 3962"/>
                <a:gd name="T14" fmla="*/ 1767 w 1893"/>
                <a:gd name="T15" fmla="*/ 3749 h 3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3" h="3962">
                  <a:moveTo>
                    <a:pt x="1767" y="3749"/>
                  </a:moveTo>
                  <a:lnTo>
                    <a:pt x="193" y="0"/>
                  </a:lnTo>
                  <a:lnTo>
                    <a:pt x="0" y="0"/>
                  </a:lnTo>
                  <a:lnTo>
                    <a:pt x="1575" y="3749"/>
                  </a:lnTo>
                  <a:lnTo>
                    <a:pt x="1437" y="3749"/>
                  </a:lnTo>
                  <a:lnTo>
                    <a:pt x="1755" y="3962"/>
                  </a:lnTo>
                  <a:lnTo>
                    <a:pt x="1893" y="3749"/>
                  </a:lnTo>
                  <a:lnTo>
                    <a:pt x="1767" y="374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6D862CC-BB59-E4CD-F842-8D4CE600D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665" y="2452452"/>
            <a:ext cx="1943564" cy="137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575A3E-F1C7-764F-A62A-16006417B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429" y="2452453"/>
            <a:ext cx="1752600" cy="13710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5B732C-036E-FE60-D066-37E6A157DE8D}"/>
              </a:ext>
            </a:extLst>
          </p:cNvPr>
          <p:cNvSpPr txBox="1"/>
          <p:nvPr/>
        </p:nvSpPr>
        <p:spPr>
          <a:xfrm>
            <a:off x="7596457" y="3900252"/>
            <a:ext cx="121597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Arial Narrow"/>
                <a:cs typeface="Arial Narrow"/>
              </a:rPr>
              <a:t>Si </a:t>
            </a:r>
            <a:r>
              <a:rPr lang="en-US" dirty="0" err="1">
                <a:latin typeface="Arial Narrow"/>
                <a:cs typeface="Arial Narrow"/>
              </a:rPr>
              <a:t>Ge</a:t>
            </a:r>
            <a:r>
              <a:rPr lang="en-US" dirty="0">
                <a:latin typeface="Arial Narrow"/>
                <a:cs typeface="Arial Narrow"/>
              </a:rPr>
              <a:t> </a:t>
            </a:r>
            <a:r>
              <a:rPr lang="en-US" dirty="0" err="1">
                <a:latin typeface="Arial Narrow"/>
                <a:cs typeface="Arial Narrow"/>
              </a:rPr>
              <a:t>qubits</a:t>
            </a:r>
            <a:endParaRPr lang="en-US" dirty="0">
              <a:latin typeface="Arial Narrow"/>
              <a:cs typeface="Arial Narrow"/>
            </a:endParaRPr>
          </a:p>
          <a:p>
            <a:pPr algn="ctr">
              <a:lnSpc>
                <a:spcPct val="90000"/>
              </a:lnSpc>
            </a:pPr>
            <a:r>
              <a:rPr lang="en-US" dirty="0" err="1">
                <a:latin typeface="Arial Narrow"/>
                <a:cs typeface="Arial Narrow"/>
              </a:rPr>
              <a:t>Julich</a:t>
            </a:r>
            <a:r>
              <a:rPr lang="en-US" dirty="0">
                <a:latin typeface="Arial Narrow"/>
                <a:cs typeface="Arial Narrow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84FC3-CA75-17A0-10C6-2219E60B0644}"/>
              </a:ext>
            </a:extLst>
          </p:cNvPr>
          <p:cNvSpPr txBox="1"/>
          <p:nvPr/>
        </p:nvSpPr>
        <p:spPr>
          <a:xfrm>
            <a:off x="9041030" y="3976452"/>
            <a:ext cx="1903085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Arial Narrow"/>
                <a:cs typeface="Arial Narrow"/>
              </a:rPr>
              <a:t>Phosphorous donor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Arial Narrow"/>
                <a:cs typeface="Arial Narrow"/>
              </a:rPr>
              <a:t>Sydney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41BB7-1ECD-EF19-8C9E-589EF2E0B09A}"/>
              </a:ext>
            </a:extLst>
          </p:cNvPr>
          <p:cNvSpPr txBox="1"/>
          <p:nvPr/>
        </p:nvSpPr>
        <p:spPr>
          <a:xfrm>
            <a:off x="6069229" y="10668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arrow"/>
                <a:cs typeface="Arial Narrow"/>
              </a:rPr>
              <a:t>If quantum mechanics hasn’t profoundly shocked you, you haven’t understood it yet. </a:t>
            </a:r>
            <a:r>
              <a:rPr lang="en-US" dirty="0">
                <a:latin typeface="Arial Narrow"/>
                <a:cs typeface="Arial Narrow"/>
              </a:rPr>
              <a:t>– </a:t>
            </a:r>
            <a:r>
              <a:rPr lang="en-US" dirty="0" err="1">
                <a:latin typeface="Arial Narrow"/>
                <a:cs typeface="Arial Narrow"/>
              </a:rPr>
              <a:t>Niels</a:t>
            </a:r>
            <a:r>
              <a:rPr lang="en-US" dirty="0">
                <a:latin typeface="Arial Narrow"/>
                <a:cs typeface="Arial Narrow"/>
              </a:rPr>
              <a:t> Bohr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F89920-BFB8-53BD-EB1F-561BC5571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5430" y="914400"/>
            <a:ext cx="926241" cy="1231900"/>
          </a:xfrm>
          <a:prstGeom prst="rect">
            <a:avLst/>
          </a:prstGeom>
        </p:spPr>
      </p:pic>
      <p:pic>
        <p:nvPicPr>
          <p:cNvPr id="17" name="Picture 2" descr="Richard Feynman: The Pleasure of Finding Things Out (1981) | CosmoLearning  Physics">
            <a:extLst>
              <a:ext uri="{FF2B5EF4-FFF2-40B4-BE49-F238E27FC236}">
                <a16:creationId xmlns:a16="http://schemas.microsoft.com/office/drawing/2014/main" id="{90A29B83-B424-3398-CEC3-DA3BD3B71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28" y="1336432"/>
            <a:ext cx="1337096" cy="100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F0496F-9286-C764-5ECE-BA19706B0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19" y="4517396"/>
            <a:ext cx="2092105" cy="1065707"/>
          </a:xfrm>
          <a:prstGeom prst="rect">
            <a:avLst/>
          </a:prstGeom>
        </p:spPr>
      </p:pic>
      <p:pic>
        <p:nvPicPr>
          <p:cNvPr id="19" name="Picture 12" descr="Peter Shor - Wikipedia">
            <a:extLst>
              <a:ext uri="{FF2B5EF4-FFF2-40B4-BE49-F238E27FC236}">
                <a16:creationId xmlns:a16="http://schemas.microsoft.com/office/drawing/2014/main" id="{F534A5B8-F2B6-D019-51A5-FCFEE5EFE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268" y="2423858"/>
            <a:ext cx="777590" cy="100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Paul A. Benioff | Argonne National Laboratory">
            <a:extLst>
              <a:ext uri="{FF2B5EF4-FFF2-40B4-BE49-F238E27FC236}">
                <a16:creationId xmlns:a16="http://schemas.microsoft.com/office/drawing/2014/main" id="{2B99CC82-81D4-F0F3-149D-69D487DD3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4" y="2425196"/>
            <a:ext cx="1023678" cy="10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5th HLF – Hot Topic 2017: Quantum Computing: Panel with Jay Gambetta and  Chris Monroe - YouTube">
            <a:extLst>
              <a:ext uri="{FF2B5EF4-FFF2-40B4-BE49-F238E27FC236}">
                <a16:creationId xmlns:a16="http://schemas.microsoft.com/office/drawing/2014/main" id="{49B70FAB-FCFE-E703-8021-B0864EFD1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8" b="23699"/>
          <a:stretch/>
        </p:blipFill>
        <p:spPr bwMode="auto">
          <a:xfrm>
            <a:off x="183234" y="3444181"/>
            <a:ext cx="2470747" cy="10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Charles M. Marcus - Staff at the Niels Bohr Institute">
            <a:extLst>
              <a:ext uri="{FF2B5EF4-FFF2-40B4-BE49-F238E27FC236}">
                <a16:creationId xmlns:a16="http://schemas.microsoft.com/office/drawing/2014/main" id="{59A39B3F-3B41-AEEC-C031-0FBF7ED02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8" y="5425537"/>
            <a:ext cx="900244" cy="90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IonQ, Inc. (NYSE: IONQ) Rings The Opening Bell® - YouTube">
            <a:extLst>
              <a:ext uri="{FF2B5EF4-FFF2-40B4-BE49-F238E27FC236}">
                <a16:creationId xmlns:a16="http://schemas.microsoft.com/office/drawing/2014/main" id="{4B8A46DC-A49D-33FD-D327-202406FB1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35" y="5465005"/>
            <a:ext cx="1566450" cy="8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BM Q System One">
            <a:extLst>
              <a:ext uri="{FF2B5EF4-FFF2-40B4-BE49-F238E27FC236}">
                <a16:creationId xmlns:a16="http://schemas.microsoft.com/office/drawing/2014/main" id="{C19510D9-65E9-9D6C-3DAF-CB35E3E52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6329" r="26452"/>
          <a:stretch/>
        </p:blipFill>
        <p:spPr bwMode="auto">
          <a:xfrm>
            <a:off x="10031484" y="4541943"/>
            <a:ext cx="1469029" cy="111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on-based commercial quantum computer is a first – Physics World">
            <a:extLst>
              <a:ext uri="{FF2B5EF4-FFF2-40B4-BE49-F238E27FC236}">
                <a16:creationId xmlns:a16="http://schemas.microsoft.com/office/drawing/2014/main" id="{040252F1-3000-636D-2EBF-07B336DE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458" y="4569667"/>
            <a:ext cx="1469029" cy="102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53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B5080-45D2-11A2-1C96-D7C4FC69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NISQ to Quantum Error Correction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41D23-12AB-D6B3-6427-C4ADDA63B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62" y="880547"/>
            <a:ext cx="5590038" cy="821190"/>
          </a:xfrm>
        </p:spPr>
        <p:txBody>
          <a:bodyPr/>
          <a:lstStyle/>
          <a:p>
            <a:r>
              <a:rPr lang="en-US" sz="1600" dirty="0"/>
              <a:t>Google Quantum AI (Acharya et al.), </a:t>
            </a:r>
            <a:r>
              <a:rPr lang="en-US" sz="1600" i="1" dirty="0"/>
              <a:t>Suppressing quantum errors by scaling a surface code logical qubit</a:t>
            </a:r>
            <a:r>
              <a:rPr lang="en-US" sz="1600" dirty="0"/>
              <a:t>, Nature 614 (2023)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D80D5-A67A-B24A-0201-0311A47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8" y="880547"/>
            <a:ext cx="5533375" cy="821190"/>
          </a:xfrm>
        </p:spPr>
        <p:txBody>
          <a:bodyPr/>
          <a:lstStyle/>
          <a:p>
            <a:r>
              <a:rPr lang="en-US" sz="1600" dirty="0" err="1"/>
              <a:t>Sivak</a:t>
            </a:r>
            <a:r>
              <a:rPr lang="en-US" sz="1600" dirty="0"/>
              <a:t> et al., </a:t>
            </a:r>
            <a:r>
              <a:rPr lang="en-US" sz="1600" i="1" dirty="0"/>
              <a:t>Real-time quantum error correction beyond break even</a:t>
            </a:r>
            <a:r>
              <a:rPr lang="en-US" sz="1600" dirty="0"/>
              <a:t>, Nature 616 (2023) G=2.27+/-0.07 [gain beyond natural qubit lifetime]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8B43E98-042E-4D8B-75D5-3BFF917F74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24646" y="1849049"/>
            <a:ext cx="3965643" cy="351124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69177F-8619-8DE3-898E-6B77487D10C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596234" y="1967877"/>
            <a:ext cx="4726762" cy="4109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CCAE3D-1380-C7E6-6FA4-D931B4527683}"/>
              </a:ext>
            </a:extLst>
          </p:cNvPr>
          <p:cNvSpPr txBox="1"/>
          <p:nvPr/>
        </p:nvSpPr>
        <p:spPr>
          <a:xfrm>
            <a:off x="60728" y="5273371"/>
            <a:ext cx="58768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Experiment: QEC begins to improve performance with increasing qubit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Component performance must improve by at least 20% to move below threshold, and substantially improve beyond that to achieve practical scaling</a:t>
            </a:r>
          </a:p>
        </p:txBody>
      </p:sp>
    </p:spTree>
    <p:extLst>
      <p:ext uri="{BB962C8B-B14F-4D97-AF65-F5344CB8AC3E}">
        <p14:creationId xmlns:p14="http://schemas.microsoft.com/office/powerpoint/2010/main" val="1476447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BCC7E5-D337-3801-3A9B-8C52CEDB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C48256-9DD8-120C-8AA5-E9E83E404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5C57F-04A4-5866-F1EE-8F1A1A4A0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752FC3-0650-9DA2-42A8-3A02DE58D047}"/>
              </a:ext>
            </a:extLst>
          </p:cNvPr>
          <p:cNvSpPr txBox="1"/>
          <p:nvPr/>
        </p:nvSpPr>
        <p:spPr>
          <a:xfrm>
            <a:off x="670772" y="1508760"/>
            <a:ext cx="10502832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Summary and Outlook</a:t>
            </a:r>
          </a:p>
          <a:p>
            <a:pPr algn="ctr">
              <a:lnSpc>
                <a:spcPct val="90000"/>
              </a:lnSpc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Computing technology, built on silicon, has enabled a revolution in almost every facet of life and science; this 70-year trend will continue although the underlying technology is reaching maturity (linear growth)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Quantum Computing requires further innovation to become mission relevant…and that’s part of the fun!!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4FC076-85C0-A936-4F93-289A2B30BA47}"/>
              </a:ext>
            </a:extLst>
          </p:cNvPr>
          <p:cNvSpPr txBox="1"/>
          <p:nvPr/>
        </p:nvSpPr>
        <p:spPr>
          <a:xfrm>
            <a:off x="4584398" y="4697635"/>
            <a:ext cx="216758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55696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33EA4D-AFBA-6E06-1798-65F8B4FDF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</a:t>
            </a:r>
            <a:r>
              <a:rPr lang="en-US" dirty="0" err="1"/>
              <a:t>JLab</a:t>
            </a:r>
            <a:r>
              <a:rPr lang="en-US" dirty="0"/>
              <a:t> and the Quantum Computing Boot Camp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D6DC5-AD07-D09D-E939-16F1EF7AA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14" y="1004294"/>
            <a:ext cx="3495178" cy="54459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EB188ED-0758-7FBF-32AE-D5616D03F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29" y="1736919"/>
            <a:ext cx="6812366" cy="388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251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69ED9-F7B0-4A43-8433-0137D03AB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133674"/>
            <a:ext cx="11504904" cy="484748"/>
          </a:xfrm>
        </p:spPr>
        <p:txBody>
          <a:bodyPr>
            <a:noAutofit/>
          </a:bodyPr>
          <a:lstStyle/>
          <a:p>
            <a:r>
              <a:rPr lang="en-US" sz="3600" kern="0" dirty="0">
                <a:solidFill>
                  <a:srgbClr val="CD2109"/>
                </a:solidFill>
                <a:latin typeface="Avenir" panose="020B0503020203020204" pitchFamily="34" charset="0"/>
              </a:rPr>
              <a:t>U.S. Department of Energy National Labs</a:t>
            </a:r>
            <a:endParaRPr lang="en-US" sz="3600" dirty="0">
              <a:solidFill>
                <a:srgbClr val="CD2109"/>
              </a:solidFill>
              <a:latin typeface="Avenir" panose="020B0503020203020204" pitchFamily="34" charset="0"/>
            </a:endParaRPr>
          </a:p>
        </p:txBody>
      </p:sp>
      <p:pic>
        <p:nvPicPr>
          <p:cNvPr id="5" name="FE35E923-DA7C-40E1-87F2-0970393A5545" descr="2963E2B5-C1BE-4EF1-83AA-F993760AE231@jlab">
            <a:extLst>
              <a:ext uri="{FF2B5EF4-FFF2-40B4-BE49-F238E27FC236}">
                <a16:creationId xmlns:a16="http://schemas.microsoft.com/office/drawing/2014/main" id="{1983D56B-8FBC-4757-AB8E-05D1EE7BB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772" y="1215526"/>
            <a:ext cx="8616456" cy="492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34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venir" panose="020B0503020203020204" pitchFamily="34" charset="0"/>
                <a:cs typeface="Arial"/>
              </a:rPr>
              <a:t>Jefferson Lab Is…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31435A-B401-CE99-7D54-1C348AACB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" b="6875"/>
          <a:stretch/>
        </p:blipFill>
        <p:spPr>
          <a:xfrm>
            <a:off x="-352426" y="338385"/>
            <a:ext cx="12715626" cy="6130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8CB72-8FA7-E2CA-5BE4-2B54444E7562}"/>
              </a:ext>
            </a:extLst>
          </p:cNvPr>
          <p:cNvSpPr txBox="1"/>
          <p:nvPr/>
        </p:nvSpPr>
        <p:spPr>
          <a:xfrm>
            <a:off x="2211859" y="1349823"/>
            <a:ext cx="3682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A single-program DOE-SC Lab with a mission of scientific discovery in the fundamental science of protons, neutrons and atomic nuclei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E6A629-EEF0-2367-079D-1574C268E4EA}"/>
              </a:ext>
            </a:extLst>
          </p:cNvPr>
          <p:cNvSpPr txBox="1"/>
          <p:nvPr/>
        </p:nvSpPr>
        <p:spPr>
          <a:xfrm>
            <a:off x="2310714" y="3272279"/>
            <a:ext cx="3583460" cy="73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A leader in the field of the study of the nuclear force via high performance computing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1AD4DC-2C3E-F8EB-2A0B-7908E7642A09}"/>
              </a:ext>
            </a:extLst>
          </p:cNvPr>
          <p:cNvSpPr txBox="1"/>
          <p:nvPr/>
        </p:nvSpPr>
        <p:spPr>
          <a:xfrm>
            <a:off x="2286000" y="4673221"/>
            <a:ext cx="3583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A Lab with ambition to evolve from single-purpose to multi-program, via strategy centered on developing the High Performance Data Facility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93BBC1-200B-2349-9EBA-00B687A39A52}"/>
              </a:ext>
            </a:extLst>
          </p:cNvPr>
          <p:cNvSpPr txBox="1"/>
          <p:nvPr/>
        </p:nvSpPr>
        <p:spPr>
          <a:xfrm>
            <a:off x="7760042" y="1322173"/>
            <a:ext cx="3863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Home to CEBAF, the preeminent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high-energy electron-microscope for nuclear physics, hosts the largest nuclear physics user community in the world, numbering nearly 1,900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AE1BAB-7026-1390-15F6-D30B3A4F2D9C}"/>
              </a:ext>
            </a:extLst>
          </p:cNvPr>
          <p:cNvSpPr txBox="1"/>
          <p:nvPr/>
        </p:nvSpPr>
        <p:spPr>
          <a:xfrm>
            <a:off x="7809471" y="3062213"/>
            <a:ext cx="3583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N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ation’s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 preeminent capability for concept to delivery of advanced particle accelerator and cryogenic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D01619-A75E-0EA7-EFF3-88D5737D2E1A}"/>
              </a:ext>
            </a:extLst>
          </p:cNvPr>
          <p:cNvSpPr txBox="1"/>
          <p:nvPr/>
        </p:nvSpPr>
        <p:spPr>
          <a:xfrm>
            <a:off x="7809471" y="4856211"/>
            <a:ext cx="3583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A vital S&amp;T workforce development asset regionally and nationally, and an important community partner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6706D-8A28-F4AF-589E-25D213CADA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41928"/>
            <a:ext cx="1626388" cy="10910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2B1692-169C-0E7B-CC94-0249FDB55453}"/>
              </a:ext>
            </a:extLst>
          </p:cNvPr>
          <p:cNvSpPr/>
          <p:nvPr/>
        </p:nvSpPr>
        <p:spPr>
          <a:xfrm>
            <a:off x="6096000" y="5633000"/>
            <a:ext cx="1626388" cy="428363"/>
          </a:xfrm>
          <a:prstGeom prst="rect">
            <a:avLst/>
          </a:prstGeom>
          <a:solidFill>
            <a:srgbClr val="7E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Hampton University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Graduate Studies Program</a:t>
            </a:r>
          </a:p>
        </p:txBody>
      </p:sp>
    </p:spTree>
    <p:extLst>
      <p:ext uri="{BB962C8B-B14F-4D97-AF65-F5344CB8AC3E}">
        <p14:creationId xmlns:p14="http://schemas.microsoft.com/office/powerpoint/2010/main" val="1702417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152087"/>
            <a:ext cx="11504904" cy="48474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venir" panose="020B0503020203020204" pitchFamily="34" charset="0"/>
                <a:cs typeface="Arial"/>
              </a:rPr>
              <a:t>We Explore Matter at the Most Fundamental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36447D4-F158-D91E-38EA-D7F8968367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434" y="1899184"/>
            <a:ext cx="4659313" cy="34909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000000"/>
                </a:solidFill>
                <a:latin typeface="Avenir" panose="020B0503020203020204" pitchFamily="34" charset="0"/>
              </a:rPr>
              <a:t>We seek answers to fundamental questions:</a:t>
            </a:r>
          </a:p>
          <a:p>
            <a:pPr marL="0" indent="0">
              <a:buNone/>
            </a:pPr>
            <a:endParaRPr lang="en-US" sz="100" b="1" cap="all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0000"/>
                </a:solidFill>
                <a:latin typeface="Avenir" panose="020B0503020203020204" pitchFamily="34" charset="0"/>
              </a:rPr>
              <a:t>Why is no quark ever found alone?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0000"/>
                </a:solidFill>
                <a:latin typeface="Avenir" panose="020B0503020203020204" pitchFamily="34" charset="0"/>
              </a:rPr>
              <a:t>What does the interior of a proton “look” like?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0000"/>
                </a:solidFill>
                <a:latin typeface="Avenir" panose="020B0503020203020204" pitchFamily="34" charset="0"/>
              </a:rPr>
              <a:t>Why is the proton mass so much greater than its “parts”?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0000"/>
                </a:solidFill>
                <a:latin typeface="Avenir" panose="020B0503020203020204" pitchFamily="34" charset="0"/>
              </a:rPr>
              <a:t>How does the force that holds protons and neutrons together arise from the force between quarks?</a:t>
            </a:r>
          </a:p>
          <a:p>
            <a:endParaRPr lang="en-US" sz="1400" dirty="0">
              <a:solidFill>
                <a:srgbClr val="000000"/>
              </a:solidFill>
              <a:latin typeface="Avenir" panose="020B0503020203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71755" y="1440238"/>
            <a:ext cx="6280298" cy="4580256"/>
            <a:chOff x="5263033" y="1201771"/>
            <a:chExt cx="6931458" cy="518419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426948B-EA6C-2DD8-6EA6-EC1DA4B2B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033" y="1201771"/>
              <a:ext cx="6931458" cy="518419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FED988-220F-DCAE-5A3F-C55F2C517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669" y="1346677"/>
              <a:ext cx="6473097" cy="484137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FDEB57-7C41-71F0-F5AE-2D5604043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383" y="1346677"/>
              <a:ext cx="6567999" cy="49123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71039D-338D-0AC0-1CCF-F6E1FCEA0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1295" y="1828391"/>
              <a:ext cx="5989674" cy="44798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EDD7D52-310C-A690-D0CB-45120D3AC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4642" y="1639244"/>
              <a:ext cx="6182530" cy="462405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DEB78C-D7F2-A22C-2409-A4F9B33DB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943" y="1420777"/>
              <a:ext cx="6086356" cy="455212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2CDDCF-963C-EFFF-31F3-59F2D41DD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72" y="1320173"/>
              <a:ext cx="6473096" cy="48413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B4A53B-C320-8DE1-2963-24D4941DA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787" y="1411551"/>
              <a:ext cx="6473098" cy="4841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212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117A1-C178-798F-7ABA-3242243F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compute?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37F01-AF1B-DAD8-B83E-D05D55407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79" y="1050586"/>
            <a:ext cx="9101837" cy="29884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D8ECD9-B6D8-D81C-3859-2F37F050CAAE}"/>
              </a:ext>
            </a:extLst>
          </p:cNvPr>
          <p:cNvSpPr txBox="1"/>
          <p:nvPr/>
        </p:nvSpPr>
        <p:spPr>
          <a:xfrm>
            <a:off x="2674863" y="4378256"/>
            <a:ext cx="6842273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numCol="2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Saves time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Solves equations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Analyzes data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Generates science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Performs logistics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Runs Excel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Plays movies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Talks to you (Chat-GPT)</a:t>
            </a:r>
          </a:p>
        </p:txBody>
      </p:sp>
    </p:spTree>
    <p:extLst>
      <p:ext uri="{BB962C8B-B14F-4D97-AF65-F5344CB8AC3E}">
        <p14:creationId xmlns:p14="http://schemas.microsoft.com/office/powerpoint/2010/main" val="26036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11C2-DABB-CE9A-9126-F7C04B1E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drive science…and lead to discovery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27E24-32E5-9781-B251-F2068E74E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83" y="1011028"/>
            <a:ext cx="3985261" cy="53029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EFF661-A266-7F4B-38D8-87BD0C1DB6A5}"/>
              </a:ext>
            </a:extLst>
          </p:cNvPr>
          <p:cNvGrpSpPr/>
          <p:nvPr/>
        </p:nvGrpSpPr>
        <p:grpSpPr>
          <a:xfrm>
            <a:off x="5655014" y="1011028"/>
            <a:ext cx="5638799" cy="5302969"/>
            <a:chOff x="5029200" y="3509433"/>
            <a:chExt cx="3746831" cy="33606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544DCE-3793-4124-D897-5B3185368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0" y="3509433"/>
              <a:ext cx="3733800" cy="1748367"/>
            </a:xfrm>
            <a:prstGeom prst="rect">
              <a:avLst/>
            </a:prstGeom>
          </p:spPr>
        </p:pic>
        <p:pic>
          <p:nvPicPr>
            <p:cNvPr id="6" name="Picture 5" descr="2015-04-20 13.55.30.jpg">
              <a:extLst>
                <a:ext uri="{FF2B5EF4-FFF2-40B4-BE49-F238E27FC236}">
                  <a16:creationId xmlns:a16="http://schemas.microsoft.com/office/drawing/2014/main" id="{6341E3C4-53CE-4003-D6B7-4470DBAB3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15" r="9007" b="30059"/>
            <a:stretch/>
          </p:blipFill>
          <p:spPr>
            <a:xfrm>
              <a:off x="5029200" y="4888844"/>
              <a:ext cx="3746831" cy="198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584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C1818E-CC17-CA0D-8BDA-E626E61B6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65446C-76A4-2DF1-B7C8-074501145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233CF-C409-85FC-564F-E83B51479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6210" y="2900312"/>
            <a:ext cx="7119580" cy="5680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Computing: reaching maturity, and…</a:t>
            </a:r>
          </a:p>
        </p:txBody>
      </p:sp>
    </p:spTree>
    <p:extLst>
      <p:ext uri="{BB962C8B-B14F-4D97-AF65-F5344CB8AC3E}">
        <p14:creationId xmlns:p14="http://schemas.microsoft.com/office/powerpoint/2010/main" val="2847071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fer to caption">
            <a:extLst>
              <a:ext uri="{FF2B5EF4-FFF2-40B4-BE49-F238E27FC236}">
                <a16:creationId xmlns:a16="http://schemas.microsoft.com/office/drawing/2014/main" id="{9D43DC01-E5F1-D6D5-A6CF-59032A2AB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6120" y="0"/>
            <a:ext cx="9269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apple portable laptop 1990">
            <a:extLst>
              <a:ext uri="{FF2B5EF4-FFF2-40B4-BE49-F238E27FC236}">
                <a16:creationId xmlns:a16="http://schemas.microsoft.com/office/drawing/2014/main" id="{C5806B6D-549D-8AD7-E021-E51B4FC7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940" y="1145410"/>
            <a:ext cx="2489027" cy="16573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C82FE68-A672-8CC7-EF69-3C074B40CA0E}"/>
              </a:ext>
            </a:extLst>
          </p:cNvPr>
          <p:cNvCxnSpPr>
            <a:cxnSpLocks/>
          </p:cNvCxnSpPr>
          <p:nvPr/>
        </p:nvCxnSpPr>
        <p:spPr>
          <a:xfrm>
            <a:off x="4365453" y="2821157"/>
            <a:ext cx="1061312" cy="1429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A1C9CA6-6BEA-95DC-EAA2-73D904CBB38F}"/>
              </a:ext>
            </a:extLst>
          </p:cNvPr>
          <p:cNvSpPr txBox="1"/>
          <p:nvPr/>
        </p:nvSpPr>
        <p:spPr>
          <a:xfrm>
            <a:off x="2795863" y="2950914"/>
            <a:ext cx="16289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 MHz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200k transistors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 MB 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 pounds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$15k (today)</a:t>
            </a:r>
          </a:p>
        </p:txBody>
      </p:sp>
      <p:pic>
        <p:nvPicPr>
          <p:cNvPr id="10" name="Picture 4" descr="Image result for iphone 12 cost">
            <a:extLst>
              <a:ext uri="{FF2B5EF4-FFF2-40B4-BE49-F238E27FC236}">
                <a16:creationId xmlns:a16="http://schemas.microsoft.com/office/drawing/2014/main" id="{9ACD730B-346C-DF9E-EE09-680D3DD6C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887" y="3161130"/>
            <a:ext cx="2100819" cy="11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34E180-A0BC-3143-C88D-EE96735F2596}"/>
              </a:ext>
            </a:extLst>
          </p:cNvPr>
          <p:cNvCxnSpPr>
            <a:cxnSpLocks/>
          </p:cNvCxnSpPr>
          <p:nvPr/>
        </p:nvCxnSpPr>
        <p:spPr>
          <a:xfrm flipH="1" flipV="1">
            <a:off x="9551504" y="1239472"/>
            <a:ext cx="128792" cy="1921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FB508F-E20C-C9E0-8240-44678501583B}"/>
              </a:ext>
            </a:extLst>
          </p:cNvPr>
          <p:cNvCxnSpPr>
            <a:cxnSpLocks/>
          </p:cNvCxnSpPr>
          <p:nvPr/>
        </p:nvCxnSpPr>
        <p:spPr>
          <a:xfrm flipH="1">
            <a:off x="4688932" y="3689578"/>
            <a:ext cx="326636" cy="845266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4EAA0CC-EC68-92CE-58F1-C4F42BA24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03" y="2722066"/>
            <a:ext cx="731058" cy="10226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705E48-DF9C-412F-744E-5637F4089762}"/>
              </a:ext>
            </a:extLst>
          </p:cNvPr>
          <p:cNvSpPr txBox="1"/>
          <p:nvPr/>
        </p:nvSpPr>
        <p:spPr>
          <a:xfrm>
            <a:off x="422684" y="2298653"/>
            <a:ext cx="77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Bell labs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1947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B62C55-8338-72DD-7B12-6FC73027F020}"/>
              </a:ext>
            </a:extLst>
          </p:cNvPr>
          <p:cNvSpPr txBox="1"/>
          <p:nvPr/>
        </p:nvSpPr>
        <p:spPr>
          <a:xfrm>
            <a:off x="138111" y="3744748"/>
            <a:ext cx="1510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Bardeen, Shockley, Brattain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AC4DBD2-55BF-B559-FEC2-D1B14BF7C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6" y="4802151"/>
            <a:ext cx="1499665" cy="84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FDCEB8-71FE-A8BE-8ED7-E1AE4B3A65D1}"/>
              </a:ext>
            </a:extLst>
          </p:cNvPr>
          <p:cNvSpPr txBox="1"/>
          <p:nvPr/>
        </p:nvSpPr>
        <p:spPr>
          <a:xfrm>
            <a:off x="245914" y="5663012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Robert Noyce</a:t>
            </a:r>
          </a:p>
          <a:p>
            <a:pPr algn="ctr"/>
            <a:r>
              <a:rPr lang="en-US" sz="1200" dirty="0"/>
              <a:t>1957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67955-4929-499E-DFDC-E3C8A3071E22}"/>
              </a:ext>
            </a:extLst>
          </p:cNvPr>
          <p:cNvSpPr txBox="1"/>
          <p:nvPr/>
        </p:nvSpPr>
        <p:spPr>
          <a:xfrm>
            <a:off x="419038" y="4343230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First Si IC</a:t>
            </a:r>
          </a:p>
          <a:p>
            <a:r>
              <a:rPr lang="en-US" sz="1200" dirty="0"/>
              <a:t>Fairchild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33803BEB-0F2C-5B54-61CC-6D2CA378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1" y="667195"/>
            <a:ext cx="1032359" cy="11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8DD061-3BE3-8E85-15F0-C8B6C5025F59}"/>
              </a:ext>
            </a:extLst>
          </p:cNvPr>
          <p:cNvSpPr txBox="1"/>
          <p:nvPr/>
        </p:nvSpPr>
        <p:spPr>
          <a:xfrm>
            <a:off x="337230" y="359418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Lillenfeld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E203DE-E702-49C2-E105-F430079AFBA8}"/>
              </a:ext>
            </a:extLst>
          </p:cNvPr>
          <p:cNvSpPr txBox="1"/>
          <p:nvPr/>
        </p:nvSpPr>
        <p:spPr>
          <a:xfrm>
            <a:off x="71040" y="1813730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Transistor theory</a:t>
            </a:r>
          </a:p>
          <a:p>
            <a:pPr algn="ctr"/>
            <a:r>
              <a:rPr lang="en-US" sz="1200" dirty="0"/>
              <a:t>1926</a:t>
            </a: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46C31E4B-04A7-5ACF-DDC5-A8C6B1CF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458" y="5534894"/>
            <a:ext cx="846629" cy="56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16C0FCB-D073-65A8-EFDA-8AF90B383D5B}"/>
              </a:ext>
            </a:extLst>
          </p:cNvPr>
          <p:cNvSpPr txBox="1"/>
          <p:nvPr/>
        </p:nvSpPr>
        <p:spPr>
          <a:xfrm>
            <a:off x="5774087" y="5647417"/>
            <a:ext cx="150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2,250 transistors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FE116E4-3688-8E52-9DD8-11BEEBA02C0B}"/>
              </a:ext>
            </a:extLst>
          </p:cNvPr>
          <p:cNvCxnSpPr>
            <a:cxnSpLocks/>
          </p:cNvCxnSpPr>
          <p:nvPr/>
        </p:nvCxnSpPr>
        <p:spPr>
          <a:xfrm flipH="1">
            <a:off x="2912165" y="5893844"/>
            <a:ext cx="2013400" cy="61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0BFE610-8677-633E-788B-C968640D1BEE}"/>
              </a:ext>
            </a:extLst>
          </p:cNvPr>
          <p:cNvCxnSpPr>
            <a:cxnSpLocks/>
          </p:cNvCxnSpPr>
          <p:nvPr/>
        </p:nvCxnSpPr>
        <p:spPr>
          <a:xfrm flipV="1">
            <a:off x="9873574" y="667195"/>
            <a:ext cx="515566" cy="24939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55E33D1-50AF-D2C4-5794-6036FFE4C97C}"/>
              </a:ext>
            </a:extLst>
          </p:cNvPr>
          <p:cNvSpPr txBox="1"/>
          <p:nvPr/>
        </p:nvSpPr>
        <p:spPr>
          <a:xfrm>
            <a:off x="7722974" y="4416727"/>
            <a:ext cx="42231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A14, 3.1 GHz 6 core, neural engine;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11.8 billion transistors;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256 GB 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4.76 ounces;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~$1,000.00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92D050"/>
                </a:solidFill>
                <a:latin typeface="Century Gothic" panose="020F0302020204030204"/>
              </a:rPr>
              <a:t>A16: 16 billion transistors; 5 nm; 16 core neural engine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963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7" grpId="0"/>
      <p:bldP spid="18" grpId="0"/>
      <p:bldP spid="20" grpId="0"/>
      <p:bldP spid="21" grpId="0"/>
      <p:bldP spid="23" grpId="0"/>
      <p:bldP spid="27" grpId="0"/>
    </p:bldLst>
  </p:timing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24932</TotalTime>
  <Words>918</Words>
  <Application>Microsoft Macintosh PowerPoint</Application>
  <PresentationFormat>Widescreen</PresentationFormat>
  <Paragraphs>166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Arial Narrow</vt:lpstr>
      <vt:lpstr>Avenir</vt:lpstr>
      <vt:lpstr>Calibri</vt:lpstr>
      <vt:lpstr>Century Gothic</vt:lpstr>
      <vt:lpstr>Presentations (Wide Screen)</vt:lpstr>
      <vt:lpstr>Quantum Computing: status and motivation</vt:lpstr>
      <vt:lpstr>Welcome to JLab and the Quantum Computing Boot Camp</vt:lpstr>
      <vt:lpstr>U.S. Department of Energy National Labs</vt:lpstr>
      <vt:lpstr>Jefferson Lab Is…</vt:lpstr>
      <vt:lpstr>We Explore Matter at the Most Fundamental Level</vt:lpstr>
      <vt:lpstr>Why do we compute?</vt:lpstr>
      <vt:lpstr>Questions drive science…and lead to discovery tools</vt:lpstr>
      <vt:lpstr>Outline</vt:lpstr>
      <vt:lpstr>PowerPoint Presentation</vt:lpstr>
      <vt:lpstr>Moore’s Law and other trends</vt:lpstr>
      <vt:lpstr>The world’s fastest computers do amazing science</vt:lpstr>
      <vt:lpstr>Computer saturation</vt:lpstr>
      <vt:lpstr>Using Quantum to affect a Revolution</vt:lpstr>
      <vt:lpstr>From NISQ to Quantum Error Correction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Survey of contemporary physics            Quantum information and applications</dc:title>
  <dc:creator>Dean, David</dc:creator>
  <cp:lastModifiedBy>David Dean</cp:lastModifiedBy>
  <cp:revision>230</cp:revision>
  <dcterms:created xsi:type="dcterms:W3CDTF">2021-02-05T16:02:13Z</dcterms:created>
  <dcterms:modified xsi:type="dcterms:W3CDTF">2023-06-19T17:53:37Z</dcterms:modified>
</cp:coreProperties>
</file>