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8"/>
  </p:notesMasterIdLst>
  <p:sldIdLst>
    <p:sldId id="287" r:id="rId2"/>
    <p:sldId id="288" r:id="rId3"/>
    <p:sldId id="448" r:id="rId4"/>
    <p:sldId id="430" r:id="rId5"/>
    <p:sldId id="454" r:id="rId6"/>
    <p:sldId id="378" r:id="rId7"/>
    <p:sldId id="337" r:id="rId8"/>
    <p:sldId id="452" r:id="rId9"/>
    <p:sldId id="291" r:id="rId10"/>
    <p:sldId id="363" r:id="rId11"/>
    <p:sldId id="453" r:id="rId12"/>
    <p:sldId id="495" r:id="rId13"/>
    <p:sldId id="491" r:id="rId14"/>
    <p:sldId id="492" r:id="rId15"/>
    <p:sldId id="493" r:id="rId16"/>
    <p:sldId id="494" r:id="rId17"/>
    <p:sldId id="338" r:id="rId18"/>
    <p:sldId id="428" r:id="rId19"/>
    <p:sldId id="393" r:id="rId20"/>
    <p:sldId id="394" r:id="rId21"/>
    <p:sldId id="303" r:id="rId22"/>
    <p:sldId id="408" r:id="rId23"/>
    <p:sldId id="418" r:id="rId24"/>
    <p:sldId id="449" r:id="rId25"/>
    <p:sldId id="451" r:id="rId26"/>
    <p:sldId id="3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87E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417B08-06EC-4B9D-A81D-5F33B417A3BC}" v="45" dt="2023-06-30T03:14:25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3" autoAdjust="0"/>
    <p:restoredTop sz="94660"/>
  </p:normalViewPr>
  <p:slideViewPr>
    <p:cSldViewPr>
      <p:cViewPr varScale="1">
        <p:scale>
          <a:sx n="104" d="100"/>
          <a:sy n="104" d="100"/>
        </p:scale>
        <p:origin x="1320" y="8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Deep Sau" userId="eb0788aa-5b37-463b-ba4b-db62ca26ac4e" providerId="ADAL" clId="{1B417B08-06EC-4B9D-A81D-5F33B417A3BC}"/>
    <pc:docChg chg="undo custSel addSld delSld modSld sldOrd">
      <pc:chgData name="Jay Deep Sau" userId="eb0788aa-5b37-463b-ba4b-db62ca26ac4e" providerId="ADAL" clId="{1B417B08-06EC-4B9D-A81D-5F33B417A3BC}" dt="2023-06-30T03:17:50.313" v="1371" actId="20577"/>
      <pc:docMkLst>
        <pc:docMk/>
      </pc:docMkLst>
      <pc:sldChg chg="add del">
        <pc:chgData name="Jay Deep Sau" userId="eb0788aa-5b37-463b-ba4b-db62ca26ac4e" providerId="ADAL" clId="{1B417B08-06EC-4B9D-A81D-5F33B417A3BC}" dt="2023-06-26T15:00:42.670" v="38" actId="47"/>
        <pc:sldMkLst>
          <pc:docMk/>
          <pc:sldMk cId="3655774547" sldId="261"/>
        </pc:sldMkLst>
      </pc:sldChg>
      <pc:sldChg chg="del">
        <pc:chgData name="Jay Deep Sau" userId="eb0788aa-5b37-463b-ba4b-db62ca26ac4e" providerId="ADAL" clId="{1B417B08-06EC-4B9D-A81D-5F33B417A3BC}" dt="2023-06-26T15:00:49.655" v="39" actId="47"/>
        <pc:sldMkLst>
          <pc:docMk/>
          <pc:sldMk cId="2084119782" sldId="263"/>
        </pc:sldMkLst>
      </pc:sldChg>
      <pc:sldChg chg="modSp mod">
        <pc:chgData name="Jay Deep Sau" userId="eb0788aa-5b37-463b-ba4b-db62ca26ac4e" providerId="ADAL" clId="{1B417B08-06EC-4B9D-A81D-5F33B417A3BC}" dt="2023-06-30T03:17:50.313" v="1371" actId="20577"/>
        <pc:sldMkLst>
          <pc:docMk/>
          <pc:sldMk cId="0" sldId="287"/>
        </pc:sldMkLst>
        <pc:spChg chg="mod">
          <ac:chgData name="Jay Deep Sau" userId="eb0788aa-5b37-463b-ba4b-db62ca26ac4e" providerId="ADAL" clId="{1B417B08-06EC-4B9D-A81D-5F33B417A3BC}" dt="2023-06-26T15:04:40.518" v="57" actId="20577"/>
          <ac:spMkLst>
            <pc:docMk/>
            <pc:sldMk cId="0" sldId="287"/>
            <ac:spMk id="2050" creationId="{00000000-0000-0000-0000-000000000000}"/>
          </ac:spMkLst>
        </pc:spChg>
        <pc:spChg chg="mod">
          <ac:chgData name="Jay Deep Sau" userId="eb0788aa-5b37-463b-ba4b-db62ca26ac4e" providerId="ADAL" clId="{1B417B08-06EC-4B9D-A81D-5F33B417A3BC}" dt="2023-06-30T03:17:50.313" v="1371" actId="20577"/>
          <ac:spMkLst>
            <pc:docMk/>
            <pc:sldMk cId="0" sldId="287"/>
            <ac:spMk id="28675" creationId="{00000000-0000-0000-0000-000000000000}"/>
          </ac:spMkLst>
        </pc:spChg>
        <pc:spChg chg="mod">
          <ac:chgData name="Jay Deep Sau" userId="eb0788aa-5b37-463b-ba4b-db62ca26ac4e" providerId="ADAL" clId="{1B417B08-06EC-4B9D-A81D-5F33B417A3BC}" dt="2023-06-26T14:29:18.160" v="34" actId="20577"/>
          <ac:spMkLst>
            <pc:docMk/>
            <pc:sldMk cId="0" sldId="287"/>
            <ac:spMk id="28676" creationId="{00000000-0000-0000-0000-000000000000}"/>
          </ac:spMkLst>
        </pc:spChg>
      </pc:sldChg>
      <pc:sldChg chg="del">
        <pc:chgData name="Jay Deep Sau" userId="eb0788aa-5b37-463b-ba4b-db62ca26ac4e" providerId="ADAL" clId="{1B417B08-06EC-4B9D-A81D-5F33B417A3BC}" dt="2023-06-30T03:13:46.557" v="1021" actId="2696"/>
        <pc:sldMkLst>
          <pc:docMk/>
          <pc:sldMk cId="1500985675" sldId="338"/>
        </pc:sldMkLst>
      </pc:sldChg>
      <pc:sldChg chg="modSp add mod">
        <pc:chgData name="Jay Deep Sau" userId="eb0788aa-5b37-463b-ba4b-db62ca26ac4e" providerId="ADAL" clId="{1B417B08-06EC-4B9D-A81D-5F33B417A3BC}" dt="2023-06-30T03:15:35.695" v="1243" actId="20577"/>
        <pc:sldMkLst>
          <pc:docMk/>
          <pc:sldMk cId="3829466806" sldId="338"/>
        </pc:sldMkLst>
        <pc:spChg chg="mod">
          <ac:chgData name="Jay Deep Sau" userId="eb0788aa-5b37-463b-ba4b-db62ca26ac4e" providerId="ADAL" clId="{1B417B08-06EC-4B9D-A81D-5F33B417A3BC}" dt="2023-06-30T03:14:03.809" v="1054" actId="20577"/>
          <ac:spMkLst>
            <pc:docMk/>
            <pc:sldMk cId="3829466806" sldId="338"/>
            <ac:spMk id="2" creationId="{00000000-0000-0000-0000-000000000000}"/>
          </ac:spMkLst>
        </pc:spChg>
        <pc:spChg chg="mod">
          <ac:chgData name="Jay Deep Sau" userId="eb0788aa-5b37-463b-ba4b-db62ca26ac4e" providerId="ADAL" clId="{1B417B08-06EC-4B9D-A81D-5F33B417A3BC}" dt="2023-06-30T03:15:35.695" v="1243" actId="20577"/>
          <ac:spMkLst>
            <pc:docMk/>
            <pc:sldMk cId="3829466806" sldId="338"/>
            <ac:spMk id="3" creationId="{00000000-0000-0000-0000-000000000000}"/>
          </ac:spMkLst>
        </pc:spChg>
      </pc:sldChg>
      <pc:sldChg chg="add">
        <pc:chgData name="Jay Deep Sau" userId="eb0788aa-5b37-463b-ba4b-db62ca26ac4e" providerId="ADAL" clId="{1B417B08-06EC-4B9D-A81D-5F33B417A3BC}" dt="2023-06-26T15:27:51.042" v="64"/>
        <pc:sldMkLst>
          <pc:docMk/>
          <pc:sldMk cId="3659766494" sldId="377"/>
        </pc:sldMkLst>
      </pc:sldChg>
      <pc:sldChg chg="del">
        <pc:chgData name="Jay Deep Sau" userId="eb0788aa-5b37-463b-ba4b-db62ca26ac4e" providerId="ADAL" clId="{1B417B08-06EC-4B9D-A81D-5F33B417A3BC}" dt="2023-06-26T15:27:45.287" v="63" actId="2696"/>
        <pc:sldMkLst>
          <pc:docMk/>
          <pc:sldMk cId="4057360683" sldId="377"/>
        </pc:sldMkLst>
      </pc:sldChg>
      <pc:sldChg chg="ord">
        <pc:chgData name="Jay Deep Sau" userId="eb0788aa-5b37-463b-ba4b-db62ca26ac4e" providerId="ADAL" clId="{1B417B08-06EC-4B9D-A81D-5F33B417A3BC}" dt="2023-06-26T15:01:10.662" v="41"/>
        <pc:sldMkLst>
          <pc:docMk/>
          <pc:sldMk cId="4036108983" sldId="393"/>
        </pc:sldMkLst>
      </pc:sldChg>
      <pc:sldChg chg="ord">
        <pc:chgData name="Jay Deep Sau" userId="eb0788aa-5b37-463b-ba4b-db62ca26ac4e" providerId="ADAL" clId="{1B417B08-06EC-4B9D-A81D-5F33B417A3BC}" dt="2023-06-26T15:01:12.812" v="43"/>
        <pc:sldMkLst>
          <pc:docMk/>
          <pc:sldMk cId="204394684" sldId="394"/>
        </pc:sldMkLst>
      </pc:sldChg>
      <pc:sldChg chg="add">
        <pc:chgData name="Jay Deep Sau" userId="eb0788aa-5b37-463b-ba4b-db62ca26ac4e" providerId="ADAL" clId="{1B417B08-06EC-4B9D-A81D-5F33B417A3BC}" dt="2023-06-26T20:06:25.660" v="943"/>
        <pc:sldMkLst>
          <pc:docMk/>
          <pc:sldMk cId="718330624" sldId="408"/>
        </pc:sldMkLst>
      </pc:sldChg>
      <pc:sldChg chg="del">
        <pc:chgData name="Jay Deep Sau" userId="eb0788aa-5b37-463b-ba4b-db62ca26ac4e" providerId="ADAL" clId="{1B417B08-06EC-4B9D-A81D-5F33B417A3BC}" dt="2023-06-26T20:06:20.482" v="942" actId="2696"/>
        <pc:sldMkLst>
          <pc:docMk/>
          <pc:sldMk cId="2117147160" sldId="408"/>
        </pc:sldMkLst>
      </pc:sldChg>
      <pc:sldChg chg="add">
        <pc:chgData name="Jay Deep Sau" userId="eb0788aa-5b37-463b-ba4b-db62ca26ac4e" providerId="ADAL" clId="{1B417B08-06EC-4B9D-A81D-5F33B417A3BC}" dt="2023-06-26T20:06:37.231" v="945"/>
        <pc:sldMkLst>
          <pc:docMk/>
          <pc:sldMk cId="3898355500" sldId="418"/>
        </pc:sldMkLst>
      </pc:sldChg>
      <pc:sldChg chg="del">
        <pc:chgData name="Jay Deep Sau" userId="eb0788aa-5b37-463b-ba4b-db62ca26ac4e" providerId="ADAL" clId="{1B417B08-06EC-4B9D-A81D-5F33B417A3BC}" dt="2023-06-26T20:06:31.164" v="944" actId="2696"/>
        <pc:sldMkLst>
          <pc:docMk/>
          <pc:sldMk cId="4033246780" sldId="418"/>
        </pc:sldMkLst>
      </pc:sldChg>
      <pc:sldChg chg="add">
        <pc:chgData name="Jay Deep Sau" userId="eb0788aa-5b37-463b-ba4b-db62ca26ac4e" providerId="ADAL" clId="{1B417B08-06EC-4B9D-A81D-5F33B417A3BC}" dt="2023-06-30T03:14:25.379" v="1056"/>
        <pc:sldMkLst>
          <pc:docMk/>
          <pc:sldMk cId="159556965" sldId="428"/>
        </pc:sldMkLst>
      </pc:sldChg>
      <pc:sldChg chg="del">
        <pc:chgData name="Jay Deep Sau" userId="eb0788aa-5b37-463b-ba4b-db62ca26ac4e" providerId="ADAL" clId="{1B417B08-06EC-4B9D-A81D-5F33B417A3BC}" dt="2023-06-30T03:14:19.148" v="1055" actId="2696"/>
        <pc:sldMkLst>
          <pc:docMk/>
          <pc:sldMk cId="3225358653" sldId="428"/>
        </pc:sldMkLst>
      </pc:sldChg>
      <pc:sldChg chg="modSp add mod">
        <pc:chgData name="Jay Deep Sau" userId="eb0788aa-5b37-463b-ba4b-db62ca26ac4e" providerId="ADAL" clId="{1B417B08-06EC-4B9D-A81D-5F33B417A3BC}" dt="2023-06-26T20:05:46.490" v="941" actId="20577"/>
        <pc:sldMkLst>
          <pc:docMk/>
          <pc:sldMk cId="2578385010" sldId="430"/>
        </pc:sldMkLst>
        <pc:spChg chg="mod">
          <ac:chgData name="Jay Deep Sau" userId="eb0788aa-5b37-463b-ba4b-db62ca26ac4e" providerId="ADAL" clId="{1B417B08-06EC-4B9D-A81D-5F33B417A3BC}" dt="2023-06-26T19:09:40.072" v="461" actId="404"/>
          <ac:spMkLst>
            <pc:docMk/>
            <pc:sldMk cId="2578385010" sldId="430"/>
            <ac:spMk id="40964" creationId="{00000000-0000-0000-0000-000000000000}"/>
          </ac:spMkLst>
        </pc:spChg>
        <pc:spChg chg="mod">
          <ac:chgData name="Jay Deep Sau" userId="eb0788aa-5b37-463b-ba4b-db62ca26ac4e" providerId="ADAL" clId="{1B417B08-06EC-4B9D-A81D-5F33B417A3BC}" dt="2023-06-26T19:11:30.619" v="510" actId="20577"/>
          <ac:spMkLst>
            <pc:docMk/>
            <pc:sldMk cId="2578385010" sldId="430"/>
            <ac:spMk id="40967" creationId="{00000000-0000-0000-0000-000000000000}"/>
          </ac:spMkLst>
        </pc:spChg>
        <pc:spChg chg="mod">
          <ac:chgData name="Jay Deep Sau" userId="eb0788aa-5b37-463b-ba4b-db62ca26ac4e" providerId="ADAL" clId="{1B417B08-06EC-4B9D-A81D-5F33B417A3BC}" dt="2023-06-26T19:08:50.066" v="449" actId="20577"/>
          <ac:spMkLst>
            <pc:docMk/>
            <pc:sldMk cId="2578385010" sldId="430"/>
            <ac:spMk id="40968" creationId="{00000000-0000-0000-0000-000000000000}"/>
          </ac:spMkLst>
        </pc:spChg>
        <pc:spChg chg="mod">
          <ac:chgData name="Jay Deep Sau" userId="eb0788aa-5b37-463b-ba4b-db62ca26ac4e" providerId="ADAL" clId="{1B417B08-06EC-4B9D-A81D-5F33B417A3BC}" dt="2023-06-26T20:05:46.490" v="941" actId="20577"/>
          <ac:spMkLst>
            <pc:docMk/>
            <pc:sldMk cId="2578385010" sldId="430"/>
            <ac:spMk id="40970" creationId="{00000000-0000-0000-0000-000000000000}"/>
          </ac:spMkLst>
        </pc:spChg>
        <pc:spChg chg="mod">
          <ac:chgData name="Jay Deep Sau" userId="eb0788aa-5b37-463b-ba4b-db62ca26ac4e" providerId="ADAL" clId="{1B417B08-06EC-4B9D-A81D-5F33B417A3BC}" dt="2023-06-26T16:18:58.436" v="294" actId="20577"/>
          <ac:spMkLst>
            <pc:docMk/>
            <pc:sldMk cId="2578385010" sldId="430"/>
            <ac:spMk id="40971" creationId="{00000000-0000-0000-0000-000000000000}"/>
          </ac:spMkLst>
        </pc:spChg>
        <pc:graphicFrameChg chg="mod">
          <ac:chgData name="Jay Deep Sau" userId="eb0788aa-5b37-463b-ba4b-db62ca26ac4e" providerId="ADAL" clId="{1B417B08-06EC-4B9D-A81D-5F33B417A3BC}" dt="2023-06-26T19:11:34.271" v="512" actId="1035"/>
          <ac:graphicFrameMkLst>
            <pc:docMk/>
            <pc:sldMk cId="2578385010" sldId="430"/>
            <ac:graphicFrameMk id="40963" creationId="{00000000-0000-0000-0000-000000000000}"/>
          </ac:graphicFrameMkLst>
        </pc:graphicFrameChg>
        <pc:graphicFrameChg chg="mod">
          <ac:chgData name="Jay Deep Sau" userId="eb0788aa-5b37-463b-ba4b-db62ca26ac4e" providerId="ADAL" clId="{1B417B08-06EC-4B9D-A81D-5F33B417A3BC}" dt="2023-06-26T19:09:55.138" v="474" actId="1036"/>
          <ac:graphicFrameMkLst>
            <pc:docMk/>
            <pc:sldMk cId="2578385010" sldId="430"/>
            <ac:graphicFrameMk id="40965" creationId="{00000000-0000-0000-0000-000000000000}"/>
          </ac:graphicFrameMkLst>
        </pc:graphicFrameChg>
        <pc:graphicFrameChg chg="mod">
          <ac:chgData name="Jay Deep Sau" userId="eb0788aa-5b37-463b-ba4b-db62ca26ac4e" providerId="ADAL" clId="{1B417B08-06EC-4B9D-A81D-5F33B417A3BC}" dt="2023-06-26T19:10:02.310" v="485" actId="1035"/>
          <ac:graphicFrameMkLst>
            <pc:docMk/>
            <pc:sldMk cId="2578385010" sldId="430"/>
            <ac:graphicFrameMk id="40966" creationId="{00000000-0000-0000-0000-000000000000}"/>
          </ac:graphicFrameMkLst>
        </pc:graphicFrameChg>
        <pc:picChg chg="mod">
          <ac:chgData name="Jay Deep Sau" userId="eb0788aa-5b37-463b-ba4b-db62ca26ac4e" providerId="ADAL" clId="{1B417B08-06EC-4B9D-A81D-5F33B417A3BC}" dt="2023-06-26T19:11:19.755" v="507" actId="1076"/>
          <ac:picMkLst>
            <pc:docMk/>
            <pc:sldMk cId="2578385010" sldId="430"/>
            <ac:picMk id="40962" creationId="{00000000-0000-0000-0000-000000000000}"/>
          </ac:picMkLst>
        </pc:picChg>
        <pc:picChg chg="mod">
          <ac:chgData name="Jay Deep Sau" userId="eb0788aa-5b37-463b-ba4b-db62ca26ac4e" providerId="ADAL" clId="{1B417B08-06EC-4B9D-A81D-5F33B417A3BC}" dt="2023-06-26T19:11:16.830" v="506" actId="1076"/>
          <ac:picMkLst>
            <pc:docMk/>
            <pc:sldMk cId="2578385010" sldId="430"/>
            <ac:picMk id="40969" creationId="{00000000-0000-0000-0000-000000000000}"/>
          </ac:picMkLst>
        </pc:picChg>
      </pc:sldChg>
      <pc:sldChg chg="add del">
        <pc:chgData name="Jay Deep Sau" userId="eb0788aa-5b37-463b-ba4b-db62ca26ac4e" providerId="ADAL" clId="{1B417B08-06EC-4B9D-A81D-5F33B417A3BC}" dt="2023-06-26T15:28:14.655" v="65" actId="47"/>
        <pc:sldMkLst>
          <pc:docMk/>
          <pc:sldMk cId="2847729997" sldId="433"/>
        </pc:sldMkLst>
      </pc:sldChg>
      <pc:sldChg chg="del">
        <pc:chgData name="Jay Deep Sau" userId="eb0788aa-5b37-463b-ba4b-db62ca26ac4e" providerId="ADAL" clId="{1B417B08-06EC-4B9D-A81D-5F33B417A3BC}" dt="2023-06-26T20:06:41.853" v="946" actId="2696"/>
        <pc:sldMkLst>
          <pc:docMk/>
          <pc:sldMk cId="1333883441" sldId="449"/>
        </pc:sldMkLst>
      </pc:sldChg>
      <pc:sldChg chg="add">
        <pc:chgData name="Jay Deep Sau" userId="eb0788aa-5b37-463b-ba4b-db62ca26ac4e" providerId="ADAL" clId="{1B417B08-06EC-4B9D-A81D-5F33B417A3BC}" dt="2023-06-26T20:06:46.217" v="947"/>
        <pc:sldMkLst>
          <pc:docMk/>
          <pc:sldMk cId="1835392743" sldId="449"/>
        </pc:sldMkLst>
      </pc:sldChg>
      <pc:sldChg chg="del">
        <pc:chgData name="Jay Deep Sau" userId="eb0788aa-5b37-463b-ba4b-db62ca26ac4e" providerId="ADAL" clId="{1B417B08-06EC-4B9D-A81D-5F33B417A3BC}" dt="2023-06-26T15:26:32.789" v="59" actId="47"/>
        <pc:sldMkLst>
          <pc:docMk/>
          <pc:sldMk cId="2431475604" sldId="450"/>
        </pc:sldMkLst>
      </pc:sldChg>
      <pc:sldChg chg="del">
        <pc:chgData name="Jay Deep Sau" userId="eb0788aa-5b37-463b-ba4b-db62ca26ac4e" providerId="ADAL" clId="{1B417B08-06EC-4B9D-A81D-5F33B417A3BC}" dt="2023-06-26T15:27:31.848" v="61" actId="2696"/>
        <pc:sldMkLst>
          <pc:docMk/>
          <pc:sldMk cId="1469164633" sldId="451"/>
        </pc:sldMkLst>
      </pc:sldChg>
      <pc:sldChg chg="add">
        <pc:chgData name="Jay Deep Sau" userId="eb0788aa-5b37-463b-ba4b-db62ca26ac4e" providerId="ADAL" clId="{1B417B08-06EC-4B9D-A81D-5F33B417A3BC}" dt="2023-06-26T15:27:37.437" v="62"/>
        <pc:sldMkLst>
          <pc:docMk/>
          <pc:sldMk cId="4199620925" sldId="451"/>
        </pc:sldMkLst>
      </pc:sldChg>
      <pc:sldChg chg="modSp mod">
        <pc:chgData name="Jay Deep Sau" userId="eb0788aa-5b37-463b-ba4b-db62ca26ac4e" providerId="ADAL" clId="{1B417B08-06EC-4B9D-A81D-5F33B417A3BC}" dt="2023-06-30T03:17:20.984" v="1352" actId="20577"/>
        <pc:sldMkLst>
          <pc:docMk/>
          <pc:sldMk cId="3914576155" sldId="452"/>
        </pc:sldMkLst>
        <pc:spChg chg="mod">
          <ac:chgData name="Jay Deep Sau" userId="eb0788aa-5b37-463b-ba4b-db62ca26ac4e" providerId="ADAL" clId="{1B417B08-06EC-4B9D-A81D-5F33B417A3BC}" dt="2023-06-30T03:17:20.984" v="1352" actId="20577"/>
          <ac:spMkLst>
            <pc:docMk/>
            <pc:sldMk cId="3914576155" sldId="452"/>
            <ac:spMk id="2" creationId="{00000000-0000-0000-0000-000000000000}"/>
          </ac:spMkLst>
        </pc:spChg>
      </pc:sldChg>
      <pc:sldChg chg="add">
        <pc:chgData name="Jay Deep Sau" userId="eb0788aa-5b37-463b-ba4b-db62ca26ac4e" providerId="ADAL" clId="{1B417B08-06EC-4B9D-A81D-5F33B417A3BC}" dt="2023-06-26T15:26:29.073" v="58"/>
        <pc:sldMkLst>
          <pc:docMk/>
          <pc:sldMk cId="446305163" sldId="454"/>
        </pc:sldMkLst>
      </pc:sldChg>
      <pc:sldChg chg="modSp mod">
        <pc:chgData name="Jay Deep Sau" userId="eb0788aa-5b37-463b-ba4b-db62ca26ac4e" providerId="ADAL" clId="{1B417B08-06EC-4B9D-A81D-5F33B417A3BC}" dt="2023-06-30T03:08:00.159" v="1018" actId="20577"/>
        <pc:sldMkLst>
          <pc:docMk/>
          <pc:sldMk cId="867534852" sldId="493"/>
        </pc:sldMkLst>
        <pc:spChg chg="mod">
          <ac:chgData name="Jay Deep Sau" userId="eb0788aa-5b37-463b-ba4b-db62ca26ac4e" providerId="ADAL" clId="{1B417B08-06EC-4B9D-A81D-5F33B417A3BC}" dt="2023-06-30T03:08:00.159" v="1018" actId="20577"/>
          <ac:spMkLst>
            <pc:docMk/>
            <pc:sldMk cId="867534852" sldId="493"/>
            <ac:spMk id="10" creationId="{00000000-0000-0000-0000-000000000000}"/>
          </ac:spMkLst>
        </pc:spChg>
      </pc:sldChg>
      <pc:sldChg chg="del">
        <pc:chgData name="Jay Deep Sau" userId="eb0788aa-5b37-463b-ba4b-db62ca26ac4e" providerId="ADAL" clId="{1B417B08-06EC-4B9D-A81D-5F33B417A3BC}" dt="2023-06-26T15:00:26.142" v="35" actId="47"/>
        <pc:sldMkLst>
          <pc:docMk/>
          <pc:sldMk cId="98353288" sldId="495"/>
        </pc:sldMkLst>
      </pc:sldChg>
      <pc:sldChg chg="addSp delSp modSp add del mod">
        <pc:chgData name="Jay Deep Sau" userId="eb0788aa-5b37-463b-ba4b-db62ca26ac4e" providerId="ADAL" clId="{1B417B08-06EC-4B9D-A81D-5F33B417A3BC}" dt="2023-06-26T19:24:18.356" v="794" actId="47"/>
        <pc:sldMkLst>
          <pc:docMk/>
          <pc:sldMk cId="1177008468" sldId="495"/>
        </pc:sldMkLst>
        <pc:spChg chg="mod">
          <ac:chgData name="Jay Deep Sau" userId="eb0788aa-5b37-463b-ba4b-db62ca26ac4e" providerId="ADAL" clId="{1B417B08-06EC-4B9D-A81D-5F33B417A3BC}" dt="2023-06-26T18:36:48.604" v="395" actId="20577"/>
          <ac:spMkLst>
            <pc:docMk/>
            <pc:sldMk cId="1177008468" sldId="495"/>
            <ac:spMk id="40964" creationId="{00000000-0000-0000-0000-000000000000}"/>
          </ac:spMkLst>
        </pc:spChg>
        <pc:spChg chg="mod">
          <ac:chgData name="Jay Deep Sau" userId="eb0788aa-5b37-463b-ba4b-db62ca26ac4e" providerId="ADAL" clId="{1B417B08-06EC-4B9D-A81D-5F33B417A3BC}" dt="2023-06-26T16:13:52.977" v="110" actId="1076"/>
          <ac:spMkLst>
            <pc:docMk/>
            <pc:sldMk cId="1177008468" sldId="495"/>
            <ac:spMk id="40967" creationId="{00000000-0000-0000-0000-000000000000}"/>
          </ac:spMkLst>
        </pc:spChg>
        <pc:spChg chg="mod">
          <ac:chgData name="Jay Deep Sau" userId="eb0788aa-5b37-463b-ba4b-db62ca26ac4e" providerId="ADAL" clId="{1B417B08-06EC-4B9D-A81D-5F33B417A3BC}" dt="2023-06-26T15:33:03.807" v="105" actId="20577"/>
          <ac:spMkLst>
            <pc:docMk/>
            <pc:sldMk cId="1177008468" sldId="495"/>
            <ac:spMk id="40968" creationId="{00000000-0000-0000-0000-000000000000}"/>
          </ac:spMkLst>
        </pc:spChg>
        <pc:spChg chg="del">
          <ac:chgData name="Jay Deep Sau" userId="eb0788aa-5b37-463b-ba4b-db62ca26ac4e" providerId="ADAL" clId="{1B417B08-06EC-4B9D-A81D-5F33B417A3BC}" dt="2023-06-26T16:31:27.415" v="387" actId="478"/>
          <ac:spMkLst>
            <pc:docMk/>
            <pc:sldMk cId="1177008468" sldId="495"/>
            <ac:spMk id="40970" creationId="{00000000-0000-0000-0000-000000000000}"/>
          </ac:spMkLst>
        </pc:spChg>
        <pc:graphicFrameChg chg="del">
          <ac:chgData name="Jay Deep Sau" userId="eb0788aa-5b37-463b-ba4b-db62ca26ac4e" providerId="ADAL" clId="{1B417B08-06EC-4B9D-A81D-5F33B417A3BC}" dt="2023-06-26T16:31:25.264" v="386" actId="478"/>
          <ac:graphicFrameMkLst>
            <pc:docMk/>
            <pc:sldMk cId="1177008468" sldId="495"/>
            <ac:graphicFrameMk id="40963" creationId="{00000000-0000-0000-0000-000000000000}"/>
          </ac:graphicFrameMkLst>
        </pc:graphicFrameChg>
        <pc:graphicFrameChg chg="del mod">
          <ac:chgData name="Jay Deep Sau" userId="eb0788aa-5b37-463b-ba4b-db62ca26ac4e" providerId="ADAL" clId="{1B417B08-06EC-4B9D-A81D-5F33B417A3BC}" dt="2023-06-26T16:31:32.955" v="389" actId="478"/>
          <ac:graphicFrameMkLst>
            <pc:docMk/>
            <pc:sldMk cId="1177008468" sldId="495"/>
            <ac:graphicFrameMk id="40965" creationId="{00000000-0000-0000-0000-000000000000}"/>
          </ac:graphicFrameMkLst>
        </pc:graphicFrameChg>
        <pc:graphicFrameChg chg="del mod">
          <ac:chgData name="Jay Deep Sau" userId="eb0788aa-5b37-463b-ba4b-db62ca26ac4e" providerId="ADAL" clId="{1B417B08-06EC-4B9D-A81D-5F33B417A3BC}" dt="2023-06-26T16:31:30.993" v="388" actId="478"/>
          <ac:graphicFrameMkLst>
            <pc:docMk/>
            <pc:sldMk cId="1177008468" sldId="495"/>
            <ac:graphicFrameMk id="40966" creationId="{00000000-0000-0000-0000-000000000000}"/>
          </ac:graphicFrameMkLst>
        </pc:graphicFrameChg>
        <pc:picChg chg="add mod">
          <ac:chgData name="Jay Deep Sau" userId="eb0788aa-5b37-463b-ba4b-db62ca26ac4e" providerId="ADAL" clId="{1B417B08-06EC-4B9D-A81D-5F33B417A3BC}" dt="2023-06-26T16:32:16.540" v="393" actId="14100"/>
          <ac:picMkLst>
            <pc:docMk/>
            <pc:sldMk cId="1177008468" sldId="495"/>
            <ac:picMk id="3" creationId="{461D1519-74EE-2D9E-D15A-92CB3702A640}"/>
          </ac:picMkLst>
        </pc:picChg>
        <pc:picChg chg="add mod">
          <ac:chgData name="Jay Deep Sau" userId="eb0788aa-5b37-463b-ba4b-db62ca26ac4e" providerId="ADAL" clId="{1B417B08-06EC-4B9D-A81D-5F33B417A3BC}" dt="2023-06-26T18:58:13.460" v="401" actId="1076"/>
          <ac:picMkLst>
            <pc:docMk/>
            <pc:sldMk cId="1177008468" sldId="495"/>
            <ac:picMk id="5" creationId="{D2075B2D-6A6C-51D0-F8FA-564494317C17}"/>
          </ac:picMkLst>
        </pc:picChg>
        <pc:picChg chg="del">
          <ac:chgData name="Jay Deep Sau" userId="eb0788aa-5b37-463b-ba4b-db62ca26ac4e" providerId="ADAL" clId="{1B417B08-06EC-4B9D-A81D-5F33B417A3BC}" dt="2023-06-26T15:33:09.040" v="106" actId="478"/>
          <ac:picMkLst>
            <pc:docMk/>
            <pc:sldMk cId="1177008468" sldId="495"/>
            <ac:picMk id="40962" creationId="{00000000-0000-0000-0000-000000000000}"/>
          </ac:picMkLst>
        </pc:picChg>
        <pc:picChg chg="del">
          <ac:chgData name="Jay Deep Sau" userId="eb0788aa-5b37-463b-ba4b-db62ca26ac4e" providerId="ADAL" clId="{1B417B08-06EC-4B9D-A81D-5F33B417A3BC}" dt="2023-06-26T15:33:11.396" v="107" actId="478"/>
          <ac:picMkLst>
            <pc:docMk/>
            <pc:sldMk cId="1177008468" sldId="495"/>
            <ac:picMk id="40969" creationId="{00000000-0000-0000-0000-000000000000}"/>
          </ac:picMkLst>
        </pc:picChg>
      </pc:sldChg>
      <pc:sldChg chg="add del">
        <pc:chgData name="Jay Deep Sau" userId="eb0788aa-5b37-463b-ba4b-db62ca26ac4e" providerId="ADAL" clId="{1B417B08-06EC-4B9D-A81D-5F33B417A3BC}" dt="2023-06-26T15:29:16.614" v="67"/>
        <pc:sldMkLst>
          <pc:docMk/>
          <pc:sldMk cId="3713117638" sldId="495"/>
        </pc:sldMkLst>
      </pc:sldChg>
      <pc:sldChg chg="modSp add del mod">
        <pc:chgData name="Jay Deep Sau" userId="eb0788aa-5b37-463b-ba4b-db62ca26ac4e" providerId="ADAL" clId="{1B417B08-06EC-4B9D-A81D-5F33B417A3BC}" dt="2023-06-30T03:13:15.859" v="1019" actId="2696"/>
        <pc:sldMkLst>
          <pc:docMk/>
          <pc:sldMk cId="4162931549" sldId="495"/>
        </pc:sldMkLst>
        <pc:spChg chg="mod">
          <ac:chgData name="Jay Deep Sau" userId="eb0788aa-5b37-463b-ba4b-db62ca26ac4e" providerId="ADAL" clId="{1B417B08-06EC-4B9D-A81D-5F33B417A3BC}" dt="2023-06-26T20:07:20.249" v="978" actId="20577"/>
          <ac:spMkLst>
            <pc:docMk/>
            <pc:sldMk cId="4162931549" sldId="495"/>
            <ac:spMk id="2" creationId="{00000000-0000-0000-0000-000000000000}"/>
          </ac:spMkLst>
        </pc:spChg>
      </pc:sldChg>
      <pc:sldChg chg="modSp add mod">
        <pc:chgData name="Jay Deep Sau" userId="eb0788aa-5b37-463b-ba4b-db62ca26ac4e" providerId="ADAL" clId="{1B417B08-06EC-4B9D-A81D-5F33B417A3BC}" dt="2023-06-30T03:16:32.753" v="1342" actId="20577"/>
        <pc:sldMkLst>
          <pc:docMk/>
          <pc:sldMk cId="4258943252" sldId="495"/>
        </pc:sldMkLst>
        <pc:spChg chg="mod">
          <ac:chgData name="Jay Deep Sau" userId="eb0788aa-5b37-463b-ba4b-db62ca26ac4e" providerId="ADAL" clId="{1B417B08-06EC-4B9D-A81D-5F33B417A3BC}" dt="2023-06-30T03:16:32.753" v="1342" actId="20577"/>
          <ac:spMkLst>
            <pc:docMk/>
            <pc:sldMk cId="4258943252" sldId="49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6F9BC-63D7-4467-ADD5-82BAD70066A1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1AF50-4394-4A32-9589-B03433B19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47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1AF50-4394-4A32-9589-B03433B19A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00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to lower panel with quasi-Majorana or Andreev Bound state – effectively Majorana for each spin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1AF50-4394-4A32-9589-B03433B19A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45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1AF50-4394-4A32-9589-B03433B19AF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69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1AF50-4394-4A32-9589-B03433B19AF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27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Coming to more recent work. </a:t>
            </a:r>
          </a:p>
          <a:p>
            <a:endParaRPr lang="en-US" dirty="0"/>
          </a:p>
          <a:p>
            <a:r>
              <a:rPr lang="en-US" dirty="0"/>
              <a:t>Robust quantization of conductance into a Majorana is one of the key and counter-intuitive signatures</a:t>
            </a:r>
          </a:p>
          <a:p>
            <a:endParaRPr lang="en-US" dirty="0"/>
          </a:p>
          <a:p>
            <a:r>
              <a:rPr lang="en-US" dirty="0"/>
              <a:t>Point to theoretical model of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1AF50-4394-4A32-9589-B03433B19AF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38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to top left at yellow dashed line</a:t>
            </a:r>
          </a:p>
          <a:p>
            <a:endParaRPr lang="en-US" dirty="0"/>
          </a:p>
          <a:p>
            <a:r>
              <a:rPr lang="en-US" dirty="0"/>
              <a:t>Next point to top right. These are line cuts of the top left</a:t>
            </a:r>
          </a:p>
          <a:p>
            <a:endParaRPr lang="en-US" dirty="0"/>
          </a:p>
          <a:p>
            <a:r>
              <a:rPr lang="en-US" dirty="0"/>
              <a:t>Point to bottom left – this is derived from top right by eliminating </a:t>
            </a:r>
            <a:r>
              <a:rPr lang="en-US" dirty="0" err="1"/>
              <a:t>Ebarrier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Finally get to bottom right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1AF50-4394-4A32-9589-B03433B19AF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4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to top left.</a:t>
            </a:r>
          </a:p>
          <a:p>
            <a:endParaRPr lang="en-US" dirty="0"/>
          </a:p>
          <a:p>
            <a:r>
              <a:rPr lang="en-US" dirty="0"/>
              <a:t> Now we follow the same data analysis assuming there is an Andreev Bound state or ABS.</a:t>
            </a:r>
          </a:p>
          <a:p>
            <a:endParaRPr lang="en-US" dirty="0"/>
          </a:p>
          <a:p>
            <a:r>
              <a:rPr lang="en-US" dirty="0"/>
              <a:t>Non-monotonic variation of conductance is a result of ABS splitting</a:t>
            </a:r>
          </a:p>
          <a:p>
            <a:endParaRPr lang="en-US" dirty="0"/>
          </a:p>
          <a:p>
            <a:r>
              <a:rPr lang="en-US" dirty="0"/>
              <a:t>Point to bottom right</a:t>
            </a:r>
          </a:p>
          <a:p>
            <a:endParaRPr lang="en-US" dirty="0"/>
          </a:p>
          <a:p>
            <a:r>
              <a:rPr lang="en-US" dirty="0"/>
              <a:t>F factor for correct tolerance is significantly different from Majorana</a:t>
            </a:r>
          </a:p>
          <a:p>
            <a:endParaRPr lang="en-US" dirty="0"/>
          </a:p>
          <a:p>
            <a:r>
              <a:rPr lang="en-US" dirty="0"/>
              <a:t>Yi-Hua analyzed models with several hundred parameter combinations – the result is…. </a:t>
            </a:r>
          </a:p>
          <a:p>
            <a:endParaRPr lang="en-US" dirty="0"/>
          </a:p>
          <a:p>
            <a:r>
              <a:rPr lang="en-US" dirty="0"/>
              <a:t>Point to the red line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1AF50-4394-4A32-9589-B03433B19AF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17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to Hamiltonian</a:t>
            </a:r>
          </a:p>
          <a:p>
            <a:endParaRPr lang="en-US" dirty="0"/>
          </a:p>
          <a:p>
            <a:r>
              <a:rPr lang="en-US" dirty="0"/>
              <a:t>Point to equation of motion</a:t>
            </a:r>
          </a:p>
          <a:p>
            <a:endParaRPr lang="en-US" dirty="0"/>
          </a:p>
          <a:p>
            <a:r>
              <a:rPr lang="en-US" dirty="0"/>
              <a:t>Point to Majorana equation</a:t>
            </a:r>
          </a:p>
          <a:p>
            <a:endParaRPr lang="en-US" dirty="0"/>
          </a:p>
          <a:p>
            <a:r>
              <a:rPr lang="en-US" dirty="0"/>
              <a:t>Point to equation of motion</a:t>
            </a:r>
          </a:p>
          <a:p>
            <a:endParaRPr lang="en-US" dirty="0"/>
          </a:p>
          <a:p>
            <a:r>
              <a:rPr lang="en-US" dirty="0"/>
              <a:t>Point to Majorana equation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1AF50-4394-4A32-9589-B03433B19AF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51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to m(x) equation</a:t>
            </a:r>
          </a:p>
          <a:p>
            <a:endParaRPr lang="en-US" dirty="0"/>
          </a:p>
          <a:p>
            <a:r>
              <a:rPr lang="en-US" dirty="0"/>
              <a:t>Point to (0+1)D i.e. Majorana condition in this dimension means real</a:t>
            </a:r>
          </a:p>
          <a:p>
            <a:endParaRPr lang="en-US" dirty="0"/>
          </a:p>
          <a:p>
            <a:r>
              <a:rPr lang="en-US" dirty="0"/>
              <a:t>Point to spinor – real spinor means zero energy</a:t>
            </a:r>
          </a:p>
          <a:p>
            <a:endParaRPr lang="en-US" dirty="0"/>
          </a:p>
          <a:p>
            <a:r>
              <a:rPr lang="en-US" dirty="0"/>
              <a:t>Point to gamma^2=1</a:t>
            </a:r>
          </a:p>
          <a:p>
            <a:endParaRPr lang="en-US" dirty="0"/>
          </a:p>
          <a:p>
            <a:r>
              <a:rPr lang="en-US" dirty="0"/>
              <a:t>Point to c=*** equation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1AF50-4394-4A32-9589-B03433B19AF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4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Pointer at fractional Hall plateau in figure. </a:t>
            </a:r>
          </a:p>
          <a:p>
            <a:endParaRPr lang="en-US" dirty="0"/>
          </a:p>
          <a:p>
            <a:r>
              <a:rPr lang="en-US" dirty="0"/>
              <a:t>Pointer at center of hole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1AF50-4394-4A32-9589-B03433B19A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2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Pointer to encircle the flux tube</a:t>
            </a:r>
          </a:p>
          <a:p>
            <a:endParaRPr lang="en-US" dirty="0"/>
          </a:p>
          <a:p>
            <a:r>
              <a:rPr lang="en-US" dirty="0"/>
              <a:t>Pointer traces circle for 2. </a:t>
            </a:r>
          </a:p>
          <a:p>
            <a:endParaRPr lang="en-US" dirty="0"/>
          </a:p>
          <a:p>
            <a:r>
              <a:rPr lang="en-US" dirty="0"/>
              <a:t>Pointer shows exchange phase</a:t>
            </a:r>
          </a:p>
          <a:p>
            <a:endParaRPr lang="en-US" dirty="0"/>
          </a:p>
          <a:p>
            <a:r>
              <a:rPr lang="en-US" dirty="0"/>
              <a:t>Pointer shows loops on torus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1AF50-4394-4A32-9589-B03433B19A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51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1AF50-4394-4A32-9589-B03433B19A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97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to end Majorana operators</a:t>
            </a:r>
          </a:p>
          <a:p>
            <a:endParaRPr lang="en-US" dirty="0"/>
          </a:p>
          <a:p>
            <a:r>
              <a:rPr lang="en-US" dirty="0"/>
              <a:t>Point to Vacuum quasiparticle</a:t>
            </a:r>
          </a:p>
          <a:p>
            <a:endParaRPr lang="en-US" dirty="0"/>
          </a:p>
          <a:p>
            <a:r>
              <a:rPr lang="en-US" dirty="0"/>
              <a:t>Point to number toggle equation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1AF50-4394-4A32-9589-B03433B19A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17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done at Maryland more than a decade ago</a:t>
            </a:r>
          </a:p>
          <a:p>
            <a:endParaRPr lang="en-US" dirty="0"/>
          </a:p>
          <a:p>
            <a:r>
              <a:rPr lang="en-US" dirty="0"/>
              <a:t>Continues to be scene of extensive experimental and theoretical activity</a:t>
            </a:r>
          </a:p>
          <a:p>
            <a:endParaRPr lang="en-US" dirty="0"/>
          </a:p>
          <a:p>
            <a:r>
              <a:rPr lang="en-US" dirty="0"/>
              <a:t>Describe this as background for more recent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1AF50-4394-4A32-9589-B03433B19A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89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to gap closure as signature of bulk gap closing</a:t>
            </a:r>
          </a:p>
          <a:p>
            <a:endParaRPr lang="en-US" dirty="0"/>
          </a:p>
          <a:p>
            <a:r>
              <a:rPr lang="en-US" dirty="0"/>
              <a:t>Click and point to conductance 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1AF50-4394-4A32-9589-B03433B19A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46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experiments in 2012</a:t>
            </a:r>
          </a:p>
          <a:p>
            <a:endParaRPr lang="en-US" dirty="0"/>
          </a:p>
          <a:p>
            <a:r>
              <a:rPr lang="en-US" dirty="0"/>
              <a:t>Experimental device is from qualitatively advanced sophisticated effort</a:t>
            </a:r>
          </a:p>
          <a:p>
            <a:endParaRPr lang="en-US" dirty="0"/>
          </a:p>
          <a:p>
            <a:r>
              <a:rPr lang="en-US" dirty="0"/>
              <a:t>Comment on unfortunate experimental controversy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1AF50-4394-4A32-9589-B03433B19A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41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to experimental plot</a:t>
            </a:r>
          </a:p>
          <a:p>
            <a:endParaRPr lang="en-US" dirty="0"/>
          </a:p>
          <a:p>
            <a:r>
              <a:rPr lang="en-US" dirty="0"/>
              <a:t>Point to left panel as typical phase transition</a:t>
            </a:r>
          </a:p>
          <a:p>
            <a:endParaRPr lang="en-US" dirty="0"/>
          </a:p>
          <a:p>
            <a:r>
              <a:rPr lang="en-US" dirty="0"/>
              <a:t>Point to higher mu data – matches experiment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1AF50-4394-4A32-9589-B03433B19A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6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1A4-3295-4A95-8874-3EAECB7AB487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67D5863-0C6C-4E49-9440-AD0BFA689A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1A4-3295-4A95-8874-3EAECB7AB487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5863-0C6C-4E49-9440-AD0BFA689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1A4-3295-4A95-8874-3EAECB7AB487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5863-0C6C-4E49-9440-AD0BFA689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8D9AD-7EC0-44B9-93D8-44D0F74D6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1A4-3295-4A95-8874-3EAECB7AB487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5863-0C6C-4E49-9440-AD0BFA689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1A4-3295-4A95-8874-3EAECB7AB487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5863-0C6C-4E49-9440-AD0BFA689A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1A4-3295-4A95-8874-3EAECB7AB487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5863-0C6C-4E49-9440-AD0BFA689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1A4-3295-4A95-8874-3EAECB7AB487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5863-0C6C-4E49-9440-AD0BFA689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1A4-3295-4A95-8874-3EAECB7AB487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5863-0C6C-4E49-9440-AD0BFA689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1A4-3295-4A95-8874-3EAECB7AB487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5863-0C6C-4E49-9440-AD0BFA689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1A4-3295-4A95-8874-3EAECB7AB487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5863-0C6C-4E49-9440-AD0BFA689A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81A4-3295-4A95-8874-3EAECB7AB487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5863-0C6C-4E49-9440-AD0BFA689A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EC081A4-3295-4A95-8874-3EAECB7AB487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67D5863-0C6C-4E49-9440-AD0BFA689A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830.png"/><Relationship Id="rId3" Type="http://schemas.openxmlformats.org/officeDocument/2006/relationships/image" Target="../media/image51.wmf"/><Relationship Id="rId7" Type="http://schemas.openxmlformats.org/officeDocument/2006/relationships/image" Target="../media/image53.wmf"/><Relationship Id="rId12" Type="http://schemas.openxmlformats.org/officeDocument/2006/relationships/image" Target="../media/image820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810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5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20.bin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0.jpeg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11" Type="http://schemas.openxmlformats.org/officeDocument/2006/relationships/image" Target="../media/image28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25.wmf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89" y="4320718"/>
            <a:ext cx="9125211" cy="2461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ea typeface="+mn-ea"/>
                <a:cs typeface="Arial" pitchFamily="34" charset="0"/>
              </a:rPr>
              <a:t>Search for Non-Abelian Majorana modes as a route to topological quantum computation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948550" y="3163907"/>
            <a:ext cx="4073552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Georgia "/>
              </a:rPr>
              <a:t>Jay D Sau</a:t>
            </a:r>
          </a:p>
          <a:p>
            <a:pPr algn="ctr"/>
            <a:endParaRPr lang="en-US" sz="900" b="1" dirty="0">
              <a:latin typeface="Georgia "/>
            </a:endParaRPr>
          </a:p>
          <a:p>
            <a:pPr algn="ctr"/>
            <a:r>
              <a:rPr lang="en-US" sz="1600" b="1" dirty="0">
                <a:latin typeface="Georgia "/>
              </a:rPr>
              <a:t>CMTC, JQI and Dept of Physics, </a:t>
            </a:r>
          </a:p>
          <a:p>
            <a:pPr algn="ctr"/>
            <a:r>
              <a:rPr lang="en-US" sz="1600" b="1" dirty="0">
                <a:latin typeface="Georgia "/>
              </a:rPr>
              <a:t>University of Maryland, College Park</a:t>
            </a:r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3264334" y="2025134"/>
            <a:ext cx="27815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Jefferson Lab,  June 2023</a:t>
            </a:r>
          </a:p>
        </p:txBody>
      </p:sp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7" y="4423912"/>
            <a:ext cx="1003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4699" y="4446491"/>
            <a:ext cx="19812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1" descr="jqi_log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474077"/>
            <a:ext cx="18478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515141"/>
            <a:ext cx="1266659" cy="12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7F2718-2382-796D-CFF5-B3D8A9B6B5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6096000"/>
            <a:ext cx="2895749" cy="4826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zh-TW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ea typeface="+mn-ea"/>
                <a:cs typeface="Arial" pitchFamily="34" charset="0"/>
              </a:rPr>
              <a:t>Quantitative aspects</a:t>
            </a:r>
          </a:p>
        </p:txBody>
      </p:sp>
      <p:pic>
        <p:nvPicPr>
          <p:cNvPr id="32771" name="Picture 4" descr="analyticEgvsVz_x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" y="1567847"/>
            <a:ext cx="4297680" cy="307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28600" y="5814803"/>
            <a:ext cx="8077200" cy="76944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Bulk and end tunneling provide strong signatures of Majorana zero modes and topological superconductivity</a:t>
            </a:r>
            <a:endParaRPr lang="el-GR" sz="2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492" y="4642338"/>
            <a:ext cx="8590813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/>
              <a:t> Zero bias conductance peak into neutral </a:t>
            </a:r>
            <a:r>
              <a:rPr lang="en-US" sz="1600" dirty="0" err="1"/>
              <a:t>Majorana</a:t>
            </a:r>
            <a:r>
              <a:rPr lang="en-US" sz="1600" dirty="0"/>
              <a:t>       </a:t>
            </a:r>
          </a:p>
          <a:p>
            <a:r>
              <a:rPr lang="en-US" sz="1600" dirty="0"/>
              <a:t>                                                                                                 </a:t>
            </a:r>
            <a:r>
              <a:rPr lang="en-US" sz="1100" i="1" kern="0" dirty="0">
                <a:solidFill>
                  <a:srgbClr val="000000"/>
                </a:solidFill>
              </a:rPr>
              <a:t>Tanaka et al (‘95), </a:t>
            </a:r>
            <a:r>
              <a:rPr lang="en-US" sz="1100" i="1" kern="0" dirty="0" err="1">
                <a:solidFill>
                  <a:srgbClr val="000000"/>
                </a:solidFill>
              </a:rPr>
              <a:t>Sengupta</a:t>
            </a:r>
            <a:r>
              <a:rPr lang="en-US" sz="1100" i="1" kern="0" dirty="0">
                <a:solidFill>
                  <a:srgbClr val="000000"/>
                </a:solidFill>
              </a:rPr>
              <a:t> et al (‘01)</a:t>
            </a:r>
          </a:p>
          <a:p>
            <a:endParaRPr lang="en-US" sz="1100" i="1" kern="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Quantized (2 e</a:t>
            </a:r>
            <a:r>
              <a:rPr lang="en-US" sz="1600" baseline="30000" dirty="0"/>
              <a:t>2</a:t>
            </a:r>
            <a:r>
              <a:rPr lang="en-US" sz="1600" dirty="0"/>
              <a:t>/h) conductance at T=0 into point contact   </a:t>
            </a:r>
          </a:p>
          <a:p>
            <a:r>
              <a:rPr lang="en-US" sz="1600" dirty="0"/>
              <a:t>                                               </a:t>
            </a:r>
            <a:r>
              <a:rPr lang="en-US" sz="1100" i="1" kern="0" dirty="0">
                <a:solidFill>
                  <a:srgbClr val="000000"/>
                </a:solidFill>
              </a:rPr>
              <a:t>Sengupta et al PRB(‘01), Lee et al PRL(‘09), </a:t>
            </a:r>
            <a:r>
              <a:rPr lang="en-US" sz="1100" i="1" kern="0" dirty="0" err="1">
                <a:solidFill>
                  <a:srgbClr val="000000"/>
                </a:solidFill>
              </a:rPr>
              <a:t>Flensberg</a:t>
            </a:r>
            <a:r>
              <a:rPr lang="en-US" sz="1100" i="1" kern="0" dirty="0">
                <a:solidFill>
                  <a:srgbClr val="000000"/>
                </a:solidFill>
              </a:rPr>
              <a:t> PRB(‘10), </a:t>
            </a:r>
            <a:r>
              <a:rPr lang="en-US" sz="1100" i="1" kern="0" dirty="0" err="1">
                <a:solidFill>
                  <a:srgbClr val="000000"/>
                </a:solidFill>
              </a:rPr>
              <a:t>Wimmer</a:t>
            </a:r>
            <a:r>
              <a:rPr lang="en-US" sz="1100" i="1" kern="0" dirty="0">
                <a:solidFill>
                  <a:srgbClr val="000000"/>
                </a:solidFill>
              </a:rPr>
              <a:t> et al NJP(‘11)</a:t>
            </a:r>
          </a:p>
          <a:p>
            <a:pPr>
              <a:buFont typeface="Arial" pitchFamily="34" charset="0"/>
              <a:buChar char="•"/>
            </a:pPr>
            <a:endParaRPr lang="en-US" sz="1200" i="1" dirty="0"/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7079277" y="6468606"/>
            <a:ext cx="2819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100" i="1" kern="0" dirty="0">
                <a:solidFill>
                  <a:srgbClr val="000000"/>
                </a:solidFill>
              </a:rPr>
              <a:t>JS, et al. PRB(2010)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782" y="1181054"/>
            <a:ext cx="4139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Quasiparticle</a:t>
            </a:r>
            <a:r>
              <a:rPr lang="en-US" sz="1600" dirty="0">
                <a:solidFill>
                  <a:srgbClr val="0070C0"/>
                </a:solidFill>
              </a:rPr>
              <a:t> gap versus magnetic field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64041" y="1194810"/>
            <a:ext cx="3942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End conductance versus bias voltage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38" y="1566492"/>
            <a:ext cx="4846320" cy="2592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96751" y="4075885"/>
            <a:ext cx="990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/>
              <a:t>V</a:t>
            </a:r>
            <a:r>
              <a:rPr lang="en-US" sz="1600" baseline="-25000" dirty="0" err="1"/>
              <a:t>z</a:t>
            </a:r>
            <a:r>
              <a:rPr lang="en-US" sz="1600" dirty="0"/>
              <a:t> (mV)</a:t>
            </a:r>
          </a:p>
        </p:txBody>
      </p:sp>
      <p:sp>
        <p:nvSpPr>
          <p:cNvPr id="3" name="Rectangle 2"/>
          <p:cNvSpPr/>
          <p:nvPr/>
        </p:nvSpPr>
        <p:spPr>
          <a:xfrm>
            <a:off x="6725304" y="1529959"/>
            <a:ext cx="1124094" cy="283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85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zh-TW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ea typeface="+mn-ea"/>
                <a:cs typeface="Arial" pitchFamily="34" charset="0"/>
              </a:rPr>
              <a:t>Experimental evidence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37189" y="5250359"/>
            <a:ext cx="8854411" cy="16004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Tunneling conductance measurements in proximitized semiconductors have shown zero-bias conductance peaks appear at finite magnetic field </a:t>
            </a:r>
          </a:p>
          <a:p>
            <a:pPr>
              <a:defRPr/>
            </a:pPr>
            <a:endParaRPr lang="en-US" sz="2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Zero-bias conductance peak in high quality device is nearly quantized </a:t>
            </a:r>
            <a:endParaRPr lang="el-GR" sz="2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4041" y="1194810"/>
            <a:ext cx="3942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End conductance versus bias voltage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7C744-B8F3-46E6-C107-927CEBF82073}"/>
              </a:ext>
            </a:extLst>
          </p:cNvPr>
          <p:cNvSpPr txBox="1"/>
          <p:nvPr/>
        </p:nvSpPr>
        <p:spPr>
          <a:xfrm>
            <a:off x="137189" y="3828263"/>
            <a:ext cx="272702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i="1" kern="0" dirty="0" err="1">
                <a:solidFill>
                  <a:srgbClr val="000000"/>
                </a:solidFill>
              </a:rPr>
              <a:t>Mourik</a:t>
            </a:r>
            <a:r>
              <a:rPr lang="en-US" sz="1100" i="1" kern="0" dirty="0">
                <a:solidFill>
                  <a:srgbClr val="000000"/>
                </a:solidFill>
              </a:rPr>
              <a:t>, </a:t>
            </a:r>
            <a:r>
              <a:rPr lang="en-US" sz="1100" i="1" kern="0" dirty="0" err="1">
                <a:solidFill>
                  <a:srgbClr val="000000"/>
                </a:solidFill>
              </a:rPr>
              <a:t>Zuo</a:t>
            </a:r>
            <a:r>
              <a:rPr lang="en-US" sz="1100" i="1" kern="0" dirty="0">
                <a:solidFill>
                  <a:srgbClr val="000000"/>
                </a:solidFill>
              </a:rPr>
              <a:t>, </a:t>
            </a:r>
            <a:r>
              <a:rPr lang="en-US" sz="1100" i="1" kern="0" dirty="0" err="1">
                <a:solidFill>
                  <a:srgbClr val="000000"/>
                </a:solidFill>
              </a:rPr>
              <a:t>Frolov</a:t>
            </a:r>
            <a:r>
              <a:rPr lang="en-US" sz="1100" i="1" kern="0" dirty="0">
                <a:solidFill>
                  <a:srgbClr val="000000"/>
                </a:solidFill>
              </a:rPr>
              <a:t>, </a:t>
            </a:r>
            <a:r>
              <a:rPr lang="en-US" sz="1100" i="1" kern="0" dirty="0" err="1">
                <a:solidFill>
                  <a:srgbClr val="000000"/>
                </a:solidFill>
              </a:rPr>
              <a:t>Plissard</a:t>
            </a:r>
            <a:r>
              <a:rPr lang="en-US" sz="1100" i="1" kern="0" dirty="0">
                <a:solidFill>
                  <a:srgbClr val="000000"/>
                </a:solidFill>
              </a:rPr>
              <a:t>, </a:t>
            </a:r>
            <a:r>
              <a:rPr lang="en-US" sz="1100" i="1" kern="0" dirty="0" err="1">
                <a:solidFill>
                  <a:srgbClr val="000000"/>
                </a:solidFill>
              </a:rPr>
              <a:t>Bakkers</a:t>
            </a:r>
            <a:r>
              <a:rPr lang="en-US" sz="1100" i="1" kern="0" dirty="0">
                <a:solidFill>
                  <a:srgbClr val="000000"/>
                </a:solidFill>
              </a:rPr>
              <a:t>,</a:t>
            </a:r>
          </a:p>
          <a:p>
            <a:pPr>
              <a:defRPr/>
            </a:pPr>
            <a:r>
              <a:rPr lang="en-US" sz="1100" i="1" kern="0" dirty="0">
                <a:solidFill>
                  <a:srgbClr val="000000"/>
                </a:solidFill>
              </a:rPr>
              <a:t> </a:t>
            </a:r>
            <a:r>
              <a:rPr lang="en-US" sz="1100" i="1" kern="0" dirty="0" err="1">
                <a:solidFill>
                  <a:srgbClr val="000000"/>
                </a:solidFill>
              </a:rPr>
              <a:t>Kouwenhoven</a:t>
            </a:r>
            <a:r>
              <a:rPr lang="en-US" sz="1100" i="1" kern="0" dirty="0">
                <a:solidFill>
                  <a:srgbClr val="000000"/>
                </a:solidFill>
              </a:rPr>
              <a:t> Science(2012); </a:t>
            </a:r>
          </a:p>
          <a:p>
            <a:pPr>
              <a:defRPr/>
            </a:pPr>
            <a:r>
              <a:rPr lang="en-US" sz="1100" i="1" kern="0" dirty="0">
                <a:solidFill>
                  <a:srgbClr val="000000"/>
                </a:solidFill>
              </a:rPr>
              <a:t>See also </a:t>
            </a:r>
            <a:r>
              <a:rPr lang="en-US" sz="1100" i="1" kern="0" dirty="0" err="1">
                <a:solidFill>
                  <a:srgbClr val="000000"/>
                </a:solidFill>
              </a:rPr>
              <a:t>Heiblum</a:t>
            </a:r>
            <a:r>
              <a:rPr lang="en-US" sz="1100" i="1" kern="0" dirty="0">
                <a:solidFill>
                  <a:srgbClr val="000000"/>
                </a:solidFill>
              </a:rPr>
              <a:t>, Marcus group and </a:t>
            </a:r>
          </a:p>
          <a:p>
            <a:pPr>
              <a:defRPr/>
            </a:pPr>
            <a:r>
              <a:rPr lang="en-US" sz="1100" i="1" kern="0" dirty="0">
                <a:solidFill>
                  <a:srgbClr val="000000"/>
                </a:solidFill>
              </a:rPr>
              <a:t>H. Q. Xu group</a:t>
            </a:r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85747132-1E7A-6F46-6EC2-8B1919984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829" y="1139782"/>
            <a:ext cx="2792160" cy="385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A5E776-3F44-9940-23A5-95A2824AC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833758"/>
            <a:ext cx="3403348" cy="59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1575"/>
              </a:spcAft>
              <a:tabLst>
                <a:tab pos="376238" algn="l"/>
                <a:tab pos="490538" algn="l"/>
                <a:tab pos="947738" algn="l"/>
                <a:tab pos="1404938" algn="l"/>
                <a:tab pos="1862138" algn="l"/>
                <a:tab pos="2319338" algn="l"/>
                <a:tab pos="2776538" algn="l"/>
                <a:tab pos="3233738" algn="l"/>
                <a:tab pos="3690938" algn="l"/>
                <a:tab pos="4148138" algn="l"/>
                <a:tab pos="4605338" algn="l"/>
                <a:tab pos="5062538" algn="l"/>
                <a:tab pos="5519738" algn="l"/>
                <a:tab pos="5976938" algn="l"/>
                <a:tab pos="6434138" algn="l"/>
                <a:tab pos="6891338" algn="l"/>
                <a:tab pos="7348538" algn="l"/>
                <a:tab pos="7805738" algn="l"/>
                <a:tab pos="8262938" algn="l"/>
                <a:tab pos="8720138" algn="l"/>
                <a:tab pos="9177338" algn="l"/>
              </a:tabLst>
              <a:defRPr sz="35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indent="-2286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indent="-2286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indent="-2286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indent="-2286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Aft>
                <a:spcPts val="0"/>
              </a:spcAft>
              <a:tabLst/>
              <a:defRPr/>
            </a:pPr>
            <a:r>
              <a:rPr lang="en-US" altLang="en-US" sz="1633" dirty="0" err="1">
                <a:solidFill>
                  <a:schemeClr val="tx1"/>
                </a:solidFill>
                <a:latin typeface="Calibri" panose="020F0502020204030204" pitchFamily="34" charset="0"/>
              </a:rPr>
              <a:t>Expt</a:t>
            </a:r>
            <a:r>
              <a:rPr lang="en-US" altLang="en-US" sz="1633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100" i="1" kern="0" dirty="0">
                <a:latin typeface="Century Gothic"/>
                <a:ea typeface="+mn-ea"/>
              </a:rPr>
              <a:t>Zhang et al (</a:t>
            </a:r>
            <a:r>
              <a:rPr lang="en-US" sz="1100" i="1" kern="0" dirty="0" err="1">
                <a:latin typeface="Century Gothic"/>
                <a:ea typeface="+mn-ea"/>
              </a:rPr>
              <a:t>Kouwenhoven</a:t>
            </a:r>
            <a:r>
              <a:rPr lang="en-US" sz="1100" i="1" kern="0" dirty="0">
                <a:latin typeface="Century Gothic"/>
                <a:ea typeface="+mn-ea"/>
              </a:rPr>
              <a:t> group; 2016)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endParaRPr lang="en-US" altLang="en-US" sz="1633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FEFF8797-2636-E535-33F3-459B09255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401" y="838200"/>
            <a:ext cx="800640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575"/>
              </a:spcAft>
              <a:tabLst>
                <a:tab pos="376238" algn="l"/>
                <a:tab pos="490538" algn="l"/>
                <a:tab pos="947738" algn="l"/>
                <a:tab pos="1404938" algn="l"/>
                <a:tab pos="1862138" algn="l"/>
                <a:tab pos="2319338" algn="l"/>
                <a:tab pos="2776538" algn="l"/>
                <a:tab pos="3233738" algn="l"/>
                <a:tab pos="3690938" algn="l"/>
                <a:tab pos="4148138" algn="l"/>
                <a:tab pos="4605338" algn="l"/>
                <a:tab pos="5062538" algn="l"/>
                <a:tab pos="5519738" algn="l"/>
                <a:tab pos="5976938" algn="l"/>
                <a:tab pos="6434138" algn="l"/>
                <a:tab pos="6891338" algn="l"/>
                <a:tab pos="7348538" algn="l"/>
                <a:tab pos="7805738" algn="l"/>
                <a:tab pos="8262938" algn="l"/>
                <a:tab pos="8720138" algn="l"/>
                <a:tab pos="9177338" algn="l"/>
              </a:tabLst>
              <a:defRPr sz="35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indent="-2286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indent="-2286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indent="-2286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indent="-2286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en-US" sz="1633" dirty="0">
                <a:solidFill>
                  <a:schemeClr val="tx1"/>
                </a:solidFill>
                <a:latin typeface="Calibri" panose="020F0502020204030204" pitchFamily="34" charset="0"/>
              </a:rPr>
              <a:t>theory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978B13-9C0B-CFB5-2CC9-67FF9DBD5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19" y="1143000"/>
            <a:ext cx="2711381" cy="38473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1FCF28F-531C-8412-3EC5-3E094E95F899}"/>
              </a:ext>
            </a:extLst>
          </p:cNvPr>
          <p:cNvSpPr txBox="1"/>
          <p:nvPr/>
        </p:nvSpPr>
        <p:spPr>
          <a:xfrm>
            <a:off x="6717943" y="5043695"/>
            <a:ext cx="2121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i="1" kern="0" dirty="0">
                <a:solidFill>
                  <a:srgbClr val="000000"/>
                </a:solidFill>
              </a:rPr>
              <a:t>Liu, JS, Das </a:t>
            </a:r>
            <a:r>
              <a:rPr lang="en-US" sz="1100" i="1" kern="0" dirty="0" err="1">
                <a:solidFill>
                  <a:srgbClr val="000000"/>
                </a:solidFill>
              </a:rPr>
              <a:t>Sarma</a:t>
            </a:r>
            <a:r>
              <a:rPr lang="en-US" sz="1100" i="1" kern="0" dirty="0">
                <a:solidFill>
                  <a:srgbClr val="000000"/>
                </a:solidFill>
              </a:rPr>
              <a:t> PRB 2017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4AB1F3D-BF8C-571E-809F-954F14629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859" y="1056406"/>
            <a:ext cx="2711589" cy="278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38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  <a:solidFill>
            <a:schemeClr val="bg1">
              <a:lumMod val="75000"/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Road-map to </a:t>
            </a:r>
            <a:r>
              <a:rPr lang="en-US" sz="6000" dirty="0" err="1">
                <a:solidFill>
                  <a:srgbClr val="FF0000"/>
                </a:solidFill>
              </a:rPr>
              <a:t>tqc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479" y="3505200"/>
            <a:ext cx="8229600" cy="170400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Central challenge – Majorana versus Andreev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Likely approach – reduce disorder</a:t>
            </a:r>
          </a:p>
        </p:txBody>
      </p:sp>
    </p:spTree>
    <p:extLst>
      <p:ext uri="{BB962C8B-B14F-4D97-AF65-F5344CB8AC3E}">
        <p14:creationId xmlns:p14="http://schemas.microsoft.com/office/powerpoint/2010/main" val="4258943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501223"/>
            <a:ext cx="83820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Arial" pitchFamily="34" charset="0"/>
              </a:rPr>
              <a:t>Andreev versus </a:t>
            </a:r>
            <a:r>
              <a:rPr lang="en-US" altLang="zh-TW" sz="29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Arial" pitchFamily="34" charset="0"/>
              </a:rPr>
              <a:t>majorana</a:t>
            </a:r>
            <a:r>
              <a:rPr lang="en-US" altLang="zh-TW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Arial" pitchFamily="34" charset="0"/>
              </a:rPr>
              <a:t> States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58689"/>
            <a:ext cx="9144000" cy="20801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705532" y="5389468"/>
            <a:ext cx="409268" cy="1731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ounded Rectangle 4"/>
          <p:cNvSpPr/>
          <p:nvPr/>
        </p:nvSpPr>
        <p:spPr>
          <a:xfrm>
            <a:off x="6753532" y="5424365"/>
            <a:ext cx="409268" cy="1382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le 5"/>
          <p:cNvSpPr/>
          <p:nvPr/>
        </p:nvSpPr>
        <p:spPr>
          <a:xfrm>
            <a:off x="771612" y="4679201"/>
            <a:ext cx="409268" cy="3118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152400" y="5936375"/>
            <a:ext cx="8164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Large chemical potential quantum dot seems to produce </a:t>
            </a:r>
          </a:p>
          <a:p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non-topological zero-energy ABSs</a:t>
            </a:r>
          </a:p>
        </p:txBody>
      </p:sp>
      <p:sp>
        <p:nvSpPr>
          <p:cNvPr id="9" name="Rectangle 8"/>
          <p:cNvSpPr/>
          <p:nvPr/>
        </p:nvSpPr>
        <p:spPr>
          <a:xfrm>
            <a:off x="6248400" y="6451684"/>
            <a:ext cx="276323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i="1" dirty="0"/>
              <a:t>Liu, JS, Stanescu</a:t>
            </a:r>
            <a:r>
              <a:rPr lang="en-US" sz="1050" i="1" kern="0" dirty="0">
                <a:solidFill>
                  <a:srgbClr val="000000"/>
                </a:solidFill>
              </a:rPr>
              <a:t>, Das </a:t>
            </a:r>
            <a:r>
              <a:rPr lang="en-US" sz="1050" i="1" kern="0" dirty="0" err="1">
                <a:solidFill>
                  <a:srgbClr val="000000"/>
                </a:solidFill>
              </a:rPr>
              <a:t>Sarma</a:t>
            </a:r>
            <a:r>
              <a:rPr lang="en-US" sz="1050" i="1" kern="0" dirty="0">
                <a:solidFill>
                  <a:srgbClr val="000000"/>
                </a:solidFill>
              </a:rPr>
              <a:t> PRB (2017)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2909112" cy="17588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86863" y="1882123"/>
            <a:ext cx="587372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Experimentally MZMs seem to appear when </a:t>
            </a:r>
          </a:p>
          <a:p>
            <a:r>
              <a:rPr lang="en-US" sz="1600" b="1" dirty="0"/>
              <a:t>Andreev Bound states </a:t>
            </a:r>
            <a:r>
              <a:rPr lang="en-US" sz="1600" dirty="0"/>
              <a:t>(ABSs) come together.</a:t>
            </a:r>
          </a:p>
          <a:p>
            <a:r>
              <a:rPr lang="en-US" sz="1350" dirty="0"/>
              <a:t>			</a:t>
            </a:r>
            <a:r>
              <a:rPr lang="en-US" sz="1100" i="1" kern="0" dirty="0">
                <a:solidFill>
                  <a:srgbClr val="000000"/>
                </a:solidFill>
              </a:rPr>
              <a:t>Deng et al Science 2016(Copenhagen)</a:t>
            </a:r>
          </a:p>
          <a:p>
            <a:endParaRPr lang="en-US" sz="1350" dirty="0"/>
          </a:p>
          <a:p>
            <a:r>
              <a:rPr lang="en-US" sz="1600" dirty="0"/>
              <a:t>This contradicts appearance of MZMs at phase transitions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5511225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Conductance simulation in the Majorana nanowire model where ABS sticking typically occurs </a:t>
            </a:r>
            <a:r>
              <a:rPr lang="en-US" sz="1600" b="1" dirty="0"/>
              <a:t>at large </a:t>
            </a:r>
            <a:r>
              <a:rPr lang="el-GR" sz="1600" b="1" dirty="0"/>
              <a:t>μ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4132819" y="7839879"/>
            <a:ext cx="40908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 err="1"/>
              <a:t>ee</a:t>
            </a:r>
            <a:endParaRPr lang="en-US" sz="13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DD5231-4CB5-01E3-ED6E-7B4E362E5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93" y="1631734"/>
            <a:ext cx="3034407" cy="1761804"/>
          </a:xfrm>
          <a:prstGeom prst="rect">
            <a:avLst/>
          </a:prstGeom>
        </p:spPr>
      </p:pic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98312BE0-AF98-2DBE-CF28-94A8BD6156E0}"/>
              </a:ext>
            </a:extLst>
          </p:cNvPr>
          <p:cNvSpPr/>
          <p:nvPr/>
        </p:nvSpPr>
        <p:spPr>
          <a:xfrm>
            <a:off x="685800" y="5364827"/>
            <a:ext cx="1447800" cy="1977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97261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Arial" pitchFamily="34" charset="0"/>
              </a:rPr>
              <a:t>Why do these modes stick to zero?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56" y="2006973"/>
            <a:ext cx="4139944" cy="37842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26510" y="6161087"/>
            <a:ext cx="35174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i="1" kern="0" dirty="0">
                <a:solidFill>
                  <a:srgbClr val="000000"/>
                </a:solidFill>
              </a:rPr>
              <a:t>Prada, San </a:t>
            </a:r>
            <a:r>
              <a:rPr lang="en-US" sz="1050" i="1" dirty="0"/>
              <a:t>Jose, </a:t>
            </a:r>
            <a:r>
              <a:rPr lang="en-US" sz="1050" i="1" dirty="0" err="1"/>
              <a:t>Aguado</a:t>
            </a:r>
            <a:r>
              <a:rPr lang="en-US" sz="1050" i="1" dirty="0"/>
              <a:t> PRB 2012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i="1" dirty="0" err="1"/>
              <a:t>Kells</a:t>
            </a:r>
            <a:r>
              <a:rPr lang="en-US" sz="1050" i="1" dirty="0"/>
              <a:t>, </a:t>
            </a:r>
            <a:r>
              <a:rPr lang="en-US" sz="1050" i="1" dirty="0" err="1"/>
              <a:t>Meidan</a:t>
            </a:r>
            <a:r>
              <a:rPr lang="en-US" sz="1050" i="1" dirty="0"/>
              <a:t>, Brouwer, </a:t>
            </a:r>
            <a:r>
              <a:rPr lang="en-US" sz="1050" i="1" kern="0" dirty="0">
                <a:solidFill>
                  <a:srgbClr val="000000"/>
                </a:solidFill>
              </a:rPr>
              <a:t>PRB 2012</a:t>
            </a:r>
          </a:p>
          <a:p>
            <a:r>
              <a:rPr lang="en-US" sz="1050" i="1" kern="0" dirty="0" err="1">
                <a:solidFill>
                  <a:srgbClr val="000000"/>
                </a:solidFill>
              </a:rPr>
              <a:t>Vuik</a:t>
            </a:r>
            <a:r>
              <a:rPr lang="en-US" sz="1050" i="1" kern="0" dirty="0">
                <a:solidFill>
                  <a:srgbClr val="000000"/>
                </a:solidFill>
              </a:rPr>
              <a:t>, </a:t>
            </a:r>
            <a:r>
              <a:rPr lang="en-US" sz="1050" i="1" kern="0" dirty="0" err="1">
                <a:solidFill>
                  <a:srgbClr val="000000"/>
                </a:solidFill>
              </a:rPr>
              <a:t>Nijholt</a:t>
            </a:r>
            <a:r>
              <a:rPr lang="en-US" sz="1050" i="1" kern="0" dirty="0">
                <a:solidFill>
                  <a:srgbClr val="000000"/>
                </a:solidFill>
              </a:rPr>
              <a:t>, </a:t>
            </a:r>
            <a:r>
              <a:rPr lang="en-US" sz="1050" i="1" kern="0" dirty="0" err="1">
                <a:solidFill>
                  <a:srgbClr val="000000"/>
                </a:solidFill>
              </a:rPr>
              <a:t>Akhmerov</a:t>
            </a:r>
            <a:r>
              <a:rPr lang="en-US" sz="1050" i="1" kern="0" dirty="0">
                <a:solidFill>
                  <a:srgbClr val="000000"/>
                </a:solidFill>
              </a:rPr>
              <a:t>, </a:t>
            </a:r>
            <a:r>
              <a:rPr lang="en-US" sz="1050" i="1" kern="0" dirty="0" err="1">
                <a:solidFill>
                  <a:srgbClr val="000000"/>
                </a:solidFill>
              </a:rPr>
              <a:t>Wimmer</a:t>
            </a:r>
            <a:r>
              <a:rPr lang="en-US" sz="1050" i="1" kern="0" dirty="0">
                <a:solidFill>
                  <a:srgbClr val="000000"/>
                </a:solidFill>
              </a:rPr>
              <a:t>, </a:t>
            </a:r>
            <a:r>
              <a:rPr lang="en-US" sz="1050" i="1" kern="0" dirty="0" err="1">
                <a:solidFill>
                  <a:srgbClr val="000000"/>
                </a:solidFill>
              </a:rPr>
              <a:t>arxiv</a:t>
            </a:r>
            <a:r>
              <a:rPr lang="en-US" sz="1050" i="1" kern="0" dirty="0">
                <a:solidFill>
                  <a:srgbClr val="000000"/>
                </a:solidFill>
              </a:rPr>
              <a:t> 2018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4640759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Large Zeeman naturally generates </a:t>
            </a:r>
          </a:p>
          <a:p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pair of MZMs (equivalent to ABS) at zero energy</a:t>
            </a:r>
          </a:p>
        </p:txBody>
      </p:sp>
    </p:spTree>
    <p:extLst>
      <p:ext uri="{BB962C8B-B14F-4D97-AF65-F5344CB8AC3E}">
        <p14:creationId xmlns:p14="http://schemas.microsoft.com/office/powerpoint/2010/main" val="2241924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501223"/>
            <a:ext cx="83820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Arial" pitchFamily="34" charset="0"/>
              </a:rPr>
              <a:t>Recent progress from </a:t>
            </a:r>
            <a:r>
              <a:rPr lang="en-US" altLang="zh-TW" sz="29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Arial" pitchFamily="34" charset="0"/>
              </a:rPr>
              <a:t>microsoft</a:t>
            </a:r>
            <a:endParaRPr lang="en-US" altLang="zh-TW" sz="29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4606" y="1700587"/>
            <a:ext cx="4756993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Last year Microsoft combined their expertise and staff to design a low disorder device </a:t>
            </a:r>
          </a:p>
          <a:p>
            <a:r>
              <a:rPr lang="en-US" sz="1050" i="1" kern="0" dirty="0">
                <a:solidFill>
                  <a:srgbClr val="000000"/>
                </a:solidFill>
              </a:rPr>
              <a:t>		</a:t>
            </a:r>
            <a:r>
              <a:rPr lang="en-US" sz="1050" i="1" kern="0" dirty="0" err="1">
                <a:solidFill>
                  <a:srgbClr val="000000"/>
                </a:solidFill>
              </a:rPr>
              <a:t>Aghaee</a:t>
            </a:r>
            <a:r>
              <a:rPr lang="en-US" sz="1050" i="1" kern="0" dirty="0">
                <a:solidFill>
                  <a:srgbClr val="000000"/>
                </a:solidFill>
              </a:rPr>
              <a:t> et al (Microsoft) PRB 2023</a:t>
            </a:r>
          </a:p>
          <a:p>
            <a:endParaRPr lang="en-US" sz="1600" dirty="0"/>
          </a:p>
          <a:p>
            <a:r>
              <a:rPr lang="en-US" sz="1600" dirty="0"/>
              <a:t>Result was they could combine non-local &amp; local conductance </a:t>
            </a:r>
          </a:p>
          <a:p>
            <a:r>
              <a:rPr lang="en-US" sz="1600" dirty="0"/>
              <a:t>to map topological </a:t>
            </a:r>
          </a:p>
          <a:p>
            <a:r>
              <a:rPr lang="en-US" sz="1600" dirty="0"/>
              <a:t>phases using a </a:t>
            </a:r>
          </a:p>
          <a:p>
            <a:r>
              <a:rPr lang="en-US" sz="1600" dirty="0"/>
              <a:t>“protocol” </a:t>
            </a:r>
          </a:p>
          <a:p>
            <a:r>
              <a:rPr lang="en-US" sz="1600" dirty="0"/>
              <a:t>calibrated from </a:t>
            </a:r>
          </a:p>
          <a:p>
            <a:r>
              <a:rPr lang="en-US" sz="1600" dirty="0"/>
              <a:t>simulations.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32819" y="7839879"/>
            <a:ext cx="40908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 err="1"/>
              <a:t>ee</a:t>
            </a:r>
            <a:endParaRPr lang="en-US" sz="13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FEFA2C-BE6F-EB42-7514-A3B6E7A77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31" y="1638821"/>
            <a:ext cx="3923923" cy="33141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B161C6-5B13-6598-7CB0-FDB56D308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945082"/>
            <a:ext cx="7450060" cy="18271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FBF64A9-5437-15AA-75C7-3905E1E53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2407" y="2917811"/>
            <a:ext cx="2574577" cy="20063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F1307B0-A66F-82F2-28E3-616189935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332" y="3048000"/>
            <a:ext cx="329068" cy="163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34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836194" y="1600200"/>
            <a:ext cx="3315426" cy="4635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ym typeface="Helvetica Neue"/>
              </a:rPr>
              <a:t>Topological invariant Q’=sign(Q)=sign(Det(r)) for a 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ym typeface="Helvetica Neue"/>
              </a:rPr>
              <a:t>L= 3 </a:t>
            </a:r>
            <a:r>
              <a:rPr lang="en-US" sz="1600" dirty="0" err="1">
                <a:sym typeface="Helvetica Neue"/>
              </a:rPr>
              <a:t>μm</a:t>
            </a:r>
            <a:r>
              <a:rPr lang="en-US" sz="1600" dirty="0">
                <a:sym typeface="Helvetica Neue"/>
              </a:rPr>
              <a:t> wire 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ym typeface="Helvetica Neue"/>
              </a:rPr>
              <a:t>shows patches similar to </a:t>
            </a:r>
            <a:r>
              <a:rPr lang="en-US" sz="1600" dirty="0" err="1">
                <a:sym typeface="Helvetica Neue"/>
              </a:rPr>
              <a:t>expt</a:t>
            </a:r>
            <a:endParaRPr lang="en-US" sz="1600" dirty="0">
              <a:sym typeface="Helvetica Neue"/>
            </a:endParaRPr>
          </a:p>
          <a:p>
            <a:pPr>
              <a:lnSpc>
                <a:spcPct val="110000"/>
              </a:lnSpc>
            </a:pPr>
            <a:endParaRPr lang="en-US" sz="1600" dirty="0">
              <a:sym typeface="Helvetica Neue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sym typeface="Helvetica Neue"/>
              </a:rPr>
              <a:t>Q can be quite small in the patch even when it is technically topological – is it still topological?</a:t>
            </a:r>
            <a:endParaRPr lang="en-US" sz="1600" baseline="-25000" dirty="0">
              <a:sym typeface="Helvetica Neue"/>
            </a:endParaRPr>
          </a:p>
          <a:p>
            <a:pPr>
              <a:lnSpc>
                <a:spcPct val="110000"/>
              </a:lnSpc>
            </a:pPr>
            <a:endParaRPr lang="en-US" sz="1600" dirty="0">
              <a:sym typeface="Helvetica Neue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sym typeface="Helvetica Neue"/>
              </a:rPr>
              <a:t>L= 40 </a:t>
            </a:r>
            <a:r>
              <a:rPr lang="en-US" sz="1600" dirty="0" err="1">
                <a:sym typeface="Helvetica Neue"/>
              </a:rPr>
              <a:t>μm</a:t>
            </a:r>
            <a:r>
              <a:rPr lang="en-US" sz="1600" dirty="0">
                <a:sym typeface="Helvetica Neue"/>
              </a:rPr>
              <a:t> wire at same disorder is non-topological</a:t>
            </a:r>
          </a:p>
          <a:p>
            <a:pPr>
              <a:lnSpc>
                <a:spcPct val="110000"/>
              </a:lnSpc>
            </a:pPr>
            <a:endParaRPr lang="en-US" sz="1600" dirty="0">
              <a:sym typeface="Helvetica Neue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sym typeface="Helvetica Neue"/>
              </a:rPr>
              <a:t>Zero-energy local density of states shows delocalized Majorana</a:t>
            </a:r>
            <a:endParaRPr lang="en-US" sz="1350" dirty="0"/>
          </a:p>
          <a:p>
            <a:pPr>
              <a:lnSpc>
                <a:spcPct val="110000"/>
              </a:lnSpc>
            </a:pPr>
            <a:endParaRPr lang="en-US" sz="1350" dirty="0"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4956"/>
            <a:ext cx="8686800" cy="994172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Arial" pitchFamily="34" charset="0"/>
              </a:rPr>
              <a:t>Are small topological patches “really” topological?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947" y="5904279"/>
            <a:ext cx="88088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Topological invariant might not be a sufficient criterion for </a:t>
            </a:r>
          </a:p>
          <a:p>
            <a:pPr lvl="0">
              <a:defRPr/>
            </a:pP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Topological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Majoranas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             		              </a:t>
            </a: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Das Sarma, JS, Stanescu  2023 </a:t>
            </a:r>
          </a:p>
          <a:p>
            <a:pPr lvl="0">
              <a:defRPr/>
            </a:pPr>
            <a:endParaRPr lang="en-US" sz="2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127971-81AC-38AF-93CF-FDD85CDEA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03" y="1600200"/>
            <a:ext cx="2863997" cy="2248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890739-E206-596C-4E5B-2213DB20D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013" y="1593850"/>
            <a:ext cx="2838596" cy="22543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BB622F-BDFB-6975-1131-194AE04C97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035" y="3848216"/>
            <a:ext cx="5378726" cy="200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41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  <a:solidFill>
            <a:schemeClr val="bg1">
              <a:lumMod val="75000"/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Future - braiding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479" y="3505200"/>
            <a:ext cx="8229600" cy="17040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Majorana qubit measurement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Majorana qubit braiding i.e. topological gate</a:t>
            </a:r>
          </a:p>
        </p:txBody>
      </p:sp>
    </p:spTree>
    <p:extLst>
      <p:ext uri="{BB962C8B-B14F-4D97-AF65-F5344CB8AC3E}">
        <p14:creationId xmlns:p14="http://schemas.microsoft.com/office/powerpoint/2010/main" val="3829466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ea typeface="+mn-ea"/>
                <a:cs typeface="Arial" pitchFamily="34" charset="0"/>
              </a:rPr>
              <a:t>Demonstrating </a:t>
            </a:r>
            <a:r>
              <a:rPr lang="en-US" sz="29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ea typeface="+mn-ea"/>
                <a:cs typeface="Arial" pitchFamily="34" charset="0"/>
              </a:rPr>
              <a:t>Majorana</a:t>
            </a:r>
            <a:r>
              <a:rPr lang="en-US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ea typeface="+mn-ea"/>
                <a:cs typeface="Arial" pitchFamily="34" charset="0"/>
              </a:rPr>
              <a:t> “qubits”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Preliminary tuning of pair of </a:t>
            </a:r>
            <a:r>
              <a:rPr lang="en-US" i="1" dirty="0" err="1">
                <a:solidFill>
                  <a:srgbClr val="FF0000"/>
                </a:solidFill>
              </a:rPr>
              <a:t>Majorana</a:t>
            </a:r>
            <a:r>
              <a:rPr lang="en-US" i="1" dirty="0">
                <a:solidFill>
                  <a:srgbClr val="FF0000"/>
                </a:solidFill>
              </a:rPr>
              <a:t> wires shows “</a:t>
            </a:r>
            <a:r>
              <a:rPr lang="en-US" i="1" dirty="0" err="1">
                <a:solidFill>
                  <a:srgbClr val="FF0000"/>
                </a:solidFill>
              </a:rPr>
              <a:t>Majorana</a:t>
            </a:r>
            <a:r>
              <a:rPr lang="en-US" i="1" dirty="0">
                <a:solidFill>
                  <a:srgbClr val="FF0000"/>
                </a:solidFill>
              </a:rPr>
              <a:t> qubit” transitions   </a:t>
            </a:r>
          </a:p>
          <a:p>
            <a:r>
              <a:rPr lang="en-US" dirty="0"/>
              <a:t>				</a:t>
            </a:r>
            <a:r>
              <a:rPr lang="en-US" sz="1100" i="1" kern="0" dirty="0" err="1">
                <a:solidFill>
                  <a:srgbClr val="000000"/>
                </a:solidFill>
              </a:rPr>
              <a:t>Plugge</a:t>
            </a:r>
            <a:r>
              <a:rPr lang="en-US" sz="1100" i="1" kern="0" dirty="0">
                <a:solidFill>
                  <a:srgbClr val="000000"/>
                </a:solidFill>
              </a:rPr>
              <a:t> et al NJP (2016); van </a:t>
            </a:r>
            <a:r>
              <a:rPr lang="en-US" sz="1100" i="1" kern="0" dirty="0" err="1">
                <a:solidFill>
                  <a:srgbClr val="000000"/>
                </a:solidFill>
              </a:rPr>
              <a:t>Zanten</a:t>
            </a:r>
            <a:r>
              <a:rPr lang="en-US" sz="1100" i="1" kern="0" dirty="0">
                <a:solidFill>
                  <a:srgbClr val="000000"/>
                </a:solidFill>
              </a:rPr>
              <a:t> et al (Copenhagen) Nat. Phys. (2020)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1938" y="1596438"/>
            <a:ext cx="8882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Measurement of a pair of </a:t>
            </a:r>
            <a:r>
              <a:rPr lang="en-US" dirty="0" err="1"/>
              <a:t>Majoranas</a:t>
            </a:r>
            <a:r>
              <a:rPr lang="en-US" dirty="0"/>
              <a:t> </a:t>
            </a:r>
            <a:r>
              <a:rPr lang="el-GR" dirty="0"/>
              <a:t>γ</a:t>
            </a:r>
            <a:r>
              <a:rPr lang="en-US" baseline="-25000" dirty="0"/>
              <a:t>1</a:t>
            </a:r>
            <a:r>
              <a:rPr lang="el-GR" dirty="0"/>
              <a:t>γ</a:t>
            </a:r>
            <a:r>
              <a:rPr lang="en-US" baseline="-25000" dirty="0"/>
              <a:t>2</a:t>
            </a:r>
            <a:r>
              <a:rPr lang="en-US" dirty="0"/>
              <a:t> is achieved by measuring charge</a:t>
            </a:r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244419"/>
            <a:ext cx="6374494" cy="160595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03200" y="2106808"/>
            <a:ext cx="3759200" cy="941192"/>
            <a:chOff x="1406525" y="1599230"/>
            <a:chExt cx="5384800" cy="1295400"/>
          </a:xfrm>
        </p:grpSpPr>
        <p:sp>
          <p:nvSpPr>
            <p:cNvPr id="23" name="Rounded Rectangle 22"/>
            <p:cNvSpPr/>
            <p:nvPr/>
          </p:nvSpPr>
          <p:spPr>
            <a:xfrm>
              <a:off x="1871987" y="1599230"/>
              <a:ext cx="4505325" cy="1295400"/>
            </a:xfrm>
            <a:prstGeom prst="roundRect">
              <a:avLst/>
            </a:prstGeom>
            <a:solidFill>
              <a:srgbClr val="002060">
                <a:alpha val="3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1406525" y="1759567"/>
              <a:ext cx="5384800" cy="10668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err="1"/>
                <a:t>c</a:t>
              </a:r>
              <a:r>
                <a:rPr lang="en-US" sz="2400" baseline="-25000" dirty="0" err="1"/>
                <a:t>L</a:t>
              </a:r>
              <a:r>
                <a:rPr lang="en-US" sz="2400" baseline="30000" dirty="0"/>
                <a:t>†</a:t>
              </a:r>
              <a:endParaRPr lang="en-US" sz="2400" dirty="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1482725" y="1916449"/>
              <a:ext cx="778525" cy="75303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2400"/>
                <a:t>γ</a:t>
              </a:r>
              <a:r>
                <a:rPr lang="en-US" sz="2400" baseline="-25000"/>
                <a:t>1</a:t>
              </a:r>
              <a:endParaRPr lang="el-GR" sz="2400" baseline="-25000"/>
            </a:p>
          </p:txBody>
        </p:sp>
        <p:sp>
          <p:nvSpPr>
            <p:cNvPr id="26" name="Oval 4"/>
            <p:cNvSpPr>
              <a:spLocks noChangeArrowheads="1"/>
            </p:cNvSpPr>
            <p:nvPr/>
          </p:nvSpPr>
          <p:spPr bwMode="auto">
            <a:xfrm>
              <a:off x="5988050" y="1916449"/>
              <a:ext cx="778525" cy="75303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2400" dirty="0"/>
                <a:t>γ</a:t>
              </a:r>
              <a:r>
                <a:rPr lang="en-US" sz="2400" baseline="-25000" dirty="0"/>
                <a:t>2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229731" y="2100259"/>
            <a:ext cx="4165600" cy="941192"/>
            <a:chOff x="1406525" y="1599230"/>
            <a:chExt cx="5384800" cy="1295400"/>
          </a:xfrm>
        </p:grpSpPr>
        <p:sp>
          <p:nvSpPr>
            <p:cNvPr id="33" name="Rounded Rectangle 32"/>
            <p:cNvSpPr/>
            <p:nvPr/>
          </p:nvSpPr>
          <p:spPr>
            <a:xfrm>
              <a:off x="1871987" y="1599230"/>
              <a:ext cx="4505325" cy="1295400"/>
            </a:xfrm>
            <a:prstGeom prst="roundRect">
              <a:avLst/>
            </a:prstGeom>
            <a:solidFill>
              <a:srgbClr val="002060">
                <a:alpha val="3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27"/>
            <p:cNvSpPr>
              <a:spLocks noChangeArrowheads="1"/>
            </p:cNvSpPr>
            <p:nvPr/>
          </p:nvSpPr>
          <p:spPr bwMode="auto">
            <a:xfrm>
              <a:off x="1406525" y="1759567"/>
              <a:ext cx="5384800" cy="10668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err="1"/>
                <a:t>c</a:t>
              </a:r>
              <a:r>
                <a:rPr lang="en-US" sz="2400" baseline="-25000" dirty="0" err="1"/>
                <a:t>R</a:t>
              </a:r>
              <a:r>
                <a:rPr lang="en-US" sz="2400" baseline="30000" dirty="0"/>
                <a:t>†</a:t>
              </a:r>
              <a:endParaRPr lang="en-US" sz="2400" dirty="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1482725" y="1916449"/>
              <a:ext cx="778525" cy="75303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2400" dirty="0"/>
                <a:t>γ</a:t>
              </a:r>
              <a:r>
                <a:rPr lang="en-US" sz="2400" baseline="-25000" dirty="0"/>
                <a:t>3</a:t>
              </a:r>
              <a:endParaRPr lang="el-GR" sz="2400" baseline="-25000" dirty="0"/>
            </a:p>
          </p:txBody>
        </p:sp>
        <p:sp>
          <p:nvSpPr>
            <p:cNvPr id="36" name="Oval 4"/>
            <p:cNvSpPr>
              <a:spLocks noChangeArrowheads="1"/>
            </p:cNvSpPr>
            <p:nvPr/>
          </p:nvSpPr>
          <p:spPr bwMode="auto">
            <a:xfrm>
              <a:off x="5988050" y="1916449"/>
              <a:ext cx="778525" cy="75303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2400" dirty="0"/>
                <a:t>γ</a:t>
              </a:r>
              <a:r>
                <a:rPr lang="en-US" sz="2400" baseline="-25000" dirty="0"/>
                <a:t>4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620968" y="2186583"/>
            <a:ext cx="971892" cy="90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122" y="4008424"/>
            <a:ext cx="5133736" cy="22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6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10394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ea typeface="+mn-ea"/>
                <a:cs typeface="Arial" pitchFamily="34" charset="0"/>
              </a:rPr>
              <a:t>measurement-induced transport of </a:t>
            </a:r>
            <a:r>
              <a:rPr lang="en-US" altLang="zh-TW" sz="29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ea typeface="+mn-ea"/>
                <a:cs typeface="Arial" pitchFamily="34" charset="0"/>
              </a:rPr>
              <a:t>Majorana</a:t>
            </a:r>
            <a:r>
              <a:rPr lang="en-US" altLang="zh-TW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ea typeface="+mn-ea"/>
                <a:cs typeface="Arial" pitchFamily="34" charset="0"/>
              </a:rPr>
              <a:t> fermions</a:t>
            </a:r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4346575" y="4724400"/>
            <a:ext cx="2968625" cy="611187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26"/>
          <p:cNvSpPr>
            <a:spLocks noChangeArrowheads="1"/>
          </p:cNvSpPr>
          <p:nvPr/>
        </p:nvSpPr>
        <p:spPr bwMode="auto">
          <a:xfrm>
            <a:off x="2517775" y="4724400"/>
            <a:ext cx="2967038" cy="611188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392238" y="5092700"/>
            <a:ext cx="174148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897438" y="5048250"/>
            <a:ext cx="174148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133725" y="5116513"/>
            <a:ext cx="1741488" cy="0"/>
          </a:xfrm>
          <a:prstGeom prst="line">
            <a:avLst/>
          </a:prstGeom>
          <a:noFill/>
          <a:ln w="41275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737100" y="4883150"/>
            <a:ext cx="276225" cy="31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2951163" y="4935538"/>
            <a:ext cx="274637" cy="314325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6500813" y="4913313"/>
            <a:ext cx="274637" cy="31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" name="Object 19"/>
          <p:cNvGraphicFramePr>
            <a:graphicFrameLocks noChangeAspect="1"/>
          </p:cNvGraphicFramePr>
          <p:nvPr/>
        </p:nvGraphicFramePr>
        <p:xfrm>
          <a:off x="1208088" y="4308475"/>
          <a:ext cx="3952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215640" progId="Equation.3">
                  <p:embed/>
                </p:oleObj>
              </mc:Choice>
              <mc:Fallback>
                <p:oleObj name="Equation" r:id="rId2" imgW="152280" imgH="215640" progId="Equation.3">
                  <p:embed/>
                  <p:pic>
                    <p:nvPicPr>
                      <p:cNvPr id="2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4308475"/>
                        <a:ext cx="395287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0"/>
          <p:cNvGraphicFramePr>
            <a:graphicFrameLocks noChangeAspect="1"/>
          </p:cNvGraphicFramePr>
          <p:nvPr/>
        </p:nvGraphicFramePr>
        <p:xfrm>
          <a:off x="2951163" y="4267200"/>
          <a:ext cx="49371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480" imgH="215640" progId="Equation.3">
                  <p:embed/>
                </p:oleObj>
              </mc:Choice>
              <mc:Fallback>
                <p:oleObj name="Equation" r:id="rId4" imgW="177480" imgH="215640" progId="Equation.3">
                  <p:embed/>
                  <p:pic>
                    <p:nvPicPr>
                      <p:cNvPr id="2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4267200"/>
                        <a:ext cx="493712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1254125" y="4935538"/>
            <a:ext cx="274638" cy="314325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" name="Object 24"/>
          <p:cNvGraphicFramePr>
            <a:graphicFrameLocks noChangeAspect="1"/>
          </p:cNvGraphicFramePr>
          <p:nvPr/>
        </p:nvGraphicFramePr>
        <p:xfrm>
          <a:off x="4646613" y="4360863"/>
          <a:ext cx="40481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228600" progId="Equation.3">
                  <p:embed/>
                </p:oleObj>
              </mc:Choice>
              <mc:Fallback>
                <p:oleObj name="Equation" r:id="rId6" imgW="164880" imgH="228600" progId="Equation.3">
                  <p:embed/>
                  <p:pic>
                    <p:nvPicPr>
                      <p:cNvPr id="2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4360863"/>
                        <a:ext cx="404812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5"/>
          <p:cNvGraphicFramePr>
            <a:graphicFrameLocks noChangeAspect="1"/>
          </p:cNvGraphicFramePr>
          <p:nvPr/>
        </p:nvGraphicFramePr>
        <p:xfrm>
          <a:off x="6426200" y="4376738"/>
          <a:ext cx="4349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215640" progId="Equation.3">
                  <p:embed/>
                </p:oleObj>
              </mc:Choice>
              <mc:Fallback>
                <p:oleObj name="Equation" r:id="rId8" imgW="177480" imgH="215640" progId="Equation.3">
                  <p:embed/>
                  <p:pic>
                    <p:nvPicPr>
                      <p:cNvPr id="2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4376738"/>
                        <a:ext cx="4349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09600" y="1600200"/>
            <a:ext cx="833112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Does particle statistics make sense in 1D?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Alicea et al (Nat. Phys. (2011)) proposed a set of operations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                                to produce braids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Variant to generate braid using tunneling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    =&gt; can explicitly derive the braid matrix from Heisenberg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e.o.m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Projective measurements can also perform operations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60009" y="6443206"/>
            <a:ext cx="7083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kern="0" dirty="0" err="1">
                <a:solidFill>
                  <a:srgbClr val="000000"/>
                </a:solidFill>
              </a:rPr>
              <a:t>Bonderson</a:t>
            </a:r>
            <a:r>
              <a:rPr lang="en-US" sz="1100" i="1" kern="0" dirty="0">
                <a:solidFill>
                  <a:srgbClr val="000000"/>
                </a:solidFill>
              </a:rPr>
              <a:t>, </a:t>
            </a:r>
            <a:r>
              <a:rPr lang="en-US" sz="1100" i="1" kern="0" dirty="0" err="1">
                <a:solidFill>
                  <a:srgbClr val="000000"/>
                </a:solidFill>
              </a:rPr>
              <a:t>Nayak,Freedman</a:t>
            </a:r>
            <a:r>
              <a:rPr lang="en-US" sz="1100" i="1" kern="0" dirty="0">
                <a:solidFill>
                  <a:srgbClr val="000000"/>
                </a:solidFill>
              </a:rPr>
              <a:t> PRL2008; Sau, Clarke, </a:t>
            </a:r>
            <a:r>
              <a:rPr lang="en-US" sz="1100" i="1" kern="0" dirty="0" err="1">
                <a:solidFill>
                  <a:srgbClr val="000000"/>
                </a:solidFill>
              </a:rPr>
              <a:t>Tewari</a:t>
            </a:r>
            <a:r>
              <a:rPr lang="en-US" sz="1100" i="1" kern="0" dirty="0">
                <a:solidFill>
                  <a:srgbClr val="000000"/>
                </a:solidFill>
              </a:rPr>
              <a:t> PRB(2011); </a:t>
            </a:r>
            <a:r>
              <a:rPr lang="en-US" sz="1100" i="1" kern="0" dirty="0" err="1">
                <a:solidFill>
                  <a:srgbClr val="000000"/>
                </a:solidFill>
              </a:rPr>
              <a:t>Kitaev</a:t>
            </a:r>
            <a:r>
              <a:rPr lang="en-US" sz="1100" i="1" kern="0" dirty="0">
                <a:solidFill>
                  <a:srgbClr val="000000"/>
                </a:solidFill>
              </a:rPr>
              <a:t> (private communication)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28258" y="3520398"/>
                <a:ext cx="5817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Step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=0)</m:t>
                            </m:r>
                          </m:e>
                        </m:d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sub>
                    </m:sSub>
                    <m:d>
                      <m:dPr>
                        <m:begChr m:val="|"/>
                        <m:endChr m:val="〉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=0)</m:t>
                        </m:r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=±</m:t>
                    </m:r>
                    <m:d>
                      <m:dPr>
                        <m:begChr m:val="|"/>
                        <m:endChr m:val="〉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=0)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258" y="3520398"/>
                <a:ext cx="5817683" cy="369332"/>
              </a:xfrm>
              <a:prstGeom prst="rect">
                <a:avLst/>
              </a:prstGeom>
              <a:blipFill>
                <a:blip r:embed="rId11"/>
                <a:stretch>
                  <a:fillRect l="-94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28800" y="3934051"/>
                <a:ext cx="4398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Step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=0)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d>
                      <m:dPr>
                        <m:begChr m:val="|"/>
                        <m:endChr m:val="〉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934051"/>
                <a:ext cx="4398640" cy="369332"/>
              </a:xfrm>
              <a:prstGeom prst="rect">
                <a:avLst/>
              </a:prstGeom>
              <a:blipFill>
                <a:blip r:embed="rId12"/>
                <a:stretch>
                  <a:fillRect l="-110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076222" y="5475426"/>
                <a:ext cx="568559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Formally: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is conserved from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𝑠𝑔𝑛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43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222" y="5475426"/>
                <a:ext cx="5685595" cy="923330"/>
              </a:xfrm>
              <a:prstGeom prst="rect">
                <a:avLst/>
              </a:prstGeom>
              <a:blipFill>
                <a:blip r:embed="rId13"/>
                <a:stretch>
                  <a:fillRect l="-966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10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 animBg="1"/>
      <p:bldP spid="25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304800"/>
          </a:xfrm>
        </p:spPr>
        <p:txBody>
          <a:bodyPr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ea typeface="+mn-ea"/>
                <a:cs typeface="Arial" pitchFamily="34" charset="0"/>
              </a:rPr>
              <a:t>Motivation: Topological states in fractional quantum Hall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0" y="3733800"/>
            <a:ext cx="6567824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>
                <a:solidFill>
                  <a:srgbClr val="00B050"/>
                </a:solidFill>
              </a:rPr>
              <a:t>Gedanken</a:t>
            </a:r>
            <a:r>
              <a:rPr lang="en-US" sz="1600" b="1" i="1" dirty="0">
                <a:solidFill>
                  <a:srgbClr val="00B050"/>
                </a:solidFill>
              </a:rPr>
              <a:t> experiment: </a:t>
            </a:r>
          </a:p>
          <a:p>
            <a:endParaRPr lang="en-US" sz="1600" b="1" i="1" dirty="0">
              <a:solidFill>
                <a:srgbClr val="00B050"/>
              </a:solidFill>
            </a:endParaRPr>
          </a:p>
          <a:p>
            <a:r>
              <a:rPr lang="en-US" sz="1600" dirty="0"/>
              <a:t>Adiabatically insert flux quantum depletes charge </a:t>
            </a:r>
            <a:r>
              <a:rPr lang="el-GR" sz="1600" dirty="0"/>
              <a:t>Δ</a:t>
            </a:r>
            <a:r>
              <a:rPr lang="en-US" sz="1600" dirty="0"/>
              <a:t>Q from </a:t>
            </a:r>
          </a:p>
          <a:p>
            <a:r>
              <a:rPr lang="en-US" sz="1600" dirty="0"/>
              <a:t>the hole but cannot affect microscopic Hamiltonian.</a:t>
            </a:r>
          </a:p>
          <a:p>
            <a:endParaRPr lang="en-US" sz="1600" dirty="0"/>
          </a:p>
          <a:p>
            <a:r>
              <a:rPr lang="en-US" sz="1600" dirty="0"/>
              <a:t>This flux insertion into an FQH state 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creates a fractionally </a:t>
            </a:r>
          </a:p>
          <a:p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charged quasiparticle excitation with charge</a:t>
            </a:r>
          </a:p>
          <a:p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 </a:t>
            </a:r>
            <a:r>
              <a:rPr lang="el-GR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Δ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Q “attached” to the flux quantum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323973-D426-5E7F-A89B-5C0EE6F57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070" y="1600200"/>
            <a:ext cx="2935902" cy="23199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2171F0-E512-C1C9-B974-99428B0AD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969321"/>
            <a:ext cx="4495800" cy="4198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E5B20E0-8FAD-4E97-66BF-4E3DCC0187C6}"/>
              </a:ext>
            </a:extLst>
          </p:cNvPr>
          <p:cNvGrpSpPr/>
          <p:nvPr/>
        </p:nvGrpSpPr>
        <p:grpSpPr>
          <a:xfrm>
            <a:off x="177058" y="3649398"/>
            <a:ext cx="2566142" cy="2319923"/>
            <a:chOff x="125747" y="2909369"/>
            <a:chExt cx="2566142" cy="23199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31B5A8C-0873-60A3-D7F1-01076753A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5747" y="2909369"/>
              <a:ext cx="2566142" cy="231992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DEB608-7D7D-1F7F-DDC4-71F0E3CD1163}"/>
                </a:ext>
              </a:extLst>
            </p:cNvPr>
            <p:cNvSpPr txBox="1"/>
            <p:nvPr/>
          </p:nvSpPr>
          <p:spPr>
            <a:xfrm>
              <a:off x="1447800" y="294176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Φ</a:t>
              </a: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DC07EA-7BD9-17AB-D181-8CF664CCA0AB}"/>
                </a:ext>
              </a:extLst>
            </p:cNvPr>
            <p:cNvSpPr txBox="1"/>
            <p:nvPr/>
          </p:nvSpPr>
          <p:spPr>
            <a:xfrm>
              <a:off x="838200" y="406523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Δ</a:t>
              </a:r>
              <a:r>
                <a:rPr lang="en-US" dirty="0"/>
                <a:t>Q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8E2189-C807-DCAD-9A69-554A12030728}"/>
                </a:ext>
              </a:extLst>
            </p:cNvPr>
            <p:cNvSpPr txBox="1"/>
            <p:nvPr/>
          </p:nvSpPr>
          <p:spPr>
            <a:xfrm>
              <a:off x="1779193" y="4065239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E=∂</a:t>
              </a:r>
              <a:r>
                <a:rPr lang="en-US" baseline="-25000" dirty="0"/>
                <a:t>t</a:t>
              </a:r>
              <a:r>
                <a:rPr lang="el-GR" dirty="0"/>
                <a:t>Φ</a:t>
              </a:r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FF28BDF-45CF-83FE-08AA-36D03D2B0784}"/>
              </a:ext>
            </a:extLst>
          </p:cNvPr>
          <p:cNvSpPr txBox="1"/>
          <p:nvPr/>
        </p:nvSpPr>
        <p:spPr>
          <a:xfrm>
            <a:off x="58026" y="1828800"/>
            <a:ext cx="6203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B050"/>
                </a:solidFill>
              </a:rPr>
              <a:t>Amazing fact: </a:t>
            </a:r>
            <a:r>
              <a:rPr lang="en-US" sz="1600" dirty="0"/>
              <a:t>Two dimensional electron gases in magnetic </a:t>
            </a:r>
          </a:p>
          <a:p>
            <a:r>
              <a:rPr lang="en-US" sz="1600" dirty="0"/>
              <a:t>fields support a Hall conductance at a fraction of a quantum</a:t>
            </a:r>
          </a:p>
          <a:p>
            <a:r>
              <a:rPr lang="en-US" sz="1600" dirty="0"/>
              <a:t>i.e. </a:t>
            </a:r>
            <a:r>
              <a:rPr lang="en-US" sz="1600" b="1" dirty="0"/>
              <a:t>the Fractional Quantum Hall effect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100" i="1" kern="0" dirty="0" err="1">
                <a:solidFill>
                  <a:srgbClr val="000000"/>
                </a:solidFill>
              </a:rPr>
              <a:t>Tsui</a:t>
            </a:r>
            <a:r>
              <a:rPr lang="en-US" sz="1100" i="1" kern="0" dirty="0">
                <a:solidFill>
                  <a:srgbClr val="000000"/>
                </a:solidFill>
              </a:rPr>
              <a:t>, Stormer, </a:t>
            </a:r>
            <a:r>
              <a:rPr lang="en-US" sz="1100" i="1" kern="0" dirty="0" err="1">
                <a:solidFill>
                  <a:srgbClr val="000000"/>
                </a:solidFill>
              </a:rPr>
              <a:t>Gossard</a:t>
            </a:r>
            <a:r>
              <a:rPr lang="en-US" sz="1100" i="1" kern="0" dirty="0">
                <a:solidFill>
                  <a:srgbClr val="000000"/>
                </a:solidFill>
              </a:rPr>
              <a:t> PRL 1982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20"/>
          <p:cNvSpPr>
            <a:spLocks noChangeArrowheads="1"/>
          </p:cNvSpPr>
          <p:nvPr/>
        </p:nvSpPr>
        <p:spPr bwMode="auto">
          <a:xfrm rot="19176457">
            <a:off x="3570265" y="1129030"/>
            <a:ext cx="762000" cy="2671151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20"/>
          <p:cNvSpPr>
            <a:spLocks noChangeArrowheads="1"/>
          </p:cNvSpPr>
          <p:nvPr/>
        </p:nvSpPr>
        <p:spPr bwMode="auto">
          <a:xfrm>
            <a:off x="4011612" y="2622550"/>
            <a:ext cx="762000" cy="2667000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 rot="2010282">
            <a:off x="4432607" y="1109809"/>
            <a:ext cx="762000" cy="2667000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20"/>
          <p:cNvSpPr>
            <a:spLocks noChangeArrowheads="1"/>
          </p:cNvSpPr>
          <p:nvPr/>
        </p:nvSpPr>
        <p:spPr bwMode="auto">
          <a:xfrm rot="16200000">
            <a:off x="1981200" y="184151"/>
            <a:ext cx="838200" cy="3276600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29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ea typeface="+mn-ea"/>
                <a:cs typeface="Arial" pitchFamily="34" charset="0"/>
              </a:rPr>
              <a:t>Majorana</a:t>
            </a:r>
            <a:r>
              <a:rPr lang="en-US" altLang="zh-TW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ea typeface="+mn-ea"/>
                <a:cs typeface="Arial" pitchFamily="34" charset="0"/>
              </a:rPr>
              <a:t> exchange example A</a:t>
            </a:r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 rot="16200000">
            <a:off x="4000500" y="146050"/>
            <a:ext cx="762000" cy="3429000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 rot="5400000">
            <a:off x="5954712" y="298450"/>
            <a:ext cx="762000" cy="3124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3"/>
          <p:cNvSpPr>
            <a:spLocks noChangeShapeType="1"/>
          </p:cNvSpPr>
          <p:nvPr/>
        </p:nvSpPr>
        <p:spPr bwMode="auto">
          <a:xfrm>
            <a:off x="3402012" y="1860550"/>
            <a:ext cx="1828800" cy="0"/>
          </a:xfrm>
          <a:prstGeom prst="line">
            <a:avLst/>
          </a:prstGeom>
          <a:noFill/>
          <a:ln w="41275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>
            <a:off x="3325812" y="1860550"/>
            <a:ext cx="990600" cy="1295400"/>
          </a:xfrm>
          <a:prstGeom prst="line">
            <a:avLst/>
          </a:prstGeom>
          <a:noFill/>
          <a:ln w="41275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H="1">
            <a:off x="4392612" y="1860550"/>
            <a:ext cx="838200" cy="1295400"/>
          </a:xfrm>
          <a:prstGeom prst="line">
            <a:avLst/>
          </a:prstGeom>
          <a:noFill/>
          <a:ln w="41275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1268412" y="1860550"/>
            <a:ext cx="2133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5230812" y="1860550"/>
            <a:ext cx="2133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4392612" y="3155950"/>
            <a:ext cx="0" cy="1752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3097212" y="1631950"/>
            <a:ext cx="457200" cy="4572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11"/>
          <p:cNvSpPr>
            <a:spLocks noChangeArrowheads="1"/>
          </p:cNvSpPr>
          <p:nvPr/>
        </p:nvSpPr>
        <p:spPr bwMode="auto">
          <a:xfrm>
            <a:off x="5002212" y="1631950"/>
            <a:ext cx="457200" cy="457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2"/>
          <p:cNvSpPr>
            <a:spLocks noChangeArrowheads="1"/>
          </p:cNvSpPr>
          <p:nvPr/>
        </p:nvSpPr>
        <p:spPr bwMode="auto">
          <a:xfrm>
            <a:off x="1039812" y="1631950"/>
            <a:ext cx="457200" cy="4572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3"/>
          <p:cNvSpPr>
            <a:spLocks noChangeArrowheads="1"/>
          </p:cNvSpPr>
          <p:nvPr/>
        </p:nvSpPr>
        <p:spPr bwMode="auto">
          <a:xfrm>
            <a:off x="4164012" y="285115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164012" y="460375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15"/>
          <p:cNvSpPr>
            <a:spLocks noChangeArrowheads="1"/>
          </p:cNvSpPr>
          <p:nvPr/>
        </p:nvSpPr>
        <p:spPr bwMode="auto">
          <a:xfrm>
            <a:off x="7135812" y="163195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1116012" y="2165350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3157537" y="2190175"/>
            <a:ext cx="393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3151187" y="990600"/>
            <a:ext cx="658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A</a:t>
            </a:r>
            <a:r>
              <a:rPr lang="en-US" sz="3600" baseline="-25000"/>
              <a:t>2</a:t>
            </a:r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4849812" y="990600"/>
            <a:ext cx="658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B</a:t>
            </a:r>
            <a:r>
              <a:rPr lang="en-US" sz="3600" baseline="-25000"/>
              <a:t>2</a:t>
            </a: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7265987" y="1066800"/>
            <a:ext cx="658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B</a:t>
            </a:r>
            <a:r>
              <a:rPr lang="en-US" sz="3600" baseline="-25000"/>
              <a:t>1</a:t>
            </a: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4697412" y="2614613"/>
            <a:ext cx="684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/>
              <a:t>C</a:t>
            </a:r>
            <a:r>
              <a:rPr lang="en-US" sz="3600" baseline="-25000" dirty="0"/>
              <a:t>2</a:t>
            </a:r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3352800" y="4527550"/>
            <a:ext cx="684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/>
              <a:t>C</a:t>
            </a:r>
            <a:r>
              <a:rPr lang="en-US" sz="3600" baseline="-25000" dirty="0"/>
              <a:t>1</a:t>
            </a:r>
          </a:p>
        </p:txBody>
      </p:sp>
      <p:sp>
        <p:nvSpPr>
          <p:cNvPr id="46" name="Text Box 26"/>
          <p:cNvSpPr txBox="1">
            <a:spLocks noChangeArrowheads="1"/>
          </p:cNvSpPr>
          <p:nvPr/>
        </p:nvSpPr>
        <p:spPr bwMode="auto">
          <a:xfrm>
            <a:off x="1023937" y="990600"/>
            <a:ext cx="658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A</a:t>
            </a:r>
            <a:r>
              <a:rPr lang="en-US" sz="3600" baseline="-25000"/>
              <a:t>1</a:t>
            </a: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0" y="5486400"/>
          <a:ext cx="441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680" imgH="457200" progId="Equation.3">
                  <p:embed/>
                </p:oleObj>
              </mc:Choice>
              <mc:Fallback>
                <p:oleObj name="Equation" r:id="rId2" imgW="2209680" imgH="457200" progId="Equation.3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86400"/>
                        <a:ext cx="4419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0" y="5486400"/>
          <a:ext cx="421599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2280" imgH="482400" progId="Equation.3">
                  <p:embed/>
                </p:oleObj>
              </mc:Choice>
              <mc:Fallback>
                <p:oleObj name="Equation" r:id="rId4" imgW="2222280" imgH="482400" progId="Equation.3">
                  <p:embed/>
                  <p:pic>
                    <p:nvPicPr>
                      <p:cNvPr id="143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86400"/>
                        <a:ext cx="4215999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0" y="5486400"/>
          <a:ext cx="5792856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19160" imgH="482400" progId="Equation.3">
                  <p:embed/>
                </p:oleObj>
              </mc:Choice>
              <mc:Fallback>
                <p:oleObj name="Equation" r:id="rId6" imgW="2819160" imgH="482400" progId="Equation.3">
                  <p:embed/>
                  <p:pic>
                    <p:nvPicPr>
                      <p:cNvPr id="143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86400"/>
                        <a:ext cx="5792856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0" y="5334000"/>
          <a:ext cx="7162800" cy="1213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44720" imgH="482400" progId="Equation.3">
                  <p:embed/>
                </p:oleObj>
              </mc:Choice>
              <mc:Fallback>
                <p:oleObj name="Equation" r:id="rId8" imgW="2844720" imgH="482400" progId="Equation.3">
                  <p:embed/>
                  <p:pic>
                    <p:nvPicPr>
                      <p:cNvPr id="143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34000"/>
                        <a:ext cx="7162800" cy="12133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0" y="5410200"/>
          <a:ext cx="7086600" cy="981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79760" imgH="482400" progId="Equation.3">
                  <p:embed/>
                </p:oleObj>
              </mc:Choice>
              <mc:Fallback>
                <p:oleObj name="Equation" r:id="rId10" imgW="3479760" imgH="482400" progId="Equation.3">
                  <p:embed/>
                  <p:pic>
                    <p:nvPicPr>
                      <p:cNvPr id="143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10200"/>
                        <a:ext cx="7086600" cy="9813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22072" y="5410200"/>
          <a:ext cx="71534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79760" imgH="482400" progId="Equation.3">
                  <p:embed/>
                </p:oleObj>
              </mc:Choice>
              <mc:Fallback>
                <p:oleObj name="Equation" r:id="rId12" imgW="3479760" imgH="482400" progId="Equation.3">
                  <p:embed/>
                  <p:pic>
                    <p:nvPicPr>
                      <p:cNvPr id="143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2" y="5410200"/>
                        <a:ext cx="7153463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39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3516 L 0.11806 0.12118 C 0.14288 0.15703 0.18004 0.17761 0.21858 0.17761 C 0.26285 0.17761 0.29809 0.15703 0.32292 0.12118 L 0.44149 -0.03516 " pathEditMode="relative" rAng="0" ptsTypes="FffFF">
                                      <p:cBhvr>
                                        <p:cTn id="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2035 L 0.1177 0.11054 C 0.14253 0.14038 0.17934 0.15726 0.21788 0.15726 C 0.2618 0.15726 0.29687 0.14038 0.3217 0.11054 L 0.43975 -0.02035 " pathEditMode="relative" rAng="0" ptsTypes="FffFF">
                                      <p:cBhvr>
                                        <p:cTn id="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0" y="89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36 -0.00925 C 0.48611 0.08441 0.53402 0.1783 0.52448 0.24283 C 0.51493 0.30735 0.44809 0.34274 0.38142 0.37812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194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49 -0.02405 C 0.39479 0.06244 0.34826 0.14893 0.29983 0.17275 C 0.25139 0.19657 0.20104 0.15795 0.15069 0.11933 " pathEditMode="relative" rAng="0" ptsTypes="aaA">
                                      <p:cBhvr>
                                        <p:cTn id="10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16 0.13645 C 0.04601 0.15055 -0.06615 0.16466 -0.12795 0.13645 C -0.18976 0.10823 -0.20121 0.03723 -0.2125 -0.03354 " pathEditMode="relative" rAng="0" ptsTypes="aaA">
                                      <p:cBhvr>
                                        <p:cTn id="1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710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25 0.38136 C 0.2967 0.31336 0.21232 0.2456 0.18437 0.17854 C 0.15642 0.11147 0.18489 0.04556 0.21354 -0.02035 " pathEditMode="relative" rAng="0" ptsTypes="aaA">
                                      <p:cBhvr>
                                        <p:cTn id="1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2010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40" grpId="0" animBg="1"/>
      <p:bldP spid="40" grpId="1" animBg="1"/>
      <p:bldP spid="48" grpId="0" animBg="1"/>
      <p:bldP spid="48" grpId="1" animBg="1"/>
      <p:bldP spid="47" grpId="0" animBg="1"/>
      <p:bldP spid="47" grpId="1" animBg="1"/>
      <p:bldP spid="24" grpId="0" animBg="1"/>
      <p:bldP spid="24" grpId="1" animBg="1"/>
      <p:bldP spid="25" grpId="0" animBg="1"/>
      <p:bldP spid="25" grpId="1" animBg="1"/>
      <p:bldP spid="32" grpId="0" animBg="1"/>
      <p:bldP spid="32" grpId="1" animBg="1"/>
      <p:bldP spid="33" grpId="0" animBg="1"/>
      <p:bldP spid="33" grpId="1" animBg="1"/>
      <p:bldP spid="33" grpId="2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8" grpId="1"/>
      <p:bldP spid="38" grpId="2"/>
      <p:bldP spid="39" grpId="0"/>
      <p:bldP spid="39" grpId="1"/>
      <p:bldP spid="39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 bwMode="auto">
          <a:xfrm>
            <a:off x="457200" y="449263"/>
            <a:ext cx="8229600" cy="54292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zh-TW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Arial" pitchFamily="34" charset="0"/>
              </a:rPr>
              <a:t>Summary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2286000" y="6248400"/>
            <a:ext cx="431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Thanks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for your attention!</a:t>
            </a:r>
          </a:p>
        </p:txBody>
      </p:sp>
      <p:sp>
        <p:nvSpPr>
          <p:cNvPr id="36870" name="Oval 24"/>
          <p:cNvSpPr>
            <a:spLocks noChangeArrowheads="1"/>
          </p:cNvSpPr>
          <p:nvPr/>
        </p:nvSpPr>
        <p:spPr bwMode="auto">
          <a:xfrm>
            <a:off x="4343400" y="2057400"/>
            <a:ext cx="36576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Signatures  in semiconductor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nanowire are promising</a:t>
            </a:r>
          </a:p>
        </p:txBody>
      </p:sp>
      <p:sp>
        <p:nvSpPr>
          <p:cNvPr id="36871" name="Oval 26"/>
          <p:cNvSpPr>
            <a:spLocks noChangeArrowheads="1"/>
          </p:cNvSpPr>
          <p:nvPr/>
        </p:nvSpPr>
        <p:spPr bwMode="auto">
          <a:xfrm>
            <a:off x="4114800" y="4343400"/>
            <a:ext cx="4648200" cy="990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Other platforms are emerging as contenders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though they are more preliminary</a:t>
            </a:r>
          </a:p>
        </p:txBody>
      </p:sp>
      <p:sp>
        <p:nvSpPr>
          <p:cNvPr id="36872" name="Oval 27"/>
          <p:cNvSpPr>
            <a:spLocks noChangeArrowheads="1"/>
          </p:cNvSpPr>
          <p:nvPr/>
        </p:nvSpPr>
        <p:spPr bwMode="auto">
          <a:xfrm>
            <a:off x="1676400" y="1143000"/>
            <a:ext cx="5486400" cy="838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 Majorana systems are a platform for interesting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fundamental physics and quantum computation</a:t>
            </a:r>
          </a:p>
        </p:txBody>
      </p:sp>
      <p:sp>
        <p:nvSpPr>
          <p:cNvPr id="36873" name="Oval 30"/>
          <p:cNvSpPr>
            <a:spLocks noChangeArrowheads="1"/>
          </p:cNvSpPr>
          <p:nvPr/>
        </p:nvSpPr>
        <p:spPr bwMode="auto">
          <a:xfrm>
            <a:off x="914400" y="3352800"/>
            <a:ext cx="5105400" cy="990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Distinguishing Majorana and Andreev as well as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understanding role of disorder are key challenges</a:t>
            </a: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152400" y="5494338"/>
            <a:ext cx="88681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80"/>
                </a:solidFill>
              </a:rPr>
              <a:t>Topology is continuing to play a dominant role in predicting new phenomena </a:t>
            </a:r>
          </a:p>
          <a:p>
            <a:r>
              <a:rPr lang="en-US" b="1" dirty="0">
                <a:solidFill>
                  <a:srgbClr val="008080"/>
                </a:solidFill>
              </a:rPr>
              <a:t>in condensed matter systems…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6" grpId="0"/>
      <p:bldP spid="36870" grpId="0" animBg="1"/>
      <p:bldP spid="36871" grpId="0" animBg="1"/>
      <p:bldP spid="36872" grpId="0" animBg="1"/>
      <p:bldP spid="36873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76200" y="3918452"/>
            <a:ext cx="9144000" cy="2846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ym typeface="Helvetica Neue"/>
              </a:rPr>
              <a:t>For a single spinful channel the conductance into a topological superconductor with arbitrary channels is </a:t>
            </a:r>
            <a:r>
              <a:rPr lang="en-US" sz="1600" b="1" dirty="0">
                <a:sym typeface="Helvetica Neue"/>
              </a:rPr>
              <a:t>quantized</a:t>
            </a:r>
            <a:r>
              <a:rPr lang="en-US" sz="1350" dirty="0"/>
              <a:t>	               </a:t>
            </a:r>
            <a:r>
              <a:rPr lang="en-US" sz="1050" i="1" kern="0" dirty="0" err="1">
                <a:solidFill>
                  <a:srgbClr val="000000"/>
                </a:solidFill>
              </a:rPr>
              <a:t>Wimmer</a:t>
            </a:r>
            <a:r>
              <a:rPr lang="en-US" sz="1050" i="1" kern="0" dirty="0">
                <a:solidFill>
                  <a:srgbClr val="000000"/>
                </a:solidFill>
              </a:rPr>
              <a:t> et al NJP (2011)</a:t>
            </a:r>
            <a:endParaRPr lang="en-US" sz="1600" i="1" dirty="0">
              <a:solidFill>
                <a:srgbClr val="FF0000"/>
              </a:solidFill>
              <a:latin typeface="Calibri" panose="020F0502020204030204"/>
            </a:endParaRPr>
          </a:p>
          <a:p>
            <a:pPr>
              <a:lnSpc>
                <a:spcPct val="110000"/>
              </a:lnSpc>
            </a:pPr>
            <a:endParaRPr lang="en-US" sz="1600" dirty="0">
              <a:sym typeface="Helvetica Neue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sym typeface="Helvetica Neue"/>
              </a:rPr>
              <a:t>Conductance into a single Majorana through a single channel contact is </a:t>
            </a:r>
            <a:r>
              <a:rPr lang="en-US" sz="1600" b="1" dirty="0">
                <a:sym typeface="Helvetica Neue"/>
              </a:rPr>
              <a:t>quantized</a:t>
            </a:r>
            <a:r>
              <a:rPr lang="en-US" sz="1600" dirty="0">
                <a:sym typeface="Helvetica Neue"/>
              </a:rPr>
              <a:t> in a way that is  </a:t>
            </a:r>
            <a:r>
              <a:rPr lang="en-US" sz="1600" b="1" dirty="0">
                <a:sym typeface="Helvetica Neue"/>
              </a:rPr>
              <a:t>independent of how high </a:t>
            </a:r>
            <a:r>
              <a:rPr lang="en-US" sz="1600" dirty="0">
                <a:sym typeface="Helvetica Neue"/>
              </a:rPr>
              <a:t>the tunnel barrier is</a:t>
            </a:r>
          </a:p>
          <a:p>
            <a:pPr>
              <a:lnSpc>
                <a:spcPct val="110000"/>
              </a:lnSpc>
            </a:pPr>
            <a:endParaRPr lang="en-US" sz="1350" dirty="0">
              <a:sym typeface="Helvetica Neue"/>
            </a:endParaRPr>
          </a:p>
          <a:p>
            <a:pPr>
              <a:lnSpc>
                <a:spcPct val="110000"/>
              </a:lnSpc>
            </a:pPr>
            <a:endParaRPr lang="en-US" sz="1350" dirty="0">
              <a:sym typeface="Helvetica Neue"/>
            </a:endParaRPr>
          </a:p>
          <a:p>
            <a:pPr>
              <a:lnSpc>
                <a:spcPct val="110000"/>
              </a:lnSpc>
            </a:pPr>
            <a:r>
              <a:rPr lang="en-US" sz="1350" dirty="0">
                <a:sym typeface="Helvetica Neue"/>
              </a:rPr>
              <a:t> 						</a:t>
            </a:r>
            <a:r>
              <a:rPr lang="en-US" sz="1050" i="1" kern="0" dirty="0" err="1">
                <a:solidFill>
                  <a:srgbClr val="000000"/>
                </a:solidFill>
                <a:sym typeface="Helvetica Neue"/>
              </a:rPr>
              <a:t>Flensberg</a:t>
            </a:r>
            <a:r>
              <a:rPr lang="en-US" sz="1050" i="1" kern="0" dirty="0">
                <a:solidFill>
                  <a:srgbClr val="000000"/>
                </a:solidFill>
                <a:sym typeface="Helvetica Neue"/>
              </a:rPr>
              <a:t> PRB</a:t>
            </a:r>
            <a:r>
              <a:rPr lang="en-US" sz="1050" i="1" kern="0" dirty="0">
                <a:solidFill>
                  <a:srgbClr val="000000"/>
                </a:solidFill>
              </a:rPr>
              <a:t> (2010)</a:t>
            </a:r>
            <a:endParaRPr lang="en-US" sz="1050" i="1" kern="0" dirty="0">
              <a:solidFill>
                <a:srgbClr val="000000"/>
              </a:solidFill>
              <a:sym typeface="Helvetica Neue"/>
            </a:endParaRP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How does the tunnel robustness of MZM ZBCPs compare to “Bad” and “Ugly” ZBCPs?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3628"/>
            <a:ext cx="8610600" cy="994172"/>
          </a:xfrm>
        </p:spPr>
        <p:txBody>
          <a:bodyPr>
            <a:noAutofit/>
          </a:bodyPr>
          <a:lstStyle/>
          <a:p>
            <a:r>
              <a:rPr lang="en-US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Arial" pitchFamily="34" charset="0"/>
              </a:rPr>
              <a:t>Conductance quantization approach to distinguish Majorana and Andreev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358" y="1713739"/>
            <a:ext cx="6251242" cy="21724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297593"/>
            <a:ext cx="2690544" cy="5698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5313298"/>
            <a:ext cx="2860283" cy="4779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3904" y="5440378"/>
            <a:ext cx="476297" cy="27462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16593" y="3485108"/>
            <a:ext cx="398207" cy="372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152400" y="3006459"/>
            <a:ext cx="20113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Tunnel Gate pinches to single channel</a:t>
            </a:r>
          </a:p>
        </p:txBody>
      </p:sp>
      <p:cxnSp>
        <p:nvCxnSpPr>
          <p:cNvPr id="21" name="Straight Arrow Connector 20"/>
          <p:cNvCxnSpPr>
            <a:cxnSpLocks/>
            <a:stCxn id="19" idx="3"/>
            <a:endCxn id="18" idx="1"/>
          </p:cNvCxnSpPr>
          <p:nvPr/>
        </p:nvCxnSpPr>
        <p:spPr>
          <a:xfrm>
            <a:off x="2163773" y="3260375"/>
            <a:ext cx="1552820" cy="411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410997" y="3560623"/>
            <a:ext cx="3513803" cy="341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Top gate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60F46B-6D59-3C3A-998D-974324D04EA5}"/>
              </a:ext>
            </a:extLst>
          </p:cNvPr>
          <p:cNvSpPr txBox="1"/>
          <p:nvPr/>
        </p:nvSpPr>
        <p:spPr>
          <a:xfrm>
            <a:off x="228600" y="2211885"/>
            <a:ext cx="1702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Computational</a:t>
            </a:r>
          </a:p>
          <a:p>
            <a:r>
              <a:rPr lang="en-US" sz="1600" dirty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718330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427823" y="1536724"/>
            <a:ext cx="3563777" cy="482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ym typeface="Helvetica Neue"/>
              </a:rPr>
              <a:t>Basic measurement (top left) of ZBCP versus Zeeman let’s us choose a magnetic field </a:t>
            </a:r>
            <a:r>
              <a:rPr lang="en-US" sz="1600" dirty="0" err="1">
                <a:sym typeface="Helvetica Neue"/>
              </a:rPr>
              <a:t>etc</a:t>
            </a:r>
            <a:r>
              <a:rPr lang="en-US" sz="1600" dirty="0">
                <a:sym typeface="Helvetica Neue"/>
              </a:rPr>
              <a:t> for </a:t>
            </a:r>
            <a:r>
              <a:rPr lang="en-US" sz="1600" dirty="0" err="1">
                <a:sym typeface="Helvetica Neue"/>
              </a:rPr>
              <a:t>Majorana</a:t>
            </a:r>
            <a:endParaRPr lang="en-US" sz="1600" dirty="0">
              <a:sym typeface="Helvetica Neue"/>
            </a:endParaRPr>
          </a:p>
          <a:p>
            <a:pPr>
              <a:lnSpc>
                <a:spcPct val="110000"/>
              </a:lnSpc>
            </a:pPr>
            <a:endParaRPr lang="en-US" sz="1600" dirty="0">
              <a:sym typeface="Helvetica Neue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sym typeface="Helvetica Neue"/>
              </a:rPr>
              <a:t>Vary tunnel barrier (top right) varies “normal” conductance G</a:t>
            </a:r>
            <a:r>
              <a:rPr lang="en-US" sz="1600" baseline="-25000" dirty="0">
                <a:sym typeface="Helvetica Neue"/>
              </a:rPr>
              <a:t>N</a:t>
            </a:r>
            <a:r>
              <a:rPr lang="en-US" sz="1600" dirty="0">
                <a:sym typeface="Helvetica Neue"/>
              </a:rPr>
              <a:t> and to a lesser extent zero-bias conductance G</a:t>
            </a:r>
            <a:r>
              <a:rPr lang="en-US" sz="1600" baseline="-25000" dirty="0">
                <a:sym typeface="Helvetica Neue"/>
              </a:rPr>
              <a:t>Z</a:t>
            </a:r>
          </a:p>
          <a:p>
            <a:pPr>
              <a:lnSpc>
                <a:spcPct val="110000"/>
              </a:lnSpc>
            </a:pPr>
            <a:endParaRPr lang="en-US" sz="1600" dirty="0">
              <a:sym typeface="Helvetica Neue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sym typeface="Helvetica Neue"/>
              </a:rPr>
              <a:t>	  is the range of G</a:t>
            </a:r>
            <a:r>
              <a:rPr lang="en-US" sz="1600" baseline="-25000" dirty="0">
                <a:sym typeface="Helvetica Neue"/>
              </a:rPr>
              <a:t>N</a:t>
            </a:r>
            <a:r>
              <a:rPr lang="en-US" sz="1600" dirty="0">
                <a:sym typeface="Helvetica Neue"/>
              </a:rPr>
              <a:t> over which G</a:t>
            </a:r>
            <a:r>
              <a:rPr lang="en-US" sz="1600" baseline="-25000" dirty="0">
                <a:sym typeface="Helvetica Neue"/>
              </a:rPr>
              <a:t>Z</a:t>
            </a:r>
            <a:r>
              <a:rPr lang="en-US" sz="1600" dirty="0">
                <a:sym typeface="Helvetica Neue"/>
              </a:rPr>
              <a:t> (bottom left) is within a tolerance </a:t>
            </a:r>
            <a:r>
              <a:rPr lang="el-GR" sz="1600" dirty="0">
                <a:sym typeface="Helvetica Neue"/>
              </a:rPr>
              <a:t>ε</a:t>
            </a:r>
            <a:r>
              <a:rPr lang="en-US" sz="1600" dirty="0">
                <a:sym typeface="Helvetica Neue"/>
              </a:rPr>
              <a:t> of quantization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dirty="0"/>
              <a:t>Robustness of ZBCP is quantified by a Quality Factor (bottom right)</a:t>
            </a:r>
          </a:p>
          <a:p>
            <a:pPr>
              <a:lnSpc>
                <a:spcPct val="110000"/>
              </a:lnSpc>
            </a:pPr>
            <a:endParaRPr lang="en-US" sz="1350" dirty="0"/>
          </a:p>
          <a:p>
            <a:pPr>
              <a:lnSpc>
                <a:spcPct val="110000"/>
              </a:lnSpc>
            </a:pPr>
            <a:endParaRPr lang="en-US" sz="1350" dirty="0"/>
          </a:p>
          <a:p>
            <a:pPr>
              <a:lnSpc>
                <a:spcPct val="110000"/>
              </a:lnSpc>
            </a:pPr>
            <a:endParaRPr lang="en-US" sz="1350" dirty="0">
              <a:sym typeface="Helvetica Neu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689" y="1718565"/>
            <a:ext cx="2718134" cy="1898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4956"/>
            <a:ext cx="8686800" cy="994172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Arial" pitchFamily="34" charset="0"/>
              </a:rPr>
              <a:t>Results for an ideal wire (good case)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947" y="5904279"/>
            <a:ext cx="90653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Topological Majorana wires have an F exceeding 30 at low T, but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 an F of about 2.7 for </a:t>
            </a:r>
            <a:r>
              <a:rPr lang="el-GR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ε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=0.1             		               </a:t>
            </a:r>
            <a:r>
              <a:rPr kumimoji="0" lang="en-US" sz="135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Lai, Das </a:t>
            </a:r>
            <a:r>
              <a:rPr kumimoji="0" lang="en-US" sz="105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Sarma</a:t>
            </a: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JS PRB 2022 </a:t>
            </a:r>
          </a:p>
          <a:p>
            <a:pPr lvl="0">
              <a:defRPr/>
            </a:pPr>
            <a:endParaRPr lang="en-US" sz="2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3" y="1752030"/>
            <a:ext cx="2651352" cy="1977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7" y="3729678"/>
            <a:ext cx="2453070" cy="1821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3842" y="3698100"/>
            <a:ext cx="2417089" cy="19265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944" y="5628470"/>
            <a:ext cx="1249926" cy="2409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6008" y="4247560"/>
            <a:ext cx="914936" cy="25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55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630" y="286629"/>
            <a:ext cx="9194630" cy="994172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Arial" pitchFamily="34" charset="0"/>
              </a:rPr>
              <a:t>Results for an quasi-MZM (“bad” case)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760" y="5728409"/>
            <a:ext cx="874584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Quasi-Majorana wires have an F of about 1.8 for </a:t>
            </a:r>
            <a:r>
              <a:rPr lang="el-GR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ε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=0.1, so a threshold of 2.5 for these parameters separates MZMs okay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35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						         </a:t>
            </a: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Lai, Das </a:t>
            </a:r>
            <a:r>
              <a:rPr kumimoji="0" lang="en-US" sz="105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Sarma</a:t>
            </a: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JS PRB 2022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9589" y="1831285"/>
            <a:ext cx="3696875" cy="441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350" dirty="0">
                <a:sym typeface="Helvetica Neue"/>
              </a:rPr>
              <a:t>Basic measurement (top left) of ZBCP versus Zeeman let’s us choose a magnetic field </a:t>
            </a:r>
            <a:r>
              <a:rPr lang="en-US" sz="1350" dirty="0" err="1">
                <a:sym typeface="Helvetica Neue"/>
              </a:rPr>
              <a:t>etc</a:t>
            </a:r>
            <a:r>
              <a:rPr lang="en-US" sz="1350" dirty="0">
                <a:sym typeface="Helvetica Neue"/>
              </a:rPr>
              <a:t> with a nearly quantized ZBCP</a:t>
            </a:r>
          </a:p>
          <a:p>
            <a:pPr>
              <a:lnSpc>
                <a:spcPct val="110000"/>
              </a:lnSpc>
            </a:pPr>
            <a:endParaRPr lang="en-US" sz="1350" dirty="0">
              <a:sym typeface="Helvetica Neue"/>
            </a:endParaRPr>
          </a:p>
          <a:p>
            <a:pPr>
              <a:lnSpc>
                <a:spcPct val="110000"/>
              </a:lnSpc>
            </a:pPr>
            <a:r>
              <a:rPr lang="en-US" sz="1350" dirty="0">
                <a:sym typeface="Helvetica Neue"/>
              </a:rPr>
              <a:t>Vary tunnel barrier (top right) varies “normal” conductance G</a:t>
            </a:r>
            <a:r>
              <a:rPr lang="en-US" sz="1350" baseline="-25000" dirty="0">
                <a:sym typeface="Helvetica Neue"/>
              </a:rPr>
              <a:t>N</a:t>
            </a:r>
            <a:r>
              <a:rPr lang="en-US" sz="1350" dirty="0">
                <a:sym typeface="Helvetica Neue"/>
              </a:rPr>
              <a:t> while G</a:t>
            </a:r>
            <a:r>
              <a:rPr lang="en-US" sz="1350" baseline="-25000" dirty="0">
                <a:sym typeface="Helvetica Neue"/>
              </a:rPr>
              <a:t>Z </a:t>
            </a:r>
            <a:r>
              <a:rPr lang="en-US" sz="1350" dirty="0">
                <a:sym typeface="Helvetica Neue"/>
              </a:rPr>
              <a:t>in a non-monotonic way</a:t>
            </a:r>
            <a:endParaRPr lang="en-US" sz="1350" baseline="-25000" dirty="0">
              <a:sym typeface="Helvetica Neue"/>
            </a:endParaRPr>
          </a:p>
          <a:p>
            <a:pPr>
              <a:lnSpc>
                <a:spcPct val="110000"/>
              </a:lnSpc>
            </a:pPr>
            <a:endParaRPr lang="en-US" sz="1350" dirty="0">
              <a:sym typeface="Helvetica Neue"/>
            </a:endParaRPr>
          </a:p>
          <a:p>
            <a:pPr>
              <a:lnSpc>
                <a:spcPct val="110000"/>
              </a:lnSpc>
            </a:pPr>
            <a:r>
              <a:rPr lang="en-US" sz="1350" dirty="0">
                <a:sym typeface="Helvetica Neue"/>
              </a:rPr>
              <a:t>Relatively small range of G</a:t>
            </a:r>
            <a:r>
              <a:rPr lang="en-US" sz="1350" baseline="-25000" dirty="0">
                <a:sym typeface="Helvetica Neue"/>
              </a:rPr>
              <a:t>N</a:t>
            </a:r>
            <a:r>
              <a:rPr lang="en-US" sz="1350" dirty="0">
                <a:sym typeface="Helvetica Neue"/>
              </a:rPr>
              <a:t> over which G</a:t>
            </a:r>
            <a:r>
              <a:rPr lang="en-US" sz="1350" baseline="-25000" dirty="0">
                <a:sym typeface="Helvetica Neue"/>
              </a:rPr>
              <a:t>Z</a:t>
            </a:r>
            <a:r>
              <a:rPr lang="en-US" sz="1350" dirty="0">
                <a:sym typeface="Helvetica Neue"/>
              </a:rPr>
              <a:t> is within a tolerance </a:t>
            </a:r>
            <a:r>
              <a:rPr lang="el-GR" sz="1350" dirty="0">
                <a:sym typeface="Helvetica Neue"/>
              </a:rPr>
              <a:t>ε</a:t>
            </a:r>
            <a:r>
              <a:rPr lang="en-US" sz="1350" dirty="0">
                <a:sym typeface="Helvetica Neue"/>
              </a:rPr>
              <a:t> of quantization (bottom left)</a:t>
            </a:r>
          </a:p>
          <a:p>
            <a:pPr>
              <a:lnSpc>
                <a:spcPct val="110000"/>
              </a:lnSpc>
            </a:pPr>
            <a:endParaRPr lang="en-US" sz="1350" dirty="0"/>
          </a:p>
          <a:p>
            <a:pPr>
              <a:lnSpc>
                <a:spcPct val="110000"/>
              </a:lnSpc>
            </a:pPr>
            <a:r>
              <a:rPr lang="en-US" sz="1350" dirty="0"/>
              <a:t>Quality factor F (bottom right)  is actually quite large for large tolerance </a:t>
            </a:r>
            <a:r>
              <a:rPr lang="el-GR" sz="1350" dirty="0">
                <a:sym typeface="Helvetica Neue"/>
              </a:rPr>
              <a:t>ε</a:t>
            </a:r>
            <a:r>
              <a:rPr lang="en-US" sz="1350" dirty="0">
                <a:sym typeface="Helvetica Neue"/>
              </a:rPr>
              <a:t>, because of quasi-MZM</a:t>
            </a:r>
            <a:endParaRPr lang="en-US" sz="1350" dirty="0"/>
          </a:p>
          <a:p>
            <a:pPr>
              <a:lnSpc>
                <a:spcPct val="110000"/>
              </a:lnSpc>
            </a:pPr>
            <a:endParaRPr lang="en-US" sz="1350" dirty="0"/>
          </a:p>
          <a:p>
            <a:pPr>
              <a:lnSpc>
                <a:spcPct val="110000"/>
              </a:lnSpc>
            </a:pPr>
            <a:endParaRPr lang="en-US" sz="1350" dirty="0"/>
          </a:p>
          <a:p>
            <a:pPr>
              <a:lnSpc>
                <a:spcPct val="110000"/>
              </a:lnSpc>
            </a:pPr>
            <a:endParaRPr lang="en-US" sz="1350" dirty="0">
              <a:sym typeface="Helvetica Ne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38" y="1692364"/>
            <a:ext cx="2398018" cy="1736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739" y="1676400"/>
            <a:ext cx="2337059" cy="16478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88" y="3429000"/>
            <a:ext cx="2617612" cy="18807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1861" y="3352800"/>
            <a:ext cx="2243539" cy="189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92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29600" cy="304800"/>
          </a:xfrm>
        </p:spPr>
        <p:txBody>
          <a:bodyPr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29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ea typeface="+mn-ea"/>
                <a:cs typeface="Arial" pitchFamily="34" charset="0"/>
              </a:rPr>
              <a:t>majorana</a:t>
            </a:r>
            <a:r>
              <a:rPr lang="en-US" altLang="zh-TW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ea typeface="+mn-ea"/>
                <a:cs typeface="Arial" pitchFamily="34" charset="0"/>
              </a:rPr>
              <a:t> fermions in condensed matter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E255B9-B74D-9CAF-16B2-1F1349959B9D}"/>
              </a:ext>
            </a:extLst>
          </p:cNvPr>
          <p:cNvSpPr txBox="1"/>
          <p:nvPr/>
        </p:nvSpPr>
        <p:spPr>
          <a:xfrm>
            <a:off x="76200" y="1600200"/>
            <a:ext cx="9167894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Hamiltonian for a low density </a:t>
            </a:r>
            <a:r>
              <a:rPr lang="en-US" sz="1600" b="1" dirty="0"/>
              <a:t>spin-polarized superconductor</a:t>
            </a:r>
            <a:r>
              <a:rPr lang="en-US" sz="1600" dirty="0"/>
              <a:t>: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m is the chemical potential that controls electron density. </a:t>
            </a:r>
            <a:r>
              <a:rPr lang="el-GR" sz="1600" dirty="0"/>
              <a:t>Δ</a:t>
            </a:r>
            <a:r>
              <a:rPr lang="en-US" sz="1600" dirty="0"/>
              <a:t> is the Cooper pairing potential</a:t>
            </a:r>
          </a:p>
          <a:p>
            <a:endParaRPr lang="en-US" sz="1600" dirty="0"/>
          </a:p>
          <a:p>
            <a:r>
              <a:rPr lang="en-US" sz="1600" dirty="0"/>
              <a:t>The Cooper pair potential contains a derivative factor because of </a:t>
            </a:r>
            <a:r>
              <a:rPr lang="en-US" sz="1600" b="1" dirty="0"/>
              <a:t>Pauli exclusion </a:t>
            </a:r>
            <a:r>
              <a:rPr lang="en-US" sz="1600" dirty="0"/>
              <a:t>i.e. </a:t>
            </a:r>
          </a:p>
          <a:p>
            <a:endParaRPr lang="en-US" sz="1600" dirty="0"/>
          </a:p>
          <a:p>
            <a:r>
              <a:rPr lang="en-US" sz="1600" dirty="0"/>
              <a:t>The equation of motion for the electron creation operator (setting </a:t>
            </a:r>
            <a:r>
              <a:rPr lang="el-GR" sz="1600" dirty="0"/>
              <a:t>Δ</a:t>
            </a:r>
            <a:r>
              <a:rPr lang="en-US" sz="1600" dirty="0"/>
              <a:t>=1) is 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Combining electrons and holes into a particle-hole symmetric </a:t>
            </a:r>
            <a:r>
              <a:rPr lang="en-US" sz="1600" b="1" dirty="0"/>
              <a:t>Nambu spinor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This is </a:t>
            </a:r>
            <a:r>
              <a:rPr lang="en-US" sz="1600" b="1" i="1" dirty="0"/>
              <a:t>exactly</a:t>
            </a:r>
            <a:r>
              <a:rPr lang="en-US" sz="1600" dirty="0"/>
              <a:t> </a:t>
            </a:r>
            <a:r>
              <a:rPr lang="en-US" sz="1600" b="1" dirty="0"/>
              <a:t>Majorana’s equation </a:t>
            </a:r>
            <a:r>
              <a:rPr lang="en-US" sz="1600" dirty="0"/>
              <a:t>in 1+1D (also applies beyond 1D)</a:t>
            </a:r>
          </a:p>
          <a:p>
            <a:r>
              <a:rPr lang="en-US" sz="1600" dirty="0"/>
              <a:t>			 </a:t>
            </a:r>
            <a:r>
              <a:rPr lang="en-US" sz="1100" i="1" kern="0" dirty="0">
                <a:solidFill>
                  <a:srgbClr val="000000"/>
                </a:solidFill>
              </a:rPr>
              <a:t>Read, Green PRB 2000; JS, Tewari, Semiconductors and Semimetals, Elsevier 2021</a:t>
            </a:r>
          </a:p>
          <a:p>
            <a:endParaRPr lang="en-US" sz="1600" dirty="0"/>
          </a:p>
          <a:p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Broad class of superconducting excitations satisfy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Majoranas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 </a:t>
            </a:r>
          </a:p>
          <a:p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constraint</a:t>
            </a:r>
          </a:p>
          <a:p>
            <a:r>
              <a:rPr lang="en-US" sz="1600" dirty="0"/>
              <a:t>								</a:t>
            </a:r>
            <a:r>
              <a:rPr lang="en-US" sz="1100" i="1" kern="0" dirty="0" err="1">
                <a:solidFill>
                  <a:srgbClr val="000000"/>
                </a:solidFill>
              </a:rPr>
              <a:t>Beenakker</a:t>
            </a:r>
            <a:r>
              <a:rPr lang="en-US" sz="1100" i="1" kern="0" dirty="0">
                <a:solidFill>
                  <a:srgbClr val="000000"/>
                </a:solidFill>
              </a:rPr>
              <a:t> PRL 2014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8575C5-ED26-D13C-DFBB-AAD9FDAF6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905000"/>
            <a:ext cx="4324557" cy="4929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EF0F89-17B5-D6FF-A59D-8023B1AEB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2888225"/>
            <a:ext cx="609600" cy="235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D57A96-F704-8BD2-A8A3-13A82D657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3657600"/>
            <a:ext cx="2133600" cy="36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D8A405-22A7-A8AE-8627-22C2EA8C51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4736" y="4038600"/>
            <a:ext cx="1111307" cy="3302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3D956E-C85E-AB49-0FDC-FC642281D7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4572000"/>
            <a:ext cx="1492327" cy="3238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986C6A-B1B2-B85F-3DA5-9642694B77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6574" y="4567259"/>
            <a:ext cx="2368672" cy="3619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2AFA20-D898-FD26-F22B-A7DFB7A6C1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7563" y="4588658"/>
            <a:ext cx="711237" cy="2857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28C465D-D739-6BEA-FFBB-9804F14248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3861" y="4565634"/>
            <a:ext cx="749339" cy="31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2092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ea typeface="+mn-ea"/>
                <a:cs typeface="Arial" pitchFamily="34" charset="0"/>
              </a:rPr>
              <a:t>Majorana zero modes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BA01E-A6BF-9343-BFA9-5143EEAD5FBC}"/>
              </a:ext>
            </a:extLst>
          </p:cNvPr>
          <p:cNvSpPr txBox="1"/>
          <p:nvPr/>
        </p:nvSpPr>
        <p:spPr>
          <a:xfrm>
            <a:off x="8351" y="1600200"/>
            <a:ext cx="9161482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Switching to the Majorana representation of the Majorana equation, the spinor is “real”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A mass </a:t>
            </a:r>
            <a:r>
              <a:rPr lang="en-US" sz="1600" b="1" dirty="0"/>
              <a:t>domain-wall </a:t>
            </a:r>
            <a:r>
              <a:rPr lang="en-US" sz="1600" dirty="0"/>
              <a:t>(topological defect) where 		 yields a </a:t>
            </a:r>
          </a:p>
          <a:p>
            <a:r>
              <a:rPr lang="en-US" sz="1600" dirty="0"/>
              <a:t>(0+1)D </a:t>
            </a:r>
            <a:r>
              <a:rPr lang="en-US" sz="1600" b="1" dirty="0"/>
              <a:t>Majorana zero (energy) mode </a:t>
            </a:r>
            <a:r>
              <a:rPr lang="en-US" sz="1600" dirty="0"/>
              <a:t>localized at the boundary</a:t>
            </a:r>
          </a:p>
          <a:p>
            <a:r>
              <a:rPr lang="en-US" sz="1600" dirty="0"/>
              <a:t>							</a:t>
            </a:r>
          </a:p>
          <a:p>
            <a:r>
              <a:rPr lang="en-US" sz="1600" i="1" kern="0" dirty="0">
                <a:solidFill>
                  <a:srgbClr val="000000"/>
                </a:solidFill>
              </a:rPr>
              <a:t>							</a:t>
            </a:r>
            <a:r>
              <a:rPr lang="en-US" sz="1100" i="1" kern="0" dirty="0" err="1">
                <a:solidFill>
                  <a:srgbClr val="000000"/>
                </a:solidFill>
              </a:rPr>
              <a:t>Jackiw</a:t>
            </a:r>
            <a:r>
              <a:rPr lang="en-US" sz="1100" i="1" kern="0" dirty="0">
                <a:solidFill>
                  <a:srgbClr val="000000"/>
                </a:solidFill>
              </a:rPr>
              <a:t>, </a:t>
            </a:r>
            <a:r>
              <a:rPr lang="en-US" sz="1100" i="1" kern="0" dirty="0" err="1">
                <a:solidFill>
                  <a:srgbClr val="000000"/>
                </a:solidFill>
              </a:rPr>
              <a:t>Rebbi</a:t>
            </a:r>
            <a:r>
              <a:rPr lang="en-US" sz="1100" i="1" kern="0" dirty="0">
                <a:solidFill>
                  <a:srgbClr val="000000"/>
                </a:solidFill>
              </a:rPr>
              <a:t> PRD 1976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We second quantize Majorana zero modes to </a:t>
            </a:r>
            <a:r>
              <a:rPr lang="en-US" sz="1600" b="1" dirty="0"/>
              <a:t>operators</a:t>
            </a:r>
            <a:r>
              <a:rPr lang="en-US" sz="1600" dirty="0"/>
              <a:t> in field theory </a:t>
            </a:r>
          </a:p>
          <a:p>
            <a:endParaRPr lang="en-US" sz="1600" dirty="0"/>
          </a:p>
          <a:p>
            <a:r>
              <a:rPr lang="en-US" sz="1600" dirty="0"/>
              <a:t>The notation ambiguity with gamma matrices is intentional because they satisfy the same</a:t>
            </a:r>
          </a:p>
          <a:p>
            <a:r>
              <a:rPr lang="en-US" sz="1600" dirty="0"/>
              <a:t>operator algebra</a:t>
            </a:r>
          </a:p>
          <a:p>
            <a:endParaRPr lang="en-US" sz="1600" dirty="0"/>
          </a:p>
          <a:p>
            <a:r>
              <a:rPr lang="en-US" sz="1600" dirty="0"/>
              <a:t>This specifically includes              which is </a:t>
            </a:r>
            <a:r>
              <a:rPr lang="en-US" sz="1600" b="1" dirty="0"/>
              <a:t>opposite to the Pauli </a:t>
            </a:r>
            <a:r>
              <a:rPr lang="en-US" sz="1600" dirty="0"/>
              <a:t>exclusion principle</a:t>
            </a:r>
          </a:p>
          <a:p>
            <a:endParaRPr lang="en-US" sz="1600" dirty="0"/>
          </a:p>
          <a:p>
            <a:r>
              <a:rPr lang="en-US" sz="1600" dirty="0" err="1"/>
              <a:t>Hermitean</a:t>
            </a:r>
            <a:r>
              <a:rPr lang="en-US" sz="1600" dirty="0"/>
              <a:t> Majorana operators can be thought of as </a:t>
            </a:r>
            <a:r>
              <a:rPr lang="en-US" sz="1600" b="1" dirty="0"/>
              <a:t>real and imaginary parts </a:t>
            </a:r>
            <a:r>
              <a:rPr lang="en-US" sz="1600" dirty="0"/>
              <a:t>of a fermion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A Fermion is a two-level system  		</a:t>
            </a:r>
            <a:endParaRPr lang="en-US" sz="2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	Majorana zero mode =&gt; “fractionalized” two-level qubit!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500977-F321-772B-BC15-FDB3F55CC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951184"/>
            <a:ext cx="1924157" cy="282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E0AFB1-CB36-17B4-8434-780F9C1F8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017" y="2362200"/>
            <a:ext cx="1414583" cy="30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BD0AC9-A02D-19CE-D0FA-C84A1E20CC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3" y="3581401"/>
            <a:ext cx="914397" cy="3047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676317-286F-0072-66B9-8388A262A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4365690"/>
            <a:ext cx="2662504" cy="373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2CA8EC-F469-6C5D-8D93-576F13DA0E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9075" y="4813289"/>
            <a:ext cx="495325" cy="2159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182B79-5AAC-8F94-7431-6DE233EDEC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4813289"/>
            <a:ext cx="577876" cy="2487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8B17063-C9F2-E79C-6121-84D469BB28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6963" y="5562600"/>
            <a:ext cx="1601526" cy="2655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92E68EA-FD09-A670-9E3F-69E5113552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5200" y="6044966"/>
            <a:ext cx="1302656" cy="2237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EC0BC8-6EEF-8BB4-CA26-7A8A14A9F6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2800" y="2895600"/>
            <a:ext cx="2819400" cy="26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66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29700">
            <a:extLst>
              <a:ext uri="{FF2B5EF4-FFF2-40B4-BE49-F238E27FC236}">
                <a16:creationId xmlns:a16="http://schemas.microsoft.com/office/drawing/2014/main" id="{CB9A4226-C2E7-1FCC-15FE-68D86067C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059" y="5296322"/>
            <a:ext cx="2234741" cy="11806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F28BDF-45CF-83FE-08AA-36D03D2B0784}"/>
              </a:ext>
            </a:extLst>
          </p:cNvPr>
          <p:cNvSpPr txBox="1"/>
          <p:nvPr/>
        </p:nvSpPr>
        <p:spPr>
          <a:xfrm>
            <a:off x="52164" y="1524000"/>
            <a:ext cx="9074920" cy="5524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</a:t>
            </a:r>
            <a:r>
              <a:rPr lang="en-US" sz="1600" dirty="0" err="1"/>
              <a:t>Aharonov</a:t>
            </a:r>
            <a:r>
              <a:rPr lang="en-US" sz="1600" dirty="0"/>
              <a:t>-Bohm (AB) phase of a fractional charge </a:t>
            </a:r>
          </a:p>
          <a:p>
            <a:r>
              <a:rPr lang="en-US" sz="1600" dirty="0"/>
              <a:t>quasiparticle going round a flux quantum is fractional </a:t>
            </a:r>
          </a:p>
          <a:p>
            <a:endParaRPr lang="en-US" sz="1600" dirty="0"/>
          </a:p>
          <a:p>
            <a:r>
              <a:rPr lang="en-US" sz="1600" dirty="0"/>
              <a:t>Quasiparticle encircling quasiparticle has fractional phase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AB phase is twice the exchange phase – so quasiparticle has </a:t>
            </a:r>
            <a:r>
              <a:rPr lang="en-US" sz="1600" b="1" dirty="0"/>
              <a:t>fractional statistics – </a:t>
            </a:r>
            <a:r>
              <a:rPr lang="en-US" sz="1600" b="1" dirty="0" err="1"/>
              <a:t>anyons</a:t>
            </a:r>
            <a:endParaRPr lang="en-US" sz="1600" b="1" dirty="0"/>
          </a:p>
          <a:p>
            <a:r>
              <a:rPr lang="en-US" sz="1600" i="1" dirty="0"/>
              <a:t>					</a:t>
            </a:r>
            <a:r>
              <a:rPr lang="en-US" sz="1100" i="1" kern="0" dirty="0" err="1">
                <a:solidFill>
                  <a:srgbClr val="000000"/>
                </a:solidFill>
              </a:rPr>
              <a:t>Leinaas</a:t>
            </a:r>
            <a:r>
              <a:rPr lang="en-US" sz="1100" i="1" kern="0" dirty="0">
                <a:solidFill>
                  <a:srgbClr val="000000"/>
                </a:solidFill>
              </a:rPr>
              <a:t>, </a:t>
            </a:r>
            <a:r>
              <a:rPr lang="en-US" sz="1100" i="1" kern="0" dirty="0" err="1">
                <a:solidFill>
                  <a:srgbClr val="000000"/>
                </a:solidFill>
              </a:rPr>
              <a:t>Myrheim</a:t>
            </a:r>
            <a:r>
              <a:rPr lang="en-US" sz="1100" i="1" kern="0" dirty="0">
                <a:solidFill>
                  <a:srgbClr val="000000"/>
                </a:solidFill>
              </a:rPr>
              <a:t>(1977), </a:t>
            </a:r>
            <a:r>
              <a:rPr lang="en-US" sz="1100" i="1" kern="0" dirty="0" err="1">
                <a:solidFill>
                  <a:srgbClr val="000000"/>
                </a:solidFill>
              </a:rPr>
              <a:t>Wilczek</a:t>
            </a:r>
            <a:r>
              <a:rPr lang="en-US" sz="1100" i="1" kern="0" dirty="0">
                <a:solidFill>
                  <a:srgbClr val="000000"/>
                </a:solidFill>
              </a:rPr>
              <a:t> (1982), Halperin (1984)</a:t>
            </a:r>
          </a:p>
          <a:p>
            <a:r>
              <a:rPr lang="en-US" sz="1600" dirty="0"/>
              <a:t>Took 40 years to get convincing experiments in 2020 at Purdue </a:t>
            </a:r>
            <a:r>
              <a:rPr lang="en-US" sz="1100" kern="0" dirty="0" err="1">
                <a:solidFill>
                  <a:srgbClr val="000000"/>
                </a:solidFill>
              </a:rPr>
              <a:t>Manfra</a:t>
            </a:r>
            <a:r>
              <a:rPr lang="en-US" sz="1100" kern="0" dirty="0">
                <a:solidFill>
                  <a:srgbClr val="000000"/>
                </a:solidFill>
              </a:rPr>
              <a:t> group  Nat. Phys. (2020)</a:t>
            </a:r>
          </a:p>
          <a:p>
            <a:endParaRPr lang="en-US" sz="1600" dirty="0"/>
          </a:p>
          <a:p>
            <a:r>
              <a:rPr lang="en-US" sz="1600" dirty="0"/>
              <a:t>Creating and annihilating quasiparticle pairs on a torus (loops) in different orders differ by </a:t>
            </a:r>
          </a:p>
          <a:p>
            <a:r>
              <a:rPr lang="en-US" sz="1600" dirty="0"/>
              <a:t>the AB phase.</a:t>
            </a:r>
          </a:p>
          <a:p>
            <a:endParaRPr lang="en-US" sz="1600" dirty="0"/>
          </a:p>
          <a:p>
            <a:r>
              <a:rPr lang="en-US" sz="1600" dirty="0"/>
              <a:t>The </a:t>
            </a:r>
            <a:r>
              <a:rPr lang="en-US" sz="1600" b="1" dirty="0"/>
              <a:t>ground state manifold </a:t>
            </a:r>
            <a:r>
              <a:rPr lang="en-US" sz="1600" dirty="0"/>
              <a:t>on which the unitary operators T</a:t>
            </a:r>
            <a:r>
              <a:rPr lang="en-US" sz="1600" baseline="-25000" dirty="0"/>
              <a:t>1,2</a:t>
            </a:r>
            <a:r>
              <a:rPr lang="en-US" sz="1600" dirty="0"/>
              <a:t>  act </a:t>
            </a:r>
          </a:p>
          <a:p>
            <a:r>
              <a:rPr lang="en-US" sz="1600" dirty="0"/>
              <a:t>is forced to be </a:t>
            </a:r>
            <a:r>
              <a:rPr lang="en-US" sz="1600" b="1" dirty="0"/>
              <a:t>multidimensional </a:t>
            </a:r>
            <a:r>
              <a:rPr lang="en-US" sz="1600" dirty="0"/>
              <a:t>by the non-trivial phase.</a:t>
            </a:r>
          </a:p>
          <a:p>
            <a:endParaRPr lang="en-US" sz="1600" i="1" dirty="0"/>
          </a:p>
          <a:p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Topological quantum computation uses this manifold as a qubit</a:t>
            </a:r>
          </a:p>
          <a:p>
            <a:endParaRPr lang="en-US" sz="1100" i="1" kern="0" dirty="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304800"/>
          </a:xfrm>
        </p:spPr>
        <p:txBody>
          <a:bodyPr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ea typeface="+mn-ea"/>
                <a:cs typeface="Arial" pitchFamily="34" charset="0"/>
              </a:rPr>
              <a:t>Motivation: Topological states and quantum computation </a:t>
            </a:r>
          </a:p>
        </p:txBody>
      </p:sp>
      <p:pic>
        <p:nvPicPr>
          <p:cNvPr id="5" name="Picture 4" descr="Shape, arrow">
            <a:extLst>
              <a:ext uri="{FF2B5EF4-FFF2-40B4-BE49-F238E27FC236}">
                <a16:creationId xmlns:a16="http://schemas.microsoft.com/office/drawing/2014/main" id="{7F236CFA-57DB-E524-230A-DC32E5B27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4" y="1725497"/>
            <a:ext cx="3051596" cy="2264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B0C1F4-FC89-E2CE-75EE-0BE35A9C6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704" y="2229530"/>
            <a:ext cx="558829" cy="2286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6E5976-F751-F0C6-1EEB-3008EAA730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3416162"/>
            <a:ext cx="1759040" cy="215911"/>
          </a:xfrm>
          <a:prstGeom prst="rect">
            <a:avLst/>
          </a:prstGeom>
        </p:spPr>
      </p:pic>
      <p:grpSp>
        <p:nvGrpSpPr>
          <p:cNvPr id="29697" name="Group 29696">
            <a:extLst>
              <a:ext uri="{FF2B5EF4-FFF2-40B4-BE49-F238E27FC236}">
                <a16:creationId xmlns:a16="http://schemas.microsoft.com/office/drawing/2014/main" id="{785FFF87-B831-9DDC-B2B5-92B11992F9DC}"/>
              </a:ext>
            </a:extLst>
          </p:cNvPr>
          <p:cNvGrpSpPr/>
          <p:nvPr/>
        </p:nvGrpSpPr>
        <p:grpSpPr>
          <a:xfrm>
            <a:off x="805289" y="2743200"/>
            <a:ext cx="1404511" cy="1301872"/>
            <a:chOff x="3962785" y="2242498"/>
            <a:chExt cx="1519892" cy="152686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E51FAA5-B440-F601-9958-2A619328FF1F}"/>
                </a:ext>
              </a:extLst>
            </p:cNvPr>
            <p:cNvSpPr/>
            <p:nvPr/>
          </p:nvSpPr>
          <p:spPr>
            <a:xfrm>
              <a:off x="3962785" y="2242498"/>
              <a:ext cx="1519892" cy="1468513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118B1DB-D22C-E026-08FB-409A97721AF7}"/>
                </a:ext>
              </a:extLst>
            </p:cNvPr>
            <p:cNvSpPr/>
            <p:nvPr/>
          </p:nvSpPr>
          <p:spPr>
            <a:xfrm>
              <a:off x="4579160" y="2879970"/>
              <a:ext cx="228600" cy="2286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7D456A7-F7E2-4ED4-3920-0C59657BCDD2}"/>
                </a:ext>
              </a:extLst>
            </p:cNvPr>
            <p:cNvSpPr/>
            <p:nvPr/>
          </p:nvSpPr>
          <p:spPr>
            <a:xfrm>
              <a:off x="4579160" y="3540764"/>
              <a:ext cx="228600" cy="2286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63B59F3-A9E6-730C-3957-28C9BCFEE757}"/>
                </a:ext>
              </a:extLst>
            </p:cNvPr>
            <p:cNvCxnSpPr>
              <a:cxnSpLocks/>
              <a:stCxn id="31" idx="6"/>
            </p:cNvCxnSpPr>
            <p:nvPr/>
          </p:nvCxnSpPr>
          <p:spPr>
            <a:xfrm>
              <a:off x="5482677" y="2976755"/>
              <a:ext cx="0" cy="245918"/>
            </a:xfrm>
            <a:prstGeom prst="straightConnector1">
              <a:avLst/>
            </a:prstGeom>
            <a:ln w="1587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7DC09B7-7061-89B1-A05D-8DCF42368B63}"/>
                </a:ext>
              </a:extLst>
            </p:cNvPr>
            <p:cNvCxnSpPr>
              <a:cxnSpLocks/>
              <a:stCxn id="31" idx="2"/>
            </p:cNvCxnSpPr>
            <p:nvPr/>
          </p:nvCxnSpPr>
          <p:spPr>
            <a:xfrm flipV="1">
              <a:off x="3962785" y="2755703"/>
              <a:ext cx="27879" cy="221052"/>
            </a:xfrm>
            <a:prstGeom prst="straightConnector1">
              <a:avLst/>
            </a:prstGeom>
            <a:ln w="1587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FBD26FC-1C96-30A7-68CE-CDB3EE8B3615}"/>
              </a:ext>
            </a:extLst>
          </p:cNvPr>
          <p:cNvGrpSpPr/>
          <p:nvPr/>
        </p:nvGrpSpPr>
        <p:grpSpPr>
          <a:xfrm>
            <a:off x="3013337" y="3162989"/>
            <a:ext cx="422492" cy="758336"/>
            <a:chOff x="1028700" y="2629097"/>
            <a:chExt cx="457200" cy="889394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05B721F-3357-69A6-0594-C30BB30D048C}"/>
                </a:ext>
              </a:extLst>
            </p:cNvPr>
            <p:cNvSpPr/>
            <p:nvPr/>
          </p:nvSpPr>
          <p:spPr>
            <a:xfrm>
              <a:off x="1028700" y="2687195"/>
              <a:ext cx="457200" cy="807719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322B899-71A5-2F8F-E52C-E1F786801F24}"/>
                </a:ext>
              </a:extLst>
            </p:cNvPr>
            <p:cNvSpPr/>
            <p:nvPr/>
          </p:nvSpPr>
          <p:spPr>
            <a:xfrm>
              <a:off x="1143000" y="2629097"/>
              <a:ext cx="228600" cy="2286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379780F-C13A-1941-7D7A-5E691014C3AA}"/>
                </a:ext>
              </a:extLst>
            </p:cNvPr>
            <p:cNvSpPr/>
            <p:nvPr/>
          </p:nvSpPr>
          <p:spPr>
            <a:xfrm>
              <a:off x="1143000" y="3289891"/>
              <a:ext cx="228600" cy="2286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A6B6A3C-A5E0-7472-A973-152E20206529}"/>
                </a:ext>
              </a:extLst>
            </p:cNvPr>
            <p:cNvCxnSpPr>
              <a:cxnSpLocks/>
              <a:stCxn id="43" idx="6"/>
            </p:cNvCxnSpPr>
            <p:nvPr/>
          </p:nvCxnSpPr>
          <p:spPr>
            <a:xfrm flipH="1">
              <a:off x="1485773" y="3091055"/>
              <a:ext cx="127" cy="109345"/>
            </a:xfrm>
            <a:prstGeom prst="straightConnector1">
              <a:avLst/>
            </a:prstGeom>
            <a:ln w="1587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3E6F56D-526E-D5B3-ABBB-A3A751359F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700" y="2971800"/>
              <a:ext cx="0" cy="119255"/>
            </a:xfrm>
            <a:prstGeom prst="straightConnector1">
              <a:avLst/>
            </a:prstGeom>
            <a:ln w="1587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A395CE5-8399-E430-21DE-6A19229CF677}"/>
              </a:ext>
            </a:extLst>
          </p:cNvPr>
          <p:cNvGrpSpPr/>
          <p:nvPr/>
        </p:nvGrpSpPr>
        <p:grpSpPr>
          <a:xfrm>
            <a:off x="4149508" y="2599567"/>
            <a:ext cx="422492" cy="758336"/>
            <a:chOff x="1028700" y="2629097"/>
            <a:chExt cx="457200" cy="889394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308A418-1ECF-C7B4-7B70-BE46E4B0B662}"/>
                </a:ext>
              </a:extLst>
            </p:cNvPr>
            <p:cNvSpPr/>
            <p:nvPr/>
          </p:nvSpPr>
          <p:spPr>
            <a:xfrm>
              <a:off x="1028700" y="2687195"/>
              <a:ext cx="457200" cy="807719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B485BDB-7B36-8402-8D07-05BA31D5D86E}"/>
                </a:ext>
              </a:extLst>
            </p:cNvPr>
            <p:cNvSpPr/>
            <p:nvPr/>
          </p:nvSpPr>
          <p:spPr>
            <a:xfrm>
              <a:off x="1143000" y="2629097"/>
              <a:ext cx="228600" cy="2286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ECB5997-8536-A624-7973-480B1EEB4830}"/>
                </a:ext>
              </a:extLst>
            </p:cNvPr>
            <p:cNvSpPr/>
            <p:nvPr/>
          </p:nvSpPr>
          <p:spPr>
            <a:xfrm>
              <a:off x="1143000" y="3289891"/>
              <a:ext cx="228600" cy="2286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0A36AA5-3BAA-C35C-5CAD-20FACD77362B}"/>
                </a:ext>
              </a:extLst>
            </p:cNvPr>
            <p:cNvCxnSpPr>
              <a:cxnSpLocks/>
              <a:stCxn id="49" idx="6"/>
            </p:cNvCxnSpPr>
            <p:nvPr/>
          </p:nvCxnSpPr>
          <p:spPr>
            <a:xfrm flipH="1">
              <a:off x="1485773" y="3091055"/>
              <a:ext cx="127" cy="109345"/>
            </a:xfrm>
            <a:prstGeom prst="straightConnector1">
              <a:avLst/>
            </a:prstGeom>
            <a:ln w="1587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4FE2553-3477-8643-0F4F-B1D9436354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700" y="2971800"/>
              <a:ext cx="0" cy="119255"/>
            </a:xfrm>
            <a:prstGeom prst="straightConnector1">
              <a:avLst/>
            </a:prstGeom>
            <a:ln w="1587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04020E3C-FD23-106E-3B16-B7F08A55AC35}"/>
              </a:ext>
            </a:extLst>
          </p:cNvPr>
          <p:cNvSpPr txBox="1"/>
          <p:nvPr/>
        </p:nvSpPr>
        <p:spPr>
          <a:xfrm>
            <a:off x="2514600" y="3276600"/>
            <a:ext cx="299522" cy="314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29696" name="TextBox 29695">
            <a:extLst>
              <a:ext uri="{FF2B5EF4-FFF2-40B4-BE49-F238E27FC236}">
                <a16:creationId xmlns:a16="http://schemas.microsoft.com/office/drawing/2014/main" id="{0DCA2007-F567-EE5A-EC3E-6A3520205A45}"/>
              </a:ext>
            </a:extLst>
          </p:cNvPr>
          <p:cNvSpPr txBox="1"/>
          <p:nvPr/>
        </p:nvSpPr>
        <p:spPr>
          <a:xfrm>
            <a:off x="3679004" y="3162989"/>
            <a:ext cx="299522" cy="314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pic>
        <p:nvPicPr>
          <p:cNvPr id="29702" name="Picture 29701">
            <a:extLst>
              <a:ext uri="{FF2B5EF4-FFF2-40B4-BE49-F238E27FC236}">
                <a16:creationId xmlns:a16="http://schemas.microsoft.com/office/drawing/2014/main" id="{ECA87BE4-D250-26B6-94B1-2175BB31FF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4997" y="5285965"/>
            <a:ext cx="2073003" cy="42903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961E43F-AEBE-475A-19ED-BA05BCEA5BAC}"/>
              </a:ext>
            </a:extLst>
          </p:cNvPr>
          <p:cNvSpPr/>
          <p:nvPr/>
        </p:nvSpPr>
        <p:spPr>
          <a:xfrm>
            <a:off x="7315200" y="2824157"/>
            <a:ext cx="207904" cy="21591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99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qubit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99220"/>
            <a:ext cx="2693251" cy="186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28480"/>
              </p:ext>
            </p:extLst>
          </p:nvPr>
        </p:nvGraphicFramePr>
        <p:xfrm>
          <a:off x="533400" y="3124200"/>
          <a:ext cx="36576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84200" imgH="228600" progId="Equation.DSMT4">
                  <p:embed/>
                </p:oleObj>
              </mc:Choice>
              <mc:Fallback>
                <p:oleObj name="Equation" r:id="rId3" imgW="1384200" imgH="228600" progId="Equation.DSMT4">
                  <p:embed/>
                  <p:pic>
                    <p:nvPicPr>
                      <p:cNvPr id="40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24200"/>
                        <a:ext cx="36576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54025" y="1985168"/>
            <a:ext cx="284565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</a:rPr>
              <a:t>Classical bit has two states :</a:t>
            </a:r>
          </a:p>
          <a:p>
            <a:r>
              <a:rPr lang="en-US" altLang="en-US" dirty="0">
                <a:latin typeface="Times New Roman" pitchFamily="18" charset="0"/>
              </a:rPr>
              <a:t>           and</a:t>
            </a:r>
            <a:r>
              <a:rPr lang="en-US" altLang="en-US" sz="2000" dirty="0">
                <a:latin typeface="Times New Roman" pitchFamily="18" charset="0"/>
              </a:rPr>
              <a:t> </a:t>
            </a:r>
          </a:p>
          <a:p>
            <a:r>
              <a:rPr lang="en-US" altLang="en-US" dirty="0">
                <a:latin typeface="Times New Roman" pitchFamily="18" charset="0"/>
              </a:rPr>
              <a:t>           </a:t>
            </a:r>
          </a:p>
          <a:p>
            <a:r>
              <a:rPr lang="en-US" altLang="en-US" dirty="0">
                <a:latin typeface="Times New Roman" pitchFamily="18" charset="0"/>
              </a:rPr>
              <a:t>    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endParaRPr lang="en-US" altLang="en-US" dirty="0">
              <a:latin typeface="Times New Roman" pitchFamily="18" charset="0"/>
            </a:endParaRPr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688742"/>
              </p:ext>
            </p:extLst>
          </p:nvPr>
        </p:nvGraphicFramePr>
        <p:xfrm>
          <a:off x="457200" y="2341562"/>
          <a:ext cx="6858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1960" imgH="203040" progId="Equation.DSMT4">
                  <p:embed/>
                </p:oleObj>
              </mc:Choice>
              <mc:Fallback>
                <p:oleObj name="Equation" r:id="rId5" imgW="291960" imgH="203040" progId="Equation.DSMT4">
                  <p:embed/>
                  <p:pic>
                    <p:nvPicPr>
                      <p:cNvPr id="40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41562"/>
                        <a:ext cx="6858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074177"/>
              </p:ext>
            </p:extLst>
          </p:nvPr>
        </p:nvGraphicFramePr>
        <p:xfrm>
          <a:off x="1676400" y="2286000"/>
          <a:ext cx="609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6400" imgH="203040" progId="Equation.DSMT4">
                  <p:embed/>
                </p:oleObj>
              </mc:Choice>
              <mc:Fallback>
                <p:oleObj name="Equation" r:id="rId7" imgW="266400" imgH="203040" progId="Equation.DSMT4">
                  <p:embed/>
                  <p:pic>
                    <p:nvPicPr>
                      <p:cNvPr id="409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86000"/>
                        <a:ext cx="6096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33400" y="2751892"/>
            <a:ext cx="3886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latin typeface="Times New Roman" pitchFamily="18" charset="0"/>
              </a:rPr>
              <a:t>Quantum bit is described by the state :</a:t>
            </a:r>
            <a:r>
              <a:rPr lang="en-US" altLang="en-US" sz="2000" dirty="0">
                <a:latin typeface="Times New Roman" pitchFamily="18" charset="0"/>
              </a:rPr>
              <a:t> </a:t>
            </a:r>
          </a:p>
        </p:txBody>
      </p:sp>
      <p:sp>
        <p:nvSpPr>
          <p:cNvPr id="40968" name="Rectangle 8"/>
          <p:cNvSpPr>
            <a:spLocks noGrp="1"/>
          </p:cNvSpPr>
          <p:nvPr>
            <p:ph type="title"/>
          </p:nvPr>
        </p:nvSpPr>
        <p:spPr>
          <a:xfrm>
            <a:off x="228600" y="332173"/>
            <a:ext cx="8260672" cy="10394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ea typeface="+mn-ea"/>
                <a:cs typeface="Arial" pitchFamily="34" charset="0"/>
              </a:rPr>
              <a:t>Why care about topological Quantum computation</a:t>
            </a:r>
          </a:p>
        </p:txBody>
      </p:sp>
      <p:pic>
        <p:nvPicPr>
          <p:cNvPr id="40969" name="Picture 9" descr="img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27358"/>
            <a:ext cx="2590800" cy="148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54024" y="3733800"/>
            <a:ext cx="62515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latin typeface="Times New Roman" pitchFamily="18" charset="0"/>
              </a:rPr>
              <a:t>Environment decoheres the quantum state</a:t>
            </a:r>
          </a:p>
          <a:p>
            <a:endParaRPr lang="en-US" altLang="en-US" dirty="0">
              <a:latin typeface="Times New Roman" pitchFamily="18" charset="0"/>
            </a:endParaRPr>
          </a:p>
          <a:p>
            <a:r>
              <a:rPr lang="en-US" altLang="en-US" dirty="0">
                <a:latin typeface="Times New Roman" pitchFamily="18" charset="0"/>
              </a:rPr>
              <a:t>Current qubit platforms </a:t>
            </a:r>
            <a:r>
              <a:rPr lang="en-US" altLang="en-US" b="1" dirty="0">
                <a:latin typeface="Times New Roman" pitchFamily="18" charset="0"/>
              </a:rPr>
              <a:t>superconducting/ion traps/spin qubits </a:t>
            </a:r>
            <a:r>
              <a:rPr lang="en-US" altLang="en-US" dirty="0">
                <a:latin typeface="Times New Roman" pitchFamily="18" charset="0"/>
              </a:rPr>
              <a:t>have </a:t>
            </a:r>
            <a:r>
              <a:rPr lang="en-US" altLang="en-US" b="1" dirty="0">
                <a:latin typeface="Times New Roman" pitchFamily="18" charset="0"/>
              </a:rPr>
              <a:t>20/20/4</a:t>
            </a:r>
            <a:r>
              <a:rPr lang="en-US" altLang="en-US" dirty="0">
                <a:latin typeface="Times New Roman" pitchFamily="18" charset="0"/>
              </a:rPr>
              <a:t> physical qubits with two-qubit gate fidelities 98-99%</a:t>
            </a:r>
          </a:p>
          <a:p>
            <a:endParaRPr lang="en-US" altLang="en-US" dirty="0">
              <a:latin typeface="Times New Roman" pitchFamily="18" charset="0"/>
            </a:endParaRPr>
          </a:p>
          <a:p>
            <a:r>
              <a:rPr lang="en-US" altLang="en-US" dirty="0">
                <a:latin typeface="Times New Roman" pitchFamily="18" charset="0"/>
              </a:rPr>
              <a:t>TQC Majorana wire devices are expected to be small and have smaller errors allowing for more efficient error correction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066800" y="6096000"/>
            <a:ext cx="7383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Times New Roman" pitchFamily="18" charset="0"/>
              </a:rPr>
              <a:t>TQC: provides the possibility of hardware error correction</a:t>
            </a: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1066800" y="6019800"/>
            <a:ext cx="7239000" cy="685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8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638" name="Picture 262" descr="https://encrypted-tbn3.gstatic.com/images?q=tbn:ANd9GcTSk78AUPHz_gg46GWJg8-sBXqx62siIYlbxr5twjDbHiQyr7sC-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7" y="850147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9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ea typeface="+mn-ea"/>
                <a:cs typeface="Arial" pitchFamily="34" charset="0"/>
              </a:rPr>
              <a:t>Majorana</a:t>
            </a:r>
            <a:r>
              <a:rPr lang="en-US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ea typeface="+mn-ea"/>
                <a:cs typeface="Arial" pitchFamily="34" charset="0"/>
              </a:rPr>
              <a:t> Fermions : particle + hole</a:t>
            </a:r>
          </a:p>
        </p:txBody>
      </p:sp>
      <p:sp>
        <p:nvSpPr>
          <p:cNvPr id="2054" name="Text Box 22"/>
          <p:cNvSpPr txBox="1">
            <a:spLocks noChangeArrowheads="1"/>
          </p:cNvSpPr>
          <p:nvPr/>
        </p:nvSpPr>
        <p:spPr bwMode="auto">
          <a:xfrm>
            <a:off x="304799" y="3048000"/>
            <a:ext cx="886653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  <a:p>
            <a:pPr>
              <a:buFontTx/>
              <a:buChar char="•"/>
            </a:pPr>
            <a:r>
              <a:rPr lang="en-US" dirty="0"/>
              <a:t> Ordinary Dirac Fermions (in analogy with quantum </a:t>
            </a:r>
          </a:p>
          <a:p>
            <a:r>
              <a:rPr lang="en-US" dirty="0"/>
              <a:t>   Harmonic oscillators):</a:t>
            </a:r>
          </a:p>
          <a:p>
            <a:r>
              <a:rPr lang="en-US" dirty="0"/>
              <a:t>                                      c</a:t>
            </a:r>
            <a:r>
              <a:rPr lang="en-US" baseline="30000" dirty="0"/>
              <a:t>†</a:t>
            </a:r>
            <a:r>
              <a:rPr lang="en-US" dirty="0"/>
              <a:t>|n=0&gt;=|n=1&gt;  (particles) and  </a:t>
            </a:r>
            <a:r>
              <a:rPr lang="en-US" dirty="0" err="1"/>
              <a:t>c|n</a:t>
            </a:r>
            <a:r>
              <a:rPr lang="en-US" dirty="0"/>
              <a:t>=1&gt;=|n=0&gt;  (holes)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 Solid state </a:t>
            </a:r>
            <a:r>
              <a:rPr lang="en-US" dirty="0" err="1"/>
              <a:t>Majorana</a:t>
            </a:r>
            <a:r>
              <a:rPr lang="en-US" dirty="0"/>
              <a:t> Fermion representation:</a:t>
            </a:r>
          </a:p>
          <a:p>
            <a:r>
              <a:rPr lang="en-US" dirty="0"/>
              <a:t>                   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Majorana</a:t>
            </a:r>
            <a:r>
              <a:rPr lang="en-US" dirty="0"/>
              <a:t> fermions: ½ quantum state   </a:t>
            </a:r>
            <a:endParaRPr lang="el-GR" dirty="0"/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533400" y="1981200"/>
            <a:ext cx="49904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Possibly neutrinos ≡ anti-neutrinos (</a:t>
            </a:r>
            <a:r>
              <a:rPr lang="en-US" sz="1600" dirty="0" err="1"/>
              <a:t>particle+hole</a:t>
            </a:r>
            <a:r>
              <a:rPr lang="en-US" sz="1600" dirty="0"/>
              <a:t>)</a:t>
            </a:r>
          </a:p>
        </p:txBody>
      </p:sp>
      <p:pic>
        <p:nvPicPr>
          <p:cNvPr id="2056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827183"/>
            <a:ext cx="1905000" cy="27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33400" y="6175375"/>
            <a:ext cx="747993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Majorana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 fermions =&gt; “fractionalized”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fermionic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 state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385888" y="4648200"/>
          <a:ext cx="446881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38280" imgH="507960" progId="Equation.3">
                  <p:embed/>
                </p:oleObj>
              </mc:Choice>
              <mc:Fallback>
                <p:oleObj name="Equation" r:id="rId5" imgW="2438280" imgH="50796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4648200"/>
                        <a:ext cx="4468812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251200" y="5791200"/>
          <a:ext cx="1397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760" imgH="228600" progId="Equation.3">
                  <p:embed/>
                </p:oleObj>
              </mc:Choice>
              <mc:Fallback>
                <p:oleObj name="Equation" r:id="rId7" imgW="761760" imgH="228600" progId="Equation.3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5791200"/>
                        <a:ext cx="13970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9330" y="876300"/>
            <a:ext cx="172205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545732" y="1981200"/>
            <a:ext cx="3721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Electrons (particles), positrons (holes)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0" y="2895600"/>
            <a:ext cx="57951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Solid state emergent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Majorana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 fermions: 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90263" y="1135559"/>
            <a:ext cx="49199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Majorana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 fermions as elementary </a:t>
            </a:r>
          </a:p>
          <a:p>
            <a:pPr>
              <a:defRPr/>
            </a:pP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particles 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89805" y="1131198"/>
            <a:ext cx="43107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 Dirac fermions as elementary </a:t>
            </a:r>
          </a:p>
          <a:p>
            <a:pPr>
              <a:defRPr/>
            </a:pP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particles </a:t>
            </a:r>
          </a:p>
        </p:txBody>
      </p:sp>
    </p:spTree>
    <p:extLst>
      <p:ext uri="{BB962C8B-B14F-4D97-AF65-F5344CB8AC3E}">
        <p14:creationId xmlns:p14="http://schemas.microsoft.com/office/powerpoint/2010/main" val="44630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7186" grpId="0"/>
      <p:bldP spid="14" grpId="0"/>
      <p:bldP spid="15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871987" y="1599230"/>
            <a:ext cx="4505325" cy="1295400"/>
          </a:xfrm>
          <a:prstGeom prst="roundRect">
            <a:avLst/>
          </a:prstGeom>
          <a:solidFill>
            <a:srgbClr val="00206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2614"/>
            <a:ext cx="9176425" cy="11513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ea typeface="+mn-ea"/>
                <a:cs typeface="Arial" pitchFamily="34" charset="0"/>
              </a:rPr>
              <a:t>Topological degeneracy and </a:t>
            </a:r>
            <a:br>
              <a:rPr lang="en-US" altLang="zh-TW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ea typeface="+mn-ea"/>
                <a:cs typeface="Arial" pitchFamily="34" charset="0"/>
              </a:rPr>
            </a:br>
            <a:r>
              <a:rPr lang="en-US" altLang="zh-TW" sz="29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ea typeface="+mn-ea"/>
                <a:cs typeface="Arial" pitchFamily="34" charset="0"/>
              </a:rPr>
              <a:t>Majorana</a:t>
            </a:r>
            <a:r>
              <a:rPr lang="en-US" altLang="zh-TW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ea typeface="+mn-ea"/>
                <a:cs typeface="Arial" pitchFamily="34" charset="0"/>
              </a:rPr>
              <a:t> zero modes</a:t>
            </a:r>
          </a:p>
        </p:txBody>
      </p:sp>
      <p:sp>
        <p:nvSpPr>
          <p:cNvPr id="5" name="Oval 27"/>
          <p:cNvSpPr>
            <a:spLocks noChangeArrowheads="1"/>
          </p:cNvSpPr>
          <p:nvPr/>
        </p:nvSpPr>
        <p:spPr bwMode="auto">
          <a:xfrm>
            <a:off x="1406525" y="1759567"/>
            <a:ext cx="5384800" cy="1066800"/>
          </a:xfrm>
          <a:prstGeom prst="ellipse">
            <a:avLst/>
          </a:prstGeom>
          <a:solidFill>
            <a:srgbClr val="FFFF00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c</a:t>
            </a:r>
            <a:r>
              <a:rPr lang="en-US" sz="2400" baseline="30000" dirty="0"/>
              <a:t>†</a:t>
            </a:r>
            <a:endParaRPr lang="en-US" sz="2400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482725" y="1916449"/>
            <a:ext cx="778525" cy="75303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400"/>
              <a:t>γ</a:t>
            </a:r>
            <a:r>
              <a:rPr lang="en-US" sz="2400" baseline="-25000"/>
              <a:t>1</a:t>
            </a:r>
            <a:endParaRPr lang="el-GR" sz="2400" baseline="-2500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988050" y="1916449"/>
            <a:ext cx="778525" cy="75303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400" dirty="0"/>
              <a:t>γ</a:t>
            </a:r>
            <a:r>
              <a:rPr lang="en-US" sz="2400" baseline="-25000" dirty="0"/>
              <a:t>2</a:t>
            </a: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4159250" y="2519980"/>
            <a:ext cx="2438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H="1">
            <a:off x="2101850" y="2519980"/>
            <a:ext cx="1981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187450" y="3275630"/>
            <a:ext cx="186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Vacuum (empty)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988050" y="3199430"/>
            <a:ext cx="220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Quasiparticle</a:t>
            </a:r>
            <a:r>
              <a:rPr lang="en-US" dirty="0"/>
              <a:t> (filled)</a:t>
            </a: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978720"/>
              </p:ext>
            </p:extLst>
          </p:nvPr>
        </p:nvGraphicFramePr>
        <p:xfrm>
          <a:off x="6511925" y="3586780"/>
          <a:ext cx="2251075" cy="664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440" imgH="393480" progId="Equation.3">
                  <p:embed/>
                </p:oleObj>
              </mc:Choice>
              <mc:Fallback>
                <p:oleObj name="Equation" r:id="rId3" imgW="1333440" imgH="393480" progId="Equation.3">
                  <p:embed/>
                  <p:pic>
                    <p:nvPicPr>
                      <p:cNvPr id="563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1925" y="3586780"/>
                        <a:ext cx="2251075" cy="664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110176"/>
              </p:ext>
            </p:extLst>
          </p:nvPr>
        </p:nvGraphicFramePr>
        <p:xfrm>
          <a:off x="263525" y="3580430"/>
          <a:ext cx="2368551" cy="686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58640" imgH="393480" progId="Equation.3">
                  <p:embed/>
                </p:oleObj>
              </mc:Choice>
              <mc:Fallback>
                <p:oleObj name="Equation" r:id="rId5" imgW="1358640" imgH="393480" progId="Equation.3">
                  <p:embed/>
                  <p:pic>
                    <p:nvPicPr>
                      <p:cNvPr id="563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3580430"/>
                        <a:ext cx="2368551" cy="686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52400" y="4612719"/>
            <a:ext cx="89154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/>
              <a:t>Since </a:t>
            </a:r>
            <a:r>
              <a:rPr lang="en-US" sz="1600" dirty="0" err="1"/>
              <a:t>γ</a:t>
            </a:r>
            <a:r>
              <a:rPr lang="en-US" sz="1600" baseline="-25000" dirty="0" err="1"/>
              <a:t>j</a:t>
            </a:r>
            <a:r>
              <a:rPr lang="en-US" sz="1600" dirty="0"/>
              <a:t> are </a:t>
            </a:r>
            <a:r>
              <a:rPr lang="en-US" sz="1600" b="1" dirty="0"/>
              <a:t>zero-energy operators </a:t>
            </a:r>
            <a:r>
              <a:rPr lang="en-US" sz="1600" dirty="0"/>
              <a:t>(i.e. [</a:t>
            </a:r>
            <a:r>
              <a:rPr lang="en-US" sz="1600" dirty="0" err="1"/>
              <a:t>γ</a:t>
            </a:r>
            <a:r>
              <a:rPr lang="en-US" sz="1600" baseline="-25000" dirty="0" err="1"/>
              <a:t>j</a:t>
            </a:r>
            <a:r>
              <a:rPr lang="en-US" sz="1600" dirty="0" err="1"/>
              <a:t>,H</a:t>
            </a:r>
            <a:r>
              <a:rPr lang="en-US" sz="1600" dirty="0"/>
              <a:t>]=0) the states n=0,1 are </a:t>
            </a:r>
            <a:r>
              <a:rPr lang="en-US" sz="1600" b="1" dirty="0"/>
              <a:t>degenerate</a:t>
            </a:r>
          </a:p>
          <a:p>
            <a:pPr>
              <a:defRPr/>
            </a:pPr>
            <a:endParaRPr lang="en-US" sz="2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600" dirty="0"/>
              <a:t>The degeneracy of states                  with different number of electrons requires contact with a </a:t>
            </a:r>
            <a:r>
              <a:rPr lang="en-US" sz="1600" b="1" dirty="0"/>
              <a:t>superconducting</a:t>
            </a:r>
            <a:r>
              <a:rPr lang="en-US" sz="1600" dirty="0"/>
              <a:t> reservoir</a:t>
            </a:r>
          </a:p>
          <a:p>
            <a:pPr>
              <a:defRPr/>
            </a:pPr>
            <a:r>
              <a:rPr lang="en-US" sz="1600" dirty="0"/>
              <a:t> </a:t>
            </a:r>
            <a:endParaRPr lang="en-US" sz="2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	Majorana fermions =&gt; locality protected degeneracy </a:t>
            </a:r>
          </a:p>
          <a:p>
            <a:pPr>
              <a:defRPr/>
            </a:pP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					</a:t>
            </a:r>
            <a:r>
              <a:rPr lang="en-US" sz="1100" i="1" kern="0" dirty="0">
                <a:solidFill>
                  <a:srgbClr val="000000"/>
                </a:solidFill>
              </a:rPr>
              <a:t>Read and Green PRB 2000, </a:t>
            </a:r>
            <a:r>
              <a:rPr lang="en-US" sz="1100" i="1" kern="0" dirty="0" err="1">
                <a:solidFill>
                  <a:srgbClr val="000000"/>
                </a:solidFill>
              </a:rPr>
              <a:t>Kitaev</a:t>
            </a:r>
            <a:r>
              <a:rPr lang="en-US" sz="1100" i="1" kern="0" dirty="0">
                <a:solidFill>
                  <a:srgbClr val="000000"/>
                </a:solidFill>
              </a:rPr>
              <a:t>, Phys. </a:t>
            </a:r>
            <a:r>
              <a:rPr lang="en-US" sz="1100" i="1" kern="0" dirty="0" err="1">
                <a:solidFill>
                  <a:srgbClr val="000000"/>
                </a:solidFill>
              </a:rPr>
              <a:t>Uspekhi</a:t>
            </a:r>
            <a:r>
              <a:rPr lang="en-US" sz="1100" i="1" kern="0" dirty="0">
                <a:solidFill>
                  <a:srgbClr val="000000"/>
                </a:solidFill>
              </a:rPr>
              <a:t> (2001)</a:t>
            </a:r>
          </a:p>
        </p:txBody>
      </p:sp>
      <p:graphicFrame>
        <p:nvGraphicFramePr>
          <p:cNvPr id="56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308624"/>
              </p:ext>
            </p:extLst>
          </p:nvPr>
        </p:nvGraphicFramePr>
        <p:xfrm>
          <a:off x="3498850" y="2900980"/>
          <a:ext cx="146208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760" imgH="228600" progId="Equation.3">
                  <p:embed/>
                </p:oleObj>
              </mc:Choice>
              <mc:Fallback>
                <p:oleObj name="Equation" r:id="rId7" imgW="761760" imgH="228600" progId="Equation.3">
                  <p:embed/>
                  <p:pic>
                    <p:nvPicPr>
                      <p:cNvPr id="563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2900980"/>
                        <a:ext cx="1462088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/>
              <p:cNvSpPr txBox="1"/>
              <p:nvPr/>
            </p:nvSpPr>
            <p:spPr bwMode="auto">
              <a:xfrm>
                <a:off x="2514600" y="4114800"/>
                <a:ext cx="4659312" cy="449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</m:mr>
                      </m:m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4114800"/>
                <a:ext cx="4659312" cy="4492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517759"/>
              </p:ext>
            </p:extLst>
          </p:nvPr>
        </p:nvGraphicFramePr>
        <p:xfrm>
          <a:off x="2865628" y="5193267"/>
          <a:ext cx="868172" cy="369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880" imgH="253800" progId="Equation.3">
                  <p:embed/>
                </p:oleObj>
              </mc:Choice>
              <mc:Fallback>
                <p:oleObj name="Equation" r:id="rId10" imgW="596880" imgH="2538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65628" y="5193267"/>
                        <a:ext cx="868172" cy="369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46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7400"/>
            <a:ext cx="8229600" cy="1143000"/>
          </a:xfrm>
          <a:solidFill>
            <a:schemeClr val="bg1">
              <a:lumMod val="75000"/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Physical system</a:t>
            </a:r>
          </a:p>
        </p:txBody>
      </p:sp>
    </p:spTree>
    <p:extLst>
      <p:ext uri="{BB962C8B-B14F-4D97-AF65-F5344CB8AC3E}">
        <p14:creationId xmlns:p14="http://schemas.microsoft.com/office/powerpoint/2010/main" val="233802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3" y="256834"/>
            <a:ext cx="9176425" cy="11513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Arial" pitchFamily="34" charset="0"/>
              </a:rPr>
              <a:t>Ingredients: superconductivity,</a:t>
            </a:r>
            <a:br>
              <a:rPr lang="en-US" altLang="zh-TW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Arial" pitchFamily="34" charset="0"/>
              </a:rPr>
            </a:br>
            <a:r>
              <a:rPr lang="en-US" altLang="zh-TW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Arial" pitchFamily="34" charset="0"/>
              </a:rPr>
              <a:t> Zeeman and spin-orbit coupling</a:t>
            </a:r>
            <a:endParaRPr lang="en-US" altLang="zh-TW" sz="29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  <a:ea typeface="+mn-ea"/>
              <a:cs typeface="Arial" pitchFamily="34" charset="0"/>
            </a:endParaRPr>
          </a:p>
        </p:txBody>
      </p:sp>
      <p:pic>
        <p:nvPicPr>
          <p:cNvPr id="20" name="Picture 19" descr="SpinTextureDiagram.eps"/>
          <p:cNvPicPr>
            <a:picLocks noChangeAspect="1"/>
          </p:cNvPicPr>
          <p:nvPr/>
        </p:nvPicPr>
        <p:blipFill rotWithShape="1">
          <a:blip r:embed="rId2" cstate="print"/>
          <a:srcRect t="2436" b="11710"/>
          <a:stretch/>
        </p:blipFill>
        <p:spPr>
          <a:xfrm>
            <a:off x="1676400" y="2750729"/>
            <a:ext cx="5486400" cy="2525299"/>
          </a:xfrm>
          <a:prstGeom prst="rect">
            <a:avLst/>
          </a:prstGeom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781800" y="3281157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Zeeman + </a:t>
            </a:r>
            <a:r>
              <a:rPr lang="en-US" sz="1400" dirty="0" err="1">
                <a:solidFill>
                  <a:srgbClr val="FF0000"/>
                </a:solidFill>
              </a:rPr>
              <a:t>Rashba</a:t>
            </a:r>
            <a:r>
              <a:rPr lang="en-US" sz="1400" dirty="0">
                <a:solidFill>
                  <a:srgbClr val="FF0000"/>
                </a:solidFill>
              </a:rPr>
              <a:t> SO coupling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304800" y="1524000"/>
            <a:ext cx="90868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Degeneracy between different number of electrons is only possible if there is a background sea of Cooper pairs i.e. in a </a:t>
            </a:r>
            <a:r>
              <a:rPr lang="en-US" sz="1600" b="1" dirty="0"/>
              <a:t>superconductor </a:t>
            </a:r>
            <a:r>
              <a:rPr lang="en-US" sz="1600" dirty="0"/>
              <a:t> </a:t>
            </a:r>
          </a:p>
          <a:p>
            <a:endParaRPr lang="en-US" sz="1600" dirty="0"/>
          </a:p>
          <a:p>
            <a:r>
              <a:rPr lang="en-US" sz="1600" dirty="0"/>
              <a:t>Pair of </a:t>
            </a:r>
            <a:r>
              <a:rPr lang="en-US" sz="1600" dirty="0" err="1"/>
              <a:t>Majoranas</a:t>
            </a:r>
            <a:r>
              <a:rPr lang="en-US" sz="1600" dirty="0"/>
              <a:t> =  Fermion =&gt; Single Fermi surface (i.e. </a:t>
            </a:r>
            <a:r>
              <a:rPr lang="en-US" sz="1600" b="1" dirty="0"/>
              <a:t>w/o spin degeneracy</a:t>
            </a:r>
            <a:r>
              <a:rPr lang="en-US" sz="1600" dirty="0"/>
              <a:t>) 					superconductivity needed</a:t>
            </a:r>
            <a:endParaRPr lang="el-GR" sz="1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5522709" y="5308133"/>
            <a:ext cx="762000" cy="533400"/>
            <a:chOff x="838200" y="5257800"/>
            <a:chExt cx="762000" cy="533400"/>
          </a:xfrm>
        </p:grpSpPr>
        <p:grpSp>
          <p:nvGrpSpPr>
            <p:cNvPr id="24" name="Group 23"/>
            <p:cNvGrpSpPr/>
            <p:nvPr/>
          </p:nvGrpSpPr>
          <p:grpSpPr>
            <a:xfrm>
              <a:off x="838200" y="5410200"/>
              <a:ext cx="762000" cy="381000"/>
              <a:chOff x="838200" y="5410200"/>
              <a:chExt cx="762000" cy="38100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838200" y="5410200"/>
                <a:ext cx="762000" cy="381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1143000" y="5486400"/>
                <a:ext cx="0" cy="304800"/>
              </a:xfrm>
              <a:prstGeom prst="straightConnector1">
                <a:avLst/>
              </a:prstGeom>
              <a:ln w="31750"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Arrow Connector 24"/>
            <p:cNvCxnSpPr/>
            <p:nvPr/>
          </p:nvCxnSpPr>
          <p:spPr>
            <a:xfrm>
              <a:off x="1295400" y="5257800"/>
              <a:ext cx="0" cy="304800"/>
            </a:xfrm>
            <a:prstGeom prst="straightConnector1">
              <a:avLst/>
            </a:prstGeom>
            <a:ln w="31750">
              <a:headEnd type="none"/>
              <a:tailEnd type="stealth" w="lg" len="lg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>
            <a:cxnSpLocks/>
            <a:stCxn id="36" idx="0"/>
          </p:cNvCxnSpPr>
          <p:nvPr/>
        </p:nvCxnSpPr>
        <p:spPr>
          <a:xfrm flipV="1">
            <a:off x="3134788" y="4074168"/>
            <a:ext cx="693038" cy="1425903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36" idx="0"/>
          </p:cNvCxnSpPr>
          <p:nvPr/>
        </p:nvCxnSpPr>
        <p:spPr>
          <a:xfrm flipH="1" flipV="1">
            <a:off x="2319382" y="3983674"/>
            <a:ext cx="815406" cy="1516397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200000">
            <a:off x="3275077" y="4693749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2549809" y="4693749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X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53788" y="5347671"/>
            <a:ext cx="762000" cy="533400"/>
            <a:chOff x="838200" y="5257800"/>
            <a:chExt cx="762000" cy="533400"/>
          </a:xfrm>
        </p:grpSpPr>
        <p:grpSp>
          <p:nvGrpSpPr>
            <p:cNvPr id="34" name="Group 33"/>
            <p:cNvGrpSpPr/>
            <p:nvPr/>
          </p:nvGrpSpPr>
          <p:grpSpPr>
            <a:xfrm>
              <a:off x="838200" y="5410200"/>
              <a:ext cx="762000" cy="381000"/>
              <a:chOff x="838200" y="5410200"/>
              <a:chExt cx="762000" cy="3810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838200" y="5410200"/>
                <a:ext cx="762000" cy="381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>
                <a:off x="1143000" y="5486400"/>
                <a:ext cx="0" cy="304800"/>
              </a:xfrm>
              <a:prstGeom prst="straightConnector1">
                <a:avLst/>
              </a:prstGeom>
              <a:ln w="31750"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Arrow Connector 34"/>
            <p:cNvCxnSpPr/>
            <p:nvPr/>
          </p:nvCxnSpPr>
          <p:spPr>
            <a:xfrm>
              <a:off x="1295400" y="5257800"/>
              <a:ext cx="0" cy="304800"/>
            </a:xfrm>
            <a:prstGeom prst="straightConnector1">
              <a:avLst/>
            </a:prstGeom>
            <a:ln w="31750">
              <a:headEnd type="none"/>
              <a:tailEnd type="stealth" w="lg" len="lg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Arrow Connector 37"/>
          <p:cNvCxnSpPr>
            <a:cxnSpLocks/>
            <a:stCxn id="26" idx="0"/>
          </p:cNvCxnSpPr>
          <p:nvPr/>
        </p:nvCxnSpPr>
        <p:spPr>
          <a:xfrm flipH="1" flipV="1">
            <a:off x="5063681" y="3973313"/>
            <a:ext cx="840028" cy="1487220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  <a:stCxn id="26" idx="0"/>
          </p:cNvCxnSpPr>
          <p:nvPr/>
        </p:nvCxnSpPr>
        <p:spPr>
          <a:xfrm flipV="1">
            <a:off x="5903709" y="4087527"/>
            <a:ext cx="665854" cy="1373006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2215" y="5337118"/>
            <a:ext cx="2244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Spin singlet Cooper pair</a:t>
            </a:r>
          </a:p>
          <a:p>
            <a:r>
              <a:rPr lang="en-US" sz="1400" dirty="0"/>
              <a:t>tunneling blocked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84707" y="5320646"/>
            <a:ext cx="2244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Spin singlet Cooper pair</a:t>
            </a:r>
          </a:p>
          <a:p>
            <a:r>
              <a:rPr lang="en-US" sz="1400" dirty="0"/>
              <a:t>tunneling allowed</a:t>
            </a: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219200" y="3509757"/>
            <a:ext cx="1066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Zeeman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228600" y="5308133"/>
            <a:ext cx="86106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816759" y="5302508"/>
            <a:ext cx="159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Superconductor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13619" y="4831637"/>
            <a:ext cx="151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Semiconductor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" y="597265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Critical ingredients for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Majorana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 modes: Superconductivity, Spin-orbit coupling and magnetic field  </a:t>
            </a:r>
          </a:p>
        </p:txBody>
      </p:sp>
    </p:spTree>
    <p:extLst>
      <p:ext uri="{BB962C8B-B14F-4D97-AF65-F5344CB8AC3E}">
        <p14:creationId xmlns:p14="http://schemas.microsoft.com/office/powerpoint/2010/main" val="3914576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00200" y="1143000"/>
            <a:ext cx="6553201" cy="3352800"/>
            <a:chOff x="1600200" y="1143000"/>
            <a:chExt cx="6553201" cy="3352800"/>
          </a:xfrm>
        </p:grpSpPr>
        <p:sp>
          <p:nvSpPr>
            <p:cNvPr id="29" name="AutoShape 5"/>
            <p:cNvSpPr>
              <a:spLocks noChangeArrowheads="1"/>
            </p:cNvSpPr>
            <p:nvPr/>
          </p:nvSpPr>
          <p:spPr bwMode="auto">
            <a:xfrm>
              <a:off x="1600200" y="2632075"/>
              <a:ext cx="6157913" cy="1285875"/>
            </a:xfrm>
            <a:prstGeom prst="parallelogram">
              <a:avLst>
                <a:gd name="adj" fmla="val 11972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2832100" y="3146425"/>
              <a:ext cx="128588" cy="1936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1600200" y="3917950"/>
              <a:ext cx="4667250" cy="5778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Superconductor</a:t>
              </a:r>
            </a:p>
          </p:txBody>
        </p:sp>
        <p:sp>
          <p:nvSpPr>
            <p:cNvPr id="40" name="AutoShape 8"/>
            <p:cNvSpPr>
              <a:spLocks noChangeArrowheads="1"/>
            </p:cNvSpPr>
            <p:nvPr/>
          </p:nvSpPr>
          <p:spPr bwMode="auto">
            <a:xfrm rot="8402461">
              <a:off x="5834063" y="3340100"/>
              <a:ext cx="2319338" cy="463550"/>
            </a:xfrm>
            <a:prstGeom prst="parallelogram">
              <a:avLst>
                <a:gd name="adj" fmla="val 8957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2897188" y="3146425"/>
              <a:ext cx="4017963" cy="19367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nanowire</a:t>
              </a:r>
            </a:p>
          </p:txBody>
        </p:sp>
        <p:grpSp>
          <p:nvGrpSpPr>
            <p:cNvPr id="46" name="Group 13"/>
            <p:cNvGrpSpPr>
              <a:grpSpLocks/>
            </p:cNvGrpSpPr>
            <p:nvPr/>
          </p:nvGrpSpPr>
          <p:grpSpPr bwMode="auto">
            <a:xfrm>
              <a:off x="3276600" y="1143000"/>
              <a:ext cx="2917825" cy="1862138"/>
              <a:chOff x="624" y="2736"/>
              <a:chExt cx="2160" cy="1392"/>
            </a:xfrm>
          </p:grpSpPr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816" y="2736"/>
                <a:ext cx="1920" cy="1304"/>
              </a:xfrm>
              <a:custGeom>
                <a:avLst/>
                <a:gdLst>
                  <a:gd name="T0" fmla="*/ 0 w 1920"/>
                  <a:gd name="T1" fmla="*/ 48 h 1304"/>
                  <a:gd name="T2" fmla="*/ 672 w 1920"/>
                  <a:gd name="T3" fmla="*/ 1152 h 1304"/>
                  <a:gd name="T4" fmla="*/ 1056 w 1920"/>
                  <a:gd name="T5" fmla="*/ 912 h 1304"/>
                  <a:gd name="T6" fmla="*/ 1344 w 1920"/>
                  <a:gd name="T7" fmla="*/ 1152 h 1304"/>
                  <a:gd name="T8" fmla="*/ 1920 w 1920"/>
                  <a:gd name="T9" fmla="*/ 0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0" h="1304">
                    <a:moveTo>
                      <a:pt x="0" y="48"/>
                    </a:moveTo>
                    <a:cubicBezTo>
                      <a:pt x="248" y="528"/>
                      <a:pt x="496" y="1008"/>
                      <a:pt x="672" y="1152"/>
                    </a:cubicBezTo>
                    <a:cubicBezTo>
                      <a:pt x="848" y="1296"/>
                      <a:pt x="944" y="912"/>
                      <a:pt x="1056" y="912"/>
                    </a:cubicBezTo>
                    <a:cubicBezTo>
                      <a:pt x="1168" y="912"/>
                      <a:pt x="1200" y="1304"/>
                      <a:pt x="1344" y="1152"/>
                    </a:cubicBezTo>
                    <a:cubicBezTo>
                      <a:pt x="1488" y="1000"/>
                      <a:pt x="1704" y="500"/>
                      <a:pt x="192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>
                <a:off x="1440" y="2736"/>
                <a:ext cx="720" cy="624"/>
              </a:xfrm>
              <a:custGeom>
                <a:avLst/>
                <a:gdLst>
                  <a:gd name="T0" fmla="*/ 0 w 720"/>
                  <a:gd name="T1" fmla="*/ 0 h 624"/>
                  <a:gd name="T2" fmla="*/ 384 w 720"/>
                  <a:gd name="T3" fmla="*/ 624 h 624"/>
                  <a:gd name="T4" fmla="*/ 720 w 720"/>
                  <a:gd name="T5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0" h="624">
                    <a:moveTo>
                      <a:pt x="0" y="0"/>
                    </a:moveTo>
                    <a:cubicBezTo>
                      <a:pt x="132" y="312"/>
                      <a:pt x="264" y="624"/>
                      <a:pt x="384" y="624"/>
                    </a:cubicBezTo>
                    <a:cubicBezTo>
                      <a:pt x="504" y="624"/>
                      <a:pt x="612" y="312"/>
                      <a:pt x="72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6"/>
              <p:cNvSpPr>
                <a:spLocks noChangeShapeType="1"/>
              </p:cNvSpPr>
              <p:nvPr/>
            </p:nvSpPr>
            <p:spPr bwMode="auto">
              <a:xfrm flipH="1" flipV="1">
                <a:off x="1824" y="2784"/>
                <a:ext cx="48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7"/>
              <p:cNvSpPr>
                <a:spLocks noChangeShapeType="1"/>
              </p:cNvSpPr>
              <p:nvPr/>
            </p:nvSpPr>
            <p:spPr bwMode="auto">
              <a:xfrm>
                <a:off x="624" y="3552"/>
                <a:ext cx="2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Text Box 18"/>
              <p:cNvSpPr txBox="1">
                <a:spLocks noChangeArrowheads="1"/>
              </p:cNvSpPr>
              <p:nvPr/>
            </p:nvSpPr>
            <p:spPr bwMode="auto">
              <a:xfrm>
                <a:off x="1814" y="2855"/>
                <a:ext cx="250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56" name="Text Box 19"/>
              <p:cNvSpPr txBox="1">
                <a:spLocks noChangeArrowheads="1"/>
              </p:cNvSpPr>
              <p:nvPr/>
            </p:nvSpPr>
            <p:spPr bwMode="auto">
              <a:xfrm>
                <a:off x="2534" y="3335"/>
                <a:ext cx="221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k</a:t>
                </a:r>
              </a:p>
            </p:txBody>
          </p:sp>
        </p:grpSp>
        <p:sp>
          <p:nvSpPr>
            <p:cNvPr id="47" name="Text Box 20"/>
            <p:cNvSpPr txBox="1">
              <a:spLocks noChangeArrowheads="1"/>
            </p:cNvSpPr>
            <p:nvPr/>
          </p:nvSpPr>
          <p:spPr bwMode="auto">
            <a:xfrm>
              <a:off x="1889125" y="3163888"/>
              <a:ext cx="5572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(a)</a:t>
              </a:r>
            </a:p>
          </p:txBody>
        </p:sp>
        <p:sp>
          <p:nvSpPr>
            <p:cNvPr id="48" name="Text Box 21"/>
            <p:cNvSpPr txBox="1">
              <a:spLocks noChangeArrowheads="1"/>
            </p:cNvSpPr>
            <p:nvPr/>
          </p:nvSpPr>
          <p:spPr bwMode="auto">
            <a:xfrm>
              <a:off x="4175125" y="1182688"/>
              <a:ext cx="5572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(b)</a:t>
              </a:r>
            </a:p>
          </p:txBody>
        </p:sp>
        <p:sp>
          <p:nvSpPr>
            <p:cNvPr id="49" name="AutoShape 22"/>
            <p:cNvSpPr>
              <a:spLocks noChangeArrowheads="1"/>
            </p:cNvSpPr>
            <p:nvPr/>
          </p:nvSpPr>
          <p:spPr bwMode="auto">
            <a:xfrm rot="10800000">
              <a:off x="3200400" y="3352800"/>
              <a:ext cx="2286000" cy="533400"/>
            </a:xfrm>
            <a:prstGeom prst="rightArrow">
              <a:avLst>
                <a:gd name="adj1" fmla="val 50000"/>
                <a:gd name="adj2" fmla="val 107143"/>
              </a:avLst>
            </a:prstGeom>
            <a:solidFill>
              <a:srgbClr val="FF9900">
                <a:alpha val="8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3740150" y="3429000"/>
              <a:ext cx="1593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Magnetic field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667499" y="1207212"/>
            <a:ext cx="1295400" cy="2120900"/>
            <a:chOff x="6656388" y="1219200"/>
            <a:chExt cx="1295400" cy="2120900"/>
          </a:xfrm>
        </p:grpSpPr>
        <p:sp>
          <p:nvSpPr>
            <p:cNvPr id="44" name="AutoShape 11"/>
            <p:cNvSpPr>
              <a:spLocks noChangeArrowheads="1"/>
            </p:cNvSpPr>
            <p:nvPr/>
          </p:nvSpPr>
          <p:spPr bwMode="auto">
            <a:xfrm rot="6704754">
              <a:off x="6372225" y="1503363"/>
              <a:ext cx="1863725" cy="1295400"/>
            </a:xfrm>
            <a:prstGeom prst="flowChartDelay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0"/>
            <p:cNvSpPr>
              <a:spLocks noChangeArrowheads="1"/>
            </p:cNvSpPr>
            <p:nvPr/>
          </p:nvSpPr>
          <p:spPr bwMode="auto">
            <a:xfrm>
              <a:off x="6850063" y="3146425"/>
              <a:ext cx="130175" cy="1936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12"/>
            <p:cNvSpPr txBox="1">
              <a:spLocks noChangeArrowheads="1"/>
            </p:cNvSpPr>
            <p:nvPr/>
          </p:nvSpPr>
          <p:spPr bwMode="auto">
            <a:xfrm>
              <a:off x="6781800" y="1752600"/>
              <a:ext cx="1163638" cy="954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Tunnel</a:t>
              </a:r>
            </a:p>
            <a:p>
              <a:r>
                <a:rPr lang="en-US" sz="2800" dirty="0"/>
                <a:t>probe</a:t>
              </a:r>
            </a:p>
          </p:txBody>
        </p:sp>
      </p:grpSp>
      <p:sp>
        <p:nvSpPr>
          <p:cNvPr id="24579" name="Text Box 24"/>
          <p:cNvSpPr txBox="1">
            <a:spLocks noChangeArrowheads="1"/>
          </p:cNvSpPr>
          <p:nvPr/>
        </p:nvSpPr>
        <p:spPr bwMode="auto">
          <a:xfrm>
            <a:off x="1023199" y="299591"/>
            <a:ext cx="7095212" cy="53860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2900" b="1" cap="all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Arial" pitchFamily="34" charset="0"/>
              </a:rPr>
              <a:t>MajoranaS</a:t>
            </a:r>
            <a:r>
              <a:rPr lang="en-US" altLang="zh-TW" sz="2900" b="1" cap="all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Arial" pitchFamily="34" charset="0"/>
              </a:rPr>
              <a:t> in semiconductors</a:t>
            </a:r>
          </a:p>
        </p:txBody>
      </p:sp>
      <p:graphicFrame>
        <p:nvGraphicFramePr>
          <p:cNvPr id="1433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630980"/>
              </p:ext>
            </p:extLst>
          </p:nvPr>
        </p:nvGraphicFramePr>
        <p:xfrm>
          <a:off x="3009900" y="4800600"/>
          <a:ext cx="5676900" cy="1607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92360" imgH="990360" progId="Equation.3">
                  <p:embed/>
                </p:oleObj>
              </mc:Choice>
              <mc:Fallback>
                <p:oleObj name="Equation" r:id="rId3" imgW="3492360" imgH="990360" progId="Equation.3">
                  <p:embed/>
                  <p:pic>
                    <p:nvPicPr>
                      <p:cNvPr id="1433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4800600"/>
                        <a:ext cx="5676900" cy="1607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27"/>
          <p:cNvSpPr txBox="1">
            <a:spLocks noChangeArrowheads="1"/>
          </p:cNvSpPr>
          <p:nvPr/>
        </p:nvSpPr>
        <p:spPr bwMode="auto">
          <a:xfrm>
            <a:off x="544512" y="4882735"/>
            <a:ext cx="2198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Majorana</a:t>
            </a:r>
            <a:r>
              <a:rPr lang="en-US" dirty="0"/>
              <a:t> condition:</a:t>
            </a:r>
          </a:p>
        </p:txBody>
      </p:sp>
      <p:sp>
        <p:nvSpPr>
          <p:cNvPr id="14343" name="Rectangle 29"/>
          <p:cNvSpPr>
            <a:spLocks noChangeArrowheads="1"/>
          </p:cNvSpPr>
          <p:nvPr/>
        </p:nvSpPr>
        <p:spPr bwMode="auto">
          <a:xfrm>
            <a:off x="2449463" y="6524907"/>
            <a:ext cx="581922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 i="1" kern="0" dirty="0">
                <a:solidFill>
                  <a:srgbClr val="000000"/>
                </a:solidFill>
              </a:rPr>
              <a:t>JS, Tewari, et al. PRB (2010); </a:t>
            </a:r>
            <a:r>
              <a:rPr lang="en-US" sz="1100" i="1" kern="0" dirty="0" err="1">
                <a:solidFill>
                  <a:srgbClr val="000000"/>
                </a:solidFill>
              </a:rPr>
              <a:t>Lutchyn</a:t>
            </a:r>
            <a:r>
              <a:rPr lang="en-US" sz="1100" i="1" kern="0" dirty="0">
                <a:solidFill>
                  <a:srgbClr val="000000"/>
                </a:solidFill>
              </a:rPr>
              <a:t>, JS, Das </a:t>
            </a:r>
            <a:r>
              <a:rPr lang="en-US" sz="1100" i="1" kern="0" dirty="0" err="1">
                <a:solidFill>
                  <a:srgbClr val="000000"/>
                </a:solidFill>
              </a:rPr>
              <a:t>Sarma</a:t>
            </a:r>
            <a:r>
              <a:rPr lang="en-US" sz="1100" i="1" kern="0" dirty="0">
                <a:solidFill>
                  <a:srgbClr val="000000"/>
                </a:solidFill>
              </a:rPr>
              <a:t>, PRL(2010), </a:t>
            </a:r>
            <a:r>
              <a:rPr lang="en-US" sz="1100" i="1" kern="0" dirty="0" err="1">
                <a:solidFill>
                  <a:srgbClr val="000000"/>
                </a:solidFill>
              </a:rPr>
              <a:t>Oreg</a:t>
            </a:r>
            <a:r>
              <a:rPr lang="en-US" sz="1100" i="1" kern="0" dirty="0">
                <a:solidFill>
                  <a:srgbClr val="000000"/>
                </a:solidFill>
              </a:rPr>
              <a:t> et al PRL(2010)</a:t>
            </a:r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6718373" y="4141145"/>
            <a:ext cx="2079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End </a:t>
            </a:r>
            <a:r>
              <a:rPr lang="en-US" dirty="0" err="1"/>
              <a:t>majorana</a:t>
            </a:r>
            <a:r>
              <a:rPr lang="en-US" dirty="0"/>
              <a:t> mode</a:t>
            </a:r>
          </a:p>
        </p:txBody>
      </p:sp>
      <p:cxnSp>
        <p:nvCxnSpPr>
          <p:cNvPr id="4" name="Straight Arrow Connector 3"/>
          <p:cNvCxnSpPr>
            <a:stCxn id="57" idx="0"/>
            <a:endCxn id="43" idx="5"/>
          </p:cNvCxnSpPr>
          <p:nvPr/>
        </p:nvCxnSpPr>
        <p:spPr>
          <a:xfrm flipH="1" flipV="1">
            <a:off x="6972285" y="3299749"/>
            <a:ext cx="785828" cy="8413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5409" y="1750955"/>
            <a:ext cx="3667494" cy="204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5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10234</TotalTime>
  <Words>2427</Words>
  <Application>Microsoft Office PowerPoint</Application>
  <PresentationFormat>On-screen Show (4:3)</PresentationFormat>
  <Paragraphs>408</Paragraphs>
  <Slides>26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Book Antiqua</vt:lpstr>
      <vt:lpstr>Calibri</vt:lpstr>
      <vt:lpstr>Cambria Math</vt:lpstr>
      <vt:lpstr>Century Gothic</vt:lpstr>
      <vt:lpstr>Georgia </vt:lpstr>
      <vt:lpstr>Palatino Linotype</vt:lpstr>
      <vt:lpstr>Times New Roman</vt:lpstr>
      <vt:lpstr>Apothecary</vt:lpstr>
      <vt:lpstr>Equation</vt:lpstr>
      <vt:lpstr>Search for Non-Abelian Majorana modes as a route to topological quantum computation</vt:lpstr>
      <vt:lpstr>Motivation: Topological states in fractional quantum Hall </vt:lpstr>
      <vt:lpstr>Motivation: Topological states and quantum computation </vt:lpstr>
      <vt:lpstr>Why care about topological Quantum computation</vt:lpstr>
      <vt:lpstr>Majorana Fermions : particle + hole</vt:lpstr>
      <vt:lpstr>Topological degeneracy and  Majorana zero modes</vt:lpstr>
      <vt:lpstr>Physical system</vt:lpstr>
      <vt:lpstr>Ingredients: superconductivity,  Zeeman and spin-orbit coupling</vt:lpstr>
      <vt:lpstr>PowerPoint Presentation</vt:lpstr>
      <vt:lpstr>Quantitative aspects</vt:lpstr>
      <vt:lpstr>Experimental evidence</vt:lpstr>
      <vt:lpstr>Road-map to tqc </vt:lpstr>
      <vt:lpstr>Andreev versus majorana States</vt:lpstr>
      <vt:lpstr>Why do these modes stick to zero?</vt:lpstr>
      <vt:lpstr>Recent progress from microsoft</vt:lpstr>
      <vt:lpstr>Are small topological patches “really” topological?</vt:lpstr>
      <vt:lpstr>Future - braiding </vt:lpstr>
      <vt:lpstr>Demonstrating Majorana “qubits”</vt:lpstr>
      <vt:lpstr>measurement-induced transport of Majorana fermions</vt:lpstr>
      <vt:lpstr>Majorana exchange example A</vt:lpstr>
      <vt:lpstr>Summary</vt:lpstr>
      <vt:lpstr>Conductance quantization approach to distinguish Majorana and Andreev </vt:lpstr>
      <vt:lpstr>Results for an ideal wire (good case)</vt:lpstr>
      <vt:lpstr>Results for an quasi-MZM (“bad” case)</vt:lpstr>
      <vt:lpstr>majorana fermions in condensed matter  </vt:lpstr>
      <vt:lpstr>Majorana zero modes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Topological superconductivity and Majorana Fermions at spin-orbit coupled semiconductor/superconductor interfaces</dc:title>
  <dc:creator>moutusi</dc:creator>
  <cp:lastModifiedBy>Jay Deep Sau</cp:lastModifiedBy>
  <cp:revision>870</cp:revision>
  <dcterms:created xsi:type="dcterms:W3CDTF">2011-06-23T15:30:52Z</dcterms:created>
  <dcterms:modified xsi:type="dcterms:W3CDTF">2023-06-30T03:17:56Z</dcterms:modified>
</cp:coreProperties>
</file>